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83"/>
  </p:notesMasterIdLst>
  <p:handoutMasterIdLst>
    <p:handoutMasterId r:id="rId84"/>
  </p:handoutMasterIdLst>
  <p:sldIdLst>
    <p:sldId id="986" r:id="rId3"/>
    <p:sldId id="1117" r:id="rId4"/>
    <p:sldId id="1038" r:id="rId5"/>
    <p:sldId id="1044" r:id="rId6"/>
    <p:sldId id="1110" r:id="rId7"/>
    <p:sldId id="1116" r:id="rId8"/>
    <p:sldId id="1032" r:id="rId9"/>
    <p:sldId id="988" r:id="rId10"/>
    <p:sldId id="989" r:id="rId11"/>
    <p:sldId id="1010" r:id="rId12"/>
    <p:sldId id="740" r:id="rId13"/>
    <p:sldId id="993" r:id="rId14"/>
    <p:sldId id="1048" r:id="rId15"/>
    <p:sldId id="1049" r:id="rId16"/>
    <p:sldId id="1050" r:id="rId17"/>
    <p:sldId id="1014" r:id="rId18"/>
    <p:sldId id="823" r:id="rId19"/>
    <p:sldId id="998" r:id="rId20"/>
    <p:sldId id="999" r:id="rId21"/>
    <p:sldId id="956" r:id="rId22"/>
    <p:sldId id="1015" r:id="rId23"/>
    <p:sldId id="750" r:id="rId24"/>
    <p:sldId id="1096" r:id="rId25"/>
    <p:sldId id="1095" r:id="rId26"/>
    <p:sldId id="1047" r:id="rId27"/>
    <p:sldId id="1002" r:id="rId28"/>
    <p:sldId id="1017" r:id="rId29"/>
    <p:sldId id="1035" r:id="rId30"/>
    <p:sldId id="1018" r:id="rId31"/>
    <p:sldId id="1019" r:id="rId32"/>
    <p:sldId id="1097" r:id="rId33"/>
    <p:sldId id="1103" r:id="rId34"/>
    <p:sldId id="1104" r:id="rId35"/>
    <p:sldId id="1099" r:id="rId36"/>
    <p:sldId id="1109" r:id="rId37"/>
    <p:sldId id="1100" r:id="rId38"/>
    <p:sldId id="1101" r:id="rId39"/>
    <p:sldId id="1098" r:id="rId40"/>
    <p:sldId id="1130" r:id="rId41"/>
    <p:sldId id="1077" r:id="rId42"/>
    <p:sldId id="1079" r:id="rId43"/>
    <p:sldId id="1073" r:id="rId44"/>
    <p:sldId id="1075" r:id="rId45"/>
    <p:sldId id="1076" r:id="rId46"/>
    <p:sldId id="1080" r:id="rId47"/>
    <p:sldId id="1081" r:id="rId48"/>
    <p:sldId id="1084" r:id="rId49"/>
    <p:sldId id="1085" r:id="rId50"/>
    <p:sldId id="1086" r:id="rId51"/>
    <p:sldId id="1087" r:id="rId52"/>
    <p:sldId id="1088" r:id="rId53"/>
    <p:sldId id="1089" r:id="rId54"/>
    <p:sldId id="1090" r:id="rId55"/>
    <p:sldId id="1063" r:id="rId56"/>
    <p:sldId id="1092" r:id="rId57"/>
    <p:sldId id="1105" r:id="rId58"/>
    <p:sldId id="1106" r:id="rId59"/>
    <p:sldId id="1107" r:id="rId60"/>
    <p:sldId id="1093" r:id="rId61"/>
    <p:sldId id="1112" r:id="rId62"/>
    <p:sldId id="1124" r:id="rId63"/>
    <p:sldId id="1120" r:id="rId64"/>
    <p:sldId id="1129" r:id="rId65"/>
    <p:sldId id="1123" r:id="rId66"/>
    <p:sldId id="1122" r:id="rId67"/>
    <p:sldId id="1127" r:id="rId68"/>
    <p:sldId id="1069" r:id="rId69"/>
    <p:sldId id="1113" r:id="rId70"/>
    <p:sldId id="1128" r:id="rId71"/>
    <p:sldId id="1082" r:id="rId72"/>
    <p:sldId id="1119" r:id="rId73"/>
    <p:sldId id="1083" r:id="rId74"/>
    <p:sldId id="1091" r:id="rId75"/>
    <p:sldId id="1094" r:id="rId76"/>
    <p:sldId id="1045" r:id="rId77"/>
    <p:sldId id="914" r:id="rId78"/>
    <p:sldId id="915" r:id="rId79"/>
    <p:sldId id="1007" r:id="rId80"/>
    <p:sldId id="1020" r:id="rId81"/>
    <p:sldId id="1021" r:id="rId82"/>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108">
          <p15:clr>
            <a:srgbClr val="A4A3A4"/>
          </p15:clr>
        </p15:guide>
        <p15:guide id="2" pos="212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0000FF"/>
    <a:srgbClr val="33CC33"/>
    <a:srgbClr val="F0F8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46" autoAdjust="0"/>
    <p:restoredTop sz="93728" autoAdjust="0"/>
  </p:normalViewPr>
  <p:slideViewPr>
    <p:cSldViewPr>
      <p:cViewPr>
        <p:scale>
          <a:sx n="75" d="100"/>
          <a:sy n="75" d="100"/>
        </p:scale>
        <p:origin x="-1566" y="-342"/>
      </p:cViewPr>
      <p:guideLst>
        <p:guide orient="horz" pos="2160"/>
        <p:guide pos="2880"/>
      </p:guideLst>
    </p:cSldViewPr>
  </p:slideViewPr>
  <p:outlineViewPr>
    <p:cViewPr>
      <p:scale>
        <a:sx n="33" d="100"/>
        <a:sy n="33" d="100"/>
      </p:scale>
      <p:origin x="0" y="2742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49" d="100"/>
          <a:sy n="49" d="100"/>
        </p:scale>
        <p:origin x="-336" y="-102"/>
      </p:cViewPr>
      <p:guideLst>
        <p:guide orient="horz" pos="3108"/>
        <p:guide pos="2122"/>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34.emf"/><Relationship Id="rId3" Type="http://schemas.openxmlformats.org/officeDocument/2006/relationships/image" Target="../media/image29.wmf"/><Relationship Id="rId7" Type="http://schemas.openxmlformats.org/officeDocument/2006/relationships/image" Target="../media/image33.emf"/><Relationship Id="rId2" Type="http://schemas.openxmlformats.org/officeDocument/2006/relationships/image" Target="../media/image28.wmf"/><Relationship Id="rId1" Type="http://schemas.openxmlformats.org/officeDocument/2006/relationships/image" Target="../media/image27.wmf"/><Relationship Id="rId6" Type="http://schemas.openxmlformats.org/officeDocument/2006/relationships/image" Target="../media/image32.emf"/><Relationship Id="rId5" Type="http://schemas.openxmlformats.org/officeDocument/2006/relationships/image" Target="../media/image31.emf"/><Relationship Id="rId4" Type="http://schemas.openxmlformats.org/officeDocument/2006/relationships/image" Target="../media/image3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2" y="3"/>
            <a:ext cx="2918830" cy="493315"/>
          </a:xfrm>
          <a:prstGeom prst="rect">
            <a:avLst/>
          </a:prstGeom>
        </p:spPr>
        <p:txBody>
          <a:bodyPr vert="horz" lIns="90752" tIns="45377" rIns="90752" bIns="45377"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15376" y="3"/>
            <a:ext cx="2918830" cy="493315"/>
          </a:xfrm>
          <a:prstGeom prst="rect">
            <a:avLst/>
          </a:prstGeom>
        </p:spPr>
        <p:txBody>
          <a:bodyPr vert="horz" lIns="90752" tIns="45377" rIns="90752" bIns="45377" rtlCol="0"/>
          <a:lstStyle>
            <a:lvl1pPr algn="r">
              <a:defRPr sz="1200"/>
            </a:lvl1pPr>
          </a:lstStyle>
          <a:p>
            <a:fld id="{062D0720-9B51-41A8-BE71-8FAD332E168A}" type="datetimeFigureOut">
              <a:rPr kumimoji="1" lang="ja-JP" altLang="en-US" smtClean="0"/>
              <a:pPr/>
              <a:t>2018/8/14</a:t>
            </a:fld>
            <a:endParaRPr kumimoji="1" lang="ja-JP" altLang="en-US"/>
          </a:p>
        </p:txBody>
      </p:sp>
      <p:sp>
        <p:nvSpPr>
          <p:cNvPr id="4" name="フッター プレースホルダ 3"/>
          <p:cNvSpPr>
            <a:spLocks noGrp="1"/>
          </p:cNvSpPr>
          <p:nvPr>
            <p:ph type="ftr" sz="quarter" idx="2"/>
          </p:nvPr>
        </p:nvSpPr>
        <p:spPr>
          <a:xfrm>
            <a:off x="2" y="9371287"/>
            <a:ext cx="2918830" cy="493315"/>
          </a:xfrm>
          <a:prstGeom prst="rect">
            <a:avLst/>
          </a:prstGeom>
        </p:spPr>
        <p:txBody>
          <a:bodyPr vert="horz" lIns="90752" tIns="45377" rIns="90752" bIns="45377"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15376" y="9371287"/>
            <a:ext cx="2918830" cy="493315"/>
          </a:xfrm>
          <a:prstGeom prst="rect">
            <a:avLst/>
          </a:prstGeom>
        </p:spPr>
        <p:txBody>
          <a:bodyPr vert="horz" lIns="90752" tIns="45377" rIns="90752" bIns="45377" rtlCol="0" anchor="b"/>
          <a:lstStyle>
            <a:lvl1pPr algn="r">
              <a:defRPr sz="1200"/>
            </a:lvl1pPr>
          </a:lstStyle>
          <a:p>
            <a:fld id="{A64000D4-6BC3-4095-94E7-F45DEB43B105}" type="slidenum">
              <a:rPr kumimoji="1" lang="ja-JP" altLang="en-US" smtClean="0"/>
              <a:pPr/>
              <a:t>‹#›</a:t>
            </a:fld>
            <a:endParaRPr kumimoji="1" lang="ja-JP" altLang="en-US"/>
          </a:p>
        </p:txBody>
      </p:sp>
    </p:spTree>
    <p:extLst>
      <p:ext uri="{BB962C8B-B14F-4D97-AF65-F5344CB8AC3E}">
        <p14:creationId xmlns:p14="http://schemas.microsoft.com/office/powerpoint/2010/main" val="27468496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2" y="3"/>
            <a:ext cx="2918830" cy="493315"/>
          </a:xfrm>
          <a:prstGeom prst="rect">
            <a:avLst/>
          </a:prstGeom>
        </p:spPr>
        <p:txBody>
          <a:bodyPr vert="horz" lIns="90752" tIns="45377" rIns="90752" bIns="45377" rtlCol="0"/>
          <a:lstStyle>
            <a:lvl1pPr algn="l">
              <a:defRPr sz="1200"/>
            </a:lvl1pPr>
          </a:lstStyle>
          <a:p>
            <a:endParaRPr kumimoji="1" lang="ja-JP" altLang="en-US"/>
          </a:p>
        </p:txBody>
      </p:sp>
      <p:sp>
        <p:nvSpPr>
          <p:cNvPr id="3" name="日付プレースホルダ 2"/>
          <p:cNvSpPr>
            <a:spLocks noGrp="1"/>
          </p:cNvSpPr>
          <p:nvPr>
            <p:ph type="dt" idx="1"/>
          </p:nvPr>
        </p:nvSpPr>
        <p:spPr>
          <a:xfrm>
            <a:off x="3815376" y="3"/>
            <a:ext cx="2918830" cy="493315"/>
          </a:xfrm>
          <a:prstGeom prst="rect">
            <a:avLst/>
          </a:prstGeom>
        </p:spPr>
        <p:txBody>
          <a:bodyPr vert="horz" lIns="90752" tIns="45377" rIns="90752" bIns="45377" rtlCol="0"/>
          <a:lstStyle>
            <a:lvl1pPr algn="r">
              <a:defRPr sz="1200"/>
            </a:lvl1pPr>
          </a:lstStyle>
          <a:p>
            <a:fld id="{2EF67FC6-08AD-4079-B53F-DDEF1B498ED2}" type="datetimeFigureOut">
              <a:rPr kumimoji="1" lang="ja-JP" altLang="en-US" smtClean="0"/>
              <a:pPr/>
              <a:t>2018/8/14</a:t>
            </a:fld>
            <a:endParaRPr kumimoji="1" lang="ja-JP" altLang="en-US"/>
          </a:p>
        </p:txBody>
      </p:sp>
      <p:sp>
        <p:nvSpPr>
          <p:cNvPr id="4" name="スライド イメージ プレースホルダ 3"/>
          <p:cNvSpPr>
            <a:spLocks noGrp="1" noRot="1" noChangeAspect="1"/>
          </p:cNvSpPr>
          <p:nvPr>
            <p:ph type="sldImg" idx="2"/>
          </p:nvPr>
        </p:nvSpPr>
        <p:spPr>
          <a:xfrm>
            <a:off x="900113" y="739775"/>
            <a:ext cx="4935537" cy="3702050"/>
          </a:xfrm>
          <a:prstGeom prst="rect">
            <a:avLst/>
          </a:prstGeom>
          <a:noFill/>
          <a:ln w="12700">
            <a:solidFill>
              <a:prstClr val="black"/>
            </a:solidFill>
          </a:ln>
        </p:spPr>
        <p:txBody>
          <a:bodyPr vert="horz" lIns="90752" tIns="45377" rIns="90752" bIns="45377" rtlCol="0" anchor="ctr"/>
          <a:lstStyle/>
          <a:p>
            <a:endParaRPr lang="ja-JP" altLang="en-US"/>
          </a:p>
        </p:txBody>
      </p:sp>
      <p:sp>
        <p:nvSpPr>
          <p:cNvPr id="5" name="ノート プレースホルダ 4"/>
          <p:cNvSpPr>
            <a:spLocks noGrp="1"/>
          </p:cNvSpPr>
          <p:nvPr>
            <p:ph type="body" sz="quarter" idx="3"/>
          </p:nvPr>
        </p:nvSpPr>
        <p:spPr>
          <a:xfrm>
            <a:off x="673577" y="4686503"/>
            <a:ext cx="5388610" cy="4439840"/>
          </a:xfrm>
          <a:prstGeom prst="rect">
            <a:avLst/>
          </a:prstGeom>
        </p:spPr>
        <p:txBody>
          <a:bodyPr vert="horz" lIns="90752" tIns="45377" rIns="90752" bIns="45377"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2" y="9371287"/>
            <a:ext cx="2918830" cy="493315"/>
          </a:xfrm>
          <a:prstGeom prst="rect">
            <a:avLst/>
          </a:prstGeom>
        </p:spPr>
        <p:txBody>
          <a:bodyPr vert="horz" lIns="90752" tIns="45377" rIns="90752" bIns="45377"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15376" y="9371287"/>
            <a:ext cx="2918830" cy="493315"/>
          </a:xfrm>
          <a:prstGeom prst="rect">
            <a:avLst/>
          </a:prstGeom>
        </p:spPr>
        <p:txBody>
          <a:bodyPr vert="horz" lIns="90752" tIns="45377" rIns="90752" bIns="45377" rtlCol="0" anchor="b"/>
          <a:lstStyle>
            <a:lvl1pPr algn="r">
              <a:defRPr sz="1200"/>
            </a:lvl1pPr>
          </a:lstStyle>
          <a:p>
            <a:fld id="{908A5758-8122-4957-95FE-4551A6E7E9B2}" type="slidenum">
              <a:rPr kumimoji="1" lang="ja-JP" altLang="en-US" smtClean="0"/>
              <a:pPr/>
              <a:t>‹#›</a:t>
            </a:fld>
            <a:endParaRPr kumimoji="1" lang="ja-JP" altLang="en-US"/>
          </a:p>
        </p:txBody>
      </p:sp>
    </p:spTree>
    <p:extLst>
      <p:ext uri="{BB962C8B-B14F-4D97-AF65-F5344CB8AC3E}">
        <p14:creationId xmlns:p14="http://schemas.microsoft.com/office/powerpoint/2010/main" val="276963779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分子が集まって、固体になる。</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分子軌道が相互作用して、固体の準位ができる。相互作用が大きければ、準位の広がり（バンド幅）が広がる。</a:t>
            </a:r>
            <a:endParaRPr kumimoji="1" lang="en-US" altLang="ja-JP" dirty="0" smtClean="0"/>
          </a:p>
          <a:p>
            <a:r>
              <a:rPr kumimoji="1" lang="ja-JP" altLang="en-US" dirty="0" smtClean="0"/>
              <a:t>価電子準位－ＨＯＭＯ準位、空準位</a:t>
            </a:r>
            <a:r>
              <a:rPr kumimoji="1" lang="ja-JP" altLang="en-US" dirty="0" err="1" smtClean="0"/>
              <a:t>ー</a:t>
            </a:r>
            <a:r>
              <a:rPr kumimoji="1" lang="ja-JP" altLang="en-US" dirty="0" smtClean="0"/>
              <a:t>ＬＵＭＯ準位</a:t>
            </a:r>
            <a:endParaRPr kumimoji="1" lang="en-US" altLang="ja-JP" dirty="0" smtClean="0"/>
          </a:p>
          <a:p>
            <a:r>
              <a:rPr kumimoji="1" lang="ja-JP" altLang="en-US" dirty="0" smtClean="0"/>
              <a:t>準位が密になるとわかりにくい。そこで、エネルギーに対して、準位の密度　</a:t>
            </a:r>
            <a:r>
              <a:rPr kumimoji="1" lang="en-US" altLang="ja-JP" dirty="0" smtClean="0"/>
              <a:t>―</a:t>
            </a:r>
            <a:r>
              <a:rPr kumimoji="1" lang="ja-JP" altLang="en-US" dirty="0" smtClean="0"/>
              <a:t>状態密度を描くことが多い。</a:t>
            </a:r>
            <a:endParaRPr kumimoji="1" lang="en-US" altLang="ja-JP" dirty="0" smtClean="0"/>
          </a:p>
          <a:p>
            <a:r>
              <a:rPr kumimoji="1" lang="ja-JP" altLang="en-US" dirty="0" smtClean="0"/>
              <a:t>電荷は、　ホールは価電子帯上端、電子は空準位の下端</a:t>
            </a:r>
            <a:endParaRPr kumimoji="1" lang="en-US" altLang="ja-JP" dirty="0" smtClean="0"/>
          </a:p>
          <a:p>
            <a:r>
              <a:rPr kumimoji="1" lang="ja-JP" altLang="en-US" dirty="0" smtClean="0"/>
              <a:t>では、電荷が入るとどうなるか？</a:t>
            </a:r>
            <a:endParaRPr kumimoji="1" lang="ja-JP" altLang="en-US" dirty="0"/>
          </a:p>
        </p:txBody>
      </p:sp>
      <p:sp>
        <p:nvSpPr>
          <p:cNvPr id="4" name="スライド番号プレースホルダー 3"/>
          <p:cNvSpPr>
            <a:spLocks noGrp="1"/>
          </p:cNvSpPr>
          <p:nvPr>
            <p:ph type="sldNum" sz="quarter" idx="10"/>
          </p:nvPr>
        </p:nvSpPr>
        <p:spPr/>
        <p:txBody>
          <a:bodyPr/>
          <a:lstStyle/>
          <a:p>
            <a:fld id="{908A5758-8122-4957-95FE-4551A6E7E9B2}" type="slidenum">
              <a:rPr kumimoji="1" lang="ja-JP" altLang="en-US" smtClean="0"/>
              <a:pPr/>
              <a:t>9</a:t>
            </a:fld>
            <a:endParaRPr kumimoji="1" lang="ja-JP" altLang="en-US"/>
          </a:p>
        </p:txBody>
      </p:sp>
    </p:spTree>
    <p:extLst>
      <p:ext uri="{BB962C8B-B14F-4D97-AF65-F5344CB8AC3E}">
        <p14:creationId xmlns:p14="http://schemas.microsoft.com/office/powerpoint/2010/main" val="2416591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逆光電子分光の効率が低い</a:t>
            </a:r>
            <a:endParaRPr kumimoji="1" lang="ja-JP" altLang="en-US" dirty="0"/>
          </a:p>
        </p:txBody>
      </p:sp>
      <p:sp>
        <p:nvSpPr>
          <p:cNvPr id="4" name="スライド番号プレースホルダー 3"/>
          <p:cNvSpPr>
            <a:spLocks noGrp="1"/>
          </p:cNvSpPr>
          <p:nvPr>
            <p:ph type="sldNum" sz="quarter" idx="10"/>
          </p:nvPr>
        </p:nvSpPr>
        <p:spPr/>
        <p:txBody>
          <a:bodyPr/>
          <a:lstStyle/>
          <a:p>
            <a:fld id="{908A5758-8122-4957-95FE-4551A6E7E9B2}" type="slidenum">
              <a:rPr kumimoji="1" lang="ja-JP" altLang="en-US" smtClean="0"/>
              <a:pPr/>
              <a:t>11</a:t>
            </a:fld>
            <a:endParaRPr kumimoji="1" lang="ja-JP" altLang="en-US"/>
          </a:p>
        </p:txBody>
      </p:sp>
    </p:spTree>
    <p:extLst>
      <p:ext uri="{BB962C8B-B14F-4D97-AF65-F5344CB8AC3E}">
        <p14:creationId xmlns:p14="http://schemas.microsoft.com/office/powerpoint/2010/main" val="1143802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逆光電子分光の効率が低い</a:t>
            </a:r>
            <a:endParaRPr kumimoji="1" lang="ja-JP" altLang="en-US" dirty="0"/>
          </a:p>
        </p:txBody>
      </p:sp>
      <p:sp>
        <p:nvSpPr>
          <p:cNvPr id="4" name="スライド番号プレースホルダー 3"/>
          <p:cNvSpPr>
            <a:spLocks noGrp="1"/>
          </p:cNvSpPr>
          <p:nvPr>
            <p:ph type="sldNum" sz="quarter" idx="10"/>
          </p:nvPr>
        </p:nvSpPr>
        <p:spPr/>
        <p:txBody>
          <a:bodyPr/>
          <a:lstStyle/>
          <a:p>
            <a:fld id="{908A5758-8122-4957-95FE-4551A6E7E9B2}" type="slidenum">
              <a:rPr kumimoji="1" lang="ja-JP" altLang="en-US" smtClean="0"/>
              <a:pPr/>
              <a:t>15</a:t>
            </a:fld>
            <a:endParaRPr kumimoji="1" lang="ja-JP" altLang="en-US"/>
          </a:p>
        </p:txBody>
      </p:sp>
    </p:spTree>
    <p:extLst>
      <p:ext uri="{BB962C8B-B14F-4D97-AF65-F5344CB8AC3E}">
        <p14:creationId xmlns:p14="http://schemas.microsoft.com/office/powerpoint/2010/main" val="1244551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08A5758-8122-4957-95FE-4551A6E7E9B2}" type="slidenum">
              <a:rPr kumimoji="1" lang="ja-JP" altLang="en-US" smtClean="0"/>
              <a:pPr/>
              <a:t>19</a:t>
            </a:fld>
            <a:endParaRPr kumimoji="1" lang="ja-JP" altLang="en-US"/>
          </a:p>
        </p:txBody>
      </p:sp>
    </p:spTree>
    <p:extLst>
      <p:ext uri="{BB962C8B-B14F-4D97-AF65-F5344CB8AC3E}">
        <p14:creationId xmlns:p14="http://schemas.microsoft.com/office/powerpoint/2010/main" val="3785369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08A5758-8122-4957-95FE-4551A6E7E9B2}" type="slidenum">
              <a:rPr kumimoji="1" lang="ja-JP" altLang="en-US" smtClean="0"/>
              <a:pPr/>
              <a:t>22</a:t>
            </a:fld>
            <a:endParaRPr kumimoji="1" lang="ja-JP" altLang="en-US"/>
          </a:p>
        </p:txBody>
      </p:sp>
    </p:spTree>
    <p:extLst>
      <p:ext uri="{BB962C8B-B14F-4D97-AF65-F5344CB8AC3E}">
        <p14:creationId xmlns:p14="http://schemas.microsoft.com/office/powerpoint/2010/main" val="282452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08A5758-8122-4957-95FE-4551A6E7E9B2}" type="slidenum">
              <a:rPr kumimoji="1" lang="ja-JP" altLang="en-US" smtClean="0"/>
              <a:pPr/>
              <a:t>28</a:t>
            </a:fld>
            <a:endParaRPr kumimoji="1" lang="ja-JP" altLang="en-US"/>
          </a:p>
        </p:txBody>
      </p:sp>
    </p:spTree>
    <p:extLst>
      <p:ext uri="{BB962C8B-B14F-4D97-AF65-F5344CB8AC3E}">
        <p14:creationId xmlns:p14="http://schemas.microsoft.com/office/powerpoint/2010/main" val="2800843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この図は光の波長に対する消光率を示したスペクトルです。表面プラズモン共鳴波長では消光スペクトルにピークが見られます。赤の</a:t>
            </a:r>
            <a:r>
              <a:rPr kumimoji="1" lang="en-US" altLang="ja-JP" dirty="0"/>
              <a:t>Ag</a:t>
            </a:r>
            <a:r>
              <a:rPr kumimoji="1" lang="ja-JP" altLang="en-US" dirty="0"/>
              <a:t>の平均膜厚が</a:t>
            </a:r>
            <a:r>
              <a:rPr kumimoji="1" lang="en-US" altLang="ja-JP" dirty="0"/>
              <a:t>3nm</a:t>
            </a:r>
            <a:r>
              <a:rPr kumimoji="1" lang="ja-JP" altLang="en-US" dirty="0"/>
              <a:t>では</a:t>
            </a:r>
            <a:r>
              <a:rPr kumimoji="1" lang="en-US" altLang="ja-JP" dirty="0"/>
              <a:t>550nm</a:t>
            </a:r>
            <a:r>
              <a:rPr kumimoji="1" lang="ja-JP" altLang="en-US" dirty="0" err="1"/>
              <a:t>、</a:t>
            </a:r>
            <a:r>
              <a:rPr kumimoji="1" lang="ja-JP" altLang="en-US" dirty="0"/>
              <a:t>青の</a:t>
            </a:r>
            <a:r>
              <a:rPr kumimoji="1" lang="en-US" altLang="ja-JP" dirty="0"/>
              <a:t>Ag30nm</a:t>
            </a:r>
            <a:r>
              <a:rPr kumimoji="1" lang="ja-JP" altLang="en-US" dirty="0"/>
              <a:t>は</a:t>
            </a:r>
            <a:r>
              <a:rPr kumimoji="1" lang="en-US" altLang="ja-JP" dirty="0"/>
              <a:t>400nm</a:t>
            </a:r>
            <a:r>
              <a:rPr kumimoji="1" lang="ja-JP" altLang="en-US" dirty="0" err="1"/>
              <a:t>、</a:t>
            </a:r>
            <a:r>
              <a:rPr kumimoji="1" lang="ja-JP" altLang="en-US" dirty="0"/>
              <a:t>緑の</a:t>
            </a:r>
            <a:r>
              <a:rPr kumimoji="1" lang="en-US" altLang="ja-JP" dirty="0"/>
              <a:t>Ag50nm</a:t>
            </a:r>
            <a:r>
              <a:rPr kumimoji="1" lang="ja-JP" altLang="en-US" dirty="0"/>
              <a:t>では</a:t>
            </a:r>
            <a:r>
              <a:rPr kumimoji="1" lang="en-US" altLang="ja-JP" dirty="0"/>
              <a:t>450nm</a:t>
            </a:r>
            <a:r>
              <a:rPr kumimoji="1" lang="ja-JP" altLang="en-US" dirty="0"/>
              <a:t>付近にブロードなピークが観測されました。すなわち、これらの波長では、表面プラズモン共鳴により</a:t>
            </a:r>
            <a:r>
              <a:rPr kumimoji="1" lang="en-US" altLang="ja-JP" dirty="0"/>
              <a:t>LEIPS</a:t>
            </a:r>
            <a:r>
              <a:rPr kumimoji="1" lang="ja-JP" altLang="en-US" dirty="0"/>
              <a:t>強度の増強が期待できます。</a:t>
            </a:r>
            <a:endParaRPr kumimoji="1" lang="en-US" altLang="ja-JP" dirty="0"/>
          </a:p>
          <a:p>
            <a:r>
              <a:rPr kumimoji="1" lang="ja-JP" altLang="en-US" dirty="0"/>
              <a:t>そこで、増強が期待されない</a:t>
            </a:r>
            <a:r>
              <a:rPr kumimoji="1" lang="en-US" altLang="ja-JP" dirty="0"/>
              <a:t>260nm</a:t>
            </a:r>
            <a:r>
              <a:rPr kumimoji="1" lang="ja-JP" altLang="en-US" dirty="0"/>
              <a:t>と増強が期待される</a:t>
            </a:r>
            <a:r>
              <a:rPr kumimoji="1" lang="en-US" altLang="ja-JP" dirty="0"/>
              <a:t>387nm</a:t>
            </a:r>
            <a:r>
              <a:rPr kumimoji="1" lang="ja-JP" altLang="en-US" dirty="0"/>
              <a:t>の</a:t>
            </a:r>
            <a:r>
              <a:rPr kumimoji="1" lang="en-US" altLang="ja-JP" dirty="0"/>
              <a:t>2</a:t>
            </a:r>
            <a:r>
              <a:rPr kumimoji="1" lang="ja-JP" altLang="en-US" dirty="0" err="1"/>
              <a:t>つの検</a:t>
            </a:r>
            <a:r>
              <a:rPr kumimoji="1" lang="ja-JP" altLang="en-US" dirty="0"/>
              <a:t>出波長を用いて、これらの</a:t>
            </a:r>
            <a:r>
              <a:rPr kumimoji="1" lang="en-US" altLang="ja-JP" dirty="0"/>
              <a:t>Ag</a:t>
            </a:r>
            <a:r>
              <a:rPr kumimoji="1" lang="ja-JP" altLang="en-US" dirty="0"/>
              <a:t>ナノ粒子の</a:t>
            </a:r>
            <a:r>
              <a:rPr kumimoji="1" lang="en-US" altLang="ja-JP" dirty="0"/>
              <a:t>LEIPS</a:t>
            </a:r>
            <a:r>
              <a:rPr kumimoji="1" lang="ja-JP" altLang="en-US" dirty="0"/>
              <a:t>スペクトルを測定しました。</a:t>
            </a:r>
            <a:endParaRPr kumimoji="1" lang="en-US" altLang="ja-JP" dirty="0"/>
          </a:p>
        </p:txBody>
      </p:sp>
      <p:sp>
        <p:nvSpPr>
          <p:cNvPr id="4" name="スライド番号プレースホルダー 3"/>
          <p:cNvSpPr>
            <a:spLocks noGrp="1"/>
          </p:cNvSpPr>
          <p:nvPr>
            <p:ph type="sldNum" sz="quarter" idx="10"/>
          </p:nvPr>
        </p:nvSpPr>
        <p:spPr/>
        <p:txBody>
          <a:bodyPr/>
          <a:lstStyle/>
          <a:p>
            <a:fld id="{9A2A6C57-8F03-40DD-84B3-577D5FD2E506}" type="slidenum">
              <a:rPr kumimoji="1" lang="ja-JP" altLang="en-US" smtClean="0"/>
              <a:t>33</a:t>
            </a:fld>
            <a:endParaRPr kumimoji="1" lang="ja-JP" altLang="en-US"/>
          </a:p>
        </p:txBody>
      </p:sp>
    </p:spTree>
    <p:extLst>
      <p:ext uri="{BB962C8B-B14F-4D97-AF65-F5344CB8AC3E}">
        <p14:creationId xmlns:p14="http://schemas.microsoft.com/office/powerpoint/2010/main" val="2293736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本研究では、代表的な有機半導体ある</a:t>
            </a:r>
            <a:r>
              <a:rPr kumimoji="1" lang="ja-JP" altLang="en-US" dirty="0"/>
              <a:t>銅フタロシアニン</a:t>
            </a:r>
            <a:r>
              <a:rPr kumimoji="1" lang="en-US" altLang="ja-JP" dirty="0"/>
              <a:t>(</a:t>
            </a:r>
            <a:r>
              <a:rPr kumimoji="1" lang="en-US" altLang="ja-JP" dirty="0" err="1"/>
              <a:t>CuPc</a:t>
            </a:r>
            <a:r>
              <a:rPr kumimoji="1" lang="en-US" altLang="ja-JP" dirty="0"/>
              <a:t>)</a:t>
            </a:r>
            <a:r>
              <a:rPr kumimoji="1" lang="ja-JP" altLang="en-US" dirty="0"/>
              <a:t>を用いました。</a:t>
            </a:r>
            <a:endParaRPr kumimoji="1" lang="en-US" altLang="ja-JP" dirty="0"/>
          </a:p>
          <a:p>
            <a:r>
              <a:rPr kumimoji="1" lang="ja-JP" altLang="en-US" dirty="0"/>
              <a:t>先ほど信号増強を確認した</a:t>
            </a:r>
            <a:r>
              <a:rPr kumimoji="1" lang="en-US" altLang="ja-JP" dirty="0"/>
              <a:t>Ag</a:t>
            </a:r>
            <a:r>
              <a:rPr kumimoji="1" lang="ja-JP" altLang="en-US" dirty="0"/>
              <a:t>ナノ粒子上に</a:t>
            </a:r>
            <a:r>
              <a:rPr kumimoji="1" lang="en-US" altLang="ja-JP" dirty="0" err="1"/>
              <a:t>CuPc</a:t>
            </a:r>
            <a:r>
              <a:rPr kumimoji="1" lang="ja-JP" altLang="en-US" dirty="0"/>
              <a:t>を蒸着</a:t>
            </a:r>
            <a:r>
              <a:rPr kumimoji="1" lang="ja-JP" altLang="en-US" dirty="0" smtClean="0"/>
              <a:t>しました。</a:t>
            </a:r>
            <a:r>
              <a:rPr kumimoji="1" lang="en-US" altLang="ja-JP" dirty="0" err="1" smtClean="0"/>
              <a:t>CuPc</a:t>
            </a:r>
            <a:r>
              <a:rPr kumimoji="1" lang="ja-JP" altLang="en-US" dirty="0" smtClean="0"/>
              <a:t>の平均膜厚を</a:t>
            </a:r>
            <a:r>
              <a:rPr kumimoji="1" lang="en-US" altLang="ja-JP" dirty="0" smtClean="0"/>
              <a:t>5</a:t>
            </a:r>
            <a:r>
              <a:rPr kumimoji="1" lang="ja-JP" altLang="en-US" dirty="0" smtClean="0"/>
              <a:t>～</a:t>
            </a:r>
            <a:r>
              <a:rPr kumimoji="1" lang="en-US" altLang="ja-JP" dirty="0" smtClean="0"/>
              <a:t>40</a:t>
            </a:r>
            <a:r>
              <a:rPr kumimoji="1" lang="ja-JP" altLang="en-US" baseline="0" dirty="0" smtClean="0"/>
              <a:t> </a:t>
            </a:r>
            <a:r>
              <a:rPr kumimoji="1" lang="en-US" altLang="ja-JP" baseline="0" dirty="0" smtClean="0"/>
              <a:t>nm</a:t>
            </a:r>
            <a:r>
              <a:rPr kumimoji="1" lang="ja-JP" altLang="en-US" baseline="0" dirty="0" smtClean="0"/>
              <a:t>の間で変えながら</a:t>
            </a:r>
            <a:r>
              <a:rPr kumimoji="1" lang="ja-JP" altLang="en-US" dirty="0" smtClean="0"/>
              <a:t>、</a:t>
            </a:r>
            <a:r>
              <a:rPr kumimoji="1" lang="en-US" altLang="ja-JP" dirty="0"/>
              <a:t>LEIPS</a:t>
            </a:r>
            <a:r>
              <a:rPr kumimoji="1" lang="ja-JP" altLang="en-US" dirty="0"/>
              <a:t>測定を行いました。</a:t>
            </a:r>
            <a:endParaRPr kumimoji="1" lang="en-US" altLang="ja-JP" dirty="0"/>
          </a:p>
          <a:p>
            <a:r>
              <a:rPr kumimoji="1" lang="ja-JP" altLang="en-US" dirty="0"/>
              <a:t>また</a:t>
            </a:r>
            <a:r>
              <a:rPr kumimoji="1" lang="ja-JP" altLang="en-US" dirty="0" smtClean="0"/>
              <a:t>、表面プラズモン共鳴の起こらない</a:t>
            </a:r>
            <a:r>
              <a:rPr kumimoji="1" lang="en-US" altLang="ja-JP" dirty="0" smtClean="0"/>
              <a:t>ITO</a:t>
            </a:r>
            <a:r>
              <a:rPr kumimoji="1" lang="ja-JP" altLang="en-US" dirty="0"/>
              <a:t>上にも同じ</a:t>
            </a:r>
            <a:r>
              <a:rPr kumimoji="1" lang="ja-JP" altLang="en-US" dirty="0" smtClean="0"/>
              <a:t>条件で</a:t>
            </a:r>
            <a:r>
              <a:rPr kumimoji="1" lang="en-US" altLang="ja-JP" dirty="0" err="1" smtClean="0"/>
              <a:t>CuPc</a:t>
            </a:r>
            <a:r>
              <a:rPr kumimoji="1" lang="ja-JP" altLang="en-US" dirty="0"/>
              <a:t>を蒸着し</a:t>
            </a:r>
            <a:r>
              <a:rPr kumimoji="1" lang="ja-JP" altLang="en-US" dirty="0" smtClean="0"/>
              <a:t>、同様の</a:t>
            </a:r>
            <a:r>
              <a:rPr kumimoji="1" lang="en-US" altLang="ja-JP" dirty="0" smtClean="0"/>
              <a:t>LEIPS</a:t>
            </a:r>
            <a:r>
              <a:rPr kumimoji="1" lang="ja-JP" altLang="en-US" dirty="0"/>
              <a:t>測定を</a:t>
            </a:r>
            <a:r>
              <a:rPr kumimoji="1" lang="ja-JP" altLang="en-US" dirty="0" smtClean="0"/>
              <a:t>行って比較しました</a:t>
            </a:r>
            <a:r>
              <a:rPr kumimoji="1" lang="ja-JP" altLang="en-US" dirty="0"/>
              <a:t>。</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9A2A6C57-8F03-40DD-84B3-577D5FD2E506}" type="slidenum">
              <a:rPr kumimoji="1" lang="ja-JP" altLang="en-US" smtClean="0"/>
              <a:t>35</a:t>
            </a:fld>
            <a:endParaRPr kumimoji="1" lang="ja-JP" altLang="en-US"/>
          </a:p>
        </p:txBody>
      </p:sp>
    </p:spTree>
    <p:extLst>
      <p:ext uri="{BB962C8B-B14F-4D97-AF65-F5344CB8AC3E}">
        <p14:creationId xmlns:p14="http://schemas.microsoft.com/office/powerpoint/2010/main" val="36153065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分子が集まって、固体になる。</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分子軌道が相互作用して、固体の準位ができる。相互作用が大きければ、準位の広がり（バンド幅）が広がる。</a:t>
            </a:r>
            <a:endParaRPr kumimoji="1" lang="en-US" altLang="ja-JP" dirty="0" smtClean="0"/>
          </a:p>
          <a:p>
            <a:r>
              <a:rPr kumimoji="1" lang="ja-JP" altLang="en-US" dirty="0" smtClean="0"/>
              <a:t>価電子準位－ＨＯＭＯ準位、空準位</a:t>
            </a:r>
            <a:r>
              <a:rPr kumimoji="1" lang="ja-JP" altLang="en-US" dirty="0" err="1" smtClean="0"/>
              <a:t>ー</a:t>
            </a:r>
            <a:r>
              <a:rPr kumimoji="1" lang="ja-JP" altLang="en-US" dirty="0" smtClean="0"/>
              <a:t>ＬＵＭＯ準位</a:t>
            </a:r>
            <a:endParaRPr kumimoji="1" lang="en-US" altLang="ja-JP" dirty="0" smtClean="0"/>
          </a:p>
          <a:p>
            <a:r>
              <a:rPr kumimoji="1" lang="ja-JP" altLang="en-US" dirty="0" smtClean="0"/>
              <a:t>準位が密になるとわかりにくい。そこで、エネルギーに対して、準位の密度　</a:t>
            </a:r>
            <a:r>
              <a:rPr kumimoji="1" lang="en-US" altLang="ja-JP" dirty="0" smtClean="0"/>
              <a:t>―</a:t>
            </a:r>
            <a:r>
              <a:rPr kumimoji="1" lang="ja-JP" altLang="en-US" dirty="0" smtClean="0"/>
              <a:t>状態密度を描くことが多い。</a:t>
            </a:r>
            <a:endParaRPr kumimoji="1" lang="en-US" altLang="ja-JP" dirty="0" smtClean="0"/>
          </a:p>
          <a:p>
            <a:r>
              <a:rPr kumimoji="1" lang="ja-JP" altLang="en-US" dirty="0" smtClean="0"/>
              <a:t>電荷は、　ホールは価電子帯上端、電子は空準位の下端</a:t>
            </a:r>
            <a:endParaRPr kumimoji="1" lang="en-US" altLang="ja-JP" dirty="0" smtClean="0"/>
          </a:p>
          <a:p>
            <a:r>
              <a:rPr kumimoji="1" lang="ja-JP" altLang="en-US" dirty="0" smtClean="0"/>
              <a:t>では、電荷が入るとどうなるか？</a:t>
            </a:r>
            <a:endParaRPr kumimoji="1" lang="ja-JP" altLang="en-US" dirty="0"/>
          </a:p>
        </p:txBody>
      </p:sp>
      <p:sp>
        <p:nvSpPr>
          <p:cNvPr id="4" name="スライド番号プレースホルダー 3"/>
          <p:cNvSpPr>
            <a:spLocks noGrp="1"/>
          </p:cNvSpPr>
          <p:nvPr>
            <p:ph type="sldNum" sz="quarter" idx="10"/>
          </p:nvPr>
        </p:nvSpPr>
        <p:spPr/>
        <p:txBody>
          <a:bodyPr/>
          <a:lstStyle/>
          <a:p>
            <a:fld id="{908A5758-8122-4957-95FE-4551A6E7E9B2}" type="slidenum">
              <a:rPr kumimoji="1" lang="ja-JP" altLang="en-US" smtClean="0"/>
              <a:pPr/>
              <a:t>41</a:t>
            </a:fld>
            <a:endParaRPr kumimoji="1" lang="ja-JP" altLang="en-US"/>
          </a:p>
        </p:txBody>
      </p:sp>
    </p:spTree>
    <p:extLst>
      <p:ext uri="{BB962C8B-B14F-4D97-AF65-F5344CB8AC3E}">
        <p14:creationId xmlns:p14="http://schemas.microsoft.com/office/powerpoint/2010/main" val="3588469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半導体の電荷輸送機構を理解するためには、正孔の伝導を担う価電子準位と、電子の伝導を担う空準位においてそれぞれのエネルギーと波数の関係、バンド分散を把握することが必須である。</a:t>
            </a:r>
            <a:endParaRPr kumimoji="1" lang="en-US" altLang="ja-JP" dirty="0" smtClean="0"/>
          </a:p>
          <a:p>
            <a:r>
              <a:rPr kumimoji="1" lang="ja-JP" altLang="en-US" dirty="0" smtClean="0"/>
              <a:t>無機半導体については価電子準位、空準位ともに実測がなされているが、有機半導体については両方についての計算や価電子準位の実測はなされているが、空準位に関しては手付かず</a:t>
            </a:r>
            <a:r>
              <a:rPr kumimoji="1" lang="ja-JP" altLang="en-US" dirty="0" err="1" smtClean="0"/>
              <a:t>な</a:t>
            </a:r>
            <a:r>
              <a:rPr kumimoji="1" lang="ja-JP" altLang="en-US" dirty="0" smtClean="0"/>
              <a:t>部分が多い。</a:t>
            </a:r>
            <a:endParaRPr kumimoji="1" lang="en-US" altLang="ja-JP" dirty="0" smtClean="0"/>
          </a:p>
          <a:p>
            <a:r>
              <a:rPr kumimoji="1" lang="ja-JP" altLang="en-US" dirty="0" smtClean="0"/>
              <a:t>そこで、本研究では、有機半導体の空準位のバンド分散測定を目指し、装置の開発を行った。</a:t>
            </a:r>
            <a:endParaRPr kumimoji="1" lang="ja-JP" altLang="en-US" dirty="0"/>
          </a:p>
        </p:txBody>
      </p:sp>
      <p:sp>
        <p:nvSpPr>
          <p:cNvPr id="4" name="スライド番号プレースホルダー 3"/>
          <p:cNvSpPr>
            <a:spLocks noGrp="1"/>
          </p:cNvSpPr>
          <p:nvPr>
            <p:ph type="sldNum" sz="quarter" idx="10"/>
          </p:nvPr>
        </p:nvSpPr>
        <p:spPr/>
        <p:txBody>
          <a:bodyPr/>
          <a:lstStyle/>
          <a:p>
            <a:fld id="{9B393E13-A0FA-48FD-BA58-B03F2549EDE6}" type="slidenum">
              <a:rPr kumimoji="1" lang="ja-JP" altLang="en-US" smtClean="0"/>
              <a:t>54</a:t>
            </a:fld>
            <a:endParaRPr kumimoji="1" lang="ja-JP" altLang="en-US"/>
          </a:p>
        </p:txBody>
      </p:sp>
    </p:spTree>
    <p:extLst>
      <p:ext uri="{BB962C8B-B14F-4D97-AF65-F5344CB8AC3E}">
        <p14:creationId xmlns:p14="http://schemas.microsoft.com/office/powerpoint/2010/main" val="29933500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従来の</a:t>
            </a:r>
            <a:r>
              <a:rPr kumimoji="1" lang="en-US" altLang="ja-JP" dirty="0" smtClean="0"/>
              <a:t>LEIPS</a:t>
            </a:r>
            <a:r>
              <a:rPr kumimoji="1" lang="ja-JP" altLang="en-US" dirty="0" smtClean="0"/>
              <a:t>装置では</a:t>
            </a:r>
            <a:r>
              <a:rPr kumimoji="1" lang="en-US" altLang="ja-JP" dirty="0" smtClean="0"/>
              <a:t>Erdman-</a:t>
            </a:r>
            <a:r>
              <a:rPr kumimoji="1" lang="en-US" altLang="ja-JP" dirty="0" err="1" smtClean="0"/>
              <a:t>Zipf</a:t>
            </a:r>
            <a:r>
              <a:rPr kumimoji="1" lang="ja-JP" altLang="en-US" dirty="0" smtClean="0"/>
              <a:t>型電子銃を電子源として使用していた。</a:t>
            </a:r>
            <a:endParaRPr kumimoji="1" lang="en-US" altLang="ja-JP" dirty="0" smtClean="0"/>
          </a:p>
          <a:p>
            <a:r>
              <a:rPr kumimoji="1" lang="ja-JP" altLang="en-US" dirty="0" smtClean="0"/>
              <a:t>この電子銃では、カソードで発生した熱電子を収束電極によって試料に収束させる。</a:t>
            </a:r>
            <a:endParaRPr kumimoji="1" lang="en-US" altLang="ja-JP" dirty="0" smtClean="0"/>
          </a:p>
          <a:p>
            <a:r>
              <a:rPr kumimoji="1" lang="ja-JP" altLang="en-US" dirty="0" smtClean="0"/>
              <a:t>下図は横軸が電子線のエネルギー、縦軸がこの電子銃から取り出すことのできる電流量を示す。</a:t>
            </a:r>
            <a:endParaRPr kumimoji="1" lang="en-US" altLang="ja-JP" dirty="0" smtClean="0"/>
          </a:p>
          <a:p>
            <a:r>
              <a:rPr kumimoji="1" lang="ja-JP" altLang="en-US" dirty="0" smtClean="0"/>
              <a:t>この曲線からわかる通り、この電子銃では</a:t>
            </a:r>
            <a:r>
              <a:rPr kumimoji="1" lang="en-US" altLang="ja-JP" dirty="0" smtClean="0"/>
              <a:t>LEIPS</a:t>
            </a:r>
            <a:r>
              <a:rPr kumimoji="1" lang="ja-JP" altLang="en-US" dirty="0" smtClean="0"/>
              <a:t>で使用する</a:t>
            </a:r>
            <a:r>
              <a:rPr kumimoji="1" lang="en-US" altLang="ja-JP" dirty="0" smtClean="0"/>
              <a:t>5 eV</a:t>
            </a:r>
            <a:r>
              <a:rPr kumimoji="1" lang="ja-JP" altLang="en-US" dirty="0" smtClean="0"/>
              <a:t>以下の電子線を取り出すことができない。</a:t>
            </a:r>
            <a:endParaRPr kumimoji="1" lang="en-US" altLang="ja-JP" dirty="0" smtClean="0"/>
          </a:p>
          <a:p>
            <a:r>
              <a:rPr kumimoji="1" lang="ja-JP" altLang="en-US" dirty="0" smtClean="0"/>
              <a:t>そこで従来の</a:t>
            </a:r>
            <a:r>
              <a:rPr kumimoji="1" lang="en-US" altLang="ja-JP" dirty="0" smtClean="0"/>
              <a:t>LEIPS</a:t>
            </a:r>
            <a:r>
              <a:rPr kumimoji="1" lang="ja-JP" altLang="en-US" dirty="0" smtClean="0"/>
              <a:t>装置では電子銃から</a:t>
            </a:r>
            <a:r>
              <a:rPr kumimoji="1" lang="en-US" altLang="ja-JP" dirty="0" smtClean="0"/>
              <a:t>20 eV</a:t>
            </a:r>
            <a:r>
              <a:rPr kumimoji="1" lang="ja-JP" altLang="en-US" dirty="0" smtClean="0"/>
              <a:t>程度のエネルギーを持った電子線を照射し、試料や電子銃にバイアス電圧を印加して試料近傍で減速させ、</a:t>
            </a:r>
            <a:r>
              <a:rPr kumimoji="1" lang="en-US" altLang="ja-JP" dirty="0" smtClean="0"/>
              <a:t>5 eV</a:t>
            </a:r>
            <a:r>
              <a:rPr kumimoji="1" lang="ja-JP" altLang="en-US" dirty="0" smtClean="0"/>
              <a:t>以下の低速電子線を試料に入射させていた。</a:t>
            </a:r>
            <a:endParaRPr kumimoji="1" lang="en-US" altLang="ja-JP" dirty="0" smtClean="0"/>
          </a:p>
          <a:p>
            <a:r>
              <a:rPr kumimoji="1" lang="ja-JP" altLang="en-US" dirty="0" smtClean="0"/>
              <a:t>右図は荷電粒子についての、電場と軌道のシミュレーション結果である。青線が電子線を表し、赤線が等電位線を表す。</a:t>
            </a:r>
            <a:endParaRPr kumimoji="1" lang="en-US" altLang="ja-JP" dirty="0" smtClean="0"/>
          </a:p>
          <a:p>
            <a:r>
              <a:rPr kumimoji="1" lang="ja-JP" altLang="en-US" dirty="0" smtClean="0"/>
              <a:t>どちらも</a:t>
            </a:r>
            <a:r>
              <a:rPr kumimoji="1" lang="en-US" altLang="ja-JP" dirty="0" smtClean="0"/>
              <a:t>20 eV</a:t>
            </a:r>
            <a:r>
              <a:rPr kumimoji="1" lang="ja-JP" altLang="en-US" dirty="0" smtClean="0"/>
              <a:t>の電子線を照射し、試料に</a:t>
            </a:r>
            <a:r>
              <a:rPr kumimoji="1" lang="en-US" altLang="ja-JP" dirty="0" smtClean="0"/>
              <a:t>17V</a:t>
            </a:r>
            <a:r>
              <a:rPr kumimoji="1" lang="ja-JP" altLang="en-US" dirty="0" smtClean="0"/>
              <a:t>のバイアス電圧を印加して</a:t>
            </a:r>
            <a:r>
              <a:rPr kumimoji="1" lang="en-US" altLang="ja-JP" dirty="0" smtClean="0"/>
              <a:t>3 eV</a:t>
            </a:r>
            <a:r>
              <a:rPr kumimoji="1" lang="ja-JP" altLang="en-US" dirty="0" smtClean="0"/>
              <a:t>に減速している。</a:t>
            </a:r>
            <a:endParaRPr kumimoji="1" lang="en-US" altLang="ja-JP" dirty="0" smtClean="0"/>
          </a:p>
          <a:p>
            <a:r>
              <a:rPr kumimoji="1" lang="ja-JP" altLang="en-US" dirty="0" smtClean="0"/>
              <a:t>垂直入射の場合は等電位線が試料に対して水平に生じるため電子線はまっすぐに試料に届くが、試料を回転させた場合には等電位線が乱れ、電子線の軌道が曲げられてしまう。</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9B393E13-A0FA-48FD-BA58-B03F2549EDE6}" type="slidenum">
              <a:rPr kumimoji="1" lang="ja-JP" altLang="en-US" smtClean="0"/>
              <a:t>56</a:t>
            </a:fld>
            <a:endParaRPr kumimoji="1" lang="ja-JP" altLang="en-US"/>
          </a:p>
        </p:txBody>
      </p:sp>
    </p:spTree>
    <p:extLst>
      <p:ext uri="{BB962C8B-B14F-4D97-AF65-F5344CB8AC3E}">
        <p14:creationId xmlns:p14="http://schemas.microsoft.com/office/powerpoint/2010/main" val="24808995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そこでバイアス電圧を用いずに低速電子線を制御できる電子源を開発した。</a:t>
            </a:r>
            <a:endParaRPr kumimoji="1" lang="en-US" altLang="ja-JP" dirty="0" smtClean="0"/>
          </a:p>
          <a:p>
            <a:r>
              <a:rPr kumimoji="1" lang="en-US" altLang="ja-JP" dirty="0" smtClean="0"/>
              <a:t>Erdman-</a:t>
            </a:r>
            <a:r>
              <a:rPr kumimoji="1" lang="en-US" altLang="ja-JP" dirty="0" err="1" smtClean="0"/>
              <a:t>Zipf</a:t>
            </a:r>
            <a:r>
              <a:rPr kumimoji="1" lang="ja-JP" altLang="en-US" dirty="0" smtClean="0"/>
              <a:t>型電子銃から収束電極の枚数を増やし、低速電子線の制御を狙った。</a:t>
            </a:r>
            <a:endParaRPr kumimoji="1" lang="en-US" altLang="ja-JP" dirty="0" smtClean="0"/>
          </a:p>
          <a:p>
            <a:r>
              <a:rPr kumimoji="1" lang="ja-JP" altLang="en-US" dirty="0" smtClean="0"/>
              <a:t>下図は電極の数を増やす前後のシミュレーションである。</a:t>
            </a:r>
            <a:endParaRPr kumimoji="1" lang="en-US" altLang="ja-JP" dirty="0" smtClean="0"/>
          </a:p>
          <a:p>
            <a:r>
              <a:rPr kumimoji="1" lang="ja-JP" altLang="en-US" dirty="0" smtClean="0"/>
              <a:t>電極の枚数を増やすことで、電子源内の等電位線をより細かく制御できるようになった。</a:t>
            </a:r>
            <a:endParaRPr kumimoji="1" lang="en-US" altLang="ja-JP" dirty="0" smtClean="0"/>
          </a:p>
          <a:p>
            <a:r>
              <a:rPr kumimoji="1" lang="ja-JP" altLang="en-US" dirty="0" smtClean="0"/>
              <a:t>これによってシミュレーションの結果、</a:t>
            </a:r>
            <a:r>
              <a:rPr kumimoji="1" lang="en-US" altLang="ja-JP" dirty="0" smtClean="0"/>
              <a:t>1</a:t>
            </a:r>
            <a:r>
              <a:rPr kumimoji="1" lang="ja-JP" altLang="en-US" dirty="0" smtClean="0"/>
              <a:t>～</a:t>
            </a:r>
            <a:r>
              <a:rPr kumimoji="1" lang="en-US" altLang="ja-JP" dirty="0" smtClean="0"/>
              <a:t>5 eV</a:t>
            </a:r>
            <a:r>
              <a:rPr kumimoji="1" lang="ja-JP" altLang="en-US" dirty="0" smtClean="0"/>
              <a:t>の低速電子線の制御ができるようになった。</a:t>
            </a:r>
            <a:endParaRPr kumimoji="1" lang="en-US" altLang="ja-JP" dirty="0" smtClean="0"/>
          </a:p>
          <a:p>
            <a:r>
              <a:rPr kumimoji="1" lang="ja-JP" altLang="en-US" dirty="0" smtClean="0"/>
              <a:t>これによってバイアス電圧を印加する必要がなくなり、試料を回転させても電子線が曲げられることがなくなった。</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9B393E13-A0FA-48FD-BA58-B03F2549EDE6}" type="slidenum">
              <a:rPr kumimoji="1" lang="ja-JP" altLang="en-US" smtClean="0"/>
              <a:t>57</a:t>
            </a:fld>
            <a:endParaRPr kumimoji="1" lang="ja-JP" altLang="en-US"/>
          </a:p>
        </p:txBody>
      </p:sp>
    </p:spTree>
    <p:extLst>
      <p:ext uri="{BB962C8B-B14F-4D97-AF65-F5344CB8AC3E}">
        <p14:creationId xmlns:p14="http://schemas.microsoft.com/office/powerpoint/2010/main" val="20115500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電場を遮蔽するために、電子線から絶縁体が見えないようにし、導電体であっても表面の仕事関数を一定にし、電子線の周りの物体を電子線に対して軸対称にした。</a:t>
            </a:r>
            <a:endParaRPr kumimoji="1" lang="en-US" altLang="ja-JP" dirty="0" smtClean="0"/>
          </a:p>
          <a:p>
            <a:r>
              <a:rPr kumimoji="1" lang="ja-JP" altLang="en-US" dirty="0" smtClean="0"/>
              <a:t>電子源の先端にノズル状のパーツをつけ、試料を保持するマニピュレータは表面の仕事関数が一定になるよう全体にコロイダルカーボンを塗布し、さらに試料後方にコロイダルカーボンを塗布した銅メッシュを配置した。</a:t>
            </a:r>
            <a:endParaRPr kumimoji="1" lang="en-US" altLang="ja-JP" dirty="0" smtClean="0"/>
          </a:p>
          <a:p>
            <a:r>
              <a:rPr kumimoji="1" lang="ja-JP" altLang="en-US" dirty="0" smtClean="0"/>
              <a:t>さらに、集光鏡前面にもコロイダルカーボンを塗布した銅メッシュを配置した。</a:t>
            </a:r>
            <a:endParaRPr kumimoji="1" lang="ja-JP" altLang="en-US" dirty="0"/>
          </a:p>
        </p:txBody>
      </p:sp>
      <p:sp>
        <p:nvSpPr>
          <p:cNvPr id="4" name="スライド番号プレースホルダー 3"/>
          <p:cNvSpPr>
            <a:spLocks noGrp="1"/>
          </p:cNvSpPr>
          <p:nvPr>
            <p:ph type="sldNum" sz="quarter" idx="10"/>
          </p:nvPr>
        </p:nvSpPr>
        <p:spPr/>
        <p:txBody>
          <a:bodyPr/>
          <a:lstStyle/>
          <a:p>
            <a:fld id="{9B393E13-A0FA-48FD-BA58-B03F2549EDE6}" type="slidenum">
              <a:rPr kumimoji="1" lang="ja-JP" altLang="en-US" smtClean="0"/>
              <a:t>58</a:t>
            </a:fld>
            <a:endParaRPr kumimoji="1" lang="ja-JP" altLang="en-US"/>
          </a:p>
        </p:txBody>
      </p:sp>
    </p:spTree>
    <p:extLst>
      <p:ext uri="{BB962C8B-B14F-4D97-AF65-F5344CB8AC3E}">
        <p14:creationId xmlns:p14="http://schemas.microsoft.com/office/powerpoint/2010/main" val="15452285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続いて、実際に角度分解測定を行い、性能評価を行った。</a:t>
            </a:r>
            <a:endParaRPr kumimoji="1" lang="en-US" altLang="ja-JP" dirty="0" smtClean="0"/>
          </a:p>
          <a:p>
            <a:r>
              <a:rPr kumimoji="1" lang="ja-JP" altLang="en-US" dirty="0" smtClean="0"/>
              <a:t>試料には高配向熱分解グラファイト</a:t>
            </a:r>
            <a:r>
              <a:rPr kumimoji="1" lang="en-US" altLang="ja-JP" dirty="0" smtClean="0"/>
              <a:t>(</a:t>
            </a:r>
            <a:r>
              <a:rPr kumimoji="1" lang="ja-JP" altLang="en-US" dirty="0" smtClean="0"/>
              <a:t>以降</a:t>
            </a:r>
            <a:r>
              <a:rPr kumimoji="1" lang="en-US" altLang="ja-JP" dirty="0" smtClean="0"/>
              <a:t>HOPG</a:t>
            </a:r>
            <a:r>
              <a:rPr kumimoji="1" lang="ja-JP" altLang="en-US" dirty="0" smtClean="0"/>
              <a:t>と呼称</a:t>
            </a:r>
            <a:r>
              <a:rPr kumimoji="1" lang="en-US" altLang="ja-JP" dirty="0" smtClean="0"/>
              <a:t>)</a:t>
            </a:r>
            <a:r>
              <a:rPr kumimoji="1" lang="ja-JP" altLang="en-US" dirty="0" smtClean="0"/>
              <a:t>を使用し、その鏡像準位の分散を測定した。</a:t>
            </a:r>
            <a:endParaRPr kumimoji="1" lang="en-US" altLang="ja-JP" dirty="0" smtClean="0"/>
          </a:p>
          <a:p>
            <a:r>
              <a:rPr kumimoji="1" lang="ja-JP" altLang="en-US" dirty="0" smtClean="0"/>
              <a:t>左のグラフは横軸に入射電子のエネルギー、縦軸に強度をとり、試料の角度ごとにプロットしたものである。</a:t>
            </a:r>
            <a:endParaRPr kumimoji="1" lang="en-US" altLang="ja-JP" dirty="0" smtClean="0"/>
          </a:p>
          <a:p>
            <a:r>
              <a:rPr kumimoji="1" lang="ja-JP" altLang="en-US" dirty="0" smtClean="0"/>
              <a:t>右のグラフは横軸に試料表面平行方向の波数、縦軸に各波数</a:t>
            </a:r>
            <a:r>
              <a:rPr kumimoji="1" lang="en-US" altLang="ja-JP" dirty="0" smtClean="0"/>
              <a:t>(</a:t>
            </a:r>
            <a:r>
              <a:rPr kumimoji="1" lang="ja-JP" altLang="en-US" dirty="0" smtClean="0"/>
              <a:t>角度</a:t>
            </a:r>
            <a:r>
              <a:rPr kumimoji="1" lang="en-US" altLang="ja-JP" dirty="0" smtClean="0"/>
              <a:t>)</a:t>
            </a:r>
            <a:r>
              <a:rPr kumimoji="1" lang="ja-JP" altLang="en-US" dirty="0" smtClean="0"/>
              <a:t>におけるピークの位置をプロットしたものである。</a:t>
            </a:r>
            <a:endParaRPr kumimoji="1" lang="en-US" altLang="ja-JP" dirty="0" smtClean="0"/>
          </a:p>
          <a:p>
            <a:r>
              <a:rPr kumimoji="1" lang="ja-JP" altLang="en-US" dirty="0" smtClean="0"/>
              <a:t>鏡像準位は自由電子的な分散をすることが知られており、右のグラフの赤の実線はプロット点を二次関数でフィッティングしたものである。</a:t>
            </a:r>
            <a:endParaRPr kumimoji="1" lang="en-US" altLang="ja-JP" dirty="0" smtClean="0"/>
          </a:p>
          <a:p>
            <a:r>
              <a:rPr kumimoji="1" lang="ja-JP" altLang="en-US" dirty="0" smtClean="0"/>
              <a:t>この二次関数から電子の有効質量が</a:t>
            </a:r>
            <a:r>
              <a:rPr kumimoji="1" lang="en-US" altLang="ja-JP" dirty="0" smtClean="0"/>
              <a:t>0.99±0.10</a:t>
            </a:r>
            <a:r>
              <a:rPr kumimoji="1" lang="ja-JP" altLang="en-US" dirty="0" smtClean="0"/>
              <a:t>と得られ、この値が二光子光電子分光法で得られた値とよく一致することから、本装置では角度の定量性良く角度分解</a:t>
            </a:r>
            <a:r>
              <a:rPr kumimoji="1" lang="en-US" altLang="ja-JP" dirty="0" smtClean="0"/>
              <a:t>LEIPS</a:t>
            </a:r>
            <a:r>
              <a:rPr kumimoji="1" lang="ja-JP" altLang="en-US" dirty="0" smtClean="0"/>
              <a:t>の測定が行えたものと判断した。</a:t>
            </a:r>
            <a:endParaRPr kumimoji="1" lang="ja-JP" altLang="en-US" dirty="0"/>
          </a:p>
        </p:txBody>
      </p:sp>
      <p:sp>
        <p:nvSpPr>
          <p:cNvPr id="4" name="スライド番号プレースホルダー 3"/>
          <p:cNvSpPr>
            <a:spLocks noGrp="1"/>
          </p:cNvSpPr>
          <p:nvPr>
            <p:ph type="sldNum" sz="quarter" idx="10"/>
          </p:nvPr>
        </p:nvSpPr>
        <p:spPr/>
        <p:txBody>
          <a:bodyPr/>
          <a:lstStyle/>
          <a:p>
            <a:fld id="{9B393E13-A0FA-48FD-BA58-B03F2549EDE6}" type="slidenum">
              <a:rPr kumimoji="1" lang="ja-JP" altLang="en-US" smtClean="0"/>
              <a:t>59</a:t>
            </a:fld>
            <a:endParaRPr kumimoji="1" lang="ja-JP" altLang="en-US"/>
          </a:p>
        </p:txBody>
      </p:sp>
    </p:spTree>
    <p:extLst>
      <p:ext uri="{BB962C8B-B14F-4D97-AF65-F5344CB8AC3E}">
        <p14:creationId xmlns:p14="http://schemas.microsoft.com/office/powerpoint/2010/main" val="2062778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薄膜</a:t>
            </a:r>
            <a:endParaRPr kumimoji="1" lang="en-US" altLang="ja-JP" dirty="0" smtClean="0"/>
          </a:p>
          <a:p>
            <a:r>
              <a:rPr kumimoji="1" lang="ja-JP" altLang="en-US" dirty="0" smtClean="0"/>
              <a:t>吸収する光、電圧→エネルギーダイヤグラム</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908A5758-8122-4957-95FE-4551A6E7E9B2}" type="slidenum">
              <a:rPr kumimoji="1" lang="ja-JP" altLang="en-US" smtClean="0"/>
              <a:pPr/>
              <a:t>75</a:t>
            </a:fld>
            <a:endParaRPr kumimoji="1" lang="ja-JP" altLang="en-US"/>
          </a:p>
        </p:txBody>
      </p:sp>
    </p:spTree>
    <p:extLst>
      <p:ext uri="{BB962C8B-B14F-4D97-AF65-F5344CB8AC3E}">
        <p14:creationId xmlns:p14="http://schemas.microsoft.com/office/powerpoint/2010/main" val="29370406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7AC41E24-A585-4437-BA94-D96EC0218D85}" type="datetimeFigureOut">
              <a:rPr kumimoji="1" lang="ja-JP" altLang="en-US" smtClean="0"/>
              <a:pPr/>
              <a:t>2018/8/14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164DD298-F47C-4597-8017-3C911E198F68}" type="slidenum">
              <a:rPr kumimoji="1" lang="ja-JP" altLang="en-US" smtClean="0"/>
              <a:pPr/>
              <a:t>‹#›</a:t>
            </a:fld>
            <a:endParaRPr kumimoji="1" lang="ja-JP"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lgn="l">
              <a:defRPr>
                <a:solidFill>
                  <a:schemeClr val="tx2">
                    <a:lumMod val="50000"/>
                  </a:schemeClr>
                </a:solidFill>
              </a:defRPr>
            </a:lvl1pPr>
          </a:lstStyle>
          <a:p>
            <a:r>
              <a:rPr kumimoji="1" lang="ja-JP" altLang="en-US" dirty="0" smtClean="0"/>
              <a:t>マスタ タイトルの書式設定</a:t>
            </a:r>
            <a:endParaRPr kumimoji="1" lang="ja-JP" altLang="en-US" dirty="0"/>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7AC41E24-A585-4437-BA94-D96EC0218D85}" type="datetimeFigureOut">
              <a:rPr kumimoji="1" lang="ja-JP" altLang="en-US" smtClean="0"/>
              <a:pPr/>
              <a:t>2018/8/14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164DD298-F47C-4597-8017-3C911E198F68}"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7AC41E24-A585-4437-BA94-D96EC0218D85}" type="datetimeFigureOut">
              <a:rPr kumimoji="1" lang="ja-JP" altLang="en-US" smtClean="0"/>
              <a:pPr/>
              <a:t>2018/8/14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164DD298-F47C-4597-8017-3C911E198F68}"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7AC41E24-A585-4437-BA94-D96EC0218D85}" type="datetimeFigureOut">
              <a:rPr kumimoji="1" lang="ja-JP" altLang="en-US" smtClean="0"/>
              <a:pPr/>
              <a:t>2018/8/14</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164DD298-F47C-4597-8017-3C911E198F68}"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7AC41E24-A585-4437-BA94-D96EC0218D85}" type="datetimeFigureOut">
              <a:rPr kumimoji="1" lang="ja-JP" altLang="en-US" smtClean="0"/>
              <a:pPr/>
              <a:t>2018/8/14</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164DD298-F47C-4597-8017-3C911E198F68}"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lgn="l">
              <a:defRPr>
                <a:solidFill>
                  <a:schemeClr val="tx2">
                    <a:lumMod val="50000"/>
                  </a:schemeClr>
                </a:solidFill>
              </a:defRPr>
            </a:lvl1pPr>
          </a:lstStyle>
          <a:p>
            <a:r>
              <a:rPr kumimoji="1" lang="ja-JP" altLang="en-US" dirty="0" smtClean="0"/>
              <a:t>マスタ タイトルの書式設定</a:t>
            </a:r>
            <a:endParaRPr kumimoji="1" lang="ja-JP" altLang="en-US" dirty="0"/>
          </a:p>
        </p:txBody>
      </p:sp>
      <p:sp>
        <p:nvSpPr>
          <p:cNvPr id="3" name="日付プレースホルダ 2"/>
          <p:cNvSpPr>
            <a:spLocks noGrp="1"/>
          </p:cNvSpPr>
          <p:nvPr>
            <p:ph type="dt" sz="half" idx="10"/>
          </p:nvPr>
        </p:nvSpPr>
        <p:spPr/>
        <p:txBody>
          <a:bodyPr/>
          <a:lstStyle/>
          <a:p>
            <a:fld id="{7AC41E24-A585-4437-BA94-D96EC0218D85}" type="datetimeFigureOut">
              <a:rPr kumimoji="1" lang="ja-JP" altLang="en-US" smtClean="0"/>
              <a:pPr/>
              <a:t>2018/8/14</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164DD298-F47C-4597-8017-3C911E198F68}" type="slidenum">
              <a:rPr kumimoji="1" lang="ja-JP" altLang="en-US" smtClean="0"/>
              <a:pPr/>
              <a:t>‹#›</a:t>
            </a:fld>
            <a:endParaRPr kumimoji="1" lang="ja-JP"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7AC41E24-A585-4437-BA94-D96EC0218D85}" type="datetimeFigureOut">
              <a:rPr kumimoji="1" lang="ja-JP" altLang="en-US" smtClean="0"/>
              <a:pPr/>
              <a:t>2018/8/14</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164DD298-F47C-4597-8017-3C911E198F68}"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7AC41E24-A585-4437-BA94-D96EC0218D85}" type="datetimeFigureOut">
              <a:rPr kumimoji="1" lang="ja-JP" altLang="en-US" smtClean="0"/>
              <a:pPr/>
              <a:t>2018/8/14</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164DD298-F47C-4597-8017-3C911E198F68}"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7AC41E24-A585-4437-BA94-D96EC0218D85}" type="datetimeFigureOut">
              <a:rPr kumimoji="1" lang="ja-JP" altLang="en-US" smtClean="0"/>
              <a:pPr/>
              <a:t>2018/8/14</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164DD298-F47C-4597-8017-3C911E198F68}"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7AC41E24-A585-4437-BA94-D96EC0218D85}" type="datetimeFigureOut">
              <a:rPr kumimoji="1" lang="ja-JP" altLang="en-US" smtClean="0"/>
              <a:pPr/>
              <a:t>2018/8/14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164DD298-F47C-4597-8017-3C911E198F68}"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7AC41E24-A585-4437-BA94-D96EC0218D85}" type="datetimeFigureOut">
              <a:rPr kumimoji="1" lang="ja-JP" altLang="en-US" smtClean="0"/>
              <a:pPr/>
              <a:t>2018/8/14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164DD298-F47C-4597-8017-3C911E198F68}" type="slidenum">
              <a:rPr kumimoji="1" lang="ja-JP" altLang="en-US" smtClean="0"/>
              <a:pPr/>
              <a:t>‹#›</a:t>
            </a:fld>
            <a:endParaRPr kumimoji="1"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2E0224-8FDE-42C0-8274-EE28B0FD3CAC}" type="datetimeFigureOut">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l" defTabSz="914400" rtl="0" eaLnBrk="1" fontAlgn="auto" latinLnBrk="0" hangingPunct="1">
                <a:lnSpc>
                  <a:spcPct val="100000"/>
                </a:lnSpc>
                <a:spcBef>
                  <a:spcPts val="0"/>
                </a:spcBef>
                <a:spcAft>
                  <a:spcPts val="0"/>
                </a:spcAft>
                <a:buClrTx/>
                <a:buSzTx/>
                <a:buFontTx/>
                <a:buNone/>
                <a:tabLst/>
                <a:defRPr/>
              </a:pPr>
              <a:t>2018/8/14</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A20C0F-CCE0-427E-89EC-C0A674B65EC6}" type="slidenum">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5231833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2E0224-8FDE-42C0-8274-EE28B0FD3CAC}" type="datetimeFigureOut">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l" defTabSz="914400" rtl="0" eaLnBrk="1" fontAlgn="auto" latinLnBrk="0" hangingPunct="1">
                <a:lnSpc>
                  <a:spcPct val="100000"/>
                </a:lnSpc>
                <a:spcBef>
                  <a:spcPts val="0"/>
                </a:spcBef>
                <a:spcAft>
                  <a:spcPts val="0"/>
                </a:spcAft>
                <a:buClrTx/>
                <a:buSzTx/>
                <a:buFontTx/>
                <a:buNone/>
                <a:tabLst/>
                <a:defRPr/>
              </a:pPr>
              <a:t>2018/8/14</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A20C0F-CCE0-427E-89EC-C0A674B65EC6}" type="slidenum">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9155322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2E0224-8FDE-42C0-8274-EE28B0FD3CAC}" type="datetimeFigureOut">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l" defTabSz="914400" rtl="0" eaLnBrk="1" fontAlgn="auto" latinLnBrk="0" hangingPunct="1">
                <a:lnSpc>
                  <a:spcPct val="100000"/>
                </a:lnSpc>
                <a:spcBef>
                  <a:spcPts val="0"/>
                </a:spcBef>
                <a:spcAft>
                  <a:spcPts val="0"/>
                </a:spcAft>
                <a:buClrTx/>
                <a:buSzTx/>
                <a:buFontTx/>
                <a:buNone/>
                <a:tabLst/>
                <a:defRPr/>
              </a:pPr>
              <a:t>2018/8/14</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A20C0F-CCE0-427E-89EC-C0A674B65EC6}" type="slidenum">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4483974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2E0224-8FDE-42C0-8274-EE28B0FD3CAC}" type="datetimeFigureOut">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l" defTabSz="914400" rtl="0" eaLnBrk="1" fontAlgn="auto" latinLnBrk="0" hangingPunct="1">
                <a:lnSpc>
                  <a:spcPct val="100000"/>
                </a:lnSpc>
                <a:spcBef>
                  <a:spcPts val="0"/>
                </a:spcBef>
                <a:spcAft>
                  <a:spcPts val="0"/>
                </a:spcAft>
                <a:buClrTx/>
                <a:buSzTx/>
                <a:buFontTx/>
                <a:buNone/>
                <a:tabLst/>
                <a:defRPr/>
              </a:pPr>
              <a:t>2018/8/14</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A20C0F-CCE0-427E-89EC-C0A674B65EC6}" type="slidenum">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4064127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2E0224-8FDE-42C0-8274-EE28B0FD3CAC}" type="datetimeFigureOut">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l" defTabSz="914400" rtl="0" eaLnBrk="1" fontAlgn="auto" latinLnBrk="0" hangingPunct="1">
                <a:lnSpc>
                  <a:spcPct val="100000"/>
                </a:lnSpc>
                <a:spcBef>
                  <a:spcPts val="0"/>
                </a:spcBef>
                <a:spcAft>
                  <a:spcPts val="0"/>
                </a:spcAft>
                <a:buClrTx/>
                <a:buSzTx/>
                <a:buFontTx/>
                <a:buNone/>
                <a:tabLst/>
                <a:defRPr/>
              </a:pPr>
              <a:t>2018/8/14</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A20C0F-CCE0-427E-89EC-C0A674B65EC6}" type="slidenum">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4235090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2E0224-8FDE-42C0-8274-EE28B0FD3CAC}" type="datetimeFigureOut">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l" defTabSz="914400" rtl="0" eaLnBrk="1" fontAlgn="auto" latinLnBrk="0" hangingPunct="1">
                <a:lnSpc>
                  <a:spcPct val="100000"/>
                </a:lnSpc>
                <a:spcBef>
                  <a:spcPts val="0"/>
                </a:spcBef>
                <a:spcAft>
                  <a:spcPts val="0"/>
                </a:spcAft>
                <a:buClrTx/>
                <a:buSzTx/>
                <a:buFontTx/>
                <a:buNone/>
                <a:tabLst/>
                <a:defRPr/>
              </a:pPr>
              <a:t>2018/8/14</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A20C0F-CCE0-427E-89EC-C0A674B65EC6}" type="slidenum">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0612631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2E0224-8FDE-42C0-8274-EE28B0FD3CAC}" type="datetimeFigureOut">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l" defTabSz="914400" rtl="0" eaLnBrk="1" fontAlgn="auto" latinLnBrk="0" hangingPunct="1">
                <a:lnSpc>
                  <a:spcPct val="100000"/>
                </a:lnSpc>
                <a:spcBef>
                  <a:spcPts val="0"/>
                </a:spcBef>
                <a:spcAft>
                  <a:spcPts val="0"/>
                </a:spcAft>
                <a:buClrTx/>
                <a:buSzTx/>
                <a:buFontTx/>
                <a:buNone/>
                <a:tabLst/>
                <a:defRPr/>
              </a:pPr>
              <a:t>2018/8/14</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A20C0F-CCE0-427E-89EC-C0A674B65EC6}" type="slidenum">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551326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2E0224-8FDE-42C0-8274-EE28B0FD3CAC}" type="datetimeFigureOut">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l" defTabSz="914400" rtl="0" eaLnBrk="1" fontAlgn="auto" latinLnBrk="0" hangingPunct="1">
                <a:lnSpc>
                  <a:spcPct val="100000"/>
                </a:lnSpc>
                <a:spcBef>
                  <a:spcPts val="0"/>
                </a:spcBef>
                <a:spcAft>
                  <a:spcPts val="0"/>
                </a:spcAft>
                <a:buClrTx/>
                <a:buSzTx/>
                <a:buFontTx/>
                <a:buNone/>
                <a:tabLst/>
                <a:defRPr/>
              </a:pPr>
              <a:t>2018/8/14</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A20C0F-CCE0-427E-89EC-C0A674B65EC6}" type="slidenum">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9761121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2E0224-8FDE-42C0-8274-EE28B0FD3CAC}" type="datetimeFigureOut">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l" defTabSz="914400" rtl="0" eaLnBrk="1" fontAlgn="auto" latinLnBrk="0" hangingPunct="1">
                <a:lnSpc>
                  <a:spcPct val="100000"/>
                </a:lnSpc>
                <a:spcBef>
                  <a:spcPts val="0"/>
                </a:spcBef>
                <a:spcAft>
                  <a:spcPts val="0"/>
                </a:spcAft>
                <a:buClrTx/>
                <a:buSzTx/>
                <a:buFontTx/>
                <a:buNone/>
                <a:tabLst/>
                <a:defRPr/>
              </a:pPr>
              <a:t>2018/8/14</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A20C0F-CCE0-427E-89EC-C0A674B65EC6}" type="slidenum">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8482973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2E0224-8FDE-42C0-8274-EE28B0FD3CAC}" type="datetimeFigureOut">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l" defTabSz="914400" rtl="0" eaLnBrk="1" fontAlgn="auto" latinLnBrk="0" hangingPunct="1">
                <a:lnSpc>
                  <a:spcPct val="100000"/>
                </a:lnSpc>
                <a:spcBef>
                  <a:spcPts val="0"/>
                </a:spcBef>
                <a:spcAft>
                  <a:spcPts val="0"/>
                </a:spcAft>
                <a:buClrTx/>
                <a:buSzTx/>
                <a:buFontTx/>
                <a:buNone/>
                <a:tabLst/>
                <a:defRPr/>
              </a:pPr>
              <a:t>2018/8/14</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A20C0F-CCE0-427E-89EC-C0A674B65EC6}" type="slidenum">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3698832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42E0224-8FDE-42C0-8274-EE28B0FD3CAC}" type="datetimeFigureOut">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l" defTabSz="914400" rtl="0" eaLnBrk="1" fontAlgn="auto" latinLnBrk="0" hangingPunct="1">
                <a:lnSpc>
                  <a:spcPct val="100000"/>
                </a:lnSpc>
                <a:spcBef>
                  <a:spcPts val="0"/>
                </a:spcBef>
                <a:spcAft>
                  <a:spcPts val="0"/>
                </a:spcAft>
                <a:buClrTx/>
                <a:buSzTx/>
                <a:buFontTx/>
                <a:buNone/>
                <a:tabLst/>
                <a:defRPr/>
              </a:pPr>
              <a:t>2018/8/14</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A20C0F-CCE0-427E-89EC-C0A674B65EC6}" type="slidenum">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923805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lumMod val="20000"/>
                <a:lumOff val="80000"/>
              </a:schemeClr>
            </a:gs>
            <a:gs pos="8000">
              <a:schemeClr val="bg1"/>
            </a:gs>
          </a:gsLst>
          <a:lin ang="5400000" scaled="0"/>
          <a:tileRect/>
        </a:gradFill>
        <a:effectLst/>
      </p:bgPr>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C41E24-A585-4437-BA94-D96EC0218D85}" type="datetimeFigureOut">
              <a:rPr kumimoji="1" lang="ja-JP" altLang="en-US" smtClean="0"/>
              <a:pPr/>
              <a:t>2018/8/14</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4DD298-F47C-4597-8017-3C911E198F68}"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42E0224-8FDE-42C0-8274-EE28B0FD3CAC}" type="datetimeFigureOut">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l" defTabSz="914400" rtl="0" eaLnBrk="1" fontAlgn="auto" latinLnBrk="0" hangingPunct="1">
                <a:lnSpc>
                  <a:spcPct val="100000"/>
                </a:lnSpc>
                <a:spcBef>
                  <a:spcPts val="0"/>
                </a:spcBef>
                <a:spcAft>
                  <a:spcPts val="0"/>
                </a:spcAft>
                <a:buClrTx/>
                <a:buSzTx/>
                <a:buFontTx/>
                <a:buNone/>
                <a:tabLst/>
                <a:defRPr/>
              </a:pPr>
              <a:t>2018/8/14</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EA20C0F-CCE0-427E-89EC-C0A674B65EC6}" type="slidenum">
              <a:rPr kumimoji="1" lang="ja-JP" altLang="en-US" sz="1200" b="0" i="0" u="none" strike="noStrike" kern="1200" cap="none" spc="0" normalizeH="0" baseline="0" noProof="0" smtClean="0">
                <a:ln>
                  <a:noFill/>
                </a:ln>
                <a:solidFill>
                  <a:prstClr val="black">
                    <a:tint val="75000"/>
                  </a:prstClr>
                </a:solidFill>
                <a:effectLst/>
                <a:uLnTx/>
                <a:uFillTx/>
                <a:latin typeface="Calibri"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1200" b="0" i="0" u="none" strike="noStrike" kern="1200" cap="none" spc="0" normalizeH="0" baseline="0" noProof="0">
              <a:ln>
                <a:noFill/>
              </a:ln>
              <a:solidFill>
                <a:prstClr val="black">
                  <a:tint val="75000"/>
                </a:prstClr>
              </a:solidFill>
              <a:effectLst/>
              <a:uLnTx/>
              <a:uFillTx/>
              <a:latin typeface="Calibri"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8334367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12.wmf"/><Relationship Id="rId4" Type="http://schemas.openxmlformats.org/officeDocument/2006/relationships/oleObject" Target="../embeddings/oleObject1.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7.gif"/><Relationship Id="rId7" Type="http://schemas.openxmlformats.org/officeDocument/2006/relationships/image" Target="../media/image21.png"/><Relationship Id="rId2" Type="http://schemas.openxmlformats.org/officeDocument/2006/relationships/image" Target="../media/image16.gif"/><Relationship Id="rId1" Type="http://schemas.openxmlformats.org/officeDocument/2006/relationships/slideLayout" Target="../slideLayouts/slideLayout6.xml"/><Relationship Id="rId6" Type="http://schemas.openxmlformats.org/officeDocument/2006/relationships/image" Target="../media/image20.gif"/><Relationship Id="rId5" Type="http://schemas.openxmlformats.org/officeDocument/2006/relationships/image" Target="../media/image19.gif"/><Relationship Id="rId4" Type="http://schemas.openxmlformats.org/officeDocument/2006/relationships/image" Target="../media/image18.gif"/></Relationships>
</file>

<file path=ppt/slides/_rels/slide22.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6.xml"/><Relationship Id="rId5" Type="http://schemas.microsoft.com/office/2007/relationships/hdphoto" Target="../media/hdphoto2.wdp"/><Relationship Id="rId4" Type="http://schemas.openxmlformats.org/officeDocument/2006/relationships/image" Target="../media/image26.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27.xml.rels><?xml version="1.0" encoding="UTF-8" standalone="yes"?>
<Relationships xmlns="http://schemas.openxmlformats.org/package/2006/relationships"><Relationship Id="rId8" Type="http://schemas.openxmlformats.org/officeDocument/2006/relationships/image" Target="../media/image29.wmf"/><Relationship Id="rId13" Type="http://schemas.openxmlformats.org/officeDocument/2006/relationships/oleObject" Target="../embeddings/oleObject7.bin"/><Relationship Id="rId18" Type="http://schemas.openxmlformats.org/officeDocument/2006/relationships/image" Target="../media/image34.emf"/><Relationship Id="rId3" Type="http://schemas.openxmlformats.org/officeDocument/2006/relationships/oleObject" Target="../embeddings/oleObject2.bin"/><Relationship Id="rId7" Type="http://schemas.openxmlformats.org/officeDocument/2006/relationships/oleObject" Target="../embeddings/oleObject4.bin"/><Relationship Id="rId12" Type="http://schemas.openxmlformats.org/officeDocument/2006/relationships/image" Target="../media/image31.emf"/><Relationship Id="rId17" Type="http://schemas.openxmlformats.org/officeDocument/2006/relationships/oleObject" Target="../embeddings/oleObject9.bin"/><Relationship Id="rId2" Type="http://schemas.openxmlformats.org/officeDocument/2006/relationships/slideLayout" Target="../slideLayouts/slideLayout6.xml"/><Relationship Id="rId16" Type="http://schemas.openxmlformats.org/officeDocument/2006/relationships/image" Target="../media/image33.emf"/><Relationship Id="rId1" Type="http://schemas.openxmlformats.org/officeDocument/2006/relationships/vmlDrawing" Target="../drawings/vmlDrawing2.vml"/><Relationship Id="rId6" Type="http://schemas.openxmlformats.org/officeDocument/2006/relationships/image" Target="../media/image28.wmf"/><Relationship Id="rId11" Type="http://schemas.openxmlformats.org/officeDocument/2006/relationships/oleObject" Target="../embeddings/oleObject6.bin"/><Relationship Id="rId5" Type="http://schemas.openxmlformats.org/officeDocument/2006/relationships/oleObject" Target="../embeddings/oleObject3.bin"/><Relationship Id="rId15" Type="http://schemas.openxmlformats.org/officeDocument/2006/relationships/oleObject" Target="../embeddings/oleObject8.bin"/><Relationship Id="rId10" Type="http://schemas.openxmlformats.org/officeDocument/2006/relationships/image" Target="../media/image30.wmf"/><Relationship Id="rId4" Type="http://schemas.openxmlformats.org/officeDocument/2006/relationships/image" Target="../media/image27.wmf"/><Relationship Id="rId9" Type="http://schemas.openxmlformats.org/officeDocument/2006/relationships/oleObject" Target="../embeddings/oleObject5.bin"/><Relationship Id="rId14" Type="http://schemas.openxmlformats.org/officeDocument/2006/relationships/image" Target="../media/image32.em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7.gif"/><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9.png"/><Relationship Id="rId1" Type="http://schemas.openxmlformats.org/officeDocument/2006/relationships/slideLayout" Target="../slideLayouts/slideLayout6.xml"/><Relationship Id="rId6" Type="http://schemas.openxmlformats.org/officeDocument/2006/relationships/image" Target="../media/image510.png"/><Relationship Id="rId5" Type="http://schemas.openxmlformats.org/officeDocument/2006/relationships/image" Target="../media/image411.pn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211.png"/><Relationship Id="rId7" Type="http://schemas.openxmlformats.org/officeDocument/2006/relationships/image" Target="../media/image110.png"/><Relationship Id="rId2" Type="http://schemas.openxmlformats.org/officeDocument/2006/relationships/image" Target="../media/image18.png"/><Relationship Id="rId1" Type="http://schemas.openxmlformats.org/officeDocument/2006/relationships/slideLayout" Target="../slideLayouts/slideLayout6.xml"/><Relationship Id="rId6" Type="http://schemas.openxmlformats.org/officeDocument/2006/relationships/image" Target="../media/image1010.png"/><Relationship Id="rId5" Type="http://schemas.openxmlformats.org/officeDocument/2006/relationships/image" Target="../media/image910.png"/><Relationship Id="rId4" Type="http://schemas.openxmlformats.org/officeDocument/2006/relationships/image" Target="../media/image81.png"/></Relationships>
</file>

<file path=ppt/slides/_rels/slide43.xml.rels><?xml version="1.0" encoding="UTF-8" standalone="yes"?>
<Relationships xmlns="http://schemas.openxmlformats.org/package/2006/relationships"><Relationship Id="rId3" Type="http://schemas.openxmlformats.org/officeDocument/2006/relationships/image" Target="../media/image211.png"/><Relationship Id="rId7" Type="http://schemas.openxmlformats.org/officeDocument/2006/relationships/image" Target="../media/image110.png"/><Relationship Id="rId2" Type="http://schemas.openxmlformats.org/officeDocument/2006/relationships/image" Target="../media/image18.png"/><Relationship Id="rId1" Type="http://schemas.openxmlformats.org/officeDocument/2006/relationships/slideLayout" Target="../slideLayouts/slideLayout6.xml"/><Relationship Id="rId6" Type="http://schemas.openxmlformats.org/officeDocument/2006/relationships/image" Target="../media/image1010.png"/><Relationship Id="rId5" Type="http://schemas.openxmlformats.org/officeDocument/2006/relationships/image" Target="../media/image910.png"/><Relationship Id="rId4" Type="http://schemas.openxmlformats.org/officeDocument/2006/relationships/image" Target="../media/image8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8.png"/><Relationship Id="rId1" Type="http://schemas.openxmlformats.org/officeDocument/2006/relationships/slideLayout" Target="../slideLayouts/slideLayout6.xml"/><Relationship Id="rId4" Type="http://schemas.openxmlformats.org/officeDocument/2006/relationships/image" Target="../media/image49.png"/></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4.xml"/><Relationship Id="rId5" Type="http://schemas.openxmlformats.org/officeDocument/2006/relationships/image" Target="../media/image140.png"/><Relationship Id="rId4" Type="http://schemas.openxmlformats.org/officeDocument/2006/relationships/image" Target="../media/image130.png"/></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300.png"/><Relationship Id="rId18" Type="http://schemas.openxmlformats.org/officeDocument/2006/relationships/image" Target="../media/image350.png"/><Relationship Id="rId26" Type="http://schemas.openxmlformats.org/officeDocument/2006/relationships/image" Target="../media/image67.png"/><Relationship Id="rId3" Type="http://schemas.openxmlformats.org/officeDocument/2006/relationships/image" Target="../media/image58.png"/><Relationship Id="rId21" Type="http://schemas.openxmlformats.org/officeDocument/2006/relationships/image" Target="../media/image87.png"/><Relationship Id="rId7" Type="http://schemas.openxmlformats.org/officeDocument/2006/relationships/image" Target="../media/image54.png"/><Relationship Id="rId12" Type="http://schemas.openxmlformats.org/officeDocument/2006/relationships/image" Target="../media/image290.png"/><Relationship Id="rId17" Type="http://schemas.openxmlformats.org/officeDocument/2006/relationships/image" Target="../media/image340.png"/><Relationship Id="rId25" Type="http://schemas.openxmlformats.org/officeDocument/2006/relationships/image" Target="../media/image66.png"/><Relationship Id="rId2" Type="http://schemas.openxmlformats.org/officeDocument/2006/relationships/image" Target="../media/image57.png"/><Relationship Id="rId16" Type="http://schemas.openxmlformats.org/officeDocument/2006/relationships/image" Target="../media/image330.png"/><Relationship Id="rId20" Type="http://schemas.openxmlformats.org/officeDocument/2006/relationships/image" Target="../media/image370.png"/><Relationship Id="rId1" Type="http://schemas.openxmlformats.org/officeDocument/2006/relationships/slideLayout" Target="../slideLayouts/slideLayout6.xml"/><Relationship Id="rId6" Type="http://schemas.openxmlformats.org/officeDocument/2006/relationships/image" Target="../media/image61.png"/><Relationship Id="rId11" Type="http://schemas.openxmlformats.org/officeDocument/2006/relationships/image" Target="../media/image65.png"/><Relationship Id="rId24" Type="http://schemas.openxmlformats.org/officeDocument/2006/relationships/image" Target="../media/image410.png"/><Relationship Id="rId5" Type="http://schemas.openxmlformats.org/officeDocument/2006/relationships/image" Target="../media/image60.png"/><Relationship Id="rId15" Type="http://schemas.openxmlformats.org/officeDocument/2006/relationships/image" Target="../media/image320.png"/><Relationship Id="rId23" Type="http://schemas.openxmlformats.org/officeDocument/2006/relationships/image" Target="../media/image400.png"/><Relationship Id="rId10" Type="http://schemas.openxmlformats.org/officeDocument/2006/relationships/image" Target="../media/image64.png"/><Relationship Id="rId19" Type="http://schemas.openxmlformats.org/officeDocument/2006/relationships/image" Target="../media/image360.png"/><Relationship Id="rId4" Type="http://schemas.openxmlformats.org/officeDocument/2006/relationships/image" Target="../media/image59.png"/><Relationship Id="rId9" Type="http://schemas.openxmlformats.org/officeDocument/2006/relationships/image" Target="../media/image63.png"/><Relationship Id="rId14" Type="http://schemas.openxmlformats.org/officeDocument/2006/relationships/image" Target="../media/image310.png"/><Relationship Id="rId22" Type="http://schemas.openxmlformats.org/officeDocument/2006/relationships/image" Target="../media/image390.png"/></Relationships>
</file>

<file path=ppt/slides/_rels/slide5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461.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480.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71.png"/></Relationships>
</file>

<file path=ppt/slides/_rels/slide5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8" Type="http://schemas.openxmlformats.org/officeDocument/2006/relationships/image" Target="../media/image73.png"/><Relationship Id="rId7" Type="http://schemas.openxmlformats.org/officeDocument/2006/relationships/image" Target="../media/image72.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20.png"/><Relationship Id="rId9" Type="http://schemas.openxmlformats.org/officeDocument/2006/relationships/image" Target="../media/image74.png"/></Relationships>
</file>

<file path=ppt/slides/_rels/slide5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77.png"/><Relationship Id="rId4" Type="http://schemas.openxmlformats.org/officeDocument/2006/relationships/image" Target="../media/image76.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8" Type="http://schemas.openxmlformats.org/officeDocument/2006/relationships/image" Target="../media/image79.emf"/><Relationship Id="rId3" Type="http://schemas.openxmlformats.org/officeDocument/2006/relationships/image" Target="../media/image78.png"/><Relationship Id="rId7" Type="http://schemas.openxmlformats.org/officeDocument/2006/relationships/image" Target="../media/image270.png"/><Relationship Id="rId2" Type="http://schemas.openxmlformats.org/officeDocument/2006/relationships/notesSlide" Target="../notesSlides/notesSlide14.xml"/><Relationship Id="rId1" Type="http://schemas.openxmlformats.org/officeDocument/2006/relationships/slideLayout" Target="../slideLayouts/slideLayout2.xml"/><Relationship Id="rId10" Type="http://schemas.openxmlformats.org/officeDocument/2006/relationships/image" Target="../media/image80.png"/><Relationship Id="rId4" Type="http://schemas.openxmlformats.org/officeDocument/2006/relationships/image" Target="../media/image112.png"/><Relationship Id="rId9" Type="http://schemas.openxmlformats.org/officeDocument/2006/relationships/image" Target="../media/image11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8" Type="http://schemas.openxmlformats.org/officeDocument/2006/relationships/image" Target="../media/image86.jpeg"/><Relationship Id="rId3" Type="http://schemas.openxmlformats.org/officeDocument/2006/relationships/oleObject" Target="../embeddings/oleObject10.bin"/><Relationship Id="rId7" Type="http://schemas.openxmlformats.org/officeDocument/2006/relationships/image" Target="../media/image17.gif"/><Relationship Id="rId12" Type="http://schemas.openxmlformats.org/officeDocument/2006/relationships/image" Target="../media/image91.jpeg"/><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image" Target="../media/image85.jpeg"/><Relationship Id="rId11" Type="http://schemas.openxmlformats.org/officeDocument/2006/relationships/image" Target="../media/image90.emf"/><Relationship Id="rId5" Type="http://schemas.openxmlformats.org/officeDocument/2006/relationships/image" Target="../media/image84.jpeg"/><Relationship Id="rId10" Type="http://schemas.openxmlformats.org/officeDocument/2006/relationships/image" Target="../media/image89.jpeg"/><Relationship Id="rId4" Type="http://schemas.openxmlformats.org/officeDocument/2006/relationships/image" Target="../media/image83.wmf"/><Relationship Id="rId9" Type="http://schemas.openxmlformats.org/officeDocument/2006/relationships/image" Target="../media/image88.png"/></Relationships>
</file>

<file path=ppt/slides/_rels/slide6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6.xml"/><Relationship Id="rId5" Type="http://schemas.microsoft.com/office/2007/relationships/hdphoto" Target="../media/hdphoto3.wdp"/><Relationship Id="rId4" Type="http://schemas.openxmlformats.org/officeDocument/2006/relationships/image" Target="../media/image48.png"/></Relationships>
</file>

<file path=ppt/slides/_rels/slide7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94.png"/><Relationship Id="rId1" Type="http://schemas.openxmlformats.org/officeDocument/2006/relationships/slideLayout" Target="../slideLayouts/slideLayout4.xml"/><Relationship Id="rId4" Type="http://schemas.openxmlformats.org/officeDocument/2006/relationships/image" Target="../media/image95.png"/></Relationships>
</file>

<file path=ppt/slides/_rels/slide71.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16.gif"/><Relationship Id="rId7" Type="http://schemas.openxmlformats.org/officeDocument/2006/relationships/image" Target="../media/image100.gif"/><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99.png"/><Relationship Id="rId5" Type="http://schemas.openxmlformats.org/officeDocument/2006/relationships/image" Target="../media/image19.gif"/><Relationship Id="rId4" Type="http://schemas.openxmlformats.org/officeDocument/2006/relationships/image" Target="../media/image17.gif"/></Relationships>
</file>

<file path=ppt/slides/_rels/slide7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image" Target="../media/image101.wmf"/></Relationships>
</file>

<file path=ppt/slides/_rels/slide7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2.png"/><Relationship Id="rId1" Type="http://schemas.openxmlformats.org/officeDocument/2006/relationships/slideLayout" Target="../slideLayouts/slideLayout6.xml"/><Relationship Id="rId4" Type="http://schemas.openxmlformats.org/officeDocument/2006/relationships/image" Target="../media/image106.png"/></Relationships>
</file>

<file path=ppt/slides/_rels/slide7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jpe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image" Target="../media/image113.png"/><Relationship Id="rId5" Type="http://schemas.openxmlformats.org/officeDocument/2006/relationships/image" Target="../media/image111.png"/><Relationship Id="rId4" Type="http://schemas.openxmlformats.org/officeDocument/2006/relationships/image" Target="../media/image109.emf"/></Relationships>
</file>

<file path=ppt/slides/_rels/slide80.xml.rels><?xml version="1.0" encoding="UTF-8" standalone="yes"?>
<Relationships xmlns="http://schemas.openxmlformats.org/package/2006/relationships"><Relationship Id="rId2" Type="http://schemas.openxmlformats.org/officeDocument/2006/relationships/image" Target="../media/image114.gi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215516" y="2528900"/>
            <a:ext cx="8753626" cy="1470025"/>
          </a:xfrm>
        </p:spPr>
        <p:txBody>
          <a:bodyPr>
            <a:noAutofit/>
          </a:bodyPr>
          <a:lstStyle/>
          <a:p>
            <a:r>
              <a:rPr lang="en-US" altLang="ja-JP" dirty="0"/>
              <a:t>High resolution and radiation-damage free inverse photoelectron spectroscopy</a:t>
            </a:r>
            <a:endParaRPr lang="ja-JP" altLang="ja-JP" dirty="0"/>
          </a:p>
        </p:txBody>
      </p:sp>
      <p:sp>
        <p:nvSpPr>
          <p:cNvPr id="3" name="サブタイトル 2"/>
          <p:cNvSpPr>
            <a:spLocks noGrp="1"/>
          </p:cNvSpPr>
          <p:nvPr>
            <p:ph type="subTitle" idx="1"/>
          </p:nvPr>
        </p:nvSpPr>
        <p:spPr>
          <a:xfrm>
            <a:off x="1135945" y="4365104"/>
            <a:ext cx="6912768" cy="1202428"/>
          </a:xfrm>
        </p:spPr>
        <p:txBody>
          <a:bodyPr>
            <a:noAutofit/>
          </a:bodyPr>
          <a:lstStyle/>
          <a:p>
            <a:r>
              <a:rPr lang="en-US" altLang="ja-JP" sz="3600" dirty="0" smtClean="0">
                <a:solidFill>
                  <a:schemeClr val="tx1"/>
                </a:solidFill>
              </a:rPr>
              <a:t>Hiroyuki Yoshida</a:t>
            </a:r>
          </a:p>
          <a:p>
            <a:r>
              <a:rPr lang="en-US" altLang="ja-JP" sz="3600" dirty="0" smtClean="0">
                <a:solidFill>
                  <a:schemeClr val="tx1"/>
                </a:solidFill>
              </a:rPr>
              <a:t>Chiba University</a:t>
            </a:r>
            <a:endParaRPr lang="en-US" altLang="ja-JP" sz="3600" dirty="0">
              <a:solidFill>
                <a:schemeClr val="tx1"/>
              </a:solidFill>
            </a:endParaRPr>
          </a:p>
        </p:txBody>
      </p:sp>
      <p:sp>
        <p:nvSpPr>
          <p:cNvPr id="4" name="テキスト ボックス 3"/>
          <p:cNvSpPr txBox="1"/>
          <p:nvPr/>
        </p:nvSpPr>
        <p:spPr>
          <a:xfrm>
            <a:off x="503548" y="224644"/>
            <a:ext cx="8177562" cy="1384995"/>
          </a:xfrm>
          <a:prstGeom prst="rect">
            <a:avLst/>
          </a:prstGeom>
          <a:noFill/>
        </p:spPr>
        <p:txBody>
          <a:bodyPr wrap="square" rtlCol="0">
            <a:spAutoFit/>
          </a:bodyPr>
          <a:lstStyle/>
          <a:p>
            <a:r>
              <a:rPr lang="en-US" altLang="ja-JP" sz="2800" dirty="0" smtClean="0"/>
              <a:t>VASSCAA-9</a:t>
            </a:r>
          </a:p>
          <a:p>
            <a:r>
              <a:rPr lang="en-US" altLang="ja-JP" sz="2800" dirty="0" smtClean="0"/>
              <a:t>Sydney, Australia</a:t>
            </a:r>
            <a:endParaRPr lang="en-US" altLang="ja-JP" sz="2800" dirty="0"/>
          </a:p>
          <a:p>
            <a:r>
              <a:rPr lang="en-US" altLang="ja-JP" sz="2800" dirty="0" smtClean="0"/>
              <a:t>Aug. 14, 2018</a:t>
            </a:r>
            <a:endParaRPr lang="en-US" altLang="ja-JP" sz="2800" dirty="0">
              <a:ea typeface="ＭＳ Ｐゴシック" pitchFamily="50" charset="-128"/>
            </a:endParaRPr>
          </a:p>
        </p:txBody>
      </p:sp>
      <p:pic>
        <p:nvPicPr>
          <p:cNvPr id="9" name="Picture 2" descr="コミュニケーションマーク"/>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580" y="4509120"/>
            <a:ext cx="1524000" cy="1266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5730416"/>
      </p:ext>
    </p:extLst>
  </p:cSld>
  <p:clrMapOvr>
    <a:masterClrMapping/>
  </p:clrMapOvr>
  <p:transition advTm="4972"/>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kumimoji="1" lang="en-US" altLang="ja-JP" dirty="0" smtClean="0"/>
              <a:t>Chiba University</a:t>
            </a:r>
            <a:br>
              <a:rPr kumimoji="1" lang="en-US" altLang="ja-JP" dirty="0" smtClean="0"/>
            </a:br>
            <a:r>
              <a:rPr lang="en-US" altLang="ja-JP" dirty="0" smtClean="0"/>
              <a:t>Japan</a:t>
            </a:r>
            <a:endParaRPr kumimoji="1" lang="ja-JP" altLang="en-US" dirty="0"/>
          </a:p>
        </p:txBody>
      </p:sp>
      <p:pic>
        <p:nvPicPr>
          <p:cNvPr id="18" name="図 17"/>
          <p:cNvPicPr>
            <a:picLocks noChangeAspect="1"/>
          </p:cNvPicPr>
          <p:nvPr/>
        </p:nvPicPr>
        <p:blipFill rotWithShape="1">
          <a:blip r:embed="rId2"/>
          <a:srcRect l="14815" t="9775" r="16870"/>
          <a:stretch/>
        </p:blipFill>
        <p:spPr>
          <a:xfrm>
            <a:off x="628650" y="2852936"/>
            <a:ext cx="4769156" cy="3805464"/>
          </a:xfrm>
          <a:prstGeom prst="rect">
            <a:avLst/>
          </a:prstGeom>
        </p:spPr>
      </p:pic>
      <p:pic>
        <p:nvPicPr>
          <p:cNvPr id="20" name="図 19"/>
          <p:cNvPicPr>
            <a:picLocks noChangeAspect="1"/>
          </p:cNvPicPr>
          <p:nvPr/>
        </p:nvPicPr>
        <p:blipFill rotWithShape="1">
          <a:blip r:embed="rId3" cstate="print">
            <a:extLst>
              <a:ext uri="{28A0092B-C50C-407E-A947-70E740481C1C}">
                <a14:useLocalDpi xmlns:a14="http://schemas.microsoft.com/office/drawing/2010/main" val="0"/>
              </a:ext>
            </a:extLst>
          </a:blip>
          <a:srcRect t="17543" b="9239"/>
          <a:stretch/>
        </p:blipFill>
        <p:spPr>
          <a:xfrm>
            <a:off x="5537774" y="3664378"/>
            <a:ext cx="3134174" cy="2978988"/>
          </a:xfrm>
          <a:prstGeom prst="rect">
            <a:avLst/>
          </a:prstGeom>
        </p:spPr>
      </p:pic>
      <p:grpSp>
        <p:nvGrpSpPr>
          <p:cNvPr id="25" name="グループ化 24"/>
          <p:cNvGrpSpPr/>
          <p:nvPr/>
        </p:nvGrpSpPr>
        <p:grpSpPr>
          <a:xfrm>
            <a:off x="5220072" y="656692"/>
            <a:ext cx="3591844" cy="3150388"/>
            <a:chOff x="5220072" y="656692"/>
            <a:chExt cx="3591844" cy="3150388"/>
          </a:xfrm>
        </p:grpSpPr>
        <p:pic>
          <p:nvPicPr>
            <p:cNvPr id="19" name="図 18"/>
            <p:cNvPicPr>
              <a:picLocks noChangeAspect="1"/>
            </p:cNvPicPr>
            <p:nvPr/>
          </p:nvPicPr>
          <p:blipFill rotWithShape="1">
            <a:blip r:embed="rId4"/>
            <a:srcRect l="30509" t="13686" r="10035"/>
            <a:stretch/>
          </p:blipFill>
          <p:spPr>
            <a:xfrm>
              <a:off x="5220072" y="656692"/>
              <a:ext cx="3591844" cy="3150388"/>
            </a:xfrm>
            <a:prstGeom prst="rect">
              <a:avLst/>
            </a:prstGeom>
          </p:spPr>
        </p:pic>
        <p:sp>
          <p:nvSpPr>
            <p:cNvPr id="21" name="テキスト ボックス 20"/>
            <p:cNvSpPr txBox="1"/>
            <p:nvPr/>
          </p:nvSpPr>
          <p:spPr>
            <a:xfrm>
              <a:off x="7092280" y="1161339"/>
              <a:ext cx="1459438" cy="369332"/>
            </a:xfrm>
            <a:prstGeom prst="rect">
              <a:avLst/>
            </a:prstGeom>
            <a:noFill/>
          </p:spPr>
          <p:txBody>
            <a:bodyPr wrap="none" rtlCol="0">
              <a:spAutoFit/>
            </a:bodyPr>
            <a:lstStyle/>
            <a:p>
              <a:r>
                <a:rPr kumimoji="1" lang="en-US" altLang="ja-JP" dirty="0" smtClean="0">
                  <a:solidFill>
                    <a:srgbClr val="FF0000"/>
                  </a:solidFill>
                </a:rPr>
                <a:t>Narita airport</a:t>
              </a:r>
              <a:endParaRPr kumimoji="1" lang="ja-JP" altLang="en-US" dirty="0">
                <a:solidFill>
                  <a:srgbClr val="FF0000"/>
                </a:solidFill>
              </a:endParaRPr>
            </a:p>
          </p:txBody>
        </p:sp>
        <p:sp>
          <p:nvSpPr>
            <p:cNvPr id="23" name="楕円 22"/>
            <p:cNvSpPr/>
            <p:nvPr/>
          </p:nvSpPr>
          <p:spPr>
            <a:xfrm>
              <a:off x="7380312" y="1484783"/>
              <a:ext cx="144016" cy="15661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楕円 25"/>
            <p:cNvSpPr/>
            <p:nvPr/>
          </p:nvSpPr>
          <p:spPr>
            <a:xfrm>
              <a:off x="6804248" y="1844994"/>
              <a:ext cx="144016" cy="15661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p:cNvSpPr txBox="1"/>
            <p:nvPr/>
          </p:nvSpPr>
          <p:spPr>
            <a:xfrm>
              <a:off x="6418715" y="1948753"/>
              <a:ext cx="1194558" cy="369332"/>
            </a:xfrm>
            <a:prstGeom prst="rect">
              <a:avLst/>
            </a:prstGeom>
            <a:noFill/>
          </p:spPr>
          <p:txBody>
            <a:bodyPr wrap="none" rtlCol="0">
              <a:spAutoFit/>
            </a:bodyPr>
            <a:lstStyle/>
            <a:p>
              <a:r>
                <a:rPr kumimoji="1" lang="en-US" altLang="ja-JP" dirty="0" smtClean="0">
                  <a:solidFill>
                    <a:srgbClr val="FF0000"/>
                  </a:solidFill>
                </a:rPr>
                <a:t>Chiba </a:t>
              </a:r>
              <a:r>
                <a:rPr kumimoji="1" lang="en-US" altLang="ja-JP" dirty="0" err="1" smtClean="0">
                  <a:solidFill>
                    <a:srgbClr val="FF0000"/>
                  </a:solidFill>
                </a:rPr>
                <a:t>Univ</a:t>
              </a:r>
              <a:endParaRPr kumimoji="1" lang="ja-JP" altLang="en-US" dirty="0">
                <a:solidFill>
                  <a:srgbClr val="FF0000"/>
                </a:solidFill>
              </a:endParaRPr>
            </a:p>
          </p:txBody>
        </p:sp>
        <p:sp>
          <p:nvSpPr>
            <p:cNvPr id="24" name="フリーフォーム 23"/>
            <p:cNvSpPr/>
            <p:nvPr/>
          </p:nvSpPr>
          <p:spPr>
            <a:xfrm>
              <a:off x="6956946" y="1607024"/>
              <a:ext cx="416257" cy="255895"/>
            </a:xfrm>
            <a:custGeom>
              <a:avLst/>
              <a:gdLst>
                <a:gd name="connsiteX0" fmla="*/ 416257 w 416257"/>
                <a:gd name="connsiteY0" fmla="*/ 0 h 255895"/>
                <a:gd name="connsiteX1" fmla="*/ 184245 w 416257"/>
                <a:gd name="connsiteY1" fmla="*/ 184245 h 255895"/>
                <a:gd name="connsiteX2" fmla="*/ 0 w 416257"/>
                <a:gd name="connsiteY2" fmla="*/ 255895 h 255895"/>
              </a:gdLst>
              <a:ahLst/>
              <a:cxnLst>
                <a:cxn ang="0">
                  <a:pos x="connsiteX0" y="connsiteY0"/>
                </a:cxn>
                <a:cxn ang="0">
                  <a:pos x="connsiteX1" y="connsiteY1"/>
                </a:cxn>
                <a:cxn ang="0">
                  <a:pos x="connsiteX2" y="connsiteY2"/>
                </a:cxn>
              </a:cxnLst>
              <a:rect l="l" t="t" r="r" b="b"/>
              <a:pathLst>
                <a:path w="416257" h="255895">
                  <a:moveTo>
                    <a:pt x="416257" y="0"/>
                  </a:moveTo>
                  <a:cubicBezTo>
                    <a:pt x="334939" y="70798"/>
                    <a:pt x="253621" y="141596"/>
                    <a:pt x="184245" y="184245"/>
                  </a:cubicBezTo>
                  <a:cubicBezTo>
                    <a:pt x="114869" y="226894"/>
                    <a:pt x="57434" y="241394"/>
                    <a:pt x="0" y="255895"/>
                  </a:cubicBezTo>
                </a:path>
              </a:pathLst>
            </a:custGeom>
            <a:noFill/>
            <a:ln>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楕円 28"/>
            <p:cNvSpPr/>
            <p:nvPr/>
          </p:nvSpPr>
          <p:spPr>
            <a:xfrm>
              <a:off x="5877376" y="1487510"/>
              <a:ext cx="401794" cy="4369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 name="フリーフォーム 2"/>
          <p:cNvSpPr/>
          <p:nvPr/>
        </p:nvSpPr>
        <p:spPr>
          <a:xfrm>
            <a:off x="3844887" y="3514381"/>
            <a:ext cx="478134" cy="2622014"/>
          </a:xfrm>
          <a:custGeom>
            <a:avLst/>
            <a:gdLst>
              <a:gd name="connsiteX0" fmla="*/ 0 w 478134"/>
              <a:gd name="connsiteY0" fmla="*/ 0 h 2622014"/>
              <a:gd name="connsiteX1" fmla="*/ 286438 w 478134"/>
              <a:gd name="connsiteY1" fmla="*/ 517792 h 2622014"/>
              <a:gd name="connsiteX2" fmla="*/ 462708 w 478134"/>
              <a:gd name="connsiteY2" fmla="*/ 1366091 h 2622014"/>
              <a:gd name="connsiteX3" fmla="*/ 451691 w 478134"/>
              <a:gd name="connsiteY3" fmla="*/ 2280491 h 2622014"/>
              <a:gd name="connsiteX4" fmla="*/ 308472 w 478134"/>
              <a:gd name="connsiteY4" fmla="*/ 2622014 h 2622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134" h="2622014">
                <a:moveTo>
                  <a:pt x="0" y="0"/>
                </a:moveTo>
                <a:cubicBezTo>
                  <a:pt x="104660" y="145055"/>
                  <a:pt x="209320" y="290110"/>
                  <a:pt x="286438" y="517792"/>
                </a:cubicBezTo>
                <a:cubicBezTo>
                  <a:pt x="363556" y="745474"/>
                  <a:pt x="435166" y="1072308"/>
                  <a:pt x="462708" y="1366091"/>
                </a:cubicBezTo>
                <a:cubicBezTo>
                  <a:pt x="490250" y="1659874"/>
                  <a:pt x="477397" y="2071170"/>
                  <a:pt x="451691" y="2280491"/>
                </a:cubicBezTo>
                <a:cubicBezTo>
                  <a:pt x="425985" y="2489812"/>
                  <a:pt x="367228" y="2555913"/>
                  <a:pt x="308472" y="2622014"/>
                </a:cubicBezTo>
              </a:path>
            </a:pathLst>
          </a:custGeom>
          <a:noFill/>
          <a:ln w="38100">
            <a:solidFill>
              <a:srgbClr val="FFC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0337371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kumimoji="1" lang="en-US" altLang="ja-JP" dirty="0" smtClean="0"/>
              <a:t>Organic semiconductor devices</a:t>
            </a:r>
            <a:endParaRPr kumimoji="1" lang="ja-JP" altLang="en-US" dirty="0"/>
          </a:p>
        </p:txBody>
      </p:sp>
      <p:sp>
        <p:nvSpPr>
          <p:cNvPr id="5" name="正方形/長方形 4"/>
          <p:cNvSpPr/>
          <p:nvPr/>
        </p:nvSpPr>
        <p:spPr>
          <a:xfrm>
            <a:off x="1070475" y="5693818"/>
            <a:ext cx="4114428" cy="830997"/>
          </a:xfrm>
          <a:prstGeom prst="rect">
            <a:avLst/>
          </a:prstGeom>
        </p:spPr>
        <p:txBody>
          <a:bodyPr wrap="square">
            <a:spAutoFit/>
          </a:bodyPr>
          <a:lstStyle/>
          <a:p>
            <a:pPr algn="ctr"/>
            <a:r>
              <a:rPr lang="en-US" altLang="ja-JP" sz="2400" dirty="0"/>
              <a:t>o</a:t>
            </a:r>
            <a:r>
              <a:rPr lang="en-US" altLang="ja-JP" sz="2400" dirty="0" smtClean="0"/>
              <a:t>rganic light emitting diode (OLED)</a:t>
            </a:r>
          </a:p>
        </p:txBody>
      </p:sp>
      <p:sp>
        <p:nvSpPr>
          <p:cNvPr id="6" name="正方形/長方形 5"/>
          <p:cNvSpPr/>
          <p:nvPr/>
        </p:nvSpPr>
        <p:spPr>
          <a:xfrm>
            <a:off x="5940152" y="5693819"/>
            <a:ext cx="2641372" cy="830997"/>
          </a:xfrm>
          <a:prstGeom prst="rect">
            <a:avLst/>
          </a:prstGeom>
        </p:spPr>
        <p:txBody>
          <a:bodyPr wrap="square">
            <a:spAutoFit/>
          </a:bodyPr>
          <a:lstStyle/>
          <a:p>
            <a:pPr algn="ctr"/>
            <a:r>
              <a:rPr lang="en-US" altLang="ja-JP" sz="2400" dirty="0" smtClean="0"/>
              <a:t>organic solar cell</a:t>
            </a:r>
          </a:p>
          <a:p>
            <a:pPr algn="ctr"/>
            <a:r>
              <a:rPr lang="en-US" altLang="ja-JP" sz="2400" dirty="0" smtClean="0"/>
              <a:t>(OSC)</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2811" y="3212976"/>
            <a:ext cx="25812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テキスト ボックス 10"/>
          <p:cNvSpPr txBox="1"/>
          <p:nvPr/>
        </p:nvSpPr>
        <p:spPr>
          <a:xfrm>
            <a:off x="4104179" y="1289070"/>
            <a:ext cx="5082353" cy="1384995"/>
          </a:xfrm>
          <a:prstGeom prst="rect">
            <a:avLst/>
          </a:prstGeom>
          <a:noFill/>
        </p:spPr>
        <p:txBody>
          <a:bodyPr wrap="none" rtlCol="0">
            <a:spAutoFit/>
          </a:bodyPr>
          <a:lstStyle/>
          <a:p>
            <a:r>
              <a:rPr lang="en-US" altLang="ja-JP" sz="2800" dirty="0" smtClean="0"/>
              <a:t>- light weight, flexible, low-cost</a:t>
            </a:r>
          </a:p>
          <a:p>
            <a:r>
              <a:rPr lang="en-US" altLang="ja-JP" sz="2800" dirty="0" smtClean="0"/>
              <a:t>- new materials can be developed</a:t>
            </a:r>
          </a:p>
          <a:p>
            <a:r>
              <a:rPr lang="en-US" altLang="ja-JP" sz="2800" dirty="0" smtClean="0"/>
              <a:t> by organic synthesis</a:t>
            </a:r>
          </a:p>
        </p:txBody>
      </p:sp>
      <p:pic>
        <p:nvPicPr>
          <p:cNvPr id="10" name="図 9">
            <a:extLst>
              <a:ext uri="{FF2B5EF4-FFF2-40B4-BE49-F238E27FC236}">
                <a16:creationId xmlns="" xmlns:a16="http://schemas.microsoft.com/office/drawing/2014/main" id="{907519C0-8FC1-4AC0-A13C-0ED5D51B51A6}"/>
              </a:ext>
            </a:extLst>
          </p:cNvPr>
          <p:cNvPicPr>
            <a:picLocks noChangeAspect="1"/>
          </p:cNvPicPr>
          <p:nvPr/>
        </p:nvPicPr>
        <p:blipFill rotWithShape="1">
          <a:blip r:embed="rId3"/>
          <a:srcRect l="20420" t="7244" r="55177"/>
          <a:stretch/>
        </p:blipFill>
        <p:spPr>
          <a:xfrm>
            <a:off x="403941" y="1676686"/>
            <a:ext cx="1333067" cy="2647734"/>
          </a:xfrm>
          <a:prstGeom prst="rect">
            <a:avLst/>
          </a:prstGeom>
        </p:spPr>
      </p:pic>
      <p:pic>
        <p:nvPicPr>
          <p:cNvPr id="9" name="Picture 2" descr="「有機el」の画像検索結果"/>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6052" t="16171" r="14251" b="24921"/>
          <a:stretch/>
        </p:blipFill>
        <p:spPr bwMode="auto">
          <a:xfrm>
            <a:off x="2087541" y="3493003"/>
            <a:ext cx="3096261" cy="198063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www.asahi.com/business/update/1225/images/TKY201312250505.jpg"/>
          <p:cNvPicPr>
            <a:picLocks noChangeAspect="1" noChangeArrowheads="1"/>
          </p:cNvPicPr>
          <p:nvPr/>
        </p:nvPicPr>
        <p:blipFill rotWithShape="1">
          <a:blip r:embed="rId5">
            <a:extLst>
              <a:ext uri="{28A0092B-C50C-407E-A947-70E740481C1C}">
                <a14:useLocalDpi xmlns:a14="http://schemas.microsoft.com/office/drawing/2010/main" val="0"/>
              </a:ext>
            </a:extLst>
          </a:blip>
          <a:srcRect l="12133" t="6471" r="17497" b="-318"/>
          <a:stretch/>
        </p:blipFill>
        <p:spPr bwMode="auto">
          <a:xfrm>
            <a:off x="2231740" y="1284654"/>
            <a:ext cx="2088232" cy="2088675"/>
          </a:xfrm>
          <a:prstGeom prst="rect">
            <a:avLst/>
          </a:prstGeom>
          <a:noFill/>
          <a:extLst>
            <a:ext uri="{909E8E84-426E-40DD-AFC4-6F175D3DCCD1}">
              <a14:hiddenFill xmlns:a14="http://schemas.microsoft.com/office/drawing/2010/main">
                <a:solidFill>
                  <a:srgbClr val="FFFFFF"/>
                </a:solidFill>
              </a14:hiddenFill>
            </a:ext>
          </a:extLst>
        </p:spPr>
      </p:pic>
      <p:sp>
        <p:nvSpPr>
          <p:cNvPr id="14" name="正方形/長方形 13"/>
          <p:cNvSpPr/>
          <p:nvPr/>
        </p:nvSpPr>
        <p:spPr>
          <a:xfrm>
            <a:off x="5949946" y="4896867"/>
            <a:ext cx="2641372" cy="830997"/>
          </a:xfrm>
          <a:prstGeom prst="rect">
            <a:avLst/>
          </a:prstGeom>
        </p:spPr>
        <p:txBody>
          <a:bodyPr wrap="square">
            <a:spAutoFit/>
          </a:bodyPr>
          <a:lstStyle/>
          <a:p>
            <a:pPr algn="ctr"/>
            <a:r>
              <a:rPr lang="en-US" altLang="ja-JP" sz="2400" dirty="0" smtClean="0">
                <a:solidFill>
                  <a:srgbClr val="FF0000"/>
                </a:solidFill>
              </a:rPr>
              <a:t>PCE &gt; 17% </a:t>
            </a:r>
          </a:p>
          <a:p>
            <a:pPr algn="ctr"/>
            <a:r>
              <a:rPr lang="en-US" altLang="ja-JP" sz="2400" dirty="0" smtClean="0">
                <a:solidFill>
                  <a:srgbClr val="FF0000"/>
                </a:solidFill>
              </a:rPr>
              <a:t>(Aug 9, Science)</a:t>
            </a:r>
          </a:p>
        </p:txBody>
      </p:sp>
    </p:spTree>
    <p:extLst>
      <p:ext uri="{BB962C8B-B14F-4D97-AF65-F5344CB8AC3E}">
        <p14:creationId xmlns:p14="http://schemas.microsoft.com/office/powerpoint/2010/main" val="2732593166"/>
      </p:ext>
    </p:extLst>
  </p:cSld>
  <p:clrMapOvr>
    <a:masterClrMapping/>
  </p:clrMapOvr>
  <mc:AlternateContent xmlns:mc="http://schemas.openxmlformats.org/markup-compatibility/2006" xmlns:p14="http://schemas.microsoft.com/office/powerpoint/2010/main">
    <mc:Choice Requires="p14">
      <p:transition spd="slow" p14:dur="2000" advTm="66758"/>
    </mc:Choice>
    <mc:Fallback xmlns="">
      <p:transition spd="slow" advTm="66758"/>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グループ化 149"/>
          <p:cNvGrpSpPr/>
          <p:nvPr/>
        </p:nvGrpSpPr>
        <p:grpSpPr>
          <a:xfrm>
            <a:off x="309762" y="2160510"/>
            <a:ext cx="6078222" cy="3418001"/>
            <a:chOff x="2329304" y="1894029"/>
            <a:chExt cx="5933825" cy="3336800"/>
          </a:xfrm>
        </p:grpSpPr>
        <p:sp>
          <p:nvSpPr>
            <p:cNvPr id="6" name="下矢印 5"/>
            <p:cNvSpPr/>
            <p:nvPr/>
          </p:nvSpPr>
          <p:spPr>
            <a:xfrm>
              <a:off x="4729519" y="4202147"/>
              <a:ext cx="706164" cy="533161"/>
            </a:xfrm>
            <a:prstGeom prst="downArrow">
              <a:avLst/>
            </a:prstGeom>
            <a:solidFill>
              <a:schemeClr val="accent4">
                <a:lumMod val="60000"/>
                <a:lumOff val="4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7" name="直線コネクタ 6"/>
            <p:cNvCxnSpPr/>
            <p:nvPr/>
          </p:nvCxnSpPr>
          <p:spPr>
            <a:xfrm flipV="1">
              <a:off x="5494813" y="4177270"/>
              <a:ext cx="0" cy="558038"/>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8" name="円柱 7"/>
            <p:cNvSpPr/>
            <p:nvPr/>
          </p:nvSpPr>
          <p:spPr>
            <a:xfrm>
              <a:off x="7658092" y="2588903"/>
              <a:ext cx="605037" cy="1055428"/>
            </a:xfrm>
            <a:prstGeom prst="ca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9" name="直方体 8"/>
            <p:cNvSpPr/>
            <p:nvPr/>
          </p:nvSpPr>
          <p:spPr>
            <a:xfrm>
              <a:off x="3820805" y="3450729"/>
              <a:ext cx="3348016" cy="918826"/>
            </a:xfrm>
            <a:prstGeom prst="cube">
              <a:avLst>
                <a:gd name="adj" fmla="val 86145"/>
              </a:avLst>
            </a:prstGeom>
            <a:solidFill>
              <a:srgbClr val="BDD7E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0" name="直方体 9"/>
            <p:cNvSpPr/>
            <p:nvPr/>
          </p:nvSpPr>
          <p:spPr>
            <a:xfrm>
              <a:off x="4310078" y="3014704"/>
              <a:ext cx="2369471" cy="1068279"/>
            </a:xfrm>
            <a:prstGeom prst="cube">
              <a:avLst>
                <a:gd name="adj" fmla="val 4382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1" name="直方体 10"/>
            <p:cNvSpPr/>
            <p:nvPr/>
          </p:nvSpPr>
          <p:spPr>
            <a:xfrm>
              <a:off x="4310078" y="2407774"/>
              <a:ext cx="2369471" cy="1068279"/>
            </a:xfrm>
            <a:prstGeom prst="cube">
              <a:avLst>
                <a:gd name="adj" fmla="val 43820"/>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2" name="直方体 11"/>
            <p:cNvSpPr/>
            <p:nvPr/>
          </p:nvSpPr>
          <p:spPr>
            <a:xfrm>
              <a:off x="4687516" y="2349782"/>
              <a:ext cx="1614595" cy="478241"/>
            </a:xfrm>
            <a:prstGeom prst="cube">
              <a:avLst>
                <a:gd name="adj" fmla="val 7358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13" name="直線コネクタ 12"/>
            <p:cNvCxnSpPr/>
            <p:nvPr/>
          </p:nvCxnSpPr>
          <p:spPr>
            <a:xfrm flipH="1" flipV="1">
              <a:off x="7960611" y="1945296"/>
              <a:ext cx="2787" cy="707615"/>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flipV="1">
              <a:off x="5494813" y="1945296"/>
              <a:ext cx="0" cy="558038"/>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a:off x="5494813" y="1945296"/>
              <a:ext cx="2465797"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flipV="1">
              <a:off x="7960610" y="3644331"/>
              <a:ext cx="0" cy="1090977"/>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a:off x="5494813" y="4735308"/>
              <a:ext cx="2465797"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8" name="テキスト ボックス 17"/>
            <p:cNvSpPr txBox="1"/>
            <p:nvPr/>
          </p:nvSpPr>
          <p:spPr>
            <a:xfrm flipH="1">
              <a:off x="7791398" y="2686750"/>
              <a:ext cx="430666" cy="39060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srgbClr val="FF0000"/>
                  </a:solidFill>
                  <a:effectLst/>
                  <a:uLnTx/>
                  <a:uFillTx/>
                  <a:latin typeface="Calibri" panose="020F0502020204030204"/>
                  <a:ea typeface="游ゴシック" panose="020B0400000000000000" pitchFamily="50" charset="-128"/>
                  <a:cs typeface="+mn-cs"/>
                </a:rPr>
                <a:t>－</a:t>
              </a:r>
              <a:endParaRPr kumimoji="1" lang="ja-JP" altLang="en-US" sz="2000" b="1" i="0" u="none" strike="noStrike" kern="1200" cap="none" spc="0" normalizeH="0" baseline="0" noProof="0" dirty="0">
                <a:ln>
                  <a:noFill/>
                </a:ln>
                <a:solidFill>
                  <a:srgbClr val="FF0000"/>
                </a:solidFill>
                <a:effectLst/>
                <a:uLnTx/>
                <a:uFillTx/>
                <a:latin typeface="Calibri" panose="020F0502020204030204"/>
                <a:ea typeface="游ゴシック" panose="020B0400000000000000" pitchFamily="50" charset="-128"/>
                <a:cs typeface="+mn-cs"/>
              </a:endParaRPr>
            </a:p>
          </p:txBody>
        </p:sp>
        <p:sp>
          <p:nvSpPr>
            <p:cNvPr id="19" name="テキスト ボックス 18"/>
            <p:cNvSpPr txBox="1"/>
            <p:nvPr/>
          </p:nvSpPr>
          <p:spPr>
            <a:xfrm flipH="1">
              <a:off x="7778509" y="3375107"/>
              <a:ext cx="430666" cy="39060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srgbClr val="FF0000"/>
                  </a:solidFill>
                  <a:effectLst/>
                  <a:uLnTx/>
                  <a:uFillTx/>
                  <a:latin typeface="Calibri" panose="020F0502020204030204"/>
                  <a:ea typeface="游ゴシック" panose="020B0400000000000000" pitchFamily="50" charset="-128"/>
                  <a:cs typeface="+mn-cs"/>
                </a:rPr>
                <a:t>＋</a:t>
              </a:r>
              <a:endParaRPr kumimoji="1" lang="ja-JP" altLang="en-US" sz="2000" b="1" i="0" u="none" strike="noStrike" kern="1200" cap="none" spc="0" normalizeH="0" baseline="0" noProof="0" dirty="0">
                <a:ln>
                  <a:noFill/>
                </a:ln>
                <a:solidFill>
                  <a:srgbClr val="FF0000"/>
                </a:solidFill>
                <a:effectLst/>
                <a:uLnTx/>
                <a:uFillTx/>
                <a:latin typeface="Calibri" panose="020F0502020204030204"/>
                <a:ea typeface="游ゴシック" panose="020B0400000000000000" pitchFamily="50" charset="-128"/>
                <a:cs typeface="+mn-cs"/>
              </a:endParaRPr>
            </a:p>
          </p:txBody>
        </p:sp>
        <p:sp>
          <p:nvSpPr>
            <p:cNvPr id="20" name="テキスト ボックス 19"/>
            <p:cNvSpPr txBox="1"/>
            <p:nvPr/>
          </p:nvSpPr>
          <p:spPr>
            <a:xfrm flipH="1">
              <a:off x="3563558" y="1894029"/>
              <a:ext cx="1791585" cy="39060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dirty="0" smtClean="0">
                  <a:ln>
                    <a:noFill/>
                  </a:ln>
                  <a:solidFill>
                    <a:prstClr val="black"/>
                  </a:solidFill>
                  <a:effectLst/>
                  <a:uLnTx/>
                  <a:uFillTx/>
                  <a:latin typeface="Calibri" panose="020F0502020204030204"/>
                  <a:ea typeface="游ゴシック" panose="020B0400000000000000" pitchFamily="50" charset="-128"/>
                  <a:cs typeface="+mn-cs"/>
                </a:rPr>
                <a:t>metal electrode</a:t>
              </a:r>
              <a:endParaRPr kumimoji="1" lang="ja-JP" altLang="en-US"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21" name="テキスト ボックス 20"/>
            <p:cNvSpPr txBox="1"/>
            <p:nvPr/>
          </p:nvSpPr>
          <p:spPr>
            <a:xfrm flipH="1">
              <a:off x="2329304" y="4414699"/>
              <a:ext cx="2400214" cy="39060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dirty="0" smtClean="0">
                  <a:ln>
                    <a:noFill/>
                  </a:ln>
                  <a:solidFill>
                    <a:prstClr val="black"/>
                  </a:solidFill>
                  <a:effectLst/>
                  <a:uLnTx/>
                  <a:uFillTx/>
                  <a:latin typeface="Calibri" panose="020F0502020204030204"/>
                  <a:ea typeface="游ゴシック" panose="020B0400000000000000" pitchFamily="50" charset="-128"/>
                  <a:cs typeface="+mn-cs"/>
                </a:rPr>
                <a:t>transparent electrode</a:t>
              </a:r>
              <a:endParaRPr kumimoji="1" lang="ja-JP" altLang="en-US"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22" name="円/楕円 140"/>
            <p:cNvSpPr>
              <a:spLocks noChangeAspect="1"/>
            </p:cNvSpPr>
            <p:nvPr/>
          </p:nvSpPr>
          <p:spPr>
            <a:xfrm flipV="1">
              <a:off x="4886407" y="3916364"/>
              <a:ext cx="157453" cy="140342"/>
            </a:xfrm>
            <a:prstGeom prst="ellipse">
              <a:avLst/>
            </a:prstGeom>
            <a:solidFill>
              <a:schemeClr val="accent1">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smtClean="0">
                  <a:ln>
                    <a:noFill/>
                  </a:ln>
                  <a:solidFill>
                    <a:prstClr val="black"/>
                  </a:solidFill>
                  <a:effectLst/>
                  <a:uLnTx/>
                  <a:uFillTx/>
                  <a:latin typeface="Calibri" panose="020F0502020204030204"/>
                  <a:ea typeface="游ゴシック" panose="020B0400000000000000" pitchFamily="50" charset="-128"/>
                  <a:cs typeface="+mn-cs"/>
                </a:rPr>
                <a:t>＋</a:t>
              </a:r>
              <a:endParaRPr kumimoji="1" lang="ja-JP" altLang="en-US"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23" name="円/楕円 144"/>
            <p:cNvSpPr>
              <a:spLocks noChangeAspect="1"/>
            </p:cNvSpPr>
            <p:nvPr/>
          </p:nvSpPr>
          <p:spPr>
            <a:xfrm flipH="1">
              <a:off x="5043860" y="2949807"/>
              <a:ext cx="140544" cy="140342"/>
            </a:xfrm>
            <a:prstGeom prst="ellipse">
              <a:avLst/>
            </a:prstGeom>
            <a:solidFill>
              <a:srgbClr val="FF939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dirty="0" smtClean="0">
                  <a:ln>
                    <a:noFill/>
                  </a:ln>
                  <a:solidFill>
                    <a:prstClr val="black"/>
                  </a:solidFill>
                  <a:effectLst/>
                  <a:uLnTx/>
                  <a:uFillTx/>
                  <a:latin typeface="Calibri" panose="020F0502020204030204"/>
                  <a:ea typeface="游ゴシック" panose="020B0400000000000000" pitchFamily="50" charset="-128"/>
                  <a:cs typeface="+mn-cs"/>
                </a:rPr>
                <a:t>-</a:t>
              </a:r>
              <a:endParaRPr kumimoji="1" lang="ja-JP" altLang="en-US"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24" name="テキスト ボックス 23"/>
            <p:cNvSpPr txBox="1"/>
            <p:nvPr/>
          </p:nvSpPr>
          <p:spPr>
            <a:xfrm>
              <a:off x="5119686" y="3723200"/>
              <a:ext cx="637236" cy="39060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dirty="0" smtClean="0">
                  <a:ln>
                    <a:noFill/>
                  </a:ln>
                  <a:solidFill>
                    <a:srgbClr val="002BB4"/>
                  </a:solidFill>
                  <a:effectLst/>
                  <a:uLnTx/>
                  <a:uFillTx/>
                  <a:latin typeface="Calibri" panose="020F0502020204030204"/>
                  <a:ea typeface="游ゴシック" panose="020B0400000000000000" pitchFamily="50" charset="-128"/>
                  <a:cs typeface="+mn-cs"/>
                </a:rPr>
                <a:t>hole</a:t>
              </a:r>
              <a:endParaRPr kumimoji="1" lang="ja-JP" altLang="en-US" sz="2000" b="1" i="0" u="none" strike="noStrike" kern="1200" cap="none" spc="0" normalizeH="0" baseline="0" noProof="0" dirty="0">
                <a:ln>
                  <a:noFill/>
                </a:ln>
                <a:solidFill>
                  <a:srgbClr val="002BB4"/>
                </a:solidFill>
                <a:effectLst/>
                <a:uLnTx/>
                <a:uFillTx/>
                <a:latin typeface="Calibri" panose="020F0502020204030204"/>
                <a:ea typeface="游ゴシック" panose="020B0400000000000000" pitchFamily="50" charset="-128"/>
                <a:cs typeface="+mn-cs"/>
              </a:endParaRPr>
            </a:p>
          </p:txBody>
        </p:sp>
        <p:sp>
          <p:nvSpPr>
            <p:cNvPr id="25" name="テキスト ボックス 24"/>
            <p:cNvSpPr txBox="1"/>
            <p:nvPr/>
          </p:nvSpPr>
          <p:spPr>
            <a:xfrm>
              <a:off x="5088182" y="2794300"/>
              <a:ext cx="1041049" cy="39060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dirty="0" smtClean="0">
                  <a:ln>
                    <a:noFill/>
                  </a:ln>
                  <a:solidFill>
                    <a:srgbClr val="C00000"/>
                  </a:solidFill>
                  <a:effectLst/>
                  <a:uLnTx/>
                  <a:uFillTx/>
                  <a:latin typeface="Calibri" panose="020F0502020204030204"/>
                  <a:ea typeface="游ゴシック" panose="020B0400000000000000" pitchFamily="50" charset="-128"/>
                  <a:cs typeface="+mn-cs"/>
                </a:rPr>
                <a:t>electron</a:t>
              </a:r>
              <a:endParaRPr kumimoji="1" lang="ja-JP" altLang="en-US" sz="2000" b="1" i="0" u="none" strike="noStrike" kern="1200" cap="none" spc="0" normalizeH="0" baseline="0" noProof="0" dirty="0">
                <a:ln>
                  <a:noFill/>
                </a:ln>
                <a:solidFill>
                  <a:srgbClr val="C00000"/>
                </a:solidFill>
                <a:effectLst/>
                <a:uLnTx/>
                <a:uFillTx/>
                <a:latin typeface="Calibri" panose="020F0502020204030204"/>
                <a:ea typeface="游ゴシック" panose="020B0400000000000000" pitchFamily="50" charset="-128"/>
                <a:cs typeface="+mn-cs"/>
              </a:endParaRPr>
            </a:p>
          </p:txBody>
        </p:sp>
        <p:sp>
          <p:nvSpPr>
            <p:cNvPr id="26" name="円/楕円 144"/>
            <p:cNvSpPr>
              <a:spLocks noChangeAspect="1"/>
            </p:cNvSpPr>
            <p:nvPr/>
          </p:nvSpPr>
          <p:spPr>
            <a:xfrm flipH="1">
              <a:off x="5908098" y="3048826"/>
              <a:ext cx="140544" cy="140342"/>
            </a:xfrm>
            <a:prstGeom prst="ellipse">
              <a:avLst/>
            </a:prstGeom>
            <a:solidFill>
              <a:srgbClr val="FF939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dirty="0" smtClean="0">
                  <a:ln>
                    <a:noFill/>
                  </a:ln>
                  <a:solidFill>
                    <a:prstClr val="black"/>
                  </a:solidFill>
                  <a:effectLst/>
                  <a:uLnTx/>
                  <a:uFillTx/>
                  <a:latin typeface="Calibri" panose="020F0502020204030204"/>
                  <a:ea typeface="游ゴシック" panose="020B0400000000000000" pitchFamily="50" charset="-128"/>
                  <a:cs typeface="+mn-cs"/>
                </a:rPr>
                <a:t>-</a:t>
              </a:r>
              <a:endParaRPr kumimoji="1" lang="ja-JP" altLang="en-US"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27" name="円/楕円 144"/>
            <p:cNvSpPr>
              <a:spLocks noChangeAspect="1"/>
            </p:cNvSpPr>
            <p:nvPr/>
          </p:nvSpPr>
          <p:spPr>
            <a:xfrm flipH="1">
              <a:off x="6479417" y="2643357"/>
              <a:ext cx="140544" cy="140342"/>
            </a:xfrm>
            <a:prstGeom prst="ellipse">
              <a:avLst/>
            </a:prstGeom>
            <a:solidFill>
              <a:srgbClr val="FF939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dirty="0" smtClean="0">
                  <a:ln>
                    <a:noFill/>
                  </a:ln>
                  <a:solidFill>
                    <a:prstClr val="black"/>
                  </a:solidFill>
                  <a:effectLst/>
                  <a:uLnTx/>
                  <a:uFillTx/>
                  <a:latin typeface="Calibri" panose="020F0502020204030204"/>
                  <a:ea typeface="游ゴシック" panose="020B0400000000000000" pitchFamily="50" charset="-128"/>
                  <a:cs typeface="+mn-cs"/>
                </a:rPr>
                <a:t>-</a:t>
              </a:r>
              <a:endParaRPr kumimoji="1" lang="ja-JP" altLang="en-US"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28" name="円/楕円 144"/>
            <p:cNvSpPr>
              <a:spLocks noChangeAspect="1"/>
            </p:cNvSpPr>
            <p:nvPr/>
          </p:nvSpPr>
          <p:spPr>
            <a:xfrm flipH="1">
              <a:off x="4494212" y="3067594"/>
              <a:ext cx="140544" cy="140342"/>
            </a:xfrm>
            <a:prstGeom prst="ellipse">
              <a:avLst/>
            </a:prstGeom>
            <a:solidFill>
              <a:srgbClr val="FF939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dirty="0" smtClean="0">
                  <a:ln>
                    <a:noFill/>
                  </a:ln>
                  <a:solidFill>
                    <a:prstClr val="black"/>
                  </a:solidFill>
                  <a:effectLst/>
                  <a:uLnTx/>
                  <a:uFillTx/>
                  <a:latin typeface="Calibri" panose="020F0502020204030204"/>
                  <a:ea typeface="游ゴシック" panose="020B0400000000000000" pitchFamily="50" charset="-128"/>
                  <a:cs typeface="+mn-cs"/>
                </a:rPr>
                <a:t>-</a:t>
              </a:r>
              <a:endParaRPr kumimoji="1" lang="ja-JP" altLang="en-US"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29" name="円/楕円 140"/>
            <p:cNvSpPr>
              <a:spLocks noChangeAspect="1"/>
            </p:cNvSpPr>
            <p:nvPr/>
          </p:nvSpPr>
          <p:spPr>
            <a:xfrm flipV="1">
              <a:off x="5699881" y="3754607"/>
              <a:ext cx="157453" cy="140342"/>
            </a:xfrm>
            <a:prstGeom prst="ellipse">
              <a:avLst/>
            </a:prstGeom>
            <a:solidFill>
              <a:schemeClr val="accent1">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smtClean="0">
                  <a:ln>
                    <a:noFill/>
                  </a:ln>
                  <a:solidFill>
                    <a:prstClr val="black"/>
                  </a:solidFill>
                  <a:effectLst/>
                  <a:uLnTx/>
                  <a:uFillTx/>
                  <a:latin typeface="Calibri" panose="020F0502020204030204"/>
                  <a:ea typeface="游ゴシック" panose="020B0400000000000000" pitchFamily="50" charset="-128"/>
                  <a:cs typeface="+mn-cs"/>
                </a:rPr>
                <a:t>＋</a:t>
              </a:r>
              <a:endParaRPr kumimoji="1" lang="ja-JP" altLang="en-US"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30" name="円/楕円 140"/>
            <p:cNvSpPr>
              <a:spLocks noChangeAspect="1"/>
            </p:cNvSpPr>
            <p:nvPr/>
          </p:nvSpPr>
          <p:spPr>
            <a:xfrm flipV="1">
              <a:off x="6395287" y="3588361"/>
              <a:ext cx="157453" cy="140342"/>
            </a:xfrm>
            <a:prstGeom prst="ellipse">
              <a:avLst/>
            </a:prstGeom>
            <a:solidFill>
              <a:schemeClr val="accent1">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smtClean="0">
                  <a:ln>
                    <a:noFill/>
                  </a:ln>
                  <a:solidFill>
                    <a:prstClr val="black"/>
                  </a:solidFill>
                  <a:effectLst/>
                  <a:uLnTx/>
                  <a:uFillTx/>
                  <a:latin typeface="Calibri" panose="020F0502020204030204"/>
                  <a:ea typeface="游ゴシック" panose="020B0400000000000000" pitchFamily="50" charset="-128"/>
                  <a:cs typeface="+mn-cs"/>
                </a:rPr>
                <a:t>＋</a:t>
              </a:r>
              <a:endParaRPr kumimoji="1" lang="ja-JP" altLang="en-US"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31" name="円/楕円 140"/>
            <p:cNvSpPr>
              <a:spLocks noChangeAspect="1"/>
            </p:cNvSpPr>
            <p:nvPr/>
          </p:nvSpPr>
          <p:spPr>
            <a:xfrm flipV="1">
              <a:off x="4459791" y="3853839"/>
              <a:ext cx="157453" cy="140342"/>
            </a:xfrm>
            <a:prstGeom prst="ellipse">
              <a:avLst/>
            </a:prstGeom>
            <a:solidFill>
              <a:schemeClr val="accent1">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smtClean="0">
                  <a:ln>
                    <a:noFill/>
                  </a:ln>
                  <a:solidFill>
                    <a:prstClr val="black"/>
                  </a:solidFill>
                  <a:effectLst/>
                  <a:uLnTx/>
                  <a:uFillTx/>
                  <a:latin typeface="Calibri" panose="020F0502020204030204"/>
                  <a:ea typeface="游ゴシック" panose="020B0400000000000000" pitchFamily="50" charset="-128"/>
                  <a:cs typeface="+mn-cs"/>
                </a:rPr>
                <a:t>＋</a:t>
              </a:r>
              <a:endParaRPr kumimoji="1" lang="ja-JP" altLang="en-US"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32" name="星 10 31"/>
            <p:cNvSpPr/>
            <p:nvPr/>
          </p:nvSpPr>
          <p:spPr>
            <a:xfrm>
              <a:off x="5334395" y="3232651"/>
              <a:ext cx="256183" cy="435778"/>
            </a:xfrm>
            <a:prstGeom prst="star10">
              <a:avLst/>
            </a:prstGeom>
            <a:solidFill>
              <a:schemeClr val="accent4">
                <a:lumMod val="60000"/>
                <a:lumOff val="40000"/>
              </a:schemeClr>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33" name="直線矢印コネクタ 32"/>
            <p:cNvCxnSpPr/>
            <p:nvPr/>
          </p:nvCxnSpPr>
          <p:spPr>
            <a:xfrm>
              <a:off x="5100215" y="3109436"/>
              <a:ext cx="0" cy="22535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直線矢印コネクタ 33"/>
            <p:cNvCxnSpPr/>
            <p:nvPr/>
          </p:nvCxnSpPr>
          <p:spPr>
            <a:xfrm>
              <a:off x="5978370" y="3219922"/>
              <a:ext cx="0" cy="22535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p:nvPr/>
          </p:nvCxnSpPr>
          <p:spPr>
            <a:xfrm>
              <a:off x="4564484" y="3219921"/>
              <a:ext cx="0" cy="22535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p:nvPr/>
          </p:nvCxnSpPr>
          <p:spPr>
            <a:xfrm flipV="1">
              <a:off x="4538517" y="3614376"/>
              <a:ext cx="0" cy="225356"/>
            </a:xfrm>
            <a:prstGeom prst="straightConnector1">
              <a:avLst/>
            </a:prstGeom>
            <a:ln w="28575">
              <a:solidFill>
                <a:srgbClr val="295CFF"/>
              </a:solidFill>
              <a:tailEnd type="triangle"/>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p:nvPr/>
          </p:nvCxnSpPr>
          <p:spPr>
            <a:xfrm flipV="1">
              <a:off x="6471664" y="3331975"/>
              <a:ext cx="0" cy="225356"/>
            </a:xfrm>
            <a:prstGeom prst="straightConnector1">
              <a:avLst/>
            </a:prstGeom>
            <a:ln w="28575">
              <a:solidFill>
                <a:srgbClr val="002BB4"/>
              </a:solidFill>
              <a:tailEnd type="triangle"/>
            </a:ln>
          </p:spPr>
          <p:style>
            <a:lnRef idx="1">
              <a:schemeClr val="accent1"/>
            </a:lnRef>
            <a:fillRef idx="0">
              <a:schemeClr val="accent1"/>
            </a:fillRef>
            <a:effectRef idx="0">
              <a:schemeClr val="accent1"/>
            </a:effectRef>
            <a:fontRef idx="minor">
              <a:schemeClr val="tx1"/>
            </a:fontRef>
          </p:style>
        </p:cxnSp>
        <p:cxnSp>
          <p:nvCxnSpPr>
            <p:cNvPr id="38" name="直線矢印コネクタ 37"/>
            <p:cNvCxnSpPr/>
            <p:nvPr/>
          </p:nvCxnSpPr>
          <p:spPr>
            <a:xfrm>
              <a:off x="6549689" y="2806559"/>
              <a:ext cx="0" cy="225356"/>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p:nvPr/>
          </p:nvCxnSpPr>
          <p:spPr>
            <a:xfrm flipV="1">
              <a:off x="5779614" y="3523800"/>
              <a:ext cx="0" cy="225356"/>
            </a:xfrm>
            <a:prstGeom prst="straightConnector1">
              <a:avLst/>
            </a:prstGeom>
            <a:ln w="28575">
              <a:solidFill>
                <a:srgbClr val="295CFF"/>
              </a:solidFill>
              <a:tailEnd type="triangle"/>
            </a:ln>
          </p:spPr>
          <p:style>
            <a:lnRef idx="1">
              <a:schemeClr val="accent1"/>
            </a:lnRef>
            <a:fillRef idx="0">
              <a:schemeClr val="accent1"/>
            </a:fillRef>
            <a:effectRef idx="0">
              <a:schemeClr val="accent1"/>
            </a:effectRef>
            <a:fontRef idx="minor">
              <a:schemeClr val="tx1"/>
            </a:fontRef>
          </p:style>
        </p:cxnSp>
        <p:cxnSp>
          <p:nvCxnSpPr>
            <p:cNvPr id="40" name="直線矢印コネクタ 39"/>
            <p:cNvCxnSpPr/>
            <p:nvPr/>
          </p:nvCxnSpPr>
          <p:spPr>
            <a:xfrm flipV="1">
              <a:off x="4965133" y="3690722"/>
              <a:ext cx="0" cy="225356"/>
            </a:xfrm>
            <a:prstGeom prst="straightConnector1">
              <a:avLst/>
            </a:prstGeom>
            <a:ln w="28575">
              <a:solidFill>
                <a:srgbClr val="295CFF"/>
              </a:solidFill>
              <a:tailEnd type="triangle"/>
            </a:ln>
          </p:spPr>
          <p:style>
            <a:lnRef idx="1">
              <a:schemeClr val="accent1"/>
            </a:lnRef>
            <a:fillRef idx="0">
              <a:schemeClr val="accent1"/>
            </a:fillRef>
            <a:effectRef idx="0">
              <a:schemeClr val="accent1"/>
            </a:effectRef>
            <a:fontRef idx="minor">
              <a:schemeClr val="tx1"/>
            </a:fontRef>
          </p:style>
        </p:cxnSp>
        <p:sp>
          <p:nvSpPr>
            <p:cNvPr id="41" name="テキスト ボックス 40"/>
            <p:cNvSpPr txBox="1"/>
            <p:nvPr/>
          </p:nvSpPr>
          <p:spPr>
            <a:xfrm>
              <a:off x="4828345" y="4840224"/>
              <a:ext cx="639614" cy="39060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dirty="0" smtClean="0">
                  <a:ln>
                    <a:noFill/>
                  </a:ln>
                  <a:solidFill>
                    <a:srgbClr val="FFC000"/>
                  </a:solidFill>
                  <a:effectLst/>
                  <a:uLnTx/>
                  <a:uFillTx/>
                  <a:latin typeface="Calibri" panose="020F0502020204030204"/>
                  <a:ea typeface="游ゴシック" panose="020B0400000000000000" pitchFamily="50" charset="-128"/>
                  <a:cs typeface="+mn-cs"/>
                </a:rPr>
                <a:t>light</a:t>
              </a:r>
              <a:endParaRPr kumimoji="1" lang="ja-JP" altLang="en-US" sz="2000" b="1" i="0" u="none" strike="noStrike" kern="1200" cap="none" spc="0" normalizeH="0" baseline="0" noProof="0" dirty="0">
                <a:ln>
                  <a:noFill/>
                </a:ln>
                <a:solidFill>
                  <a:srgbClr val="FFC000"/>
                </a:solidFill>
                <a:effectLst/>
                <a:uLnTx/>
                <a:uFillTx/>
                <a:latin typeface="Calibri" panose="020F0502020204030204"/>
                <a:ea typeface="游ゴシック" panose="020B0400000000000000" pitchFamily="50" charset="-128"/>
                <a:cs typeface="+mn-cs"/>
              </a:endParaRPr>
            </a:p>
          </p:txBody>
        </p:sp>
        <p:sp>
          <p:nvSpPr>
            <p:cNvPr id="42" name="テキスト ボックス 41"/>
            <p:cNvSpPr txBox="1"/>
            <p:nvPr/>
          </p:nvSpPr>
          <p:spPr>
            <a:xfrm flipH="1">
              <a:off x="2340286" y="3162770"/>
              <a:ext cx="1756342" cy="69106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dirty="0" smtClean="0">
                  <a:ln>
                    <a:noFill/>
                  </a:ln>
                  <a:solidFill>
                    <a:prstClr val="black"/>
                  </a:solidFill>
                  <a:effectLst/>
                  <a:uLnTx/>
                  <a:uFillTx/>
                  <a:latin typeface="Calibri" panose="020F0502020204030204"/>
                  <a:ea typeface="游ゴシック" panose="020B0400000000000000" pitchFamily="50" charset="-128"/>
                  <a:cs typeface="+mn-cs"/>
                </a:rPr>
                <a:t>organic</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dirty="0" smtClean="0">
                  <a:ln>
                    <a:noFill/>
                  </a:ln>
                  <a:solidFill>
                    <a:prstClr val="black"/>
                  </a:solidFill>
                  <a:effectLst/>
                  <a:uLnTx/>
                  <a:uFillTx/>
                  <a:latin typeface="Calibri" panose="020F0502020204030204"/>
                  <a:ea typeface="游ゴシック" panose="020B0400000000000000" pitchFamily="50" charset="-128"/>
                  <a:cs typeface="+mn-cs"/>
                </a:rPr>
                <a:t> semiconductor</a:t>
              </a:r>
              <a:endParaRPr kumimoji="1" lang="ja-JP" altLang="en-US"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3" name="左中かっこ 42"/>
            <p:cNvSpPr/>
            <p:nvPr/>
          </p:nvSpPr>
          <p:spPr>
            <a:xfrm>
              <a:off x="4122322" y="2883613"/>
              <a:ext cx="96806" cy="1199370"/>
            </a:xfrm>
            <a:prstGeom prst="leftBrace">
              <a:avLst>
                <a:gd name="adj1" fmla="val 37181"/>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4" name="円/楕円 140"/>
            <p:cNvSpPr>
              <a:spLocks noChangeAspect="1"/>
            </p:cNvSpPr>
            <p:nvPr/>
          </p:nvSpPr>
          <p:spPr>
            <a:xfrm flipV="1">
              <a:off x="5390788" y="3445279"/>
              <a:ext cx="157453" cy="140342"/>
            </a:xfrm>
            <a:prstGeom prst="ellipse">
              <a:avLst/>
            </a:prstGeom>
            <a:solidFill>
              <a:schemeClr val="accent1">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smtClean="0">
                  <a:ln>
                    <a:noFill/>
                  </a:ln>
                  <a:solidFill>
                    <a:prstClr val="black"/>
                  </a:solidFill>
                  <a:effectLst/>
                  <a:uLnTx/>
                  <a:uFillTx/>
                  <a:latin typeface="Calibri" panose="020F0502020204030204"/>
                  <a:ea typeface="游ゴシック" panose="020B0400000000000000" pitchFamily="50" charset="-128"/>
                  <a:cs typeface="+mn-cs"/>
                </a:rPr>
                <a:t>＋</a:t>
              </a:r>
              <a:endParaRPr kumimoji="1" lang="ja-JP" altLang="en-US"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5" name="円/楕円 144"/>
            <p:cNvSpPr>
              <a:spLocks noChangeAspect="1"/>
            </p:cNvSpPr>
            <p:nvPr/>
          </p:nvSpPr>
          <p:spPr>
            <a:xfrm flipH="1">
              <a:off x="5388367" y="3304936"/>
              <a:ext cx="140544" cy="140342"/>
            </a:xfrm>
            <a:prstGeom prst="ellipse">
              <a:avLst/>
            </a:prstGeom>
            <a:solidFill>
              <a:srgbClr val="FF939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dirty="0" smtClean="0">
                  <a:ln>
                    <a:noFill/>
                  </a:ln>
                  <a:solidFill>
                    <a:prstClr val="black"/>
                  </a:solidFill>
                  <a:effectLst/>
                  <a:uLnTx/>
                  <a:uFillTx/>
                  <a:latin typeface="Calibri" panose="020F0502020204030204"/>
                  <a:ea typeface="游ゴシック" panose="020B0400000000000000" pitchFamily="50" charset="-128"/>
                  <a:cs typeface="+mn-cs"/>
                </a:rPr>
                <a:t>-</a:t>
              </a:r>
              <a:endParaRPr kumimoji="1" lang="ja-JP" altLang="en-US"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grpSp>
      <p:sp>
        <p:nvSpPr>
          <p:cNvPr id="76" name="タイトル 75"/>
          <p:cNvSpPr>
            <a:spLocks noGrp="1"/>
          </p:cNvSpPr>
          <p:nvPr>
            <p:ph type="title"/>
          </p:nvPr>
        </p:nvSpPr>
        <p:spPr/>
        <p:txBody>
          <a:bodyPr/>
          <a:lstStyle/>
          <a:p>
            <a:r>
              <a:rPr lang="en-US" altLang="ja-JP" dirty="0" smtClean="0"/>
              <a:t>Organic light emitting diode (OLED)</a:t>
            </a:r>
            <a:endParaRPr kumimoji="1" lang="ja-JP" altLang="en-US" dirty="0"/>
          </a:p>
        </p:txBody>
      </p:sp>
    </p:spTree>
    <p:extLst>
      <p:ext uri="{BB962C8B-B14F-4D97-AF65-F5344CB8AC3E}">
        <p14:creationId xmlns:p14="http://schemas.microsoft.com/office/powerpoint/2010/main" val="458733301"/>
      </p:ext>
    </p:extLst>
  </p:cSld>
  <p:clrMapOvr>
    <a:masterClrMapping/>
  </p:clrMapOvr>
  <mc:AlternateContent xmlns:mc="http://schemas.openxmlformats.org/markup-compatibility/2006" xmlns:p14="http://schemas.microsoft.com/office/powerpoint/2010/main">
    <mc:Choice Requires="p14">
      <p:transition spd="slow" p14:dur="2000" advTm="76593"/>
    </mc:Choice>
    <mc:Fallback xmlns="">
      <p:transition spd="slow" advTm="76593"/>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下矢印 5"/>
          <p:cNvSpPr/>
          <p:nvPr/>
        </p:nvSpPr>
        <p:spPr>
          <a:xfrm>
            <a:off x="2768385" y="4524796"/>
            <a:ext cx="723348" cy="546135"/>
          </a:xfrm>
          <a:prstGeom prst="downArrow">
            <a:avLst/>
          </a:prstGeom>
          <a:solidFill>
            <a:schemeClr val="accent4">
              <a:lumMod val="60000"/>
              <a:lumOff val="4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7" name="直線コネクタ 6"/>
          <p:cNvCxnSpPr/>
          <p:nvPr/>
        </p:nvCxnSpPr>
        <p:spPr>
          <a:xfrm flipV="1">
            <a:off x="3552302" y="4499314"/>
            <a:ext cx="0" cy="571618"/>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8" name="円柱 7"/>
          <p:cNvSpPr/>
          <p:nvPr/>
        </p:nvSpPr>
        <p:spPr>
          <a:xfrm>
            <a:off x="5768224" y="2872294"/>
            <a:ext cx="619760" cy="1081112"/>
          </a:xfrm>
          <a:prstGeom prst="ca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9" name="直方体 8"/>
          <p:cNvSpPr/>
          <p:nvPr/>
        </p:nvSpPr>
        <p:spPr>
          <a:xfrm>
            <a:off x="1837558" y="3755092"/>
            <a:ext cx="3429489" cy="941186"/>
          </a:xfrm>
          <a:prstGeom prst="cube">
            <a:avLst>
              <a:gd name="adj" fmla="val 86145"/>
            </a:avLst>
          </a:prstGeom>
          <a:solidFill>
            <a:srgbClr val="BDD7E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0" name="直方体 9"/>
          <p:cNvSpPr/>
          <p:nvPr/>
        </p:nvSpPr>
        <p:spPr>
          <a:xfrm>
            <a:off x="2338737" y="3308457"/>
            <a:ext cx="2427131" cy="1094276"/>
          </a:xfrm>
          <a:prstGeom prst="cube">
            <a:avLst>
              <a:gd name="adj" fmla="val 4382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1" name="直方体 10"/>
          <p:cNvSpPr/>
          <p:nvPr/>
        </p:nvSpPr>
        <p:spPr>
          <a:xfrm>
            <a:off x="2338737" y="2686757"/>
            <a:ext cx="2427131" cy="1094276"/>
          </a:xfrm>
          <a:prstGeom prst="cube">
            <a:avLst>
              <a:gd name="adj" fmla="val 43820"/>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2" name="直方体 11"/>
          <p:cNvSpPr/>
          <p:nvPr/>
        </p:nvSpPr>
        <p:spPr>
          <a:xfrm>
            <a:off x="2725360" y="2627354"/>
            <a:ext cx="1653885" cy="489879"/>
          </a:xfrm>
          <a:prstGeom prst="cube">
            <a:avLst>
              <a:gd name="adj" fmla="val 7358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13" name="直線コネクタ 12"/>
          <p:cNvCxnSpPr/>
          <p:nvPr/>
        </p:nvCxnSpPr>
        <p:spPr>
          <a:xfrm flipH="1" flipV="1">
            <a:off x="6078104" y="2213025"/>
            <a:ext cx="2855" cy="724835"/>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flipV="1">
            <a:off x="3552302" y="2213025"/>
            <a:ext cx="0" cy="571618"/>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a:off x="3552302" y="2213025"/>
            <a:ext cx="2525801"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flipV="1">
            <a:off x="6078103" y="3953406"/>
            <a:ext cx="0" cy="1117526"/>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a:off x="3552302" y="5070932"/>
            <a:ext cx="2525801"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8" name="テキスト ボックス 17"/>
          <p:cNvSpPr txBox="1"/>
          <p:nvPr/>
        </p:nvSpPr>
        <p:spPr>
          <a:xfrm flipH="1">
            <a:off x="5904774" y="2972522"/>
            <a:ext cx="44114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srgbClr val="FF0000"/>
                </a:solidFill>
                <a:effectLst/>
                <a:uLnTx/>
                <a:uFillTx/>
                <a:latin typeface="Calibri" panose="020F0502020204030204"/>
                <a:ea typeface="游ゴシック" panose="020B0400000000000000" pitchFamily="50" charset="-128"/>
                <a:cs typeface="+mn-cs"/>
              </a:rPr>
              <a:t>－</a:t>
            </a:r>
            <a:endParaRPr kumimoji="1" lang="ja-JP" altLang="en-US" sz="2000" b="1" i="0" u="none" strike="noStrike" kern="1200" cap="none" spc="0" normalizeH="0" baseline="0" noProof="0" dirty="0">
              <a:ln>
                <a:noFill/>
              </a:ln>
              <a:solidFill>
                <a:srgbClr val="FF0000"/>
              </a:solidFill>
              <a:effectLst/>
              <a:uLnTx/>
              <a:uFillTx/>
              <a:latin typeface="Calibri" panose="020F0502020204030204"/>
              <a:ea typeface="游ゴシック" panose="020B0400000000000000" pitchFamily="50" charset="-128"/>
              <a:cs typeface="+mn-cs"/>
            </a:endParaRPr>
          </a:p>
        </p:txBody>
      </p:sp>
      <p:sp>
        <p:nvSpPr>
          <p:cNvPr id="19" name="テキスト ボックス 18"/>
          <p:cNvSpPr txBox="1"/>
          <p:nvPr/>
        </p:nvSpPr>
        <p:spPr>
          <a:xfrm flipH="1">
            <a:off x="5891571" y="3677630"/>
            <a:ext cx="44114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srgbClr val="FF0000"/>
                </a:solidFill>
                <a:effectLst/>
                <a:uLnTx/>
                <a:uFillTx/>
                <a:latin typeface="Calibri" panose="020F0502020204030204"/>
                <a:ea typeface="游ゴシック" panose="020B0400000000000000" pitchFamily="50" charset="-128"/>
                <a:cs typeface="+mn-cs"/>
              </a:rPr>
              <a:t>＋</a:t>
            </a:r>
            <a:endParaRPr kumimoji="1" lang="ja-JP" altLang="en-US" sz="2000" b="1" i="0" u="none" strike="noStrike" kern="1200" cap="none" spc="0" normalizeH="0" baseline="0" noProof="0" dirty="0">
              <a:ln>
                <a:noFill/>
              </a:ln>
              <a:solidFill>
                <a:srgbClr val="FF0000"/>
              </a:solidFill>
              <a:effectLst/>
              <a:uLnTx/>
              <a:uFillTx/>
              <a:latin typeface="Calibri" panose="020F0502020204030204"/>
              <a:ea typeface="游ゴシック" panose="020B0400000000000000" pitchFamily="50" charset="-128"/>
              <a:cs typeface="+mn-cs"/>
            </a:endParaRPr>
          </a:p>
        </p:txBody>
      </p:sp>
      <p:sp>
        <p:nvSpPr>
          <p:cNvPr id="20" name="テキスト ボックス 19"/>
          <p:cNvSpPr txBox="1"/>
          <p:nvPr/>
        </p:nvSpPr>
        <p:spPr>
          <a:xfrm flipH="1">
            <a:off x="1574051" y="2160510"/>
            <a:ext cx="183518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dirty="0" smtClean="0">
                <a:ln>
                  <a:noFill/>
                </a:ln>
                <a:solidFill>
                  <a:prstClr val="black"/>
                </a:solidFill>
                <a:effectLst/>
                <a:uLnTx/>
                <a:uFillTx/>
                <a:latin typeface="Calibri" panose="020F0502020204030204"/>
                <a:ea typeface="游ゴシック" panose="020B0400000000000000" pitchFamily="50" charset="-128"/>
                <a:cs typeface="+mn-cs"/>
              </a:rPr>
              <a:t>metal electrode</a:t>
            </a:r>
            <a:endParaRPr kumimoji="1" lang="ja-JP" altLang="en-US"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21" name="テキスト ボックス 20"/>
          <p:cNvSpPr txBox="1"/>
          <p:nvPr/>
        </p:nvSpPr>
        <p:spPr>
          <a:xfrm flipH="1">
            <a:off x="309762" y="4742520"/>
            <a:ext cx="245862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dirty="0" smtClean="0">
                <a:ln>
                  <a:noFill/>
                </a:ln>
                <a:solidFill>
                  <a:prstClr val="black"/>
                </a:solidFill>
                <a:effectLst/>
                <a:uLnTx/>
                <a:uFillTx/>
                <a:latin typeface="Calibri" panose="020F0502020204030204"/>
                <a:ea typeface="游ゴシック" panose="020B0400000000000000" pitchFamily="50" charset="-128"/>
                <a:cs typeface="+mn-cs"/>
              </a:rPr>
              <a:t>transparent electrode</a:t>
            </a:r>
            <a:endParaRPr kumimoji="1" lang="ja-JP" altLang="en-US"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22" name="円/楕円 140"/>
          <p:cNvSpPr>
            <a:spLocks noChangeAspect="1"/>
          </p:cNvSpPr>
          <p:nvPr/>
        </p:nvSpPr>
        <p:spPr>
          <a:xfrm flipV="1">
            <a:off x="2929091" y="4232059"/>
            <a:ext cx="161285" cy="143757"/>
          </a:xfrm>
          <a:prstGeom prst="ellipse">
            <a:avLst/>
          </a:prstGeom>
          <a:solidFill>
            <a:schemeClr val="accent1">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smtClean="0">
                <a:ln>
                  <a:noFill/>
                </a:ln>
                <a:solidFill>
                  <a:prstClr val="black"/>
                </a:solidFill>
                <a:effectLst/>
                <a:uLnTx/>
                <a:uFillTx/>
                <a:latin typeface="Calibri" panose="020F0502020204030204"/>
                <a:ea typeface="游ゴシック" panose="020B0400000000000000" pitchFamily="50" charset="-128"/>
                <a:cs typeface="+mn-cs"/>
              </a:rPr>
              <a:t>＋</a:t>
            </a:r>
            <a:endParaRPr kumimoji="1" lang="ja-JP" altLang="en-US"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23" name="円/楕円 144"/>
          <p:cNvSpPr>
            <a:spLocks noChangeAspect="1"/>
          </p:cNvSpPr>
          <p:nvPr/>
        </p:nvSpPr>
        <p:spPr>
          <a:xfrm flipH="1">
            <a:off x="3090375" y="3241980"/>
            <a:ext cx="143964" cy="143757"/>
          </a:xfrm>
          <a:prstGeom prst="ellipse">
            <a:avLst/>
          </a:prstGeom>
          <a:solidFill>
            <a:srgbClr val="FF939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dirty="0" smtClean="0">
                <a:ln>
                  <a:noFill/>
                </a:ln>
                <a:solidFill>
                  <a:prstClr val="black"/>
                </a:solidFill>
                <a:effectLst/>
                <a:uLnTx/>
                <a:uFillTx/>
                <a:latin typeface="Calibri" panose="020F0502020204030204"/>
                <a:ea typeface="游ゴシック" panose="020B0400000000000000" pitchFamily="50" charset="-128"/>
                <a:cs typeface="+mn-cs"/>
              </a:rPr>
              <a:t>-</a:t>
            </a:r>
            <a:endParaRPr kumimoji="1" lang="ja-JP" altLang="en-US"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24" name="テキスト ボックス 23"/>
          <p:cNvSpPr txBox="1"/>
          <p:nvPr/>
        </p:nvSpPr>
        <p:spPr>
          <a:xfrm>
            <a:off x="3168047" y="4034194"/>
            <a:ext cx="6527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dirty="0" smtClean="0">
                <a:ln>
                  <a:noFill/>
                </a:ln>
                <a:solidFill>
                  <a:srgbClr val="002BB4"/>
                </a:solidFill>
                <a:effectLst/>
                <a:uLnTx/>
                <a:uFillTx/>
                <a:latin typeface="Calibri" panose="020F0502020204030204"/>
                <a:ea typeface="游ゴシック" panose="020B0400000000000000" pitchFamily="50" charset="-128"/>
                <a:cs typeface="+mn-cs"/>
              </a:rPr>
              <a:t>hole</a:t>
            </a:r>
            <a:endParaRPr kumimoji="1" lang="ja-JP" altLang="en-US" sz="2000" b="1" i="0" u="none" strike="noStrike" kern="1200" cap="none" spc="0" normalizeH="0" baseline="0" noProof="0" dirty="0">
              <a:ln>
                <a:noFill/>
              </a:ln>
              <a:solidFill>
                <a:srgbClr val="002BB4"/>
              </a:solidFill>
              <a:effectLst/>
              <a:uLnTx/>
              <a:uFillTx/>
              <a:latin typeface="Calibri" panose="020F0502020204030204"/>
              <a:ea typeface="游ゴシック" panose="020B0400000000000000" pitchFamily="50" charset="-128"/>
              <a:cs typeface="+mn-cs"/>
            </a:endParaRPr>
          </a:p>
        </p:txBody>
      </p:sp>
      <p:sp>
        <p:nvSpPr>
          <p:cNvPr id="25" name="テキスト ボックス 24"/>
          <p:cNvSpPr txBox="1"/>
          <p:nvPr/>
        </p:nvSpPr>
        <p:spPr>
          <a:xfrm>
            <a:off x="3135776" y="3082689"/>
            <a:ext cx="106638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dirty="0" smtClean="0">
                <a:ln>
                  <a:noFill/>
                </a:ln>
                <a:solidFill>
                  <a:srgbClr val="C00000"/>
                </a:solidFill>
                <a:effectLst/>
                <a:uLnTx/>
                <a:uFillTx/>
                <a:latin typeface="Calibri" panose="020F0502020204030204"/>
                <a:ea typeface="游ゴシック" panose="020B0400000000000000" pitchFamily="50" charset="-128"/>
                <a:cs typeface="+mn-cs"/>
              </a:rPr>
              <a:t>electron</a:t>
            </a:r>
            <a:endParaRPr kumimoji="1" lang="ja-JP" altLang="en-US" sz="2000" b="1" i="0" u="none" strike="noStrike" kern="1200" cap="none" spc="0" normalizeH="0" baseline="0" noProof="0" dirty="0">
              <a:ln>
                <a:noFill/>
              </a:ln>
              <a:solidFill>
                <a:srgbClr val="C00000"/>
              </a:solidFill>
              <a:effectLst/>
              <a:uLnTx/>
              <a:uFillTx/>
              <a:latin typeface="Calibri" panose="020F0502020204030204"/>
              <a:ea typeface="游ゴシック" panose="020B0400000000000000" pitchFamily="50" charset="-128"/>
              <a:cs typeface="+mn-cs"/>
            </a:endParaRPr>
          </a:p>
        </p:txBody>
      </p:sp>
      <p:sp>
        <p:nvSpPr>
          <p:cNvPr id="26" name="円/楕円 144"/>
          <p:cNvSpPr>
            <a:spLocks noChangeAspect="1"/>
          </p:cNvSpPr>
          <p:nvPr/>
        </p:nvSpPr>
        <p:spPr>
          <a:xfrm flipH="1">
            <a:off x="3975644" y="3343409"/>
            <a:ext cx="143964" cy="143757"/>
          </a:xfrm>
          <a:prstGeom prst="ellipse">
            <a:avLst/>
          </a:prstGeom>
          <a:solidFill>
            <a:srgbClr val="FF939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dirty="0" smtClean="0">
                <a:ln>
                  <a:noFill/>
                </a:ln>
                <a:solidFill>
                  <a:prstClr val="black"/>
                </a:solidFill>
                <a:effectLst/>
                <a:uLnTx/>
                <a:uFillTx/>
                <a:latin typeface="Calibri" panose="020F0502020204030204"/>
                <a:ea typeface="游ゴシック" panose="020B0400000000000000" pitchFamily="50" charset="-128"/>
                <a:cs typeface="+mn-cs"/>
              </a:rPr>
              <a:t>-</a:t>
            </a:r>
            <a:endParaRPr kumimoji="1" lang="ja-JP" altLang="en-US"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27" name="円/楕円 144"/>
          <p:cNvSpPr>
            <a:spLocks noChangeAspect="1"/>
          </p:cNvSpPr>
          <p:nvPr/>
        </p:nvSpPr>
        <p:spPr>
          <a:xfrm flipH="1">
            <a:off x="4560866" y="2928073"/>
            <a:ext cx="143964" cy="143757"/>
          </a:xfrm>
          <a:prstGeom prst="ellipse">
            <a:avLst/>
          </a:prstGeom>
          <a:solidFill>
            <a:srgbClr val="FF939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dirty="0" smtClean="0">
                <a:ln>
                  <a:noFill/>
                </a:ln>
                <a:solidFill>
                  <a:prstClr val="black"/>
                </a:solidFill>
                <a:effectLst/>
                <a:uLnTx/>
                <a:uFillTx/>
                <a:latin typeface="Calibri" panose="020F0502020204030204"/>
                <a:ea typeface="游ゴシック" panose="020B0400000000000000" pitchFamily="50" charset="-128"/>
                <a:cs typeface="+mn-cs"/>
              </a:rPr>
              <a:t>-</a:t>
            </a:r>
            <a:endParaRPr kumimoji="1" lang="ja-JP" altLang="en-US"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28" name="円/楕円 144"/>
          <p:cNvSpPr>
            <a:spLocks noChangeAspect="1"/>
          </p:cNvSpPr>
          <p:nvPr/>
        </p:nvSpPr>
        <p:spPr>
          <a:xfrm flipH="1">
            <a:off x="2527352" y="3362634"/>
            <a:ext cx="143964" cy="143757"/>
          </a:xfrm>
          <a:prstGeom prst="ellipse">
            <a:avLst/>
          </a:prstGeom>
          <a:solidFill>
            <a:srgbClr val="FF939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dirty="0" smtClean="0">
                <a:ln>
                  <a:noFill/>
                </a:ln>
                <a:solidFill>
                  <a:prstClr val="black"/>
                </a:solidFill>
                <a:effectLst/>
                <a:uLnTx/>
                <a:uFillTx/>
                <a:latin typeface="Calibri" panose="020F0502020204030204"/>
                <a:ea typeface="游ゴシック" panose="020B0400000000000000" pitchFamily="50" charset="-128"/>
                <a:cs typeface="+mn-cs"/>
              </a:rPr>
              <a:t>-</a:t>
            </a:r>
            <a:endParaRPr kumimoji="1" lang="ja-JP" altLang="en-US"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29" name="円/楕円 140"/>
          <p:cNvSpPr>
            <a:spLocks noChangeAspect="1"/>
          </p:cNvSpPr>
          <p:nvPr/>
        </p:nvSpPr>
        <p:spPr>
          <a:xfrm flipV="1">
            <a:off x="3762360" y="4066365"/>
            <a:ext cx="161285" cy="143757"/>
          </a:xfrm>
          <a:prstGeom prst="ellipse">
            <a:avLst/>
          </a:prstGeom>
          <a:solidFill>
            <a:schemeClr val="accent1">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smtClean="0">
                <a:ln>
                  <a:noFill/>
                </a:ln>
                <a:solidFill>
                  <a:prstClr val="black"/>
                </a:solidFill>
                <a:effectLst/>
                <a:uLnTx/>
                <a:uFillTx/>
                <a:latin typeface="Calibri" panose="020F0502020204030204"/>
                <a:ea typeface="游ゴシック" panose="020B0400000000000000" pitchFamily="50" charset="-128"/>
                <a:cs typeface="+mn-cs"/>
              </a:rPr>
              <a:t>＋</a:t>
            </a:r>
            <a:endParaRPr kumimoji="1" lang="ja-JP" altLang="en-US"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30" name="円/楕円 140"/>
          <p:cNvSpPr>
            <a:spLocks noChangeAspect="1"/>
          </p:cNvSpPr>
          <p:nvPr/>
        </p:nvSpPr>
        <p:spPr>
          <a:xfrm flipV="1">
            <a:off x="4474689" y="3896074"/>
            <a:ext cx="161285" cy="143757"/>
          </a:xfrm>
          <a:prstGeom prst="ellipse">
            <a:avLst/>
          </a:prstGeom>
          <a:solidFill>
            <a:schemeClr val="accent1">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smtClean="0">
                <a:ln>
                  <a:noFill/>
                </a:ln>
                <a:solidFill>
                  <a:prstClr val="black"/>
                </a:solidFill>
                <a:effectLst/>
                <a:uLnTx/>
                <a:uFillTx/>
                <a:latin typeface="Calibri" panose="020F0502020204030204"/>
                <a:ea typeface="游ゴシック" panose="020B0400000000000000" pitchFamily="50" charset="-128"/>
                <a:cs typeface="+mn-cs"/>
              </a:rPr>
              <a:t>＋</a:t>
            </a:r>
            <a:endParaRPr kumimoji="1" lang="ja-JP" altLang="en-US"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31" name="円/楕円 140"/>
          <p:cNvSpPr>
            <a:spLocks noChangeAspect="1"/>
          </p:cNvSpPr>
          <p:nvPr/>
        </p:nvSpPr>
        <p:spPr>
          <a:xfrm flipV="1">
            <a:off x="2492093" y="4168012"/>
            <a:ext cx="161285" cy="143757"/>
          </a:xfrm>
          <a:prstGeom prst="ellipse">
            <a:avLst/>
          </a:prstGeom>
          <a:solidFill>
            <a:schemeClr val="accent1">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smtClean="0">
                <a:ln>
                  <a:noFill/>
                </a:ln>
                <a:solidFill>
                  <a:prstClr val="black"/>
                </a:solidFill>
                <a:effectLst/>
                <a:uLnTx/>
                <a:uFillTx/>
                <a:latin typeface="Calibri" panose="020F0502020204030204"/>
                <a:ea typeface="游ゴシック" panose="020B0400000000000000" pitchFamily="50" charset="-128"/>
                <a:cs typeface="+mn-cs"/>
              </a:rPr>
              <a:t>＋</a:t>
            </a:r>
            <a:endParaRPr kumimoji="1" lang="ja-JP" altLang="en-US"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32" name="星 10 31"/>
          <p:cNvSpPr/>
          <p:nvPr/>
        </p:nvSpPr>
        <p:spPr>
          <a:xfrm>
            <a:off x="3387981" y="3531707"/>
            <a:ext cx="262417" cy="446383"/>
          </a:xfrm>
          <a:prstGeom prst="star10">
            <a:avLst/>
          </a:prstGeom>
          <a:solidFill>
            <a:schemeClr val="accent4">
              <a:lumMod val="60000"/>
              <a:lumOff val="40000"/>
            </a:schemeClr>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33" name="直線矢印コネクタ 32"/>
          <p:cNvCxnSpPr/>
          <p:nvPr/>
        </p:nvCxnSpPr>
        <p:spPr>
          <a:xfrm>
            <a:off x="3148102" y="3405494"/>
            <a:ext cx="0" cy="23084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直線矢印コネクタ 33"/>
          <p:cNvCxnSpPr/>
          <p:nvPr/>
        </p:nvCxnSpPr>
        <p:spPr>
          <a:xfrm>
            <a:off x="4047626" y="3518669"/>
            <a:ext cx="0" cy="23084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p:nvPr/>
        </p:nvCxnSpPr>
        <p:spPr>
          <a:xfrm>
            <a:off x="2599334" y="3518668"/>
            <a:ext cx="0" cy="23084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p:nvPr/>
        </p:nvCxnSpPr>
        <p:spPr>
          <a:xfrm flipV="1">
            <a:off x="2572735" y="3922722"/>
            <a:ext cx="0" cy="230840"/>
          </a:xfrm>
          <a:prstGeom prst="straightConnector1">
            <a:avLst/>
          </a:prstGeom>
          <a:ln w="28575">
            <a:solidFill>
              <a:srgbClr val="295CFF"/>
            </a:solidFill>
            <a:tailEnd type="triangle"/>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p:nvPr/>
        </p:nvCxnSpPr>
        <p:spPr>
          <a:xfrm flipV="1">
            <a:off x="4552924" y="3633448"/>
            <a:ext cx="0" cy="230840"/>
          </a:xfrm>
          <a:prstGeom prst="straightConnector1">
            <a:avLst/>
          </a:prstGeom>
          <a:ln w="28575">
            <a:solidFill>
              <a:srgbClr val="002BB4"/>
            </a:solidFill>
            <a:tailEnd type="triangle"/>
          </a:ln>
        </p:spPr>
        <p:style>
          <a:lnRef idx="1">
            <a:schemeClr val="accent1"/>
          </a:lnRef>
          <a:fillRef idx="0">
            <a:schemeClr val="accent1"/>
          </a:fillRef>
          <a:effectRef idx="0">
            <a:schemeClr val="accent1"/>
          </a:effectRef>
          <a:fontRef idx="minor">
            <a:schemeClr val="tx1"/>
          </a:fontRef>
        </p:style>
      </p:cxnSp>
      <p:cxnSp>
        <p:nvCxnSpPr>
          <p:cNvPr id="38" name="直線矢印コネクタ 37"/>
          <p:cNvCxnSpPr/>
          <p:nvPr/>
        </p:nvCxnSpPr>
        <p:spPr>
          <a:xfrm>
            <a:off x="4632848" y="3095246"/>
            <a:ext cx="0" cy="23084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p:nvPr/>
        </p:nvCxnSpPr>
        <p:spPr>
          <a:xfrm flipV="1">
            <a:off x="3844034" y="3829941"/>
            <a:ext cx="0" cy="230840"/>
          </a:xfrm>
          <a:prstGeom prst="straightConnector1">
            <a:avLst/>
          </a:prstGeom>
          <a:ln w="28575">
            <a:solidFill>
              <a:srgbClr val="295CFF"/>
            </a:solidFill>
            <a:tailEnd type="triangle"/>
          </a:ln>
        </p:spPr>
        <p:style>
          <a:lnRef idx="1">
            <a:schemeClr val="accent1"/>
          </a:lnRef>
          <a:fillRef idx="0">
            <a:schemeClr val="accent1"/>
          </a:fillRef>
          <a:effectRef idx="0">
            <a:schemeClr val="accent1"/>
          </a:effectRef>
          <a:fontRef idx="minor">
            <a:schemeClr val="tx1"/>
          </a:fontRef>
        </p:style>
      </p:cxnSp>
      <p:cxnSp>
        <p:nvCxnSpPr>
          <p:cNvPr id="40" name="直線矢印コネクタ 39"/>
          <p:cNvCxnSpPr/>
          <p:nvPr/>
        </p:nvCxnSpPr>
        <p:spPr>
          <a:xfrm flipV="1">
            <a:off x="3009733" y="4000926"/>
            <a:ext cx="0" cy="230840"/>
          </a:xfrm>
          <a:prstGeom prst="straightConnector1">
            <a:avLst/>
          </a:prstGeom>
          <a:ln w="28575">
            <a:solidFill>
              <a:srgbClr val="295CFF"/>
            </a:solidFill>
            <a:tailEnd type="triangle"/>
          </a:ln>
        </p:spPr>
        <p:style>
          <a:lnRef idx="1">
            <a:schemeClr val="accent1"/>
          </a:lnRef>
          <a:fillRef idx="0">
            <a:schemeClr val="accent1"/>
          </a:fillRef>
          <a:effectRef idx="0">
            <a:schemeClr val="accent1"/>
          </a:effectRef>
          <a:fontRef idx="minor">
            <a:schemeClr val="tx1"/>
          </a:fontRef>
        </p:style>
      </p:cxnSp>
      <p:sp>
        <p:nvSpPr>
          <p:cNvPr id="41" name="テキスト ボックス 40"/>
          <p:cNvSpPr txBox="1"/>
          <p:nvPr/>
        </p:nvSpPr>
        <p:spPr>
          <a:xfrm>
            <a:off x="2869616" y="5178401"/>
            <a:ext cx="655179"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0" b="1" i="0" u="none" strike="noStrike" kern="1200" cap="none" spc="0" normalizeH="0" baseline="0" noProof="0" dirty="0" smtClean="0">
                <a:ln>
                  <a:noFill/>
                </a:ln>
                <a:solidFill>
                  <a:srgbClr val="FFC000">
                    <a:lumMod val="40000"/>
                    <a:lumOff val="60000"/>
                  </a:srgbClr>
                </a:solidFill>
                <a:effectLst/>
                <a:uLnTx/>
                <a:uFillTx/>
                <a:latin typeface="Calibri" panose="020F0502020204030204"/>
                <a:ea typeface="游ゴシック" panose="020B0400000000000000" pitchFamily="50" charset="-128"/>
                <a:cs typeface="+mn-cs"/>
              </a:rPr>
              <a:t>light</a:t>
            </a:r>
            <a:endParaRPr kumimoji="1" lang="ja-JP" altLang="en-US" sz="2000" b="1" i="0" u="none" strike="noStrike" kern="1200" cap="none" spc="0" normalizeH="0" baseline="0" noProof="0" dirty="0">
              <a:ln>
                <a:noFill/>
              </a:ln>
              <a:solidFill>
                <a:srgbClr val="FFC000">
                  <a:lumMod val="40000"/>
                  <a:lumOff val="60000"/>
                </a:srgbClr>
              </a:solidFill>
              <a:effectLst/>
              <a:uLnTx/>
              <a:uFillTx/>
              <a:latin typeface="Calibri" panose="020F0502020204030204"/>
              <a:ea typeface="游ゴシック" panose="020B0400000000000000" pitchFamily="50" charset="-128"/>
              <a:cs typeface="+mn-cs"/>
            </a:endParaRPr>
          </a:p>
        </p:txBody>
      </p:sp>
      <p:sp>
        <p:nvSpPr>
          <p:cNvPr id="44" name="円/楕円 140"/>
          <p:cNvSpPr>
            <a:spLocks noChangeAspect="1"/>
          </p:cNvSpPr>
          <p:nvPr/>
        </p:nvSpPr>
        <p:spPr>
          <a:xfrm flipV="1">
            <a:off x="3445746" y="3749510"/>
            <a:ext cx="161285" cy="143757"/>
          </a:xfrm>
          <a:prstGeom prst="ellipse">
            <a:avLst/>
          </a:prstGeom>
          <a:solidFill>
            <a:schemeClr val="accent1">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dirty="0" smtClean="0">
                <a:ln>
                  <a:noFill/>
                </a:ln>
                <a:solidFill>
                  <a:prstClr val="black"/>
                </a:solidFill>
                <a:effectLst/>
                <a:uLnTx/>
                <a:uFillTx/>
                <a:latin typeface="Calibri" panose="020F0502020204030204"/>
                <a:ea typeface="游ゴシック" panose="020B0400000000000000" pitchFamily="50" charset="-128"/>
                <a:cs typeface="+mn-cs"/>
              </a:rPr>
              <a:t>＋</a:t>
            </a:r>
            <a:endParaRPr kumimoji="1" lang="ja-JP" altLang="en-US"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5" name="円/楕円 144"/>
          <p:cNvSpPr>
            <a:spLocks noChangeAspect="1"/>
          </p:cNvSpPr>
          <p:nvPr/>
        </p:nvSpPr>
        <p:spPr>
          <a:xfrm flipH="1">
            <a:off x="3443266" y="3605751"/>
            <a:ext cx="143964" cy="143757"/>
          </a:xfrm>
          <a:prstGeom prst="ellipse">
            <a:avLst/>
          </a:prstGeom>
          <a:solidFill>
            <a:srgbClr val="FF939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dirty="0" smtClean="0">
                <a:ln>
                  <a:noFill/>
                </a:ln>
                <a:solidFill>
                  <a:prstClr val="black"/>
                </a:solidFill>
                <a:effectLst/>
                <a:uLnTx/>
                <a:uFillTx/>
                <a:latin typeface="Calibri" panose="020F0502020204030204"/>
                <a:ea typeface="游ゴシック" panose="020B0400000000000000" pitchFamily="50" charset="-128"/>
                <a:cs typeface="+mn-cs"/>
              </a:rPr>
              <a:t>-</a:t>
            </a:r>
            <a:endParaRPr kumimoji="1" lang="ja-JP" altLang="en-US"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6" name="タイトル 75"/>
          <p:cNvSpPr>
            <a:spLocks noGrp="1"/>
          </p:cNvSpPr>
          <p:nvPr>
            <p:ph type="title"/>
          </p:nvPr>
        </p:nvSpPr>
        <p:spPr/>
        <p:txBody>
          <a:bodyPr/>
          <a:lstStyle/>
          <a:p>
            <a:r>
              <a:rPr lang="en-US" altLang="ja-JP" dirty="0" smtClean="0"/>
              <a:t>Organic light emitting diode (OLED)</a:t>
            </a:r>
            <a:endParaRPr kumimoji="1" lang="ja-JP" altLang="en-US" dirty="0"/>
          </a:p>
        </p:txBody>
      </p:sp>
      <p:sp>
        <p:nvSpPr>
          <p:cNvPr id="46" name="角丸四角形吹き出し 45"/>
          <p:cNvSpPr/>
          <p:nvPr/>
        </p:nvSpPr>
        <p:spPr>
          <a:xfrm>
            <a:off x="5045521" y="4311768"/>
            <a:ext cx="3968539" cy="1514744"/>
          </a:xfrm>
          <a:prstGeom prst="wedgeRoundRectCallout">
            <a:avLst>
              <a:gd name="adj1" fmla="val -78647"/>
              <a:gd name="adj2" fmla="val -71563"/>
              <a:gd name="adj3" fmla="val 16667"/>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p:cNvGrpSpPr/>
          <p:nvPr/>
        </p:nvGrpSpPr>
        <p:grpSpPr>
          <a:xfrm>
            <a:off x="5194967" y="4540987"/>
            <a:ext cx="3662875" cy="968124"/>
            <a:chOff x="234784" y="4913408"/>
            <a:chExt cx="3662875" cy="968124"/>
          </a:xfrm>
        </p:grpSpPr>
        <p:grpSp>
          <p:nvGrpSpPr>
            <p:cNvPr id="48" name="グループ化 47"/>
            <p:cNvGrpSpPr/>
            <p:nvPr/>
          </p:nvGrpSpPr>
          <p:grpSpPr>
            <a:xfrm>
              <a:off x="534564" y="4913408"/>
              <a:ext cx="3363095" cy="944482"/>
              <a:chOff x="2250468" y="2469526"/>
              <a:chExt cx="4203159" cy="1180404"/>
            </a:xfrm>
          </p:grpSpPr>
          <p:sp>
            <p:nvSpPr>
              <p:cNvPr id="53" name="円/楕円 119"/>
              <p:cNvSpPr/>
              <p:nvPr/>
            </p:nvSpPr>
            <p:spPr>
              <a:xfrm rot="616816">
                <a:off x="4708901" y="2469526"/>
                <a:ext cx="552299" cy="1180404"/>
              </a:xfrm>
              <a:prstGeom prst="ellipse">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円/楕円 120"/>
              <p:cNvSpPr/>
              <p:nvPr/>
            </p:nvSpPr>
            <p:spPr>
              <a:xfrm rot="616816">
                <a:off x="5311550" y="2469526"/>
                <a:ext cx="552299" cy="1180404"/>
              </a:xfrm>
              <a:prstGeom prst="ellipse">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円/楕円 121"/>
              <p:cNvSpPr/>
              <p:nvPr/>
            </p:nvSpPr>
            <p:spPr>
              <a:xfrm rot="616816">
                <a:off x="5901328" y="2469526"/>
                <a:ext cx="552299" cy="1180404"/>
              </a:xfrm>
              <a:prstGeom prst="ellipse">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6" name="グループ化 144"/>
              <p:cNvGrpSpPr/>
              <p:nvPr/>
            </p:nvGrpSpPr>
            <p:grpSpPr>
              <a:xfrm rot="836343">
                <a:off x="4767640" y="2691529"/>
                <a:ext cx="389858" cy="736398"/>
                <a:chOff x="1884218" y="1995053"/>
                <a:chExt cx="498764" cy="942109"/>
              </a:xfrm>
              <a:solidFill>
                <a:schemeClr val="accent3"/>
              </a:solidFill>
            </p:grpSpPr>
            <p:sp>
              <p:nvSpPr>
                <p:cNvPr id="80" name="六角形 79"/>
                <p:cNvSpPr/>
                <p:nvPr/>
              </p:nvSpPr>
              <p:spPr>
                <a:xfrm>
                  <a:off x="1884218" y="1995053"/>
                  <a:ext cx="498764" cy="471055"/>
                </a:xfrm>
                <a:prstGeom prst="hexagon">
                  <a:avLst/>
                </a:prstGeom>
                <a:solidFill>
                  <a:schemeClr val="accent6">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 name="六角形 80"/>
                <p:cNvSpPr/>
                <p:nvPr/>
              </p:nvSpPr>
              <p:spPr>
                <a:xfrm>
                  <a:off x="1884218" y="2466107"/>
                  <a:ext cx="498764" cy="471055"/>
                </a:xfrm>
                <a:prstGeom prst="hexagon">
                  <a:avLst/>
                </a:prstGeom>
                <a:solidFill>
                  <a:schemeClr val="accent6">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7" name="グループ化 144"/>
              <p:cNvGrpSpPr/>
              <p:nvPr/>
            </p:nvGrpSpPr>
            <p:grpSpPr>
              <a:xfrm rot="836343">
                <a:off x="6000689" y="2691529"/>
                <a:ext cx="389858" cy="736398"/>
                <a:chOff x="1884218" y="1995053"/>
                <a:chExt cx="498764" cy="942109"/>
              </a:xfrm>
              <a:solidFill>
                <a:schemeClr val="accent3"/>
              </a:solidFill>
            </p:grpSpPr>
            <p:sp>
              <p:nvSpPr>
                <p:cNvPr id="78" name="六角形 77"/>
                <p:cNvSpPr/>
                <p:nvPr/>
              </p:nvSpPr>
              <p:spPr>
                <a:xfrm>
                  <a:off x="1884218" y="1995053"/>
                  <a:ext cx="498764" cy="471055"/>
                </a:xfrm>
                <a:prstGeom prst="hexagon">
                  <a:avLst/>
                </a:prstGeom>
                <a:solidFill>
                  <a:schemeClr val="accent6">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六角形 78"/>
                <p:cNvSpPr/>
                <p:nvPr/>
              </p:nvSpPr>
              <p:spPr>
                <a:xfrm>
                  <a:off x="1884218" y="2466107"/>
                  <a:ext cx="498764" cy="471055"/>
                </a:xfrm>
                <a:prstGeom prst="hexagon">
                  <a:avLst/>
                </a:prstGeom>
                <a:solidFill>
                  <a:schemeClr val="accent6">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8" name="グループ化 144"/>
              <p:cNvGrpSpPr/>
              <p:nvPr/>
            </p:nvGrpSpPr>
            <p:grpSpPr>
              <a:xfrm rot="836343">
                <a:off x="5402497" y="2691529"/>
                <a:ext cx="389858" cy="736398"/>
                <a:chOff x="1884218" y="1995053"/>
                <a:chExt cx="498764" cy="942109"/>
              </a:xfrm>
              <a:solidFill>
                <a:schemeClr val="accent3"/>
              </a:solidFill>
            </p:grpSpPr>
            <p:sp>
              <p:nvSpPr>
                <p:cNvPr id="75" name="六角形 74"/>
                <p:cNvSpPr/>
                <p:nvPr/>
              </p:nvSpPr>
              <p:spPr>
                <a:xfrm>
                  <a:off x="1884218" y="1995053"/>
                  <a:ext cx="498764" cy="471055"/>
                </a:xfrm>
                <a:prstGeom prst="hexagon">
                  <a:avLst/>
                </a:prstGeom>
                <a:solidFill>
                  <a:schemeClr val="accent6">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 name="六角形 76"/>
                <p:cNvSpPr/>
                <p:nvPr/>
              </p:nvSpPr>
              <p:spPr>
                <a:xfrm>
                  <a:off x="1884218" y="2466107"/>
                  <a:ext cx="498764" cy="471055"/>
                </a:xfrm>
                <a:prstGeom prst="hexagon">
                  <a:avLst/>
                </a:prstGeom>
                <a:solidFill>
                  <a:schemeClr val="accent6">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9" name="円/楕円 93"/>
              <p:cNvSpPr/>
              <p:nvPr/>
            </p:nvSpPr>
            <p:spPr>
              <a:xfrm rot="616816">
                <a:off x="2906397" y="2469526"/>
                <a:ext cx="552299" cy="1180404"/>
              </a:xfrm>
              <a:prstGeom prst="ellipse">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円/楕円 95"/>
              <p:cNvSpPr/>
              <p:nvPr/>
            </p:nvSpPr>
            <p:spPr>
              <a:xfrm rot="616816">
                <a:off x="3509046" y="2469526"/>
                <a:ext cx="552299" cy="1180404"/>
              </a:xfrm>
              <a:prstGeom prst="ellipse">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円/楕円 96"/>
              <p:cNvSpPr/>
              <p:nvPr/>
            </p:nvSpPr>
            <p:spPr>
              <a:xfrm rot="616816">
                <a:off x="4098824" y="2469526"/>
                <a:ext cx="552299" cy="1180404"/>
              </a:xfrm>
              <a:prstGeom prst="ellipse">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62" name="グループ化 144"/>
              <p:cNvGrpSpPr/>
              <p:nvPr/>
            </p:nvGrpSpPr>
            <p:grpSpPr>
              <a:xfrm rot="836343">
                <a:off x="2965136" y="2691529"/>
                <a:ext cx="389858" cy="736398"/>
                <a:chOff x="1884218" y="1995053"/>
                <a:chExt cx="498764" cy="942109"/>
              </a:xfrm>
              <a:solidFill>
                <a:schemeClr val="accent3"/>
              </a:solidFill>
            </p:grpSpPr>
            <p:sp>
              <p:nvSpPr>
                <p:cNvPr id="73" name="六角形 72"/>
                <p:cNvSpPr/>
                <p:nvPr/>
              </p:nvSpPr>
              <p:spPr>
                <a:xfrm>
                  <a:off x="1884218" y="1995053"/>
                  <a:ext cx="498764" cy="471055"/>
                </a:xfrm>
                <a:prstGeom prst="hexagon">
                  <a:avLst/>
                </a:prstGeom>
                <a:solidFill>
                  <a:schemeClr val="accent6">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六角形 73"/>
                <p:cNvSpPr/>
                <p:nvPr/>
              </p:nvSpPr>
              <p:spPr>
                <a:xfrm>
                  <a:off x="1884218" y="2466107"/>
                  <a:ext cx="498764" cy="471055"/>
                </a:xfrm>
                <a:prstGeom prst="hexagon">
                  <a:avLst/>
                </a:prstGeom>
                <a:solidFill>
                  <a:schemeClr val="accent6">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3" name="グループ化 144"/>
              <p:cNvGrpSpPr/>
              <p:nvPr/>
            </p:nvGrpSpPr>
            <p:grpSpPr>
              <a:xfrm rot="836343">
                <a:off x="4198185" y="2691529"/>
                <a:ext cx="389858" cy="736398"/>
                <a:chOff x="1884218" y="1995053"/>
                <a:chExt cx="498764" cy="942109"/>
              </a:xfrm>
              <a:solidFill>
                <a:schemeClr val="accent3"/>
              </a:solidFill>
            </p:grpSpPr>
            <p:sp>
              <p:nvSpPr>
                <p:cNvPr id="71" name="六角形 70"/>
                <p:cNvSpPr/>
                <p:nvPr/>
              </p:nvSpPr>
              <p:spPr>
                <a:xfrm>
                  <a:off x="1884218" y="1995053"/>
                  <a:ext cx="498764" cy="471055"/>
                </a:xfrm>
                <a:prstGeom prst="hexagon">
                  <a:avLst/>
                </a:prstGeom>
                <a:solidFill>
                  <a:schemeClr val="accent6">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六角形 71"/>
                <p:cNvSpPr/>
                <p:nvPr/>
              </p:nvSpPr>
              <p:spPr>
                <a:xfrm>
                  <a:off x="1884218" y="2466107"/>
                  <a:ext cx="498764" cy="471055"/>
                </a:xfrm>
                <a:prstGeom prst="hexagon">
                  <a:avLst/>
                </a:prstGeom>
                <a:solidFill>
                  <a:schemeClr val="accent6">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4" name="グループ化 144"/>
              <p:cNvGrpSpPr/>
              <p:nvPr/>
            </p:nvGrpSpPr>
            <p:grpSpPr>
              <a:xfrm rot="836343">
                <a:off x="3599993" y="2691529"/>
                <a:ext cx="389858" cy="736398"/>
                <a:chOff x="1884218" y="1995053"/>
                <a:chExt cx="498764" cy="942109"/>
              </a:xfrm>
              <a:solidFill>
                <a:schemeClr val="accent3"/>
              </a:solidFill>
            </p:grpSpPr>
            <p:sp>
              <p:nvSpPr>
                <p:cNvPr id="69" name="六角形 68"/>
                <p:cNvSpPr/>
                <p:nvPr/>
              </p:nvSpPr>
              <p:spPr>
                <a:xfrm>
                  <a:off x="1884218" y="1995053"/>
                  <a:ext cx="498764" cy="471055"/>
                </a:xfrm>
                <a:prstGeom prst="hexagon">
                  <a:avLst/>
                </a:prstGeom>
                <a:solidFill>
                  <a:srgbClr val="00B0F0"/>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六角形 69"/>
                <p:cNvSpPr/>
                <p:nvPr/>
              </p:nvSpPr>
              <p:spPr>
                <a:xfrm>
                  <a:off x="1884218" y="2466107"/>
                  <a:ext cx="498764" cy="471055"/>
                </a:xfrm>
                <a:prstGeom prst="hexagon">
                  <a:avLst/>
                </a:prstGeom>
                <a:solidFill>
                  <a:srgbClr val="00B0F0"/>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5" name="円/楕円 109"/>
              <p:cNvSpPr/>
              <p:nvPr/>
            </p:nvSpPr>
            <p:spPr>
              <a:xfrm rot="616816">
                <a:off x="2250468" y="2469526"/>
                <a:ext cx="552299" cy="1180404"/>
              </a:xfrm>
              <a:prstGeom prst="ellipse">
                <a:avLst/>
              </a:prstGeom>
              <a:solidFill>
                <a:schemeClr val="accent6">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66" name="グループ化 144"/>
              <p:cNvGrpSpPr/>
              <p:nvPr/>
            </p:nvGrpSpPr>
            <p:grpSpPr>
              <a:xfrm rot="836343">
                <a:off x="2309207" y="2691529"/>
                <a:ext cx="389858" cy="736398"/>
                <a:chOff x="1884218" y="1995053"/>
                <a:chExt cx="498764" cy="942109"/>
              </a:xfrm>
              <a:solidFill>
                <a:schemeClr val="accent3"/>
              </a:solidFill>
            </p:grpSpPr>
            <p:sp>
              <p:nvSpPr>
                <p:cNvPr id="67" name="六角形 66"/>
                <p:cNvSpPr/>
                <p:nvPr/>
              </p:nvSpPr>
              <p:spPr>
                <a:xfrm>
                  <a:off x="1884218" y="1995053"/>
                  <a:ext cx="498764" cy="471055"/>
                </a:xfrm>
                <a:prstGeom prst="hexagon">
                  <a:avLst/>
                </a:prstGeom>
                <a:solidFill>
                  <a:schemeClr val="accent6">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六角形 67"/>
                <p:cNvSpPr/>
                <p:nvPr/>
              </p:nvSpPr>
              <p:spPr>
                <a:xfrm>
                  <a:off x="1884218" y="2466107"/>
                  <a:ext cx="498764" cy="471055"/>
                </a:xfrm>
                <a:prstGeom prst="hexagon">
                  <a:avLst/>
                </a:prstGeom>
                <a:solidFill>
                  <a:schemeClr val="accent6">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49" name="フリーフォーム 48"/>
            <p:cNvSpPr/>
            <p:nvPr/>
          </p:nvSpPr>
          <p:spPr>
            <a:xfrm rot="174509" flipV="1">
              <a:off x="234784" y="5621030"/>
              <a:ext cx="449213" cy="244363"/>
            </a:xfrm>
            <a:custGeom>
              <a:avLst/>
              <a:gdLst>
                <a:gd name="connsiteX0" fmla="*/ 0 w 383458"/>
                <a:gd name="connsiteY0" fmla="*/ 0 h 147484"/>
                <a:gd name="connsiteX1" fmla="*/ 206477 w 383458"/>
                <a:gd name="connsiteY1" fmla="*/ 29497 h 147484"/>
                <a:gd name="connsiteX2" fmla="*/ 383458 w 383458"/>
                <a:gd name="connsiteY2" fmla="*/ 147484 h 147484"/>
                <a:gd name="connsiteX0" fmla="*/ 0 w 365078"/>
                <a:gd name="connsiteY0" fmla="*/ 96717 h 121298"/>
                <a:gd name="connsiteX1" fmla="*/ 188097 w 365078"/>
                <a:gd name="connsiteY1" fmla="*/ 3311 h 121298"/>
                <a:gd name="connsiteX2" fmla="*/ 365078 w 365078"/>
                <a:gd name="connsiteY2" fmla="*/ 121298 h 121298"/>
                <a:gd name="connsiteX0" fmla="*/ 0 w 365078"/>
                <a:gd name="connsiteY0" fmla="*/ 98394 h 122975"/>
                <a:gd name="connsiteX1" fmla="*/ 188097 w 365078"/>
                <a:gd name="connsiteY1" fmla="*/ 4988 h 122975"/>
                <a:gd name="connsiteX2" fmla="*/ 365078 w 365078"/>
                <a:gd name="connsiteY2" fmla="*/ 122975 h 122975"/>
                <a:gd name="connsiteX0" fmla="*/ 0 w 365078"/>
                <a:gd name="connsiteY0" fmla="*/ 113308 h 137889"/>
                <a:gd name="connsiteX1" fmla="*/ 191871 w 365078"/>
                <a:gd name="connsiteY1" fmla="*/ 4272 h 137889"/>
                <a:gd name="connsiteX2" fmla="*/ 365078 w 365078"/>
                <a:gd name="connsiteY2" fmla="*/ 137889 h 137889"/>
                <a:gd name="connsiteX0" fmla="*/ 0 w 365078"/>
                <a:gd name="connsiteY0" fmla="*/ 113308 h 137889"/>
                <a:gd name="connsiteX1" fmla="*/ 191871 w 365078"/>
                <a:gd name="connsiteY1" fmla="*/ 4272 h 137889"/>
                <a:gd name="connsiteX2" fmla="*/ 365078 w 365078"/>
                <a:gd name="connsiteY2" fmla="*/ 137889 h 137889"/>
                <a:gd name="connsiteX0" fmla="*/ 0 w 365078"/>
                <a:gd name="connsiteY0" fmla="*/ 109575 h 134156"/>
                <a:gd name="connsiteX1" fmla="*/ 191871 w 365078"/>
                <a:gd name="connsiteY1" fmla="*/ 539 h 134156"/>
                <a:gd name="connsiteX2" fmla="*/ 365078 w 365078"/>
                <a:gd name="connsiteY2" fmla="*/ 134156 h 134156"/>
                <a:gd name="connsiteX0" fmla="*/ 0 w 365078"/>
                <a:gd name="connsiteY0" fmla="*/ 109575 h 134156"/>
                <a:gd name="connsiteX1" fmla="*/ 191871 w 365078"/>
                <a:gd name="connsiteY1" fmla="*/ 539 h 134156"/>
                <a:gd name="connsiteX2" fmla="*/ 365078 w 365078"/>
                <a:gd name="connsiteY2" fmla="*/ 134156 h 134156"/>
                <a:gd name="connsiteX0" fmla="*/ 0 w 295995"/>
                <a:gd name="connsiteY0" fmla="*/ 109575 h 121728"/>
                <a:gd name="connsiteX1" fmla="*/ 191871 w 295995"/>
                <a:gd name="connsiteY1" fmla="*/ 539 h 121728"/>
                <a:gd name="connsiteX2" fmla="*/ 295995 w 295995"/>
                <a:gd name="connsiteY2" fmla="*/ 121728 h 121728"/>
                <a:gd name="connsiteX0" fmla="*/ 0 w 295995"/>
                <a:gd name="connsiteY0" fmla="*/ 109575 h 121728"/>
                <a:gd name="connsiteX1" fmla="*/ 191871 w 295995"/>
                <a:gd name="connsiteY1" fmla="*/ 539 h 121728"/>
                <a:gd name="connsiteX2" fmla="*/ 295995 w 295995"/>
                <a:gd name="connsiteY2" fmla="*/ 121728 h 121728"/>
                <a:gd name="connsiteX0" fmla="*/ 0 w 312367"/>
                <a:gd name="connsiteY0" fmla="*/ 109575 h 118395"/>
                <a:gd name="connsiteX1" fmla="*/ 191871 w 312367"/>
                <a:gd name="connsiteY1" fmla="*/ 539 h 118395"/>
                <a:gd name="connsiteX2" fmla="*/ 312367 w 312367"/>
                <a:gd name="connsiteY2" fmla="*/ 118395 h 118395"/>
                <a:gd name="connsiteX0" fmla="*/ 0 w 313827"/>
                <a:gd name="connsiteY0" fmla="*/ 109575 h 134603"/>
                <a:gd name="connsiteX1" fmla="*/ 191871 w 313827"/>
                <a:gd name="connsiteY1" fmla="*/ 539 h 134603"/>
                <a:gd name="connsiteX2" fmla="*/ 313827 w 313827"/>
                <a:gd name="connsiteY2" fmla="*/ 134603 h 134603"/>
                <a:gd name="connsiteX0" fmla="*/ 0 w 313827"/>
                <a:gd name="connsiteY0" fmla="*/ 109575 h 134603"/>
                <a:gd name="connsiteX1" fmla="*/ 191871 w 313827"/>
                <a:gd name="connsiteY1" fmla="*/ 539 h 134603"/>
                <a:gd name="connsiteX2" fmla="*/ 313827 w 313827"/>
                <a:gd name="connsiteY2" fmla="*/ 134603 h 134603"/>
              </a:gdLst>
              <a:ahLst/>
              <a:cxnLst>
                <a:cxn ang="0">
                  <a:pos x="connsiteX0" y="connsiteY0"/>
                </a:cxn>
                <a:cxn ang="0">
                  <a:pos x="connsiteX1" y="connsiteY1"/>
                </a:cxn>
                <a:cxn ang="0">
                  <a:pos x="connsiteX2" y="connsiteY2"/>
                </a:cxn>
              </a:cxnLst>
              <a:rect l="l" t="t" r="r" b="b"/>
              <a:pathLst>
                <a:path w="313827" h="134603">
                  <a:moveTo>
                    <a:pt x="0" y="109575"/>
                  </a:moveTo>
                  <a:cubicBezTo>
                    <a:pt x="36990" y="63446"/>
                    <a:pt x="113318" y="-6846"/>
                    <a:pt x="191871" y="539"/>
                  </a:cubicBezTo>
                  <a:cubicBezTo>
                    <a:pt x="265057" y="7724"/>
                    <a:pt x="295833" y="75684"/>
                    <a:pt x="313827" y="134603"/>
                  </a:cubicBezTo>
                </a:path>
              </a:pathLst>
            </a:custGeom>
            <a:ln w="28575">
              <a:solidFill>
                <a:srgbClr val="295C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rgbClr val="295CFF"/>
                </a:solidFill>
              </a:endParaRPr>
            </a:p>
          </p:txBody>
        </p:sp>
        <p:sp>
          <p:nvSpPr>
            <p:cNvPr id="50" name="フリーフォーム 49"/>
            <p:cNvSpPr/>
            <p:nvPr/>
          </p:nvSpPr>
          <p:spPr>
            <a:xfrm rot="174509" flipV="1">
              <a:off x="750336" y="5637169"/>
              <a:ext cx="449213" cy="244363"/>
            </a:xfrm>
            <a:custGeom>
              <a:avLst/>
              <a:gdLst>
                <a:gd name="connsiteX0" fmla="*/ 0 w 383458"/>
                <a:gd name="connsiteY0" fmla="*/ 0 h 147484"/>
                <a:gd name="connsiteX1" fmla="*/ 206477 w 383458"/>
                <a:gd name="connsiteY1" fmla="*/ 29497 h 147484"/>
                <a:gd name="connsiteX2" fmla="*/ 383458 w 383458"/>
                <a:gd name="connsiteY2" fmla="*/ 147484 h 147484"/>
                <a:gd name="connsiteX0" fmla="*/ 0 w 365078"/>
                <a:gd name="connsiteY0" fmla="*/ 96717 h 121298"/>
                <a:gd name="connsiteX1" fmla="*/ 188097 w 365078"/>
                <a:gd name="connsiteY1" fmla="*/ 3311 h 121298"/>
                <a:gd name="connsiteX2" fmla="*/ 365078 w 365078"/>
                <a:gd name="connsiteY2" fmla="*/ 121298 h 121298"/>
                <a:gd name="connsiteX0" fmla="*/ 0 w 365078"/>
                <a:gd name="connsiteY0" fmla="*/ 98394 h 122975"/>
                <a:gd name="connsiteX1" fmla="*/ 188097 w 365078"/>
                <a:gd name="connsiteY1" fmla="*/ 4988 h 122975"/>
                <a:gd name="connsiteX2" fmla="*/ 365078 w 365078"/>
                <a:gd name="connsiteY2" fmla="*/ 122975 h 122975"/>
                <a:gd name="connsiteX0" fmla="*/ 0 w 365078"/>
                <a:gd name="connsiteY0" fmla="*/ 113308 h 137889"/>
                <a:gd name="connsiteX1" fmla="*/ 191871 w 365078"/>
                <a:gd name="connsiteY1" fmla="*/ 4272 h 137889"/>
                <a:gd name="connsiteX2" fmla="*/ 365078 w 365078"/>
                <a:gd name="connsiteY2" fmla="*/ 137889 h 137889"/>
                <a:gd name="connsiteX0" fmla="*/ 0 w 365078"/>
                <a:gd name="connsiteY0" fmla="*/ 113308 h 137889"/>
                <a:gd name="connsiteX1" fmla="*/ 191871 w 365078"/>
                <a:gd name="connsiteY1" fmla="*/ 4272 h 137889"/>
                <a:gd name="connsiteX2" fmla="*/ 365078 w 365078"/>
                <a:gd name="connsiteY2" fmla="*/ 137889 h 137889"/>
                <a:gd name="connsiteX0" fmla="*/ 0 w 365078"/>
                <a:gd name="connsiteY0" fmla="*/ 109575 h 134156"/>
                <a:gd name="connsiteX1" fmla="*/ 191871 w 365078"/>
                <a:gd name="connsiteY1" fmla="*/ 539 h 134156"/>
                <a:gd name="connsiteX2" fmla="*/ 365078 w 365078"/>
                <a:gd name="connsiteY2" fmla="*/ 134156 h 134156"/>
                <a:gd name="connsiteX0" fmla="*/ 0 w 365078"/>
                <a:gd name="connsiteY0" fmla="*/ 109575 h 134156"/>
                <a:gd name="connsiteX1" fmla="*/ 191871 w 365078"/>
                <a:gd name="connsiteY1" fmla="*/ 539 h 134156"/>
                <a:gd name="connsiteX2" fmla="*/ 365078 w 365078"/>
                <a:gd name="connsiteY2" fmla="*/ 134156 h 134156"/>
                <a:gd name="connsiteX0" fmla="*/ 0 w 295995"/>
                <a:gd name="connsiteY0" fmla="*/ 109575 h 121728"/>
                <a:gd name="connsiteX1" fmla="*/ 191871 w 295995"/>
                <a:gd name="connsiteY1" fmla="*/ 539 h 121728"/>
                <a:gd name="connsiteX2" fmla="*/ 295995 w 295995"/>
                <a:gd name="connsiteY2" fmla="*/ 121728 h 121728"/>
                <a:gd name="connsiteX0" fmla="*/ 0 w 295995"/>
                <a:gd name="connsiteY0" fmla="*/ 109575 h 121728"/>
                <a:gd name="connsiteX1" fmla="*/ 191871 w 295995"/>
                <a:gd name="connsiteY1" fmla="*/ 539 h 121728"/>
                <a:gd name="connsiteX2" fmla="*/ 295995 w 295995"/>
                <a:gd name="connsiteY2" fmla="*/ 121728 h 121728"/>
                <a:gd name="connsiteX0" fmla="*/ 0 w 312367"/>
                <a:gd name="connsiteY0" fmla="*/ 109575 h 118395"/>
                <a:gd name="connsiteX1" fmla="*/ 191871 w 312367"/>
                <a:gd name="connsiteY1" fmla="*/ 539 h 118395"/>
                <a:gd name="connsiteX2" fmla="*/ 312367 w 312367"/>
                <a:gd name="connsiteY2" fmla="*/ 118395 h 118395"/>
                <a:gd name="connsiteX0" fmla="*/ 0 w 313827"/>
                <a:gd name="connsiteY0" fmla="*/ 109575 h 134603"/>
                <a:gd name="connsiteX1" fmla="*/ 191871 w 313827"/>
                <a:gd name="connsiteY1" fmla="*/ 539 h 134603"/>
                <a:gd name="connsiteX2" fmla="*/ 313827 w 313827"/>
                <a:gd name="connsiteY2" fmla="*/ 134603 h 134603"/>
                <a:gd name="connsiteX0" fmla="*/ 0 w 313827"/>
                <a:gd name="connsiteY0" fmla="*/ 109575 h 134603"/>
                <a:gd name="connsiteX1" fmla="*/ 191871 w 313827"/>
                <a:gd name="connsiteY1" fmla="*/ 539 h 134603"/>
                <a:gd name="connsiteX2" fmla="*/ 313827 w 313827"/>
                <a:gd name="connsiteY2" fmla="*/ 134603 h 134603"/>
              </a:gdLst>
              <a:ahLst/>
              <a:cxnLst>
                <a:cxn ang="0">
                  <a:pos x="connsiteX0" y="connsiteY0"/>
                </a:cxn>
                <a:cxn ang="0">
                  <a:pos x="connsiteX1" y="connsiteY1"/>
                </a:cxn>
                <a:cxn ang="0">
                  <a:pos x="connsiteX2" y="connsiteY2"/>
                </a:cxn>
              </a:cxnLst>
              <a:rect l="l" t="t" r="r" b="b"/>
              <a:pathLst>
                <a:path w="313827" h="134603">
                  <a:moveTo>
                    <a:pt x="0" y="109575"/>
                  </a:moveTo>
                  <a:cubicBezTo>
                    <a:pt x="36990" y="63446"/>
                    <a:pt x="113318" y="-6846"/>
                    <a:pt x="191871" y="539"/>
                  </a:cubicBezTo>
                  <a:cubicBezTo>
                    <a:pt x="265057" y="7724"/>
                    <a:pt x="295833" y="75684"/>
                    <a:pt x="313827" y="134603"/>
                  </a:cubicBezTo>
                </a:path>
              </a:pathLst>
            </a:custGeom>
            <a:ln w="28575">
              <a:solidFill>
                <a:srgbClr val="295C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rgbClr val="295CFF"/>
                </a:solidFill>
              </a:endParaRPr>
            </a:p>
          </p:txBody>
        </p:sp>
        <p:sp>
          <p:nvSpPr>
            <p:cNvPr id="51" name="フリーフォーム 50"/>
            <p:cNvSpPr/>
            <p:nvPr/>
          </p:nvSpPr>
          <p:spPr>
            <a:xfrm rot="174509" flipV="1">
              <a:off x="1265770" y="5621030"/>
              <a:ext cx="449213" cy="244363"/>
            </a:xfrm>
            <a:custGeom>
              <a:avLst/>
              <a:gdLst>
                <a:gd name="connsiteX0" fmla="*/ 0 w 383458"/>
                <a:gd name="connsiteY0" fmla="*/ 0 h 147484"/>
                <a:gd name="connsiteX1" fmla="*/ 206477 w 383458"/>
                <a:gd name="connsiteY1" fmla="*/ 29497 h 147484"/>
                <a:gd name="connsiteX2" fmla="*/ 383458 w 383458"/>
                <a:gd name="connsiteY2" fmla="*/ 147484 h 147484"/>
                <a:gd name="connsiteX0" fmla="*/ 0 w 365078"/>
                <a:gd name="connsiteY0" fmla="*/ 96717 h 121298"/>
                <a:gd name="connsiteX1" fmla="*/ 188097 w 365078"/>
                <a:gd name="connsiteY1" fmla="*/ 3311 h 121298"/>
                <a:gd name="connsiteX2" fmla="*/ 365078 w 365078"/>
                <a:gd name="connsiteY2" fmla="*/ 121298 h 121298"/>
                <a:gd name="connsiteX0" fmla="*/ 0 w 365078"/>
                <a:gd name="connsiteY0" fmla="*/ 98394 h 122975"/>
                <a:gd name="connsiteX1" fmla="*/ 188097 w 365078"/>
                <a:gd name="connsiteY1" fmla="*/ 4988 h 122975"/>
                <a:gd name="connsiteX2" fmla="*/ 365078 w 365078"/>
                <a:gd name="connsiteY2" fmla="*/ 122975 h 122975"/>
                <a:gd name="connsiteX0" fmla="*/ 0 w 365078"/>
                <a:gd name="connsiteY0" fmla="*/ 113308 h 137889"/>
                <a:gd name="connsiteX1" fmla="*/ 191871 w 365078"/>
                <a:gd name="connsiteY1" fmla="*/ 4272 h 137889"/>
                <a:gd name="connsiteX2" fmla="*/ 365078 w 365078"/>
                <a:gd name="connsiteY2" fmla="*/ 137889 h 137889"/>
                <a:gd name="connsiteX0" fmla="*/ 0 w 365078"/>
                <a:gd name="connsiteY0" fmla="*/ 113308 h 137889"/>
                <a:gd name="connsiteX1" fmla="*/ 191871 w 365078"/>
                <a:gd name="connsiteY1" fmla="*/ 4272 h 137889"/>
                <a:gd name="connsiteX2" fmla="*/ 365078 w 365078"/>
                <a:gd name="connsiteY2" fmla="*/ 137889 h 137889"/>
                <a:gd name="connsiteX0" fmla="*/ 0 w 365078"/>
                <a:gd name="connsiteY0" fmla="*/ 109575 h 134156"/>
                <a:gd name="connsiteX1" fmla="*/ 191871 w 365078"/>
                <a:gd name="connsiteY1" fmla="*/ 539 h 134156"/>
                <a:gd name="connsiteX2" fmla="*/ 365078 w 365078"/>
                <a:gd name="connsiteY2" fmla="*/ 134156 h 134156"/>
                <a:gd name="connsiteX0" fmla="*/ 0 w 365078"/>
                <a:gd name="connsiteY0" fmla="*/ 109575 h 134156"/>
                <a:gd name="connsiteX1" fmla="*/ 191871 w 365078"/>
                <a:gd name="connsiteY1" fmla="*/ 539 h 134156"/>
                <a:gd name="connsiteX2" fmla="*/ 365078 w 365078"/>
                <a:gd name="connsiteY2" fmla="*/ 134156 h 134156"/>
                <a:gd name="connsiteX0" fmla="*/ 0 w 295995"/>
                <a:gd name="connsiteY0" fmla="*/ 109575 h 121728"/>
                <a:gd name="connsiteX1" fmla="*/ 191871 w 295995"/>
                <a:gd name="connsiteY1" fmla="*/ 539 h 121728"/>
                <a:gd name="connsiteX2" fmla="*/ 295995 w 295995"/>
                <a:gd name="connsiteY2" fmla="*/ 121728 h 121728"/>
                <a:gd name="connsiteX0" fmla="*/ 0 w 295995"/>
                <a:gd name="connsiteY0" fmla="*/ 109575 h 121728"/>
                <a:gd name="connsiteX1" fmla="*/ 191871 w 295995"/>
                <a:gd name="connsiteY1" fmla="*/ 539 h 121728"/>
                <a:gd name="connsiteX2" fmla="*/ 295995 w 295995"/>
                <a:gd name="connsiteY2" fmla="*/ 121728 h 121728"/>
                <a:gd name="connsiteX0" fmla="*/ 0 w 312367"/>
                <a:gd name="connsiteY0" fmla="*/ 109575 h 118395"/>
                <a:gd name="connsiteX1" fmla="*/ 191871 w 312367"/>
                <a:gd name="connsiteY1" fmla="*/ 539 h 118395"/>
                <a:gd name="connsiteX2" fmla="*/ 312367 w 312367"/>
                <a:gd name="connsiteY2" fmla="*/ 118395 h 118395"/>
                <a:gd name="connsiteX0" fmla="*/ 0 w 313827"/>
                <a:gd name="connsiteY0" fmla="*/ 109575 h 134603"/>
                <a:gd name="connsiteX1" fmla="*/ 191871 w 313827"/>
                <a:gd name="connsiteY1" fmla="*/ 539 h 134603"/>
                <a:gd name="connsiteX2" fmla="*/ 313827 w 313827"/>
                <a:gd name="connsiteY2" fmla="*/ 134603 h 134603"/>
                <a:gd name="connsiteX0" fmla="*/ 0 w 313827"/>
                <a:gd name="connsiteY0" fmla="*/ 109575 h 134603"/>
                <a:gd name="connsiteX1" fmla="*/ 191871 w 313827"/>
                <a:gd name="connsiteY1" fmla="*/ 539 h 134603"/>
                <a:gd name="connsiteX2" fmla="*/ 313827 w 313827"/>
                <a:gd name="connsiteY2" fmla="*/ 134603 h 134603"/>
              </a:gdLst>
              <a:ahLst/>
              <a:cxnLst>
                <a:cxn ang="0">
                  <a:pos x="connsiteX0" y="connsiteY0"/>
                </a:cxn>
                <a:cxn ang="0">
                  <a:pos x="connsiteX1" y="connsiteY1"/>
                </a:cxn>
                <a:cxn ang="0">
                  <a:pos x="connsiteX2" y="connsiteY2"/>
                </a:cxn>
              </a:cxnLst>
              <a:rect l="l" t="t" r="r" b="b"/>
              <a:pathLst>
                <a:path w="313827" h="134603">
                  <a:moveTo>
                    <a:pt x="0" y="109575"/>
                  </a:moveTo>
                  <a:cubicBezTo>
                    <a:pt x="36990" y="63446"/>
                    <a:pt x="113318" y="-6846"/>
                    <a:pt x="191871" y="539"/>
                  </a:cubicBezTo>
                  <a:cubicBezTo>
                    <a:pt x="265057" y="7724"/>
                    <a:pt x="295833" y="75684"/>
                    <a:pt x="313827" y="134603"/>
                  </a:cubicBezTo>
                </a:path>
              </a:pathLst>
            </a:custGeom>
            <a:ln w="28575">
              <a:solidFill>
                <a:srgbClr val="295C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rgbClr val="295CFF"/>
                </a:solidFill>
              </a:endParaRPr>
            </a:p>
          </p:txBody>
        </p:sp>
        <p:sp>
          <p:nvSpPr>
            <p:cNvPr id="52" name="円/楕円 140"/>
            <p:cNvSpPr>
              <a:spLocks noChangeAspect="1"/>
            </p:cNvSpPr>
            <p:nvPr/>
          </p:nvSpPr>
          <p:spPr>
            <a:xfrm flipV="1">
              <a:off x="1629382" y="5431459"/>
              <a:ext cx="207913" cy="20761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smtClean="0">
                  <a:solidFill>
                    <a:schemeClr val="tx1"/>
                  </a:solidFill>
                </a:rPr>
                <a:t>＋</a:t>
              </a:r>
              <a:endParaRPr kumimoji="1" lang="ja-JP" altLang="en-US" sz="2800" dirty="0">
                <a:solidFill>
                  <a:schemeClr val="tx1"/>
                </a:solidFill>
              </a:endParaRPr>
            </a:p>
          </p:txBody>
        </p:sp>
      </p:grpSp>
      <p:sp>
        <p:nvSpPr>
          <p:cNvPr id="82" name="テキスト ボックス 81"/>
          <p:cNvSpPr txBox="1"/>
          <p:nvPr/>
        </p:nvSpPr>
        <p:spPr>
          <a:xfrm>
            <a:off x="6155657" y="5539410"/>
            <a:ext cx="596638" cy="369332"/>
          </a:xfrm>
          <a:prstGeom prst="rect">
            <a:avLst/>
          </a:prstGeom>
          <a:noFill/>
        </p:spPr>
        <p:txBody>
          <a:bodyPr wrap="none" rtlCol="0">
            <a:spAutoFit/>
          </a:bodyPr>
          <a:lstStyle/>
          <a:p>
            <a:r>
              <a:rPr kumimoji="1" lang="en-US" altLang="ja-JP" dirty="0" smtClean="0">
                <a:solidFill>
                  <a:srgbClr val="295CFF"/>
                </a:solidFill>
              </a:rPr>
              <a:t>hole</a:t>
            </a:r>
            <a:endParaRPr kumimoji="1" lang="ja-JP" altLang="en-US" dirty="0">
              <a:solidFill>
                <a:srgbClr val="295CFF"/>
              </a:solidFill>
            </a:endParaRPr>
          </a:p>
        </p:txBody>
      </p:sp>
      <p:sp>
        <p:nvSpPr>
          <p:cNvPr id="83" name="テキスト ボックス 82"/>
          <p:cNvSpPr txBox="1"/>
          <p:nvPr/>
        </p:nvSpPr>
        <p:spPr>
          <a:xfrm flipH="1">
            <a:off x="7859330" y="5524529"/>
            <a:ext cx="925253" cy="307777"/>
          </a:xfrm>
          <a:prstGeom prst="rect">
            <a:avLst/>
          </a:prstGeom>
          <a:noFill/>
        </p:spPr>
        <p:txBody>
          <a:bodyPr wrap="none" rtlCol="0">
            <a:spAutoFit/>
          </a:bodyPr>
          <a:lstStyle/>
          <a:p>
            <a:r>
              <a:rPr lang="en-US" altLang="ja-JP" sz="1400" dirty="0" smtClean="0"/>
              <a:t>molecules</a:t>
            </a:r>
            <a:endParaRPr kumimoji="1" lang="ja-JP" altLang="en-US" sz="1400" dirty="0"/>
          </a:p>
        </p:txBody>
      </p:sp>
      <p:grpSp>
        <p:nvGrpSpPr>
          <p:cNvPr id="84" name="グループ化 83"/>
          <p:cNvGrpSpPr/>
          <p:nvPr/>
        </p:nvGrpSpPr>
        <p:grpSpPr>
          <a:xfrm>
            <a:off x="5045521" y="1121406"/>
            <a:ext cx="3968539" cy="1533299"/>
            <a:chOff x="6056489" y="617370"/>
            <a:chExt cx="3968539" cy="1533299"/>
          </a:xfrm>
        </p:grpSpPr>
        <p:grpSp>
          <p:nvGrpSpPr>
            <p:cNvPr id="85" name="グループ化 84"/>
            <p:cNvGrpSpPr/>
            <p:nvPr/>
          </p:nvGrpSpPr>
          <p:grpSpPr>
            <a:xfrm>
              <a:off x="6056489" y="617370"/>
              <a:ext cx="3968539" cy="1533299"/>
              <a:chOff x="351130" y="694944"/>
              <a:chExt cx="3968539" cy="1533299"/>
            </a:xfrm>
          </p:grpSpPr>
          <p:sp>
            <p:nvSpPr>
              <p:cNvPr id="87" name="角丸四角形吹き出し 86"/>
              <p:cNvSpPr/>
              <p:nvPr/>
            </p:nvSpPr>
            <p:spPr>
              <a:xfrm>
                <a:off x="351130" y="694944"/>
                <a:ext cx="3968539" cy="1533299"/>
              </a:xfrm>
              <a:prstGeom prst="wedgeRoundRectCallout">
                <a:avLst>
                  <a:gd name="adj1" fmla="val -73297"/>
                  <a:gd name="adj2" fmla="val 110428"/>
                  <a:gd name="adj3" fmla="val 16667"/>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8" name="グループ化 87"/>
              <p:cNvGrpSpPr/>
              <p:nvPr/>
            </p:nvGrpSpPr>
            <p:grpSpPr>
              <a:xfrm>
                <a:off x="512698" y="733128"/>
                <a:ext cx="3726464" cy="1278192"/>
                <a:chOff x="561670" y="257283"/>
                <a:chExt cx="3726464" cy="1278192"/>
              </a:xfrm>
            </p:grpSpPr>
            <p:grpSp>
              <p:nvGrpSpPr>
                <p:cNvPr id="89" name="グループ化 88"/>
                <p:cNvGrpSpPr/>
                <p:nvPr/>
              </p:nvGrpSpPr>
              <p:grpSpPr>
                <a:xfrm>
                  <a:off x="561670" y="590993"/>
                  <a:ext cx="3363096" cy="944482"/>
                  <a:chOff x="2250468" y="2469526"/>
                  <a:chExt cx="4203159" cy="1180404"/>
                </a:xfrm>
              </p:grpSpPr>
              <p:sp>
                <p:nvSpPr>
                  <p:cNvPr id="95" name="円/楕円 119"/>
                  <p:cNvSpPr/>
                  <p:nvPr/>
                </p:nvSpPr>
                <p:spPr>
                  <a:xfrm rot="616816">
                    <a:off x="4708901" y="2469526"/>
                    <a:ext cx="552299" cy="1180404"/>
                  </a:xfrm>
                  <a:prstGeom prst="ellipse">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円/楕円 120"/>
                  <p:cNvSpPr/>
                  <p:nvPr/>
                </p:nvSpPr>
                <p:spPr>
                  <a:xfrm rot="616816">
                    <a:off x="5311550" y="2469526"/>
                    <a:ext cx="552299" cy="1180404"/>
                  </a:xfrm>
                  <a:prstGeom prst="ellipse">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円/楕円 121"/>
                  <p:cNvSpPr/>
                  <p:nvPr/>
                </p:nvSpPr>
                <p:spPr>
                  <a:xfrm rot="616816">
                    <a:off x="5901328" y="2469526"/>
                    <a:ext cx="552299" cy="1180404"/>
                  </a:xfrm>
                  <a:prstGeom prst="ellipse">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8" name="グループ化 144"/>
                  <p:cNvGrpSpPr/>
                  <p:nvPr/>
                </p:nvGrpSpPr>
                <p:grpSpPr>
                  <a:xfrm rot="836343">
                    <a:off x="4767640" y="2691529"/>
                    <a:ext cx="389858" cy="736398"/>
                    <a:chOff x="1884218" y="1995053"/>
                    <a:chExt cx="498764" cy="942109"/>
                  </a:xfrm>
                  <a:solidFill>
                    <a:schemeClr val="accent3"/>
                  </a:solidFill>
                </p:grpSpPr>
                <p:sp>
                  <p:nvSpPr>
                    <p:cNvPr id="121" name="六角形 120"/>
                    <p:cNvSpPr/>
                    <p:nvPr/>
                  </p:nvSpPr>
                  <p:spPr>
                    <a:xfrm>
                      <a:off x="1884218" y="1995053"/>
                      <a:ext cx="498764" cy="471055"/>
                    </a:xfrm>
                    <a:prstGeom prst="hexagon">
                      <a:avLst/>
                    </a:prstGeom>
                    <a:solidFill>
                      <a:srgbClr val="FF0000"/>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2" name="六角形 121"/>
                    <p:cNvSpPr/>
                    <p:nvPr/>
                  </p:nvSpPr>
                  <p:spPr>
                    <a:xfrm>
                      <a:off x="1884218" y="2466107"/>
                      <a:ext cx="498764" cy="471055"/>
                    </a:xfrm>
                    <a:prstGeom prst="hexagon">
                      <a:avLst/>
                    </a:prstGeom>
                    <a:solidFill>
                      <a:srgbClr val="FF0000"/>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99" name="グループ化 144"/>
                  <p:cNvGrpSpPr/>
                  <p:nvPr/>
                </p:nvGrpSpPr>
                <p:grpSpPr>
                  <a:xfrm rot="836343">
                    <a:off x="6000689" y="2691529"/>
                    <a:ext cx="389858" cy="736398"/>
                    <a:chOff x="1884218" y="1995053"/>
                    <a:chExt cx="498764" cy="942109"/>
                  </a:xfrm>
                  <a:solidFill>
                    <a:schemeClr val="accent3"/>
                  </a:solidFill>
                </p:grpSpPr>
                <p:sp>
                  <p:nvSpPr>
                    <p:cNvPr id="119" name="六角形 118"/>
                    <p:cNvSpPr/>
                    <p:nvPr/>
                  </p:nvSpPr>
                  <p:spPr>
                    <a:xfrm>
                      <a:off x="1884218" y="1995053"/>
                      <a:ext cx="498764" cy="471055"/>
                    </a:xfrm>
                    <a:prstGeom prst="hexagon">
                      <a:avLst/>
                    </a:prstGeom>
                    <a:solidFill>
                      <a:schemeClr val="accent2">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0" name="六角形 119"/>
                    <p:cNvSpPr/>
                    <p:nvPr/>
                  </p:nvSpPr>
                  <p:spPr>
                    <a:xfrm>
                      <a:off x="1884218" y="2466107"/>
                      <a:ext cx="498764" cy="471055"/>
                    </a:xfrm>
                    <a:prstGeom prst="hexagon">
                      <a:avLst/>
                    </a:prstGeom>
                    <a:solidFill>
                      <a:schemeClr val="accent2">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00" name="グループ化 144"/>
                  <p:cNvGrpSpPr/>
                  <p:nvPr/>
                </p:nvGrpSpPr>
                <p:grpSpPr>
                  <a:xfrm rot="836343">
                    <a:off x="5402497" y="2691529"/>
                    <a:ext cx="389858" cy="736398"/>
                    <a:chOff x="1884218" y="1995053"/>
                    <a:chExt cx="498764" cy="942109"/>
                  </a:xfrm>
                  <a:solidFill>
                    <a:schemeClr val="accent3"/>
                  </a:solidFill>
                </p:grpSpPr>
                <p:sp>
                  <p:nvSpPr>
                    <p:cNvPr id="117" name="六角形 116"/>
                    <p:cNvSpPr/>
                    <p:nvPr/>
                  </p:nvSpPr>
                  <p:spPr>
                    <a:xfrm>
                      <a:off x="1884218" y="1995053"/>
                      <a:ext cx="498764" cy="471055"/>
                    </a:xfrm>
                    <a:prstGeom prst="hexagon">
                      <a:avLst/>
                    </a:prstGeom>
                    <a:solidFill>
                      <a:schemeClr val="accent2">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 name="六角形 117"/>
                    <p:cNvSpPr/>
                    <p:nvPr/>
                  </p:nvSpPr>
                  <p:spPr>
                    <a:xfrm>
                      <a:off x="1884218" y="2466107"/>
                      <a:ext cx="498764" cy="471055"/>
                    </a:xfrm>
                    <a:prstGeom prst="hexagon">
                      <a:avLst/>
                    </a:prstGeom>
                    <a:solidFill>
                      <a:schemeClr val="accent2">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01" name="円/楕円 93"/>
                  <p:cNvSpPr/>
                  <p:nvPr/>
                </p:nvSpPr>
                <p:spPr>
                  <a:xfrm rot="616816">
                    <a:off x="2906397" y="2469526"/>
                    <a:ext cx="552299" cy="1180404"/>
                  </a:xfrm>
                  <a:prstGeom prst="ellipse">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 name="円/楕円 95"/>
                  <p:cNvSpPr/>
                  <p:nvPr/>
                </p:nvSpPr>
                <p:spPr>
                  <a:xfrm rot="616816">
                    <a:off x="3509046" y="2469526"/>
                    <a:ext cx="552299" cy="1180404"/>
                  </a:xfrm>
                  <a:prstGeom prst="ellipse">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3" name="円/楕円 96"/>
                  <p:cNvSpPr/>
                  <p:nvPr/>
                </p:nvSpPr>
                <p:spPr>
                  <a:xfrm rot="616816">
                    <a:off x="4098824" y="2469526"/>
                    <a:ext cx="552299" cy="1180404"/>
                  </a:xfrm>
                  <a:prstGeom prst="ellipse">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04" name="グループ化 144"/>
                  <p:cNvGrpSpPr/>
                  <p:nvPr/>
                </p:nvGrpSpPr>
                <p:grpSpPr>
                  <a:xfrm rot="836343">
                    <a:off x="2965136" y="2691529"/>
                    <a:ext cx="389858" cy="736398"/>
                    <a:chOff x="1884218" y="1995053"/>
                    <a:chExt cx="498764" cy="942109"/>
                  </a:xfrm>
                  <a:solidFill>
                    <a:schemeClr val="accent3"/>
                  </a:solidFill>
                </p:grpSpPr>
                <p:sp>
                  <p:nvSpPr>
                    <p:cNvPr id="115" name="六角形 114"/>
                    <p:cNvSpPr/>
                    <p:nvPr/>
                  </p:nvSpPr>
                  <p:spPr>
                    <a:xfrm>
                      <a:off x="1884218" y="1995053"/>
                      <a:ext cx="498764" cy="471055"/>
                    </a:xfrm>
                    <a:prstGeom prst="hexagon">
                      <a:avLst/>
                    </a:prstGeom>
                    <a:solidFill>
                      <a:schemeClr val="accent2">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六角形 115"/>
                    <p:cNvSpPr/>
                    <p:nvPr/>
                  </p:nvSpPr>
                  <p:spPr>
                    <a:xfrm>
                      <a:off x="1884218" y="2466107"/>
                      <a:ext cx="498764" cy="471055"/>
                    </a:xfrm>
                    <a:prstGeom prst="hexagon">
                      <a:avLst/>
                    </a:prstGeom>
                    <a:solidFill>
                      <a:schemeClr val="accent2">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05" name="グループ化 144"/>
                  <p:cNvGrpSpPr/>
                  <p:nvPr/>
                </p:nvGrpSpPr>
                <p:grpSpPr>
                  <a:xfrm rot="836343">
                    <a:off x="4198185" y="2691529"/>
                    <a:ext cx="389858" cy="736398"/>
                    <a:chOff x="1884218" y="1995053"/>
                    <a:chExt cx="498764" cy="942109"/>
                  </a:xfrm>
                  <a:solidFill>
                    <a:schemeClr val="accent3"/>
                  </a:solidFill>
                </p:grpSpPr>
                <p:sp>
                  <p:nvSpPr>
                    <p:cNvPr id="113" name="六角形 112"/>
                    <p:cNvSpPr/>
                    <p:nvPr/>
                  </p:nvSpPr>
                  <p:spPr>
                    <a:xfrm>
                      <a:off x="1884218" y="1995053"/>
                      <a:ext cx="498764" cy="471055"/>
                    </a:xfrm>
                    <a:prstGeom prst="hexagon">
                      <a:avLst/>
                    </a:prstGeom>
                    <a:solidFill>
                      <a:schemeClr val="accent2">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六角形 113"/>
                    <p:cNvSpPr/>
                    <p:nvPr/>
                  </p:nvSpPr>
                  <p:spPr>
                    <a:xfrm>
                      <a:off x="1884218" y="2466107"/>
                      <a:ext cx="498764" cy="471055"/>
                    </a:xfrm>
                    <a:prstGeom prst="hexagon">
                      <a:avLst/>
                    </a:prstGeom>
                    <a:solidFill>
                      <a:schemeClr val="accent2">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06" name="グループ化 144"/>
                  <p:cNvGrpSpPr/>
                  <p:nvPr/>
                </p:nvGrpSpPr>
                <p:grpSpPr>
                  <a:xfrm rot="836343">
                    <a:off x="3599993" y="2691529"/>
                    <a:ext cx="389858" cy="736398"/>
                    <a:chOff x="1884218" y="1995053"/>
                    <a:chExt cx="498764" cy="942109"/>
                  </a:xfrm>
                  <a:solidFill>
                    <a:schemeClr val="accent3"/>
                  </a:solidFill>
                </p:grpSpPr>
                <p:sp>
                  <p:nvSpPr>
                    <p:cNvPr id="111" name="六角形 110"/>
                    <p:cNvSpPr/>
                    <p:nvPr/>
                  </p:nvSpPr>
                  <p:spPr>
                    <a:xfrm>
                      <a:off x="1884218" y="1995053"/>
                      <a:ext cx="498764" cy="471055"/>
                    </a:xfrm>
                    <a:prstGeom prst="hexagon">
                      <a:avLst/>
                    </a:prstGeom>
                    <a:solidFill>
                      <a:schemeClr val="accent2">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 name="六角形 111"/>
                    <p:cNvSpPr/>
                    <p:nvPr/>
                  </p:nvSpPr>
                  <p:spPr>
                    <a:xfrm>
                      <a:off x="1884218" y="2466107"/>
                      <a:ext cx="498764" cy="471055"/>
                    </a:xfrm>
                    <a:prstGeom prst="hexagon">
                      <a:avLst/>
                    </a:prstGeom>
                    <a:solidFill>
                      <a:schemeClr val="accent2">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07" name="円/楕円 109"/>
                  <p:cNvSpPr/>
                  <p:nvPr/>
                </p:nvSpPr>
                <p:spPr>
                  <a:xfrm rot="616816">
                    <a:off x="2250468" y="2469526"/>
                    <a:ext cx="552299" cy="1180404"/>
                  </a:xfrm>
                  <a:prstGeom prst="ellipse">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08" name="グループ化 144"/>
                  <p:cNvGrpSpPr/>
                  <p:nvPr/>
                </p:nvGrpSpPr>
                <p:grpSpPr>
                  <a:xfrm rot="836343">
                    <a:off x="2309207" y="2691529"/>
                    <a:ext cx="389858" cy="736398"/>
                    <a:chOff x="1884218" y="1995053"/>
                    <a:chExt cx="498764" cy="942109"/>
                  </a:xfrm>
                  <a:solidFill>
                    <a:schemeClr val="accent3"/>
                  </a:solidFill>
                </p:grpSpPr>
                <p:sp>
                  <p:nvSpPr>
                    <p:cNvPr id="109" name="六角形 108"/>
                    <p:cNvSpPr/>
                    <p:nvPr/>
                  </p:nvSpPr>
                  <p:spPr>
                    <a:xfrm>
                      <a:off x="1884218" y="1995053"/>
                      <a:ext cx="498764" cy="471055"/>
                    </a:xfrm>
                    <a:prstGeom prst="hexagon">
                      <a:avLst/>
                    </a:prstGeom>
                    <a:solidFill>
                      <a:schemeClr val="accent2">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0" name="六角形 109"/>
                    <p:cNvSpPr/>
                    <p:nvPr/>
                  </p:nvSpPr>
                  <p:spPr>
                    <a:xfrm>
                      <a:off x="1884218" y="2466107"/>
                      <a:ext cx="498764" cy="471055"/>
                    </a:xfrm>
                    <a:prstGeom prst="hexagon">
                      <a:avLst/>
                    </a:prstGeom>
                    <a:solidFill>
                      <a:schemeClr val="accent2">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90" name="フリーフォーム 89"/>
                <p:cNvSpPr/>
                <p:nvPr/>
              </p:nvSpPr>
              <p:spPr>
                <a:xfrm rot="174509" flipH="1">
                  <a:off x="2807935" y="601737"/>
                  <a:ext cx="449213" cy="244363"/>
                </a:xfrm>
                <a:custGeom>
                  <a:avLst/>
                  <a:gdLst>
                    <a:gd name="connsiteX0" fmla="*/ 0 w 383458"/>
                    <a:gd name="connsiteY0" fmla="*/ 0 h 147484"/>
                    <a:gd name="connsiteX1" fmla="*/ 206477 w 383458"/>
                    <a:gd name="connsiteY1" fmla="*/ 29497 h 147484"/>
                    <a:gd name="connsiteX2" fmla="*/ 383458 w 383458"/>
                    <a:gd name="connsiteY2" fmla="*/ 147484 h 147484"/>
                    <a:gd name="connsiteX0" fmla="*/ 0 w 365078"/>
                    <a:gd name="connsiteY0" fmla="*/ 96717 h 121298"/>
                    <a:gd name="connsiteX1" fmla="*/ 188097 w 365078"/>
                    <a:gd name="connsiteY1" fmla="*/ 3311 h 121298"/>
                    <a:gd name="connsiteX2" fmla="*/ 365078 w 365078"/>
                    <a:gd name="connsiteY2" fmla="*/ 121298 h 121298"/>
                    <a:gd name="connsiteX0" fmla="*/ 0 w 365078"/>
                    <a:gd name="connsiteY0" fmla="*/ 98394 h 122975"/>
                    <a:gd name="connsiteX1" fmla="*/ 188097 w 365078"/>
                    <a:gd name="connsiteY1" fmla="*/ 4988 h 122975"/>
                    <a:gd name="connsiteX2" fmla="*/ 365078 w 365078"/>
                    <a:gd name="connsiteY2" fmla="*/ 122975 h 122975"/>
                    <a:gd name="connsiteX0" fmla="*/ 0 w 365078"/>
                    <a:gd name="connsiteY0" fmla="*/ 113308 h 137889"/>
                    <a:gd name="connsiteX1" fmla="*/ 191871 w 365078"/>
                    <a:gd name="connsiteY1" fmla="*/ 4272 h 137889"/>
                    <a:gd name="connsiteX2" fmla="*/ 365078 w 365078"/>
                    <a:gd name="connsiteY2" fmla="*/ 137889 h 137889"/>
                    <a:gd name="connsiteX0" fmla="*/ 0 w 365078"/>
                    <a:gd name="connsiteY0" fmla="*/ 113308 h 137889"/>
                    <a:gd name="connsiteX1" fmla="*/ 191871 w 365078"/>
                    <a:gd name="connsiteY1" fmla="*/ 4272 h 137889"/>
                    <a:gd name="connsiteX2" fmla="*/ 365078 w 365078"/>
                    <a:gd name="connsiteY2" fmla="*/ 137889 h 137889"/>
                    <a:gd name="connsiteX0" fmla="*/ 0 w 365078"/>
                    <a:gd name="connsiteY0" fmla="*/ 109575 h 134156"/>
                    <a:gd name="connsiteX1" fmla="*/ 191871 w 365078"/>
                    <a:gd name="connsiteY1" fmla="*/ 539 h 134156"/>
                    <a:gd name="connsiteX2" fmla="*/ 365078 w 365078"/>
                    <a:gd name="connsiteY2" fmla="*/ 134156 h 134156"/>
                    <a:gd name="connsiteX0" fmla="*/ 0 w 365078"/>
                    <a:gd name="connsiteY0" fmla="*/ 109575 h 134156"/>
                    <a:gd name="connsiteX1" fmla="*/ 191871 w 365078"/>
                    <a:gd name="connsiteY1" fmla="*/ 539 h 134156"/>
                    <a:gd name="connsiteX2" fmla="*/ 365078 w 365078"/>
                    <a:gd name="connsiteY2" fmla="*/ 134156 h 134156"/>
                    <a:gd name="connsiteX0" fmla="*/ 0 w 295995"/>
                    <a:gd name="connsiteY0" fmla="*/ 109575 h 121728"/>
                    <a:gd name="connsiteX1" fmla="*/ 191871 w 295995"/>
                    <a:gd name="connsiteY1" fmla="*/ 539 h 121728"/>
                    <a:gd name="connsiteX2" fmla="*/ 295995 w 295995"/>
                    <a:gd name="connsiteY2" fmla="*/ 121728 h 121728"/>
                    <a:gd name="connsiteX0" fmla="*/ 0 w 295995"/>
                    <a:gd name="connsiteY0" fmla="*/ 109575 h 121728"/>
                    <a:gd name="connsiteX1" fmla="*/ 191871 w 295995"/>
                    <a:gd name="connsiteY1" fmla="*/ 539 h 121728"/>
                    <a:gd name="connsiteX2" fmla="*/ 295995 w 295995"/>
                    <a:gd name="connsiteY2" fmla="*/ 121728 h 121728"/>
                    <a:gd name="connsiteX0" fmla="*/ 0 w 312367"/>
                    <a:gd name="connsiteY0" fmla="*/ 109575 h 118395"/>
                    <a:gd name="connsiteX1" fmla="*/ 191871 w 312367"/>
                    <a:gd name="connsiteY1" fmla="*/ 539 h 118395"/>
                    <a:gd name="connsiteX2" fmla="*/ 312367 w 312367"/>
                    <a:gd name="connsiteY2" fmla="*/ 118395 h 118395"/>
                    <a:gd name="connsiteX0" fmla="*/ 0 w 313827"/>
                    <a:gd name="connsiteY0" fmla="*/ 109575 h 134603"/>
                    <a:gd name="connsiteX1" fmla="*/ 191871 w 313827"/>
                    <a:gd name="connsiteY1" fmla="*/ 539 h 134603"/>
                    <a:gd name="connsiteX2" fmla="*/ 313827 w 313827"/>
                    <a:gd name="connsiteY2" fmla="*/ 134603 h 134603"/>
                    <a:gd name="connsiteX0" fmla="*/ 0 w 313827"/>
                    <a:gd name="connsiteY0" fmla="*/ 109575 h 134603"/>
                    <a:gd name="connsiteX1" fmla="*/ 191871 w 313827"/>
                    <a:gd name="connsiteY1" fmla="*/ 539 h 134603"/>
                    <a:gd name="connsiteX2" fmla="*/ 313827 w 313827"/>
                    <a:gd name="connsiteY2" fmla="*/ 134603 h 134603"/>
                  </a:gdLst>
                  <a:ahLst/>
                  <a:cxnLst>
                    <a:cxn ang="0">
                      <a:pos x="connsiteX0" y="connsiteY0"/>
                    </a:cxn>
                    <a:cxn ang="0">
                      <a:pos x="connsiteX1" y="connsiteY1"/>
                    </a:cxn>
                    <a:cxn ang="0">
                      <a:pos x="connsiteX2" y="connsiteY2"/>
                    </a:cxn>
                  </a:cxnLst>
                  <a:rect l="l" t="t" r="r" b="b"/>
                  <a:pathLst>
                    <a:path w="313827" h="134603">
                      <a:moveTo>
                        <a:pt x="0" y="109575"/>
                      </a:moveTo>
                      <a:cubicBezTo>
                        <a:pt x="36990" y="63446"/>
                        <a:pt x="113318" y="-6846"/>
                        <a:pt x="191871" y="539"/>
                      </a:cubicBezTo>
                      <a:cubicBezTo>
                        <a:pt x="265057" y="7724"/>
                        <a:pt x="295833" y="75684"/>
                        <a:pt x="313827" y="134603"/>
                      </a:cubicBezTo>
                    </a:path>
                  </a:pathLst>
                </a:cu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91" name="フリーフォーム 90"/>
                <p:cNvSpPr/>
                <p:nvPr/>
              </p:nvSpPr>
              <p:spPr>
                <a:xfrm rot="174509" flipH="1">
                  <a:off x="3323487" y="617876"/>
                  <a:ext cx="449213" cy="244363"/>
                </a:xfrm>
                <a:custGeom>
                  <a:avLst/>
                  <a:gdLst>
                    <a:gd name="connsiteX0" fmla="*/ 0 w 383458"/>
                    <a:gd name="connsiteY0" fmla="*/ 0 h 147484"/>
                    <a:gd name="connsiteX1" fmla="*/ 206477 w 383458"/>
                    <a:gd name="connsiteY1" fmla="*/ 29497 h 147484"/>
                    <a:gd name="connsiteX2" fmla="*/ 383458 w 383458"/>
                    <a:gd name="connsiteY2" fmla="*/ 147484 h 147484"/>
                    <a:gd name="connsiteX0" fmla="*/ 0 w 365078"/>
                    <a:gd name="connsiteY0" fmla="*/ 96717 h 121298"/>
                    <a:gd name="connsiteX1" fmla="*/ 188097 w 365078"/>
                    <a:gd name="connsiteY1" fmla="*/ 3311 h 121298"/>
                    <a:gd name="connsiteX2" fmla="*/ 365078 w 365078"/>
                    <a:gd name="connsiteY2" fmla="*/ 121298 h 121298"/>
                    <a:gd name="connsiteX0" fmla="*/ 0 w 365078"/>
                    <a:gd name="connsiteY0" fmla="*/ 98394 h 122975"/>
                    <a:gd name="connsiteX1" fmla="*/ 188097 w 365078"/>
                    <a:gd name="connsiteY1" fmla="*/ 4988 h 122975"/>
                    <a:gd name="connsiteX2" fmla="*/ 365078 w 365078"/>
                    <a:gd name="connsiteY2" fmla="*/ 122975 h 122975"/>
                    <a:gd name="connsiteX0" fmla="*/ 0 w 365078"/>
                    <a:gd name="connsiteY0" fmla="*/ 113308 h 137889"/>
                    <a:gd name="connsiteX1" fmla="*/ 191871 w 365078"/>
                    <a:gd name="connsiteY1" fmla="*/ 4272 h 137889"/>
                    <a:gd name="connsiteX2" fmla="*/ 365078 w 365078"/>
                    <a:gd name="connsiteY2" fmla="*/ 137889 h 137889"/>
                    <a:gd name="connsiteX0" fmla="*/ 0 w 365078"/>
                    <a:gd name="connsiteY0" fmla="*/ 113308 h 137889"/>
                    <a:gd name="connsiteX1" fmla="*/ 191871 w 365078"/>
                    <a:gd name="connsiteY1" fmla="*/ 4272 h 137889"/>
                    <a:gd name="connsiteX2" fmla="*/ 365078 w 365078"/>
                    <a:gd name="connsiteY2" fmla="*/ 137889 h 137889"/>
                    <a:gd name="connsiteX0" fmla="*/ 0 w 365078"/>
                    <a:gd name="connsiteY0" fmla="*/ 109575 h 134156"/>
                    <a:gd name="connsiteX1" fmla="*/ 191871 w 365078"/>
                    <a:gd name="connsiteY1" fmla="*/ 539 h 134156"/>
                    <a:gd name="connsiteX2" fmla="*/ 365078 w 365078"/>
                    <a:gd name="connsiteY2" fmla="*/ 134156 h 134156"/>
                    <a:gd name="connsiteX0" fmla="*/ 0 w 365078"/>
                    <a:gd name="connsiteY0" fmla="*/ 109575 h 134156"/>
                    <a:gd name="connsiteX1" fmla="*/ 191871 w 365078"/>
                    <a:gd name="connsiteY1" fmla="*/ 539 h 134156"/>
                    <a:gd name="connsiteX2" fmla="*/ 365078 w 365078"/>
                    <a:gd name="connsiteY2" fmla="*/ 134156 h 134156"/>
                    <a:gd name="connsiteX0" fmla="*/ 0 w 295995"/>
                    <a:gd name="connsiteY0" fmla="*/ 109575 h 121728"/>
                    <a:gd name="connsiteX1" fmla="*/ 191871 w 295995"/>
                    <a:gd name="connsiteY1" fmla="*/ 539 h 121728"/>
                    <a:gd name="connsiteX2" fmla="*/ 295995 w 295995"/>
                    <a:gd name="connsiteY2" fmla="*/ 121728 h 121728"/>
                    <a:gd name="connsiteX0" fmla="*/ 0 w 295995"/>
                    <a:gd name="connsiteY0" fmla="*/ 109575 h 121728"/>
                    <a:gd name="connsiteX1" fmla="*/ 191871 w 295995"/>
                    <a:gd name="connsiteY1" fmla="*/ 539 h 121728"/>
                    <a:gd name="connsiteX2" fmla="*/ 295995 w 295995"/>
                    <a:gd name="connsiteY2" fmla="*/ 121728 h 121728"/>
                    <a:gd name="connsiteX0" fmla="*/ 0 w 312367"/>
                    <a:gd name="connsiteY0" fmla="*/ 109575 h 118395"/>
                    <a:gd name="connsiteX1" fmla="*/ 191871 w 312367"/>
                    <a:gd name="connsiteY1" fmla="*/ 539 h 118395"/>
                    <a:gd name="connsiteX2" fmla="*/ 312367 w 312367"/>
                    <a:gd name="connsiteY2" fmla="*/ 118395 h 118395"/>
                    <a:gd name="connsiteX0" fmla="*/ 0 w 313827"/>
                    <a:gd name="connsiteY0" fmla="*/ 109575 h 134603"/>
                    <a:gd name="connsiteX1" fmla="*/ 191871 w 313827"/>
                    <a:gd name="connsiteY1" fmla="*/ 539 h 134603"/>
                    <a:gd name="connsiteX2" fmla="*/ 313827 w 313827"/>
                    <a:gd name="connsiteY2" fmla="*/ 134603 h 134603"/>
                    <a:gd name="connsiteX0" fmla="*/ 0 w 313827"/>
                    <a:gd name="connsiteY0" fmla="*/ 109575 h 134603"/>
                    <a:gd name="connsiteX1" fmla="*/ 191871 w 313827"/>
                    <a:gd name="connsiteY1" fmla="*/ 539 h 134603"/>
                    <a:gd name="connsiteX2" fmla="*/ 313827 w 313827"/>
                    <a:gd name="connsiteY2" fmla="*/ 134603 h 134603"/>
                  </a:gdLst>
                  <a:ahLst/>
                  <a:cxnLst>
                    <a:cxn ang="0">
                      <a:pos x="connsiteX0" y="connsiteY0"/>
                    </a:cxn>
                    <a:cxn ang="0">
                      <a:pos x="connsiteX1" y="connsiteY1"/>
                    </a:cxn>
                    <a:cxn ang="0">
                      <a:pos x="connsiteX2" y="connsiteY2"/>
                    </a:cxn>
                  </a:cxnLst>
                  <a:rect l="l" t="t" r="r" b="b"/>
                  <a:pathLst>
                    <a:path w="313827" h="134603">
                      <a:moveTo>
                        <a:pt x="0" y="109575"/>
                      </a:moveTo>
                      <a:cubicBezTo>
                        <a:pt x="36990" y="63446"/>
                        <a:pt x="113318" y="-6846"/>
                        <a:pt x="191871" y="539"/>
                      </a:cubicBezTo>
                      <a:cubicBezTo>
                        <a:pt x="265057" y="7724"/>
                        <a:pt x="295833" y="75684"/>
                        <a:pt x="313827" y="134603"/>
                      </a:cubicBezTo>
                    </a:path>
                  </a:pathLst>
                </a:cu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92" name="フリーフォーム 91"/>
                <p:cNvSpPr/>
                <p:nvPr/>
              </p:nvSpPr>
              <p:spPr>
                <a:xfrm rot="174509" flipH="1">
                  <a:off x="3838921" y="601737"/>
                  <a:ext cx="449213" cy="244363"/>
                </a:xfrm>
                <a:custGeom>
                  <a:avLst/>
                  <a:gdLst>
                    <a:gd name="connsiteX0" fmla="*/ 0 w 383458"/>
                    <a:gd name="connsiteY0" fmla="*/ 0 h 147484"/>
                    <a:gd name="connsiteX1" fmla="*/ 206477 w 383458"/>
                    <a:gd name="connsiteY1" fmla="*/ 29497 h 147484"/>
                    <a:gd name="connsiteX2" fmla="*/ 383458 w 383458"/>
                    <a:gd name="connsiteY2" fmla="*/ 147484 h 147484"/>
                    <a:gd name="connsiteX0" fmla="*/ 0 w 365078"/>
                    <a:gd name="connsiteY0" fmla="*/ 96717 h 121298"/>
                    <a:gd name="connsiteX1" fmla="*/ 188097 w 365078"/>
                    <a:gd name="connsiteY1" fmla="*/ 3311 h 121298"/>
                    <a:gd name="connsiteX2" fmla="*/ 365078 w 365078"/>
                    <a:gd name="connsiteY2" fmla="*/ 121298 h 121298"/>
                    <a:gd name="connsiteX0" fmla="*/ 0 w 365078"/>
                    <a:gd name="connsiteY0" fmla="*/ 98394 h 122975"/>
                    <a:gd name="connsiteX1" fmla="*/ 188097 w 365078"/>
                    <a:gd name="connsiteY1" fmla="*/ 4988 h 122975"/>
                    <a:gd name="connsiteX2" fmla="*/ 365078 w 365078"/>
                    <a:gd name="connsiteY2" fmla="*/ 122975 h 122975"/>
                    <a:gd name="connsiteX0" fmla="*/ 0 w 365078"/>
                    <a:gd name="connsiteY0" fmla="*/ 113308 h 137889"/>
                    <a:gd name="connsiteX1" fmla="*/ 191871 w 365078"/>
                    <a:gd name="connsiteY1" fmla="*/ 4272 h 137889"/>
                    <a:gd name="connsiteX2" fmla="*/ 365078 w 365078"/>
                    <a:gd name="connsiteY2" fmla="*/ 137889 h 137889"/>
                    <a:gd name="connsiteX0" fmla="*/ 0 w 365078"/>
                    <a:gd name="connsiteY0" fmla="*/ 113308 h 137889"/>
                    <a:gd name="connsiteX1" fmla="*/ 191871 w 365078"/>
                    <a:gd name="connsiteY1" fmla="*/ 4272 h 137889"/>
                    <a:gd name="connsiteX2" fmla="*/ 365078 w 365078"/>
                    <a:gd name="connsiteY2" fmla="*/ 137889 h 137889"/>
                    <a:gd name="connsiteX0" fmla="*/ 0 w 365078"/>
                    <a:gd name="connsiteY0" fmla="*/ 109575 h 134156"/>
                    <a:gd name="connsiteX1" fmla="*/ 191871 w 365078"/>
                    <a:gd name="connsiteY1" fmla="*/ 539 h 134156"/>
                    <a:gd name="connsiteX2" fmla="*/ 365078 w 365078"/>
                    <a:gd name="connsiteY2" fmla="*/ 134156 h 134156"/>
                    <a:gd name="connsiteX0" fmla="*/ 0 w 365078"/>
                    <a:gd name="connsiteY0" fmla="*/ 109575 h 134156"/>
                    <a:gd name="connsiteX1" fmla="*/ 191871 w 365078"/>
                    <a:gd name="connsiteY1" fmla="*/ 539 h 134156"/>
                    <a:gd name="connsiteX2" fmla="*/ 365078 w 365078"/>
                    <a:gd name="connsiteY2" fmla="*/ 134156 h 134156"/>
                    <a:gd name="connsiteX0" fmla="*/ 0 w 295995"/>
                    <a:gd name="connsiteY0" fmla="*/ 109575 h 121728"/>
                    <a:gd name="connsiteX1" fmla="*/ 191871 w 295995"/>
                    <a:gd name="connsiteY1" fmla="*/ 539 h 121728"/>
                    <a:gd name="connsiteX2" fmla="*/ 295995 w 295995"/>
                    <a:gd name="connsiteY2" fmla="*/ 121728 h 121728"/>
                    <a:gd name="connsiteX0" fmla="*/ 0 w 295995"/>
                    <a:gd name="connsiteY0" fmla="*/ 109575 h 121728"/>
                    <a:gd name="connsiteX1" fmla="*/ 191871 w 295995"/>
                    <a:gd name="connsiteY1" fmla="*/ 539 h 121728"/>
                    <a:gd name="connsiteX2" fmla="*/ 295995 w 295995"/>
                    <a:gd name="connsiteY2" fmla="*/ 121728 h 121728"/>
                    <a:gd name="connsiteX0" fmla="*/ 0 w 312367"/>
                    <a:gd name="connsiteY0" fmla="*/ 109575 h 118395"/>
                    <a:gd name="connsiteX1" fmla="*/ 191871 w 312367"/>
                    <a:gd name="connsiteY1" fmla="*/ 539 h 118395"/>
                    <a:gd name="connsiteX2" fmla="*/ 312367 w 312367"/>
                    <a:gd name="connsiteY2" fmla="*/ 118395 h 118395"/>
                    <a:gd name="connsiteX0" fmla="*/ 0 w 313827"/>
                    <a:gd name="connsiteY0" fmla="*/ 109575 h 134603"/>
                    <a:gd name="connsiteX1" fmla="*/ 191871 w 313827"/>
                    <a:gd name="connsiteY1" fmla="*/ 539 h 134603"/>
                    <a:gd name="connsiteX2" fmla="*/ 313827 w 313827"/>
                    <a:gd name="connsiteY2" fmla="*/ 134603 h 134603"/>
                    <a:gd name="connsiteX0" fmla="*/ 0 w 313827"/>
                    <a:gd name="connsiteY0" fmla="*/ 109575 h 134603"/>
                    <a:gd name="connsiteX1" fmla="*/ 191871 w 313827"/>
                    <a:gd name="connsiteY1" fmla="*/ 539 h 134603"/>
                    <a:gd name="connsiteX2" fmla="*/ 313827 w 313827"/>
                    <a:gd name="connsiteY2" fmla="*/ 134603 h 134603"/>
                  </a:gdLst>
                  <a:ahLst/>
                  <a:cxnLst>
                    <a:cxn ang="0">
                      <a:pos x="connsiteX0" y="connsiteY0"/>
                    </a:cxn>
                    <a:cxn ang="0">
                      <a:pos x="connsiteX1" y="connsiteY1"/>
                    </a:cxn>
                    <a:cxn ang="0">
                      <a:pos x="connsiteX2" y="connsiteY2"/>
                    </a:cxn>
                  </a:cxnLst>
                  <a:rect l="l" t="t" r="r" b="b"/>
                  <a:pathLst>
                    <a:path w="313827" h="134603">
                      <a:moveTo>
                        <a:pt x="0" y="109575"/>
                      </a:moveTo>
                      <a:cubicBezTo>
                        <a:pt x="36990" y="63446"/>
                        <a:pt x="113318" y="-6846"/>
                        <a:pt x="191871" y="539"/>
                      </a:cubicBezTo>
                      <a:cubicBezTo>
                        <a:pt x="265057" y="7724"/>
                        <a:pt x="295833" y="75684"/>
                        <a:pt x="313827" y="134603"/>
                      </a:cubicBezTo>
                    </a:path>
                  </a:pathLst>
                </a:cu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93" name="円/楕円 144"/>
                <p:cNvSpPr>
                  <a:spLocks noChangeAspect="1"/>
                </p:cNvSpPr>
                <p:nvPr/>
              </p:nvSpPr>
              <p:spPr>
                <a:xfrm flipH="1">
                  <a:off x="2658452" y="794597"/>
                  <a:ext cx="207913" cy="207614"/>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800" dirty="0" smtClean="0">
                      <a:solidFill>
                        <a:schemeClr val="tx1"/>
                      </a:solidFill>
                    </a:rPr>
                    <a:t>-</a:t>
                  </a:r>
                  <a:endParaRPr kumimoji="1" lang="ja-JP" altLang="en-US" sz="2800" dirty="0">
                    <a:solidFill>
                      <a:schemeClr val="tx1"/>
                    </a:solidFill>
                  </a:endParaRPr>
                </a:p>
              </p:txBody>
            </p:sp>
            <p:sp>
              <p:nvSpPr>
                <p:cNvPr id="94" name="テキスト ボックス 93"/>
                <p:cNvSpPr txBox="1"/>
                <p:nvPr/>
              </p:nvSpPr>
              <p:spPr>
                <a:xfrm>
                  <a:off x="2563403" y="257283"/>
                  <a:ext cx="963212" cy="369332"/>
                </a:xfrm>
                <a:prstGeom prst="rect">
                  <a:avLst/>
                </a:prstGeom>
                <a:noFill/>
              </p:spPr>
              <p:txBody>
                <a:bodyPr wrap="none" rtlCol="0">
                  <a:spAutoFit/>
                </a:bodyPr>
                <a:lstStyle/>
                <a:p>
                  <a:r>
                    <a:rPr kumimoji="1" lang="en-US" altLang="ja-JP" dirty="0" smtClean="0">
                      <a:solidFill>
                        <a:srgbClr val="FF0000"/>
                      </a:solidFill>
                    </a:rPr>
                    <a:t>electron</a:t>
                  </a:r>
                  <a:endParaRPr kumimoji="1" lang="ja-JP" altLang="en-US" dirty="0">
                    <a:solidFill>
                      <a:srgbClr val="FF0000"/>
                    </a:solidFill>
                  </a:endParaRPr>
                </a:p>
              </p:txBody>
            </p:sp>
          </p:grpSp>
        </p:grpSp>
        <p:sp>
          <p:nvSpPr>
            <p:cNvPr id="86" name="テキスト ボックス 85"/>
            <p:cNvSpPr txBox="1"/>
            <p:nvPr/>
          </p:nvSpPr>
          <p:spPr>
            <a:xfrm flipH="1">
              <a:off x="6771569" y="737210"/>
              <a:ext cx="925253" cy="307777"/>
            </a:xfrm>
            <a:prstGeom prst="rect">
              <a:avLst/>
            </a:prstGeom>
            <a:noFill/>
          </p:spPr>
          <p:txBody>
            <a:bodyPr wrap="none" rtlCol="0">
              <a:spAutoFit/>
            </a:bodyPr>
            <a:lstStyle/>
            <a:p>
              <a:r>
                <a:rPr kumimoji="1" lang="en-US" altLang="ja-JP" sz="1400" dirty="0" smtClean="0"/>
                <a:t>molecules</a:t>
              </a:r>
              <a:endParaRPr kumimoji="1" lang="ja-JP" altLang="en-US" sz="1400" dirty="0"/>
            </a:p>
          </p:txBody>
        </p:sp>
      </p:grpSp>
      <p:sp>
        <p:nvSpPr>
          <p:cNvPr id="123" name="テキスト ボックス 122"/>
          <p:cNvSpPr txBox="1"/>
          <p:nvPr/>
        </p:nvSpPr>
        <p:spPr>
          <a:xfrm flipH="1">
            <a:off x="321011" y="3460126"/>
            <a:ext cx="1799082"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dirty="0" smtClean="0">
                <a:ln>
                  <a:noFill/>
                </a:ln>
                <a:solidFill>
                  <a:prstClr val="black"/>
                </a:solidFill>
                <a:effectLst/>
                <a:uLnTx/>
                <a:uFillTx/>
                <a:latin typeface="Calibri" panose="020F0502020204030204"/>
                <a:ea typeface="游ゴシック" panose="020B0400000000000000" pitchFamily="50" charset="-128"/>
                <a:cs typeface="+mn-cs"/>
              </a:rPr>
              <a:t>organic</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0" b="0" i="0" u="none" strike="noStrike" kern="1200" cap="none" spc="0" normalizeH="0" baseline="0" noProof="0" dirty="0" smtClean="0">
                <a:ln>
                  <a:noFill/>
                </a:ln>
                <a:solidFill>
                  <a:prstClr val="black"/>
                </a:solidFill>
                <a:effectLst/>
                <a:uLnTx/>
                <a:uFillTx/>
                <a:latin typeface="Calibri" panose="020F0502020204030204"/>
                <a:ea typeface="游ゴシック" panose="020B0400000000000000" pitchFamily="50" charset="-128"/>
                <a:cs typeface="+mn-cs"/>
              </a:rPr>
              <a:t> semiconductor</a:t>
            </a:r>
            <a:endParaRPr kumimoji="1" lang="ja-JP" altLang="en-US" sz="20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24" name="左中かっこ 123"/>
          <p:cNvSpPr/>
          <p:nvPr/>
        </p:nvSpPr>
        <p:spPr>
          <a:xfrm>
            <a:off x="2146412" y="3174176"/>
            <a:ext cx="99162" cy="1228557"/>
          </a:xfrm>
          <a:prstGeom prst="leftBrace">
            <a:avLst>
              <a:gd name="adj1" fmla="val 37181"/>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125" name="テキスト ボックス 124"/>
          <p:cNvSpPr txBox="1"/>
          <p:nvPr/>
        </p:nvSpPr>
        <p:spPr>
          <a:xfrm>
            <a:off x="7160674" y="2607100"/>
            <a:ext cx="1047730" cy="4978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smtClean="0">
                <a:ln>
                  <a:noFill/>
                </a:ln>
                <a:solidFill>
                  <a:srgbClr val="C00000"/>
                </a:solidFill>
                <a:effectLst/>
                <a:uLnTx/>
                <a:uFillTx/>
                <a:latin typeface="Calibri"/>
                <a:ea typeface="ＭＳ Ｐゴシック" panose="020B0600070205080204" pitchFamily="50" charset="-128"/>
                <a:cs typeface="+mn-cs"/>
              </a:rPr>
              <a:t>LUMO</a:t>
            </a:r>
          </a:p>
        </p:txBody>
      </p:sp>
      <p:sp>
        <p:nvSpPr>
          <p:cNvPr id="126" name="テキスト ボックス 125"/>
          <p:cNvSpPr txBox="1"/>
          <p:nvPr/>
        </p:nvSpPr>
        <p:spPr>
          <a:xfrm>
            <a:off x="7125835" y="3855595"/>
            <a:ext cx="1129185" cy="4978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smtClean="0">
                <a:ln>
                  <a:noFill/>
                </a:ln>
                <a:solidFill>
                  <a:srgbClr val="1F497D"/>
                </a:solidFill>
                <a:effectLst/>
                <a:uLnTx/>
                <a:uFillTx/>
                <a:latin typeface="Calibri"/>
                <a:ea typeface="ＭＳ Ｐゴシック" panose="020B0600070205080204" pitchFamily="50" charset="-128"/>
                <a:cs typeface="+mn-cs"/>
              </a:rPr>
              <a:t>HOMO</a:t>
            </a:r>
          </a:p>
        </p:txBody>
      </p:sp>
    </p:spTree>
    <p:extLst>
      <p:ext uri="{BB962C8B-B14F-4D97-AF65-F5344CB8AC3E}">
        <p14:creationId xmlns:p14="http://schemas.microsoft.com/office/powerpoint/2010/main" val="2051964364"/>
      </p:ext>
    </p:extLst>
  </p:cSld>
  <p:clrMapOvr>
    <a:masterClrMapping/>
  </p:clrMapOvr>
  <mc:AlternateContent xmlns:mc="http://schemas.openxmlformats.org/markup-compatibility/2006" xmlns:p14="http://schemas.microsoft.com/office/powerpoint/2010/main">
    <mc:Choice Requires="p14">
      <p:transition spd="slow" p14:dur="2000" advTm="76593"/>
    </mc:Choice>
    <mc:Fallback xmlns="">
      <p:transition spd="slow" advTm="76593"/>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lang="en-US" altLang="ja-JP" dirty="0"/>
              <a:t>Energy level diagram of OLED </a:t>
            </a:r>
            <a:endParaRPr kumimoji="1" lang="ja-JP" altLang="en-US" dirty="0"/>
          </a:p>
        </p:txBody>
      </p:sp>
      <p:grpSp>
        <p:nvGrpSpPr>
          <p:cNvPr id="5" name="グループ化 4"/>
          <p:cNvGrpSpPr/>
          <p:nvPr/>
        </p:nvGrpSpPr>
        <p:grpSpPr>
          <a:xfrm>
            <a:off x="1440326" y="1504210"/>
            <a:ext cx="6011994" cy="4625090"/>
            <a:chOff x="252650" y="1700808"/>
            <a:chExt cx="4526464" cy="3482257"/>
          </a:xfrm>
        </p:grpSpPr>
        <p:sp>
          <p:nvSpPr>
            <p:cNvPr id="6" name="テキスト ボックス 5"/>
            <p:cNvSpPr txBox="1"/>
            <p:nvPr/>
          </p:nvSpPr>
          <p:spPr>
            <a:xfrm>
              <a:off x="1247348" y="4808220"/>
              <a:ext cx="758351" cy="374845"/>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smtClean="0">
                  <a:ln>
                    <a:noFill/>
                  </a:ln>
                  <a:solidFill>
                    <a:prstClr val="black"/>
                  </a:solidFill>
                  <a:effectLst/>
                  <a:uLnTx/>
                  <a:uFillTx/>
                  <a:latin typeface="Calibri"/>
                  <a:ea typeface="ＭＳ Ｐゴシック" panose="020B0600070205080204" pitchFamily="50" charset="-128"/>
                  <a:cs typeface="+mn-cs"/>
                </a:rPr>
                <a:t>HTL</a:t>
              </a:r>
              <a:endParaRPr kumimoji="1" lang="ja-JP" altLang="en-US" sz="24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7" name="テキスト ボックス 6"/>
            <p:cNvSpPr txBox="1"/>
            <p:nvPr/>
          </p:nvSpPr>
          <p:spPr>
            <a:xfrm>
              <a:off x="2197067" y="3605851"/>
              <a:ext cx="464912" cy="3748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smtClean="0">
                  <a:ln>
                    <a:noFill/>
                  </a:ln>
                  <a:solidFill>
                    <a:prstClr val="black"/>
                  </a:solidFill>
                  <a:effectLst/>
                  <a:uLnTx/>
                  <a:uFillTx/>
                  <a:latin typeface="Calibri"/>
                  <a:ea typeface="ＭＳ Ｐゴシック" panose="020B0600070205080204" pitchFamily="50" charset="-128"/>
                  <a:cs typeface="+mn-cs"/>
                </a:rPr>
                <a:t>5.3</a:t>
              </a:r>
              <a:endParaRPr kumimoji="1" lang="ja-JP" altLang="en-US" sz="24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8" name="正方形/長方形 7"/>
            <p:cNvSpPr/>
            <p:nvPr/>
          </p:nvSpPr>
          <p:spPr>
            <a:xfrm>
              <a:off x="2968395" y="2060848"/>
              <a:ext cx="793280" cy="43334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4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9" name="正方形/長方形 8"/>
            <p:cNvSpPr/>
            <p:nvPr/>
          </p:nvSpPr>
          <p:spPr>
            <a:xfrm>
              <a:off x="2968394" y="4005064"/>
              <a:ext cx="793280" cy="43334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4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0" name="正方形/長方形 9"/>
            <p:cNvSpPr/>
            <p:nvPr/>
          </p:nvSpPr>
          <p:spPr>
            <a:xfrm>
              <a:off x="2083084" y="2057677"/>
              <a:ext cx="793280" cy="4333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4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1" name="正方形/長方形 10"/>
            <p:cNvSpPr/>
            <p:nvPr/>
          </p:nvSpPr>
          <p:spPr>
            <a:xfrm>
              <a:off x="2083084" y="3573016"/>
              <a:ext cx="793280" cy="4333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4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2" name="正方形/長方形 11"/>
            <p:cNvSpPr/>
            <p:nvPr/>
          </p:nvSpPr>
          <p:spPr>
            <a:xfrm>
              <a:off x="1186432" y="1700808"/>
              <a:ext cx="793280" cy="4333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4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3" name="正方形/長方形 12"/>
            <p:cNvSpPr/>
            <p:nvPr/>
          </p:nvSpPr>
          <p:spPr>
            <a:xfrm>
              <a:off x="1179951" y="3643728"/>
              <a:ext cx="793280" cy="4333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4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4" name="正方形/長方形 13"/>
            <p:cNvSpPr/>
            <p:nvPr/>
          </p:nvSpPr>
          <p:spPr>
            <a:xfrm rot="10800000">
              <a:off x="397917" y="3685010"/>
              <a:ext cx="673712" cy="1110578"/>
            </a:xfrm>
            <a:prstGeom prst="rect">
              <a:avLst/>
            </a:prstGeom>
            <a:gradFill flip="none" rotWithShape="1">
              <a:gsLst>
                <a:gs pos="0">
                  <a:schemeClr val="bg1">
                    <a:lumMod val="50000"/>
                  </a:schemeClr>
                </a:gs>
                <a:gs pos="50000">
                  <a:schemeClr val="bg1">
                    <a:lumMod val="65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4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5" name="正方形/長方形 14"/>
            <p:cNvSpPr/>
            <p:nvPr/>
          </p:nvSpPr>
          <p:spPr>
            <a:xfrm rot="10800000">
              <a:off x="3898288" y="3106259"/>
              <a:ext cx="673712" cy="970813"/>
            </a:xfrm>
            <a:prstGeom prst="rect">
              <a:avLst/>
            </a:prstGeom>
            <a:gradFill flip="none" rotWithShape="1">
              <a:gsLst>
                <a:gs pos="0">
                  <a:schemeClr val="bg1">
                    <a:lumMod val="50000"/>
                  </a:schemeClr>
                </a:gs>
                <a:gs pos="50000">
                  <a:schemeClr val="bg1">
                    <a:lumMod val="75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4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6" name="テキスト ボックス 15"/>
            <p:cNvSpPr txBox="1"/>
            <p:nvPr/>
          </p:nvSpPr>
          <p:spPr>
            <a:xfrm>
              <a:off x="2845711" y="4785103"/>
              <a:ext cx="758351" cy="374845"/>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smtClean="0">
                  <a:ln>
                    <a:noFill/>
                  </a:ln>
                  <a:solidFill>
                    <a:prstClr val="black"/>
                  </a:solidFill>
                  <a:effectLst/>
                  <a:uLnTx/>
                  <a:uFillTx/>
                  <a:latin typeface="Calibri"/>
                  <a:ea typeface="ＭＳ Ｐゴシック" panose="020B0600070205080204" pitchFamily="50" charset="-128"/>
                  <a:cs typeface="+mn-cs"/>
                </a:rPr>
                <a:t>ETL</a:t>
              </a:r>
              <a:endParaRPr kumimoji="1" lang="ja-JP" altLang="en-US" sz="24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17" name="テキスト ボックス 16"/>
            <p:cNvSpPr txBox="1"/>
            <p:nvPr/>
          </p:nvSpPr>
          <p:spPr>
            <a:xfrm>
              <a:off x="2118013" y="4808220"/>
              <a:ext cx="758351" cy="374845"/>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smtClean="0">
                  <a:ln>
                    <a:noFill/>
                  </a:ln>
                  <a:solidFill>
                    <a:prstClr val="black"/>
                  </a:solidFill>
                  <a:effectLst/>
                  <a:uLnTx/>
                  <a:uFillTx/>
                  <a:latin typeface="Calibri"/>
                  <a:ea typeface="ＭＳ Ｐゴシック" panose="020B0600070205080204" pitchFamily="50" charset="-128"/>
                  <a:cs typeface="+mn-cs"/>
                </a:rPr>
                <a:t>EL</a:t>
              </a:r>
              <a:endParaRPr kumimoji="1" lang="ja-JP" altLang="en-US" sz="24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18" name="円/楕円 17"/>
            <p:cNvSpPr/>
            <p:nvPr/>
          </p:nvSpPr>
          <p:spPr>
            <a:xfrm>
              <a:off x="624207" y="3697102"/>
              <a:ext cx="185172" cy="18517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smtClean="0">
                  <a:ln>
                    <a:noFill/>
                  </a:ln>
                  <a:solidFill>
                    <a:prstClr val="black"/>
                  </a:solidFill>
                  <a:effectLst/>
                  <a:uLnTx/>
                  <a:uFillTx/>
                  <a:latin typeface="Calibri"/>
                  <a:ea typeface="ＭＳ Ｐゴシック" panose="020B0600070205080204" pitchFamily="50" charset="-128"/>
                  <a:cs typeface="+mn-cs"/>
                </a:rPr>
                <a:t>+</a:t>
              </a:r>
              <a:endParaRPr kumimoji="1" lang="ja-JP" altLang="en-US" sz="24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19" name="円/楕円 18"/>
            <p:cNvSpPr/>
            <p:nvPr/>
          </p:nvSpPr>
          <p:spPr>
            <a:xfrm>
              <a:off x="4135294" y="2880381"/>
              <a:ext cx="185172" cy="18517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smtClean="0">
                  <a:ln>
                    <a:noFill/>
                  </a:ln>
                  <a:solidFill>
                    <a:prstClr val="white"/>
                  </a:solidFill>
                  <a:effectLst/>
                  <a:uLnTx/>
                  <a:uFillTx/>
                  <a:latin typeface="Calibri"/>
                  <a:ea typeface="ＭＳ Ｐゴシック" panose="020B0600070205080204" pitchFamily="50" charset="-128"/>
                  <a:cs typeface="+mn-cs"/>
                </a:rPr>
                <a:t>-</a:t>
              </a:r>
              <a:endParaRPr kumimoji="1" lang="ja-JP" altLang="en-US" sz="2400" b="1"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20" name="円/楕円 19"/>
            <p:cNvSpPr/>
            <p:nvPr/>
          </p:nvSpPr>
          <p:spPr>
            <a:xfrm>
              <a:off x="2267744" y="3584330"/>
              <a:ext cx="185172" cy="18517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smtClean="0">
                  <a:ln>
                    <a:noFill/>
                  </a:ln>
                  <a:solidFill>
                    <a:prstClr val="black"/>
                  </a:solidFill>
                  <a:effectLst/>
                  <a:uLnTx/>
                  <a:uFillTx/>
                  <a:latin typeface="Calibri"/>
                  <a:ea typeface="ＭＳ Ｐゴシック" panose="020B0600070205080204" pitchFamily="50" charset="-128"/>
                  <a:cs typeface="+mn-cs"/>
                </a:rPr>
                <a:t>+</a:t>
              </a:r>
              <a:endParaRPr kumimoji="1" lang="ja-JP" altLang="en-US" sz="24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21" name="円/楕円 20"/>
            <p:cNvSpPr/>
            <p:nvPr/>
          </p:nvSpPr>
          <p:spPr>
            <a:xfrm>
              <a:off x="3378716" y="2305849"/>
              <a:ext cx="185172" cy="18517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smtClean="0">
                  <a:ln>
                    <a:noFill/>
                  </a:ln>
                  <a:solidFill>
                    <a:prstClr val="white"/>
                  </a:solidFill>
                  <a:effectLst/>
                  <a:uLnTx/>
                  <a:uFillTx/>
                  <a:latin typeface="Calibri"/>
                  <a:ea typeface="ＭＳ Ｐゴシック" panose="020B0600070205080204" pitchFamily="50" charset="-128"/>
                  <a:cs typeface="+mn-cs"/>
                </a:rPr>
                <a:t>-</a:t>
              </a:r>
              <a:endParaRPr kumimoji="1" lang="ja-JP" altLang="en-US" sz="2400" b="1"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22" name="円/楕円 21"/>
            <p:cNvSpPr/>
            <p:nvPr/>
          </p:nvSpPr>
          <p:spPr>
            <a:xfrm>
              <a:off x="2267744" y="2289687"/>
              <a:ext cx="185172" cy="18517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smtClean="0">
                  <a:ln>
                    <a:noFill/>
                  </a:ln>
                  <a:solidFill>
                    <a:prstClr val="white"/>
                  </a:solidFill>
                  <a:effectLst/>
                  <a:uLnTx/>
                  <a:uFillTx/>
                  <a:latin typeface="Calibri"/>
                  <a:ea typeface="ＭＳ Ｐゴシック" panose="020B0600070205080204" pitchFamily="50" charset="-128"/>
                  <a:cs typeface="+mn-cs"/>
                </a:rPr>
                <a:t>-</a:t>
              </a:r>
              <a:endParaRPr kumimoji="1" lang="ja-JP" altLang="en-US" sz="2400" b="1"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cxnSp>
          <p:nvCxnSpPr>
            <p:cNvPr id="23" name="直線矢印コネクタ 22"/>
            <p:cNvCxnSpPr>
              <a:stCxn id="20" idx="0"/>
            </p:cNvCxnSpPr>
            <p:nvPr/>
          </p:nvCxnSpPr>
          <p:spPr>
            <a:xfrm flipH="1" flipV="1">
              <a:off x="2356801" y="2494847"/>
              <a:ext cx="3529" cy="1089483"/>
            </a:xfrm>
            <a:prstGeom prst="straightConnector1">
              <a:avLst/>
            </a:prstGeom>
            <a:ln w="28575">
              <a:solidFill>
                <a:schemeClr val="accent6">
                  <a:lumMod val="75000"/>
                </a:schemeClr>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24" name="円/楕円 23"/>
            <p:cNvSpPr/>
            <p:nvPr/>
          </p:nvSpPr>
          <p:spPr>
            <a:xfrm>
              <a:off x="1372764" y="3643728"/>
              <a:ext cx="185172" cy="18517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smtClean="0">
                  <a:ln>
                    <a:noFill/>
                  </a:ln>
                  <a:solidFill>
                    <a:prstClr val="black"/>
                  </a:solidFill>
                  <a:effectLst/>
                  <a:uLnTx/>
                  <a:uFillTx/>
                  <a:latin typeface="Calibri"/>
                  <a:ea typeface="ＭＳ Ｐゴシック" panose="020B0600070205080204" pitchFamily="50" charset="-128"/>
                  <a:cs typeface="+mn-cs"/>
                </a:rPr>
                <a:t>+</a:t>
              </a:r>
              <a:endParaRPr kumimoji="1" lang="ja-JP" altLang="en-US" sz="2400" b="1"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25" name="テキスト ボックス 24"/>
            <p:cNvSpPr txBox="1"/>
            <p:nvPr/>
          </p:nvSpPr>
          <p:spPr>
            <a:xfrm>
              <a:off x="252650" y="4771509"/>
              <a:ext cx="1006443" cy="374845"/>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smtClean="0">
                  <a:ln>
                    <a:noFill/>
                  </a:ln>
                  <a:solidFill>
                    <a:prstClr val="black"/>
                  </a:solidFill>
                  <a:effectLst/>
                  <a:uLnTx/>
                  <a:uFillTx/>
                  <a:latin typeface="Calibri"/>
                  <a:ea typeface="ＭＳ Ｐゴシック" panose="020B0600070205080204" pitchFamily="50" charset="-128"/>
                  <a:cs typeface="+mn-cs"/>
                </a:rPr>
                <a:t>anode</a:t>
              </a:r>
              <a:endParaRPr kumimoji="1" lang="ja-JP" altLang="en-US" sz="24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26" name="テキスト ボックス 25"/>
            <p:cNvSpPr txBox="1"/>
            <p:nvPr/>
          </p:nvSpPr>
          <p:spPr>
            <a:xfrm>
              <a:off x="3676646" y="4808220"/>
              <a:ext cx="1102468" cy="374845"/>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smtClean="0">
                  <a:ln>
                    <a:noFill/>
                  </a:ln>
                  <a:solidFill>
                    <a:prstClr val="black"/>
                  </a:solidFill>
                  <a:effectLst/>
                  <a:uLnTx/>
                  <a:uFillTx/>
                  <a:latin typeface="Calibri"/>
                  <a:ea typeface="ＭＳ Ｐゴシック" panose="020B0600070205080204" pitchFamily="50" charset="-128"/>
                  <a:cs typeface="+mn-cs"/>
                </a:rPr>
                <a:t>cathode</a:t>
              </a:r>
              <a:endParaRPr kumimoji="1" lang="ja-JP" altLang="en-US" sz="2400" b="0" i="0" u="none" strike="noStrike" kern="120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27" name="下カーブ矢印 26"/>
            <p:cNvSpPr/>
            <p:nvPr/>
          </p:nvSpPr>
          <p:spPr>
            <a:xfrm rot="21400931" flipV="1">
              <a:off x="747986" y="3878946"/>
              <a:ext cx="647287" cy="221654"/>
            </a:xfrm>
            <a:prstGeom prst="curvedDownArrow">
              <a:avLst>
                <a:gd name="adj1" fmla="val 25000"/>
                <a:gd name="adj2" fmla="val 55161"/>
                <a:gd name="adj3" fmla="val 4667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4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
          <p:nvSpPr>
            <p:cNvPr id="28" name="下カーブ矢印 27"/>
            <p:cNvSpPr/>
            <p:nvPr/>
          </p:nvSpPr>
          <p:spPr>
            <a:xfrm rot="12734206" flipV="1">
              <a:off x="3563685" y="2430666"/>
              <a:ext cx="751679" cy="212474"/>
            </a:xfrm>
            <a:prstGeom prst="curvedDownArrow">
              <a:avLst>
                <a:gd name="adj1" fmla="val 25000"/>
                <a:gd name="adj2" fmla="val 55161"/>
                <a:gd name="adj3" fmla="val 4667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4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
          <p:nvSpPr>
            <p:cNvPr id="29" name="右矢印 28"/>
            <p:cNvSpPr/>
            <p:nvPr/>
          </p:nvSpPr>
          <p:spPr>
            <a:xfrm rot="10800000">
              <a:off x="2633480" y="2323099"/>
              <a:ext cx="642376" cy="97155"/>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4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30" name="右矢印 29"/>
            <p:cNvSpPr/>
            <p:nvPr/>
          </p:nvSpPr>
          <p:spPr>
            <a:xfrm>
              <a:off x="1587689" y="3697102"/>
              <a:ext cx="609378" cy="97154"/>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4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31" name="テキスト ボックス 30"/>
            <p:cNvSpPr txBox="1"/>
            <p:nvPr/>
          </p:nvSpPr>
          <p:spPr>
            <a:xfrm>
              <a:off x="3769669" y="4136074"/>
              <a:ext cx="850170" cy="37484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smtClean="0">
                  <a:ln>
                    <a:noFill/>
                  </a:ln>
                  <a:solidFill>
                    <a:srgbClr val="1F497D"/>
                  </a:solidFill>
                  <a:effectLst/>
                  <a:uLnTx/>
                  <a:uFillTx/>
                  <a:latin typeface="Calibri"/>
                  <a:ea typeface="ＭＳ Ｐゴシック" panose="020B0600070205080204" pitchFamily="50" charset="-128"/>
                  <a:cs typeface="+mn-cs"/>
                </a:rPr>
                <a:t>HOMO</a:t>
              </a:r>
            </a:p>
          </p:txBody>
        </p:sp>
        <p:sp>
          <p:nvSpPr>
            <p:cNvPr id="32" name="テキスト ボックス 31"/>
            <p:cNvSpPr txBox="1"/>
            <p:nvPr/>
          </p:nvSpPr>
          <p:spPr>
            <a:xfrm>
              <a:off x="3919676" y="1920355"/>
              <a:ext cx="788842" cy="37484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smtClean="0">
                  <a:ln>
                    <a:noFill/>
                  </a:ln>
                  <a:solidFill>
                    <a:srgbClr val="C00000"/>
                  </a:solidFill>
                  <a:effectLst/>
                  <a:uLnTx/>
                  <a:uFillTx/>
                  <a:latin typeface="Calibri"/>
                  <a:ea typeface="ＭＳ Ｐゴシック" panose="020B0600070205080204" pitchFamily="50" charset="-128"/>
                  <a:cs typeface="+mn-cs"/>
                </a:rPr>
                <a:t>LUMO</a:t>
              </a:r>
            </a:p>
          </p:txBody>
        </p:sp>
        <p:sp>
          <p:nvSpPr>
            <p:cNvPr id="33" name="Text Box 69"/>
            <p:cNvSpPr txBox="1">
              <a:spLocks noChangeArrowheads="1"/>
            </p:cNvSpPr>
            <p:nvPr/>
          </p:nvSpPr>
          <p:spPr bwMode="auto">
            <a:xfrm>
              <a:off x="2500509" y="2807607"/>
              <a:ext cx="487315" cy="307777"/>
            </a:xfrm>
            <a:prstGeom prst="rect">
              <a:avLst/>
            </a:prstGeom>
            <a:solidFill>
              <a:schemeClr val="bg1"/>
            </a:solidFill>
            <a:ln w="9525">
              <a:noFill/>
              <a:miter lim="800000"/>
              <a:headEnd/>
              <a:tailEnd/>
            </a:ln>
            <a:effectLst/>
          </p:spPr>
          <p:txBody>
            <a:bodyPr wrap="square" lIns="0" tIns="0" rIns="0" bIns="0">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1" lang="en-US" altLang="ja-JP" sz="2400" b="0" i="1" u="none" strike="noStrike" kern="1200" cap="none" spc="0" normalizeH="0" baseline="0" noProof="0" dirty="0" err="1" smtClean="0">
                  <a:ln>
                    <a:noFill/>
                  </a:ln>
                  <a:solidFill>
                    <a:srgbClr val="F79646">
                      <a:lumMod val="75000"/>
                    </a:srgbClr>
                  </a:solidFill>
                  <a:effectLst/>
                  <a:uLnTx/>
                  <a:uFillTx/>
                  <a:latin typeface="Times New Roman" pitchFamily="18" charset="0"/>
                  <a:ea typeface="ＭＳ Ｐゴシック" pitchFamily="50" charset="-128"/>
                  <a:cs typeface="+mn-cs"/>
                  <a:sym typeface="MT Extra" pitchFamily="18" charset="2"/>
                </a:rPr>
                <a:t>h</a:t>
              </a:r>
              <a:r>
                <a:rPr kumimoji="1" lang="en-US" altLang="ja-JP" sz="2400" b="0" i="1" u="none" strike="noStrike" kern="1200" cap="none" spc="0" normalizeH="0" baseline="0" noProof="0" dirty="0" err="1" smtClean="0">
                  <a:ln>
                    <a:noFill/>
                  </a:ln>
                  <a:solidFill>
                    <a:srgbClr val="F79646">
                      <a:lumMod val="75000"/>
                    </a:srgbClr>
                  </a:solidFill>
                  <a:effectLst/>
                  <a:uLnTx/>
                  <a:uFillTx/>
                  <a:latin typeface="Symbol" pitchFamily="18" charset="2"/>
                  <a:ea typeface="ＭＳ Ｐゴシック" pitchFamily="50" charset="-128"/>
                  <a:cs typeface="+mn-cs"/>
                  <a:sym typeface="MT Extra" pitchFamily="18" charset="2"/>
                </a:rPr>
                <a:t>n</a:t>
              </a:r>
              <a:endParaRPr kumimoji="1" lang="en-US" altLang="ja-JP" sz="2400" b="0" i="1" u="none" strike="noStrike" kern="1200" cap="none" spc="0" normalizeH="0" baseline="0" noProof="0" dirty="0" smtClean="0">
                <a:ln>
                  <a:noFill/>
                </a:ln>
                <a:solidFill>
                  <a:srgbClr val="F79646">
                    <a:lumMod val="75000"/>
                  </a:srgbClr>
                </a:solidFill>
                <a:effectLst/>
                <a:uLnTx/>
                <a:uFillTx/>
                <a:latin typeface="Symbol" pitchFamily="18" charset="2"/>
                <a:ea typeface="ＭＳ Ｐゴシック" pitchFamily="50" charset="-128"/>
                <a:cs typeface="+mn-cs"/>
                <a:sym typeface="MT Extra" pitchFamily="18" charset="2"/>
              </a:endParaRPr>
            </a:p>
          </p:txBody>
        </p:sp>
      </p:grpSp>
    </p:spTree>
    <p:extLst>
      <p:ext uri="{BB962C8B-B14F-4D97-AF65-F5344CB8AC3E}">
        <p14:creationId xmlns:p14="http://schemas.microsoft.com/office/powerpoint/2010/main" val="2549258479"/>
      </p:ext>
    </p:extLst>
  </p:cSld>
  <p:clrMapOvr>
    <a:masterClrMapping/>
  </p:clrMapOvr>
  <mc:AlternateContent xmlns:mc="http://schemas.openxmlformats.org/markup-compatibility/2006" xmlns:p14="http://schemas.microsoft.com/office/powerpoint/2010/main">
    <mc:Choice Requires="p14">
      <p:transition spd="slow" p14:dur="2000" advTm="71748"/>
    </mc:Choice>
    <mc:Fallback xmlns="">
      <p:transition spd="slow" advTm="71748"/>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kumimoji="1" lang="en-US" altLang="ja-JP" dirty="0" smtClean="0"/>
              <a:t>Outline</a:t>
            </a:r>
            <a:endParaRPr kumimoji="1" lang="ja-JP" altLang="en-US" dirty="0"/>
          </a:p>
        </p:txBody>
      </p:sp>
      <p:sp>
        <p:nvSpPr>
          <p:cNvPr id="4" name="コンテンツ プレースホルダー 3"/>
          <p:cNvSpPr>
            <a:spLocks noGrp="1"/>
          </p:cNvSpPr>
          <p:nvPr>
            <p:ph idx="1"/>
          </p:nvPr>
        </p:nvSpPr>
        <p:spPr/>
        <p:txBody>
          <a:bodyPr>
            <a:normAutofit/>
          </a:bodyPr>
          <a:lstStyle/>
          <a:p>
            <a:pPr marL="514350" indent="-514350">
              <a:buFont typeface="+mj-lt"/>
              <a:buAutoNum type="arabicPeriod"/>
            </a:pPr>
            <a:r>
              <a:rPr kumimoji="1" lang="en-US" altLang="ja-JP" sz="3600" b="1" dirty="0" smtClean="0"/>
              <a:t>Energy levels </a:t>
            </a:r>
            <a:r>
              <a:rPr kumimoji="1" lang="en-US" altLang="ja-JP" sz="3600" dirty="0" smtClean="0"/>
              <a:t>of </a:t>
            </a:r>
            <a:r>
              <a:rPr kumimoji="1" lang="en-US" altLang="ja-JP" b="1" dirty="0" smtClean="0"/>
              <a:t>unoccupied states</a:t>
            </a:r>
            <a:endParaRPr kumimoji="1" lang="en-US" altLang="ja-JP" b="1" dirty="0" smtClean="0"/>
          </a:p>
          <a:p>
            <a:pPr marL="914400" lvl="1" indent="-514350"/>
            <a:r>
              <a:rPr lang="en-US" altLang="ja-JP" dirty="0" smtClean="0"/>
              <a:t>low energy inverse photoelectron spectroscopy</a:t>
            </a:r>
          </a:p>
          <a:p>
            <a:pPr marL="914400" lvl="1" indent="-514350"/>
            <a:r>
              <a:rPr lang="en-US" altLang="ja-JP" dirty="0" smtClean="0"/>
              <a:t>enhancement of signal by surface </a:t>
            </a:r>
            <a:r>
              <a:rPr lang="en-US" altLang="ja-JP" dirty="0" err="1" smtClean="0"/>
              <a:t>plasmon</a:t>
            </a:r>
            <a:endParaRPr kumimoji="1" lang="en-US" altLang="ja-JP" sz="3600" dirty="0" smtClean="0"/>
          </a:p>
          <a:p>
            <a:pPr marL="514350" indent="-514350">
              <a:buFont typeface="+mj-lt"/>
              <a:buAutoNum type="arabicPeriod"/>
            </a:pPr>
            <a:r>
              <a:rPr lang="en-US" altLang="ja-JP" sz="3600" b="1" dirty="0" smtClean="0"/>
              <a:t>Intermolecular overlap</a:t>
            </a:r>
            <a:r>
              <a:rPr lang="en-US" altLang="ja-JP" sz="3600" dirty="0" smtClean="0"/>
              <a:t> of </a:t>
            </a:r>
            <a:r>
              <a:rPr lang="en-US" altLang="ja-JP" sz="3600" dirty="0" smtClean="0"/>
              <a:t>molecular orbitals</a:t>
            </a:r>
            <a:endParaRPr lang="en-US" altLang="ja-JP" sz="3600" dirty="0" smtClean="0"/>
          </a:p>
          <a:p>
            <a:pPr marL="914400" lvl="1" indent="-514350"/>
            <a:r>
              <a:rPr lang="en-US" altLang="ja-JP" b="1" dirty="0" smtClean="0"/>
              <a:t>splits </a:t>
            </a:r>
            <a:r>
              <a:rPr lang="en-US" altLang="ja-JP" dirty="0" smtClean="0"/>
              <a:t>of occupied and unoccupied levels</a:t>
            </a:r>
          </a:p>
          <a:p>
            <a:pPr marL="914400" lvl="1" indent="-514350"/>
            <a:r>
              <a:rPr kumimoji="1" lang="en-US" altLang="ja-JP" b="1" dirty="0" smtClean="0"/>
              <a:t>angle-resolved</a:t>
            </a:r>
            <a:r>
              <a:rPr kumimoji="1" lang="en-US" altLang="ja-JP" dirty="0" smtClean="0"/>
              <a:t> inverse photoelectron spectroscopy</a:t>
            </a:r>
            <a:endParaRPr kumimoji="1" lang="ja-JP" altLang="en-US" dirty="0"/>
          </a:p>
        </p:txBody>
      </p:sp>
    </p:spTree>
    <p:extLst>
      <p:ext uri="{BB962C8B-B14F-4D97-AF65-F5344CB8AC3E}">
        <p14:creationId xmlns:p14="http://schemas.microsoft.com/office/powerpoint/2010/main" val="40283907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Energy level of semiconductor</a:t>
            </a:r>
            <a:endParaRPr kumimoji="1" lang="ja-JP" altLang="en-US" dirty="0"/>
          </a:p>
        </p:txBody>
      </p:sp>
      <p:sp>
        <p:nvSpPr>
          <p:cNvPr id="111" name="テキスト ボックス 110"/>
          <p:cNvSpPr txBox="1"/>
          <p:nvPr/>
        </p:nvSpPr>
        <p:spPr>
          <a:xfrm>
            <a:off x="6675286" y="4401108"/>
            <a:ext cx="1717426" cy="461649"/>
          </a:xfrm>
          <a:prstGeom prst="rect">
            <a:avLst/>
          </a:prstGeom>
          <a:noFill/>
        </p:spPr>
        <p:txBody>
          <a:bodyPr wrap="none" lIns="91424" tIns="45712" rIns="91424" bIns="45712" rtlCol="0">
            <a:spAutoFit/>
          </a:bodyPr>
          <a:lstStyle/>
          <a:p>
            <a:r>
              <a:rPr lang="en-US" altLang="ja-JP" sz="2400" b="1" dirty="0" smtClean="0"/>
              <a:t>HOMO</a:t>
            </a:r>
            <a:r>
              <a:rPr lang="en-US" altLang="ja-JP" sz="2400" dirty="0" smtClean="0"/>
              <a:t> level</a:t>
            </a:r>
            <a:endParaRPr lang="ja-JP" altLang="en-US" sz="2400" dirty="0"/>
          </a:p>
        </p:txBody>
      </p:sp>
      <p:sp>
        <p:nvSpPr>
          <p:cNvPr id="112" name="テキスト ボックス 111"/>
          <p:cNvSpPr txBox="1"/>
          <p:nvPr/>
        </p:nvSpPr>
        <p:spPr>
          <a:xfrm>
            <a:off x="6689678" y="2824397"/>
            <a:ext cx="1624258" cy="461649"/>
          </a:xfrm>
          <a:prstGeom prst="rect">
            <a:avLst/>
          </a:prstGeom>
          <a:noFill/>
        </p:spPr>
        <p:txBody>
          <a:bodyPr wrap="none" lIns="91424" tIns="45712" rIns="91424" bIns="45712" rtlCol="0">
            <a:spAutoFit/>
          </a:bodyPr>
          <a:lstStyle/>
          <a:p>
            <a:r>
              <a:rPr lang="en-US" altLang="ja-JP" sz="2400" b="1" dirty="0" smtClean="0">
                <a:solidFill>
                  <a:srgbClr val="C00000"/>
                </a:solidFill>
              </a:rPr>
              <a:t>LUMO</a:t>
            </a:r>
            <a:r>
              <a:rPr lang="en-US" altLang="ja-JP" sz="2400" dirty="0" smtClean="0">
                <a:solidFill>
                  <a:srgbClr val="C00000"/>
                </a:solidFill>
              </a:rPr>
              <a:t> level</a:t>
            </a:r>
            <a:endParaRPr lang="ja-JP" altLang="en-US" sz="2400" dirty="0">
              <a:solidFill>
                <a:srgbClr val="C00000"/>
              </a:solidFill>
            </a:endParaRPr>
          </a:p>
        </p:txBody>
      </p:sp>
      <p:sp>
        <p:nvSpPr>
          <p:cNvPr id="126" name="Rectangle 100"/>
          <p:cNvSpPr>
            <a:spLocks noChangeArrowheads="1"/>
          </p:cNvSpPr>
          <p:nvPr/>
        </p:nvSpPr>
        <p:spPr bwMode="auto">
          <a:xfrm rot="16200000">
            <a:off x="236599" y="3215559"/>
            <a:ext cx="769441" cy="27699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algn="ctr" defTabSz="914239"/>
            <a:r>
              <a:rPr lang="en-US" altLang="ja-JP" dirty="0" smtClean="0">
                <a:solidFill>
                  <a:schemeClr val="tx1"/>
                </a:solidFill>
                <a:latin typeface="Arial" pitchFamily="34" charset="0"/>
                <a:ea typeface="ＭＳ Ｐゴシック" pitchFamily="50" charset="-128"/>
                <a:cs typeface="ＭＳ Ｐゴシック" pitchFamily="50" charset="-128"/>
              </a:rPr>
              <a:t>energy </a:t>
            </a:r>
            <a:endParaRPr lang="ja-JP" altLang="ja-JP" dirty="0">
              <a:solidFill>
                <a:schemeClr val="tx1"/>
              </a:solidFill>
              <a:latin typeface="Arial" pitchFamily="34" charset="0"/>
              <a:ea typeface="ＭＳ Ｐゴシック" pitchFamily="50" charset="-128"/>
              <a:cs typeface="ＭＳ Ｐゴシック" pitchFamily="50" charset="-128"/>
            </a:endParaRPr>
          </a:p>
        </p:txBody>
      </p:sp>
      <p:sp>
        <p:nvSpPr>
          <p:cNvPr id="127" name="Line 46"/>
          <p:cNvSpPr>
            <a:spLocks noChangeShapeType="1"/>
          </p:cNvSpPr>
          <p:nvPr/>
        </p:nvSpPr>
        <p:spPr bwMode="auto">
          <a:xfrm flipV="1">
            <a:off x="913998" y="1396796"/>
            <a:ext cx="1" cy="4070376"/>
          </a:xfrm>
          <a:prstGeom prst="line">
            <a:avLst/>
          </a:prstGeom>
          <a:noFill/>
          <a:ln w="28575">
            <a:solidFill>
              <a:srgbClr val="000000"/>
            </a:solidFill>
            <a:prstDash val="solid"/>
            <a:round/>
            <a:headEnd type="none" w="med" len="med"/>
            <a:tailEnd type="triangle" w="med" len="med"/>
          </a:ln>
        </p:spPr>
        <p:txBody>
          <a:bodyPr vert="horz" wrap="square" lIns="91424" tIns="45712" rIns="91424" bIns="45712" numCol="1" anchor="t" anchorCtr="0" compatLnSpc="1">
            <a:prstTxWarp prst="textNoShape">
              <a:avLst/>
            </a:prstTxWarp>
          </a:bodyPr>
          <a:lstStyle/>
          <a:p>
            <a:endParaRPr lang="ja-JP" altLang="en-US"/>
          </a:p>
        </p:txBody>
      </p:sp>
      <p:sp>
        <p:nvSpPr>
          <p:cNvPr id="104" name="Text Box 32"/>
          <p:cNvSpPr txBox="1">
            <a:spLocks noChangeArrowheads="1"/>
          </p:cNvSpPr>
          <p:nvPr/>
        </p:nvSpPr>
        <p:spPr bwMode="auto">
          <a:xfrm>
            <a:off x="6521331" y="2060848"/>
            <a:ext cx="1764196" cy="830981"/>
          </a:xfrm>
          <a:prstGeom prst="rect">
            <a:avLst/>
          </a:prstGeom>
          <a:noFill/>
          <a:ln w="9525">
            <a:noFill/>
            <a:miter lim="800000"/>
            <a:headEnd/>
            <a:tailEnd/>
          </a:ln>
          <a:effectLst/>
        </p:spPr>
        <p:txBody>
          <a:bodyPr wrap="square" lIns="91424" tIns="45712" rIns="91424" bIns="45712">
            <a:spAutoFit/>
          </a:bodyPr>
          <a:lstStyle/>
          <a:p>
            <a:pPr algn="ctr" eaLnBrk="0" hangingPunct="0"/>
            <a:r>
              <a:rPr lang="en-US" altLang="ja-JP" sz="2400" dirty="0" smtClean="0">
                <a:solidFill>
                  <a:srgbClr val="C00000"/>
                </a:solidFill>
                <a:ea typeface="ＭＳ Ｐゴシック" pitchFamily="50" charset="-128"/>
              </a:rPr>
              <a:t>unoccupied states</a:t>
            </a:r>
            <a:endParaRPr lang="en-US" altLang="ja-JP" sz="2400" dirty="0">
              <a:solidFill>
                <a:srgbClr val="C00000"/>
              </a:solidFill>
              <a:ea typeface="ＭＳ Ｐゴシック" pitchFamily="50" charset="-128"/>
            </a:endParaRPr>
          </a:p>
        </p:txBody>
      </p:sp>
      <p:sp>
        <p:nvSpPr>
          <p:cNvPr id="108" name="Text Box 57"/>
          <p:cNvSpPr txBox="1">
            <a:spLocks noChangeArrowheads="1"/>
          </p:cNvSpPr>
          <p:nvPr/>
        </p:nvSpPr>
        <p:spPr bwMode="auto">
          <a:xfrm>
            <a:off x="6341309" y="5003900"/>
            <a:ext cx="2124238" cy="461649"/>
          </a:xfrm>
          <a:prstGeom prst="rect">
            <a:avLst/>
          </a:prstGeom>
          <a:noFill/>
          <a:ln w="9525">
            <a:noFill/>
            <a:miter lim="800000"/>
            <a:headEnd/>
            <a:tailEnd/>
          </a:ln>
          <a:effectLst/>
        </p:spPr>
        <p:txBody>
          <a:bodyPr wrap="square" lIns="91424" tIns="45712" rIns="91424" bIns="45712">
            <a:spAutoFit/>
          </a:bodyPr>
          <a:lstStyle/>
          <a:p>
            <a:pPr algn="ctr" eaLnBrk="0" hangingPunct="0"/>
            <a:r>
              <a:rPr lang="en-US" altLang="ja-JP" sz="2400" dirty="0" smtClean="0">
                <a:ea typeface="ＭＳ Ｐゴシック" pitchFamily="50" charset="-128"/>
              </a:rPr>
              <a:t>valence states</a:t>
            </a:r>
            <a:endParaRPr lang="en-US" altLang="ja-JP" sz="2400" dirty="0">
              <a:ea typeface="ＭＳ Ｐゴシック" pitchFamily="50" charset="-128"/>
            </a:endParaRPr>
          </a:p>
        </p:txBody>
      </p:sp>
      <p:sp>
        <p:nvSpPr>
          <p:cNvPr id="9" name="正方形/長方形 8"/>
          <p:cNvSpPr/>
          <p:nvPr/>
        </p:nvSpPr>
        <p:spPr>
          <a:xfrm>
            <a:off x="2741642" y="2113838"/>
            <a:ext cx="3779687" cy="1147086"/>
          </a:xfrm>
          <a:prstGeom prst="rect">
            <a:avLst/>
          </a:prstGeom>
          <a:gradFill>
            <a:gsLst>
              <a:gs pos="0">
                <a:srgbClr val="C00000"/>
              </a:gs>
              <a:gs pos="50000">
                <a:schemeClr val="accent2">
                  <a:lumMod val="40000"/>
                  <a:lumOff val="60000"/>
                </a:schemeClr>
              </a:gs>
              <a:gs pos="100000">
                <a:srgbClr val="C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kumimoji="1" lang="ja-JP" altLang="en-US"/>
          </a:p>
        </p:txBody>
      </p:sp>
      <p:sp>
        <p:nvSpPr>
          <p:cNvPr id="87" name="正方形/長方形 86"/>
          <p:cNvSpPr/>
          <p:nvPr/>
        </p:nvSpPr>
        <p:spPr>
          <a:xfrm>
            <a:off x="2743972" y="4378490"/>
            <a:ext cx="3777357" cy="1147086"/>
          </a:xfrm>
          <a:prstGeom prst="rect">
            <a:avLst/>
          </a:prstGeom>
          <a:gradFill>
            <a:gsLst>
              <a:gs pos="0">
                <a:schemeClr val="tx2"/>
              </a:gs>
              <a:gs pos="50000">
                <a:schemeClr val="tx2">
                  <a:lumMod val="20000"/>
                  <a:lumOff val="80000"/>
                </a:schemeClr>
              </a:gs>
              <a:gs pos="100000">
                <a:schemeClr val="tx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kumimoji="1" lang="ja-JP" altLang="en-US"/>
          </a:p>
        </p:txBody>
      </p:sp>
      <p:sp>
        <p:nvSpPr>
          <p:cNvPr id="92" name="Text Box 32"/>
          <p:cNvSpPr txBox="1">
            <a:spLocks noChangeArrowheads="1"/>
          </p:cNvSpPr>
          <p:nvPr/>
        </p:nvSpPr>
        <p:spPr bwMode="auto">
          <a:xfrm>
            <a:off x="913999" y="2468923"/>
            <a:ext cx="1682895" cy="646315"/>
          </a:xfrm>
          <a:prstGeom prst="rect">
            <a:avLst/>
          </a:prstGeom>
          <a:noFill/>
          <a:ln w="9525">
            <a:noFill/>
            <a:miter lim="800000"/>
            <a:headEnd/>
            <a:tailEnd/>
          </a:ln>
          <a:effectLst/>
        </p:spPr>
        <p:txBody>
          <a:bodyPr wrap="square" lIns="91424" tIns="45712" rIns="91424" bIns="45712">
            <a:spAutoFit/>
          </a:bodyPr>
          <a:lstStyle/>
          <a:p>
            <a:pPr algn="ctr" eaLnBrk="0" hangingPunct="0"/>
            <a:r>
              <a:rPr lang="en-US" altLang="ja-JP" dirty="0" smtClean="0">
                <a:solidFill>
                  <a:srgbClr val="C00000"/>
                </a:solidFill>
                <a:ea typeface="ＭＳ Ｐゴシック" pitchFamily="50" charset="-128"/>
              </a:rPr>
              <a:t>conduction band</a:t>
            </a:r>
            <a:endParaRPr lang="en-US" altLang="ja-JP" dirty="0">
              <a:solidFill>
                <a:srgbClr val="C00000"/>
              </a:solidFill>
              <a:ea typeface="ＭＳ Ｐゴシック" pitchFamily="50" charset="-128"/>
            </a:endParaRPr>
          </a:p>
        </p:txBody>
      </p:sp>
      <p:sp>
        <p:nvSpPr>
          <p:cNvPr id="94" name="Text Box 57"/>
          <p:cNvSpPr txBox="1">
            <a:spLocks noChangeArrowheads="1"/>
          </p:cNvSpPr>
          <p:nvPr/>
        </p:nvSpPr>
        <p:spPr bwMode="auto">
          <a:xfrm>
            <a:off x="1012717" y="4748174"/>
            <a:ext cx="1620180" cy="646315"/>
          </a:xfrm>
          <a:prstGeom prst="rect">
            <a:avLst/>
          </a:prstGeom>
          <a:noFill/>
          <a:ln w="9525">
            <a:noFill/>
            <a:miter lim="800000"/>
            <a:headEnd/>
            <a:tailEnd/>
          </a:ln>
          <a:effectLst/>
        </p:spPr>
        <p:txBody>
          <a:bodyPr wrap="square" lIns="91424" tIns="45712" rIns="91424" bIns="45712">
            <a:spAutoFit/>
          </a:bodyPr>
          <a:lstStyle/>
          <a:p>
            <a:pPr algn="ctr" eaLnBrk="0" hangingPunct="0"/>
            <a:r>
              <a:rPr lang="en-US" altLang="ja-JP" dirty="0" smtClean="0">
                <a:ea typeface="ＭＳ Ｐゴシック" pitchFamily="50" charset="-128"/>
              </a:rPr>
              <a:t>valence </a:t>
            </a:r>
          </a:p>
          <a:p>
            <a:pPr algn="ctr" eaLnBrk="0" hangingPunct="0"/>
            <a:r>
              <a:rPr lang="en-US" altLang="ja-JP" dirty="0" smtClean="0">
                <a:ea typeface="ＭＳ Ｐゴシック" pitchFamily="50" charset="-128"/>
              </a:rPr>
              <a:t>band</a:t>
            </a:r>
            <a:endParaRPr lang="en-US" altLang="ja-JP" dirty="0">
              <a:ea typeface="ＭＳ Ｐゴシック" pitchFamily="50" charset="-128"/>
            </a:endParaRPr>
          </a:p>
        </p:txBody>
      </p:sp>
      <p:cxnSp>
        <p:nvCxnSpPr>
          <p:cNvPr id="7" name="直線コネクタ 6"/>
          <p:cNvCxnSpPr/>
          <p:nvPr/>
        </p:nvCxnSpPr>
        <p:spPr>
          <a:xfrm>
            <a:off x="1388912" y="1767823"/>
            <a:ext cx="5905476" cy="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58" name="円/楕円 57"/>
          <p:cNvSpPr/>
          <p:nvPr/>
        </p:nvSpPr>
        <p:spPr bwMode="auto">
          <a:xfrm>
            <a:off x="5277741" y="2846224"/>
            <a:ext cx="353942" cy="35467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0147" tIns="40074" rIns="80147" bIns="40074" anchor="ctr"/>
          <a:lstStyle/>
          <a:p>
            <a:pPr algn="ctr">
              <a:defRPr/>
            </a:pPr>
            <a:r>
              <a:rPr lang="en-US" altLang="ja-JP" sz="3500" b="1" dirty="0">
                <a:solidFill>
                  <a:schemeClr val="tx1"/>
                </a:solidFill>
              </a:rPr>
              <a:t>-</a:t>
            </a:r>
            <a:endParaRPr lang="ja-JP" altLang="en-US" sz="3500" b="1" dirty="0">
              <a:solidFill>
                <a:schemeClr val="tx1"/>
              </a:solidFill>
            </a:endParaRPr>
          </a:p>
        </p:txBody>
      </p:sp>
      <p:sp>
        <p:nvSpPr>
          <p:cNvPr id="59" name="円/楕円 58"/>
          <p:cNvSpPr/>
          <p:nvPr/>
        </p:nvSpPr>
        <p:spPr bwMode="auto">
          <a:xfrm>
            <a:off x="3888218" y="4424549"/>
            <a:ext cx="353942" cy="354674"/>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0147" tIns="40074" rIns="80147" bIns="40074" anchor="ctr"/>
          <a:lstStyle/>
          <a:p>
            <a:pPr algn="ctr">
              <a:defRPr/>
            </a:pPr>
            <a:r>
              <a:rPr lang="en-US" altLang="ja-JP" sz="3500" b="1" dirty="0">
                <a:solidFill>
                  <a:schemeClr val="tx1"/>
                </a:solidFill>
              </a:rPr>
              <a:t>+</a:t>
            </a:r>
            <a:endParaRPr lang="ja-JP" altLang="en-US" sz="3500" b="1" dirty="0">
              <a:solidFill>
                <a:schemeClr val="tx1"/>
              </a:solidFill>
            </a:endParaRPr>
          </a:p>
        </p:txBody>
      </p:sp>
      <p:sp>
        <p:nvSpPr>
          <p:cNvPr id="11" name="右矢印 10"/>
          <p:cNvSpPr/>
          <p:nvPr/>
        </p:nvSpPr>
        <p:spPr>
          <a:xfrm flipH="1">
            <a:off x="5677981" y="2824397"/>
            <a:ext cx="627585" cy="318448"/>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80147" tIns="40074" rIns="80147" bIns="40074" rtlCol="0" anchor="ctr"/>
          <a:lstStyle/>
          <a:p>
            <a:pPr algn="ctr"/>
            <a:endParaRPr kumimoji="1" lang="ja-JP" altLang="en-US"/>
          </a:p>
        </p:txBody>
      </p:sp>
      <p:sp>
        <p:nvSpPr>
          <p:cNvPr id="61" name="右矢印 60"/>
          <p:cNvSpPr/>
          <p:nvPr/>
        </p:nvSpPr>
        <p:spPr>
          <a:xfrm>
            <a:off x="3213188" y="4438993"/>
            <a:ext cx="627585" cy="318448"/>
          </a:xfrm>
          <a:prstGeom prst="right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80147" tIns="40074" rIns="80147" bIns="40074" rtlCol="0" anchor="ctr"/>
          <a:lstStyle/>
          <a:p>
            <a:pPr algn="ctr"/>
            <a:endParaRPr kumimoji="1" lang="ja-JP" altLang="en-US"/>
          </a:p>
        </p:txBody>
      </p:sp>
      <p:sp>
        <p:nvSpPr>
          <p:cNvPr id="62" name="Text Box 32"/>
          <p:cNvSpPr txBox="1">
            <a:spLocks noChangeArrowheads="1"/>
          </p:cNvSpPr>
          <p:nvPr/>
        </p:nvSpPr>
        <p:spPr bwMode="auto">
          <a:xfrm>
            <a:off x="3779912" y="2788533"/>
            <a:ext cx="1682895" cy="461649"/>
          </a:xfrm>
          <a:prstGeom prst="rect">
            <a:avLst/>
          </a:prstGeom>
          <a:noFill/>
          <a:ln w="9525">
            <a:noFill/>
            <a:miter lim="800000"/>
            <a:headEnd/>
            <a:tailEnd/>
          </a:ln>
          <a:effectLst/>
        </p:spPr>
        <p:txBody>
          <a:bodyPr wrap="square" lIns="91424" tIns="45712" rIns="91424" bIns="45712">
            <a:spAutoFit/>
          </a:bodyPr>
          <a:lstStyle/>
          <a:p>
            <a:pPr algn="ctr" eaLnBrk="0" hangingPunct="0"/>
            <a:r>
              <a:rPr lang="en-US" altLang="ja-JP" sz="2400" dirty="0" smtClean="0">
                <a:solidFill>
                  <a:schemeClr val="bg1"/>
                </a:solidFill>
                <a:ea typeface="ＭＳ Ｐゴシック" pitchFamily="50" charset="-128"/>
              </a:rPr>
              <a:t>electron</a:t>
            </a:r>
            <a:endParaRPr lang="en-US" altLang="ja-JP" sz="2400" dirty="0">
              <a:solidFill>
                <a:schemeClr val="bg1"/>
              </a:solidFill>
              <a:ea typeface="ＭＳ Ｐゴシック" pitchFamily="50" charset="-128"/>
            </a:endParaRPr>
          </a:p>
        </p:txBody>
      </p:sp>
      <p:sp>
        <p:nvSpPr>
          <p:cNvPr id="63" name="Text Box 32"/>
          <p:cNvSpPr txBox="1">
            <a:spLocks noChangeArrowheads="1"/>
          </p:cNvSpPr>
          <p:nvPr/>
        </p:nvSpPr>
        <p:spPr bwMode="auto">
          <a:xfrm>
            <a:off x="4047950" y="4367263"/>
            <a:ext cx="1682895" cy="461649"/>
          </a:xfrm>
          <a:prstGeom prst="rect">
            <a:avLst/>
          </a:prstGeom>
          <a:noFill/>
          <a:ln w="9525">
            <a:noFill/>
            <a:miter lim="800000"/>
            <a:headEnd/>
            <a:tailEnd/>
          </a:ln>
          <a:effectLst/>
        </p:spPr>
        <p:txBody>
          <a:bodyPr wrap="square" lIns="91424" tIns="45712" rIns="91424" bIns="45712">
            <a:spAutoFit/>
          </a:bodyPr>
          <a:lstStyle/>
          <a:p>
            <a:pPr algn="ctr" eaLnBrk="0" hangingPunct="0"/>
            <a:r>
              <a:rPr lang="en-US" altLang="ja-JP" sz="2400" dirty="0" smtClean="0">
                <a:solidFill>
                  <a:schemeClr val="bg1"/>
                </a:solidFill>
                <a:ea typeface="ＭＳ Ｐゴシック" pitchFamily="50" charset="-128"/>
              </a:rPr>
              <a:t>hole</a:t>
            </a:r>
            <a:endParaRPr lang="en-US" altLang="ja-JP" sz="2400" dirty="0">
              <a:solidFill>
                <a:schemeClr val="bg1"/>
              </a:solidFill>
              <a:ea typeface="ＭＳ Ｐゴシック" pitchFamily="50" charset="-128"/>
            </a:endParaRPr>
          </a:p>
        </p:txBody>
      </p:sp>
      <p:sp>
        <p:nvSpPr>
          <p:cNvPr id="20" name="Text Box 32"/>
          <p:cNvSpPr txBox="1">
            <a:spLocks noChangeArrowheads="1"/>
          </p:cNvSpPr>
          <p:nvPr/>
        </p:nvSpPr>
        <p:spPr bwMode="auto">
          <a:xfrm>
            <a:off x="7092280" y="1373883"/>
            <a:ext cx="1764196" cy="830981"/>
          </a:xfrm>
          <a:prstGeom prst="rect">
            <a:avLst/>
          </a:prstGeom>
          <a:noFill/>
          <a:ln w="9525">
            <a:noFill/>
            <a:miter lim="800000"/>
            <a:headEnd/>
            <a:tailEnd/>
          </a:ln>
          <a:effectLst/>
        </p:spPr>
        <p:txBody>
          <a:bodyPr wrap="square" lIns="91424" tIns="45712" rIns="91424" bIns="45712">
            <a:spAutoFit/>
          </a:bodyPr>
          <a:lstStyle/>
          <a:p>
            <a:pPr algn="ctr" eaLnBrk="0" hangingPunct="0"/>
            <a:r>
              <a:rPr lang="en-US" altLang="ja-JP" sz="2400" dirty="0" smtClean="0">
                <a:solidFill>
                  <a:schemeClr val="tx1"/>
                </a:solidFill>
                <a:ea typeface="ＭＳ Ｐゴシック" pitchFamily="50" charset="-128"/>
              </a:rPr>
              <a:t>vacuum level</a:t>
            </a:r>
            <a:endParaRPr lang="en-US" altLang="ja-JP" sz="2400" dirty="0">
              <a:solidFill>
                <a:schemeClr val="tx1"/>
              </a:solidFill>
              <a:ea typeface="ＭＳ Ｐゴシック" pitchFamily="50" charset="-128"/>
            </a:endParaRPr>
          </a:p>
        </p:txBody>
      </p:sp>
      <p:sp>
        <p:nvSpPr>
          <p:cNvPr id="21" name="Text Box 32"/>
          <p:cNvSpPr txBox="1">
            <a:spLocks noChangeArrowheads="1"/>
          </p:cNvSpPr>
          <p:nvPr/>
        </p:nvSpPr>
        <p:spPr bwMode="auto">
          <a:xfrm>
            <a:off x="6624228" y="3609020"/>
            <a:ext cx="1764196" cy="461649"/>
          </a:xfrm>
          <a:prstGeom prst="rect">
            <a:avLst/>
          </a:prstGeom>
          <a:noFill/>
          <a:ln w="9525">
            <a:noFill/>
            <a:miter lim="800000"/>
            <a:headEnd/>
            <a:tailEnd/>
          </a:ln>
          <a:effectLst/>
        </p:spPr>
        <p:txBody>
          <a:bodyPr wrap="square" lIns="91424" tIns="45712" rIns="91424" bIns="45712">
            <a:spAutoFit/>
          </a:bodyPr>
          <a:lstStyle/>
          <a:p>
            <a:pPr algn="ctr" eaLnBrk="0" hangingPunct="0"/>
            <a:r>
              <a:rPr lang="en-US" altLang="ja-JP" sz="2400" dirty="0" smtClean="0">
                <a:solidFill>
                  <a:schemeClr val="tx1"/>
                </a:solidFill>
                <a:ea typeface="ＭＳ Ｐゴシック" pitchFamily="50" charset="-128"/>
              </a:rPr>
              <a:t>Fermi level</a:t>
            </a:r>
            <a:endParaRPr lang="en-US" altLang="ja-JP" sz="2400" dirty="0">
              <a:solidFill>
                <a:schemeClr val="tx1"/>
              </a:solidFill>
              <a:ea typeface="ＭＳ Ｐゴシック" pitchFamily="50" charset="-128"/>
            </a:endParaRPr>
          </a:p>
        </p:txBody>
      </p:sp>
      <p:cxnSp>
        <p:nvCxnSpPr>
          <p:cNvPr id="22" name="直線コネクタ 21"/>
          <p:cNvCxnSpPr/>
          <p:nvPr/>
        </p:nvCxnSpPr>
        <p:spPr>
          <a:xfrm>
            <a:off x="2663745" y="3850215"/>
            <a:ext cx="3935482" cy="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 name="直線矢印コネクタ 3"/>
          <p:cNvCxnSpPr/>
          <p:nvPr/>
        </p:nvCxnSpPr>
        <p:spPr>
          <a:xfrm>
            <a:off x="3491880" y="1789373"/>
            <a:ext cx="0" cy="1471551"/>
          </a:xfrm>
          <a:prstGeom prst="straightConnector1">
            <a:avLst/>
          </a:prstGeom>
          <a:ln w="28575">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p:nvPr/>
        </p:nvCxnSpPr>
        <p:spPr>
          <a:xfrm>
            <a:off x="3023828" y="1772816"/>
            <a:ext cx="0" cy="2594447"/>
          </a:xfrm>
          <a:prstGeom prst="straightConnector1">
            <a:avLst/>
          </a:prstGeom>
          <a:ln w="28575">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28" name="テキスト ボックス 27"/>
          <p:cNvSpPr txBox="1"/>
          <p:nvPr/>
        </p:nvSpPr>
        <p:spPr>
          <a:xfrm>
            <a:off x="3527884" y="1700808"/>
            <a:ext cx="2167421" cy="461649"/>
          </a:xfrm>
          <a:prstGeom prst="rect">
            <a:avLst/>
          </a:prstGeom>
          <a:noFill/>
        </p:spPr>
        <p:txBody>
          <a:bodyPr wrap="none" lIns="91424" tIns="45712" rIns="91424" bIns="45712" rtlCol="0">
            <a:spAutoFit/>
          </a:bodyPr>
          <a:lstStyle/>
          <a:p>
            <a:r>
              <a:rPr lang="en-US" altLang="ja-JP" sz="2400" dirty="0" smtClean="0">
                <a:solidFill>
                  <a:srgbClr val="C00000"/>
                </a:solidFill>
              </a:rPr>
              <a:t>electron affinity</a:t>
            </a:r>
            <a:endParaRPr lang="ja-JP" altLang="en-US" sz="2400" dirty="0">
              <a:solidFill>
                <a:srgbClr val="C00000"/>
              </a:solidFill>
            </a:endParaRPr>
          </a:p>
        </p:txBody>
      </p:sp>
      <p:sp>
        <p:nvSpPr>
          <p:cNvPr id="29" name="テキスト ボックス 28"/>
          <p:cNvSpPr txBox="1"/>
          <p:nvPr/>
        </p:nvSpPr>
        <p:spPr>
          <a:xfrm>
            <a:off x="3095836" y="3825044"/>
            <a:ext cx="2333235" cy="461649"/>
          </a:xfrm>
          <a:prstGeom prst="rect">
            <a:avLst/>
          </a:prstGeom>
          <a:noFill/>
        </p:spPr>
        <p:txBody>
          <a:bodyPr wrap="none" lIns="91424" tIns="45712" rIns="91424" bIns="45712" rtlCol="0">
            <a:spAutoFit/>
          </a:bodyPr>
          <a:lstStyle/>
          <a:p>
            <a:r>
              <a:rPr lang="en-US" altLang="ja-JP" sz="2400" dirty="0" smtClean="0">
                <a:solidFill>
                  <a:schemeClr val="tx2">
                    <a:lumMod val="50000"/>
                  </a:schemeClr>
                </a:solidFill>
              </a:rPr>
              <a:t>ionization energy</a:t>
            </a:r>
            <a:endParaRPr lang="ja-JP" altLang="en-US" sz="2400" dirty="0">
              <a:solidFill>
                <a:schemeClr val="tx2">
                  <a:lumMod val="50000"/>
                </a:schemeClr>
              </a:solidFill>
            </a:endParaRPr>
          </a:p>
        </p:txBody>
      </p:sp>
    </p:spTree>
    <p:extLst>
      <p:ext uri="{BB962C8B-B14F-4D97-AF65-F5344CB8AC3E}">
        <p14:creationId xmlns:p14="http://schemas.microsoft.com/office/powerpoint/2010/main" val="901169532"/>
      </p:ext>
    </p:extLst>
  </p:cSld>
  <p:clrMapOvr>
    <a:masterClrMapping/>
  </p:clrMapOvr>
  <p:transition advTm="80233"/>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Charge </a:t>
            </a:r>
            <a:r>
              <a:rPr lang="en-US" altLang="ja-JP" dirty="0" smtClean="0"/>
              <a:t>transport </a:t>
            </a:r>
            <a:br>
              <a:rPr lang="en-US" altLang="ja-JP" dirty="0" smtClean="0"/>
            </a:br>
            <a:r>
              <a:rPr lang="en-US" altLang="ja-JP" dirty="0" smtClean="0"/>
              <a:t>in </a:t>
            </a:r>
            <a:r>
              <a:rPr lang="en-US" altLang="ja-JP" dirty="0"/>
              <a:t>organic semiconductor</a:t>
            </a:r>
            <a:endParaRPr kumimoji="1" lang="ja-JP" altLang="en-US" dirty="0"/>
          </a:p>
        </p:txBody>
      </p:sp>
      <p:grpSp>
        <p:nvGrpSpPr>
          <p:cNvPr id="9" name="グループ化 8"/>
          <p:cNvGrpSpPr/>
          <p:nvPr/>
        </p:nvGrpSpPr>
        <p:grpSpPr>
          <a:xfrm>
            <a:off x="1554449" y="2780991"/>
            <a:ext cx="5831562" cy="1637720"/>
            <a:chOff x="2250468" y="2469526"/>
            <a:chExt cx="4203159" cy="1180404"/>
          </a:xfrm>
        </p:grpSpPr>
        <p:sp>
          <p:nvSpPr>
            <p:cNvPr id="120" name="円/楕円 119"/>
            <p:cNvSpPr/>
            <p:nvPr/>
          </p:nvSpPr>
          <p:spPr>
            <a:xfrm rot="616816">
              <a:off x="4708901" y="2469526"/>
              <a:ext cx="552299" cy="1180404"/>
            </a:xfrm>
            <a:prstGeom prst="ellipse">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1" name="円/楕円 120"/>
            <p:cNvSpPr/>
            <p:nvPr/>
          </p:nvSpPr>
          <p:spPr>
            <a:xfrm rot="616816">
              <a:off x="5311550" y="2469526"/>
              <a:ext cx="552299" cy="1180404"/>
            </a:xfrm>
            <a:prstGeom prst="ellipse">
              <a:avLst/>
            </a:prstGeom>
            <a:solidFill>
              <a:schemeClr val="accent5">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2" name="円/楕円 121"/>
            <p:cNvSpPr/>
            <p:nvPr/>
          </p:nvSpPr>
          <p:spPr>
            <a:xfrm rot="616816">
              <a:off x="5901328" y="2469526"/>
              <a:ext cx="552299" cy="1180404"/>
            </a:xfrm>
            <a:prstGeom prst="ellipse">
              <a:avLst/>
            </a:prstGeom>
            <a:solidFill>
              <a:schemeClr val="accent5">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27" name="グループ化 144"/>
            <p:cNvGrpSpPr/>
            <p:nvPr/>
          </p:nvGrpSpPr>
          <p:grpSpPr>
            <a:xfrm rot="836343">
              <a:off x="4767640" y="2691529"/>
              <a:ext cx="389858" cy="736398"/>
              <a:chOff x="1884218" y="1995053"/>
              <a:chExt cx="498764" cy="942109"/>
            </a:xfrm>
            <a:solidFill>
              <a:schemeClr val="accent3"/>
            </a:solidFill>
          </p:grpSpPr>
          <p:sp>
            <p:nvSpPr>
              <p:cNvPr id="128" name="六角形 127"/>
              <p:cNvSpPr/>
              <p:nvPr/>
            </p:nvSpPr>
            <p:spPr>
              <a:xfrm>
                <a:off x="1884218" y="1995053"/>
                <a:ext cx="498764" cy="471055"/>
              </a:xfrm>
              <a:prstGeom prst="hexagon">
                <a:avLst/>
              </a:prstGeom>
              <a:solidFill>
                <a:schemeClr val="accent2">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9" name="六角形 128"/>
              <p:cNvSpPr/>
              <p:nvPr/>
            </p:nvSpPr>
            <p:spPr>
              <a:xfrm>
                <a:off x="1884218" y="2466107"/>
                <a:ext cx="498764" cy="471055"/>
              </a:xfrm>
              <a:prstGeom prst="hexagon">
                <a:avLst/>
              </a:prstGeom>
              <a:solidFill>
                <a:schemeClr val="accent2">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33" name="グループ化 144"/>
            <p:cNvGrpSpPr/>
            <p:nvPr/>
          </p:nvGrpSpPr>
          <p:grpSpPr>
            <a:xfrm rot="836343">
              <a:off x="6000689" y="2691529"/>
              <a:ext cx="389858" cy="736398"/>
              <a:chOff x="1884218" y="1995053"/>
              <a:chExt cx="498764" cy="942109"/>
            </a:xfrm>
            <a:solidFill>
              <a:schemeClr val="accent3"/>
            </a:solidFill>
          </p:grpSpPr>
          <p:sp>
            <p:nvSpPr>
              <p:cNvPr id="134" name="六角形 133"/>
              <p:cNvSpPr/>
              <p:nvPr/>
            </p:nvSpPr>
            <p:spPr>
              <a:xfrm>
                <a:off x="1884218" y="1995053"/>
                <a:ext cx="498764" cy="471055"/>
              </a:xfrm>
              <a:prstGeom prst="hexagon">
                <a:avLst/>
              </a:prstGeom>
              <a:solidFill>
                <a:schemeClr val="accent5">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5" name="六角形 134"/>
              <p:cNvSpPr/>
              <p:nvPr/>
            </p:nvSpPr>
            <p:spPr>
              <a:xfrm>
                <a:off x="1884218" y="2466107"/>
                <a:ext cx="498764" cy="471055"/>
              </a:xfrm>
              <a:prstGeom prst="hexagon">
                <a:avLst/>
              </a:prstGeom>
              <a:solidFill>
                <a:schemeClr val="accent5">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36" name="グループ化 144"/>
            <p:cNvGrpSpPr/>
            <p:nvPr/>
          </p:nvGrpSpPr>
          <p:grpSpPr>
            <a:xfrm rot="836343">
              <a:off x="5402497" y="2691529"/>
              <a:ext cx="389858" cy="736398"/>
              <a:chOff x="1884218" y="1995053"/>
              <a:chExt cx="498764" cy="942109"/>
            </a:xfrm>
            <a:solidFill>
              <a:schemeClr val="accent3"/>
            </a:solidFill>
          </p:grpSpPr>
          <p:sp>
            <p:nvSpPr>
              <p:cNvPr id="137" name="六角形 136"/>
              <p:cNvSpPr/>
              <p:nvPr/>
            </p:nvSpPr>
            <p:spPr>
              <a:xfrm>
                <a:off x="1884218" y="1995053"/>
                <a:ext cx="498764" cy="471055"/>
              </a:xfrm>
              <a:prstGeom prst="hexagon">
                <a:avLst/>
              </a:prstGeom>
              <a:solidFill>
                <a:schemeClr val="accent5">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8" name="六角形 137"/>
              <p:cNvSpPr/>
              <p:nvPr/>
            </p:nvSpPr>
            <p:spPr>
              <a:xfrm>
                <a:off x="1884218" y="2466107"/>
                <a:ext cx="498764" cy="471055"/>
              </a:xfrm>
              <a:prstGeom prst="hexagon">
                <a:avLst/>
              </a:prstGeom>
              <a:solidFill>
                <a:schemeClr val="accent5">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4" name="円/楕円 93"/>
            <p:cNvSpPr/>
            <p:nvPr/>
          </p:nvSpPr>
          <p:spPr>
            <a:xfrm rot="616816">
              <a:off x="2906397" y="2469526"/>
              <a:ext cx="552299" cy="1180404"/>
            </a:xfrm>
            <a:prstGeom prst="ellipse">
              <a:avLst/>
            </a:prstGeom>
            <a:solidFill>
              <a:schemeClr val="accent5">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円/楕円 95"/>
            <p:cNvSpPr/>
            <p:nvPr/>
          </p:nvSpPr>
          <p:spPr>
            <a:xfrm rot="616816">
              <a:off x="3509046" y="2469526"/>
              <a:ext cx="552299" cy="1180404"/>
            </a:xfrm>
            <a:prstGeom prst="ellipse">
              <a:avLst/>
            </a:prstGeom>
            <a:solidFill>
              <a:schemeClr val="tx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円/楕円 96"/>
            <p:cNvSpPr/>
            <p:nvPr/>
          </p:nvSpPr>
          <p:spPr>
            <a:xfrm rot="616816">
              <a:off x="4098824" y="2469526"/>
              <a:ext cx="552299" cy="1180404"/>
            </a:xfrm>
            <a:prstGeom prst="ellipse">
              <a:avLst/>
            </a:prstGeom>
            <a:solidFill>
              <a:schemeClr val="accent5">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8" name="グループ化 144"/>
            <p:cNvGrpSpPr/>
            <p:nvPr/>
          </p:nvGrpSpPr>
          <p:grpSpPr>
            <a:xfrm rot="836343">
              <a:off x="2965136" y="2691529"/>
              <a:ext cx="389858" cy="736398"/>
              <a:chOff x="1884218" y="1995053"/>
              <a:chExt cx="498764" cy="942109"/>
            </a:xfrm>
            <a:solidFill>
              <a:schemeClr val="accent3"/>
            </a:solidFill>
          </p:grpSpPr>
          <p:sp>
            <p:nvSpPr>
              <p:cNvPr id="99" name="六角形 98"/>
              <p:cNvSpPr/>
              <p:nvPr/>
            </p:nvSpPr>
            <p:spPr>
              <a:xfrm>
                <a:off x="1884218" y="1995053"/>
                <a:ext cx="498764" cy="471055"/>
              </a:xfrm>
              <a:prstGeom prst="hexagon">
                <a:avLst/>
              </a:prstGeom>
              <a:solidFill>
                <a:schemeClr val="accent5">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 name="六角形 99"/>
              <p:cNvSpPr/>
              <p:nvPr/>
            </p:nvSpPr>
            <p:spPr>
              <a:xfrm>
                <a:off x="1884218" y="2466107"/>
                <a:ext cx="498764" cy="471055"/>
              </a:xfrm>
              <a:prstGeom prst="hexagon">
                <a:avLst/>
              </a:prstGeom>
              <a:solidFill>
                <a:schemeClr val="accent5">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02" name="グループ化 144"/>
            <p:cNvGrpSpPr/>
            <p:nvPr/>
          </p:nvGrpSpPr>
          <p:grpSpPr>
            <a:xfrm rot="836343">
              <a:off x="4198185" y="2691529"/>
              <a:ext cx="389858" cy="736398"/>
              <a:chOff x="1884218" y="1995053"/>
              <a:chExt cx="498764" cy="942109"/>
            </a:xfrm>
            <a:solidFill>
              <a:schemeClr val="accent3"/>
            </a:solidFill>
          </p:grpSpPr>
          <p:sp>
            <p:nvSpPr>
              <p:cNvPr id="103" name="六角形 102"/>
              <p:cNvSpPr/>
              <p:nvPr/>
            </p:nvSpPr>
            <p:spPr>
              <a:xfrm>
                <a:off x="1884218" y="1995053"/>
                <a:ext cx="498764" cy="471055"/>
              </a:xfrm>
              <a:prstGeom prst="hexagon">
                <a:avLst/>
              </a:prstGeom>
              <a:solidFill>
                <a:schemeClr val="accent5">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4" name="六角形 103"/>
              <p:cNvSpPr/>
              <p:nvPr/>
            </p:nvSpPr>
            <p:spPr>
              <a:xfrm>
                <a:off x="1884218" y="2466107"/>
                <a:ext cx="498764" cy="471055"/>
              </a:xfrm>
              <a:prstGeom prst="hexagon">
                <a:avLst/>
              </a:prstGeom>
              <a:solidFill>
                <a:schemeClr val="accent5">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05" name="グループ化 144"/>
            <p:cNvGrpSpPr/>
            <p:nvPr/>
          </p:nvGrpSpPr>
          <p:grpSpPr>
            <a:xfrm rot="836343">
              <a:off x="3599993" y="2691529"/>
              <a:ext cx="389858" cy="736398"/>
              <a:chOff x="1884218" y="1995053"/>
              <a:chExt cx="498764" cy="942109"/>
            </a:xfrm>
            <a:solidFill>
              <a:schemeClr val="accent3"/>
            </a:solidFill>
          </p:grpSpPr>
          <p:sp>
            <p:nvSpPr>
              <p:cNvPr id="108" name="六角形 107"/>
              <p:cNvSpPr/>
              <p:nvPr/>
            </p:nvSpPr>
            <p:spPr>
              <a:xfrm>
                <a:off x="1884218" y="1995053"/>
                <a:ext cx="498764" cy="471055"/>
              </a:xfrm>
              <a:prstGeom prst="hexagon">
                <a:avLst/>
              </a:prstGeom>
              <a:solidFill>
                <a:schemeClr val="tx2">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9" name="六角形 108"/>
              <p:cNvSpPr/>
              <p:nvPr/>
            </p:nvSpPr>
            <p:spPr>
              <a:xfrm>
                <a:off x="1884218" y="2466107"/>
                <a:ext cx="498764" cy="471055"/>
              </a:xfrm>
              <a:prstGeom prst="hexagon">
                <a:avLst/>
              </a:prstGeom>
              <a:solidFill>
                <a:schemeClr val="tx2">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10" name="円/楕円 109"/>
            <p:cNvSpPr/>
            <p:nvPr/>
          </p:nvSpPr>
          <p:spPr>
            <a:xfrm rot="616816">
              <a:off x="2250468" y="2469526"/>
              <a:ext cx="552299" cy="1180404"/>
            </a:xfrm>
            <a:prstGeom prst="ellipse">
              <a:avLst/>
            </a:prstGeom>
            <a:solidFill>
              <a:schemeClr val="accent5">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1" name="グループ化 144"/>
            <p:cNvGrpSpPr/>
            <p:nvPr/>
          </p:nvGrpSpPr>
          <p:grpSpPr>
            <a:xfrm rot="836343">
              <a:off x="2309207" y="2691529"/>
              <a:ext cx="389858" cy="736398"/>
              <a:chOff x="1884218" y="1995053"/>
              <a:chExt cx="498764" cy="942109"/>
            </a:xfrm>
            <a:solidFill>
              <a:schemeClr val="accent3"/>
            </a:solidFill>
          </p:grpSpPr>
          <p:sp>
            <p:nvSpPr>
              <p:cNvPr id="123" name="六角形 122"/>
              <p:cNvSpPr/>
              <p:nvPr/>
            </p:nvSpPr>
            <p:spPr>
              <a:xfrm>
                <a:off x="1884218" y="1995053"/>
                <a:ext cx="498764" cy="471055"/>
              </a:xfrm>
              <a:prstGeom prst="hexagon">
                <a:avLst/>
              </a:prstGeom>
              <a:solidFill>
                <a:schemeClr val="accent5">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0" name="六角形 129"/>
              <p:cNvSpPr/>
              <p:nvPr/>
            </p:nvSpPr>
            <p:spPr>
              <a:xfrm>
                <a:off x="1884218" y="2466107"/>
                <a:ext cx="498764" cy="471055"/>
              </a:xfrm>
              <a:prstGeom prst="hexagon">
                <a:avLst/>
              </a:prstGeom>
              <a:solidFill>
                <a:schemeClr val="accent5">
                  <a:lumMod val="60000"/>
                  <a:lumOff val="40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131" name="フリーフォーム 130"/>
          <p:cNvSpPr/>
          <p:nvPr/>
        </p:nvSpPr>
        <p:spPr>
          <a:xfrm rot="174509" flipV="1">
            <a:off x="945845" y="4553434"/>
            <a:ext cx="778929" cy="423723"/>
          </a:xfrm>
          <a:custGeom>
            <a:avLst/>
            <a:gdLst>
              <a:gd name="connsiteX0" fmla="*/ 0 w 383458"/>
              <a:gd name="connsiteY0" fmla="*/ 0 h 147484"/>
              <a:gd name="connsiteX1" fmla="*/ 206477 w 383458"/>
              <a:gd name="connsiteY1" fmla="*/ 29497 h 147484"/>
              <a:gd name="connsiteX2" fmla="*/ 383458 w 383458"/>
              <a:gd name="connsiteY2" fmla="*/ 147484 h 147484"/>
              <a:gd name="connsiteX0" fmla="*/ 0 w 365078"/>
              <a:gd name="connsiteY0" fmla="*/ 96717 h 121298"/>
              <a:gd name="connsiteX1" fmla="*/ 188097 w 365078"/>
              <a:gd name="connsiteY1" fmla="*/ 3311 h 121298"/>
              <a:gd name="connsiteX2" fmla="*/ 365078 w 365078"/>
              <a:gd name="connsiteY2" fmla="*/ 121298 h 121298"/>
              <a:gd name="connsiteX0" fmla="*/ 0 w 365078"/>
              <a:gd name="connsiteY0" fmla="*/ 98394 h 122975"/>
              <a:gd name="connsiteX1" fmla="*/ 188097 w 365078"/>
              <a:gd name="connsiteY1" fmla="*/ 4988 h 122975"/>
              <a:gd name="connsiteX2" fmla="*/ 365078 w 365078"/>
              <a:gd name="connsiteY2" fmla="*/ 122975 h 122975"/>
              <a:gd name="connsiteX0" fmla="*/ 0 w 365078"/>
              <a:gd name="connsiteY0" fmla="*/ 113308 h 137889"/>
              <a:gd name="connsiteX1" fmla="*/ 191871 w 365078"/>
              <a:gd name="connsiteY1" fmla="*/ 4272 h 137889"/>
              <a:gd name="connsiteX2" fmla="*/ 365078 w 365078"/>
              <a:gd name="connsiteY2" fmla="*/ 137889 h 137889"/>
              <a:gd name="connsiteX0" fmla="*/ 0 w 365078"/>
              <a:gd name="connsiteY0" fmla="*/ 113308 h 137889"/>
              <a:gd name="connsiteX1" fmla="*/ 191871 w 365078"/>
              <a:gd name="connsiteY1" fmla="*/ 4272 h 137889"/>
              <a:gd name="connsiteX2" fmla="*/ 365078 w 365078"/>
              <a:gd name="connsiteY2" fmla="*/ 137889 h 137889"/>
              <a:gd name="connsiteX0" fmla="*/ 0 w 365078"/>
              <a:gd name="connsiteY0" fmla="*/ 109575 h 134156"/>
              <a:gd name="connsiteX1" fmla="*/ 191871 w 365078"/>
              <a:gd name="connsiteY1" fmla="*/ 539 h 134156"/>
              <a:gd name="connsiteX2" fmla="*/ 365078 w 365078"/>
              <a:gd name="connsiteY2" fmla="*/ 134156 h 134156"/>
              <a:gd name="connsiteX0" fmla="*/ 0 w 365078"/>
              <a:gd name="connsiteY0" fmla="*/ 109575 h 134156"/>
              <a:gd name="connsiteX1" fmla="*/ 191871 w 365078"/>
              <a:gd name="connsiteY1" fmla="*/ 539 h 134156"/>
              <a:gd name="connsiteX2" fmla="*/ 365078 w 365078"/>
              <a:gd name="connsiteY2" fmla="*/ 134156 h 134156"/>
              <a:gd name="connsiteX0" fmla="*/ 0 w 295995"/>
              <a:gd name="connsiteY0" fmla="*/ 109575 h 121728"/>
              <a:gd name="connsiteX1" fmla="*/ 191871 w 295995"/>
              <a:gd name="connsiteY1" fmla="*/ 539 h 121728"/>
              <a:gd name="connsiteX2" fmla="*/ 295995 w 295995"/>
              <a:gd name="connsiteY2" fmla="*/ 121728 h 121728"/>
              <a:gd name="connsiteX0" fmla="*/ 0 w 295995"/>
              <a:gd name="connsiteY0" fmla="*/ 109575 h 121728"/>
              <a:gd name="connsiteX1" fmla="*/ 191871 w 295995"/>
              <a:gd name="connsiteY1" fmla="*/ 539 h 121728"/>
              <a:gd name="connsiteX2" fmla="*/ 295995 w 295995"/>
              <a:gd name="connsiteY2" fmla="*/ 121728 h 121728"/>
              <a:gd name="connsiteX0" fmla="*/ 0 w 312367"/>
              <a:gd name="connsiteY0" fmla="*/ 109575 h 118395"/>
              <a:gd name="connsiteX1" fmla="*/ 191871 w 312367"/>
              <a:gd name="connsiteY1" fmla="*/ 539 h 118395"/>
              <a:gd name="connsiteX2" fmla="*/ 312367 w 312367"/>
              <a:gd name="connsiteY2" fmla="*/ 118395 h 118395"/>
              <a:gd name="connsiteX0" fmla="*/ 0 w 313827"/>
              <a:gd name="connsiteY0" fmla="*/ 109575 h 134603"/>
              <a:gd name="connsiteX1" fmla="*/ 191871 w 313827"/>
              <a:gd name="connsiteY1" fmla="*/ 539 h 134603"/>
              <a:gd name="connsiteX2" fmla="*/ 313827 w 313827"/>
              <a:gd name="connsiteY2" fmla="*/ 134603 h 134603"/>
              <a:gd name="connsiteX0" fmla="*/ 0 w 313827"/>
              <a:gd name="connsiteY0" fmla="*/ 109575 h 134603"/>
              <a:gd name="connsiteX1" fmla="*/ 191871 w 313827"/>
              <a:gd name="connsiteY1" fmla="*/ 539 h 134603"/>
              <a:gd name="connsiteX2" fmla="*/ 313827 w 313827"/>
              <a:gd name="connsiteY2" fmla="*/ 134603 h 134603"/>
            </a:gdLst>
            <a:ahLst/>
            <a:cxnLst>
              <a:cxn ang="0">
                <a:pos x="connsiteX0" y="connsiteY0"/>
              </a:cxn>
              <a:cxn ang="0">
                <a:pos x="connsiteX1" y="connsiteY1"/>
              </a:cxn>
              <a:cxn ang="0">
                <a:pos x="connsiteX2" y="connsiteY2"/>
              </a:cxn>
            </a:cxnLst>
            <a:rect l="l" t="t" r="r" b="b"/>
            <a:pathLst>
              <a:path w="313827" h="134603">
                <a:moveTo>
                  <a:pt x="0" y="109575"/>
                </a:moveTo>
                <a:cubicBezTo>
                  <a:pt x="36990" y="63446"/>
                  <a:pt x="113318" y="-6846"/>
                  <a:pt x="191871" y="539"/>
                </a:cubicBezTo>
                <a:cubicBezTo>
                  <a:pt x="265057" y="7724"/>
                  <a:pt x="295833" y="75684"/>
                  <a:pt x="313827" y="134603"/>
                </a:cubicBezTo>
              </a:path>
            </a:pathLst>
          </a:custGeom>
          <a:ln w="28575">
            <a:solidFill>
              <a:schemeClr val="tx2"/>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32" name="フリーフォーム 131"/>
          <p:cNvSpPr/>
          <p:nvPr/>
        </p:nvSpPr>
        <p:spPr>
          <a:xfrm rot="174509" flipV="1">
            <a:off x="1839806" y="4581419"/>
            <a:ext cx="778929" cy="423723"/>
          </a:xfrm>
          <a:custGeom>
            <a:avLst/>
            <a:gdLst>
              <a:gd name="connsiteX0" fmla="*/ 0 w 383458"/>
              <a:gd name="connsiteY0" fmla="*/ 0 h 147484"/>
              <a:gd name="connsiteX1" fmla="*/ 206477 w 383458"/>
              <a:gd name="connsiteY1" fmla="*/ 29497 h 147484"/>
              <a:gd name="connsiteX2" fmla="*/ 383458 w 383458"/>
              <a:gd name="connsiteY2" fmla="*/ 147484 h 147484"/>
              <a:gd name="connsiteX0" fmla="*/ 0 w 365078"/>
              <a:gd name="connsiteY0" fmla="*/ 96717 h 121298"/>
              <a:gd name="connsiteX1" fmla="*/ 188097 w 365078"/>
              <a:gd name="connsiteY1" fmla="*/ 3311 h 121298"/>
              <a:gd name="connsiteX2" fmla="*/ 365078 w 365078"/>
              <a:gd name="connsiteY2" fmla="*/ 121298 h 121298"/>
              <a:gd name="connsiteX0" fmla="*/ 0 w 365078"/>
              <a:gd name="connsiteY0" fmla="*/ 98394 h 122975"/>
              <a:gd name="connsiteX1" fmla="*/ 188097 w 365078"/>
              <a:gd name="connsiteY1" fmla="*/ 4988 h 122975"/>
              <a:gd name="connsiteX2" fmla="*/ 365078 w 365078"/>
              <a:gd name="connsiteY2" fmla="*/ 122975 h 122975"/>
              <a:gd name="connsiteX0" fmla="*/ 0 w 365078"/>
              <a:gd name="connsiteY0" fmla="*/ 113308 h 137889"/>
              <a:gd name="connsiteX1" fmla="*/ 191871 w 365078"/>
              <a:gd name="connsiteY1" fmla="*/ 4272 h 137889"/>
              <a:gd name="connsiteX2" fmla="*/ 365078 w 365078"/>
              <a:gd name="connsiteY2" fmla="*/ 137889 h 137889"/>
              <a:gd name="connsiteX0" fmla="*/ 0 w 365078"/>
              <a:gd name="connsiteY0" fmla="*/ 113308 h 137889"/>
              <a:gd name="connsiteX1" fmla="*/ 191871 w 365078"/>
              <a:gd name="connsiteY1" fmla="*/ 4272 h 137889"/>
              <a:gd name="connsiteX2" fmla="*/ 365078 w 365078"/>
              <a:gd name="connsiteY2" fmla="*/ 137889 h 137889"/>
              <a:gd name="connsiteX0" fmla="*/ 0 w 365078"/>
              <a:gd name="connsiteY0" fmla="*/ 109575 h 134156"/>
              <a:gd name="connsiteX1" fmla="*/ 191871 w 365078"/>
              <a:gd name="connsiteY1" fmla="*/ 539 h 134156"/>
              <a:gd name="connsiteX2" fmla="*/ 365078 w 365078"/>
              <a:gd name="connsiteY2" fmla="*/ 134156 h 134156"/>
              <a:gd name="connsiteX0" fmla="*/ 0 w 365078"/>
              <a:gd name="connsiteY0" fmla="*/ 109575 h 134156"/>
              <a:gd name="connsiteX1" fmla="*/ 191871 w 365078"/>
              <a:gd name="connsiteY1" fmla="*/ 539 h 134156"/>
              <a:gd name="connsiteX2" fmla="*/ 365078 w 365078"/>
              <a:gd name="connsiteY2" fmla="*/ 134156 h 134156"/>
              <a:gd name="connsiteX0" fmla="*/ 0 w 295995"/>
              <a:gd name="connsiteY0" fmla="*/ 109575 h 121728"/>
              <a:gd name="connsiteX1" fmla="*/ 191871 w 295995"/>
              <a:gd name="connsiteY1" fmla="*/ 539 h 121728"/>
              <a:gd name="connsiteX2" fmla="*/ 295995 w 295995"/>
              <a:gd name="connsiteY2" fmla="*/ 121728 h 121728"/>
              <a:gd name="connsiteX0" fmla="*/ 0 w 295995"/>
              <a:gd name="connsiteY0" fmla="*/ 109575 h 121728"/>
              <a:gd name="connsiteX1" fmla="*/ 191871 w 295995"/>
              <a:gd name="connsiteY1" fmla="*/ 539 h 121728"/>
              <a:gd name="connsiteX2" fmla="*/ 295995 w 295995"/>
              <a:gd name="connsiteY2" fmla="*/ 121728 h 121728"/>
              <a:gd name="connsiteX0" fmla="*/ 0 w 312367"/>
              <a:gd name="connsiteY0" fmla="*/ 109575 h 118395"/>
              <a:gd name="connsiteX1" fmla="*/ 191871 w 312367"/>
              <a:gd name="connsiteY1" fmla="*/ 539 h 118395"/>
              <a:gd name="connsiteX2" fmla="*/ 312367 w 312367"/>
              <a:gd name="connsiteY2" fmla="*/ 118395 h 118395"/>
              <a:gd name="connsiteX0" fmla="*/ 0 w 313827"/>
              <a:gd name="connsiteY0" fmla="*/ 109575 h 134603"/>
              <a:gd name="connsiteX1" fmla="*/ 191871 w 313827"/>
              <a:gd name="connsiteY1" fmla="*/ 539 h 134603"/>
              <a:gd name="connsiteX2" fmla="*/ 313827 w 313827"/>
              <a:gd name="connsiteY2" fmla="*/ 134603 h 134603"/>
              <a:gd name="connsiteX0" fmla="*/ 0 w 313827"/>
              <a:gd name="connsiteY0" fmla="*/ 109575 h 134603"/>
              <a:gd name="connsiteX1" fmla="*/ 191871 w 313827"/>
              <a:gd name="connsiteY1" fmla="*/ 539 h 134603"/>
              <a:gd name="connsiteX2" fmla="*/ 313827 w 313827"/>
              <a:gd name="connsiteY2" fmla="*/ 134603 h 134603"/>
            </a:gdLst>
            <a:ahLst/>
            <a:cxnLst>
              <a:cxn ang="0">
                <a:pos x="connsiteX0" y="connsiteY0"/>
              </a:cxn>
              <a:cxn ang="0">
                <a:pos x="connsiteX1" y="connsiteY1"/>
              </a:cxn>
              <a:cxn ang="0">
                <a:pos x="connsiteX2" y="connsiteY2"/>
              </a:cxn>
            </a:cxnLst>
            <a:rect l="l" t="t" r="r" b="b"/>
            <a:pathLst>
              <a:path w="313827" h="134603">
                <a:moveTo>
                  <a:pt x="0" y="109575"/>
                </a:moveTo>
                <a:cubicBezTo>
                  <a:pt x="36990" y="63446"/>
                  <a:pt x="113318" y="-6846"/>
                  <a:pt x="191871" y="539"/>
                </a:cubicBezTo>
                <a:cubicBezTo>
                  <a:pt x="265057" y="7724"/>
                  <a:pt x="295833" y="75684"/>
                  <a:pt x="313827" y="134603"/>
                </a:cubicBezTo>
              </a:path>
            </a:pathLst>
          </a:custGeom>
          <a:ln w="28575">
            <a:solidFill>
              <a:schemeClr val="tx2"/>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39" name="フリーフォーム 138"/>
          <p:cNvSpPr/>
          <p:nvPr/>
        </p:nvSpPr>
        <p:spPr>
          <a:xfrm rot="174509" flipV="1">
            <a:off x="2733561" y="4553435"/>
            <a:ext cx="778929" cy="423723"/>
          </a:xfrm>
          <a:custGeom>
            <a:avLst/>
            <a:gdLst>
              <a:gd name="connsiteX0" fmla="*/ 0 w 383458"/>
              <a:gd name="connsiteY0" fmla="*/ 0 h 147484"/>
              <a:gd name="connsiteX1" fmla="*/ 206477 w 383458"/>
              <a:gd name="connsiteY1" fmla="*/ 29497 h 147484"/>
              <a:gd name="connsiteX2" fmla="*/ 383458 w 383458"/>
              <a:gd name="connsiteY2" fmla="*/ 147484 h 147484"/>
              <a:gd name="connsiteX0" fmla="*/ 0 w 365078"/>
              <a:gd name="connsiteY0" fmla="*/ 96717 h 121298"/>
              <a:gd name="connsiteX1" fmla="*/ 188097 w 365078"/>
              <a:gd name="connsiteY1" fmla="*/ 3311 h 121298"/>
              <a:gd name="connsiteX2" fmla="*/ 365078 w 365078"/>
              <a:gd name="connsiteY2" fmla="*/ 121298 h 121298"/>
              <a:gd name="connsiteX0" fmla="*/ 0 w 365078"/>
              <a:gd name="connsiteY0" fmla="*/ 98394 h 122975"/>
              <a:gd name="connsiteX1" fmla="*/ 188097 w 365078"/>
              <a:gd name="connsiteY1" fmla="*/ 4988 h 122975"/>
              <a:gd name="connsiteX2" fmla="*/ 365078 w 365078"/>
              <a:gd name="connsiteY2" fmla="*/ 122975 h 122975"/>
              <a:gd name="connsiteX0" fmla="*/ 0 w 365078"/>
              <a:gd name="connsiteY0" fmla="*/ 113308 h 137889"/>
              <a:gd name="connsiteX1" fmla="*/ 191871 w 365078"/>
              <a:gd name="connsiteY1" fmla="*/ 4272 h 137889"/>
              <a:gd name="connsiteX2" fmla="*/ 365078 w 365078"/>
              <a:gd name="connsiteY2" fmla="*/ 137889 h 137889"/>
              <a:gd name="connsiteX0" fmla="*/ 0 w 365078"/>
              <a:gd name="connsiteY0" fmla="*/ 113308 h 137889"/>
              <a:gd name="connsiteX1" fmla="*/ 191871 w 365078"/>
              <a:gd name="connsiteY1" fmla="*/ 4272 h 137889"/>
              <a:gd name="connsiteX2" fmla="*/ 365078 w 365078"/>
              <a:gd name="connsiteY2" fmla="*/ 137889 h 137889"/>
              <a:gd name="connsiteX0" fmla="*/ 0 w 365078"/>
              <a:gd name="connsiteY0" fmla="*/ 109575 h 134156"/>
              <a:gd name="connsiteX1" fmla="*/ 191871 w 365078"/>
              <a:gd name="connsiteY1" fmla="*/ 539 h 134156"/>
              <a:gd name="connsiteX2" fmla="*/ 365078 w 365078"/>
              <a:gd name="connsiteY2" fmla="*/ 134156 h 134156"/>
              <a:gd name="connsiteX0" fmla="*/ 0 w 365078"/>
              <a:gd name="connsiteY0" fmla="*/ 109575 h 134156"/>
              <a:gd name="connsiteX1" fmla="*/ 191871 w 365078"/>
              <a:gd name="connsiteY1" fmla="*/ 539 h 134156"/>
              <a:gd name="connsiteX2" fmla="*/ 365078 w 365078"/>
              <a:gd name="connsiteY2" fmla="*/ 134156 h 134156"/>
              <a:gd name="connsiteX0" fmla="*/ 0 w 295995"/>
              <a:gd name="connsiteY0" fmla="*/ 109575 h 121728"/>
              <a:gd name="connsiteX1" fmla="*/ 191871 w 295995"/>
              <a:gd name="connsiteY1" fmla="*/ 539 h 121728"/>
              <a:gd name="connsiteX2" fmla="*/ 295995 w 295995"/>
              <a:gd name="connsiteY2" fmla="*/ 121728 h 121728"/>
              <a:gd name="connsiteX0" fmla="*/ 0 w 295995"/>
              <a:gd name="connsiteY0" fmla="*/ 109575 h 121728"/>
              <a:gd name="connsiteX1" fmla="*/ 191871 w 295995"/>
              <a:gd name="connsiteY1" fmla="*/ 539 h 121728"/>
              <a:gd name="connsiteX2" fmla="*/ 295995 w 295995"/>
              <a:gd name="connsiteY2" fmla="*/ 121728 h 121728"/>
              <a:gd name="connsiteX0" fmla="*/ 0 w 312367"/>
              <a:gd name="connsiteY0" fmla="*/ 109575 h 118395"/>
              <a:gd name="connsiteX1" fmla="*/ 191871 w 312367"/>
              <a:gd name="connsiteY1" fmla="*/ 539 h 118395"/>
              <a:gd name="connsiteX2" fmla="*/ 312367 w 312367"/>
              <a:gd name="connsiteY2" fmla="*/ 118395 h 118395"/>
              <a:gd name="connsiteX0" fmla="*/ 0 w 313827"/>
              <a:gd name="connsiteY0" fmla="*/ 109575 h 134603"/>
              <a:gd name="connsiteX1" fmla="*/ 191871 w 313827"/>
              <a:gd name="connsiteY1" fmla="*/ 539 h 134603"/>
              <a:gd name="connsiteX2" fmla="*/ 313827 w 313827"/>
              <a:gd name="connsiteY2" fmla="*/ 134603 h 134603"/>
              <a:gd name="connsiteX0" fmla="*/ 0 w 313827"/>
              <a:gd name="connsiteY0" fmla="*/ 109575 h 134603"/>
              <a:gd name="connsiteX1" fmla="*/ 191871 w 313827"/>
              <a:gd name="connsiteY1" fmla="*/ 539 h 134603"/>
              <a:gd name="connsiteX2" fmla="*/ 313827 w 313827"/>
              <a:gd name="connsiteY2" fmla="*/ 134603 h 134603"/>
            </a:gdLst>
            <a:ahLst/>
            <a:cxnLst>
              <a:cxn ang="0">
                <a:pos x="connsiteX0" y="connsiteY0"/>
              </a:cxn>
              <a:cxn ang="0">
                <a:pos x="connsiteX1" y="connsiteY1"/>
              </a:cxn>
              <a:cxn ang="0">
                <a:pos x="connsiteX2" y="connsiteY2"/>
              </a:cxn>
            </a:cxnLst>
            <a:rect l="l" t="t" r="r" b="b"/>
            <a:pathLst>
              <a:path w="313827" h="134603">
                <a:moveTo>
                  <a:pt x="0" y="109575"/>
                </a:moveTo>
                <a:cubicBezTo>
                  <a:pt x="36990" y="63446"/>
                  <a:pt x="113318" y="-6846"/>
                  <a:pt x="191871" y="539"/>
                </a:cubicBezTo>
                <a:cubicBezTo>
                  <a:pt x="265057" y="7724"/>
                  <a:pt x="295833" y="75684"/>
                  <a:pt x="313827" y="134603"/>
                </a:cubicBezTo>
              </a:path>
            </a:pathLst>
          </a:custGeom>
          <a:ln w="28575">
            <a:solidFill>
              <a:schemeClr val="tx2"/>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41" name="円/楕円 140"/>
          <p:cNvSpPr>
            <a:spLocks noChangeAspect="1"/>
          </p:cNvSpPr>
          <p:nvPr/>
        </p:nvSpPr>
        <p:spPr>
          <a:xfrm flipV="1">
            <a:off x="3364059" y="4224721"/>
            <a:ext cx="360518" cy="360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smtClean="0">
                <a:solidFill>
                  <a:schemeClr val="tx1"/>
                </a:solidFill>
              </a:rPr>
              <a:t>＋</a:t>
            </a:r>
            <a:endParaRPr kumimoji="1" lang="ja-JP" altLang="en-US" sz="2800" dirty="0">
              <a:solidFill>
                <a:schemeClr val="tx1"/>
              </a:solidFill>
            </a:endParaRPr>
          </a:p>
        </p:txBody>
      </p:sp>
      <p:sp>
        <p:nvSpPr>
          <p:cNvPr id="142" name="フリーフォーム 141"/>
          <p:cNvSpPr/>
          <p:nvPr/>
        </p:nvSpPr>
        <p:spPr>
          <a:xfrm rot="174509" flipH="1">
            <a:off x="5487494" y="2279561"/>
            <a:ext cx="778929" cy="423723"/>
          </a:xfrm>
          <a:custGeom>
            <a:avLst/>
            <a:gdLst>
              <a:gd name="connsiteX0" fmla="*/ 0 w 383458"/>
              <a:gd name="connsiteY0" fmla="*/ 0 h 147484"/>
              <a:gd name="connsiteX1" fmla="*/ 206477 w 383458"/>
              <a:gd name="connsiteY1" fmla="*/ 29497 h 147484"/>
              <a:gd name="connsiteX2" fmla="*/ 383458 w 383458"/>
              <a:gd name="connsiteY2" fmla="*/ 147484 h 147484"/>
              <a:gd name="connsiteX0" fmla="*/ 0 w 365078"/>
              <a:gd name="connsiteY0" fmla="*/ 96717 h 121298"/>
              <a:gd name="connsiteX1" fmla="*/ 188097 w 365078"/>
              <a:gd name="connsiteY1" fmla="*/ 3311 h 121298"/>
              <a:gd name="connsiteX2" fmla="*/ 365078 w 365078"/>
              <a:gd name="connsiteY2" fmla="*/ 121298 h 121298"/>
              <a:gd name="connsiteX0" fmla="*/ 0 w 365078"/>
              <a:gd name="connsiteY0" fmla="*/ 98394 h 122975"/>
              <a:gd name="connsiteX1" fmla="*/ 188097 w 365078"/>
              <a:gd name="connsiteY1" fmla="*/ 4988 h 122975"/>
              <a:gd name="connsiteX2" fmla="*/ 365078 w 365078"/>
              <a:gd name="connsiteY2" fmla="*/ 122975 h 122975"/>
              <a:gd name="connsiteX0" fmla="*/ 0 w 365078"/>
              <a:gd name="connsiteY0" fmla="*/ 113308 h 137889"/>
              <a:gd name="connsiteX1" fmla="*/ 191871 w 365078"/>
              <a:gd name="connsiteY1" fmla="*/ 4272 h 137889"/>
              <a:gd name="connsiteX2" fmla="*/ 365078 w 365078"/>
              <a:gd name="connsiteY2" fmla="*/ 137889 h 137889"/>
              <a:gd name="connsiteX0" fmla="*/ 0 w 365078"/>
              <a:gd name="connsiteY0" fmla="*/ 113308 h 137889"/>
              <a:gd name="connsiteX1" fmla="*/ 191871 w 365078"/>
              <a:gd name="connsiteY1" fmla="*/ 4272 h 137889"/>
              <a:gd name="connsiteX2" fmla="*/ 365078 w 365078"/>
              <a:gd name="connsiteY2" fmla="*/ 137889 h 137889"/>
              <a:gd name="connsiteX0" fmla="*/ 0 w 365078"/>
              <a:gd name="connsiteY0" fmla="*/ 109575 h 134156"/>
              <a:gd name="connsiteX1" fmla="*/ 191871 w 365078"/>
              <a:gd name="connsiteY1" fmla="*/ 539 h 134156"/>
              <a:gd name="connsiteX2" fmla="*/ 365078 w 365078"/>
              <a:gd name="connsiteY2" fmla="*/ 134156 h 134156"/>
              <a:gd name="connsiteX0" fmla="*/ 0 w 365078"/>
              <a:gd name="connsiteY0" fmla="*/ 109575 h 134156"/>
              <a:gd name="connsiteX1" fmla="*/ 191871 w 365078"/>
              <a:gd name="connsiteY1" fmla="*/ 539 h 134156"/>
              <a:gd name="connsiteX2" fmla="*/ 365078 w 365078"/>
              <a:gd name="connsiteY2" fmla="*/ 134156 h 134156"/>
              <a:gd name="connsiteX0" fmla="*/ 0 w 295995"/>
              <a:gd name="connsiteY0" fmla="*/ 109575 h 121728"/>
              <a:gd name="connsiteX1" fmla="*/ 191871 w 295995"/>
              <a:gd name="connsiteY1" fmla="*/ 539 h 121728"/>
              <a:gd name="connsiteX2" fmla="*/ 295995 w 295995"/>
              <a:gd name="connsiteY2" fmla="*/ 121728 h 121728"/>
              <a:gd name="connsiteX0" fmla="*/ 0 w 295995"/>
              <a:gd name="connsiteY0" fmla="*/ 109575 h 121728"/>
              <a:gd name="connsiteX1" fmla="*/ 191871 w 295995"/>
              <a:gd name="connsiteY1" fmla="*/ 539 h 121728"/>
              <a:gd name="connsiteX2" fmla="*/ 295995 w 295995"/>
              <a:gd name="connsiteY2" fmla="*/ 121728 h 121728"/>
              <a:gd name="connsiteX0" fmla="*/ 0 w 312367"/>
              <a:gd name="connsiteY0" fmla="*/ 109575 h 118395"/>
              <a:gd name="connsiteX1" fmla="*/ 191871 w 312367"/>
              <a:gd name="connsiteY1" fmla="*/ 539 h 118395"/>
              <a:gd name="connsiteX2" fmla="*/ 312367 w 312367"/>
              <a:gd name="connsiteY2" fmla="*/ 118395 h 118395"/>
              <a:gd name="connsiteX0" fmla="*/ 0 w 313827"/>
              <a:gd name="connsiteY0" fmla="*/ 109575 h 134603"/>
              <a:gd name="connsiteX1" fmla="*/ 191871 w 313827"/>
              <a:gd name="connsiteY1" fmla="*/ 539 h 134603"/>
              <a:gd name="connsiteX2" fmla="*/ 313827 w 313827"/>
              <a:gd name="connsiteY2" fmla="*/ 134603 h 134603"/>
              <a:gd name="connsiteX0" fmla="*/ 0 w 313827"/>
              <a:gd name="connsiteY0" fmla="*/ 109575 h 134603"/>
              <a:gd name="connsiteX1" fmla="*/ 191871 w 313827"/>
              <a:gd name="connsiteY1" fmla="*/ 539 h 134603"/>
              <a:gd name="connsiteX2" fmla="*/ 313827 w 313827"/>
              <a:gd name="connsiteY2" fmla="*/ 134603 h 134603"/>
            </a:gdLst>
            <a:ahLst/>
            <a:cxnLst>
              <a:cxn ang="0">
                <a:pos x="connsiteX0" y="connsiteY0"/>
              </a:cxn>
              <a:cxn ang="0">
                <a:pos x="connsiteX1" y="connsiteY1"/>
              </a:cxn>
              <a:cxn ang="0">
                <a:pos x="connsiteX2" y="connsiteY2"/>
              </a:cxn>
            </a:cxnLst>
            <a:rect l="l" t="t" r="r" b="b"/>
            <a:pathLst>
              <a:path w="313827" h="134603">
                <a:moveTo>
                  <a:pt x="0" y="109575"/>
                </a:moveTo>
                <a:cubicBezTo>
                  <a:pt x="36990" y="63446"/>
                  <a:pt x="113318" y="-6846"/>
                  <a:pt x="191871" y="539"/>
                </a:cubicBezTo>
                <a:cubicBezTo>
                  <a:pt x="265057" y="7724"/>
                  <a:pt x="295833" y="75684"/>
                  <a:pt x="313827" y="134603"/>
                </a:cubicBezTo>
              </a:path>
            </a:pathLst>
          </a:cu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43" name="フリーフォーム 142"/>
          <p:cNvSpPr/>
          <p:nvPr/>
        </p:nvSpPr>
        <p:spPr>
          <a:xfrm rot="174509" flipH="1">
            <a:off x="6381455" y="2307546"/>
            <a:ext cx="778929" cy="423723"/>
          </a:xfrm>
          <a:custGeom>
            <a:avLst/>
            <a:gdLst>
              <a:gd name="connsiteX0" fmla="*/ 0 w 383458"/>
              <a:gd name="connsiteY0" fmla="*/ 0 h 147484"/>
              <a:gd name="connsiteX1" fmla="*/ 206477 w 383458"/>
              <a:gd name="connsiteY1" fmla="*/ 29497 h 147484"/>
              <a:gd name="connsiteX2" fmla="*/ 383458 w 383458"/>
              <a:gd name="connsiteY2" fmla="*/ 147484 h 147484"/>
              <a:gd name="connsiteX0" fmla="*/ 0 w 365078"/>
              <a:gd name="connsiteY0" fmla="*/ 96717 h 121298"/>
              <a:gd name="connsiteX1" fmla="*/ 188097 w 365078"/>
              <a:gd name="connsiteY1" fmla="*/ 3311 h 121298"/>
              <a:gd name="connsiteX2" fmla="*/ 365078 w 365078"/>
              <a:gd name="connsiteY2" fmla="*/ 121298 h 121298"/>
              <a:gd name="connsiteX0" fmla="*/ 0 w 365078"/>
              <a:gd name="connsiteY0" fmla="*/ 98394 h 122975"/>
              <a:gd name="connsiteX1" fmla="*/ 188097 w 365078"/>
              <a:gd name="connsiteY1" fmla="*/ 4988 h 122975"/>
              <a:gd name="connsiteX2" fmla="*/ 365078 w 365078"/>
              <a:gd name="connsiteY2" fmla="*/ 122975 h 122975"/>
              <a:gd name="connsiteX0" fmla="*/ 0 w 365078"/>
              <a:gd name="connsiteY0" fmla="*/ 113308 h 137889"/>
              <a:gd name="connsiteX1" fmla="*/ 191871 w 365078"/>
              <a:gd name="connsiteY1" fmla="*/ 4272 h 137889"/>
              <a:gd name="connsiteX2" fmla="*/ 365078 w 365078"/>
              <a:gd name="connsiteY2" fmla="*/ 137889 h 137889"/>
              <a:gd name="connsiteX0" fmla="*/ 0 w 365078"/>
              <a:gd name="connsiteY0" fmla="*/ 113308 h 137889"/>
              <a:gd name="connsiteX1" fmla="*/ 191871 w 365078"/>
              <a:gd name="connsiteY1" fmla="*/ 4272 h 137889"/>
              <a:gd name="connsiteX2" fmla="*/ 365078 w 365078"/>
              <a:gd name="connsiteY2" fmla="*/ 137889 h 137889"/>
              <a:gd name="connsiteX0" fmla="*/ 0 w 365078"/>
              <a:gd name="connsiteY0" fmla="*/ 109575 h 134156"/>
              <a:gd name="connsiteX1" fmla="*/ 191871 w 365078"/>
              <a:gd name="connsiteY1" fmla="*/ 539 h 134156"/>
              <a:gd name="connsiteX2" fmla="*/ 365078 w 365078"/>
              <a:gd name="connsiteY2" fmla="*/ 134156 h 134156"/>
              <a:gd name="connsiteX0" fmla="*/ 0 w 365078"/>
              <a:gd name="connsiteY0" fmla="*/ 109575 h 134156"/>
              <a:gd name="connsiteX1" fmla="*/ 191871 w 365078"/>
              <a:gd name="connsiteY1" fmla="*/ 539 h 134156"/>
              <a:gd name="connsiteX2" fmla="*/ 365078 w 365078"/>
              <a:gd name="connsiteY2" fmla="*/ 134156 h 134156"/>
              <a:gd name="connsiteX0" fmla="*/ 0 w 295995"/>
              <a:gd name="connsiteY0" fmla="*/ 109575 h 121728"/>
              <a:gd name="connsiteX1" fmla="*/ 191871 w 295995"/>
              <a:gd name="connsiteY1" fmla="*/ 539 h 121728"/>
              <a:gd name="connsiteX2" fmla="*/ 295995 w 295995"/>
              <a:gd name="connsiteY2" fmla="*/ 121728 h 121728"/>
              <a:gd name="connsiteX0" fmla="*/ 0 w 295995"/>
              <a:gd name="connsiteY0" fmla="*/ 109575 h 121728"/>
              <a:gd name="connsiteX1" fmla="*/ 191871 w 295995"/>
              <a:gd name="connsiteY1" fmla="*/ 539 h 121728"/>
              <a:gd name="connsiteX2" fmla="*/ 295995 w 295995"/>
              <a:gd name="connsiteY2" fmla="*/ 121728 h 121728"/>
              <a:gd name="connsiteX0" fmla="*/ 0 w 312367"/>
              <a:gd name="connsiteY0" fmla="*/ 109575 h 118395"/>
              <a:gd name="connsiteX1" fmla="*/ 191871 w 312367"/>
              <a:gd name="connsiteY1" fmla="*/ 539 h 118395"/>
              <a:gd name="connsiteX2" fmla="*/ 312367 w 312367"/>
              <a:gd name="connsiteY2" fmla="*/ 118395 h 118395"/>
              <a:gd name="connsiteX0" fmla="*/ 0 w 313827"/>
              <a:gd name="connsiteY0" fmla="*/ 109575 h 134603"/>
              <a:gd name="connsiteX1" fmla="*/ 191871 w 313827"/>
              <a:gd name="connsiteY1" fmla="*/ 539 h 134603"/>
              <a:gd name="connsiteX2" fmla="*/ 313827 w 313827"/>
              <a:gd name="connsiteY2" fmla="*/ 134603 h 134603"/>
              <a:gd name="connsiteX0" fmla="*/ 0 w 313827"/>
              <a:gd name="connsiteY0" fmla="*/ 109575 h 134603"/>
              <a:gd name="connsiteX1" fmla="*/ 191871 w 313827"/>
              <a:gd name="connsiteY1" fmla="*/ 539 h 134603"/>
              <a:gd name="connsiteX2" fmla="*/ 313827 w 313827"/>
              <a:gd name="connsiteY2" fmla="*/ 134603 h 134603"/>
            </a:gdLst>
            <a:ahLst/>
            <a:cxnLst>
              <a:cxn ang="0">
                <a:pos x="connsiteX0" y="connsiteY0"/>
              </a:cxn>
              <a:cxn ang="0">
                <a:pos x="connsiteX1" y="connsiteY1"/>
              </a:cxn>
              <a:cxn ang="0">
                <a:pos x="connsiteX2" y="connsiteY2"/>
              </a:cxn>
            </a:cxnLst>
            <a:rect l="l" t="t" r="r" b="b"/>
            <a:pathLst>
              <a:path w="313827" h="134603">
                <a:moveTo>
                  <a:pt x="0" y="109575"/>
                </a:moveTo>
                <a:cubicBezTo>
                  <a:pt x="36990" y="63446"/>
                  <a:pt x="113318" y="-6846"/>
                  <a:pt x="191871" y="539"/>
                </a:cubicBezTo>
                <a:cubicBezTo>
                  <a:pt x="265057" y="7724"/>
                  <a:pt x="295833" y="75684"/>
                  <a:pt x="313827" y="134603"/>
                </a:cubicBezTo>
              </a:path>
            </a:pathLst>
          </a:cu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44" name="フリーフォーム 143"/>
          <p:cNvSpPr/>
          <p:nvPr/>
        </p:nvSpPr>
        <p:spPr>
          <a:xfrm rot="174509" flipH="1">
            <a:off x="7275210" y="2279562"/>
            <a:ext cx="778929" cy="423723"/>
          </a:xfrm>
          <a:custGeom>
            <a:avLst/>
            <a:gdLst>
              <a:gd name="connsiteX0" fmla="*/ 0 w 383458"/>
              <a:gd name="connsiteY0" fmla="*/ 0 h 147484"/>
              <a:gd name="connsiteX1" fmla="*/ 206477 w 383458"/>
              <a:gd name="connsiteY1" fmla="*/ 29497 h 147484"/>
              <a:gd name="connsiteX2" fmla="*/ 383458 w 383458"/>
              <a:gd name="connsiteY2" fmla="*/ 147484 h 147484"/>
              <a:gd name="connsiteX0" fmla="*/ 0 w 365078"/>
              <a:gd name="connsiteY0" fmla="*/ 96717 h 121298"/>
              <a:gd name="connsiteX1" fmla="*/ 188097 w 365078"/>
              <a:gd name="connsiteY1" fmla="*/ 3311 h 121298"/>
              <a:gd name="connsiteX2" fmla="*/ 365078 w 365078"/>
              <a:gd name="connsiteY2" fmla="*/ 121298 h 121298"/>
              <a:gd name="connsiteX0" fmla="*/ 0 w 365078"/>
              <a:gd name="connsiteY0" fmla="*/ 98394 h 122975"/>
              <a:gd name="connsiteX1" fmla="*/ 188097 w 365078"/>
              <a:gd name="connsiteY1" fmla="*/ 4988 h 122975"/>
              <a:gd name="connsiteX2" fmla="*/ 365078 w 365078"/>
              <a:gd name="connsiteY2" fmla="*/ 122975 h 122975"/>
              <a:gd name="connsiteX0" fmla="*/ 0 w 365078"/>
              <a:gd name="connsiteY0" fmla="*/ 113308 h 137889"/>
              <a:gd name="connsiteX1" fmla="*/ 191871 w 365078"/>
              <a:gd name="connsiteY1" fmla="*/ 4272 h 137889"/>
              <a:gd name="connsiteX2" fmla="*/ 365078 w 365078"/>
              <a:gd name="connsiteY2" fmla="*/ 137889 h 137889"/>
              <a:gd name="connsiteX0" fmla="*/ 0 w 365078"/>
              <a:gd name="connsiteY0" fmla="*/ 113308 h 137889"/>
              <a:gd name="connsiteX1" fmla="*/ 191871 w 365078"/>
              <a:gd name="connsiteY1" fmla="*/ 4272 h 137889"/>
              <a:gd name="connsiteX2" fmla="*/ 365078 w 365078"/>
              <a:gd name="connsiteY2" fmla="*/ 137889 h 137889"/>
              <a:gd name="connsiteX0" fmla="*/ 0 w 365078"/>
              <a:gd name="connsiteY0" fmla="*/ 109575 h 134156"/>
              <a:gd name="connsiteX1" fmla="*/ 191871 w 365078"/>
              <a:gd name="connsiteY1" fmla="*/ 539 h 134156"/>
              <a:gd name="connsiteX2" fmla="*/ 365078 w 365078"/>
              <a:gd name="connsiteY2" fmla="*/ 134156 h 134156"/>
              <a:gd name="connsiteX0" fmla="*/ 0 w 365078"/>
              <a:gd name="connsiteY0" fmla="*/ 109575 h 134156"/>
              <a:gd name="connsiteX1" fmla="*/ 191871 w 365078"/>
              <a:gd name="connsiteY1" fmla="*/ 539 h 134156"/>
              <a:gd name="connsiteX2" fmla="*/ 365078 w 365078"/>
              <a:gd name="connsiteY2" fmla="*/ 134156 h 134156"/>
              <a:gd name="connsiteX0" fmla="*/ 0 w 295995"/>
              <a:gd name="connsiteY0" fmla="*/ 109575 h 121728"/>
              <a:gd name="connsiteX1" fmla="*/ 191871 w 295995"/>
              <a:gd name="connsiteY1" fmla="*/ 539 h 121728"/>
              <a:gd name="connsiteX2" fmla="*/ 295995 w 295995"/>
              <a:gd name="connsiteY2" fmla="*/ 121728 h 121728"/>
              <a:gd name="connsiteX0" fmla="*/ 0 w 295995"/>
              <a:gd name="connsiteY0" fmla="*/ 109575 h 121728"/>
              <a:gd name="connsiteX1" fmla="*/ 191871 w 295995"/>
              <a:gd name="connsiteY1" fmla="*/ 539 h 121728"/>
              <a:gd name="connsiteX2" fmla="*/ 295995 w 295995"/>
              <a:gd name="connsiteY2" fmla="*/ 121728 h 121728"/>
              <a:gd name="connsiteX0" fmla="*/ 0 w 312367"/>
              <a:gd name="connsiteY0" fmla="*/ 109575 h 118395"/>
              <a:gd name="connsiteX1" fmla="*/ 191871 w 312367"/>
              <a:gd name="connsiteY1" fmla="*/ 539 h 118395"/>
              <a:gd name="connsiteX2" fmla="*/ 312367 w 312367"/>
              <a:gd name="connsiteY2" fmla="*/ 118395 h 118395"/>
              <a:gd name="connsiteX0" fmla="*/ 0 w 313827"/>
              <a:gd name="connsiteY0" fmla="*/ 109575 h 134603"/>
              <a:gd name="connsiteX1" fmla="*/ 191871 w 313827"/>
              <a:gd name="connsiteY1" fmla="*/ 539 h 134603"/>
              <a:gd name="connsiteX2" fmla="*/ 313827 w 313827"/>
              <a:gd name="connsiteY2" fmla="*/ 134603 h 134603"/>
              <a:gd name="connsiteX0" fmla="*/ 0 w 313827"/>
              <a:gd name="connsiteY0" fmla="*/ 109575 h 134603"/>
              <a:gd name="connsiteX1" fmla="*/ 191871 w 313827"/>
              <a:gd name="connsiteY1" fmla="*/ 539 h 134603"/>
              <a:gd name="connsiteX2" fmla="*/ 313827 w 313827"/>
              <a:gd name="connsiteY2" fmla="*/ 134603 h 134603"/>
            </a:gdLst>
            <a:ahLst/>
            <a:cxnLst>
              <a:cxn ang="0">
                <a:pos x="connsiteX0" y="connsiteY0"/>
              </a:cxn>
              <a:cxn ang="0">
                <a:pos x="connsiteX1" y="connsiteY1"/>
              </a:cxn>
              <a:cxn ang="0">
                <a:pos x="connsiteX2" y="connsiteY2"/>
              </a:cxn>
            </a:cxnLst>
            <a:rect l="l" t="t" r="r" b="b"/>
            <a:pathLst>
              <a:path w="313827" h="134603">
                <a:moveTo>
                  <a:pt x="0" y="109575"/>
                </a:moveTo>
                <a:cubicBezTo>
                  <a:pt x="36990" y="63446"/>
                  <a:pt x="113318" y="-6846"/>
                  <a:pt x="191871" y="539"/>
                </a:cubicBezTo>
                <a:cubicBezTo>
                  <a:pt x="265057" y="7724"/>
                  <a:pt x="295833" y="75684"/>
                  <a:pt x="313827" y="134603"/>
                </a:cubicBezTo>
              </a:path>
            </a:pathLst>
          </a:cu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45" name="円/楕円 144"/>
          <p:cNvSpPr>
            <a:spLocks noChangeAspect="1"/>
          </p:cNvSpPr>
          <p:nvPr/>
        </p:nvSpPr>
        <p:spPr>
          <a:xfrm flipH="1">
            <a:off x="5280313" y="2692120"/>
            <a:ext cx="360518" cy="360000"/>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800" dirty="0" smtClean="0">
                <a:solidFill>
                  <a:schemeClr val="tx1"/>
                </a:solidFill>
              </a:rPr>
              <a:t>-</a:t>
            </a:r>
            <a:endParaRPr kumimoji="1" lang="ja-JP" altLang="en-US" sz="2800" dirty="0">
              <a:solidFill>
                <a:schemeClr val="tx1"/>
              </a:solidFill>
            </a:endParaRPr>
          </a:p>
        </p:txBody>
      </p:sp>
      <p:sp>
        <p:nvSpPr>
          <p:cNvPr id="22" name="テキスト ボックス 21"/>
          <p:cNvSpPr txBox="1"/>
          <p:nvPr/>
        </p:nvSpPr>
        <p:spPr>
          <a:xfrm flipH="1">
            <a:off x="1745732" y="5030016"/>
            <a:ext cx="1191352" cy="523220"/>
          </a:xfrm>
          <a:prstGeom prst="rect">
            <a:avLst/>
          </a:prstGeom>
          <a:noFill/>
        </p:spPr>
        <p:txBody>
          <a:bodyPr wrap="none" rtlCol="0">
            <a:spAutoFit/>
          </a:bodyPr>
          <a:lstStyle/>
          <a:p>
            <a:r>
              <a:rPr kumimoji="1" lang="en-US" altLang="ja-JP" sz="2800" dirty="0" smtClean="0">
                <a:solidFill>
                  <a:schemeClr val="tx2"/>
                </a:solidFill>
              </a:rPr>
              <a:t>HOMO</a:t>
            </a:r>
            <a:endParaRPr kumimoji="1" lang="ja-JP" altLang="en-US" sz="2800" dirty="0">
              <a:solidFill>
                <a:schemeClr val="tx2"/>
              </a:solidFill>
            </a:endParaRPr>
          </a:p>
        </p:txBody>
      </p:sp>
      <p:sp>
        <p:nvSpPr>
          <p:cNvPr id="146" name="テキスト ボックス 145"/>
          <p:cNvSpPr txBox="1"/>
          <p:nvPr/>
        </p:nvSpPr>
        <p:spPr>
          <a:xfrm flipH="1">
            <a:off x="6143378" y="1664804"/>
            <a:ext cx="1103507" cy="523220"/>
          </a:xfrm>
          <a:prstGeom prst="rect">
            <a:avLst/>
          </a:prstGeom>
          <a:noFill/>
        </p:spPr>
        <p:txBody>
          <a:bodyPr wrap="none" rtlCol="0">
            <a:spAutoFit/>
          </a:bodyPr>
          <a:lstStyle/>
          <a:p>
            <a:r>
              <a:rPr kumimoji="1" lang="en-US" altLang="ja-JP" sz="2800" dirty="0" smtClean="0">
                <a:solidFill>
                  <a:srgbClr val="FF0000"/>
                </a:solidFill>
              </a:rPr>
              <a:t>LUMO</a:t>
            </a:r>
            <a:endParaRPr kumimoji="1" lang="ja-JP" altLang="en-US" sz="2800" dirty="0">
              <a:solidFill>
                <a:srgbClr val="FF0000"/>
              </a:solidFill>
            </a:endParaRPr>
          </a:p>
        </p:txBody>
      </p:sp>
    </p:spTree>
    <p:extLst>
      <p:ext uri="{BB962C8B-B14F-4D97-AF65-F5344CB8AC3E}">
        <p14:creationId xmlns:p14="http://schemas.microsoft.com/office/powerpoint/2010/main" val="2849010668"/>
      </p:ext>
    </p:extLst>
  </p:cSld>
  <p:clrMapOvr>
    <a:masterClrMapping/>
  </p:clrMapOvr>
  <mc:AlternateContent xmlns:mc="http://schemas.openxmlformats.org/markup-compatibility/2006" xmlns:p14="http://schemas.microsoft.com/office/powerpoint/2010/main">
    <mc:Choice Requires="p14">
      <p:transition spd="slow" p14:dur="2000" advTm="71112"/>
    </mc:Choice>
    <mc:Fallback xmlns="">
      <p:transition spd="slow" advTm="71112"/>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PES and IPES</a:t>
            </a:r>
            <a:endParaRPr kumimoji="1" lang="ja-JP" altLang="en-US" dirty="0"/>
          </a:p>
        </p:txBody>
      </p:sp>
      <p:sp>
        <p:nvSpPr>
          <p:cNvPr id="3" name="コンテンツ プレースホルダー 2"/>
          <p:cNvSpPr>
            <a:spLocks noGrp="1"/>
          </p:cNvSpPr>
          <p:nvPr>
            <p:ph sz="half" idx="1"/>
          </p:nvPr>
        </p:nvSpPr>
        <p:spPr>
          <a:xfrm>
            <a:off x="457200" y="1368832"/>
            <a:ext cx="4038600" cy="4525963"/>
          </a:xfrm>
        </p:spPr>
        <p:txBody>
          <a:bodyPr/>
          <a:lstStyle/>
          <a:p>
            <a:pPr marL="0" indent="0">
              <a:buNone/>
            </a:pPr>
            <a:r>
              <a:rPr kumimoji="1" lang="en-US" altLang="ja-JP" dirty="0" smtClean="0">
                <a:solidFill>
                  <a:srgbClr val="C00000"/>
                </a:solidFill>
              </a:rPr>
              <a:t>photoelectron spectroscopy </a:t>
            </a:r>
            <a:r>
              <a:rPr kumimoji="1" lang="en-US" altLang="ja-JP" b="1" dirty="0" smtClean="0">
                <a:solidFill>
                  <a:srgbClr val="C00000"/>
                </a:solidFill>
              </a:rPr>
              <a:t>PES</a:t>
            </a:r>
            <a:endParaRPr kumimoji="1" lang="ja-JP" altLang="en-US" b="1" dirty="0">
              <a:solidFill>
                <a:srgbClr val="C00000"/>
              </a:solidFill>
            </a:endParaRPr>
          </a:p>
        </p:txBody>
      </p:sp>
      <p:sp>
        <p:nvSpPr>
          <p:cNvPr id="4" name="コンテンツ プレースホルダー 3"/>
          <p:cNvSpPr>
            <a:spLocks noGrp="1"/>
          </p:cNvSpPr>
          <p:nvPr>
            <p:ph sz="half" idx="2"/>
          </p:nvPr>
        </p:nvSpPr>
        <p:spPr>
          <a:xfrm>
            <a:off x="4648200" y="1368832"/>
            <a:ext cx="4038600" cy="4525963"/>
          </a:xfrm>
        </p:spPr>
        <p:txBody>
          <a:bodyPr/>
          <a:lstStyle/>
          <a:p>
            <a:pPr marL="0" indent="0">
              <a:buNone/>
            </a:pPr>
            <a:r>
              <a:rPr lang="en-US" altLang="ja-JP" dirty="0" smtClean="0">
                <a:solidFill>
                  <a:srgbClr val="C00000"/>
                </a:solidFill>
              </a:rPr>
              <a:t>inverse photoelectron spectroscopy </a:t>
            </a:r>
            <a:r>
              <a:rPr lang="en-US" altLang="ja-JP" b="1" dirty="0" smtClean="0">
                <a:solidFill>
                  <a:srgbClr val="C00000"/>
                </a:solidFill>
              </a:rPr>
              <a:t>IPES</a:t>
            </a:r>
            <a:endParaRPr kumimoji="1" lang="ja-JP" altLang="en-US" b="1" dirty="0">
              <a:solidFill>
                <a:srgbClr val="C00000"/>
              </a:solidFill>
            </a:endParaRPr>
          </a:p>
        </p:txBody>
      </p:sp>
      <p:grpSp>
        <p:nvGrpSpPr>
          <p:cNvPr id="5" name="グループ化 4"/>
          <p:cNvGrpSpPr/>
          <p:nvPr/>
        </p:nvGrpSpPr>
        <p:grpSpPr>
          <a:xfrm>
            <a:off x="1259632" y="2301156"/>
            <a:ext cx="2357883" cy="1415873"/>
            <a:chOff x="1022303" y="1633434"/>
            <a:chExt cx="1807433" cy="1085337"/>
          </a:xfrm>
        </p:grpSpPr>
        <p:sp>
          <p:nvSpPr>
            <p:cNvPr id="6" name="直方体 5"/>
            <p:cNvSpPr/>
            <p:nvPr/>
          </p:nvSpPr>
          <p:spPr>
            <a:xfrm>
              <a:off x="1043608" y="2367885"/>
              <a:ext cx="1031656" cy="350886"/>
            </a:xfrm>
            <a:prstGeom prst="cube">
              <a:avLst>
                <a:gd name="adj" fmla="val 80046"/>
              </a:avLst>
            </a:prstGeom>
            <a:solidFill>
              <a:srgbClr val="00B05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右矢印 6"/>
            <p:cNvSpPr/>
            <p:nvPr/>
          </p:nvSpPr>
          <p:spPr>
            <a:xfrm rot="3168410">
              <a:off x="799634" y="1856103"/>
              <a:ext cx="864096" cy="418758"/>
            </a:xfrm>
            <a:prstGeom prst="rightArrow">
              <a:avLst/>
            </a:prstGeom>
            <a:solidFill>
              <a:schemeClr val="accent6">
                <a:lumMod val="75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smtClean="0"/>
                <a:t>photon</a:t>
              </a:r>
              <a:endParaRPr kumimoji="1" lang="ja-JP" altLang="en-US" sz="1600" dirty="0"/>
            </a:p>
          </p:txBody>
        </p:sp>
        <p:sp>
          <p:nvSpPr>
            <p:cNvPr id="8" name="円/楕円 7"/>
            <p:cNvSpPr/>
            <p:nvPr/>
          </p:nvSpPr>
          <p:spPr>
            <a:xfrm>
              <a:off x="2024608" y="1669450"/>
              <a:ext cx="222469" cy="222468"/>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smtClean="0">
                  <a:solidFill>
                    <a:schemeClr val="bg1"/>
                  </a:solidFill>
                </a:rPr>
                <a:t>-</a:t>
              </a:r>
              <a:endParaRPr kumimoji="1" lang="ja-JP" altLang="en-US" sz="2400" dirty="0">
                <a:solidFill>
                  <a:schemeClr val="bg1"/>
                </a:solidFill>
              </a:endParaRPr>
            </a:p>
          </p:txBody>
        </p:sp>
        <p:sp>
          <p:nvSpPr>
            <p:cNvPr id="10" name="円/楕円 9"/>
            <p:cNvSpPr/>
            <p:nvPr/>
          </p:nvSpPr>
          <p:spPr>
            <a:xfrm>
              <a:off x="1340238" y="2432094"/>
              <a:ext cx="438396" cy="111234"/>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2024098" y="1980997"/>
              <a:ext cx="805638" cy="306704"/>
            </a:xfrm>
            <a:prstGeom prst="rect">
              <a:avLst/>
            </a:prstGeom>
            <a:noFill/>
          </p:spPr>
          <p:txBody>
            <a:bodyPr wrap="none" rtlCol="0">
              <a:spAutoFit/>
            </a:bodyPr>
            <a:lstStyle/>
            <a:p>
              <a:r>
                <a:rPr kumimoji="1" lang="en-US" altLang="ja-JP" sz="2000" dirty="0" smtClean="0">
                  <a:solidFill>
                    <a:srgbClr val="C00000"/>
                  </a:solidFill>
                </a:rPr>
                <a:t>electron</a:t>
              </a:r>
              <a:endParaRPr kumimoji="1" lang="ja-JP" altLang="en-US" sz="2000" dirty="0">
                <a:solidFill>
                  <a:srgbClr val="C00000"/>
                </a:solidFill>
              </a:endParaRPr>
            </a:p>
          </p:txBody>
        </p:sp>
        <p:cxnSp>
          <p:nvCxnSpPr>
            <p:cNvPr id="9" name="直線矢印コネクタ 8"/>
            <p:cNvCxnSpPr/>
            <p:nvPr/>
          </p:nvCxnSpPr>
          <p:spPr>
            <a:xfrm flipV="1">
              <a:off x="1559436" y="1897630"/>
              <a:ext cx="504056" cy="588162"/>
            </a:xfrm>
            <a:prstGeom prst="straightConnector1">
              <a:avLst/>
            </a:prstGeom>
            <a:ln w="38100">
              <a:solidFill>
                <a:schemeClr val="accent2"/>
              </a:solidFill>
              <a:tailEnd type="arrow"/>
            </a:ln>
          </p:spPr>
          <p:style>
            <a:lnRef idx="1">
              <a:schemeClr val="accent1"/>
            </a:lnRef>
            <a:fillRef idx="0">
              <a:schemeClr val="accent1"/>
            </a:fillRef>
            <a:effectRef idx="0">
              <a:schemeClr val="accent1"/>
            </a:effectRef>
            <a:fontRef idx="minor">
              <a:schemeClr val="tx1"/>
            </a:fontRef>
          </p:style>
        </p:cxnSp>
      </p:grpSp>
      <p:grpSp>
        <p:nvGrpSpPr>
          <p:cNvPr id="12" name="グループ化 11"/>
          <p:cNvGrpSpPr/>
          <p:nvPr/>
        </p:nvGrpSpPr>
        <p:grpSpPr>
          <a:xfrm>
            <a:off x="5148064" y="2262564"/>
            <a:ext cx="2232247" cy="1454468"/>
            <a:chOff x="522858" y="4104057"/>
            <a:chExt cx="1711129" cy="1114922"/>
          </a:xfrm>
        </p:grpSpPr>
        <p:sp>
          <p:nvSpPr>
            <p:cNvPr id="13" name="直方体 12"/>
            <p:cNvSpPr/>
            <p:nvPr/>
          </p:nvSpPr>
          <p:spPr>
            <a:xfrm>
              <a:off x="1145352" y="4868093"/>
              <a:ext cx="1031656" cy="350886"/>
            </a:xfrm>
            <a:prstGeom prst="cube">
              <a:avLst>
                <a:gd name="adj" fmla="val 80046"/>
              </a:avLst>
            </a:prstGeom>
            <a:solidFill>
              <a:srgbClr val="00B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右矢印 13"/>
            <p:cNvSpPr/>
            <p:nvPr/>
          </p:nvSpPr>
          <p:spPr>
            <a:xfrm rot="7612661" flipH="1" flipV="1">
              <a:off x="1592560" y="4326726"/>
              <a:ext cx="864096" cy="418758"/>
            </a:xfrm>
            <a:prstGeom prst="rightArrow">
              <a:avLst/>
            </a:prstGeom>
            <a:solidFill>
              <a:srgbClr val="00B0F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smtClean="0"/>
                <a:t>photon</a:t>
              </a:r>
              <a:endParaRPr kumimoji="1" lang="ja-JP" altLang="en-US" sz="1600" dirty="0"/>
            </a:p>
          </p:txBody>
        </p:sp>
        <p:sp>
          <p:nvSpPr>
            <p:cNvPr id="15" name="円/楕円 14"/>
            <p:cNvSpPr/>
            <p:nvPr/>
          </p:nvSpPr>
          <p:spPr>
            <a:xfrm>
              <a:off x="971600" y="4169658"/>
              <a:ext cx="222469" cy="222468"/>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smtClean="0">
                  <a:solidFill>
                    <a:schemeClr val="bg1"/>
                  </a:solidFill>
                </a:rPr>
                <a:t>-</a:t>
              </a:r>
              <a:endParaRPr kumimoji="1" lang="ja-JP" altLang="en-US" sz="2400" dirty="0">
                <a:solidFill>
                  <a:schemeClr val="bg1"/>
                </a:solidFill>
              </a:endParaRPr>
            </a:p>
          </p:txBody>
        </p:sp>
        <p:sp>
          <p:nvSpPr>
            <p:cNvPr id="17" name="円/楕円 16"/>
            <p:cNvSpPr/>
            <p:nvPr/>
          </p:nvSpPr>
          <p:spPr>
            <a:xfrm>
              <a:off x="1510896" y="4949787"/>
              <a:ext cx="300568" cy="76264"/>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p:cNvSpPr txBox="1"/>
            <p:nvPr/>
          </p:nvSpPr>
          <p:spPr>
            <a:xfrm>
              <a:off x="522858" y="4525891"/>
              <a:ext cx="805638" cy="306704"/>
            </a:xfrm>
            <a:prstGeom prst="rect">
              <a:avLst/>
            </a:prstGeom>
            <a:noFill/>
          </p:spPr>
          <p:txBody>
            <a:bodyPr wrap="none" rtlCol="0">
              <a:spAutoFit/>
            </a:bodyPr>
            <a:lstStyle/>
            <a:p>
              <a:r>
                <a:rPr lang="en-US" altLang="ja-JP" sz="2000" dirty="0" smtClean="0">
                  <a:solidFill>
                    <a:srgbClr val="C00000"/>
                  </a:solidFill>
                </a:rPr>
                <a:t>electron</a:t>
              </a:r>
              <a:endParaRPr kumimoji="1" lang="ja-JP" altLang="en-US" sz="2000" dirty="0">
                <a:solidFill>
                  <a:srgbClr val="C00000"/>
                </a:solidFill>
              </a:endParaRPr>
            </a:p>
          </p:txBody>
        </p:sp>
        <p:cxnSp>
          <p:nvCxnSpPr>
            <p:cNvPr id="16" name="直線矢印コネクタ 15"/>
            <p:cNvCxnSpPr/>
            <p:nvPr/>
          </p:nvCxnSpPr>
          <p:spPr>
            <a:xfrm flipH="1" flipV="1">
              <a:off x="1187624" y="4397838"/>
              <a:ext cx="504056" cy="588162"/>
            </a:xfrm>
            <a:prstGeom prst="straightConnector1">
              <a:avLst/>
            </a:prstGeom>
            <a:ln w="38100">
              <a:solidFill>
                <a:schemeClr val="accent2"/>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52" name="グループ化 51"/>
          <p:cNvGrpSpPr/>
          <p:nvPr/>
        </p:nvGrpSpPr>
        <p:grpSpPr>
          <a:xfrm>
            <a:off x="720987" y="3753036"/>
            <a:ext cx="2770893" cy="2482027"/>
            <a:chOff x="1009019" y="4043317"/>
            <a:chExt cx="2770893" cy="2482027"/>
          </a:xfrm>
        </p:grpSpPr>
        <p:sp>
          <p:nvSpPr>
            <p:cNvPr id="36" name="Line 121"/>
            <p:cNvSpPr>
              <a:spLocks noChangeShapeType="1"/>
            </p:cNvSpPr>
            <p:nvPr/>
          </p:nvSpPr>
          <p:spPr bwMode="auto">
            <a:xfrm flipH="1">
              <a:off x="1883095" y="6036632"/>
              <a:ext cx="1227353" cy="23476"/>
            </a:xfrm>
            <a:prstGeom prst="line">
              <a:avLst/>
            </a:prstGeom>
            <a:noFill/>
            <a:ln w="28575" cap="rnd">
              <a:solidFill>
                <a:schemeClr val="accent1"/>
              </a:solidFill>
              <a:prstDash val="sysDot"/>
              <a:round/>
              <a:headEnd/>
              <a:tailEnd/>
            </a:ln>
            <a:effectLst/>
          </p:spPr>
          <p:txBody>
            <a:bodyPr wrap="square">
              <a:spAutoFit/>
            </a:bodyPr>
            <a:lstStyle/>
            <a:p>
              <a:endParaRPr lang="ja-JP" altLang="en-US"/>
            </a:p>
          </p:txBody>
        </p:sp>
        <p:sp>
          <p:nvSpPr>
            <p:cNvPr id="37" name="Rectangle 150"/>
            <p:cNvSpPr/>
            <p:nvPr/>
          </p:nvSpPr>
          <p:spPr>
            <a:xfrm>
              <a:off x="1755239" y="5121737"/>
              <a:ext cx="1151323" cy="549003"/>
            </a:xfrm>
            <a:prstGeom prst="rect">
              <a:avLst/>
            </a:prstGeom>
            <a:solidFill>
              <a:schemeClr val="accent2"/>
            </a:solidFill>
            <a:ln>
              <a:noFill/>
            </a:ln>
            <a:effectLst>
              <a:outerShdw blurRad="190500" dist="228600" dir="2700000" algn="ctr">
                <a:srgbClr val="000000">
                  <a:alpha val="30000"/>
                </a:srgb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en-US" altLang="ja-JP" dirty="0" smtClean="0">
                <a:solidFill>
                  <a:schemeClr val="bg1"/>
                </a:solidFill>
              </a:endParaRPr>
            </a:p>
          </p:txBody>
        </p:sp>
        <p:sp>
          <p:nvSpPr>
            <p:cNvPr id="38" name="Text Box 64"/>
            <p:cNvSpPr txBox="1">
              <a:spLocks noChangeArrowheads="1"/>
            </p:cNvSpPr>
            <p:nvPr/>
          </p:nvSpPr>
          <p:spPr bwMode="auto">
            <a:xfrm>
              <a:off x="1710722" y="4043317"/>
              <a:ext cx="485014" cy="596240"/>
            </a:xfrm>
            <a:prstGeom prst="rect">
              <a:avLst/>
            </a:prstGeom>
            <a:noFill/>
            <a:ln w="9525">
              <a:noFill/>
              <a:miter lim="800000"/>
              <a:headEnd/>
              <a:tailEnd/>
            </a:ln>
            <a:effectLst/>
          </p:spPr>
          <p:txBody>
            <a:bodyPr wrap="none">
              <a:spAutoFit/>
            </a:bodyPr>
            <a:lstStyle/>
            <a:p>
              <a:pPr algn="l" eaLnBrk="0" hangingPunct="0"/>
              <a:r>
                <a:rPr lang="en-US" altLang="ja-JP" sz="2800" b="1" i="1" dirty="0">
                  <a:solidFill>
                    <a:schemeClr val="tx2"/>
                  </a:solidFill>
                  <a:latin typeface="Times New Roman" pitchFamily="18" charset="0"/>
                  <a:ea typeface="ＭＳ Ｐゴシック" pitchFamily="50" charset="-128"/>
                </a:rPr>
                <a:t>e</a:t>
              </a:r>
              <a:r>
                <a:rPr lang="en-US" altLang="ja-JP" sz="2800" b="1" baseline="30000" dirty="0">
                  <a:solidFill>
                    <a:schemeClr val="tx2"/>
                  </a:solidFill>
                  <a:latin typeface="Garamond" pitchFamily="18" charset="0"/>
                  <a:ea typeface="ＭＳ Ｐゴシック" pitchFamily="50" charset="-128"/>
                </a:rPr>
                <a:t>-</a:t>
              </a:r>
              <a:endParaRPr lang="en-US" altLang="ja-JP" sz="2800" b="1" dirty="0">
                <a:solidFill>
                  <a:schemeClr val="tx2"/>
                </a:solidFill>
                <a:latin typeface="Garamond" pitchFamily="18" charset="0"/>
                <a:ea typeface="ＭＳ Ｐゴシック" pitchFamily="50" charset="-128"/>
              </a:endParaRPr>
            </a:p>
          </p:txBody>
        </p:sp>
        <p:sp>
          <p:nvSpPr>
            <p:cNvPr id="39" name="Line 121"/>
            <p:cNvSpPr>
              <a:spLocks noChangeShapeType="1"/>
            </p:cNvSpPr>
            <p:nvPr/>
          </p:nvSpPr>
          <p:spPr bwMode="auto">
            <a:xfrm flipH="1">
              <a:off x="1849522" y="4542791"/>
              <a:ext cx="1282318" cy="0"/>
            </a:xfrm>
            <a:prstGeom prst="line">
              <a:avLst/>
            </a:prstGeom>
            <a:noFill/>
            <a:ln w="28575" cap="rnd">
              <a:solidFill>
                <a:schemeClr val="accent1"/>
              </a:solidFill>
              <a:prstDash val="sysDot"/>
              <a:round/>
              <a:headEnd/>
              <a:tailEnd/>
            </a:ln>
            <a:effectLst/>
          </p:spPr>
          <p:txBody>
            <a:bodyPr wrap="square">
              <a:spAutoFit/>
            </a:bodyPr>
            <a:lstStyle/>
            <a:p>
              <a:endParaRPr lang="ja-JP" altLang="en-US"/>
            </a:p>
          </p:txBody>
        </p:sp>
        <p:sp>
          <p:nvSpPr>
            <p:cNvPr id="40" name="Rectangle 140"/>
            <p:cNvSpPr>
              <a:spLocks noChangeArrowheads="1"/>
            </p:cNvSpPr>
            <p:nvPr/>
          </p:nvSpPr>
          <p:spPr bwMode="auto">
            <a:xfrm>
              <a:off x="3167844" y="4460085"/>
              <a:ext cx="578496" cy="530257"/>
            </a:xfrm>
            <a:prstGeom prst="rect">
              <a:avLst/>
            </a:prstGeom>
            <a:noFill/>
            <a:ln w="38100">
              <a:noFill/>
              <a:miter lim="800000"/>
              <a:headEnd/>
              <a:tailEnd/>
            </a:ln>
            <a:effectLst/>
          </p:spPr>
          <p:txBody>
            <a:bodyPr wrap="none">
              <a:spAutoFit/>
            </a:bodyPr>
            <a:lstStyle/>
            <a:p>
              <a:r>
                <a:rPr lang="en-US" altLang="ja-JP" sz="2400" b="1" i="1" dirty="0" err="1" smtClean="0">
                  <a:solidFill>
                    <a:schemeClr val="tx2"/>
                  </a:solidFill>
                  <a:latin typeface="Times New Roman" pitchFamily="18" charset="0"/>
                  <a:ea typeface="ＭＳ Ｐゴシック" pitchFamily="50" charset="-128"/>
                </a:rPr>
                <a:t>E</a:t>
              </a:r>
              <a:r>
                <a:rPr lang="en-US" altLang="ja-JP" sz="2400" b="1" baseline="-25000" dirty="0" err="1" smtClean="0">
                  <a:solidFill>
                    <a:schemeClr val="tx2"/>
                  </a:solidFill>
                  <a:latin typeface="Times New Roman" pitchFamily="18" charset="0"/>
                  <a:ea typeface="ＭＳ Ｐゴシック" pitchFamily="50" charset="-128"/>
                </a:rPr>
                <a:t>k</a:t>
              </a:r>
              <a:endParaRPr lang="en-CA" sz="2400" b="1" baseline="-25000" dirty="0">
                <a:solidFill>
                  <a:schemeClr val="tx2"/>
                </a:solidFill>
                <a:latin typeface="Times New Roman" pitchFamily="18" charset="0"/>
              </a:endParaRPr>
            </a:p>
          </p:txBody>
        </p:sp>
        <p:sp>
          <p:nvSpPr>
            <p:cNvPr id="42" name="Rectangle 140"/>
            <p:cNvSpPr>
              <a:spLocks noChangeArrowheads="1"/>
            </p:cNvSpPr>
            <p:nvPr/>
          </p:nvSpPr>
          <p:spPr bwMode="auto">
            <a:xfrm>
              <a:off x="3175640" y="5244544"/>
              <a:ext cx="604272" cy="530257"/>
            </a:xfrm>
            <a:prstGeom prst="rect">
              <a:avLst/>
            </a:prstGeom>
            <a:noFill/>
            <a:ln w="38100">
              <a:noFill/>
              <a:miter lim="800000"/>
              <a:headEnd/>
              <a:tailEnd/>
            </a:ln>
            <a:effectLst/>
          </p:spPr>
          <p:txBody>
            <a:bodyPr wrap="none">
              <a:spAutoFit/>
            </a:bodyPr>
            <a:lstStyle/>
            <a:p>
              <a:r>
                <a:rPr lang="en-US" altLang="ja-JP" sz="2400" b="1" i="1" dirty="0" smtClean="0">
                  <a:solidFill>
                    <a:schemeClr val="tx2"/>
                  </a:solidFill>
                  <a:latin typeface="Times New Roman" pitchFamily="18" charset="0"/>
                  <a:ea typeface="ＭＳ Ｐゴシック" pitchFamily="50" charset="-128"/>
                </a:rPr>
                <a:t>E</a:t>
              </a:r>
              <a:r>
                <a:rPr lang="en-US" altLang="ja-JP" sz="2400" b="1" baseline="-25000" dirty="0" smtClean="0">
                  <a:solidFill>
                    <a:schemeClr val="tx2"/>
                  </a:solidFill>
                  <a:latin typeface="Times New Roman" pitchFamily="18" charset="0"/>
                  <a:ea typeface="ＭＳ Ｐゴシック" pitchFamily="50" charset="-128"/>
                </a:rPr>
                <a:t>B</a:t>
              </a:r>
              <a:endParaRPr lang="en-CA" sz="2400" b="1" baseline="-25000" dirty="0">
                <a:solidFill>
                  <a:schemeClr val="tx2"/>
                </a:solidFill>
                <a:latin typeface="Times New Roman" pitchFamily="18" charset="0"/>
              </a:endParaRPr>
            </a:p>
          </p:txBody>
        </p:sp>
        <p:cxnSp>
          <p:nvCxnSpPr>
            <p:cNvPr id="43" name="Straight Connector 75"/>
            <p:cNvCxnSpPr/>
            <p:nvPr/>
          </p:nvCxnSpPr>
          <p:spPr>
            <a:xfrm flipV="1">
              <a:off x="1691680" y="4990341"/>
              <a:ext cx="1542556" cy="4033"/>
            </a:xfrm>
            <a:prstGeom prst="line">
              <a:avLst/>
            </a:prstGeom>
            <a:ln w="25400">
              <a:solidFill>
                <a:srgbClr val="0070C0"/>
              </a:solidFill>
              <a:prstDash val="sysDot"/>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a:xfrm rot="5400000" flipH="1" flipV="1">
              <a:off x="2853978" y="4748646"/>
              <a:ext cx="413533" cy="1824"/>
            </a:xfrm>
            <a:prstGeom prst="straightConnector1">
              <a:avLst/>
            </a:prstGeom>
            <a:ln w="28575">
              <a:solidFill>
                <a:schemeClr val="tx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5" name="直線矢印コネクタ 44"/>
            <p:cNvCxnSpPr/>
            <p:nvPr/>
          </p:nvCxnSpPr>
          <p:spPr>
            <a:xfrm>
              <a:off x="1919652" y="4542792"/>
              <a:ext cx="1248" cy="1406489"/>
            </a:xfrm>
            <a:prstGeom prst="straightConnector1">
              <a:avLst/>
            </a:prstGeom>
            <a:ln w="28575">
              <a:solidFill>
                <a:schemeClr val="tx2"/>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46" name="フリーフォーム 45"/>
            <p:cNvSpPr/>
            <p:nvPr/>
          </p:nvSpPr>
          <p:spPr>
            <a:xfrm rot="6994040" flipH="1">
              <a:off x="1266839" y="5013442"/>
              <a:ext cx="480606" cy="996246"/>
            </a:xfrm>
            <a:custGeom>
              <a:avLst/>
              <a:gdLst>
                <a:gd name="connsiteX0" fmla="*/ 0 w 1106424"/>
                <a:gd name="connsiteY0" fmla="*/ 0 h 886968"/>
                <a:gd name="connsiteX1" fmla="*/ 237744 w 1106424"/>
                <a:gd name="connsiteY1" fmla="*/ 347472 h 886968"/>
                <a:gd name="connsiteX2" fmla="*/ 557784 w 1106424"/>
                <a:gd name="connsiteY2" fmla="*/ 356616 h 886968"/>
                <a:gd name="connsiteX3" fmla="*/ 923544 w 1106424"/>
                <a:gd name="connsiteY3" fmla="*/ 694944 h 886968"/>
                <a:gd name="connsiteX4" fmla="*/ 1106424 w 1106424"/>
                <a:gd name="connsiteY4" fmla="*/ 886968 h 886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6424" h="886968">
                  <a:moveTo>
                    <a:pt x="0" y="0"/>
                  </a:moveTo>
                  <a:cubicBezTo>
                    <a:pt x="72390" y="144018"/>
                    <a:pt x="144780" y="288036"/>
                    <a:pt x="237744" y="347472"/>
                  </a:cubicBezTo>
                  <a:cubicBezTo>
                    <a:pt x="330708" y="406908"/>
                    <a:pt x="443484" y="298704"/>
                    <a:pt x="557784" y="356616"/>
                  </a:cubicBezTo>
                  <a:cubicBezTo>
                    <a:pt x="672084" y="414528"/>
                    <a:pt x="832104" y="606552"/>
                    <a:pt x="923544" y="694944"/>
                  </a:cubicBezTo>
                  <a:cubicBezTo>
                    <a:pt x="1014984" y="783336"/>
                    <a:pt x="1060704" y="835152"/>
                    <a:pt x="1106424" y="886968"/>
                  </a:cubicBezTo>
                </a:path>
              </a:pathLst>
            </a:custGeom>
            <a:ln w="38100">
              <a:solidFill>
                <a:schemeClr val="accent6"/>
              </a:solidFill>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2000"/>
            </a:p>
          </p:txBody>
        </p:sp>
        <p:cxnSp>
          <p:nvCxnSpPr>
            <p:cNvPr id="47" name="直線矢印コネクタ 46"/>
            <p:cNvCxnSpPr/>
            <p:nvPr/>
          </p:nvCxnSpPr>
          <p:spPr>
            <a:xfrm flipV="1">
              <a:off x="3054092" y="5019689"/>
              <a:ext cx="9389" cy="1013163"/>
            </a:xfrm>
            <a:prstGeom prst="straightConnector1">
              <a:avLst/>
            </a:prstGeom>
            <a:ln w="28575">
              <a:solidFill>
                <a:schemeClr val="tx2"/>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48" name="Rectangle 150"/>
            <p:cNvSpPr/>
            <p:nvPr/>
          </p:nvSpPr>
          <p:spPr>
            <a:xfrm>
              <a:off x="1745905" y="5976341"/>
              <a:ext cx="1151323" cy="549003"/>
            </a:xfrm>
            <a:prstGeom prst="rect">
              <a:avLst/>
            </a:prstGeom>
            <a:solidFill>
              <a:schemeClr val="accent1"/>
            </a:solidFill>
            <a:ln>
              <a:noFill/>
            </a:ln>
            <a:effectLst>
              <a:outerShdw blurRad="190500" dist="228600" dir="2700000" algn="ctr">
                <a:srgbClr val="000000">
                  <a:alpha val="30000"/>
                </a:srgb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en-US" altLang="ja-JP" sz="2400" dirty="0" smtClean="0">
                  <a:solidFill>
                    <a:schemeClr val="bg1"/>
                  </a:solidFill>
                </a:rPr>
                <a:t>HOMO</a:t>
              </a:r>
            </a:p>
          </p:txBody>
        </p:sp>
        <p:sp>
          <p:nvSpPr>
            <p:cNvPr id="41" name="Oval 55"/>
            <p:cNvSpPr>
              <a:spLocks noChangeAspect="1" noChangeArrowheads="1"/>
            </p:cNvSpPr>
            <p:nvPr/>
          </p:nvSpPr>
          <p:spPr bwMode="auto">
            <a:xfrm rot="16200000">
              <a:off x="1838695" y="5946282"/>
              <a:ext cx="161912" cy="167909"/>
            </a:xfrm>
            <a:prstGeom prst="ellipse">
              <a:avLst/>
            </a:prstGeom>
            <a:solidFill>
              <a:srgbClr val="FF0000"/>
            </a:solidFill>
            <a:ln w="9525">
              <a:solidFill>
                <a:schemeClr val="tx1"/>
              </a:solidFill>
              <a:round/>
              <a:headEnd/>
              <a:tailEnd/>
            </a:ln>
            <a:effectLst>
              <a:innerShdw blurRad="63500" dist="50800" dir="2700000">
                <a:prstClr val="black">
                  <a:alpha val="50000"/>
                </a:prstClr>
              </a:innerShdw>
            </a:effectLst>
          </p:spPr>
          <p:txBody>
            <a:bodyPr wrap="none" anchor="ctr"/>
            <a:lstStyle/>
            <a:p>
              <a:endParaRPr lang="ja-JP" altLang="en-US"/>
            </a:p>
          </p:txBody>
        </p:sp>
        <p:sp>
          <p:nvSpPr>
            <p:cNvPr id="50" name="Rectangle 140"/>
            <p:cNvSpPr>
              <a:spLocks noChangeArrowheads="1"/>
            </p:cNvSpPr>
            <p:nvPr/>
          </p:nvSpPr>
          <p:spPr bwMode="auto">
            <a:xfrm>
              <a:off x="1331640" y="4581128"/>
              <a:ext cx="527709" cy="461665"/>
            </a:xfrm>
            <a:prstGeom prst="rect">
              <a:avLst/>
            </a:prstGeom>
            <a:noFill/>
            <a:ln w="38100">
              <a:noFill/>
              <a:miter lim="800000"/>
              <a:headEnd/>
              <a:tailEnd/>
            </a:ln>
            <a:effectLst/>
          </p:spPr>
          <p:txBody>
            <a:bodyPr wrap="none">
              <a:spAutoFit/>
            </a:bodyPr>
            <a:lstStyle/>
            <a:p>
              <a:r>
                <a:rPr lang="en-US" altLang="ja-JP" sz="2400" b="1" i="1" dirty="0" err="1" smtClean="0">
                  <a:solidFill>
                    <a:schemeClr val="tx2"/>
                  </a:solidFill>
                  <a:latin typeface="Times New Roman" pitchFamily="18" charset="0"/>
                  <a:ea typeface="ＭＳ Ｐゴシック" pitchFamily="50" charset="-128"/>
                </a:rPr>
                <a:t>h</a:t>
              </a:r>
              <a:r>
                <a:rPr lang="en-US" altLang="ja-JP" sz="2400" b="1" i="1" dirty="0" err="1" smtClean="0">
                  <a:solidFill>
                    <a:schemeClr val="tx2"/>
                  </a:solidFill>
                  <a:latin typeface="Symbol" panose="05050102010706020507" pitchFamily="18" charset="2"/>
                  <a:ea typeface="ＭＳ Ｐゴシック" pitchFamily="50" charset="-128"/>
                </a:rPr>
                <a:t>n</a:t>
              </a:r>
              <a:endParaRPr lang="en-CA" sz="2400" b="1" baseline="-25000" dirty="0">
                <a:solidFill>
                  <a:schemeClr val="tx2"/>
                </a:solidFill>
                <a:latin typeface="Symbol" panose="05050102010706020507" pitchFamily="18" charset="2"/>
              </a:endParaRPr>
            </a:p>
          </p:txBody>
        </p:sp>
      </p:grpSp>
      <p:grpSp>
        <p:nvGrpSpPr>
          <p:cNvPr id="53" name="グループ化 52"/>
          <p:cNvGrpSpPr/>
          <p:nvPr/>
        </p:nvGrpSpPr>
        <p:grpSpPr>
          <a:xfrm>
            <a:off x="5246354" y="3753036"/>
            <a:ext cx="2575938" cy="2482027"/>
            <a:chOff x="5246354" y="4088264"/>
            <a:chExt cx="2575938" cy="2482027"/>
          </a:xfrm>
        </p:grpSpPr>
        <p:sp>
          <p:nvSpPr>
            <p:cNvPr id="21" name="Line 121"/>
            <p:cNvSpPr>
              <a:spLocks noChangeShapeType="1"/>
            </p:cNvSpPr>
            <p:nvPr/>
          </p:nvSpPr>
          <p:spPr bwMode="auto">
            <a:xfrm flipH="1">
              <a:off x="5858422" y="5692211"/>
              <a:ext cx="1227353" cy="23476"/>
            </a:xfrm>
            <a:prstGeom prst="line">
              <a:avLst/>
            </a:prstGeom>
            <a:noFill/>
            <a:ln w="28575" cap="rnd">
              <a:solidFill>
                <a:schemeClr val="accent1"/>
              </a:solidFill>
              <a:prstDash val="sysDot"/>
              <a:round/>
              <a:headEnd/>
              <a:tailEnd/>
            </a:ln>
            <a:effectLst/>
          </p:spPr>
          <p:txBody>
            <a:bodyPr wrap="square">
              <a:spAutoFit/>
            </a:bodyPr>
            <a:lstStyle/>
            <a:p>
              <a:endParaRPr lang="ja-JP" altLang="en-US"/>
            </a:p>
          </p:txBody>
        </p:sp>
        <p:sp>
          <p:nvSpPr>
            <p:cNvPr id="22" name="Rectangle 150"/>
            <p:cNvSpPr/>
            <p:nvPr/>
          </p:nvSpPr>
          <p:spPr>
            <a:xfrm>
              <a:off x="6106519" y="5166684"/>
              <a:ext cx="1151323" cy="549003"/>
            </a:xfrm>
            <a:prstGeom prst="rect">
              <a:avLst/>
            </a:prstGeom>
            <a:solidFill>
              <a:schemeClr val="accent2"/>
            </a:solidFill>
            <a:ln>
              <a:noFill/>
            </a:ln>
            <a:effectLst>
              <a:outerShdw blurRad="190500" dist="228600" dir="2700000" algn="ctr">
                <a:srgbClr val="000000">
                  <a:alpha val="30000"/>
                </a:srgb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en-US" altLang="ja-JP" sz="2400" dirty="0" smtClean="0">
                  <a:solidFill>
                    <a:schemeClr val="bg1"/>
                  </a:solidFill>
                </a:rPr>
                <a:t>LUMO</a:t>
              </a:r>
            </a:p>
          </p:txBody>
        </p:sp>
        <p:sp>
          <p:nvSpPr>
            <p:cNvPr id="23" name="Text Box 64"/>
            <p:cNvSpPr txBox="1">
              <a:spLocks noChangeArrowheads="1"/>
            </p:cNvSpPr>
            <p:nvPr/>
          </p:nvSpPr>
          <p:spPr bwMode="auto">
            <a:xfrm>
              <a:off x="6852208" y="4088264"/>
              <a:ext cx="485014" cy="596240"/>
            </a:xfrm>
            <a:prstGeom prst="rect">
              <a:avLst/>
            </a:prstGeom>
            <a:noFill/>
            <a:ln w="9525">
              <a:noFill/>
              <a:miter lim="800000"/>
              <a:headEnd/>
              <a:tailEnd/>
            </a:ln>
            <a:effectLst/>
          </p:spPr>
          <p:txBody>
            <a:bodyPr wrap="none">
              <a:spAutoFit/>
            </a:bodyPr>
            <a:lstStyle/>
            <a:p>
              <a:pPr algn="l" eaLnBrk="0" hangingPunct="0"/>
              <a:r>
                <a:rPr lang="en-US" altLang="ja-JP" sz="2800" b="1" i="1" dirty="0">
                  <a:solidFill>
                    <a:schemeClr val="tx2"/>
                  </a:solidFill>
                  <a:latin typeface="Times New Roman" pitchFamily="18" charset="0"/>
                  <a:ea typeface="ＭＳ Ｐゴシック" pitchFamily="50" charset="-128"/>
                </a:rPr>
                <a:t>e</a:t>
              </a:r>
              <a:r>
                <a:rPr lang="en-US" altLang="ja-JP" sz="2800" b="1" baseline="30000" dirty="0">
                  <a:solidFill>
                    <a:schemeClr val="tx2"/>
                  </a:solidFill>
                  <a:latin typeface="Garamond" pitchFamily="18" charset="0"/>
                  <a:ea typeface="ＭＳ Ｐゴシック" pitchFamily="50" charset="-128"/>
                </a:rPr>
                <a:t>-</a:t>
              </a:r>
              <a:endParaRPr lang="en-US" altLang="ja-JP" sz="2800" b="1" dirty="0">
                <a:solidFill>
                  <a:schemeClr val="tx2"/>
                </a:solidFill>
                <a:latin typeface="Garamond" pitchFamily="18" charset="0"/>
                <a:ea typeface="ＭＳ Ｐゴシック" pitchFamily="50" charset="-128"/>
              </a:endParaRPr>
            </a:p>
          </p:txBody>
        </p:sp>
        <p:sp>
          <p:nvSpPr>
            <p:cNvPr id="24" name="Line 121"/>
            <p:cNvSpPr>
              <a:spLocks noChangeShapeType="1"/>
            </p:cNvSpPr>
            <p:nvPr/>
          </p:nvSpPr>
          <p:spPr bwMode="auto">
            <a:xfrm flipH="1">
              <a:off x="5824849" y="4587738"/>
              <a:ext cx="1282318" cy="0"/>
            </a:xfrm>
            <a:prstGeom prst="line">
              <a:avLst/>
            </a:prstGeom>
            <a:noFill/>
            <a:ln w="28575" cap="rnd">
              <a:solidFill>
                <a:schemeClr val="accent1"/>
              </a:solidFill>
              <a:prstDash val="sysDot"/>
              <a:round/>
              <a:headEnd/>
              <a:tailEnd/>
            </a:ln>
            <a:effectLst/>
          </p:spPr>
          <p:txBody>
            <a:bodyPr wrap="square">
              <a:spAutoFit/>
            </a:bodyPr>
            <a:lstStyle/>
            <a:p>
              <a:endParaRPr lang="ja-JP" altLang="en-US"/>
            </a:p>
          </p:txBody>
        </p:sp>
        <p:sp>
          <p:nvSpPr>
            <p:cNvPr id="25" name="Rectangle 140"/>
            <p:cNvSpPr>
              <a:spLocks noChangeArrowheads="1"/>
            </p:cNvSpPr>
            <p:nvPr/>
          </p:nvSpPr>
          <p:spPr bwMode="auto">
            <a:xfrm>
              <a:off x="5246354" y="4505032"/>
              <a:ext cx="578496" cy="530257"/>
            </a:xfrm>
            <a:prstGeom prst="rect">
              <a:avLst/>
            </a:prstGeom>
            <a:noFill/>
            <a:ln w="38100">
              <a:noFill/>
              <a:miter lim="800000"/>
              <a:headEnd/>
              <a:tailEnd/>
            </a:ln>
            <a:effectLst/>
          </p:spPr>
          <p:txBody>
            <a:bodyPr wrap="none">
              <a:spAutoFit/>
            </a:bodyPr>
            <a:lstStyle/>
            <a:p>
              <a:r>
                <a:rPr lang="en-US" altLang="ja-JP" sz="2400" b="1" i="1" dirty="0" err="1" smtClean="0">
                  <a:solidFill>
                    <a:schemeClr val="tx2"/>
                  </a:solidFill>
                  <a:latin typeface="Times New Roman" pitchFamily="18" charset="0"/>
                  <a:ea typeface="ＭＳ Ｐゴシック" pitchFamily="50" charset="-128"/>
                </a:rPr>
                <a:t>E</a:t>
              </a:r>
              <a:r>
                <a:rPr lang="en-US" altLang="ja-JP" sz="2400" b="1" baseline="-25000" dirty="0" err="1" smtClean="0">
                  <a:solidFill>
                    <a:schemeClr val="tx2"/>
                  </a:solidFill>
                  <a:latin typeface="Times New Roman" pitchFamily="18" charset="0"/>
                  <a:ea typeface="ＭＳ Ｐゴシック" pitchFamily="50" charset="-128"/>
                </a:rPr>
                <a:t>k</a:t>
              </a:r>
              <a:endParaRPr lang="en-CA" sz="2400" b="1" baseline="-25000" dirty="0">
                <a:solidFill>
                  <a:schemeClr val="tx2"/>
                </a:solidFill>
                <a:latin typeface="Times New Roman" pitchFamily="18" charset="0"/>
              </a:endParaRPr>
            </a:p>
          </p:txBody>
        </p:sp>
        <p:sp>
          <p:nvSpPr>
            <p:cNvPr id="26" name="Oval 55"/>
            <p:cNvSpPr>
              <a:spLocks noChangeAspect="1" noChangeArrowheads="1"/>
            </p:cNvSpPr>
            <p:nvPr/>
          </p:nvSpPr>
          <p:spPr bwMode="auto">
            <a:xfrm rot="16200000">
              <a:off x="6999377" y="5547811"/>
              <a:ext cx="161912" cy="167909"/>
            </a:xfrm>
            <a:prstGeom prst="ellipse">
              <a:avLst/>
            </a:prstGeom>
            <a:solidFill>
              <a:srgbClr val="FF0000"/>
            </a:solidFill>
            <a:ln w="9525">
              <a:solidFill>
                <a:schemeClr val="tx1"/>
              </a:solidFill>
              <a:round/>
              <a:headEnd/>
              <a:tailEnd/>
            </a:ln>
            <a:effectLst>
              <a:innerShdw blurRad="63500" dist="50800" dir="2700000">
                <a:prstClr val="black">
                  <a:alpha val="50000"/>
                </a:prstClr>
              </a:innerShdw>
            </a:effectLst>
          </p:spPr>
          <p:txBody>
            <a:bodyPr wrap="none" anchor="ctr"/>
            <a:lstStyle/>
            <a:p>
              <a:endParaRPr lang="ja-JP" altLang="en-US"/>
            </a:p>
          </p:txBody>
        </p:sp>
        <p:sp>
          <p:nvSpPr>
            <p:cNvPr id="27" name="Rectangle 140"/>
            <p:cNvSpPr>
              <a:spLocks noChangeArrowheads="1"/>
            </p:cNvSpPr>
            <p:nvPr/>
          </p:nvSpPr>
          <p:spPr bwMode="auto">
            <a:xfrm>
              <a:off x="5254150" y="5166684"/>
              <a:ext cx="604272" cy="530257"/>
            </a:xfrm>
            <a:prstGeom prst="rect">
              <a:avLst/>
            </a:prstGeom>
            <a:noFill/>
            <a:ln w="38100">
              <a:noFill/>
              <a:miter lim="800000"/>
              <a:headEnd/>
              <a:tailEnd/>
            </a:ln>
            <a:effectLst/>
          </p:spPr>
          <p:txBody>
            <a:bodyPr wrap="none">
              <a:spAutoFit/>
            </a:bodyPr>
            <a:lstStyle/>
            <a:p>
              <a:r>
                <a:rPr lang="en-US" altLang="ja-JP" sz="2400" b="1" i="1" dirty="0" smtClean="0">
                  <a:solidFill>
                    <a:schemeClr val="tx2"/>
                  </a:solidFill>
                  <a:latin typeface="Times New Roman" pitchFamily="18" charset="0"/>
                  <a:ea typeface="ＭＳ Ｐゴシック" pitchFamily="50" charset="-128"/>
                </a:rPr>
                <a:t>E</a:t>
              </a:r>
              <a:r>
                <a:rPr lang="en-US" altLang="ja-JP" sz="2400" b="1" baseline="-25000" dirty="0" smtClean="0">
                  <a:solidFill>
                    <a:schemeClr val="tx2"/>
                  </a:solidFill>
                  <a:latin typeface="Times New Roman" pitchFamily="18" charset="0"/>
                  <a:ea typeface="ＭＳ Ｐゴシック" pitchFamily="50" charset="-128"/>
                </a:rPr>
                <a:t>B</a:t>
              </a:r>
              <a:endParaRPr lang="en-CA" sz="2400" b="1" baseline="-25000" dirty="0">
                <a:solidFill>
                  <a:schemeClr val="tx2"/>
                </a:solidFill>
                <a:latin typeface="Times New Roman" pitchFamily="18" charset="0"/>
              </a:endParaRPr>
            </a:p>
          </p:txBody>
        </p:sp>
        <p:cxnSp>
          <p:nvCxnSpPr>
            <p:cNvPr id="28" name="Straight Connector 75"/>
            <p:cNvCxnSpPr/>
            <p:nvPr/>
          </p:nvCxnSpPr>
          <p:spPr>
            <a:xfrm flipV="1">
              <a:off x="5724128" y="5035288"/>
              <a:ext cx="1542556" cy="4033"/>
            </a:xfrm>
            <a:prstGeom prst="line">
              <a:avLst/>
            </a:prstGeom>
            <a:ln w="25400">
              <a:solidFill>
                <a:srgbClr val="0070C0"/>
              </a:solidFill>
              <a:prstDash val="sysDot"/>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p:nvPr/>
          </p:nvCxnSpPr>
          <p:spPr>
            <a:xfrm rot="5400000" flipH="1" flipV="1">
              <a:off x="5652568" y="4793593"/>
              <a:ext cx="413533" cy="1824"/>
            </a:xfrm>
            <a:prstGeom prst="straightConnector1">
              <a:avLst/>
            </a:prstGeom>
            <a:ln w="28575">
              <a:solidFill>
                <a:schemeClr val="tx2"/>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0" name="直線矢印コネクタ 29"/>
            <p:cNvCxnSpPr/>
            <p:nvPr/>
          </p:nvCxnSpPr>
          <p:spPr>
            <a:xfrm rot="5400000" flipH="1" flipV="1">
              <a:off x="6584430" y="5083066"/>
              <a:ext cx="992479" cy="1824"/>
            </a:xfrm>
            <a:prstGeom prst="straightConnector1">
              <a:avLst/>
            </a:prstGeom>
            <a:ln w="28575">
              <a:solidFill>
                <a:schemeClr val="tx2"/>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32" name="フリーフォーム 31"/>
            <p:cNvSpPr/>
            <p:nvPr/>
          </p:nvSpPr>
          <p:spPr>
            <a:xfrm rot="1397665" flipH="1">
              <a:off x="7341686" y="4727532"/>
              <a:ext cx="480606" cy="996246"/>
            </a:xfrm>
            <a:custGeom>
              <a:avLst/>
              <a:gdLst>
                <a:gd name="connsiteX0" fmla="*/ 0 w 1106424"/>
                <a:gd name="connsiteY0" fmla="*/ 0 h 886968"/>
                <a:gd name="connsiteX1" fmla="*/ 237744 w 1106424"/>
                <a:gd name="connsiteY1" fmla="*/ 347472 h 886968"/>
                <a:gd name="connsiteX2" fmla="*/ 557784 w 1106424"/>
                <a:gd name="connsiteY2" fmla="*/ 356616 h 886968"/>
                <a:gd name="connsiteX3" fmla="*/ 923544 w 1106424"/>
                <a:gd name="connsiteY3" fmla="*/ 694944 h 886968"/>
                <a:gd name="connsiteX4" fmla="*/ 1106424 w 1106424"/>
                <a:gd name="connsiteY4" fmla="*/ 886968 h 886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6424" h="886968">
                  <a:moveTo>
                    <a:pt x="0" y="0"/>
                  </a:moveTo>
                  <a:cubicBezTo>
                    <a:pt x="72390" y="144018"/>
                    <a:pt x="144780" y="288036"/>
                    <a:pt x="237744" y="347472"/>
                  </a:cubicBezTo>
                  <a:cubicBezTo>
                    <a:pt x="330708" y="406908"/>
                    <a:pt x="443484" y="298704"/>
                    <a:pt x="557784" y="356616"/>
                  </a:cubicBezTo>
                  <a:cubicBezTo>
                    <a:pt x="672084" y="414528"/>
                    <a:pt x="832104" y="606552"/>
                    <a:pt x="923544" y="694944"/>
                  </a:cubicBezTo>
                  <a:cubicBezTo>
                    <a:pt x="1014984" y="783336"/>
                    <a:pt x="1060704" y="835152"/>
                    <a:pt x="1106424" y="886968"/>
                  </a:cubicBezTo>
                </a:path>
              </a:pathLst>
            </a:custGeom>
            <a:ln w="38100">
              <a:solidFill>
                <a:srgbClr val="00B0F0"/>
              </a:solidFill>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2000"/>
            </a:p>
          </p:txBody>
        </p:sp>
        <p:cxnSp>
          <p:nvCxnSpPr>
            <p:cNvPr id="34" name="直線矢印コネクタ 33"/>
            <p:cNvCxnSpPr/>
            <p:nvPr/>
          </p:nvCxnSpPr>
          <p:spPr>
            <a:xfrm flipV="1">
              <a:off x="5858423" y="5064636"/>
              <a:ext cx="3648" cy="627576"/>
            </a:xfrm>
            <a:prstGeom prst="straightConnector1">
              <a:avLst/>
            </a:prstGeom>
            <a:ln w="28575">
              <a:solidFill>
                <a:schemeClr val="tx2"/>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35" name="Rectangle 150"/>
            <p:cNvSpPr/>
            <p:nvPr/>
          </p:nvSpPr>
          <p:spPr>
            <a:xfrm>
              <a:off x="6097185" y="6021288"/>
              <a:ext cx="1151323" cy="549003"/>
            </a:xfrm>
            <a:prstGeom prst="rect">
              <a:avLst/>
            </a:prstGeom>
            <a:solidFill>
              <a:schemeClr val="accent1"/>
            </a:solidFill>
            <a:ln>
              <a:noFill/>
            </a:ln>
            <a:effectLst>
              <a:outerShdw blurRad="190500" dist="228600" dir="2700000" algn="ctr">
                <a:srgbClr val="000000">
                  <a:alpha val="30000"/>
                </a:srgb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en-US" altLang="ja-JP" dirty="0" smtClean="0">
                <a:solidFill>
                  <a:schemeClr val="bg1"/>
                </a:solidFill>
              </a:endParaRPr>
            </a:p>
          </p:txBody>
        </p:sp>
        <p:sp>
          <p:nvSpPr>
            <p:cNvPr id="51" name="Rectangle 140"/>
            <p:cNvSpPr>
              <a:spLocks noChangeArrowheads="1"/>
            </p:cNvSpPr>
            <p:nvPr/>
          </p:nvSpPr>
          <p:spPr bwMode="auto">
            <a:xfrm>
              <a:off x="7092280" y="4554067"/>
              <a:ext cx="527709" cy="461665"/>
            </a:xfrm>
            <a:prstGeom prst="rect">
              <a:avLst/>
            </a:prstGeom>
            <a:noFill/>
            <a:ln w="38100">
              <a:noFill/>
              <a:miter lim="800000"/>
              <a:headEnd/>
              <a:tailEnd/>
            </a:ln>
            <a:effectLst/>
          </p:spPr>
          <p:txBody>
            <a:bodyPr wrap="none">
              <a:spAutoFit/>
            </a:bodyPr>
            <a:lstStyle/>
            <a:p>
              <a:r>
                <a:rPr lang="en-US" altLang="ja-JP" sz="2400" b="1" i="1" dirty="0" err="1" smtClean="0">
                  <a:solidFill>
                    <a:schemeClr val="tx2"/>
                  </a:solidFill>
                  <a:latin typeface="Times New Roman" pitchFamily="18" charset="0"/>
                  <a:ea typeface="ＭＳ Ｐゴシック" pitchFamily="50" charset="-128"/>
                </a:rPr>
                <a:t>h</a:t>
              </a:r>
              <a:r>
                <a:rPr lang="en-US" altLang="ja-JP" sz="2400" b="1" i="1" dirty="0" err="1" smtClean="0">
                  <a:solidFill>
                    <a:schemeClr val="tx2"/>
                  </a:solidFill>
                  <a:latin typeface="Symbol" panose="05050102010706020507" pitchFamily="18" charset="2"/>
                  <a:ea typeface="ＭＳ Ｐゴシック" pitchFamily="50" charset="-128"/>
                </a:rPr>
                <a:t>n</a:t>
              </a:r>
              <a:endParaRPr lang="en-CA" sz="2400" b="1" baseline="-25000" dirty="0">
                <a:solidFill>
                  <a:schemeClr val="tx2"/>
                </a:solidFill>
                <a:latin typeface="Symbol" panose="05050102010706020507" pitchFamily="18" charset="2"/>
              </a:endParaRPr>
            </a:p>
          </p:txBody>
        </p:sp>
      </p:grpSp>
      <p:sp>
        <p:nvSpPr>
          <p:cNvPr id="19" name="スライド番号プレースホルダー 18"/>
          <p:cNvSpPr>
            <a:spLocks noGrp="1"/>
          </p:cNvSpPr>
          <p:nvPr>
            <p:ph type="sldNum" sz="quarter" idx="12"/>
          </p:nvPr>
        </p:nvSpPr>
        <p:spPr/>
        <p:txBody>
          <a:bodyPr/>
          <a:lstStyle/>
          <a:p>
            <a:fld id="{D2D8002D-B5B0-4BAC-B1F6-782DDCCE6D9C}" type="slidenum">
              <a:rPr kumimoji="1" lang="ja-JP" altLang="en-US" smtClean="0"/>
              <a:t>10</a:t>
            </a:fld>
            <a:endParaRPr kumimoji="1" lang="ja-JP" altLang="en-US"/>
          </a:p>
        </p:txBody>
      </p:sp>
    </p:spTree>
    <p:extLst>
      <p:ext uri="{BB962C8B-B14F-4D97-AF65-F5344CB8AC3E}">
        <p14:creationId xmlns:p14="http://schemas.microsoft.com/office/powerpoint/2010/main" val="241005965"/>
      </p:ext>
    </p:extLst>
  </p:cSld>
  <p:clrMapOvr>
    <a:masterClrMapping/>
  </p:clrMapOvr>
  <mc:AlternateContent xmlns:mc="http://schemas.openxmlformats.org/markup-compatibility/2006" xmlns:p14="http://schemas.microsoft.com/office/powerpoint/2010/main">
    <mc:Choice Requires="p14">
      <p:transition spd="slow" p14:dur="2000" advTm="63996"/>
    </mc:Choice>
    <mc:Fallback xmlns="">
      <p:transition spd="slow" advTm="63996"/>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normAutofit fontScale="90000"/>
          </a:bodyPr>
          <a:lstStyle/>
          <a:p>
            <a:r>
              <a:rPr lang="en-US" altLang="ja-JP" dirty="0"/>
              <a:t>Inverse </a:t>
            </a:r>
            <a:r>
              <a:rPr lang="en-US" altLang="ja-JP" dirty="0" smtClean="0"/>
              <a:t>photoelectron spectroscopy</a:t>
            </a:r>
            <a:r>
              <a:rPr lang="en-US" altLang="ja-JP" dirty="0"/>
              <a:t/>
            </a:r>
            <a:br>
              <a:rPr lang="en-US" altLang="ja-JP" dirty="0"/>
            </a:br>
            <a:r>
              <a:rPr lang="en-US" altLang="ja-JP" dirty="0"/>
              <a:t>(IPES)</a:t>
            </a:r>
            <a:endParaRPr kumimoji="1" lang="ja-JP" altLang="en-US" dirty="0"/>
          </a:p>
        </p:txBody>
      </p:sp>
      <p:sp>
        <p:nvSpPr>
          <p:cNvPr id="3" name="テキスト ボックス 2"/>
          <p:cNvSpPr txBox="1"/>
          <p:nvPr/>
        </p:nvSpPr>
        <p:spPr>
          <a:xfrm>
            <a:off x="4894294" y="5409220"/>
            <a:ext cx="3458126" cy="954107"/>
          </a:xfrm>
          <a:prstGeom prst="rect">
            <a:avLst/>
          </a:prstGeom>
          <a:noFill/>
        </p:spPr>
        <p:txBody>
          <a:bodyPr wrap="none" rtlCol="0">
            <a:spAutoFit/>
          </a:bodyPr>
          <a:lstStyle/>
          <a:p>
            <a:pPr marL="457200" indent="-457200">
              <a:buFont typeface="Arial" pitchFamily="34" charset="0"/>
              <a:buChar char="•"/>
            </a:pPr>
            <a:r>
              <a:rPr kumimoji="1" lang="en-US" altLang="ja-JP" sz="2800" dirty="0" smtClean="0">
                <a:solidFill>
                  <a:srgbClr val="FF0000"/>
                </a:solidFill>
              </a:rPr>
              <a:t>Resolution &gt; 0.5 </a:t>
            </a:r>
            <a:r>
              <a:rPr kumimoji="1" lang="en-US" altLang="ja-JP" sz="2800" dirty="0" err="1" smtClean="0">
                <a:solidFill>
                  <a:srgbClr val="FF0000"/>
                </a:solidFill>
              </a:rPr>
              <a:t>eV</a:t>
            </a:r>
            <a:endParaRPr kumimoji="1" lang="en-US" altLang="ja-JP" sz="2800" dirty="0" smtClean="0">
              <a:solidFill>
                <a:srgbClr val="FF0000"/>
              </a:solidFill>
            </a:endParaRPr>
          </a:p>
          <a:p>
            <a:pPr marL="457200" indent="-457200">
              <a:buFont typeface="Arial" pitchFamily="34" charset="0"/>
              <a:buChar char="•"/>
            </a:pPr>
            <a:r>
              <a:rPr lang="en-US" altLang="ja-JP" sz="2800" dirty="0" smtClean="0">
                <a:solidFill>
                  <a:srgbClr val="FF0000"/>
                </a:solidFill>
              </a:rPr>
              <a:t>Sample damage</a:t>
            </a:r>
            <a:endParaRPr kumimoji="1" lang="ja-JP" altLang="en-US" sz="2800" dirty="0">
              <a:solidFill>
                <a:srgbClr val="FF0000"/>
              </a:solidFill>
            </a:endParaRPr>
          </a:p>
        </p:txBody>
      </p:sp>
      <p:sp>
        <p:nvSpPr>
          <p:cNvPr id="71" name="テキスト ボックス 70"/>
          <p:cNvSpPr txBox="1"/>
          <p:nvPr/>
        </p:nvSpPr>
        <p:spPr>
          <a:xfrm>
            <a:off x="4895489" y="1357608"/>
            <a:ext cx="1944763" cy="523220"/>
          </a:xfrm>
          <a:prstGeom prst="rect">
            <a:avLst/>
          </a:prstGeom>
          <a:noFill/>
        </p:spPr>
        <p:txBody>
          <a:bodyPr wrap="none" rtlCol="0">
            <a:spAutoFit/>
          </a:bodyPr>
          <a:lstStyle/>
          <a:p>
            <a:r>
              <a:rPr lang="en-US" altLang="ja-JP" sz="2800" dirty="0" smtClean="0"/>
              <a:t>Dose (1977)</a:t>
            </a:r>
            <a:endParaRPr kumimoji="1" lang="ja-JP" altLang="en-US" sz="2800" dirty="0"/>
          </a:p>
        </p:txBody>
      </p:sp>
      <p:grpSp>
        <p:nvGrpSpPr>
          <p:cNvPr id="129" name="グループ化 128"/>
          <p:cNvGrpSpPr/>
          <p:nvPr/>
        </p:nvGrpSpPr>
        <p:grpSpPr>
          <a:xfrm>
            <a:off x="4986825" y="1956548"/>
            <a:ext cx="3799884" cy="3380664"/>
            <a:chOff x="522012" y="2245167"/>
            <a:chExt cx="4095909" cy="3644033"/>
          </a:xfrm>
        </p:grpSpPr>
        <p:grpSp>
          <p:nvGrpSpPr>
            <p:cNvPr id="130" name="グループ化 129"/>
            <p:cNvGrpSpPr/>
            <p:nvPr/>
          </p:nvGrpSpPr>
          <p:grpSpPr>
            <a:xfrm>
              <a:off x="522012" y="2245167"/>
              <a:ext cx="4095909" cy="3644033"/>
              <a:chOff x="422017" y="1959311"/>
              <a:chExt cx="4095909" cy="3644033"/>
            </a:xfrm>
          </p:grpSpPr>
          <p:grpSp>
            <p:nvGrpSpPr>
              <p:cNvPr id="132" name="グループ化 131"/>
              <p:cNvGrpSpPr/>
              <p:nvPr/>
            </p:nvGrpSpPr>
            <p:grpSpPr>
              <a:xfrm>
                <a:off x="1442540" y="3835702"/>
                <a:ext cx="1757003" cy="1052453"/>
                <a:chOff x="1514252" y="3963796"/>
                <a:chExt cx="1757003" cy="1052453"/>
              </a:xfrm>
            </p:grpSpPr>
            <p:sp>
              <p:nvSpPr>
                <p:cNvPr id="161" name="Rectangle 87"/>
                <p:cNvSpPr>
                  <a:spLocks noChangeArrowheads="1"/>
                </p:cNvSpPr>
                <p:nvPr/>
              </p:nvSpPr>
              <p:spPr bwMode="auto">
                <a:xfrm rot="19796792">
                  <a:off x="3044591" y="3963796"/>
                  <a:ext cx="226664" cy="587315"/>
                </a:xfrm>
                <a:prstGeom prst="rect">
                  <a:avLst/>
                </a:prstGeom>
                <a:solidFill>
                  <a:schemeClr val="accent2">
                    <a:lumMod val="20000"/>
                    <a:lumOff val="80000"/>
                  </a:schemeClr>
                </a:solidFill>
                <a:ln w="9525">
                  <a:noFill/>
                  <a:miter lim="800000"/>
                  <a:headEnd/>
                  <a:tailEnd/>
                </a:ln>
              </p:spPr>
              <p:txBody>
                <a:bodyPr vert="horz" wrap="square" lIns="91440" tIns="45720" rIns="91440" bIns="45720" numCol="1" anchor="t" anchorCtr="0" compatLnSpc="1">
                  <a:prstTxWarp prst="textNoShape">
                    <a:avLst/>
                  </a:prstTxWarp>
                </a:bodyPr>
                <a:lstStyle/>
                <a:p>
                  <a:endParaRPr lang="ja-JP" altLang="en-US" sz="2000"/>
                </a:p>
              </p:txBody>
            </p:sp>
            <p:grpSp>
              <p:nvGrpSpPr>
                <p:cNvPr id="162" name="グループ化 161"/>
                <p:cNvGrpSpPr/>
                <p:nvPr/>
              </p:nvGrpSpPr>
              <p:grpSpPr>
                <a:xfrm rot="3641491">
                  <a:off x="2038729" y="3878995"/>
                  <a:ext cx="612777" cy="1661731"/>
                  <a:chOff x="687734" y="5121009"/>
                  <a:chExt cx="612777" cy="1661731"/>
                </a:xfrm>
              </p:grpSpPr>
              <p:sp>
                <p:nvSpPr>
                  <p:cNvPr id="163" name="正方形/長方形 162"/>
                  <p:cNvSpPr/>
                  <p:nvPr/>
                </p:nvSpPr>
                <p:spPr>
                  <a:xfrm>
                    <a:off x="687734" y="5121009"/>
                    <a:ext cx="612777" cy="15668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164" name="正方形/長方形 163"/>
                  <p:cNvSpPr/>
                  <p:nvPr/>
                </p:nvSpPr>
                <p:spPr>
                  <a:xfrm>
                    <a:off x="764110" y="5128170"/>
                    <a:ext cx="460024" cy="143317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cxnSp>
                <p:nvCxnSpPr>
                  <p:cNvPr id="165" name="直線コネクタ 164"/>
                  <p:cNvCxnSpPr/>
                  <p:nvPr/>
                </p:nvCxnSpPr>
                <p:spPr>
                  <a:xfrm>
                    <a:off x="994122" y="5475860"/>
                    <a:ext cx="0" cy="13068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133" name="Rectangle 85"/>
              <p:cNvSpPr>
                <a:spLocks noChangeArrowheads="1"/>
              </p:cNvSpPr>
              <p:nvPr/>
            </p:nvSpPr>
            <p:spPr bwMode="auto">
              <a:xfrm>
                <a:off x="4205480" y="3108300"/>
                <a:ext cx="182563" cy="527050"/>
              </a:xfrm>
              <a:prstGeom prst="rect">
                <a:avLst/>
              </a:prstGeom>
              <a:solidFill>
                <a:schemeClr val="accent3"/>
              </a:solidFill>
              <a:ln w="9525">
                <a:noFill/>
                <a:miter lim="800000"/>
                <a:headEnd/>
                <a:tailEnd/>
              </a:ln>
            </p:spPr>
            <p:txBody>
              <a:bodyPr vert="horz" wrap="square" lIns="91440" tIns="45720" rIns="91440" bIns="45720" numCol="1" anchor="t" anchorCtr="0" compatLnSpc="1">
                <a:prstTxWarp prst="textNoShape">
                  <a:avLst/>
                </a:prstTxWarp>
              </a:bodyPr>
              <a:lstStyle/>
              <a:p>
                <a:endParaRPr lang="ja-JP" altLang="en-US" sz="2000"/>
              </a:p>
            </p:txBody>
          </p:sp>
          <p:sp>
            <p:nvSpPr>
              <p:cNvPr id="134" name="Rectangle 102"/>
              <p:cNvSpPr>
                <a:spLocks noChangeArrowheads="1"/>
              </p:cNvSpPr>
              <p:nvPr/>
            </p:nvSpPr>
            <p:spPr bwMode="auto">
              <a:xfrm>
                <a:off x="666441" y="2671395"/>
                <a:ext cx="1520538" cy="3317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ja-JP" sz="2000" dirty="0">
                    <a:solidFill>
                      <a:srgbClr val="C00000"/>
                    </a:solidFill>
                    <a:latin typeface="Arial" pitchFamily="34" charset="0"/>
                    <a:ea typeface="ＭＳ Ｐゴシック" pitchFamily="50" charset="-128"/>
                    <a:cs typeface="ＭＳ Ｐゴシック" pitchFamily="50" charset="-128"/>
                  </a:rPr>
                  <a:t>e</a:t>
                </a:r>
                <a:r>
                  <a:rPr kumimoji="1" lang="en-US" altLang="ja-JP" sz="2000" b="0" i="0" u="none" strike="noStrike" cap="none" normalizeH="0" baseline="0" dirty="0" smtClean="0">
                    <a:ln>
                      <a:noFill/>
                    </a:ln>
                    <a:solidFill>
                      <a:srgbClr val="C00000"/>
                    </a:solidFill>
                    <a:effectLst/>
                    <a:latin typeface="Arial" pitchFamily="34" charset="0"/>
                    <a:ea typeface="ＭＳ Ｐゴシック" pitchFamily="50" charset="-128"/>
                    <a:cs typeface="ＭＳ Ｐゴシック" pitchFamily="50" charset="-128"/>
                  </a:rPr>
                  <a:t>lectron gun</a:t>
                </a:r>
                <a:endParaRPr kumimoji="1" lang="ja-JP" sz="2000" b="0" i="0" u="none" strike="noStrike" cap="none" normalizeH="0" baseline="0" dirty="0" smtClean="0">
                  <a:ln>
                    <a:noFill/>
                  </a:ln>
                  <a:solidFill>
                    <a:srgbClr val="C00000"/>
                  </a:solidFill>
                  <a:effectLst/>
                  <a:latin typeface="Arial" pitchFamily="34" charset="0"/>
                  <a:ea typeface="ＭＳ Ｐゴシック" pitchFamily="50" charset="-128"/>
                  <a:cs typeface="ＭＳ Ｐゴシック" pitchFamily="50" charset="-128"/>
                </a:endParaRPr>
              </a:p>
            </p:txBody>
          </p:sp>
          <p:sp>
            <p:nvSpPr>
              <p:cNvPr id="135" name="Rectangle 109"/>
              <p:cNvSpPr>
                <a:spLocks noChangeArrowheads="1"/>
              </p:cNvSpPr>
              <p:nvPr/>
            </p:nvSpPr>
            <p:spPr bwMode="auto">
              <a:xfrm>
                <a:off x="422017" y="5271590"/>
                <a:ext cx="2987511" cy="3317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dirty="0" smtClean="0">
                    <a:ln>
                      <a:noFill/>
                    </a:ln>
                    <a:solidFill>
                      <a:srgbClr val="000000"/>
                    </a:solidFill>
                    <a:effectLst/>
                    <a:latin typeface="ＭＳ Ｐゴシック" pitchFamily="50" charset="-128"/>
                    <a:ea typeface="ＭＳ Ｐゴシック" pitchFamily="50" charset="-128"/>
                    <a:cs typeface="ＭＳ Ｐゴシック" pitchFamily="50" charset="-128"/>
                  </a:rPr>
                  <a:t>Geiger-Muller tube</a:t>
                </a:r>
                <a:r>
                  <a:rPr kumimoji="1" lang="ja-JP" altLang="en-US" sz="2000" b="0" i="0" u="none" strike="noStrike" cap="none" normalizeH="0" baseline="0" dirty="0" smtClean="0">
                    <a:ln>
                      <a:noFill/>
                    </a:ln>
                    <a:solidFill>
                      <a:srgbClr val="000000"/>
                    </a:solidFill>
                    <a:effectLst/>
                    <a:latin typeface="ＭＳ Ｐゴシック" pitchFamily="50" charset="-128"/>
                    <a:ea typeface="ＭＳ Ｐゴシック" pitchFamily="50" charset="-128"/>
                    <a:cs typeface="ＭＳ Ｐゴシック" pitchFamily="50" charset="-128"/>
                  </a:rPr>
                  <a:t>＋</a:t>
                </a:r>
                <a:r>
                  <a:rPr kumimoji="1" lang="en-US" altLang="ja-JP" sz="2000" b="0" i="0" u="none" strike="noStrike" cap="none" normalizeH="0" baseline="0" dirty="0" smtClean="0">
                    <a:ln>
                      <a:noFill/>
                    </a:ln>
                    <a:solidFill>
                      <a:srgbClr val="000000"/>
                    </a:solidFill>
                    <a:effectLst/>
                    <a:latin typeface="ＭＳ Ｐゴシック" pitchFamily="50" charset="-128"/>
                    <a:ea typeface="ＭＳ Ｐゴシック" pitchFamily="50" charset="-128"/>
                    <a:cs typeface="ＭＳ Ｐゴシック" pitchFamily="50" charset="-128"/>
                  </a:rPr>
                  <a:t>filter</a:t>
                </a:r>
                <a:endParaRPr kumimoji="1" lang="ja-JP" sz="20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136" name="Rectangle 115"/>
              <p:cNvSpPr>
                <a:spLocks noChangeArrowheads="1"/>
              </p:cNvSpPr>
              <p:nvPr/>
            </p:nvSpPr>
            <p:spPr bwMode="auto">
              <a:xfrm>
                <a:off x="987829" y="3659144"/>
                <a:ext cx="1199151" cy="66350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ja-JP" sz="2000" dirty="0" err="1" smtClean="0">
                    <a:solidFill>
                      <a:schemeClr val="tx2"/>
                    </a:solidFill>
                    <a:latin typeface="Arial" pitchFamily="34" charset="0"/>
                    <a:ea typeface="ＭＳ Ｐゴシック" pitchFamily="50" charset="-128"/>
                    <a:cs typeface="ＭＳ Ｐゴシック" pitchFamily="50" charset="-128"/>
                  </a:rPr>
                  <a:t>bandpass</a:t>
                </a:r>
                <a:endParaRPr lang="en-US" altLang="ja-JP" sz="2000" dirty="0">
                  <a:solidFill>
                    <a:schemeClr val="tx2"/>
                  </a:solidFill>
                  <a:latin typeface="Arial" pitchFamily="34" charset="0"/>
                  <a:ea typeface="ＭＳ Ｐゴシック" pitchFamily="50" charset="-128"/>
                  <a:cs typeface="ＭＳ Ｐゴシック"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lang="en-US" altLang="ja-JP" sz="2000" dirty="0" smtClean="0">
                    <a:solidFill>
                      <a:schemeClr val="tx2"/>
                    </a:solidFill>
                    <a:latin typeface="Arial" pitchFamily="34" charset="0"/>
                    <a:ea typeface="ＭＳ Ｐゴシック" pitchFamily="50" charset="-128"/>
                    <a:cs typeface="ＭＳ Ｐゴシック" pitchFamily="50" charset="-128"/>
                  </a:rPr>
                  <a:t>detector</a:t>
                </a:r>
                <a:endParaRPr kumimoji="1" lang="ja-JP" sz="2000" b="0" i="0" u="none" strike="noStrike" cap="none" normalizeH="0" baseline="0" dirty="0" smtClean="0">
                  <a:ln>
                    <a:noFill/>
                  </a:ln>
                  <a:solidFill>
                    <a:schemeClr val="tx2"/>
                  </a:solidFill>
                  <a:effectLst/>
                  <a:latin typeface="Arial" pitchFamily="34" charset="0"/>
                  <a:ea typeface="ＭＳ Ｐゴシック" pitchFamily="50" charset="-128"/>
                  <a:cs typeface="ＭＳ Ｐゴシック" pitchFamily="50" charset="-128"/>
                </a:endParaRPr>
              </a:p>
            </p:txBody>
          </p:sp>
          <p:grpSp>
            <p:nvGrpSpPr>
              <p:cNvPr id="137" name="グループ化 136"/>
              <p:cNvGrpSpPr/>
              <p:nvPr/>
            </p:nvGrpSpPr>
            <p:grpSpPr>
              <a:xfrm rot="12473876">
                <a:off x="1583221" y="2411652"/>
                <a:ext cx="2752286" cy="597026"/>
                <a:chOff x="5062667" y="3364418"/>
                <a:chExt cx="2027531" cy="413544"/>
              </a:xfrm>
            </p:grpSpPr>
            <p:sp>
              <p:nvSpPr>
                <p:cNvPr id="141" name="Rectangle 95"/>
                <p:cNvSpPr>
                  <a:spLocks noChangeArrowheads="1"/>
                </p:cNvSpPr>
                <p:nvPr/>
              </p:nvSpPr>
              <p:spPr bwMode="auto">
                <a:xfrm>
                  <a:off x="6675860" y="3504119"/>
                  <a:ext cx="66675" cy="141288"/>
                </a:xfrm>
                <a:prstGeom prst="rect">
                  <a:avLst/>
                </a:prstGeom>
                <a:solidFill>
                  <a:srgbClr val="FF9933"/>
                </a:solidFill>
                <a:ln w="9525">
                  <a:noFill/>
                  <a:miter lim="800000"/>
                  <a:headEnd/>
                  <a:tailEnd/>
                </a:ln>
              </p:spPr>
              <p:txBody>
                <a:bodyPr vert="horz" wrap="square" lIns="91440" tIns="45720" rIns="91440" bIns="45720" numCol="1" anchor="t" anchorCtr="0" compatLnSpc="1">
                  <a:prstTxWarp prst="textNoShape">
                    <a:avLst/>
                  </a:prstTxWarp>
                </a:bodyPr>
                <a:lstStyle/>
                <a:p>
                  <a:endParaRPr lang="ja-JP" altLang="en-US" sz="2000"/>
                </a:p>
              </p:txBody>
            </p:sp>
            <p:sp>
              <p:nvSpPr>
                <p:cNvPr id="142" name="Freeform 122"/>
                <p:cNvSpPr>
                  <a:spLocks/>
                </p:cNvSpPr>
                <p:nvPr/>
              </p:nvSpPr>
              <p:spPr bwMode="auto">
                <a:xfrm>
                  <a:off x="6766348" y="3529519"/>
                  <a:ext cx="84138" cy="49213"/>
                </a:xfrm>
                <a:custGeom>
                  <a:avLst/>
                  <a:gdLst/>
                  <a:ahLst/>
                  <a:cxnLst>
                    <a:cxn ang="0">
                      <a:pos x="11" y="0"/>
                    </a:cxn>
                    <a:cxn ang="0">
                      <a:pos x="11" y="5"/>
                    </a:cxn>
                    <a:cxn ang="0">
                      <a:pos x="11" y="5"/>
                    </a:cxn>
                    <a:cxn ang="0">
                      <a:pos x="11" y="10"/>
                    </a:cxn>
                    <a:cxn ang="0">
                      <a:pos x="11" y="5"/>
                    </a:cxn>
                    <a:cxn ang="0">
                      <a:pos x="21" y="16"/>
                    </a:cxn>
                    <a:cxn ang="0">
                      <a:pos x="16" y="10"/>
                    </a:cxn>
                    <a:cxn ang="0">
                      <a:pos x="32" y="16"/>
                    </a:cxn>
                    <a:cxn ang="0">
                      <a:pos x="32" y="16"/>
                    </a:cxn>
                    <a:cxn ang="0">
                      <a:pos x="53" y="21"/>
                    </a:cxn>
                    <a:cxn ang="0">
                      <a:pos x="47" y="31"/>
                    </a:cxn>
                    <a:cxn ang="0">
                      <a:pos x="32" y="26"/>
                    </a:cxn>
                    <a:cxn ang="0">
                      <a:pos x="32" y="26"/>
                    </a:cxn>
                    <a:cxn ang="0">
                      <a:pos x="16" y="21"/>
                    </a:cxn>
                    <a:cxn ang="0">
                      <a:pos x="16" y="21"/>
                    </a:cxn>
                    <a:cxn ang="0">
                      <a:pos x="6" y="16"/>
                    </a:cxn>
                    <a:cxn ang="0">
                      <a:pos x="0" y="16"/>
                    </a:cxn>
                    <a:cxn ang="0">
                      <a:pos x="0" y="10"/>
                    </a:cxn>
                    <a:cxn ang="0">
                      <a:pos x="0" y="10"/>
                    </a:cxn>
                    <a:cxn ang="0">
                      <a:pos x="0" y="5"/>
                    </a:cxn>
                    <a:cxn ang="0">
                      <a:pos x="11" y="0"/>
                    </a:cxn>
                  </a:cxnLst>
                  <a:rect l="0" t="0" r="r" b="b"/>
                  <a:pathLst>
                    <a:path w="53" h="31">
                      <a:moveTo>
                        <a:pt x="11" y="0"/>
                      </a:moveTo>
                      <a:lnTo>
                        <a:pt x="11" y="5"/>
                      </a:lnTo>
                      <a:lnTo>
                        <a:pt x="11" y="5"/>
                      </a:lnTo>
                      <a:lnTo>
                        <a:pt x="11" y="10"/>
                      </a:lnTo>
                      <a:lnTo>
                        <a:pt x="11" y="5"/>
                      </a:lnTo>
                      <a:lnTo>
                        <a:pt x="21" y="16"/>
                      </a:lnTo>
                      <a:lnTo>
                        <a:pt x="16" y="10"/>
                      </a:lnTo>
                      <a:lnTo>
                        <a:pt x="32" y="16"/>
                      </a:lnTo>
                      <a:lnTo>
                        <a:pt x="32" y="16"/>
                      </a:lnTo>
                      <a:lnTo>
                        <a:pt x="53" y="21"/>
                      </a:lnTo>
                      <a:lnTo>
                        <a:pt x="47" y="31"/>
                      </a:lnTo>
                      <a:lnTo>
                        <a:pt x="32" y="26"/>
                      </a:lnTo>
                      <a:lnTo>
                        <a:pt x="32" y="26"/>
                      </a:lnTo>
                      <a:lnTo>
                        <a:pt x="16" y="21"/>
                      </a:lnTo>
                      <a:lnTo>
                        <a:pt x="16" y="21"/>
                      </a:lnTo>
                      <a:lnTo>
                        <a:pt x="6" y="16"/>
                      </a:lnTo>
                      <a:lnTo>
                        <a:pt x="0" y="16"/>
                      </a:lnTo>
                      <a:lnTo>
                        <a:pt x="0" y="10"/>
                      </a:lnTo>
                      <a:lnTo>
                        <a:pt x="0" y="10"/>
                      </a:lnTo>
                      <a:lnTo>
                        <a:pt x="0" y="5"/>
                      </a:lnTo>
                      <a:lnTo>
                        <a:pt x="1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sz="2000"/>
                </a:p>
              </p:txBody>
            </p:sp>
            <p:sp>
              <p:nvSpPr>
                <p:cNvPr id="143" name="Freeform 123"/>
                <p:cNvSpPr>
                  <a:spLocks/>
                </p:cNvSpPr>
                <p:nvPr/>
              </p:nvSpPr>
              <p:spPr bwMode="auto">
                <a:xfrm>
                  <a:off x="6850485" y="3545394"/>
                  <a:ext cx="82550" cy="33338"/>
                </a:xfrm>
                <a:custGeom>
                  <a:avLst/>
                  <a:gdLst/>
                  <a:ahLst/>
                  <a:cxnLst>
                    <a:cxn ang="0">
                      <a:pos x="52" y="6"/>
                    </a:cxn>
                    <a:cxn ang="0">
                      <a:pos x="52" y="6"/>
                    </a:cxn>
                    <a:cxn ang="0">
                      <a:pos x="52" y="11"/>
                    </a:cxn>
                    <a:cxn ang="0">
                      <a:pos x="46" y="11"/>
                    </a:cxn>
                    <a:cxn ang="0">
                      <a:pos x="46" y="11"/>
                    </a:cxn>
                    <a:cxn ang="0">
                      <a:pos x="36" y="16"/>
                    </a:cxn>
                    <a:cxn ang="0">
                      <a:pos x="20" y="16"/>
                    </a:cxn>
                    <a:cxn ang="0">
                      <a:pos x="0" y="21"/>
                    </a:cxn>
                    <a:cxn ang="0">
                      <a:pos x="0" y="11"/>
                    </a:cxn>
                    <a:cxn ang="0">
                      <a:pos x="15" y="6"/>
                    </a:cxn>
                    <a:cxn ang="0">
                      <a:pos x="31" y="6"/>
                    </a:cxn>
                    <a:cxn ang="0">
                      <a:pos x="46" y="0"/>
                    </a:cxn>
                    <a:cxn ang="0">
                      <a:pos x="41" y="6"/>
                    </a:cxn>
                    <a:cxn ang="0">
                      <a:pos x="46" y="0"/>
                    </a:cxn>
                    <a:cxn ang="0">
                      <a:pos x="41" y="6"/>
                    </a:cxn>
                    <a:cxn ang="0">
                      <a:pos x="46" y="0"/>
                    </a:cxn>
                    <a:cxn ang="0">
                      <a:pos x="52" y="6"/>
                    </a:cxn>
                  </a:cxnLst>
                  <a:rect l="0" t="0" r="r" b="b"/>
                  <a:pathLst>
                    <a:path w="52" h="21">
                      <a:moveTo>
                        <a:pt x="52" y="6"/>
                      </a:moveTo>
                      <a:lnTo>
                        <a:pt x="52" y="6"/>
                      </a:lnTo>
                      <a:lnTo>
                        <a:pt x="52" y="11"/>
                      </a:lnTo>
                      <a:lnTo>
                        <a:pt x="46" y="11"/>
                      </a:lnTo>
                      <a:lnTo>
                        <a:pt x="46" y="11"/>
                      </a:lnTo>
                      <a:lnTo>
                        <a:pt x="36" y="16"/>
                      </a:lnTo>
                      <a:lnTo>
                        <a:pt x="20" y="16"/>
                      </a:lnTo>
                      <a:lnTo>
                        <a:pt x="0" y="21"/>
                      </a:lnTo>
                      <a:lnTo>
                        <a:pt x="0" y="11"/>
                      </a:lnTo>
                      <a:lnTo>
                        <a:pt x="15" y="6"/>
                      </a:lnTo>
                      <a:lnTo>
                        <a:pt x="31" y="6"/>
                      </a:lnTo>
                      <a:lnTo>
                        <a:pt x="46" y="0"/>
                      </a:lnTo>
                      <a:lnTo>
                        <a:pt x="41" y="6"/>
                      </a:lnTo>
                      <a:lnTo>
                        <a:pt x="46" y="0"/>
                      </a:lnTo>
                      <a:lnTo>
                        <a:pt x="41" y="6"/>
                      </a:lnTo>
                      <a:lnTo>
                        <a:pt x="46" y="0"/>
                      </a:lnTo>
                      <a:lnTo>
                        <a:pt x="52" y="6"/>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sz="2000"/>
                </a:p>
              </p:txBody>
            </p:sp>
            <p:sp>
              <p:nvSpPr>
                <p:cNvPr id="144" name="Freeform 124"/>
                <p:cNvSpPr>
                  <a:spLocks/>
                </p:cNvSpPr>
                <p:nvPr/>
              </p:nvSpPr>
              <p:spPr bwMode="auto">
                <a:xfrm>
                  <a:off x="6766348" y="3529519"/>
                  <a:ext cx="84138" cy="33338"/>
                </a:xfrm>
                <a:custGeom>
                  <a:avLst/>
                  <a:gdLst/>
                  <a:ahLst/>
                  <a:cxnLst>
                    <a:cxn ang="0">
                      <a:pos x="0" y="16"/>
                    </a:cxn>
                    <a:cxn ang="0">
                      <a:pos x="0" y="16"/>
                    </a:cxn>
                    <a:cxn ang="0">
                      <a:pos x="0" y="10"/>
                    </a:cxn>
                    <a:cxn ang="0">
                      <a:pos x="6" y="10"/>
                    </a:cxn>
                    <a:cxn ang="0">
                      <a:pos x="6" y="10"/>
                    </a:cxn>
                    <a:cxn ang="0">
                      <a:pos x="16" y="5"/>
                    </a:cxn>
                    <a:cxn ang="0">
                      <a:pos x="16" y="0"/>
                    </a:cxn>
                    <a:cxn ang="0">
                      <a:pos x="32" y="0"/>
                    </a:cxn>
                    <a:cxn ang="0">
                      <a:pos x="32" y="0"/>
                    </a:cxn>
                    <a:cxn ang="0">
                      <a:pos x="47" y="0"/>
                    </a:cxn>
                    <a:cxn ang="0">
                      <a:pos x="53" y="10"/>
                    </a:cxn>
                    <a:cxn ang="0">
                      <a:pos x="32" y="10"/>
                    </a:cxn>
                    <a:cxn ang="0">
                      <a:pos x="32" y="10"/>
                    </a:cxn>
                    <a:cxn ang="0">
                      <a:pos x="16" y="10"/>
                    </a:cxn>
                    <a:cxn ang="0">
                      <a:pos x="21" y="10"/>
                    </a:cxn>
                    <a:cxn ang="0">
                      <a:pos x="11" y="16"/>
                    </a:cxn>
                    <a:cxn ang="0">
                      <a:pos x="11" y="16"/>
                    </a:cxn>
                    <a:cxn ang="0">
                      <a:pos x="6" y="21"/>
                    </a:cxn>
                    <a:cxn ang="0">
                      <a:pos x="11" y="16"/>
                    </a:cxn>
                    <a:cxn ang="0">
                      <a:pos x="11" y="21"/>
                    </a:cxn>
                    <a:cxn ang="0">
                      <a:pos x="0" y="16"/>
                    </a:cxn>
                  </a:cxnLst>
                  <a:rect l="0" t="0" r="r" b="b"/>
                  <a:pathLst>
                    <a:path w="53" h="21">
                      <a:moveTo>
                        <a:pt x="0" y="16"/>
                      </a:moveTo>
                      <a:lnTo>
                        <a:pt x="0" y="16"/>
                      </a:lnTo>
                      <a:lnTo>
                        <a:pt x="0" y="10"/>
                      </a:lnTo>
                      <a:lnTo>
                        <a:pt x="6" y="10"/>
                      </a:lnTo>
                      <a:lnTo>
                        <a:pt x="6" y="10"/>
                      </a:lnTo>
                      <a:lnTo>
                        <a:pt x="16" y="5"/>
                      </a:lnTo>
                      <a:lnTo>
                        <a:pt x="16" y="0"/>
                      </a:lnTo>
                      <a:lnTo>
                        <a:pt x="32" y="0"/>
                      </a:lnTo>
                      <a:lnTo>
                        <a:pt x="32" y="0"/>
                      </a:lnTo>
                      <a:lnTo>
                        <a:pt x="47" y="0"/>
                      </a:lnTo>
                      <a:lnTo>
                        <a:pt x="53" y="10"/>
                      </a:lnTo>
                      <a:lnTo>
                        <a:pt x="32" y="10"/>
                      </a:lnTo>
                      <a:lnTo>
                        <a:pt x="32" y="10"/>
                      </a:lnTo>
                      <a:lnTo>
                        <a:pt x="16" y="10"/>
                      </a:lnTo>
                      <a:lnTo>
                        <a:pt x="21" y="10"/>
                      </a:lnTo>
                      <a:lnTo>
                        <a:pt x="11" y="16"/>
                      </a:lnTo>
                      <a:lnTo>
                        <a:pt x="11" y="16"/>
                      </a:lnTo>
                      <a:lnTo>
                        <a:pt x="6" y="21"/>
                      </a:lnTo>
                      <a:lnTo>
                        <a:pt x="11" y="16"/>
                      </a:lnTo>
                      <a:lnTo>
                        <a:pt x="11" y="21"/>
                      </a:lnTo>
                      <a:lnTo>
                        <a:pt x="0" y="16"/>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sz="2000"/>
                </a:p>
              </p:txBody>
            </p:sp>
            <p:sp>
              <p:nvSpPr>
                <p:cNvPr id="145" name="Freeform 125"/>
                <p:cNvSpPr>
                  <a:spLocks/>
                </p:cNvSpPr>
                <p:nvPr/>
              </p:nvSpPr>
              <p:spPr bwMode="auto">
                <a:xfrm>
                  <a:off x="6850485" y="3529519"/>
                  <a:ext cx="82550" cy="25400"/>
                </a:xfrm>
                <a:custGeom>
                  <a:avLst/>
                  <a:gdLst/>
                  <a:ahLst/>
                  <a:cxnLst>
                    <a:cxn ang="0">
                      <a:pos x="46" y="16"/>
                    </a:cxn>
                    <a:cxn ang="0">
                      <a:pos x="41" y="16"/>
                    </a:cxn>
                    <a:cxn ang="0">
                      <a:pos x="46" y="16"/>
                    </a:cxn>
                    <a:cxn ang="0">
                      <a:pos x="41" y="16"/>
                    </a:cxn>
                    <a:cxn ang="0">
                      <a:pos x="46" y="16"/>
                    </a:cxn>
                    <a:cxn ang="0">
                      <a:pos x="31" y="10"/>
                    </a:cxn>
                    <a:cxn ang="0">
                      <a:pos x="15" y="10"/>
                    </a:cxn>
                    <a:cxn ang="0">
                      <a:pos x="0" y="10"/>
                    </a:cxn>
                    <a:cxn ang="0">
                      <a:pos x="0" y="0"/>
                    </a:cxn>
                    <a:cxn ang="0">
                      <a:pos x="20" y="0"/>
                    </a:cxn>
                    <a:cxn ang="0">
                      <a:pos x="36" y="0"/>
                    </a:cxn>
                    <a:cxn ang="0">
                      <a:pos x="46" y="5"/>
                    </a:cxn>
                    <a:cxn ang="0">
                      <a:pos x="46" y="5"/>
                    </a:cxn>
                    <a:cxn ang="0">
                      <a:pos x="52" y="5"/>
                    </a:cxn>
                    <a:cxn ang="0">
                      <a:pos x="52" y="10"/>
                    </a:cxn>
                    <a:cxn ang="0">
                      <a:pos x="52" y="10"/>
                    </a:cxn>
                    <a:cxn ang="0">
                      <a:pos x="46" y="16"/>
                    </a:cxn>
                  </a:cxnLst>
                  <a:rect l="0" t="0" r="r" b="b"/>
                  <a:pathLst>
                    <a:path w="52" h="16">
                      <a:moveTo>
                        <a:pt x="46" y="16"/>
                      </a:moveTo>
                      <a:lnTo>
                        <a:pt x="41" y="16"/>
                      </a:lnTo>
                      <a:lnTo>
                        <a:pt x="46" y="16"/>
                      </a:lnTo>
                      <a:lnTo>
                        <a:pt x="41" y="16"/>
                      </a:lnTo>
                      <a:lnTo>
                        <a:pt x="46" y="16"/>
                      </a:lnTo>
                      <a:lnTo>
                        <a:pt x="31" y="10"/>
                      </a:lnTo>
                      <a:lnTo>
                        <a:pt x="15" y="10"/>
                      </a:lnTo>
                      <a:lnTo>
                        <a:pt x="0" y="10"/>
                      </a:lnTo>
                      <a:lnTo>
                        <a:pt x="0" y="0"/>
                      </a:lnTo>
                      <a:lnTo>
                        <a:pt x="20" y="0"/>
                      </a:lnTo>
                      <a:lnTo>
                        <a:pt x="36" y="0"/>
                      </a:lnTo>
                      <a:lnTo>
                        <a:pt x="46" y="5"/>
                      </a:lnTo>
                      <a:lnTo>
                        <a:pt x="46" y="5"/>
                      </a:lnTo>
                      <a:lnTo>
                        <a:pt x="52" y="5"/>
                      </a:lnTo>
                      <a:lnTo>
                        <a:pt x="52" y="10"/>
                      </a:lnTo>
                      <a:lnTo>
                        <a:pt x="52" y="10"/>
                      </a:lnTo>
                      <a:lnTo>
                        <a:pt x="46" y="16"/>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sz="2000"/>
                </a:p>
              </p:txBody>
            </p:sp>
            <p:sp>
              <p:nvSpPr>
                <p:cNvPr id="146" name="Freeform 126"/>
                <p:cNvSpPr>
                  <a:spLocks/>
                </p:cNvSpPr>
                <p:nvPr/>
              </p:nvSpPr>
              <p:spPr bwMode="auto">
                <a:xfrm>
                  <a:off x="6758410" y="3554919"/>
                  <a:ext cx="92075" cy="73025"/>
                </a:xfrm>
                <a:custGeom>
                  <a:avLst/>
                  <a:gdLst/>
                  <a:ahLst/>
                  <a:cxnLst>
                    <a:cxn ang="0">
                      <a:pos x="11" y="0"/>
                    </a:cxn>
                    <a:cxn ang="0">
                      <a:pos x="11" y="10"/>
                    </a:cxn>
                    <a:cxn ang="0">
                      <a:pos x="11" y="10"/>
                    </a:cxn>
                    <a:cxn ang="0">
                      <a:pos x="11" y="15"/>
                    </a:cxn>
                    <a:cxn ang="0">
                      <a:pos x="11" y="15"/>
                    </a:cxn>
                    <a:cxn ang="0">
                      <a:pos x="21" y="26"/>
                    </a:cxn>
                    <a:cxn ang="0">
                      <a:pos x="21" y="26"/>
                    </a:cxn>
                    <a:cxn ang="0">
                      <a:pos x="37" y="31"/>
                    </a:cxn>
                    <a:cxn ang="0">
                      <a:pos x="37" y="31"/>
                    </a:cxn>
                    <a:cxn ang="0">
                      <a:pos x="58" y="36"/>
                    </a:cxn>
                    <a:cxn ang="0">
                      <a:pos x="52" y="46"/>
                    </a:cxn>
                    <a:cxn ang="0">
                      <a:pos x="37" y="41"/>
                    </a:cxn>
                    <a:cxn ang="0">
                      <a:pos x="32" y="41"/>
                    </a:cxn>
                    <a:cxn ang="0">
                      <a:pos x="16" y="31"/>
                    </a:cxn>
                    <a:cxn ang="0">
                      <a:pos x="16" y="31"/>
                    </a:cxn>
                    <a:cxn ang="0">
                      <a:pos x="5" y="20"/>
                    </a:cxn>
                    <a:cxn ang="0">
                      <a:pos x="0" y="20"/>
                    </a:cxn>
                    <a:cxn ang="0">
                      <a:pos x="0" y="10"/>
                    </a:cxn>
                    <a:cxn ang="0">
                      <a:pos x="0" y="10"/>
                    </a:cxn>
                    <a:cxn ang="0">
                      <a:pos x="0" y="5"/>
                    </a:cxn>
                    <a:cxn ang="0">
                      <a:pos x="11" y="0"/>
                    </a:cxn>
                  </a:cxnLst>
                  <a:rect l="0" t="0" r="r" b="b"/>
                  <a:pathLst>
                    <a:path w="58" h="46">
                      <a:moveTo>
                        <a:pt x="11" y="0"/>
                      </a:moveTo>
                      <a:lnTo>
                        <a:pt x="11" y="10"/>
                      </a:lnTo>
                      <a:lnTo>
                        <a:pt x="11" y="10"/>
                      </a:lnTo>
                      <a:lnTo>
                        <a:pt x="11" y="15"/>
                      </a:lnTo>
                      <a:lnTo>
                        <a:pt x="11" y="15"/>
                      </a:lnTo>
                      <a:lnTo>
                        <a:pt x="21" y="26"/>
                      </a:lnTo>
                      <a:lnTo>
                        <a:pt x="21" y="26"/>
                      </a:lnTo>
                      <a:lnTo>
                        <a:pt x="37" y="31"/>
                      </a:lnTo>
                      <a:lnTo>
                        <a:pt x="37" y="31"/>
                      </a:lnTo>
                      <a:lnTo>
                        <a:pt x="58" y="36"/>
                      </a:lnTo>
                      <a:lnTo>
                        <a:pt x="52" y="46"/>
                      </a:lnTo>
                      <a:lnTo>
                        <a:pt x="37" y="41"/>
                      </a:lnTo>
                      <a:lnTo>
                        <a:pt x="32" y="41"/>
                      </a:lnTo>
                      <a:lnTo>
                        <a:pt x="16" y="31"/>
                      </a:lnTo>
                      <a:lnTo>
                        <a:pt x="16" y="31"/>
                      </a:lnTo>
                      <a:lnTo>
                        <a:pt x="5" y="20"/>
                      </a:lnTo>
                      <a:lnTo>
                        <a:pt x="0" y="20"/>
                      </a:lnTo>
                      <a:lnTo>
                        <a:pt x="0" y="10"/>
                      </a:lnTo>
                      <a:lnTo>
                        <a:pt x="0" y="10"/>
                      </a:lnTo>
                      <a:lnTo>
                        <a:pt x="0" y="5"/>
                      </a:lnTo>
                      <a:lnTo>
                        <a:pt x="1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sz="2000"/>
                </a:p>
              </p:txBody>
            </p:sp>
            <p:sp>
              <p:nvSpPr>
                <p:cNvPr id="147" name="Freeform 127"/>
                <p:cNvSpPr>
                  <a:spLocks/>
                </p:cNvSpPr>
                <p:nvPr/>
              </p:nvSpPr>
              <p:spPr bwMode="auto">
                <a:xfrm>
                  <a:off x="6850485" y="3596194"/>
                  <a:ext cx="82550" cy="31750"/>
                </a:xfrm>
                <a:custGeom>
                  <a:avLst/>
                  <a:gdLst/>
                  <a:ahLst/>
                  <a:cxnLst>
                    <a:cxn ang="0">
                      <a:pos x="52" y="5"/>
                    </a:cxn>
                    <a:cxn ang="0">
                      <a:pos x="52" y="5"/>
                    </a:cxn>
                    <a:cxn ang="0">
                      <a:pos x="52" y="10"/>
                    </a:cxn>
                    <a:cxn ang="0">
                      <a:pos x="46" y="10"/>
                    </a:cxn>
                    <a:cxn ang="0">
                      <a:pos x="46" y="10"/>
                    </a:cxn>
                    <a:cxn ang="0">
                      <a:pos x="36" y="15"/>
                    </a:cxn>
                    <a:cxn ang="0">
                      <a:pos x="20" y="15"/>
                    </a:cxn>
                    <a:cxn ang="0">
                      <a:pos x="0" y="20"/>
                    </a:cxn>
                    <a:cxn ang="0">
                      <a:pos x="0" y="10"/>
                    </a:cxn>
                    <a:cxn ang="0">
                      <a:pos x="15" y="5"/>
                    </a:cxn>
                    <a:cxn ang="0">
                      <a:pos x="31" y="5"/>
                    </a:cxn>
                    <a:cxn ang="0">
                      <a:pos x="46" y="0"/>
                    </a:cxn>
                    <a:cxn ang="0">
                      <a:pos x="41" y="5"/>
                    </a:cxn>
                    <a:cxn ang="0">
                      <a:pos x="46" y="0"/>
                    </a:cxn>
                    <a:cxn ang="0">
                      <a:pos x="41" y="5"/>
                    </a:cxn>
                    <a:cxn ang="0">
                      <a:pos x="46" y="0"/>
                    </a:cxn>
                    <a:cxn ang="0">
                      <a:pos x="52" y="5"/>
                    </a:cxn>
                  </a:cxnLst>
                  <a:rect l="0" t="0" r="r" b="b"/>
                  <a:pathLst>
                    <a:path w="52" h="20">
                      <a:moveTo>
                        <a:pt x="52" y="5"/>
                      </a:moveTo>
                      <a:lnTo>
                        <a:pt x="52" y="5"/>
                      </a:lnTo>
                      <a:lnTo>
                        <a:pt x="52" y="10"/>
                      </a:lnTo>
                      <a:lnTo>
                        <a:pt x="46" y="10"/>
                      </a:lnTo>
                      <a:lnTo>
                        <a:pt x="46" y="10"/>
                      </a:lnTo>
                      <a:lnTo>
                        <a:pt x="36" y="15"/>
                      </a:lnTo>
                      <a:lnTo>
                        <a:pt x="20" y="15"/>
                      </a:lnTo>
                      <a:lnTo>
                        <a:pt x="0" y="20"/>
                      </a:lnTo>
                      <a:lnTo>
                        <a:pt x="0" y="10"/>
                      </a:lnTo>
                      <a:lnTo>
                        <a:pt x="15" y="5"/>
                      </a:lnTo>
                      <a:lnTo>
                        <a:pt x="31" y="5"/>
                      </a:lnTo>
                      <a:lnTo>
                        <a:pt x="46" y="0"/>
                      </a:lnTo>
                      <a:lnTo>
                        <a:pt x="41" y="5"/>
                      </a:lnTo>
                      <a:lnTo>
                        <a:pt x="46" y="0"/>
                      </a:lnTo>
                      <a:lnTo>
                        <a:pt x="41" y="5"/>
                      </a:lnTo>
                      <a:lnTo>
                        <a:pt x="46" y="0"/>
                      </a:lnTo>
                      <a:lnTo>
                        <a:pt x="52" y="5"/>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sz="2000"/>
                </a:p>
              </p:txBody>
            </p:sp>
            <p:sp>
              <p:nvSpPr>
                <p:cNvPr id="148" name="Freeform 128"/>
                <p:cNvSpPr>
                  <a:spLocks/>
                </p:cNvSpPr>
                <p:nvPr/>
              </p:nvSpPr>
              <p:spPr bwMode="auto">
                <a:xfrm>
                  <a:off x="6850485" y="3578731"/>
                  <a:ext cx="82550" cy="25400"/>
                </a:xfrm>
                <a:custGeom>
                  <a:avLst/>
                  <a:gdLst/>
                  <a:ahLst/>
                  <a:cxnLst>
                    <a:cxn ang="0">
                      <a:pos x="46" y="16"/>
                    </a:cxn>
                    <a:cxn ang="0">
                      <a:pos x="41" y="16"/>
                    </a:cxn>
                    <a:cxn ang="0">
                      <a:pos x="46" y="16"/>
                    </a:cxn>
                    <a:cxn ang="0">
                      <a:pos x="41" y="16"/>
                    </a:cxn>
                    <a:cxn ang="0">
                      <a:pos x="46" y="16"/>
                    </a:cxn>
                    <a:cxn ang="0">
                      <a:pos x="31" y="11"/>
                    </a:cxn>
                    <a:cxn ang="0">
                      <a:pos x="15" y="11"/>
                    </a:cxn>
                    <a:cxn ang="0">
                      <a:pos x="0" y="11"/>
                    </a:cxn>
                    <a:cxn ang="0">
                      <a:pos x="0" y="0"/>
                    </a:cxn>
                    <a:cxn ang="0">
                      <a:pos x="20" y="0"/>
                    </a:cxn>
                    <a:cxn ang="0">
                      <a:pos x="36" y="0"/>
                    </a:cxn>
                    <a:cxn ang="0">
                      <a:pos x="46" y="5"/>
                    </a:cxn>
                    <a:cxn ang="0">
                      <a:pos x="46" y="5"/>
                    </a:cxn>
                    <a:cxn ang="0">
                      <a:pos x="52" y="5"/>
                    </a:cxn>
                    <a:cxn ang="0">
                      <a:pos x="52" y="11"/>
                    </a:cxn>
                    <a:cxn ang="0">
                      <a:pos x="52" y="11"/>
                    </a:cxn>
                    <a:cxn ang="0">
                      <a:pos x="46" y="16"/>
                    </a:cxn>
                  </a:cxnLst>
                  <a:rect l="0" t="0" r="r" b="b"/>
                  <a:pathLst>
                    <a:path w="52" h="16">
                      <a:moveTo>
                        <a:pt x="46" y="16"/>
                      </a:moveTo>
                      <a:lnTo>
                        <a:pt x="41" y="16"/>
                      </a:lnTo>
                      <a:lnTo>
                        <a:pt x="46" y="16"/>
                      </a:lnTo>
                      <a:lnTo>
                        <a:pt x="41" y="16"/>
                      </a:lnTo>
                      <a:lnTo>
                        <a:pt x="46" y="16"/>
                      </a:lnTo>
                      <a:lnTo>
                        <a:pt x="31" y="11"/>
                      </a:lnTo>
                      <a:lnTo>
                        <a:pt x="15" y="11"/>
                      </a:lnTo>
                      <a:lnTo>
                        <a:pt x="0" y="11"/>
                      </a:lnTo>
                      <a:lnTo>
                        <a:pt x="0" y="0"/>
                      </a:lnTo>
                      <a:lnTo>
                        <a:pt x="20" y="0"/>
                      </a:lnTo>
                      <a:lnTo>
                        <a:pt x="36" y="0"/>
                      </a:lnTo>
                      <a:lnTo>
                        <a:pt x="46" y="5"/>
                      </a:lnTo>
                      <a:lnTo>
                        <a:pt x="46" y="5"/>
                      </a:lnTo>
                      <a:lnTo>
                        <a:pt x="52" y="5"/>
                      </a:lnTo>
                      <a:lnTo>
                        <a:pt x="52" y="11"/>
                      </a:lnTo>
                      <a:lnTo>
                        <a:pt x="52" y="11"/>
                      </a:lnTo>
                      <a:lnTo>
                        <a:pt x="46" y="16"/>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sz="2000"/>
                </a:p>
              </p:txBody>
            </p:sp>
            <p:sp>
              <p:nvSpPr>
                <p:cNvPr id="149" name="Freeform 129"/>
                <p:cNvSpPr>
                  <a:spLocks/>
                </p:cNvSpPr>
                <p:nvPr/>
              </p:nvSpPr>
              <p:spPr bwMode="auto">
                <a:xfrm>
                  <a:off x="6766348" y="3604131"/>
                  <a:ext cx="84138" cy="49213"/>
                </a:xfrm>
                <a:custGeom>
                  <a:avLst/>
                  <a:gdLst/>
                  <a:ahLst/>
                  <a:cxnLst>
                    <a:cxn ang="0">
                      <a:pos x="11" y="0"/>
                    </a:cxn>
                    <a:cxn ang="0">
                      <a:pos x="11" y="5"/>
                    </a:cxn>
                    <a:cxn ang="0">
                      <a:pos x="11" y="5"/>
                    </a:cxn>
                    <a:cxn ang="0">
                      <a:pos x="11" y="10"/>
                    </a:cxn>
                    <a:cxn ang="0">
                      <a:pos x="11" y="5"/>
                    </a:cxn>
                    <a:cxn ang="0">
                      <a:pos x="21" y="15"/>
                    </a:cxn>
                    <a:cxn ang="0">
                      <a:pos x="16" y="10"/>
                    </a:cxn>
                    <a:cxn ang="0">
                      <a:pos x="32" y="15"/>
                    </a:cxn>
                    <a:cxn ang="0">
                      <a:pos x="32" y="15"/>
                    </a:cxn>
                    <a:cxn ang="0">
                      <a:pos x="53" y="21"/>
                    </a:cxn>
                    <a:cxn ang="0">
                      <a:pos x="47" y="31"/>
                    </a:cxn>
                    <a:cxn ang="0">
                      <a:pos x="32" y="26"/>
                    </a:cxn>
                    <a:cxn ang="0">
                      <a:pos x="32" y="26"/>
                    </a:cxn>
                    <a:cxn ang="0">
                      <a:pos x="16" y="21"/>
                    </a:cxn>
                    <a:cxn ang="0">
                      <a:pos x="16" y="21"/>
                    </a:cxn>
                    <a:cxn ang="0">
                      <a:pos x="6" y="15"/>
                    </a:cxn>
                    <a:cxn ang="0">
                      <a:pos x="0" y="15"/>
                    </a:cxn>
                    <a:cxn ang="0">
                      <a:pos x="0" y="10"/>
                    </a:cxn>
                    <a:cxn ang="0">
                      <a:pos x="0" y="10"/>
                    </a:cxn>
                    <a:cxn ang="0">
                      <a:pos x="0" y="5"/>
                    </a:cxn>
                    <a:cxn ang="0">
                      <a:pos x="11" y="0"/>
                    </a:cxn>
                  </a:cxnLst>
                  <a:rect l="0" t="0" r="r" b="b"/>
                  <a:pathLst>
                    <a:path w="53" h="31">
                      <a:moveTo>
                        <a:pt x="11" y="0"/>
                      </a:moveTo>
                      <a:lnTo>
                        <a:pt x="11" y="5"/>
                      </a:lnTo>
                      <a:lnTo>
                        <a:pt x="11" y="5"/>
                      </a:lnTo>
                      <a:lnTo>
                        <a:pt x="11" y="10"/>
                      </a:lnTo>
                      <a:lnTo>
                        <a:pt x="11" y="5"/>
                      </a:lnTo>
                      <a:lnTo>
                        <a:pt x="21" y="15"/>
                      </a:lnTo>
                      <a:lnTo>
                        <a:pt x="16" y="10"/>
                      </a:lnTo>
                      <a:lnTo>
                        <a:pt x="32" y="15"/>
                      </a:lnTo>
                      <a:lnTo>
                        <a:pt x="32" y="15"/>
                      </a:lnTo>
                      <a:lnTo>
                        <a:pt x="53" y="21"/>
                      </a:lnTo>
                      <a:lnTo>
                        <a:pt x="47" y="31"/>
                      </a:lnTo>
                      <a:lnTo>
                        <a:pt x="32" y="26"/>
                      </a:lnTo>
                      <a:lnTo>
                        <a:pt x="32" y="26"/>
                      </a:lnTo>
                      <a:lnTo>
                        <a:pt x="16" y="21"/>
                      </a:lnTo>
                      <a:lnTo>
                        <a:pt x="16" y="21"/>
                      </a:lnTo>
                      <a:lnTo>
                        <a:pt x="6" y="15"/>
                      </a:lnTo>
                      <a:lnTo>
                        <a:pt x="0" y="15"/>
                      </a:lnTo>
                      <a:lnTo>
                        <a:pt x="0" y="10"/>
                      </a:lnTo>
                      <a:lnTo>
                        <a:pt x="0" y="10"/>
                      </a:lnTo>
                      <a:lnTo>
                        <a:pt x="0" y="5"/>
                      </a:lnTo>
                      <a:lnTo>
                        <a:pt x="11" y="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sz="2000"/>
                </a:p>
              </p:txBody>
            </p:sp>
            <p:sp>
              <p:nvSpPr>
                <p:cNvPr id="150" name="Freeform 130"/>
                <p:cNvSpPr>
                  <a:spLocks/>
                </p:cNvSpPr>
                <p:nvPr/>
              </p:nvSpPr>
              <p:spPr bwMode="auto">
                <a:xfrm>
                  <a:off x="6758410" y="3488244"/>
                  <a:ext cx="92075" cy="49213"/>
                </a:xfrm>
                <a:custGeom>
                  <a:avLst/>
                  <a:gdLst/>
                  <a:ahLst/>
                  <a:cxnLst>
                    <a:cxn ang="0">
                      <a:pos x="0" y="26"/>
                    </a:cxn>
                    <a:cxn ang="0">
                      <a:pos x="0" y="21"/>
                    </a:cxn>
                    <a:cxn ang="0">
                      <a:pos x="0" y="21"/>
                    </a:cxn>
                    <a:cxn ang="0">
                      <a:pos x="5" y="16"/>
                    </a:cxn>
                    <a:cxn ang="0">
                      <a:pos x="5" y="16"/>
                    </a:cxn>
                    <a:cxn ang="0">
                      <a:pos x="16" y="5"/>
                    </a:cxn>
                    <a:cxn ang="0">
                      <a:pos x="16" y="5"/>
                    </a:cxn>
                    <a:cxn ang="0">
                      <a:pos x="32" y="0"/>
                    </a:cxn>
                    <a:cxn ang="0">
                      <a:pos x="37" y="0"/>
                    </a:cxn>
                    <a:cxn ang="0">
                      <a:pos x="52" y="0"/>
                    </a:cxn>
                    <a:cxn ang="0">
                      <a:pos x="58" y="10"/>
                    </a:cxn>
                    <a:cxn ang="0">
                      <a:pos x="37" y="10"/>
                    </a:cxn>
                    <a:cxn ang="0">
                      <a:pos x="37" y="10"/>
                    </a:cxn>
                    <a:cxn ang="0">
                      <a:pos x="21" y="16"/>
                    </a:cxn>
                    <a:cxn ang="0">
                      <a:pos x="21" y="16"/>
                    </a:cxn>
                    <a:cxn ang="0">
                      <a:pos x="11" y="21"/>
                    </a:cxn>
                    <a:cxn ang="0">
                      <a:pos x="11" y="21"/>
                    </a:cxn>
                    <a:cxn ang="0">
                      <a:pos x="11" y="26"/>
                    </a:cxn>
                    <a:cxn ang="0">
                      <a:pos x="11" y="26"/>
                    </a:cxn>
                    <a:cxn ang="0">
                      <a:pos x="11" y="31"/>
                    </a:cxn>
                    <a:cxn ang="0">
                      <a:pos x="0" y="26"/>
                    </a:cxn>
                  </a:cxnLst>
                  <a:rect l="0" t="0" r="r" b="b"/>
                  <a:pathLst>
                    <a:path w="58" h="31">
                      <a:moveTo>
                        <a:pt x="0" y="26"/>
                      </a:moveTo>
                      <a:lnTo>
                        <a:pt x="0" y="21"/>
                      </a:lnTo>
                      <a:lnTo>
                        <a:pt x="0" y="21"/>
                      </a:lnTo>
                      <a:lnTo>
                        <a:pt x="5" y="16"/>
                      </a:lnTo>
                      <a:lnTo>
                        <a:pt x="5" y="16"/>
                      </a:lnTo>
                      <a:lnTo>
                        <a:pt x="16" y="5"/>
                      </a:lnTo>
                      <a:lnTo>
                        <a:pt x="16" y="5"/>
                      </a:lnTo>
                      <a:lnTo>
                        <a:pt x="32" y="0"/>
                      </a:lnTo>
                      <a:lnTo>
                        <a:pt x="37" y="0"/>
                      </a:lnTo>
                      <a:lnTo>
                        <a:pt x="52" y="0"/>
                      </a:lnTo>
                      <a:lnTo>
                        <a:pt x="58" y="10"/>
                      </a:lnTo>
                      <a:lnTo>
                        <a:pt x="37" y="10"/>
                      </a:lnTo>
                      <a:lnTo>
                        <a:pt x="37" y="10"/>
                      </a:lnTo>
                      <a:lnTo>
                        <a:pt x="21" y="16"/>
                      </a:lnTo>
                      <a:lnTo>
                        <a:pt x="21" y="16"/>
                      </a:lnTo>
                      <a:lnTo>
                        <a:pt x="11" y="21"/>
                      </a:lnTo>
                      <a:lnTo>
                        <a:pt x="11" y="21"/>
                      </a:lnTo>
                      <a:lnTo>
                        <a:pt x="11" y="26"/>
                      </a:lnTo>
                      <a:lnTo>
                        <a:pt x="11" y="26"/>
                      </a:lnTo>
                      <a:lnTo>
                        <a:pt x="11" y="31"/>
                      </a:lnTo>
                      <a:lnTo>
                        <a:pt x="0" y="26"/>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sz="2000"/>
                </a:p>
              </p:txBody>
            </p:sp>
            <p:sp>
              <p:nvSpPr>
                <p:cNvPr id="151" name="Freeform 131"/>
                <p:cNvSpPr>
                  <a:spLocks/>
                </p:cNvSpPr>
                <p:nvPr/>
              </p:nvSpPr>
              <p:spPr bwMode="auto">
                <a:xfrm>
                  <a:off x="6758410" y="3578731"/>
                  <a:ext cx="92075" cy="33338"/>
                </a:xfrm>
                <a:custGeom>
                  <a:avLst/>
                  <a:gdLst/>
                  <a:ahLst/>
                  <a:cxnLst>
                    <a:cxn ang="0">
                      <a:pos x="0" y="16"/>
                    </a:cxn>
                    <a:cxn ang="0">
                      <a:pos x="0" y="16"/>
                    </a:cxn>
                    <a:cxn ang="0">
                      <a:pos x="0" y="11"/>
                    </a:cxn>
                    <a:cxn ang="0">
                      <a:pos x="5" y="11"/>
                    </a:cxn>
                    <a:cxn ang="0">
                      <a:pos x="5" y="11"/>
                    </a:cxn>
                    <a:cxn ang="0">
                      <a:pos x="16" y="5"/>
                    </a:cxn>
                    <a:cxn ang="0">
                      <a:pos x="16" y="0"/>
                    </a:cxn>
                    <a:cxn ang="0">
                      <a:pos x="32" y="0"/>
                    </a:cxn>
                    <a:cxn ang="0">
                      <a:pos x="52" y="0"/>
                    </a:cxn>
                    <a:cxn ang="0">
                      <a:pos x="58" y="11"/>
                    </a:cxn>
                    <a:cxn ang="0">
                      <a:pos x="37" y="11"/>
                    </a:cxn>
                    <a:cxn ang="0">
                      <a:pos x="21" y="11"/>
                    </a:cxn>
                    <a:cxn ang="0">
                      <a:pos x="21" y="11"/>
                    </a:cxn>
                    <a:cxn ang="0">
                      <a:pos x="11" y="16"/>
                    </a:cxn>
                    <a:cxn ang="0">
                      <a:pos x="11" y="16"/>
                    </a:cxn>
                    <a:cxn ang="0">
                      <a:pos x="5" y="21"/>
                    </a:cxn>
                    <a:cxn ang="0">
                      <a:pos x="11" y="16"/>
                    </a:cxn>
                    <a:cxn ang="0">
                      <a:pos x="11" y="21"/>
                    </a:cxn>
                    <a:cxn ang="0">
                      <a:pos x="0" y="16"/>
                    </a:cxn>
                  </a:cxnLst>
                  <a:rect l="0" t="0" r="r" b="b"/>
                  <a:pathLst>
                    <a:path w="58" h="21">
                      <a:moveTo>
                        <a:pt x="0" y="16"/>
                      </a:moveTo>
                      <a:lnTo>
                        <a:pt x="0" y="16"/>
                      </a:lnTo>
                      <a:lnTo>
                        <a:pt x="0" y="11"/>
                      </a:lnTo>
                      <a:lnTo>
                        <a:pt x="5" y="11"/>
                      </a:lnTo>
                      <a:lnTo>
                        <a:pt x="5" y="11"/>
                      </a:lnTo>
                      <a:lnTo>
                        <a:pt x="16" y="5"/>
                      </a:lnTo>
                      <a:lnTo>
                        <a:pt x="16" y="0"/>
                      </a:lnTo>
                      <a:lnTo>
                        <a:pt x="32" y="0"/>
                      </a:lnTo>
                      <a:lnTo>
                        <a:pt x="52" y="0"/>
                      </a:lnTo>
                      <a:lnTo>
                        <a:pt x="58" y="11"/>
                      </a:lnTo>
                      <a:lnTo>
                        <a:pt x="37" y="11"/>
                      </a:lnTo>
                      <a:lnTo>
                        <a:pt x="21" y="11"/>
                      </a:lnTo>
                      <a:lnTo>
                        <a:pt x="21" y="11"/>
                      </a:lnTo>
                      <a:lnTo>
                        <a:pt x="11" y="16"/>
                      </a:lnTo>
                      <a:lnTo>
                        <a:pt x="11" y="16"/>
                      </a:lnTo>
                      <a:lnTo>
                        <a:pt x="5" y="21"/>
                      </a:lnTo>
                      <a:lnTo>
                        <a:pt x="11" y="16"/>
                      </a:lnTo>
                      <a:lnTo>
                        <a:pt x="11" y="21"/>
                      </a:lnTo>
                      <a:lnTo>
                        <a:pt x="0" y="16"/>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sz="2000"/>
                </a:p>
              </p:txBody>
            </p:sp>
            <p:sp>
              <p:nvSpPr>
                <p:cNvPr id="152" name="Rectangle 132"/>
                <p:cNvSpPr>
                  <a:spLocks noChangeArrowheads="1"/>
                </p:cNvSpPr>
                <p:nvPr/>
              </p:nvSpPr>
              <p:spPr bwMode="auto">
                <a:xfrm>
                  <a:off x="6850485" y="3488244"/>
                  <a:ext cx="239713" cy="15875"/>
                </a:xfrm>
                <a:prstGeom prst="rect">
                  <a:avLst/>
                </a:prstGeom>
                <a:solidFill>
                  <a:srgbClr val="000000"/>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sz="2000"/>
                </a:p>
              </p:txBody>
            </p:sp>
            <p:sp>
              <p:nvSpPr>
                <p:cNvPr id="153" name="Rectangle 133"/>
                <p:cNvSpPr>
                  <a:spLocks noChangeArrowheads="1"/>
                </p:cNvSpPr>
                <p:nvPr/>
              </p:nvSpPr>
              <p:spPr bwMode="auto">
                <a:xfrm>
                  <a:off x="6850485" y="3637469"/>
                  <a:ext cx="239713" cy="15875"/>
                </a:xfrm>
                <a:prstGeom prst="rect">
                  <a:avLst/>
                </a:prstGeom>
                <a:solidFill>
                  <a:srgbClr val="000000"/>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sz="2000"/>
                </a:p>
              </p:txBody>
            </p:sp>
            <p:sp>
              <p:nvSpPr>
                <p:cNvPr id="154" name="Freeform 190"/>
                <p:cNvSpPr>
                  <a:spLocks/>
                </p:cNvSpPr>
                <p:nvPr/>
              </p:nvSpPr>
              <p:spPr bwMode="auto">
                <a:xfrm>
                  <a:off x="5717497" y="3364418"/>
                  <a:ext cx="388938" cy="150668"/>
                </a:xfrm>
                <a:custGeom>
                  <a:avLst/>
                  <a:gdLst/>
                  <a:ahLst/>
                  <a:cxnLst>
                    <a:cxn ang="0">
                      <a:pos x="0" y="78"/>
                    </a:cxn>
                    <a:cxn ang="0">
                      <a:pos x="120" y="0"/>
                    </a:cxn>
                    <a:cxn ang="0">
                      <a:pos x="245" y="0"/>
                    </a:cxn>
                    <a:cxn ang="0">
                      <a:pos x="245" y="36"/>
                    </a:cxn>
                    <a:cxn ang="0">
                      <a:pos x="162" y="36"/>
                    </a:cxn>
                    <a:cxn ang="0">
                      <a:pos x="37" y="78"/>
                    </a:cxn>
                    <a:cxn ang="0">
                      <a:pos x="0" y="78"/>
                    </a:cxn>
                  </a:cxnLst>
                  <a:rect l="0" t="0" r="r" b="b"/>
                  <a:pathLst>
                    <a:path w="245" h="78">
                      <a:moveTo>
                        <a:pt x="0" y="78"/>
                      </a:moveTo>
                      <a:lnTo>
                        <a:pt x="120" y="0"/>
                      </a:lnTo>
                      <a:lnTo>
                        <a:pt x="245" y="0"/>
                      </a:lnTo>
                      <a:lnTo>
                        <a:pt x="245" y="36"/>
                      </a:lnTo>
                      <a:lnTo>
                        <a:pt x="162" y="36"/>
                      </a:lnTo>
                      <a:lnTo>
                        <a:pt x="37" y="78"/>
                      </a:lnTo>
                      <a:lnTo>
                        <a:pt x="0" y="78"/>
                      </a:lnTo>
                      <a:close/>
                    </a:path>
                  </a:pathLst>
                </a:custGeom>
                <a:solidFill>
                  <a:srgbClr val="7F7F7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2000"/>
                </a:p>
              </p:txBody>
            </p:sp>
            <p:sp>
              <p:nvSpPr>
                <p:cNvPr id="155" name="Freeform 192"/>
                <p:cNvSpPr>
                  <a:spLocks/>
                </p:cNvSpPr>
                <p:nvPr/>
              </p:nvSpPr>
              <p:spPr bwMode="auto">
                <a:xfrm>
                  <a:off x="6609185" y="3364419"/>
                  <a:ext cx="84138" cy="173038"/>
                </a:xfrm>
                <a:custGeom>
                  <a:avLst/>
                  <a:gdLst/>
                  <a:ahLst/>
                  <a:cxnLst>
                    <a:cxn ang="0">
                      <a:pos x="0" y="0"/>
                    </a:cxn>
                    <a:cxn ang="0">
                      <a:pos x="0" y="109"/>
                    </a:cxn>
                    <a:cxn ang="0">
                      <a:pos x="27" y="109"/>
                    </a:cxn>
                    <a:cxn ang="0">
                      <a:pos x="27" y="73"/>
                    </a:cxn>
                    <a:cxn ang="0">
                      <a:pos x="53" y="73"/>
                    </a:cxn>
                    <a:cxn ang="0">
                      <a:pos x="53" y="0"/>
                    </a:cxn>
                    <a:cxn ang="0">
                      <a:pos x="0" y="0"/>
                    </a:cxn>
                  </a:cxnLst>
                  <a:rect l="0" t="0" r="r" b="b"/>
                  <a:pathLst>
                    <a:path w="53" h="109">
                      <a:moveTo>
                        <a:pt x="0" y="0"/>
                      </a:moveTo>
                      <a:lnTo>
                        <a:pt x="0" y="109"/>
                      </a:lnTo>
                      <a:lnTo>
                        <a:pt x="27" y="109"/>
                      </a:lnTo>
                      <a:lnTo>
                        <a:pt x="27" y="73"/>
                      </a:lnTo>
                      <a:lnTo>
                        <a:pt x="53" y="73"/>
                      </a:lnTo>
                      <a:lnTo>
                        <a:pt x="53" y="0"/>
                      </a:lnTo>
                      <a:lnTo>
                        <a:pt x="0" y="0"/>
                      </a:lnTo>
                      <a:close/>
                    </a:path>
                  </a:pathLst>
                </a:custGeom>
                <a:solidFill>
                  <a:srgbClr val="7F7F7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2000"/>
                </a:p>
              </p:txBody>
            </p:sp>
            <p:sp>
              <p:nvSpPr>
                <p:cNvPr id="156" name="Rectangle 194"/>
                <p:cNvSpPr>
                  <a:spLocks noChangeArrowheads="1"/>
                </p:cNvSpPr>
                <p:nvPr/>
              </p:nvSpPr>
              <p:spPr bwMode="auto">
                <a:xfrm>
                  <a:off x="6096423" y="3364418"/>
                  <a:ext cx="522288" cy="7461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ja-JP" altLang="en-US" sz="2000"/>
                </a:p>
              </p:txBody>
            </p:sp>
            <p:sp>
              <p:nvSpPr>
                <p:cNvPr id="157" name="Freeform 196"/>
                <p:cNvSpPr>
                  <a:spLocks/>
                </p:cNvSpPr>
                <p:nvPr/>
              </p:nvSpPr>
              <p:spPr bwMode="auto">
                <a:xfrm>
                  <a:off x="5716216" y="3628737"/>
                  <a:ext cx="388938" cy="149225"/>
                </a:xfrm>
                <a:custGeom>
                  <a:avLst/>
                  <a:gdLst/>
                  <a:ahLst/>
                  <a:cxnLst>
                    <a:cxn ang="0">
                      <a:pos x="0" y="0"/>
                    </a:cxn>
                    <a:cxn ang="0">
                      <a:pos x="120" y="83"/>
                    </a:cxn>
                    <a:cxn ang="0">
                      <a:pos x="245" y="83"/>
                    </a:cxn>
                    <a:cxn ang="0">
                      <a:pos x="245" y="41"/>
                    </a:cxn>
                    <a:cxn ang="0">
                      <a:pos x="162" y="41"/>
                    </a:cxn>
                    <a:cxn ang="0">
                      <a:pos x="37" y="0"/>
                    </a:cxn>
                    <a:cxn ang="0">
                      <a:pos x="0" y="0"/>
                    </a:cxn>
                  </a:cxnLst>
                  <a:rect l="0" t="0" r="r" b="b"/>
                  <a:pathLst>
                    <a:path w="245" h="83">
                      <a:moveTo>
                        <a:pt x="0" y="0"/>
                      </a:moveTo>
                      <a:lnTo>
                        <a:pt x="120" y="83"/>
                      </a:lnTo>
                      <a:lnTo>
                        <a:pt x="245" y="83"/>
                      </a:lnTo>
                      <a:lnTo>
                        <a:pt x="245" y="41"/>
                      </a:lnTo>
                      <a:lnTo>
                        <a:pt x="162" y="41"/>
                      </a:lnTo>
                      <a:lnTo>
                        <a:pt x="37" y="0"/>
                      </a:lnTo>
                      <a:lnTo>
                        <a:pt x="0" y="0"/>
                      </a:lnTo>
                      <a:close/>
                    </a:path>
                  </a:pathLst>
                </a:custGeom>
                <a:solidFill>
                  <a:schemeClr val="bg1">
                    <a:lumMod val="5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2000"/>
                </a:p>
              </p:txBody>
            </p:sp>
            <p:sp>
              <p:nvSpPr>
                <p:cNvPr id="158" name="Freeform 198"/>
                <p:cNvSpPr>
                  <a:spLocks/>
                </p:cNvSpPr>
                <p:nvPr/>
              </p:nvSpPr>
              <p:spPr bwMode="auto">
                <a:xfrm>
                  <a:off x="6609185" y="3604131"/>
                  <a:ext cx="84138" cy="173038"/>
                </a:xfrm>
                <a:custGeom>
                  <a:avLst/>
                  <a:gdLst/>
                  <a:ahLst/>
                  <a:cxnLst>
                    <a:cxn ang="0">
                      <a:pos x="0" y="109"/>
                    </a:cxn>
                    <a:cxn ang="0">
                      <a:pos x="0" y="0"/>
                    </a:cxn>
                    <a:cxn ang="0">
                      <a:pos x="27" y="0"/>
                    </a:cxn>
                    <a:cxn ang="0">
                      <a:pos x="27" y="36"/>
                    </a:cxn>
                    <a:cxn ang="0">
                      <a:pos x="53" y="36"/>
                    </a:cxn>
                    <a:cxn ang="0">
                      <a:pos x="53" y="109"/>
                    </a:cxn>
                    <a:cxn ang="0">
                      <a:pos x="0" y="109"/>
                    </a:cxn>
                  </a:cxnLst>
                  <a:rect l="0" t="0" r="r" b="b"/>
                  <a:pathLst>
                    <a:path w="53" h="109">
                      <a:moveTo>
                        <a:pt x="0" y="109"/>
                      </a:moveTo>
                      <a:lnTo>
                        <a:pt x="0" y="0"/>
                      </a:lnTo>
                      <a:lnTo>
                        <a:pt x="27" y="0"/>
                      </a:lnTo>
                      <a:lnTo>
                        <a:pt x="27" y="36"/>
                      </a:lnTo>
                      <a:lnTo>
                        <a:pt x="53" y="36"/>
                      </a:lnTo>
                      <a:lnTo>
                        <a:pt x="53" y="109"/>
                      </a:lnTo>
                      <a:lnTo>
                        <a:pt x="0" y="109"/>
                      </a:lnTo>
                      <a:close/>
                    </a:path>
                  </a:pathLst>
                </a:custGeom>
                <a:solidFill>
                  <a:srgbClr val="7F7F7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2000"/>
                </a:p>
              </p:txBody>
            </p:sp>
            <p:sp>
              <p:nvSpPr>
                <p:cNvPr id="159" name="Rectangle 200"/>
                <p:cNvSpPr>
                  <a:spLocks noChangeArrowheads="1"/>
                </p:cNvSpPr>
                <p:nvPr/>
              </p:nvSpPr>
              <p:spPr bwMode="auto">
                <a:xfrm>
                  <a:off x="6101351" y="3702555"/>
                  <a:ext cx="522288" cy="74613"/>
                </a:xfrm>
                <a:prstGeom prst="rect">
                  <a:avLst/>
                </a:prstGeom>
                <a:solidFill>
                  <a:srgbClr val="7F7F7F"/>
                </a:solidFill>
                <a:ln w="9525">
                  <a:noFill/>
                  <a:miter lim="800000"/>
                  <a:headEnd/>
                  <a:tailEnd/>
                </a:ln>
              </p:spPr>
              <p:txBody>
                <a:bodyPr vert="horz" wrap="square" lIns="91440" tIns="45720" rIns="91440" bIns="45720" numCol="1" anchor="t" anchorCtr="0" compatLnSpc="1">
                  <a:prstTxWarp prst="textNoShape">
                    <a:avLst/>
                  </a:prstTxWarp>
                </a:bodyPr>
                <a:lstStyle/>
                <a:p>
                  <a:endParaRPr lang="ja-JP" altLang="en-US" sz="2000"/>
                </a:p>
              </p:txBody>
            </p:sp>
            <p:cxnSp>
              <p:nvCxnSpPr>
                <p:cNvPr id="160" name="直線矢印コネクタ 159"/>
                <p:cNvCxnSpPr/>
                <p:nvPr/>
              </p:nvCxnSpPr>
              <p:spPr>
                <a:xfrm rot="10800000">
                  <a:off x="5062667" y="3565412"/>
                  <a:ext cx="1496293" cy="1588"/>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sp>
            <p:nvSpPr>
              <p:cNvPr id="138" name="正方形/長方形 137"/>
              <p:cNvSpPr/>
              <p:nvPr/>
            </p:nvSpPr>
            <p:spPr>
              <a:xfrm>
                <a:off x="3090348" y="1959311"/>
                <a:ext cx="1427578" cy="431280"/>
              </a:xfrm>
              <a:prstGeom prst="rect">
                <a:avLst/>
              </a:prstGeom>
              <a:solidFill>
                <a:schemeClr val="bg1"/>
              </a:solidFill>
            </p:spPr>
            <p:txBody>
              <a:bodyPr wrap="none">
                <a:spAutoFit/>
              </a:bodyPr>
              <a:lstStyle/>
              <a:p>
                <a:r>
                  <a:rPr lang="en-US" altLang="ja-JP" sz="2000" dirty="0" smtClean="0">
                    <a:solidFill>
                      <a:srgbClr val="C00000"/>
                    </a:solidFill>
                    <a:latin typeface="Arial" pitchFamily="34" charset="0"/>
                    <a:ea typeface="ＭＳ Ｐゴシック" pitchFamily="50" charset="-128"/>
                    <a:cs typeface="ＭＳ Ｐゴシック" pitchFamily="50" charset="-128"/>
                  </a:rPr>
                  <a:t>5</a:t>
                </a:r>
                <a:r>
                  <a:rPr lang="ja-JP" altLang="en-US" sz="2000" dirty="0" smtClean="0">
                    <a:solidFill>
                      <a:srgbClr val="C00000"/>
                    </a:solidFill>
                    <a:latin typeface="Arial" pitchFamily="34" charset="0"/>
                    <a:ea typeface="ＭＳ Ｐゴシック" pitchFamily="50" charset="-128"/>
                    <a:cs typeface="ＭＳ Ｐゴシック" pitchFamily="50" charset="-128"/>
                  </a:rPr>
                  <a:t>－</a:t>
                </a:r>
                <a:r>
                  <a:rPr lang="en-US" altLang="ja-JP" sz="2000" dirty="0" smtClean="0">
                    <a:solidFill>
                      <a:srgbClr val="C00000"/>
                    </a:solidFill>
                    <a:latin typeface="Arial" pitchFamily="34" charset="0"/>
                    <a:ea typeface="ＭＳ Ｐゴシック" pitchFamily="50" charset="-128"/>
                    <a:cs typeface="ＭＳ Ｐゴシック" pitchFamily="50" charset="-128"/>
                  </a:rPr>
                  <a:t>15 </a:t>
                </a:r>
                <a:r>
                  <a:rPr lang="en-US" altLang="ja-JP" sz="2000" dirty="0" err="1">
                    <a:solidFill>
                      <a:srgbClr val="C00000"/>
                    </a:solidFill>
                    <a:latin typeface="Arial" pitchFamily="34" charset="0"/>
                    <a:ea typeface="ＭＳ Ｐゴシック" pitchFamily="50" charset="-128"/>
                    <a:cs typeface="ＭＳ Ｐゴシック" pitchFamily="50" charset="-128"/>
                  </a:rPr>
                  <a:t>eV</a:t>
                </a:r>
                <a:r>
                  <a:rPr lang="en-US" altLang="ja-JP" sz="2000" dirty="0">
                    <a:solidFill>
                      <a:srgbClr val="C00000"/>
                    </a:solidFill>
                    <a:latin typeface="Arial" pitchFamily="34" charset="0"/>
                    <a:ea typeface="ＭＳ Ｐゴシック" pitchFamily="50" charset="-128"/>
                    <a:cs typeface="ＭＳ Ｐゴシック" pitchFamily="50" charset="-128"/>
                  </a:rPr>
                  <a:t> </a:t>
                </a:r>
                <a:endParaRPr lang="ja-JP" altLang="en-US" sz="2000" dirty="0">
                  <a:solidFill>
                    <a:srgbClr val="C00000"/>
                  </a:solidFill>
                </a:endParaRPr>
              </a:p>
            </p:txBody>
          </p:sp>
          <p:cxnSp>
            <p:nvCxnSpPr>
              <p:cNvPr id="139" name="直線矢印コネクタ 138"/>
              <p:cNvCxnSpPr/>
              <p:nvPr/>
            </p:nvCxnSpPr>
            <p:spPr>
              <a:xfrm flipH="1">
                <a:off x="2890905" y="3443284"/>
                <a:ext cx="1314575" cy="784837"/>
              </a:xfrm>
              <a:prstGeom prst="straightConnector1">
                <a:avLst/>
              </a:prstGeom>
              <a:ln w="28575">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40" name="Rectangle 102"/>
              <p:cNvSpPr>
                <a:spLocks noChangeArrowheads="1"/>
              </p:cNvSpPr>
              <p:nvPr/>
            </p:nvSpPr>
            <p:spPr bwMode="auto">
              <a:xfrm rot="19729600">
                <a:off x="3266502" y="3469475"/>
                <a:ext cx="281645" cy="3317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000" b="0" i="1" u="none" strike="noStrike" cap="none" normalizeH="0" baseline="0" dirty="0" err="1" smtClean="0">
                    <a:ln>
                      <a:noFill/>
                    </a:ln>
                    <a:solidFill>
                      <a:schemeClr val="tx2">
                        <a:lumMod val="50000"/>
                      </a:schemeClr>
                    </a:solidFill>
                    <a:effectLst/>
                    <a:latin typeface="ＭＳ Ｐゴシック" pitchFamily="50" charset="-128"/>
                    <a:ea typeface="ＭＳ Ｐゴシック" pitchFamily="50" charset="-128"/>
                    <a:cs typeface="ＭＳ Ｐゴシック" pitchFamily="50" charset="-128"/>
                  </a:rPr>
                  <a:t>h</a:t>
                </a:r>
                <a:r>
                  <a:rPr kumimoji="1" lang="en-US" altLang="ja-JP" sz="2000" b="0" i="1" u="none" strike="noStrike" cap="none" normalizeH="0" baseline="0" dirty="0" err="1" smtClean="0">
                    <a:ln>
                      <a:noFill/>
                    </a:ln>
                    <a:solidFill>
                      <a:schemeClr val="tx2">
                        <a:lumMod val="50000"/>
                      </a:schemeClr>
                    </a:solidFill>
                    <a:effectLst/>
                    <a:latin typeface="Symbol" pitchFamily="18" charset="2"/>
                    <a:ea typeface="ＭＳ Ｐゴシック" pitchFamily="50" charset="-128"/>
                    <a:cs typeface="ＭＳ Ｐゴシック" pitchFamily="50" charset="-128"/>
                  </a:rPr>
                  <a:t>n</a:t>
                </a:r>
                <a:endParaRPr kumimoji="1" lang="ja-JP" sz="2000" b="0" i="1" u="none" strike="noStrike" cap="none" normalizeH="0" baseline="0" dirty="0" smtClean="0">
                  <a:ln>
                    <a:noFill/>
                  </a:ln>
                  <a:solidFill>
                    <a:schemeClr val="tx2">
                      <a:lumMod val="50000"/>
                    </a:schemeClr>
                  </a:solidFill>
                  <a:effectLst/>
                  <a:latin typeface="Symbol" pitchFamily="18" charset="2"/>
                  <a:ea typeface="ＭＳ Ｐゴシック" pitchFamily="50" charset="-128"/>
                  <a:cs typeface="ＭＳ Ｐゴシック" pitchFamily="50" charset="-128"/>
                </a:endParaRPr>
              </a:p>
            </p:txBody>
          </p:sp>
        </p:grpSp>
        <p:sp>
          <p:nvSpPr>
            <p:cNvPr id="131" name="Rectangle 106"/>
            <p:cNvSpPr>
              <a:spLocks noChangeArrowheads="1"/>
            </p:cNvSpPr>
            <p:nvPr/>
          </p:nvSpPr>
          <p:spPr bwMode="auto">
            <a:xfrm>
              <a:off x="3245392" y="4745866"/>
              <a:ext cx="1078199" cy="3317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dirty="0" smtClean="0">
                  <a:ln>
                    <a:noFill/>
                  </a:ln>
                  <a:solidFill>
                    <a:srgbClr val="000000"/>
                  </a:solidFill>
                  <a:effectLst/>
                  <a:latin typeface="Calibri" pitchFamily="34" charset="0"/>
                  <a:ea typeface="ＭＳ Ｐゴシック" pitchFamily="50" charset="-128"/>
                  <a:cs typeface="ＭＳ Ｐゴシック" pitchFamily="50" charset="-128"/>
                </a:rPr>
                <a:t>CaF</a:t>
              </a:r>
              <a:r>
                <a:rPr kumimoji="1" lang="en-US" altLang="ja-JP" sz="2000" b="0" i="0" u="none" strike="noStrike" cap="none" normalizeH="0" baseline="-25000" dirty="0" smtClean="0">
                  <a:ln>
                    <a:noFill/>
                  </a:ln>
                  <a:solidFill>
                    <a:srgbClr val="000000"/>
                  </a:solidFill>
                  <a:effectLst/>
                  <a:latin typeface="Calibri" pitchFamily="34" charset="0"/>
                  <a:ea typeface="ＭＳ Ｐゴシック" pitchFamily="50" charset="-128"/>
                  <a:cs typeface="ＭＳ Ｐゴシック" pitchFamily="50" charset="-128"/>
                </a:rPr>
                <a:t>2</a:t>
              </a:r>
              <a:r>
                <a:rPr kumimoji="1" lang="en-US" altLang="ja-JP" sz="2000" b="0" i="0" u="none" strike="noStrike" cap="none" normalizeH="0" baseline="0" dirty="0" smtClean="0">
                  <a:ln>
                    <a:noFill/>
                  </a:ln>
                  <a:solidFill>
                    <a:srgbClr val="000000"/>
                  </a:solidFill>
                  <a:effectLst/>
                  <a:latin typeface="Calibri" pitchFamily="34" charset="0"/>
                  <a:ea typeface="ＭＳ Ｐゴシック" pitchFamily="50" charset="-128"/>
                  <a:cs typeface="ＭＳ Ｐゴシック" pitchFamily="50" charset="-128"/>
                </a:rPr>
                <a:t>, </a:t>
              </a:r>
              <a:r>
                <a:rPr kumimoji="1" lang="en-US" altLang="ja-JP" sz="2000" b="0" i="0" u="none" strike="noStrike" cap="none" normalizeH="0" baseline="0" dirty="0" err="1" smtClean="0">
                  <a:ln>
                    <a:noFill/>
                  </a:ln>
                  <a:solidFill>
                    <a:srgbClr val="000000"/>
                  </a:solidFill>
                  <a:effectLst/>
                  <a:latin typeface="Calibri" pitchFamily="34" charset="0"/>
                  <a:ea typeface="ＭＳ Ｐゴシック" pitchFamily="50" charset="-128"/>
                  <a:cs typeface="ＭＳ Ｐゴシック" pitchFamily="50" charset="-128"/>
                </a:rPr>
                <a:t>Sr</a:t>
              </a:r>
              <a:r>
                <a:rPr kumimoji="1" lang="ja-JP" altLang="ja-JP" sz="2000" b="0" i="0" u="none" strike="noStrike" cap="none" normalizeH="0" baseline="0" dirty="0" smtClean="0">
                  <a:ln>
                    <a:noFill/>
                  </a:ln>
                  <a:solidFill>
                    <a:srgbClr val="000000"/>
                  </a:solidFill>
                  <a:effectLst/>
                  <a:latin typeface="Calibri" pitchFamily="34" charset="0"/>
                  <a:ea typeface="ＭＳ Ｐゴシック" pitchFamily="50" charset="-128"/>
                  <a:cs typeface="ＭＳ Ｐゴシック" pitchFamily="50" charset="-128"/>
                </a:rPr>
                <a:t>F</a:t>
              </a:r>
              <a:r>
                <a:rPr kumimoji="1" lang="en-US" altLang="ja-JP" sz="2000" b="0" i="0" u="none" strike="noStrike" cap="none" normalizeH="0" baseline="-25000" dirty="0" smtClean="0">
                  <a:ln>
                    <a:noFill/>
                  </a:ln>
                  <a:solidFill>
                    <a:srgbClr val="000000"/>
                  </a:solidFill>
                  <a:effectLst/>
                  <a:latin typeface="Calibri" pitchFamily="34" charset="0"/>
                  <a:ea typeface="ＭＳ Ｐゴシック" pitchFamily="50" charset="-128"/>
                  <a:cs typeface="ＭＳ Ｐゴシック" pitchFamily="50" charset="-128"/>
                </a:rPr>
                <a:t>2</a:t>
              </a:r>
            </a:p>
          </p:txBody>
        </p:sp>
      </p:grpSp>
      <p:sp>
        <p:nvSpPr>
          <p:cNvPr id="166" name="正方形/長方形 165"/>
          <p:cNvSpPr/>
          <p:nvPr/>
        </p:nvSpPr>
        <p:spPr>
          <a:xfrm>
            <a:off x="7812360" y="3734166"/>
            <a:ext cx="854721" cy="400110"/>
          </a:xfrm>
          <a:prstGeom prst="rect">
            <a:avLst/>
          </a:prstGeom>
          <a:noFill/>
        </p:spPr>
        <p:txBody>
          <a:bodyPr wrap="none">
            <a:spAutoFit/>
          </a:bodyPr>
          <a:lstStyle/>
          <a:p>
            <a:r>
              <a:rPr lang="en-US" altLang="ja-JP" sz="2000" dirty="0" smtClean="0">
                <a:solidFill>
                  <a:srgbClr val="0070C0"/>
                </a:solidFill>
                <a:latin typeface="Arial" pitchFamily="34" charset="0"/>
                <a:ea typeface="ＭＳ Ｐゴシック" pitchFamily="50" charset="-128"/>
                <a:cs typeface="ＭＳ Ｐゴシック" pitchFamily="50" charset="-128"/>
              </a:rPr>
              <a:t>10 </a:t>
            </a:r>
            <a:r>
              <a:rPr lang="en-US" altLang="ja-JP" sz="2000" dirty="0" err="1" smtClean="0">
                <a:solidFill>
                  <a:srgbClr val="0070C0"/>
                </a:solidFill>
                <a:latin typeface="Arial" pitchFamily="34" charset="0"/>
                <a:ea typeface="ＭＳ Ｐゴシック" pitchFamily="50" charset="-128"/>
                <a:cs typeface="ＭＳ Ｐゴシック" pitchFamily="50" charset="-128"/>
              </a:rPr>
              <a:t>eV</a:t>
            </a:r>
            <a:endParaRPr lang="ja-JP" altLang="en-US" sz="2000" dirty="0">
              <a:solidFill>
                <a:srgbClr val="0070C0"/>
              </a:solidFill>
            </a:endParaRPr>
          </a:p>
        </p:txBody>
      </p:sp>
      <p:sp>
        <p:nvSpPr>
          <p:cNvPr id="60" name="Text Box 177"/>
          <p:cNvSpPr txBox="1">
            <a:spLocks noChangeArrowheads="1"/>
          </p:cNvSpPr>
          <p:nvPr/>
        </p:nvSpPr>
        <p:spPr bwMode="auto">
          <a:xfrm>
            <a:off x="768629" y="2667980"/>
            <a:ext cx="3335319" cy="2462213"/>
          </a:xfrm>
          <a:prstGeom prst="rect">
            <a:avLst/>
          </a:prstGeom>
          <a:noFill/>
          <a:ln w="9525">
            <a:noFill/>
            <a:miter lim="800000"/>
            <a:headEnd/>
            <a:tailEnd/>
          </a:ln>
        </p:spPr>
        <p:txBody>
          <a:bodyPr wrap="square">
            <a:spAutoFit/>
          </a:bodyPr>
          <a:lstStyle/>
          <a:p>
            <a:pPr>
              <a:spcBef>
                <a:spcPct val="50000"/>
              </a:spcBef>
              <a:buSzPct val="70000"/>
            </a:pPr>
            <a:r>
              <a:rPr lang="en-US" altLang="ja-JP" sz="2800" i="1" dirty="0" smtClean="0"/>
              <a:t>I</a:t>
            </a:r>
            <a:r>
              <a:rPr lang="en-US" altLang="ja-JP" sz="2800" baseline="-25000" dirty="0" smtClean="0"/>
              <a:t>IPES</a:t>
            </a:r>
            <a:r>
              <a:rPr lang="en-US" altLang="ja-JP" sz="2800" dirty="0" smtClean="0"/>
              <a:t>/</a:t>
            </a:r>
            <a:r>
              <a:rPr lang="en-US" altLang="ja-JP" sz="2800" i="1" dirty="0" smtClean="0"/>
              <a:t>I</a:t>
            </a:r>
            <a:r>
              <a:rPr lang="en-US" altLang="ja-JP" sz="2800" baseline="-25000" dirty="0" smtClean="0"/>
              <a:t>PES </a:t>
            </a:r>
          </a:p>
          <a:p>
            <a:pPr>
              <a:spcBef>
                <a:spcPct val="50000"/>
              </a:spcBef>
              <a:buSzPct val="70000"/>
            </a:pPr>
            <a:r>
              <a:rPr lang="ja-JP" altLang="en-US" sz="2800" dirty="0"/>
              <a:t> </a:t>
            </a:r>
            <a:r>
              <a:rPr lang="en-US" altLang="ja-JP" sz="2800" dirty="0" smtClean="0"/>
              <a:t>= </a:t>
            </a:r>
            <a:r>
              <a:rPr lang="en-US" altLang="ja-JP" sz="2800" dirty="0"/>
              <a:t>(</a:t>
            </a:r>
            <a:r>
              <a:rPr lang="en-US" altLang="ja-JP" sz="2800" i="1" dirty="0" err="1">
                <a:latin typeface="Symbol" pitchFamily="18" charset="2"/>
              </a:rPr>
              <a:t>l</a:t>
            </a:r>
            <a:r>
              <a:rPr lang="en-US" altLang="ja-JP" sz="2800" baseline="-25000" dirty="0" err="1"/>
              <a:t>electron</a:t>
            </a:r>
            <a:r>
              <a:rPr lang="en-US" altLang="ja-JP" sz="2800" dirty="0"/>
              <a:t>/</a:t>
            </a:r>
            <a:r>
              <a:rPr lang="en-US" altLang="ja-JP" sz="2800" i="1" dirty="0" err="1">
                <a:latin typeface="Symbol" pitchFamily="18" charset="2"/>
              </a:rPr>
              <a:t>l</a:t>
            </a:r>
            <a:r>
              <a:rPr lang="en-US" altLang="ja-JP" sz="2800" baseline="-25000" dirty="0" err="1"/>
              <a:t>photon</a:t>
            </a:r>
            <a:r>
              <a:rPr lang="en-US" altLang="ja-JP" sz="2800" dirty="0"/>
              <a:t>)</a:t>
            </a:r>
            <a:r>
              <a:rPr lang="en-US" altLang="ja-JP" sz="2800" baseline="30000" dirty="0"/>
              <a:t>2</a:t>
            </a:r>
            <a:r>
              <a:rPr lang="en-US" altLang="ja-JP" sz="2800" dirty="0"/>
              <a:t> </a:t>
            </a:r>
          </a:p>
          <a:p>
            <a:pPr>
              <a:spcBef>
                <a:spcPct val="50000"/>
              </a:spcBef>
              <a:buSzPct val="70000"/>
            </a:pPr>
            <a:r>
              <a:rPr lang="en-US" altLang="ja-JP" sz="2800" dirty="0"/>
              <a:t>= </a:t>
            </a:r>
            <a:r>
              <a:rPr lang="en-US" altLang="ja-JP" sz="2800" dirty="0" smtClean="0"/>
              <a:t>10</a:t>
            </a:r>
            <a:r>
              <a:rPr lang="en-US" altLang="ja-JP" sz="2800" baseline="30000" dirty="0" smtClean="0"/>
              <a:t>-3</a:t>
            </a:r>
            <a:r>
              <a:rPr lang="en-US" altLang="ja-JP" sz="2800" dirty="0" smtClean="0"/>
              <a:t>  (</a:t>
            </a:r>
            <a:r>
              <a:rPr lang="en-US" altLang="ja-JP" sz="2800" i="1" dirty="0" err="1" smtClean="0"/>
              <a:t>h</a:t>
            </a:r>
            <a:r>
              <a:rPr lang="en-US" altLang="ja-JP" sz="2800" i="1" dirty="0" err="1" smtClean="0">
                <a:latin typeface="Symbol" pitchFamily="18" charset="2"/>
              </a:rPr>
              <a:t>n</a:t>
            </a:r>
            <a:r>
              <a:rPr lang="en-US" altLang="ja-JP" sz="2800" i="1" dirty="0" smtClean="0">
                <a:latin typeface="Symbol" pitchFamily="18" charset="2"/>
              </a:rPr>
              <a:t> </a:t>
            </a:r>
            <a:r>
              <a:rPr lang="en-US" altLang="ja-JP" sz="2800" dirty="0"/>
              <a:t>=</a:t>
            </a:r>
            <a:r>
              <a:rPr lang="en-US" altLang="ja-JP" sz="2800" dirty="0" smtClean="0"/>
              <a:t>1000 </a:t>
            </a:r>
            <a:r>
              <a:rPr lang="en-US" altLang="ja-JP" sz="2800" dirty="0" err="1"/>
              <a:t>eV</a:t>
            </a:r>
            <a:r>
              <a:rPr lang="en-US" altLang="ja-JP" sz="2800" dirty="0"/>
              <a:t>)</a:t>
            </a:r>
          </a:p>
          <a:p>
            <a:pPr>
              <a:spcBef>
                <a:spcPct val="50000"/>
              </a:spcBef>
              <a:buSzPct val="70000"/>
            </a:pPr>
            <a:r>
              <a:rPr lang="en-US" altLang="ja-JP" sz="2800" dirty="0" smtClean="0"/>
              <a:t> = </a:t>
            </a:r>
            <a:r>
              <a:rPr lang="en-US" altLang="ja-JP" sz="2800" dirty="0"/>
              <a:t>10</a:t>
            </a:r>
            <a:r>
              <a:rPr lang="en-US" altLang="ja-JP" sz="2800" baseline="30000" dirty="0"/>
              <a:t>-5</a:t>
            </a:r>
            <a:r>
              <a:rPr lang="en-US" altLang="ja-JP" sz="2800" dirty="0"/>
              <a:t>  </a:t>
            </a:r>
            <a:r>
              <a:rPr lang="en-US" altLang="ja-JP" sz="2800" dirty="0" smtClean="0"/>
              <a:t>(</a:t>
            </a:r>
            <a:r>
              <a:rPr lang="en-US" altLang="ja-JP" sz="2800" i="1" dirty="0" err="1" smtClean="0"/>
              <a:t>h</a:t>
            </a:r>
            <a:r>
              <a:rPr lang="en-US" altLang="ja-JP" sz="2800" i="1" dirty="0" err="1" smtClean="0">
                <a:latin typeface="Symbol" pitchFamily="18" charset="2"/>
              </a:rPr>
              <a:t>n</a:t>
            </a:r>
            <a:r>
              <a:rPr lang="en-US" altLang="ja-JP" sz="2800" i="1" dirty="0" smtClean="0">
                <a:latin typeface="Symbol" pitchFamily="18" charset="2"/>
              </a:rPr>
              <a:t> </a:t>
            </a:r>
            <a:r>
              <a:rPr lang="en-US" altLang="ja-JP" sz="2800" dirty="0"/>
              <a:t>=10 </a:t>
            </a:r>
            <a:r>
              <a:rPr lang="en-US" altLang="ja-JP" sz="2800" dirty="0" err="1"/>
              <a:t>eV</a:t>
            </a:r>
            <a:r>
              <a:rPr lang="en-US" altLang="ja-JP" sz="2800" dirty="0"/>
              <a:t>)</a:t>
            </a:r>
          </a:p>
        </p:txBody>
      </p:sp>
      <p:sp>
        <p:nvSpPr>
          <p:cNvPr id="61" name="正方形/長方形 60"/>
          <p:cNvSpPr/>
          <p:nvPr/>
        </p:nvSpPr>
        <p:spPr>
          <a:xfrm>
            <a:off x="1439652" y="5411542"/>
            <a:ext cx="2409827" cy="861774"/>
          </a:xfrm>
          <a:prstGeom prst="rect">
            <a:avLst/>
          </a:prstGeom>
        </p:spPr>
        <p:txBody>
          <a:bodyPr wrap="none">
            <a:spAutoFit/>
          </a:bodyPr>
          <a:lstStyle/>
          <a:p>
            <a:pPr>
              <a:spcBef>
                <a:spcPct val="50000"/>
              </a:spcBef>
              <a:buSzPct val="70000"/>
            </a:pPr>
            <a:r>
              <a:rPr lang="en-US" altLang="ja-JP" sz="2000" dirty="0">
                <a:latin typeface="Times New Roman" pitchFamily="18" charset="0"/>
                <a:cs typeface="Times New Roman" pitchFamily="18" charset="0"/>
              </a:rPr>
              <a:t>J. B. </a:t>
            </a:r>
            <a:r>
              <a:rPr lang="en-US" altLang="ja-JP" sz="2000" dirty="0" err="1">
                <a:latin typeface="Times New Roman" pitchFamily="18" charset="0"/>
                <a:cs typeface="Times New Roman" pitchFamily="18" charset="0"/>
              </a:rPr>
              <a:t>Pendry</a:t>
            </a:r>
            <a:r>
              <a:rPr lang="en-US" altLang="ja-JP" sz="2000" dirty="0">
                <a:latin typeface="Times New Roman" pitchFamily="18" charset="0"/>
                <a:cs typeface="Times New Roman" pitchFamily="18" charset="0"/>
              </a:rPr>
              <a:t>, </a:t>
            </a:r>
            <a:endParaRPr lang="en-US" altLang="ja-JP" sz="2000" dirty="0" smtClean="0">
              <a:latin typeface="Times New Roman" pitchFamily="18" charset="0"/>
              <a:cs typeface="Times New Roman" pitchFamily="18" charset="0"/>
            </a:endParaRPr>
          </a:p>
          <a:p>
            <a:pPr>
              <a:spcBef>
                <a:spcPct val="50000"/>
              </a:spcBef>
              <a:buSzPct val="70000"/>
            </a:pPr>
            <a:r>
              <a:rPr lang="en-US" altLang="ja-JP" sz="2000" i="1" dirty="0" smtClean="0">
                <a:latin typeface="Times New Roman" pitchFamily="18" charset="0"/>
                <a:cs typeface="Times New Roman" pitchFamily="18" charset="0"/>
              </a:rPr>
              <a:t>PRL </a:t>
            </a:r>
            <a:r>
              <a:rPr lang="en-US" altLang="ja-JP" sz="2000" b="1" dirty="0">
                <a:latin typeface="Times New Roman" pitchFamily="18" charset="0"/>
                <a:cs typeface="Times New Roman" pitchFamily="18" charset="0"/>
              </a:rPr>
              <a:t>45,</a:t>
            </a:r>
            <a:r>
              <a:rPr lang="en-US" altLang="ja-JP" sz="2000" dirty="0">
                <a:latin typeface="Times New Roman" pitchFamily="18" charset="0"/>
                <a:cs typeface="Times New Roman" pitchFamily="18" charset="0"/>
              </a:rPr>
              <a:t> 1357 (1980).</a:t>
            </a:r>
          </a:p>
        </p:txBody>
      </p:sp>
      <p:sp>
        <p:nvSpPr>
          <p:cNvPr id="62" name="正方形/長方形 61"/>
          <p:cNvSpPr/>
          <p:nvPr/>
        </p:nvSpPr>
        <p:spPr>
          <a:xfrm>
            <a:off x="791580" y="1628886"/>
            <a:ext cx="3024336" cy="914400"/>
          </a:xfrm>
          <a:prstGeom prst="rect">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800" dirty="0" smtClean="0"/>
              <a:t>low cross section</a:t>
            </a:r>
            <a:endParaRPr kumimoji="1" lang="ja-JP" altLang="en-US" sz="2800" dirty="0"/>
          </a:p>
        </p:txBody>
      </p:sp>
    </p:spTree>
    <p:extLst>
      <p:ext uri="{BB962C8B-B14F-4D97-AF65-F5344CB8AC3E}">
        <p14:creationId xmlns:p14="http://schemas.microsoft.com/office/powerpoint/2010/main" val="1069048457"/>
      </p:ext>
    </p:extLst>
  </p:cSld>
  <p:clrMapOvr>
    <a:masterClrMapping/>
  </p:clrMapOvr>
  <mc:AlternateContent xmlns:mc="http://schemas.openxmlformats.org/markup-compatibility/2006" xmlns:p14="http://schemas.microsoft.com/office/powerpoint/2010/main">
    <mc:Choice Requires="p14">
      <p:transition spd="slow" p14:dur="2000" advTm="124433"/>
    </mc:Choice>
    <mc:Fallback xmlns="">
      <p:transition spd="slow" advTm="124433"/>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l"/>
            <a:r>
              <a:rPr lang="en-US" altLang="ja-JP" dirty="0" smtClean="0"/>
              <a:t>Two issues of conventional IPES</a:t>
            </a:r>
            <a:endParaRPr kumimoji="1" lang="ja-JP" altLang="en-US" dirty="0"/>
          </a:p>
        </p:txBody>
      </p:sp>
      <p:grpSp>
        <p:nvGrpSpPr>
          <p:cNvPr id="5" name="グループ化 290"/>
          <p:cNvGrpSpPr/>
          <p:nvPr/>
        </p:nvGrpSpPr>
        <p:grpSpPr>
          <a:xfrm>
            <a:off x="4644008" y="1292016"/>
            <a:ext cx="4104456" cy="5131349"/>
            <a:chOff x="130628" y="1292016"/>
            <a:chExt cx="4490337" cy="5131349"/>
          </a:xfrm>
        </p:grpSpPr>
        <p:pic>
          <p:nvPicPr>
            <p:cNvPr id="2053" name="Picture 5"/>
            <p:cNvPicPr>
              <a:picLocks noChangeAspect="1" noChangeArrowheads="1"/>
            </p:cNvPicPr>
            <p:nvPr/>
          </p:nvPicPr>
          <p:blipFill>
            <a:blip r:embed="rId2" cstate="print"/>
            <a:srcRect b="22667"/>
            <a:stretch>
              <a:fillRect/>
            </a:stretch>
          </p:blipFill>
          <p:spPr bwMode="auto">
            <a:xfrm>
              <a:off x="130628" y="1649997"/>
              <a:ext cx="4385388" cy="4265611"/>
            </a:xfrm>
            <a:prstGeom prst="rect">
              <a:avLst/>
            </a:prstGeom>
            <a:noFill/>
            <a:ln w="9525">
              <a:noFill/>
              <a:miter lim="800000"/>
              <a:headEnd/>
              <a:tailEnd/>
            </a:ln>
            <a:effectLst/>
          </p:spPr>
        </p:pic>
        <p:sp>
          <p:nvSpPr>
            <p:cNvPr id="8" name="テキスト ボックス 7"/>
            <p:cNvSpPr txBox="1"/>
            <p:nvPr/>
          </p:nvSpPr>
          <p:spPr>
            <a:xfrm>
              <a:off x="921864" y="2280691"/>
              <a:ext cx="773387" cy="523220"/>
            </a:xfrm>
            <a:prstGeom prst="rect">
              <a:avLst/>
            </a:prstGeom>
            <a:noFill/>
          </p:spPr>
          <p:txBody>
            <a:bodyPr wrap="none" rtlCol="0">
              <a:spAutoFit/>
            </a:bodyPr>
            <a:lstStyle/>
            <a:p>
              <a:r>
                <a:rPr lang="en-US" altLang="ja-JP" sz="2800" dirty="0" smtClean="0"/>
                <a:t>PES</a:t>
              </a:r>
              <a:endParaRPr kumimoji="1" lang="ja-JP" altLang="en-US" sz="2800" dirty="0"/>
            </a:p>
          </p:txBody>
        </p:sp>
        <p:sp>
          <p:nvSpPr>
            <p:cNvPr id="9" name="テキスト ボックス 8"/>
            <p:cNvSpPr txBox="1"/>
            <p:nvPr/>
          </p:nvSpPr>
          <p:spPr>
            <a:xfrm>
              <a:off x="3456440" y="2280691"/>
              <a:ext cx="574778" cy="591596"/>
            </a:xfrm>
            <a:prstGeom prst="rect">
              <a:avLst/>
            </a:prstGeom>
            <a:noFill/>
          </p:spPr>
          <p:txBody>
            <a:bodyPr wrap="none" rtlCol="0">
              <a:spAutoFit/>
            </a:bodyPr>
            <a:lstStyle/>
            <a:p>
              <a:r>
                <a:rPr lang="en-US" altLang="ja-JP" sz="2800" dirty="0" smtClean="0"/>
                <a:t>IPES</a:t>
              </a:r>
              <a:endParaRPr kumimoji="1" lang="ja-JP" altLang="en-US" sz="2800" dirty="0"/>
            </a:p>
          </p:txBody>
        </p:sp>
        <p:cxnSp>
          <p:nvCxnSpPr>
            <p:cNvPr id="14" name="直線矢印コネクタ 13"/>
            <p:cNvCxnSpPr/>
            <p:nvPr/>
          </p:nvCxnSpPr>
          <p:spPr>
            <a:xfrm rot="5400000" flipH="1" flipV="1">
              <a:off x="1287631" y="4811715"/>
              <a:ext cx="1221878" cy="1"/>
            </a:xfrm>
            <a:prstGeom prst="straightConnector1">
              <a:avLst/>
            </a:prstGeom>
            <a:ln w="31750">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p:nvPr/>
          </p:nvCxnSpPr>
          <p:spPr>
            <a:xfrm rot="5400000" flipH="1" flipV="1">
              <a:off x="2000514" y="4903469"/>
              <a:ext cx="872770" cy="0"/>
            </a:xfrm>
            <a:prstGeom prst="straightConnector1">
              <a:avLst/>
            </a:prstGeom>
            <a:ln w="31750">
              <a:solidFill>
                <a:srgbClr val="C0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6" name="直線矢印コネクタ 15"/>
            <p:cNvCxnSpPr/>
            <p:nvPr/>
          </p:nvCxnSpPr>
          <p:spPr>
            <a:xfrm rot="5400000" flipH="1" flipV="1">
              <a:off x="2376053" y="4753531"/>
              <a:ext cx="872770" cy="0"/>
            </a:xfrm>
            <a:prstGeom prst="straightConnector1">
              <a:avLst/>
            </a:prstGeom>
            <a:ln w="31750">
              <a:solidFill>
                <a:srgbClr val="C0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sp>
          <p:nvSpPr>
            <p:cNvPr id="24" name="テキスト ボックス 23"/>
            <p:cNvSpPr txBox="1"/>
            <p:nvPr/>
          </p:nvSpPr>
          <p:spPr>
            <a:xfrm>
              <a:off x="682073" y="3140030"/>
              <a:ext cx="1641249" cy="830997"/>
            </a:xfrm>
            <a:prstGeom prst="rect">
              <a:avLst/>
            </a:prstGeom>
            <a:noFill/>
          </p:spPr>
          <p:txBody>
            <a:bodyPr wrap="square" rtlCol="0">
              <a:spAutoFit/>
            </a:bodyPr>
            <a:lstStyle/>
            <a:p>
              <a:r>
                <a:rPr lang="en-US" altLang="ja-JP" sz="2400" dirty="0" smtClean="0">
                  <a:solidFill>
                    <a:schemeClr val="accent1">
                      <a:lumMod val="75000"/>
                    </a:schemeClr>
                  </a:solidFill>
                </a:rPr>
                <a:t>Ionization energy</a:t>
              </a:r>
              <a:endParaRPr kumimoji="1" lang="ja-JP" altLang="en-US" sz="2400" dirty="0">
                <a:solidFill>
                  <a:schemeClr val="accent1">
                    <a:lumMod val="75000"/>
                  </a:schemeClr>
                </a:solidFill>
              </a:endParaRPr>
            </a:p>
          </p:txBody>
        </p:sp>
        <p:sp>
          <p:nvSpPr>
            <p:cNvPr id="25" name="テキスト ボックス 24"/>
            <p:cNvSpPr txBox="1"/>
            <p:nvPr/>
          </p:nvSpPr>
          <p:spPr>
            <a:xfrm>
              <a:off x="2436247" y="3174067"/>
              <a:ext cx="1396939" cy="830997"/>
            </a:xfrm>
            <a:prstGeom prst="rect">
              <a:avLst/>
            </a:prstGeom>
            <a:noFill/>
          </p:spPr>
          <p:txBody>
            <a:bodyPr wrap="square" rtlCol="0">
              <a:spAutoFit/>
            </a:bodyPr>
            <a:lstStyle/>
            <a:p>
              <a:r>
                <a:rPr lang="en-US" altLang="ja-JP" sz="2400" dirty="0" smtClean="0">
                  <a:solidFill>
                    <a:srgbClr val="C00000"/>
                  </a:solidFill>
                </a:rPr>
                <a:t>electron affinity</a:t>
              </a:r>
              <a:endParaRPr kumimoji="1" lang="ja-JP" altLang="en-US" sz="2400" dirty="0">
                <a:solidFill>
                  <a:srgbClr val="C00000"/>
                </a:solidFill>
              </a:endParaRPr>
            </a:p>
          </p:txBody>
        </p:sp>
        <p:sp>
          <p:nvSpPr>
            <p:cNvPr id="31" name="テキスト ボックス 30"/>
            <p:cNvSpPr txBox="1"/>
            <p:nvPr/>
          </p:nvSpPr>
          <p:spPr>
            <a:xfrm>
              <a:off x="2450288" y="3951936"/>
              <a:ext cx="356432" cy="521997"/>
            </a:xfrm>
            <a:prstGeom prst="rect">
              <a:avLst/>
            </a:prstGeom>
            <a:noFill/>
          </p:spPr>
          <p:txBody>
            <a:bodyPr wrap="none" rtlCol="0">
              <a:spAutoFit/>
            </a:bodyPr>
            <a:lstStyle/>
            <a:p>
              <a:r>
                <a:rPr lang="ja-JP" altLang="en-US" sz="2400" b="1" dirty="0" smtClean="0">
                  <a:solidFill>
                    <a:srgbClr val="C00000"/>
                  </a:solidFill>
                </a:rPr>
                <a:t>？</a:t>
              </a:r>
              <a:endParaRPr kumimoji="1" lang="ja-JP" altLang="en-US" sz="2400" b="1" dirty="0">
                <a:solidFill>
                  <a:srgbClr val="C00000"/>
                </a:solidFill>
              </a:endParaRPr>
            </a:p>
          </p:txBody>
        </p:sp>
        <p:sp>
          <p:nvSpPr>
            <p:cNvPr id="30" name="Rectangle 115"/>
            <p:cNvSpPr>
              <a:spLocks noChangeArrowheads="1"/>
            </p:cNvSpPr>
            <p:nvPr/>
          </p:nvSpPr>
          <p:spPr bwMode="auto">
            <a:xfrm>
              <a:off x="545449" y="1292016"/>
              <a:ext cx="4075516" cy="43088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ja-JP" sz="2800" b="1" dirty="0" smtClean="0">
                  <a:solidFill>
                    <a:srgbClr val="C00000"/>
                  </a:solidFill>
                  <a:latin typeface="Arial" pitchFamily="34" charset="0"/>
                  <a:ea typeface="ＭＳ Ｐゴシック" pitchFamily="50" charset="-128"/>
                  <a:cs typeface="ＭＳ Ｐゴシック" pitchFamily="50" charset="-128"/>
                </a:rPr>
                <a:t>low energy resolution</a:t>
              </a:r>
              <a:endParaRPr kumimoji="1" lang="ja-JP" sz="2800" b="1" i="0" u="none" strike="noStrike" cap="none" normalizeH="0" baseline="0" dirty="0" smtClean="0">
                <a:ln>
                  <a:noFill/>
                </a:ln>
                <a:solidFill>
                  <a:srgbClr val="C00000"/>
                </a:solidFill>
                <a:effectLst/>
                <a:latin typeface="Arial" pitchFamily="34" charset="0"/>
                <a:ea typeface="ＭＳ Ｐゴシック" pitchFamily="50" charset="-128"/>
                <a:cs typeface="ＭＳ Ｐゴシック" pitchFamily="50" charset="-128"/>
              </a:endParaRPr>
            </a:p>
          </p:txBody>
        </p:sp>
        <p:sp>
          <p:nvSpPr>
            <p:cNvPr id="232" name="Text Box 405"/>
            <p:cNvSpPr txBox="1">
              <a:spLocks noChangeArrowheads="1"/>
            </p:cNvSpPr>
            <p:nvPr/>
          </p:nvSpPr>
          <p:spPr bwMode="auto">
            <a:xfrm>
              <a:off x="3273355" y="1929493"/>
              <a:ext cx="938077" cy="461665"/>
            </a:xfrm>
            <a:prstGeom prst="rect">
              <a:avLst/>
            </a:prstGeom>
            <a:solidFill>
              <a:schemeClr val="bg1"/>
            </a:solidFill>
            <a:ln w="9525">
              <a:noFill/>
              <a:miter lim="800000"/>
              <a:headEnd/>
              <a:tailEnd/>
            </a:ln>
            <a:effectLst/>
          </p:spPr>
          <p:txBody>
            <a:bodyPr wrap="none">
              <a:spAutoFit/>
            </a:bodyPr>
            <a:lstStyle/>
            <a:p>
              <a:r>
                <a:rPr lang="en-US" altLang="ja-JP" sz="2400" dirty="0" err="1" smtClean="0">
                  <a:solidFill>
                    <a:schemeClr val="accent1"/>
                  </a:solidFill>
                  <a:latin typeface="Arial" charset="0"/>
                </a:rPr>
                <a:t>CuPc</a:t>
              </a:r>
              <a:endParaRPr lang="ja-JP" altLang="en-US" sz="2400" dirty="0">
                <a:solidFill>
                  <a:schemeClr val="accent1"/>
                </a:solidFill>
                <a:latin typeface="Arial" pitchFamily="34" charset="0"/>
                <a:cs typeface="Arial" pitchFamily="34" charset="0"/>
              </a:endParaRPr>
            </a:p>
          </p:txBody>
        </p:sp>
        <p:sp>
          <p:nvSpPr>
            <p:cNvPr id="259" name="Text Box 407"/>
            <p:cNvSpPr txBox="1">
              <a:spLocks noChangeArrowheads="1"/>
            </p:cNvSpPr>
            <p:nvPr/>
          </p:nvSpPr>
          <p:spPr bwMode="auto">
            <a:xfrm>
              <a:off x="1323172" y="6054033"/>
              <a:ext cx="2172390" cy="369332"/>
            </a:xfrm>
            <a:prstGeom prst="rect">
              <a:avLst/>
            </a:prstGeom>
            <a:noFill/>
            <a:ln w="9525">
              <a:noFill/>
              <a:miter lim="800000"/>
              <a:headEnd/>
              <a:tailEnd/>
            </a:ln>
            <a:effectLst/>
          </p:spPr>
          <p:txBody>
            <a:bodyPr wrap="none">
              <a:spAutoFit/>
            </a:bodyPr>
            <a:lstStyle/>
            <a:p>
              <a:r>
                <a:rPr lang="en-US" altLang="ja-JP" dirty="0" smtClean="0">
                  <a:latin typeface="Arial" charset="0"/>
                </a:rPr>
                <a:t>binding </a:t>
              </a:r>
              <a:r>
                <a:rPr lang="en-US" altLang="ja-JP" dirty="0">
                  <a:latin typeface="Arial" charset="0"/>
                </a:rPr>
                <a:t>energy / </a:t>
              </a:r>
              <a:r>
                <a:rPr lang="en-US" altLang="ja-JP" dirty="0" err="1">
                  <a:latin typeface="Arial" charset="0"/>
                </a:rPr>
                <a:t>eV</a:t>
              </a:r>
              <a:endParaRPr lang="en-US" altLang="ja-JP" dirty="0">
                <a:latin typeface="Arial" charset="0"/>
              </a:endParaRPr>
            </a:p>
          </p:txBody>
        </p:sp>
        <p:grpSp>
          <p:nvGrpSpPr>
            <p:cNvPr id="6" name="グループ化 288"/>
            <p:cNvGrpSpPr/>
            <p:nvPr/>
          </p:nvGrpSpPr>
          <p:grpSpPr>
            <a:xfrm>
              <a:off x="422805" y="5812747"/>
              <a:ext cx="3931784" cy="320564"/>
              <a:chOff x="422805" y="5812747"/>
              <a:chExt cx="3931784" cy="320564"/>
            </a:xfrm>
          </p:grpSpPr>
          <p:sp>
            <p:nvSpPr>
              <p:cNvPr id="235" name="Rectangle 330"/>
              <p:cNvSpPr>
                <a:spLocks noChangeArrowheads="1"/>
              </p:cNvSpPr>
              <p:nvPr/>
            </p:nvSpPr>
            <p:spPr bwMode="auto">
              <a:xfrm>
                <a:off x="3627526" y="5834530"/>
                <a:ext cx="117020" cy="276999"/>
              </a:xfrm>
              <a:prstGeom prst="rect">
                <a:avLst/>
              </a:prstGeom>
              <a:noFill/>
              <a:ln w="9525">
                <a:noFill/>
                <a:miter lim="800000"/>
                <a:headEnd/>
                <a:tailEnd/>
              </a:ln>
            </p:spPr>
            <p:txBody>
              <a:bodyPr wrap="none" lIns="0" tIns="0" rIns="0" bIns="0">
                <a:spAutoFit/>
              </a:bodyPr>
              <a:lstStyle/>
              <a:p>
                <a:r>
                  <a:rPr lang="en-US" altLang="ja-JP" dirty="0" smtClean="0"/>
                  <a:t>2</a:t>
                </a:r>
                <a:endParaRPr lang="en-US" altLang="ja-JP" dirty="0"/>
              </a:p>
            </p:txBody>
          </p:sp>
          <p:sp>
            <p:nvSpPr>
              <p:cNvPr id="236" name="Rectangle 331"/>
              <p:cNvSpPr>
                <a:spLocks noChangeArrowheads="1"/>
              </p:cNvSpPr>
              <p:nvPr/>
            </p:nvSpPr>
            <p:spPr bwMode="auto">
              <a:xfrm>
                <a:off x="4237569" y="5834530"/>
                <a:ext cx="117020" cy="276999"/>
              </a:xfrm>
              <a:prstGeom prst="rect">
                <a:avLst/>
              </a:prstGeom>
              <a:noFill/>
              <a:ln w="9525">
                <a:noFill/>
                <a:miter lim="800000"/>
                <a:headEnd/>
                <a:tailEnd/>
              </a:ln>
            </p:spPr>
            <p:txBody>
              <a:bodyPr wrap="none" lIns="0" tIns="0" rIns="0" bIns="0">
                <a:spAutoFit/>
              </a:bodyPr>
              <a:lstStyle/>
              <a:p>
                <a:r>
                  <a:rPr lang="en-US" altLang="ja-JP" dirty="0" smtClean="0"/>
                  <a:t>3</a:t>
                </a:r>
                <a:endParaRPr lang="en-US" altLang="ja-JP" dirty="0"/>
              </a:p>
            </p:txBody>
          </p:sp>
          <p:sp>
            <p:nvSpPr>
              <p:cNvPr id="237" name="Rectangle 332"/>
              <p:cNvSpPr>
                <a:spLocks noChangeArrowheads="1"/>
              </p:cNvSpPr>
              <p:nvPr/>
            </p:nvSpPr>
            <p:spPr bwMode="auto">
              <a:xfrm>
                <a:off x="2360782" y="5812747"/>
                <a:ext cx="139402" cy="320564"/>
              </a:xfrm>
              <a:prstGeom prst="rect">
                <a:avLst/>
              </a:prstGeom>
              <a:noFill/>
              <a:ln w="9525">
                <a:noFill/>
                <a:miter lim="800000"/>
                <a:headEnd/>
                <a:tailEnd/>
              </a:ln>
            </p:spPr>
            <p:txBody>
              <a:bodyPr wrap="none" lIns="0" tIns="0" rIns="0" bIns="0">
                <a:spAutoFit/>
              </a:bodyPr>
              <a:lstStyle/>
              <a:p>
                <a:r>
                  <a:rPr lang="en-US" altLang="ja-JP" dirty="0">
                    <a:solidFill>
                      <a:srgbClr val="000000"/>
                    </a:solidFill>
                    <a:latin typeface="Arial" charset="0"/>
                  </a:rPr>
                  <a:t>0</a:t>
                </a:r>
                <a:endParaRPr lang="en-US" altLang="ja-JP" dirty="0"/>
              </a:p>
            </p:txBody>
          </p:sp>
          <p:sp>
            <p:nvSpPr>
              <p:cNvPr id="238" name="Rectangle 333"/>
              <p:cNvSpPr>
                <a:spLocks noChangeArrowheads="1"/>
              </p:cNvSpPr>
              <p:nvPr/>
            </p:nvSpPr>
            <p:spPr bwMode="auto">
              <a:xfrm>
                <a:off x="422805" y="5834530"/>
                <a:ext cx="205184" cy="276999"/>
              </a:xfrm>
              <a:prstGeom prst="rect">
                <a:avLst/>
              </a:prstGeom>
              <a:noFill/>
              <a:ln w="9525">
                <a:noFill/>
                <a:miter lim="800000"/>
                <a:headEnd/>
                <a:tailEnd/>
              </a:ln>
            </p:spPr>
            <p:txBody>
              <a:bodyPr wrap="none" lIns="0" tIns="0" rIns="0" bIns="0">
                <a:spAutoFit/>
              </a:bodyPr>
              <a:lstStyle/>
              <a:p>
                <a:r>
                  <a:rPr lang="en-US" altLang="ja-JP" dirty="0" smtClean="0">
                    <a:solidFill>
                      <a:srgbClr val="000000"/>
                    </a:solidFill>
                    <a:latin typeface="Arial" charset="0"/>
                  </a:rPr>
                  <a:t>-3</a:t>
                </a:r>
                <a:endParaRPr lang="en-US" altLang="ja-JP" dirty="0"/>
              </a:p>
            </p:txBody>
          </p:sp>
          <p:sp>
            <p:nvSpPr>
              <p:cNvPr id="286" name="Rectangle 330"/>
              <p:cNvSpPr>
                <a:spLocks noChangeArrowheads="1"/>
              </p:cNvSpPr>
              <p:nvPr/>
            </p:nvSpPr>
            <p:spPr bwMode="auto">
              <a:xfrm>
                <a:off x="3009391" y="5834530"/>
                <a:ext cx="117020" cy="276999"/>
              </a:xfrm>
              <a:prstGeom prst="rect">
                <a:avLst/>
              </a:prstGeom>
              <a:noFill/>
              <a:ln w="9525">
                <a:noFill/>
                <a:miter lim="800000"/>
                <a:headEnd/>
                <a:tailEnd/>
              </a:ln>
            </p:spPr>
            <p:txBody>
              <a:bodyPr wrap="none" lIns="0" tIns="0" rIns="0" bIns="0">
                <a:spAutoFit/>
              </a:bodyPr>
              <a:lstStyle/>
              <a:p>
                <a:r>
                  <a:rPr lang="en-US" altLang="ja-JP" dirty="0" smtClean="0"/>
                  <a:t>1</a:t>
                </a:r>
                <a:endParaRPr lang="en-US" altLang="ja-JP" dirty="0"/>
              </a:p>
            </p:txBody>
          </p:sp>
          <p:sp>
            <p:nvSpPr>
              <p:cNvPr id="287" name="Rectangle 330"/>
              <p:cNvSpPr>
                <a:spLocks noChangeArrowheads="1"/>
              </p:cNvSpPr>
              <p:nvPr/>
            </p:nvSpPr>
            <p:spPr bwMode="auto">
              <a:xfrm>
                <a:off x="1696391" y="5834530"/>
                <a:ext cx="187552" cy="276999"/>
              </a:xfrm>
              <a:prstGeom prst="rect">
                <a:avLst/>
              </a:prstGeom>
              <a:noFill/>
              <a:ln w="9525">
                <a:noFill/>
                <a:miter lim="800000"/>
                <a:headEnd/>
                <a:tailEnd/>
              </a:ln>
            </p:spPr>
            <p:txBody>
              <a:bodyPr wrap="none" lIns="0" tIns="0" rIns="0" bIns="0">
                <a:spAutoFit/>
              </a:bodyPr>
              <a:lstStyle/>
              <a:p>
                <a:r>
                  <a:rPr lang="en-US" altLang="ja-JP" dirty="0" smtClean="0"/>
                  <a:t>-1</a:t>
                </a:r>
                <a:endParaRPr lang="en-US" altLang="ja-JP" dirty="0"/>
              </a:p>
            </p:txBody>
          </p:sp>
          <p:sp>
            <p:nvSpPr>
              <p:cNvPr id="288" name="Rectangle 330"/>
              <p:cNvSpPr>
                <a:spLocks noChangeArrowheads="1"/>
              </p:cNvSpPr>
              <p:nvPr/>
            </p:nvSpPr>
            <p:spPr bwMode="auto">
              <a:xfrm>
                <a:off x="1080552" y="5834530"/>
                <a:ext cx="187552" cy="276999"/>
              </a:xfrm>
              <a:prstGeom prst="rect">
                <a:avLst/>
              </a:prstGeom>
              <a:noFill/>
              <a:ln w="9525">
                <a:noFill/>
                <a:miter lim="800000"/>
                <a:headEnd/>
                <a:tailEnd/>
              </a:ln>
            </p:spPr>
            <p:txBody>
              <a:bodyPr wrap="none" lIns="0" tIns="0" rIns="0" bIns="0">
                <a:spAutoFit/>
              </a:bodyPr>
              <a:lstStyle/>
              <a:p>
                <a:r>
                  <a:rPr lang="en-US" altLang="ja-JP" dirty="0" smtClean="0"/>
                  <a:t>-2</a:t>
                </a:r>
                <a:endParaRPr lang="en-US" altLang="ja-JP" dirty="0"/>
              </a:p>
            </p:txBody>
          </p:sp>
        </p:grpSp>
      </p:grpSp>
      <p:grpSp>
        <p:nvGrpSpPr>
          <p:cNvPr id="7" name="グループ化 6"/>
          <p:cNvGrpSpPr/>
          <p:nvPr/>
        </p:nvGrpSpPr>
        <p:grpSpPr>
          <a:xfrm>
            <a:off x="457278" y="1837568"/>
            <a:ext cx="3860336" cy="4687776"/>
            <a:chOff x="526624" y="1663299"/>
            <a:chExt cx="4204115" cy="5105244"/>
          </a:xfrm>
        </p:grpSpPr>
        <p:sp>
          <p:nvSpPr>
            <p:cNvPr id="64" name="Text Box 406"/>
            <p:cNvSpPr txBox="1">
              <a:spLocks noChangeArrowheads="1"/>
            </p:cNvSpPr>
            <p:nvPr/>
          </p:nvSpPr>
          <p:spPr bwMode="auto">
            <a:xfrm rot="16200000">
              <a:off x="-697251" y="3164068"/>
              <a:ext cx="2837523" cy="389774"/>
            </a:xfrm>
            <a:prstGeom prst="rect">
              <a:avLst/>
            </a:prstGeom>
            <a:noFill/>
            <a:ln w="9525">
              <a:noFill/>
              <a:miter lim="800000"/>
              <a:headEnd/>
              <a:tailEnd/>
            </a:ln>
            <a:effectLst/>
          </p:spPr>
          <p:txBody>
            <a:bodyPr wrap="none">
              <a:spAutoFit/>
            </a:bodyPr>
            <a:lstStyle/>
            <a:p>
              <a:r>
                <a:rPr lang="en-US" altLang="ja-JP" dirty="0">
                  <a:latin typeface="Arial" charset="0"/>
                </a:rPr>
                <a:t>Intensity (</a:t>
              </a:r>
              <a:r>
                <a:rPr lang="en-US" altLang="ja-JP" dirty="0" err="1">
                  <a:latin typeface="Arial" charset="0"/>
                </a:rPr>
                <a:t>arb</a:t>
              </a:r>
              <a:r>
                <a:rPr lang="en-US" altLang="ja-JP" dirty="0">
                  <a:latin typeface="Arial" charset="0"/>
                </a:rPr>
                <a:t>. units)</a:t>
              </a:r>
            </a:p>
          </p:txBody>
        </p:sp>
        <p:grpSp>
          <p:nvGrpSpPr>
            <p:cNvPr id="65" name="グループ化 113"/>
            <p:cNvGrpSpPr/>
            <p:nvPr/>
          </p:nvGrpSpPr>
          <p:grpSpPr>
            <a:xfrm>
              <a:off x="933137" y="5985325"/>
              <a:ext cx="3797602" cy="484723"/>
              <a:chOff x="893931" y="5947009"/>
              <a:chExt cx="4454526" cy="488950"/>
            </a:xfrm>
          </p:grpSpPr>
          <p:sp>
            <p:nvSpPr>
              <p:cNvPr id="66" name="Rectangle 330"/>
              <p:cNvSpPr>
                <a:spLocks noChangeArrowheads="1"/>
              </p:cNvSpPr>
              <p:nvPr/>
            </p:nvSpPr>
            <p:spPr bwMode="auto">
              <a:xfrm>
                <a:off x="4908719" y="6070834"/>
                <a:ext cx="339725" cy="365125"/>
              </a:xfrm>
              <a:prstGeom prst="rect">
                <a:avLst/>
              </a:prstGeom>
              <a:noFill/>
              <a:ln w="9525">
                <a:noFill/>
                <a:miter lim="800000"/>
                <a:headEnd/>
                <a:tailEnd/>
              </a:ln>
            </p:spPr>
            <p:txBody>
              <a:bodyPr wrap="none" lIns="0" tIns="0" rIns="0" bIns="0">
                <a:spAutoFit/>
              </a:bodyPr>
              <a:lstStyle/>
              <a:p>
                <a:r>
                  <a:rPr lang="en-US" altLang="ja-JP">
                    <a:solidFill>
                      <a:srgbClr val="000000"/>
                    </a:solidFill>
                    <a:latin typeface="Arial" charset="0"/>
                  </a:rPr>
                  <a:t>10</a:t>
                </a:r>
                <a:endParaRPr lang="en-US" altLang="ja-JP"/>
              </a:p>
            </p:txBody>
          </p:sp>
          <p:sp>
            <p:nvSpPr>
              <p:cNvPr id="67" name="Rectangle 331"/>
              <p:cNvSpPr>
                <a:spLocks noChangeArrowheads="1"/>
              </p:cNvSpPr>
              <p:nvPr/>
            </p:nvSpPr>
            <p:spPr bwMode="auto">
              <a:xfrm>
                <a:off x="3765719" y="6070834"/>
                <a:ext cx="169863" cy="365125"/>
              </a:xfrm>
              <a:prstGeom prst="rect">
                <a:avLst/>
              </a:prstGeom>
              <a:noFill/>
              <a:ln w="9525">
                <a:noFill/>
                <a:miter lim="800000"/>
                <a:headEnd/>
                <a:tailEnd/>
              </a:ln>
            </p:spPr>
            <p:txBody>
              <a:bodyPr wrap="none" lIns="0" tIns="0" rIns="0" bIns="0">
                <a:spAutoFit/>
              </a:bodyPr>
              <a:lstStyle/>
              <a:p>
                <a:r>
                  <a:rPr lang="en-US" altLang="ja-JP">
                    <a:solidFill>
                      <a:srgbClr val="000000"/>
                    </a:solidFill>
                    <a:latin typeface="Arial" charset="0"/>
                  </a:rPr>
                  <a:t>5</a:t>
                </a:r>
                <a:endParaRPr lang="en-US" altLang="ja-JP"/>
              </a:p>
            </p:txBody>
          </p:sp>
          <p:sp>
            <p:nvSpPr>
              <p:cNvPr id="68" name="Rectangle 332"/>
              <p:cNvSpPr>
                <a:spLocks noChangeArrowheads="1"/>
              </p:cNvSpPr>
              <p:nvPr/>
            </p:nvSpPr>
            <p:spPr bwMode="auto">
              <a:xfrm>
                <a:off x="2527469" y="6070834"/>
                <a:ext cx="169863" cy="365125"/>
              </a:xfrm>
              <a:prstGeom prst="rect">
                <a:avLst/>
              </a:prstGeom>
              <a:noFill/>
              <a:ln w="9525">
                <a:noFill/>
                <a:miter lim="800000"/>
                <a:headEnd/>
                <a:tailEnd/>
              </a:ln>
            </p:spPr>
            <p:txBody>
              <a:bodyPr wrap="none" lIns="0" tIns="0" rIns="0" bIns="0">
                <a:spAutoFit/>
              </a:bodyPr>
              <a:lstStyle/>
              <a:p>
                <a:r>
                  <a:rPr lang="en-US" altLang="ja-JP">
                    <a:solidFill>
                      <a:srgbClr val="000000"/>
                    </a:solidFill>
                    <a:latin typeface="Arial" charset="0"/>
                  </a:rPr>
                  <a:t>0</a:t>
                </a:r>
                <a:endParaRPr lang="en-US" altLang="ja-JP"/>
              </a:p>
            </p:txBody>
          </p:sp>
          <p:sp>
            <p:nvSpPr>
              <p:cNvPr id="69" name="Rectangle 333"/>
              <p:cNvSpPr>
                <a:spLocks noChangeArrowheads="1"/>
              </p:cNvSpPr>
              <p:nvPr/>
            </p:nvSpPr>
            <p:spPr bwMode="auto">
              <a:xfrm>
                <a:off x="1232069" y="6070834"/>
                <a:ext cx="271463" cy="365125"/>
              </a:xfrm>
              <a:prstGeom prst="rect">
                <a:avLst/>
              </a:prstGeom>
              <a:noFill/>
              <a:ln w="9525">
                <a:noFill/>
                <a:miter lim="800000"/>
                <a:headEnd/>
                <a:tailEnd/>
              </a:ln>
            </p:spPr>
            <p:txBody>
              <a:bodyPr wrap="none" lIns="0" tIns="0" rIns="0" bIns="0">
                <a:spAutoFit/>
              </a:bodyPr>
              <a:lstStyle/>
              <a:p>
                <a:r>
                  <a:rPr lang="en-US" altLang="ja-JP">
                    <a:solidFill>
                      <a:srgbClr val="000000"/>
                    </a:solidFill>
                    <a:latin typeface="Arial" charset="0"/>
                  </a:rPr>
                  <a:t>-5</a:t>
                </a:r>
                <a:endParaRPr lang="en-US" altLang="ja-JP"/>
              </a:p>
            </p:txBody>
          </p:sp>
          <p:sp>
            <p:nvSpPr>
              <p:cNvPr id="70" name="Line 335"/>
              <p:cNvSpPr>
                <a:spLocks noChangeShapeType="1"/>
              </p:cNvSpPr>
              <p:nvPr/>
            </p:nvSpPr>
            <p:spPr bwMode="auto">
              <a:xfrm flipV="1">
                <a:off x="893931" y="5972409"/>
                <a:ext cx="1588" cy="28575"/>
              </a:xfrm>
              <a:prstGeom prst="line">
                <a:avLst/>
              </a:prstGeom>
              <a:noFill/>
              <a:ln w="22225">
                <a:solidFill>
                  <a:srgbClr val="000000"/>
                </a:solidFill>
                <a:round/>
                <a:headEnd/>
                <a:tailEnd/>
              </a:ln>
            </p:spPr>
            <p:txBody>
              <a:bodyPr/>
              <a:lstStyle/>
              <a:p>
                <a:endParaRPr lang="ja-JP" altLang="en-US"/>
              </a:p>
            </p:txBody>
          </p:sp>
          <p:sp>
            <p:nvSpPr>
              <p:cNvPr id="71" name="Line 336"/>
              <p:cNvSpPr>
                <a:spLocks noChangeShapeType="1"/>
              </p:cNvSpPr>
              <p:nvPr/>
            </p:nvSpPr>
            <p:spPr bwMode="auto">
              <a:xfrm flipV="1">
                <a:off x="1141581" y="5972409"/>
                <a:ext cx="1588" cy="28575"/>
              </a:xfrm>
              <a:prstGeom prst="line">
                <a:avLst/>
              </a:prstGeom>
              <a:noFill/>
              <a:ln w="22225">
                <a:solidFill>
                  <a:srgbClr val="000000"/>
                </a:solidFill>
                <a:round/>
                <a:headEnd/>
                <a:tailEnd/>
              </a:ln>
            </p:spPr>
            <p:txBody>
              <a:bodyPr/>
              <a:lstStyle/>
              <a:p>
                <a:endParaRPr lang="ja-JP" altLang="en-US"/>
              </a:p>
            </p:txBody>
          </p:sp>
          <p:sp>
            <p:nvSpPr>
              <p:cNvPr id="72" name="Line 337"/>
              <p:cNvSpPr>
                <a:spLocks noChangeShapeType="1"/>
              </p:cNvSpPr>
              <p:nvPr/>
            </p:nvSpPr>
            <p:spPr bwMode="auto">
              <a:xfrm flipV="1">
                <a:off x="1389231" y="5947009"/>
                <a:ext cx="1588" cy="53975"/>
              </a:xfrm>
              <a:prstGeom prst="line">
                <a:avLst/>
              </a:prstGeom>
              <a:noFill/>
              <a:ln w="22225">
                <a:solidFill>
                  <a:srgbClr val="000000"/>
                </a:solidFill>
                <a:round/>
                <a:headEnd/>
                <a:tailEnd/>
              </a:ln>
            </p:spPr>
            <p:txBody>
              <a:bodyPr/>
              <a:lstStyle/>
              <a:p>
                <a:endParaRPr lang="ja-JP" altLang="en-US"/>
              </a:p>
            </p:txBody>
          </p:sp>
          <p:sp>
            <p:nvSpPr>
              <p:cNvPr id="73" name="Line 338"/>
              <p:cNvSpPr>
                <a:spLocks noChangeShapeType="1"/>
              </p:cNvSpPr>
              <p:nvPr/>
            </p:nvSpPr>
            <p:spPr bwMode="auto">
              <a:xfrm flipV="1">
                <a:off x="1635294" y="5972409"/>
                <a:ext cx="1588" cy="28575"/>
              </a:xfrm>
              <a:prstGeom prst="line">
                <a:avLst/>
              </a:prstGeom>
              <a:noFill/>
              <a:ln w="22225">
                <a:solidFill>
                  <a:srgbClr val="000000"/>
                </a:solidFill>
                <a:round/>
                <a:headEnd/>
                <a:tailEnd/>
              </a:ln>
            </p:spPr>
            <p:txBody>
              <a:bodyPr/>
              <a:lstStyle/>
              <a:p>
                <a:endParaRPr lang="ja-JP" altLang="en-US"/>
              </a:p>
            </p:txBody>
          </p:sp>
          <p:sp>
            <p:nvSpPr>
              <p:cNvPr id="74" name="Line 339"/>
              <p:cNvSpPr>
                <a:spLocks noChangeShapeType="1"/>
              </p:cNvSpPr>
              <p:nvPr/>
            </p:nvSpPr>
            <p:spPr bwMode="auto">
              <a:xfrm flipV="1">
                <a:off x="1882944" y="5972409"/>
                <a:ext cx="1588" cy="28575"/>
              </a:xfrm>
              <a:prstGeom prst="line">
                <a:avLst/>
              </a:prstGeom>
              <a:noFill/>
              <a:ln w="22225">
                <a:solidFill>
                  <a:srgbClr val="000000"/>
                </a:solidFill>
                <a:round/>
                <a:headEnd/>
                <a:tailEnd/>
              </a:ln>
            </p:spPr>
            <p:txBody>
              <a:bodyPr/>
              <a:lstStyle/>
              <a:p>
                <a:endParaRPr lang="ja-JP" altLang="en-US"/>
              </a:p>
            </p:txBody>
          </p:sp>
          <p:sp>
            <p:nvSpPr>
              <p:cNvPr id="75" name="Line 340"/>
              <p:cNvSpPr>
                <a:spLocks noChangeShapeType="1"/>
              </p:cNvSpPr>
              <p:nvPr/>
            </p:nvSpPr>
            <p:spPr bwMode="auto">
              <a:xfrm flipV="1">
                <a:off x="2132181" y="5972409"/>
                <a:ext cx="1588" cy="28575"/>
              </a:xfrm>
              <a:prstGeom prst="line">
                <a:avLst/>
              </a:prstGeom>
              <a:noFill/>
              <a:ln w="22225">
                <a:solidFill>
                  <a:srgbClr val="000000"/>
                </a:solidFill>
                <a:round/>
                <a:headEnd/>
                <a:tailEnd/>
              </a:ln>
            </p:spPr>
            <p:txBody>
              <a:bodyPr/>
              <a:lstStyle/>
              <a:p>
                <a:endParaRPr lang="ja-JP" altLang="en-US"/>
              </a:p>
            </p:txBody>
          </p:sp>
          <p:sp>
            <p:nvSpPr>
              <p:cNvPr id="76" name="Line 341"/>
              <p:cNvSpPr>
                <a:spLocks noChangeShapeType="1"/>
              </p:cNvSpPr>
              <p:nvPr/>
            </p:nvSpPr>
            <p:spPr bwMode="auto">
              <a:xfrm flipV="1">
                <a:off x="2379831" y="5972409"/>
                <a:ext cx="1588" cy="28575"/>
              </a:xfrm>
              <a:prstGeom prst="line">
                <a:avLst/>
              </a:prstGeom>
              <a:noFill/>
              <a:ln w="22225">
                <a:solidFill>
                  <a:srgbClr val="000000"/>
                </a:solidFill>
                <a:round/>
                <a:headEnd/>
                <a:tailEnd/>
              </a:ln>
            </p:spPr>
            <p:txBody>
              <a:bodyPr/>
              <a:lstStyle/>
              <a:p>
                <a:endParaRPr lang="ja-JP" altLang="en-US"/>
              </a:p>
            </p:txBody>
          </p:sp>
          <p:sp>
            <p:nvSpPr>
              <p:cNvPr id="77" name="Line 342"/>
              <p:cNvSpPr>
                <a:spLocks noChangeShapeType="1"/>
              </p:cNvSpPr>
              <p:nvPr/>
            </p:nvSpPr>
            <p:spPr bwMode="auto">
              <a:xfrm flipV="1">
                <a:off x="2624306" y="5947009"/>
                <a:ext cx="1588" cy="53975"/>
              </a:xfrm>
              <a:prstGeom prst="line">
                <a:avLst/>
              </a:prstGeom>
              <a:noFill/>
              <a:ln w="22225">
                <a:solidFill>
                  <a:srgbClr val="000000"/>
                </a:solidFill>
                <a:round/>
                <a:headEnd/>
                <a:tailEnd/>
              </a:ln>
            </p:spPr>
            <p:txBody>
              <a:bodyPr/>
              <a:lstStyle/>
              <a:p>
                <a:endParaRPr lang="ja-JP" altLang="en-US"/>
              </a:p>
            </p:txBody>
          </p:sp>
          <p:sp>
            <p:nvSpPr>
              <p:cNvPr id="78" name="Line 343"/>
              <p:cNvSpPr>
                <a:spLocks noChangeShapeType="1"/>
              </p:cNvSpPr>
              <p:nvPr/>
            </p:nvSpPr>
            <p:spPr bwMode="auto">
              <a:xfrm flipV="1">
                <a:off x="2873544" y="5972409"/>
                <a:ext cx="1588" cy="28575"/>
              </a:xfrm>
              <a:prstGeom prst="line">
                <a:avLst/>
              </a:prstGeom>
              <a:noFill/>
              <a:ln w="22225">
                <a:solidFill>
                  <a:srgbClr val="000000"/>
                </a:solidFill>
                <a:round/>
                <a:headEnd/>
                <a:tailEnd/>
              </a:ln>
            </p:spPr>
            <p:txBody>
              <a:bodyPr/>
              <a:lstStyle/>
              <a:p>
                <a:endParaRPr lang="ja-JP" altLang="en-US"/>
              </a:p>
            </p:txBody>
          </p:sp>
          <p:sp>
            <p:nvSpPr>
              <p:cNvPr id="79" name="Line 344"/>
              <p:cNvSpPr>
                <a:spLocks noChangeShapeType="1"/>
              </p:cNvSpPr>
              <p:nvPr/>
            </p:nvSpPr>
            <p:spPr bwMode="auto">
              <a:xfrm flipV="1">
                <a:off x="3121194" y="5972409"/>
                <a:ext cx="1588" cy="28575"/>
              </a:xfrm>
              <a:prstGeom prst="line">
                <a:avLst/>
              </a:prstGeom>
              <a:noFill/>
              <a:ln w="22225">
                <a:solidFill>
                  <a:srgbClr val="000000"/>
                </a:solidFill>
                <a:round/>
                <a:headEnd/>
                <a:tailEnd/>
              </a:ln>
            </p:spPr>
            <p:txBody>
              <a:bodyPr/>
              <a:lstStyle/>
              <a:p>
                <a:endParaRPr lang="ja-JP" altLang="en-US"/>
              </a:p>
            </p:txBody>
          </p:sp>
          <p:sp>
            <p:nvSpPr>
              <p:cNvPr id="80" name="Line 345"/>
              <p:cNvSpPr>
                <a:spLocks noChangeShapeType="1"/>
              </p:cNvSpPr>
              <p:nvPr/>
            </p:nvSpPr>
            <p:spPr bwMode="auto">
              <a:xfrm flipV="1">
                <a:off x="3368844" y="5972409"/>
                <a:ext cx="1588" cy="28575"/>
              </a:xfrm>
              <a:prstGeom prst="line">
                <a:avLst/>
              </a:prstGeom>
              <a:noFill/>
              <a:ln w="22225">
                <a:solidFill>
                  <a:srgbClr val="000000"/>
                </a:solidFill>
                <a:round/>
                <a:headEnd/>
                <a:tailEnd/>
              </a:ln>
            </p:spPr>
            <p:txBody>
              <a:bodyPr/>
              <a:lstStyle/>
              <a:p>
                <a:endParaRPr lang="ja-JP" altLang="en-US"/>
              </a:p>
            </p:txBody>
          </p:sp>
          <p:sp>
            <p:nvSpPr>
              <p:cNvPr id="81" name="Line 346"/>
              <p:cNvSpPr>
                <a:spLocks noChangeShapeType="1"/>
              </p:cNvSpPr>
              <p:nvPr/>
            </p:nvSpPr>
            <p:spPr bwMode="auto">
              <a:xfrm flipV="1">
                <a:off x="3618082" y="5972409"/>
                <a:ext cx="1588" cy="28575"/>
              </a:xfrm>
              <a:prstGeom prst="line">
                <a:avLst/>
              </a:prstGeom>
              <a:noFill/>
              <a:ln w="22225">
                <a:solidFill>
                  <a:srgbClr val="000000"/>
                </a:solidFill>
                <a:round/>
                <a:headEnd/>
                <a:tailEnd/>
              </a:ln>
            </p:spPr>
            <p:txBody>
              <a:bodyPr/>
              <a:lstStyle/>
              <a:p>
                <a:endParaRPr lang="ja-JP" altLang="en-US"/>
              </a:p>
            </p:txBody>
          </p:sp>
          <p:sp>
            <p:nvSpPr>
              <p:cNvPr id="82" name="Line 347"/>
              <p:cNvSpPr>
                <a:spLocks noChangeShapeType="1"/>
              </p:cNvSpPr>
              <p:nvPr/>
            </p:nvSpPr>
            <p:spPr bwMode="auto">
              <a:xfrm flipV="1">
                <a:off x="3862557" y="5947009"/>
                <a:ext cx="1588" cy="53975"/>
              </a:xfrm>
              <a:prstGeom prst="line">
                <a:avLst/>
              </a:prstGeom>
              <a:noFill/>
              <a:ln w="22225">
                <a:solidFill>
                  <a:srgbClr val="000000"/>
                </a:solidFill>
                <a:round/>
                <a:headEnd/>
                <a:tailEnd/>
              </a:ln>
            </p:spPr>
            <p:txBody>
              <a:bodyPr/>
              <a:lstStyle/>
              <a:p>
                <a:endParaRPr lang="ja-JP" altLang="en-US"/>
              </a:p>
            </p:txBody>
          </p:sp>
          <p:sp>
            <p:nvSpPr>
              <p:cNvPr id="83" name="Line 348"/>
              <p:cNvSpPr>
                <a:spLocks noChangeShapeType="1"/>
              </p:cNvSpPr>
              <p:nvPr/>
            </p:nvSpPr>
            <p:spPr bwMode="auto">
              <a:xfrm flipV="1">
                <a:off x="4110207" y="5972409"/>
                <a:ext cx="1588" cy="28575"/>
              </a:xfrm>
              <a:prstGeom prst="line">
                <a:avLst/>
              </a:prstGeom>
              <a:noFill/>
              <a:ln w="22225">
                <a:solidFill>
                  <a:srgbClr val="000000"/>
                </a:solidFill>
                <a:round/>
                <a:headEnd/>
                <a:tailEnd/>
              </a:ln>
            </p:spPr>
            <p:txBody>
              <a:bodyPr/>
              <a:lstStyle/>
              <a:p>
                <a:endParaRPr lang="ja-JP" altLang="en-US"/>
              </a:p>
            </p:txBody>
          </p:sp>
          <p:sp>
            <p:nvSpPr>
              <p:cNvPr id="84" name="Line 349"/>
              <p:cNvSpPr>
                <a:spLocks noChangeShapeType="1"/>
              </p:cNvSpPr>
              <p:nvPr/>
            </p:nvSpPr>
            <p:spPr bwMode="auto">
              <a:xfrm flipV="1">
                <a:off x="4359444" y="5972409"/>
                <a:ext cx="1588" cy="28575"/>
              </a:xfrm>
              <a:prstGeom prst="line">
                <a:avLst/>
              </a:prstGeom>
              <a:noFill/>
              <a:ln w="22225">
                <a:solidFill>
                  <a:srgbClr val="000000"/>
                </a:solidFill>
                <a:round/>
                <a:headEnd/>
                <a:tailEnd/>
              </a:ln>
            </p:spPr>
            <p:txBody>
              <a:bodyPr/>
              <a:lstStyle/>
              <a:p>
                <a:endParaRPr lang="ja-JP" altLang="en-US"/>
              </a:p>
            </p:txBody>
          </p:sp>
          <p:sp>
            <p:nvSpPr>
              <p:cNvPr id="85" name="Line 350"/>
              <p:cNvSpPr>
                <a:spLocks noChangeShapeType="1"/>
              </p:cNvSpPr>
              <p:nvPr/>
            </p:nvSpPr>
            <p:spPr bwMode="auto">
              <a:xfrm flipV="1">
                <a:off x="4607094" y="5972409"/>
                <a:ext cx="1588" cy="28575"/>
              </a:xfrm>
              <a:prstGeom prst="line">
                <a:avLst/>
              </a:prstGeom>
              <a:noFill/>
              <a:ln w="22225">
                <a:solidFill>
                  <a:srgbClr val="000000"/>
                </a:solidFill>
                <a:round/>
                <a:headEnd/>
                <a:tailEnd/>
              </a:ln>
            </p:spPr>
            <p:txBody>
              <a:bodyPr/>
              <a:lstStyle/>
              <a:p>
                <a:endParaRPr lang="ja-JP" altLang="en-US"/>
              </a:p>
            </p:txBody>
          </p:sp>
          <p:sp>
            <p:nvSpPr>
              <p:cNvPr id="86" name="Line 351"/>
              <p:cNvSpPr>
                <a:spLocks noChangeShapeType="1"/>
              </p:cNvSpPr>
              <p:nvPr/>
            </p:nvSpPr>
            <p:spPr bwMode="auto">
              <a:xfrm flipV="1">
                <a:off x="4853157" y="5972409"/>
                <a:ext cx="1588" cy="28575"/>
              </a:xfrm>
              <a:prstGeom prst="line">
                <a:avLst/>
              </a:prstGeom>
              <a:noFill/>
              <a:ln w="22225">
                <a:solidFill>
                  <a:srgbClr val="000000"/>
                </a:solidFill>
                <a:round/>
                <a:headEnd/>
                <a:tailEnd/>
              </a:ln>
            </p:spPr>
            <p:txBody>
              <a:bodyPr/>
              <a:lstStyle/>
              <a:p>
                <a:endParaRPr lang="ja-JP" altLang="en-US"/>
              </a:p>
            </p:txBody>
          </p:sp>
          <p:sp>
            <p:nvSpPr>
              <p:cNvPr id="87" name="Line 352"/>
              <p:cNvSpPr>
                <a:spLocks noChangeShapeType="1"/>
              </p:cNvSpPr>
              <p:nvPr/>
            </p:nvSpPr>
            <p:spPr bwMode="auto">
              <a:xfrm flipV="1">
                <a:off x="5100807" y="5947009"/>
                <a:ext cx="1588" cy="53975"/>
              </a:xfrm>
              <a:prstGeom prst="line">
                <a:avLst/>
              </a:prstGeom>
              <a:noFill/>
              <a:ln w="22225">
                <a:solidFill>
                  <a:srgbClr val="000000"/>
                </a:solidFill>
                <a:round/>
                <a:headEnd/>
                <a:tailEnd/>
              </a:ln>
            </p:spPr>
            <p:txBody>
              <a:bodyPr/>
              <a:lstStyle/>
              <a:p>
                <a:endParaRPr lang="ja-JP" altLang="en-US"/>
              </a:p>
            </p:txBody>
          </p:sp>
          <p:sp>
            <p:nvSpPr>
              <p:cNvPr id="88" name="Line 354"/>
              <p:cNvSpPr>
                <a:spLocks noChangeShapeType="1"/>
              </p:cNvSpPr>
              <p:nvPr/>
            </p:nvSpPr>
            <p:spPr bwMode="auto">
              <a:xfrm>
                <a:off x="893931" y="6000984"/>
                <a:ext cx="4454526" cy="1588"/>
              </a:xfrm>
              <a:prstGeom prst="line">
                <a:avLst/>
              </a:prstGeom>
              <a:noFill/>
              <a:ln w="25400">
                <a:solidFill>
                  <a:srgbClr val="000000"/>
                </a:solidFill>
                <a:round/>
                <a:headEnd/>
                <a:tailEnd/>
              </a:ln>
            </p:spPr>
            <p:txBody>
              <a:bodyPr/>
              <a:lstStyle/>
              <a:p>
                <a:endParaRPr lang="ja-JP" altLang="en-US"/>
              </a:p>
            </p:txBody>
          </p:sp>
          <p:sp>
            <p:nvSpPr>
              <p:cNvPr id="89" name="Line 355"/>
              <p:cNvSpPr>
                <a:spLocks noChangeShapeType="1"/>
              </p:cNvSpPr>
              <p:nvPr/>
            </p:nvSpPr>
            <p:spPr bwMode="auto">
              <a:xfrm>
                <a:off x="893931" y="6000984"/>
                <a:ext cx="1588" cy="1588"/>
              </a:xfrm>
              <a:prstGeom prst="line">
                <a:avLst/>
              </a:prstGeom>
              <a:noFill/>
              <a:ln w="22225">
                <a:solidFill>
                  <a:srgbClr val="000000"/>
                </a:solidFill>
                <a:round/>
                <a:headEnd/>
                <a:tailEnd/>
              </a:ln>
            </p:spPr>
            <p:txBody>
              <a:bodyPr/>
              <a:lstStyle/>
              <a:p>
                <a:endParaRPr lang="ja-JP" altLang="en-US"/>
              </a:p>
            </p:txBody>
          </p:sp>
        </p:grpSp>
        <p:sp>
          <p:nvSpPr>
            <p:cNvPr id="90" name="Text Box 407"/>
            <p:cNvSpPr txBox="1">
              <a:spLocks noChangeArrowheads="1"/>
            </p:cNvSpPr>
            <p:nvPr/>
          </p:nvSpPr>
          <p:spPr bwMode="auto">
            <a:xfrm>
              <a:off x="1828548" y="6351507"/>
              <a:ext cx="2256717" cy="417036"/>
            </a:xfrm>
            <a:prstGeom prst="rect">
              <a:avLst/>
            </a:prstGeom>
            <a:noFill/>
            <a:ln w="9525">
              <a:noFill/>
              <a:miter lim="800000"/>
              <a:headEnd/>
              <a:tailEnd/>
            </a:ln>
            <a:effectLst/>
          </p:spPr>
          <p:txBody>
            <a:bodyPr wrap="none">
              <a:spAutoFit/>
            </a:bodyPr>
            <a:lstStyle/>
            <a:p>
              <a:r>
                <a:rPr lang="en-US" altLang="ja-JP" dirty="0" smtClean="0">
                  <a:latin typeface="Arial" charset="0"/>
                </a:rPr>
                <a:t>binding </a:t>
              </a:r>
              <a:r>
                <a:rPr lang="en-US" altLang="ja-JP" dirty="0">
                  <a:latin typeface="Arial" charset="0"/>
                </a:rPr>
                <a:t>energy / </a:t>
              </a:r>
              <a:r>
                <a:rPr lang="en-US" altLang="ja-JP" dirty="0" err="1">
                  <a:latin typeface="Arial" charset="0"/>
                </a:rPr>
                <a:t>eV</a:t>
              </a:r>
              <a:endParaRPr lang="en-US" altLang="ja-JP" dirty="0">
                <a:latin typeface="Arial" charset="0"/>
              </a:endParaRPr>
            </a:p>
          </p:txBody>
        </p:sp>
        <p:sp>
          <p:nvSpPr>
            <p:cNvPr id="91" name="Freeform 8"/>
            <p:cNvSpPr>
              <a:spLocks/>
            </p:cNvSpPr>
            <p:nvPr/>
          </p:nvSpPr>
          <p:spPr bwMode="auto">
            <a:xfrm>
              <a:off x="1928504" y="4509121"/>
              <a:ext cx="1030294" cy="1522956"/>
            </a:xfrm>
            <a:custGeom>
              <a:avLst/>
              <a:gdLst/>
              <a:ahLst/>
              <a:cxnLst>
                <a:cxn ang="0">
                  <a:pos x="25" y="1295"/>
                </a:cxn>
                <a:cxn ang="0">
                  <a:pos x="76" y="1290"/>
                </a:cxn>
                <a:cxn ang="0">
                  <a:pos x="125" y="1292"/>
                </a:cxn>
                <a:cxn ang="0">
                  <a:pos x="176" y="1290"/>
                </a:cxn>
                <a:cxn ang="0">
                  <a:pos x="226" y="1286"/>
                </a:cxn>
                <a:cxn ang="0">
                  <a:pos x="277" y="1249"/>
                </a:cxn>
                <a:cxn ang="0">
                  <a:pos x="328" y="1231"/>
                </a:cxn>
                <a:cxn ang="0">
                  <a:pos x="377" y="1263"/>
                </a:cxn>
                <a:cxn ang="0">
                  <a:pos x="427" y="1220"/>
                </a:cxn>
                <a:cxn ang="0">
                  <a:pos x="478" y="1139"/>
                </a:cxn>
                <a:cxn ang="0">
                  <a:pos x="529" y="1100"/>
                </a:cxn>
                <a:cxn ang="0">
                  <a:pos x="578" y="1004"/>
                </a:cxn>
                <a:cxn ang="0">
                  <a:pos x="629" y="959"/>
                </a:cxn>
                <a:cxn ang="0">
                  <a:pos x="679" y="950"/>
                </a:cxn>
                <a:cxn ang="0">
                  <a:pos x="730" y="891"/>
                </a:cxn>
                <a:cxn ang="0">
                  <a:pos x="780" y="824"/>
                </a:cxn>
                <a:cxn ang="0">
                  <a:pos x="830" y="784"/>
                </a:cxn>
                <a:cxn ang="0">
                  <a:pos x="897" y="769"/>
                </a:cxn>
                <a:cxn ang="0">
                  <a:pos x="948" y="757"/>
                </a:cxn>
                <a:cxn ang="0">
                  <a:pos x="988" y="722"/>
                </a:cxn>
                <a:cxn ang="0">
                  <a:pos x="1094" y="660"/>
                </a:cxn>
                <a:cxn ang="0">
                  <a:pos x="1193" y="539"/>
                </a:cxn>
                <a:cxn ang="0">
                  <a:pos x="1293" y="403"/>
                </a:cxn>
                <a:cxn ang="0">
                  <a:pos x="1444" y="294"/>
                </a:cxn>
                <a:cxn ang="0">
                  <a:pos x="1550" y="202"/>
                </a:cxn>
                <a:cxn ang="0">
                  <a:pos x="1651" y="172"/>
                </a:cxn>
                <a:cxn ang="0">
                  <a:pos x="1752" y="66"/>
                </a:cxn>
                <a:cxn ang="0">
                  <a:pos x="1852" y="0"/>
                </a:cxn>
                <a:cxn ang="0">
                  <a:pos x="1952" y="23"/>
                </a:cxn>
                <a:cxn ang="0">
                  <a:pos x="2054" y="111"/>
                </a:cxn>
                <a:cxn ang="0">
                  <a:pos x="2206" y="134"/>
                </a:cxn>
                <a:cxn ang="0">
                  <a:pos x="2309" y="188"/>
                </a:cxn>
                <a:cxn ang="0">
                  <a:pos x="2405" y="190"/>
                </a:cxn>
              </a:cxnLst>
              <a:rect l="0" t="0" r="r" b="b"/>
              <a:pathLst>
                <a:path w="2460" h="1307">
                  <a:moveTo>
                    <a:pt x="0" y="1307"/>
                  </a:moveTo>
                  <a:lnTo>
                    <a:pt x="25" y="1295"/>
                  </a:lnTo>
                  <a:lnTo>
                    <a:pt x="38" y="1304"/>
                  </a:lnTo>
                  <a:lnTo>
                    <a:pt x="76" y="1290"/>
                  </a:lnTo>
                  <a:lnTo>
                    <a:pt x="90" y="1279"/>
                  </a:lnTo>
                  <a:lnTo>
                    <a:pt x="125" y="1292"/>
                  </a:lnTo>
                  <a:lnTo>
                    <a:pt x="138" y="1292"/>
                  </a:lnTo>
                  <a:lnTo>
                    <a:pt x="176" y="1290"/>
                  </a:lnTo>
                  <a:lnTo>
                    <a:pt x="193" y="1295"/>
                  </a:lnTo>
                  <a:lnTo>
                    <a:pt x="226" y="1286"/>
                  </a:lnTo>
                  <a:lnTo>
                    <a:pt x="240" y="1284"/>
                  </a:lnTo>
                  <a:lnTo>
                    <a:pt x="277" y="1249"/>
                  </a:lnTo>
                  <a:lnTo>
                    <a:pt x="292" y="1239"/>
                  </a:lnTo>
                  <a:lnTo>
                    <a:pt x="328" y="1231"/>
                  </a:lnTo>
                  <a:lnTo>
                    <a:pt x="345" y="1244"/>
                  </a:lnTo>
                  <a:lnTo>
                    <a:pt x="377" y="1263"/>
                  </a:lnTo>
                  <a:lnTo>
                    <a:pt x="394" y="1248"/>
                  </a:lnTo>
                  <a:lnTo>
                    <a:pt x="427" y="1220"/>
                  </a:lnTo>
                  <a:lnTo>
                    <a:pt x="441" y="1176"/>
                  </a:lnTo>
                  <a:lnTo>
                    <a:pt x="478" y="1139"/>
                  </a:lnTo>
                  <a:lnTo>
                    <a:pt x="478" y="1122"/>
                  </a:lnTo>
                  <a:lnTo>
                    <a:pt x="529" y="1100"/>
                  </a:lnTo>
                  <a:lnTo>
                    <a:pt x="543" y="1048"/>
                  </a:lnTo>
                  <a:lnTo>
                    <a:pt x="578" y="1004"/>
                  </a:lnTo>
                  <a:lnTo>
                    <a:pt x="593" y="975"/>
                  </a:lnTo>
                  <a:lnTo>
                    <a:pt x="629" y="959"/>
                  </a:lnTo>
                  <a:lnTo>
                    <a:pt x="644" y="967"/>
                  </a:lnTo>
                  <a:lnTo>
                    <a:pt x="679" y="950"/>
                  </a:lnTo>
                  <a:lnTo>
                    <a:pt x="695" y="908"/>
                  </a:lnTo>
                  <a:lnTo>
                    <a:pt x="730" y="891"/>
                  </a:lnTo>
                  <a:lnTo>
                    <a:pt x="743" y="817"/>
                  </a:lnTo>
                  <a:lnTo>
                    <a:pt x="780" y="824"/>
                  </a:lnTo>
                  <a:lnTo>
                    <a:pt x="796" y="779"/>
                  </a:lnTo>
                  <a:lnTo>
                    <a:pt x="830" y="784"/>
                  </a:lnTo>
                  <a:lnTo>
                    <a:pt x="846" y="793"/>
                  </a:lnTo>
                  <a:lnTo>
                    <a:pt x="897" y="769"/>
                  </a:lnTo>
                  <a:lnTo>
                    <a:pt x="930" y="739"/>
                  </a:lnTo>
                  <a:lnTo>
                    <a:pt x="948" y="757"/>
                  </a:lnTo>
                  <a:lnTo>
                    <a:pt x="981" y="728"/>
                  </a:lnTo>
                  <a:lnTo>
                    <a:pt x="988" y="722"/>
                  </a:lnTo>
                  <a:lnTo>
                    <a:pt x="1039" y="716"/>
                  </a:lnTo>
                  <a:lnTo>
                    <a:pt x="1094" y="660"/>
                  </a:lnTo>
                  <a:lnTo>
                    <a:pt x="1144" y="594"/>
                  </a:lnTo>
                  <a:lnTo>
                    <a:pt x="1193" y="539"/>
                  </a:lnTo>
                  <a:lnTo>
                    <a:pt x="1242" y="436"/>
                  </a:lnTo>
                  <a:lnTo>
                    <a:pt x="1293" y="403"/>
                  </a:lnTo>
                  <a:lnTo>
                    <a:pt x="1341" y="341"/>
                  </a:lnTo>
                  <a:lnTo>
                    <a:pt x="1444" y="294"/>
                  </a:lnTo>
                  <a:lnTo>
                    <a:pt x="1499" y="261"/>
                  </a:lnTo>
                  <a:lnTo>
                    <a:pt x="1550" y="202"/>
                  </a:lnTo>
                  <a:lnTo>
                    <a:pt x="1601" y="180"/>
                  </a:lnTo>
                  <a:lnTo>
                    <a:pt x="1651" y="172"/>
                  </a:lnTo>
                  <a:lnTo>
                    <a:pt x="1700" y="113"/>
                  </a:lnTo>
                  <a:lnTo>
                    <a:pt x="1752" y="66"/>
                  </a:lnTo>
                  <a:lnTo>
                    <a:pt x="1805" y="42"/>
                  </a:lnTo>
                  <a:lnTo>
                    <a:pt x="1852" y="0"/>
                  </a:lnTo>
                  <a:lnTo>
                    <a:pt x="1901" y="31"/>
                  </a:lnTo>
                  <a:lnTo>
                    <a:pt x="1952" y="23"/>
                  </a:lnTo>
                  <a:lnTo>
                    <a:pt x="2003" y="79"/>
                  </a:lnTo>
                  <a:lnTo>
                    <a:pt x="2054" y="111"/>
                  </a:lnTo>
                  <a:lnTo>
                    <a:pt x="2106" y="133"/>
                  </a:lnTo>
                  <a:lnTo>
                    <a:pt x="2206" y="134"/>
                  </a:lnTo>
                  <a:lnTo>
                    <a:pt x="2255" y="179"/>
                  </a:lnTo>
                  <a:lnTo>
                    <a:pt x="2309" y="188"/>
                  </a:lnTo>
                  <a:lnTo>
                    <a:pt x="2356" y="218"/>
                  </a:lnTo>
                  <a:lnTo>
                    <a:pt x="2405" y="190"/>
                  </a:lnTo>
                  <a:lnTo>
                    <a:pt x="2460" y="166"/>
                  </a:lnTo>
                </a:path>
              </a:pathLst>
            </a:custGeom>
            <a:noFill/>
            <a:ln w="25400">
              <a:solidFill>
                <a:srgbClr val="FF0000"/>
              </a:solidFill>
              <a:prstDash val="solid"/>
              <a:round/>
              <a:headEnd/>
              <a:tailEnd/>
            </a:ln>
          </p:spPr>
          <p:txBody>
            <a:bodyPr/>
            <a:lstStyle/>
            <a:p>
              <a:endParaRPr lang="ja-JP" altLang="en-US"/>
            </a:p>
          </p:txBody>
        </p:sp>
        <p:sp>
          <p:nvSpPr>
            <p:cNvPr id="92" name="Freeform 10"/>
            <p:cNvSpPr>
              <a:spLocks/>
            </p:cNvSpPr>
            <p:nvPr/>
          </p:nvSpPr>
          <p:spPr bwMode="auto">
            <a:xfrm>
              <a:off x="972386" y="1713267"/>
              <a:ext cx="3154744" cy="2219789"/>
            </a:xfrm>
            <a:custGeom>
              <a:avLst/>
              <a:gdLst/>
              <a:ahLst/>
              <a:cxnLst>
                <a:cxn ang="0">
                  <a:pos x="28" y="1144"/>
                </a:cxn>
                <a:cxn ang="0">
                  <a:pos x="62" y="1144"/>
                </a:cxn>
                <a:cxn ang="0">
                  <a:pos x="97" y="1105"/>
                </a:cxn>
                <a:cxn ang="0">
                  <a:pos x="133" y="1149"/>
                </a:cxn>
                <a:cxn ang="0">
                  <a:pos x="167" y="1145"/>
                </a:cxn>
                <a:cxn ang="0">
                  <a:pos x="202" y="1122"/>
                </a:cxn>
                <a:cxn ang="0">
                  <a:pos x="238" y="1152"/>
                </a:cxn>
                <a:cxn ang="0">
                  <a:pos x="271" y="1152"/>
                </a:cxn>
                <a:cxn ang="0">
                  <a:pos x="307" y="1144"/>
                </a:cxn>
                <a:cxn ang="0">
                  <a:pos x="342" y="1133"/>
                </a:cxn>
                <a:cxn ang="0">
                  <a:pos x="376" y="1144"/>
                </a:cxn>
                <a:cxn ang="0">
                  <a:pos x="412" y="1133"/>
                </a:cxn>
                <a:cxn ang="0">
                  <a:pos x="447" y="1115"/>
                </a:cxn>
                <a:cxn ang="0">
                  <a:pos x="481" y="1115"/>
                </a:cxn>
                <a:cxn ang="0">
                  <a:pos x="516" y="1081"/>
                </a:cxn>
                <a:cxn ang="0">
                  <a:pos x="552" y="1106"/>
                </a:cxn>
                <a:cxn ang="0">
                  <a:pos x="585" y="1106"/>
                </a:cxn>
                <a:cxn ang="0">
                  <a:pos x="621" y="1074"/>
                </a:cxn>
                <a:cxn ang="0">
                  <a:pos x="656" y="1117"/>
                </a:cxn>
                <a:cxn ang="0">
                  <a:pos x="690" y="1051"/>
                </a:cxn>
                <a:cxn ang="0">
                  <a:pos x="726" y="1019"/>
                </a:cxn>
                <a:cxn ang="0">
                  <a:pos x="761" y="1007"/>
                </a:cxn>
                <a:cxn ang="0">
                  <a:pos x="797" y="1009"/>
                </a:cxn>
                <a:cxn ang="0">
                  <a:pos x="830" y="870"/>
                </a:cxn>
                <a:cxn ang="0">
                  <a:pos x="866" y="861"/>
                </a:cxn>
                <a:cxn ang="0">
                  <a:pos x="901" y="836"/>
                </a:cxn>
                <a:cxn ang="0">
                  <a:pos x="935" y="780"/>
                </a:cxn>
                <a:cxn ang="0">
                  <a:pos x="971" y="764"/>
                </a:cxn>
                <a:cxn ang="0">
                  <a:pos x="1006" y="675"/>
                </a:cxn>
                <a:cxn ang="0">
                  <a:pos x="1040" y="646"/>
                </a:cxn>
                <a:cxn ang="0">
                  <a:pos x="1075" y="494"/>
                </a:cxn>
                <a:cxn ang="0">
                  <a:pos x="1111" y="499"/>
                </a:cxn>
                <a:cxn ang="0">
                  <a:pos x="1144" y="295"/>
                </a:cxn>
                <a:cxn ang="0">
                  <a:pos x="1180" y="313"/>
                </a:cxn>
                <a:cxn ang="0">
                  <a:pos x="1215" y="440"/>
                </a:cxn>
                <a:cxn ang="0">
                  <a:pos x="1249" y="66"/>
                </a:cxn>
                <a:cxn ang="0">
                  <a:pos x="1285" y="249"/>
                </a:cxn>
                <a:cxn ang="0">
                  <a:pos x="1320" y="131"/>
                </a:cxn>
                <a:cxn ang="0">
                  <a:pos x="1354" y="270"/>
                </a:cxn>
                <a:cxn ang="0">
                  <a:pos x="1389" y="14"/>
                </a:cxn>
                <a:cxn ang="0">
                  <a:pos x="1425" y="263"/>
                </a:cxn>
                <a:cxn ang="0">
                  <a:pos x="1460" y="305"/>
                </a:cxn>
                <a:cxn ang="0">
                  <a:pos x="1494" y="270"/>
                </a:cxn>
                <a:cxn ang="0">
                  <a:pos x="1530" y="501"/>
                </a:cxn>
                <a:cxn ang="0">
                  <a:pos x="1565" y="284"/>
                </a:cxn>
                <a:cxn ang="0">
                  <a:pos x="1599" y="462"/>
                </a:cxn>
                <a:cxn ang="0">
                  <a:pos x="1634" y="334"/>
                </a:cxn>
                <a:cxn ang="0">
                  <a:pos x="1670" y="437"/>
                </a:cxn>
                <a:cxn ang="0">
                  <a:pos x="1704" y="492"/>
                </a:cxn>
                <a:cxn ang="0">
                  <a:pos x="1739" y="515"/>
                </a:cxn>
                <a:cxn ang="0">
                  <a:pos x="1775" y="520"/>
                </a:cxn>
                <a:cxn ang="0">
                  <a:pos x="1808" y="613"/>
                </a:cxn>
                <a:cxn ang="0">
                  <a:pos x="1844" y="426"/>
                </a:cxn>
                <a:cxn ang="0">
                  <a:pos x="1879" y="572"/>
                </a:cxn>
                <a:cxn ang="0">
                  <a:pos x="1913" y="543"/>
                </a:cxn>
                <a:cxn ang="0">
                  <a:pos x="1948" y="492"/>
                </a:cxn>
                <a:cxn ang="0">
                  <a:pos x="1984" y="563"/>
                </a:cxn>
                <a:cxn ang="0">
                  <a:pos x="2019" y="398"/>
                </a:cxn>
                <a:cxn ang="0">
                  <a:pos x="2053" y="586"/>
                </a:cxn>
                <a:cxn ang="0">
                  <a:pos x="2089" y="353"/>
                </a:cxn>
              </a:cxnLst>
              <a:rect l="0" t="0" r="r" b="b"/>
              <a:pathLst>
                <a:path w="2096" h="1163">
                  <a:moveTo>
                    <a:pt x="0" y="1094"/>
                  </a:moveTo>
                  <a:lnTo>
                    <a:pt x="7" y="1110"/>
                  </a:lnTo>
                  <a:lnTo>
                    <a:pt x="14" y="1119"/>
                  </a:lnTo>
                  <a:lnTo>
                    <a:pt x="21" y="1140"/>
                  </a:lnTo>
                  <a:lnTo>
                    <a:pt x="28" y="1144"/>
                  </a:lnTo>
                  <a:lnTo>
                    <a:pt x="35" y="1158"/>
                  </a:lnTo>
                  <a:lnTo>
                    <a:pt x="41" y="1160"/>
                  </a:lnTo>
                  <a:lnTo>
                    <a:pt x="48" y="1161"/>
                  </a:lnTo>
                  <a:lnTo>
                    <a:pt x="55" y="1161"/>
                  </a:lnTo>
                  <a:lnTo>
                    <a:pt x="62" y="1144"/>
                  </a:lnTo>
                  <a:lnTo>
                    <a:pt x="69" y="1140"/>
                  </a:lnTo>
                  <a:lnTo>
                    <a:pt x="76" y="1131"/>
                  </a:lnTo>
                  <a:lnTo>
                    <a:pt x="83" y="1122"/>
                  </a:lnTo>
                  <a:lnTo>
                    <a:pt x="90" y="1117"/>
                  </a:lnTo>
                  <a:lnTo>
                    <a:pt x="97" y="1105"/>
                  </a:lnTo>
                  <a:lnTo>
                    <a:pt x="105" y="1110"/>
                  </a:lnTo>
                  <a:lnTo>
                    <a:pt x="112" y="1105"/>
                  </a:lnTo>
                  <a:lnTo>
                    <a:pt x="119" y="1113"/>
                  </a:lnTo>
                  <a:lnTo>
                    <a:pt x="126" y="1119"/>
                  </a:lnTo>
                  <a:lnTo>
                    <a:pt x="133" y="1149"/>
                  </a:lnTo>
                  <a:lnTo>
                    <a:pt x="140" y="1140"/>
                  </a:lnTo>
                  <a:lnTo>
                    <a:pt x="147" y="1145"/>
                  </a:lnTo>
                  <a:lnTo>
                    <a:pt x="152" y="1145"/>
                  </a:lnTo>
                  <a:lnTo>
                    <a:pt x="160" y="1145"/>
                  </a:lnTo>
                  <a:lnTo>
                    <a:pt x="167" y="1145"/>
                  </a:lnTo>
                  <a:lnTo>
                    <a:pt x="174" y="1154"/>
                  </a:lnTo>
                  <a:lnTo>
                    <a:pt x="181" y="1163"/>
                  </a:lnTo>
                  <a:lnTo>
                    <a:pt x="188" y="1140"/>
                  </a:lnTo>
                  <a:lnTo>
                    <a:pt x="195" y="1122"/>
                  </a:lnTo>
                  <a:lnTo>
                    <a:pt x="202" y="1122"/>
                  </a:lnTo>
                  <a:lnTo>
                    <a:pt x="209" y="1122"/>
                  </a:lnTo>
                  <a:lnTo>
                    <a:pt x="216" y="1112"/>
                  </a:lnTo>
                  <a:lnTo>
                    <a:pt x="223" y="1135"/>
                  </a:lnTo>
                  <a:lnTo>
                    <a:pt x="231" y="1154"/>
                  </a:lnTo>
                  <a:lnTo>
                    <a:pt x="238" y="1152"/>
                  </a:lnTo>
                  <a:lnTo>
                    <a:pt x="245" y="1152"/>
                  </a:lnTo>
                  <a:lnTo>
                    <a:pt x="250" y="1158"/>
                  </a:lnTo>
                  <a:lnTo>
                    <a:pt x="257" y="1152"/>
                  </a:lnTo>
                  <a:lnTo>
                    <a:pt x="264" y="1152"/>
                  </a:lnTo>
                  <a:lnTo>
                    <a:pt x="271" y="1152"/>
                  </a:lnTo>
                  <a:lnTo>
                    <a:pt x="278" y="1152"/>
                  </a:lnTo>
                  <a:lnTo>
                    <a:pt x="286" y="1147"/>
                  </a:lnTo>
                  <a:lnTo>
                    <a:pt x="293" y="1152"/>
                  </a:lnTo>
                  <a:lnTo>
                    <a:pt x="300" y="1152"/>
                  </a:lnTo>
                  <a:lnTo>
                    <a:pt x="307" y="1144"/>
                  </a:lnTo>
                  <a:lnTo>
                    <a:pt x="314" y="1144"/>
                  </a:lnTo>
                  <a:lnTo>
                    <a:pt x="321" y="1152"/>
                  </a:lnTo>
                  <a:lnTo>
                    <a:pt x="328" y="1133"/>
                  </a:lnTo>
                  <a:lnTo>
                    <a:pt x="335" y="1124"/>
                  </a:lnTo>
                  <a:lnTo>
                    <a:pt x="342" y="1133"/>
                  </a:lnTo>
                  <a:lnTo>
                    <a:pt x="349" y="1133"/>
                  </a:lnTo>
                  <a:lnTo>
                    <a:pt x="355" y="1133"/>
                  </a:lnTo>
                  <a:lnTo>
                    <a:pt x="362" y="1152"/>
                  </a:lnTo>
                  <a:lnTo>
                    <a:pt x="369" y="1152"/>
                  </a:lnTo>
                  <a:lnTo>
                    <a:pt x="376" y="1144"/>
                  </a:lnTo>
                  <a:lnTo>
                    <a:pt x="383" y="1144"/>
                  </a:lnTo>
                  <a:lnTo>
                    <a:pt x="390" y="1133"/>
                  </a:lnTo>
                  <a:lnTo>
                    <a:pt x="397" y="1113"/>
                  </a:lnTo>
                  <a:lnTo>
                    <a:pt x="404" y="1124"/>
                  </a:lnTo>
                  <a:lnTo>
                    <a:pt x="412" y="1133"/>
                  </a:lnTo>
                  <a:lnTo>
                    <a:pt x="419" y="1128"/>
                  </a:lnTo>
                  <a:lnTo>
                    <a:pt x="426" y="1138"/>
                  </a:lnTo>
                  <a:lnTo>
                    <a:pt x="433" y="1142"/>
                  </a:lnTo>
                  <a:lnTo>
                    <a:pt x="440" y="1133"/>
                  </a:lnTo>
                  <a:lnTo>
                    <a:pt x="447" y="1115"/>
                  </a:lnTo>
                  <a:lnTo>
                    <a:pt x="454" y="1092"/>
                  </a:lnTo>
                  <a:lnTo>
                    <a:pt x="459" y="1092"/>
                  </a:lnTo>
                  <a:lnTo>
                    <a:pt x="467" y="1097"/>
                  </a:lnTo>
                  <a:lnTo>
                    <a:pt x="474" y="1106"/>
                  </a:lnTo>
                  <a:lnTo>
                    <a:pt x="481" y="1115"/>
                  </a:lnTo>
                  <a:lnTo>
                    <a:pt x="488" y="1129"/>
                  </a:lnTo>
                  <a:lnTo>
                    <a:pt x="495" y="1129"/>
                  </a:lnTo>
                  <a:lnTo>
                    <a:pt x="502" y="1087"/>
                  </a:lnTo>
                  <a:lnTo>
                    <a:pt x="509" y="1073"/>
                  </a:lnTo>
                  <a:lnTo>
                    <a:pt x="516" y="1081"/>
                  </a:lnTo>
                  <a:lnTo>
                    <a:pt x="523" y="1078"/>
                  </a:lnTo>
                  <a:lnTo>
                    <a:pt x="530" y="1055"/>
                  </a:lnTo>
                  <a:lnTo>
                    <a:pt x="538" y="1096"/>
                  </a:lnTo>
                  <a:lnTo>
                    <a:pt x="545" y="1106"/>
                  </a:lnTo>
                  <a:lnTo>
                    <a:pt x="552" y="1106"/>
                  </a:lnTo>
                  <a:lnTo>
                    <a:pt x="559" y="1106"/>
                  </a:lnTo>
                  <a:lnTo>
                    <a:pt x="566" y="1106"/>
                  </a:lnTo>
                  <a:lnTo>
                    <a:pt x="573" y="1112"/>
                  </a:lnTo>
                  <a:lnTo>
                    <a:pt x="580" y="1106"/>
                  </a:lnTo>
                  <a:lnTo>
                    <a:pt x="585" y="1106"/>
                  </a:lnTo>
                  <a:lnTo>
                    <a:pt x="593" y="1124"/>
                  </a:lnTo>
                  <a:lnTo>
                    <a:pt x="600" y="1120"/>
                  </a:lnTo>
                  <a:lnTo>
                    <a:pt x="607" y="1110"/>
                  </a:lnTo>
                  <a:lnTo>
                    <a:pt x="614" y="1101"/>
                  </a:lnTo>
                  <a:lnTo>
                    <a:pt x="621" y="1074"/>
                  </a:lnTo>
                  <a:lnTo>
                    <a:pt x="628" y="1074"/>
                  </a:lnTo>
                  <a:lnTo>
                    <a:pt x="635" y="1089"/>
                  </a:lnTo>
                  <a:lnTo>
                    <a:pt x="642" y="1085"/>
                  </a:lnTo>
                  <a:lnTo>
                    <a:pt x="649" y="1089"/>
                  </a:lnTo>
                  <a:lnTo>
                    <a:pt x="656" y="1117"/>
                  </a:lnTo>
                  <a:lnTo>
                    <a:pt x="664" y="1117"/>
                  </a:lnTo>
                  <a:lnTo>
                    <a:pt x="671" y="1074"/>
                  </a:lnTo>
                  <a:lnTo>
                    <a:pt x="678" y="1065"/>
                  </a:lnTo>
                  <a:lnTo>
                    <a:pt x="685" y="1071"/>
                  </a:lnTo>
                  <a:lnTo>
                    <a:pt x="690" y="1051"/>
                  </a:lnTo>
                  <a:lnTo>
                    <a:pt x="699" y="1025"/>
                  </a:lnTo>
                  <a:lnTo>
                    <a:pt x="706" y="1071"/>
                  </a:lnTo>
                  <a:lnTo>
                    <a:pt x="711" y="1051"/>
                  </a:lnTo>
                  <a:lnTo>
                    <a:pt x="719" y="1016"/>
                  </a:lnTo>
                  <a:lnTo>
                    <a:pt x="726" y="1019"/>
                  </a:lnTo>
                  <a:lnTo>
                    <a:pt x="733" y="1002"/>
                  </a:lnTo>
                  <a:lnTo>
                    <a:pt x="740" y="984"/>
                  </a:lnTo>
                  <a:lnTo>
                    <a:pt x="747" y="1012"/>
                  </a:lnTo>
                  <a:lnTo>
                    <a:pt x="754" y="1033"/>
                  </a:lnTo>
                  <a:lnTo>
                    <a:pt x="761" y="1007"/>
                  </a:lnTo>
                  <a:lnTo>
                    <a:pt x="768" y="1033"/>
                  </a:lnTo>
                  <a:lnTo>
                    <a:pt x="775" y="1019"/>
                  </a:lnTo>
                  <a:lnTo>
                    <a:pt x="782" y="986"/>
                  </a:lnTo>
                  <a:lnTo>
                    <a:pt x="790" y="1000"/>
                  </a:lnTo>
                  <a:lnTo>
                    <a:pt x="797" y="1009"/>
                  </a:lnTo>
                  <a:lnTo>
                    <a:pt x="804" y="1000"/>
                  </a:lnTo>
                  <a:lnTo>
                    <a:pt x="809" y="980"/>
                  </a:lnTo>
                  <a:lnTo>
                    <a:pt x="816" y="962"/>
                  </a:lnTo>
                  <a:lnTo>
                    <a:pt x="823" y="883"/>
                  </a:lnTo>
                  <a:lnTo>
                    <a:pt x="830" y="870"/>
                  </a:lnTo>
                  <a:lnTo>
                    <a:pt x="837" y="865"/>
                  </a:lnTo>
                  <a:lnTo>
                    <a:pt x="845" y="874"/>
                  </a:lnTo>
                  <a:lnTo>
                    <a:pt x="852" y="859"/>
                  </a:lnTo>
                  <a:lnTo>
                    <a:pt x="859" y="879"/>
                  </a:lnTo>
                  <a:lnTo>
                    <a:pt x="866" y="861"/>
                  </a:lnTo>
                  <a:lnTo>
                    <a:pt x="873" y="843"/>
                  </a:lnTo>
                  <a:lnTo>
                    <a:pt x="880" y="840"/>
                  </a:lnTo>
                  <a:lnTo>
                    <a:pt x="887" y="843"/>
                  </a:lnTo>
                  <a:lnTo>
                    <a:pt x="894" y="831"/>
                  </a:lnTo>
                  <a:lnTo>
                    <a:pt x="901" y="836"/>
                  </a:lnTo>
                  <a:lnTo>
                    <a:pt x="908" y="780"/>
                  </a:lnTo>
                  <a:lnTo>
                    <a:pt x="916" y="780"/>
                  </a:lnTo>
                  <a:lnTo>
                    <a:pt x="921" y="781"/>
                  </a:lnTo>
                  <a:lnTo>
                    <a:pt x="928" y="792"/>
                  </a:lnTo>
                  <a:lnTo>
                    <a:pt x="935" y="780"/>
                  </a:lnTo>
                  <a:lnTo>
                    <a:pt x="942" y="843"/>
                  </a:lnTo>
                  <a:lnTo>
                    <a:pt x="949" y="817"/>
                  </a:lnTo>
                  <a:lnTo>
                    <a:pt x="956" y="827"/>
                  </a:lnTo>
                  <a:lnTo>
                    <a:pt x="963" y="758"/>
                  </a:lnTo>
                  <a:lnTo>
                    <a:pt x="971" y="764"/>
                  </a:lnTo>
                  <a:lnTo>
                    <a:pt x="978" y="707"/>
                  </a:lnTo>
                  <a:lnTo>
                    <a:pt x="985" y="709"/>
                  </a:lnTo>
                  <a:lnTo>
                    <a:pt x="992" y="684"/>
                  </a:lnTo>
                  <a:lnTo>
                    <a:pt x="999" y="730"/>
                  </a:lnTo>
                  <a:lnTo>
                    <a:pt x="1006" y="675"/>
                  </a:lnTo>
                  <a:lnTo>
                    <a:pt x="1013" y="712"/>
                  </a:lnTo>
                  <a:lnTo>
                    <a:pt x="1018" y="689"/>
                  </a:lnTo>
                  <a:lnTo>
                    <a:pt x="1026" y="648"/>
                  </a:lnTo>
                  <a:lnTo>
                    <a:pt x="1033" y="622"/>
                  </a:lnTo>
                  <a:lnTo>
                    <a:pt x="1040" y="646"/>
                  </a:lnTo>
                  <a:lnTo>
                    <a:pt x="1047" y="620"/>
                  </a:lnTo>
                  <a:lnTo>
                    <a:pt x="1054" y="588"/>
                  </a:lnTo>
                  <a:lnTo>
                    <a:pt x="1061" y="606"/>
                  </a:lnTo>
                  <a:lnTo>
                    <a:pt x="1068" y="533"/>
                  </a:lnTo>
                  <a:lnTo>
                    <a:pt x="1075" y="494"/>
                  </a:lnTo>
                  <a:lnTo>
                    <a:pt x="1082" y="465"/>
                  </a:lnTo>
                  <a:lnTo>
                    <a:pt x="1089" y="524"/>
                  </a:lnTo>
                  <a:lnTo>
                    <a:pt x="1097" y="519"/>
                  </a:lnTo>
                  <a:lnTo>
                    <a:pt x="1104" y="545"/>
                  </a:lnTo>
                  <a:lnTo>
                    <a:pt x="1111" y="499"/>
                  </a:lnTo>
                  <a:lnTo>
                    <a:pt x="1118" y="462"/>
                  </a:lnTo>
                  <a:lnTo>
                    <a:pt x="1125" y="345"/>
                  </a:lnTo>
                  <a:lnTo>
                    <a:pt x="1130" y="325"/>
                  </a:lnTo>
                  <a:lnTo>
                    <a:pt x="1137" y="281"/>
                  </a:lnTo>
                  <a:lnTo>
                    <a:pt x="1144" y="295"/>
                  </a:lnTo>
                  <a:lnTo>
                    <a:pt x="1152" y="288"/>
                  </a:lnTo>
                  <a:lnTo>
                    <a:pt x="1159" y="305"/>
                  </a:lnTo>
                  <a:lnTo>
                    <a:pt x="1166" y="302"/>
                  </a:lnTo>
                  <a:lnTo>
                    <a:pt x="1173" y="314"/>
                  </a:lnTo>
                  <a:lnTo>
                    <a:pt x="1180" y="313"/>
                  </a:lnTo>
                  <a:lnTo>
                    <a:pt x="1187" y="300"/>
                  </a:lnTo>
                  <a:lnTo>
                    <a:pt x="1194" y="309"/>
                  </a:lnTo>
                  <a:lnTo>
                    <a:pt x="1201" y="304"/>
                  </a:lnTo>
                  <a:lnTo>
                    <a:pt x="1208" y="380"/>
                  </a:lnTo>
                  <a:lnTo>
                    <a:pt x="1215" y="440"/>
                  </a:lnTo>
                  <a:lnTo>
                    <a:pt x="1223" y="439"/>
                  </a:lnTo>
                  <a:lnTo>
                    <a:pt x="1228" y="410"/>
                  </a:lnTo>
                  <a:lnTo>
                    <a:pt x="1235" y="362"/>
                  </a:lnTo>
                  <a:lnTo>
                    <a:pt x="1242" y="224"/>
                  </a:lnTo>
                  <a:lnTo>
                    <a:pt x="1249" y="66"/>
                  </a:lnTo>
                  <a:lnTo>
                    <a:pt x="1256" y="52"/>
                  </a:lnTo>
                  <a:lnTo>
                    <a:pt x="1263" y="27"/>
                  </a:lnTo>
                  <a:lnTo>
                    <a:pt x="1270" y="41"/>
                  </a:lnTo>
                  <a:lnTo>
                    <a:pt x="1278" y="149"/>
                  </a:lnTo>
                  <a:lnTo>
                    <a:pt x="1285" y="249"/>
                  </a:lnTo>
                  <a:lnTo>
                    <a:pt x="1292" y="238"/>
                  </a:lnTo>
                  <a:lnTo>
                    <a:pt x="1299" y="289"/>
                  </a:lnTo>
                  <a:lnTo>
                    <a:pt x="1306" y="266"/>
                  </a:lnTo>
                  <a:lnTo>
                    <a:pt x="1313" y="201"/>
                  </a:lnTo>
                  <a:lnTo>
                    <a:pt x="1320" y="131"/>
                  </a:lnTo>
                  <a:lnTo>
                    <a:pt x="1327" y="114"/>
                  </a:lnTo>
                  <a:lnTo>
                    <a:pt x="1334" y="167"/>
                  </a:lnTo>
                  <a:lnTo>
                    <a:pt x="1341" y="153"/>
                  </a:lnTo>
                  <a:lnTo>
                    <a:pt x="1349" y="220"/>
                  </a:lnTo>
                  <a:lnTo>
                    <a:pt x="1354" y="270"/>
                  </a:lnTo>
                  <a:lnTo>
                    <a:pt x="1361" y="307"/>
                  </a:lnTo>
                  <a:lnTo>
                    <a:pt x="1368" y="197"/>
                  </a:lnTo>
                  <a:lnTo>
                    <a:pt x="1375" y="124"/>
                  </a:lnTo>
                  <a:lnTo>
                    <a:pt x="1382" y="64"/>
                  </a:lnTo>
                  <a:lnTo>
                    <a:pt x="1389" y="14"/>
                  </a:lnTo>
                  <a:lnTo>
                    <a:pt x="1396" y="0"/>
                  </a:lnTo>
                  <a:lnTo>
                    <a:pt x="1404" y="114"/>
                  </a:lnTo>
                  <a:lnTo>
                    <a:pt x="1411" y="220"/>
                  </a:lnTo>
                  <a:lnTo>
                    <a:pt x="1418" y="240"/>
                  </a:lnTo>
                  <a:lnTo>
                    <a:pt x="1425" y="263"/>
                  </a:lnTo>
                  <a:lnTo>
                    <a:pt x="1432" y="325"/>
                  </a:lnTo>
                  <a:lnTo>
                    <a:pt x="1439" y="229"/>
                  </a:lnTo>
                  <a:lnTo>
                    <a:pt x="1446" y="226"/>
                  </a:lnTo>
                  <a:lnTo>
                    <a:pt x="1453" y="258"/>
                  </a:lnTo>
                  <a:lnTo>
                    <a:pt x="1460" y="305"/>
                  </a:lnTo>
                  <a:lnTo>
                    <a:pt x="1467" y="199"/>
                  </a:lnTo>
                  <a:lnTo>
                    <a:pt x="1475" y="268"/>
                  </a:lnTo>
                  <a:lnTo>
                    <a:pt x="1480" y="323"/>
                  </a:lnTo>
                  <a:lnTo>
                    <a:pt x="1487" y="300"/>
                  </a:lnTo>
                  <a:lnTo>
                    <a:pt x="1494" y="270"/>
                  </a:lnTo>
                  <a:lnTo>
                    <a:pt x="1501" y="368"/>
                  </a:lnTo>
                  <a:lnTo>
                    <a:pt x="1508" y="371"/>
                  </a:lnTo>
                  <a:lnTo>
                    <a:pt x="1515" y="350"/>
                  </a:lnTo>
                  <a:lnTo>
                    <a:pt x="1522" y="414"/>
                  </a:lnTo>
                  <a:lnTo>
                    <a:pt x="1530" y="501"/>
                  </a:lnTo>
                  <a:lnTo>
                    <a:pt x="1537" y="495"/>
                  </a:lnTo>
                  <a:lnTo>
                    <a:pt x="1544" y="400"/>
                  </a:lnTo>
                  <a:lnTo>
                    <a:pt x="1551" y="385"/>
                  </a:lnTo>
                  <a:lnTo>
                    <a:pt x="1558" y="352"/>
                  </a:lnTo>
                  <a:lnTo>
                    <a:pt x="1565" y="284"/>
                  </a:lnTo>
                  <a:lnTo>
                    <a:pt x="1572" y="279"/>
                  </a:lnTo>
                  <a:lnTo>
                    <a:pt x="1578" y="380"/>
                  </a:lnTo>
                  <a:lnTo>
                    <a:pt x="1585" y="407"/>
                  </a:lnTo>
                  <a:lnTo>
                    <a:pt x="1592" y="440"/>
                  </a:lnTo>
                  <a:lnTo>
                    <a:pt x="1599" y="462"/>
                  </a:lnTo>
                  <a:lnTo>
                    <a:pt x="1606" y="478"/>
                  </a:lnTo>
                  <a:lnTo>
                    <a:pt x="1613" y="424"/>
                  </a:lnTo>
                  <a:lnTo>
                    <a:pt x="1620" y="382"/>
                  </a:lnTo>
                  <a:lnTo>
                    <a:pt x="1627" y="336"/>
                  </a:lnTo>
                  <a:lnTo>
                    <a:pt x="1634" y="334"/>
                  </a:lnTo>
                  <a:lnTo>
                    <a:pt x="1641" y="327"/>
                  </a:lnTo>
                  <a:lnTo>
                    <a:pt x="1648" y="384"/>
                  </a:lnTo>
                  <a:lnTo>
                    <a:pt x="1656" y="382"/>
                  </a:lnTo>
                  <a:lnTo>
                    <a:pt x="1663" y="398"/>
                  </a:lnTo>
                  <a:lnTo>
                    <a:pt x="1670" y="437"/>
                  </a:lnTo>
                  <a:lnTo>
                    <a:pt x="1677" y="499"/>
                  </a:lnTo>
                  <a:lnTo>
                    <a:pt x="1684" y="481"/>
                  </a:lnTo>
                  <a:lnTo>
                    <a:pt x="1689" y="494"/>
                  </a:lnTo>
                  <a:lnTo>
                    <a:pt x="1696" y="501"/>
                  </a:lnTo>
                  <a:lnTo>
                    <a:pt x="1704" y="492"/>
                  </a:lnTo>
                  <a:lnTo>
                    <a:pt x="1711" y="462"/>
                  </a:lnTo>
                  <a:lnTo>
                    <a:pt x="1718" y="494"/>
                  </a:lnTo>
                  <a:lnTo>
                    <a:pt x="1725" y="520"/>
                  </a:lnTo>
                  <a:lnTo>
                    <a:pt x="1732" y="543"/>
                  </a:lnTo>
                  <a:lnTo>
                    <a:pt x="1739" y="515"/>
                  </a:lnTo>
                  <a:lnTo>
                    <a:pt x="1746" y="527"/>
                  </a:lnTo>
                  <a:lnTo>
                    <a:pt x="1753" y="488"/>
                  </a:lnTo>
                  <a:lnTo>
                    <a:pt x="1760" y="559"/>
                  </a:lnTo>
                  <a:lnTo>
                    <a:pt x="1767" y="526"/>
                  </a:lnTo>
                  <a:lnTo>
                    <a:pt x="1775" y="520"/>
                  </a:lnTo>
                  <a:lnTo>
                    <a:pt x="1782" y="474"/>
                  </a:lnTo>
                  <a:lnTo>
                    <a:pt x="1787" y="535"/>
                  </a:lnTo>
                  <a:lnTo>
                    <a:pt x="1794" y="479"/>
                  </a:lnTo>
                  <a:lnTo>
                    <a:pt x="1801" y="513"/>
                  </a:lnTo>
                  <a:lnTo>
                    <a:pt x="1808" y="613"/>
                  </a:lnTo>
                  <a:lnTo>
                    <a:pt x="1815" y="542"/>
                  </a:lnTo>
                  <a:lnTo>
                    <a:pt x="1822" y="497"/>
                  </a:lnTo>
                  <a:lnTo>
                    <a:pt x="1830" y="524"/>
                  </a:lnTo>
                  <a:lnTo>
                    <a:pt x="1837" y="527"/>
                  </a:lnTo>
                  <a:lnTo>
                    <a:pt x="1844" y="426"/>
                  </a:lnTo>
                  <a:lnTo>
                    <a:pt x="1851" y="522"/>
                  </a:lnTo>
                  <a:lnTo>
                    <a:pt x="1858" y="568"/>
                  </a:lnTo>
                  <a:lnTo>
                    <a:pt x="1865" y="577"/>
                  </a:lnTo>
                  <a:lnTo>
                    <a:pt x="1872" y="535"/>
                  </a:lnTo>
                  <a:lnTo>
                    <a:pt x="1879" y="572"/>
                  </a:lnTo>
                  <a:lnTo>
                    <a:pt x="1886" y="575"/>
                  </a:lnTo>
                  <a:lnTo>
                    <a:pt x="1893" y="527"/>
                  </a:lnTo>
                  <a:lnTo>
                    <a:pt x="1899" y="533"/>
                  </a:lnTo>
                  <a:lnTo>
                    <a:pt x="1906" y="611"/>
                  </a:lnTo>
                  <a:lnTo>
                    <a:pt x="1913" y="543"/>
                  </a:lnTo>
                  <a:lnTo>
                    <a:pt x="1920" y="487"/>
                  </a:lnTo>
                  <a:lnTo>
                    <a:pt x="1927" y="476"/>
                  </a:lnTo>
                  <a:lnTo>
                    <a:pt x="1934" y="478"/>
                  </a:lnTo>
                  <a:lnTo>
                    <a:pt x="1941" y="403"/>
                  </a:lnTo>
                  <a:lnTo>
                    <a:pt x="1948" y="492"/>
                  </a:lnTo>
                  <a:lnTo>
                    <a:pt x="1956" y="622"/>
                  </a:lnTo>
                  <a:lnTo>
                    <a:pt x="1963" y="659"/>
                  </a:lnTo>
                  <a:lnTo>
                    <a:pt x="1970" y="570"/>
                  </a:lnTo>
                  <a:lnTo>
                    <a:pt x="1977" y="597"/>
                  </a:lnTo>
                  <a:lnTo>
                    <a:pt x="1984" y="563"/>
                  </a:lnTo>
                  <a:lnTo>
                    <a:pt x="1991" y="481"/>
                  </a:lnTo>
                  <a:lnTo>
                    <a:pt x="1998" y="501"/>
                  </a:lnTo>
                  <a:lnTo>
                    <a:pt x="2005" y="565"/>
                  </a:lnTo>
                  <a:lnTo>
                    <a:pt x="2012" y="479"/>
                  </a:lnTo>
                  <a:lnTo>
                    <a:pt x="2019" y="398"/>
                  </a:lnTo>
                  <a:lnTo>
                    <a:pt x="2025" y="398"/>
                  </a:lnTo>
                  <a:lnTo>
                    <a:pt x="2032" y="366"/>
                  </a:lnTo>
                  <a:lnTo>
                    <a:pt x="2039" y="396"/>
                  </a:lnTo>
                  <a:lnTo>
                    <a:pt x="2046" y="522"/>
                  </a:lnTo>
                  <a:lnTo>
                    <a:pt x="2053" y="586"/>
                  </a:lnTo>
                  <a:lnTo>
                    <a:pt x="2060" y="549"/>
                  </a:lnTo>
                  <a:lnTo>
                    <a:pt x="2067" y="504"/>
                  </a:lnTo>
                  <a:lnTo>
                    <a:pt x="2074" y="451"/>
                  </a:lnTo>
                  <a:lnTo>
                    <a:pt x="2082" y="366"/>
                  </a:lnTo>
                  <a:lnTo>
                    <a:pt x="2089" y="353"/>
                  </a:lnTo>
                  <a:lnTo>
                    <a:pt x="2096" y="355"/>
                  </a:lnTo>
                </a:path>
              </a:pathLst>
            </a:custGeom>
            <a:noFill/>
            <a:ln w="25400">
              <a:solidFill>
                <a:srgbClr val="000000"/>
              </a:solidFill>
              <a:prstDash val="solid"/>
              <a:round/>
              <a:headEnd/>
              <a:tailEnd/>
            </a:ln>
          </p:spPr>
          <p:txBody>
            <a:bodyPr/>
            <a:lstStyle/>
            <a:p>
              <a:endParaRPr lang="ja-JP" altLang="en-US"/>
            </a:p>
          </p:txBody>
        </p:sp>
        <p:sp>
          <p:nvSpPr>
            <p:cNvPr id="93" name="Freeform 11"/>
            <p:cNvSpPr>
              <a:spLocks/>
            </p:cNvSpPr>
            <p:nvPr/>
          </p:nvSpPr>
          <p:spPr bwMode="auto">
            <a:xfrm>
              <a:off x="972386" y="2892293"/>
              <a:ext cx="3154744" cy="2012871"/>
            </a:xfrm>
            <a:custGeom>
              <a:avLst/>
              <a:gdLst/>
              <a:ahLst/>
              <a:cxnLst>
                <a:cxn ang="0">
                  <a:pos x="28" y="728"/>
                </a:cxn>
                <a:cxn ang="0">
                  <a:pos x="62" y="774"/>
                </a:cxn>
                <a:cxn ang="0">
                  <a:pos x="97" y="758"/>
                </a:cxn>
                <a:cxn ang="0">
                  <a:pos x="133" y="744"/>
                </a:cxn>
                <a:cxn ang="0">
                  <a:pos x="167" y="767"/>
                </a:cxn>
                <a:cxn ang="0">
                  <a:pos x="202" y="767"/>
                </a:cxn>
                <a:cxn ang="0">
                  <a:pos x="238" y="764"/>
                </a:cxn>
                <a:cxn ang="0">
                  <a:pos x="271" y="760"/>
                </a:cxn>
                <a:cxn ang="0">
                  <a:pos x="307" y="730"/>
                </a:cxn>
                <a:cxn ang="0">
                  <a:pos x="342" y="753"/>
                </a:cxn>
                <a:cxn ang="0">
                  <a:pos x="376" y="764"/>
                </a:cxn>
                <a:cxn ang="0">
                  <a:pos x="412" y="780"/>
                </a:cxn>
                <a:cxn ang="0">
                  <a:pos x="447" y="760"/>
                </a:cxn>
                <a:cxn ang="0">
                  <a:pos x="481" y="783"/>
                </a:cxn>
                <a:cxn ang="0">
                  <a:pos x="516" y="757"/>
                </a:cxn>
                <a:cxn ang="0">
                  <a:pos x="552" y="774"/>
                </a:cxn>
                <a:cxn ang="0">
                  <a:pos x="585" y="767"/>
                </a:cxn>
                <a:cxn ang="0">
                  <a:pos x="621" y="719"/>
                </a:cxn>
                <a:cxn ang="0">
                  <a:pos x="656" y="769"/>
                </a:cxn>
                <a:cxn ang="0">
                  <a:pos x="690" y="758"/>
                </a:cxn>
                <a:cxn ang="0">
                  <a:pos x="726" y="737"/>
                </a:cxn>
                <a:cxn ang="0">
                  <a:pos x="761" y="712"/>
                </a:cxn>
                <a:cxn ang="0">
                  <a:pos x="797" y="712"/>
                </a:cxn>
                <a:cxn ang="0">
                  <a:pos x="830" y="647"/>
                </a:cxn>
                <a:cxn ang="0">
                  <a:pos x="866" y="647"/>
                </a:cxn>
                <a:cxn ang="0">
                  <a:pos x="901" y="638"/>
                </a:cxn>
                <a:cxn ang="0">
                  <a:pos x="935" y="643"/>
                </a:cxn>
                <a:cxn ang="0">
                  <a:pos x="971" y="629"/>
                </a:cxn>
                <a:cxn ang="0">
                  <a:pos x="1006" y="590"/>
                </a:cxn>
                <a:cxn ang="0">
                  <a:pos x="1040" y="529"/>
                </a:cxn>
                <a:cxn ang="0">
                  <a:pos x="1075" y="474"/>
                </a:cxn>
                <a:cxn ang="0">
                  <a:pos x="1111" y="446"/>
                </a:cxn>
                <a:cxn ang="0">
                  <a:pos x="1144" y="405"/>
                </a:cxn>
                <a:cxn ang="0">
                  <a:pos x="1180" y="384"/>
                </a:cxn>
                <a:cxn ang="0">
                  <a:pos x="1215" y="432"/>
                </a:cxn>
                <a:cxn ang="0">
                  <a:pos x="1249" y="311"/>
                </a:cxn>
                <a:cxn ang="0">
                  <a:pos x="1285" y="244"/>
                </a:cxn>
                <a:cxn ang="0">
                  <a:pos x="1320" y="254"/>
                </a:cxn>
                <a:cxn ang="0">
                  <a:pos x="1354" y="247"/>
                </a:cxn>
                <a:cxn ang="0">
                  <a:pos x="1389" y="176"/>
                </a:cxn>
                <a:cxn ang="0">
                  <a:pos x="1425" y="247"/>
                </a:cxn>
                <a:cxn ang="0">
                  <a:pos x="1460" y="68"/>
                </a:cxn>
                <a:cxn ang="0">
                  <a:pos x="1494" y="54"/>
                </a:cxn>
                <a:cxn ang="0">
                  <a:pos x="1530" y="135"/>
                </a:cxn>
                <a:cxn ang="0">
                  <a:pos x="1565" y="110"/>
                </a:cxn>
                <a:cxn ang="0">
                  <a:pos x="1599" y="149"/>
                </a:cxn>
                <a:cxn ang="0">
                  <a:pos x="1634" y="176"/>
                </a:cxn>
                <a:cxn ang="0">
                  <a:pos x="1670" y="123"/>
                </a:cxn>
                <a:cxn ang="0">
                  <a:pos x="1704" y="162"/>
                </a:cxn>
                <a:cxn ang="0">
                  <a:pos x="1739" y="272"/>
                </a:cxn>
                <a:cxn ang="0">
                  <a:pos x="1775" y="329"/>
                </a:cxn>
                <a:cxn ang="0">
                  <a:pos x="1808" y="318"/>
                </a:cxn>
                <a:cxn ang="0">
                  <a:pos x="1844" y="302"/>
                </a:cxn>
                <a:cxn ang="0">
                  <a:pos x="1879" y="149"/>
                </a:cxn>
                <a:cxn ang="0">
                  <a:pos x="1913" y="267"/>
                </a:cxn>
                <a:cxn ang="0">
                  <a:pos x="1948" y="222"/>
                </a:cxn>
                <a:cxn ang="0">
                  <a:pos x="1984" y="197"/>
                </a:cxn>
                <a:cxn ang="0">
                  <a:pos x="2019" y="116"/>
                </a:cxn>
                <a:cxn ang="0">
                  <a:pos x="2053" y="242"/>
                </a:cxn>
                <a:cxn ang="0">
                  <a:pos x="2089" y="197"/>
                </a:cxn>
              </a:cxnLst>
              <a:rect l="0" t="0" r="r" b="b"/>
              <a:pathLst>
                <a:path w="2096" h="790">
                  <a:moveTo>
                    <a:pt x="0" y="790"/>
                  </a:moveTo>
                  <a:lnTo>
                    <a:pt x="7" y="762"/>
                  </a:lnTo>
                  <a:lnTo>
                    <a:pt x="14" y="755"/>
                  </a:lnTo>
                  <a:lnTo>
                    <a:pt x="21" y="737"/>
                  </a:lnTo>
                  <a:lnTo>
                    <a:pt x="28" y="728"/>
                  </a:lnTo>
                  <a:lnTo>
                    <a:pt x="35" y="735"/>
                  </a:lnTo>
                  <a:lnTo>
                    <a:pt x="41" y="751"/>
                  </a:lnTo>
                  <a:lnTo>
                    <a:pt x="48" y="755"/>
                  </a:lnTo>
                  <a:lnTo>
                    <a:pt x="55" y="767"/>
                  </a:lnTo>
                  <a:lnTo>
                    <a:pt x="62" y="774"/>
                  </a:lnTo>
                  <a:lnTo>
                    <a:pt x="69" y="774"/>
                  </a:lnTo>
                  <a:lnTo>
                    <a:pt x="76" y="774"/>
                  </a:lnTo>
                  <a:lnTo>
                    <a:pt x="83" y="782"/>
                  </a:lnTo>
                  <a:lnTo>
                    <a:pt x="90" y="782"/>
                  </a:lnTo>
                  <a:lnTo>
                    <a:pt x="97" y="758"/>
                  </a:lnTo>
                  <a:lnTo>
                    <a:pt x="105" y="755"/>
                  </a:lnTo>
                  <a:lnTo>
                    <a:pt x="112" y="764"/>
                  </a:lnTo>
                  <a:lnTo>
                    <a:pt x="119" y="751"/>
                  </a:lnTo>
                  <a:lnTo>
                    <a:pt x="126" y="735"/>
                  </a:lnTo>
                  <a:lnTo>
                    <a:pt x="133" y="744"/>
                  </a:lnTo>
                  <a:lnTo>
                    <a:pt x="140" y="741"/>
                  </a:lnTo>
                  <a:lnTo>
                    <a:pt x="147" y="732"/>
                  </a:lnTo>
                  <a:lnTo>
                    <a:pt x="152" y="735"/>
                  </a:lnTo>
                  <a:lnTo>
                    <a:pt x="160" y="751"/>
                  </a:lnTo>
                  <a:lnTo>
                    <a:pt x="167" y="767"/>
                  </a:lnTo>
                  <a:lnTo>
                    <a:pt x="174" y="774"/>
                  </a:lnTo>
                  <a:lnTo>
                    <a:pt x="181" y="774"/>
                  </a:lnTo>
                  <a:lnTo>
                    <a:pt x="188" y="774"/>
                  </a:lnTo>
                  <a:lnTo>
                    <a:pt x="195" y="767"/>
                  </a:lnTo>
                  <a:lnTo>
                    <a:pt x="202" y="767"/>
                  </a:lnTo>
                  <a:lnTo>
                    <a:pt x="209" y="767"/>
                  </a:lnTo>
                  <a:lnTo>
                    <a:pt x="216" y="760"/>
                  </a:lnTo>
                  <a:lnTo>
                    <a:pt x="223" y="764"/>
                  </a:lnTo>
                  <a:lnTo>
                    <a:pt x="231" y="764"/>
                  </a:lnTo>
                  <a:lnTo>
                    <a:pt x="238" y="764"/>
                  </a:lnTo>
                  <a:lnTo>
                    <a:pt x="245" y="764"/>
                  </a:lnTo>
                  <a:lnTo>
                    <a:pt x="250" y="780"/>
                  </a:lnTo>
                  <a:lnTo>
                    <a:pt x="257" y="783"/>
                  </a:lnTo>
                  <a:lnTo>
                    <a:pt x="264" y="764"/>
                  </a:lnTo>
                  <a:lnTo>
                    <a:pt x="271" y="760"/>
                  </a:lnTo>
                  <a:lnTo>
                    <a:pt x="278" y="741"/>
                  </a:lnTo>
                  <a:lnTo>
                    <a:pt x="286" y="727"/>
                  </a:lnTo>
                  <a:lnTo>
                    <a:pt x="293" y="718"/>
                  </a:lnTo>
                  <a:lnTo>
                    <a:pt x="300" y="727"/>
                  </a:lnTo>
                  <a:lnTo>
                    <a:pt x="307" y="730"/>
                  </a:lnTo>
                  <a:lnTo>
                    <a:pt x="314" y="730"/>
                  </a:lnTo>
                  <a:lnTo>
                    <a:pt x="321" y="746"/>
                  </a:lnTo>
                  <a:lnTo>
                    <a:pt x="328" y="746"/>
                  </a:lnTo>
                  <a:lnTo>
                    <a:pt x="335" y="760"/>
                  </a:lnTo>
                  <a:lnTo>
                    <a:pt x="342" y="753"/>
                  </a:lnTo>
                  <a:lnTo>
                    <a:pt x="349" y="771"/>
                  </a:lnTo>
                  <a:lnTo>
                    <a:pt x="355" y="764"/>
                  </a:lnTo>
                  <a:lnTo>
                    <a:pt x="362" y="773"/>
                  </a:lnTo>
                  <a:lnTo>
                    <a:pt x="369" y="776"/>
                  </a:lnTo>
                  <a:lnTo>
                    <a:pt x="376" y="764"/>
                  </a:lnTo>
                  <a:lnTo>
                    <a:pt x="383" y="757"/>
                  </a:lnTo>
                  <a:lnTo>
                    <a:pt x="390" y="766"/>
                  </a:lnTo>
                  <a:lnTo>
                    <a:pt x="397" y="766"/>
                  </a:lnTo>
                  <a:lnTo>
                    <a:pt x="404" y="760"/>
                  </a:lnTo>
                  <a:lnTo>
                    <a:pt x="412" y="780"/>
                  </a:lnTo>
                  <a:lnTo>
                    <a:pt x="419" y="780"/>
                  </a:lnTo>
                  <a:lnTo>
                    <a:pt x="426" y="780"/>
                  </a:lnTo>
                  <a:lnTo>
                    <a:pt x="433" y="767"/>
                  </a:lnTo>
                  <a:lnTo>
                    <a:pt x="440" y="773"/>
                  </a:lnTo>
                  <a:lnTo>
                    <a:pt x="447" y="760"/>
                  </a:lnTo>
                  <a:lnTo>
                    <a:pt x="454" y="760"/>
                  </a:lnTo>
                  <a:lnTo>
                    <a:pt x="459" y="760"/>
                  </a:lnTo>
                  <a:lnTo>
                    <a:pt x="467" y="773"/>
                  </a:lnTo>
                  <a:lnTo>
                    <a:pt x="474" y="773"/>
                  </a:lnTo>
                  <a:lnTo>
                    <a:pt x="481" y="783"/>
                  </a:lnTo>
                  <a:lnTo>
                    <a:pt x="488" y="787"/>
                  </a:lnTo>
                  <a:lnTo>
                    <a:pt x="495" y="771"/>
                  </a:lnTo>
                  <a:lnTo>
                    <a:pt x="502" y="771"/>
                  </a:lnTo>
                  <a:lnTo>
                    <a:pt x="509" y="757"/>
                  </a:lnTo>
                  <a:lnTo>
                    <a:pt x="516" y="757"/>
                  </a:lnTo>
                  <a:lnTo>
                    <a:pt x="523" y="760"/>
                  </a:lnTo>
                  <a:lnTo>
                    <a:pt x="530" y="767"/>
                  </a:lnTo>
                  <a:lnTo>
                    <a:pt x="538" y="767"/>
                  </a:lnTo>
                  <a:lnTo>
                    <a:pt x="545" y="783"/>
                  </a:lnTo>
                  <a:lnTo>
                    <a:pt x="552" y="774"/>
                  </a:lnTo>
                  <a:lnTo>
                    <a:pt x="559" y="760"/>
                  </a:lnTo>
                  <a:lnTo>
                    <a:pt x="566" y="767"/>
                  </a:lnTo>
                  <a:lnTo>
                    <a:pt x="573" y="760"/>
                  </a:lnTo>
                  <a:lnTo>
                    <a:pt x="580" y="758"/>
                  </a:lnTo>
                  <a:lnTo>
                    <a:pt x="585" y="767"/>
                  </a:lnTo>
                  <a:lnTo>
                    <a:pt x="593" y="767"/>
                  </a:lnTo>
                  <a:lnTo>
                    <a:pt x="600" y="758"/>
                  </a:lnTo>
                  <a:lnTo>
                    <a:pt x="607" y="748"/>
                  </a:lnTo>
                  <a:lnTo>
                    <a:pt x="614" y="732"/>
                  </a:lnTo>
                  <a:lnTo>
                    <a:pt x="621" y="719"/>
                  </a:lnTo>
                  <a:lnTo>
                    <a:pt x="628" y="735"/>
                  </a:lnTo>
                  <a:lnTo>
                    <a:pt x="635" y="735"/>
                  </a:lnTo>
                  <a:lnTo>
                    <a:pt x="642" y="755"/>
                  </a:lnTo>
                  <a:lnTo>
                    <a:pt x="649" y="758"/>
                  </a:lnTo>
                  <a:lnTo>
                    <a:pt x="656" y="769"/>
                  </a:lnTo>
                  <a:lnTo>
                    <a:pt x="664" y="769"/>
                  </a:lnTo>
                  <a:lnTo>
                    <a:pt x="671" y="778"/>
                  </a:lnTo>
                  <a:lnTo>
                    <a:pt x="678" y="778"/>
                  </a:lnTo>
                  <a:lnTo>
                    <a:pt x="685" y="774"/>
                  </a:lnTo>
                  <a:lnTo>
                    <a:pt x="690" y="758"/>
                  </a:lnTo>
                  <a:lnTo>
                    <a:pt x="699" y="739"/>
                  </a:lnTo>
                  <a:lnTo>
                    <a:pt x="706" y="730"/>
                  </a:lnTo>
                  <a:lnTo>
                    <a:pt x="711" y="730"/>
                  </a:lnTo>
                  <a:lnTo>
                    <a:pt x="719" y="737"/>
                  </a:lnTo>
                  <a:lnTo>
                    <a:pt x="726" y="737"/>
                  </a:lnTo>
                  <a:lnTo>
                    <a:pt x="733" y="753"/>
                  </a:lnTo>
                  <a:lnTo>
                    <a:pt x="740" y="762"/>
                  </a:lnTo>
                  <a:lnTo>
                    <a:pt x="747" y="741"/>
                  </a:lnTo>
                  <a:lnTo>
                    <a:pt x="754" y="728"/>
                  </a:lnTo>
                  <a:lnTo>
                    <a:pt x="761" y="712"/>
                  </a:lnTo>
                  <a:lnTo>
                    <a:pt x="768" y="696"/>
                  </a:lnTo>
                  <a:lnTo>
                    <a:pt x="775" y="668"/>
                  </a:lnTo>
                  <a:lnTo>
                    <a:pt x="782" y="680"/>
                  </a:lnTo>
                  <a:lnTo>
                    <a:pt x="790" y="684"/>
                  </a:lnTo>
                  <a:lnTo>
                    <a:pt x="797" y="712"/>
                  </a:lnTo>
                  <a:lnTo>
                    <a:pt x="804" y="693"/>
                  </a:lnTo>
                  <a:lnTo>
                    <a:pt x="809" y="709"/>
                  </a:lnTo>
                  <a:lnTo>
                    <a:pt x="816" y="687"/>
                  </a:lnTo>
                  <a:lnTo>
                    <a:pt x="823" y="675"/>
                  </a:lnTo>
                  <a:lnTo>
                    <a:pt x="830" y="647"/>
                  </a:lnTo>
                  <a:lnTo>
                    <a:pt x="837" y="671"/>
                  </a:lnTo>
                  <a:lnTo>
                    <a:pt x="845" y="668"/>
                  </a:lnTo>
                  <a:lnTo>
                    <a:pt x="852" y="631"/>
                  </a:lnTo>
                  <a:lnTo>
                    <a:pt x="859" y="639"/>
                  </a:lnTo>
                  <a:lnTo>
                    <a:pt x="866" y="647"/>
                  </a:lnTo>
                  <a:lnTo>
                    <a:pt x="873" y="634"/>
                  </a:lnTo>
                  <a:lnTo>
                    <a:pt x="880" y="609"/>
                  </a:lnTo>
                  <a:lnTo>
                    <a:pt x="887" y="638"/>
                  </a:lnTo>
                  <a:lnTo>
                    <a:pt x="894" y="645"/>
                  </a:lnTo>
                  <a:lnTo>
                    <a:pt x="901" y="638"/>
                  </a:lnTo>
                  <a:lnTo>
                    <a:pt x="908" y="650"/>
                  </a:lnTo>
                  <a:lnTo>
                    <a:pt x="916" y="675"/>
                  </a:lnTo>
                  <a:lnTo>
                    <a:pt x="921" y="675"/>
                  </a:lnTo>
                  <a:lnTo>
                    <a:pt x="928" y="680"/>
                  </a:lnTo>
                  <a:lnTo>
                    <a:pt x="935" y="643"/>
                  </a:lnTo>
                  <a:lnTo>
                    <a:pt x="942" y="604"/>
                  </a:lnTo>
                  <a:lnTo>
                    <a:pt x="949" y="595"/>
                  </a:lnTo>
                  <a:lnTo>
                    <a:pt x="956" y="613"/>
                  </a:lnTo>
                  <a:lnTo>
                    <a:pt x="963" y="604"/>
                  </a:lnTo>
                  <a:lnTo>
                    <a:pt x="971" y="629"/>
                  </a:lnTo>
                  <a:lnTo>
                    <a:pt x="978" y="634"/>
                  </a:lnTo>
                  <a:lnTo>
                    <a:pt x="985" y="586"/>
                  </a:lnTo>
                  <a:lnTo>
                    <a:pt x="992" y="567"/>
                  </a:lnTo>
                  <a:lnTo>
                    <a:pt x="999" y="579"/>
                  </a:lnTo>
                  <a:lnTo>
                    <a:pt x="1006" y="590"/>
                  </a:lnTo>
                  <a:lnTo>
                    <a:pt x="1013" y="583"/>
                  </a:lnTo>
                  <a:lnTo>
                    <a:pt x="1018" y="588"/>
                  </a:lnTo>
                  <a:lnTo>
                    <a:pt x="1026" y="579"/>
                  </a:lnTo>
                  <a:lnTo>
                    <a:pt x="1033" y="529"/>
                  </a:lnTo>
                  <a:lnTo>
                    <a:pt x="1040" y="529"/>
                  </a:lnTo>
                  <a:lnTo>
                    <a:pt x="1047" y="565"/>
                  </a:lnTo>
                  <a:lnTo>
                    <a:pt x="1054" y="574"/>
                  </a:lnTo>
                  <a:lnTo>
                    <a:pt x="1061" y="560"/>
                  </a:lnTo>
                  <a:lnTo>
                    <a:pt x="1068" y="556"/>
                  </a:lnTo>
                  <a:lnTo>
                    <a:pt x="1075" y="474"/>
                  </a:lnTo>
                  <a:lnTo>
                    <a:pt x="1082" y="430"/>
                  </a:lnTo>
                  <a:lnTo>
                    <a:pt x="1089" y="419"/>
                  </a:lnTo>
                  <a:lnTo>
                    <a:pt x="1097" y="398"/>
                  </a:lnTo>
                  <a:lnTo>
                    <a:pt x="1104" y="414"/>
                  </a:lnTo>
                  <a:lnTo>
                    <a:pt x="1111" y="446"/>
                  </a:lnTo>
                  <a:lnTo>
                    <a:pt x="1118" y="464"/>
                  </a:lnTo>
                  <a:lnTo>
                    <a:pt x="1125" y="460"/>
                  </a:lnTo>
                  <a:lnTo>
                    <a:pt x="1130" y="471"/>
                  </a:lnTo>
                  <a:lnTo>
                    <a:pt x="1137" y="403"/>
                  </a:lnTo>
                  <a:lnTo>
                    <a:pt x="1144" y="405"/>
                  </a:lnTo>
                  <a:lnTo>
                    <a:pt x="1152" y="400"/>
                  </a:lnTo>
                  <a:lnTo>
                    <a:pt x="1159" y="405"/>
                  </a:lnTo>
                  <a:lnTo>
                    <a:pt x="1166" y="373"/>
                  </a:lnTo>
                  <a:lnTo>
                    <a:pt x="1173" y="402"/>
                  </a:lnTo>
                  <a:lnTo>
                    <a:pt x="1180" y="384"/>
                  </a:lnTo>
                  <a:lnTo>
                    <a:pt x="1187" y="343"/>
                  </a:lnTo>
                  <a:lnTo>
                    <a:pt x="1194" y="362"/>
                  </a:lnTo>
                  <a:lnTo>
                    <a:pt x="1201" y="386"/>
                  </a:lnTo>
                  <a:lnTo>
                    <a:pt x="1208" y="366"/>
                  </a:lnTo>
                  <a:lnTo>
                    <a:pt x="1215" y="432"/>
                  </a:lnTo>
                  <a:lnTo>
                    <a:pt x="1223" y="426"/>
                  </a:lnTo>
                  <a:lnTo>
                    <a:pt x="1228" y="410"/>
                  </a:lnTo>
                  <a:lnTo>
                    <a:pt x="1235" y="412"/>
                  </a:lnTo>
                  <a:lnTo>
                    <a:pt x="1242" y="425"/>
                  </a:lnTo>
                  <a:lnTo>
                    <a:pt x="1249" y="311"/>
                  </a:lnTo>
                  <a:lnTo>
                    <a:pt x="1256" y="299"/>
                  </a:lnTo>
                  <a:lnTo>
                    <a:pt x="1263" y="290"/>
                  </a:lnTo>
                  <a:lnTo>
                    <a:pt x="1270" y="235"/>
                  </a:lnTo>
                  <a:lnTo>
                    <a:pt x="1278" y="242"/>
                  </a:lnTo>
                  <a:lnTo>
                    <a:pt x="1285" y="244"/>
                  </a:lnTo>
                  <a:lnTo>
                    <a:pt x="1292" y="256"/>
                  </a:lnTo>
                  <a:lnTo>
                    <a:pt x="1299" y="201"/>
                  </a:lnTo>
                  <a:lnTo>
                    <a:pt x="1306" y="226"/>
                  </a:lnTo>
                  <a:lnTo>
                    <a:pt x="1313" y="206"/>
                  </a:lnTo>
                  <a:lnTo>
                    <a:pt x="1320" y="254"/>
                  </a:lnTo>
                  <a:lnTo>
                    <a:pt x="1327" y="226"/>
                  </a:lnTo>
                  <a:lnTo>
                    <a:pt x="1334" y="219"/>
                  </a:lnTo>
                  <a:lnTo>
                    <a:pt x="1341" y="267"/>
                  </a:lnTo>
                  <a:lnTo>
                    <a:pt x="1349" y="256"/>
                  </a:lnTo>
                  <a:lnTo>
                    <a:pt x="1354" y="247"/>
                  </a:lnTo>
                  <a:lnTo>
                    <a:pt x="1361" y="235"/>
                  </a:lnTo>
                  <a:lnTo>
                    <a:pt x="1368" y="247"/>
                  </a:lnTo>
                  <a:lnTo>
                    <a:pt x="1375" y="203"/>
                  </a:lnTo>
                  <a:lnTo>
                    <a:pt x="1382" y="194"/>
                  </a:lnTo>
                  <a:lnTo>
                    <a:pt x="1389" y="176"/>
                  </a:lnTo>
                  <a:lnTo>
                    <a:pt x="1396" y="220"/>
                  </a:lnTo>
                  <a:lnTo>
                    <a:pt x="1404" y="261"/>
                  </a:lnTo>
                  <a:lnTo>
                    <a:pt x="1411" y="251"/>
                  </a:lnTo>
                  <a:lnTo>
                    <a:pt x="1418" y="242"/>
                  </a:lnTo>
                  <a:lnTo>
                    <a:pt x="1425" y="247"/>
                  </a:lnTo>
                  <a:lnTo>
                    <a:pt x="1432" y="208"/>
                  </a:lnTo>
                  <a:lnTo>
                    <a:pt x="1439" y="103"/>
                  </a:lnTo>
                  <a:lnTo>
                    <a:pt x="1446" y="126"/>
                  </a:lnTo>
                  <a:lnTo>
                    <a:pt x="1453" y="107"/>
                  </a:lnTo>
                  <a:lnTo>
                    <a:pt x="1460" y="68"/>
                  </a:lnTo>
                  <a:lnTo>
                    <a:pt x="1467" y="80"/>
                  </a:lnTo>
                  <a:lnTo>
                    <a:pt x="1475" y="132"/>
                  </a:lnTo>
                  <a:lnTo>
                    <a:pt x="1480" y="87"/>
                  </a:lnTo>
                  <a:lnTo>
                    <a:pt x="1487" y="61"/>
                  </a:lnTo>
                  <a:lnTo>
                    <a:pt x="1494" y="54"/>
                  </a:lnTo>
                  <a:lnTo>
                    <a:pt x="1501" y="0"/>
                  </a:lnTo>
                  <a:lnTo>
                    <a:pt x="1508" y="25"/>
                  </a:lnTo>
                  <a:lnTo>
                    <a:pt x="1515" y="27"/>
                  </a:lnTo>
                  <a:lnTo>
                    <a:pt x="1522" y="78"/>
                  </a:lnTo>
                  <a:lnTo>
                    <a:pt x="1530" y="135"/>
                  </a:lnTo>
                  <a:lnTo>
                    <a:pt x="1537" y="203"/>
                  </a:lnTo>
                  <a:lnTo>
                    <a:pt x="1544" y="183"/>
                  </a:lnTo>
                  <a:lnTo>
                    <a:pt x="1551" y="162"/>
                  </a:lnTo>
                  <a:lnTo>
                    <a:pt x="1558" y="119"/>
                  </a:lnTo>
                  <a:lnTo>
                    <a:pt x="1565" y="110"/>
                  </a:lnTo>
                  <a:lnTo>
                    <a:pt x="1572" y="107"/>
                  </a:lnTo>
                  <a:lnTo>
                    <a:pt x="1578" y="75"/>
                  </a:lnTo>
                  <a:lnTo>
                    <a:pt x="1585" y="157"/>
                  </a:lnTo>
                  <a:lnTo>
                    <a:pt x="1592" y="153"/>
                  </a:lnTo>
                  <a:lnTo>
                    <a:pt x="1599" y="149"/>
                  </a:lnTo>
                  <a:lnTo>
                    <a:pt x="1606" y="164"/>
                  </a:lnTo>
                  <a:lnTo>
                    <a:pt x="1613" y="213"/>
                  </a:lnTo>
                  <a:lnTo>
                    <a:pt x="1620" y="132"/>
                  </a:lnTo>
                  <a:lnTo>
                    <a:pt x="1627" y="192"/>
                  </a:lnTo>
                  <a:lnTo>
                    <a:pt x="1634" y="176"/>
                  </a:lnTo>
                  <a:lnTo>
                    <a:pt x="1641" y="98"/>
                  </a:lnTo>
                  <a:lnTo>
                    <a:pt x="1648" y="82"/>
                  </a:lnTo>
                  <a:lnTo>
                    <a:pt x="1656" y="137"/>
                  </a:lnTo>
                  <a:lnTo>
                    <a:pt x="1663" y="82"/>
                  </a:lnTo>
                  <a:lnTo>
                    <a:pt x="1670" y="123"/>
                  </a:lnTo>
                  <a:lnTo>
                    <a:pt x="1677" y="151"/>
                  </a:lnTo>
                  <a:lnTo>
                    <a:pt x="1684" y="172"/>
                  </a:lnTo>
                  <a:lnTo>
                    <a:pt x="1689" y="169"/>
                  </a:lnTo>
                  <a:lnTo>
                    <a:pt x="1696" y="176"/>
                  </a:lnTo>
                  <a:lnTo>
                    <a:pt x="1704" y="162"/>
                  </a:lnTo>
                  <a:lnTo>
                    <a:pt x="1711" y="181"/>
                  </a:lnTo>
                  <a:lnTo>
                    <a:pt x="1718" y="171"/>
                  </a:lnTo>
                  <a:lnTo>
                    <a:pt x="1725" y="187"/>
                  </a:lnTo>
                  <a:lnTo>
                    <a:pt x="1732" y="228"/>
                  </a:lnTo>
                  <a:lnTo>
                    <a:pt x="1739" y="272"/>
                  </a:lnTo>
                  <a:lnTo>
                    <a:pt x="1746" y="350"/>
                  </a:lnTo>
                  <a:lnTo>
                    <a:pt x="1753" y="302"/>
                  </a:lnTo>
                  <a:lnTo>
                    <a:pt x="1760" y="307"/>
                  </a:lnTo>
                  <a:lnTo>
                    <a:pt x="1767" y="371"/>
                  </a:lnTo>
                  <a:lnTo>
                    <a:pt x="1775" y="329"/>
                  </a:lnTo>
                  <a:lnTo>
                    <a:pt x="1782" y="290"/>
                  </a:lnTo>
                  <a:lnTo>
                    <a:pt x="1787" y="362"/>
                  </a:lnTo>
                  <a:lnTo>
                    <a:pt x="1794" y="389"/>
                  </a:lnTo>
                  <a:lnTo>
                    <a:pt x="1801" y="341"/>
                  </a:lnTo>
                  <a:lnTo>
                    <a:pt x="1808" y="318"/>
                  </a:lnTo>
                  <a:lnTo>
                    <a:pt x="1815" y="343"/>
                  </a:lnTo>
                  <a:lnTo>
                    <a:pt x="1822" y="341"/>
                  </a:lnTo>
                  <a:lnTo>
                    <a:pt x="1830" y="322"/>
                  </a:lnTo>
                  <a:lnTo>
                    <a:pt x="1837" y="334"/>
                  </a:lnTo>
                  <a:lnTo>
                    <a:pt x="1844" y="302"/>
                  </a:lnTo>
                  <a:lnTo>
                    <a:pt x="1851" y="208"/>
                  </a:lnTo>
                  <a:lnTo>
                    <a:pt x="1858" y="203"/>
                  </a:lnTo>
                  <a:lnTo>
                    <a:pt x="1865" y="142"/>
                  </a:lnTo>
                  <a:lnTo>
                    <a:pt x="1872" y="89"/>
                  </a:lnTo>
                  <a:lnTo>
                    <a:pt x="1879" y="149"/>
                  </a:lnTo>
                  <a:lnTo>
                    <a:pt x="1886" y="215"/>
                  </a:lnTo>
                  <a:lnTo>
                    <a:pt x="1893" y="158"/>
                  </a:lnTo>
                  <a:lnTo>
                    <a:pt x="1899" y="180"/>
                  </a:lnTo>
                  <a:lnTo>
                    <a:pt x="1906" y="245"/>
                  </a:lnTo>
                  <a:lnTo>
                    <a:pt x="1913" y="267"/>
                  </a:lnTo>
                  <a:lnTo>
                    <a:pt x="1920" y="249"/>
                  </a:lnTo>
                  <a:lnTo>
                    <a:pt x="1927" y="331"/>
                  </a:lnTo>
                  <a:lnTo>
                    <a:pt x="1934" y="275"/>
                  </a:lnTo>
                  <a:lnTo>
                    <a:pt x="1941" y="263"/>
                  </a:lnTo>
                  <a:lnTo>
                    <a:pt x="1948" y="222"/>
                  </a:lnTo>
                  <a:lnTo>
                    <a:pt x="1956" y="165"/>
                  </a:lnTo>
                  <a:lnTo>
                    <a:pt x="1963" y="142"/>
                  </a:lnTo>
                  <a:lnTo>
                    <a:pt x="1970" y="238"/>
                  </a:lnTo>
                  <a:lnTo>
                    <a:pt x="1977" y="196"/>
                  </a:lnTo>
                  <a:lnTo>
                    <a:pt x="1984" y="197"/>
                  </a:lnTo>
                  <a:lnTo>
                    <a:pt x="1991" y="256"/>
                  </a:lnTo>
                  <a:lnTo>
                    <a:pt x="1998" y="142"/>
                  </a:lnTo>
                  <a:lnTo>
                    <a:pt x="2005" y="121"/>
                  </a:lnTo>
                  <a:lnTo>
                    <a:pt x="2012" y="119"/>
                  </a:lnTo>
                  <a:lnTo>
                    <a:pt x="2019" y="116"/>
                  </a:lnTo>
                  <a:lnTo>
                    <a:pt x="2025" y="133"/>
                  </a:lnTo>
                  <a:lnTo>
                    <a:pt x="2032" y="275"/>
                  </a:lnTo>
                  <a:lnTo>
                    <a:pt x="2039" y="272"/>
                  </a:lnTo>
                  <a:lnTo>
                    <a:pt x="2046" y="249"/>
                  </a:lnTo>
                  <a:lnTo>
                    <a:pt x="2053" y="242"/>
                  </a:lnTo>
                  <a:lnTo>
                    <a:pt x="2060" y="206"/>
                  </a:lnTo>
                  <a:lnTo>
                    <a:pt x="2067" y="157"/>
                  </a:lnTo>
                  <a:lnTo>
                    <a:pt x="2074" y="142"/>
                  </a:lnTo>
                  <a:lnTo>
                    <a:pt x="2082" y="183"/>
                  </a:lnTo>
                  <a:lnTo>
                    <a:pt x="2089" y="197"/>
                  </a:lnTo>
                  <a:lnTo>
                    <a:pt x="2096" y="213"/>
                  </a:lnTo>
                </a:path>
              </a:pathLst>
            </a:custGeom>
            <a:noFill/>
            <a:ln w="25400">
              <a:solidFill>
                <a:schemeClr val="tx2">
                  <a:lumMod val="75000"/>
                </a:schemeClr>
              </a:solidFill>
              <a:prstDash val="solid"/>
              <a:round/>
              <a:headEnd/>
              <a:tailEnd/>
            </a:ln>
          </p:spPr>
          <p:txBody>
            <a:bodyPr/>
            <a:lstStyle/>
            <a:p>
              <a:endParaRPr lang="ja-JP" altLang="en-US"/>
            </a:p>
          </p:txBody>
        </p:sp>
        <p:sp>
          <p:nvSpPr>
            <p:cNvPr id="95" name="テキスト ボックス 94"/>
            <p:cNvSpPr txBox="1"/>
            <p:nvPr/>
          </p:nvSpPr>
          <p:spPr>
            <a:xfrm>
              <a:off x="1087313" y="2901488"/>
              <a:ext cx="1051994" cy="502778"/>
            </a:xfrm>
            <a:prstGeom prst="rect">
              <a:avLst/>
            </a:prstGeom>
            <a:noFill/>
          </p:spPr>
          <p:txBody>
            <a:bodyPr wrap="none" rtlCol="0">
              <a:spAutoFit/>
            </a:bodyPr>
            <a:lstStyle/>
            <a:p>
              <a:r>
                <a:rPr kumimoji="1" lang="en-US" altLang="ja-JP" sz="2400" dirty="0" smtClean="0"/>
                <a:t>scan 1</a:t>
              </a:r>
              <a:endParaRPr kumimoji="1" lang="ja-JP" altLang="en-US" sz="2400" dirty="0"/>
            </a:p>
          </p:txBody>
        </p:sp>
        <p:sp>
          <p:nvSpPr>
            <p:cNvPr id="96" name="正方形/長方形 95"/>
            <p:cNvSpPr/>
            <p:nvPr/>
          </p:nvSpPr>
          <p:spPr>
            <a:xfrm>
              <a:off x="959898" y="1663299"/>
              <a:ext cx="3760807" cy="436180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テキスト ボックス 96"/>
            <p:cNvSpPr txBox="1"/>
            <p:nvPr/>
          </p:nvSpPr>
          <p:spPr>
            <a:xfrm>
              <a:off x="1087313" y="4221087"/>
              <a:ext cx="1051994" cy="502778"/>
            </a:xfrm>
            <a:prstGeom prst="rect">
              <a:avLst/>
            </a:prstGeom>
            <a:noFill/>
          </p:spPr>
          <p:txBody>
            <a:bodyPr wrap="none" rtlCol="0">
              <a:spAutoFit/>
            </a:bodyPr>
            <a:lstStyle/>
            <a:p>
              <a:r>
                <a:rPr kumimoji="1" lang="en-US" altLang="ja-JP" sz="2400" dirty="0" smtClean="0">
                  <a:solidFill>
                    <a:srgbClr val="1E4778"/>
                  </a:solidFill>
                </a:rPr>
                <a:t>scan 2</a:t>
              </a:r>
              <a:endParaRPr kumimoji="1" lang="ja-JP" altLang="en-US" sz="2400" dirty="0">
                <a:solidFill>
                  <a:srgbClr val="1E4778"/>
                </a:solidFill>
              </a:endParaRPr>
            </a:p>
          </p:txBody>
        </p:sp>
      </p:grpSp>
      <p:sp>
        <p:nvSpPr>
          <p:cNvPr id="99" name="テキスト ボックス 98"/>
          <p:cNvSpPr txBox="1"/>
          <p:nvPr/>
        </p:nvSpPr>
        <p:spPr>
          <a:xfrm>
            <a:off x="2530999" y="4653136"/>
            <a:ext cx="1788973" cy="1200329"/>
          </a:xfrm>
          <a:prstGeom prst="rect">
            <a:avLst/>
          </a:prstGeom>
          <a:noFill/>
        </p:spPr>
        <p:txBody>
          <a:bodyPr wrap="square" rtlCol="0">
            <a:spAutoFit/>
          </a:bodyPr>
          <a:lstStyle/>
          <a:p>
            <a:pPr algn="ctr"/>
            <a:r>
              <a:rPr lang="en-US" altLang="ja-JP" sz="2400" dirty="0" smtClean="0">
                <a:solidFill>
                  <a:srgbClr val="FF0000"/>
                </a:solidFill>
              </a:rPr>
              <a:t>electron current</a:t>
            </a:r>
          </a:p>
          <a:p>
            <a:pPr algn="ctr"/>
            <a:r>
              <a:rPr lang="en-US" altLang="ja-JP" sz="2400" dirty="0" smtClean="0">
                <a:solidFill>
                  <a:srgbClr val="FF0000"/>
                </a:solidFill>
              </a:rPr>
              <a:t>1/1500</a:t>
            </a:r>
            <a:endParaRPr kumimoji="1" lang="ja-JP" altLang="en-US" sz="2400" dirty="0">
              <a:solidFill>
                <a:srgbClr val="FF0000"/>
              </a:solidFill>
            </a:endParaRPr>
          </a:p>
        </p:txBody>
      </p:sp>
      <p:sp>
        <p:nvSpPr>
          <p:cNvPr id="100" name="Text Box 405"/>
          <p:cNvSpPr txBox="1">
            <a:spLocks noChangeArrowheads="1"/>
          </p:cNvSpPr>
          <p:nvPr/>
        </p:nvSpPr>
        <p:spPr bwMode="auto">
          <a:xfrm>
            <a:off x="901730" y="1860986"/>
            <a:ext cx="1250881" cy="461665"/>
          </a:xfrm>
          <a:prstGeom prst="rect">
            <a:avLst/>
          </a:prstGeom>
          <a:solidFill>
            <a:schemeClr val="bg1"/>
          </a:solidFill>
          <a:ln w="9525">
            <a:noFill/>
            <a:miter lim="800000"/>
            <a:headEnd/>
            <a:tailEnd/>
          </a:ln>
          <a:effectLst/>
        </p:spPr>
        <p:txBody>
          <a:bodyPr wrap="none">
            <a:spAutoFit/>
          </a:bodyPr>
          <a:lstStyle/>
          <a:p>
            <a:r>
              <a:rPr lang="en-US" altLang="ja-JP" sz="2400" i="1" dirty="0" smtClean="0">
                <a:solidFill>
                  <a:schemeClr val="accent1"/>
                </a:solidFill>
                <a:latin typeface="Arial" charset="0"/>
              </a:rPr>
              <a:t>n</a:t>
            </a:r>
            <a:r>
              <a:rPr lang="en-US" altLang="ja-JP" sz="2400" dirty="0" smtClean="0">
                <a:solidFill>
                  <a:schemeClr val="accent1"/>
                </a:solidFill>
                <a:latin typeface="Arial" charset="0"/>
              </a:rPr>
              <a:t>-C</a:t>
            </a:r>
            <a:r>
              <a:rPr lang="en-US" altLang="ja-JP" sz="2400" baseline="-25000" dirty="0" smtClean="0">
                <a:solidFill>
                  <a:schemeClr val="accent1"/>
                </a:solidFill>
                <a:latin typeface="Arial" charset="0"/>
              </a:rPr>
              <a:t>36</a:t>
            </a:r>
            <a:r>
              <a:rPr lang="en-US" altLang="ja-JP" sz="2400" dirty="0" smtClean="0">
                <a:solidFill>
                  <a:schemeClr val="accent1"/>
                </a:solidFill>
                <a:latin typeface="Arial" charset="0"/>
              </a:rPr>
              <a:t>H</a:t>
            </a:r>
            <a:r>
              <a:rPr lang="en-US" altLang="ja-JP" sz="2400" baseline="-25000" dirty="0" smtClean="0">
                <a:solidFill>
                  <a:schemeClr val="accent1"/>
                </a:solidFill>
                <a:latin typeface="Arial" charset="0"/>
              </a:rPr>
              <a:t>74</a:t>
            </a:r>
            <a:endParaRPr lang="ja-JP" altLang="en-US" sz="2400" dirty="0">
              <a:solidFill>
                <a:schemeClr val="accent1"/>
              </a:solidFill>
              <a:latin typeface="Arial" pitchFamily="34" charset="0"/>
              <a:cs typeface="Arial" pitchFamily="34" charset="0"/>
            </a:endParaRPr>
          </a:p>
        </p:txBody>
      </p:sp>
      <p:sp>
        <p:nvSpPr>
          <p:cNvPr id="101" name="Rectangle 115"/>
          <p:cNvSpPr>
            <a:spLocks noChangeArrowheads="1"/>
          </p:cNvSpPr>
          <p:nvPr/>
        </p:nvSpPr>
        <p:spPr bwMode="auto">
          <a:xfrm>
            <a:off x="704666" y="1341929"/>
            <a:ext cx="3291270" cy="43088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altLang="ja-JP" sz="2800" b="1" dirty="0" smtClean="0">
                <a:solidFill>
                  <a:srgbClr val="C00000"/>
                </a:solidFill>
                <a:latin typeface="Arial" pitchFamily="34" charset="0"/>
                <a:ea typeface="ＭＳ Ｐゴシック" pitchFamily="50" charset="-128"/>
                <a:cs typeface="ＭＳ Ｐゴシック" pitchFamily="50" charset="-128"/>
              </a:rPr>
              <a:t>radiation damage</a:t>
            </a:r>
            <a:endParaRPr kumimoji="1" lang="ja-JP" sz="2800" b="1" i="0" u="none" strike="noStrike" cap="none" normalizeH="0" baseline="0" dirty="0" smtClean="0">
              <a:ln>
                <a:noFill/>
              </a:ln>
              <a:solidFill>
                <a:srgbClr val="C00000"/>
              </a:solidFill>
              <a:effectLst/>
              <a:latin typeface="Arial" pitchFamily="34" charset="0"/>
              <a:ea typeface="ＭＳ Ｐゴシック" pitchFamily="50" charset="-128"/>
              <a:cs typeface="ＭＳ Ｐゴシック" pitchFamily="50" charset="-128"/>
            </a:endParaRPr>
          </a:p>
        </p:txBody>
      </p:sp>
    </p:spTree>
    <p:extLst>
      <p:ext uri="{BB962C8B-B14F-4D97-AF65-F5344CB8AC3E}">
        <p14:creationId xmlns:p14="http://schemas.microsoft.com/office/powerpoint/2010/main" val="1471428742"/>
      </p:ext>
    </p:extLst>
  </p:cSld>
  <p:clrMapOvr>
    <a:masterClrMapping/>
  </p:clrMapOvr>
  <p:transition advTm="2873"/>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solidFill>
                  <a:schemeClr val="tx2"/>
                </a:solidFill>
              </a:rPr>
              <a:t>How can we solve the </a:t>
            </a:r>
            <a:r>
              <a:rPr lang="en-US" altLang="ja-JP" b="1" dirty="0" smtClean="0">
                <a:solidFill>
                  <a:srgbClr val="FF0000"/>
                </a:solidFill>
              </a:rPr>
              <a:t>two issues</a:t>
            </a:r>
            <a:r>
              <a:rPr kumimoji="1" lang="ja-JP" altLang="en-US" dirty="0" smtClean="0"/>
              <a:t>？</a:t>
            </a:r>
            <a:endParaRPr kumimoji="1" lang="ja-JP" altLang="en-US" dirty="0"/>
          </a:p>
        </p:txBody>
      </p:sp>
      <p:grpSp>
        <p:nvGrpSpPr>
          <p:cNvPr id="5" name="グループ化 4"/>
          <p:cNvGrpSpPr/>
          <p:nvPr/>
        </p:nvGrpSpPr>
        <p:grpSpPr>
          <a:xfrm>
            <a:off x="5652120" y="1370013"/>
            <a:ext cx="2971800" cy="5346700"/>
            <a:chOff x="4419600" y="1511300"/>
            <a:chExt cx="2971800" cy="5346700"/>
          </a:xfrm>
        </p:grpSpPr>
        <p:pic>
          <p:nvPicPr>
            <p:cNvPr id="632834" name="Picture 2" descr="F:\tmp\考える人.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9961" b="89844" l="25000" r="80990"/>
                      </a14:imgEffect>
                    </a14:imgLayer>
                  </a14:imgProps>
                </a:ext>
                <a:ext uri="{28A0092B-C50C-407E-A947-70E740481C1C}">
                  <a14:useLocalDpi xmlns:a14="http://schemas.microsoft.com/office/drawing/2010/main" val="0"/>
                </a:ext>
              </a:extLst>
            </a:blip>
            <a:srcRect l="22714" t="8714" r="18171" b="9060"/>
            <a:stretch/>
          </p:blipFill>
          <p:spPr bwMode="auto">
            <a:xfrm>
              <a:off x="4419600" y="1511300"/>
              <a:ext cx="2882900" cy="5346700"/>
            </a:xfrm>
            <a:prstGeom prst="rect">
              <a:avLst/>
            </a:prstGeom>
            <a:noFill/>
            <a:extLst>
              <a:ext uri="{909E8E84-426E-40DD-AFC4-6F175D3DCCD1}">
                <a14:hiddenFill xmlns:a14="http://schemas.microsoft.com/office/drawing/2010/main">
                  <a:solidFill>
                    <a:srgbClr val="FFFFFF"/>
                  </a:solidFill>
                </a14:hiddenFill>
              </a:ext>
            </a:extLst>
          </p:spPr>
        </p:pic>
        <p:sp>
          <p:nvSpPr>
            <p:cNvPr id="3" name="フリーフォーム 2"/>
            <p:cNvSpPr/>
            <p:nvPr/>
          </p:nvSpPr>
          <p:spPr>
            <a:xfrm>
              <a:off x="4638675" y="2828925"/>
              <a:ext cx="719138" cy="762009"/>
            </a:xfrm>
            <a:custGeom>
              <a:avLst/>
              <a:gdLst>
                <a:gd name="connsiteX0" fmla="*/ 619125 w 719138"/>
                <a:gd name="connsiteY0" fmla="*/ 204788 h 762009"/>
                <a:gd name="connsiteX1" fmla="*/ 628650 w 719138"/>
                <a:gd name="connsiteY1" fmla="*/ 247650 h 762009"/>
                <a:gd name="connsiteX2" fmla="*/ 638175 w 719138"/>
                <a:gd name="connsiteY2" fmla="*/ 261938 h 762009"/>
                <a:gd name="connsiteX3" fmla="*/ 652463 w 719138"/>
                <a:gd name="connsiteY3" fmla="*/ 290513 h 762009"/>
                <a:gd name="connsiteX4" fmla="*/ 681038 w 719138"/>
                <a:gd name="connsiteY4" fmla="*/ 347663 h 762009"/>
                <a:gd name="connsiteX5" fmla="*/ 690563 w 719138"/>
                <a:gd name="connsiteY5" fmla="*/ 361950 h 762009"/>
                <a:gd name="connsiteX6" fmla="*/ 695325 w 719138"/>
                <a:gd name="connsiteY6" fmla="*/ 381000 h 762009"/>
                <a:gd name="connsiteX7" fmla="*/ 704850 w 719138"/>
                <a:gd name="connsiteY7" fmla="*/ 409575 h 762009"/>
                <a:gd name="connsiteX8" fmla="*/ 709613 w 719138"/>
                <a:gd name="connsiteY8" fmla="*/ 423863 h 762009"/>
                <a:gd name="connsiteX9" fmla="*/ 719138 w 719138"/>
                <a:gd name="connsiteY9" fmla="*/ 461963 h 762009"/>
                <a:gd name="connsiteX10" fmla="*/ 695325 w 719138"/>
                <a:gd name="connsiteY10" fmla="*/ 533400 h 762009"/>
                <a:gd name="connsiteX11" fmla="*/ 676275 w 719138"/>
                <a:gd name="connsiteY11" fmla="*/ 538163 h 762009"/>
                <a:gd name="connsiteX12" fmla="*/ 657225 w 719138"/>
                <a:gd name="connsiteY12" fmla="*/ 547688 h 762009"/>
                <a:gd name="connsiteX13" fmla="*/ 590550 w 719138"/>
                <a:gd name="connsiteY13" fmla="*/ 561975 h 762009"/>
                <a:gd name="connsiteX14" fmla="*/ 581025 w 719138"/>
                <a:gd name="connsiteY14" fmla="*/ 604838 h 762009"/>
                <a:gd name="connsiteX15" fmla="*/ 566738 w 719138"/>
                <a:gd name="connsiteY15" fmla="*/ 609600 h 762009"/>
                <a:gd name="connsiteX16" fmla="*/ 433388 w 719138"/>
                <a:gd name="connsiteY16" fmla="*/ 614363 h 762009"/>
                <a:gd name="connsiteX17" fmla="*/ 419100 w 719138"/>
                <a:gd name="connsiteY17" fmla="*/ 623888 h 762009"/>
                <a:gd name="connsiteX18" fmla="*/ 381000 w 719138"/>
                <a:gd name="connsiteY18" fmla="*/ 633413 h 762009"/>
                <a:gd name="connsiteX19" fmla="*/ 371475 w 719138"/>
                <a:gd name="connsiteY19" fmla="*/ 647700 h 762009"/>
                <a:gd name="connsiteX20" fmla="*/ 357188 w 719138"/>
                <a:gd name="connsiteY20" fmla="*/ 652463 h 762009"/>
                <a:gd name="connsiteX21" fmla="*/ 304800 w 719138"/>
                <a:gd name="connsiteY21" fmla="*/ 704850 h 762009"/>
                <a:gd name="connsiteX22" fmla="*/ 271463 w 719138"/>
                <a:gd name="connsiteY22" fmla="*/ 685800 h 762009"/>
                <a:gd name="connsiteX23" fmla="*/ 257175 w 719138"/>
                <a:gd name="connsiteY23" fmla="*/ 671513 h 762009"/>
                <a:gd name="connsiteX24" fmla="*/ 233363 w 719138"/>
                <a:gd name="connsiteY24" fmla="*/ 690563 h 762009"/>
                <a:gd name="connsiteX25" fmla="*/ 228600 w 719138"/>
                <a:gd name="connsiteY25" fmla="*/ 704850 h 762009"/>
                <a:gd name="connsiteX26" fmla="*/ 214313 w 719138"/>
                <a:gd name="connsiteY26" fmla="*/ 709613 h 762009"/>
                <a:gd name="connsiteX27" fmla="*/ 195263 w 719138"/>
                <a:gd name="connsiteY27" fmla="*/ 742950 h 762009"/>
                <a:gd name="connsiteX28" fmla="*/ 100013 w 719138"/>
                <a:gd name="connsiteY28" fmla="*/ 757238 h 762009"/>
                <a:gd name="connsiteX29" fmla="*/ 80963 w 719138"/>
                <a:gd name="connsiteY29" fmla="*/ 747713 h 762009"/>
                <a:gd name="connsiteX30" fmla="*/ 76200 w 719138"/>
                <a:gd name="connsiteY30" fmla="*/ 733425 h 762009"/>
                <a:gd name="connsiteX31" fmla="*/ 0 w 719138"/>
                <a:gd name="connsiteY31" fmla="*/ 728663 h 762009"/>
                <a:gd name="connsiteX32" fmla="*/ 14288 w 719138"/>
                <a:gd name="connsiteY32" fmla="*/ 538163 h 762009"/>
                <a:gd name="connsiteX33" fmla="*/ 28575 w 719138"/>
                <a:gd name="connsiteY33" fmla="*/ 509588 h 762009"/>
                <a:gd name="connsiteX34" fmla="*/ 47625 w 719138"/>
                <a:gd name="connsiteY34" fmla="*/ 471488 h 762009"/>
                <a:gd name="connsiteX35" fmla="*/ 71438 w 719138"/>
                <a:gd name="connsiteY35" fmla="*/ 433388 h 762009"/>
                <a:gd name="connsiteX36" fmla="*/ 85725 w 719138"/>
                <a:gd name="connsiteY36" fmla="*/ 381000 h 762009"/>
                <a:gd name="connsiteX37" fmla="*/ 119063 w 719138"/>
                <a:gd name="connsiteY37" fmla="*/ 333375 h 762009"/>
                <a:gd name="connsiteX38" fmla="*/ 138113 w 719138"/>
                <a:gd name="connsiteY38" fmla="*/ 300038 h 762009"/>
                <a:gd name="connsiteX39" fmla="*/ 157163 w 719138"/>
                <a:gd name="connsiteY39" fmla="*/ 276225 h 762009"/>
                <a:gd name="connsiteX40" fmla="*/ 176213 w 719138"/>
                <a:gd name="connsiteY40" fmla="*/ 238125 h 762009"/>
                <a:gd name="connsiteX41" fmla="*/ 195263 w 719138"/>
                <a:gd name="connsiteY41" fmla="*/ 214313 h 762009"/>
                <a:gd name="connsiteX42" fmla="*/ 214313 w 719138"/>
                <a:gd name="connsiteY42" fmla="*/ 180975 h 762009"/>
                <a:gd name="connsiteX43" fmla="*/ 233363 w 719138"/>
                <a:gd name="connsiteY43" fmla="*/ 161925 h 762009"/>
                <a:gd name="connsiteX44" fmla="*/ 271463 w 719138"/>
                <a:gd name="connsiteY44" fmla="*/ 114300 h 762009"/>
                <a:gd name="connsiteX45" fmla="*/ 309563 w 719138"/>
                <a:gd name="connsiteY45" fmla="*/ 80963 h 762009"/>
                <a:gd name="connsiteX46" fmla="*/ 400050 w 719138"/>
                <a:gd name="connsiteY46" fmla="*/ 23813 h 762009"/>
                <a:gd name="connsiteX47" fmla="*/ 428625 w 719138"/>
                <a:gd name="connsiteY47" fmla="*/ 0 h 762009"/>
                <a:gd name="connsiteX48" fmla="*/ 447675 w 719138"/>
                <a:gd name="connsiteY48" fmla="*/ 4763 h 762009"/>
                <a:gd name="connsiteX49" fmla="*/ 452438 w 719138"/>
                <a:gd name="connsiteY49" fmla="*/ 19050 h 762009"/>
                <a:gd name="connsiteX50" fmla="*/ 466725 w 719138"/>
                <a:gd name="connsiteY50" fmla="*/ 28575 h 762009"/>
                <a:gd name="connsiteX51" fmla="*/ 490538 w 719138"/>
                <a:gd name="connsiteY51" fmla="*/ 76200 h 762009"/>
                <a:gd name="connsiteX52" fmla="*/ 500063 w 719138"/>
                <a:gd name="connsiteY52" fmla="*/ 90488 h 762009"/>
                <a:gd name="connsiteX53" fmla="*/ 509588 w 719138"/>
                <a:gd name="connsiteY53" fmla="*/ 104775 h 762009"/>
                <a:gd name="connsiteX54" fmla="*/ 533400 w 719138"/>
                <a:gd name="connsiteY54" fmla="*/ 147638 h 762009"/>
                <a:gd name="connsiteX55" fmla="*/ 538163 w 719138"/>
                <a:gd name="connsiteY55" fmla="*/ 161925 h 762009"/>
                <a:gd name="connsiteX56" fmla="*/ 561975 w 719138"/>
                <a:gd name="connsiteY56" fmla="*/ 185738 h 762009"/>
                <a:gd name="connsiteX57" fmla="*/ 595313 w 719138"/>
                <a:gd name="connsiteY57" fmla="*/ 219075 h 762009"/>
                <a:gd name="connsiteX58" fmla="*/ 604838 w 719138"/>
                <a:gd name="connsiteY58" fmla="*/ 233363 h 762009"/>
                <a:gd name="connsiteX59" fmla="*/ 619125 w 719138"/>
                <a:gd name="connsiteY59" fmla="*/ 238125 h 762009"/>
                <a:gd name="connsiteX60" fmla="*/ 628650 w 719138"/>
                <a:gd name="connsiteY60" fmla="*/ 266700 h 762009"/>
                <a:gd name="connsiteX61" fmla="*/ 657225 w 719138"/>
                <a:gd name="connsiteY61" fmla="*/ 276225 h 762009"/>
                <a:gd name="connsiteX62" fmla="*/ 671513 w 719138"/>
                <a:gd name="connsiteY62" fmla="*/ 280988 h 762009"/>
                <a:gd name="connsiteX63" fmla="*/ 671513 w 719138"/>
                <a:gd name="connsiteY63" fmla="*/ 295275 h 76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719138" h="762009">
                  <a:moveTo>
                    <a:pt x="619125" y="204788"/>
                  </a:moveTo>
                  <a:cubicBezTo>
                    <a:pt x="622300" y="219075"/>
                    <a:pt x="624022" y="233765"/>
                    <a:pt x="628650" y="247650"/>
                  </a:cubicBezTo>
                  <a:cubicBezTo>
                    <a:pt x="630460" y="253080"/>
                    <a:pt x="635615" y="256818"/>
                    <a:pt x="638175" y="261938"/>
                  </a:cubicBezTo>
                  <a:cubicBezTo>
                    <a:pt x="657894" y="301374"/>
                    <a:pt x="625165" y="249564"/>
                    <a:pt x="652463" y="290513"/>
                  </a:cubicBezTo>
                  <a:cubicBezTo>
                    <a:pt x="665608" y="329947"/>
                    <a:pt x="656419" y="310735"/>
                    <a:pt x="681038" y="347663"/>
                  </a:cubicBezTo>
                  <a:lnTo>
                    <a:pt x="690563" y="361950"/>
                  </a:lnTo>
                  <a:cubicBezTo>
                    <a:pt x="692150" y="368300"/>
                    <a:pt x="693444" y="374731"/>
                    <a:pt x="695325" y="381000"/>
                  </a:cubicBezTo>
                  <a:cubicBezTo>
                    <a:pt x="698210" y="390617"/>
                    <a:pt x="701675" y="400050"/>
                    <a:pt x="704850" y="409575"/>
                  </a:cubicBezTo>
                  <a:cubicBezTo>
                    <a:pt x="706438" y="414338"/>
                    <a:pt x="708395" y="418993"/>
                    <a:pt x="709613" y="423863"/>
                  </a:cubicBezTo>
                  <a:lnTo>
                    <a:pt x="719138" y="461963"/>
                  </a:lnTo>
                  <a:cubicBezTo>
                    <a:pt x="714263" y="486337"/>
                    <a:pt x="710535" y="512486"/>
                    <a:pt x="695325" y="533400"/>
                  </a:cubicBezTo>
                  <a:cubicBezTo>
                    <a:pt x="691475" y="538694"/>
                    <a:pt x="682404" y="535865"/>
                    <a:pt x="676275" y="538163"/>
                  </a:cubicBezTo>
                  <a:cubicBezTo>
                    <a:pt x="669628" y="540656"/>
                    <a:pt x="663751" y="544891"/>
                    <a:pt x="657225" y="547688"/>
                  </a:cubicBezTo>
                  <a:cubicBezTo>
                    <a:pt x="638115" y="555878"/>
                    <a:pt x="605394" y="559276"/>
                    <a:pt x="590550" y="561975"/>
                  </a:cubicBezTo>
                  <a:cubicBezTo>
                    <a:pt x="587375" y="576263"/>
                    <a:pt x="587570" y="591747"/>
                    <a:pt x="581025" y="604838"/>
                  </a:cubicBezTo>
                  <a:cubicBezTo>
                    <a:pt x="578780" y="609328"/>
                    <a:pt x="571747" y="609277"/>
                    <a:pt x="566738" y="609600"/>
                  </a:cubicBezTo>
                  <a:cubicBezTo>
                    <a:pt x="522352" y="612464"/>
                    <a:pt x="477838" y="612775"/>
                    <a:pt x="433388" y="614363"/>
                  </a:cubicBezTo>
                  <a:cubicBezTo>
                    <a:pt x="428625" y="617538"/>
                    <a:pt x="424220" y="621328"/>
                    <a:pt x="419100" y="623888"/>
                  </a:cubicBezTo>
                  <a:cubicBezTo>
                    <a:pt x="409339" y="628768"/>
                    <a:pt x="390053" y="631602"/>
                    <a:pt x="381000" y="633413"/>
                  </a:cubicBezTo>
                  <a:cubicBezTo>
                    <a:pt x="377825" y="638175"/>
                    <a:pt x="375944" y="644124"/>
                    <a:pt x="371475" y="647700"/>
                  </a:cubicBezTo>
                  <a:cubicBezTo>
                    <a:pt x="367555" y="650836"/>
                    <a:pt x="360565" y="648748"/>
                    <a:pt x="357188" y="652463"/>
                  </a:cubicBezTo>
                  <a:cubicBezTo>
                    <a:pt x="305761" y="709034"/>
                    <a:pt x="347492" y="694178"/>
                    <a:pt x="304800" y="704850"/>
                  </a:cubicBezTo>
                  <a:cubicBezTo>
                    <a:pt x="280479" y="753495"/>
                    <a:pt x="298302" y="735643"/>
                    <a:pt x="271463" y="685800"/>
                  </a:cubicBezTo>
                  <a:cubicBezTo>
                    <a:pt x="268270" y="679870"/>
                    <a:pt x="261938" y="676275"/>
                    <a:pt x="257175" y="671513"/>
                  </a:cubicBezTo>
                  <a:cubicBezTo>
                    <a:pt x="240696" y="677006"/>
                    <a:pt x="241980" y="673329"/>
                    <a:pt x="233363" y="690563"/>
                  </a:cubicBezTo>
                  <a:cubicBezTo>
                    <a:pt x="231118" y="695053"/>
                    <a:pt x="232150" y="701300"/>
                    <a:pt x="228600" y="704850"/>
                  </a:cubicBezTo>
                  <a:cubicBezTo>
                    <a:pt x="225050" y="708400"/>
                    <a:pt x="219075" y="708025"/>
                    <a:pt x="214313" y="709613"/>
                  </a:cubicBezTo>
                  <a:cubicBezTo>
                    <a:pt x="207963" y="720725"/>
                    <a:pt x="205584" y="735381"/>
                    <a:pt x="195263" y="742950"/>
                  </a:cubicBezTo>
                  <a:cubicBezTo>
                    <a:pt x="158215" y="770118"/>
                    <a:pt x="139023" y="761572"/>
                    <a:pt x="100013" y="757238"/>
                  </a:cubicBezTo>
                  <a:cubicBezTo>
                    <a:pt x="93663" y="754063"/>
                    <a:pt x="85983" y="752733"/>
                    <a:pt x="80963" y="747713"/>
                  </a:cubicBezTo>
                  <a:cubicBezTo>
                    <a:pt x="77413" y="744163"/>
                    <a:pt x="81087" y="734575"/>
                    <a:pt x="76200" y="733425"/>
                  </a:cubicBezTo>
                  <a:cubicBezTo>
                    <a:pt x="51427" y="727596"/>
                    <a:pt x="25400" y="730250"/>
                    <a:pt x="0" y="728663"/>
                  </a:cubicBezTo>
                  <a:cubicBezTo>
                    <a:pt x="923" y="712974"/>
                    <a:pt x="2273" y="592232"/>
                    <a:pt x="14288" y="538163"/>
                  </a:cubicBezTo>
                  <a:cubicBezTo>
                    <a:pt x="18514" y="519146"/>
                    <a:pt x="18940" y="527252"/>
                    <a:pt x="28575" y="509588"/>
                  </a:cubicBezTo>
                  <a:cubicBezTo>
                    <a:pt x="35374" y="497123"/>
                    <a:pt x="39749" y="483302"/>
                    <a:pt x="47625" y="471488"/>
                  </a:cubicBezTo>
                  <a:cubicBezTo>
                    <a:pt x="55178" y="460159"/>
                    <a:pt x="65698" y="444868"/>
                    <a:pt x="71438" y="433388"/>
                  </a:cubicBezTo>
                  <a:cubicBezTo>
                    <a:pt x="79658" y="416948"/>
                    <a:pt x="77505" y="397440"/>
                    <a:pt x="85725" y="381000"/>
                  </a:cubicBezTo>
                  <a:cubicBezTo>
                    <a:pt x="103533" y="345385"/>
                    <a:pt x="96109" y="367806"/>
                    <a:pt x="119063" y="333375"/>
                  </a:cubicBezTo>
                  <a:cubicBezTo>
                    <a:pt x="126162" y="322726"/>
                    <a:pt x="131014" y="310687"/>
                    <a:pt x="138113" y="300038"/>
                  </a:cubicBezTo>
                  <a:cubicBezTo>
                    <a:pt x="143752" y="291580"/>
                    <a:pt x="151836" y="284882"/>
                    <a:pt x="157163" y="276225"/>
                  </a:cubicBezTo>
                  <a:cubicBezTo>
                    <a:pt x="164605" y="264132"/>
                    <a:pt x="168771" y="250218"/>
                    <a:pt x="176213" y="238125"/>
                  </a:cubicBezTo>
                  <a:cubicBezTo>
                    <a:pt x="181540" y="229468"/>
                    <a:pt x="189625" y="222771"/>
                    <a:pt x="195263" y="214313"/>
                  </a:cubicBezTo>
                  <a:cubicBezTo>
                    <a:pt x="202363" y="203664"/>
                    <a:pt x="206785" y="191326"/>
                    <a:pt x="214313" y="180975"/>
                  </a:cubicBezTo>
                  <a:cubicBezTo>
                    <a:pt x="219595" y="173712"/>
                    <a:pt x="227519" y="168743"/>
                    <a:pt x="233363" y="161925"/>
                  </a:cubicBezTo>
                  <a:cubicBezTo>
                    <a:pt x="246594" y="146489"/>
                    <a:pt x="257530" y="129104"/>
                    <a:pt x="271463" y="114300"/>
                  </a:cubicBezTo>
                  <a:cubicBezTo>
                    <a:pt x="283029" y="102011"/>
                    <a:pt x="295762" y="90675"/>
                    <a:pt x="309563" y="80963"/>
                  </a:cubicBezTo>
                  <a:cubicBezTo>
                    <a:pt x="338738" y="60433"/>
                    <a:pt x="374824" y="49039"/>
                    <a:pt x="400050" y="23813"/>
                  </a:cubicBezTo>
                  <a:cubicBezTo>
                    <a:pt x="418385" y="5478"/>
                    <a:pt x="408734" y="13261"/>
                    <a:pt x="428625" y="0"/>
                  </a:cubicBezTo>
                  <a:cubicBezTo>
                    <a:pt x="434975" y="1588"/>
                    <a:pt x="442564" y="674"/>
                    <a:pt x="447675" y="4763"/>
                  </a:cubicBezTo>
                  <a:cubicBezTo>
                    <a:pt x="451595" y="7899"/>
                    <a:pt x="449302" y="15130"/>
                    <a:pt x="452438" y="19050"/>
                  </a:cubicBezTo>
                  <a:cubicBezTo>
                    <a:pt x="456014" y="23519"/>
                    <a:pt x="461963" y="25400"/>
                    <a:pt x="466725" y="28575"/>
                  </a:cubicBezTo>
                  <a:cubicBezTo>
                    <a:pt x="474265" y="58731"/>
                    <a:pt x="467857" y="42178"/>
                    <a:pt x="490538" y="76200"/>
                  </a:cubicBezTo>
                  <a:lnTo>
                    <a:pt x="500063" y="90488"/>
                  </a:lnTo>
                  <a:lnTo>
                    <a:pt x="509588" y="104775"/>
                  </a:lnTo>
                  <a:cubicBezTo>
                    <a:pt x="517970" y="129923"/>
                    <a:pt x="511565" y="114886"/>
                    <a:pt x="533400" y="147638"/>
                  </a:cubicBezTo>
                  <a:cubicBezTo>
                    <a:pt x="536185" y="151815"/>
                    <a:pt x="535918" y="157435"/>
                    <a:pt x="538163" y="161925"/>
                  </a:cubicBezTo>
                  <a:cubicBezTo>
                    <a:pt x="546101" y="177801"/>
                    <a:pt x="547687" y="176212"/>
                    <a:pt x="561975" y="185738"/>
                  </a:cubicBezTo>
                  <a:cubicBezTo>
                    <a:pt x="583810" y="218490"/>
                    <a:pt x="570165" y="210693"/>
                    <a:pt x="595313" y="219075"/>
                  </a:cubicBezTo>
                  <a:cubicBezTo>
                    <a:pt x="598488" y="223838"/>
                    <a:pt x="600368" y="229787"/>
                    <a:pt x="604838" y="233363"/>
                  </a:cubicBezTo>
                  <a:cubicBezTo>
                    <a:pt x="608758" y="236499"/>
                    <a:pt x="616207" y="234040"/>
                    <a:pt x="619125" y="238125"/>
                  </a:cubicBezTo>
                  <a:cubicBezTo>
                    <a:pt x="624961" y="246295"/>
                    <a:pt x="625475" y="257175"/>
                    <a:pt x="628650" y="266700"/>
                  </a:cubicBezTo>
                  <a:cubicBezTo>
                    <a:pt x="631825" y="276225"/>
                    <a:pt x="647700" y="273050"/>
                    <a:pt x="657225" y="276225"/>
                  </a:cubicBezTo>
                  <a:lnTo>
                    <a:pt x="671513" y="280988"/>
                  </a:lnTo>
                  <a:cubicBezTo>
                    <a:pt x="676031" y="282494"/>
                    <a:pt x="671513" y="290513"/>
                    <a:pt x="671513" y="295275"/>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フリーフォーム 3"/>
            <p:cNvSpPr/>
            <p:nvPr/>
          </p:nvSpPr>
          <p:spPr>
            <a:xfrm>
              <a:off x="6448052" y="2955255"/>
              <a:ext cx="943348" cy="1088108"/>
            </a:xfrm>
            <a:custGeom>
              <a:avLst/>
              <a:gdLst>
                <a:gd name="connsiteX0" fmla="*/ 28948 w 943348"/>
                <a:gd name="connsiteY0" fmla="*/ 35595 h 1088108"/>
                <a:gd name="connsiteX1" fmla="*/ 24186 w 943348"/>
                <a:gd name="connsiteY1" fmla="*/ 83220 h 1088108"/>
                <a:gd name="connsiteX2" fmla="*/ 14661 w 943348"/>
                <a:gd name="connsiteY2" fmla="*/ 121320 h 1088108"/>
                <a:gd name="connsiteX3" fmla="*/ 9898 w 943348"/>
                <a:gd name="connsiteY3" fmla="*/ 140370 h 1088108"/>
                <a:gd name="connsiteX4" fmla="*/ 5136 w 943348"/>
                <a:gd name="connsiteY4" fmla="*/ 326108 h 1088108"/>
                <a:gd name="connsiteX5" fmla="*/ 19423 w 943348"/>
                <a:gd name="connsiteY5" fmla="*/ 388020 h 1088108"/>
                <a:gd name="connsiteX6" fmla="*/ 24186 w 943348"/>
                <a:gd name="connsiteY6" fmla="*/ 402308 h 1088108"/>
                <a:gd name="connsiteX7" fmla="*/ 28948 w 943348"/>
                <a:gd name="connsiteY7" fmla="*/ 454695 h 1088108"/>
                <a:gd name="connsiteX8" fmla="*/ 38473 w 943348"/>
                <a:gd name="connsiteY8" fmla="*/ 502320 h 1088108"/>
                <a:gd name="connsiteX9" fmla="*/ 43236 w 943348"/>
                <a:gd name="connsiteY9" fmla="*/ 545183 h 1088108"/>
                <a:gd name="connsiteX10" fmla="*/ 52761 w 943348"/>
                <a:gd name="connsiteY10" fmla="*/ 573758 h 1088108"/>
                <a:gd name="connsiteX11" fmla="*/ 57523 w 943348"/>
                <a:gd name="connsiteY11" fmla="*/ 592808 h 1088108"/>
                <a:gd name="connsiteX12" fmla="*/ 67048 w 943348"/>
                <a:gd name="connsiteY12" fmla="*/ 649958 h 1088108"/>
                <a:gd name="connsiteX13" fmla="*/ 76573 w 943348"/>
                <a:gd name="connsiteY13" fmla="*/ 678533 h 1088108"/>
                <a:gd name="connsiteX14" fmla="*/ 86098 w 943348"/>
                <a:gd name="connsiteY14" fmla="*/ 716633 h 1088108"/>
                <a:gd name="connsiteX15" fmla="*/ 67048 w 943348"/>
                <a:gd name="connsiteY15" fmla="*/ 759495 h 1088108"/>
                <a:gd name="connsiteX16" fmla="*/ 52761 w 943348"/>
                <a:gd name="connsiteY16" fmla="*/ 802358 h 1088108"/>
                <a:gd name="connsiteX17" fmla="*/ 52761 w 943348"/>
                <a:gd name="connsiteY17" fmla="*/ 926183 h 1088108"/>
                <a:gd name="connsiteX18" fmla="*/ 57523 w 943348"/>
                <a:gd name="connsiteY18" fmla="*/ 945233 h 1088108"/>
                <a:gd name="connsiteX19" fmla="*/ 86098 w 943348"/>
                <a:gd name="connsiteY19" fmla="*/ 959520 h 1088108"/>
                <a:gd name="connsiteX20" fmla="*/ 124198 w 943348"/>
                <a:gd name="connsiteY20" fmla="*/ 978570 h 1088108"/>
                <a:gd name="connsiteX21" fmla="*/ 138486 w 943348"/>
                <a:gd name="connsiteY21" fmla="*/ 992858 h 1088108"/>
                <a:gd name="connsiteX22" fmla="*/ 167061 w 943348"/>
                <a:gd name="connsiteY22" fmla="*/ 1002383 h 1088108"/>
                <a:gd name="connsiteX23" fmla="*/ 181348 w 943348"/>
                <a:gd name="connsiteY23" fmla="*/ 1007145 h 1088108"/>
                <a:gd name="connsiteX24" fmla="*/ 243261 w 943348"/>
                <a:gd name="connsiteY24" fmla="*/ 1002383 h 1088108"/>
                <a:gd name="connsiteX25" fmla="*/ 271836 w 943348"/>
                <a:gd name="connsiteY25" fmla="*/ 992858 h 1088108"/>
                <a:gd name="connsiteX26" fmla="*/ 290886 w 943348"/>
                <a:gd name="connsiteY26" fmla="*/ 973808 h 1088108"/>
                <a:gd name="connsiteX27" fmla="*/ 333748 w 943348"/>
                <a:gd name="connsiteY27" fmla="*/ 973808 h 1088108"/>
                <a:gd name="connsiteX28" fmla="*/ 348036 w 943348"/>
                <a:gd name="connsiteY28" fmla="*/ 978570 h 1088108"/>
                <a:gd name="connsiteX29" fmla="*/ 405186 w 943348"/>
                <a:gd name="connsiteY29" fmla="*/ 988095 h 1088108"/>
                <a:gd name="connsiteX30" fmla="*/ 457573 w 943348"/>
                <a:gd name="connsiteY30" fmla="*/ 1007145 h 1088108"/>
                <a:gd name="connsiteX31" fmla="*/ 481386 w 943348"/>
                <a:gd name="connsiteY31" fmla="*/ 1011908 h 1088108"/>
                <a:gd name="connsiteX32" fmla="*/ 495673 w 943348"/>
                <a:gd name="connsiteY32" fmla="*/ 1016670 h 1088108"/>
                <a:gd name="connsiteX33" fmla="*/ 552823 w 943348"/>
                <a:gd name="connsiteY33" fmla="*/ 1021433 h 1088108"/>
                <a:gd name="connsiteX34" fmla="*/ 586161 w 943348"/>
                <a:gd name="connsiteY34" fmla="*/ 1030958 h 1088108"/>
                <a:gd name="connsiteX35" fmla="*/ 629023 w 943348"/>
                <a:gd name="connsiteY35" fmla="*/ 1016670 h 1088108"/>
                <a:gd name="connsiteX36" fmla="*/ 662361 w 943348"/>
                <a:gd name="connsiteY36" fmla="*/ 1007145 h 1088108"/>
                <a:gd name="connsiteX37" fmla="*/ 676648 w 943348"/>
                <a:gd name="connsiteY37" fmla="*/ 997620 h 1088108"/>
                <a:gd name="connsiteX38" fmla="*/ 705223 w 943348"/>
                <a:gd name="connsiteY38" fmla="*/ 988095 h 1088108"/>
                <a:gd name="connsiteX39" fmla="*/ 800473 w 943348"/>
                <a:gd name="connsiteY39" fmla="*/ 1059533 h 1088108"/>
                <a:gd name="connsiteX40" fmla="*/ 814761 w 943348"/>
                <a:gd name="connsiteY40" fmla="*/ 1069058 h 1088108"/>
                <a:gd name="connsiteX41" fmla="*/ 848098 w 943348"/>
                <a:gd name="connsiteY41" fmla="*/ 1078583 h 1088108"/>
                <a:gd name="connsiteX42" fmla="*/ 871911 w 943348"/>
                <a:gd name="connsiteY42" fmla="*/ 1088108 h 1088108"/>
                <a:gd name="connsiteX43" fmla="*/ 881436 w 943348"/>
                <a:gd name="connsiteY43" fmla="*/ 1073820 h 1088108"/>
                <a:gd name="connsiteX44" fmla="*/ 890961 w 943348"/>
                <a:gd name="connsiteY44" fmla="*/ 1026195 h 1088108"/>
                <a:gd name="connsiteX45" fmla="*/ 900486 w 943348"/>
                <a:gd name="connsiteY45" fmla="*/ 997620 h 1088108"/>
                <a:gd name="connsiteX46" fmla="*/ 914773 w 943348"/>
                <a:gd name="connsiteY46" fmla="*/ 954758 h 1088108"/>
                <a:gd name="connsiteX47" fmla="*/ 919536 w 943348"/>
                <a:gd name="connsiteY47" fmla="*/ 926183 h 1088108"/>
                <a:gd name="connsiteX48" fmla="*/ 929061 w 943348"/>
                <a:gd name="connsiteY48" fmla="*/ 878558 h 1088108"/>
                <a:gd name="connsiteX49" fmla="*/ 933823 w 943348"/>
                <a:gd name="connsiteY49" fmla="*/ 816645 h 1088108"/>
                <a:gd name="connsiteX50" fmla="*/ 938586 w 943348"/>
                <a:gd name="connsiteY50" fmla="*/ 802358 h 1088108"/>
                <a:gd name="connsiteX51" fmla="*/ 943348 w 943348"/>
                <a:gd name="connsiteY51" fmla="*/ 778545 h 1088108"/>
                <a:gd name="connsiteX52" fmla="*/ 938586 w 943348"/>
                <a:gd name="connsiteY52" fmla="*/ 626145 h 1088108"/>
                <a:gd name="connsiteX53" fmla="*/ 929061 w 943348"/>
                <a:gd name="connsiteY53" fmla="*/ 611858 h 1088108"/>
                <a:gd name="connsiteX54" fmla="*/ 924298 w 943348"/>
                <a:gd name="connsiteY54" fmla="*/ 597570 h 1088108"/>
                <a:gd name="connsiteX55" fmla="*/ 914773 w 943348"/>
                <a:gd name="connsiteY55" fmla="*/ 549945 h 1088108"/>
                <a:gd name="connsiteX56" fmla="*/ 890961 w 943348"/>
                <a:gd name="connsiteY56" fmla="*/ 516608 h 1088108"/>
                <a:gd name="connsiteX57" fmla="*/ 862386 w 943348"/>
                <a:gd name="connsiteY57" fmla="*/ 468983 h 1088108"/>
                <a:gd name="connsiteX58" fmla="*/ 852861 w 943348"/>
                <a:gd name="connsiteY58" fmla="*/ 454695 h 1088108"/>
                <a:gd name="connsiteX59" fmla="*/ 848098 w 943348"/>
                <a:gd name="connsiteY59" fmla="*/ 435645 h 1088108"/>
                <a:gd name="connsiteX60" fmla="*/ 833811 w 943348"/>
                <a:gd name="connsiteY60" fmla="*/ 421358 h 1088108"/>
                <a:gd name="connsiteX61" fmla="*/ 776661 w 943348"/>
                <a:gd name="connsiteY61" fmla="*/ 378495 h 1088108"/>
                <a:gd name="connsiteX62" fmla="*/ 757611 w 943348"/>
                <a:gd name="connsiteY62" fmla="*/ 345158 h 1088108"/>
                <a:gd name="connsiteX63" fmla="*/ 729036 w 943348"/>
                <a:gd name="connsiteY63" fmla="*/ 268958 h 1088108"/>
                <a:gd name="connsiteX64" fmla="*/ 700461 w 943348"/>
                <a:gd name="connsiteY64" fmla="*/ 173708 h 1088108"/>
                <a:gd name="connsiteX65" fmla="*/ 676648 w 943348"/>
                <a:gd name="connsiteY65" fmla="*/ 145133 h 1088108"/>
                <a:gd name="connsiteX66" fmla="*/ 652836 w 943348"/>
                <a:gd name="connsiteY66" fmla="*/ 140370 h 1088108"/>
                <a:gd name="connsiteX67" fmla="*/ 586161 w 943348"/>
                <a:gd name="connsiteY67" fmla="*/ 145133 h 1088108"/>
                <a:gd name="connsiteX68" fmla="*/ 571873 w 943348"/>
                <a:gd name="connsiteY68" fmla="*/ 140370 h 1088108"/>
                <a:gd name="connsiteX69" fmla="*/ 519486 w 943348"/>
                <a:gd name="connsiteY69" fmla="*/ 116558 h 1088108"/>
                <a:gd name="connsiteX70" fmla="*/ 390898 w 943348"/>
                <a:gd name="connsiteY70" fmla="*/ 97508 h 1088108"/>
                <a:gd name="connsiteX71" fmla="*/ 357561 w 943348"/>
                <a:gd name="connsiteY71" fmla="*/ 83220 h 1088108"/>
                <a:gd name="connsiteX72" fmla="*/ 343273 w 943348"/>
                <a:gd name="connsiteY72" fmla="*/ 73695 h 1088108"/>
                <a:gd name="connsiteX73" fmla="*/ 309936 w 943348"/>
                <a:gd name="connsiteY73" fmla="*/ 40358 h 1088108"/>
                <a:gd name="connsiteX74" fmla="*/ 119436 w 943348"/>
                <a:gd name="connsiteY74" fmla="*/ 16545 h 1088108"/>
                <a:gd name="connsiteX75" fmla="*/ 81336 w 943348"/>
                <a:gd name="connsiteY75" fmla="*/ 11783 h 1088108"/>
                <a:gd name="connsiteX76" fmla="*/ 38473 w 943348"/>
                <a:gd name="connsiteY76" fmla="*/ 16545 h 1088108"/>
                <a:gd name="connsiteX77" fmla="*/ 33711 w 943348"/>
                <a:gd name="connsiteY77" fmla="*/ 35595 h 1088108"/>
                <a:gd name="connsiteX78" fmla="*/ 28948 w 943348"/>
                <a:gd name="connsiteY78" fmla="*/ 68933 h 1088108"/>
                <a:gd name="connsiteX79" fmla="*/ 28948 w 943348"/>
                <a:gd name="connsiteY79" fmla="*/ 35595 h 1088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943348" h="1088108">
                  <a:moveTo>
                    <a:pt x="28948" y="35595"/>
                  </a:moveTo>
                  <a:cubicBezTo>
                    <a:pt x="28154" y="37976"/>
                    <a:pt x="26295" y="67406"/>
                    <a:pt x="24186" y="83220"/>
                  </a:cubicBezTo>
                  <a:cubicBezTo>
                    <a:pt x="20556" y="110443"/>
                    <a:pt x="20669" y="100291"/>
                    <a:pt x="14661" y="121320"/>
                  </a:cubicBezTo>
                  <a:cubicBezTo>
                    <a:pt x="12863" y="127614"/>
                    <a:pt x="11486" y="134020"/>
                    <a:pt x="9898" y="140370"/>
                  </a:cubicBezTo>
                  <a:cubicBezTo>
                    <a:pt x="-1706" y="244805"/>
                    <a:pt x="-2860" y="214164"/>
                    <a:pt x="5136" y="326108"/>
                  </a:cubicBezTo>
                  <a:cubicBezTo>
                    <a:pt x="7384" y="357583"/>
                    <a:pt x="9867" y="359352"/>
                    <a:pt x="19423" y="388020"/>
                  </a:cubicBezTo>
                  <a:lnTo>
                    <a:pt x="24186" y="402308"/>
                  </a:lnTo>
                  <a:cubicBezTo>
                    <a:pt x="25773" y="419770"/>
                    <a:pt x="26899" y="437281"/>
                    <a:pt x="28948" y="454695"/>
                  </a:cubicBezTo>
                  <a:cubicBezTo>
                    <a:pt x="31542" y="476745"/>
                    <a:pt x="33569" y="482701"/>
                    <a:pt x="38473" y="502320"/>
                  </a:cubicBezTo>
                  <a:cubicBezTo>
                    <a:pt x="40061" y="516608"/>
                    <a:pt x="40417" y="531087"/>
                    <a:pt x="43236" y="545183"/>
                  </a:cubicBezTo>
                  <a:cubicBezTo>
                    <a:pt x="45205" y="555028"/>
                    <a:pt x="50326" y="564017"/>
                    <a:pt x="52761" y="573758"/>
                  </a:cubicBezTo>
                  <a:cubicBezTo>
                    <a:pt x="54348" y="580108"/>
                    <a:pt x="56317" y="586375"/>
                    <a:pt x="57523" y="592808"/>
                  </a:cubicBezTo>
                  <a:cubicBezTo>
                    <a:pt x="61082" y="611790"/>
                    <a:pt x="62858" y="631105"/>
                    <a:pt x="67048" y="649958"/>
                  </a:cubicBezTo>
                  <a:cubicBezTo>
                    <a:pt x="69226" y="659759"/>
                    <a:pt x="73815" y="668879"/>
                    <a:pt x="76573" y="678533"/>
                  </a:cubicBezTo>
                  <a:cubicBezTo>
                    <a:pt x="80169" y="691120"/>
                    <a:pt x="86098" y="716633"/>
                    <a:pt x="86098" y="716633"/>
                  </a:cubicBezTo>
                  <a:cubicBezTo>
                    <a:pt x="79748" y="730920"/>
                    <a:pt x="71992" y="744662"/>
                    <a:pt x="67048" y="759495"/>
                  </a:cubicBezTo>
                  <a:cubicBezTo>
                    <a:pt x="49937" y="810829"/>
                    <a:pt x="74405" y="769891"/>
                    <a:pt x="52761" y="802358"/>
                  </a:cubicBezTo>
                  <a:cubicBezTo>
                    <a:pt x="43479" y="858043"/>
                    <a:pt x="45185" y="835271"/>
                    <a:pt x="52761" y="926183"/>
                  </a:cubicBezTo>
                  <a:cubicBezTo>
                    <a:pt x="53305" y="932706"/>
                    <a:pt x="53892" y="939787"/>
                    <a:pt x="57523" y="945233"/>
                  </a:cubicBezTo>
                  <a:cubicBezTo>
                    <a:pt x="63876" y="954763"/>
                    <a:pt x="77003" y="955386"/>
                    <a:pt x="86098" y="959520"/>
                  </a:cubicBezTo>
                  <a:cubicBezTo>
                    <a:pt x="99024" y="965396"/>
                    <a:pt x="112219" y="970947"/>
                    <a:pt x="124198" y="978570"/>
                  </a:cubicBezTo>
                  <a:cubicBezTo>
                    <a:pt x="129880" y="982186"/>
                    <a:pt x="132598" y="989587"/>
                    <a:pt x="138486" y="992858"/>
                  </a:cubicBezTo>
                  <a:cubicBezTo>
                    <a:pt x="147263" y="997734"/>
                    <a:pt x="157536" y="999208"/>
                    <a:pt x="167061" y="1002383"/>
                  </a:cubicBezTo>
                  <a:lnTo>
                    <a:pt x="181348" y="1007145"/>
                  </a:lnTo>
                  <a:cubicBezTo>
                    <a:pt x="201986" y="1005558"/>
                    <a:pt x="222816" y="1005611"/>
                    <a:pt x="243261" y="1002383"/>
                  </a:cubicBezTo>
                  <a:cubicBezTo>
                    <a:pt x="253178" y="1000817"/>
                    <a:pt x="271836" y="992858"/>
                    <a:pt x="271836" y="992858"/>
                  </a:cubicBezTo>
                  <a:cubicBezTo>
                    <a:pt x="278186" y="986508"/>
                    <a:pt x="283271" y="978568"/>
                    <a:pt x="290886" y="973808"/>
                  </a:cubicBezTo>
                  <a:cubicBezTo>
                    <a:pt x="304863" y="965072"/>
                    <a:pt x="319502" y="970247"/>
                    <a:pt x="333748" y="973808"/>
                  </a:cubicBezTo>
                  <a:cubicBezTo>
                    <a:pt x="338618" y="975026"/>
                    <a:pt x="343113" y="977585"/>
                    <a:pt x="348036" y="978570"/>
                  </a:cubicBezTo>
                  <a:cubicBezTo>
                    <a:pt x="366974" y="982357"/>
                    <a:pt x="386136" y="984920"/>
                    <a:pt x="405186" y="988095"/>
                  </a:cubicBezTo>
                  <a:cubicBezTo>
                    <a:pt x="423448" y="995400"/>
                    <a:pt x="438355" y="1001904"/>
                    <a:pt x="457573" y="1007145"/>
                  </a:cubicBezTo>
                  <a:cubicBezTo>
                    <a:pt x="465383" y="1009275"/>
                    <a:pt x="473533" y="1009945"/>
                    <a:pt x="481386" y="1011908"/>
                  </a:cubicBezTo>
                  <a:cubicBezTo>
                    <a:pt x="486256" y="1013126"/>
                    <a:pt x="490697" y="1016007"/>
                    <a:pt x="495673" y="1016670"/>
                  </a:cubicBezTo>
                  <a:cubicBezTo>
                    <a:pt x="514621" y="1019196"/>
                    <a:pt x="533773" y="1019845"/>
                    <a:pt x="552823" y="1021433"/>
                  </a:cubicBezTo>
                  <a:cubicBezTo>
                    <a:pt x="558110" y="1023195"/>
                    <a:pt x="582073" y="1031587"/>
                    <a:pt x="586161" y="1030958"/>
                  </a:cubicBezTo>
                  <a:cubicBezTo>
                    <a:pt x="601046" y="1028668"/>
                    <a:pt x="614736" y="1021432"/>
                    <a:pt x="629023" y="1016670"/>
                  </a:cubicBezTo>
                  <a:cubicBezTo>
                    <a:pt x="649509" y="1009841"/>
                    <a:pt x="638456" y="1013122"/>
                    <a:pt x="662361" y="1007145"/>
                  </a:cubicBezTo>
                  <a:cubicBezTo>
                    <a:pt x="667123" y="1003970"/>
                    <a:pt x="671418" y="999945"/>
                    <a:pt x="676648" y="997620"/>
                  </a:cubicBezTo>
                  <a:cubicBezTo>
                    <a:pt x="685823" y="993542"/>
                    <a:pt x="705223" y="988095"/>
                    <a:pt x="705223" y="988095"/>
                  </a:cubicBezTo>
                  <a:cubicBezTo>
                    <a:pt x="807386" y="1069824"/>
                    <a:pt x="743380" y="1023849"/>
                    <a:pt x="800473" y="1059533"/>
                  </a:cubicBezTo>
                  <a:cubicBezTo>
                    <a:pt x="805327" y="1062567"/>
                    <a:pt x="809641" y="1066498"/>
                    <a:pt x="814761" y="1069058"/>
                  </a:cubicBezTo>
                  <a:cubicBezTo>
                    <a:pt x="823929" y="1073642"/>
                    <a:pt x="838949" y="1075533"/>
                    <a:pt x="848098" y="1078583"/>
                  </a:cubicBezTo>
                  <a:cubicBezTo>
                    <a:pt x="856208" y="1081287"/>
                    <a:pt x="863973" y="1084933"/>
                    <a:pt x="871911" y="1088108"/>
                  </a:cubicBezTo>
                  <a:cubicBezTo>
                    <a:pt x="875086" y="1083345"/>
                    <a:pt x="879181" y="1079081"/>
                    <a:pt x="881436" y="1073820"/>
                  </a:cubicBezTo>
                  <a:cubicBezTo>
                    <a:pt x="886183" y="1062744"/>
                    <a:pt x="888599" y="1035642"/>
                    <a:pt x="890961" y="1026195"/>
                  </a:cubicBezTo>
                  <a:cubicBezTo>
                    <a:pt x="893396" y="1016455"/>
                    <a:pt x="897844" y="1007306"/>
                    <a:pt x="900486" y="997620"/>
                  </a:cubicBezTo>
                  <a:cubicBezTo>
                    <a:pt x="911565" y="956998"/>
                    <a:pt x="897309" y="989686"/>
                    <a:pt x="914773" y="954758"/>
                  </a:cubicBezTo>
                  <a:cubicBezTo>
                    <a:pt x="916361" y="945233"/>
                    <a:pt x="917756" y="935674"/>
                    <a:pt x="919536" y="926183"/>
                  </a:cubicBezTo>
                  <a:cubicBezTo>
                    <a:pt x="922520" y="910271"/>
                    <a:pt x="929061" y="878558"/>
                    <a:pt x="929061" y="878558"/>
                  </a:cubicBezTo>
                  <a:cubicBezTo>
                    <a:pt x="930648" y="857920"/>
                    <a:pt x="931256" y="837184"/>
                    <a:pt x="933823" y="816645"/>
                  </a:cubicBezTo>
                  <a:cubicBezTo>
                    <a:pt x="934446" y="811664"/>
                    <a:pt x="937368" y="807228"/>
                    <a:pt x="938586" y="802358"/>
                  </a:cubicBezTo>
                  <a:cubicBezTo>
                    <a:pt x="940549" y="794505"/>
                    <a:pt x="941761" y="786483"/>
                    <a:pt x="943348" y="778545"/>
                  </a:cubicBezTo>
                  <a:cubicBezTo>
                    <a:pt x="941761" y="727745"/>
                    <a:pt x="942926" y="676784"/>
                    <a:pt x="938586" y="626145"/>
                  </a:cubicBezTo>
                  <a:cubicBezTo>
                    <a:pt x="938097" y="620442"/>
                    <a:pt x="931621" y="616977"/>
                    <a:pt x="929061" y="611858"/>
                  </a:cubicBezTo>
                  <a:cubicBezTo>
                    <a:pt x="926816" y="607368"/>
                    <a:pt x="925427" y="602462"/>
                    <a:pt x="924298" y="597570"/>
                  </a:cubicBezTo>
                  <a:cubicBezTo>
                    <a:pt x="920658" y="581795"/>
                    <a:pt x="922013" y="564425"/>
                    <a:pt x="914773" y="549945"/>
                  </a:cubicBezTo>
                  <a:cubicBezTo>
                    <a:pt x="894095" y="508589"/>
                    <a:pt x="917991" y="551361"/>
                    <a:pt x="890961" y="516608"/>
                  </a:cubicBezTo>
                  <a:cubicBezTo>
                    <a:pt x="865869" y="484347"/>
                    <a:pt x="878335" y="496895"/>
                    <a:pt x="862386" y="468983"/>
                  </a:cubicBezTo>
                  <a:cubicBezTo>
                    <a:pt x="859546" y="464013"/>
                    <a:pt x="856036" y="459458"/>
                    <a:pt x="852861" y="454695"/>
                  </a:cubicBezTo>
                  <a:cubicBezTo>
                    <a:pt x="851273" y="448345"/>
                    <a:pt x="851345" y="441328"/>
                    <a:pt x="848098" y="435645"/>
                  </a:cubicBezTo>
                  <a:cubicBezTo>
                    <a:pt x="844756" y="429797"/>
                    <a:pt x="839070" y="425565"/>
                    <a:pt x="833811" y="421358"/>
                  </a:cubicBezTo>
                  <a:cubicBezTo>
                    <a:pt x="815217" y="406482"/>
                    <a:pt x="795711" y="392783"/>
                    <a:pt x="776661" y="378495"/>
                  </a:cubicBezTo>
                  <a:cubicBezTo>
                    <a:pt x="770311" y="367383"/>
                    <a:pt x="763335" y="356605"/>
                    <a:pt x="757611" y="345158"/>
                  </a:cubicBezTo>
                  <a:cubicBezTo>
                    <a:pt x="742515" y="314966"/>
                    <a:pt x="736464" y="300157"/>
                    <a:pt x="729036" y="268958"/>
                  </a:cubicBezTo>
                  <a:cubicBezTo>
                    <a:pt x="713654" y="204357"/>
                    <a:pt x="724380" y="216763"/>
                    <a:pt x="700461" y="173708"/>
                  </a:cubicBezTo>
                  <a:cubicBezTo>
                    <a:pt x="696252" y="166132"/>
                    <a:pt x="684332" y="148975"/>
                    <a:pt x="676648" y="145133"/>
                  </a:cubicBezTo>
                  <a:cubicBezTo>
                    <a:pt x="669408" y="141513"/>
                    <a:pt x="660773" y="141958"/>
                    <a:pt x="652836" y="140370"/>
                  </a:cubicBezTo>
                  <a:cubicBezTo>
                    <a:pt x="630611" y="141958"/>
                    <a:pt x="608443" y="145133"/>
                    <a:pt x="586161" y="145133"/>
                  </a:cubicBezTo>
                  <a:cubicBezTo>
                    <a:pt x="581141" y="145133"/>
                    <a:pt x="576461" y="142409"/>
                    <a:pt x="571873" y="140370"/>
                  </a:cubicBezTo>
                  <a:cubicBezTo>
                    <a:pt x="562542" y="136223"/>
                    <a:pt x="531599" y="118829"/>
                    <a:pt x="519486" y="116558"/>
                  </a:cubicBezTo>
                  <a:cubicBezTo>
                    <a:pt x="476898" y="108573"/>
                    <a:pt x="433761" y="103858"/>
                    <a:pt x="390898" y="97508"/>
                  </a:cubicBezTo>
                  <a:cubicBezTo>
                    <a:pt x="374870" y="92165"/>
                    <a:pt x="374038" y="92635"/>
                    <a:pt x="357561" y="83220"/>
                  </a:cubicBezTo>
                  <a:cubicBezTo>
                    <a:pt x="352591" y="80380"/>
                    <a:pt x="347528" y="77524"/>
                    <a:pt x="343273" y="73695"/>
                  </a:cubicBezTo>
                  <a:cubicBezTo>
                    <a:pt x="331592" y="63182"/>
                    <a:pt x="309936" y="40358"/>
                    <a:pt x="309936" y="40358"/>
                  </a:cubicBezTo>
                  <a:cubicBezTo>
                    <a:pt x="290064" y="-39122"/>
                    <a:pt x="312538" y="24762"/>
                    <a:pt x="119436" y="16545"/>
                  </a:cubicBezTo>
                  <a:cubicBezTo>
                    <a:pt x="106649" y="16001"/>
                    <a:pt x="94036" y="13370"/>
                    <a:pt x="81336" y="11783"/>
                  </a:cubicBezTo>
                  <a:cubicBezTo>
                    <a:pt x="67048" y="13370"/>
                    <a:pt x="51331" y="10116"/>
                    <a:pt x="38473" y="16545"/>
                  </a:cubicBezTo>
                  <a:cubicBezTo>
                    <a:pt x="32619" y="19472"/>
                    <a:pt x="34882" y="29155"/>
                    <a:pt x="33711" y="35595"/>
                  </a:cubicBezTo>
                  <a:cubicBezTo>
                    <a:pt x="31703" y="46639"/>
                    <a:pt x="33968" y="58893"/>
                    <a:pt x="28948" y="68933"/>
                  </a:cubicBezTo>
                  <a:cubicBezTo>
                    <a:pt x="26703" y="73423"/>
                    <a:pt x="29742" y="33214"/>
                    <a:pt x="28948" y="3559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2" name="円/楕円 21"/>
          <p:cNvSpPr/>
          <p:nvPr/>
        </p:nvSpPr>
        <p:spPr>
          <a:xfrm>
            <a:off x="5184068" y="1878446"/>
            <a:ext cx="216000" cy="216000"/>
          </a:xfrm>
          <a:prstGeom prst="ellipse">
            <a:avLst/>
          </a:prstGeom>
          <a:solidFill>
            <a:srgbClr val="FF0000"/>
          </a:solidFill>
          <a:ln w="190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a:t>
            </a:r>
            <a:endParaRPr kumimoji="1" lang="ja-JP" altLang="en-US" dirty="0">
              <a:solidFill>
                <a:schemeClr val="tx1"/>
              </a:solidFill>
            </a:endParaRPr>
          </a:p>
        </p:txBody>
      </p:sp>
      <p:sp>
        <p:nvSpPr>
          <p:cNvPr id="23" name="円/楕円 22"/>
          <p:cNvSpPr/>
          <p:nvPr/>
        </p:nvSpPr>
        <p:spPr>
          <a:xfrm>
            <a:off x="8319020" y="1853412"/>
            <a:ext cx="216000" cy="216000"/>
          </a:xfrm>
          <a:prstGeom prst="ellipse">
            <a:avLst/>
          </a:prstGeom>
          <a:solidFill>
            <a:srgbClr val="FF0000"/>
          </a:solidFill>
          <a:ln w="190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a:t>
            </a:r>
            <a:endParaRPr kumimoji="1" lang="ja-JP" altLang="en-US" dirty="0">
              <a:solidFill>
                <a:schemeClr val="tx1"/>
              </a:solidFill>
            </a:endParaRPr>
          </a:p>
        </p:txBody>
      </p:sp>
      <p:sp>
        <p:nvSpPr>
          <p:cNvPr id="6" name="稲妻 5"/>
          <p:cNvSpPr/>
          <p:nvPr/>
        </p:nvSpPr>
        <p:spPr>
          <a:xfrm rot="5400000">
            <a:off x="7163638" y="880617"/>
            <a:ext cx="484329" cy="940029"/>
          </a:xfrm>
          <a:prstGeom prst="lightningBolt">
            <a:avLst/>
          </a:prstGeom>
          <a:solidFill>
            <a:srgbClr val="FFC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2" name="グループ化 91"/>
          <p:cNvGrpSpPr/>
          <p:nvPr/>
        </p:nvGrpSpPr>
        <p:grpSpPr>
          <a:xfrm>
            <a:off x="719572" y="1556792"/>
            <a:ext cx="3742216" cy="1841138"/>
            <a:chOff x="1005487" y="3421817"/>
            <a:chExt cx="3742216" cy="1841138"/>
          </a:xfrm>
        </p:grpSpPr>
        <p:grpSp>
          <p:nvGrpSpPr>
            <p:cNvPr id="24" name="グループ化 23"/>
            <p:cNvGrpSpPr/>
            <p:nvPr/>
          </p:nvGrpSpPr>
          <p:grpSpPr>
            <a:xfrm rot="20892092">
              <a:off x="3066617" y="4795721"/>
              <a:ext cx="1681086" cy="467234"/>
              <a:chOff x="5580112" y="5347857"/>
              <a:chExt cx="2952328" cy="820559"/>
            </a:xfrm>
          </p:grpSpPr>
          <p:cxnSp>
            <p:nvCxnSpPr>
              <p:cNvPr id="25" name="直線コネクタ 24"/>
              <p:cNvCxnSpPr/>
              <p:nvPr/>
            </p:nvCxnSpPr>
            <p:spPr>
              <a:xfrm flipV="1">
                <a:off x="6808064" y="5557023"/>
                <a:ext cx="415897" cy="30938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flipV="1">
                <a:off x="7792507" y="5661603"/>
                <a:ext cx="415897" cy="30938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a:off x="7416316" y="5661248"/>
                <a:ext cx="415897" cy="30938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p:nvCxnSpPr>
            <p:spPr>
              <a:xfrm>
                <a:off x="6244335" y="5686607"/>
                <a:ext cx="415897" cy="30938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9" name="円/楕円 28"/>
              <p:cNvSpPr/>
              <p:nvPr/>
            </p:nvSpPr>
            <p:spPr>
              <a:xfrm>
                <a:off x="6497224" y="5841268"/>
                <a:ext cx="350791" cy="327148"/>
              </a:xfrm>
              <a:prstGeom prst="ellipse">
                <a:avLst/>
              </a:prstGeom>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円/楕円 29"/>
              <p:cNvSpPr/>
              <p:nvPr/>
            </p:nvSpPr>
            <p:spPr>
              <a:xfrm>
                <a:off x="7136478" y="5347857"/>
                <a:ext cx="350791" cy="327148"/>
              </a:xfrm>
              <a:prstGeom prst="ellipse">
                <a:avLst/>
              </a:prstGeom>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円/楕円 30"/>
              <p:cNvSpPr/>
              <p:nvPr/>
            </p:nvSpPr>
            <p:spPr>
              <a:xfrm>
                <a:off x="7604653" y="5841268"/>
                <a:ext cx="350791" cy="327148"/>
              </a:xfrm>
              <a:prstGeom prst="ellipse">
                <a:avLst/>
              </a:prstGeom>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円/楕円 31"/>
              <p:cNvSpPr/>
              <p:nvPr/>
            </p:nvSpPr>
            <p:spPr>
              <a:xfrm>
                <a:off x="8181649" y="5389246"/>
                <a:ext cx="350791" cy="327148"/>
              </a:xfrm>
              <a:prstGeom prst="ellipse">
                <a:avLst/>
              </a:prstGeom>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円/楕円 32"/>
              <p:cNvSpPr/>
              <p:nvPr/>
            </p:nvSpPr>
            <p:spPr>
              <a:xfrm>
                <a:off x="5964497" y="5373216"/>
                <a:ext cx="350791" cy="327148"/>
              </a:xfrm>
              <a:prstGeom prst="ellipse">
                <a:avLst/>
              </a:prstGeom>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4" name="直線コネクタ 33"/>
              <p:cNvCxnSpPr/>
              <p:nvPr/>
            </p:nvCxnSpPr>
            <p:spPr>
              <a:xfrm flipV="1">
                <a:off x="5580112" y="5639900"/>
                <a:ext cx="415897" cy="30938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5" name="グループ化 34"/>
            <p:cNvGrpSpPr/>
            <p:nvPr/>
          </p:nvGrpSpPr>
          <p:grpSpPr>
            <a:xfrm rot="907278" flipH="1">
              <a:off x="1005487" y="4659443"/>
              <a:ext cx="1967570" cy="467234"/>
              <a:chOff x="5580112" y="5347857"/>
              <a:chExt cx="3455452" cy="820559"/>
            </a:xfrm>
          </p:grpSpPr>
          <p:cxnSp>
            <p:nvCxnSpPr>
              <p:cNvPr id="36" name="直線コネクタ 35"/>
              <p:cNvCxnSpPr/>
              <p:nvPr/>
            </p:nvCxnSpPr>
            <p:spPr>
              <a:xfrm flipV="1">
                <a:off x="6808064" y="5557023"/>
                <a:ext cx="415897" cy="30938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flipV="1">
                <a:off x="7792507" y="5661603"/>
                <a:ext cx="415897" cy="30938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a:off x="7416316" y="5661248"/>
                <a:ext cx="415897" cy="30938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9" name="直線コネクタ 38"/>
              <p:cNvCxnSpPr/>
              <p:nvPr/>
            </p:nvCxnSpPr>
            <p:spPr>
              <a:xfrm>
                <a:off x="8496436" y="5658136"/>
                <a:ext cx="415897" cy="30938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a:off x="6244335" y="5686607"/>
                <a:ext cx="415897" cy="30938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1" name="円/楕円 40"/>
              <p:cNvSpPr/>
              <p:nvPr/>
            </p:nvSpPr>
            <p:spPr>
              <a:xfrm>
                <a:off x="6497224" y="5841268"/>
                <a:ext cx="350791" cy="327148"/>
              </a:xfrm>
              <a:prstGeom prst="ellipse">
                <a:avLst/>
              </a:prstGeom>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円/楕円 41"/>
              <p:cNvSpPr/>
              <p:nvPr/>
            </p:nvSpPr>
            <p:spPr>
              <a:xfrm>
                <a:off x="7136478" y="5347857"/>
                <a:ext cx="350791" cy="327148"/>
              </a:xfrm>
              <a:prstGeom prst="ellipse">
                <a:avLst/>
              </a:prstGeom>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円/楕円 42"/>
              <p:cNvSpPr/>
              <p:nvPr/>
            </p:nvSpPr>
            <p:spPr>
              <a:xfrm>
                <a:off x="7604653" y="5841268"/>
                <a:ext cx="350791" cy="327148"/>
              </a:xfrm>
              <a:prstGeom prst="ellipse">
                <a:avLst/>
              </a:prstGeom>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円/楕円 43"/>
              <p:cNvSpPr/>
              <p:nvPr/>
            </p:nvSpPr>
            <p:spPr>
              <a:xfrm>
                <a:off x="8181649" y="5389246"/>
                <a:ext cx="350791" cy="327148"/>
              </a:xfrm>
              <a:prstGeom prst="ellipse">
                <a:avLst/>
              </a:prstGeom>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円/楕円 44"/>
              <p:cNvSpPr/>
              <p:nvPr/>
            </p:nvSpPr>
            <p:spPr>
              <a:xfrm>
                <a:off x="8684773" y="5838156"/>
                <a:ext cx="350791" cy="327148"/>
              </a:xfrm>
              <a:prstGeom prst="ellipse">
                <a:avLst/>
              </a:prstGeom>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円/楕円 45"/>
              <p:cNvSpPr/>
              <p:nvPr/>
            </p:nvSpPr>
            <p:spPr>
              <a:xfrm>
                <a:off x="5964497" y="5373216"/>
                <a:ext cx="350791" cy="327148"/>
              </a:xfrm>
              <a:prstGeom prst="ellipse">
                <a:avLst/>
              </a:prstGeom>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7" name="直線コネクタ 46"/>
              <p:cNvCxnSpPr/>
              <p:nvPr/>
            </p:nvCxnSpPr>
            <p:spPr>
              <a:xfrm flipV="1">
                <a:off x="5580112" y="5639900"/>
                <a:ext cx="415897" cy="30938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8" name="グループ化 47"/>
            <p:cNvGrpSpPr/>
            <p:nvPr/>
          </p:nvGrpSpPr>
          <p:grpSpPr>
            <a:xfrm rot="5728273">
              <a:off x="2275063" y="4092360"/>
              <a:ext cx="1701126" cy="360040"/>
              <a:chOff x="2089638" y="2234474"/>
              <a:chExt cx="1701126" cy="360040"/>
            </a:xfrm>
          </p:grpSpPr>
          <p:sp>
            <p:nvSpPr>
              <p:cNvPr id="49" name="円/楕円 48"/>
              <p:cNvSpPr/>
              <p:nvPr/>
            </p:nvSpPr>
            <p:spPr>
              <a:xfrm rot="16169969">
                <a:off x="2089638" y="2282735"/>
                <a:ext cx="266328" cy="266328"/>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smtClean="0">
                    <a:solidFill>
                      <a:schemeClr val="tx1"/>
                    </a:solidFill>
                  </a:rPr>
                  <a:t>-</a:t>
                </a:r>
                <a:endParaRPr kumimoji="1" lang="ja-JP" altLang="en-US" sz="2400" dirty="0">
                  <a:solidFill>
                    <a:schemeClr val="tx1"/>
                  </a:solidFill>
                </a:endParaRPr>
              </a:p>
            </p:txBody>
          </p:sp>
          <p:sp>
            <p:nvSpPr>
              <p:cNvPr id="50" name="ストライプ矢印 49"/>
              <p:cNvSpPr/>
              <p:nvPr/>
            </p:nvSpPr>
            <p:spPr>
              <a:xfrm>
                <a:off x="2494620" y="2234474"/>
                <a:ext cx="1296144" cy="360040"/>
              </a:xfrm>
              <a:prstGeom prst="stripedRightArrow">
                <a:avLst>
                  <a:gd name="adj1" fmla="val 43729"/>
                  <a:gd name="adj2" fmla="val 5000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91" name="グループ化 90"/>
          <p:cNvGrpSpPr/>
          <p:nvPr/>
        </p:nvGrpSpPr>
        <p:grpSpPr>
          <a:xfrm rot="20711787">
            <a:off x="1445727" y="4151995"/>
            <a:ext cx="3342229" cy="2125663"/>
            <a:chOff x="1367644" y="3481388"/>
            <a:chExt cx="4845050" cy="2125663"/>
          </a:xfrm>
        </p:grpSpPr>
        <p:grpSp>
          <p:nvGrpSpPr>
            <p:cNvPr id="89" name="グループ化 88"/>
            <p:cNvGrpSpPr/>
            <p:nvPr/>
          </p:nvGrpSpPr>
          <p:grpSpPr>
            <a:xfrm>
              <a:off x="1396785" y="3715587"/>
              <a:ext cx="2850921" cy="1387918"/>
              <a:chOff x="1396785" y="3715587"/>
              <a:chExt cx="2850921" cy="1387918"/>
            </a:xfrm>
          </p:grpSpPr>
          <p:cxnSp>
            <p:nvCxnSpPr>
              <p:cNvPr id="56" name="直線矢印コネクタ 55"/>
              <p:cNvCxnSpPr/>
              <p:nvPr/>
            </p:nvCxnSpPr>
            <p:spPr>
              <a:xfrm rot="5400000" flipH="1" flipV="1">
                <a:off x="3332396" y="4667120"/>
                <a:ext cx="872770" cy="0"/>
              </a:xfrm>
              <a:prstGeom prst="straightConnector1">
                <a:avLst/>
              </a:prstGeom>
              <a:ln w="31750">
                <a:solidFill>
                  <a:srgbClr val="C0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7" name="直線矢印コネクタ 56"/>
              <p:cNvCxnSpPr/>
              <p:nvPr/>
            </p:nvCxnSpPr>
            <p:spPr>
              <a:xfrm rot="5400000" flipH="1" flipV="1">
                <a:off x="3811321" y="4517182"/>
                <a:ext cx="872770" cy="0"/>
              </a:xfrm>
              <a:prstGeom prst="straightConnector1">
                <a:avLst/>
              </a:prstGeom>
              <a:ln w="31750">
                <a:solidFill>
                  <a:srgbClr val="C00000"/>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sp>
            <p:nvSpPr>
              <p:cNvPr id="59" name="テキスト ボックス 58"/>
              <p:cNvSpPr txBox="1"/>
              <p:nvPr/>
            </p:nvSpPr>
            <p:spPr>
              <a:xfrm>
                <a:off x="1396785" y="4163986"/>
                <a:ext cx="2253584" cy="830997"/>
              </a:xfrm>
              <a:prstGeom prst="rect">
                <a:avLst/>
              </a:prstGeom>
              <a:noFill/>
            </p:spPr>
            <p:txBody>
              <a:bodyPr wrap="square" rtlCol="0">
                <a:spAutoFit/>
              </a:bodyPr>
              <a:lstStyle/>
              <a:p>
                <a:r>
                  <a:rPr lang="en-US" altLang="ja-JP" sz="2400" dirty="0" smtClean="0">
                    <a:solidFill>
                      <a:srgbClr val="FF0000"/>
                    </a:solidFill>
                  </a:rPr>
                  <a:t>low resolution</a:t>
                </a:r>
                <a:endParaRPr kumimoji="1" lang="ja-JP" altLang="en-US" sz="2400" dirty="0">
                  <a:solidFill>
                    <a:srgbClr val="FF0000"/>
                  </a:solidFill>
                </a:endParaRPr>
              </a:p>
            </p:txBody>
          </p:sp>
          <p:sp>
            <p:nvSpPr>
              <p:cNvPr id="60" name="テキスト ボックス 59"/>
              <p:cNvSpPr txBox="1"/>
              <p:nvPr/>
            </p:nvSpPr>
            <p:spPr>
              <a:xfrm>
                <a:off x="3785855" y="3715587"/>
                <a:ext cx="454559" cy="521997"/>
              </a:xfrm>
              <a:prstGeom prst="rect">
                <a:avLst/>
              </a:prstGeom>
              <a:noFill/>
            </p:spPr>
            <p:txBody>
              <a:bodyPr wrap="none" rtlCol="0">
                <a:spAutoFit/>
              </a:bodyPr>
              <a:lstStyle/>
              <a:p>
                <a:r>
                  <a:rPr lang="ja-JP" altLang="en-US" sz="2400" b="1" dirty="0" smtClean="0">
                    <a:solidFill>
                      <a:srgbClr val="C00000"/>
                    </a:solidFill>
                  </a:rPr>
                  <a:t>？</a:t>
                </a:r>
                <a:endParaRPr kumimoji="1" lang="ja-JP" altLang="en-US" sz="2400" b="1" dirty="0">
                  <a:solidFill>
                    <a:srgbClr val="C00000"/>
                  </a:solidFill>
                </a:endParaRPr>
              </a:p>
            </p:txBody>
          </p:sp>
        </p:grpSp>
        <p:grpSp>
          <p:nvGrpSpPr>
            <p:cNvPr id="90" name="グループ化 89"/>
            <p:cNvGrpSpPr/>
            <p:nvPr/>
          </p:nvGrpSpPr>
          <p:grpSpPr>
            <a:xfrm>
              <a:off x="1367644" y="3481388"/>
              <a:ext cx="4845050" cy="2125663"/>
              <a:chOff x="1352550" y="3481388"/>
              <a:chExt cx="4845050" cy="2125663"/>
            </a:xfrm>
          </p:grpSpPr>
          <p:sp>
            <p:nvSpPr>
              <p:cNvPr id="632838" name="Rectangle 10"/>
              <p:cNvSpPr>
                <a:spLocks noChangeArrowheads="1"/>
              </p:cNvSpPr>
              <p:nvPr/>
            </p:nvSpPr>
            <p:spPr bwMode="auto">
              <a:xfrm>
                <a:off x="1363663" y="5492750"/>
                <a:ext cx="4822825" cy="28575"/>
              </a:xfrm>
              <a:prstGeom prst="rect">
                <a:avLst/>
              </a:prstGeom>
              <a:solidFill>
                <a:srgbClr val="000000"/>
              </a:solidFill>
              <a:ln w="1111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32839" name="Freeform 11"/>
              <p:cNvSpPr>
                <a:spLocks noEditPoints="1"/>
              </p:cNvSpPr>
              <p:nvPr/>
            </p:nvSpPr>
            <p:spPr bwMode="auto">
              <a:xfrm>
                <a:off x="1352550" y="5507038"/>
                <a:ext cx="4845050" cy="100013"/>
              </a:xfrm>
              <a:custGeom>
                <a:avLst/>
                <a:gdLst>
                  <a:gd name="T0" fmla="*/ 15 w 3052"/>
                  <a:gd name="T1" fmla="*/ 0 h 63"/>
                  <a:gd name="T2" fmla="*/ 15 w 3052"/>
                  <a:gd name="T3" fmla="*/ 63 h 63"/>
                  <a:gd name="T4" fmla="*/ 0 w 3052"/>
                  <a:gd name="T5" fmla="*/ 63 h 63"/>
                  <a:gd name="T6" fmla="*/ 0 w 3052"/>
                  <a:gd name="T7" fmla="*/ 0 h 63"/>
                  <a:gd name="T8" fmla="*/ 15 w 3052"/>
                  <a:gd name="T9" fmla="*/ 0 h 63"/>
                  <a:gd name="T10" fmla="*/ 522 w 3052"/>
                  <a:gd name="T11" fmla="*/ 0 h 63"/>
                  <a:gd name="T12" fmla="*/ 522 w 3052"/>
                  <a:gd name="T13" fmla="*/ 63 h 63"/>
                  <a:gd name="T14" fmla="*/ 507 w 3052"/>
                  <a:gd name="T15" fmla="*/ 63 h 63"/>
                  <a:gd name="T16" fmla="*/ 507 w 3052"/>
                  <a:gd name="T17" fmla="*/ 0 h 63"/>
                  <a:gd name="T18" fmla="*/ 522 w 3052"/>
                  <a:gd name="T19" fmla="*/ 0 h 63"/>
                  <a:gd name="T20" fmla="*/ 1030 w 3052"/>
                  <a:gd name="T21" fmla="*/ 0 h 63"/>
                  <a:gd name="T22" fmla="*/ 1030 w 3052"/>
                  <a:gd name="T23" fmla="*/ 63 h 63"/>
                  <a:gd name="T24" fmla="*/ 1015 w 3052"/>
                  <a:gd name="T25" fmla="*/ 63 h 63"/>
                  <a:gd name="T26" fmla="*/ 1015 w 3052"/>
                  <a:gd name="T27" fmla="*/ 0 h 63"/>
                  <a:gd name="T28" fmla="*/ 1030 w 3052"/>
                  <a:gd name="T29" fmla="*/ 0 h 63"/>
                  <a:gd name="T30" fmla="*/ 1537 w 3052"/>
                  <a:gd name="T31" fmla="*/ 0 h 63"/>
                  <a:gd name="T32" fmla="*/ 1537 w 3052"/>
                  <a:gd name="T33" fmla="*/ 63 h 63"/>
                  <a:gd name="T34" fmla="*/ 1522 w 3052"/>
                  <a:gd name="T35" fmla="*/ 63 h 63"/>
                  <a:gd name="T36" fmla="*/ 1522 w 3052"/>
                  <a:gd name="T37" fmla="*/ 0 h 63"/>
                  <a:gd name="T38" fmla="*/ 1537 w 3052"/>
                  <a:gd name="T39" fmla="*/ 0 h 63"/>
                  <a:gd name="T40" fmla="*/ 2037 w 3052"/>
                  <a:gd name="T41" fmla="*/ 0 h 63"/>
                  <a:gd name="T42" fmla="*/ 2037 w 3052"/>
                  <a:gd name="T43" fmla="*/ 63 h 63"/>
                  <a:gd name="T44" fmla="*/ 2023 w 3052"/>
                  <a:gd name="T45" fmla="*/ 63 h 63"/>
                  <a:gd name="T46" fmla="*/ 2023 w 3052"/>
                  <a:gd name="T47" fmla="*/ 0 h 63"/>
                  <a:gd name="T48" fmla="*/ 2037 w 3052"/>
                  <a:gd name="T49" fmla="*/ 0 h 63"/>
                  <a:gd name="T50" fmla="*/ 2545 w 3052"/>
                  <a:gd name="T51" fmla="*/ 0 h 63"/>
                  <a:gd name="T52" fmla="*/ 2545 w 3052"/>
                  <a:gd name="T53" fmla="*/ 63 h 63"/>
                  <a:gd name="T54" fmla="*/ 2530 w 3052"/>
                  <a:gd name="T55" fmla="*/ 63 h 63"/>
                  <a:gd name="T56" fmla="*/ 2530 w 3052"/>
                  <a:gd name="T57" fmla="*/ 0 h 63"/>
                  <a:gd name="T58" fmla="*/ 2545 w 3052"/>
                  <a:gd name="T59" fmla="*/ 0 h 63"/>
                  <a:gd name="T60" fmla="*/ 3052 w 3052"/>
                  <a:gd name="T61" fmla="*/ 0 h 63"/>
                  <a:gd name="T62" fmla="*/ 3052 w 3052"/>
                  <a:gd name="T63" fmla="*/ 63 h 63"/>
                  <a:gd name="T64" fmla="*/ 3038 w 3052"/>
                  <a:gd name="T65" fmla="*/ 63 h 63"/>
                  <a:gd name="T66" fmla="*/ 3038 w 3052"/>
                  <a:gd name="T67" fmla="*/ 0 h 63"/>
                  <a:gd name="T68" fmla="*/ 3052 w 3052"/>
                  <a:gd name="T6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52" h="63">
                    <a:moveTo>
                      <a:pt x="15" y="0"/>
                    </a:moveTo>
                    <a:lnTo>
                      <a:pt x="15" y="63"/>
                    </a:lnTo>
                    <a:lnTo>
                      <a:pt x="0" y="63"/>
                    </a:lnTo>
                    <a:lnTo>
                      <a:pt x="0" y="0"/>
                    </a:lnTo>
                    <a:lnTo>
                      <a:pt x="15" y="0"/>
                    </a:lnTo>
                    <a:close/>
                    <a:moveTo>
                      <a:pt x="522" y="0"/>
                    </a:moveTo>
                    <a:lnTo>
                      <a:pt x="522" y="63"/>
                    </a:lnTo>
                    <a:lnTo>
                      <a:pt x="507" y="63"/>
                    </a:lnTo>
                    <a:lnTo>
                      <a:pt x="507" y="0"/>
                    </a:lnTo>
                    <a:lnTo>
                      <a:pt x="522" y="0"/>
                    </a:lnTo>
                    <a:close/>
                    <a:moveTo>
                      <a:pt x="1030" y="0"/>
                    </a:moveTo>
                    <a:lnTo>
                      <a:pt x="1030" y="63"/>
                    </a:lnTo>
                    <a:lnTo>
                      <a:pt x="1015" y="63"/>
                    </a:lnTo>
                    <a:lnTo>
                      <a:pt x="1015" y="0"/>
                    </a:lnTo>
                    <a:lnTo>
                      <a:pt x="1030" y="0"/>
                    </a:lnTo>
                    <a:close/>
                    <a:moveTo>
                      <a:pt x="1537" y="0"/>
                    </a:moveTo>
                    <a:lnTo>
                      <a:pt x="1537" y="63"/>
                    </a:lnTo>
                    <a:lnTo>
                      <a:pt x="1522" y="63"/>
                    </a:lnTo>
                    <a:lnTo>
                      <a:pt x="1522" y="0"/>
                    </a:lnTo>
                    <a:lnTo>
                      <a:pt x="1537" y="0"/>
                    </a:lnTo>
                    <a:close/>
                    <a:moveTo>
                      <a:pt x="2037" y="0"/>
                    </a:moveTo>
                    <a:lnTo>
                      <a:pt x="2037" y="63"/>
                    </a:lnTo>
                    <a:lnTo>
                      <a:pt x="2023" y="63"/>
                    </a:lnTo>
                    <a:lnTo>
                      <a:pt x="2023" y="0"/>
                    </a:lnTo>
                    <a:lnTo>
                      <a:pt x="2037" y="0"/>
                    </a:lnTo>
                    <a:close/>
                    <a:moveTo>
                      <a:pt x="2545" y="0"/>
                    </a:moveTo>
                    <a:lnTo>
                      <a:pt x="2545" y="63"/>
                    </a:lnTo>
                    <a:lnTo>
                      <a:pt x="2530" y="63"/>
                    </a:lnTo>
                    <a:lnTo>
                      <a:pt x="2530" y="0"/>
                    </a:lnTo>
                    <a:lnTo>
                      <a:pt x="2545" y="0"/>
                    </a:lnTo>
                    <a:close/>
                    <a:moveTo>
                      <a:pt x="3052" y="0"/>
                    </a:moveTo>
                    <a:lnTo>
                      <a:pt x="3052" y="63"/>
                    </a:lnTo>
                    <a:lnTo>
                      <a:pt x="3038" y="63"/>
                    </a:lnTo>
                    <a:lnTo>
                      <a:pt x="3038" y="0"/>
                    </a:lnTo>
                    <a:lnTo>
                      <a:pt x="3052" y="0"/>
                    </a:lnTo>
                    <a:close/>
                  </a:path>
                </a:pathLst>
              </a:custGeom>
              <a:solidFill>
                <a:srgbClr val="000000"/>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32841" name="Freeform 13"/>
              <p:cNvSpPr>
                <a:spLocks noEditPoints="1"/>
              </p:cNvSpPr>
              <p:nvPr/>
            </p:nvSpPr>
            <p:spPr bwMode="auto">
              <a:xfrm>
                <a:off x="1679575" y="3481388"/>
                <a:ext cx="4389437" cy="2039938"/>
              </a:xfrm>
              <a:custGeom>
                <a:avLst/>
                <a:gdLst>
                  <a:gd name="T0" fmla="*/ 29 w 2765"/>
                  <a:gd name="T1" fmla="*/ 1267 h 1285"/>
                  <a:gd name="T2" fmla="*/ 73 w 2765"/>
                  <a:gd name="T3" fmla="*/ 1249 h 1285"/>
                  <a:gd name="T4" fmla="*/ 118 w 2765"/>
                  <a:gd name="T5" fmla="*/ 1240 h 1285"/>
                  <a:gd name="T6" fmla="*/ 154 w 2765"/>
                  <a:gd name="T7" fmla="*/ 1240 h 1285"/>
                  <a:gd name="T8" fmla="*/ 198 w 2765"/>
                  <a:gd name="T9" fmla="*/ 1267 h 1285"/>
                  <a:gd name="T10" fmla="*/ 250 w 2765"/>
                  <a:gd name="T11" fmla="*/ 1276 h 1285"/>
                  <a:gd name="T12" fmla="*/ 316 w 2765"/>
                  <a:gd name="T13" fmla="*/ 1276 h 1285"/>
                  <a:gd name="T14" fmla="*/ 375 w 2765"/>
                  <a:gd name="T15" fmla="*/ 1276 h 1285"/>
                  <a:gd name="T16" fmla="*/ 434 w 2765"/>
                  <a:gd name="T17" fmla="*/ 1258 h 1285"/>
                  <a:gd name="T18" fmla="*/ 434 w 2765"/>
                  <a:gd name="T19" fmla="*/ 1258 h 1285"/>
                  <a:gd name="T20" fmla="*/ 485 w 2765"/>
                  <a:gd name="T21" fmla="*/ 1258 h 1285"/>
                  <a:gd name="T22" fmla="*/ 529 w 2765"/>
                  <a:gd name="T23" fmla="*/ 1240 h 1285"/>
                  <a:gd name="T24" fmla="*/ 574 w 2765"/>
                  <a:gd name="T25" fmla="*/ 1231 h 1285"/>
                  <a:gd name="T26" fmla="*/ 610 w 2765"/>
                  <a:gd name="T27" fmla="*/ 1231 h 1285"/>
                  <a:gd name="T28" fmla="*/ 654 w 2765"/>
                  <a:gd name="T29" fmla="*/ 1249 h 1285"/>
                  <a:gd name="T30" fmla="*/ 706 w 2765"/>
                  <a:gd name="T31" fmla="*/ 1258 h 1285"/>
                  <a:gd name="T32" fmla="*/ 772 w 2765"/>
                  <a:gd name="T33" fmla="*/ 1267 h 1285"/>
                  <a:gd name="T34" fmla="*/ 831 w 2765"/>
                  <a:gd name="T35" fmla="*/ 1258 h 1285"/>
                  <a:gd name="T36" fmla="*/ 890 w 2765"/>
                  <a:gd name="T37" fmla="*/ 1240 h 1285"/>
                  <a:gd name="T38" fmla="*/ 890 w 2765"/>
                  <a:gd name="T39" fmla="*/ 1240 h 1285"/>
                  <a:gd name="T40" fmla="*/ 941 w 2765"/>
                  <a:gd name="T41" fmla="*/ 1249 h 1285"/>
                  <a:gd name="T42" fmla="*/ 985 w 2765"/>
                  <a:gd name="T43" fmla="*/ 1231 h 1285"/>
                  <a:gd name="T44" fmla="*/ 1030 w 2765"/>
                  <a:gd name="T45" fmla="*/ 1222 h 1285"/>
                  <a:gd name="T46" fmla="*/ 1066 w 2765"/>
                  <a:gd name="T47" fmla="*/ 1213 h 1285"/>
                  <a:gd name="T48" fmla="*/ 1110 w 2765"/>
                  <a:gd name="T49" fmla="*/ 1231 h 1285"/>
                  <a:gd name="T50" fmla="*/ 1162 w 2765"/>
                  <a:gd name="T51" fmla="*/ 1222 h 1285"/>
                  <a:gd name="T52" fmla="*/ 1228 w 2765"/>
                  <a:gd name="T53" fmla="*/ 1222 h 1285"/>
                  <a:gd name="T54" fmla="*/ 1287 w 2765"/>
                  <a:gd name="T55" fmla="*/ 1213 h 1285"/>
                  <a:gd name="T56" fmla="*/ 1346 w 2765"/>
                  <a:gd name="T57" fmla="*/ 1168 h 1285"/>
                  <a:gd name="T58" fmla="*/ 1346 w 2765"/>
                  <a:gd name="T59" fmla="*/ 1168 h 1285"/>
                  <a:gd name="T60" fmla="*/ 1397 w 2765"/>
                  <a:gd name="T61" fmla="*/ 1149 h 1285"/>
                  <a:gd name="T62" fmla="*/ 1441 w 2765"/>
                  <a:gd name="T63" fmla="*/ 1095 h 1285"/>
                  <a:gd name="T64" fmla="*/ 1486 w 2765"/>
                  <a:gd name="T65" fmla="*/ 1068 h 1285"/>
                  <a:gd name="T66" fmla="*/ 1522 w 2765"/>
                  <a:gd name="T67" fmla="*/ 1050 h 1285"/>
                  <a:gd name="T68" fmla="*/ 1567 w 2765"/>
                  <a:gd name="T69" fmla="*/ 1014 h 1285"/>
                  <a:gd name="T70" fmla="*/ 1618 w 2765"/>
                  <a:gd name="T71" fmla="*/ 959 h 1285"/>
                  <a:gd name="T72" fmla="*/ 1684 w 2765"/>
                  <a:gd name="T73" fmla="*/ 905 h 1285"/>
                  <a:gd name="T74" fmla="*/ 1743 w 2765"/>
                  <a:gd name="T75" fmla="*/ 842 h 1285"/>
                  <a:gd name="T76" fmla="*/ 1802 w 2765"/>
                  <a:gd name="T77" fmla="*/ 769 h 1285"/>
                  <a:gd name="T78" fmla="*/ 1802 w 2765"/>
                  <a:gd name="T79" fmla="*/ 769 h 1285"/>
                  <a:gd name="T80" fmla="*/ 1853 w 2765"/>
                  <a:gd name="T81" fmla="*/ 697 h 1285"/>
                  <a:gd name="T82" fmla="*/ 1897 w 2765"/>
                  <a:gd name="T83" fmla="*/ 597 h 1285"/>
                  <a:gd name="T84" fmla="*/ 1942 w 2765"/>
                  <a:gd name="T85" fmla="*/ 480 h 1285"/>
                  <a:gd name="T86" fmla="*/ 1978 w 2765"/>
                  <a:gd name="T87" fmla="*/ 444 h 1285"/>
                  <a:gd name="T88" fmla="*/ 2023 w 2765"/>
                  <a:gd name="T89" fmla="*/ 407 h 1285"/>
                  <a:gd name="T90" fmla="*/ 2074 w 2765"/>
                  <a:gd name="T91" fmla="*/ 389 h 1285"/>
                  <a:gd name="T92" fmla="*/ 2140 w 2765"/>
                  <a:gd name="T93" fmla="*/ 398 h 1285"/>
                  <a:gd name="T94" fmla="*/ 2199 w 2765"/>
                  <a:gd name="T95" fmla="*/ 362 h 1285"/>
                  <a:gd name="T96" fmla="*/ 2258 w 2765"/>
                  <a:gd name="T97" fmla="*/ 371 h 1285"/>
                  <a:gd name="T98" fmla="*/ 2258 w 2765"/>
                  <a:gd name="T99" fmla="*/ 371 h 1285"/>
                  <a:gd name="T100" fmla="*/ 2309 w 2765"/>
                  <a:gd name="T101" fmla="*/ 462 h 1285"/>
                  <a:gd name="T102" fmla="*/ 2353 w 2765"/>
                  <a:gd name="T103" fmla="*/ 389 h 1285"/>
                  <a:gd name="T104" fmla="*/ 2398 w 2765"/>
                  <a:gd name="T105" fmla="*/ 407 h 1285"/>
                  <a:gd name="T106" fmla="*/ 2427 w 2765"/>
                  <a:gd name="T107" fmla="*/ 371 h 1285"/>
                  <a:gd name="T108" fmla="*/ 2479 w 2765"/>
                  <a:gd name="T109" fmla="*/ 353 h 1285"/>
                  <a:gd name="T110" fmla="*/ 2530 w 2765"/>
                  <a:gd name="T111" fmla="*/ 281 h 1285"/>
                  <a:gd name="T112" fmla="*/ 2596 w 2765"/>
                  <a:gd name="T113" fmla="*/ 235 h 1285"/>
                  <a:gd name="T114" fmla="*/ 2655 w 2765"/>
                  <a:gd name="T115" fmla="*/ 181 h 1285"/>
                  <a:gd name="T116" fmla="*/ 2714 w 2765"/>
                  <a:gd name="T117" fmla="*/ 91 h 1285"/>
                  <a:gd name="T118" fmla="*/ 2714 w 2765"/>
                  <a:gd name="T119" fmla="*/ 91 h 1285"/>
                  <a:gd name="T120" fmla="*/ 2765 w 2765"/>
                  <a:gd name="T121" fmla="*/ 18 h 1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65" h="1285">
                    <a:moveTo>
                      <a:pt x="29" y="1267"/>
                    </a:moveTo>
                    <a:lnTo>
                      <a:pt x="22" y="1276"/>
                    </a:lnTo>
                    <a:lnTo>
                      <a:pt x="15" y="1285"/>
                    </a:lnTo>
                    <a:lnTo>
                      <a:pt x="0" y="1276"/>
                    </a:lnTo>
                    <a:lnTo>
                      <a:pt x="0" y="1267"/>
                    </a:lnTo>
                    <a:lnTo>
                      <a:pt x="0" y="1249"/>
                    </a:lnTo>
                    <a:lnTo>
                      <a:pt x="15" y="1249"/>
                    </a:lnTo>
                    <a:lnTo>
                      <a:pt x="22" y="1249"/>
                    </a:lnTo>
                    <a:lnTo>
                      <a:pt x="29" y="1267"/>
                    </a:lnTo>
                    <a:lnTo>
                      <a:pt x="29" y="1267"/>
                    </a:lnTo>
                    <a:close/>
                    <a:moveTo>
                      <a:pt x="81" y="1267"/>
                    </a:moveTo>
                    <a:lnTo>
                      <a:pt x="73" y="1276"/>
                    </a:lnTo>
                    <a:lnTo>
                      <a:pt x="66" y="1285"/>
                    </a:lnTo>
                    <a:lnTo>
                      <a:pt x="51" y="1276"/>
                    </a:lnTo>
                    <a:lnTo>
                      <a:pt x="51" y="1267"/>
                    </a:lnTo>
                    <a:lnTo>
                      <a:pt x="51" y="1249"/>
                    </a:lnTo>
                    <a:lnTo>
                      <a:pt x="66" y="1249"/>
                    </a:lnTo>
                    <a:lnTo>
                      <a:pt x="73" y="1249"/>
                    </a:lnTo>
                    <a:lnTo>
                      <a:pt x="81" y="1267"/>
                    </a:lnTo>
                    <a:lnTo>
                      <a:pt x="81" y="1267"/>
                    </a:lnTo>
                    <a:close/>
                    <a:moveTo>
                      <a:pt x="132" y="1258"/>
                    </a:moveTo>
                    <a:lnTo>
                      <a:pt x="125" y="1267"/>
                    </a:lnTo>
                    <a:lnTo>
                      <a:pt x="118" y="1276"/>
                    </a:lnTo>
                    <a:lnTo>
                      <a:pt x="103" y="1267"/>
                    </a:lnTo>
                    <a:lnTo>
                      <a:pt x="103" y="1258"/>
                    </a:lnTo>
                    <a:lnTo>
                      <a:pt x="103" y="1240"/>
                    </a:lnTo>
                    <a:lnTo>
                      <a:pt x="118" y="1240"/>
                    </a:lnTo>
                    <a:lnTo>
                      <a:pt x="125" y="1240"/>
                    </a:lnTo>
                    <a:lnTo>
                      <a:pt x="132" y="1258"/>
                    </a:lnTo>
                    <a:lnTo>
                      <a:pt x="132" y="1258"/>
                    </a:lnTo>
                    <a:close/>
                    <a:moveTo>
                      <a:pt x="184" y="1258"/>
                    </a:moveTo>
                    <a:lnTo>
                      <a:pt x="176" y="1267"/>
                    </a:lnTo>
                    <a:lnTo>
                      <a:pt x="169" y="1276"/>
                    </a:lnTo>
                    <a:lnTo>
                      <a:pt x="154" y="1267"/>
                    </a:lnTo>
                    <a:lnTo>
                      <a:pt x="154" y="1258"/>
                    </a:lnTo>
                    <a:lnTo>
                      <a:pt x="154" y="1240"/>
                    </a:lnTo>
                    <a:lnTo>
                      <a:pt x="169" y="1240"/>
                    </a:lnTo>
                    <a:lnTo>
                      <a:pt x="176" y="1240"/>
                    </a:lnTo>
                    <a:lnTo>
                      <a:pt x="184" y="1258"/>
                    </a:lnTo>
                    <a:lnTo>
                      <a:pt x="184" y="1258"/>
                    </a:lnTo>
                    <a:close/>
                    <a:moveTo>
                      <a:pt x="228" y="1267"/>
                    </a:moveTo>
                    <a:lnTo>
                      <a:pt x="221" y="1276"/>
                    </a:lnTo>
                    <a:lnTo>
                      <a:pt x="213" y="1285"/>
                    </a:lnTo>
                    <a:lnTo>
                      <a:pt x="198" y="1276"/>
                    </a:lnTo>
                    <a:lnTo>
                      <a:pt x="198" y="1267"/>
                    </a:lnTo>
                    <a:lnTo>
                      <a:pt x="198" y="1249"/>
                    </a:lnTo>
                    <a:lnTo>
                      <a:pt x="213" y="1249"/>
                    </a:lnTo>
                    <a:lnTo>
                      <a:pt x="221" y="1249"/>
                    </a:lnTo>
                    <a:lnTo>
                      <a:pt x="228" y="1267"/>
                    </a:lnTo>
                    <a:lnTo>
                      <a:pt x="228" y="1267"/>
                    </a:lnTo>
                    <a:close/>
                    <a:moveTo>
                      <a:pt x="279" y="1267"/>
                    </a:moveTo>
                    <a:lnTo>
                      <a:pt x="272" y="1276"/>
                    </a:lnTo>
                    <a:lnTo>
                      <a:pt x="265" y="1285"/>
                    </a:lnTo>
                    <a:lnTo>
                      <a:pt x="250" y="1276"/>
                    </a:lnTo>
                    <a:lnTo>
                      <a:pt x="250" y="1267"/>
                    </a:lnTo>
                    <a:lnTo>
                      <a:pt x="250" y="1249"/>
                    </a:lnTo>
                    <a:lnTo>
                      <a:pt x="265" y="1249"/>
                    </a:lnTo>
                    <a:lnTo>
                      <a:pt x="272" y="1249"/>
                    </a:lnTo>
                    <a:lnTo>
                      <a:pt x="279" y="1267"/>
                    </a:lnTo>
                    <a:lnTo>
                      <a:pt x="279" y="1267"/>
                    </a:lnTo>
                    <a:close/>
                    <a:moveTo>
                      <a:pt x="331" y="1258"/>
                    </a:moveTo>
                    <a:lnTo>
                      <a:pt x="324" y="1267"/>
                    </a:lnTo>
                    <a:lnTo>
                      <a:pt x="316" y="1276"/>
                    </a:lnTo>
                    <a:lnTo>
                      <a:pt x="301" y="1267"/>
                    </a:lnTo>
                    <a:lnTo>
                      <a:pt x="301" y="1258"/>
                    </a:lnTo>
                    <a:lnTo>
                      <a:pt x="301" y="1240"/>
                    </a:lnTo>
                    <a:lnTo>
                      <a:pt x="316" y="1240"/>
                    </a:lnTo>
                    <a:lnTo>
                      <a:pt x="324" y="1240"/>
                    </a:lnTo>
                    <a:lnTo>
                      <a:pt x="331" y="1258"/>
                    </a:lnTo>
                    <a:lnTo>
                      <a:pt x="331" y="1258"/>
                    </a:lnTo>
                    <a:close/>
                    <a:moveTo>
                      <a:pt x="382" y="1267"/>
                    </a:moveTo>
                    <a:lnTo>
                      <a:pt x="375" y="1276"/>
                    </a:lnTo>
                    <a:lnTo>
                      <a:pt x="368" y="1285"/>
                    </a:lnTo>
                    <a:lnTo>
                      <a:pt x="353" y="1276"/>
                    </a:lnTo>
                    <a:lnTo>
                      <a:pt x="353" y="1267"/>
                    </a:lnTo>
                    <a:lnTo>
                      <a:pt x="353" y="1249"/>
                    </a:lnTo>
                    <a:lnTo>
                      <a:pt x="368" y="1249"/>
                    </a:lnTo>
                    <a:lnTo>
                      <a:pt x="375" y="1249"/>
                    </a:lnTo>
                    <a:lnTo>
                      <a:pt x="382" y="1267"/>
                    </a:lnTo>
                    <a:lnTo>
                      <a:pt x="382" y="1267"/>
                    </a:lnTo>
                    <a:close/>
                    <a:moveTo>
                      <a:pt x="434" y="1258"/>
                    </a:moveTo>
                    <a:lnTo>
                      <a:pt x="426" y="1267"/>
                    </a:lnTo>
                    <a:lnTo>
                      <a:pt x="419" y="1276"/>
                    </a:lnTo>
                    <a:lnTo>
                      <a:pt x="404" y="1267"/>
                    </a:lnTo>
                    <a:lnTo>
                      <a:pt x="404" y="1258"/>
                    </a:lnTo>
                    <a:lnTo>
                      <a:pt x="404" y="1240"/>
                    </a:lnTo>
                    <a:lnTo>
                      <a:pt x="419" y="1240"/>
                    </a:lnTo>
                    <a:lnTo>
                      <a:pt x="426" y="1240"/>
                    </a:lnTo>
                    <a:lnTo>
                      <a:pt x="434" y="1258"/>
                    </a:lnTo>
                    <a:lnTo>
                      <a:pt x="434" y="1258"/>
                    </a:lnTo>
                    <a:close/>
                    <a:moveTo>
                      <a:pt x="485" y="1258"/>
                    </a:moveTo>
                    <a:lnTo>
                      <a:pt x="478" y="1267"/>
                    </a:lnTo>
                    <a:lnTo>
                      <a:pt x="471" y="1276"/>
                    </a:lnTo>
                    <a:lnTo>
                      <a:pt x="456" y="1267"/>
                    </a:lnTo>
                    <a:lnTo>
                      <a:pt x="456" y="1258"/>
                    </a:lnTo>
                    <a:lnTo>
                      <a:pt x="456" y="1240"/>
                    </a:lnTo>
                    <a:lnTo>
                      <a:pt x="471" y="1240"/>
                    </a:lnTo>
                    <a:lnTo>
                      <a:pt x="478" y="1240"/>
                    </a:lnTo>
                    <a:lnTo>
                      <a:pt x="485" y="1258"/>
                    </a:lnTo>
                    <a:lnTo>
                      <a:pt x="485" y="1258"/>
                    </a:lnTo>
                    <a:close/>
                    <a:moveTo>
                      <a:pt x="537" y="1258"/>
                    </a:moveTo>
                    <a:lnTo>
                      <a:pt x="529" y="1267"/>
                    </a:lnTo>
                    <a:lnTo>
                      <a:pt x="522" y="1276"/>
                    </a:lnTo>
                    <a:lnTo>
                      <a:pt x="507" y="1267"/>
                    </a:lnTo>
                    <a:lnTo>
                      <a:pt x="507" y="1258"/>
                    </a:lnTo>
                    <a:lnTo>
                      <a:pt x="507" y="1240"/>
                    </a:lnTo>
                    <a:lnTo>
                      <a:pt x="522" y="1240"/>
                    </a:lnTo>
                    <a:lnTo>
                      <a:pt x="529" y="1240"/>
                    </a:lnTo>
                    <a:lnTo>
                      <a:pt x="537" y="1258"/>
                    </a:lnTo>
                    <a:lnTo>
                      <a:pt x="537" y="1258"/>
                    </a:lnTo>
                    <a:close/>
                    <a:moveTo>
                      <a:pt x="588" y="1249"/>
                    </a:moveTo>
                    <a:lnTo>
                      <a:pt x="581" y="1258"/>
                    </a:lnTo>
                    <a:lnTo>
                      <a:pt x="574" y="1267"/>
                    </a:lnTo>
                    <a:lnTo>
                      <a:pt x="559" y="1258"/>
                    </a:lnTo>
                    <a:lnTo>
                      <a:pt x="559" y="1249"/>
                    </a:lnTo>
                    <a:lnTo>
                      <a:pt x="559" y="1231"/>
                    </a:lnTo>
                    <a:lnTo>
                      <a:pt x="574" y="1231"/>
                    </a:lnTo>
                    <a:lnTo>
                      <a:pt x="581" y="1231"/>
                    </a:lnTo>
                    <a:lnTo>
                      <a:pt x="588" y="1249"/>
                    </a:lnTo>
                    <a:lnTo>
                      <a:pt x="588" y="1249"/>
                    </a:lnTo>
                    <a:close/>
                    <a:moveTo>
                      <a:pt x="640" y="1249"/>
                    </a:moveTo>
                    <a:lnTo>
                      <a:pt x="632" y="1258"/>
                    </a:lnTo>
                    <a:lnTo>
                      <a:pt x="625" y="1267"/>
                    </a:lnTo>
                    <a:lnTo>
                      <a:pt x="610" y="1258"/>
                    </a:lnTo>
                    <a:lnTo>
                      <a:pt x="610" y="1249"/>
                    </a:lnTo>
                    <a:lnTo>
                      <a:pt x="610" y="1231"/>
                    </a:lnTo>
                    <a:lnTo>
                      <a:pt x="625" y="1231"/>
                    </a:lnTo>
                    <a:lnTo>
                      <a:pt x="632" y="1231"/>
                    </a:lnTo>
                    <a:lnTo>
                      <a:pt x="640" y="1249"/>
                    </a:lnTo>
                    <a:lnTo>
                      <a:pt x="640" y="1249"/>
                    </a:lnTo>
                    <a:close/>
                    <a:moveTo>
                      <a:pt x="684" y="1249"/>
                    </a:moveTo>
                    <a:lnTo>
                      <a:pt x="677" y="1258"/>
                    </a:lnTo>
                    <a:lnTo>
                      <a:pt x="669" y="1267"/>
                    </a:lnTo>
                    <a:lnTo>
                      <a:pt x="654" y="1258"/>
                    </a:lnTo>
                    <a:lnTo>
                      <a:pt x="654" y="1249"/>
                    </a:lnTo>
                    <a:lnTo>
                      <a:pt x="654" y="1231"/>
                    </a:lnTo>
                    <a:lnTo>
                      <a:pt x="669" y="1231"/>
                    </a:lnTo>
                    <a:lnTo>
                      <a:pt x="677" y="1231"/>
                    </a:lnTo>
                    <a:lnTo>
                      <a:pt x="684" y="1249"/>
                    </a:lnTo>
                    <a:lnTo>
                      <a:pt x="684" y="1249"/>
                    </a:lnTo>
                    <a:close/>
                    <a:moveTo>
                      <a:pt x="735" y="1249"/>
                    </a:moveTo>
                    <a:lnTo>
                      <a:pt x="728" y="1258"/>
                    </a:lnTo>
                    <a:lnTo>
                      <a:pt x="721" y="1267"/>
                    </a:lnTo>
                    <a:lnTo>
                      <a:pt x="706" y="1258"/>
                    </a:lnTo>
                    <a:lnTo>
                      <a:pt x="706" y="1249"/>
                    </a:lnTo>
                    <a:lnTo>
                      <a:pt x="706" y="1231"/>
                    </a:lnTo>
                    <a:lnTo>
                      <a:pt x="721" y="1231"/>
                    </a:lnTo>
                    <a:lnTo>
                      <a:pt x="728" y="1231"/>
                    </a:lnTo>
                    <a:lnTo>
                      <a:pt x="735" y="1249"/>
                    </a:lnTo>
                    <a:lnTo>
                      <a:pt x="735" y="1249"/>
                    </a:lnTo>
                    <a:close/>
                    <a:moveTo>
                      <a:pt x="787" y="1249"/>
                    </a:moveTo>
                    <a:lnTo>
                      <a:pt x="780" y="1258"/>
                    </a:lnTo>
                    <a:lnTo>
                      <a:pt x="772" y="1267"/>
                    </a:lnTo>
                    <a:lnTo>
                      <a:pt x="757" y="1258"/>
                    </a:lnTo>
                    <a:lnTo>
                      <a:pt x="757" y="1249"/>
                    </a:lnTo>
                    <a:lnTo>
                      <a:pt x="757" y="1231"/>
                    </a:lnTo>
                    <a:lnTo>
                      <a:pt x="772" y="1231"/>
                    </a:lnTo>
                    <a:lnTo>
                      <a:pt x="780" y="1231"/>
                    </a:lnTo>
                    <a:lnTo>
                      <a:pt x="787" y="1249"/>
                    </a:lnTo>
                    <a:lnTo>
                      <a:pt x="787" y="1249"/>
                    </a:lnTo>
                    <a:close/>
                    <a:moveTo>
                      <a:pt x="838" y="1249"/>
                    </a:moveTo>
                    <a:lnTo>
                      <a:pt x="831" y="1258"/>
                    </a:lnTo>
                    <a:lnTo>
                      <a:pt x="824" y="1267"/>
                    </a:lnTo>
                    <a:lnTo>
                      <a:pt x="809" y="1258"/>
                    </a:lnTo>
                    <a:lnTo>
                      <a:pt x="809" y="1249"/>
                    </a:lnTo>
                    <a:lnTo>
                      <a:pt x="809" y="1231"/>
                    </a:lnTo>
                    <a:lnTo>
                      <a:pt x="824" y="1231"/>
                    </a:lnTo>
                    <a:lnTo>
                      <a:pt x="831" y="1231"/>
                    </a:lnTo>
                    <a:lnTo>
                      <a:pt x="838" y="1249"/>
                    </a:lnTo>
                    <a:lnTo>
                      <a:pt x="838" y="1249"/>
                    </a:lnTo>
                    <a:close/>
                    <a:moveTo>
                      <a:pt x="890" y="1240"/>
                    </a:moveTo>
                    <a:lnTo>
                      <a:pt x="882" y="1249"/>
                    </a:lnTo>
                    <a:lnTo>
                      <a:pt x="875" y="1258"/>
                    </a:lnTo>
                    <a:lnTo>
                      <a:pt x="860" y="1249"/>
                    </a:lnTo>
                    <a:lnTo>
                      <a:pt x="860" y="1240"/>
                    </a:lnTo>
                    <a:lnTo>
                      <a:pt x="860" y="1222"/>
                    </a:lnTo>
                    <a:lnTo>
                      <a:pt x="875" y="1222"/>
                    </a:lnTo>
                    <a:lnTo>
                      <a:pt x="882" y="1222"/>
                    </a:lnTo>
                    <a:lnTo>
                      <a:pt x="890" y="1240"/>
                    </a:lnTo>
                    <a:lnTo>
                      <a:pt x="890" y="1240"/>
                    </a:lnTo>
                    <a:close/>
                    <a:moveTo>
                      <a:pt x="941" y="1249"/>
                    </a:moveTo>
                    <a:lnTo>
                      <a:pt x="934" y="1258"/>
                    </a:lnTo>
                    <a:lnTo>
                      <a:pt x="927" y="1267"/>
                    </a:lnTo>
                    <a:lnTo>
                      <a:pt x="912" y="1258"/>
                    </a:lnTo>
                    <a:lnTo>
                      <a:pt x="912" y="1249"/>
                    </a:lnTo>
                    <a:lnTo>
                      <a:pt x="912" y="1231"/>
                    </a:lnTo>
                    <a:lnTo>
                      <a:pt x="927" y="1231"/>
                    </a:lnTo>
                    <a:lnTo>
                      <a:pt x="934" y="1231"/>
                    </a:lnTo>
                    <a:lnTo>
                      <a:pt x="941" y="1249"/>
                    </a:lnTo>
                    <a:lnTo>
                      <a:pt x="941" y="1249"/>
                    </a:lnTo>
                    <a:close/>
                    <a:moveTo>
                      <a:pt x="993" y="1249"/>
                    </a:moveTo>
                    <a:lnTo>
                      <a:pt x="985" y="1258"/>
                    </a:lnTo>
                    <a:lnTo>
                      <a:pt x="978" y="1267"/>
                    </a:lnTo>
                    <a:lnTo>
                      <a:pt x="963" y="1258"/>
                    </a:lnTo>
                    <a:lnTo>
                      <a:pt x="963" y="1249"/>
                    </a:lnTo>
                    <a:lnTo>
                      <a:pt x="963" y="1231"/>
                    </a:lnTo>
                    <a:lnTo>
                      <a:pt x="978" y="1231"/>
                    </a:lnTo>
                    <a:lnTo>
                      <a:pt x="985" y="1231"/>
                    </a:lnTo>
                    <a:lnTo>
                      <a:pt x="993" y="1249"/>
                    </a:lnTo>
                    <a:lnTo>
                      <a:pt x="993" y="1249"/>
                    </a:lnTo>
                    <a:close/>
                    <a:moveTo>
                      <a:pt x="1044" y="1240"/>
                    </a:moveTo>
                    <a:lnTo>
                      <a:pt x="1037" y="1249"/>
                    </a:lnTo>
                    <a:lnTo>
                      <a:pt x="1030" y="1258"/>
                    </a:lnTo>
                    <a:lnTo>
                      <a:pt x="1015" y="1249"/>
                    </a:lnTo>
                    <a:lnTo>
                      <a:pt x="1015" y="1240"/>
                    </a:lnTo>
                    <a:lnTo>
                      <a:pt x="1015" y="1222"/>
                    </a:lnTo>
                    <a:lnTo>
                      <a:pt x="1030" y="1222"/>
                    </a:lnTo>
                    <a:lnTo>
                      <a:pt x="1037" y="1222"/>
                    </a:lnTo>
                    <a:lnTo>
                      <a:pt x="1044" y="1240"/>
                    </a:lnTo>
                    <a:lnTo>
                      <a:pt x="1044" y="1240"/>
                    </a:lnTo>
                    <a:close/>
                    <a:moveTo>
                      <a:pt x="1096" y="1231"/>
                    </a:moveTo>
                    <a:lnTo>
                      <a:pt x="1088" y="1240"/>
                    </a:lnTo>
                    <a:lnTo>
                      <a:pt x="1081" y="1249"/>
                    </a:lnTo>
                    <a:lnTo>
                      <a:pt x="1066" y="1240"/>
                    </a:lnTo>
                    <a:lnTo>
                      <a:pt x="1066" y="1231"/>
                    </a:lnTo>
                    <a:lnTo>
                      <a:pt x="1066" y="1213"/>
                    </a:lnTo>
                    <a:lnTo>
                      <a:pt x="1081" y="1213"/>
                    </a:lnTo>
                    <a:lnTo>
                      <a:pt x="1088" y="1213"/>
                    </a:lnTo>
                    <a:lnTo>
                      <a:pt x="1096" y="1231"/>
                    </a:lnTo>
                    <a:lnTo>
                      <a:pt x="1096" y="1231"/>
                    </a:lnTo>
                    <a:close/>
                    <a:moveTo>
                      <a:pt x="1140" y="1231"/>
                    </a:moveTo>
                    <a:lnTo>
                      <a:pt x="1133" y="1240"/>
                    </a:lnTo>
                    <a:lnTo>
                      <a:pt x="1125" y="1249"/>
                    </a:lnTo>
                    <a:lnTo>
                      <a:pt x="1110" y="1240"/>
                    </a:lnTo>
                    <a:lnTo>
                      <a:pt x="1110" y="1231"/>
                    </a:lnTo>
                    <a:lnTo>
                      <a:pt x="1110" y="1213"/>
                    </a:lnTo>
                    <a:lnTo>
                      <a:pt x="1125" y="1213"/>
                    </a:lnTo>
                    <a:lnTo>
                      <a:pt x="1133" y="1213"/>
                    </a:lnTo>
                    <a:lnTo>
                      <a:pt x="1140" y="1231"/>
                    </a:lnTo>
                    <a:lnTo>
                      <a:pt x="1140" y="1231"/>
                    </a:lnTo>
                    <a:close/>
                    <a:moveTo>
                      <a:pt x="1191" y="1213"/>
                    </a:moveTo>
                    <a:lnTo>
                      <a:pt x="1184" y="1222"/>
                    </a:lnTo>
                    <a:lnTo>
                      <a:pt x="1177" y="1231"/>
                    </a:lnTo>
                    <a:lnTo>
                      <a:pt x="1162" y="1222"/>
                    </a:lnTo>
                    <a:lnTo>
                      <a:pt x="1162" y="1213"/>
                    </a:lnTo>
                    <a:lnTo>
                      <a:pt x="1162" y="1195"/>
                    </a:lnTo>
                    <a:lnTo>
                      <a:pt x="1177" y="1195"/>
                    </a:lnTo>
                    <a:lnTo>
                      <a:pt x="1184" y="1195"/>
                    </a:lnTo>
                    <a:lnTo>
                      <a:pt x="1191" y="1213"/>
                    </a:lnTo>
                    <a:lnTo>
                      <a:pt x="1191" y="1213"/>
                    </a:lnTo>
                    <a:close/>
                    <a:moveTo>
                      <a:pt x="1243" y="1204"/>
                    </a:moveTo>
                    <a:lnTo>
                      <a:pt x="1236" y="1213"/>
                    </a:lnTo>
                    <a:lnTo>
                      <a:pt x="1228" y="1222"/>
                    </a:lnTo>
                    <a:lnTo>
                      <a:pt x="1213" y="1213"/>
                    </a:lnTo>
                    <a:lnTo>
                      <a:pt x="1213" y="1204"/>
                    </a:lnTo>
                    <a:lnTo>
                      <a:pt x="1213" y="1186"/>
                    </a:lnTo>
                    <a:lnTo>
                      <a:pt x="1228" y="1186"/>
                    </a:lnTo>
                    <a:lnTo>
                      <a:pt x="1236" y="1186"/>
                    </a:lnTo>
                    <a:lnTo>
                      <a:pt x="1243" y="1204"/>
                    </a:lnTo>
                    <a:lnTo>
                      <a:pt x="1243" y="1204"/>
                    </a:lnTo>
                    <a:close/>
                    <a:moveTo>
                      <a:pt x="1294" y="1204"/>
                    </a:moveTo>
                    <a:lnTo>
                      <a:pt x="1287" y="1213"/>
                    </a:lnTo>
                    <a:lnTo>
                      <a:pt x="1280" y="1222"/>
                    </a:lnTo>
                    <a:lnTo>
                      <a:pt x="1265" y="1213"/>
                    </a:lnTo>
                    <a:lnTo>
                      <a:pt x="1265" y="1204"/>
                    </a:lnTo>
                    <a:lnTo>
                      <a:pt x="1265" y="1186"/>
                    </a:lnTo>
                    <a:lnTo>
                      <a:pt x="1280" y="1186"/>
                    </a:lnTo>
                    <a:lnTo>
                      <a:pt x="1287" y="1186"/>
                    </a:lnTo>
                    <a:lnTo>
                      <a:pt x="1294" y="1204"/>
                    </a:lnTo>
                    <a:lnTo>
                      <a:pt x="1294" y="1204"/>
                    </a:lnTo>
                    <a:close/>
                    <a:moveTo>
                      <a:pt x="1346" y="1168"/>
                    </a:moveTo>
                    <a:lnTo>
                      <a:pt x="1339" y="1177"/>
                    </a:lnTo>
                    <a:lnTo>
                      <a:pt x="1331" y="1186"/>
                    </a:lnTo>
                    <a:lnTo>
                      <a:pt x="1316" y="1177"/>
                    </a:lnTo>
                    <a:lnTo>
                      <a:pt x="1316" y="1168"/>
                    </a:lnTo>
                    <a:lnTo>
                      <a:pt x="1316" y="1149"/>
                    </a:lnTo>
                    <a:lnTo>
                      <a:pt x="1331" y="1149"/>
                    </a:lnTo>
                    <a:lnTo>
                      <a:pt x="1339" y="1149"/>
                    </a:lnTo>
                    <a:lnTo>
                      <a:pt x="1346" y="1168"/>
                    </a:lnTo>
                    <a:lnTo>
                      <a:pt x="1346" y="1168"/>
                    </a:lnTo>
                    <a:close/>
                    <a:moveTo>
                      <a:pt x="1397" y="1149"/>
                    </a:moveTo>
                    <a:lnTo>
                      <a:pt x="1390" y="1158"/>
                    </a:lnTo>
                    <a:lnTo>
                      <a:pt x="1383" y="1168"/>
                    </a:lnTo>
                    <a:lnTo>
                      <a:pt x="1368" y="1158"/>
                    </a:lnTo>
                    <a:lnTo>
                      <a:pt x="1368" y="1149"/>
                    </a:lnTo>
                    <a:lnTo>
                      <a:pt x="1368" y="1131"/>
                    </a:lnTo>
                    <a:lnTo>
                      <a:pt x="1383" y="1131"/>
                    </a:lnTo>
                    <a:lnTo>
                      <a:pt x="1390" y="1131"/>
                    </a:lnTo>
                    <a:lnTo>
                      <a:pt x="1397" y="1149"/>
                    </a:lnTo>
                    <a:lnTo>
                      <a:pt x="1397" y="1149"/>
                    </a:lnTo>
                    <a:close/>
                    <a:moveTo>
                      <a:pt x="1449" y="1113"/>
                    </a:moveTo>
                    <a:lnTo>
                      <a:pt x="1441" y="1122"/>
                    </a:lnTo>
                    <a:lnTo>
                      <a:pt x="1434" y="1131"/>
                    </a:lnTo>
                    <a:lnTo>
                      <a:pt x="1419" y="1122"/>
                    </a:lnTo>
                    <a:lnTo>
                      <a:pt x="1419" y="1113"/>
                    </a:lnTo>
                    <a:lnTo>
                      <a:pt x="1419" y="1095"/>
                    </a:lnTo>
                    <a:lnTo>
                      <a:pt x="1434" y="1095"/>
                    </a:lnTo>
                    <a:lnTo>
                      <a:pt x="1441" y="1095"/>
                    </a:lnTo>
                    <a:lnTo>
                      <a:pt x="1449" y="1113"/>
                    </a:lnTo>
                    <a:lnTo>
                      <a:pt x="1449" y="1113"/>
                    </a:lnTo>
                    <a:close/>
                    <a:moveTo>
                      <a:pt x="1500" y="1086"/>
                    </a:moveTo>
                    <a:lnTo>
                      <a:pt x="1493" y="1095"/>
                    </a:lnTo>
                    <a:lnTo>
                      <a:pt x="1486" y="1104"/>
                    </a:lnTo>
                    <a:lnTo>
                      <a:pt x="1471" y="1095"/>
                    </a:lnTo>
                    <a:lnTo>
                      <a:pt x="1471" y="1086"/>
                    </a:lnTo>
                    <a:lnTo>
                      <a:pt x="1471" y="1068"/>
                    </a:lnTo>
                    <a:lnTo>
                      <a:pt x="1486" y="1068"/>
                    </a:lnTo>
                    <a:lnTo>
                      <a:pt x="1493" y="1068"/>
                    </a:lnTo>
                    <a:lnTo>
                      <a:pt x="1500" y="1086"/>
                    </a:lnTo>
                    <a:lnTo>
                      <a:pt x="1500" y="1086"/>
                    </a:lnTo>
                    <a:close/>
                    <a:moveTo>
                      <a:pt x="1552" y="1068"/>
                    </a:moveTo>
                    <a:lnTo>
                      <a:pt x="1544" y="1077"/>
                    </a:lnTo>
                    <a:lnTo>
                      <a:pt x="1537" y="1086"/>
                    </a:lnTo>
                    <a:lnTo>
                      <a:pt x="1522" y="1077"/>
                    </a:lnTo>
                    <a:lnTo>
                      <a:pt x="1522" y="1068"/>
                    </a:lnTo>
                    <a:lnTo>
                      <a:pt x="1522" y="1050"/>
                    </a:lnTo>
                    <a:lnTo>
                      <a:pt x="1537" y="1050"/>
                    </a:lnTo>
                    <a:lnTo>
                      <a:pt x="1544" y="1050"/>
                    </a:lnTo>
                    <a:lnTo>
                      <a:pt x="1552" y="1068"/>
                    </a:lnTo>
                    <a:lnTo>
                      <a:pt x="1552" y="1068"/>
                    </a:lnTo>
                    <a:close/>
                    <a:moveTo>
                      <a:pt x="1596" y="1014"/>
                    </a:moveTo>
                    <a:lnTo>
                      <a:pt x="1589" y="1023"/>
                    </a:lnTo>
                    <a:lnTo>
                      <a:pt x="1581" y="1032"/>
                    </a:lnTo>
                    <a:lnTo>
                      <a:pt x="1567" y="1023"/>
                    </a:lnTo>
                    <a:lnTo>
                      <a:pt x="1567" y="1014"/>
                    </a:lnTo>
                    <a:lnTo>
                      <a:pt x="1567" y="996"/>
                    </a:lnTo>
                    <a:lnTo>
                      <a:pt x="1581" y="996"/>
                    </a:lnTo>
                    <a:lnTo>
                      <a:pt x="1589" y="996"/>
                    </a:lnTo>
                    <a:lnTo>
                      <a:pt x="1596" y="1014"/>
                    </a:lnTo>
                    <a:lnTo>
                      <a:pt x="1596" y="1014"/>
                    </a:lnTo>
                    <a:close/>
                    <a:moveTo>
                      <a:pt x="1647" y="950"/>
                    </a:moveTo>
                    <a:lnTo>
                      <a:pt x="1640" y="959"/>
                    </a:lnTo>
                    <a:lnTo>
                      <a:pt x="1633" y="968"/>
                    </a:lnTo>
                    <a:lnTo>
                      <a:pt x="1618" y="959"/>
                    </a:lnTo>
                    <a:lnTo>
                      <a:pt x="1618" y="950"/>
                    </a:lnTo>
                    <a:lnTo>
                      <a:pt x="1618" y="932"/>
                    </a:lnTo>
                    <a:lnTo>
                      <a:pt x="1633" y="932"/>
                    </a:lnTo>
                    <a:lnTo>
                      <a:pt x="1640" y="932"/>
                    </a:lnTo>
                    <a:lnTo>
                      <a:pt x="1647" y="950"/>
                    </a:lnTo>
                    <a:lnTo>
                      <a:pt x="1647" y="950"/>
                    </a:lnTo>
                    <a:close/>
                    <a:moveTo>
                      <a:pt x="1699" y="887"/>
                    </a:moveTo>
                    <a:lnTo>
                      <a:pt x="1692" y="896"/>
                    </a:lnTo>
                    <a:lnTo>
                      <a:pt x="1684" y="905"/>
                    </a:lnTo>
                    <a:lnTo>
                      <a:pt x="1669" y="896"/>
                    </a:lnTo>
                    <a:lnTo>
                      <a:pt x="1669" y="887"/>
                    </a:lnTo>
                    <a:lnTo>
                      <a:pt x="1669" y="869"/>
                    </a:lnTo>
                    <a:lnTo>
                      <a:pt x="1684" y="869"/>
                    </a:lnTo>
                    <a:lnTo>
                      <a:pt x="1692" y="869"/>
                    </a:lnTo>
                    <a:lnTo>
                      <a:pt x="1699" y="887"/>
                    </a:lnTo>
                    <a:lnTo>
                      <a:pt x="1699" y="887"/>
                    </a:lnTo>
                    <a:close/>
                    <a:moveTo>
                      <a:pt x="1750" y="833"/>
                    </a:moveTo>
                    <a:lnTo>
                      <a:pt x="1743" y="842"/>
                    </a:lnTo>
                    <a:lnTo>
                      <a:pt x="1736" y="851"/>
                    </a:lnTo>
                    <a:lnTo>
                      <a:pt x="1721" y="842"/>
                    </a:lnTo>
                    <a:lnTo>
                      <a:pt x="1721" y="833"/>
                    </a:lnTo>
                    <a:lnTo>
                      <a:pt x="1721" y="815"/>
                    </a:lnTo>
                    <a:lnTo>
                      <a:pt x="1736" y="815"/>
                    </a:lnTo>
                    <a:lnTo>
                      <a:pt x="1743" y="815"/>
                    </a:lnTo>
                    <a:lnTo>
                      <a:pt x="1750" y="833"/>
                    </a:lnTo>
                    <a:lnTo>
                      <a:pt x="1750" y="833"/>
                    </a:lnTo>
                    <a:close/>
                    <a:moveTo>
                      <a:pt x="1802" y="769"/>
                    </a:moveTo>
                    <a:lnTo>
                      <a:pt x="1795" y="778"/>
                    </a:lnTo>
                    <a:lnTo>
                      <a:pt x="1787" y="787"/>
                    </a:lnTo>
                    <a:lnTo>
                      <a:pt x="1772" y="778"/>
                    </a:lnTo>
                    <a:lnTo>
                      <a:pt x="1772" y="769"/>
                    </a:lnTo>
                    <a:lnTo>
                      <a:pt x="1772" y="751"/>
                    </a:lnTo>
                    <a:lnTo>
                      <a:pt x="1787" y="751"/>
                    </a:lnTo>
                    <a:lnTo>
                      <a:pt x="1795" y="751"/>
                    </a:lnTo>
                    <a:lnTo>
                      <a:pt x="1802" y="769"/>
                    </a:lnTo>
                    <a:lnTo>
                      <a:pt x="1802" y="769"/>
                    </a:lnTo>
                    <a:close/>
                    <a:moveTo>
                      <a:pt x="1853" y="697"/>
                    </a:moveTo>
                    <a:lnTo>
                      <a:pt x="1846" y="706"/>
                    </a:lnTo>
                    <a:lnTo>
                      <a:pt x="1839" y="715"/>
                    </a:lnTo>
                    <a:lnTo>
                      <a:pt x="1824" y="706"/>
                    </a:lnTo>
                    <a:lnTo>
                      <a:pt x="1824" y="697"/>
                    </a:lnTo>
                    <a:lnTo>
                      <a:pt x="1824" y="679"/>
                    </a:lnTo>
                    <a:lnTo>
                      <a:pt x="1839" y="679"/>
                    </a:lnTo>
                    <a:lnTo>
                      <a:pt x="1846" y="679"/>
                    </a:lnTo>
                    <a:lnTo>
                      <a:pt x="1853" y="697"/>
                    </a:lnTo>
                    <a:lnTo>
                      <a:pt x="1853" y="697"/>
                    </a:lnTo>
                    <a:close/>
                    <a:moveTo>
                      <a:pt x="1905" y="615"/>
                    </a:moveTo>
                    <a:lnTo>
                      <a:pt x="1897" y="625"/>
                    </a:lnTo>
                    <a:lnTo>
                      <a:pt x="1890" y="634"/>
                    </a:lnTo>
                    <a:lnTo>
                      <a:pt x="1875" y="625"/>
                    </a:lnTo>
                    <a:lnTo>
                      <a:pt x="1875" y="615"/>
                    </a:lnTo>
                    <a:lnTo>
                      <a:pt x="1875" y="597"/>
                    </a:lnTo>
                    <a:lnTo>
                      <a:pt x="1890" y="597"/>
                    </a:lnTo>
                    <a:lnTo>
                      <a:pt x="1897" y="597"/>
                    </a:lnTo>
                    <a:lnTo>
                      <a:pt x="1905" y="615"/>
                    </a:lnTo>
                    <a:lnTo>
                      <a:pt x="1905" y="615"/>
                    </a:lnTo>
                    <a:close/>
                    <a:moveTo>
                      <a:pt x="1956" y="498"/>
                    </a:moveTo>
                    <a:lnTo>
                      <a:pt x="1949" y="507"/>
                    </a:lnTo>
                    <a:lnTo>
                      <a:pt x="1942" y="516"/>
                    </a:lnTo>
                    <a:lnTo>
                      <a:pt x="1927" y="507"/>
                    </a:lnTo>
                    <a:lnTo>
                      <a:pt x="1927" y="498"/>
                    </a:lnTo>
                    <a:lnTo>
                      <a:pt x="1927" y="480"/>
                    </a:lnTo>
                    <a:lnTo>
                      <a:pt x="1942" y="480"/>
                    </a:lnTo>
                    <a:lnTo>
                      <a:pt x="1949" y="480"/>
                    </a:lnTo>
                    <a:lnTo>
                      <a:pt x="1956" y="498"/>
                    </a:lnTo>
                    <a:lnTo>
                      <a:pt x="1956" y="498"/>
                    </a:lnTo>
                    <a:close/>
                    <a:moveTo>
                      <a:pt x="2008" y="462"/>
                    </a:moveTo>
                    <a:lnTo>
                      <a:pt x="2000" y="471"/>
                    </a:lnTo>
                    <a:lnTo>
                      <a:pt x="1993" y="480"/>
                    </a:lnTo>
                    <a:lnTo>
                      <a:pt x="1978" y="471"/>
                    </a:lnTo>
                    <a:lnTo>
                      <a:pt x="1978" y="462"/>
                    </a:lnTo>
                    <a:lnTo>
                      <a:pt x="1978" y="444"/>
                    </a:lnTo>
                    <a:lnTo>
                      <a:pt x="1993" y="444"/>
                    </a:lnTo>
                    <a:lnTo>
                      <a:pt x="2000" y="444"/>
                    </a:lnTo>
                    <a:lnTo>
                      <a:pt x="2008" y="462"/>
                    </a:lnTo>
                    <a:lnTo>
                      <a:pt x="2008" y="462"/>
                    </a:lnTo>
                    <a:close/>
                    <a:moveTo>
                      <a:pt x="2052" y="407"/>
                    </a:moveTo>
                    <a:lnTo>
                      <a:pt x="2045" y="416"/>
                    </a:lnTo>
                    <a:lnTo>
                      <a:pt x="2037" y="425"/>
                    </a:lnTo>
                    <a:lnTo>
                      <a:pt x="2023" y="416"/>
                    </a:lnTo>
                    <a:lnTo>
                      <a:pt x="2023" y="407"/>
                    </a:lnTo>
                    <a:lnTo>
                      <a:pt x="2023" y="389"/>
                    </a:lnTo>
                    <a:lnTo>
                      <a:pt x="2037" y="389"/>
                    </a:lnTo>
                    <a:lnTo>
                      <a:pt x="2045" y="389"/>
                    </a:lnTo>
                    <a:lnTo>
                      <a:pt x="2052" y="407"/>
                    </a:lnTo>
                    <a:lnTo>
                      <a:pt x="2052" y="407"/>
                    </a:lnTo>
                    <a:close/>
                    <a:moveTo>
                      <a:pt x="2103" y="380"/>
                    </a:moveTo>
                    <a:lnTo>
                      <a:pt x="2096" y="389"/>
                    </a:lnTo>
                    <a:lnTo>
                      <a:pt x="2089" y="398"/>
                    </a:lnTo>
                    <a:lnTo>
                      <a:pt x="2074" y="389"/>
                    </a:lnTo>
                    <a:lnTo>
                      <a:pt x="2074" y="380"/>
                    </a:lnTo>
                    <a:lnTo>
                      <a:pt x="2074" y="362"/>
                    </a:lnTo>
                    <a:lnTo>
                      <a:pt x="2089" y="362"/>
                    </a:lnTo>
                    <a:lnTo>
                      <a:pt x="2096" y="362"/>
                    </a:lnTo>
                    <a:lnTo>
                      <a:pt x="2103" y="380"/>
                    </a:lnTo>
                    <a:lnTo>
                      <a:pt x="2103" y="380"/>
                    </a:lnTo>
                    <a:close/>
                    <a:moveTo>
                      <a:pt x="2155" y="380"/>
                    </a:moveTo>
                    <a:lnTo>
                      <a:pt x="2148" y="389"/>
                    </a:lnTo>
                    <a:lnTo>
                      <a:pt x="2140" y="398"/>
                    </a:lnTo>
                    <a:lnTo>
                      <a:pt x="2125" y="389"/>
                    </a:lnTo>
                    <a:lnTo>
                      <a:pt x="2125" y="380"/>
                    </a:lnTo>
                    <a:lnTo>
                      <a:pt x="2125" y="362"/>
                    </a:lnTo>
                    <a:lnTo>
                      <a:pt x="2140" y="362"/>
                    </a:lnTo>
                    <a:lnTo>
                      <a:pt x="2148" y="362"/>
                    </a:lnTo>
                    <a:lnTo>
                      <a:pt x="2155" y="380"/>
                    </a:lnTo>
                    <a:lnTo>
                      <a:pt x="2155" y="380"/>
                    </a:lnTo>
                    <a:close/>
                    <a:moveTo>
                      <a:pt x="2206" y="353"/>
                    </a:moveTo>
                    <a:lnTo>
                      <a:pt x="2199" y="362"/>
                    </a:lnTo>
                    <a:lnTo>
                      <a:pt x="2192" y="371"/>
                    </a:lnTo>
                    <a:lnTo>
                      <a:pt x="2177" y="362"/>
                    </a:lnTo>
                    <a:lnTo>
                      <a:pt x="2177" y="353"/>
                    </a:lnTo>
                    <a:lnTo>
                      <a:pt x="2177" y="335"/>
                    </a:lnTo>
                    <a:lnTo>
                      <a:pt x="2192" y="335"/>
                    </a:lnTo>
                    <a:lnTo>
                      <a:pt x="2199" y="335"/>
                    </a:lnTo>
                    <a:lnTo>
                      <a:pt x="2206" y="353"/>
                    </a:lnTo>
                    <a:lnTo>
                      <a:pt x="2206" y="353"/>
                    </a:lnTo>
                    <a:close/>
                    <a:moveTo>
                      <a:pt x="2258" y="371"/>
                    </a:moveTo>
                    <a:lnTo>
                      <a:pt x="2251" y="380"/>
                    </a:lnTo>
                    <a:lnTo>
                      <a:pt x="2243" y="389"/>
                    </a:lnTo>
                    <a:lnTo>
                      <a:pt x="2228" y="380"/>
                    </a:lnTo>
                    <a:lnTo>
                      <a:pt x="2228" y="371"/>
                    </a:lnTo>
                    <a:lnTo>
                      <a:pt x="2228" y="353"/>
                    </a:lnTo>
                    <a:lnTo>
                      <a:pt x="2243" y="353"/>
                    </a:lnTo>
                    <a:lnTo>
                      <a:pt x="2251" y="353"/>
                    </a:lnTo>
                    <a:lnTo>
                      <a:pt x="2258" y="371"/>
                    </a:lnTo>
                    <a:lnTo>
                      <a:pt x="2258" y="371"/>
                    </a:lnTo>
                    <a:close/>
                    <a:moveTo>
                      <a:pt x="2309" y="462"/>
                    </a:moveTo>
                    <a:lnTo>
                      <a:pt x="2302" y="471"/>
                    </a:lnTo>
                    <a:lnTo>
                      <a:pt x="2295" y="480"/>
                    </a:lnTo>
                    <a:lnTo>
                      <a:pt x="2280" y="471"/>
                    </a:lnTo>
                    <a:lnTo>
                      <a:pt x="2280" y="462"/>
                    </a:lnTo>
                    <a:lnTo>
                      <a:pt x="2280" y="444"/>
                    </a:lnTo>
                    <a:lnTo>
                      <a:pt x="2295" y="444"/>
                    </a:lnTo>
                    <a:lnTo>
                      <a:pt x="2302" y="444"/>
                    </a:lnTo>
                    <a:lnTo>
                      <a:pt x="2309" y="462"/>
                    </a:lnTo>
                    <a:lnTo>
                      <a:pt x="2309" y="462"/>
                    </a:lnTo>
                    <a:close/>
                    <a:moveTo>
                      <a:pt x="2361" y="407"/>
                    </a:moveTo>
                    <a:lnTo>
                      <a:pt x="2353" y="416"/>
                    </a:lnTo>
                    <a:lnTo>
                      <a:pt x="2346" y="425"/>
                    </a:lnTo>
                    <a:lnTo>
                      <a:pt x="2331" y="416"/>
                    </a:lnTo>
                    <a:lnTo>
                      <a:pt x="2331" y="407"/>
                    </a:lnTo>
                    <a:lnTo>
                      <a:pt x="2331" y="389"/>
                    </a:lnTo>
                    <a:lnTo>
                      <a:pt x="2346" y="389"/>
                    </a:lnTo>
                    <a:lnTo>
                      <a:pt x="2353" y="389"/>
                    </a:lnTo>
                    <a:lnTo>
                      <a:pt x="2361" y="407"/>
                    </a:lnTo>
                    <a:lnTo>
                      <a:pt x="2361" y="407"/>
                    </a:lnTo>
                    <a:close/>
                    <a:moveTo>
                      <a:pt x="2412" y="425"/>
                    </a:moveTo>
                    <a:lnTo>
                      <a:pt x="2405" y="435"/>
                    </a:lnTo>
                    <a:lnTo>
                      <a:pt x="2398" y="444"/>
                    </a:lnTo>
                    <a:lnTo>
                      <a:pt x="2383" y="435"/>
                    </a:lnTo>
                    <a:lnTo>
                      <a:pt x="2383" y="425"/>
                    </a:lnTo>
                    <a:lnTo>
                      <a:pt x="2383" y="407"/>
                    </a:lnTo>
                    <a:lnTo>
                      <a:pt x="2398" y="407"/>
                    </a:lnTo>
                    <a:lnTo>
                      <a:pt x="2405" y="407"/>
                    </a:lnTo>
                    <a:lnTo>
                      <a:pt x="2412" y="425"/>
                    </a:lnTo>
                    <a:lnTo>
                      <a:pt x="2412" y="425"/>
                    </a:lnTo>
                    <a:close/>
                    <a:moveTo>
                      <a:pt x="2456" y="389"/>
                    </a:moveTo>
                    <a:lnTo>
                      <a:pt x="2449" y="398"/>
                    </a:lnTo>
                    <a:lnTo>
                      <a:pt x="2442" y="407"/>
                    </a:lnTo>
                    <a:lnTo>
                      <a:pt x="2427" y="398"/>
                    </a:lnTo>
                    <a:lnTo>
                      <a:pt x="2427" y="389"/>
                    </a:lnTo>
                    <a:lnTo>
                      <a:pt x="2427" y="371"/>
                    </a:lnTo>
                    <a:lnTo>
                      <a:pt x="2442" y="371"/>
                    </a:lnTo>
                    <a:lnTo>
                      <a:pt x="2449" y="371"/>
                    </a:lnTo>
                    <a:lnTo>
                      <a:pt x="2456" y="389"/>
                    </a:lnTo>
                    <a:lnTo>
                      <a:pt x="2456" y="389"/>
                    </a:lnTo>
                    <a:close/>
                    <a:moveTo>
                      <a:pt x="2508" y="353"/>
                    </a:moveTo>
                    <a:lnTo>
                      <a:pt x="2501" y="362"/>
                    </a:lnTo>
                    <a:lnTo>
                      <a:pt x="2493" y="371"/>
                    </a:lnTo>
                    <a:lnTo>
                      <a:pt x="2479" y="362"/>
                    </a:lnTo>
                    <a:lnTo>
                      <a:pt x="2479" y="353"/>
                    </a:lnTo>
                    <a:lnTo>
                      <a:pt x="2479" y="335"/>
                    </a:lnTo>
                    <a:lnTo>
                      <a:pt x="2493" y="335"/>
                    </a:lnTo>
                    <a:lnTo>
                      <a:pt x="2501" y="335"/>
                    </a:lnTo>
                    <a:lnTo>
                      <a:pt x="2508" y="353"/>
                    </a:lnTo>
                    <a:lnTo>
                      <a:pt x="2508" y="353"/>
                    </a:lnTo>
                    <a:close/>
                    <a:moveTo>
                      <a:pt x="2559" y="272"/>
                    </a:moveTo>
                    <a:lnTo>
                      <a:pt x="2552" y="281"/>
                    </a:lnTo>
                    <a:lnTo>
                      <a:pt x="2545" y="290"/>
                    </a:lnTo>
                    <a:lnTo>
                      <a:pt x="2530" y="281"/>
                    </a:lnTo>
                    <a:lnTo>
                      <a:pt x="2530" y="272"/>
                    </a:lnTo>
                    <a:lnTo>
                      <a:pt x="2530" y="254"/>
                    </a:lnTo>
                    <a:lnTo>
                      <a:pt x="2545" y="254"/>
                    </a:lnTo>
                    <a:lnTo>
                      <a:pt x="2552" y="254"/>
                    </a:lnTo>
                    <a:lnTo>
                      <a:pt x="2559" y="272"/>
                    </a:lnTo>
                    <a:lnTo>
                      <a:pt x="2559" y="272"/>
                    </a:lnTo>
                    <a:close/>
                    <a:moveTo>
                      <a:pt x="2611" y="217"/>
                    </a:moveTo>
                    <a:lnTo>
                      <a:pt x="2604" y="226"/>
                    </a:lnTo>
                    <a:lnTo>
                      <a:pt x="2596" y="235"/>
                    </a:lnTo>
                    <a:lnTo>
                      <a:pt x="2581" y="226"/>
                    </a:lnTo>
                    <a:lnTo>
                      <a:pt x="2581" y="217"/>
                    </a:lnTo>
                    <a:lnTo>
                      <a:pt x="2581" y="199"/>
                    </a:lnTo>
                    <a:lnTo>
                      <a:pt x="2596" y="199"/>
                    </a:lnTo>
                    <a:lnTo>
                      <a:pt x="2604" y="199"/>
                    </a:lnTo>
                    <a:lnTo>
                      <a:pt x="2611" y="217"/>
                    </a:lnTo>
                    <a:lnTo>
                      <a:pt x="2611" y="217"/>
                    </a:lnTo>
                    <a:close/>
                    <a:moveTo>
                      <a:pt x="2662" y="172"/>
                    </a:moveTo>
                    <a:lnTo>
                      <a:pt x="2655" y="181"/>
                    </a:lnTo>
                    <a:lnTo>
                      <a:pt x="2648" y="190"/>
                    </a:lnTo>
                    <a:lnTo>
                      <a:pt x="2633" y="181"/>
                    </a:lnTo>
                    <a:lnTo>
                      <a:pt x="2633" y="172"/>
                    </a:lnTo>
                    <a:lnTo>
                      <a:pt x="2633" y="154"/>
                    </a:lnTo>
                    <a:lnTo>
                      <a:pt x="2648" y="154"/>
                    </a:lnTo>
                    <a:lnTo>
                      <a:pt x="2655" y="154"/>
                    </a:lnTo>
                    <a:lnTo>
                      <a:pt x="2662" y="172"/>
                    </a:lnTo>
                    <a:lnTo>
                      <a:pt x="2662" y="172"/>
                    </a:lnTo>
                    <a:close/>
                    <a:moveTo>
                      <a:pt x="2714" y="91"/>
                    </a:moveTo>
                    <a:lnTo>
                      <a:pt x="2707" y="100"/>
                    </a:lnTo>
                    <a:lnTo>
                      <a:pt x="2699" y="109"/>
                    </a:lnTo>
                    <a:lnTo>
                      <a:pt x="2684" y="100"/>
                    </a:lnTo>
                    <a:lnTo>
                      <a:pt x="2684" y="91"/>
                    </a:lnTo>
                    <a:lnTo>
                      <a:pt x="2684" y="73"/>
                    </a:lnTo>
                    <a:lnTo>
                      <a:pt x="2699" y="73"/>
                    </a:lnTo>
                    <a:lnTo>
                      <a:pt x="2707" y="73"/>
                    </a:lnTo>
                    <a:lnTo>
                      <a:pt x="2714" y="91"/>
                    </a:lnTo>
                    <a:lnTo>
                      <a:pt x="2714" y="91"/>
                    </a:lnTo>
                    <a:close/>
                    <a:moveTo>
                      <a:pt x="2765" y="18"/>
                    </a:moveTo>
                    <a:lnTo>
                      <a:pt x="2758" y="27"/>
                    </a:lnTo>
                    <a:lnTo>
                      <a:pt x="2751" y="36"/>
                    </a:lnTo>
                    <a:lnTo>
                      <a:pt x="2736" y="27"/>
                    </a:lnTo>
                    <a:lnTo>
                      <a:pt x="2736" y="18"/>
                    </a:lnTo>
                    <a:lnTo>
                      <a:pt x="2736" y="0"/>
                    </a:lnTo>
                    <a:lnTo>
                      <a:pt x="2751" y="0"/>
                    </a:lnTo>
                    <a:lnTo>
                      <a:pt x="2758" y="0"/>
                    </a:lnTo>
                    <a:lnTo>
                      <a:pt x="2765" y="18"/>
                    </a:lnTo>
                    <a:lnTo>
                      <a:pt x="2765" y="18"/>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32842" name="Freeform 14"/>
              <p:cNvSpPr>
                <a:spLocks/>
              </p:cNvSpPr>
              <p:nvPr/>
            </p:nvSpPr>
            <p:spPr bwMode="auto">
              <a:xfrm>
                <a:off x="1760538" y="3944528"/>
                <a:ext cx="3959225" cy="1536700"/>
              </a:xfrm>
              <a:custGeom>
                <a:avLst/>
                <a:gdLst>
                  <a:gd name="T0" fmla="*/ 52 w 2494"/>
                  <a:gd name="T1" fmla="*/ 950 h 968"/>
                  <a:gd name="T2" fmla="*/ 162 w 2494"/>
                  <a:gd name="T3" fmla="*/ 950 h 968"/>
                  <a:gd name="T4" fmla="*/ 258 w 2494"/>
                  <a:gd name="T5" fmla="*/ 950 h 968"/>
                  <a:gd name="T6" fmla="*/ 353 w 2494"/>
                  <a:gd name="T7" fmla="*/ 941 h 968"/>
                  <a:gd name="T8" fmla="*/ 464 w 2494"/>
                  <a:gd name="T9" fmla="*/ 941 h 968"/>
                  <a:gd name="T10" fmla="*/ 559 w 2494"/>
                  <a:gd name="T11" fmla="*/ 932 h 968"/>
                  <a:gd name="T12" fmla="*/ 670 w 2494"/>
                  <a:gd name="T13" fmla="*/ 932 h 968"/>
                  <a:gd name="T14" fmla="*/ 817 w 2494"/>
                  <a:gd name="T15" fmla="*/ 932 h 968"/>
                  <a:gd name="T16" fmla="*/ 868 w 2494"/>
                  <a:gd name="T17" fmla="*/ 923 h 968"/>
                  <a:gd name="T18" fmla="*/ 971 w 2494"/>
                  <a:gd name="T19" fmla="*/ 932 h 968"/>
                  <a:gd name="T20" fmla="*/ 1067 w 2494"/>
                  <a:gd name="T21" fmla="*/ 914 h 968"/>
                  <a:gd name="T22" fmla="*/ 1221 w 2494"/>
                  <a:gd name="T23" fmla="*/ 887 h 968"/>
                  <a:gd name="T24" fmla="*/ 1317 w 2494"/>
                  <a:gd name="T25" fmla="*/ 841 h 968"/>
                  <a:gd name="T26" fmla="*/ 1420 w 2494"/>
                  <a:gd name="T27" fmla="*/ 778 h 968"/>
                  <a:gd name="T28" fmla="*/ 1523 w 2494"/>
                  <a:gd name="T29" fmla="*/ 724 h 968"/>
                  <a:gd name="T30" fmla="*/ 1626 w 2494"/>
                  <a:gd name="T31" fmla="*/ 597 h 968"/>
                  <a:gd name="T32" fmla="*/ 1729 w 2494"/>
                  <a:gd name="T33" fmla="*/ 488 h 968"/>
                  <a:gd name="T34" fmla="*/ 1876 w 2494"/>
                  <a:gd name="T35" fmla="*/ 235 h 968"/>
                  <a:gd name="T36" fmla="*/ 1927 w 2494"/>
                  <a:gd name="T37" fmla="*/ 163 h 968"/>
                  <a:gd name="T38" fmla="*/ 2030 w 2494"/>
                  <a:gd name="T39" fmla="*/ 81 h 968"/>
                  <a:gd name="T40" fmla="*/ 2141 w 2494"/>
                  <a:gd name="T41" fmla="*/ 45 h 968"/>
                  <a:gd name="T42" fmla="*/ 2244 w 2494"/>
                  <a:gd name="T43" fmla="*/ 99 h 968"/>
                  <a:gd name="T44" fmla="*/ 2288 w 2494"/>
                  <a:gd name="T45" fmla="*/ 117 h 968"/>
                  <a:gd name="T46" fmla="*/ 2383 w 2494"/>
                  <a:gd name="T47" fmla="*/ 90 h 968"/>
                  <a:gd name="T48" fmla="*/ 2435 w 2494"/>
                  <a:gd name="T49" fmla="*/ 54 h 968"/>
                  <a:gd name="T50" fmla="*/ 2494 w 2494"/>
                  <a:gd name="T51" fmla="*/ 9 h 968"/>
                  <a:gd name="T52" fmla="*/ 2391 w 2494"/>
                  <a:gd name="T53" fmla="*/ 99 h 968"/>
                  <a:gd name="T54" fmla="*/ 2339 w 2494"/>
                  <a:gd name="T55" fmla="*/ 117 h 968"/>
                  <a:gd name="T56" fmla="*/ 2236 w 2494"/>
                  <a:gd name="T57" fmla="*/ 117 h 968"/>
                  <a:gd name="T58" fmla="*/ 2192 w 2494"/>
                  <a:gd name="T59" fmla="*/ 63 h 968"/>
                  <a:gd name="T60" fmla="*/ 2089 w 2494"/>
                  <a:gd name="T61" fmla="*/ 81 h 968"/>
                  <a:gd name="T62" fmla="*/ 1986 w 2494"/>
                  <a:gd name="T63" fmla="*/ 127 h 968"/>
                  <a:gd name="T64" fmla="*/ 1883 w 2494"/>
                  <a:gd name="T65" fmla="*/ 244 h 968"/>
                  <a:gd name="T66" fmla="*/ 1788 w 2494"/>
                  <a:gd name="T67" fmla="*/ 425 h 968"/>
                  <a:gd name="T68" fmla="*/ 1685 w 2494"/>
                  <a:gd name="T69" fmla="*/ 552 h 968"/>
                  <a:gd name="T70" fmla="*/ 1530 w 2494"/>
                  <a:gd name="T71" fmla="*/ 733 h 968"/>
                  <a:gd name="T72" fmla="*/ 1479 w 2494"/>
                  <a:gd name="T73" fmla="*/ 778 h 968"/>
                  <a:gd name="T74" fmla="*/ 1376 w 2494"/>
                  <a:gd name="T75" fmla="*/ 823 h 968"/>
                  <a:gd name="T76" fmla="*/ 1280 w 2494"/>
                  <a:gd name="T77" fmla="*/ 887 h 968"/>
                  <a:gd name="T78" fmla="*/ 1126 w 2494"/>
                  <a:gd name="T79" fmla="*/ 923 h 968"/>
                  <a:gd name="T80" fmla="*/ 971 w 2494"/>
                  <a:gd name="T81" fmla="*/ 950 h 968"/>
                  <a:gd name="T82" fmla="*/ 912 w 2494"/>
                  <a:gd name="T83" fmla="*/ 950 h 968"/>
                  <a:gd name="T84" fmla="*/ 817 w 2494"/>
                  <a:gd name="T85" fmla="*/ 950 h 968"/>
                  <a:gd name="T86" fmla="*/ 721 w 2494"/>
                  <a:gd name="T87" fmla="*/ 950 h 968"/>
                  <a:gd name="T88" fmla="*/ 567 w 2494"/>
                  <a:gd name="T89" fmla="*/ 950 h 968"/>
                  <a:gd name="T90" fmla="*/ 515 w 2494"/>
                  <a:gd name="T91" fmla="*/ 959 h 968"/>
                  <a:gd name="T92" fmla="*/ 361 w 2494"/>
                  <a:gd name="T93" fmla="*/ 959 h 968"/>
                  <a:gd name="T94" fmla="*/ 309 w 2494"/>
                  <a:gd name="T95" fmla="*/ 968 h 968"/>
                  <a:gd name="T96" fmla="*/ 162 w 2494"/>
                  <a:gd name="T97" fmla="*/ 968 h 968"/>
                  <a:gd name="T98" fmla="*/ 111 w 2494"/>
                  <a:gd name="T99" fmla="*/ 959 h 968"/>
                  <a:gd name="T100" fmla="*/ 8 w 2494"/>
                  <a:gd name="T101" fmla="*/ 968 h 968"/>
                  <a:gd name="T102" fmla="*/ 8 w 2494"/>
                  <a:gd name="T103" fmla="*/ 95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94" h="968">
                    <a:moveTo>
                      <a:pt x="8" y="950"/>
                    </a:moveTo>
                    <a:lnTo>
                      <a:pt x="59" y="950"/>
                    </a:lnTo>
                    <a:lnTo>
                      <a:pt x="52" y="950"/>
                    </a:lnTo>
                    <a:lnTo>
                      <a:pt x="103" y="941"/>
                    </a:lnTo>
                    <a:lnTo>
                      <a:pt x="111" y="941"/>
                    </a:lnTo>
                    <a:lnTo>
                      <a:pt x="162" y="950"/>
                    </a:lnTo>
                    <a:lnTo>
                      <a:pt x="162" y="950"/>
                    </a:lnTo>
                    <a:lnTo>
                      <a:pt x="214" y="950"/>
                    </a:lnTo>
                    <a:lnTo>
                      <a:pt x="258" y="950"/>
                    </a:lnTo>
                    <a:lnTo>
                      <a:pt x="309" y="950"/>
                    </a:lnTo>
                    <a:lnTo>
                      <a:pt x="302" y="950"/>
                    </a:lnTo>
                    <a:lnTo>
                      <a:pt x="353" y="941"/>
                    </a:lnTo>
                    <a:lnTo>
                      <a:pt x="361" y="941"/>
                    </a:lnTo>
                    <a:lnTo>
                      <a:pt x="412" y="941"/>
                    </a:lnTo>
                    <a:lnTo>
                      <a:pt x="464" y="941"/>
                    </a:lnTo>
                    <a:lnTo>
                      <a:pt x="515" y="941"/>
                    </a:lnTo>
                    <a:lnTo>
                      <a:pt x="508" y="941"/>
                    </a:lnTo>
                    <a:lnTo>
                      <a:pt x="559" y="932"/>
                    </a:lnTo>
                    <a:lnTo>
                      <a:pt x="567" y="932"/>
                    </a:lnTo>
                    <a:lnTo>
                      <a:pt x="618" y="932"/>
                    </a:lnTo>
                    <a:lnTo>
                      <a:pt x="670" y="932"/>
                    </a:lnTo>
                    <a:lnTo>
                      <a:pt x="721" y="932"/>
                    </a:lnTo>
                    <a:lnTo>
                      <a:pt x="773" y="932"/>
                    </a:lnTo>
                    <a:lnTo>
                      <a:pt x="817" y="932"/>
                    </a:lnTo>
                    <a:lnTo>
                      <a:pt x="809" y="932"/>
                    </a:lnTo>
                    <a:lnTo>
                      <a:pt x="861" y="923"/>
                    </a:lnTo>
                    <a:lnTo>
                      <a:pt x="868" y="923"/>
                    </a:lnTo>
                    <a:lnTo>
                      <a:pt x="920" y="932"/>
                    </a:lnTo>
                    <a:lnTo>
                      <a:pt x="920" y="932"/>
                    </a:lnTo>
                    <a:lnTo>
                      <a:pt x="971" y="932"/>
                    </a:lnTo>
                    <a:lnTo>
                      <a:pt x="964" y="932"/>
                    </a:lnTo>
                    <a:lnTo>
                      <a:pt x="1015" y="923"/>
                    </a:lnTo>
                    <a:lnTo>
                      <a:pt x="1067" y="914"/>
                    </a:lnTo>
                    <a:lnTo>
                      <a:pt x="1118" y="905"/>
                    </a:lnTo>
                    <a:lnTo>
                      <a:pt x="1170" y="896"/>
                    </a:lnTo>
                    <a:lnTo>
                      <a:pt x="1221" y="887"/>
                    </a:lnTo>
                    <a:lnTo>
                      <a:pt x="1273" y="869"/>
                    </a:lnTo>
                    <a:lnTo>
                      <a:pt x="1273" y="869"/>
                    </a:lnTo>
                    <a:lnTo>
                      <a:pt x="1317" y="841"/>
                    </a:lnTo>
                    <a:lnTo>
                      <a:pt x="1368" y="814"/>
                    </a:lnTo>
                    <a:lnTo>
                      <a:pt x="1420" y="778"/>
                    </a:lnTo>
                    <a:lnTo>
                      <a:pt x="1420" y="778"/>
                    </a:lnTo>
                    <a:lnTo>
                      <a:pt x="1471" y="760"/>
                    </a:lnTo>
                    <a:lnTo>
                      <a:pt x="1471" y="760"/>
                    </a:lnTo>
                    <a:lnTo>
                      <a:pt x="1523" y="724"/>
                    </a:lnTo>
                    <a:lnTo>
                      <a:pt x="1523" y="724"/>
                    </a:lnTo>
                    <a:lnTo>
                      <a:pt x="1574" y="660"/>
                    </a:lnTo>
                    <a:lnTo>
                      <a:pt x="1626" y="597"/>
                    </a:lnTo>
                    <a:lnTo>
                      <a:pt x="1677" y="543"/>
                    </a:lnTo>
                    <a:lnTo>
                      <a:pt x="1729" y="488"/>
                    </a:lnTo>
                    <a:lnTo>
                      <a:pt x="1729" y="488"/>
                    </a:lnTo>
                    <a:lnTo>
                      <a:pt x="1780" y="416"/>
                    </a:lnTo>
                    <a:lnTo>
                      <a:pt x="1824" y="335"/>
                    </a:lnTo>
                    <a:lnTo>
                      <a:pt x="1876" y="235"/>
                    </a:lnTo>
                    <a:lnTo>
                      <a:pt x="1876" y="235"/>
                    </a:lnTo>
                    <a:lnTo>
                      <a:pt x="1927" y="163"/>
                    </a:lnTo>
                    <a:lnTo>
                      <a:pt x="1927" y="163"/>
                    </a:lnTo>
                    <a:lnTo>
                      <a:pt x="1979" y="117"/>
                    </a:lnTo>
                    <a:lnTo>
                      <a:pt x="2030" y="81"/>
                    </a:lnTo>
                    <a:lnTo>
                      <a:pt x="2030" y="81"/>
                    </a:lnTo>
                    <a:lnTo>
                      <a:pt x="2082" y="63"/>
                    </a:lnTo>
                    <a:lnTo>
                      <a:pt x="2133" y="45"/>
                    </a:lnTo>
                    <a:lnTo>
                      <a:pt x="2141" y="45"/>
                    </a:lnTo>
                    <a:lnTo>
                      <a:pt x="2192" y="45"/>
                    </a:lnTo>
                    <a:lnTo>
                      <a:pt x="2192" y="45"/>
                    </a:lnTo>
                    <a:lnTo>
                      <a:pt x="2244" y="99"/>
                    </a:lnTo>
                    <a:lnTo>
                      <a:pt x="2244" y="99"/>
                    </a:lnTo>
                    <a:lnTo>
                      <a:pt x="2295" y="117"/>
                    </a:lnTo>
                    <a:lnTo>
                      <a:pt x="2288" y="117"/>
                    </a:lnTo>
                    <a:lnTo>
                      <a:pt x="2332" y="99"/>
                    </a:lnTo>
                    <a:lnTo>
                      <a:pt x="2332" y="99"/>
                    </a:lnTo>
                    <a:lnTo>
                      <a:pt x="2383" y="90"/>
                    </a:lnTo>
                    <a:lnTo>
                      <a:pt x="2383" y="90"/>
                    </a:lnTo>
                    <a:lnTo>
                      <a:pt x="2435" y="54"/>
                    </a:lnTo>
                    <a:lnTo>
                      <a:pt x="2435" y="54"/>
                    </a:lnTo>
                    <a:lnTo>
                      <a:pt x="2486" y="0"/>
                    </a:lnTo>
                    <a:lnTo>
                      <a:pt x="2494" y="0"/>
                    </a:lnTo>
                    <a:lnTo>
                      <a:pt x="2494" y="9"/>
                    </a:lnTo>
                    <a:lnTo>
                      <a:pt x="2442" y="63"/>
                    </a:lnTo>
                    <a:lnTo>
                      <a:pt x="2442" y="63"/>
                    </a:lnTo>
                    <a:lnTo>
                      <a:pt x="2391" y="99"/>
                    </a:lnTo>
                    <a:lnTo>
                      <a:pt x="2391" y="108"/>
                    </a:lnTo>
                    <a:lnTo>
                      <a:pt x="2339" y="117"/>
                    </a:lnTo>
                    <a:lnTo>
                      <a:pt x="2339" y="117"/>
                    </a:lnTo>
                    <a:lnTo>
                      <a:pt x="2295" y="136"/>
                    </a:lnTo>
                    <a:lnTo>
                      <a:pt x="2288" y="136"/>
                    </a:lnTo>
                    <a:lnTo>
                      <a:pt x="2236" y="117"/>
                    </a:lnTo>
                    <a:lnTo>
                      <a:pt x="2236" y="108"/>
                    </a:lnTo>
                    <a:lnTo>
                      <a:pt x="2185" y="54"/>
                    </a:lnTo>
                    <a:lnTo>
                      <a:pt x="2192" y="63"/>
                    </a:lnTo>
                    <a:lnTo>
                      <a:pt x="2141" y="63"/>
                    </a:lnTo>
                    <a:lnTo>
                      <a:pt x="2141" y="63"/>
                    </a:lnTo>
                    <a:lnTo>
                      <a:pt x="2089" y="81"/>
                    </a:lnTo>
                    <a:lnTo>
                      <a:pt x="2038" y="99"/>
                    </a:lnTo>
                    <a:lnTo>
                      <a:pt x="2038" y="90"/>
                    </a:lnTo>
                    <a:lnTo>
                      <a:pt x="1986" y="127"/>
                    </a:lnTo>
                    <a:lnTo>
                      <a:pt x="1935" y="172"/>
                    </a:lnTo>
                    <a:lnTo>
                      <a:pt x="1935" y="172"/>
                    </a:lnTo>
                    <a:lnTo>
                      <a:pt x="1883" y="244"/>
                    </a:lnTo>
                    <a:lnTo>
                      <a:pt x="1883" y="244"/>
                    </a:lnTo>
                    <a:lnTo>
                      <a:pt x="1832" y="344"/>
                    </a:lnTo>
                    <a:lnTo>
                      <a:pt x="1788" y="425"/>
                    </a:lnTo>
                    <a:lnTo>
                      <a:pt x="1736" y="498"/>
                    </a:lnTo>
                    <a:lnTo>
                      <a:pt x="1736" y="498"/>
                    </a:lnTo>
                    <a:lnTo>
                      <a:pt x="1685" y="552"/>
                    </a:lnTo>
                    <a:lnTo>
                      <a:pt x="1633" y="606"/>
                    </a:lnTo>
                    <a:lnTo>
                      <a:pt x="1582" y="669"/>
                    </a:lnTo>
                    <a:lnTo>
                      <a:pt x="1530" y="733"/>
                    </a:lnTo>
                    <a:lnTo>
                      <a:pt x="1530" y="733"/>
                    </a:lnTo>
                    <a:lnTo>
                      <a:pt x="1479" y="769"/>
                    </a:lnTo>
                    <a:lnTo>
                      <a:pt x="1479" y="778"/>
                    </a:lnTo>
                    <a:lnTo>
                      <a:pt x="1427" y="796"/>
                    </a:lnTo>
                    <a:lnTo>
                      <a:pt x="1427" y="787"/>
                    </a:lnTo>
                    <a:lnTo>
                      <a:pt x="1376" y="823"/>
                    </a:lnTo>
                    <a:lnTo>
                      <a:pt x="1324" y="850"/>
                    </a:lnTo>
                    <a:lnTo>
                      <a:pt x="1280" y="878"/>
                    </a:lnTo>
                    <a:lnTo>
                      <a:pt x="1280" y="887"/>
                    </a:lnTo>
                    <a:lnTo>
                      <a:pt x="1229" y="905"/>
                    </a:lnTo>
                    <a:lnTo>
                      <a:pt x="1177" y="914"/>
                    </a:lnTo>
                    <a:lnTo>
                      <a:pt x="1126" y="923"/>
                    </a:lnTo>
                    <a:lnTo>
                      <a:pt x="1074" y="932"/>
                    </a:lnTo>
                    <a:lnTo>
                      <a:pt x="1023" y="941"/>
                    </a:lnTo>
                    <a:lnTo>
                      <a:pt x="971" y="950"/>
                    </a:lnTo>
                    <a:lnTo>
                      <a:pt x="971" y="950"/>
                    </a:lnTo>
                    <a:lnTo>
                      <a:pt x="920" y="950"/>
                    </a:lnTo>
                    <a:lnTo>
                      <a:pt x="912" y="950"/>
                    </a:lnTo>
                    <a:lnTo>
                      <a:pt x="861" y="941"/>
                    </a:lnTo>
                    <a:lnTo>
                      <a:pt x="868" y="941"/>
                    </a:lnTo>
                    <a:lnTo>
                      <a:pt x="817" y="950"/>
                    </a:lnTo>
                    <a:lnTo>
                      <a:pt x="817" y="950"/>
                    </a:lnTo>
                    <a:lnTo>
                      <a:pt x="773" y="950"/>
                    </a:lnTo>
                    <a:lnTo>
                      <a:pt x="721" y="950"/>
                    </a:lnTo>
                    <a:lnTo>
                      <a:pt x="670" y="950"/>
                    </a:lnTo>
                    <a:lnTo>
                      <a:pt x="618" y="950"/>
                    </a:lnTo>
                    <a:lnTo>
                      <a:pt x="567" y="950"/>
                    </a:lnTo>
                    <a:lnTo>
                      <a:pt x="567" y="950"/>
                    </a:lnTo>
                    <a:lnTo>
                      <a:pt x="515" y="959"/>
                    </a:lnTo>
                    <a:lnTo>
                      <a:pt x="515" y="959"/>
                    </a:lnTo>
                    <a:lnTo>
                      <a:pt x="464" y="959"/>
                    </a:lnTo>
                    <a:lnTo>
                      <a:pt x="412" y="959"/>
                    </a:lnTo>
                    <a:lnTo>
                      <a:pt x="361" y="959"/>
                    </a:lnTo>
                    <a:lnTo>
                      <a:pt x="361" y="959"/>
                    </a:lnTo>
                    <a:lnTo>
                      <a:pt x="309" y="968"/>
                    </a:lnTo>
                    <a:lnTo>
                      <a:pt x="309" y="968"/>
                    </a:lnTo>
                    <a:lnTo>
                      <a:pt x="258" y="968"/>
                    </a:lnTo>
                    <a:lnTo>
                      <a:pt x="214" y="968"/>
                    </a:lnTo>
                    <a:lnTo>
                      <a:pt x="162" y="968"/>
                    </a:lnTo>
                    <a:lnTo>
                      <a:pt x="155" y="968"/>
                    </a:lnTo>
                    <a:lnTo>
                      <a:pt x="103" y="959"/>
                    </a:lnTo>
                    <a:lnTo>
                      <a:pt x="111" y="959"/>
                    </a:lnTo>
                    <a:lnTo>
                      <a:pt x="59" y="968"/>
                    </a:lnTo>
                    <a:lnTo>
                      <a:pt x="59" y="968"/>
                    </a:lnTo>
                    <a:lnTo>
                      <a:pt x="8" y="968"/>
                    </a:lnTo>
                    <a:lnTo>
                      <a:pt x="0" y="959"/>
                    </a:lnTo>
                    <a:lnTo>
                      <a:pt x="8" y="950"/>
                    </a:lnTo>
                    <a:lnTo>
                      <a:pt x="8" y="950"/>
                    </a:lnTo>
                    <a:close/>
                  </a:path>
                </a:pathLst>
              </a:custGeom>
              <a:solidFill>
                <a:srgbClr val="C00000"/>
              </a:solidFill>
              <a:ln w="11113">
                <a:solidFill>
                  <a:srgbClr val="C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32843" name="Freeform 15"/>
              <p:cNvSpPr>
                <a:spLocks/>
              </p:cNvSpPr>
              <p:nvPr/>
            </p:nvSpPr>
            <p:spPr bwMode="auto">
              <a:xfrm>
                <a:off x="5707063" y="3552825"/>
                <a:ext cx="339725" cy="431800"/>
              </a:xfrm>
              <a:custGeom>
                <a:avLst/>
                <a:gdLst>
                  <a:gd name="T0" fmla="*/ 0 w 214"/>
                  <a:gd name="T1" fmla="*/ 263 h 272"/>
                  <a:gd name="T2" fmla="*/ 52 w 214"/>
                  <a:gd name="T3" fmla="*/ 190 h 272"/>
                  <a:gd name="T4" fmla="*/ 52 w 214"/>
                  <a:gd name="T5" fmla="*/ 190 h 272"/>
                  <a:gd name="T6" fmla="*/ 103 w 214"/>
                  <a:gd name="T7" fmla="*/ 145 h 272"/>
                  <a:gd name="T8" fmla="*/ 103 w 214"/>
                  <a:gd name="T9" fmla="*/ 145 h 272"/>
                  <a:gd name="T10" fmla="*/ 155 w 214"/>
                  <a:gd name="T11" fmla="*/ 82 h 272"/>
                  <a:gd name="T12" fmla="*/ 206 w 214"/>
                  <a:gd name="T13" fmla="*/ 0 h 272"/>
                  <a:gd name="T14" fmla="*/ 214 w 214"/>
                  <a:gd name="T15" fmla="*/ 0 h 272"/>
                  <a:gd name="T16" fmla="*/ 214 w 214"/>
                  <a:gd name="T17" fmla="*/ 9 h 272"/>
                  <a:gd name="T18" fmla="*/ 162 w 214"/>
                  <a:gd name="T19" fmla="*/ 91 h 272"/>
                  <a:gd name="T20" fmla="*/ 111 w 214"/>
                  <a:gd name="T21" fmla="*/ 154 h 272"/>
                  <a:gd name="T22" fmla="*/ 111 w 214"/>
                  <a:gd name="T23" fmla="*/ 154 h 272"/>
                  <a:gd name="T24" fmla="*/ 59 w 214"/>
                  <a:gd name="T25" fmla="*/ 199 h 272"/>
                  <a:gd name="T26" fmla="*/ 59 w 214"/>
                  <a:gd name="T27" fmla="*/ 199 h 272"/>
                  <a:gd name="T28" fmla="*/ 8 w 214"/>
                  <a:gd name="T29" fmla="*/ 272 h 272"/>
                  <a:gd name="T30" fmla="*/ 0 w 214"/>
                  <a:gd name="T31" fmla="*/ 272 h 272"/>
                  <a:gd name="T32" fmla="*/ 0 w 214"/>
                  <a:gd name="T33" fmla="*/ 263 h 272"/>
                  <a:gd name="T34" fmla="*/ 0 w 214"/>
                  <a:gd name="T35" fmla="*/ 26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4" h="272">
                    <a:moveTo>
                      <a:pt x="0" y="263"/>
                    </a:moveTo>
                    <a:lnTo>
                      <a:pt x="52" y="190"/>
                    </a:lnTo>
                    <a:lnTo>
                      <a:pt x="52" y="190"/>
                    </a:lnTo>
                    <a:lnTo>
                      <a:pt x="103" y="145"/>
                    </a:lnTo>
                    <a:lnTo>
                      <a:pt x="103" y="145"/>
                    </a:lnTo>
                    <a:lnTo>
                      <a:pt x="155" y="82"/>
                    </a:lnTo>
                    <a:lnTo>
                      <a:pt x="206" y="0"/>
                    </a:lnTo>
                    <a:lnTo>
                      <a:pt x="214" y="0"/>
                    </a:lnTo>
                    <a:lnTo>
                      <a:pt x="214" y="9"/>
                    </a:lnTo>
                    <a:lnTo>
                      <a:pt x="162" y="91"/>
                    </a:lnTo>
                    <a:lnTo>
                      <a:pt x="111" y="154"/>
                    </a:lnTo>
                    <a:lnTo>
                      <a:pt x="111" y="154"/>
                    </a:lnTo>
                    <a:lnTo>
                      <a:pt x="59" y="199"/>
                    </a:lnTo>
                    <a:lnTo>
                      <a:pt x="59" y="199"/>
                    </a:lnTo>
                    <a:lnTo>
                      <a:pt x="8" y="272"/>
                    </a:lnTo>
                    <a:lnTo>
                      <a:pt x="0" y="272"/>
                    </a:lnTo>
                    <a:lnTo>
                      <a:pt x="0" y="263"/>
                    </a:lnTo>
                    <a:lnTo>
                      <a:pt x="0" y="263"/>
                    </a:lnTo>
                    <a:close/>
                  </a:path>
                </a:pathLst>
              </a:custGeom>
              <a:solidFill>
                <a:srgbClr val="C00000"/>
              </a:solidFill>
              <a:ln w="11113">
                <a:solidFill>
                  <a:srgbClr val="C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grpSp>
      </p:grpSp>
      <p:sp>
        <p:nvSpPr>
          <p:cNvPr id="93" name="テキスト ボックス 92"/>
          <p:cNvSpPr txBox="1"/>
          <p:nvPr/>
        </p:nvSpPr>
        <p:spPr>
          <a:xfrm rot="748307">
            <a:off x="617884" y="2082279"/>
            <a:ext cx="2150589" cy="461665"/>
          </a:xfrm>
          <a:prstGeom prst="rect">
            <a:avLst/>
          </a:prstGeom>
          <a:noFill/>
        </p:spPr>
        <p:txBody>
          <a:bodyPr wrap="none" rtlCol="0">
            <a:spAutoFit/>
          </a:bodyPr>
          <a:lstStyle/>
          <a:p>
            <a:r>
              <a:rPr lang="en-US" altLang="ja-JP" sz="2400" dirty="0" smtClean="0">
                <a:solidFill>
                  <a:srgbClr val="FF0000"/>
                </a:solidFill>
              </a:rPr>
              <a:t>sample damage</a:t>
            </a:r>
            <a:endParaRPr kumimoji="1" lang="ja-JP" altLang="en-US" sz="2400" dirty="0">
              <a:solidFill>
                <a:srgbClr val="FF0000"/>
              </a:solidFill>
            </a:endParaRPr>
          </a:p>
        </p:txBody>
      </p:sp>
    </p:spTree>
    <p:extLst>
      <p:ext uri="{BB962C8B-B14F-4D97-AF65-F5344CB8AC3E}">
        <p14:creationId xmlns:p14="http://schemas.microsoft.com/office/powerpoint/2010/main" val="2151823635"/>
      </p:ext>
    </p:extLst>
  </p:cSld>
  <p:clrMapOvr>
    <a:masterClrMapping/>
  </p:clrMapOvr>
  <mc:AlternateContent xmlns:mc="http://schemas.openxmlformats.org/markup-compatibility/2006" xmlns:p14="http://schemas.microsoft.com/office/powerpoint/2010/main">
    <mc:Choice Requires="p14">
      <p:transition spd="slow" p14:dur="2000" advTm="29249"/>
    </mc:Choice>
    <mc:Fallback xmlns="">
      <p:transition spd="slow" advTm="29249"/>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a:bodyPr>
          <a:lstStyle/>
          <a:p>
            <a:r>
              <a:rPr lang="en-US" altLang="ja-JP" dirty="0" smtClean="0"/>
              <a:t>Decrease the electron energy …</a:t>
            </a:r>
            <a:endParaRPr kumimoji="1" lang="ja-JP" altLang="en-US" dirty="0"/>
          </a:p>
        </p:txBody>
      </p:sp>
      <p:sp>
        <p:nvSpPr>
          <p:cNvPr id="8" name="円/楕円 7"/>
          <p:cNvSpPr/>
          <p:nvPr/>
        </p:nvSpPr>
        <p:spPr>
          <a:xfrm>
            <a:off x="2159732" y="2240868"/>
            <a:ext cx="266328" cy="266328"/>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smtClean="0">
                <a:solidFill>
                  <a:schemeClr val="tx1"/>
                </a:solidFill>
              </a:rPr>
              <a:t>-</a:t>
            </a:r>
            <a:endParaRPr kumimoji="1" lang="ja-JP" altLang="en-US" sz="2400" dirty="0">
              <a:solidFill>
                <a:schemeClr val="tx1"/>
              </a:solidFill>
            </a:endParaRPr>
          </a:p>
        </p:txBody>
      </p:sp>
      <p:sp>
        <p:nvSpPr>
          <p:cNvPr id="11" name="ストライプ矢印 10"/>
          <p:cNvSpPr/>
          <p:nvPr/>
        </p:nvSpPr>
        <p:spPr>
          <a:xfrm rot="5400000">
            <a:off x="1655676" y="3356992"/>
            <a:ext cx="1296144" cy="360040"/>
          </a:xfrm>
          <a:prstGeom prst="stripedRightArrow">
            <a:avLst>
              <a:gd name="adj1" fmla="val 43729"/>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ストライプ矢印 11"/>
          <p:cNvSpPr/>
          <p:nvPr/>
        </p:nvSpPr>
        <p:spPr>
          <a:xfrm rot="5400000">
            <a:off x="6228184" y="3140968"/>
            <a:ext cx="648072" cy="360040"/>
          </a:xfrm>
          <a:prstGeom prst="stripedRightArrow">
            <a:avLst>
              <a:gd name="adj1" fmla="val 43729"/>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a:off x="6458239" y="2231058"/>
            <a:ext cx="266328" cy="266328"/>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smtClean="0">
                <a:solidFill>
                  <a:schemeClr val="tx1"/>
                </a:solidFill>
              </a:rPr>
              <a:t>-</a:t>
            </a:r>
            <a:endParaRPr kumimoji="1" lang="ja-JP" altLang="en-US" sz="2400" dirty="0">
              <a:solidFill>
                <a:schemeClr val="tx1"/>
              </a:solidFill>
            </a:endParaRPr>
          </a:p>
        </p:txBody>
      </p:sp>
      <p:sp>
        <p:nvSpPr>
          <p:cNvPr id="58" name="Rectangle 140"/>
          <p:cNvSpPr>
            <a:spLocks noChangeArrowheads="1"/>
          </p:cNvSpPr>
          <p:nvPr/>
        </p:nvSpPr>
        <p:spPr bwMode="auto">
          <a:xfrm>
            <a:off x="647564" y="1448780"/>
            <a:ext cx="3446777" cy="523220"/>
          </a:xfrm>
          <a:prstGeom prst="rect">
            <a:avLst/>
          </a:prstGeom>
          <a:noFill/>
          <a:ln w="38100">
            <a:noFill/>
            <a:miter lim="800000"/>
            <a:headEnd/>
            <a:tailEnd/>
          </a:ln>
          <a:effectLst/>
        </p:spPr>
        <p:txBody>
          <a:bodyPr wrap="none">
            <a:spAutoFit/>
          </a:bodyPr>
          <a:lstStyle/>
          <a:p>
            <a:r>
              <a:rPr lang="en-US" altLang="ja-JP" sz="2800" dirty="0" smtClean="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high energy electron</a:t>
            </a:r>
          </a:p>
        </p:txBody>
      </p:sp>
      <p:sp>
        <p:nvSpPr>
          <p:cNvPr id="60" name="Rectangle 140"/>
          <p:cNvSpPr>
            <a:spLocks noChangeArrowheads="1"/>
          </p:cNvSpPr>
          <p:nvPr/>
        </p:nvSpPr>
        <p:spPr bwMode="auto">
          <a:xfrm>
            <a:off x="2771800" y="3615407"/>
            <a:ext cx="1383712" cy="461665"/>
          </a:xfrm>
          <a:prstGeom prst="rect">
            <a:avLst/>
          </a:prstGeom>
          <a:noFill/>
          <a:ln w="38100">
            <a:noFill/>
            <a:miter lim="800000"/>
            <a:headEnd/>
            <a:tailEnd/>
          </a:ln>
          <a:effectLst/>
        </p:spPr>
        <p:txBody>
          <a:bodyPr wrap="none">
            <a:spAutoFit/>
          </a:bodyPr>
          <a:lstStyle/>
          <a:p>
            <a:r>
              <a:rPr lang="en-US" altLang="ja-JP" sz="2400" dirty="0" smtClean="0">
                <a:solidFill>
                  <a:schemeClr val="tx2"/>
                </a:solidFill>
                <a:latin typeface="Arial Unicode MS" panose="020B0604020202020204" pitchFamily="50" charset="-128"/>
                <a:ea typeface="Arial Unicode MS" panose="020B0604020202020204" pitchFamily="50" charset="-128"/>
                <a:cs typeface="Arial Unicode MS" panose="020B0604020202020204" pitchFamily="50" charset="-128"/>
              </a:rPr>
              <a:t>damage!</a:t>
            </a:r>
          </a:p>
        </p:txBody>
      </p:sp>
      <p:grpSp>
        <p:nvGrpSpPr>
          <p:cNvPr id="37" name="グループ化 36"/>
          <p:cNvGrpSpPr>
            <a:grpSpLocks noChangeAspect="1"/>
          </p:cNvGrpSpPr>
          <p:nvPr/>
        </p:nvGrpSpPr>
        <p:grpSpPr>
          <a:xfrm rot="6945517">
            <a:off x="2421970" y="4518651"/>
            <a:ext cx="419951" cy="526177"/>
            <a:chOff x="5076056" y="1628800"/>
            <a:chExt cx="461344" cy="615059"/>
          </a:xfrm>
        </p:grpSpPr>
        <p:sp>
          <p:nvSpPr>
            <p:cNvPr id="32" name="円弧 31"/>
            <p:cNvSpPr/>
            <p:nvPr/>
          </p:nvSpPr>
          <p:spPr>
            <a:xfrm>
              <a:off x="5328084" y="1700808"/>
              <a:ext cx="157430" cy="165120"/>
            </a:xfrm>
            <a:prstGeom prst="arc">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0" name="円/楕円 19"/>
            <p:cNvSpPr/>
            <p:nvPr/>
          </p:nvSpPr>
          <p:spPr>
            <a:xfrm>
              <a:off x="5076056" y="1706636"/>
              <a:ext cx="396044" cy="419340"/>
            </a:xfrm>
            <a:prstGeom prst="ellipse">
              <a:avLst/>
            </a:prstGeom>
            <a:ln>
              <a:solidFill>
                <a:schemeClr val="tx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円弧 30"/>
            <p:cNvSpPr/>
            <p:nvPr/>
          </p:nvSpPr>
          <p:spPr>
            <a:xfrm>
              <a:off x="5256076" y="1628800"/>
              <a:ext cx="274618" cy="288032"/>
            </a:xfrm>
            <a:prstGeom prst="arc">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nvGrpSpPr>
            <p:cNvPr id="35" name="グループ化 34"/>
            <p:cNvGrpSpPr/>
            <p:nvPr/>
          </p:nvGrpSpPr>
          <p:grpSpPr>
            <a:xfrm rot="4303973">
              <a:off x="5256075" y="1962534"/>
              <a:ext cx="274618" cy="288032"/>
              <a:chOff x="5408476" y="1781200"/>
              <a:chExt cx="274618" cy="288032"/>
            </a:xfrm>
          </p:grpSpPr>
          <p:sp>
            <p:nvSpPr>
              <p:cNvPr id="33" name="円弧 32"/>
              <p:cNvSpPr/>
              <p:nvPr/>
            </p:nvSpPr>
            <p:spPr>
              <a:xfrm>
                <a:off x="5408476" y="1781200"/>
                <a:ext cx="274618" cy="288032"/>
              </a:xfrm>
              <a:prstGeom prst="arc">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4" name="円弧 33"/>
              <p:cNvSpPr/>
              <p:nvPr/>
            </p:nvSpPr>
            <p:spPr>
              <a:xfrm>
                <a:off x="5480484" y="1853208"/>
                <a:ext cx="157430" cy="165120"/>
              </a:xfrm>
              <a:prstGeom prst="arc">
                <a:avLst/>
              </a:prstGeom>
              <a:ln>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grpSp>
      <p:grpSp>
        <p:nvGrpSpPr>
          <p:cNvPr id="7" name="グループ化 6"/>
          <p:cNvGrpSpPr/>
          <p:nvPr/>
        </p:nvGrpSpPr>
        <p:grpSpPr>
          <a:xfrm rot="20277249" flipV="1">
            <a:off x="2887491" y="4922625"/>
            <a:ext cx="1267500" cy="671501"/>
            <a:chOff x="2810356" y="4630409"/>
            <a:chExt cx="958343" cy="507714"/>
          </a:xfrm>
        </p:grpSpPr>
        <p:cxnSp>
          <p:nvCxnSpPr>
            <p:cNvPr id="62" name="直線コネクタ 61"/>
            <p:cNvCxnSpPr/>
            <p:nvPr/>
          </p:nvCxnSpPr>
          <p:spPr>
            <a:xfrm rot="20892092" flipV="1">
              <a:off x="3456515" y="4631138"/>
              <a:ext cx="312184" cy="23223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5" name="直線コネクタ 64"/>
            <p:cNvCxnSpPr/>
            <p:nvPr/>
          </p:nvCxnSpPr>
          <p:spPr>
            <a:xfrm rot="20892092">
              <a:off x="3062193" y="4812874"/>
              <a:ext cx="312184" cy="23223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6" name="円/楕円 65"/>
            <p:cNvSpPr/>
            <p:nvPr/>
          </p:nvSpPr>
          <p:spPr>
            <a:xfrm rot="20892092">
              <a:off x="3273625" y="4892557"/>
              <a:ext cx="263314" cy="245566"/>
            </a:xfrm>
            <a:prstGeom prst="ellipse">
              <a:avLst/>
            </a:prstGeom>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円/楕円 69"/>
            <p:cNvSpPr/>
            <p:nvPr/>
          </p:nvSpPr>
          <p:spPr>
            <a:xfrm rot="20892092">
              <a:off x="2810356" y="4630409"/>
              <a:ext cx="263314" cy="245566"/>
            </a:xfrm>
            <a:prstGeom prst="ellipse">
              <a:avLst/>
            </a:prstGeom>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1" name="直線コネクタ 70"/>
            <p:cNvCxnSpPr/>
            <p:nvPr/>
          </p:nvCxnSpPr>
          <p:spPr>
            <a:xfrm rot="20277249" flipV="1">
              <a:off x="2846846" y="4890428"/>
              <a:ext cx="110958" cy="19631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6" name="グループ化 5"/>
          <p:cNvGrpSpPr/>
          <p:nvPr/>
        </p:nvGrpSpPr>
        <p:grpSpPr>
          <a:xfrm rot="1090294" flipV="1">
            <a:off x="680727" y="4973672"/>
            <a:ext cx="1418419" cy="638321"/>
            <a:chOff x="1179002" y="4541053"/>
            <a:chExt cx="1072451" cy="482627"/>
          </a:xfrm>
        </p:grpSpPr>
        <p:cxnSp>
          <p:nvCxnSpPr>
            <p:cNvPr id="73" name="直線コネクタ 72"/>
            <p:cNvCxnSpPr/>
            <p:nvPr/>
          </p:nvCxnSpPr>
          <p:spPr>
            <a:xfrm rot="907278" flipH="1" flipV="1">
              <a:off x="1179002" y="4544162"/>
              <a:ext cx="312184" cy="23223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7" name="直線コネクタ 76"/>
            <p:cNvCxnSpPr/>
            <p:nvPr/>
          </p:nvCxnSpPr>
          <p:spPr>
            <a:xfrm rot="907278" flipH="1">
              <a:off x="1568639" y="4707208"/>
              <a:ext cx="312184" cy="23223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78" name="円/楕円 77"/>
            <p:cNvSpPr/>
            <p:nvPr/>
          </p:nvSpPr>
          <p:spPr>
            <a:xfrm rot="907278" flipH="1">
              <a:off x="1401387" y="4775907"/>
              <a:ext cx="263314" cy="245566"/>
            </a:xfrm>
            <a:prstGeom prst="ellipse">
              <a:avLst/>
            </a:prstGeom>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 name="円/楕円 82"/>
            <p:cNvSpPr/>
            <p:nvPr/>
          </p:nvSpPr>
          <p:spPr>
            <a:xfrm rot="907278" flipH="1">
              <a:off x="1879072" y="4541053"/>
              <a:ext cx="263314" cy="245566"/>
            </a:xfrm>
            <a:prstGeom prst="ellipse">
              <a:avLst/>
            </a:prstGeom>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4" name="直線コネクタ 83"/>
            <p:cNvCxnSpPr/>
            <p:nvPr/>
          </p:nvCxnSpPr>
          <p:spPr>
            <a:xfrm rot="1090294" flipH="1" flipV="1">
              <a:off x="2053710" y="4791778"/>
              <a:ext cx="197743" cy="23190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54" name="Rectangle 140"/>
          <p:cNvSpPr>
            <a:spLocks noChangeArrowheads="1"/>
          </p:cNvSpPr>
          <p:nvPr/>
        </p:nvSpPr>
        <p:spPr bwMode="auto">
          <a:xfrm>
            <a:off x="4860032" y="1448780"/>
            <a:ext cx="3305713" cy="523220"/>
          </a:xfrm>
          <a:prstGeom prst="rect">
            <a:avLst/>
          </a:prstGeom>
          <a:noFill/>
          <a:ln w="38100">
            <a:noFill/>
            <a:miter lim="800000"/>
            <a:headEnd/>
            <a:tailEnd/>
          </a:ln>
          <a:effectLst/>
        </p:spPr>
        <p:txBody>
          <a:bodyPr wrap="none">
            <a:spAutoFit/>
          </a:bodyPr>
          <a:lstStyle/>
          <a:p>
            <a:r>
              <a:rPr lang="en-US" altLang="ja-JP" sz="2800" dirty="0" smtClean="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low energy electron</a:t>
            </a:r>
          </a:p>
        </p:txBody>
      </p:sp>
      <p:sp>
        <p:nvSpPr>
          <p:cNvPr id="155" name="Rectangle 140"/>
          <p:cNvSpPr>
            <a:spLocks noChangeArrowheads="1"/>
          </p:cNvSpPr>
          <p:nvPr/>
        </p:nvSpPr>
        <p:spPr bwMode="auto">
          <a:xfrm>
            <a:off x="7084677" y="3615407"/>
            <a:ext cx="1811714" cy="461665"/>
          </a:xfrm>
          <a:prstGeom prst="rect">
            <a:avLst/>
          </a:prstGeom>
          <a:noFill/>
          <a:ln w="38100">
            <a:noFill/>
            <a:miter lim="800000"/>
            <a:headEnd/>
            <a:tailEnd/>
          </a:ln>
          <a:effectLst/>
        </p:spPr>
        <p:txBody>
          <a:bodyPr wrap="none">
            <a:spAutoFit/>
          </a:bodyPr>
          <a:lstStyle/>
          <a:p>
            <a:r>
              <a:rPr lang="en-US" altLang="ja-JP" sz="2400" dirty="0" smtClean="0">
                <a:solidFill>
                  <a:schemeClr val="tx2"/>
                </a:solidFill>
                <a:latin typeface="Arial Unicode MS" panose="020B0604020202020204" pitchFamily="50" charset="-128"/>
                <a:ea typeface="Arial Unicode MS" panose="020B0604020202020204" pitchFamily="50" charset="-128"/>
                <a:cs typeface="Arial Unicode MS" panose="020B0604020202020204" pitchFamily="50" charset="-128"/>
              </a:rPr>
              <a:t>no damage!</a:t>
            </a:r>
          </a:p>
        </p:txBody>
      </p:sp>
      <p:grpSp>
        <p:nvGrpSpPr>
          <p:cNvPr id="18" name="グループ化 17"/>
          <p:cNvGrpSpPr/>
          <p:nvPr/>
        </p:nvGrpSpPr>
        <p:grpSpPr>
          <a:xfrm>
            <a:off x="4986532" y="4569308"/>
            <a:ext cx="3065516" cy="1130189"/>
            <a:chOff x="5348055" y="4179848"/>
            <a:chExt cx="2317801" cy="854523"/>
          </a:xfrm>
        </p:grpSpPr>
        <p:grpSp>
          <p:nvGrpSpPr>
            <p:cNvPr id="15" name="グループ化 14"/>
            <p:cNvGrpSpPr/>
            <p:nvPr/>
          </p:nvGrpSpPr>
          <p:grpSpPr>
            <a:xfrm flipV="1">
              <a:off x="5348055" y="4336806"/>
              <a:ext cx="2317801" cy="645901"/>
              <a:chOff x="5348055" y="4541064"/>
              <a:chExt cx="2317801" cy="645901"/>
            </a:xfrm>
          </p:grpSpPr>
          <p:cxnSp>
            <p:nvCxnSpPr>
              <p:cNvPr id="124" name="直線コネクタ 123"/>
              <p:cNvCxnSpPr/>
              <p:nvPr/>
            </p:nvCxnSpPr>
            <p:spPr>
              <a:xfrm flipH="1" flipV="1">
                <a:off x="5348055" y="4730061"/>
                <a:ext cx="312185" cy="23223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6" name="直線コネクタ 125"/>
              <p:cNvCxnSpPr/>
              <p:nvPr/>
            </p:nvCxnSpPr>
            <p:spPr>
              <a:xfrm flipH="1">
                <a:off x="5694732" y="4776304"/>
                <a:ext cx="312185" cy="23223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27" name="円/楕円 126"/>
              <p:cNvSpPr/>
              <p:nvPr/>
            </p:nvSpPr>
            <p:spPr>
              <a:xfrm flipH="1">
                <a:off x="5553778" y="4892397"/>
                <a:ext cx="263314" cy="245567"/>
              </a:xfrm>
              <a:prstGeom prst="ellipse">
                <a:avLst/>
              </a:prstGeom>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9" name="円/楕円 128"/>
              <p:cNvSpPr/>
              <p:nvPr/>
            </p:nvSpPr>
            <p:spPr>
              <a:xfrm flipH="1">
                <a:off x="5953659" y="4541064"/>
                <a:ext cx="263314" cy="245567"/>
              </a:xfrm>
              <a:prstGeom prst="ellipse">
                <a:avLst/>
              </a:prstGeom>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30" name="直線コネクタ 129"/>
              <p:cNvCxnSpPr/>
              <p:nvPr/>
            </p:nvCxnSpPr>
            <p:spPr>
              <a:xfrm flipH="1" flipV="1">
                <a:off x="6193319" y="4741245"/>
                <a:ext cx="312185" cy="23223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2" name="直線コネクタ 131"/>
              <p:cNvCxnSpPr/>
              <p:nvPr/>
            </p:nvCxnSpPr>
            <p:spPr>
              <a:xfrm flipH="1" flipV="1">
                <a:off x="7071291" y="4806536"/>
                <a:ext cx="312185" cy="23223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3" name="直線コネクタ 132"/>
              <p:cNvCxnSpPr/>
              <p:nvPr/>
            </p:nvCxnSpPr>
            <p:spPr>
              <a:xfrm flipH="1">
                <a:off x="7353671" y="4806269"/>
                <a:ext cx="312185" cy="23223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4" name="直線コネクタ 133"/>
              <p:cNvCxnSpPr/>
              <p:nvPr/>
            </p:nvCxnSpPr>
            <p:spPr>
              <a:xfrm flipH="1">
                <a:off x="6542900" y="4803933"/>
                <a:ext cx="312185" cy="23223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6" name="円/楕円 135"/>
              <p:cNvSpPr/>
              <p:nvPr/>
            </p:nvSpPr>
            <p:spPr>
              <a:xfrm flipH="1">
                <a:off x="7261169" y="4941398"/>
                <a:ext cx="263314" cy="245567"/>
              </a:xfrm>
              <a:prstGeom prst="ellipse">
                <a:avLst/>
              </a:prstGeom>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7" name="円/楕円 136"/>
              <p:cNvSpPr/>
              <p:nvPr/>
            </p:nvSpPr>
            <p:spPr>
              <a:xfrm flipH="1">
                <a:off x="6828059" y="4602097"/>
                <a:ext cx="263314" cy="245567"/>
              </a:xfrm>
              <a:prstGeom prst="ellipse">
                <a:avLst/>
              </a:prstGeom>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8" name="円/楕円 137"/>
              <p:cNvSpPr/>
              <p:nvPr/>
            </p:nvSpPr>
            <p:spPr>
              <a:xfrm flipH="1">
                <a:off x="6450399" y="4939062"/>
                <a:ext cx="263314" cy="245567"/>
              </a:xfrm>
              <a:prstGeom prst="ellipse">
                <a:avLst/>
              </a:prstGeom>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6" name="グループ化 15"/>
            <p:cNvGrpSpPr/>
            <p:nvPr/>
          </p:nvGrpSpPr>
          <p:grpSpPr>
            <a:xfrm rot="9319708">
              <a:off x="6379881" y="4179848"/>
              <a:ext cx="384068" cy="293300"/>
              <a:chOff x="5903093" y="4216029"/>
              <a:chExt cx="384068" cy="293300"/>
            </a:xfrm>
          </p:grpSpPr>
          <p:sp>
            <p:nvSpPr>
              <p:cNvPr id="157" name="円弧 156"/>
              <p:cNvSpPr/>
              <p:nvPr/>
            </p:nvSpPr>
            <p:spPr>
              <a:xfrm rot="6945517">
                <a:off x="6126459" y="4363864"/>
                <a:ext cx="110562" cy="108984"/>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59" name="円弧 158"/>
              <p:cNvSpPr/>
              <p:nvPr/>
            </p:nvSpPr>
            <p:spPr>
              <a:xfrm rot="6945517">
                <a:off x="6095675" y="4317843"/>
                <a:ext cx="192863" cy="190109"/>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nvGrpSpPr>
              <p:cNvPr id="160" name="グループ化 159"/>
              <p:cNvGrpSpPr/>
              <p:nvPr/>
            </p:nvGrpSpPr>
            <p:grpSpPr>
              <a:xfrm rot="11249490">
                <a:off x="5903093" y="4216029"/>
                <a:ext cx="181255" cy="202284"/>
                <a:chOff x="5408476" y="1781200"/>
                <a:chExt cx="274618" cy="288032"/>
              </a:xfrm>
            </p:grpSpPr>
            <p:sp>
              <p:nvSpPr>
                <p:cNvPr id="161" name="円弧 160"/>
                <p:cNvSpPr/>
                <p:nvPr/>
              </p:nvSpPr>
              <p:spPr>
                <a:xfrm>
                  <a:off x="5408476" y="1781200"/>
                  <a:ext cx="274618" cy="288032"/>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62" name="円弧 161"/>
                <p:cNvSpPr/>
                <p:nvPr/>
              </p:nvSpPr>
              <p:spPr>
                <a:xfrm>
                  <a:off x="5480484" y="1853208"/>
                  <a:ext cx="157430" cy="165120"/>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grpSp>
        <p:grpSp>
          <p:nvGrpSpPr>
            <p:cNvPr id="169" name="グループ化 168"/>
            <p:cNvGrpSpPr/>
            <p:nvPr/>
          </p:nvGrpSpPr>
          <p:grpSpPr>
            <a:xfrm rot="20311728">
              <a:off x="6981483" y="4841508"/>
              <a:ext cx="190109" cy="192863"/>
              <a:chOff x="6097052" y="4316466"/>
              <a:chExt cx="190109" cy="192863"/>
            </a:xfrm>
          </p:grpSpPr>
          <p:sp>
            <p:nvSpPr>
              <p:cNvPr id="170" name="円弧 169"/>
              <p:cNvSpPr/>
              <p:nvPr/>
            </p:nvSpPr>
            <p:spPr>
              <a:xfrm rot="6945517">
                <a:off x="6126459" y="4363864"/>
                <a:ext cx="110562" cy="108984"/>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71" name="円弧 170"/>
              <p:cNvSpPr/>
              <p:nvPr/>
            </p:nvSpPr>
            <p:spPr>
              <a:xfrm rot="6945517">
                <a:off x="6095675" y="4317843"/>
                <a:ext cx="192863" cy="190109"/>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grpSp>
      <p:sp>
        <p:nvSpPr>
          <p:cNvPr id="175" name="テキスト ボックス 174"/>
          <p:cNvSpPr txBox="1"/>
          <p:nvPr/>
        </p:nvSpPr>
        <p:spPr>
          <a:xfrm>
            <a:off x="2780666" y="2589293"/>
            <a:ext cx="1143262" cy="461665"/>
          </a:xfrm>
          <a:prstGeom prst="rect">
            <a:avLst/>
          </a:prstGeom>
          <a:noFill/>
        </p:spPr>
        <p:txBody>
          <a:bodyPr wrap="none" rtlCol="0">
            <a:spAutoFit/>
          </a:bodyPr>
          <a:lstStyle/>
          <a:p>
            <a:r>
              <a:rPr kumimoji="1" lang="en-US" altLang="ja-JP" sz="2400" dirty="0" smtClean="0">
                <a:solidFill>
                  <a:srgbClr val="FF0000"/>
                </a:solidFill>
              </a:rPr>
              <a:t>5-15 eV</a:t>
            </a:r>
            <a:endParaRPr kumimoji="1" lang="ja-JP" altLang="en-US" sz="2400" dirty="0">
              <a:solidFill>
                <a:srgbClr val="FF0000"/>
              </a:solidFill>
            </a:endParaRPr>
          </a:p>
        </p:txBody>
      </p:sp>
      <p:sp>
        <p:nvSpPr>
          <p:cNvPr id="176" name="テキスト ボックス 175"/>
          <p:cNvSpPr txBox="1"/>
          <p:nvPr/>
        </p:nvSpPr>
        <p:spPr>
          <a:xfrm>
            <a:off x="7031861" y="2589293"/>
            <a:ext cx="960519" cy="461665"/>
          </a:xfrm>
          <a:prstGeom prst="rect">
            <a:avLst/>
          </a:prstGeom>
          <a:noFill/>
        </p:spPr>
        <p:txBody>
          <a:bodyPr wrap="none" rtlCol="0">
            <a:spAutoFit/>
          </a:bodyPr>
          <a:lstStyle/>
          <a:p>
            <a:r>
              <a:rPr kumimoji="1" lang="en-US" altLang="ja-JP" sz="2400" dirty="0" smtClean="0">
                <a:solidFill>
                  <a:srgbClr val="FF0000"/>
                </a:solidFill>
              </a:rPr>
              <a:t>&lt; 4 eV</a:t>
            </a:r>
            <a:endParaRPr kumimoji="1" lang="ja-JP" altLang="en-US" sz="2400" dirty="0">
              <a:solidFill>
                <a:srgbClr val="FF0000"/>
              </a:solidFill>
            </a:endParaRPr>
          </a:p>
        </p:txBody>
      </p:sp>
    </p:spTree>
    <p:extLst>
      <p:ext uri="{BB962C8B-B14F-4D97-AF65-F5344CB8AC3E}">
        <p14:creationId xmlns:p14="http://schemas.microsoft.com/office/powerpoint/2010/main" val="2030944860"/>
      </p:ext>
    </p:extLst>
  </p:cSld>
  <p:clrMapOvr>
    <a:masterClrMapping/>
  </p:clrMapOvr>
  <mc:AlternateContent xmlns:mc="http://schemas.openxmlformats.org/markup-compatibility/2006" xmlns:p14="http://schemas.microsoft.com/office/powerpoint/2010/main">
    <mc:Choice Requires="p14">
      <p:transition spd="slow" p14:dur="2000" advTm="35827"/>
    </mc:Choice>
    <mc:Fallback xmlns="">
      <p:transition spd="slow" advTm="35827"/>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normAutofit fontScale="90000"/>
          </a:bodyPr>
          <a:lstStyle/>
          <a:p>
            <a:r>
              <a:rPr kumimoji="1" lang="en-US" altLang="ja-JP" dirty="0" smtClean="0"/>
              <a:t>Energy levels of inverse photoelectron</a:t>
            </a:r>
            <a:endParaRPr kumimoji="1" lang="ja-JP" altLang="en-US" dirty="0"/>
          </a:p>
        </p:txBody>
      </p:sp>
      <p:cxnSp>
        <p:nvCxnSpPr>
          <p:cNvPr id="73" name="直線コネクタ 72"/>
          <p:cNvCxnSpPr/>
          <p:nvPr/>
        </p:nvCxnSpPr>
        <p:spPr>
          <a:xfrm flipV="1">
            <a:off x="1658272" y="3146005"/>
            <a:ext cx="2074280" cy="1180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78" name="正方形/長方形 77"/>
          <p:cNvSpPr/>
          <p:nvPr/>
        </p:nvSpPr>
        <p:spPr>
          <a:xfrm>
            <a:off x="1813096" y="3585509"/>
            <a:ext cx="1567354" cy="436395"/>
          </a:xfrm>
          <a:prstGeom prst="rect">
            <a:avLst/>
          </a:prstGeom>
          <a:gradFill>
            <a:gsLst>
              <a:gs pos="0">
                <a:schemeClr val="bg1"/>
              </a:gs>
              <a:gs pos="66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79" name="正方形/長方形 78"/>
          <p:cNvSpPr/>
          <p:nvPr/>
        </p:nvSpPr>
        <p:spPr>
          <a:xfrm>
            <a:off x="1813096" y="4523974"/>
            <a:ext cx="1567354" cy="470038"/>
          </a:xfrm>
          <a:prstGeom prst="rect">
            <a:avLst/>
          </a:prstGeom>
          <a:gradFill>
            <a:gsLst>
              <a:gs pos="100000">
                <a:schemeClr val="bg1"/>
              </a:gs>
              <a:gs pos="20000">
                <a:schemeClr val="tx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81" name="稲妻 80"/>
          <p:cNvSpPr/>
          <p:nvPr/>
        </p:nvSpPr>
        <p:spPr>
          <a:xfrm flipH="1">
            <a:off x="3296388" y="1759263"/>
            <a:ext cx="877842" cy="646332"/>
          </a:xfrm>
          <a:prstGeom prst="lightningBol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solidFill>
                <a:schemeClr val="accent6">
                  <a:lumMod val="50000"/>
                </a:schemeClr>
              </a:solidFill>
            </a:endParaRPr>
          </a:p>
        </p:txBody>
      </p:sp>
      <p:cxnSp>
        <p:nvCxnSpPr>
          <p:cNvPr id="82" name="直線矢印コネクタ 81"/>
          <p:cNvCxnSpPr>
            <a:endCxn id="100" idx="4"/>
          </p:cNvCxnSpPr>
          <p:nvPr/>
        </p:nvCxnSpPr>
        <p:spPr>
          <a:xfrm flipV="1">
            <a:off x="3055867" y="1933640"/>
            <a:ext cx="0" cy="2088264"/>
          </a:xfrm>
          <a:prstGeom prst="straightConnector1">
            <a:avLst/>
          </a:prstGeom>
          <a:ln w="28575">
            <a:solidFill>
              <a:schemeClr val="accent6">
                <a:lumMod val="75000"/>
              </a:schemeClr>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84" name="テキスト ボックス 83"/>
          <p:cNvSpPr txBox="1"/>
          <p:nvPr/>
        </p:nvSpPr>
        <p:spPr>
          <a:xfrm>
            <a:off x="2159235" y="4525960"/>
            <a:ext cx="899413" cy="369332"/>
          </a:xfrm>
          <a:prstGeom prst="rect">
            <a:avLst/>
          </a:prstGeom>
          <a:noFill/>
        </p:spPr>
        <p:txBody>
          <a:bodyPr wrap="none" rtlCol="0">
            <a:spAutoFit/>
          </a:bodyPr>
          <a:lstStyle/>
          <a:p>
            <a:pPr algn="ctr"/>
            <a:r>
              <a:rPr kumimoji="1" lang="en-US" altLang="ja-JP" dirty="0" smtClean="0">
                <a:solidFill>
                  <a:schemeClr val="bg1"/>
                </a:solidFill>
              </a:rPr>
              <a:t>valence</a:t>
            </a:r>
          </a:p>
        </p:txBody>
      </p:sp>
      <p:sp>
        <p:nvSpPr>
          <p:cNvPr id="85" name="テキスト ボックス 84"/>
          <p:cNvSpPr txBox="1"/>
          <p:nvPr/>
        </p:nvSpPr>
        <p:spPr>
          <a:xfrm>
            <a:off x="1873481" y="3724580"/>
            <a:ext cx="1279517" cy="369332"/>
          </a:xfrm>
          <a:prstGeom prst="rect">
            <a:avLst/>
          </a:prstGeom>
          <a:noFill/>
        </p:spPr>
        <p:txBody>
          <a:bodyPr wrap="none" rtlCol="0">
            <a:spAutoFit/>
          </a:bodyPr>
          <a:lstStyle/>
          <a:p>
            <a:pPr algn="ctr"/>
            <a:r>
              <a:rPr kumimoji="1" lang="en-US" altLang="ja-JP" dirty="0" smtClean="0">
                <a:solidFill>
                  <a:schemeClr val="bg1"/>
                </a:solidFill>
              </a:rPr>
              <a:t>unoccupied</a:t>
            </a:r>
          </a:p>
        </p:txBody>
      </p:sp>
      <p:cxnSp>
        <p:nvCxnSpPr>
          <p:cNvPr id="77" name="直線矢印コネクタ 76"/>
          <p:cNvCxnSpPr/>
          <p:nvPr/>
        </p:nvCxnSpPr>
        <p:spPr>
          <a:xfrm flipV="1">
            <a:off x="1908539" y="1831407"/>
            <a:ext cx="4607" cy="1292075"/>
          </a:xfrm>
          <a:prstGeom prst="straightConnector1">
            <a:avLst/>
          </a:prstGeom>
          <a:ln w="3810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2" name="直線矢印コネクタ 91"/>
          <p:cNvCxnSpPr/>
          <p:nvPr/>
        </p:nvCxnSpPr>
        <p:spPr>
          <a:xfrm flipV="1">
            <a:off x="1908539" y="3123482"/>
            <a:ext cx="0" cy="889728"/>
          </a:xfrm>
          <a:prstGeom prst="straightConnector1">
            <a:avLst/>
          </a:prstGeom>
          <a:ln w="28575">
            <a:solidFill>
              <a:schemeClr val="tx2"/>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94" name="Line 121"/>
          <p:cNvSpPr>
            <a:spLocks noChangeShapeType="1"/>
          </p:cNvSpPr>
          <p:nvPr/>
        </p:nvSpPr>
        <p:spPr bwMode="auto">
          <a:xfrm flipH="1" flipV="1">
            <a:off x="1813096" y="1789640"/>
            <a:ext cx="1567354" cy="0"/>
          </a:xfrm>
          <a:prstGeom prst="line">
            <a:avLst/>
          </a:prstGeom>
          <a:noFill/>
          <a:ln w="12700" cap="rnd">
            <a:solidFill>
              <a:schemeClr val="tx1"/>
            </a:solidFill>
            <a:prstDash val="solid"/>
            <a:round/>
            <a:headEnd/>
            <a:tailEnd/>
          </a:ln>
          <a:effectLst/>
        </p:spPr>
        <p:txBody>
          <a:bodyPr wrap="square">
            <a:spAutoFit/>
          </a:bodyPr>
          <a:lstStyle/>
          <a:p>
            <a:endParaRPr lang="ja-JP" altLang="en-US" sz="2400"/>
          </a:p>
        </p:txBody>
      </p:sp>
      <p:sp>
        <p:nvSpPr>
          <p:cNvPr id="100" name="Oval 55"/>
          <p:cNvSpPr>
            <a:spLocks noChangeArrowheads="1"/>
          </p:cNvSpPr>
          <p:nvPr/>
        </p:nvSpPr>
        <p:spPr bwMode="auto">
          <a:xfrm>
            <a:off x="2911867" y="1645640"/>
            <a:ext cx="288000" cy="288000"/>
          </a:xfrm>
          <a:prstGeom prst="ellipse">
            <a:avLst/>
          </a:prstGeom>
          <a:solidFill>
            <a:srgbClr val="FF0000"/>
          </a:solidFill>
          <a:ln w="9525">
            <a:solidFill>
              <a:schemeClr val="tx1"/>
            </a:solidFill>
            <a:round/>
            <a:headEnd/>
            <a:tailEnd/>
          </a:ln>
          <a:effectLst>
            <a:innerShdw blurRad="63500" dist="50800" dir="2700000">
              <a:prstClr val="black">
                <a:alpha val="50000"/>
              </a:prstClr>
            </a:innerShdw>
          </a:effectLst>
        </p:spPr>
        <p:txBody>
          <a:bodyPr wrap="none" anchor="ctr"/>
          <a:lstStyle/>
          <a:p>
            <a:pPr algn="ctr"/>
            <a:r>
              <a:rPr lang="en-US" altLang="ja-JP" sz="2400" dirty="0" smtClean="0">
                <a:latin typeface="Arial Unicode MS" pitchFamily="50" charset="-128"/>
                <a:ea typeface="Arial Unicode MS" pitchFamily="50" charset="-128"/>
                <a:cs typeface="Arial Unicode MS" pitchFamily="50" charset="-128"/>
              </a:rPr>
              <a:t>-</a:t>
            </a:r>
            <a:endParaRPr lang="ja-JP" altLang="en-US" sz="2400" dirty="0">
              <a:latin typeface="Arial Unicode MS" pitchFamily="50" charset="-128"/>
              <a:ea typeface="Arial Unicode MS" pitchFamily="50" charset="-128"/>
              <a:cs typeface="Arial Unicode MS" pitchFamily="50" charset="-128"/>
            </a:endParaRPr>
          </a:p>
        </p:txBody>
      </p:sp>
      <p:cxnSp>
        <p:nvCxnSpPr>
          <p:cNvPr id="53" name="直線コネクタ 52"/>
          <p:cNvCxnSpPr/>
          <p:nvPr/>
        </p:nvCxnSpPr>
        <p:spPr>
          <a:xfrm flipV="1">
            <a:off x="5370649" y="3157808"/>
            <a:ext cx="1397595" cy="1"/>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54" name="正方形/長方形 53"/>
          <p:cNvSpPr/>
          <p:nvPr/>
        </p:nvSpPr>
        <p:spPr>
          <a:xfrm>
            <a:off x="5413496" y="3585509"/>
            <a:ext cx="1567354" cy="436395"/>
          </a:xfrm>
          <a:prstGeom prst="rect">
            <a:avLst/>
          </a:prstGeom>
          <a:gradFill>
            <a:gsLst>
              <a:gs pos="0">
                <a:schemeClr val="bg1"/>
              </a:gs>
              <a:gs pos="66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55" name="正方形/長方形 54"/>
          <p:cNvSpPr/>
          <p:nvPr/>
        </p:nvSpPr>
        <p:spPr>
          <a:xfrm>
            <a:off x="5413496" y="4523974"/>
            <a:ext cx="1567354" cy="470038"/>
          </a:xfrm>
          <a:prstGeom prst="rect">
            <a:avLst/>
          </a:prstGeom>
          <a:gradFill>
            <a:gsLst>
              <a:gs pos="100000">
                <a:schemeClr val="bg1"/>
              </a:gs>
              <a:gs pos="20000">
                <a:schemeClr val="tx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56" name="稲妻 55"/>
          <p:cNvSpPr/>
          <p:nvPr/>
        </p:nvSpPr>
        <p:spPr>
          <a:xfrm rot="1162280" flipH="1">
            <a:off x="7000426" y="1829645"/>
            <a:ext cx="986140" cy="856126"/>
          </a:xfrm>
          <a:prstGeom prst="lightningBol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solidFill>
                <a:srgbClr val="FF0000"/>
              </a:solidFill>
            </a:endParaRPr>
          </a:p>
        </p:txBody>
      </p:sp>
      <p:cxnSp>
        <p:nvCxnSpPr>
          <p:cNvPr id="58" name="直線矢印コネクタ 57"/>
          <p:cNvCxnSpPr>
            <a:endCxn id="64" idx="4"/>
          </p:cNvCxnSpPr>
          <p:nvPr/>
        </p:nvCxnSpPr>
        <p:spPr>
          <a:xfrm flipV="1">
            <a:off x="6656267" y="2473732"/>
            <a:ext cx="0" cy="1539478"/>
          </a:xfrm>
          <a:prstGeom prst="straightConnector1">
            <a:avLst/>
          </a:prstGeom>
          <a:ln w="28575">
            <a:solidFill>
              <a:schemeClr val="accent6">
                <a:lumMod val="75000"/>
              </a:schemeClr>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直線矢印コネクタ 60"/>
          <p:cNvCxnSpPr/>
          <p:nvPr/>
        </p:nvCxnSpPr>
        <p:spPr>
          <a:xfrm flipV="1">
            <a:off x="5627877" y="2314907"/>
            <a:ext cx="0" cy="831098"/>
          </a:xfrm>
          <a:prstGeom prst="straightConnector1">
            <a:avLst/>
          </a:prstGeom>
          <a:ln w="3810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62" name="直線矢印コネクタ 61"/>
          <p:cNvCxnSpPr/>
          <p:nvPr/>
        </p:nvCxnSpPr>
        <p:spPr>
          <a:xfrm flipV="1">
            <a:off x="5633857" y="3157808"/>
            <a:ext cx="0" cy="855402"/>
          </a:xfrm>
          <a:prstGeom prst="straightConnector1">
            <a:avLst/>
          </a:prstGeom>
          <a:ln w="28575">
            <a:solidFill>
              <a:schemeClr val="tx2"/>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63" name="Line 121"/>
          <p:cNvSpPr>
            <a:spLocks noChangeShapeType="1"/>
          </p:cNvSpPr>
          <p:nvPr/>
        </p:nvSpPr>
        <p:spPr bwMode="auto">
          <a:xfrm flipH="1">
            <a:off x="5413496" y="2329732"/>
            <a:ext cx="1567354" cy="4231"/>
          </a:xfrm>
          <a:prstGeom prst="line">
            <a:avLst/>
          </a:prstGeom>
          <a:noFill/>
          <a:ln w="12700" cap="rnd">
            <a:solidFill>
              <a:schemeClr val="tx1"/>
            </a:solidFill>
            <a:prstDash val="solid"/>
            <a:round/>
            <a:headEnd/>
            <a:tailEnd/>
          </a:ln>
          <a:effectLst/>
        </p:spPr>
        <p:txBody>
          <a:bodyPr wrap="square">
            <a:spAutoFit/>
          </a:bodyPr>
          <a:lstStyle/>
          <a:p>
            <a:endParaRPr lang="ja-JP" altLang="en-US" sz="2400"/>
          </a:p>
        </p:txBody>
      </p:sp>
      <p:sp>
        <p:nvSpPr>
          <p:cNvPr id="64" name="Oval 55"/>
          <p:cNvSpPr>
            <a:spLocks noChangeArrowheads="1"/>
          </p:cNvSpPr>
          <p:nvPr/>
        </p:nvSpPr>
        <p:spPr bwMode="auto">
          <a:xfrm>
            <a:off x="6512267" y="2185732"/>
            <a:ext cx="288000" cy="288000"/>
          </a:xfrm>
          <a:prstGeom prst="ellipse">
            <a:avLst/>
          </a:prstGeom>
          <a:solidFill>
            <a:srgbClr val="FF0000"/>
          </a:solidFill>
          <a:ln w="9525">
            <a:solidFill>
              <a:schemeClr val="tx1"/>
            </a:solidFill>
            <a:round/>
            <a:headEnd/>
            <a:tailEnd/>
          </a:ln>
          <a:effectLst>
            <a:innerShdw blurRad="63500" dist="50800" dir="2700000">
              <a:prstClr val="black">
                <a:alpha val="50000"/>
              </a:prstClr>
            </a:innerShdw>
          </a:effectLst>
        </p:spPr>
        <p:txBody>
          <a:bodyPr wrap="none" anchor="ctr"/>
          <a:lstStyle/>
          <a:p>
            <a:pPr algn="ctr"/>
            <a:r>
              <a:rPr lang="en-US" altLang="ja-JP" sz="2400" dirty="0" smtClean="0">
                <a:latin typeface="Arial Unicode MS" pitchFamily="50" charset="-128"/>
                <a:ea typeface="Arial Unicode MS" pitchFamily="50" charset="-128"/>
                <a:cs typeface="Arial Unicode MS" pitchFamily="50" charset="-128"/>
              </a:rPr>
              <a:t>-</a:t>
            </a:r>
            <a:endParaRPr lang="ja-JP" altLang="en-US" sz="2400" dirty="0">
              <a:latin typeface="Arial Unicode MS" pitchFamily="50" charset="-128"/>
              <a:ea typeface="Arial Unicode MS" pitchFamily="50" charset="-128"/>
              <a:cs typeface="Arial Unicode MS" pitchFamily="50" charset="-128"/>
            </a:endParaRPr>
          </a:p>
        </p:txBody>
      </p:sp>
      <p:cxnSp>
        <p:nvCxnSpPr>
          <p:cNvPr id="25" name="直線コネクタ 24"/>
          <p:cNvCxnSpPr/>
          <p:nvPr/>
        </p:nvCxnSpPr>
        <p:spPr>
          <a:xfrm>
            <a:off x="3380450" y="1789640"/>
            <a:ext cx="2127654" cy="551506"/>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74" name="直線コネクタ 73"/>
          <p:cNvCxnSpPr/>
          <p:nvPr/>
        </p:nvCxnSpPr>
        <p:spPr>
          <a:xfrm flipV="1">
            <a:off x="3380450" y="3995192"/>
            <a:ext cx="2033046" cy="0"/>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6" name="Text Box 69"/>
          <p:cNvSpPr txBox="1">
            <a:spLocks noChangeArrowheads="1"/>
          </p:cNvSpPr>
          <p:nvPr/>
        </p:nvSpPr>
        <p:spPr bwMode="auto">
          <a:xfrm>
            <a:off x="3095836" y="2257708"/>
            <a:ext cx="381000" cy="430887"/>
          </a:xfrm>
          <a:prstGeom prst="rect">
            <a:avLst/>
          </a:prstGeom>
          <a:noFill/>
          <a:ln w="9525">
            <a:noFill/>
            <a:miter lim="800000"/>
            <a:headEnd/>
            <a:tailEnd/>
          </a:ln>
          <a:effectLst/>
        </p:spPr>
        <p:txBody>
          <a:bodyPr lIns="0" tIns="0" rIns="0" bIns="0">
            <a:spAutoFit/>
          </a:bodyPr>
          <a:lstStyle/>
          <a:p>
            <a:pPr algn="l" eaLnBrk="0" hangingPunct="0"/>
            <a:r>
              <a:rPr lang="en-US" altLang="ja-JP" sz="2800" i="1" dirty="0" err="1">
                <a:solidFill>
                  <a:schemeClr val="accent6">
                    <a:lumMod val="75000"/>
                  </a:schemeClr>
                </a:solidFill>
                <a:latin typeface="Times New Roman" pitchFamily="18" charset="0"/>
                <a:ea typeface="ＭＳ Ｐゴシック" pitchFamily="50" charset="-128"/>
                <a:sym typeface="MT Extra" pitchFamily="18" charset="2"/>
              </a:rPr>
              <a:t>h</a:t>
            </a:r>
            <a:r>
              <a:rPr lang="en-US" altLang="ja-JP" sz="2800" i="1" dirty="0" err="1">
                <a:solidFill>
                  <a:schemeClr val="accent6">
                    <a:lumMod val="75000"/>
                  </a:schemeClr>
                </a:solidFill>
                <a:latin typeface="Symbol" pitchFamily="18" charset="2"/>
                <a:ea typeface="ＭＳ Ｐゴシック" pitchFamily="50" charset="-128"/>
                <a:sym typeface="MT Extra" pitchFamily="18" charset="2"/>
              </a:rPr>
              <a:t>n</a:t>
            </a:r>
            <a:endParaRPr lang="en-US" altLang="ja-JP" sz="2800" i="1" dirty="0">
              <a:solidFill>
                <a:schemeClr val="accent6">
                  <a:lumMod val="75000"/>
                </a:schemeClr>
              </a:solidFill>
              <a:latin typeface="Symbol" pitchFamily="18" charset="2"/>
              <a:ea typeface="ＭＳ Ｐゴシック" pitchFamily="50" charset="-128"/>
            </a:endParaRPr>
          </a:p>
        </p:txBody>
      </p:sp>
      <p:sp>
        <p:nvSpPr>
          <p:cNvPr id="37" name="Rectangle 140"/>
          <p:cNvSpPr>
            <a:spLocks noChangeArrowheads="1"/>
          </p:cNvSpPr>
          <p:nvPr/>
        </p:nvSpPr>
        <p:spPr bwMode="auto">
          <a:xfrm>
            <a:off x="5040052" y="2481034"/>
            <a:ext cx="556563" cy="523220"/>
          </a:xfrm>
          <a:prstGeom prst="rect">
            <a:avLst/>
          </a:prstGeom>
          <a:noFill/>
          <a:ln w="38100">
            <a:noFill/>
            <a:miter lim="800000"/>
            <a:headEnd/>
            <a:tailEnd/>
          </a:ln>
          <a:effectLst/>
        </p:spPr>
        <p:txBody>
          <a:bodyPr wrap="none">
            <a:spAutoFit/>
          </a:bodyPr>
          <a:lstStyle/>
          <a:p>
            <a:r>
              <a:rPr lang="en-US" altLang="ja-JP" sz="2800" b="1" i="1" dirty="0" err="1" smtClean="0">
                <a:solidFill>
                  <a:srgbClr val="FF0000"/>
                </a:solidFill>
                <a:latin typeface="Times New Roman" pitchFamily="18" charset="0"/>
                <a:ea typeface="ＭＳ Ｐゴシック" pitchFamily="50" charset="-128"/>
              </a:rPr>
              <a:t>E</a:t>
            </a:r>
            <a:r>
              <a:rPr lang="en-US" altLang="ja-JP" sz="2800" b="1" baseline="-25000" dirty="0" err="1" smtClean="0">
                <a:solidFill>
                  <a:srgbClr val="FF0000"/>
                </a:solidFill>
                <a:latin typeface="Times New Roman" pitchFamily="18" charset="0"/>
                <a:ea typeface="ＭＳ Ｐゴシック" pitchFamily="50" charset="-128"/>
              </a:rPr>
              <a:t>k</a:t>
            </a:r>
            <a:endParaRPr lang="en-CA" sz="2800" b="1" baseline="-25000" dirty="0">
              <a:solidFill>
                <a:srgbClr val="FF0000"/>
              </a:solidFill>
              <a:latin typeface="Times New Roman" pitchFamily="18" charset="0"/>
            </a:endParaRPr>
          </a:p>
        </p:txBody>
      </p:sp>
      <p:sp>
        <p:nvSpPr>
          <p:cNvPr id="38" name="Rectangle 140"/>
          <p:cNvSpPr>
            <a:spLocks noChangeArrowheads="1"/>
          </p:cNvSpPr>
          <p:nvPr/>
        </p:nvSpPr>
        <p:spPr bwMode="auto">
          <a:xfrm>
            <a:off x="1295636" y="3201360"/>
            <a:ext cx="583814" cy="523220"/>
          </a:xfrm>
          <a:prstGeom prst="rect">
            <a:avLst/>
          </a:prstGeom>
          <a:noFill/>
          <a:ln w="38100">
            <a:noFill/>
            <a:miter lim="800000"/>
            <a:headEnd/>
            <a:tailEnd/>
          </a:ln>
          <a:effectLst/>
        </p:spPr>
        <p:txBody>
          <a:bodyPr wrap="none">
            <a:spAutoFit/>
          </a:bodyPr>
          <a:lstStyle/>
          <a:p>
            <a:r>
              <a:rPr lang="en-US" altLang="ja-JP" sz="2800" b="1" i="1" dirty="0" smtClean="0">
                <a:solidFill>
                  <a:schemeClr val="tx2"/>
                </a:solidFill>
                <a:latin typeface="Times New Roman" pitchFamily="18" charset="0"/>
                <a:ea typeface="ＭＳ Ｐゴシック" pitchFamily="50" charset="-128"/>
              </a:rPr>
              <a:t>E</a:t>
            </a:r>
            <a:r>
              <a:rPr lang="en-US" altLang="ja-JP" sz="2800" b="1" baseline="-25000" dirty="0" smtClean="0">
                <a:solidFill>
                  <a:schemeClr val="tx2"/>
                </a:solidFill>
                <a:latin typeface="Times New Roman" pitchFamily="18" charset="0"/>
                <a:ea typeface="ＭＳ Ｐゴシック" pitchFamily="50" charset="-128"/>
              </a:rPr>
              <a:t>B</a:t>
            </a:r>
            <a:endParaRPr lang="en-CA" sz="2800" b="1" baseline="-25000" dirty="0">
              <a:solidFill>
                <a:schemeClr val="tx2"/>
              </a:solidFill>
              <a:latin typeface="Times New Roman" pitchFamily="18" charset="0"/>
            </a:endParaRPr>
          </a:p>
        </p:txBody>
      </p:sp>
      <p:sp>
        <p:nvSpPr>
          <p:cNvPr id="39" name="Text Box 69"/>
          <p:cNvSpPr txBox="1">
            <a:spLocks noChangeArrowheads="1"/>
          </p:cNvSpPr>
          <p:nvPr/>
        </p:nvSpPr>
        <p:spPr bwMode="auto">
          <a:xfrm>
            <a:off x="6747284" y="2401724"/>
            <a:ext cx="381000" cy="430887"/>
          </a:xfrm>
          <a:prstGeom prst="rect">
            <a:avLst/>
          </a:prstGeom>
          <a:noFill/>
          <a:ln w="9525">
            <a:noFill/>
            <a:miter lim="800000"/>
            <a:headEnd/>
            <a:tailEnd/>
          </a:ln>
          <a:effectLst/>
        </p:spPr>
        <p:txBody>
          <a:bodyPr lIns="0" tIns="0" rIns="0" bIns="0">
            <a:spAutoFit/>
          </a:bodyPr>
          <a:lstStyle/>
          <a:p>
            <a:pPr algn="l" eaLnBrk="0" hangingPunct="0"/>
            <a:r>
              <a:rPr lang="en-US" altLang="ja-JP" sz="2800" i="1" dirty="0" err="1">
                <a:solidFill>
                  <a:schemeClr val="accent6">
                    <a:lumMod val="75000"/>
                  </a:schemeClr>
                </a:solidFill>
                <a:latin typeface="Times New Roman" pitchFamily="18" charset="0"/>
                <a:ea typeface="ＭＳ Ｐゴシック" pitchFamily="50" charset="-128"/>
                <a:sym typeface="MT Extra" pitchFamily="18" charset="2"/>
              </a:rPr>
              <a:t>h</a:t>
            </a:r>
            <a:r>
              <a:rPr lang="en-US" altLang="ja-JP" sz="2800" i="1" dirty="0" err="1">
                <a:solidFill>
                  <a:schemeClr val="accent6">
                    <a:lumMod val="75000"/>
                  </a:schemeClr>
                </a:solidFill>
                <a:latin typeface="Symbol" pitchFamily="18" charset="2"/>
                <a:ea typeface="ＭＳ Ｐゴシック" pitchFamily="50" charset="-128"/>
                <a:sym typeface="MT Extra" pitchFamily="18" charset="2"/>
              </a:rPr>
              <a:t>n</a:t>
            </a:r>
            <a:endParaRPr lang="en-US" altLang="ja-JP" sz="2800" i="1" dirty="0">
              <a:solidFill>
                <a:schemeClr val="accent6">
                  <a:lumMod val="75000"/>
                </a:schemeClr>
              </a:solidFill>
              <a:latin typeface="Symbol" pitchFamily="18" charset="2"/>
              <a:ea typeface="ＭＳ Ｐゴシック" pitchFamily="50" charset="-128"/>
            </a:endParaRPr>
          </a:p>
        </p:txBody>
      </p:sp>
      <p:sp>
        <p:nvSpPr>
          <p:cNvPr id="40" name="Rectangle 140"/>
          <p:cNvSpPr>
            <a:spLocks noChangeArrowheads="1"/>
          </p:cNvSpPr>
          <p:nvPr/>
        </p:nvSpPr>
        <p:spPr bwMode="auto">
          <a:xfrm>
            <a:off x="1322887" y="2206477"/>
            <a:ext cx="556563" cy="523220"/>
          </a:xfrm>
          <a:prstGeom prst="rect">
            <a:avLst/>
          </a:prstGeom>
          <a:noFill/>
          <a:ln w="38100">
            <a:noFill/>
            <a:miter lim="800000"/>
            <a:headEnd/>
            <a:tailEnd/>
          </a:ln>
          <a:effectLst/>
        </p:spPr>
        <p:txBody>
          <a:bodyPr wrap="none">
            <a:spAutoFit/>
          </a:bodyPr>
          <a:lstStyle/>
          <a:p>
            <a:r>
              <a:rPr lang="en-US" altLang="ja-JP" sz="2800" b="1" i="1" dirty="0" err="1" smtClean="0">
                <a:solidFill>
                  <a:srgbClr val="FF0000"/>
                </a:solidFill>
                <a:latin typeface="Times New Roman" pitchFamily="18" charset="0"/>
                <a:ea typeface="ＭＳ Ｐゴシック" pitchFamily="50" charset="-128"/>
              </a:rPr>
              <a:t>E</a:t>
            </a:r>
            <a:r>
              <a:rPr lang="en-US" altLang="ja-JP" sz="2800" b="1" baseline="-25000" dirty="0" err="1" smtClean="0">
                <a:solidFill>
                  <a:srgbClr val="FF0000"/>
                </a:solidFill>
                <a:latin typeface="Times New Roman" pitchFamily="18" charset="0"/>
                <a:ea typeface="ＭＳ Ｐゴシック" pitchFamily="50" charset="-128"/>
              </a:rPr>
              <a:t>k</a:t>
            </a:r>
            <a:endParaRPr lang="en-CA" sz="2800" b="1" baseline="-25000" dirty="0">
              <a:solidFill>
                <a:srgbClr val="FF0000"/>
              </a:solidFill>
              <a:latin typeface="Times New Roman" pitchFamily="18" charset="0"/>
            </a:endParaRPr>
          </a:p>
        </p:txBody>
      </p:sp>
      <p:sp>
        <p:nvSpPr>
          <p:cNvPr id="41" name="Rectangle 140"/>
          <p:cNvSpPr>
            <a:spLocks noChangeArrowheads="1"/>
          </p:cNvSpPr>
          <p:nvPr/>
        </p:nvSpPr>
        <p:spPr bwMode="auto">
          <a:xfrm>
            <a:off x="5040362" y="3256317"/>
            <a:ext cx="583814" cy="523220"/>
          </a:xfrm>
          <a:prstGeom prst="rect">
            <a:avLst/>
          </a:prstGeom>
          <a:noFill/>
          <a:ln w="38100">
            <a:noFill/>
            <a:miter lim="800000"/>
            <a:headEnd/>
            <a:tailEnd/>
          </a:ln>
          <a:effectLst/>
        </p:spPr>
        <p:txBody>
          <a:bodyPr wrap="none">
            <a:spAutoFit/>
          </a:bodyPr>
          <a:lstStyle/>
          <a:p>
            <a:r>
              <a:rPr lang="en-US" altLang="ja-JP" sz="2800" b="1" i="1" dirty="0" smtClean="0">
                <a:solidFill>
                  <a:schemeClr val="tx2"/>
                </a:solidFill>
                <a:latin typeface="Times New Roman" pitchFamily="18" charset="0"/>
                <a:ea typeface="ＭＳ Ｐゴシック" pitchFamily="50" charset="-128"/>
              </a:rPr>
              <a:t>E</a:t>
            </a:r>
            <a:r>
              <a:rPr lang="en-US" altLang="ja-JP" sz="2800" b="1" baseline="-25000" dirty="0" smtClean="0">
                <a:solidFill>
                  <a:schemeClr val="tx2"/>
                </a:solidFill>
                <a:latin typeface="Times New Roman" pitchFamily="18" charset="0"/>
                <a:ea typeface="ＭＳ Ｐゴシック" pitchFamily="50" charset="-128"/>
              </a:rPr>
              <a:t>B</a:t>
            </a:r>
            <a:endParaRPr lang="en-CA" sz="2800" b="1" baseline="-25000" dirty="0">
              <a:solidFill>
                <a:schemeClr val="tx2"/>
              </a:solidFill>
              <a:latin typeface="Times New Roman" pitchFamily="18" charset="0"/>
            </a:endParaRPr>
          </a:p>
        </p:txBody>
      </p:sp>
      <p:sp>
        <p:nvSpPr>
          <p:cNvPr id="2" name="テキスト ボックス 1"/>
          <p:cNvSpPr txBox="1"/>
          <p:nvPr/>
        </p:nvSpPr>
        <p:spPr>
          <a:xfrm>
            <a:off x="1907704" y="2280979"/>
            <a:ext cx="1143262" cy="461665"/>
          </a:xfrm>
          <a:prstGeom prst="rect">
            <a:avLst/>
          </a:prstGeom>
          <a:noFill/>
        </p:spPr>
        <p:txBody>
          <a:bodyPr wrap="none" rtlCol="0">
            <a:spAutoFit/>
          </a:bodyPr>
          <a:lstStyle/>
          <a:p>
            <a:r>
              <a:rPr kumimoji="1" lang="en-US" altLang="ja-JP" sz="2400" dirty="0" smtClean="0">
                <a:solidFill>
                  <a:srgbClr val="FF0000"/>
                </a:solidFill>
              </a:rPr>
              <a:t>5-15 eV</a:t>
            </a:r>
            <a:endParaRPr kumimoji="1" lang="ja-JP" altLang="en-US" sz="2400" dirty="0">
              <a:solidFill>
                <a:srgbClr val="FF0000"/>
              </a:solidFill>
            </a:endParaRPr>
          </a:p>
        </p:txBody>
      </p:sp>
      <p:sp>
        <p:nvSpPr>
          <p:cNvPr id="43" name="テキスト ボックス 42"/>
          <p:cNvSpPr txBox="1"/>
          <p:nvPr/>
        </p:nvSpPr>
        <p:spPr>
          <a:xfrm>
            <a:off x="5618981" y="2516107"/>
            <a:ext cx="960519" cy="461665"/>
          </a:xfrm>
          <a:prstGeom prst="rect">
            <a:avLst/>
          </a:prstGeom>
          <a:noFill/>
        </p:spPr>
        <p:txBody>
          <a:bodyPr wrap="none" rtlCol="0">
            <a:spAutoFit/>
          </a:bodyPr>
          <a:lstStyle/>
          <a:p>
            <a:r>
              <a:rPr kumimoji="1" lang="en-US" altLang="ja-JP" sz="2400" dirty="0" smtClean="0">
                <a:solidFill>
                  <a:srgbClr val="FF0000"/>
                </a:solidFill>
              </a:rPr>
              <a:t>&lt; 4 eV</a:t>
            </a:r>
            <a:endParaRPr kumimoji="1" lang="ja-JP" altLang="en-US" sz="2400" dirty="0">
              <a:solidFill>
                <a:srgbClr val="FF0000"/>
              </a:solidFill>
            </a:endParaRPr>
          </a:p>
        </p:txBody>
      </p:sp>
      <p:sp>
        <p:nvSpPr>
          <p:cNvPr id="3" name="テキスト ボックス 2"/>
          <p:cNvSpPr txBox="1"/>
          <p:nvPr/>
        </p:nvSpPr>
        <p:spPr>
          <a:xfrm>
            <a:off x="3598775" y="2136486"/>
            <a:ext cx="1141466" cy="646331"/>
          </a:xfrm>
          <a:prstGeom prst="rect">
            <a:avLst/>
          </a:prstGeom>
          <a:noFill/>
        </p:spPr>
        <p:txBody>
          <a:bodyPr wrap="none" rtlCol="0">
            <a:spAutoFit/>
          </a:bodyPr>
          <a:lstStyle/>
          <a:p>
            <a:r>
              <a:rPr kumimoji="1" lang="en-US" altLang="ja-JP" dirty="0" smtClean="0"/>
              <a:t>vacuum</a:t>
            </a:r>
          </a:p>
          <a:p>
            <a:r>
              <a:rPr lang="en-US" altLang="ja-JP" dirty="0" smtClean="0"/>
              <a:t>ultraviolet</a:t>
            </a:r>
            <a:endParaRPr kumimoji="1" lang="ja-JP" altLang="en-US" dirty="0"/>
          </a:p>
        </p:txBody>
      </p:sp>
      <p:sp>
        <p:nvSpPr>
          <p:cNvPr id="57" name="テキスト ボックス 56"/>
          <p:cNvSpPr txBox="1"/>
          <p:nvPr/>
        </p:nvSpPr>
        <p:spPr>
          <a:xfrm>
            <a:off x="7537969" y="2468087"/>
            <a:ext cx="1141466" cy="646331"/>
          </a:xfrm>
          <a:prstGeom prst="rect">
            <a:avLst/>
          </a:prstGeom>
          <a:noFill/>
        </p:spPr>
        <p:txBody>
          <a:bodyPr wrap="none" rtlCol="0">
            <a:spAutoFit/>
          </a:bodyPr>
          <a:lstStyle/>
          <a:p>
            <a:r>
              <a:rPr kumimoji="1" lang="en-US" altLang="ja-JP" dirty="0" smtClean="0"/>
              <a:t>near </a:t>
            </a:r>
          </a:p>
          <a:p>
            <a:r>
              <a:rPr kumimoji="1" lang="en-US" altLang="ja-JP" dirty="0" smtClean="0"/>
              <a:t>u</a:t>
            </a:r>
            <a:r>
              <a:rPr lang="en-US" altLang="ja-JP" dirty="0" smtClean="0"/>
              <a:t>ltraviolet</a:t>
            </a:r>
            <a:endParaRPr kumimoji="1" lang="ja-JP" altLang="en-US" dirty="0"/>
          </a:p>
        </p:txBody>
      </p:sp>
      <p:sp>
        <p:nvSpPr>
          <p:cNvPr id="65" name="テキスト ボックス 64"/>
          <p:cNvSpPr txBox="1"/>
          <p:nvPr/>
        </p:nvSpPr>
        <p:spPr>
          <a:xfrm>
            <a:off x="3097606" y="2683530"/>
            <a:ext cx="893193" cy="461665"/>
          </a:xfrm>
          <a:prstGeom prst="rect">
            <a:avLst/>
          </a:prstGeom>
          <a:noFill/>
        </p:spPr>
        <p:txBody>
          <a:bodyPr wrap="none" rtlCol="0">
            <a:spAutoFit/>
          </a:bodyPr>
          <a:lstStyle/>
          <a:p>
            <a:r>
              <a:rPr kumimoji="1" lang="en-US" altLang="ja-JP" sz="2400" dirty="0" smtClean="0">
                <a:solidFill>
                  <a:schemeClr val="accent6">
                    <a:lumMod val="75000"/>
                  </a:schemeClr>
                </a:solidFill>
              </a:rPr>
              <a:t>10 eV</a:t>
            </a:r>
            <a:endParaRPr kumimoji="1" lang="ja-JP" altLang="en-US" sz="2400" dirty="0">
              <a:solidFill>
                <a:schemeClr val="accent6">
                  <a:lumMod val="75000"/>
                </a:schemeClr>
              </a:solidFill>
            </a:endParaRPr>
          </a:p>
        </p:txBody>
      </p:sp>
      <p:sp>
        <p:nvSpPr>
          <p:cNvPr id="66" name="テキスト ボックス 65"/>
          <p:cNvSpPr txBox="1"/>
          <p:nvPr/>
        </p:nvSpPr>
        <p:spPr>
          <a:xfrm>
            <a:off x="6800267" y="2796607"/>
            <a:ext cx="737702" cy="461665"/>
          </a:xfrm>
          <a:prstGeom prst="rect">
            <a:avLst/>
          </a:prstGeom>
          <a:noFill/>
        </p:spPr>
        <p:txBody>
          <a:bodyPr wrap="none" rtlCol="0">
            <a:spAutoFit/>
          </a:bodyPr>
          <a:lstStyle/>
          <a:p>
            <a:r>
              <a:rPr kumimoji="1" lang="en-US" altLang="ja-JP" sz="2400" dirty="0" smtClean="0">
                <a:solidFill>
                  <a:schemeClr val="accent6">
                    <a:lumMod val="75000"/>
                  </a:schemeClr>
                </a:solidFill>
              </a:rPr>
              <a:t>5 eV</a:t>
            </a:r>
            <a:endParaRPr kumimoji="1" lang="ja-JP" altLang="en-US" sz="2400" dirty="0">
              <a:solidFill>
                <a:schemeClr val="accent6">
                  <a:lumMod val="75000"/>
                </a:schemeClr>
              </a:solidFill>
            </a:endParaRPr>
          </a:p>
        </p:txBody>
      </p:sp>
      <p:sp>
        <p:nvSpPr>
          <p:cNvPr id="4" name="テキスト ボックス 3"/>
          <p:cNvSpPr txBox="1"/>
          <p:nvPr/>
        </p:nvSpPr>
        <p:spPr>
          <a:xfrm>
            <a:off x="1331640" y="5102024"/>
            <a:ext cx="2755819" cy="523220"/>
          </a:xfrm>
          <a:prstGeom prst="rect">
            <a:avLst/>
          </a:prstGeom>
          <a:noFill/>
        </p:spPr>
        <p:txBody>
          <a:bodyPr wrap="none" rtlCol="0">
            <a:spAutoFit/>
          </a:bodyPr>
          <a:lstStyle/>
          <a:p>
            <a:r>
              <a:rPr kumimoji="1" lang="en-US" altLang="ja-JP" sz="2800" dirty="0" smtClean="0"/>
              <a:t>conventional IPES</a:t>
            </a:r>
            <a:endParaRPr kumimoji="1" lang="ja-JP" altLang="en-US" sz="2800" dirty="0"/>
          </a:p>
        </p:txBody>
      </p:sp>
      <p:sp>
        <p:nvSpPr>
          <p:cNvPr id="67" name="テキスト ボックス 66"/>
          <p:cNvSpPr txBox="1"/>
          <p:nvPr/>
        </p:nvSpPr>
        <p:spPr>
          <a:xfrm>
            <a:off x="4995258" y="5085298"/>
            <a:ext cx="2510367" cy="523220"/>
          </a:xfrm>
          <a:prstGeom prst="rect">
            <a:avLst/>
          </a:prstGeom>
          <a:noFill/>
        </p:spPr>
        <p:txBody>
          <a:bodyPr wrap="none" rtlCol="0">
            <a:spAutoFit/>
          </a:bodyPr>
          <a:lstStyle/>
          <a:p>
            <a:r>
              <a:rPr kumimoji="1" lang="en-US" altLang="ja-JP" sz="2800" dirty="0" smtClean="0"/>
              <a:t>low-energy IPES</a:t>
            </a:r>
            <a:endParaRPr kumimoji="1" lang="ja-JP" altLang="en-US" sz="2800" dirty="0"/>
          </a:p>
        </p:txBody>
      </p:sp>
      <p:sp>
        <p:nvSpPr>
          <p:cNvPr id="59" name="正方形/長方形 58"/>
          <p:cNvSpPr/>
          <p:nvPr/>
        </p:nvSpPr>
        <p:spPr>
          <a:xfrm>
            <a:off x="2159235" y="5877272"/>
            <a:ext cx="6241979" cy="830997"/>
          </a:xfrm>
          <a:prstGeom prst="rect">
            <a:avLst/>
          </a:prstGeom>
        </p:spPr>
        <p:txBody>
          <a:bodyPr wrap="square">
            <a:spAutoFit/>
          </a:bodyPr>
          <a:lstStyle/>
          <a:p>
            <a:r>
              <a:rPr lang="en-US" altLang="ja-JP" sz="2400" dirty="0" smtClean="0"/>
              <a:t>Yoshida</a:t>
            </a:r>
            <a:r>
              <a:rPr lang="en-US" altLang="ja-JP" sz="2400" dirty="0"/>
              <a:t>, </a:t>
            </a:r>
            <a:r>
              <a:rPr lang="en-US" altLang="ja-JP" sz="2400" i="1" dirty="0" smtClean="0"/>
              <a:t>Chem. Phys. </a:t>
            </a:r>
            <a:r>
              <a:rPr lang="en-US" altLang="ja-JP" sz="2400" i="1" dirty="0" err="1" smtClean="0"/>
              <a:t>Lett</a:t>
            </a:r>
            <a:r>
              <a:rPr lang="en-US" altLang="ja-JP" sz="2400" i="1" dirty="0" smtClean="0"/>
              <a:t>., </a:t>
            </a:r>
            <a:r>
              <a:rPr lang="en-US" altLang="ja-JP" sz="2400" b="1" dirty="0" smtClean="0"/>
              <a:t>539–540, </a:t>
            </a:r>
            <a:r>
              <a:rPr lang="en-US" altLang="ja-JP" sz="2400" dirty="0"/>
              <a:t>180 (2012</a:t>
            </a:r>
            <a:r>
              <a:rPr lang="en-US" altLang="ja-JP" sz="2400" dirty="0" smtClean="0"/>
              <a:t>)</a:t>
            </a:r>
          </a:p>
          <a:p>
            <a:r>
              <a:rPr lang="en-US" altLang="ja-JP" sz="2400" dirty="0" smtClean="0"/>
              <a:t>Yoshida, </a:t>
            </a:r>
            <a:r>
              <a:rPr lang="en-US" altLang="ja-JP" sz="2400" i="1" dirty="0" smtClean="0"/>
              <a:t>Anal. </a:t>
            </a:r>
            <a:r>
              <a:rPr lang="en-US" altLang="ja-JP" sz="2400" i="1" dirty="0" err="1" smtClean="0"/>
              <a:t>Bioanal</a:t>
            </a:r>
            <a:r>
              <a:rPr lang="en-US" altLang="ja-JP" sz="2400" i="1" dirty="0" smtClean="0"/>
              <a:t>. Chem.</a:t>
            </a:r>
            <a:r>
              <a:rPr lang="en-US" altLang="ja-JP" sz="2400" dirty="0" smtClean="0"/>
              <a:t> (Trend2014)</a:t>
            </a:r>
            <a:endParaRPr lang="ja-JP" altLang="en-US" sz="2400" dirty="0"/>
          </a:p>
        </p:txBody>
      </p:sp>
    </p:spTree>
    <p:extLst>
      <p:ext uri="{BB962C8B-B14F-4D97-AF65-F5344CB8AC3E}">
        <p14:creationId xmlns:p14="http://schemas.microsoft.com/office/powerpoint/2010/main" val="3324235340"/>
      </p:ext>
    </p:extLst>
  </p:cSld>
  <p:clrMapOvr>
    <a:masterClrMapping/>
  </p:clrMapOvr>
  <mc:AlternateContent xmlns:mc="http://schemas.openxmlformats.org/markup-compatibility/2006" xmlns:p14="http://schemas.microsoft.com/office/powerpoint/2010/main">
    <mc:Choice Requires="p14">
      <p:transition spd="slow" p14:dur="2000" advTm="76466"/>
    </mc:Choice>
    <mc:Fallback xmlns="">
      <p:transition spd="slow" advTm="76466"/>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ormAutofit fontScale="90000"/>
          </a:bodyPr>
          <a:lstStyle/>
          <a:p>
            <a:r>
              <a:rPr lang="en-US" altLang="ja-JP" dirty="0"/>
              <a:t>Low energy inverse </a:t>
            </a:r>
            <a:r>
              <a:rPr lang="en-US" altLang="ja-JP" dirty="0" smtClean="0"/>
              <a:t>photoelectron </a:t>
            </a:r>
            <a:r>
              <a:rPr lang="en-US" altLang="ja-JP" dirty="0"/>
              <a:t>spectroscopy (LEIPS)</a:t>
            </a:r>
            <a:endParaRPr kumimoji="1" lang="ja-JP" altLang="en-US" dirty="0"/>
          </a:p>
        </p:txBody>
      </p:sp>
      <p:grpSp>
        <p:nvGrpSpPr>
          <p:cNvPr id="5" name="グループ化 4"/>
          <p:cNvGrpSpPr/>
          <p:nvPr/>
        </p:nvGrpSpPr>
        <p:grpSpPr>
          <a:xfrm>
            <a:off x="3419872" y="1700808"/>
            <a:ext cx="5545530" cy="3726020"/>
            <a:chOff x="3455876" y="1720827"/>
            <a:chExt cx="5545530" cy="3726020"/>
          </a:xfrm>
        </p:grpSpPr>
        <p:sp>
          <p:nvSpPr>
            <p:cNvPr id="285" name="Rectangle 38"/>
            <p:cNvSpPr>
              <a:spLocks noChangeArrowheads="1"/>
            </p:cNvSpPr>
            <p:nvPr/>
          </p:nvSpPr>
          <p:spPr bwMode="auto">
            <a:xfrm flipH="1">
              <a:off x="7488324" y="3209429"/>
              <a:ext cx="1513082" cy="831639"/>
            </a:xfrm>
            <a:prstGeom prst="rect">
              <a:avLst/>
            </a:prstGeom>
            <a:noFill/>
            <a:ln w="9525">
              <a:noFill/>
              <a:miter lim="800000"/>
              <a:headEnd/>
              <a:tailEnd/>
            </a:ln>
            <a:effectLst/>
          </p:spPr>
          <p:txBody>
            <a:bodyPr wrap="square" lIns="92075" tIns="46038" rIns="92075" bIns="46038">
              <a:spAutoFit/>
            </a:bodyPr>
            <a:lstStyle/>
            <a:p>
              <a:pPr>
                <a:spcBef>
                  <a:spcPct val="50000"/>
                </a:spcBef>
              </a:pPr>
              <a:r>
                <a:rPr lang="en-US" altLang="ja-JP" sz="2400" dirty="0" err="1" smtClean="0"/>
                <a:t>bandpass</a:t>
              </a:r>
              <a:r>
                <a:rPr lang="en-US" altLang="ja-JP" sz="2400" dirty="0" smtClean="0"/>
                <a:t> filter</a:t>
              </a:r>
              <a:endParaRPr lang="en-US" altLang="ja-JP" sz="2400" dirty="0"/>
            </a:p>
          </p:txBody>
        </p:sp>
        <p:sp>
          <p:nvSpPr>
            <p:cNvPr id="110" name="フリーフォーム 109"/>
            <p:cNvSpPr/>
            <p:nvPr/>
          </p:nvSpPr>
          <p:spPr>
            <a:xfrm rot="1088803" flipH="1">
              <a:off x="5844622" y="3295414"/>
              <a:ext cx="357004" cy="368366"/>
            </a:xfrm>
            <a:custGeom>
              <a:avLst/>
              <a:gdLst>
                <a:gd name="connsiteX0" fmla="*/ 1038225 w 1038225"/>
                <a:gd name="connsiteY0" fmla="*/ 0 h 885825"/>
                <a:gd name="connsiteX1" fmla="*/ 276225 w 1038225"/>
                <a:gd name="connsiteY1" fmla="*/ 504825 h 885825"/>
                <a:gd name="connsiteX2" fmla="*/ 0 w 1038225"/>
                <a:gd name="connsiteY2" fmla="*/ 885825 h 885825"/>
                <a:gd name="connsiteX0" fmla="*/ 971320 w 971320"/>
                <a:gd name="connsiteY0" fmla="*/ 0 h 949188"/>
                <a:gd name="connsiteX1" fmla="*/ 276225 w 971320"/>
                <a:gd name="connsiteY1" fmla="*/ 568188 h 949188"/>
                <a:gd name="connsiteX2" fmla="*/ 0 w 971320"/>
                <a:gd name="connsiteY2" fmla="*/ 949188 h 949188"/>
                <a:gd name="connsiteX0" fmla="*/ 971320 w 971320"/>
                <a:gd name="connsiteY0" fmla="*/ 0 h 949188"/>
                <a:gd name="connsiteX1" fmla="*/ 276225 w 971320"/>
                <a:gd name="connsiteY1" fmla="*/ 568188 h 949188"/>
                <a:gd name="connsiteX2" fmla="*/ 0 w 971320"/>
                <a:gd name="connsiteY2" fmla="*/ 949188 h 949188"/>
              </a:gdLst>
              <a:ahLst/>
              <a:cxnLst>
                <a:cxn ang="0">
                  <a:pos x="connsiteX0" y="connsiteY0"/>
                </a:cxn>
                <a:cxn ang="0">
                  <a:pos x="connsiteX1" y="connsiteY1"/>
                </a:cxn>
                <a:cxn ang="0">
                  <a:pos x="connsiteX2" y="connsiteY2"/>
                </a:cxn>
              </a:cxnLst>
              <a:rect l="l" t="t" r="r" b="b"/>
              <a:pathLst>
                <a:path w="971320" h="949188">
                  <a:moveTo>
                    <a:pt x="971320" y="0"/>
                  </a:moveTo>
                  <a:cubicBezTo>
                    <a:pt x="663457" y="254630"/>
                    <a:pt x="449262" y="420551"/>
                    <a:pt x="276225" y="568188"/>
                  </a:cubicBezTo>
                  <a:cubicBezTo>
                    <a:pt x="103188" y="715825"/>
                    <a:pt x="51594" y="832506"/>
                    <a:pt x="0" y="949188"/>
                  </a:cubicBezTo>
                </a:path>
              </a:pathLst>
            </a:cu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2400" dirty="0"/>
            </a:p>
          </p:txBody>
        </p:sp>
        <p:grpSp>
          <p:nvGrpSpPr>
            <p:cNvPr id="3" name="グループ化 2"/>
            <p:cNvGrpSpPr/>
            <p:nvPr/>
          </p:nvGrpSpPr>
          <p:grpSpPr>
            <a:xfrm>
              <a:off x="3455876" y="1720827"/>
              <a:ext cx="5357354" cy="3726020"/>
              <a:chOff x="1259630" y="1279414"/>
              <a:chExt cx="6244006" cy="4342681"/>
            </a:xfrm>
          </p:grpSpPr>
          <p:sp>
            <p:nvSpPr>
              <p:cNvPr id="276" name="角丸四角形 275"/>
              <p:cNvSpPr/>
              <p:nvPr/>
            </p:nvSpPr>
            <p:spPr>
              <a:xfrm flipH="1">
                <a:off x="1259630" y="1510566"/>
                <a:ext cx="3493876" cy="4111529"/>
              </a:xfrm>
              <a:prstGeom prst="roundRect">
                <a:avLst>
                  <a:gd name="adj" fmla="val 10990"/>
                </a:avLst>
              </a:prstGeom>
              <a:solidFill>
                <a:srgbClr val="F0F8FA"/>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Rectangle 38"/>
              <p:cNvSpPr>
                <a:spLocks noChangeArrowheads="1"/>
              </p:cNvSpPr>
              <p:nvPr/>
            </p:nvSpPr>
            <p:spPr bwMode="auto">
              <a:xfrm flipH="1">
                <a:off x="4808180" y="1279414"/>
                <a:ext cx="2487294" cy="538819"/>
              </a:xfrm>
              <a:prstGeom prst="rect">
                <a:avLst/>
              </a:prstGeom>
              <a:noFill/>
              <a:ln w="9525">
                <a:noFill/>
                <a:miter lim="800000"/>
                <a:headEnd/>
                <a:tailEnd/>
              </a:ln>
              <a:effectLst/>
            </p:spPr>
            <p:txBody>
              <a:bodyPr wrap="square" lIns="92075" tIns="46038" rIns="92075" bIns="46038">
                <a:spAutoFit/>
              </a:bodyPr>
              <a:lstStyle/>
              <a:p>
                <a:pPr>
                  <a:spcBef>
                    <a:spcPct val="50000"/>
                  </a:spcBef>
                </a:pPr>
                <a:r>
                  <a:rPr lang="en-US" altLang="ja-JP" sz="2400" dirty="0" smtClean="0"/>
                  <a:t>photomultiplier</a:t>
                </a:r>
                <a:endParaRPr lang="en-US" altLang="ja-JP" sz="2400" dirty="0"/>
              </a:p>
            </p:txBody>
          </p:sp>
          <p:sp>
            <p:nvSpPr>
              <p:cNvPr id="106" name="直方体 105"/>
              <p:cNvSpPr/>
              <p:nvPr/>
            </p:nvSpPr>
            <p:spPr>
              <a:xfrm rot="5400000" flipH="1" flipV="1">
                <a:off x="2867214" y="4149947"/>
                <a:ext cx="371772" cy="1138661"/>
              </a:xfrm>
              <a:prstGeom prst="cube">
                <a:avLst>
                  <a:gd name="adj" fmla="val 89616"/>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p>
            </p:txBody>
          </p:sp>
          <p:sp>
            <p:nvSpPr>
              <p:cNvPr id="107" name="テキスト ボックス 106"/>
              <p:cNvSpPr txBox="1"/>
              <p:nvPr/>
            </p:nvSpPr>
            <p:spPr>
              <a:xfrm flipH="1">
                <a:off x="2699792" y="4077072"/>
                <a:ext cx="407193" cy="318003"/>
              </a:xfrm>
              <a:prstGeom prst="rect">
                <a:avLst/>
              </a:prstGeom>
              <a:noFill/>
            </p:spPr>
            <p:txBody>
              <a:bodyPr wrap="square" rtlCol="0">
                <a:spAutoFit/>
              </a:bodyPr>
              <a:lstStyle/>
              <a:p>
                <a:r>
                  <a:rPr kumimoji="1" lang="en-US" altLang="ja-JP" sz="2400" dirty="0" smtClean="0">
                    <a:solidFill>
                      <a:srgbClr val="C00000"/>
                    </a:solidFill>
                  </a:rPr>
                  <a:t>e</a:t>
                </a:r>
                <a:r>
                  <a:rPr kumimoji="1" lang="en-US" altLang="ja-JP" sz="2400" baseline="30000" dirty="0" smtClean="0">
                    <a:solidFill>
                      <a:srgbClr val="C00000"/>
                    </a:solidFill>
                  </a:rPr>
                  <a:t>-</a:t>
                </a:r>
                <a:endParaRPr lang="en-US" altLang="ja-JP" sz="2400" baseline="30000" dirty="0" smtClean="0">
                  <a:solidFill>
                    <a:srgbClr val="C00000"/>
                  </a:solidFill>
                </a:endParaRPr>
              </a:p>
            </p:txBody>
          </p:sp>
          <p:sp>
            <p:nvSpPr>
              <p:cNvPr id="108" name="円/楕円 107"/>
              <p:cNvSpPr/>
              <p:nvPr/>
            </p:nvSpPr>
            <p:spPr>
              <a:xfrm rot="16200000" flipH="1">
                <a:off x="3039392" y="4559503"/>
                <a:ext cx="129522" cy="253656"/>
              </a:xfrm>
              <a:prstGeom prst="ellipse">
                <a:avLst/>
              </a:prstGeom>
              <a:solidFill>
                <a:srgbClr val="FFC0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p>
            </p:txBody>
          </p:sp>
          <p:cxnSp>
            <p:nvCxnSpPr>
              <p:cNvPr id="105" name="直線矢印コネクタ 104"/>
              <p:cNvCxnSpPr>
                <a:stCxn id="145" idx="3"/>
                <a:endCxn id="108" idx="2"/>
              </p:cNvCxnSpPr>
              <p:nvPr/>
            </p:nvCxnSpPr>
            <p:spPr>
              <a:xfrm flipH="1">
                <a:off x="3104153" y="3943710"/>
                <a:ext cx="6376" cy="677860"/>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144" name="グループ化 143"/>
              <p:cNvGrpSpPr/>
              <p:nvPr/>
            </p:nvGrpSpPr>
            <p:grpSpPr>
              <a:xfrm flipH="1">
                <a:off x="2728427" y="2025234"/>
                <a:ext cx="764256" cy="1918476"/>
                <a:chOff x="4002997" y="4581134"/>
                <a:chExt cx="1015186" cy="2288410"/>
              </a:xfrm>
              <a:solidFill>
                <a:schemeClr val="tx2">
                  <a:lumMod val="60000"/>
                  <a:lumOff val="40000"/>
                </a:schemeClr>
              </a:solidFill>
            </p:grpSpPr>
            <p:sp>
              <p:nvSpPr>
                <p:cNvPr id="145" name="円柱 144"/>
                <p:cNvSpPr/>
                <p:nvPr/>
              </p:nvSpPr>
              <p:spPr>
                <a:xfrm flipH="1">
                  <a:off x="4342520" y="6547858"/>
                  <a:ext cx="336209" cy="321686"/>
                </a:xfrm>
                <a:prstGeom prst="can">
                  <a:avLst>
                    <a:gd name="adj" fmla="val 15975"/>
                  </a:avLst>
                </a:prstGeom>
                <a:grp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p>
              </p:txBody>
            </p:sp>
            <p:sp>
              <p:nvSpPr>
                <p:cNvPr id="146" name="円柱 145"/>
                <p:cNvSpPr/>
                <p:nvPr/>
              </p:nvSpPr>
              <p:spPr>
                <a:xfrm flipH="1">
                  <a:off x="4002997" y="6309320"/>
                  <a:ext cx="1015186" cy="382093"/>
                </a:xfrm>
                <a:prstGeom prst="can">
                  <a:avLst>
                    <a:gd name="adj" fmla="val 36290"/>
                  </a:avLst>
                </a:prstGeom>
                <a:grp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p>
              </p:txBody>
            </p:sp>
            <p:sp>
              <p:nvSpPr>
                <p:cNvPr id="147" name="円柱 146"/>
                <p:cNvSpPr/>
                <p:nvPr/>
              </p:nvSpPr>
              <p:spPr>
                <a:xfrm flipH="1">
                  <a:off x="4002997" y="6020806"/>
                  <a:ext cx="1015186" cy="382093"/>
                </a:xfrm>
                <a:prstGeom prst="can">
                  <a:avLst>
                    <a:gd name="adj" fmla="val 36290"/>
                  </a:avLst>
                </a:prstGeom>
                <a:grp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p>
              </p:txBody>
            </p:sp>
            <p:sp>
              <p:nvSpPr>
                <p:cNvPr id="148" name="円柱 147"/>
                <p:cNvSpPr/>
                <p:nvPr/>
              </p:nvSpPr>
              <p:spPr>
                <a:xfrm flipH="1">
                  <a:off x="4002997" y="5331680"/>
                  <a:ext cx="1015186" cy="772290"/>
                </a:xfrm>
                <a:prstGeom prst="can">
                  <a:avLst>
                    <a:gd name="adj" fmla="val 17176"/>
                  </a:avLst>
                </a:prstGeom>
                <a:grp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p>
              </p:txBody>
            </p:sp>
            <p:sp>
              <p:nvSpPr>
                <p:cNvPr id="149" name="円柱 148"/>
                <p:cNvSpPr/>
                <p:nvPr/>
              </p:nvSpPr>
              <p:spPr>
                <a:xfrm flipH="1">
                  <a:off x="4002997" y="5033682"/>
                  <a:ext cx="1015186" cy="382093"/>
                </a:xfrm>
                <a:prstGeom prst="can">
                  <a:avLst>
                    <a:gd name="adj" fmla="val 38654"/>
                  </a:avLst>
                </a:prstGeom>
                <a:grp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p>
              </p:txBody>
            </p:sp>
            <p:sp>
              <p:nvSpPr>
                <p:cNvPr id="150" name="円/楕円 149"/>
                <p:cNvSpPr/>
                <p:nvPr/>
              </p:nvSpPr>
              <p:spPr>
                <a:xfrm rot="10800000">
                  <a:off x="4193344" y="5045973"/>
                  <a:ext cx="634492" cy="105696"/>
                </a:xfrm>
                <a:prstGeom prst="ellipse">
                  <a:avLst/>
                </a:prstGeom>
                <a:solidFill>
                  <a:schemeClr val="accent1">
                    <a:lumMod val="60000"/>
                    <a:lumOff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p>
              </p:txBody>
            </p:sp>
            <p:grpSp>
              <p:nvGrpSpPr>
                <p:cNvPr id="151" name="グループ化 150"/>
                <p:cNvGrpSpPr/>
                <p:nvPr/>
              </p:nvGrpSpPr>
              <p:grpSpPr>
                <a:xfrm flipV="1">
                  <a:off x="4342451" y="4581134"/>
                  <a:ext cx="336277" cy="544730"/>
                  <a:chOff x="2914375" y="4941168"/>
                  <a:chExt cx="145457" cy="235624"/>
                </a:xfrm>
                <a:grpFill/>
              </p:grpSpPr>
              <p:sp>
                <p:nvSpPr>
                  <p:cNvPr id="152" name="フローチャート : 直接アクセス記憶 151"/>
                  <p:cNvSpPr/>
                  <p:nvPr/>
                </p:nvSpPr>
                <p:spPr>
                  <a:xfrm rot="5400000" flipV="1">
                    <a:off x="2938310" y="4917233"/>
                    <a:ext cx="97587" cy="145457"/>
                  </a:xfrm>
                  <a:prstGeom prst="flowChartMagneticDrum">
                    <a:avLst/>
                  </a:prstGeom>
                  <a:solidFill>
                    <a:schemeClr val="bg1">
                      <a:lumMod val="75000"/>
                    </a:schemeClr>
                  </a:solidFill>
                  <a:ln w="19050"/>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p>
                </p:txBody>
              </p:sp>
              <p:cxnSp>
                <p:nvCxnSpPr>
                  <p:cNvPr id="153" name="直線コネクタ 152"/>
                  <p:cNvCxnSpPr/>
                  <p:nvPr/>
                </p:nvCxnSpPr>
                <p:spPr>
                  <a:xfrm rot="16200000" flipV="1">
                    <a:off x="2849926" y="5094161"/>
                    <a:ext cx="165262" cy="0"/>
                  </a:xfrm>
                  <a:prstGeom prst="line">
                    <a:avLst/>
                  </a:prstGeom>
                  <a:grpFill/>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直線コネクタ 153"/>
                  <p:cNvCxnSpPr/>
                  <p:nvPr/>
                </p:nvCxnSpPr>
                <p:spPr>
                  <a:xfrm rot="16200000" flipV="1">
                    <a:off x="2959019" y="5094160"/>
                    <a:ext cx="165262" cy="0"/>
                  </a:xfrm>
                  <a:prstGeom prst="line">
                    <a:avLst/>
                  </a:prstGeom>
                  <a:grpFill/>
                  <a:ln w="190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278" name="グループ化 277"/>
              <p:cNvGrpSpPr/>
              <p:nvPr/>
            </p:nvGrpSpPr>
            <p:grpSpPr>
              <a:xfrm rot="19500000" flipH="1">
                <a:off x="2722749" y="2463848"/>
                <a:ext cx="4780887" cy="1946546"/>
                <a:chOff x="-2264075" y="1436449"/>
                <a:chExt cx="6940723" cy="2638421"/>
              </a:xfrm>
            </p:grpSpPr>
            <p:grpSp>
              <p:nvGrpSpPr>
                <p:cNvPr id="277" name="グループ化 276"/>
                <p:cNvGrpSpPr/>
                <p:nvPr/>
              </p:nvGrpSpPr>
              <p:grpSpPr>
                <a:xfrm>
                  <a:off x="-631963" y="1436449"/>
                  <a:ext cx="5308611" cy="2638421"/>
                  <a:chOff x="-631963" y="1436449"/>
                  <a:chExt cx="5308611" cy="2638421"/>
                </a:xfrm>
              </p:grpSpPr>
              <p:sp>
                <p:nvSpPr>
                  <p:cNvPr id="235" name="円/楕円 234"/>
                  <p:cNvSpPr/>
                  <p:nvPr/>
                </p:nvSpPr>
                <p:spPr>
                  <a:xfrm flipH="1">
                    <a:off x="-631963" y="2497686"/>
                    <a:ext cx="112062" cy="219459"/>
                  </a:xfrm>
                  <a:prstGeom prst="ellipse">
                    <a:avLst/>
                  </a:prstGeom>
                  <a:solidFill>
                    <a:srgbClr val="FFC000"/>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238" name="正方形/長方形 237"/>
                  <p:cNvSpPr/>
                  <p:nvPr/>
                </p:nvSpPr>
                <p:spPr>
                  <a:xfrm flipV="1">
                    <a:off x="999707" y="2002886"/>
                    <a:ext cx="2579907" cy="1224136"/>
                  </a:xfrm>
                  <a:prstGeom prst="rect">
                    <a:avLst/>
                  </a:prstGeom>
                  <a:solidFill>
                    <a:srgbClr val="F0F8F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39" name="直線コネクタ 238"/>
                  <p:cNvCxnSpPr>
                    <a:stCxn id="245" idx="7"/>
                    <a:endCxn id="121" idx="6"/>
                  </p:cNvCxnSpPr>
                  <p:nvPr/>
                </p:nvCxnSpPr>
                <p:spPr>
                  <a:xfrm rot="19500000">
                    <a:off x="3700786" y="2776040"/>
                    <a:ext cx="975862" cy="9286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直線コネクタ 239"/>
                  <p:cNvCxnSpPr>
                    <a:stCxn id="245" idx="5"/>
                    <a:endCxn id="121" idx="6"/>
                  </p:cNvCxnSpPr>
                  <p:nvPr/>
                </p:nvCxnSpPr>
                <p:spPr>
                  <a:xfrm rot="19500000">
                    <a:off x="3966672" y="1988717"/>
                    <a:ext cx="444092" cy="801912"/>
                  </a:xfrm>
                  <a:prstGeom prst="line">
                    <a:avLst/>
                  </a:prstGeom>
                </p:spPr>
                <p:style>
                  <a:lnRef idx="1">
                    <a:schemeClr val="accent1"/>
                  </a:lnRef>
                  <a:fillRef idx="0">
                    <a:schemeClr val="accent1"/>
                  </a:fillRef>
                  <a:effectRef idx="0">
                    <a:schemeClr val="accent1"/>
                  </a:effectRef>
                  <a:fontRef idx="minor">
                    <a:schemeClr val="tx1"/>
                  </a:fontRef>
                </p:style>
              </p:cxnSp>
              <p:sp>
                <p:nvSpPr>
                  <p:cNvPr id="245" name="円/楕円 244"/>
                  <p:cNvSpPr/>
                  <p:nvPr/>
                </p:nvSpPr>
                <p:spPr>
                  <a:xfrm flipV="1">
                    <a:off x="3360375" y="2000869"/>
                    <a:ext cx="468781" cy="1224133"/>
                  </a:xfrm>
                  <a:prstGeom prst="ellipse">
                    <a:avLst/>
                  </a:prstGeom>
                  <a:solidFill>
                    <a:schemeClr val="accent5">
                      <a:lumMod val="60000"/>
                      <a:lumOff val="4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grpSp>
                <p:nvGrpSpPr>
                  <p:cNvPr id="246" name="グループ化 245"/>
                  <p:cNvGrpSpPr/>
                  <p:nvPr/>
                </p:nvGrpSpPr>
                <p:grpSpPr>
                  <a:xfrm rot="5400000">
                    <a:off x="-257506" y="2339737"/>
                    <a:ext cx="779668" cy="500470"/>
                    <a:chOff x="10692680" y="-21521403"/>
                    <a:chExt cx="5302351" cy="36572225"/>
                  </a:xfrm>
                </p:grpSpPr>
                <p:grpSp>
                  <p:nvGrpSpPr>
                    <p:cNvPr id="247" name="グループ化 246"/>
                    <p:cNvGrpSpPr/>
                    <p:nvPr/>
                  </p:nvGrpSpPr>
                  <p:grpSpPr>
                    <a:xfrm>
                      <a:off x="10692680" y="7353436"/>
                      <a:ext cx="5273713" cy="7697386"/>
                      <a:chOff x="1217419" y="-63388"/>
                      <a:chExt cx="6288861" cy="1969093"/>
                    </a:xfrm>
                  </p:grpSpPr>
                  <p:sp>
                    <p:nvSpPr>
                      <p:cNvPr id="268" name="円柱 267"/>
                      <p:cNvSpPr/>
                      <p:nvPr/>
                    </p:nvSpPr>
                    <p:spPr>
                      <a:xfrm>
                        <a:off x="1217419" y="920191"/>
                        <a:ext cx="6282652" cy="985514"/>
                      </a:xfrm>
                      <a:prstGeom prst="can">
                        <a:avLst>
                          <a:gd name="adj" fmla="val 5000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9" name="円柱 268"/>
                      <p:cNvSpPr/>
                      <p:nvPr/>
                    </p:nvSpPr>
                    <p:spPr>
                      <a:xfrm>
                        <a:off x="1217419" y="427434"/>
                        <a:ext cx="6282652" cy="985514"/>
                      </a:xfrm>
                      <a:prstGeom prst="can">
                        <a:avLst>
                          <a:gd name="adj" fmla="val 50000"/>
                        </a:avLst>
                      </a:prstGeom>
                      <a:solidFill>
                        <a:srgbClr val="C945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0" name="円柱 269"/>
                      <p:cNvSpPr/>
                      <p:nvPr/>
                    </p:nvSpPr>
                    <p:spPr>
                      <a:xfrm>
                        <a:off x="1223628" y="-63388"/>
                        <a:ext cx="6282652" cy="985514"/>
                      </a:xfrm>
                      <a:prstGeom prst="can">
                        <a:avLst>
                          <a:gd name="adj" fmla="val 50000"/>
                        </a:avLst>
                      </a:prstGeom>
                      <a:solidFill>
                        <a:srgbClr val="C945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48" name="グループ化 247"/>
                    <p:cNvGrpSpPr/>
                    <p:nvPr/>
                  </p:nvGrpSpPr>
                  <p:grpSpPr>
                    <a:xfrm>
                      <a:off x="10705697" y="1603432"/>
                      <a:ext cx="5273713" cy="7697386"/>
                      <a:chOff x="1217419" y="-63388"/>
                      <a:chExt cx="6288861" cy="1969093"/>
                    </a:xfrm>
                  </p:grpSpPr>
                  <p:sp>
                    <p:nvSpPr>
                      <p:cNvPr id="265" name="円柱 264"/>
                      <p:cNvSpPr/>
                      <p:nvPr/>
                    </p:nvSpPr>
                    <p:spPr>
                      <a:xfrm>
                        <a:off x="1217419" y="920191"/>
                        <a:ext cx="6282652" cy="985514"/>
                      </a:xfrm>
                      <a:prstGeom prst="can">
                        <a:avLst>
                          <a:gd name="adj" fmla="val 5000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6" name="円柱 265"/>
                      <p:cNvSpPr/>
                      <p:nvPr/>
                    </p:nvSpPr>
                    <p:spPr>
                      <a:xfrm>
                        <a:off x="1217419" y="427434"/>
                        <a:ext cx="6282652" cy="985514"/>
                      </a:xfrm>
                      <a:prstGeom prst="can">
                        <a:avLst>
                          <a:gd name="adj" fmla="val 50000"/>
                        </a:avLst>
                      </a:prstGeom>
                      <a:solidFill>
                        <a:srgbClr val="C945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7" name="円柱 266"/>
                      <p:cNvSpPr/>
                      <p:nvPr/>
                    </p:nvSpPr>
                    <p:spPr>
                      <a:xfrm>
                        <a:off x="1223628" y="-63388"/>
                        <a:ext cx="6282652" cy="985514"/>
                      </a:xfrm>
                      <a:prstGeom prst="can">
                        <a:avLst>
                          <a:gd name="adj" fmla="val 50000"/>
                        </a:avLst>
                      </a:prstGeom>
                      <a:solidFill>
                        <a:srgbClr val="C945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49" name="グループ化 248"/>
                    <p:cNvGrpSpPr/>
                    <p:nvPr/>
                  </p:nvGrpSpPr>
                  <p:grpSpPr>
                    <a:xfrm>
                      <a:off x="10710904" y="-4181080"/>
                      <a:ext cx="5273713" cy="7697386"/>
                      <a:chOff x="1217419" y="-63388"/>
                      <a:chExt cx="6288861" cy="1969093"/>
                    </a:xfrm>
                  </p:grpSpPr>
                  <p:sp>
                    <p:nvSpPr>
                      <p:cNvPr id="262" name="円柱 261"/>
                      <p:cNvSpPr/>
                      <p:nvPr/>
                    </p:nvSpPr>
                    <p:spPr>
                      <a:xfrm>
                        <a:off x="1217419" y="920191"/>
                        <a:ext cx="6282652" cy="985514"/>
                      </a:xfrm>
                      <a:prstGeom prst="can">
                        <a:avLst>
                          <a:gd name="adj" fmla="val 5000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3" name="円柱 262"/>
                      <p:cNvSpPr/>
                      <p:nvPr/>
                    </p:nvSpPr>
                    <p:spPr>
                      <a:xfrm>
                        <a:off x="1217419" y="427434"/>
                        <a:ext cx="6282652" cy="985514"/>
                      </a:xfrm>
                      <a:prstGeom prst="can">
                        <a:avLst>
                          <a:gd name="adj" fmla="val 50000"/>
                        </a:avLst>
                      </a:prstGeom>
                      <a:solidFill>
                        <a:srgbClr val="C945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4" name="円柱 263"/>
                      <p:cNvSpPr/>
                      <p:nvPr/>
                    </p:nvSpPr>
                    <p:spPr>
                      <a:xfrm>
                        <a:off x="1223628" y="-63388"/>
                        <a:ext cx="6282652" cy="985514"/>
                      </a:xfrm>
                      <a:prstGeom prst="can">
                        <a:avLst>
                          <a:gd name="adj" fmla="val 50000"/>
                        </a:avLst>
                      </a:prstGeom>
                      <a:solidFill>
                        <a:srgbClr val="C945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50" name="グループ化 249"/>
                    <p:cNvGrpSpPr/>
                    <p:nvPr/>
                  </p:nvGrpSpPr>
                  <p:grpSpPr>
                    <a:xfrm>
                      <a:off x="10708300" y="-9959793"/>
                      <a:ext cx="5273713" cy="7697386"/>
                      <a:chOff x="1217419" y="-63388"/>
                      <a:chExt cx="6288861" cy="1969093"/>
                    </a:xfrm>
                  </p:grpSpPr>
                  <p:sp>
                    <p:nvSpPr>
                      <p:cNvPr id="259" name="円柱 258"/>
                      <p:cNvSpPr/>
                      <p:nvPr/>
                    </p:nvSpPr>
                    <p:spPr>
                      <a:xfrm>
                        <a:off x="1217419" y="920191"/>
                        <a:ext cx="6282652" cy="985514"/>
                      </a:xfrm>
                      <a:prstGeom prst="can">
                        <a:avLst>
                          <a:gd name="adj" fmla="val 5000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0" name="円柱 259"/>
                      <p:cNvSpPr/>
                      <p:nvPr/>
                    </p:nvSpPr>
                    <p:spPr>
                      <a:xfrm>
                        <a:off x="1217419" y="427434"/>
                        <a:ext cx="6282652" cy="985514"/>
                      </a:xfrm>
                      <a:prstGeom prst="can">
                        <a:avLst>
                          <a:gd name="adj" fmla="val 50000"/>
                        </a:avLst>
                      </a:prstGeom>
                      <a:solidFill>
                        <a:srgbClr val="C945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1" name="円柱 260"/>
                      <p:cNvSpPr/>
                      <p:nvPr/>
                    </p:nvSpPr>
                    <p:spPr>
                      <a:xfrm>
                        <a:off x="1223628" y="-63388"/>
                        <a:ext cx="6282652" cy="985514"/>
                      </a:xfrm>
                      <a:prstGeom prst="can">
                        <a:avLst>
                          <a:gd name="adj" fmla="val 50000"/>
                        </a:avLst>
                      </a:prstGeom>
                      <a:solidFill>
                        <a:srgbClr val="C945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51" name="グループ化 250"/>
                    <p:cNvGrpSpPr/>
                    <p:nvPr/>
                  </p:nvGrpSpPr>
                  <p:grpSpPr>
                    <a:xfrm>
                      <a:off x="10716111" y="-15750254"/>
                      <a:ext cx="5273713" cy="7697386"/>
                      <a:chOff x="1217419" y="-63388"/>
                      <a:chExt cx="6288861" cy="1969093"/>
                    </a:xfrm>
                  </p:grpSpPr>
                  <p:sp>
                    <p:nvSpPr>
                      <p:cNvPr id="256" name="円柱 255"/>
                      <p:cNvSpPr/>
                      <p:nvPr/>
                    </p:nvSpPr>
                    <p:spPr>
                      <a:xfrm>
                        <a:off x="1217419" y="920191"/>
                        <a:ext cx="6282652" cy="985514"/>
                      </a:xfrm>
                      <a:prstGeom prst="can">
                        <a:avLst>
                          <a:gd name="adj" fmla="val 5000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7" name="円柱 256"/>
                      <p:cNvSpPr/>
                      <p:nvPr/>
                    </p:nvSpPr>
                    <p:spPr>
                      <a:xfrm>
                        <a:off x="1217419" y="427434"/>
                        <a:ext cx="6282652" cy="985514"/>
                      </a:xfrm>
                      <a:prstGeom prst="can">
                        <a:avLst>
                          <a:gd name="adj" fmla="val 50000"/>
                        </a:avLst>
                      </a:prstGeom>
                      <a:solidFill>
                        <a:srgbClr val="C945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8" name="円柱 257"/>
                      <p:cNvSpPr/>
                      <p:nvPr/>
                    </p:nvSpPr>
                    <p:spPr>
                      <a:xfrm>
                        <a:off x="1223628" y="-63388"/>
                        <a:ext cx="6282652" cy="985514"/>
                      </a:xfrm>
                      <a:prstGeom prst="can">
                        <a:avLst>
                          <a:gd name="adj" fmla="val 50000"/>
                        </a:avLst>
                      </a:prstGeom>
                      <a:solidFill>
                        <a:srgbClr val="C945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52" name="グループ化 251"/>
                    <p:cNvGrpSpPr/>
                    <p:nvPr/>
                  </p:nvGrpSpPr>
                  <p:grpSpPr>
                    <a:xfrm>
                      <a:off x="10721318" y="-21521403"/>
                      <a:ext cx="5273713" cy="7697386"/>
                      <a:chOff x="1217419" y="-63388"/>
                      <a:chExt cx="6288861" cy="1969093"/>
                    </a:xfrm>
                  </p:grpSpPr>
                  <p:sp>
                    <p:nvSpPr>
                      <p:cNvPr id="253" name="円柱 252"/>
                      <p:cNvSpPr/>
                      <p:nvPr/>
                    </p:nvSpPr>
                    <p:spPr>
                      <a:xfrm>
                        <a:off x="1217419" y="920191"/>
                        <a:ext cx="6282652" cy="985514"/>
                      </a:xfrm>
                      <a:prstGeom prst="can">
                        <a:avLst>
                          <a:gd name="adj" fmla="val 5000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4" name="円柱 253"/>
                      <p:cNvSpPr/>
                      <p:nvPr/>
                    </p:nvSpPr>
                    <p:spPr>
                      <a:xfrm>
                        <a:off x="1217419" y="427434"/>
                        <a:ext cx="6282652" cy="985514"/>
                      </a:xfrm>
                      <a:prstGeom prst="can">
                        <a:avLst>
                          <a:gd name="adj" fmla="val 50000"/>
                        </a:avLst>
                      </a:prstGeom>
                      <a:solidFill>
                        <a:srgbClr val="C945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5" name="円柱 254"/>
                      <p:cNvSpPr/>
                      <p:nvPr/>
                    </p:nvSpPr>
                    <p:spPr>
                      <a:xfrm>
                        <a:off x="1223628" y="-63388"/>
                        <a:ext cx="6282652" cy="985514"/>
                      </a:xfrm>
                      <a:prstGeom prst="can">
                        <a:avLst>
                          <a:gd name="adj" fmla="val 50000"/>
                        </a:avLst>
                      </a:prstGeom>
                      <a:solidFill>
                        <a:srgbClr val="C945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cxnSp>
                <p:nvCxnSpPr>
                  <p:cNvPr id="237" name="直線コネクタ 236"/>
                  <p:cNvCxnSpPr>
                    <a:stCxn id="245" idx="3"/>
                    <a:endCxn id="235" idx="1"/>
                  </p:cNvCxnSpPr>
                  <p:nvPr/>
                </p:nvCxnSpPr>
                <p:spPr>
                  <a:xfrm rot="19500000" flipH="1" flipV="1">
                    <a:off x="-285163" y="1436449"/>
                    <a:ext cx="3463040" cy="1837066"/>
                  </a:xfrm>
                  <a:prstGeom prst="line">
                    <a:avLst/>
                  </a:prstGeom>
                </p:spPr>
                <p:style>
                  <a:lnRef idx="1">
                    <a:schemeClr val="accent1"/>
                  </a:lnRef>
                  <a:fillRef idx="0">
                    <a:schemeClr val="accent1"/>
                  </a:fillRef>
                  <a:effectRef idx="0">
                    <a:schemeClr val="accent1"/>
                  </a:effectRef>
                  <a:fontRef idx="minor">
                    <a:schemeClr val="tx1"/>
                  </a:fontRef>
                </p:style>
              </p:cxnSp>
              <p:cxnSp>
                <p:nvCxnSpPr>
                  <p:cNvPr id="236" name="直線コネクタ 235"/>
                  <p:cNvCxnSpPr>
                    <a:stCxn id="245" idx="1"/>
                    <a:endCxn id="235" idx="3"/>
                  </p:cNvCxnSpPr>
                  <p:nvPr/>
                </p:nvCxnSpPr>
                <p:spPr>
                  <a:xfrm rot="19500000" flipH="1" flipV="1">
                    <a:off x="-66946" y="1655869"/>
                    <a:ext cx="3026605" cy="2419001"/>
                  </a:xfrm>
                  <a:prstGeom prst="line">
                    <a:avLst/>
                  </a:prstGeom>
                </p:spPr>
                <p:style>
                  <a:lnRef idx="1">
                    <a:schemeClr val="accent1"/>
                  </a:lnRef>
                  <a:fillRef idx="0">
                    <a:schemeClr val="accent1"/>
                  </a:fillRef>
                  <a:effectRef idx="0">
                    <a:schemeClr val="accent1"/>
                  </a:effectRef>
                  <a:fontRef idx="minor">
                    <a:schemeClr val="tx1"/>
                  </a:fontRef>
                </p:style>
              </p:cxnSp>
              <p:sp>
                <p:nvSpPr>
                  <p:cNvPr id="241" name="正方形/長方形 240"/>
                  <p:cNvSpPr/>
                  <p:nvPr/>
                </p:nvSpPr>
                <p:spPr>
                  <a:xfrm flipV="1">
                    <a:off x="881258" y="2247710"/>
                    <a:ext cx="126893" cy="734482"/>
                  </a:xfrm>
                  <a:prstGeom prst="rect">
                    <a:avLst/>
                  </a:prstGeom>
                  <a:solidFill>
                    <a:schemeClr val="accent5">
                      <a:lumMod val="60000"/>
                      <a:lumOff val="4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15" name="グループ化 35"/>
                <p:cNvGrpSpPr/>
                <p:nvPr/>
              </p:nvGrpSpPr>
              <p:grpSpPr>
                <a:xfrm rot="19768374">
                  <a:off x="-2264075" y="2088708"/>
                  <a:ext cx="1723138" cy="1186562"/>
                  <a:chOff x="5827070" y="4794929"/>
                  <a:chExt cx="1723138" cy="1186562"/>
                </a:xfrm>
              </p:grpSpPr>
              <p:sp>
                <p:nvSpPr>
                  <p:cNvPr id="219" name="円柱 218"/>
                  <p:cNvSpPr/>
                  <p:nvPr/>
                </p:nvSpPr>
                <p:spPr>
                  <a:xfrm rot="7217181">
                    <a:off x="6275081" y="4557366"/>
                    <a:ext cx="827115" cy="1723138"/>
                  </a:xfrm>
                  <a:prstGeom prst="can">
                    <a:avLst>
                      <a:gd name="adj" fmla="val 12165"/>
                    </a:avLst>
                  </a:prstGeom>
                  <a:solidFill>
                    <a:schemeClr val="accent5">
                      <a:lumMod val="60000"/>
                      <a:lumOff val="40000"/>
                      <a:alpha val="55000"/>
                    </a:schemeClr>
                  </a:solidFill>
                  <a:ln>
                    <a:solidFill>
                      <a:schemeClr val="tx1">
                        <a:alpha val="3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p>
                </p:txBody>
              </p:sp>
              <p:grpSp>
                <p:nvGrpSpPr>
                  <p:cNvPr id="216" name="グループ化 11"/>
                  <p:cNvGrpSpPr/>
                  <p:nvPr/>
                </p:nvGrpSpPr>
                <p:grpSpPr>
                  <a:xfrm>
                    <a:off x="5854714" y="4794929"/>
                    <a:ext cx="741549" cy="723266"/>
                    <a:chOff x="5854714" y="5078393"/>
                    <a:chExt cx="741549" cy="723266"/>
                  </a:xfrm>
                </p:grpSpPr>
                <p:grpSp>
                  <p:nvGrpSpPr>
                    <p:cNvPr id="230" name="グループ化 67"/>
                    <p:cNvGrpSpPr/>
                    <p:nvPr/>
                  </p:nvGrpSpPr>
                  <p:grpSpPr>
                    <a:xfrm>
                      <a:off x="5854714" y="5078393"/>
                      <a:ext cx="567737" cy="665422"/>
                      <a:chOff x="5854714" y="5078393"/>
                      <a:chExt cx="567737" cy="665422"/>
                    </a:xfrm>
                  </p:grpSpPr>
                  <p:sp>
                    <p:nvSpPr>
                      <p:cNvPr id="232" name="パイ 231"/>
                      <p:cNvSpPr/>
                      <p:nvPr/>
                    </p:nvSpPr>
                    <p:spPr>
                      <a:xfrm rot="18000000">
                        <a:off x="5781607" y="5151500"/>
                        <a:ext cx="518468" cy="372253"/>
                      </a:xfrm>
                      <a:prstGeom prst="pie">
                        <a:avLst>
                          <a:gd name="adj1" fmla="val 0"/>
                          <a:gd name="adj2" fmla="val 54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endParaRPr>
                      </a:p>
                    </p:txBody>
                  </p:sp>
                  <p:sp>
                    <p:nvSpPr>
                      <p:cNvPr id="233" name="パイ 232"/>
                      <p:cNvSpPr/>
                      <p:nvPr/>
                    </p:nvSpPr>
                    <p:spPr>
                      <a:xfrm rot="7200000">
                        <a:off x="5928226" y="5281934"/>
                        <a:ext cx="518468" cy="372253"/>
                      </a:xfrm>
                      <a:prstGeom prst="pie">
                        <a:avLst>
                          <a:gd name="adj1" fmla="val 0"/>
                          <a:gd name="adj2" fmla="val 54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endParaRPr>
                      </a:p>
                    </p:txBody>
                  </p:sp>
                  <p:sp>
                    <p:nvSpPr>
                      <p:cNvPr id="234" name="パイ 233"/>
                      <p:cNvSpPr/>
                      <p:nvPr/>
                    </p:nvSpPr>
                    <p:spPr>
                      <a:xfrm rot="18000000" flipH="1">
                        <a:off x="5977091" y="5298454"/>
                        <a:ext cx="518468" cy="372253"/>
                      </a:xfrm>
                      <a:prstGeom prst="pie">
                        <a:avLst>
                          <a:gd name="adj1" fmla="val 0"/>
                          <a:gd name="adj2" fmla="val 54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endParaRPr>
                      </a:p>
                    </p:txBody>
                  </p:sp>
                </p:grpSp>
                <p:sp>
                  <p:nvSpPr>
                    <p:cNvPr id="231" name="パイ 230"/>
                    <p:cNvSpPr/>
                    <p:nvPr/>
                  </p:nvSpPr>
                  <p:spPr>
                    <a:xfrm rot="7200000" flipH="1">
                      <a:off x="6150903" y="5356298"/>
                      <a:ext cx="518468" cy="372253"/>
                    </a:xfrm>
                    <a:prstGeom prst="pie">
                      <a:avLst>
                        <a:gd name="adj1" fmla="val 0"/>
                        <a:gd name="adj2" fmla="val 54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endParaRPr>
                    </a:p>
                  </p:txBody>
                </p:sp>
              </p:grpSp>
              <p:grpSp>
                <p:nvGrpSpPr>
                  <p:cNvPr id="217" name="グループ化 17"/>
                  <p:cNvGrpSpPr/>
                  <p:nvPr/>
                </p:nvGrpSpPr>
                <p:grpSpPr>
                  <a:xfrm>
                    <a:off x="6272290" y="5020481"/>
                    <a:ext cx="741549" cy="723266"/>
                    <a:chOff x="5854714" y="5078393"/>
                    <a:chExt cx="741549" cy="723266"/>
                  </a:xfrm>
                </p:grpSpPr>
                <p:grpSp>
                  <p:nvGrpSpPr>
                    <p:cNvPr id="225" name="グループ化 67"/>
                    <p:cNvGrpSpPr/>
                    <p:nvPr/>
                  </p:nvGrpSpPr>
                  <p:grpSpPr>
                    <a:xfrm>
                      <a:off x="5854714" y="5078393"/>
                      <a:ext cx="567737" cy="665422"/>
                      <a:chOff x="5854714" y="5078393"/>
                      <a:chExt cx="567737" cy="665422"/>
                    </a:xfrm>
                  </p:grpSpPr>
                  <p:sp>
                    <p:nvSpPr>
                      <p:cNvPr id="227" name="パイ 226"/>
                      <p:cNvSpPr/>
                      <p:nvPr/>
                    </p:nvSpPr>
                    <p:spPr>
                      <a:xfrm rot="18000000">
                        <a:off x="5781607" y="5151500"/>
                        <a:ext cx="518468" cy="372253"/>
                      </a:xfrm>
                      <a:prstGeom prst="pie">
                        <a:avLst>
                          <a:gd name="adj1" fmla="val 0"/>
                          <a:gd name="adj2" fmla="val 54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endParaRPr>
                      </a:p>
                    </p:txBody>
                  </p:sp>
                  <p:sp>
                    <p:nvSpPr>
                      <p:cNvPr id="228" name="パイ 227"/>
                      <p:cNvSpPr/>
                      <p:nvPr/>
                    </p:nvSpPr>
                    <p:spPr>
                      <a:xfrm rot="7200000">
                        <a:off x="5928226" y="5281934"/>
                        <a:ext cx="518468" cy="372253"/>
                      </a:xfrm>
                      <a:prstGeom prst="pie">
                        <a:avLst>
                          <a:gd name="adj1" fmla="val 0"/>
                          <a:gd name="adj2" fmla="val 54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endParaRPr>
                      </a:p>
                    </p:txBody>
                  </p:sp>
                  <p:sp>
                    <p:nvSpPr>
                      <p:cNvPr id="229" name="パイ 228"/>
                      <p:cNvSpPr/>
                      <p:nvPr/>
                    </p:nvSpPr>
                    <p:spPr>
                      <a:xfrm rot="18000000" flipH="1">
                        <a:off x="5977091" y="5298454"/>
                        <a:ext cx="518468" cy="372253"/>
                      </a:xfrm>
                      <a:prstGeom prst="pie">
                        <a:avLst>
                          <a:gd name="adj1" fmla="val 0"/>
                          <a:gd name="adj2" fmla="val 54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endParaRPr>
                      </a:p>
                    </p:txBody>
                  </p:sp>
                </p:grpSp>
                <p:sp>
                  <p:nvSpPr>
                    <p:cNvPr id="226" name="パイ 225"/>
                    <p:cNvSpPr/>
                    <p:nvPr/>
                  </p:nvSpPr>
                  <p:spPr>
                    <a:xfrm rot="7200000" flipH="1">
                      <a:off x="6150903" y="5356298"/>
                      <a:ext cx="518468" cy="372253"/>
                    </a:xfrm>
                    <a:prstGeom prst="pie">
                      <a:avLst>
                        <a:gd name="adj1" fmla="val 0"/>
                        <a:gd name="adj2" fmla="val 54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endParaRPr>
                    </a:p>
                  </p:txBody>
                </p:sp>
              </p:grpSp>
              <p:grpSp>
                <p:nvGrpSpPr>
                  <p:cNvPr id="218" name="グループ化 217"/>
                  <p:cNvGrpSpPr/>
                  <p:nvPr/>
                </p:nvGrpSpPr>
                <p:grpSpPr>
                  <a:xfrm>
                    <a:off x="6683770" y="5258225"/>
                    <a:ext cx="741549" cy="723266"/>
                    <a:chOff x="5854714" y="5078393"/>
                    <a:chExt cx="741549" cy="723266"/>
                  </a:xfrm>
                </p:grpSpPr>
                <p:grpSp>
                  <p:nvGrpSpPr>
                    <p:cNvPr id="220" name="グループ化 67"/>
                    <p:cNvGrpSpPr/>
                    <p:nvPr/>
                  </p:nvGrpSpPr>
                  <p:grpSpPr>
                    <a:xfrm>
                      <a:off x="5854714" y="5078393"/>
                      <a:ext cx="567737" cy="665422"/>
                      <a:chOff x="5854714" y="5078393"/>
                      <a:chExt cx="567737" cy="665422"/>
                    </a:xfrm>
                  </p:grpSpPr>
                  <p:sp>
                    <p:nvSpPr>
                      <p:cNvPr id="222" name="パイ 221"/>
                      <p:cNvSpPr/>
                      <p:nvPr/>
                    </p:nvSpPr>
                    <p:spPr>
                      <a:xfrm rot="18000000">
                        <a:off x="5781607" y="5151500"/>
                        <a:ext cx="518468" cy="372253"/>
                      </a:xfrm>
                      <a:prstGeom prst="pie">
                        <a:avLst>
                          <a:gd name="adj1" fmla="val 0"/>
                          <a:gd name="adj2" fmla="val 54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endParaRPr>
                      </a:p>
                    </p:txBody>
                  </p:sp>
                  <p:sp>
                    <p:nvSpPr>
                      <p:cNvPr id="223" name="パイ 222"/>
                      <p:cNvSpPr/>
                      <p:nvPr/>
                    </p:nvSpPr>
                    <p:spPr>
                      <a:xfrm rot="7200000">
                        <a:off x="5928226" y="5281934"/>
                        <a:ext cx="518468" cy="372253"/>
                      </a:xfrm>
                      <a:prstGeom prst="pie">
                        <a:avLst>
                          <a:gd name="adj1" fmla="val 0"/>
                          <a:gd name="adj2" fmla="val 54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endParaRPr>
                      </a:p>
                    </p:txBody>
                  </p:sp>
                  <p:sp>
                    <p:nvSpPr>
                      <p:cNvPr id="224" name="パイ 223"/>
                      <p:cNvSpPr/>
                      <p:nvPr/>
                    </p:nvSpPr>
                    <p:spPr>
                      <a:xfrm rot="18000000" flipH="1">
                        <a:off x="5977091" y="5298454"/>
                        <a:ext cx="518468" cy="372253"/>
                      </a:xfrm>
                      <a:prstGeom prst="pie">
                        <a:avLst>
                          <a:gd name="adj1" fmla="val 0"/>
                          <a:gd name="adj2" fmla="val 54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endParaRPr>
                      </a:p>
                    </p:txBody>
                  </p:sp>
                </p:grpSp>
                <p:sp>
                  <p:nvSpPr>
                    <p:cNvPr id="221" name="パイ 220"/>
                    <p:cNvSpPr/>
                    <p:nvPr/>
                  </p:nvSpPr>
                  <p:spPr>
                    <a:xfrm rot="7200000" flipH="1">
                      <a:off x="6150903" y="5356298"/>
                      <a:ext cx="518468" cy="372253"/>
                    </a:xfrm>
                    <a:prstGeom prst="pie">
                      <a:avLst>
                        <a:gd name="adj1" fmla="val 0"/>
                        <a:gd name="adj2" fmla="val 54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solidFill>
                          <a:schemeClr val="tx1"/>
                        </a:solidFill>
                      </a:endParaRPr>
                    </a:p>
                  </p:txBody>
                </p:sp>
              </p:grpSp>
            </p:grpSp>
          </p:grpSp>
          <p:sp>
            <p:nvSpPr>
              <p:cNvPr id="286" name="Rectangle 38"/>
              <p:cNvSpPr>
                <a:spLocks noChangeArrowheads="1"/>
              </p:cNvSpPr>
              <p:nvPr/>
            </p:nvSpPr>
            <p:spPr bwMode="auto">
              <a:xfrm flipH="1">
                <a:off x="1506966" y="4814946"/>
                <a:ext cx="1364757" cy="538819"/>
              </a:xfrm>
              <a:prstGeom prst="rect">
                <a:avLst/>
              </a:prstGeom>
              <a:noFill/>
              <a:ln w="9525">
                <a:noFill/>
                <a:miter lim="800000"/>
                <a:headEnd/>
                <a:tailEnd/>
              </a:ln>
              <a:effectLst/>
            </p:spPr>
            <p:txBody>
              <a:bodyPr wrap="square" lIns="92075" tIns="46038" rIns="92075" bIns="46038">
                <a:spAutoFit/>
              </a:bodyPr>
              <a:lstStyle/>
              <a:p>
                <a:pPr algn="ctr">
                  <a:spcBef>
                    <a:spcPct val="50000"/>
                  </a:spcBef>
                </a:pPr>
                <a:r>
                  <a:rPr lang="en-US" altLang="ja-JP" sz="2400" dirty="0" smtClean="0"/>
                  <a:t>sample</a:t>
                </a:r>
                <a:endParaRPr lang="en-US" altLang="ja-JP" sz="2400" dirty="0"/>
              </a:p>
            </p:txBody>
          </p:sp>
          <p:sp>
            <p:nvSpPr>
              <p:cNvPr id="287" name="Rectangle 38"/>
              <p:cNvSpPr>
                <a:spLocks noChangeArrowheads="1"/>
              </p:cNvSpPr>
              <p:nvPr/>
            </p:nvSpPr>
            <p:spPr bwMode="auto">
              <a:xfrm flipH="1">
                <a:off x="1262308" y="2719574"/>
                <a:ext cx="1437482" cy="969276"/>
              </a:xfrm>
              <a:prstGeom prst="rect">
                <a:avLst/>
              </a:prstGeom>
              <a:noFill/>
              <a:ln w="9525">
                <a:noFill/>
                <a:miter lim="800000"/>
                <a:headEnd/>
                <a:tailEnd/>
              </a:ln>
              <a:effectLst/>
            </p:spPr>
            <p:txBody>
              <a:bodyPr wrap="square" lIns="92075" tIns="46038" rIns="92075" bIns="46038">
                <a:spAutoFit/>
              </a:bodyPr>
              <a:lstStyle/>
              <a:p>
                <a:pPr algn="ctr">
                  <a:spcBef>
                    <a:spcPct val="50000"/>
                  </a:spcBef>
                </a:pPr>
                <a:r>
                  <a:rPr lang="en-US" altLang="ja-JP" sz="2400" dirty="0" smtClean="0"/>
                  <a:t>electron gun</a:t>
                </a:r>
                <a:endParaRPr lang="en-US" altLang="ja-JP" sz="2400" dirty="0"/>
              </a:p>
            </p:txBody>
          </p:sp>
          <p:sp>
            <p:nvSpPr>
              <p:cNvPr id="288" name="Rectangle 38"/>
              <p:cNvSpPr>
                <a:spLocks noChangeArrowheads="1"/>
              </p:cNvSpPr>
              <p:nvPr/>
            </p:nvSpPr>
            <p:spPr bwMode="auto">
              <a:xfrm flipH="1">
                <a:off x="3532049" y="4838901"/>
                <a:ext cx="1221459" cy="462307"/>
              </a:xfrm>
              <a:prstGeom prst="rect">
                <a:avLst/>
              </a:prstGeom>
              <a:noFill/>
              <a:ln w="9525">
                <a:noFill/>
                <a:miter lim="800000"/>
                <a:headEnd/>
                <a:tailEnd/>
              </a:ln>
              <a:effectLst/>
            </p:spPr>
            <p:txBody>
              <a:bodyPr wrap="square" lIns="92075" tIns="46038" rIns="92075" bIns="46038">
                <a:spAutoFit/>
              </a:bodyPr>
              <a:lstStyle/>
              <a:p>
                <a:pPr algn="ctr">
                  <a:spcBef>
                    <a:spcPct val="50000"/>
                  </a:spcBef>
                </a:pPr>
                <a:r>
                  <a:rPr lang="en-US" altLang="ja-JP" sz="2400" dirty="0" smtClean="0"/>
                  <a:t>lens</a:t>
                </a:r>
                <a:endParaRPr lang="en-US" altLang="ja-JP" sz="2400" dirty="0"/>
              </a:p>
            </p:txBody>
          </p:sp>
          <p:grpSp>
            <p:nvGrpSpPr>
              <p:cNvPr id="92" name="グループ化 91"/>
              <p:cNvGrpSpPr/>
              <p:nvPr/>
            </p:nvGrpSpPr>
            <p:grpSpPr>
              <a:xfrm rot="19500000" flipH="1">
                <a:off x="5493777" y="2614362"/>
                <a:ext cx="377238" cy="587184"/>
                <a:chOff x="4609856" y="338654"/>
                <a:chExt cx="4624266" cy="2027582"/>
              </a:xfrm>
            </p:grpSpPr>
            <p:cxnSp>
              <p:nvCxnSpPr>
                <p:cNvPr id="93" name="直線コネクタ 92"/>
                <p:cNvCxnSpPr/>
                <p:nvPr/>
              </p:nvCxnSpPr>
              <p:spPr>
                <a:xfrm flipV="1">
                  <a:off x="6202720" y="1352445"/>
                  <a:ext cx="348081"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94" name="グループ化 93"/>
                <p:cNvGrpSpPr/>
                <p:nvPr/>
              </p:nvGrpSpPr>
              <p:grpSpPr>
                <a:xfrm>
                  <a:off x="4609856" y="338654"/>
                  <a:ext cx="1655395" cy="2027582"/>
                  <a:chOff x="4609856" y="344653"/>
                  <a:chExt cx="1655395" cy="2027582"/>
                </a:xfrm>
              </p:grpSpPr>
              <p:sp>
                <p:nvSpPr>
                  <p:cNvPr id="104" name="円柱 103"/>
                  <p:cNvSpPr/>
                  <p:nvPr/>
                </p:nvSpPr>
                <p:spPr>
                  <a:xfrm rot="5400000">
                    <a:off x="4262214" y="692295"/>
                    <a:ext cx="2025580" cy="1330296"/>
                  </a:xfrm>
                  <a:prstGeom prst="can">
                    <a:avLst>
                      <a:gd name="adj" fmla="val 5000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9" name="円柱 108"/>
                  <p:cNvSpPr/>
                  <p:nvPr/>
                </p:nvSpPr>
                <p:spPr>
                  <a:xfrm rot="5400000">
                    <a:off x="4587314" y="694298"/>
                    <a:ext cx="2025579" cy="1330295"/>
                  </a:xfrm>
                  <a:prstGeom prst="can">
                    <a:avLst>
                      <a:gd name="adj" fmla="val 50000"/>
                    </a:avLst>
                  </a:prstGeom>
                  <a:solidFill>
                    <a:srgbClr val="C945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95" name="グループ化 94"/>
                <p:cNvGrpSpPr/>
                <p:nvPr/>
              </p:nvGrpSpPr>
              <p:grpSpPr>
                <a:xfrm>
                  <a:off x="5600359" y="338654"/>
                  <a:ext cx="1655395" cy="2027582"/>
                  <a:chOff x="4609856" y="344653"/>
                  <a:chExt cx="1655395" cy="2027582"/>
                </a:xfrm>
              </p:grpSpPr>
              <p:sp>
                <p:nvSpPr>
                  <p:cNvPr id="102" name="円柱 101"/>
                  <p:cNvSpPr/>
                  <p:nvPr/>
                </p:nvSpPr>
                <p:spPr>
                  <a:xfrm rot="5400000">
                    <a:off x="4262214" y="692295"/>
                    <a:ext cx="2025580" cy="1330296"/>
                  </a:xfrm>
                  <a:prstGeom prst="can">
                    <a:avLst>
                      <a:gd name="adj" fmla="val 5000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3" name="円柱 102"/>
                  <p:cNvSpPr/>
                  <p:nvPr/>
                </p:nvSpPr>
                <p:spPr>
                  <a:xfrm rot="5400000">
                    <a:off x="4587314" y="694298"/>
                    <a:ext cx="2025579" cy="1330295"/>
                  </a:xfrm>
                  <a:prstGeom prst="can">
                    <a:avLst>
                      <a:gd name="adj" fmla="val 50000"/>
                    </a:avLst>
                  </a:prstGeom>
                  <a:solidFill>
                    <a:srgbClr val="C945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96" name="グループ化 95"/>
                <p:cNvGrpSpPr/>
                <p:nvPr/>
              </p:nvGrpSpPr>
              <p:grpSpPr>
                <a:xfrm>
                  <a:off x="6588224" y="338654"/>
                  <a:ext cx="1655395" cy="2027582"/>
                  <a:chOff x="4609856" y="344653"/>
                  <a:chExt cx="1655395" cy="2027582"/>
                </a:xfrm>
              </p:grpSpPr>
              <p:sp>
                <p:nvSpPr>
                  <p:cNvPr id="100" name="円柱 99"/>
                  <p:cNvSpPr/>
                  <p:nvPr/>
                </p:nvSpPr>
                <p:spPr>
                  <a:xfrm rot="5400000">
                    <a:off x="4262214" y="692295"/>
                    <a:ext cx="2025580" cy="1330296"/>
                  </a:xfrm>
                  <a:prstGeom prst="can">
                    <a:avLst>
                      <a:gd name="adj" fmla="val 5000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 name="円柱 100"/>
                  <p:cNvSpPr/>
                  <p:nvPr/>
                </p:nvSpPr>
                <p:spPr>
                  <a:xfrm rot="5400000">
                    <a:off x="4587314" y="694298"/>
                    <a:ext cx="2025579" cy="1330295"/>
                  </a:xfrm>
                  <a:prstGeom prst="can">
                    <a:avLst>
                      <a:gd name="adj" fmla="val 50000"/>
                    </a:avLst>
                  </a:prstGeom>
                  <a:solidFill>
                    <a:srgbClr val="C945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97" name="グループ化 96"/>
                <p:cNvGrpSpPr/>
                <p:nvPr/>
              </p:nvGrpSpPr>
              <p:grpSpPr>
                <a:xfrm>
                  <a:off x="7578727" y="338654"/>
                  <a:ext cx="1655395" cy="2027582"/>
                  <a:chOff x="4609856" y="344653"/>
                  <a:chExt cx="1655395" cy="2027582"/>
                </a:xfrm>
              </p:grpSpPr>
              <p:sp>
                <p:nvSpPr>
                  <p:cNvPr id="98" name="円柱 97"/>
                  <p:cNvSpPr/>
                  <p:nvPr/>
                </p:nvSpPr>
                <p:spPr>
                  <a:xfrm rot="5400000">
                    <a:off x="4262214" y="692295"/>
                    <a:ext cx="2025580" cy="1330296"/>
                  </a:xfrm>
                  <a:prstGeom prst="can">
                    <a:avLst>
                      <a:gd name="adj" fmla="val 5000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円柱 98"/>
                  <p:cNvSpPr/>
                  <p:nvPr/>
                </p:nvSpPr>
                <p:spPr>
                  <a:xfrm rot="5400000">
                    <a:off x="4587314" y="694298"/>
                    <a:ext cx="2025579" cy="1330295"/>
                  </a:xfrm>
                  <a:prstGeom prst="can">
                    <a:avLst>
                      <a:gd name="adj" fmla="val 50000"/>
                    </a:avLst>
                  </a:prstGeom>
                  <a:solidFill>
                    <a:srgbClr val="C945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121" name="円/楕円 120"/>
              <p:cNvSpPr/>
              <p:nvPr/>
            </p:nvSpPr>
            <p:spPr>
              <a:xfrm rot="16200000">
                <a:off x="3099686" y="4668170"/>
                <a:ext cx="45720" cy="89536"/>
              </a:xfrm>
              <a:prstGeom prst="ellipse">
                <a:avLst/>
              </a:prstGeom>
              <a:solidFill>
                <a:srgbClr val="FFC000"/>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p>
            </p:txBody>
          </p:sp>
          <p:sp>
            <p:nvSpPr>
              <p:cNvPr id="114" name="Rectangle 38"/>
              <p:cNvSpPr>
                <a:spLocks noChangeArrowheads="1"/>
              </p:cNvSpPr>
              <p:nvPr/>
            </p:nvSpPr>
            <p:spPr bwMode="auto">
              <a:xfrm>
                <a:off x="1259632" y="1628800"/>
                <a:ext cx="1468793" cy="538819"/>
              </a:xfrm>
              <a:prstGeom prst="rect">
                <a:avLst/>
              </a:prstGeom>
              <a:noFill/>
              <a:ln w="9525">
                <a:noFill/>
                <a:miter lim="800000"/>
                <a:headEnd/>
                <a:tailEnd/>
              </a:ln>
              <a:effectLst/>
            </p:spPr>
            <p:txBody>
              <a:bodyPr wrap="square" lIns="92075" tIns="46038" rIns="92075" bIns="46038">
                <a:spAutoFit/>
              </a:bodyPr>
              <a:lstStyle/>
              <a:p>
                <a:pPr algn="ctr">
                  <a:spcBef>
                    <a:spcPct val="50000"/>
                  </a:spcBef>
                </a:pPr>
                <a:r>
                  <a:rPr lang="en-US" altLang="ja-JP" sz="2400" b="1" dirty="0" smtClean="0">
                    <a:solidFill>
                      <a:schemeClr val="tx2"/>
                    </a:solidFill>
                  </a:rPr>
                  <a:t>vacuum</a:t>
                </a:r>
                <a:endParaRPr lang="en-US" altLang="ja-JP" sz="2400" b="1" dirty="0">
                  <a:solidFill>
                    <a:schemeClr val="tx2"/>
                  </a:solidFill>
                </a:endParaRPr>
              </a:p>
            </p:txBody>
          </p:sp>
        </p:grpSp>
      </p:grpSp>
      <p:grpSp>
        <p:nvGrpSpPr>
          <p:cNvPr id="2" name="グループ化 1"/>
          <p:cNvGrpSpPr/>
          <p:nvPr/>
        </p:nvGrpSpPr>
        <p:grpSpPr>
          <a:xfrm>
            <a:off x="6624228" y="4279424"/>
            <a:ext cx="2699644" cy="1633852"/>
            <a:chOff x="6624228" y="4279424"/>
            <a:chExt cx="2699644" cy="1633852"/>
          </a:xfrm>
        </p:grpSpPr>
        <p:pic>
          <p:nvPicPr>
            <p:cNvPr id="111"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5389" t="-1" r="2577" b="57423"/>
            <a:stretch/>
          </p:blipFill>
          <p:spPr bwMode="auto">
            <a:xfrm>
              <a:off x="6624228" y="4279424"/>
              <a:ext cx="1815640" cy="1633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12" name="直線矢印コネクタ 111"/>
            <p:cNvCxnSpPr/>
            <p:nvPr/>
          </p:nvCxnSpPr>
          <p:spPr>
            <a:xfrm>
              <a:off x="6977744" y="5116308"/>
              <a:ext cx="391264" cy="0"/>
            </a:xfrm>
            <a:prstGeom prst="straightConnector1">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13" name="直線矢印コネクタ 112"/>
            <p:cNvCxnSpPr/>
            <p:nvPr/>
          </p:nvCxnSpPr>
          <p:spPr>
            <a:xfrm flipH="1">
              <a:off x="7774612" y="5107516"/>
              <a:ext cx="391264" cy="0"/>
            </a:xfrm>
            <a:prstGeom prst="straightConnector1">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15" name="Rectangle 38"/>
            <p:cNvSpPr>
              <a:spLocks noChangeArrowheads="1"/>
            </p:cNvSpPr>
            <p:nvPr/>
          </p:nvSpPr>
          <p:spPr bwMode="auto">
            <a:xfrm>
              <a:off x="8116446" y="4855488"/>
              <a:ext cx="1207426" cy="523862"/>
            </a:xfrm>
            <a:prstGeom prst="rect">
              <a:avLst/>
            </a:prstGeom>
            <a:noFill/>
            <a:ln w="9525">
              <a:noFill/>
              <a:miter lim="800000"/>
              <a:headEnd/>
              <a:tailEnd/>
            </a:ln>
            <a:effectLst/>
          </p:spPr>
          <p:txBody>
            <a:bodyPr wrap="square" lIns="92075" tIns="46038" rIns="92075" bIns="46038">
              <a:spAutoFit/>
            </a:bodyPr>
            <a:lstStyle/>
            <a:p>
              <a:pPr>
                <a:spcBef>
                  <a:spcPct val="50000"/>
                </a:spcBef>
              </a:pPr>
              <a:r>
                <a:rPr lang="en-US" altLang="ja-JP" sz="2800" dirty="0" smtClean="0">
                  <a:solidFill>
                    <a:schemeClr val="tx2"/>
                  </a:solidFill>
                </a:rPr>
                <a:t>0.1 </a:t>
              </a:r>
              <a:r>
                <a:rPr lang="en-US" altLang="ja-JP" sz="2800" dirty="0" err="1" smtClean="0">
                  <a:solidFill>
                    <a:schemeClr val="tx2"/>
                  </a:solidFill>
                </a:rPr>
                <a:t>eV</a:t>
              </a:r>
              <a:endParaRPr lang="en-US" altLang="ja-JP" sz="2800" dirty="0">
                <a:solidFill>
                  <a:schemeClr val="tx2"/>
                </a:solidFill>
              </a:endParaRPr>
            </a:p>
          </p:txBody>
        </p:sp>
      </p:grpSp>
      <p:sp>
        <p:nvSpPr>
          <p:cNvPr id="117" name="テキスト ボックス 116"/>
          <p:cNvSpPr txBox="1"/>
          <p:nvPr/>
        </p:nvSpPr>
        <p:spPr>
          <a:xfrm>
            <a:off x="1158056" y="6411537"/>
            <a:ext cx="5207195" cy="400110"/>
          </a:xfrm>
          <a:prstGeom prst="rect">
            <a:avLst/>
          </a:prstGeom>
          <a:noFill/>
        </p:spPr>
        <p:txBody>
          <a:bodyPr wrap="none" rtlCol="0">
            <a:spAutoFit/>
          </a:bodyPr>
          <a:lstStyle/>
          <a:p>
            <a:r>
              <a:rPr kumimoji="1" lang="en-US" altLang="ja-JP" sz="2000" dirty="0" smtClean="0"/>
              <a:t>H. Yoshida, </a:t>
            </a:r>
            <a:r>
              <a:rPr kumimoji="1" lang="en-US" altLang="ja-JP" sz="2000" i="1" dirty="0" smtClean="0"/>
              <a:t>Rev. Sci. </a:t>
            </a:r>
            <a:r>
              <a:rPr kumimoji="1" lang="en-US" altLang="ja-JP" sz="2000" i="1" dirty="0" err="1" smtClean="0"/>
              <a:t>Instrum</a:t>
            </a:r>
            <a:r>
              <a:rPr kumimoji="1" lang="en-US" altLang="ja-JP" sz="2000" i="1" dirty="0" smtClean="0"/>
              <a:t>.,</a:t>
            </a:r>
            <a:r>
              <a:rPr kumimoji="1" lang="en-US" altLang="ja-JP" sz="2000" dirty="0" smtClean="0"/>
              <a:t> </a:t>
            </a:r>
            <a:r>
              <a:rPr lang="en-US" altLang="ja-JP" sz="2000" b="1" dirty="0"/>
              <a:t>85</a:t>
            </a:r>
            <a:r>
              <a:rPr lang="en-US" altLang="ja-JP" sz="2000" dirty="0"/>
              <a:t>, </a:t>
            </a:r>
            <a:r>
              <a:rPr lang="en-US" altLang="ja-JP" sz="2000" dirty="0" smtClean="0"/>
              <a:t>016101 </a:t>
            </a:r>
            <a:r>
              <a:rPr kumimoji="1" lang="en-US" altLang="ja-JP" sz="2000" dirty="0" smtClean="0"/>
              <a:t>(2014).</a:t>
            </a:r>
            <a:endParaRPr kumimoji="1" lang="ja-JP" altLang="en-US" sz="2000" dirty="0"/>
          </a:p>
        </p:txBody>
      </p:sp>
      <p:sp>
        <p:nvSpPr>
          <p:cNvPr id="116" name="正方形/長方形 115"/>
          <p:cNvSpPr/>
          <p:nvPr/>
        </p:nvSpPr>
        <p:spPr>
          <a:xfrm>
            <a:off x="1158056" y="5949280"/>
            <a:ext cx="7086352" cy="400110"/>
          </a:xfrm>
          <a:prstGeom prst="rect">
            <a:avLst/>
          </a:prstGeom>
        </p:spPr>
        <p:txBody>
          <a:bodyPr wrap="square">
            <a:spAutoFit/>
          </a:bodyPr>
          <a:lstStyle/>
          <a:p>
            <a:r>
              <a:rPr lang="en-US" altLang="ja-JP" sz="2000" dirty="0" smtClean="0"/>
              <a:t>H. Yoshida</a:t>
            </a:r>
            <a:r>
              <a:rPr lang="en-US" altLang="ja-JP" sz="2000" dirty="0"/>
              <a:t>, </a:t>
            </a:r>
            <a:r>
              <a:rPr lang="en-US" altLang="ja-JP" sz="2000" i="1" dirty="0" smtClean="0"/>
              <a:t>Chem. Phys. Lett., </a:t>
            </a:r>
            <a:r>
              <a:rPr lang="en-US" altLang="ja-JP" sz="2000" b="1" dirty="0" smtClean="0"/>
              <a:t>539–540, </a:t>
            </a:r>
            <a:r>
              <a:rPr lang="en-US" altLang="ja-JP" sz="2000" dirty="0"/>
              <a:t>180-185(2012)</a:t>
            </a:r>
            <a:endParaRPr lang="ja-JP" altLang="en-US" sz="2000" dirty="0"/>
          </a:p>
        </p:txBody>
      </p:sp>
      <p:grpSp>
        <p:nvGrpSpPr>
          <p:cNvPr id="6" name="グループ化 5"/>
          <p:cNvGrpSpPr/>
          <p:nvPr/>
        </p:nvGrpSpPr>
        <p:grpSpPr>
          <a:xfrm>
            <a:off x="179512" y="1589654"/>
            <a:ext cx="3276364" cy="3288062"/>
            <a:chOff x="-508" y="1589654"/>
            <a:chExt cx="3276364" cy="3288062"/>
          </a:xfrm>
        </p:grpSpPr>
        <p:sp>
          <p:nvSpPr>
            <p:cNvPr id="120" name="TextBox 87"/>
            <p:cNvSpPr txBox="1"/>
            <p:nvPr/>
          </p:nvSpPr>
          <p:spPr>
            <a:xfrm>
              <a:off x="2463115" y="2914331"/>
              <a:ext cx="812741" cy="400110"/>
            </a:xfrm>
            <a:prstGeom prst="rect">
              <a:avLst/>
            </a:prstGeom>
            <a:solidFill>
              <a:schemeClr val="bg1"/>
            </a:solidFill>
          </p:spPr>
          <p:txBody>
            <a:bodyPr wrap="square" rtlCol="0">
              <a:spAutoFit/>
            </a:bodyPr>
            <a:lstStyle/>
            <a:p>
              <a:r>
                <a:rPr kumimoji="1" lang="en-US" altLang="ja-JP" sz="2000" i="1" dirty="0" err="1" smtClean="0">
                  <a:latin typeface="Times New Roman" panose="02020603050405020304" pitchFamily="18" charset="0"/>
                  <a:ea typeface="Arial Unicode MS" pitchFamily="50" charset="-128"/>
                  <a:cs typeface="Times New Roman" panose="02020603050405020304" pitchFamily="18" charset="0"/>
                </a:rPr>
                <a:t>E</a:t>
              </a:r>
              <a:r>
                <a:rPr kumimoji="1" lang="en-US" altLang="ja-JP" sz="2000" baseline="-25000" dirty="0" err="1" smtClean="0">
                  <a:latin typeface="Times New Roman" panose="02020603050405020304" pitchFamily="18" charset="0"/>
                  <a:ea typeface="Arial Unicode MS" pitchFamily="50" charset="-128"/>
                  <a:cs typeface="Times New Roman" panose="02020603050405020304" pitchFamily="18" charset="0"/>
                </a:rPr>
                <a:t>vac</a:t>
              </a:r>
              <a:endParaRPr kumimoji="1" lang="ja-JP" altLang="en-US" sz="2000" baseline="-25000" dirty="0">
                <a:latin typeface="Times New Roman" panose="02020603050405020304" pitchFamily="18" charset="0"/>
                <a:ea typeface="Arial Unicode MS" pitchFamily="50" charset="-128"/>
                <a:cs typeface="Times New Roman" panose="02020603050405020304" pitchFamily="18" charset="0"/>
              </a:endParaRPr>
            </a:p>
          </p:txBody>
        </p:sp>
        <p:sp>
          <p:nvSpPr>
            <p:cNvPr id="122" name="Text Box 64"/>
            <p:cNvSpPr txBox="1">
              <a:spLocks noChangeArrowheads="1"/>
            </p:cNvSpPr>
            <p:nvPr/>
          </p:nvSpPr>
          <p:spPr bwMode="auto">
            <a:xfrm>
              <a:off x="2155895" y="1589654"/>
              <a:ext cx="584553" cy="504047"/>
            </a:xfrm>
            <a:prstGeom prst="rect">
              <a:avLst/>
            </a:prstGeom>
            <a:noFill/>
            <a:ln w="9525">
              <a:noFill/>
              <a:miter lim="800000"/>
              <a:headEnd/>
              <a:tailEnd/>
            </a:ln>
            <a:effectLst/>
          </p:spPr>
          <p:txBody>
            <a:bodyPr wrap="none">
              <a:spAutoFit/>
            </a:bodyPr>
            <a:lstStyle/>
            <a:p>
              <a:pPr algn="l" eaLnBrk="0" hangingPunct="0"/>
              <a:r>
                <a:rPr lang="en-US" altLang="ja-JP" i="1" dirty="0" smtClean="0">
                  <a:latin typeface="Arial Unicode MS" pitchFamily="50" charset="-128"/>
                  <a:ea typeface="Arial Unicode MS" pitchFamily="50" charset="-128"/>
                  <a:cs typeface="Arial Unicode MS" pitchFamily="50" charset="-128"/>
                </a:rPr>
                <a:t>e </a:t>
              </a:r>
              <a:r>
                <a:rPr lang="en-US" altLang="ja-JP" baseline="30000" dirty="0" smtClean="0">
                  <a:latin typeface="Arial Unicode MS" pitchFamily="50" charset="-128"/>
                  <a:ea typeface="Arial Unicode MS" pitchFamily="50" charset="-128"/>
                  <a:cs typeface="Arial Unicode MS" pitchFamily="50" charset="-128"/>
                </a:rPr>
                <a:t>-</a:t>
              </a:r>
              <a:endParaRPr lang="en-US" altLang="ja-JP" dirty="0">
                <a:latin typeface="Arial Unicode MS" pitchFamily="50" charset="-128"/>
                <a:ea typeface="Arial Unicode MS" pitchFamily="50" charset="-128"/>
                <a:cs typeface="Arial Unicode MS" pitchFamily="50" charset="-128"/>
              </a:endParaRPr>
            </a:p>
          </p:txBody>
        </p:sp>
        <p:sp>
          <p:nvSpPr>
            <p:cNvPr id="123" name="Line 121"/>
            <p:cNvSpPr>
              <a:spLocks noChangeShapeType="1"/>
            </p:cNvSpPr>
            <p:nvPr/>
          </p:nvSpPr>
          <p:spPr bwMode="auto">
            <a:xfrm flipH="1" flipV="1">
              <a:off x="969219" y="1786200"/>
              <a:ext cx="1156914" cy="0"/>
            </a:xfrm>
            <a:prstGeom prst="line">
              <a:avLst/>
            </a:prstGeom>
            <a:noFill/>
            <a:ln w="12700" cap="rnd">
              <a:solidFill>
                <a:schemeClr val="tx1"/>
              </a:solidFill>
              <a:prstDash val="solid"/>
              <a:round/>
              <a:headEnd/>
              <a:tailEnd/>
            </a:ln>
            <a:effectLst/>
          </p:spPr>
          <p:txBody>
            <a:bodyPr wrap="square">
              <a:spAutoFit/>
            </a:bodyPr>
            <a:lstStyle/>
            <a:p>
              <a:endParaRPr lang="ja-JP" altLang="en-US">
                <a:latin typeface="Arial Unicode MS" pitchFamily="50" charset="-128"/>
                <a:ea typeface="Arial Unicode MS" pitchFamily="50" charset="-128"/>
                <a:cs typeface="Arial Unicode MS" pitchFamily="50" charset="-128"/>
              </a:endParaRPr>
            </a:p>
          </p:txBody>
        </p:sp>
        <p:sp>
          <p:nvSpPr>
            <p:cNvPr id="124" name="Oval 55"/>
            <p:cNvSpPr>
              <a:spLocks noChangeAspect="1" noChangeArrowheads="1"/>
            </p:cNvSpPr>
            <p:nvPr/>
          </p:nvSpPr>
          <p:spPr bwMode="auto">
            <a:xfrm rot="16200000">
              <a:off x="1888669" y="4338353"/>
              <a:ext cx="159108" cy="165001"/>
            </a:xfrm>
            <a:prstGeom prst="ellipse">
              <a:avLst/>
            </a:prstGeom>
            <a:solidFill>
              <a:schemeClr val="bg1"/>
            </a:solidFill>
            <a:ln w="9525">
              <a:solidFill>
                <a:schemeClr val="tx1"/>
              </a:solidFill>
              <a:round/>
              <a:headEnd/>
              <a:tailEnd/>
            </a:ln>
            <a:effectLst>
              <a:innerShdw blurRad="63500" dist="50800" dir="2700000">
                <a:prstClr val="black">
                  <a:alpha val="50000"/>
                </a:prstClr>
              </a:innerShdw>
            </a:effectLst>
          </p:spPr>
          <p:txBody>
            <a:bodyPr wrap="none" anchor="ctr"/>
            <a:lstStyle/>
            <a:p>
              <a:endParaRPr lang="ja-JP" altLang="en-US">
                <a:latin typeface="Arial Unicode MS" pitchFamily="50" charset="-128"/>
                <a:ea typeface="Arial Unicode MS" pitchFamily="50" charset="-128"/>
                <a:cs typeface="Arial Unicode MS" pitchFamily="50" charset="-128"/>
              </a:endParaRPr>
            </a:p>
          </p:txBody>
        </p:sp>
        <p:cxnSp>
          <p:nvCxnSpPr>
            <p:cNvPr id="125" name="Straight Connector 75"/>
            <p:cNvCxnSpPr/>
            <p:nvPr/>
          </p:nvCxnSpPr>
          <p:spPr>
            <a:xfrm>
              <a:off x="754305" y="3140372"/>
              <a:ext cx="17089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6" name="直線矢印コネクタ 125"/>
            <p:cNvCxnSpPr/>
            <p:nvPr/>
          </p:nvCxnSpPr>
          <p:spPr>
            <a:xfrm flipV="1">
              <a:off x="969219" y="1786200"/>
              <a:ext cx="0" cy="1375824"/>
            </a:xfrm>
            <a:prstGeom prst="straightConnector1">
              <a:avLst/>
            </a:prstGeom>
            <a:ln w="19050">
              <a:solidFill>
                <a:schemeClr val="tx2"/>
              </a:solidFill>
              <a:headEnd type="none" w="med" len="med"/>
              <a:tailEnd type="triangl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7" name="Oval 55"/>
            <p:cNvSpPr>
              <a:spLocks noChangeAspect="1" noChangeArrowheads="1"/>
            </p:cNvSpPr>
            <p:nvPr/>
          </p:nvSpPr>
          <p:spPr bwMode="auto">
            <a:xfrm rot="16200000">
              <a:off x="1465597" y="4338353"/>
              <a:ext cx="159108" cy="165001"/>
            </a:xfrm>
            <a:prstGeom prst="ellipse">
              <a:avLst/>
            </a:prstGeom>
            <a:solidFill>
              <a:schemeClr val="bg1"/>
            </a:solidFill>
            <a:ln w="9525">
              <a:solidFill>
                <a:schemeClr val="tx1"/>
              </a:solidFill>
              <a:round/>
              <a:headEnd/>
              <a:tailEnd/>
            </a:ln>
            <a:effectLst>
              <a:innerShdw blurRad="63500" dist="50800" dir="2700000">
                <a:prstClr val="black">
                  <a:alpha val="50000"/>
                </a:prstClr>
              </a:innerShdw>
            </a:effectLst>
          </p:spPr>
          <p:txBody>
            <a:bodyPr wrap="none" anchor="ctr"/>
            <a:lstStyle/>
            <a:p>
              <a:endParaRPr lang="ja-JP" altLang="en-US">
                <a:latin typeface="Arial Unicode MS" pitchFamily="50" charset="-128"/>
                <a:ea typeface="Arial Unicode MS" pitchFamily="50" charset="-128"/>
                <a:cs typeface="Arial Unicode MS" pitchFamily="50" charset="-128"/>
              </a:endParaRPr>
            </a:p>
          </p:txBody>
        </p:sp>
        <p:sp>
          <p:nvSpPr>
            <p:cNvPr id="128" name="正方形/長方形 127"/>
            <p:cNvSpPr/>
            <p:nvPr/>
          </p:nvSpPr>
          <p:spPr>
            <a:xfrm>
              <a:off x="1204676" y="3353478"/>
              <a:ext cx="1050810" cy="616727"/>
            </a:xfrm>
            <a:prstGeom prst="rect">
              <a:avLst/>
            </a:prstGeom>
            <a:gradFill>
              <a:gsLst>
                <a:gs pos="71000">
                  <a:srgbClr val="DB3733"/>
                </a:gs>
                <a:gs pos="100000">
                  <a:srgbClr val="DB3733"/>
                </a:gs>
                <a:gs pos="0">
                  <a:schemeClr val="bg1"/>
                </a:gs>
              </a:gsLst>
              <a:lin ang="5400000" scaled="0"/>
            </a:gradFill>
            <a:ln>
              <a:noFill/>
            </a:ln>
            <a:effectLst>
              <a:outerShdw blurRad="1270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Arial Unicode MS" pitchFamily="50" charset="-128"/>
                <a:ea typeface="Arial Unicode MS" pitchFamily="50" charset="-128"/>
                <a:cs typeface="Arial Unicode MS" pitchFamily="50" charset="-128"/>
              </a:endParaRPr>
            </a:p>
          </p:txBody>
        </p:sp>
        <p:sp>
          <p:nvSpPr>
            <p:cNvPr id="129" name="Line 121"/>
            <p:cNvSpPr>
              <a:spLocks noChangeShapeType="1"/>
            </p:cNvSpPr>
            <p:nvPr/>
          </p:nvSpPr>
          <p:spPr bwMode="auto">
            <a:xfrm flipH="1" flipV="1">
              <a:off x="973428" y="3948207"/>
              <a:ext cx="1167045" cy="0"/>
            </a:xfrm>
            <a:prstGeom prst="line">
              <a:avLst/>
            </a:prstGeom>
            <a:noFill/>
            <a:ln w="12700" cap="rnd">
              <a:solidFill>
                <a:schemeClr val="tx1"/>
              </a:solidFill>
              <a:prstDash val="solid"/>
              <a:round/>
              <a:headEnd/>
              <a:tailEnd/>
            </a:ln>
            <a:effectLst/>
          </p:spPr>
          <p:txBody>
            <a:bodyPr wrap="square">
              <a:spAutoFit/>
            </a:bodyPr>
            <a:lstStyle/>
            <a:p>
              <a:endParaRPr lang="ja-JP" altLang="en-US">
                <a:latin typeface="Arial Unicode MS" pitchFamily="50" charset="-128"/>
                <a:ea typeface="Arial Unicode MS" pitchFamily="50" charset="-128"/>
                <a:cs typeface="Arial Unicode MS" pitchFamily="50" charset="-128"/>
              </a:endParaRPr>
            </a:p>
          </p:txBody>
        </p:sp>
        <p:cxnSp>
          <p:nvCxnSpPr>
            <p:cNvPr id="130" name="直線矢印コネクタ 129"/>
            <p:cNvCxnSpPr>
              <a:stCxn id="129" idx="1"/>
            </p:cNvCxnSpPr>
            <p:nvPr/>
          </p:nvCxnSpPr>
          <p:spPr>
            <a:xfrm flipH="1" flipV="1">
              <a:off x="969219" y="3136450"/>
              <a:ext cx="4209" cy="811756"/>
            </a:xfrm>
            <a:prstGeom prst="straightConnector1">
              <a:avLst/>
            </a:prstGeom>
            <a:ln w="19050">
              <a:solidFill>
                <a:srgbClr val="C00000"/>
              </a:solidFill>
              <a:headEnd type="triangle" w="med" len="med"/>
              <a:tailEnd type="non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1" name="正方形/長方形 130"/>
            <p:cNvSpPr/>
            <p:nvPr/>
          </p:nvSpPr>
          <p:spPr>
            <a:xfrm>
              <a:off x="1204676" y="4243026"/>
              <a:ext cx="1050810" cy="634690"/>
            </a:xfrm>
            <a:prstGeom prst="rect">
              <a:avLst/>
            </a:prstGeom>
            <a:gradFill>
              <a:gsLst>
                <a:gs pos="50000">
                  <a:schemeClr val="accent1"/>
                </a:gs>
                <a:gs pos="100000">
                  <a:schemeClr val="bg1"/>
                </a:gs>
                <a:gs pos="0">
                  <a:schemeClr val="accent1"/>
                </a:gs>
              </a:gsLst>
              <a:lin ang="5400000" scaled="0"/>
            </a:gradFill>
            <a:ln>
              <a:noFill/>
            </a:ln>
            <a:effectLst>
              <a:outerShdw blurRad="1270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Arial Unicode MS" pitchFamily="50" charset="-128"/>
                <a:ea typeface="Arial Unicode MS" pitchFamily="50" charset="-128"/>
                <a:cs typeface="Arial Unicode MS" pitchFamily="50" charset="-128"/>
              </a:endParaRPr>
            </a:p>
          </p:txBody>
        </p:sp>
        <p:cxnSp>
          <p:nvCxnSpPr>
            <p:cNvPr id="132" name="直線矢印コネクタ 131"/>
            <p:cNvCxnSpPr>
              <a:stCxn id="123" idx="0"/>
              <a:endCxn id="135" idx="0"/>
            </p:cNvCxnSpPr>
            <p:nvPr/>
          </p:nvCxnSpPr>
          <p:spPr>
            <a:xfrm flipH="1">
              <a:off x="2111001" y="1786200"/>
              <a:ext cx="15132" cy="2103672"/>
            </a:xfrm>
            <a:prstGeom prst="straightConnector1">
              <a:avLst/>
            </a:prstGeom>
            <a:ln w="19050">
              <a:solidFill>
                <a:schemeClr val="accent3">
                  <a:lumMod val="75000"/>
                </a:schemeClr>
              </a:solidFill>
              <a:headEnd type="none" w="med" len="med"/>
              <a:tailEnd type="triangl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3" name="テキスト ボックス 132"/>
            <p:cNvSpPr txBox="1"/>
            <p:nvPr/>
          </p:nvSpPr>
          <p:spPr>
            <a:xfrm>
              <a:off x="990337" y="3479547"/>
              <a:ext cx="1399107" cy="400110"/>
            </a:xfrm>
            <a:prstGeom prst="rect">
              <a:avLst/>
            </a:prstGeom>
            <a:noFill/>
          </p:spPr>
          <p:txBody>
            <a:bodyPr wrap="square" rtlCol="0">
              <a:spAutoFit/>
            </a:bodyPr>
            <a:lstStyle/>
            <a:p>
              <a:pPr algn="ctr"/>
              <a:r>
                <a:rPr kumimoji="1" lang="en-US" altLang="ja-JP" sz="2000" dirty="0" smtClean="0">
                  <a:solidFill>
                    <a:schemeClr val="bg1"/>
                  </a:solidFill>
                  <a:latin typeface="Arial Unicode MS" pitchFamily="50" charset="-128"/>
                  <a:ea typeface="Arial Unicode MS" pitchFamily="50" charset="-128"/>
                  <a:cs typeface="Arial Unicode MS" pitchFamily="50" charset="-128"/>
                </a:rPr>
                <a:t>LUMO</a:t>
              </a:r>
              <a:endParaRPr kumimoji="1" lang="ja-JP" altLang="en-US" sz="2000" dirty="0">
                <a:solidFill>
                  <a:schemeClr val="bg1"/>
                </a:solidFill>
                <a:latin typeface="Arial Unicode MS" pitchFamily="50" charset="-128"/>
                <a:ea typeface="Arial Unicode MS" pitchFamily="50" charset="-128"/>
                <a:cs typeface="Arial Unicode MS" pitchFamily="50" charset="-128"/>
              </a:endParaRPr>
            </a:p>
          </p:txBody>
        </p:sp>
        <p:sp>
          <p:nvSpPr>
            <p:cNvPr id="134" name="テキスト ボックス 133"/>
            <p:cNvSpPr txBox="1"/>
            <p:nvPr/>
          </p:nvSpPr>
          <p:spPr>
            <a:xfrm>
              <a:off x="973429" y="4267771"/>
              <a:ext cx="1524287" cy="400110"/>
            </a:xfrm>
            <a:prstGeom prst="rect">
              <a:avLst/>
            </a:prstGeom>
            <a:noFill/>
          </p:spPr>
          <p:txBody>
            <a:bodyPr wrap="square" rtlCol="0">
              <a:spAutoFit/>
            </a:bodyPr>
            <a:lstStyle/>
            <a:p>
              <a:pPr algn="ctr"/>
              <a:r>
                <a:rPr kumimoji="1" lang="en-US" altLang="ja-JP" sz="2000" dirty="0" smtClean="0">
                  <a:solidFill>
                    <a:schemeClr val="bg1"/>
                  </a:solidFill>
                  <a:latin typeface="Arial Unicode MS" pitchFamily="50" charset="-128"/>
                  <a:ea typeface="Arial Unicode MS" pitchFamily="50" charset="-128"/>
                  <a:cs typeface="Arial Unicode MS" pitchFamily="50" charset="-128"/>
                </a:rPr>
                <a:t>HOMO</a:t>
              </a:r>
              <a:endParaRPr kumimoji="1" lang="ja-JP" altLang="en-US" sz="2000" dirty="0">
                <a:solidFill>
                  <a:schemeClr val="bg1"/>
                </a:solidFill>
                <a:latin typeface="Arial Unicode MS" pitchFamily="50" charset="-128"/>
                <a:ea typeface="Arial Unicode MS" pitchFamily="50" charset="-128"/>
                <a:cs typeface="Arial Unicode MS" pitchFamily="50" charset="-128"/>
              </a:endParaRPr>
            </a:p>
          </p:txBody>
        </p:sp>
        <p:sp>
          <p:nvSpPr>
            <p:cNvPr id="135" name="Oval 55"/>
            <p:cNvSpPr>
              <a:spLocks noChangeAspect="1" noChangeArrowheads="1"/>
            </p:cNvSpPr>
            <p:nvPr/>
          </p:nvSpPr>
          <p:spPr bwMode="auto">
            <a:xfrm>
              <a:off x="2031446" y="3889872"/>
              <a:ext cx="159108" cy="165001"/>
            </a:xfrm>
            <a:prstGeom prst="ellipse">
              <a:avLst/>
            </a:prstGeom>
            <a:solidFill>
              <a:schemeClr val="bg1"/>
            </a:solidFill>
            <a:ln w="9525">
              <a:solidFill>
                <a:schemeClr val="tx1"/>
              </a:solidFill>
              <a:round/>
              <a:headEnd/>
              <a:tailEnd/>
            </a:ln>
            <a:effectLst>
              <a:innerShdw blurRad="63500" dist="50800" dir="2700000">
                <a:prstClr val="black">
                  <a:alpha val="50000"/>
                </a:prstClr>
              </a:innerShdw>
            </a:effectLst>
          </p:spPr>
          <p:txBody>
            <a:bodyPr wrap="none" anchor="ctr"/>
            <a:lstStyle/>
            <a:p>
              <a:r>
                <a:rPr lang="en-US" altLang="ja-JP" dirty="0" smtClean="0">
                  <a:latin typeface="Arial Unicode MS" pitchFamily="50" charset="-128"/>
                  <a:ea typeface="Arial Unicode MS" pitchFamily="50" charset="-128"/>
                  <a:cs typeface="Arial Unicode MS" pitchFamily="50" charset="-128"/>
                </a:rPr>
                <a:t>-</a:t>
              </a:r>
              <a:endParaRPr lang="ja-JP" altLang="en-US" dirty="0">
                <a:latin typeface="Arial Unicode MS" pitchFamily="50" charset="-128"/>
                <a:ea typeface="Arial Unicode MS" pitchFamily="50" charset="-128"/>
                <a:cs typeface="Arial Unicode MS" pitchFamily="50" charset="-128"/>
              </a:endParaRPr>
            </a:p>
          </p:txBody>
        </p:sp>
        <p:sp>
          <p:nvSpPr>
            <p:cNvPr id="136" name="Text Box 69"/>
            <p:cNvSpPr txBox="1">
              <a:spLocks noChangeArrowheads="1"/>
            </p:cNvSpPr>
            <p:nvPr/>
          </p:nvSpPr>
          <p:spPr bwMode="auto">
            <a:xfrm>
              <a:off x="1686674" y="2037618"/>
              <a:ext cx="1278585" cy="923330"/>
            </a:xfrm>
            <a:prstGeom prst="rect">
              <a:avLst/>
            </a:prstGeom>
            <a:solidFill>
              <a:schemeClr val="bg1"/>
            </a:solidFill>
            <a:ln w="9525">
              <a:noFill/>
              <a:miter lim="800000"/>
              <a:headEnd/>
              <a:tailEnd/>
            </a:ln>
            <a:effectLst/>
          </p:spPr>
          <p:txBody>
            <a:bodyPr wrap="square" lIns="0" tIns="0" rIns="0" bIns="0">
              <a:spAutoFit/>
            </a:bodyPr>
            <a:lstStyle/>
            <a:p>
              <a:pPr algn="ctr" eaLnBrk="0" hangingPunct="0"/>
              <a:r>
                <a:rPr lang="en-US" altLang="ja-JP" sz="2000" dirty="0" smtClean="0">
                  <a:solidFill>
                    <a:schemeClr val="accent3">
                      <a:lumMod val="75000"/>
                    </a:schemeClr>
                  </a:solidFill>
                  <a:latin typeface="Arial Unicode MS" pitchFamily="50" charset="-128"/>
                  <a:ea typeface="Arial Unicode MS" pitchFamily="50" charset="-128"/>
                  <a:cs typeface="Arial Unicode MS" pitchFamily="50" charset="-128"/>
                  <a:sym typeface="MT Extra" pitchFamily="18" charset="2"/>
                </a:rPr>
                <a:t>near UV </a:t>
              </a:r>
            </a:p>
            <a:p>
              <a:pPr algn="ctr" eaLnBrk="0" hangingPunct="0"/>
              <a:r>
                <a:rPr lang="en-US" altLang="ja-JP" sz="2000" dirty="0" smtClean="0">
                  <a:solidFill>
                    <a:schemeClr val="accent3">
                      <a:lumMod val="75000"/>
                    </a:schemeClr>
                  </a:solidFill>
                  <a:latin typeface="Arial Unicode MS" pitchFamily="50" charset="-128"/>
                  <a:ea typeface="Arial Unicode MS" pitchFamily="50" charset="-128"/>
                  <a:cs typeface="Arial Unicode MS" pitchFamily="50" charset="-128"/>
                  <a:sym typeface="MT Extra" pitchFamily="18" charset="2"/>
                </a:rPr>
                <a:t>photon</a:t>
              </a:r>
            </a:p>
            <a:p>
              <a:pPr algn="ctr" eaLnBrk="0" hangingPunct="0"/>
              <a:r>
                <a:rPr lang="en-US" altLang="ja-JP" sz="2000" dirty="0" smtClean="0">
                  <a:solidFill>
                    <a:schemeClr val="accent3">
                      <a:lumMod val="75000"/>
                    </a:schemeClr>
                  </a:solidFill>
                  <a:latin typeface="Arial Unicode MS" pitchFamily="50" charset="-128"/>
                  <a:ea typeface="Arial Unicode MS" pitchFamily="50" charset="-128"/>
                  <a:cs typeface="Arial Unicode MS" pitchFamily="50" charset="-128"/>
                  <a:sym typeface="MT Extra" pitchFamily="18" charset="2"/>
                </a:rPr>
                <a:t>3-5 eV</a:t>
              </a:r>
            </a:p>
          </p:txBody>
        </p:sp>
        <p:sp>
          <p:nvSpPr>
            <p:cNvPr id="137" name="Rectangle 140"/>
            <p:cNvSpPr>
              <a:spLocks noChangeArrowheads="1"/>
            </p:cNvSpPr>
            <p:nvPr/>
          </p:nvSpPr>
          <p:spPr bwMode="auto">
            <a:xfrm>
              <a:off x="-508" y="1981289"/>
              <a:ext cx="1657337" cy="1015663"/>
            </a:xfrm>
            <a:prstGeom prst="rect">
              <a:avLst/>
            </a:prstGeom>
            <a:solidFill>
              <a:schemeClr val="bg1"/>
            </a:solidFill>
            <a:ln w="38100">
              <a:noFill/>
              <a:miter lim="800000"/>
              <a:headEnd/>
              <a:tailEnd/>
            </a:ln>
            <a:effectLst/>
          </p:spPr>
          <p:txBody>
            <a:bodyPr wrap="square">
              <a:spAutoFit/>
            </a:bodyPr>
            <a:lstStyle/>
            <a:p>
              <a:pPr algn="ctr"/>
              <a:r>
                <a:rPr lang="en-US" altLang="ja-JP" sz="2000" dirty="0" smtClean="0">
                  <a:solidFill>
                    <a:schemeClr val="tx2"/>
                  </a:solidFill>
                  <a:latin typeface="Arial Unicode MS" pitchFamily="50" charset="-128"/>
                  <a:ea typeface="Arial Unicode MS" pitchFamily="50" charset="-128"/>
                  <a:cs typeface="Arial Unicode MS" pitchFamily="50" charset="-128"/>
                </a:rPr>
                <a:t>low energy</a:t>
              </a:r>
            </a:p>
            <a:p>
              <a:pPr algn="ctr"/>
              <a:r>
                <a:rPr lang="en-US" altLang="ja-JP" sz="2000" dirty="0" smtClean="0">
                  <a:solidFill>
                    <a:schemeClr val="tx2"/>
                  </a:solidFill>
                  <a:latin typeface="Arial Unicode MS" pitchFamily="50" charset="-128"/>
                  <a:ea typeface="Arial Unicode MS" pitchFamily="50" charset="-128"/>
                  <a:cs typeface="Arial Unicode MS" pitchFamily="50" charset="-128"/>
                </a:rPr>
                <a:t>electron</a:t>
              </a:r>
            </a:p>
            <a:p>
              <a:pPr algn="ctr"/>
              <a:r>
                <a:rPr lang="en-US" altLang="ja-JP" sz="2000" dirty="0" smtClean="0">
                  <a:solidFill>
                    <a:schemeClr val="tx2"/>
                  </a:solidFill>
                  <a:latin typeface="Arial Unicode MS" pitchFamily="50" charset="-128"/>
                  <a:ea typeface="Arial Unicode MS" pitchFamily="50" charset="-128"/>
                  <a:cs typeface="Arial Unicode MS" pitchFamily="50" charset="-128"/>
                </a:rPr>
                <a:t>&lt; 5 eV</a:t>
              </a:r>
              <a:endParaRPr lang="en-US" altLang="ja-JP" sz="2000" dirty="0">
                <a:solidFill>
                  <a:schemeClr val="tx2"/>
                </a:solidFill>
                <a:latin typeface="Arial Unicode MS" pitchFamily="50" charset="-128"/>
                <a:ea typeface="Arial Unicode MS" pitchFamily="50" charset="-128"/>
                <a:cs typeface="Arial Unicode MS" pitchFamily="50" charset="-128"/>
              </a:endParaRPr>
            </a:p>
          </p:txBody>
        </p:sp>
        <p:sp>
          <p:nvSpPr>
            <p:cNvPr id="138" name="Rectangle 140"/>
            <p:cNvSpPr>
              <a:spLocks noChangeArrowheads="1"/>
            </p:cNvSpPr>
            <p:nvPr/>
          </p:nvSpPr>
          <p:spPr bwMode="auto">
            <a:xfrm>
              <a:off x="661003" y="3334119"/>
              <a:ext cx="543672" cy="400110"/>
            </a:xfrm>
            <a:prstGeom prst="rect">
              <a:avLst/>
            </a:prstGeom>
            <a:solidFill>
              <a:schemeClr val="bg1"/>
            </a:solidFill>
            <a:ln w="38100">
              <a:noFill/>
              <a:miter lim="800000"/>
              <a:headEnd/>
              <a:tailEnd/>
            </a:ln>
            <a:effectLst/>
          </p:spPr>
          <p:txBody>
            <a:bodyPr wrap="square">
              <a:spAutoFit/>
            </a:bodyPr>
            <a:lstStyle/>
            <a:p>
              <a:r>
                <a:rPr lang="en-US" altLang="ja-JP" sz="2000" b="1" i="1" dirty="0" smtClean="0">
                  <a:solidFill>
                    <a:srgbClr val="C00000"/>
                  </a:solidFill>
                  <a:latin typeface="Times New Roman" panose="02020603050405020304" pitchFamily="18" charset="0"/>
                  <a:ea typeface="Arial Unicode MS" pitchFamily="50" charset="-128"/>
                  <a:cs typeface="Times New Roman" panose="02020603050405020304" pitchFamily="18" charset="0"/>
                </a:rPr>
                <a:t>E</a:t>
              </a:r>
              <a:r>
                <a:rPr lang="en-US" altLang="ja-JP" sz="2000" b="1" baseline="-25000" dirty="0" smtClean="0">
                  <a:solidFill>
                    <a:srgbClr val="C00000"/>
                  </a:solidFill>
                  <a:latin typeface="Times New Roman" panose="02020603050405020304" pitchFamily="18" charset="0"/>
                  <a:ea typeface="Arial Unicode MS" pitchFamily="50" charset="-128"/>
                  <a:cs typeface="Times New Roman" panose="02020603050405020304" pitchFamily="18" charset="0"/>
                </a:rPr>
                <a:t>A</a:t>
              </a:r>
              <a:endParaRPr lang="en-CA" sz="2000" b="1" baseline="-25000" dirty="0">
                <a:solidFill>
                  <a:srgbClr val="C00000"/>
                </a:solidFill>
                <a:latin typeface="Times New Roman" panose="02020603050405020304" pitchFamily="18" charset="0"/>
                <a:ea typeface="Arial Unicode MS" pitchFamily="50" charset="-128"/>
                <a:cs typeface="Times New Roman" panose="02020603050405020304" pitchFamily="18" charset="0"/>
              </a:endParaRPr>
            </a:p>
          </p:txBody>
        </p:sp>
      </p:grpSp>
      <p:sp>
        <p:nvSpPr>
          <p:cNvPr id="139" name="正方形/長方形 138"/>
          <p:cNvSpPr/>
          <p:nvPr/>
        </p:nvSpPr>
        <p:spPr>
          <a:xfrm>
            <a:off x="575556" y="5082279"/>
            <a:ext cx="2500331" cy="830997"/>
          </a:xfrm>
          <a:prstGeom prst="rect">
            <a:avLst/>
          </a:prstGeom>
          <a:solidFill>
            <a:srgbClr val="FFFF99"/>
          </a:solidFill>
          <a:ln>
            <a:noFill/>
          </a:ln>
          <a:effectLst>
            <a:outerShdw blurRad="76200" dist="114300" dir="240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marL="171450" indent="-171450">
              <a:buFont typeface="Arial" panose="020B0604020202020204" pitchFamily="34" charset="0"/>
              <a:buChar char="•"/>
            </a:pPr>
            <a:r>
              <a:rPr lang="en-US" altLang="ja-JP" sz="2400" dirty="0">
                <a:latin typeface="Arial Unicode MS" pitchFamily="50" charset="-128"/>
                <a:ea typeface="Arial Unicode MS" pitchFamily="50" charset="-128"/>
                <a:cs typeface="Arial Unicode MS" pitchFamily="50" charset="-128"/>
              </a:rPr>
              <a:t>high resolution</a:t>
            </a:r>
          </a:p>
          <a:p>
            <a:pPr marL="171450" indent="-171450">
              <a:buFont typeface="Arial" panose="020B0604020202020204" pitchFamily="34" charset="0"/>
              <a:buChar char="•"/>
            </a:pPr>
            <a:r>
              <a:rPr lang="en-US" altLang="ja-JP" sz="2400" dirty="0">
                <a:latin typeface="Arial Unicode MS" pitchFamily="50" charset="-128"/>
                <a:ea typeface="Arial Unicode MS" pitchFamily="50" charset="-128"/>
                <a:cs typeface="Arial Unicode MS" pitchFamily="50" charset="-128"/>
              </a:rPr>
              <a:t>damage free </a:t>
            </a:r>
            <a:endParaRPr lang="ja-JP" altLang="en-US" sz="2400" dirty="0">
              <a:latin typeface="Arial Unicode MS" pitchFamily="50" charset="-128"/>
              <a:ea typeface="Arial Unicode MS" pitchFamily="50" charset="-128"/>
              <a:cs typeface="Arial Unicode MS" pitchFamily="50" charset="-128"/>
            </a:endParaRPr>
          </a:p>
        </p:txBody>
      </p:sp>
      <p:sp>
        <p:nvSpPr>
          <p:cNvPr id="7" name="スライド番号プレースホルダー 6"/>
          <p:cNvSpPr>
            <a:spLocks noGrp="1"/>
          </p:cNvSpPr>
          <p:nvPr>
            <p:ph type="sldNum" sz="quarter" idx="12"/>
          </p:nvPr>
        </p:nvSpPr>
        <p:spPr/>
        <p:txBody>
          <a:bodyPr/>
          <a:lstStyle/>
          <a:p>
            <a:fld id="{164DD298-F47C-4597-8017-3C911E198F68}" type="slidenum">
              <a:rPr kumimoji="1" lang="ja-JP" altLang="en-US" smtClean="0"/>
              <a:pPr/>
              <a:t>16</a:t>
            </a:fld>
            <a:endParaRPr kumimoji="1" lang="ja-JP" altLang="en-US"/>
          </a:p>
        </p:txBody>
      </p:sp>
    </p:spTree>
    <p:extLst>
      <p:ext uri="{BB962C8B-B14F-4D97-AF65-F5344CB8AC3E}">
        <p14:creationId xmlns:p14="http://schemas.microsoft.com/office/powerpoint/2010/main" val="682021014"/>
      </p:ext>
    </p:extLst>
  </p:cSld>
  <p:clrMapOvr>
    <a:masterClrMapping/>
  </p:clrMapOvr>
  <mc:AlternateContent xmlns:mc="http://schemas.openxmlformats.org/markup-compatibility/2006" xmlns:p14="http://schemas.microsoft.com/office/powerpoint/2010/main">
    <mc:Choice Requires="p14">
      <p:transition spd="slow" p14:dur="2000" advTm="33380"/>
    </mc:Choice>
    <mc:Fallback xmlns="">
      <p:transition spd="slow" advTm="3338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normAutofit fontScale="90000"/>
          </a:bodyPr>
          <a:lstStyle/>
          <a:p>
            <a:r>
              <a:rPr kumimoji="1" lang="en-US" altLang="ja-JP" dirty="0" smtClean="0"/>
              <a:t>Sensitivity curves of photon detectors</a:t>
            </a:r>
            <a:endParaRPr kumimoji="1" lang="ja-JP" altLang="en-US" dirty="0"/>
          </a:p>
        </p:txBody>
      </p:sp>
      <p:grpSp>
        <p:nvGrpSpPr>
          <p:cNvPr id="89" name="グループ化 88"/>
          <p:cNvGrpSpPr/>
          <p:nvPr/>
        </p:nvGrpSpPr>
        <p:grpSpPr>
          <a:xfrm>
            <a:off x="4486410" y="1708628"/>
            <a:ext cx="4406070" cy="4837330"/>
            <a:chOff x="21914" y="1340768"/>
            <a:chExt cx="4406070" cy="4837330"/>
          </a:xfrm>
        </p:grpSpPr>
        <p:sp>
          <p:nvSpPr>
            <p:cNvPr id="7" name="Rectangle 48"/>
            <p:cNvSpPr>
              <a:spLocks noChangeArrowheads="1"/>
            </p:cNvSpPr>
            <p:nvPr/>
          </p:nvSpPr>
          <p:spPr bwMode="auto">
            <a:xfrm>
              <a:off x="1676210" y="5512105"/>
              <a:ext cx="1426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smtClean="0">
                  <a:ln>
                    <a:noFill/>
                  </a:ln>
                  <a:solidFill>
                    <a:srgbClr val="000000"/>
                  </a:solidFill>
                  <a:effectLst/>
                  <a:latin typeface="Arial Unicode MS" pitchFamily="50" charset="-128"/>
                  <a:ea typeface="Arial Unicode MS" pitchFamily="50" charset="-128"/>
                  <a:cs typeface="Arial Unicode MS" pitchFamily="50" charset="-128"/>
                </a:rPr>
                <a:t>3</a:t>
              </a:r>
              <a:endParaRPr kumimoji="1" lang="ja-JP" altLang="ja-JP" sz="2000" b="0" i="0" u="none" strike="noStrike" cap="none" normalizeH="0" baseline="0" smtClean="0">
                <a:ln>
                  <a:noFill/>
                </a:ln>
                <a:solidFill>
                  <a:schemeClr val="tx1"/>
                </a:solidFill>
                <a:effectLst/>
                <a:latin typeface="Arial Unicode MS" pitchFamily="50" charset="-128"/>
                <a:ea typeface="Arial Unicode MS" pitchFamily="50" charset="-128"/>
                <a:cs typeface="Arial Unicode MS" pitchFamily="50" charset="-128"/>
              </a:endParaRPr>
            </a:p>
          </p:txBody>
        </p:sp>
        <p:sp>
          <p:nvSpPr>
            <p:cNvPr id="8" name="Rectangle 49"/>
            <p:cNvSpPr>
              <a:spLocks noChangeArrowheads="1"/>
            </p:cNvSpPr>
            <p:nvPr/>
          </p:nvSpPr>
          <p:spPr bwMode="auto">
            <a:xfrm>
              <a:off x="2754181" y="5512105"/>
              <a:ext cx="1426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dirty="0" smtClean="0">
                  <a:ln>
                    <a:noFill/>
                  </a:ln>
                  <a:solidFill>
                    <a:srgbClr val="000000"/>
                  </a:solidFill>
                  <a:effectLst/>
                  <a:latin typeface="Arial Unicode MS" pitchFamily="50" charset="-128"/>
                  <a:ea typeface="Arial Unicode MS" pitchFamily="50" charset="-128"/>
                  <a:cs typeface="Arial Unicode MS" pitchFamily="50" charset="-128"/>
                </a:rPr>
                <a:t>4</a:t>
              </a:r>
              <a:endParaRPr kumimoji="1" lang="ja-JP" altLang="ja-JP" sz="2000" b="0" i="0" u="none" strike="noStrike" cap="none" normalizeH="0" baseline="0" dirty="0" smtClean="0">
                <a:ln>
                  <a:noFill/>
                </a:ln>
                <a:solidFill>
                  <a:schemeClr val="tx1"/>
                </a:solidFill>
                <a:effectLst/>
                <a:latin typeface="Arial Unicode MS" pitchFamily="50" charset="-128"/>
                <a:ea typeface="Arial Unicode MS" pitchFamily="50" charset="-128"/>
                <a:cs typeface="Arial Unicode MS" pitchFamily="50" charset="-128"/>
              </a:endParaRPr>
            </a:p>
          </p:txBody>
        </p:sp>
        <p:sp>
          <p:nvSpPr>
            <p:cNvPr id="9" name="Rectangle 50"/>
            <p:cNvSpPr>
              <a:spLocks noChangeArrowheads="1"/>
            </p:cNvSpPr>
            <p:nvPr/>
          </p:nvSpPr>
          <p:spPr bwMode="auto">
            <a:xfrm>
              <a:off x="3844784" y="5512105"/>
              <a:ext cx="1426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smtClean="0">
                  <a:ln>
                    <a:noFill/>
                  </a:ln>
                  <a:solidFill>
                    <a:srgbClr val="000000"/>
                  </a:solidFill>
                  <a:effectLst/>
                  <a:latin typeface="Arial Unicode MS" pitchFamily="50" charset="-128"/>
                  <a:ea typeface="Arial Unicode MS" pitchFamily="50" charset="-128"/>
                  <a:cs typeface="Arial Unicode MS" pitchFamily="50" charset="-128"/>
                </a:rPr>
                <a:t>5</a:t>
              </a:r>
              <a:endParaRPr kumimoji="1" lang="ja-JP" altLang="ja-JP" sz="2000" b="0" i="0" u="none" strike="noStrike" cap="none" normalizeH="0" baseline="0" smtClean="0">
                <a:ln>
                  <a:noFill/>
                </a:ln>
                <a:solidFill>
                  <a:schemeClr val="tx1"/>
                </a:solidFill>
                <a:effectLst/>
                <a:latin typeface="Arial Unicode MS" pitchFamily="50" charset="-128"/>
                <a:ea typeface="Arial Unicode MS" pitchFamily="50" charset="-128"/>
                <a:cs typeface="Arial Unicode MS" pitchFamily="50" charset="-128"/>
              </a:endParaRPr>
            </a:p>
          </p:txBody>
        </p:sp>
        <p:sp>
          <p:nvSpPr>
            <p:cNvPr id="10" name="Rectangle 51"/>
            <p:cNvSpPr>
              <a:spLocks noChangeArrowheads="1"/>
            </p:cNvSpPr>
            <p:nvPr/>
          </p:nvSpPr>
          <p:spPr bwMode="auto">
            <a:xfrm>
              <a:off x="531352" y="5199259"/>
              <a:ext cx="4985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smtClean="0">
                  <a:ln>
                    <a:noFill/>
                  </a:ln>
                  <a:solidFill>
                    <a:srgbClr val="000000"/>
                  </a:solidFill>
                  <a:effectLst/>
                  <a:latin typeface="Arial Unicode MS" pitchFamily="50" charset="-128"/>
                  <a:ea typeface="Arial Unicode MS" pitchFamily="50" charset="-128"/>
                  <a:cs typeface="Arial Unicode MS" pitchFamily="50" charset="-128"/>
                </a:rPr>
                <a:t>0.00</a:t>
              </a:r>
              <a:endParaRPr kumimoji="1" lang="ja-JP" altLang="ja-JP" sz="2000" b="0" i="0" u="none" strike="noStrike" cap="none" normalizeH="0" baseline="0" smtClean="0">
                <a:ln>
                  <a:noFill/>
                </a:ln>
                <a:solidFill>
                  <a:schemeClr val="tx1"/>
                </a:solidFill>
                <a:effectLst/>
                <a:latin typeface="Arial Unicode MS" pitchFamily="50" charset="-128"/>
                <a:ea typeface="Arial Unicode MS" pitchFamily="50" charset="-128"/>
                <a:cs typeface="Arial Unicode MS" pitchFamily="50" charset="-128"/>
              </a:endParaRPr>
            </a:p>
          </p:txBody>
        </p:sp>
        <p:sp>
          <p:nvSpPr>
            <p:cNvPr id="11" name="Rectangle 52"/>
            <p:cNvSpPr>
              <a:spLocks noChangeArrowheads="1"/>
            </p:cNvSpPr>
            <p:nvPr/>
          </p:nvSpPr>
          <p:spPr bwMode="auto">
            <a:xfrm>
              <a:off x="531352" y="3913095"/>
              <a:ext cx="4985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smtClean="0">
                  <a:ln>
                    <a:noFill/>
                  </a:ln>
                  <a:solidFill>
                    <a:srgbClr val="000000"/>
                  </a:solidFill>
                  <a:effectLst/>
                  <a:latin typeface="Arial Unicode MS" pitchFamily="50" charset="-128"/>
                  <a:ea typeface="Arial Unicode MS" pitchFamily="50" charset="-128"/>
                  <a:cs typeface="Arial Unicode MS" pitchFamily="50" charset="-128"/>
                </a:rPr>
                <a:t>0.05</a:t>
              </a:r>
              <a:endParaRPr kumimoji="1" lang="ja-JP" altLang="ja-JP" sz="2000" b="0" i="0" u="none" strike="noStrike" cap="none" normalizeH="0" baseline="0" smtClean="0">
                <a:ln>
                  <a:noFill/>
                </a:ln>
                <a:solidFill>
                  <a:schemeClr val="tx1"/>
                </a:solidFill>
                <a:effectLst/>
                <a:latin typeface="Arial Unicode MS" pitchFamily="50" charset="-128"/>
                <a:ea typeface="Arial Unicode MS" pitchFamily="50" charset="-128"/>
                <a:cs typeface="Arial Unicode MS" pitchFamily="50" charset="-128"/>
              </a:endParaRPr>
            </a:p>
          </p:txBody>
        </p:sp>
        <p:sp>
          <p:nvSpPr>
            <p:cNvPr id="12" name="Rectangle 53"/>
            <p:cNvSpPr>
              <a:spLocks noChangeArrowheads="1"/>
            </p:cNvSpPr>
            <p:nvPr/>
          </p:nvSpPr>
          <p:spPr bwMode="auto">
            <a:xfrm>
              <a:off x="531352" y="2626932"/>
              <a:ext cx="4985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smtClean="0">
                  <a:ln>
                    <a:noFill/>
                  </a:ln>
                  <a:solidFill>
                    <a:srgbClr val="000000"/>
                  </a:solidFill>
                  <a:effectLst/>
                  <a:latin typeface="Arial Unicode MS" pitchFamily="50" charset="-128"/>
                  <a:ea typeface="Arial Unicode MS" pitchFamily="50" charset="-128"/>
                  <a:cs typeface="Arial Unicode MS" pitchFamily="50" charset="-128"/>
                </a:rPr>
                <a:t>0.10</a:t>
              </a:r>
              <a:endParaRPr kumimoji="1" lang="ja-JP" altLang="ja-JP" sz="2000" b="0" i="0" u="none" strike="noStrike" cap="none" normalizeH="0" baseline="0" smtClean="0">
                <a:ln>
                  <a:noFill/>
                </a:ln>
                <a:solidFill>
                  <a:schemeClr val="tx1"/>
                </a:solidFill>
                <a:effectLst/>
                <a:latin typeface="Arial Unicode MS" pitchFamily="50" charset="-128"/>
                <a:ea typeface="Arial Unicode MS" pitchFamily="50" charset="-128"/>
                <a:cs typeface="Arial Unicode MS" pitchFamily="50" charset="-128"/>
              </a:endParaRPr>
            </a:p>
          </p:txBody>
        </p:sp>
        <p:sp>
          <p:nvSpPr>
            <p:cNvPr id="13" name="Rectangle 54"/>
            <p:cNvSpPr>
              <a:spLocks noChangeArrowheads="1"/>
            </p:cNvSpPr>
            <p:nvPr/>
          </p:nvSpPr>
          <p:spPr bwMode="auto">
            <a:xfrm>
              <a:off x="531352" y="1340768"/>
              <a:ext cx="4985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dirty="0" smtClean="0">
                  <a:ln>
                    <a:noFill/>
                  </a:ln>
                  <a:solidFill>
                    <a:srgbClr val="000000"/>
                  </a:solidFill>
                  <a:effectLst/>
                  <a:latin typeface="Arial Unicode MS" pitchFamily="50" charset="-128"/>
                  <a:ea typeface="Arial Unicode MS" pitchFamily="50" charset="-128"/>
                  <a:cs typeface="Arial Unicode MS" pitchFamily="50" charset="-128"/>
                </a:rPr>
                <a:t>0.15</a:t>
              </a:r>
              <a:endParaRPr kumimoji="1" lang="ja-JP" altLang="ja-JP" sz="2000" b="0" i="0" u="none" strike="noStrike" cap="none" normalizeH="0" baseline="0" dirty="0" smtClean="0">
                <a:ln>
                  <a:noFill/>
                </a:ln>
                <a:solidFill>
                  <a:schemeClr val="tx1"/>
                </a:solidFill>
                <a:effectLst/>
                <a:latin typeface="Arial Unicode MS" pitchFamily="50" charset="-128"/>
                <a:ea typeface="Arial Unicode MS" pitchFamily="50" charset="-128"/>
                <a:cs typeface="Arial Unicode MS" pitchFamily="50" charset="-128"/>
              </a:endParaRPr>
            </a:p>
          </p:txBody>
        </p:sp>
        <p:sp>
          <p:nvSpPr>
            <p:cNvPr id="14" name="Line 55"/>
            <p:cNvSpPr>
              <a:spLocks noChangeShapeType="1"/>
            </p:cNvSpPr>
            <p:nvPr/>
          </p:nvSpPr>
          <p:spPr bwMode="auto">
            <a:xfrm flipV="1">
              <a:off x="1170911" y="5322583"/>
              <a:ext cx="0" cy="34116"/>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latin typeface="Arial Unicode MS" pitchFamily="50" charset="-128"/>
                <a:ea typeface="Arial Unicode MS" pitchFamily="50" charset="-128"/>
                <a:cs typeface="Arial Unicode MS" pitchFamily="50" charset="-128"/>
              </a:endParaRPr>
            </a:p>
          </p:txBody>
        </p:sp>
        <p:sp>
          <p:nvSpPr>
            <p:cNvPr id="23" name="Line 64"/>
            <p:cNvSpPr>
              <a:spLocks noChangeShapeType="1"/>
            </p:cNvSpPr>
            <p:nvPr/>
          </p:nvSpPr>
          <p:spPr bwMode="auto">
            <a:xfrm>
              <a:off x="1126696" y="5322583"/>
              <a:ext cx="44214"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latin typeface="Arial Unicode MS" pitchFamily="50" charset="-128"/>
                <a:ea typeface="Arial Unicode MS" pitchFamily="50" charset="-128"/>
                <a:cs typeface="Arial Unicode MS" pitchFamily="50" charset="-128"/>
              </a:endParaRPr>
            </a:p>
          </p:txBody>
        </p:sp>
        <p:grpSp>
          <p:nvGrpSpPr>
            <p:cNvPr id="76" name="グループ化 75"/>
            <p:cNvGrpSpPr/>
            <p:nvPr/>
          </p:nvGrpSpPr>
          <p:grpSpPr>
            <a:xfrm>
              <a:off x="1126696" y="1464092"/>
              <a:ext cx="3290761" cy="3930135"/>
              <a:chOff x="1054688" y="1464092"/>
              <a:chExt cx="3290761" cy="3930135"/>
            </a:xfrm>
          </p:grpSpPr>
          <p:sp>
            <p:nvSpPr>
              <p:cNvPr id="15" name="Line 56"/>
              <p:cNvSpPr>
                <a:spLocks noChangeShapeType="1"/>
              </p:cNvSpPr>
              <p:nvPr/>
            </p:nvSpPr>
            <p:spPr bwMode="auto">
              <a:xfrm flipV="1">
                <a:off x="1637888" y="5322583"/>
                <a:ext cx="0" cy="71644"/>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latin typeface="Arial Unicode MS" pitchFamily="50" charset="-128"/>
                  <a:ea typeface="Arial Unicode MS" pitchFamily="50" charset="-128"/>
                  <a:cs typeface="Arial Unicode MS" pitchFamily="50" charset="-128"/>
                </a:endParaRPr>
              </a:p>
            </p:txBody>
          </p:sp>
          <p:sp>
            <p:nvSpPr>
              <p:cNvPr id="16" name="Line 57"/>
              <p:cNvSpPr>
                <a:spLocks noChangeShapeType="1"/>
              </p:cNvSpPr>
              <p:nvPr/>
            </p:nvSpPr>
            <p:spPr bwMode="auto">
              <a:xfrm flipV="1">
                <a:off x="2187400" y="5322583"/>
                <a:ext cx="0" cy="34116"/>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latin typeface="Arial Unicode MS" pitchFamily="50" charset="-128"/>
                  <a:ea typeface="Arial Unicode MS" pitchFamily="50" charset="-128"/>
                  <a:cs typeface="Arial Unicode MS" pitchFamily="50" charset="-128"/>
                </a:endParaRPr>
              </a:p>
            </p:txBody>
          </p:sp>
          <p:sp>
            <p:nvSpPr>
              <p:cNvPr id="17" name="Line 58"/>
              <p:cNvSpPr>
                <a:spLocks noChangeShapeType="1"/>
              </p:cNvSpPr>
              <p:nvPr/>
            </p:nvSpPr>
            <p:spPr bwMode="auto">
              <a:xfrm flipV="1">
                <a:off x="2726386" y="5322583"/>
                <a:ext cx="0" cy="71644"/>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latin typeface="Arial Unicode MS" pitchFamily="50" charset="-128"/>
                  <a:ea typeface="Arial Unicode MS" pitchFamily="50" charset="-128"/>
                  <a:cs typeface="Arial Unicode MS" pitchFamily="50" charset="-128"/>
                </a:endParaRPr>
              </a:p>
            </p:txBody>
          </p:sp>
          <p:sp>
            <p:nvSpPr>
              <p:cNvPr id="18" name="Line 59"/>
              <p:cNvSpPr>
                <a:spLocks noChangeShapeType="1"/>
              </p:cNvSpPr>
              <p:nvPr/>
            </p:nvSpPr>
            <p:spPr bwMode="auto">
              <a:xfrm flipV="1">
                <a:off x="3265371" y="5322583"/>
                <a:ext cx="0" cy="34116"/>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latin typeface="Arial Unicode MS" pitchFamily="50" charset="-128"/>
                  <a:ea typeface="Arial Unicode MS" pitchFamily="50" charset="-128"/>
                  <a:cs typeface="Arial Unicode MS" pitchFamily="50" charset="-128"/>
                </a:endParaRPr>
              </a:p>
            </p:txBody>
          </p:sp>
          <p:sp>
            <p:nvSpPr>
              <p:cNvPr id="19" name="Line 60"/>
              <p:cNvSpPr>
                <a:spLocks noChangeShapeType="1"/>
              </p:cNvSpPr>
              <p:nvPr/>
            </p:nvSpPr>
            <p:spPr bwMode="auto">
              <a:xfrm flipV="1">
                <a:off x="3806463" y="5322583"/>
                <a:ext cx="0" cy="71644"/>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latin typeface="Arial Unicode MS" pitchFamily="50" charset="-128"/>
                  <a:ea typeface="Arial Unicode MS" pitchFamily="50" charset="-128"/>
                  <a:cs typeface="Arial Unicode MS" pitchFamily="50" charset="-128"/>
                </a:endParaRPr>
              </a:p>
            </p:txBody>
          </p:sp>
          <p:sp>
            <p:nvSpPr>
              <p:cNvPr id="20" name="Line 61"/>
              <p:cNvSpPr>
                <a:spLocks noChangeShapeType="1"/>
              </p:cNvSpPr>
              <p:nvPr/>
            </p:nvSpPr>
            <p:spPr bwMode="auto">
              <a:xfrm flipV="1">
                <a:off x="4345448" y="5322583"/>
                <a:ext cx="0" cy="34116"/>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latin typeface="Arial Unicode MS" pitchFamily="50" charset="-128"/>
                  <a:ea typeface="Arial Unicode MS" pitchFamily="50" charset="-128"/>
                  <a:cs typeface="Arial Unicode MS" pitchFamily="50" charset="-128"/>
                </a:endParaRPr>
              </a:p>
            </p:txBody>
          </p:sp>
          <p:sp>
            <p:nvSpPr>
              <p:cNvPr id="21" name="Line 62"/>
              <p:cNvSpPr>
                <a:spLocks noChangeShapeType="1"/>
              </p:cNvSpPr>
              <p:nvPr/>
            </p:nvSpPr>
            <p:spPr bwMode="auto">
              <a:xfrm>
                <a:off x="1098903" y="5322583"/>
                <a:ext cx="3246546" cy="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latin typeface="Arial Unicode MS" pitchFamily="50" charset="-128"/>
                  <a:ea typeface="Arial Unicode MS" pitchFamily="50" charset="-128"/>
                  <a:cs typeface="Arial Unicode MS" pitchFamily="50" charset="-128"/>
                </a:endParaRPr>
              </a:p>
            </p:txBody>
          </p:sp>
          <p:sp>
            <p:nvSpPr>
              <p:cNvPr id="22" name="Line 63"/>
              <p:cNvSpPr>
                <a:spLocks noChangeShapeType="1"/>
              </p:cNvSpPr>
              <p:nvPr/>
            </p:nvSpPr>
            <p:spPr bwMode="auto">
              <a:xfrm>
                <a:off x="1098903" y="1464092"/>
                <a:ext cx="3246546" cy="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latin typeface="Arial Unicode MS" pitchFamily="50" charset="-128"/>
                  <a:ea typeface="Arial Unicode MS" pitchFamily="50" charset="-128"/>
                  <a:cs typeface="Arial Unicode MS" pitchFamily="50" charset="-128"/>
                </a:endParaRPr>
              </a:p>
            </p:txBody>
          </p:sp>
          <p:sp>
            <p:nvSpPr>
              <p:cNvPr id="24" name="Line 65"/>
              <p:cNvSpPr>
                <a:spLocks noChangeShapeType="1"/>
              </p:cNvSpPr>
              <p:nvPr/>
            </p:nvSpPr>
            <p:spPr bwMode="auto">
              <a:xfrm>
                <a:off x="1054688" y="4036418"/>
                <a:ext cx="44214" cy="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latin typeface="Arial Unicode MS" pitchFamily="50" charset="-128"/>
                  <a:ea typeface="Arial Unicode MS" pitchFamily="50" charset="-128"/>
                  <a:cs typeface="Arial Unicode MS" pitchFamily="50" charset="-128"/>
                </a:endParaRPr>
              </a:p>
            </p:txBody>
          </p:sp>
          <p:sp>
            <p:nvSpPr>
              <p:cNvPr id="25" name="Line 66"/>
              <p:cNvSpPr>
                <a:spLocks noChangeShapeType="1"/>
              </p:cNvSpPr>
              <p:nvPr/>
            </p:nvSpPr>
            <p:spPr bwMode="auto">
              <a:xfrm>
                <a:off x="1054688" y="2750256"/>
                <a:ext cx="44214" cy="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latin typeface="Arial Unicode MS" pitchFamily="50" charset="-128"/>
                  <a:ea typeface="Arial Unicode MS" pitchFamily="50" charset="-128"/>
                  <a:cs typeface="Arial Unicode MS" pitchFamily="50" charset="-128"/>
                </a:endParaRPr>
              </a:p>
            </p:txBody>
          </p:sp>
          <p:sp>
            <p:nvSpPr>
              <p:cNvPr id="26" name="Line 67"/>
              <p:cNvSpPr>
                <a:spLocks noChangeShapeType="1"/>
              </p:cNvSpPr>
              <p:nvPr/>
            </p:nvSpPr>
            <p:spPr bwMode="auto">
              <a:xfrm>
                <a:off x="1054688" y="1464092"/>
                <a:ext cx="44214" cy="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latin typeface="Arial Unicode MS" pitchFamily="50" charset="-128"/>
                  <a:ea typeface="Arial Unicode MS" pitchFamily="50" charset="-128"/>
                  <a:cs typeface="Arial Unicode MS" pitchFamily="50" charset="-128"/>
                </a:endParaRPr>
              </a:p>
            </p:txBody>
          </p:sp>
          <p:sp>
            <p:nvSpPr>
              <p:cNvPr id="27" name="Line 68"/>
              <p:cNvSpPr>
                <a:spLocks noChangeShapeType="1"/>
              </p:cNvSpPr>
              <p:nvPr/>
            </p:nvSpPr>
            <p:spPr bwMode="auto">
              <a:xfrm flipV="1">
                <a:off x="1098903" y="1464092"/>
                <a:ext cx="0" cy="3858491"/>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latin typeface="Arial Unicode MS" pitchFamily="50" charset="-128"/>
                  <a:ea typeface="Arial Unicode MS" pitchFamily="50" charset="-128"/>
                  <a:cs typeface="Arial Unicode MS" pitchFamily="50" charset="-128"/>
                </a:endParaRPr>
              </a:p>
            </p:txBody>
          </p:sp>
          <p:sp>
            <p:nvSpPr>
              <p:cNvPr id="28" name="Line 69"/>
              <p:cNvSpPr>
                <a:spLocks noChangeShapeType="1"/>
              </p:cNvSpPr>
              <p:nvPr/>
            </p:nvSpPr>
            <p:spPr bwMode="auto">
              <a:xfrm flipV="1">
                <a:off x="4345448" y="1464092"/>
                <a:ext cx="0" cy="3858491"/>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latin typeface="Arial Unicode MS" pitchFamily="50" charset="-128"/>
                  <a:ea typeface="Arial Unicode MS" pitchFamily="50" charset="-128"/>
                  <a:cs typeface="Arial Unicode MS" pitchFamily="50" charset="-128"/>
                </a:endParaRPr>
              </a:p>
            </p:txBody>
          </p:sp>
        </p:grpSp>
        <p:sp>
          <p:nvSpPr>
            <p:cNvPr id="30" name="Freeform 71"/>
            <p:cNvSpPr>
              <a:spLocks/>
            </p:cNvSpPr>
            <p:nvPr/>
          </p:nvSpPr>
          <p:spPr bwMode="auto">
            <a:xfrm>
              <a:off x="1170911" y="2999300"/>
              <a:ext cx="3257073" cy="2323283"/>
            </a:xfrm>
            <a:custGeom>
              <a:avLst/>
              <a:gdLst>
                <a:gd name="T0" fmla="*/ 10 w 1547"/>
                <a:gd name="T1" fmla="*/ 681 h 681"/>
                <a:gd name="T2" fmla="*/ 20 w 1547"/>
                <a:gd name="T3" fmla="*/ 681 h 681"/>
                <a:gd name="T4" fmla="*/ 36 w 1547"/>
                <a:gd name="T5" fmla="*/ 681 h 681"/>
                <a:gd name="T6" fmla="*/ 47 w 1547"/>
                <a:gd name="T7" fmla="*/ 681 h 681"/>
                <a:gd name="T8" fmla="*/ 57 w 1547"/>
                <a:gd name="T9" fmla="*/ 681 h 681"/>
                <a:gd name="T10" fmla="*/ 73 w 1547"/>
                <a:gd name="T11" fmla="*/ 681 h 681"/>
                <a:gd name="T12" fmla="*/ 83 w 1547"/>
                <a:gd name="T13" fmla="*/ 681 h 681"/>
                <a:gd name="T14" fmla="*/ 99 w 1547"/>
                <a:gd name="T15" fmla="*/ 681 h 681"/>
                <a:gd name="T16" fmla="*/ 115 w 1547"/>
                <a:gd name="T17" fmla="*/ 681 h 681"/>
                <a:gd name="T18" fmla="*/ 125 w 1547"/>
                <a:gd name="T19" fmla="*/ 681 h 681"/>
                <a:gd name="T20" fmla="*/ 141 w 1547"/>
                <a:gd name="T21" fmla="*/ 681 h 681"/>
                <a:gd name="T22" fmla="*/ 156 w 1547"/>
                <a:gd name="T23" fmla="*/ 681 h 681"/>
                <a:gd name="T24" fmla="*/ 167 w 1547"/>
                <a:gd name="T25" fmla="*/ 681 h 681"/>
                <a:gd name="T26" fmla="*/ 182 w 1547"/>
                <a:gd name="T27" fmla="*/ 681 h 681"/>
                <a:gd name="T28" fmla="*/ 198 w 1547"/>
                <a:gd name="T29" fmla="*/ 681 h 681"/>
                <a:gd name="T30" fmla="*/ 214 w 1547"/>
                <a:gd name="T31" fmla="*/ 681 h 681"/>
                <a:gd name="T32" fmla="*/ 230 w 1547"/>
                <a:gd name="T33" fmla="*/ 681 h 681"/>
                <a:gd name="T34" fmla="*/ 245 w 1547"/>
                <a:gd name="T35" fmla="*/ 681 h 681"/>
                <a:gd name="T36" fmla="*/ 266 w 1547"/>
                <a:gd name="T37" fmla="*/ 681 h 681"/>
                <a:gd name="T38" fmla="*/ 282 w 1547"/>
                <a:gd name="T39" fmla="*/ 681 h 681"/>
                <a:gd name="T40" fmla="*/ 298 w 1547"/>
                <a:gd name="T41" fmla="*/ 681 h 681"/>
                <a:gd name="T42" fmla="*/ 318 w 1547"/>
                <a:gd name="T43" fmla="*/ 681 h 681"/>
                <a:gd name="T44" fmla="*/ 334 w 1547"/>
                <a:gd name="T45" fmla="*/ 681 h 681"/>
                <a:gd name="T46" fmla="*/ 355 w 1547"/>
                <a:gd name="T47" fmla="*/ 681 h 681"/>
                <a:gd name="T48" fmla="*/ 371 w 1547"/>
                <a:gd name="T49" fmla="*/ 681 h 681"/>
                <a:gd name="T50" fmla="*/ 392 w 1547"/>
                <a:gd name="T51" fmla="*/ 681 h 681"/>
                <a:gd name="T52" fmla="*/ 413 w 1547"/>
                <a:gd name="T53" fmla="*/ 681 h 681"/>
                <a:gd name="T54" fmla="*/ 433 w 1547"/>
                <a:gd name="T55" fmla="*/ 681 h 681"/>
                <a:gd name="T56" fmla="*/ 454 w 1547"/>
                <a:gd name="T57" fmla="*/ 681 h 681"/>
                <a:gd name="T58" fmla="*/ 475 w 1547"/>
                <a:gd name="T59" fmla="*/ 681 h 681"/>
                <a:gd name="T60" fmla="*/ 496 w 1547"/>
                <a:gd name="T61" fmla="*/ 681 h 681"/>
                <a:gd name="T62" fmla="*/ 522 w 1547"/>
                <a:gd name="T63" fmla="*/ 681 h 681"/>
                <a:gd name="T64" fmla="*/ 543 w 1547"/>
                <a:gd name="T65" fmla="*/ 681 h 681"/>
                <a:gd name="T66" fmla="*/ 569 w 1547"/>
                <a:gd name="T67" fmla="*/ 681 h 681"/>
                <a:gd name="T68" fmla="*/ 590 w 1547"/>
                <a:gd name="T69" fmla="*/ 681 h 681"/>
                <a:gd name="T70" fmla="*/ 616 w 1547"/>
                <a:gd name="T71" fmla="*/ 681 h 681"/>
                <a:gd name="T72" fmla="*/ 643 w 1547"/>
                <a:gd name="T73" fmla="*/ 681 h 681"/>
                <a:gd name="T74" fmla="*/ 669 w 1547"/>
                <a:gd name="T75" fmla="*/ 681 h 681"/>
                <a:gd name="T76" fmla="*/ 700 w 1547"/>
                <a:gd name="T77" fmla="*/ 676 h 681"/>
                <a:gd name="T78" fmla="*/ 726 w 1547"/>
                <a:gd name="T79" fmla="*/ 676 h 681"/>
                <a:gd name="T80" fmla="*/ 752 w 1547"/>
                <a:gd name="T81" fmla="*/ 676 h 681"/>
                <a:gd name="T82" fmla="*/ 784 w 1547"/>
                <a:gd name="T83" fmla="*/ 660 h 681"/>
                <a:gd name="T84" fmla="*/ 815 w 1547"/>
                <a:gd name="T85" fmla="*/ 670 h 681"/>
                <a:gd name="T86" fmla="*/ 846 w 1547"/>
                <a:gd name="T87" fmla="*/ 670 h 681"/>
                <a:gd name="T88" fmla="*/ 878 w 1547"/>
                <a:gd name="T89" fmla="*/ 676 h 681"/>
                <a:gd name="T90" fmla="*/ 914 w 1547"/>
                <a:gd name="T91" fmla="*/ 670 h 681"/>
                <a:gd name="T92" fmla="*/ 946 w 1547"/>
                <a:gd name="T93" fmla="*/ 383 h 681"/>
                <a:gd name="T94" fmla="*/ 982 w 1547"/>
                <a:gd name="T95" fmla="*/ 6 h 681"/>
                <a:gd name="T96" fmla="*/ 1019 w 1547"/>
                <a:gd name="T97" fmla="*/ 16 h 681"/>
                <a:gd name="T98" fmla="*/ 1061 w 1547"/>
                <a:gd name="T99" fmla="*/ 252 h 681"/>
                <a:gd name="T100" fmla="*/ 1097 w 1547"/>
                <a:gd name="T101" fmla="*/ 665 h 681"/>
                <a:gd name="T102" fmla="*/ 1139 w 1547"/>
                <a:gd name="T103" fmla="*/ 670 h 681"/>
                <a:gd name="T104" fmla="*/ 1181 w 1547"/>
                <a:gd name="T105" fmla="*/ 670 h 681"/>
                <a:gd name="T106" fmla="*/ 1223 w 1547"/>
                <a:gd name="T107" fmla="*/ 676 h 681"/>
                <a:gd name="T108" fmla="*/ 1270 w 1547"/>
                <a:gd name="T109" fmla="*/ 676 h 681"/>
                <a:gd name="T110" fmla="*/ 1317 w 1547"/>
                <a:gd name="T111" fmla="*/ 676 h 681"/>
                <a:gd name="T112" fmla="*/ 1364 w 1547"/>
                <a:gd name="T113" fmla="*/ 681 h 681"/>
                <a:gd name="T114" fmla="*/ 1416 w 1547"/>
                <a:gd name="T115" fmla="*/ 676 h 681"/>
                <a:gd name="T116" fmla="*/ 1469 w 1547"/>
                <a:gd name="T117" fmla="*/ 670 h 681"/>
                <a:gd name="T118" fmla="*/ 1521 w 1547"/>
                <a:gd name="T119" fmla="*/ 67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47" h="681">
                  <a:moveTo>
                    <a:pt x="0" y="681"/>
                  </a:moveTo>
                  <a:lnTo>
                    <a:pt x="0" y="681"/>
                  </a:lnTo>
                  <a:lnTo>
                    <a:pt x="5" y="681"/>
                  </a:lnTo>
                  <a:lnTo>
                    <a:pt x="5" y="681"/>
                  </a:lnTo>
                  <a:lnTo>
                    <a:pt x="5" y="681"/>
                  </a:lnTo>
                  <a:lnTo>
                    <a:pt x="5" y="681"/>
                  </a:lnTo>
                  <a:lnTo>
                    <a:pt x="10" y="681"/>
                  </a:lnTo>
                  <a:lnTo>
                    <a:pt x="10" y="681"/>
                  </a:lnTo>
                  <a:lnTo>
                    <a:pt x="10" y="681"/>
                  </a:lnTo>
                  <a:lnTo>
                    <a:pt x="10" y="681"/>
                  </a:lnTo>
                  <a:lnTo>
                    <a:pt x="15" y="681"/>
                  </a:lnTo>
                  <a:lnTo>
                    <a:pt x="15" y="681"/>
                  </a:lnTo>
                  <a:lnTo>
                    <a:pt x="15" y="681"/>
                  </a:lnTo>
                  <a:lnTo>
                    <a:pt x="15" y="681"/>
                  </a:lnTo>
                  <a:lnTo>
                    <a:pt x="20" y="681"/>
                  </a:lnTo>
                  <a:lnTo>
                    <a:pt x="20" y="681"/>
                  </a:lnTo>
                  <a:lnTo>
                    <a:pt x="20" y="681"/>
                  </a:lnTo>
                  <a:lnTo>
                    <a:pt x="20" y="681"/>
                  </a:lnTo>
                  <a:lnTo>
                    <a:pt x="26" y="681"/>
                  </a:lnTo>
                  <a:lnTo>
                    <a:pt x="26" y="681"/>
                  </a:lnTo>
                  <a:lnTo>
                    <a:pt x="26" y="681"/>
                  </a:lnTo>
                  <a:lnTo>
                    <a:pt x="26" y="681"/>
                  </a:lnTo>
                  <a:lnTo>
                    <a:pt x="31" y="681"/>
                  </a:lnTo>
                  <a:lnTo>
                    <a:pt x="31" y="681"/>
                  </a:lnTo>
                  <a:lnTo>
                    <a:pt x="31" y="681"/>
                  </a:lnTo>
                  <a:lnTo>
                    <a:pt x="31" y="681"/>
                  </a:lnTo>
                  <a:lnTo>
                    <a:pt x="36" y="681"/>
                  </a:lnTo>
                  <a:lnTo>
                    <a:pt x="36" y="681"/>
                  </a:lnTo>
                  <a:lnTo>
                    <a:pt x="36" y="681"/>
                  </a:lnTo>
                  <a:lnTo>
                    <a:pt x="36" y="681"/>
                  </a:lnTo>
                  <a:lnTo>
                    <a:pt x="41" y="681"/>
                  </a:lnTo>
                  <a:lnTo>
                    <a:pt x="41" y="681"/>
                  </a:lnTo>
                  <a:lnTo>
                    <a:pt x="41" y="681"/>
                  </a:lnTo>
                  <a:lnTo>
                    <a:pt x="41" y="681"/>
                  </a:lnTo>
                  <a:lnTo>
                    <a:pt x="47" y="681"/>
                  </a:lnTo>
                  <a:lnTo>
                    <a:pt x="47" y="681"/>
                  </a:lnTo>
                  <a:lnTo>
                    <a:pt x="47" y="681"/>
                  </a:lnTo>
                  <a:lnTo>
                    <a:pt x="52" y="681"/>
                  </a:lnTo>
                  <a:lnTo>
                    <a:pt x="52" y="681"/>
                  </a:lnTo>
                  <a:lnTo>
                    <a:pt x="52" y="681"/>
                  </a:lnTo>
                  <a:lnTo>
                    <a:pt x="52" y="681"/>
                  </a:lnTo>
                  <a:lnTo>
                    <a:pt x="57" y="681"/>
                  </a:lnTo>
                  <a:lnTo>
                    <a:pt x="57" y="681"/>
                  </a:lnTo>
                  <a:lnTo>
                    <a:pt x="57" y="681"/>
                  </a:lnTo>
                  <a:lnTo>
                    <a:pt x="57" y="681"/>
                  </a:lnTo>
                  <a:lnTo>
                    <a:pt x="62" y="681"/>
                  </a:lnTo>
                  <a:lnTo>
                    <a:pt x="62" y="681"/>
                  </a:lnTo>
                  <a:lnTo>
                    <a:pt x="62" y="681"/>
                  </a:lnTo>
                  <a:lnTo>
                    <a:pt x="62" y="681"/>
                  </a:lnTo>
                  <a:lnTo>
                    <a:pt x="67" y="681"/>
                  </a:lnTo>
                  <a:lnTo>
                    <a:pt x="67" y="681"/>
                  </a:lnTo>
                  <a:lnTo>
                    <a:pt x="67" y="681"/>
                  </a:lnTo>
                  <a:lnTo>
                    <a:pt x="73" y="681"/>
                  </a:lnTo>
                  <a:lnTo>
                    <a:pt x="73" y="681"/>
                  </a:lnTo>
                  <a:lnTo>
                    <a:pt x="73" y="681"/>
                  </a:lnTo>
                  <a:lnTo>
                    <a:pt x="73" y="681"/>
                  </a:lnTo>
                  <a:lnTo>
                    <a:pt x="78" y="681"/>
                  </a:lnTo>
                  <a:lnTo>
                    <a:pt x="78" y="681"/>
                  </a:lnTo>
                  <a:lnTo>
                    <a:pt x="78" y="681"/>
                  </a:lnTo>
                  <a:lnTo>
                    <a:pt x="83" y="681"/>
                  </a:lnTo>
                  <a:lnTo>
                    <a:pt x="83" y="681"/>
                  </a:lnTo>
                  <a:lnTo>
                    <a:pt x="83" y="681"/>
                  </a:lnTo>
                  <a:lnTo>
                    <a:pt x="83" y="681"/>
                  </a:lnTo>
                  <a:lnTo>
                    <a:pt x="88" y="681"/>
                  </a:lnTo>
                  <a:lnTo>
                    <a:pt x="88" y="681"/>
                  </a:lnTo>
                  <a:lnTo>
                    <a:pt x="88" y="681"/>
                  </a:lnTo>
                  <a:lnTo>
                    <a:pt x="94" y="681"/>
                  </a:lnTo>
                  <a:lnTo>
                    <a:pt x="94" y="681"/>
                  </a:lnTo>
                  <a:lnTo>
                    <a:pt x="94" y="681"/>
                  </a:lnTo>
                  <a:lnTo>
                    <a:pt x="94" y="681"/>
                  </a:lnTo>
                  <a:lnTo>
                    <a:pt x="99" y="681"/>
                  </a:lnTo>
                  <a:lnTo>
                    <a:pt x="99" y="681"/>
                  </a:lnTo>
                  <a:lnTo>
                    <a:pt x="99" y="681"/>
                  </a:lnTo>
                  <a:lnTo>
                    <a:pt x="99" y="681"/>
                  </a:lnTo>
                  <a:lnTo>
                    <a:pt x="104" y="681"/>
                  </a:lnTo>
                  <a:lnTo>
                    <a:pt x="104" y="681"/>
                  </a:lnTo>
                  <a:lnTo>
                    <a:pt x="104" y="681"/>
                  </a:lnTo>
                  <a:lnTo>
                    <a:pt x="109" y="681"/>
                  </a:lnTo>
                  <a:lnTo>
                    <a:pt x="109" y="681"/>
                  </a:lnTo>
                  <a:lnTo>
                    <a:pt x="109" y="681"/>
                  </a:lnTo>
                  <a:lnTo>
                    <a:pt x="115" y="681"/>
                  </a:lnTo>
                  <a:lnTo>
                    <a:pt x="115" y="681"/>
                  </a:lnTo>
                  <a:lnTo>
                    <a:pt x="115" y="681"/>
                  </a:lnTo>
                  <a:lnTo>
                    <a:pt x="115" y="681"/>
                  </a:lnTo>
                  <a:lnTo>
                    <a:pt x="120" y="681"/>
                  </a:lnTo>
                  <a:lnTo>
                    <a:pt x="120" y="681"/>
                  </a:lnTo>
                  <a:lnTo>
                    <a:pt x="120" y="681"/>
                  </a:lnTo>
                  <a:lnTo>
                    <a:pt x="125" y="681"/>
                  </a:lnTo>
                  <a:lnTo>
                    <a:pt x="125" y="681"/>
                  </a:lnTo>
                  <a:lnTo>
                    <a:pt x="125" y="681"/>
                  </a:lnTo>
                  <a:lnTo>
                    <a:pt x="125" y="681"/>
                  </a:lnTo>
                  <a:lnTo>
                    <a:pt x="130" y="681"/>
                  </a:lnTo>
                  <a:lnTo>
                    <a:pt x="130" y="681"/>
                  </a:lnTo>
                  <a:lnTo>
                    <a:pt x="130" y="681"/>
                  </a:lnTo>
                  <a:lnTo>
                    <a:pt x="135" y="681"/>
                  </a:lnTo>
                  <a:lnTo>
                    <a:pt x="135" y="681"/>
                  </a:lnTo>
                  <a:lnTo>
                    <a:pt x="135" y="681"/>
                  </a:lnTo>
                  <a:lnTo>
                    <a:pt x="141" y="681"/>
                  </a:lnTo>
                  <a:lnTo>
                    <a:pt x="141" y="681"/>
                  </a:lnTo>
                  <a:lnTo>
                    <a:pt x="141" y="681"/>
                  </a:lnTo>
                  <a:lnTo>
                    <a:pt x="146" y="681"/>
                  </a:lnTo>
                  <a:lnTo>
                    <a:pt x="146" y="681"/>
                  </a:lnTo>
                  <a:lnTo>
                    <a:pt x="146" y="681"/>
                  </a:lnTo>
                  <a:lnTo>
                    <a:pt x="146" y="681"/>
                  </a:lnTo>
                  <a:lnTo>
                    <a:pt x="151" y="681"/>
                  </a:lnTo>
                  <a:lnTo>
                    <a:pt x="151" y="681"/>
                  </a:lnTo>
                  <a:lnTo>
                    <a:pt x="151" y="681"/>
                  </a:lnTo>
                  <a:lnTo>
                    <a:pt x="156" y="681"/>
                  </a:lnTo>
                  <a:lnTo>
                    <a:pt x="156" y="681"/>
                  </a:lnTo>
                  <a:lnTo>
                    <a:pt x="156" y="681"/>
                  </a:lnTo>
                  <a:lnTo>
                    <a:pt x="162" y="681"/>
                  </a:lnTo>
                  <a:lnTo>
                    <a:pt x="162" y="681"/>
                  </a:lnTo>
                  <a:lnTo>
                    <a:pt x="162" y="681"/>
                  </a:lnTo>
                  <a:lnTo>
                    <a:pt x="167" y="681"/>
                  </a:lnTo>
                  <a:lnTo>
                    <a:pt x="167" y="681"/>
                  </a:lnTo>
                  <a:lnTo>
                    <a:pt x="167" y="681"/>
                  </a:lnTo>
                  <a:lnTo>
                    <a:pt x="167" y="681"/>
                  </a:lnTo>
                  <a:lnTo>
                    <a:pt x="172" y="681"/>
                  </a:lnTo>
                  <a:lnTo>
                    <a:pt x="172" y="681"/>
                  </a:lnTo>
                  <a:lnTo>
                    <a:pt x="172" y="681"/>
                  </a:lnTo>
                  <a:lnTo>
                    <a:pt x="177" y="681"/>
                  </a:lnTo>
                  <a:lnTo>
                    <a:pt x="177" y="681"/>
                  </a:lnTo>
                  <a:lnTo>
                    <a:pt x="177" y="681"/>
                  </a:lnTo>
                  <a:lnTo>
                    <a:pt x="182" y="681"/>
                  </a:lnTo>
                  <a:lnTo>
                    <a:pt x="182" y="681"/>
                  </a:lnTo>
                  <a:lnTo>
                    <a:pt x="182" y="681"/>
                  </a:lnTo>
                  <a:lnTo>
                    <a:pt x="188" y="681"/>
                  </a:lnTo>
                  <a:lnTo>
                    <a:pt x="188" y="681"/>
                  </a:lnTo>
                  <a:lnTo>
                    <a:pt x="188" y="681"/>
                  </a:lnTo>
                  <a:lnTo>
                    <a:pt x="193" y="681"/>
                  </a:lnTo>
                  <a:lnTo>
                    <a:pt x="193" y="681"/>
                  </a:lnTo>
                  <a:lnTo>
                    <a:pt x="193" y="681"/>
                  </a:lnTo>
                  <a:lnTo>
                    <a:pt x="198" y="681"/>
                  </a:lnTo>
                  <a:lnTo>
                    <a:pt x="198" y="681"/>
                  </a:lnTo>
                  <a:lnTo>
                    <a:pt x="198" y="681"/>
                  </a:lnTo>
                  <a:lnTo>
                    <a:pt x="203" y="681"/>
                  </a:lnTo>
                  <a:lnTo>
                    <a:pt x="203" y="681"/>
                  </a:lnTo>
                  <a:lnTo>
                    <a:pt x="203" y="681"/>
                  </a:lnTo>
                  <a:lnTo>
                    <a:pt x="209" y="681"/>
                  </a:lnTo>
                  <a:lnTo>
                    <a:pt x="209" y="681"/>
                  </a:lnTo>
                  <a:lnTo>
                    <a:pt x="209" y="681"/>
                  </a:lnTo>
                  <a:lnTo>
                    <a:pt x="214" y="681"/>
                  </a:lnTo>
                  <a:lnTo>
                    <a:pt x="214" y="681"/>
                  </a:lnTo>
                  <a:lnTo>
                    <a:pt x="214" y="681"/>
                  </a:lnTo>
                  <a:lnTo>
                    <a:pt x="219" y="681"/>
                  </a:lnTo>
                  <a:lnTo>
                    <a:pt x="219" y="681"/>
                  </a:lnTo>
                  <a:lnTo>
                    <a:pt x="219" y="681"/>
                  </a:lnTo>
                  <a:lnTo>
                    <a:pt x="224" y="681"/>
                  </a:lnTo>
                  <a:lnTo>
                    <a:pt x="224" y="681"/>
                  </a:lnTo>
                  <a:lnTo>
                    <a:pt x="224" y="681"/>
                  </a:lnTo>
                  <a:lnTo>
                    <a:pt x="230" y="681"/>
                  </a:lnTo>
                  <a:lnTo>
                    <a:pt x="230" y="681"/>
                  </a:lnTo>
                  <a:lnTo>
                    <a:pt x="230" y="681"/>
                  </a:lnTo>
                  <a:lnTo>
                    <a:pt x="235" y="681"/>
                  </a:lnTo>
                  <a:lnTo>
                    <a:pt x="235" y="681"/>
                  </a:lnTo>
                  <a:lnTo>
                    <a:pt x="235" y="681"/>
                  </a:lnTo>
                  <a:lnTo>
                    <a:pt x="240" y="681"/>
                  </a:lnTo>
                  <a:lnTo>
                    <a:pt x="240" y="681"/>
                  </a:lnTo>
                  <a:lnTo>
                    <a:pt x="240" y="681"/>
                  </a:lnTo>
                  <a:lnTo>
                    <a:pt x="245" y="681"/>
                  </a:lnTo>
                  <a:lnTo>
                    <a:pt x="245" y="681"/>
                  </a:lnTo>
                  <a:lnTo>
                    <a:pt x="245" y="681"/>
                  </a:lnTo>
                  <a:lnTo>
                    <a:pt x="250" y="681"/>
                  </a:lnTo>
                  <a:lnTo>
                    <a:pt x="250" y="681"/>
                  </a:lnTo>
                  <a:lnTo>
                    <a:pt x="256" y="681"/>
                  </a:lnTo>
                  <a:lnTo>
                    <a:pt x="256" y="681"/>
                  </a:lnTo>
                  <a:lnTo>
                    <a:pt x="256" y="681"/>
                  </a:lnTo>
                  <a:lnTo>
                    <a:pt x="261" y="681"/>
                  </a:lnTo>
                  <a:lnTo>
                    <a:pt x="261" y="681"/>
                  </a:lnTo>
                  <a:lnTo>
                    <a:pt x="261" y="681"/>
                  </a:lnTo>
                  <a:lnTo>
                    <a:pt x="266" y="681"/>
                  </a:lnTo>
                  <a:lnTo>
                    <a:pt x="266" y="681"/>
                  </a:lnTo>
                  <a:lnTo>
                    <a:pt x="266" y="681"/>
                  </a:lnTo>
                  <a:lnTo>
                    <a:pt x="271" y="681"/>
                  </a:lnTo>
                  <a:lnTo>
                    <a:pt x="271" y="681"/>
                  </a:lnTo>
                  <a:lnTo>
                    <a:pt x="277" y="681"/>
                  </a:lnTo>
                  <a:lnTo>
                    <a:pt x="277" y="681"/>
                  </a:lnTo>
                  <a:lnTo>
                    <a:pt x="277" y="681"/>
                  </a:lnTo>
                  <a:lnTo>
                    <a:pt x="282" y="681"/>
                  </a:lnTo>
                  <a:lnTo>
                    <a:pt x="282" y="681"/>
                  </a:lnTo>
                  <a:lnTo>
                    <a:pt x="282" y="681"/>
                  </a:lnTo>
                  <a:lnTo>
                    <a:pt x="287" y="681"/>
                  </a:lnTo>
                  <a:lnTo>
                    <a:pt x="287" y="681"/>
                  </a:lnTo>
                  <a:lnTo>
                    <a:pt x="287" y="681"/>
                  </a:lnTo>
                  <a:lnTo>
                    <a:pt x="292" y="681"/>
                  </a:lnTo>
                  <a:lnTo>
                    <a:pt x="292" y="681"/>
                  </a:lnTo>
                  <a:lnTo>
                    <a:pt x="298" y="681"/>
                  </a:lnTo>
                  <a:lnTo>
                    <a:pt x="298" y="681"/>
                  </a:lnTo>
                  <a:lnTo>
                    <a:pt x="298" y="681"/>
                  </a:lnTo>
                  <a:lnTo>
                    <a:pt x="303" y="681"/>
                  </a:lnTo>
                  <a:lnTo>
                    <a:pt x="303" y="681"/>
                  </a:lnTo>
                  <a:lnTo>
                    <a:pt x="303" y="681"/>
                  </a:lnTo>
                  <a:lnTo>
                    <a:pt x="308" y="681"/>
                  </a:lnTo>
                  <a:lnTo>
                    <a:pt x="308" y="681"/>
                  </a:lnTo>
                  <a:lnTo>
                    <a:pt x="313" y="681"/>
                  </a:lnTo>
                  <a:lnTo>
                    <a:pt x="313" y="681"/>
                  </a:lnTo>
                  <a:lnTo>
                    <a:pt x="313" y="681"/>
                  </a:lnTo>
                  <a:lnTo>
                    <a:pt x="318" y="681"/>
                  </a:lnTo>
                  <a:lnTo>
                    <a:pt x="318" y="681"/>
                  </a:lnTo>
                  <a:lnTo>
                    <a:pt x="324" y="681"/>
                  </a:lnTo>
                  <a:lnTo>
                    <a:pt x="324" y="681"/>
                  </a:lnTo>
                  <a:lnTo>
                    <a:pt x="324" y="681"/>
                  </a:lnTo>
                  <a:lnTo>
                    <a:pt x="329" y="681"/>
                  </a:lnTo>
                  <a:lnTo>
                    <a:pt x="329" y="681"/>
                  </a:lnTo>
                  <a:lnTo>
                    <a:pt x="329" y="681"/>
                  </a:lnTo>
                  <a:lnTo>
                    <a:pt x="334" y="681"/>
                  </a:lnTo>
                  <a:lnTo>
                    <a:pt x="334" y="681"/>
                  </a:lnTo>
                  <a:lnTo>
                    <a:pt x="339" y="681"/>
                  </a:lnTo>
                  <a:lnTo>
                    <a:pt x="339" y="681"/>
                  </a:lnTo>
                  <a:lnTo>
                    <a:pt x="339" y="681"/>
                  </a:lnTo>
                  <a:lnTo>
                    <a:pt x="345" y="681"/>
                  </a:lnTo>
                  <a:lnTo>
                    <a:pt x="345" y="681"/>
                  </a:lnTo>
                  <a:lnTo>
                    <a:pt x="350" y="681"/>
                  </a:lnTo>
                  <a:lnTo>
                    <a:pt x="350" y="681"/>
                  </a:lnTo>
                  <a:lnTo>
                    <a:pt x="350" y="681"/>
                  </a:lnTo>
                  <a:lnTo>
                    <a:pt x="355" y="681"/>
                  </a:lnTo>
                  <a:lnTo>
                    <a:pt x="355" y="681"/>
                  </a:lnTo>
                  <a:lnTo>
                    <a:pt x="360" y="681"/>
                  </a:lnTo>
                  <a:lnTo>
                    <a:pt x="360" y="681"/>
                  </a:lnTo>
                  <a:lnTo>
                    <a:pt x="360" y="681"/>
                  </a:lnTo>
                  <a:lnTo>
                    <a:pt x="365" y="681"/>
                  </a:lnTo>
                  <a:lnTo>
                    <a:pt x="365" y="681"/>
                  </a:lnTo>
                  <a:lnTo>
                    <a:pt x="371" y="681"/>
                  </a:lnTo>
                  <a:lnTo>
                    <a:pt x="371" y="681"/>
                  </a:lnTo>
                  <a:lnTo>
                    <a:pt x="371" y="681"/>
                  </a:lnTo>
                  <a:lnTo>
                    <a:pt x="376" y="681"/>
                  </a:lnTo>
                  <a:lnTo>
                    <a:pt x="376" y="681"/>
                  </a:lnTo>
                  <a:lnTo>
                    <a:pt x="381" y="681"/>
                  </a:lnTo>
                  <a:lnTo>
                    <a:pt x="381" y="681"/>
                  </a:lnTo>
                  <a:lnTo>
                    <a:pt x="386" y="681"/>
                  </a:lnTo>
                  <a:lnTo>
                    <a:pt x="386" y="681"/>
                  </a:lnTo>
                  <a:lnTo>
                    <a:pt x="386" y="681"/>
                  </a:lnTo>
                  <a:lnTo>
                    <a:pt x="392" y="681"/>
                  </a:lnTo>
                  <a:lnTo>
                    <a:pt x="392" y="681"/>
                  </a:lnTo>
                  <a:lnTo>
                    <a:pt x="397" y="681"/>
                  </a:lnTo>
                  <a:lnTo>
                    <a:pt x="397" y="681"/>
                  </a:lnTo>
                  <a:lnTo>
                    <a:pt x="402" y="681"/>
                  </a:lnTo>
                  <a:lnTo>
                    <a:pt x="402" y="681"/>
                  </a:lnTo>
                  <a:lnTo>
                    <a:pt x="402" y="681"/>
                  </a:lnTo>
                  <a:lnTo>
                    <a:pt x="407" y="681"/>
                  </a:lnTo>
                  <a:lnTo>
                    <a:pt x="407" y="681"/>
                  </a:lnTo>
                  <a:lnTo>
                    <a:pt x="413" y="681"/>
                  </a:lnTo>
                  <a:lnTo>
                    <a:pt x="413" y="681"/>
                  </a:lnTo>
                  <a:lnTo>
                    <a:pt x="418" y="681"/>
                  </a:lnTo>
                  <a:lnTo>
                    <a:pt x="418" y="681"/>
                  </a:lnTo>
                  <a:lnTo>
                    <a:pt x="418" y="681"/>
                  </a:lnTo>
                  <a:lnTo>
                    <a:pt x="423" y="681"/>
                  </a:lnTo>
                  <a:lnTo>
                    <a:pt x="423" y="681"/>
                  </a:lnTo>
                  <a:lnTo>
                    <a:pt x="428" y="681"/>
                  </a:lnTo>
                  <a:lnTo>
                    <a:pt x="428" y="681"/>
                  </a:lnTo>
                  <a:lnTo>
                    <a:pt x="433" y="681"/>
                  </a:lnTo>
                  <a:lnTo>
                    <a:pt x="433" y="681"/>
                  </a:lnTo>
                  <a:lnTo>
                    <a:pt x="433" y="681"/>
                  </a:lnTo>
                  <a:lnTo>
                    <a:pt x="439" y="681"/>
                  </a:lnTo>
                  <a:lnTo>
                    <a:pt x="439" y="681"/>
                  </a:lnTo>
                  <a:lnTo>
                    <a:pt x="444" y="681"/>
                  </a:lnTo>
                  <a:lnTo>
                    <a:pt x="444" y="681"/>
                  </a:lnTo>
                  <a:lnTo>
                    <a:pt x="449" y="681"/>
                  </a:lnTo>
                  <a:lnTo>
                    <a:pt x="449" y="681"/>
                  </a:lnTo>
                  <a:lnTo>
                    <a:pt x="454" y="681"/>
                  </a:lnTo>
                  <a:lnTo>
                    <a:pt x="454" y="681"/>
                  </a:lnTo>
                  <a:lnTo>
                    <a:pt x="454" y="681"/>
                  </a:lnTo>
                  <a:lnTo>
                    <a:pt x="460" y="681"/>
                  </a:lnTo>
                  <a:lnTo>
                    <a:pt x="460" y="681"/>
                  </a:lnTo>
                  <a:lnTo>
                    <a:pt x="465" y="681"/>
                  </a:lnTo>
                  <a:lnTo>
                    <a:pt x="465" y="681"/>
                  </a:lnTo>
                  <a:lnTo>
                    <a:pt x="470" y="681"/>
                  </a:lnTo>
                  <a:lnTo>
                    <a:pt x="470" y="681"/>
                  </a:lnTo>
                  <a:lnTo>
                    <a:pt x="475" y="681"/>
                  </a:lnTo>
                  <a:lnTo>
                    <a:pt x="475" y="681"/>
                  </a:lnTo>
                  <a:lnTo>
                    <a:pt x="480" y="681"/>
                  </a:lnTo>
                  <a:lnTo>
                    <a:pt x="480" y="681"/>
                  </a:lnTo>
                  <a:lnTo>
                    <a:pt x="486" y="681"/>
                  </a:lnTo>
                  <a:lnTo>
                    <a:pt x="486" y="681"/>
                  </a:lnTo>
                  <a:lnTo>
                    <a:pt x="491" y="681"/>
                  </a:lnTo>
                  <a:lnTo>
                    <a:pt x="491" y="681"/>
                  </a:lnTo>
                  <a:lnTo>
                    <a:pt x="491" y="681"/>
                  </a:lnTo>
                  <a:lnTo>
                    <a:pt x="496" y="681"/>
                  </a:lnTo>
                  <a:lnTo>
                    <a:pt x="496" y="681"/>
                  </a:lnTo>
                  <a:lnTo>
                    <a:pt x="501" y="681"/>
                  </a:lnTo>
                  <a:lnTo>
                    <a:pt x="501" y="681"/>
                  </a:lnTo>
                  <a:lnTo>
                    <a:pt x="507" y="681"/>
                  </a:lnTo>
                  <a:lnTo>
                    <a:pt x="507" y="681"/>
                  </a:lnTo>
                  <a:lnTo>
                    <a:pt x="512" y="681"/>
                  </a:lnTo>
                  <a:lnTo>
                    <a:pt x="512" y="681"/>
                  </a:lnTo>
                  <a:lnTo>
                    <a:pt x="517" y="681"/>
                  </a:lnTo>
                  <a:lnTo>
                    <a:pt x="517" y="681"/>
                  </a:lnTo>
                  <a:lnTo>
                    <a:pt x="522" y="681"/>
                  </a:lnTo>
                  <a:lnTo>
                    <a:pt x="522" y="681"/>
                  </a:lnTo>
                  <a:lnTo>
                    <a:pt x="528" y="681"/>
                  </a:lnTo>
                  <a:lnTo>
                    <a:pt x="528" y="681"/>
                  </a:lnTo>
                  <a:lnTo>
                    <a:pt x="533" y="681"/>
                  </a:lnTo>
                  <a:lnTo>
                    <a:pt x="533" y="681"/>
                  </a:lnTo>
                  <a:lnTo>
                    <a:pt x="538" y="681"/>
                  </a:lnTo>
                  <a:lnTo>
                    <a:pt x="538" y="681"/>
                  </a:lnTo>
                  <a:lnTo>
                    <a:pt x="543" y="681"/>
                  </a:lnTo>
                  <a:lnTo>
                    <a:pt x="543" y="681"/>
                  </a:lnTo>
                  <a:lnTo>
                    <a:pt x="548" y="681"/>
                  </a:lnTo>
                  <a:lnTo>
                    <a:pt x="548" y="681"/>
                  </a:lnTo>
                  <a:lnTo>
                    <a:pt x="554" y="681"/>
                  </a:lnTo>
                  <a:lnTo>
                    <a:pt x="554" y="681"/>
                  </a:lnTo>
                  <a:lnTo>
                    <a:pt x="559" y="681"/>
                  </a:lnTo>
                  <a:lnTo>
                    <a:pt x="559" y="681"/>
                  </a:lnTo>
                  <a:lnTo>
                    <a:pt x="564" y="681"/>
                  </a:lnTo>
                  <a:lnTo>
                    <a:pt x="564" y="681"/>
                  </a:lnTo>
                  <a:lnTo>
                    <a:pt x="569" y="681"/>
                  </a:lnTo>
                  <a:lnTo>
                    <a:pt x="569" y="681"/>
                  </a:lnTo>
                  <a:lnTo>
                    <a:pt x="575" y="681"/>
                  </a:lnTo>
                  <a:lnTo>
                    <a:pt x="575" y="681"/>
                  </a:lnTo>
                  <a:lnTo>
                    <a:pt x="580" y="681"/>
                  </a:lnTo>
                  <a:lnTo>
                    <a:pt x="580" y="681"/>
                  </a:lnTo>
                  <a:lnTo>
                    <a:pt x="585" y="681"/>
                  </a:lnTo>
                  <a:lnTo>
                    <a:pt x="585" y="681"/>
                  </a:lnTo>
                  <a:lnTo>
                    <a:pt x="590" y="681"/>
                  </a:lnTo>
                  <a:lnTo>
                    <a:pt x="590" y="681"/>
                  </a:lnTo>
                  <a:lnTo>
                    <a:pt x="596" y="681"/>
                  </a:lnTo>
                  <a:lnTo>
                    <a:pt x="601" y="681"/>
                  </a:lnTo>
                  <a:lnTo>
                    <a:pt x="601" y="681"/>
                  </a:lnTo>
                  <a:lnTo>
                    <a:pt x="606" y="681"/>
                  </a:lnTo>
                  <a:lnTo>
                    <a:pt x="606" y="681"/>
                  </a:lnTo>
                  <a:lnTo>
                    <a:pt x="611" y="681"/>
                  </a:lnTo>
                  <a:lnTo>
                    <a:pt x="611" y="681"/>
                  </a:lnTo>
                  <a:lnTo>
                    <a:pt x="616" y="681"/>
                  </a:lnTo>
                  <a:lnTo>
                    <a:pt x="616" y="681"/>
                  </a:lnTo>
                  <a:lnTo>
                    <a:pt x="622" y="681"/>
                  </a:lnTo>
                  <a:lnTo>
                    <a:pt x="622" y="681"/>
                  </a:lnTo>
                  <a:lnTo>
                    <a:pt x="627" y="681"/>
                  </a:lnTo>
                  <a:lnTo>
                    <a:pt x="632" y="681"/>
                  </a:lnTo>
                  <a:lnTo>
                    <a:pt x="632" y="681"/>
                  </a:lnTo>
                  <a:lnTo>
                    <a:pt x="637" y="681"/>
                  </a:lnTo>
                  <a:lnTo>
                    <a:pt x="637" y="681"/>
                  </a:lnTo>
                  <a:lnTo>
                    <a:pt x="643" y="681"/>
                  </a:lnTo>
                  <a:lnTo>
                    <a:pt x="643" y="681"/>
                  </a:lnTo>
                  <a:lnTo>
                    <a:pt x="648" y="681"/>
                  </a:lnTo>
                  <a:lnTo>
                    <a:pt x="648" y="681"/>
                  </a:lnTo>
                  <a:lnTo>
                    <a:pt x="653" y="681"/>
                  </a:lnTo>
                  <a:lnTo>
                    <a:pt x="653" y="676"/>
                  </a:lnTo>
                  <a:lnTo>
                    <a:pt x="658" y="676"/>
                  </a:lnTo>
                  <a:lnTo>
                    <a:pt x="663" y="681"/>
                  </a:lnTo>
                  <a:lnTo>
                    <a:pt x="663" y="681"/>
                  </a:lnTo>
                  <a:lnTo>
                    <a:pt x="669" y="681"/>
                  </a:lnTo>
                  <a:lnTo>
                    <a:pt x="669" y="681"/>
                  </a:lnTo>
                  <a:lnTo>
                    <a:pt x="674" y="681"/>
                  </a:lnTo>
                  <a:lnTo>
                    <a:pt x="674" y="681"/>
                  </a:lnTo>
                  <a:lnTo>
                    <a:pt x="679" y="681"/>
                  </a:lnTo>
                  <a:lnTo>
                    <a:pt x="684" y="681"/>
                  </a:lnTo>
                  <a:lnTo>
                    <a:pt x="684" y="676"/>
                  </a:lnTo>
                  <a:lnTo>
                    <a:pt x="690" y="676"/>
                  </a:lnTo>
                  <a:lnTo>
                    <a:pt x="690" y="676"/>
                  </a:lnTo>
                  <a:lnTo>
                    <a:pt x="695" y="681"/>
                  </a:lnTo>
                  <a:lnTo>
                    <a:pt x="700" y="676"/>
                  </a:lnTo>
                  <a:lnTo>
                    <a:pt x="700" y="676"/>
                  </a:lnTo>
                  <a:lnTo>
                    <a:pt x="705" y="676"/>
                  </a:lnTo>
                  <a:lnTo>
                    <a:pt x="705" y="676"/>
                  </a:lnTo>
                  <a:lnTo>
                    <a:pt x="711" y="676"/>
                  </a:lnTo>
                  <a:lnTo>
                    <a:pt x="716" y="676"/>
                  </a:lnTo>
                  <a:lnTo>
                    <a:pt x="716" y="676"/>
                  </a:lnTo>
                  <a:lnTo>
                    <a:pt x="721" y="676"/>
                  </a:lnTo>
                  <a:lnTo>
                    <a:pt x="721" y="676"/>
                  </a:lnTo>
                  <a:lnTo>
                    <a:pt x="726" y="676"/>
                  </a:lnTo>
                  <a:lnTo>
                    <a:pt x="731" y="676"/>
                  </a:lnTo>
                  <a:lnTo>
                    <a:pt x="731" y="676"/>
                  </a:lnTo>
                  <a:lnTo>
                    <a:pt x="737" y="676"/>
                  </a:lnTo>
                  <a:lnTo>
                    <a:pt x="737" y="676"/>
                  </a:lnTo>
                  <a:lnTo>
                    <a:pt x="742" y="676"/>
                  </a:lnTo>
                  <a:lnTo>
                    <a:pt x="747" y="676"/>
                  </a:lnTo>
                  <a:lnTo>
                    <a:pt x="747" y="676"/>
                  </a:lnTo>
                  <a:lnTo>
                    <a:pt x="752" y="676"/>
                  </a:lnTo>
                  <a:lnTo>
                    <a:pt x="752" y="676"/>
                  </a:lnTo>
                  <a:lnTo>
                    <a:pt x="758" y="676"/>
                  </a:lnTo>
                  <a:lnTo>
                    <a:pt x="763" y="676"/>
                  </a:lnTo>
                  <a:lnTo>
                    <a:pt x="763" y="676"/>
                  </a:lnTo>
                  <a:lnTo>
                    <a:pt x="768" y="670"/>
                  </a:lnTo>
                  <a:lnTo>
                    <a:pt x="773" y="670"/>
                  </a:lnTo>
                  <a:lnTo>
                    <a:pt x="773" y="665"/>
                  </a:lnTo>
                  <a:lnTo>
                    <a:pt x="778" y="665"/>
                  </a:lnTo>
                  <a:lnTo>
                    <a:pt x="784" y="660"/>
                  </a:lnTo>
                  <a:lnTo>
                    <a:pt x="784" y="660"/>
                  </a:lnTo>
                  <a:lnTo>
                    <a:pt x="789" y="660"/>
                  </a:lnTo>
                  <a:lnTo>
                    <a:pt x="789" y="660"/>
                  </a:lnTo>
                  <a:lnTo>
                    <a:pt x="794" y="660"/>
                  </a:lnTo>
                  <a:lnTo>
                    <a:pt x="799" y="660"/>
                  </a:lnTo>
                  <a:lnTo>
                    <a:pt x="799" y="660"/>
                  </a:lnTo>
                  <a:lnTo>
                    <a:pt x="805" y="665"/>
                  </a:lnTo>
                  <a:lnTo>
                    <a:pt x="810" y="665"/>
                  </a:lnTo>
                  <a:lnTo>
                    <a:pt x="810" y="665"/>
                  </a:lnTo>
                  <a:lnTo>
                    <a:pt x="815" y="670"/>
                  </a:lnTo>
                  <a:lnTo>
                    <a:pt x="820" y="670"/>
                  </a:lnTo>
                  <a:lnTo>
                    <a:pt x="820" y="670"/>
                  </a:lnTo>
                  <a:lnTo>
                    <a:pt x="826" y="670"/>
                  </a:lnTo>
                  <a:lnTo>
                    <a:pt x="831" y="670"/>
                  </a:lnTo>
                  <a:lnTo>
                    <a:pt x="831" y="670"/>
                  </a:lnTo>
                  <a:lnTo>
                    <a:pt x="836" y="670"/>
                  </a:lnTo>
                  <a:lnTo>
                    <a:pt x="841" y="670"/>
                  </a:lnTo>
                  <a:lnTo>
                    <a:pt x="841" y="670"/>
                  </a:lnTo>
                  <a:lnTo>
                    <a:pt x="846" y="670"/>
                  </a:lnTo>
                  <a:lnTo>
                    <a:pt x="852" y="676"/>
                  </a:lnTo>
                  <a:lnTo>
                    <a:pt x="852" y="676"/>
                  </a:lnTo>
                  <a:lnTo>
                    <a:pt x="857" y="676"/>
                  </a:lnTo>
                  <a:lnTo>
                    <a:pt x="862" y="676"/>
                  </a:lnTo>
                  <a:lnTo>
                    <a:pt x="862" y="676"/>
                  </a:lnTo>
                  <a:lnTo>
                    <a:pt x="867" y="676"/>
                  </a:lnTo>
                  <a:lnTo>
                    <a:pt x="873" y="676"/>
                  </a:lnTo>
                  <a:lnTo>
                    <a:pt x="878" y="676"/>
                  </a:lnTo>
                  <a:lnTo>
                    <a:pt x="878" y="676"/>
                  </a:lnTo>
                  <a:lnTo>
                    <a:pt x="883" y="676"/>
                  </a:lnTo>
                  <a:lnTo>
                    <a:pt x="888" y="676"/>
                  </a:lnTo>
                  <a:lnTo>
                    <a:pt x="888" y="676"/>
                  </a:lnTo>
                  <a:lnTo>
                    <a:pt x="894" y="676"/>
                  </a:lnTo>
                  <a:lnTo>
                    <a:pt x="899" y="676"/>
                  </a:lnTo>
                  <a:lnTo>
                    <a:pt x="904" y="676"/>
                  </a:lnTo>
                  <a:lnTo>
                    <a:pt x="904" y="676"/>
                  </a:lnTo>
                  <a:lnTo>
                    <a:pt x="909" y="676"/>
                  </a:lnTo>
                  <a:lnTo>
                    <a:pt x="914" y="670"/>
                  </a:lnTo>
                  <a:lnTo>
                    <a:pt x="914" y="670"/>
                  </a:lnTo>
                  <a:lnTo>
                    <a:pt x="920" y="665"/>
                  </a:lnTo>
                  <a:lnTo>
                    <a:pt x="925" y="660"/>
                  </a:lnTo>
                  <a:lnTo>
                    <a:pt x="930" y="655"/>
                  </a:lnTo>
                  <a:lnTo>
                    <a:pt x="930" y="634"/>
                  </a:lnTo>
                  <a:lnTo>
                    <a:pt x="935" y="602"/>
                  </a:lnTo>
                  <a:lnTo>
                    <a:pt x="941" y="550"/>
                  </a:lnTo>
                  <a:lnTo>
                    <a:pt x="946" y="477"/>
                  </a:lnTo>
                  <a:lnTo>
                    <a:pt x="946" y="383"/>
                  </a:lnTo>
                  <a:lnTo>
                    <a:pt x="951" y="283"/>
                  </a:lnTo>
                  <a:lnTo>
                    <a:pt x="956" y="189"/>
                  </a:lnTo>
                  <a:lnTo>
                    <a:pt x="961" y="110"/>
                  </a:lnTo>
                  <a:lnTo>
                    <a:pt x="961" y="53"/>
                  </a:lnTo>
                  <a:lnTo>
                    <a:pt x="967" y="21"/>
                  </a:lnTo>
                  <a:lnTo>
                    <a:pt x="972" y="6"/>
                  </a:lnTo>
                  <a:lnTo>
                    <a:pt x="977" y="0"/>
                  </a:lnTo>
                  <a:lnTo>
                    <a:pt x="977" y="6"/>
                  </a:lnTo>
                  <a:lnTo>
                    <a:pt x="982" y="6"/>
                  </a:lnTo>
                  <a:lnTo>
                    <a:pt x="988" y="11"/>
                  </a:lnTo>
                  <a:lnTo>
                    <a:pt x="993" y="11"/>
                  </a:lnTo>
                  <a:lnTo>
                    <a:pt x="993" y="16"/>
                  </a:lnTo>
                  <a:lnTo>
                    <a:pt x="998" y="11"/>
                  </a:lnTo>
                  <a:lnTo>
                    <a:pt x="1003" y="6"/>
                  </a:lnTo>
                  <a:lnTo>
                    <a:pt x="1009" y="6"/>
                  </a:lnTo>
                  <a:lnTo>
                    <a:pt x="1014" y="6"/>
                  </a:lnTo>
                  <a:lnTo>
                    <a:pt x="1014" y="11"/>
                  </a:lnTo>
                  <a:lnTo>
                    <a:pt x="1019" y="16"/>
                  </a:lnTo>
                  <a:lnTo>
                    <a:pt x="1024" y="21"/>
                  </a:lnTo>
                  <a:lnTo>
                    <a:pt x="1029" y="21"/>
                  </a:lnTo>
                  <a:lnTo>
                    <a:pt x="1035" y="16"/>
                  </a:lnTo>
                  <a:lnTo>
                    <a:pt x="1035" y="11"/>
                  </a:lnTo>
                  <a:lnTo>
                    <a:pt x="1040" y="11"/>
                  </a:lnTo>
                  <a:lnTo>
                    <a:pt x="1045" y="32"/>
                  </a:lnTo>
                  <a:lnTo>
                    <a:pt x="1050" y="74"/>
                  </a:lnTo>
                  <a:lnTo>
                    <a:pt x="1056" y="152"/>
                  </a:lnTo>
                  <a:lnTo>
                    <a:pt x="1061" y="252"/>
                  </a:lnTo>
                  <a:lnTo>
                    <a:pt x="1061" y="356"/>
                  </a:lnTo>
                  <a:lnTo>
                    <a:pt x="1066" y="461"/>
                  </a:lnTo>
                  <a:lnTo>
                    <a:pt x="1071" y="540"/>
                  </a:lnTo>
                  <a:lnTo>
                    <a:pt x="1076" y="597"/>
                  </a:lnTo>
                  <a:lnTo>
                    <a:pt x="1082" y="639"/>
                  </a:lnTo>
                  <a:lnTo>
                    <a:pt x="1082" y="655"/>
                  </a:lnTo>
                  <a:lnTo>
                    <a:pt x="1087" y="660"/>
                  </a:lnTo>
                  <a:lnTo>
                    <a:pt x="1092" y="665"/>
                  </a:lnTo>
                  <a:lnTo>
                    <a:pt x="1097" y="665"/>
                  </a:lnTo>
                  <a:lnTo>
                    <a:pt x="1103" y="670"/>
                  </a:lnTo>
                  <a:lnTo>
                    <a:pt x="1108" y="670"/>
                  </a:lnTo>
                  <a:lnTo>
                    <a:pt x="1113" y="670"/>
                  </a:lnTo>
                  <a:lnTo>
                    <a:pt x="1113" y="670"/>
                  </a:lnTo>
                  <a:lnTo>
                    <a:pt x="1118" y="670"/>
                  </a:lnTo>
                  <a:lnTo>
                    <a:pt x="1124" y="670"/>
                  </a:lnTo>
                  <a:lnTo>
                    <a:pt x="1129" y="670"/>
                  </a:lnTo>
                  <a:lnTo>
                    <a:pt x="1134" y="670"/>
                  </a:lnTo>
                  <a:lnTo>
                    <a:pt x="1139" y="670"/>
                  </a:lnTo>
                  <a:lnTo>
                    <a:pt x="1144" y="676"/>
                  </a:lnTo>
                  <a:lnTo>
                    <a:pt x="1150" y="676"/>
                  </a:lnTo>
                  <a:lnTo>
                    <a:pt x="1150" y="676"/>
                  </a:lnTo>
                  <a:lnTo>
                    <a:pt x="1155" y="676"/>
                  </a:lnTo>
                  <a:lnTo>
                    <a:pt x="1160" y="676"/>
                  </a:lnTo>
                  <a:lnTo>
                    <a:pt x="1165" y="670"/>
                  </a:lnTo>
                  <a:lnTo>
                    <a:pt x="1171" y="670"/>
                  </a:lnTo>
                  <a:lnTo>
                    <a:pt x="1176" y="670"/>
                  </a:lnTo>
                  <a:lnTo>
                    <a:pt x="1181" y="670"/>
                  </a:lnTo>
                  <a:lnTo>
                    <a:pt x="1186" y="676"/>
                  </a:lnTo>
                  <a:lnTo>
                    <a:pt x="1192" y="676"/>
                  </a:lnTo>
                  <a:lnTo>
                    <a:pt x="1197" y="676"/>
                  </a:lnTo>
                  <a:lnTo>
                    <a:pt x="1202" y="676"/>
                  </a:lnTo>
                  <a:lnTo>
                    <a:pt x="1202" y="676"/>
                  </a:lnTo>
                  <a:lnTo>
                    <a:pt x="1207" y="676"/>
                  </a:lnTo>
                  <a:lnTo>
                    <a:pt x="1212" y="676"/>
                  </a:lnTo>
                  <a:lnTo>
                    <a:pt x="1218" y="676"/>
                  </a:lnTo>
                  <a:lnTo>
                    <a:pt x="1223" y="676"/>
                  </a:lnTo>
                  <a:lnTo>
                    <a:pt x="1228" y="676"/>
                  </a:lnTo>
                  <a:lnTo>
                    <a:pt x="1233" y="676"/>
                  </a:lnTo>
                  <a:lnTo>
                    <a:pt x="1239" y="670"/>
                  </a:lnTo>
                  <a:lnTo>
                    <a:pt x="1244" y="670"/>
                  </a:lnTo>
                  <a:lnTo>
                    <a:pt x="1249" y="670"/>
                  </a:lnTo>
                  <a:lnTo>
                    <a:pt x="1254" y="676"/>
                  </a:lnTo>
                  <a:lnTo>
                    <a:pt x="1259" y="676"/>
                  </a:lnTo>
                  <a:lnTo>
                    <a:pt x="1265" y="676"/>
                  </a:lnTo>
                  <a:lnTo>
                    <a:pt x="1270" y="676"/>
                  </a:lnTo>
                  <a:lnTo>
                    <a:pt x="1275" y="676"/>
                  </a:lnTo>
                  <a:lnTo>
                    <a:pt x="1280" y="670"/>
                  </a:lnTo>
                  <a:lnTo>
                    <a:pt x="1286" y="670"/>
                  </a:lnTo>
                  <a:lnTo>
                    <a:pt x="1291" y="670"/>
                  </a:lnTo>
                  <a:lnTo>
                    <a:pt x="1296" y="676"/>
                  </a:lnTo>
                  <a:lnTo>
                    <a:pt x="1301" y="676"/>
                  </a:lnTo>
                  <a:lnTo>
                    <a:pt x="1307" y="676"/>
                  </a:lnTo>
                  <a:lnTo>
                    <a:pt x="1312" y="676"/>
                  </a:lnTo>
                  <a:lnTo>
                    <a:pt x="1317" y="676"/>
                  </a:lnTo>
                  <a:lnTo>
                    <a:pt x="1322" y="676"/>
                  </a:lnTo>
                  <a:lnTo>
                    <a:pt x="1327" y="676"/>
                  </a:lnTo>
                  <a:lnTo>
                    <a:pt x="1333" y="681"/>
                  </a:lnTo>
                  <a:lnTo>
                    <a:pt x="1338" y="681"/>
                  </a:lnTo>
                  <a:lnTo>
                    <a:pt x="1343" y="681"/>
                  </a:lnTo>
                  <a:lnTo>
                    <a:pt x="1348" y="681"/>
                  </a:lnTo>
                  <a:lnTo>
                    <a:pt x="1354" y="681"/>
                  </a:lnTo>
                  <a:lnTo>
                    <a:pt x="1359" y="681"/>
                  </a:lnTo>
                  <a:lnTo>
                    <a:pt x="1364" y="681"/>
                  </a:lnTo>
                  <a:lnTo>
                    <a:pt x="1369" y="681"/>
                  </a:lnTo>
                  <a:lnTo>
                    <a:pt x="1374" y="681"/>
                  </a:lnTo>
                  <a:lnTo>
                    <a:pt x="1380" y="676"/>
                  </a:lnTo>
                  <a:lnTo>
                    <a:pt x="1385" y="676"/>
                  </a:lnTo>
                  <a:lnTo>
                    <a:pt x="1390" y="676"/>
                  </a:lnTo>
                  <a:lnTo>
                    <a:pt x="1401" y="676"/>
                  </a:lnTo>
                  <a:lnTo>
                    <a:pt x="1406" y="681"/>
                  </a:lnTo>
                  <a:lnTo>
                    <a:pt x="1411" y="676"/>
                  </a:lnTo>
                  <a:lnTo>
                    <a:pt x="1416" y="676"/>
                  </a:lnTo>
                  <a:lnTo>
                    <a:pt x="1422" y="670"/>
                  </a:lnTo>
                  <a:lnTo>
                    <a:pt x="1427" y="670"/>
                  </a:lnTo>
                  <a:lnTo>
                    <a:pt x="1432" y="670"/>
                  </a:lnTo>
                  <a:lnTo>
                    <a:pt x="1437" y="665"/>
                  </a:lnTo>
                  <a:lnTo>
                    <a:pt x="1442" y="670"/>
                  </a:lnTo>
                  <a:lnTo>
                    <a:pt x="1448" y="670"/>
                  </a:lnTo>
                  <a:lnTo>
                    <a:pt x="1458" y="676"/>
                  </a:lnTo>
                  <a:lnTo>
                    <a:pt x="1463" y="676"/>
                  </a:lnTo>
                  <a:lnTo>
                    <a:pt x="1469" y="670"/>
                  </a:lnTo>
                  <a:lnTo>
                    <a:pt x="1474" y="670"/>
                  </a:lnTo>
                  <a:lnTo>
                    <a:pt x="1479" y="665"/>
                  </a:lnTo>
                  <a:lnTo>
                    <a:pt x="1484" y="665"/>
                  </a:lnTo>
                  <a:lnTo>
                    <a:pt x="1490" y="665"/>
                  </a:lnTo>
                  <a:lnTo>
                    <a:pt x="1500" y="660"/>
                  </a:lnTo>
                  <a:lnTo>
                    <a:pt x="1505" y="660"/>
                  </a:lnTo>
                  <a:lnTo>
                    <a:pt x="1510" y="660"/>
                  </a:lnTo>
                  <a:lnTo>
                    <a:pt x="1516" y="665"/>
                  </a:lnTo>
                  <a:lnTo>
                    <a:pt x="1521" y="670"/>
                  </a:lnTo>
                  <a:lnTo>
                    <a:pt x="1526" y="670"/>
                  </a:lnTo>
                  <a:lnTo>
                    <a:pt x="1537" y="670"/>
                  </a:lnTo>
                  <a:lnTo>
                    <a:pt x="1542" y="665"/>
                  </a:lnTo>
                  <a:lnTo>
                    <a:pt x="1547" y="665"/>
                  </a:lnTo>
                </a:path>
              </a:pathLst>
            </a:custGeom>
            <a:noFill/>
            <a:ln w="19050">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2000">
                <a:latin typeface="Arial Unicode MS" pitchFamily="50" charset="-128"/>
                <a:ea typeface="Arial Unicode MS" pitchFamily="50" charset="-128"/>
                <a:cs typeface="Arial Unicode MS" pitchFamily="50" charset="-128"/>
              </a:endParaRPr>
            </a:p>
          </p:txBody>
        </p:sp>
        <p:sp>
          <p:nvSpPr>
            <p:cNvPr id="32" name="Freeform 73"/>
            <p:cNvSpPr>
              <a:spLocks/>
            </p:cNvSpPr>
            <p:nvPr/>
          </p:nvSpPr>
          <p:spPr bwMode="auto">
            <a:xfrm>
              <a:off x="1170911" y="2180522"/>
              <a:ext cx="3257073" cy="3142060"/>
            </a:xfrm>
            <a:custGeom>
              <a:avLst/>
              <a:gdLst>
                <a:gd name="T0" fmla="*/ 10 w 1547"/>
                <a:gd name="T1" fmla="*/ 921 h 921"/>
                <a:gd name="T2" fmla="*/ 20 w 1547"/>
                <a:gd name="T3" fmla="*/ 921 h 921"/>
                <a:gd name="T4" fmla="*/ 36 w 1547"/>
                <a:gd name="T5" fmla="*/ 921 h 921"/>
                <a:gd name="T6" fmla="*/ 47 w 1547"/>
                <a:gd name="T7" fmla="*/ 921 h 921"/>
                <a:gd name="T8" fmla="*/ 57 w 1547"/>
                <a:gd name="T9" fmla="*/ 921 h 921"/>
                <a:gd name="T10" fmla="*/ 73 w 1547"/>
                <a:gd name="T11" fmla="*/ 921 h 921"/>
                <a:gd name="T12" fmla="*/ 83 w 1547"/>
                <a:gd name="T13" fmla="*/ 921 h 921"/>
                <a:gd name="T14" fmla="*/ 99 w 1547"/>
                <a:gd name="T15" fmla="*/ 921 h 921"/>
                <a:gd name="T16" fmla="*/ 115 w 1547"/>
                <a:gd name="T17" fmla="*/ 921 h 921"/>
                <a:gd name="T18" fmla="*/ 125 w 1547"/>
                <a:gd name="T19" fmla="*/ 921 h 921"/>
                <a:gd name="T20" fmla="*/ 141 w 1547"/>
                <a:gd name="T21" fmla="*/ 921 h 921"/>
                <a:gd name="T22" fmla="*/ 156 w 1547"/>
                <a:gd name="T23" fmla="*/ 921 h 921"/>
                <a:gd name="T24" fmla="*/ 167 w 1547"/>
                <a:gd name="T25" fmla="*/ 921 h 921"/>
                <a:gd name="T26" fmla="*/ 182 w 1547"/>
                <a:gd name="T27" fmla="*/ 921 h 921"/>
                <a:gd name="T28" fmla="*/ 198 w 1547"/>
                <a:gd name="T29" fmla="*/ 921 h 921"/>
                <a:gd name="T30" fmla="*/ 214 w 1547"/>
                <a:gd name="T31" fmla="*/ 921 h 921"/>
                <a:gd name="T32" fmla="*/ 230 w 1547"/>
                <a:gd name="T33" fmla="*/ 921 h 921"/>
                <a:gd name="T34" fmla="*/ 245 w 1547"/>
                <a:gd name="T35" fmla="*/ 921 h 921"/>
                <a:gd name="T36" fmla="*/ 266 w 1547"/>
                <a:gd name="T37" fmla="*/ 921 h 921"/>
                <a:gd name="T38" fmla="*/ 282 w 1547"/>
                <a:gd name="T39" fmla="*/ 921 h 921"/>
                <a:gd name="T40" fmla="*/ 298 w 1547"/>
                <a:gd name="T41" fmla="*/ 921 h 921"/>
                <a:gd name="T42" fmla="*/ 318 w 1547"/>
                <a:gd name="T43" fmla="*/ 921 h 921"/>
                <a:gd name="T44" fmla="*/ 334 w 1547"/>
                <a:gd name="T45" fmla="*/ 921 h 921"/>
                <a:gd name="T46" fmla="*/ 355 w 1547"/>
                <a:gd name="T47" fmla="*/ 921 h 921"/>
                <a:gd name="T48" fmla="*/ 371 w 1547"/>
                <a:gd name="T49" fmla="*/ 921 h 921"/>
                <a:gd name="T50" fmla="*/ 392 w 1547"/>
                <a:gd name="T51" fmla="*/ 921 h 921"/>
                <a:gd name="T52" fmla="*/ 413 w 1547"/>
                <a:gd name="T53" fmla="*/ 921 h 921"/>
                <a:gd name="T54" fmla="*/ 433 w 1547"/>
                <a:gd name="T55" fmla="*/ 921 h 921"/>
                <a:gd name="T56" fmla="*/ 454 w 1547"/>
                <a:gd name="T57" fmla="*/ 921 h 921"/>
                <a:gd name="T58" fmla="*/ 475 w 1547"/>
                <a:gd name="T59" fmla="*/ 921 h 921"/>
                <a:gd name="T60" fmla="*/ 496 w 1547"/>
                <a:gd name="T61" fmla="*/ 921 h 921"/>
                <a:gd name="T62" fmla="*/ 522 w 1547"/>
                <a:gd name="T63" fmla="*/ 921 h 921"/>
                <a:gd name="T64" fmla="*/ 543 w 1547"/>
                <a:gd name="T65" fmla="*/ 921 h 921"/>
                <a:gd name="T66" fmla="*/ 569 w 1547"/>
                <a:gd name="T67" fmla="*/ 921 h 921"/>
                <a:gd name="T68" fmla="*/ 590 w 1547"/>
                <a:gd name="T69" fmla="*/ 581 h 921"/>
                <a:gd name="T70" fmla="*/ 616 w 1547"/>
                <a:gd name="T71" fmla="*/ 57 h 921"/>
                <a:gd name="T72" fmla="*/ 643 w 1547"/>
                <a:gd name="T73" fmla="*/ 41 h 921"/>
                <a:gd name="T74" fmla="*/ 669 w 1547"/>
                <a:gd name="T75" fmla="*/ 921 h 921"/>
                <a:gd name="T76" fmla="*/ 700 w 1547"/>
                <a:gd name="T77" fmla="*/ 921 h 921"/>
                <a:gd name="T78" fmla="*/ 726 w 1547"/>
                <a:gd name="T79" fmla="*/ 921 h 921"/>
                <a:gd name="T80" fmla="*/ 752 w 1547"/>
                <a:gd name="T81" fmla="*/ 921 h 921"/>
                <a:gd name="T82" fmla="*/ 784 w 1547"/>
                <a:gd name="T83" fmla="*/ 921 h 921"/>
                <a:gd name="T84" fmla="*/ 815 w 1547"/>
                <a:gd name="T85" fmla="*/ 921 h 921"/>
                <a:gd name="T86" fmla="*/ 846 w 1547"/>
                <a:gd name="T87" fmla="*/ 921 h 921"/>
                <a:gd name="T88" fmla="*/ 878 w 1547"/>
                <a:gd name="T89" fmla="*/ 921 h 921"/>
                <a:gd name="T90" fmla="*/ 914 w 1547"/>
                <a:gd name="T91" fmla="*/ 921 h 921"/>
                <a:gd name="T92" fmla="*/ 946 w 1547"/>
                <a:gd name="T93" fmla="*/ 921 h 921"/>
                <a:gd name="T94" fmla="*/ 982 w 1547"/>
                <a:gd name="T95" fmla="*/ 921 h 921"/>
                <a:gd name="T96" fmla="*/ 1019 w 1547"/>
                <a:gd name="T97" fmla="*/ 921 h 921"/>
                <a:gd name="T98" fmla="*/ 1061 w 1547"/>
                <a:gd name="T99" fmla="*/ 921 h 921"/>
                <a:gd name="T100" fmla="*/ 1097 w 1547"/>
                <a:gd name="T101" fmla="*/ 921 h 921"/>
                <a:gd name="T102" fmla="*/ 1139 w 1547"/>
                <a:gd name="T103" fmla="*/ 921 h 921"/>
                <a:gd name="T104" fmla="*/ 1181 w 1547"/>
                <a:gd name="T105" fmla="*/ 921 h 921"/>
                <a:gd name="T106" fmla="*/ 1223 w 1547"/>
                <a:gd name="T107" fmla="*/ 921 h 921"/>
                <a:gd name="T108" fmla="*/ 1270 w 1547"/>
                <a:gd name="T109" fmla="*/ 921 h 921"/>
                <a:gd name="T110" fmla="*/ 1317 w 1547"/>
                <a:gd name="T111" fmla="*/ 921 h 921"/>
                <a:gd name="T112" fmla="*/ 1364 w 1547"/>
                <a:gd name="T113" fmla="*/ 921 h 921"/>
                <a:gd name="T114" fmla="*/ 1416 w 1547"/>
                <a:gd name="T115" fmla="*/ 921 h 921"/>
                <a:gd name="T116" fmla="*/ 1469 w 1547"/>
                <a:gd name="T117" fmla="*/ 921 h 921"/>
                <a:gd name="T118" fmla="*/ 1521 w 1547"/>
                <a:gd name="T119" fmla="*/ 921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47" h="921">
                  <a:moveTo>
                    <a:pt x="0" y="921"/>
                  </a:moveTo>
                  <a:lnTo>
                    <a:pt x="0" y="921"/>
                  </a:lnTo>
                  <a:lnTo>
                    <a:pt x="5" y="921"/>
                  </a:lnTo>
                  <a:lnTo>
                    <a:pt x="5" y="921"/>
                  </a:lnTo>
                  <a:lnTo>
                    <a:pt x="5" y="921"/>
                  </a:lnTo>
                  <a:lnTo>
                    <a:pt x="5" y="921"/>
                  </a:lnTo>
                  <a:lnTo>
                    <a:pt x="10" y="921"/>
                  </a:lnTo>
                  <a:lnTo>
                    <a:pt x="10" y="921"/>
                  </a:lnTo>
                  <a:lnTo>
                    <a:pt x="10" y="921"/>
                  </a:lnTo>
                  <a:lnTo>
                    <a:pt x="10" y="921"/>
                  </a:lnTo>
                  <a:lnTo>
                    <a:pt x="15" y="921"/>
                  </a:lnTo>
                  <a:lnTo>
                    <a:pt x="15" y="921"/>
                  </a:lnTo>
                  <a:lnTo>
                    <a:pt x="15" y="921"/>
                  </a:lnTo>
                  <a:lnTo>
                    <a:pt x="15" y="921"/>
                  </a:lnTo>
                  <a:lnTo>
                    <a:pt x="20" y="921"/>
                  </a:lnTo>
                  <a:lnTo>
                    <a:pt x="20" y="921"/>
                  </a:lnTo>
                  <a:lnTo>
                    <a:pt x="20" y="921"/>
                  </a:lnTo>
                  <a:lnTo>
                    <a:pt x="20" y="921"/>
                  </a:lnTo>
                  <a:lnTo>
                    <a:pt x="26" y="921"/>
                  </a:lnTo>
                  <a:lnTo>
                    <a:pt x="26" y="921"/>
                  </a:lnTo>
                  <a:lnTo>
                    <a:pt x="26" y="921"/>
                  </a:lnTo>
                  <a:lnTo>
                    <a:pt x="26" y="921"/>
                  </a:lnTo>
                  <a:lnTo>
                    <a:pt x="31" y="921"/>
                  </a:lnTo>
                  <a:lnTo>
                    <a:pt x="31" y="921"/>
                  </a:lnTo>
                  <a:lnTo>
                    <a:pt x="31" y="921"/>
                  </a:lnTo>
                  <a:lnTo>
                    <a:pt x="31" y="921"/>
                  </a:lnTo>
                  <a:lnTo>
                    <a:pt x="36" y="921"/>
                  </a:lnTo>
                  <a:lnTo>
                    <a:pt x="36" y="921"/>
                  </a:lnTo>
                  <a:lnTo>
                    <a:pt x="36" y="921"/>
                  </a:lnTo>
                  <a:lnTo>
                    <a:pt x="36" y="921"/>
                  </a:lnTo>
                  <a:lnTo>
                    <a:pt x="41" y="921"/>
                  </a:lnTo>
                  <a:lnTo>
                    <a:pt x="41" y="921"/>
                  </a:lnTo>
                  <a:lnTo>
                    <a:pt x="41" y="921"/>
                  </a:lnTo>
                  <a:lnTo>
                    <a:pt x="41" y="921"/>
                  </a:lnTo>
                  <a:lnTo>
                    <a:pt x="47" y="921"/>
                  </a:lnTo>
                  <a:lnTo>
                    <a:pt x="47" y="921"/>
                  </a:lnTo>
                  <a:lnTo>
                    <a:pt x="47" y="921"/>
                  </a:lnTo>
                  <a:lnTo>
                    <a:pt x="52" y="921"/>
                  </a:lnTo>
                  <a:lnTo>
                    <a:pt x="52" y="921"/>
                  </a:lnTo>
                  <a:lnTo>
                    <a:pt x="52" y="921"/>
                  </a:lnTo>
                  <a:lnTo>
                    <a:pt x="52" y="921"/>
                  </a:lnTo>
                  <a:lnTo>
                    <a:pt x="57" y="921"/>
                  </a:lnTo>
                  <a:lnTo>
                    <a:pt x="57" y="921"/>
                  </a:lnTo>
                  <a:lnTo>
                    <a:pt x="57" y="921"/>
                  </a:lnTo>
                  <a:lnTo>
                    <a:pt x="57" y="921"/>
                  </a:lnTo>
                  <a:lnTo>
                    <a:pt x="62" y="921"/>
                  </a:lnTo>
                  <a:lnTo>
                    <a:pt x="62" y="921"/>
                  </a:lnTo>
                  <a:lnTo>
                    <a:pt x="62" y="921"/>
                  </a:lnTo>
                  <a:lnTo>
                    <a:pt x="62" y="921"/>
                  </a:lnTo>
                  <a:lnTo>
                    <a:pt x="67" y="921"/>
                  </a:lnTo>
                  <a:lnTo>
                    <a:pt x="67" y="921"/>
                  </a:lnTo>
                  <a:lnTo>
                    <a:pt x="67" y="921"/>
                  </a:lnTo>
                  <a:lnTo>
                    <a:pt x="73" y="921"/>
                  </a:lnTo>
                  <a:lnTo>
                    <a:pt x="73" y="921"/>
                  </a:lnTo>
                  <a:lnTo>
                    <a:pt x="73" y="921"/>
                  </a:lnTo>
                  <a:lnTo>
                    <a:pt x="73" y="921"/>
                  </a:lnTo>
                  <a:lnTo>
                    <a:pt x="78" y="921"/>
                  </a:lnTo>
                  <a:lnTo>
                    <a:pt x="78" y="921"/>
                  </a:lnTo>
                  <a:lnTo>
                    <a:pt x="78" y="921"/>
                  </a:lnTo>
                  <a:lnTo>
                    <a:pt x="83" y="921"/>
                  </a:lnTo>
                  <a:lnTo>
                    <a:pt x="83" y="921"/>
                  </a:lnTo>
                  <a:lnTo>
                    <a:pt x="83" y="921"/>
                  </a:lnTo>
                  <a:lnTo>
                    <a:pt x="83" y="921"/>
                  </a:lnTo>
                  <a:lnTo>
                    <a:pt x="88" y="921"/>
                  </a:lnTo>
                  <a:lnTo>
                    <a:pt x="88" y="921"/>
                  </a:lnTo>
                  <a:lnTo>
                    <a:pt x="88" y="921"/>
                  </a:lnTo>
                  <a:lnTo>
                    <a:pt x="94" y="921"/>
                  </a:lnTo>
                  <a:lnTo>
                    <a:pt x="94" y="921"/>
                  </a:lnTo>
                  <a:lnTo>
                    <a:pt x="94" y="921"/>
                  </a:lnTo>
                  <a:lnTo>
                    <a:pt x="94" y="921"/>
                  </a:lnTo>
                  <a:lnTo>
                    <a:pt x="99" y="921"/>
                  </a:lnTo>
                  <a:lnTo>
                    <a:pt x="99" y="921"/>
                  </a:lnTo>
                  <a:lnTo>
                    <a:pt x="99" y="921"/>
                  </a:lnTo>
                  <a:lnTo>
                    <a:pt x="99" y="921"/>
                  </a:lnTo>
                  <a:lnTo>
                    <a:pt x="104" y="921"/>
                  </a:lnTo>
                  <a:lnTo>
                    <a:pt x="104" y="921"/>
                  </a:lnTo>
                  <a:lnTo>
                    <a:pt x="104" y="921"/>
                  </a:lnTo>
                  <a:lnTo>
                    <a:pt x="109" y="921"/>
                  </a:lnTo>
                  <a:lnTo>
                    <a:pt x="109" y="921"/>
                  </a:lnTo>
                  <a:lnTo>
                    <a:pt x="109" y="921"/>
                  </a:lnTo>
                  <a:lnTo>
                    <a:pt x="115" y="921"/>
                  </a:lnTo>
                  <a:lnTo>
                    <a:pt x="115" y="921"/>
                  </a:lnTo>
                  <a:lnTo>
                    <a:pt x="115" y="921"/>
                  </a:lnTo>
                  <a:lnTo>
                    <a:pt x="115" y="921"/>
                  </a:lnTo>
                  <a:lnTo>
                    <a:pt x="120" y="921"/>
                  </a:lnTo>
                  <a:lnTo>
                    <a:pt x="120" y="921"/>
                  </a:lnTo>
                  <a:lnTo>
                    <a:pt x="120" y="921"/>
                  </a:lnTo>
                  <a:lnTo>
                    <a:pt x="125" y="921"/>
                  </a:lnTo>
                  <a:lnTo>
                    <a:pt x="125" y="921"/>
                  </a:lnTo>
                  <a:lnTo>
                    <a:pt x="125" y="921"/>
                  </a:lnTo>
                  <a:lnTo>
                    <a:pt x="125" y="921"/>
                  </a:lnTo>
                  <a:lnTo>
                    <a:pt x="130" y="921"/>
                  </a:lnTo>
                  <a:lnTo>
                    <a:pt x="130" y="921"/>
                  </a:lnTo>
                  <a:lnTo>
                    <a:pt x="130" y="921"/>
                  </a:lnTo>
                  <a:lnTo>
                    <a:pt x="135" y="921"/>
                  </a:lnTo>
                  <a:lnTo>
                    <a:pt x="135" y="921"/>
                  </a:lnTo>
                  <a:lnTo>
                    <a:pt x="135" y="921"/>
                  </a:lnTo>
                  <a:lnTo>
                    <a:pt x="141" y="921"/>
                  </a:lnTo>
                  <a:lnTo>
                    <a:pt x="141" y="921"/>
                  </a:lnTo>
                  <a:lnTo>
                    <a:pt x="141" y="921"/>
                  </a:lnTo>
                  <a:lnTo>
                    <a:pt x="146" y="921"/>
                  </a:lnTo>
                  <a:lnTo>
                    <a:pt x="146" y="921"/>
                  </a:lnTo>
                  <a:lnTo>
                    <a:pt x="146" y="921"/>
                  </a:lnTo>
                  <a:lnTo>
                    <a:pt x="146" y="921"/>
                  </a:lnTo>
                  <a:lnTo>
                    <a:pt x="151" y="921"/>
                  </a:lnTo>
                  <a:lnTo>
                    <a:pt x="151" y="921"/>
                  </a:lnTo>
                  <a:lnTo>
                    <a:pt x="151" y="921"/>
                  </a:lnTo>
                  <a:lnTo>
                    <a:pt x="156" y="921"/>
                  </a:lnTo>
                  <a:lnTo>
                    <a:pt x="156" y="921"/>
                  </a:lnTo>
                  <a:lnTo>
                    <a:pt x="156" y="921"/>
                  </a:lnTo>
                  <a:lnTo>
                    <a:pt x="162" y="921"/>
                  </a:lnTo>
                  <a:lnTo>
                    <a:pt x="162" y="921"/>
                  </a:lnTo>
                  <a:lnTo>
                    <a:pt x="162" y="921"/>
                  </a:lnTo>
                  <a:lnTo>
                    <a:pt x="167" y="921"/>
                  </a:lnTo>
                  <a:lnTo>
                    <a:pt x="167" y="921"/>
                  </a:lnTo>
                  <a:lnTo>
                    <a:pt x="167" y="921"/>
                  </a:lnTo>
                  <a:lnTo>
                    <a:pt x="167" y="921"/>
                  </a:lnTo>
                  <a:lnTo>
                    <a:pt x="172" y="921"/>
                  </a:lnTo>
                  <a:lnTo>
                    <a:pt x="172" y="921"/>
                  </a:lnTo>
                  <a:lnTo>
                    <a:pt x="172" y="921"/>
                  </a:lnTo>
                  <a:lnTo>
                    <a:pt x="177" y="921"/>
                  </a:lnTo>
                  <a:lnTo>
                    <a:pt x="177" y="921"/>
                  </a:lnTo>
                  <a:lnTo>
                    <a:pt x="177" y="921"/>
                  </a:lnTo>
                  <a:lnTo>
                    <a:pt x="182" y="921"/>
                  </a:lnTo>
                  <a:lnTo>
                    <a:pt x="182" y="921"/>
                  </a:lnTo>
                  <a:lnTo>
                    <a:pt x="182" y="921"/>
                  </a:lnTo>
                  <a:lnTo>
                    <a:pt x="188" y="921"/>
                  </a:lnTo>
                  <a:lnTo>
                    <a:pt x="188" y="921"/>
                  </a:lnTo>
                  <a:lnTo>
                    <a:pt x="188" y="921"/>
                  </a:lnTo>
                  <a:lnTo>
                    <a:pt x="193" y="921"/>
                  </a:lnTo>
                  <a:lnTo>
                    <a:pt x="193" y="921"/>
                  </a:lnTo>
                  <a:lnTo>
                    <a:pt x="193" y="921"/>
                  </a:lnTo>
                  <a:lnTo>
                    <a:pt x="198" y="921"/>
                  </a:lnTo>
                  <a:lnTo>
                    <a:pt x="198" y="921"/>
                  </a:lnTo>
                  <a:lnTo>
                    <a:pt x="198" y="921"/>
                  </a:lnTo>
                  <a:lnTo>
                    <a:pt x="203" y="921"/>
                  </a:lnTo>
                  <a:lnTo>
                    <a:pt x="203" y="921"/>
                  </a:lnTo>
                  <a:lnTo>
                    <a:pt x="203" y="921"/>
                  </a:lnTo>
                  <a:lnTo>
                    <a:pt x="209" y="921"/>
                  </a:lnTo>
                  <a:lnTo>
                    <a:pt x="209" y="921"/>
                  </a:lnTo>
                  <a:lnTo>
                    <a:pt x="209" y="921"/>
                  </a:lnTo>
                  <a:lnTo>
                    <a:pt x="214" y="921"/>
                  </a:lnTo>
                  <a:lnTo>
                    <a:pt x="214" y="921"/>
                  </a:lnTo>
                  <a:lnTo>
                    <a:pt x="214" y="921"/>
                  </a:lnTo>
                  <a:lnTo>
                    <a:pt x="219" y="921"/>
                  </a:lnTo>
                  <a:lnTo>
                    <a:pt x="219" y="921"/>
                  </a:lnTo>
                  <a:lnTo>
                    <a:pt x="219" y="921"/>
                  </a:lnTo>
                  <a:lnTo>
                    <a:pt x="224" y="921"/>
                  </a:lnTo>
                  <a:lnTo>
                    <a:pt x="224" y="921"/>
                  </a:lnTo>
                  <a:lnTo>
                    <a:pt x="224" y="921"/>
                  </a:lnTo>
                  <a:lnTo>
                    <a:pt x="230" y="921"/>
                  </a:lnTo>
                  <a:lnTo>
                    <a:pt x="230" y="921"/>
                  </a:lnTo>
                  <a:lnTo>
                    <a:pt x="230" y="921"/>
                  </a:lnTo>
                  <a:lnTo>
                    <a:pt x="235" y="921"/>
                  </a:lnTo>
                  <a:lnTo>
                    <a:pt x="235" y="921"/>
                  </a:lnTo>
                  <a:lnTo>
                    <a:pt x="235" y="921"/>
                  </a:lnTo>
                  <a:lnTo>
                    <a:pt x="240" y="921"/>
                  </a:lnTo>
                  <a:lnTo>
                    <a:pt x="240" y="921"/>
                  </a:lnTo>
                  <a:lnTo>
                    <a:pt x="240" y="921"/>
                  </a:lnTo>
                  <a:lnTo>
                    <a:pt x="245" y="921"/>
                  </a:lnTo>
                  <a:lnTo>
                    <a:pt x="245" y="921"/>
                  </a:lnTo>
                  <a:lnTo>
                    <a:pt x="245" y="921"/>
                  </a:lnTo>
                  <a:lnTo>
                    <a:pt x="250" y="921"/>
                  </a:lnTo>
                  <a:lnTo>
                    <a:pt x="250" y="921"/>
                  </a:lnTo>
                  <a:lnTo>
                    <a:pt x="256" y="921"/>
                  </a:lnTo>
                  <a:lnTo>
                    <a:pt x="256" y="921"/>
                  </a:lnTo>
                  <a:lnTo>
                    <a:pt x="256" y="921"/>
                  </a:lnTo>
                  <a:lnTo>
                    <a:pt x="261" y="921"/>
                  </a:lnTo>
                  <a:lnTo>
                    <a:pt x="261" y="921"/>
                  </a:lnTo>
                  <a:lnTo>
                    <a:pt x="261" y="921"/>
                  </a:lnTo>
                  <a:lnTo>
                    <a:pt x="266" y="921"/>
                  </a:lnTo>
                  <a:lnTo>
                    <a:pt x="266" y="921"/>
                  </a:lnTo>
                  <a:lnTo>
                    <a:pt x="266" y="921"/>
                  </a:lnTo>
                  <a:lnTo>
                    <a:pt x="271" y="921"/>
                  </a:lnTo>
                  <a:lnTo>
                    <a:pt x="271" y="921"/>
                  </a:lnTo>
                  <a:lnTo>
                    <a:pt x="277" y="921"/>
                  </a:lnTo>
                  <a:lnTo>
                    <a:pt x="277" y="921"/>
                  </a:lnTo>
                  <a:lnTo>
                    <a:pt x="277" y="921"/>
                  </a:lnTo>
                  <a:lnTo>
                    <a:pt x="282" y="921"/>
                  </a:lnTo>
                  <a:lnTo>
                    <a:pt x="282" y="921"/>
                  </a:lnTo>
                  <a:lnTo>
                    <a:pt x="282" y="921"/>
                  </a:lnTo>
                  <a:lnTo>
                    <a:pt x="287" y="921"/>
                  </a:lnTo>
                  <a:lnTo>
                    <a:pt x="287" y="921"/>
                  </a:lnTo>
                  <a:lnTo>
                    <a:pt x="287" y="921"/>
                  </a:lnTo>
                  <a:lnTo>
                    <a:pt x="292" y="921"/>
                  </a:lnTo>
                  <a:lnTo>
                    <a:pt x="292" y="921"/>
                  </a:lnTo>
                  <a:lnTo>
                    <a:pt x="298" y="921"/>
                  </a:lnTo>
                  <a:lnTo>
                    <a:pt x="298" y="921"/>
                  </a:lnTo>
                  <a:lnTo>
                    <a:pt x="298" y="921"/>
                  </a:lnTo>
                  <a:lnTo>
                    <a:pt x="303" y="921"/>
                  </a:lnTo>
                  <a:lnTo>
                    <a:pt x="303" y="921"/>
                  </a:lnTo>
                  <a:lnTo>
                    <a:pt x="303" y="921"/>
                  </a:lnTo>
                  <a:lnTo>
                    <a:pt x="308" y="921"/>
                  </a:lnTo>
                  <a:lnTo>
                    <a:pt x="308" y="921"/>
                  </a:lnTo>
                  <a:lnTo>
                    <a:pt x="313" y="921"/>
                  </a:lnTo>
                  <a:lnTo>
                    <a:pt x="313" y="921"/>
                  </a:lnTo>
                  <a:lnTo>
                    <a:pt x="313" y="921"/>
                  </a:lnTo>
                  <a:lnTo>
                    <a:pt x="318" y="921"/>
                  </a:lnTo>
                  <a:lnTo>
                    <a:pt x="318" y="921"/>
                  </a:lnTo>
                  <a:lnTo>
                    <a:pt x="324" y="921"/>
                  </a:lnTo>
                  <a:lnTo>
                    <a:pt x="324" y="921"/>
                  </a:lnTo>
                  <a:lnTo>
                    <a:pt x="324" y="921"/>
                  </a:lnTo>
                  <a:lnTo>
                    <a:pt x="329" y="921"/>
                  </a:lnTo>
                  <a:lnTo>
                    <a:pt x="329" y="921"/>
                  </a:lnTo>
                  <a:lnTo>
                    <a:pt x="329" y="921"/>
                  </a:lnTo>
                  <a:lnTo>
                    <a:pt x="334" y="921"/>
                  </a:lnTo>
                  <a:lnTo>
                    <a:pt x="334" y="921"/>
                  </a:lnTo>
                  <a:lnTo>
                    <a:pt x="339" y="921"/>
                  </a:lnTo>
                  <a:lnTo>
                    <a:pt x="339" y="921"/>
                  </a:lnTo>
                  <a:lnTo>
                    <a:pt x="339" y="921"/>
                  </a:lnTo>
                  <a:lnTo>
                    <a:pt x="345" y="921"/>
                  </a:lnTo>
                  <a:lnTo>
                    <a:pt x="345" y="921"/>
                  </a:lnTo>
                  <a:lnTo>
                    <a:pt x="350" y="921"/>
                  </a:lnTo>
                  <a:lnTo>
                    <a:pt x="350" y="921"/>
                  </a:lnTo>
                  <a:lnTo>
                    <a:pt x="350" y="921"/>
                  </a:lnTo>
                  <a:lnTo>
                    <a:pt x="355" y="921"/>
                  </a:lnTo>
                  <a:lnTo>
                    <a:pt x="355" y="921"/>
                  </a:lnTo>
                  <a:lnTo>
                    <a:pt x="360" y="921"/>
                  </a:lnTo>
                  <a:lnTo>
                    <a:pt x="360" y="921"/>
                  </a:lnTo>
                  <a:lnTo>
                    <a:pt x="360" y="921"/>
                  </a:lnTo>
                  <a:lnTo>
                    <a:pt x="365" y="921"/>
                  </a:lnTo>
                  <a:lnTo>
                    <a:pt x="365" y="921"/>
                  </a:lnTo>
                  <a:lnTo>
                    <a:pt x="371" y="921"/>
                  </a:lnTo>
                  <a:lnTo>
                    <a:pt x="371" y="921"/>
                  </a:lnTo>
                  <a:lnTo>
                    <a:pt x="371" y="921"/>
                  </a:lnTo>
                  <a:lnTo>
                    <a:pt x="376" y="921"/>
                  </a:lnTo>
                  <a:lnTo>
                    <a:pt x="376" y="921"/>
                  </a:lnTo>
                  <a:lnTo>
                    <a:pt x="381" y="921"/>
                  </a:lnTo>
                  <a:lnTo>
                    <a:pt x="381" y="921"/>
                  </a:lnTo>
                  <a:lnTo>
                    <a:pt x="386" y="921"/>
                  </a:lnTo>
                  <a:lnTo>
                    <a:pt x="386" y="921"/>
                  </a:lnTo>
                  <a:lnTo>
                    <a:pt x="386" y="921"/>
                  </a:lnTo>
                  <a:lnTo>
                    <a:pt x="392" y="921"/>
                  </a:lnTo>
                  <a:lnTo>
                    <a:pt x="392" y="921"/>
                  </a:lnTo>
                  <a:lnTo>
                    <a:pt x="397" y="921"/>
                  </a:lnTo>
                  <a:lnTo>
                    <a:pt x="397" y="921"/>
                  </a:lnTo>
                  <a:lnTo>
                    <a:pt x="402" y="921"/>
                  </a:lnTo>
                  <a:lnTo>
                    <a:pt x="402" y="921"/>
                  </a:lnTo>
                  <a:lnTo>
                    <a:pt x="402" y="921"/>
                  </a:lnTo>
                  <a:lnTo>
                    <a:pt x="407" y="921"/>
                  </a:lnTo>
                  <a:lnTo>
                    <a:pt x="407" y="921"/>
                  </a:lnTo>
                  <a:lnTo>
                    <a:pt x="413" y="921"/>
                  </a:lnTo>
                  <a:lnTo>
                    <a:pt x="413" y="921"/>
                  </a:lnTo>
                  <a:lnTo>
                    <a:pt x="418" y="921"/>
                  </a:lnTo>
                  <a:lnTo>
                    <a:pt x="418" y="921"/>
                  </a:lnTo>
                  <a:lnTo>
                    <a:pt x="418" y="921"/>
                  </a:lnTo>
                  <a:lnTo>
                    <a:pt x="423" y="921"/>
                  </a:lnTo>
                  <a:lnTo>
                    <a:pt x="423" y="921"/>
                  </a:lnTo>
                  <a:lnTo>
                    <a:pt x="428" y="921"/>
                  </a:lnTo>
                  <a:lnTo>
                    <a:pt x="428" y="921"/>
                  </a:lnTo>
                  <a:lnTo>
                    <a:pt x="433" y="921"/>
                  </a:lnTo>
                  <a:lnTo>
                    <a:pt x="433" y="921"/>
                  </a:lnTo>
                  <a:lnTo>
                    <a:pt x="433" y="921"/>
                  </a:lnTo>
                  <a:lnTo>
                    <a:pt x="439" y="921"/>
                  </a:lnTo>
                  <a:lnTo>
                    <a:pt x="439" y="921"/>
                  </a:lnTo>
                  <a:lnTo>
                    <a:pt x="444" y="921"/>
                  </a:lnTo>
                  <a:lnTo>
                    <a:pt x="444" y="921"/>
                  </a:lnTo>
                  <a:lnTo>
                    <a:pt x="449" y="921"/>
                  </a:lnTo>
                  <a:lnTo>
                    <a:pt x="449" y="921"/>
                  </a:lnTo>
                  <a:lnTo>
                    <a:pt x="454" y="921"/>
                  </a:lnTo>
                  <a:lnTo>
                    <a:pt x="454" y="921"/>
                  </a:lnTo>
                  <a:lnTo>
                    <a:pt x="454" y="921"/>
                  </a:lnTo>
                  <a:lnTo>
                    <a:pt x="460" y="921"/>
                  </a:lnTo>
                  <a:lnTo>
                    <a:pt x="460" y="921"/>
                  </a:lnTo>
                  <a:lnTo>
                    <a:pt x="465" y="921"/>
                  </a:lnTo>
                  <a:lnTo>
                    <a:pt x="465" y="921"/>
                  </a:lnTo>
                  <a:lnTo>
                    <a:pt x="470" y="921"/>
                  </a:lnTo>
                  <a:lnTo>
                    <a:pt x="470" y="921"/>
                  </a:lnTo>
                  <a:lnTo>
                    <a:pt x="475" y="921"/>
                  </a:lnTo>
                  <a:lnTo>
                    <a:pt x="475" y="921"/>
                  </a:lnTo>
                  <a:lnTo>
                    <a:pt x="480" y="921"/>
                  </a:lnTo>
                  <a:lnTo>
                    <a:pt x="480" y="921"/>
                  </a:lnTo>
                  <a:lnTo>
                    <a:pt x="486" y="921"/>
                  </a:lnTo>
                  <a:lnTo>
                    <a:pt x="486" y="921"/>
                  </a:lnTo>
                  <a:lnTo>
                    <a:pt x="491" y="921"/>
                  </a:lnTo>
                  <a:lnTo>
                    <a:pt x="491" y="921"/>
                  </a:lnTo>
                  <a:lnTo>
                    <a:pt x="491" y="921"/>
                  </a:lnTo>
                  <a:lnTo>
                    <a:pt x="496" y="921"/>
                  </a:lnTo>
                  <a:lnTo>
                    <a:pt x="496" y="921"/>
                  </a:lnTo>
                  <a:lnTo>
                    <a:pt x="501" y="921"/>
                  </a:lnTo>
                  <a:lnTo>
                    <a:pt x="501" y="921"/>
                  </a:lnTo>
                  <a:lnTo>
                    <a:pt x="507" y="921"/>
                  </a:lnTo>
                  <a:lnTo>
                    <a:pt x="507" y="921"/>
                  </a:lnTo>
                  <a:lnTo>
                    <a:pt x="512" y="921"/>
                  </a:lnTo>
                  <a:lnTo>
                    <a:pt x="512" y="921"/>
                  </a:lnTo>
                  <a:lnTo>
                    <a:pt x="517" y="921"/>
                  </a:lnTo>
                  <a:lnTo>
                    <a:pt x="517" y="921"/>
                  </a:lnTo>
                  <a:lnTo>
                    <a:pt x="522" y="921"/>
                  </a:lnTo>
                  <a:lnTo>
                    <a:pt x="522" y="921"/>
                  </a:lnTo>
                  <a:lnTo>
                    <a:pt x="528" y="921"/>
                  </a:lnTo>
                  <a:lnTo>
                    <a:pt x="528" y="921"/>
                  </a:lnTo>
                  <a:lnTo>
                    <a:pt x="533" y="921"/>
                  </a:lnTo>
                  <a:lnTo>
                    <a:pt x="533" y="921"/>
                  </a:lnTo>
                  <a:lnTo>
                    <a:pt x="538" y="921"/>
                  </a:lnTo>
                  <a:lnTo>
                    <a:pt x="538" y="921"/>
                  </a:lnTo>
                  <a:lnTo>
                    <a:pt x="543" y="921"/>
                  </a:lnTo>
                  <a:lnTo>
                    <a:pt x="543" y="921"/>
                  </a:lnTo>
                  <a:lnTo>
                    <a:pt x="548" y="921"/>
                  </a:lnTo>
                  <a:lnTo>
                    <a:pt x="548" y="921"/>
                  </a:lnTo>
                  <a:lnTo>
                    <a:pt x="554" y="921"/>
                  </a:lnTo>
                  <a:lnTo>
                    <a:pt x="554" y="921"/>
                  </a:lnTo>
                  <a:lnTo>
                    <a:pt x="559" y="921"/>
                  </a:lnTo>
                  <a:lnTo>
                    <a:pt x="559" y="921"/>
                  </a:lnTo>
                  <a:lnTo>
                    <a:pt x="564" y="921"/>
                  </a:lnTo>
                  <a:lnTo>
                    <a:pt x="564" y="921"/>
                  </a:lnTo>
                  <a:lnTo>
                    <a:pt x="569" y="921"/>
                  </a:lnTo>
                  <a:lnTo>
                    <a:pt x="569" y="916"/>
                  </a:lnTo>
                  <a:lnTo>
                    <a:pt x="575" y="916"/>
                  </a:lnTo>
                  <a:lnTo>
                    <a:pt x="575" y="910"/>
                  </a:lnTo>
                  <a:lnTo>
                    <a:pt x="580" y="921"/>
                  </a:lnTo>
                  <a:lnTo>
                    <a:pt x="580" y="921"/>
                  </a:lnTo>
                  <a:lnTo>
                    <a:pt x="585" y="921"/>
                  </a:lnTo>
                  <a:lnTo>
                    <a:pt x="585" y="884"/>
                  </a:lnTo>
                  <a:lnTo>
                    <a:pt x="590" y="753"/>
                  </a:lnTo>
                  <a:lnTo>
                    <a:pt x="590" y="581"/>
                  </a:lnTo>
                  <a:lnTo>
                    <a:pt x="596" y="392"/>
                  </a:lnTo>
                  <a:lnTo>
                    <a:pt x="601" y="214"/>
                  </a:lnTo>
                  <a:lnTo>
                    <a:pt x="601" y="83"/>
                  </a:lnTo>
                  <a:lnTo>
                    <a:pt x="606" y="10"/>
                  </a:lnTo>
                  <a:lnTo>
                    <a:pt x="606" y="0"/>
                  </a:lnTo>
                  <a:lnTo>
                    <a:pt x="611" y="31"/>
                  </a:lnTo>
                  <a:lnTo>
                    <a:pt x="611" y="62"/>
                  </a:lnTo>
                  <a:lnTo>
                    <a:pt x="616" y="57"/>
                  </a:lnTo>
                  <a:lnTo>
                    <a:pt x="616" y="57"/>
                  </a:lnTo>
                  <a:lnTo>
                    <a:pt x="622" y="62"/>
                  </a:lnTo>
                  <a:lnTo>
                    <a:pt x="622" y="68"/>
                  </a:lnTo>
                  <a:lnTo>
                    <a:pt x="627" y="62"/>
                  </a:lnTo>
                  <a:lnTo>
                    <a:pt x="632" y="62"/>
                  </a:lnTo>
                  <a:lnTo>
                    <a:pt x="632" y="73"/>
                  </a:lnTo>
                  <a:lnTo>
                    <a:pt x="637" y="78"/>
                  </a:lnTo>
                  <a:lnTo>
                    <a:pt x="637" y="57"/>
                  </a:lnTo>
                  <a:lnTo>
                    <a:pt x="643" y="31"/>
                  </a:lnTo>
                  <a:lnTo>
                    <a:pt x="643" y="41"/>
                  </a:lnTo>
                  <a:lnTo>
                    <a:pt x="648" y="104"/>
                  </a:lnTo>
                  <a:lnTo>
                    <a:pt x="648" y="219"/>
                  </a:lnTo>
                  <a:lnTo>
                    <a:pt x="653" y="376"/>
                  </a:lnTo>
                  <a:lnTo>
                    <a:pt x="653" y="554"/>
                  </a:lnTo>
                  <a:lnTo>
                    <a:pt x="658" y="717"/>
                  </a:lnTo>
                  <a:lnTo>
                    <a:pt x="663" y="848"/>
                  </a:lnTo>
                  <a:lnTo>
                    <a:pt x="663" y="921"/>
                  </a:lnTo>
                  <a:lnTo>
                    <a:pt x="669" y="921"/>
                  </a:lnTo>
                  <a:lnTo>
                    <a:pt x="669" y="921"/>
                  </a:lnTo>
                  <a:lnTo>
                    <a:pt x="674" y="916"/>
                  </a:lnTo>
                  <a:lnTo>
                    <a:pt x="674" y="916"/>
                  </a:lnTo>
                  <a:lnTo>
                    <a:pt x="679" y="916"/>
                  </a:lnTo>
                  <a:lnTo>
                    <a:pt x="684" y="921"/>
                  </a:lnTo>
                  <a:lnTo>
                    <a:pt x="684" y="921"/>
                  </a:lnTo>
                  <a:lnTo>
                    <a:pt x="690" y="921"/>
                  </a:lnTo>
                  <a:lnTo>
                    <a:pt x="690" y="921"/>
                  </a:lnTo>
                  <a:lnTo>
                    <a:pt x="695" y="921"/>
                  </a:lnTo>
                  <a:lnTo>
                    <a:pt x="700" y="921"/>
                  </a:lnTo>
                  <a:lnTo>
                    <a:pt x="700" y="921"/>
                  </a:lnTo>
                  <a:lnTo>
                    <a:pt x="705" y="921"/>
                  </a:lnTo>
                  <a:lnTo>
                    <a:pt x="705" y="921"/>
                  </a:lnTo>
                  <a:lnTo>
                    <a:pt x="711" y="921"/>
                  </a:lnTo>
                  <a:lnTo>
                    <a:pt x="716" y="921"/>
                  </a:lnTo>
                  <a:lnTo>
                    <a:pt x="716" y="921"/>
                  </a:lnTo>
                  <a:lnTo>
                    <a:pt x="721" y="921"/>
                  </a:lnTo>
                  <a:lnTo>
                    <a:pt x="721" y="921"/>
                  </a:lnTo>
                  <a:lnTo>
                    <a:pt x="726" y="921"/>
                  </a:lnTo>
                  <a:lnTo>
                    <a:pt x="731" y="921"/>
                  </a:lnTo>
                  <a:lnTo>
                    <a:pt x="731" y="921"/>
                  </a:lnTo>
                  <a:lnTo>
                    <a:pt x="737" y="921"/>
                  </a:lnTo>
                  <a:lnTo>
                    <a:pt x="737" y="921"/>
                  </a:lnTo>
                  <a:lnTo>
                    <a:pt x="742" y="921"/>
                  </a:lnTo>
                  <a:lnTo>
                    <a:pt x="747" y="921"/>
                  </a:lnTo>
                  <a:lnTo>
                    <a:pt x="747" y="921"/>
                  </a:lnTo>
                  <a:lnTo>
                    <a:pt x="752" y="921"/>
                  </a:lnTo>
                  <a:lnTo>
                    <a:pt x="752" y="921"/>
                  </a:lnTo>
                  <a:lnTo>
                    <a:pt x="758" y="921"/>
                  </a:lnTo>
                  <a:lnTo>
                    <a:pt x="763" y="921"/>
                  </a:lnTo>
                  <a:lnTo>
                    <a:pt x="763" y="921"/>
                  </a:lnTo>
                  <a:lnTo>
                    <a:pt x="768" y="921"/>
                  </a:lnTo>
                  <a:lnTo>
                    <a:pt x="773" y="921"/>
                  </a:lnTo>
                  <a:lnTo>
                    <a:pt x="773" y="921"/>
                  </a:lnTo>
                  <a:lnTo>
                    <a:pt x="778" y="921"/>
                  </a:lnTo>
                  <a:lnTo>
                    <a:pt x="784" y="921"/>
                  </a:lnTo>
                  <a:lnTo>
                    <a:pt x="784" y="921"/>
                  </a:lnTo>
                  <a:lnTo>
                    <a:pt x="789" y="921"/>
                  </a:lnTo>
                  <a:lnTo>
                    <a:pt x="789" y="921"/>
                  </a:lnTo>
                  <a:lnTo>
                    <a:pt x="794" y="921"/>
                  </a:lnTo>
                  <a:lnTo>
                    <a:pt x="799" y="921"/>
                  </a:lnTo>
                  <a:lnTo>
                    <a:pt x="799" y="921"/>
                  </a:lnTo>
                  <a:lnTo>
                    <a:pt x="805" y="921"/>
                  </a:lnTo>
                  <a:lnTo>
                    <a:pt x="810" y="921"/>
                  </a:lnTo>
                  <a:lnTo>
                    <a:pt x="810" y="921"/>
                  </a:lnTo>
                  <a:lnTo>
                    <a:pt x="815" y="921"/>
                  </a:lnTo>
                  <a:lnTo>
                    <a:pt x="820" y="921"/>
                  </a:lnTo>
                  <a:lnTo>
                    <a:pt x="820" y="921"/>
                  </a:lnTo>
                  <a:lnTo>
                    <a:pt x="826" y="921"/>
                  </a:lnTo>
                  <a:lnTo>
                    <a:pt x="831" y="921"/>
                  </a:lnTo>
                  <a:lnTo>
                    <a:pt x="831" y="921"/>
                  </a:lnTo>
                  <a:lnTo>
                    <a:pt x="836" y="921"/>
                  </a:lnTo>
                  <a:lnTo>
                    <a:pt x="841" y="921"/>
                  </a:lnTo>
                  <a:lnTo>
                    <a:pt x="841" y="921"/>
                  </a:lnTo>
                  <a:lnTo>
                    <a:pt x="846" y="921"/>
                  </a:lnTo>
                  <a:lnTo>
                    <a:pt x="852" y="921"/>
                  </a:lnTo>
                  <a:lnTo>
                    <a:pt x="852" y="921"/>
                  </a:lnTo>
                  <a:lnTo>
                    <a:pt x="857" y="921"/>
                  </a:lnTo>
                  <a:lnTo>
                    <a:pt x="862" y="921"/>
                  </a:lnTo>
                  <a:lnTo>
                    <a:pt x="862" y="921"/>
                  </a:lnTo>
                  <a:lnTo>
                    <a:pt x="867" y="921"/>
                  </a:lnTo>
                  <a:lnTo>
                    <a:pt x="873" y="921"/>
                  </a:lnTo>
                  <a:lnTo>
                    <a:pt x="878" y="921"/>
                  </a:lnTo>
                  <a:lnTo>
                    <a:pt x="878" y="921"/>
                  </a:lnTo>
                  <a:lnTo>
                    <a:pt x="883" y="921"/>
                  </a:lnTo>
                  <a:lnTo>
                    <a:pt x="888" y="921"/>
                  </a:lnTo>
                  <a:lnTo>
                    <a:pt x="888" y="921"/>
                  </a:lnTo>
                  <a:lnTo>
                    <a:pt x="894" y="921"/>
                  </a:lnTo>
                  <a:lnTo>
                    <a:pt x="899" y="921"/>
                  </a:lnTo>
                  <a:lnTo>
                    <a:pt x="904" y="921"/>
                  </a:lnTo>
                  <a:lnTo>
                    <a:pt x="904" y="921"/>
                  </a:lnTo>
                  <a:lnTo>
                    <a:pt x="909" y="921"/>
                  </a:lnTo>
                  <a:lnTo>
                    <a:pt x="914" y="921"/>
                  </a:lnTo>
                  <a:lnTo>
                    <a:pt x="914" y="921"/>
                  </a:lnTo>
                  <a:lnTo>
                    <a:pt x="920" y="921"/>
                  </a:lnTo>
                  <a:lnTo>
                    <a:pt x="925" y="921"/>
                  </a:lnTo>
                  <a:lnTo>
                    <a:pt x="930" y="921"/>
                  </a:lnTo>
                  <a:lnTo>
                    <a:pt x="930" y="921"/>
                  </a:lnTo>
                  <a:lnTo>
                    <a:pt x="935" y="921"/>
                  </a:lnTo>
                  <a:lnTo>
                    <a:pt x="941" y="921"/>
                  </a:lnTo>
                  <a:lnTo>
                    <a:pt x="946" y="921"/>
                  </a:lnTo>
                  <a:lnTo>
                    <a:pt x="946" y="921"/>
                  </a:lnTo>
                  <a:lnTo>
                    <a:pt x="951" y="921"/>
                  </a:lnTo>
                  <a:lnTo>
                    <a:pt x="956" y="921"/>
                  </a:lnTo>
                  <a:lnTo>
                    <a:pt x="961" y="921"/>
                  </a:lnTo>
                  <a:lnTo>
                    <a:pt x="961" y="921"/>
                  </a:lnTo>
                  <a:lnTo>
                    <a:pt x="967" y="921"/>
                  </a:lnTo>
                  <a:lnTo>
                    <a:pt x="972" y="921"/>
                  </a:lnTo>
                  <a:lnTo>
                    <a:pt x="977" y="921"/>
                  </a:lnTo>
                  <a:lnTo>
                    <a:pt x="977" y="921"/>
                  </a:lnTo>
                  <a:lnTo>
                    <a:pt x="982" y="921"/>
                  </a:lnTo>
                  <a:lnTo>
                    <a:pt x="988" y="921"/>
                  </a:lnTo>
                  <a:lnTo>
                    <a:pt x="993" y="921"/>
                  </a:lnTo>
                  <a:lnTo>
                    <a:pt x="993" y="921"/>
                  </a:lnTo>
                  <a:lnTo>
                    <a:pt x="998" y="921"/>
                  </a:lnTo>
                  <a:lnTo>
                    <a:pt x="1003" y="921"/>
                  </a:lnTo>
                  <a:lnTo>
                    <a:pt x="1009" y="921"/>
                  </a:lnTo>
                  <a:lnTo>
                    <a:pt x="1014" y="921"/>
                  </a:lnTo>
                  <a:lnTo>
                    <a:pt x="1014" y="921"/>
                  </a:lnTo>
                  <a:lnTo>
                    <a:pt x="1019" y="921"/>
                  </a:lnTo>
                  <a:lnTo>
                    <a:pt x="1024" y="921"/>
                  </a:lnTo>
                  <a:lnTo>
                    <a:pt x="1029" y="921"/>
                  </a:lnTo>
                  <a:lnTo>
                    <a:pt x="1035" y="921"/>
                  </a:lnTo>
                  <a:lnTo>
                    <a:pt x="1035" y="921"/>
                  </a:lnTo>
                  <a:lnTo>
                    <a:pt x="1040" y="921"/>
                  </a:lnTo>
                  <a:lnTo>
                    <a:pt x="1045" y="921"/>
                  </a:lnTo>
                  <a:lnTo>
                    <a:pt x="1050" y="921"/>
                  </a:lnTo>
                  <a:lnTo>
                    <a:pt x="1056" y="921"/>
                  </a:lnTo>
                  <a:lnTo>
                    <a:pt x="1061" y="921"/>
                  </a:lnTo>
                  <a:lnTo>
                    <a:pt x="1061" y="921"/>
                  </a:lnTo>
                  <a:lnTo>
                    <a:pt x="1066" y="921"/>
                  </a:lnTo>
                  <a:lnTo>
                    <a:pt x="1071" y="921"/>
                  </a:lnTo>
                  <a:lnTo>
                    <a:pt x="1076" y="921"/>
                  </a:lnTo>
                  <a:lnTo>
                    <a:pt x="1082" y="921"/>
                  </a:lnTo>
                  <a:lnTo>
                    <a:pt x="1082" y="921"/>
                  </a:lnTo>
                  <a:lnTo>
                    <a:pt x="1087" y="921"/>
                  </a:lnTo>
                  <a:lnTo>
                    <a:pt x="1092" y="921"/>
                  </a:lnTo>
                  <a:lnTo>
                    <a:pt x="1097" y="921"/>
                  </a:lnTo>
                  <a:lnTo>
                    <a:pt x="1103" y="921"/>
                  </a:lnTo>
                  <a:lnTo>
                    <a:pt x="1108" y="921"/>
                  </a:lnTo>
                  <a:lnTo>
                    <a:pt x="1113" y="921"/>
                  </a:lnTo>
                  <a:lnTo>
                    <a:pt x="1113" y="921"/>
                  </a:lnTo>
                  <a:lnTo>
                    <a:pt x="1118" y="921"/>
                  </a:lnTo>
                  <a:lnTo>
                    <a:pt x="1124" y="921"/>
                  </a:lnTo>
                  <a:lnTo>
                    <a:pt x="1129" y="921"/>
                  </a:lnTo>
                  <a:lnTo>
                    <a:pt x="1134" y="921"/>
                  </a:lnTo>
                  <a:lnTo>
                    <a:pt x="1139" y="921"/>
                  </a:lnTo>
                  <a:lnTo>
                    <a:pt x="1144" y="921"/>
                  </a:lnTo>
                  <a:lnTo>
                    <a:pt x="1150" y="921"/>
                  </a:lnTo>
                  <a:lnTo>
                    <a:pt x="1150" y="921"/>
                  </a:lnTo>
                  <a:lnTo>
                    <a:pt x="1155" y="921"/>
                  </a:lnTo>
                  <a:lnTo>
                    <a:pt x="1160" y="921"/>
                  </a:lnTo>
                  <a:lnTo>
                    <a:pt x="1165" y="921"/>
                  </a:lnTo>
                  <a:lnTo>
                    <a:pt x="1171" y="921"/>
                  </a:lnTo>
                  <a:lnTo>
                    <a:pt x="1176" y="921"/>
                  </a:lnTo>
                  <a:lnTo>
                    <a:pt x="1181" y="921"/>
                  </a:lnTo>
                  <a:lnTo>
                    <a:pt x="1186" y="921"/>
                  </a:lnTo>
                  <a:lnTo>
                    <a:pt x="1192" y="921"/>
                  </a:lnTo>
                  <a:lnTo>
                    <a:pt x="1197" y="921"/>
                  </a:lnTo>
                  <a:lnTo>
                    <a:pt x="1202" y="921"/>
                  </a:lnTo>
                  <a:lnTo>
                    <a:pt x="1202" y="921"/>
                  </a:lnTo>
                  <a:lnTo>
                    <a:pt x="1207" y="921"/>
                  </a:lnTo>
                  <a:lnTo>
                    <a:pt x="1212" y="921"/>
                  </a:lnTo>
                  <a:lnTo>
                    <a:pt x="1218" y="921"/>
                  </a:lnTo>
                  <a:lnTo>
                    <a:pt x="1223" y="921"/>
                  </a:lnTo>
                  <a:lnTo>
                    <a:pt x="1228" y="921"/>
                  </a:lnTo>
                  <a:lnTo>
                    <a:pt x="1233" y="921"/>
                  </a:lnTo>
                  <a:lnTo>
                    <a:pt x="1239" y="921"/>
                  </a:lnTo>
                  <a:lnTo>
                    <a:pt x="1244" y="921"/>
                  </a:lnTo>
                  <a:lnTo>
                    <a:pt x="1249" y="921"/>
                  </a:lnTo>
                  <a:lnTo>
                    <a:pt x="1254" y="921"/>
                  </a:lnTo>
                  <a:lnTo>
                    <a:pt x="1259" y="921"/>
                  </a:lnTo>
                  <a:lnTo>
                    <a:pt x="1265" y="921"/>
                  </a:lnTo>
                  <a:lnTo>
                    <a:pt x="1270" y="921"/>
                  </a:lnTo>
                  <a:lnTo>
                    <a:pt x="1275" y="921"/>
                  </a:lnTo>
                  <a:lnTo>
                    <a:pt x="1280" y="921"/>
                  </a:lnTo>
                  <a:lnTo>
                    <a:pt x="1286" y="921"/>
                  </a:lnTo>
                  <a:lnTo>
                    <a:pt x="1291" y="921"/>
                  </a:lnTo>
                  <a:lnTo>
                    <a:pt x="1296" y="921"/>
                  </a:lnTo>
                  <a:lnTo>
                    <a:pt x="1301" y="921"/>
                  </a:lnTo>
                  <a:lnTo>
                    <a:pt x="1307" y="921"/>
                  </a:lnTo>
                  <a:lnTo>
                    <a:pt x="1312" y="921"/>
                  </a:lnTo>
                  <a:lnTo>
                    <a:pt x="1317" y="921"/>
                  </a:lnTo>
                  <a:lnTo>
                    <a:pt x="1322" y="921"/>
                  </a:lnTo>
                  <a:lnTo>
                    <a:pt x="1327" y="921"/>
                  </a:lnTo>
                  <a:lnTo>
                    <a:pt x="1333" y="921"/>
                  </a:lnTo>
                  <a:lnTo>
                    <a:pt x="1338" y="921"/>
                  </a:lnTo>
                  <a:lnTo>
                    <a:pt x="1343" y="921"/>
                  </a:lnTo>
                  <a:lnTo>
                    <a:pt x="1348" y="921"/>
                  </a:lnTo>
                  <a:lnTo>
                    <a:pt x="1354" y="921"/>
                  </a:lnTo>
                  <a:lnTo>
                    <a:pt x="1359" y="921"/>
                  </a:lnTo>
                  <a:lnTo>
                    <a:pt x="1364" y="921"/>
                  </a:lnTo>
                  <a:lnTo>
                    <a:pt x="1369" y="921"/>
                  </a:lnTo>
                  <a:lnTo>
                    <a:pt x="1374" y="921"/>
                  </a:lnTo>
                  <a:lnTo>
                    <a:pt x="1380" y="921"/>
                  </a:lnTo>
                  <a:lnTo>
                    <a:pt x="1385" y="921"/>
                  </a:lnTo>
                  <a:lnTo>
                    <a:pt x="1390" y="921"/>
                  </a:lnTo>
                  <a:lnTo>
                    <a:pt x="1401" y="921"/>
                  </a:lnTo>
                  <a:lnTo>
                    <a:pt x="1406" y="921"/>
                  </a:lnTo>
                  <a:lnTo>
                    <a:pt x="1411" y="921"/>
                  </a:lnTo>
                  <a:lnTo>
                    <a:pt x="1416" y="921"/>
                  </a:lnTo>
                  <a:lnTo>
                    <a:pt x="1422" y="921"/>
                  </a:lnTo>
                  <a:lnTo>
                    <a:pt x="1427" y="921"/>
                  </a:lnTo>
                  <a:lnTo>
                    <a:pt x="1432" y="921"/>
                  </a:lnTo>
                  <a:lnTo>
                    <a:pt x="1437" y="921"/>
                  </a:lnTo>
                  <a:lnTo>
                    <a:pt x="1442" y="921"/>
                  </a:lnTo>
                  <a:lnTo>
                    <a:pt x="1448" y="916"/>
                  </a:lnTo>
                  <a:lnTo>
                    <a:pt x="1458" y="921"/>
                  </a:lnTo>
                  <a:lnTo>
                    <a:pt x="1463" y="921"/>
                  </a:lnTo>
                  <a:lnTo>
                    <a:pt x="1469" y="921"/>
                  </a:lnTo>
                  <a:lnTo>
                    <a:pt x="1474" y="921"/>
                  </a:lnTo>
                  <a:lnTo>
                    <a:pt x="1479" y="921"/>
                  </a:lnTo>
                  <a:lnTo>
                    <a:pt x="1484" y="921"/>
                  </a:lnTo>
                  <a:lnTo>
                    <a:pt x="1490" y="921"/>
                  </a:lnTo>
                  <a:lnTo>
                    <a:pt x="1500" y="921"/>
                  </a:lnTo>
                  <a:lnTo>
                    <a:pt x="1505" y="921"/>
                  </a:lnTo>
                  <a:lnTo>
                    <a:pt x="1510" y="921"/>
                  </a:lnTo>
                  <a:lnTo>
                    <a:pt x="1516" y="921"/>
                  </a:lnTo>
                  <a:lnTo>
                    <a:pt x="1521" y="921"/>
                  </a:lnTo>
                  <a:lnTo>
                    <a:pt x="1526" y="921"/>
                  </a:lnTo>
                  <a:lnTo>
                    <a:pt x="1537" y="921"/>
                  </a:lnTo>
                  <a:lnTo>
                    <a:pt x="1542" y="921"/>
                  </a:lnTo>
                  <a:lnTo>
                    <a:pt x="1547" y="921"/>
                  </a:lnTo>
                </a:path>
              </a:pathLst>
            </a:custGeom>
            <a:noFill/>
            <a:ln w="1905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2000">
                <a:latin typeface="Arial Unicode MS" pitchFamily="50" charset="-128"/>
                <a:ea typeface="Arial Unicode MS" pitchFamily="50" charset="-128"/>
                <a:cs typeface="Arial Unicode MS" pitchFamily="50" charset="-128"/>
              </a:endParaRPr>
            </a:p>
          </p:txBody>
        </p:sp>
        <p:sp>
          <p:nvSpPr>
            <p:cNvPr id="34" name="Rectangle 75"/>
            <p:cNvSpPr>
              <a:spLocks noChangeArrowheads="1"/>
            </p:cNvSpPr>
            <p:nvPr/>
          </p:nvSpPr>
          <p:spPr bwMode="auto">
            <a:xfrm rot="16200000">
              <a:off x="-892599" y="3306631"/>
              <a:ext cx="21368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smtClean="0">
                  <a:ln>
                    <a:noFill/>
                  </a:ln>
                  <a:solidFill>
                    <a:srgbClr val="000000"/>
                  </a:solidFill>
                  <a:effectLst/>
                  <a:latin typeface="Arial Unicode MS" pitchFamily="50" charset="-128"/>
                  <a:ea typeface="Arial Unicode MS" pitchFamily="50" charset="-128"/>
                  <a:cs typeface="Arial Unicode MS" pitchFamily="50" charset="-128"/>
                </a:rPr>
                <a:t>quantum efficiency</a:t>
              </a:r>
              <a:endParaRPr kumimoji="1" lang="ja-JP" altLang="ja-JP" sz="2000" b="0" i="0" u="none" strike="noStrike" cap="none" normalizeH="0" baseline="0" smtClean="0">
                <a:ln>
                  <a:noFill/>
                </a:ln>
                <a:solidFill>
                  <a:schemeClr val="tx1"/>
                </a:solidFill>
                <a:effectLst/>
                <a:latin typeface="Arial Unicode MS" pitchFamily="50" charset="-128"/>
                <a:ea typeface="Arial Unicode MS" pitchFamily="50" charset="-128"/>
                <a:cs typeface="Arial Unicode MS" pitchFamily="50" charset="-128"/>
              </a:endParaRPr>
            </a:p>
          </p:txBody>
        </p:sp>
        <p:sp>
          <p:nvSpPr>
            <p:cNvPr id="35" name="Rectangle 76"/>
            <p:cNvSpPr>
              <a:spLocks noChangeArrowheads="1"/>
            </p:cNvSpPr>
            <p:nvPr/>
          </p:nvSpPr>
          <p:spPr bwMode="auto">
            <a:xfrm>
              <a:off x="1714100" y="5870321"/>
              <a:ext cx="21640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dirty="0" smtClean="0">
                  <a:ln>
                    <a:noFill/>
                  </a:ln>
                  <a:solidFill>
                    <a:srgbClr val="000000"/>
                  </a:solidFill>
                  <a:effectLst/>
                  <a:latin typeface="Arial Unicode MS" pitchFamily="50" charset="-128"/>
                  <a:ea typeface="Arial Unicode MS" pitchFamily="50" charset="-128"/>
                  <a:cs typeface="Arial Unicode MS" pitchFamily="50" charset="-128"/>
                </a:rPr>
                <a:t>photon energy / eV</a:t>
              </a:r>
              <a:endParaRPr kumimoji="1" lang="ja-JP" altLang="ja-JP" sz="2000" b="0" i="0" u="none" strike="noStrike" cap="none" normalizeH="0" baseline="0" dirty="0" smtClean="0">
                <a:ln>
                  <a:noFill/>
                </a:ln>
                <a:solidFill>
                  <a:schemeClr val="tx1"/>
                </a:solidFill>
                <a:effectLst/>
                <a:latin typeface="Arial Unicode MS" pitchFamily="50" charset="-128"/>
                <a:ea typeface="Arial Unicode MS" pitchFamily="50" charset="-128"/>
                <a:cs typeface="Arial Unicode MS" pitchFamily="50" charset="-128"/>
              </a:endParaRPr>
            </a:p>
          </p:txBody>
        </p:sp>
        <p:sp>
          <p:nvSpPr>
            <p:cNvPr id="37" name="Rectangle 81"/>
            <p:cNvSpPr>
              <a:spLocks noChangeArrowheads="1"/>
            </p:cNvSpPr>
            <p:nvPr/>
          </p:nvSpPr>
          <p:spPr bwMode="auto">
            <a:xfrm>
              <a:off x="3023228" y="2257036"/>
              <a:ext cx="8111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dirty="0" smtClean="0">
                  <a:ln>
                    <a:noFill/>
                  </a:ln>
                  <a:solidFill>
                    <a:srgbClr val="000000"/>
                  </a:solidFill>
                  <a:effectLst/>
                  <a:latin typeface="Arial Unicode MS" pitchFamily="50" charset="-128"/>
                  <a:ea typeface="Arial Unicode MS" pitchFamily="50" charset="-128"/>
                  <a:cs typeface="Arial Unicode MS" pitchFamily="50" charset="-128"/>
                </a:rPr>
                <a:t> </a:t>
              </a:r>
              <a:r>
                <a:rPr kumimoji="1" lang="en-US" altLang="ja-JP" sz="2000" b="0" i="0" u="none" strike="noStrike" cap="none" normalizeH="0" baseline="0" dirty="0" smtClean="0">
                  <a:ln>
                    <a:noFill/>
                  </a:ln>
                  <a:solidFill>
                    <a:srgbClr val="C00000"/>
                  </a:solidFill>
                  <a:effectLst/>
                  <a:latin typeface="Arial Unicode MS" pitchFamily="50" charset="-128"/>
                  <a:ea typeface="Arial Unicode MS" pitchFamily="50" charset="-128"/>
                  <a:cs typeface="Arial Unicode MS" pitchFamily="50" charset="-128"/>
                </a:rPr>
                <a:t>4.5 </a:t>
              </a:r>
              <a:r>
                <a:rPr kumimoji="1" lang="en-US" altLang="ja-JP" sz="2000" b="0" i="0" u="none" strike="noStrike" cap="none" normalizeH="0" baseline="0" dirty="0" err="1" smtClean="0">
                  <a:ln>
                    <a:noFill/>
                  </a:ln>
                  <a:solidFill>
                    <a:srgbClr val="C00000"/>
                  </a:solidFill>
                  <a:effectLst/>
                  <a:latin typeface="Arial Unicode MS" pitchFamily="50" charset="-128"/>
                  <a:ea typeface="Arial Unicode MS" pitchFamily="50" charset="-128"/>
                  <a:cs typeface="Arial Unicode MS" pitchFamily="50" charset="-128"/>
                </a:rPr>
                <a:t>eV</a:t>
              </a:r>
              <a:endParaRPr kumimoji="1" lang="ja-JP" altLang="ja-JP" sz="2000" b="0" i="0" u="none" strike="noStrike" cap="none" normalizeH="0" baseline="0" dirty="0" smtClean="0">
                <a:ln>
                  <a:noFill/>
                </a:ln>
                <a:solidFill>
                  <a:srgbClr val="C00000"/>
                </a:solidFill>
                <a:effectLst/>
                <a:latin typeface="Arial Unicode MS" pitchFamily="50" charset="-128"/>
                <a:ea typeface="Arial Unicode MS" pitchFamily="50" charset="-128"/>
                <a:cs typeface="Arial Unicode MS" pitchFamily="50" charset="-128"/>
              </a:endParaRPr>
            </a:p>
          </p:txBody>
        </p:sp>
        <p:sp>
          <p:nvSpPr>
            <p:cNvPr id="39" name="Rectangle 85"/>
            <p:cNvSpPr>
              <a:spLocks noChangeArrowheads="1"/>
            </p:cNvSpPr>
            <p:nvPr/>
          </p:nvSpPr>
          <p:spPr bwMode="auto">
            <a:xfrm>
              <a:off x="2207504" y="1682895"/>
              <a:ext cx="8111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dirty="0" smtClean="0">
                  <a:ln>
                    <a:noFill/>
                  </a:ln>
                  <a:solidFill>
                    <a:srgbClr val="000000"/>
                  </a:solidFill>
                  <a:effectLst/>
                  <a:latin typeface="Arial Unicode MS" pitchFamily="50" charset="-128"/>
                  <a:ea typeface="Arial Unicode MS" pitchFamily="50" charset="-128"/>
                  <a:cs typeface="Arial Unicode MS" pitchFamily="50" charset="-128"/>
                </a:rPr>
                <a:t> </a:t>
              </a:r>
              <a:r>
                <a:rPr kumimoji="1" lang="en-US" altLang="ja-JP" sz="2000" b="0" i="0" u="none" strike="noStrike" cap="none" normalizeH="0" baseline="0" dirty="0" smtClean="0">
                  <a:ln>
                    <a:noFill/>
                  </a:ln>
                  <a:solidFill>
                    <a:srgbClr val="0000FF"/>
                  </a:solidFill>
                  <a:effectLst/>
                  <a:latin typeface="Arial Unicode MS" pitchFamily="50" charset="-128"/>
                  <a:ea typeface="Arial Unicode MS" pitchFamily="50" charset="-128"/>
                  <a:cs typeface="Arial Unicode MS" pitchFamily="50" charset="-128"/>
                </a:rPr>
                <a:t>3.7 </a:t>
              </a:r>
              <a:r>
                <a:rPr kumimoji="1" lang="en-US" altLang="ja-JP" sz="2000" b="0" i="0" u="none" strike="noStrike" cap="none" normalizeH="0" baseline="0" dirty="0" err="1" smtClean="0">
                  <a:ln>
                    <a:noFill/>
                  </a:ln>
                  <a:solidFill>
                    <a:srgbClr val="0000FF"/>
                  </a:solidFill>
                  <a:effectLst/>
                  <a:latin typeface="Arial Unicode MS" pitchFamily="50" charset="-128"/>
                  <a:ea typeface="Arial Unicode MS" pitchFamily="50" charset="-128"/>
                  <a:cs typeface="Arial Unicode MS" pitchFamily="50" charset="-128"/>
                </a:rPr>
                <a:t>eV</a:t>
              </a:r>
              <a:endParaRPr kumimoji="1" lang="ja-JP" altLang="ja-JP" sz="2000" b="0" i="0" u="none" strike="noStrike" cap="none" normalizeH="0" baseline="0" dirty="0" smtClean="0">
                <a:ln>
                  <a:noFill/>
                </a:ln>
                <a:solidFill>
                  <a:srgbClr val="0000FF"/>
                </a:solidFill>
                <a:effectLst/>
                <a:latin typeface="Arial Unicode MS" pitchFamily="50" charset="-128"/>
                <a:ea typeface="Arial Unicode MS" pitchFamily="50" charset="-128"/>
                <a:cs typeface="Arial Unicode MS" pitchFamily="50" charset="-128"/>
              </a:endParaRPr>
            </a:p>
          </p:txBody>
        </p:sp>
        <p:cxnSp>
          <p:nvCxnSpPr>
            <p:cNvPr id="80" name="直線矢印コネクタ 79"/>
            <p:cNvCxnSpPr/>
            <p:nvPr/>
          </p:nvCxnSpPr>
          <p:spPr>
            <a:xfrm>
              <a:off x="2810461" y="4066983"/>
              <a:ext cx="328121" cy="0"/>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81" name="直線矢印コネクタ 80"/>
            <p:cNvCxnSpPr/>
            <p:nvPr/>
          </p:nvCxnSpPr>
          <p:spPr>
            <a:xfrm flipH="1">
              <a:off x="3444972" y="4077280"/>
              <a:ext cx="328121" cy="0"/>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82" name="直線矢印コネクタ 81"/>
            <p:cNvCxnSpPr/>
            <p:nvPr/>
          </p:nvCxnSpPr>
          <p:spPr>
            <a:xfrm>
              <a:off x="2051720" y="3642234"/>
              <a:ext cx="328121" cy="0"/>
            </a:xfrm>
            <a:prstGeom prst="straightConnector1">
              <a:avLst/>
            </a:prstGeom>
            <a:ln w="1905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83" name="直線矢印コネクタ 82"/>
            <p:cNvCxnSpPr/>
            <p:nvPr/>
          </p:nvCxnSpPr>
          <p:spPr>
            <a:xfrm flipH="1">
              <a:off x="2587695" y="3623394"/>
              <a:ext cx="328121" cy="0"/>
            </a:xfrm>
            <a:prstGeom prst="straightConnector1">
              <a:avLst/>
            </a:prstGeom>
            <a:ln w="1905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84" name="Rectangle 7"/>
            <p:cNvSpPr>
              <a:spLocks noChangeArrowheads="1"/>
            </p:cNvSpPr>
            <p:nvPr/>
          </p:nvSpPr>
          <p:spPr bwMode="auto">
            <a:xfrm>
              <a:off x="3563888" y="3697287"/>
              <a:ext cx="785471" cy="307777"/>
            </a:xfrm>
            <a:prstGeom prst="rect">
              <a:avLst/>
            </a:prstGeom>
            <a:solidFill>
              <a:schemeClr val="bg1"/>
            </a:solid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dirty="0" smtClean="0">
                  <a:ln>
                    <a:noFill/>
                  </a:ln>
                  <a:solidFill>
                    <a:srgbClr val="C00000"/>
                  </a:solidFill>
                  <a:effectLst/>
                  <a:latin typeface="Calibri" pitchFamily="34" charset="0"/>
                  <a:ea typeface="ＭＳ Ｐゴシック" pitchFamily="50" charset="-128"/>
                  <a:cs typeface="ＭＳ Ｐゴシック" pitchFamily="50" charset="-128"/>
                </a:rPr>
                <a:t>0.</a:t>
              </a:r>
              <a:r>
                <a:rPr kumimoji="1" lang="en-US" altLang="ja-JP" sz="2000" b="0" i="0" u="none" strike="noStrike" cap="none" normalizeH="0" baseline="0" dirty="0" smtClean="0">
                  <a:ln>
                    <a:noFill/>
                  </a:ln>
                  <a:solidFill>
                    <a:srgbClr val="C00000"/>
                  </a:solidFill>
                  <a:effectLst/>
                  <a:latin typeface="Calibri" pitchFamily="34" charset="0"/>
                  <a:ea typeface="ＭＳ Ｐゴシック" pitchFamily="50" charset="-128"/>
                  <a:cs typeface="ＭＳ Ｐゴシック" pitchFamily="50" charset="-128"/>
                </a:rPr>
                <a:t>20</a:t>
              </a:r>
              <a:r>
                <a:rPr kumimoji="1" lang="ja-JP" altLang="ja-JP" sz="2000" b="0" i="0" u="none" strike="noStrike" cap="none" normalizeH="0" baseline="0" dirty="0" smtClean="0">
                  <a:ln>
                    <a:noFill/>
                  </a:ln>
                  <a:solidFill>
                    <a:srgbClr val="C00000"/>
                  </a:solidFill>
                  <a:effectLst/>
                  <a:latin typeface="Calibri" pitchFamily="34" charset="0"/>
                  <a:ea typeface="ＭＳ Ｐゴシック" pitchFamily="50" charset="-128"/>
                  <a:cs typeface="ＭＳ Ｐゴシック" pitchFamily="50" charset="-128"/>
                </a:rPr>
                <a:t> </a:t>
              </a:r>
              <a:r>
                <a:rPr kumimoji="1" lang="en-US" altLang="ja-JP" sz="2000" b="0" i="0" u="none" strike="noStrike" cap="none" normalizeH="0" baseline="0" dirty="0" err="1" smtClean="0">
                  <a:ln>
                    <a:noFill/>
                  </a:ln>
                  <a:solidFill>
                    <a:srgbClr val="C00000"/>
                  </a:solidFill>
                  <a:effectLst/>
                  <a:latin typeface="Calibri" pitchFamily="34" charset="0"/>
                  <a:ea typeface="ＭＳ Ｐゴシック" pitchFamily="50" charset="-128"/>
                  <a:cs typeface="ＭＳ Ｐゴシック" pitchFamily="50" charset="-128"/>
                </a:rPr>
                <a:t>eV</a:t>
              </a:r>
              <a:endParaRPr kumimoji="1" lang="ja-JP" altLang="ja-JP" sz="2000" b="0" i="0" u="none" strike="noStrike" cap="none" normalizeH="0" baseline="0" dirty="0" smtClean="0">
                <a:ln>
                  <a:noFill/>
                </a:ln>
                <a:solidFill>
                  <a:srgbClr val="C00000"/>
                </a:solidFill>
                <a:effectLst/>
                <a:latin typeface="Arial" pitchFamily="34" charset="0"/>
                <a:ea typeface="ＭＳ Ｐゴシック" pitchFamily="50" charset="-128"/>
                <a:cs typeface="ＭＳ Ｐゴシック" pitchFamily="50" charset="-128"/>
              </a:endParaRPr>
            </a:p>
          </p:txBody>
        </p:sp>
        <p:sp>
          <p:nvSpPr>
            <p:cNvPr id="85" name="Rectangle 7"/>
            <p:cNvSpPr>
              <a:spLocks noChangeArrowheads="1"/>
            </p:cNvSpPr>
            <p:nvPr/>
          </p:nvSpPr>
          <p:spPr bwMode="auto">
            <a:xfrm>
              <a:off x="1295636" y="3465004"/>
              <a:ext cx="785471" cy="307777"/>
            </a:xfrm>
            <a:prstGeom prst="rect">
              <a:avLst/>
            </a:prstGeom>
            <a:solidFill>
              <a:schemeClr val="bg1"/>
            </a:solid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dirty="0" smtClean="0">
                  <a:ln>
                    <a:noFill/>
                  </a:ln>
                  <a:solidFill>
                    <a:srgbClr val="0000FF"/>
                  </a:solidFill>
                  <a:effectLst/>
                  <a:latin typeface="Calibri" pitchFamily="34" charset="0"/>
                  <a:ea typeface="ＭＳ Ｐゴシック" pitchFamily="50" charset="-128"/>
                  <a:cs typeface="ＭＳ Ｐゴシック" pitchFamily="50" charset="-128"/>
                </a:rPr>
                <a:t>0.</a:t>
              </a:r>
              <a:r>
                <a:rPr kumimoji="1" lang="en-US" altLang="ja-JP" sz="2000" b="0" i="0" u="none" strike="noStrike" cap="none" normalizeH="0" baseline="0" dirty="0" smtClean="0">
                  <a:ln>
                    <a:noFill/>
                  </a:ln>
                  <a:solidFill>
                    <a:srgbClr val="0000FF"/>
                  </a:solidFill>
                  <a:effectLst/>
                  <a:latin typeface="Calibri" pitchFamily="34" charset="0"/>
                  <a:ea typeface="ＭＳ Ｐゴシック" pitchFamily="50" charset="-128"/>
                  <a:cs typeface="ＭＳ Ｐゴシック" pitchFamily="50" charset="-128"/>
                </a:rPr>
                <a:t>11</a:t>
              </a:r>
              <a:r>
                <a:rPr kumimoji="1" lang="ja-JP" altLang="ja-JP" sz="2000" b="0" i="0" u="none" strike="noStrike" cap="none" normalizeH="0" baseline="0" dirty="0" smtClean="0">
                  <a:ln>
                    <a:noFill/>
                  </a:ln>
                  <a:solidFill>
                    <a:srgbClr val="0000FF"/>
                  </a:solidFill>
                  <a:effectLst/>
                  <a:latin typeface="Calibri" pitchFamily="34" charset="0"/>
                  <a:ea typeface="ＭＳ Ｐゴシック" pitchFamily="50" charset="-128"/>
                  <a:cs typeface="ＭＳ Ｐゴシック" pitchFamily="50" charset="-128"/>
                </a:rPr>
                <a:t> </a:t>
              </a:r>
              <a:r>
                <a:rPr kumimoji="1" lang="en-US" altLang="ja-JP" sz="2000" b="0" i="0" u="none" strike="noStrike" cap="none" normalizeH="0" baseline="0" dirty="0" err="1" smtClean="0">
                  <a:ln>
                    <a:noFill/>
                  </a:ln>
                  <a:solidFill>
                    <a:srgbClr val="0000FF"/>
                  </a:solidFill>
                  <a:effectLst/>
                  <a:latin typeface="Calibri" pitchFamily="34" charset="0"/>
                  <a:ea typeface="ＭＳ Ｐゴシック" pitchFamily="50" charset="-128"/>
                  <a:cs typeface="ＭＳ Ｐゴシック" pitchFamily="50" charset="-128"/>
                </a:rPr>
                <a:t>eV</a:t>
              </a:r>
              <a:endParaRPr kumimoji="1" lang="ja-JP" altLang="ja-JP" sz="2000" b="0" i="0" u="none" strike="noStrike" cap="none" normalizeH="0" baseline="0" dirty="0" smtClean="0">
                <a:ln>
                  <a:noFill/>
                </a:ln>
                <a:solidFill>
                  <a:srgbClr val="0000FF"/>
                </a:solidFill>
                <a:effectLst/>
                <a:latin typeface="Arial" pitchFamily="34" charset="0"/>
                <a:ea typeface="ＭＳ Ｐゴシック" pitchFamily="50" charset="-128"/>
                <a:cs typeface="ＭＳ Ｐゴシック" pitchFamily="50" charset="-128"/>
              </a:endParaRPr>
            </a:p>
          </p:txBody>
        </p:sp>
      </p:grpSp>
      <p:sp>
        <p:nvSpPr>
          <p:cNvPr id="87" name="テキスト ボックス 86"/>
          <p:cNvSpPr txBox="1"/>
          <p:nvPr/>
        </p:nvSpPr>
        <p:spPr>
          <a:xfrm>
            <a:off x="5621178" y="1306074"/>
            <a:ext cx="2106474" cy="523220"/>
          </a:xfrm>
          <a:prstGeom prst="rect">
            <a:avLst/>
          </a:prstGeom>
          <a:noFill/>
        </p:spPr>
        <p:txBody>
          <a:bodyPr wrap="none" rtlCol="0">
            <a:spAutoFit/>
          </a:bodyPr>
          <a:lstStyle/>
          <a:p>
            <a:r>
              <a:rPr kumimoji="1" lang="en-US" altLang="ja-JP" sz="2800" dirty="0" smtClean="0">
                <a:solidFill>
                  <a:srgbClr val="C00000"/>
                </a:solidFill>
              </a:rPr>
              <a:t>Present work</a:t>
            </a:r>
            <a:endParaRPr kumimoji="1" lang="ja-JP" altLang="en-US" sz="2800" dirty="0">
              <a:solidFill>
                <a:srgbClr val="C00000"/>
              </a:solidFill>
            </a:endParaRPr>
          </a:p>
        </p:txBody>
      </p:sp>
      <p:grpSp>
        <p:nvGrpSpPr>
          <p:cNvPr id="2" name="グループ化 1"/>
          <p:cNvGrpSpPr/>
          <p:nvPr/>
        </p:nvGrpSpPr>
        <p:grpSpPr>
          <a:xfrm>
            <a:off x="179512" y="1306074"/>
            <a:ext cx="3924436" cy="5265143"/>
            <a:chOff x="5004048" y="1306074"/>
            <a:chExt cx="3924436" cy="5265143"/>
          </a:xfrm>
        </p:grpSpPr>
        <p:sp>
          <p:nvSpPr>
            <p:cNvPr id="77" name="Rectangle 7"/>
            <p:cNvSpPr>
              <a:spLocks noChangeArrowheads="1"/>
            </p:cNvSpPr>
            <p:nvPr/>
          </p:nvSpPr>
          <p:spPr bwMode="auto">
            <a:xfrm>
              <a:off x="8092835" y="4237347"/>
              <a:ext cx="655629" cy="307777"/>
            </a:xfrm>
            <a:prstGeom prst="rect">
              <a:avLst/>
            </a:prstGeom>
            <a:solidFill>
              <a:schemeClr val="bg1"/>
            </a:solid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dirty="0" smtClean="0">
                  <a:ln>
                    <a:noFill/>
                  </a:ln>
                  <a:solidFill>
                    <a:srgbClr val="0000FF"/>
                  </a:solidFill>
                  <a:effectLst/>
                  <a:latin typeface="Calibri" pitchFamily="34" charset="0"/>
                  <a:ea typeface="ＭＳ Ｐゴシック" pitchFamily="50" charset="-128"/>
                  <a:cs typeface="ＭＳ Ｐゴシック" pitchFamily="50" charset="-128"/>
                </a:rPr>
                <a:t>0.</a:t>
              </a:r>
              <a:r>
                <a:rPr kumimoji="1" lang="en-US" altLang="ja-JP" sz="2000" b="0" i="0" u="none" strike="noStrike" cap="none" normalizeH="0" baseline="0" dirty="0" smtClean="0">
                  <a:ln>
                    <a:noFill/>
                  </a:ln>
                  <a:solidFill>
                    <a:srgbClr val="0000FF"/>
                  </a:solidFill>
                  <a:effectLst/>
                  <a:latin typeface="Calibri" pitchFamily="34" charset="0"/>
                  <a:ea typeface="ＭＳ Ｐゴシック" pitchFamily="50" charset="-128"/>
                  <a:cs typeface="ＭＳ Ｐゴシック" pitchFamily="50" charset="-128"/>
                </a:rPr>
                <a:t>8</a:t>
              </a:r>
              <a:r>
                <a:rPr kumimoji="1" lang="ja-JP" altLang="ja-JP" sz="2000" b="0" i="0" u="none" strike="noStrike" cap="none" normalizeH="0" baseline="0" dirty="0" smtClean="0">
                  <a:ln>
                    <a:noFill/>
                  </a:ln>
                  <a:solidFill>
                    <a:srgbClr val="0000FF"/>
                  </a:solidFill>
                  <a:effectLst/>
                  <a:latin typeface="Calibri" pitchFamily="34" charset="0"/>
                  <a:ea typeface="ＭＳ Ｐゴシック" pitchFamily="50" charset="-128"/>
                  <a:cs typeface="ＭＳ Ｐゴシック" pitchFamily="50" charset="-128"/>
                </a:rPr>
                <a:t> </a:t>
              </a:r>
              <a:r>
                <a:rPr kumimoji="1" lang="en-US" altLang="ja-JP" sz="2000" b="0" i="0" u="none" strike="noStrike" cap="none" normalizeH="0" baseline="0" dirty="0" err="1" smtClean="0">
                  <a:ln>
                    <a:noFill/>
                  </a:ln>
                  <a:solidFill>
                    <a:srgbClr val="0000FF"/>
                  </a:solidFill>
                  <a:effectLst/>
                  <a:latin typeface="Calibri" pitchFamily="34" charset="0"/>
                  <a:ea typeface="ＭＳ Ｐゴシック" pitchFamily="50" charset="-128"/>
                  <a:cs typeface="ＭＳ Ｐゴシック" pitchFamily="50" charset="-128"/>
                </a:rPr>
                <a:t>eV</a:t>
              </a:r>
              <a:endParaRPr kumimoji="1" lang="ja-JP" altLang="ja-JP" sz="2000" b="0" i="0" u="none" strike="noStrike" cap="none" normalizeH="0" baseline="0" dirty="0" smtClean="0">
                <a:ln>
                  <a:noFill/>
                </a:ln>
                <a:solidFill>
                  <a:srgbClr val="0000FF"/>
                </a:solidFill>
                <a:effectLst/>
                <a:latin typeface="Arial" pitchFamily="34" charset="0"/>
                <a:ea typeface="ＭＳ Ｐゴシック" pitchFamily="50" charset="-128"/>
                <a:cs typeface="ＭＳ Ｐゴシック" pitchFamily="50" charset="-128"/>
              </a:endParaRPr>
            </a:p>
          </p:txBody>
        </p:sp>
        <p:cxnSp>
          <p:nvCxnSpPr>
            <p:cNvPr id="78" name="直線矢印コネクタ 77"/>
            <p:cNvCxnSpPr/>
            <p:nvPr/>
          </p:nvCxnSpPr>
          <p:spPr>
            <a:xfrm>
              <a:off x="6048164" y="4408023"/>
              <a:ext cx="328121" cy="0"/>
            </a:xfrm>
            <a:prstGeom prst="straightConnector1">
              <a:avLst/>
            </a:prstGeom>
            <a:ln w="19050">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79" name="直線矢印コネクタ 78"/>
            <p:cNvCxnSpPr/>
            <p:nvPr/>
          </p:nvCxnSpPr>
          <p:spPr>
            <a:xfrm flipH="1">
              <a:off x="7740352" y="4389183"/>
              <a:ext cx="328121" cy="0"/>
            </a:xfrm>
            <a:prstGeom prst="straightConnector1">
              <a:avLst/>
            </a:prstGeom>
            <a:ln w="1905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88" name="テキスト ボックス 87"/>
            <p:cNvSpPr txBox="1"/>
            <p:nvPr/>
          </p:nvSpPr>
          <p:spPr>
            <a:xfrm>
              <a:off x="5500623" y="1306074"/>
              <a:ext cx="3427861" cy="523220"/>
            </a:xfrm>
            <a:prstGeom prst="rect">
              <a:avLst/>
            </a:prstGeom>
            <a:noFill/>
          </p:spPr>
          <p:txBody>
            <a:bodyPr wrap="none" rtlCol="0">
              <a:spAutoFit/>
            </a:bodyPr>
            <a:lstStyle/>
            <a:p>
              <a:r>
                <a:rPr lang="en-US" altLang="ja-JP" sz="2800" dirty="0" smtClean="0">
                  <a:solidFill>
                    <a:srgbClr val="C00000"/>
                  </a:solidFill>
                </a:rPr>
                <a:t>Conventional detector</a:t>
              </a:r>
              <a:endParaRPr kumimoji="1" lang="ja-JP" altLang="en-US" sz="2800" dirty="0">
                <a:solidFill>
                  <a:srgbClr val="C00000"/>
                </a:solidFill>
              </a:endParaRPr>
            </a:p>
          </p:txBody>
        </p:sp>
        <p:sp>
          <p:nvSpPr>
            <p:cNvPr id="91" name="Rectangle 7"/>
            <p:cNvSpPr>
              <a:spLocks noChangeArrowheads="1"/>
            </p:cNvSpPr>
            <p:nvPr/>
          </p:nvSpPr>
          <p:spPr bwMode="auto">
            <a:xfrm>
              <a:off x="5550725" y="4355812"/>
              <a:ext cx="655629" cy="307777"/>
            </a:xfrm>
            <a:prstGeom prst="rect">
              <a:avLst/>
            </a:prstGeom>
            <a:solidFill>
              <a:schemeClr val="bg1"/>
            </a:solid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dirty="0" smtClean="0">
                  <a:ln>
                    <a:noFill/>
                  </a:ln>
                  <a:solidFill>
                    <a:srgbClr val="FF0000"/>
                  </a:solidFill>
                  <a:effectLst/>
                  <a:latin typeface="Calibri" pitchFamily="34" charset="0"/>
                  <a:ea typeface="ＭＳ Ｐゴシック" pitchFamily="50" charset="-128"/>
                  <a:cs typeface="ＭＳ Ｐゴシック" pitchFamily="50" charset="-128"/>
                </a:rPr>
                <a:t>0.</a:t>
              </a:r>
              <a:r>
                <a:rPr kumimoji="1" lang="en-US" altLang="ja-JP" sz="2000" b="0" i="0" u="none" strike="noStrike" cap="none" normalizeH="0" baseline="0" dirty="0" smtClean="0">
                  <a:ln>
                    <a:noFill/>
                  </a:ln>
                  <a:solidFill>
                    <a:srgbClr val="FF0000"/>
                  </a:solidFill>
                  <a:effectLst/>
                  <a:latin typeface="Calibri" pitchFamily="34" charset="0"/>
                  <a:ea typeface="ＭＳ Ｐゴシック" pitchFamily="50" charset="-128"/>
                  <a:cs typeface="ＭＳ Ｐゴシック" pitchFamily="50" charset="-128"/>
                </a:rPr>
                <a:t>4</a:t>
              </a:r>
              <a:r>
                <a:rPr kumimoji="1" lang="ja-JP" altLang="ja-JP" sz="2000" b="0" i="0" u="none" strike="noStrike" cap="none" normalizeH="0" baseline="0" dirty="0" smtClean="0">
                  <a:ln>
                    <a:noFill/>
                  </a:ln>
                  <a:solidFill>
                    <a:srgbClr val="FF0000"/>
                  </a:solidFill>
                  <a:effectLst/>
                  <a:latin typeface="Calibri" pitchFamily="34" charset="0"/>
                  <a:ea typeface="ＭＳ Ｐゴシック" pitchFamily="50" charset="-128"/>
                  <a:cs typeface="ＭＳ Ｐゴシック" pitchFamily="50" charset="-128"/>
                </a:rPr>
                <a:t> </a:t>
              </a:r>
              <a:r>
                <a:rPr kumimoji="1" lang="en-US" altLang="ja-JP" sz="2000" b="0" i="0" u="none" strike="noStrike" cap="none" normalizeH="0" baseline="0" dirty="0" err="1" smtClean="0">
                  <a:ln>
                    <a:noFill/>
                  </a:ln>
                  <a:solidFill>
                    <a:srgbClr val="FF0000"/>
                  </a:solidFill>
                  <a:effectLst/>
                  <a:latin typeface="Calibri" pitchFamily="34" charset="0"/>
                  <a:ea typeface="ＭＳ Ｐゴシック" pitchFamily="50" charset="-128"/>
                  <a:cs typeface="ＭＳ Ｐゴシック" pitchFamily="50" charset="-128"/>
                </a:rPr>
                <a:t>eV</a:t>
              </a:r>
              <a:endParaRPr kumimoji="1" lang="ja-JP" altLang="ja-JP" sz="2000" b="0" i="0" u="none" strike="noStrike" cap="none" normalizeH="0" baseline="0" dirty="0" smtClean="0">
                <a:ln>
                  <a:noFill/>
                </a:ln>
                <a:solidFill>
                  <a:srgbClr val="FF0000"/>
                </a:solidFill>
                <a:effectLst/>
                <a:latin typeface="Arial" pitchFamily="34" charset="0"/>
                <a:ea typeface="ＭＳ Ｐゴシック" pitchFamily="50" charset="-128"/>
                <a:cs typeface="ＭＳ Ｐゴシック" pitchFamily="50" charset="-128"/>
              </a:endParaRPr>
            </a:p>
          </p:txBody>
        </p:sp>
        <p:cxnSp>
          <p:nvCxnSpPr>
            <p:cNvPr id="92" name="直線矢印コネクタ 91"/>
            <p:cNvCxnSpPr/>
            <p:nvPr/>
          </p:nvCxnSpPr>
          <p:spPr>
            <a:xfrm>
              <a:off x="6048164" y="4739677"/>
              <a:ext cx="328121"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3" name="直線矢印コネクタ 92"/>
            <p:cNvCxnSpPr/>
            <p:nvPr/>
          </p:nvCxnSpPr>
          <p:spPr>
            <a:xfrm flipH="1">
              <a:off x="6980183" y="4720837"/>
              <a:ext cx="328121"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0" name="Rectangle 754"/>
            <p:cNvSpPr>
              <a:spLocks noChangeArrowheads="1"/>
            </p:cNvSpPr>
            <p:nvPr/>
          </p:nvSpPr>
          <p:spPr bwMode="auto">
            <a:xfrm>
              <a:off x="5798847" y="5829812"/>
              <a:ext cx="388393" cy="311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smtClean="0">
                  <a:ln>
                    <a:noFill/>
                  </a:ln>
                  <a:solidFill>
                    <a:srgbClr val="000000"/>
                  </a:solidFill>
                  <a:effectLst/>
                  <a:latin typeface="Arial Unicode MS" pitchFamily="50" charset="-128"/>
                  <a:ea typeface="Arial Unicode MS" pitchFamily="50" charset="-128"/>
                  <a:cs typeface="Arial Unicode MS" pitchFamily="50" charset="-128"/>
                </a:rPr>
                <a:t>9.0</a:t>
              </a:r>
              <a:endParaRPr kumimoji="1" lang="ja-JP" altLang="ja-JP" sz="2400" b="0" i="0" u="none" strike="noStrike" cap="none" normalizeH="0" baseline="0" smtClean="0">
                <a:ln>
                  <a:noFill/>
                </a:ln>
                <a:solidFill>
                  <a:schemeClr val="tx1"/>
                </a:solidFill>
                <a:effectLst/>
                <a:latin typeface="Arial Unicode MS" pitchFamily="50" charset="-128"/>
                <a:ea typeface="Arial Unicode MS" pitchFamily="50" charset="-128"/>
                <a:cs typeface="Arial Unicode MS" pitchFamily="50" charset="-128"/>
              </a:endParaRPr>
            </a:p>
          </p:txBody>
        </p:sp>
        <p:sp>
          <p:nvSpPr>
            <p:cNvPr id="141" name="Rectangle 755"/>
            <p:cNvSpPr>
              <a:spLocks noChangeArrowheads="1"/>
            </p:cNvSpPr>
            <p:nvPr/>
          </p:nvSpPr>
          <p:spPr bwMode="auto">
            <a:xfrm>
              <a:off x="6615157" y="5829812"/>
              <a:ext cx="388393" cy="311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smtClean="0">
                  <a:ln>
                    <a:noFill/>
                  </a:ln>
                  <a:solidFill>
                    <a:srgbClr val="000000"/>
                  </a:solidFill>
                  <a:effectLst/>
                  <a:latin typeface="Arial Unicode MS" pitchFamily="50" charset="-128"/>
                  <a:ea typeface="Arial Unicode MS" pitchFamily="50" charset="-128"/>
                  <a:cs typeface="Arial Unicode MS" pitchFamily="50" charset="-128"/>
                </a:rPr>
                <a:t>9.5</a:t>
              </a:r>
              <a:endParaRPr kumimoji="1" lang="ja-JP" altLang="ja-JP" sz="2400" b="0" i="0" u="none" strike="noStrike" cap="none" normalizeH="0" baseline="0" smtClean="0">
                <a:ln>
                  <a:noFill/>
                </a:ln>
                <a:solidFill>
                  <a:schemeClr val="tx1"/>
                </a:solidFill>
                <a:effectLst/>
                <a:latin typeface="Arial Unicode MS" pitchFamily="50" charset="-128"/>
                <a:ea typeface="Arial Unicode MS" pitchFamily="50" charset="-128"/>
                <a:cs typeface="Arial Unicode MS" pitchFamily="50" charset="-128"/>
              </a:endParaRPr>
            </a:p>
          </p:txBody>
        </p:sp>
        <p:sp>
          <p:nvSpPr>
            <p:cNvPr id="142" name="Rectangle 756"/>
            <p:cNvSpPr>
              <a:spLocks noChangeArrowheads="1"/>
            </p:cNvSpPr>
            <p:nvPr/>
          </p:nvSpPr>
          <p:spPr bwMode="auto">
            <a:xfrm>
              <a:off x="7382292" y="5829812"/>
              <a:ext cx="544040" cy="311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smtClean="0">
                  <a:ln>
                    <a:noFill/>
                  </a:ln>
                  <a:solidFill>
                    <a:srgbClr val="000000"/>
                  </a:solidFill>
                  <a:effectLst/>
                  <a:latin typeface="Arial Unicode MS" pitchFamily="50" charset="-128"/>
                  <a:ea typeface="Arial Unicode MS" pitchFamily="50" charset="-128"/>
                  <a:cs typeface="Arial Unicode MS" pitchFamily="50" charset="-128"/>
                </a:rPr>
                <a:t>10.0</a:t>
              </a:r>
              <a:endParaRPr kumimoji="1" lang="ja-JP" altLang="ja-JP" sz="2400" b="0" i="0" u="none" strike="noStrike" cap="none" normalizeH="0" baseline="0" smtClean="0">
                <a:ln>
                  <a:noFill/>
                </a:ln>
                <a:solidFill>
                  <a:schemeClr val="tx1"/>
                </a:solidFill>
                <a:effectLst/>
                <a:latin typeface="Arial Unicode MS" pitchFamily="50" charset="-128"/>
                <a:ea typeface="Arial Unicode MS" pitchFamily="50" charset="-128"/>
                <a:cs typeface="Arial Unicode MS" pitchFamily="50" charset="-128"/>
              </a:endParaRPr>
            </a:p>
          </p:txBody>
        </p:sp>
        <p:sp>
          <p:nvSpPr>
            <p:cNvPr id="143" name="Rectangle 757"/>
            <p:cNvSpPr>
              <a:spLocks noChangeArrowheads="1"/>
            </p:cNvSpPr>
            <p:nvPr/>
          </p:nvSpPr>
          <p:spPr bwMode="auto">
            <a:xfrm>
              <a:off x="8213356" y="5829812"/>
              <a:ext cx="544040" cy="311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smtClean="0">
                  <a:ln>
                    <a:noFill/>
                  </a:ln>
                  <a:solidFill>
                    <a:srgbClr val="000000"/>
                  </a:solidFill>
                  <a:effectLst/>
                  <a:latin typeface="Arial Unicode MS" pitchFamily="50" charset="-128"/>
                  <a:ea typeface="Arial Unicode MS" pitchFamily="50" charset="-128"/>
                  <a:cs typeface="Arial Unicode MS" pitchFamily="50" charset="-128"/>
                </a:rPr>
                <a:t>10.5</a:t>
              </a:r>
              <a:endParaRPr kumimoji="1" lang="ja-JP" altLang="ja-JP" sz="2400" b="0" i="0" u="none" strike="noStrike" cap="none" normalizeH="0" baseline="0" smtClean="0">
                <a:ln>
                  <a:noFill/>
                </a:ln>
                <a:solidFill>
                  <a:schemeClr val="tx1"/>
                </a:solidFill>
                <a:effectLst/>
                <a:latin typeface="Arial Unicode MS" pitchFamily="50" charset="-128"/>
                <a:ea typeface="Arial Unicode MS" pitchFamily="50" charset="-128"/>
                <a:cs typeface="Arial Unicode MS" pitchFamily="50" charset="-128"/>
              </a:endParaRPr>
            </a:p>
          </p:txBody>
        </p:sp>
        <p:sp>
          <p:nvSpPr>
            <p:cNvPr id="144" name="Line 758"/>
            <p:cNvSpPr>
              <a:spLocks noChangeShapeType="1"/>
            </p:cNvSpPr>
            <p:nvPr/>
          </p:nvSpPr>
          <p:spPr bwMode="auto">
            <a:xfrm flipV="1">
              <a:off x="5911950" y="5728177"/>
              <a:ext cx="0" cy="63848"/>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latin typeface="Arial Unicode MS" pitchFamily="50" charset="-128"/>
                <a:ea typeface="Arial Unicode MS" pitchFamily="50" charset="-128"/>
                <a:cs typeface="Arial Unicode MS" pitchFamily="50" charset="-128"/>
              </a:endParaRPr>
            </a:p>
          </p:txBody>
        </p:sp>
        <p:sp>
          <p:nvSpPr>
            <p:cNvPr id="145" name="Line 759"/>
            <p:cNvSpPr>
              <a:spLocks noChangeShapeType="1"/>
            </p:cNvSpPr>
            <p:nvPr/>
          </p:nvSpPr>
          <p:spPr bwMode="auto">
            <a:xfrm flipV="1">
              <a:off x="6743013" y="5728177"/>
              <a:ext cx="0" cy="63848"/>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latin typeface="Arial Unicode MS" pitchFamily="50" charset="-128"/>
                <a:ea typeface="Arial Unicode MS" pitchFamily="50" charset="-128"/>
                <a:cs typeface="Arial Unicode MS" pitchFamily="50" charset="-128"/>
              </a:endParaRPr>
            </a:p>
          </p:txBody>
        </p:sp>
        <p:sp>
          <p:nvSpPr>
            <p:cNvPr id="146" name="Line 760"/>
            <p:cNvSpPr>
              <a:spLocks noChangeShapeType="1"/>
            </p:cNvSpPr>
            <p:nvPr/>
          </p:nvSpPr>
          <p:spPr bwMode="auto">
            <a:xfrm flipV="1">
              <a:off x="7557685" y="5728177"/>
              <a:ext cx="0" cy="63848"/>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latin typeface="Arial Unicode MS" pitchFamily="50" charset="-128"/>
                <a:ea typeface="Arial Unicode MS" pitchFamily="50" charset="-128"/>
                <a:cs typeface="Arial Unicode MS" pitchFamily="50" charset="-128"/>
              </a:endParaRPr>
            </a:p>
          </p:txBody>
        </p:sp>
        <p:sp>
          <p:nvSpPr>
            <p:cNvPr id="147" name="Line 761"/>
            <p:cNvSpPr>
              <a:spLocks noChangeShapeType="1"/>
            </p:cNvSpPr>
            <p:nvPr/>
          </p:nvSpPr>
          <p:spPr bwMode="auto">
            <a:xfrm flipV="1">
              <a:off x="8373995" y="5728177"/>
              <a:ext cx="0" cy="63848"/>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latin typeface="Arial Unicode MS" pitchFamily="50" charset="-128"/>
                <a:ea typeface="Arial Unicode MS" pitchFamily="50" charset="-128"/>
                <a:cs typeface="Arial Unicode MS" pitchFamily="50" charset="-128"/>
              </a:endParaRPr>
            </a:p>
          </p:txBody>
        </p:sp>
        <p:sp>
          <p:nvSpPr>
            <p:cNvPr id="148" name="Line 763"/>
            <p:cNvSpPr>
              <a:spLocks noChangeShapeType="1"/>
            </p:cNvSpPr>
            <p:nvPr/>
          </p:nvSpPr>
          <p:spPr bwMode="auto">
            <a:xfrm>
              <a:off x="5511991" y="1791808"/>
              <a:ext cx="3278355" cy="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149" name="Line 764"/>
            <p:cNvSpPr>
              <a:spLocks noChangeShapeType="1"/>
            </p:cNvSpPr>
            <p:nvPr/>
          </p:nvSpPr>
          <p:spPr bwMode="auto">
            <a:xfrm>
              <a:off x="5511991" y="5728177"/>
              <a:ext cx="0" cy="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latin typeface="Arial Unicode MS" pitchFamily="50" charset="-128"/>
                <a:ea typeface="Arial Unicode MS" pitchFamily="50" charset="-128"/>
                <a:cs typeface="Arial Unicode MS" pitchFamily="50" charset="-128"/>
              </a:endParaRPr>
            </a:p>
          </p:txBody>
        </p:sp>
        <p:sp>
          <p:nvSpPr>
            <p:cNvPr id="150" name="Line 765"/>
            <p:cNvSpPr>
              <a:spLocks noChangeShapeType="1"/>
            </p:cNvSpPr>
            <p:nvPr/>
          </p:nvSpPr>
          <p:spPr bwMode="auto">
            <a:xfrm>
              <a:off x="5511991" y="5334671"/>
              <a:ext cx="0" cy="0"/>
            </a:xfrm>
            <a:prstGeom prst="line">
              <a:avLst/>
            </a:prstGeom>
            <a:noFill/>
            <a:ln w="1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151" name="Line 766"/>
            <p:cNvSpPr>
              <a:spLocks noChangeShapeType="1"/>
            </p:cNvSpPr>
            <p:nvPr/>
          </p:nvSpPr>
          <p:spPr bwMode="auto">
            <a:xfrm>
              <a:off x="5511991" y="4941164"/>
              <a:ext cx="0" cy="0"/>
            </a:xfrm>
            <a:prstGeom prst="line">
              <a:avLst/>
            </a:prstGeom>
            <a:noFill/>
            <a:ln w="1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152" name="Line 767"/>
            <p:cNvSpPr>
              <a:spLocks noChangeShapeType="1"/>
            </p:cNvSpPr>
            <p:nvPr/>
          </p:nvSpPr>
          <p:spPr bwMode="auto">
            <a:xfrm>
              <a:off x="5511991" y="4547657"/>
              <a:ext cx="0" cy="0"/>
            </a:xfrm>
            <a:prstGeom prst="line">
              <a:avLst/>
            </a:prstGeom>
            <a:noFill/>
            <a:ln w="1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153" name="Line 768"/>
            <p:cNvSpPr>
              <a:spLocks noChangeShapeType="1"/>
            </p:cNvSpPr>
            <p:nvPr/>
          </p:nvSpPr>
          <p:spPr bwMode="auto">
            <a:xfrm>
              <a:off x="5511991" y="4154151"/>
              <a:ext cx="0" cy="0"/>
            </a:xfrm>
            <a:prstGeom prst="line">
              <a:avLst/>
            </a:prstGeom>
            <a:noFill/>
            <a:ln w="1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154" name="Line 769"/>
            <p:cNvSpPr>
              <a:spLocks noChangeShapeType="1"/>
            </p:cNvSpPr>
            <p:nvPr/>
          </p:nvSpPr>
          <p:spPr bwMode="auto">
            <a:xfrm>
              <a:off x="5511991" y="3760644"/>
              <a:ext cx="0" cy="0"/>
            </a:xfrm>
            <a:prstGeom prst="line">
              <a:avLst/>
            </a:prstGeom>
            <a:noFill/>
            <a:ln w="1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155" name="Line 770"/>
            <p:cNvSpPr>
              <a:spLocks noChangeShapeType="1"/>
            </p:cNvSpPr>
            <p:nvPr/>
          </p:nvSpPr>
          <p:spPr bwMode="auto">
            <a:xfrm>
              <a:off x="5511991" y="3367137"/>
              <a:ext cx="0" cy="0"/>
            </a:xfrm>
            <a:prstGeom prst="line">
              <a:avLst/>
            </a:prstGeom>
            <a:noFill/>
            <a:ln w="1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156" name="Line 771"/>
            <p:cNvSpPr>
              <a:spLocks noChangeShapeType="1"/>
            </p:cNvSpPr>
            <p:nvPr/>
          </p:nvSpPr>
          <p:spPr bwMode="auto">
            <a:xfrm>
              <a:off x="5511991" y="2972328"/>
              <a:ext cx="0" cy="0"/>
            </a:xfrm>
            <a:prstGeom prst="line">
              <a:avLst/>
            </a:prstGeom>
            <a:noFill/>
            <a:ln w="1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157" name="Line 772"/>
            <p:cNvSpPr>
              <a:spLocks noChangeShapeType="1"/>
            </p:cNvSpPr>
            <p:nvPr/>
          </p:nvSpPr>
          <p:spPr bwMode="auto">
            <a:xfrm>
              <a:off x="5511991" y="2578821"/>
              <a:ext cx="0" cy="0"/>
            </a:xfrm>
            <a:prstGeom prst="line">
              <a:avLst/>
            </a:prstGeom>
            <a:noFill/>
            <a:ln w="1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158" name="Line 773"/>
            <p:cNvSpPr>
              <a:spLocks noChangeShapeType="1"/>
            </p:cNvSpPr>
            <p:nvPr/>
          </p:nvSpPr>
          <p:spPr bwMode="auto">
            <a:xfrm>
              <a:off x="5511991" y="2185315"/>
              <a:ext cx="0" cy="0"/>
            </a:xfrm>
            <a:prstGeom prst="line">
              <a:avLst/>
            </a:prstGeom>
            <a:noFill/>
            <a:ln w="1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159" name="Line 774"/>
            <p:cNvSpPr>
              <a:spLocks noChangeShapeType="1"/>
            </p:cNvSpPr>
            <p:nvPr/>
          </p:nvSpPr>
          <p:spPr bwMode="auto">
            <a:xfrm>
              <a:off x="5511991" y="1791808"/>
              <a:ext cx="0" cy="0"/>
            </a:xfrm>
            <a:prstGeom prst="line">
              <a:avLst/>
            </a:prstGeom>
            <a:noFill/>
            <a:ln w="1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160" name="Line 775"/>
            <p:cNvSpPr>
              <a:spLocks noChangeShapeType="1"/>
            </p:cNvSpPr>
            <p:nvPr/>
          </p:nvSpPr>
          <p:spPr bwMode="auto">
            <a:xfrm flipV="1">
              <a:off x="5511991" y="1791808"/>
              <a:ext cx="0" cy="393637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161" name="Line 776"/>
            <p:cNvSpPr>
              <a:spLocks noChangeShapeType="1"/>
            </p:cNvSpPr>
            <p:nvPr/>
          </p:nvSpPr>
          <p:spPr bwMode="auto">
            <a:xfrm flipV="1">
              <a:off x="8790347" y="1791808"/>
              <a:ext cx="0" cy="393637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162" name="Freeform 777"/>
            <p:cNvSpPr>
              <a:spLocks/>
            </p:cNvSpPr>
            <p:nvPr/>
          </p:nvSpPr>
          <p:spPr bwMode="auto">
            <a:xfrm>
              <a:off x="6299707" y="2341142"/>
              <a:ext cx="1923693" cy="3392114"/>
            </a:xfrm>
            <a:custGeom>
              <a:avLst/>
              <a:gdLst>
                <a:gd name="T0" fmla="*/ 0 w 1160"/>
                <a:gd name="T1" fmla="*/ 1589 h 1637"/>
                <a:gd name="T2" fmla="*/ 19 w 1160"/>
                <a:gd name="T3" fmla="*/ 1550 h 1637"/>
                <a:gd name="T4" fmla="*/ 39 w 1160"/>
                <a:gd name="T5" fmla="*/ 1433 h 1637"/>
                <a:gd name="T6" fmla="*/ 58 w 1160"/>
                <a:gd name="T7" fmla="*/ 1160 h 1637"/>
                <a:gd name="T8" fmla="*/ 78 w 1160"/>
                <a:gd name="T9" fmla="*/ 790 h 1637"/>
                <a:gd name="T10" fmla="*/ 97 w 1160"/>
                <a:gd name="T11" fmla="*/ 643 h 1637"/>
                <a:gd name="T12" fmla="*/ 117 w 1160"/>
                <a:gd name="T13" fmla="*/ 585 h 1637"/>
                <a:gd name="T14" fmla="*/ 136 w 1160"/>
                <a:gd name="T15" fmla="*/ 634 h 1637"/>
                <a:gd name="T16" fmla="*/ 165 w 1160"/>
                <a:gd name="T17" fmla="*/ 731 h 1637"/>
                <a:gd name="T18" fmla="*/ 185 w 1160"/>
                <a:gd name="T19" fmla="*/ 809 h 1637"/>
                <a:gd name="T20" fmla="*/ 204 w 1160"/>
                <a:gd name="T21" fmla="*/ 936 h 1637"/>
                <a:gd name="T22" fmla="*/ 224 w 1160"/>
                <a:gd name="T23" fmla="*/ 1024 h 1637"/>
                <a:gd name="T24" fmla="*/ 243 w 1160"/>
                <a:gd name="T25" fmla="*/ 809 h 1637"/>
                <a:gd name="T26" fmla="*/ 263 w 1160"/>
                <a:gd name="T27" fmla="*/ 361 h 1637"/>
                <a:gd name="T28" fmla="*/ 282 w 1160"/>
                <a:gd name="T29" fmla="*/ 10 h 1637"/>
                <a:gd name="T30" fmla="*/ 302 w 1160"/>
                <a:gd name="T31" fmla="*/ 108 h 1637"/>
                <a:gd name="T32" fmla="*/ 321 w 1160"/>
                <a:gd name="T33" fmla="*/ 254 h 1637"/>
                <a:gd name="T34" fmla="*/ 341 w 1160"/>
                <a:gd name="T35" fmla="*/ 439 h 1637"/>
                <a:gd name="T36" fmla="*/ 360 w 1160"/>
                <a:gd name="T37" fmla="*/ 546 h 1637"/>
                <a:gd name="T38" fmla="*/ 380 w 1160"/>
                <a:gd name="T39" fmla="*/ 517 h 1637"/>
                <a:gd name="T40" fmla="*/ 400 w 1160"/>
                <a:gd name="T41" fmla="*/ 507 h 1637"/>
                <a:gd name="T42" fmla="*/ 419 w 1160"/>
                <a:gd name="T43" fmla="*/ 468 h 1637"/>
                <a:gd name="T44" fmla="*/ 439 w 1160"/>
                <a:gd name="T45" fmla="*/ 488 h 1637"/>
                <a:gd name="T46" fmla="*/ 458 w 1160"/>
                <a:gd name="T47" fmla="*/ 517 h 1637"/>
                <a:gd name="T48" fmla="*/ 478 w 1160"/>
                <a:gd name="T49" fmla="*/ 575 h 1637"/>
                <a:gd name="T50" fmla="*/ 497 w 1160"/>
                <a:gd name="T51" fmla="*/ 605 h 1637"/>
                <a:gd name="T52" fmla="*/ 526 w 1160"/>
                <a:gd name="T53" fmla="*/ 595 h 1637"/>
                <a:gd name="T54" fmla="*/ 546 w 1160"/>
                <a:gd name="T55" fmla="*/ 624 h 1637"/>
                <a:gd name="T56" fmla="*/ 565 w 1160"/>
                <a:gd name="T57" fmla="*/ 643 h 1637"/>
                <a:gd name="T58" fmla="*/ 585 w 1160"/>
                <a:gd name="T59" fmla="*/ 595 h 1637"/>
                <a:gd name="T60" fmla="*/ 604 w 1160"/>
                <a:gd name="T61" fmla="*/ 595 h 1637"/>
                <a:gd name="T62" fmla="*/ 624 w 1160"/>
                <a:gd name="T63" fmla="*/ 575 h 1637"/>
                <a:gd name="T64" fmla="*/ 643 w 1160"/>
                <a:gd name="T65" fmla="*/ 546 h 1637"/>
                <a:gd name="T66" fmla="*/ 663 w 1160"/>
                <a:gd name="T67" fmla="*/ 556 h 1637"/>
                <a:gd name="T68" fmla="*/ 682 w 1160"/>
                <a:gd name="T69" fmla="*/ 575 h 1637"/>
                <a:gd name="T70" fmla="*/ 702 w 1160"/>
                <a:gd name="T71" fmla="*/ 556 h 1637"/>
                <a:gd name="T72" fmla="*/ 721 w 1160"/>
                <a:gd name="T73" fmla="*/ 536 h 1637"/>
                <a:gd name="T74" fmla="*/ 741 w 1160"/>
                <a:gd name="T75" fmla="*/ 507 h 1637"/>
                <a:gd name="T76" fmla="*/ 760 w 1160"/>
                <a:gd name="T77" fmla="*/ 517 h 1637"/>
                <a:gd name="T78" fmla="*/ 780 w 1160"/>
                <a:gd name="T79" fmla="*/ 546 h 1637"/>
                <a:gd name="T80" fmla="*/ 799 w 1160"/>
                <a:gd name="T81" fmla="*/ 556 h 1637"/>
                <a:gd name="T82" fmla="*/ 819 w 1160"/>
                <a:gd name="T83" fmla="*/ 692 h 1637"/>
                <a:gd name="T84" fmla="*/ 838 w 1160"/>
                <a:gd name="T85" fmla="*/ 858 h 1637"/>
                <a:gd name="T86" fmla="*/ 858 w 1160"/>
                <a:gd name="T87" fmla="*/ 1043 h 1637"/>
                <a:gd name="T88" fmla="*/ 877 w 1160"/>
                <a:gd name="T89" fmla="*/ 1189 h 1637"/>
                <a:gd name="T90" fmla="*/ 897 w 1160"/>
                <a:gd name="T91" fmla="*/ 1335 h 1637"/>
                <a:gd name="T92" fmla="*/ 926 w 1160"/>
                <a:gd name="T93" fmla="*/ 1472 h 1637"/>
                <a:gd name="T94" fmla="*/ 946 w 1160"/>
                <a:gd name="T95" fmla="*/ 1540 h 1637"/>
                <a:gd name="T96" fmla="*/ 965 w 1160"/>
                <a:gd name="T97" fmla="*/ 1569 h 1637"/>
                <a:gd name="T98" fmla="*/ 985 w 1160"/>
                <a:gd name="T99" fmla="*/ 1608 h 1637"/>
                <a:gd name="T100" fmla="*/ 1004 w 1160"/>
                <a:gd name="T101" fmla="*/ 1628 h 1637"/>
                <a:gd name="T102" fmla="*/ 1024 w 1160"/>
                <a:gd name="T103" fmla="*/ 1628 h 1637"/>
                <a:gd name="T104" fmla="*/ 1043 w 1160"/>
                <a:gd name="T105" fmla="*/ 1637 h 1637"/>
                <a:gd name="T106" fmla="*/ 1063 w 1160"/>
                <a:gd name="T107" fmla="*/ 1628 h 1637"/>
                <a:gd name="T108" fmla="*/ 1082 w 1160"/>
                <a:gd name="T109" fmla="*/ 1637 h 1637"/>
                <a:gd name="T110" fmla="*/ 1102 w 1160"/>
                <a:gd name="T111" fmla="*/ 1628 h 1637"/>
                <a:gd name="T112" fmla="*/ 1121 w 1160"/>
                <a:gd name="T113" fmla="*/ 1628 h 1637"/>
                <a:gd name="T114" fmla="*/ 1141 w 1160"/>
                <a:gd name="T115" fmla="*/ 1628 h 1637"/>
                <a:gd name="T116" fmla="*/ 1160 w 1160"/>
                <a:gd name="T117" fmla="*/ 1628 h 1637"/>
                <a:gd name="T118" fmla="*/ 0 w 1160"/>
                <a:gd name="T119" fmla="*/ 1618 h 1637"/>
                <a:gd name="connsiteX0" fmla="*/ 0 w 10000"/>
                <a:gd name="connsiteY0" fmla="*/ 9884 h 10000"/>
                <a:gd name="connsiteX1" fmla="*/ 0 w 10000"/>
                <a:gd name="connsiteY1" fmla="*/ 9707 h 10000"/>
                <a:gd name="connsiteX2" fmla="*/ 78 w 10000"/>
                <a:gd name="connsiteY2" fmla="*/ 9646 h 10000"/>
                <a:gd name="connsiteX3" fmla="*/ 164 w 10000"/>
                <a:gd name="connsiteY3" fmla="*/ 9469 h 10000"/>
                <a:gd name="connsiteX4" fmla="*/ 250 w 10000"/>
                <a:gd name="connsiteY4" fmla="*/ 9169 h 10000"/>
                <a:gd name="connsiteX5" fmla="*/ 336 w 10000"/>
                <a:gd name="connsiteY5" fmla="*/ 8754 h 10000"/>
                <a:gd name="connsiteX6" fmla="*/ 414 w 10000"/>
                <a:gd name="connsiteY6" fmla="*/ 7917 h 10000"/>
                <a:gd name="connsiteX7" fmla="*/ 500 w 10000"/>
                <a:gd name="connsiteY7" fmla="*/ 7086 h 10000"/>
                <a:gd name="connsiteX8" fmla="*/ 586 w 10000"/>
                <a:gd name="connsiteY8" fmla="*/ 6133 h 10000"/>
                <a:gd name="connsiteX9" fmla="*/ 672 w 10000"/>
                <a:gd name="connsiteY9" fmla="*/ 4826 h 10000"/>
                <a:gd name="connsiteX10" fmla="*/ 750 w 10000"/>
                <a:gd name="connsiteY10" fmla="*/ 4349 h 10000"/>
                <a:gd name="connsiteX11" fmla="*/ 836 w 10000"/>
                <a:gd name="connsiteY11" fmla="*/ 3928 h 10000"/>
                <a:gd name="connsiteX12" fmla="*/ 922 w 10000"/>
                <a:gd name="connsiteY12" fmla="*/ 3635 h 10000"/>
                <a:gd name="connsiteX13" fmla="*/ 1009 w 10000"/>
                <a:gd name="connsiteY13" fmla="*/ 3574 h 10000"/>
                <a:gd name="connsiteX14" fmla="*/ 1086 w 10000"/>
                <a:gd name="connsiteY14" fmla="*/ 3635 h 10000"/>
                <a:gd name="connsiteX15" fmla="*/ 1172 w 10000"/>
                <a:gd name="connsiteY15" fmla="*/ 3873 h 10000"/>
                <a:gd name="connsiteX16" fmla="*/ 1345 w 10000"/>
                <a:gd name="connsiteY16" fmla="*/ 4166 h 10000"/>
                <a:gd name="connsiteX17" fmla="*/ 1422 w 10000"/>
                <a:gd name="connsiteY17" fmla="*/ 4465 h 10000"/>
                <a:gd name="connsiteX18" fmla="*/ 1509 w 10000"/>
                <a:gd name="connsiteY18" fmla="*/ 4765 h 10000"/>
                <a:gd name="connsiteX19" fmla="*/ 1595 w 10000"/>
                <a:gd name="connsiteY19" fmla="*/ 4942 h 10000"/>
                <a:gd name="connsiteX20" fmla="*/ 1681 w 10000"/>
                <a:gd name="connsiteY20" fmla="*/ 5302 h 10000"/>
                <a:gd name="connsiteX21" fmla="*/ 1759 w 10000"/>
                <a:gd name="connsiteY21" fmla="*/ 5718 h 10000"/>
                <a:gd name="connsiteX22" fmla="*/ 1845 w 10000"/>
                <a:gd name="connsiteY22" fmla="*/ 6133 h 10000"/>
                <a:gd name="connsiteX23" fmla="*/ 1931 w 10000"/>
                <a:gd name="connsiteY23" fmla="*/ 6255 h 10000"/>
                <a:gd name="connsiteX24" fmla="*/ 2017 w 10000"/>
                <a:gd name="connsiteY24" fmla="*/ 5895 h 10000"/>
                <a:gd name="connsiteX25" fmla="*/ 2095 w 10000"/>
                <a:gd name="connsiteY25" fmla="*/ 4942 h 10000"/>
                <a:gd name="connsiteX26" fmla="*/ 2181 w 10000"/>
                <a:gd name="connsiteY26" fmla="*/ 3219 h 10000"/>
                <a:gd name="connsiteX27" fmla="*/ 2267 w 10000"/>
                <a:gd name="connsiteY27" fmla="*/ 2205 h 10000"/>
                <a:gd name="connsiteX28" fmla="*/ 2353 w 10000"/>
                <a:gd name="connsiteY28" fmla="*/ 837 h 10000"/>
                <a:gd name="connsiteX29" fmla="*/ 2431 w 10000"/>
                <a:gd name="connsiteY29" fmla="*/ 61 h 10000"/>
                <a:gd name="connsiteX30" fmla="*/ 2517 w 10000"/>
                <a:gd name="connsiteY30" fmla="*/ 0 h 10000"/>
                <a:gd name="connsiteX31" fmla="*/ 2603 w 10000"/>
                <a:gd name="connsiteY31" fmla="*/ 660 h 10000"/>
                <a:gd name="connsiteX32" fmla="*/ 2690 w 10000"/>
                <a:gd name="connsiteY32" fmla="*/ 1136 h 10000"/>
                <a:gd name="connsiteX33" fmla="*/ 2767 w 10000"/>
                <a:gd name="connsiteY33" fmla="*/ 1552 h 10000"/>
                <a:gd name="connsiteX34" fmla="*/ 2853 w 10000"/>
                <a:gd name="connsiteY34" fmla="*/ 2144 h 10000"/>
                <a:gd name="connsiteX35" fmla="*/ 2940 w 10000"/>
                <a:gd name="connsiteY35" fmla="*/ 2682 h 10000"/>
                <a:gd name="connsiteX36" fmla="*/ 3026 w 10000"/>
                <a:gd name="connsiteY36" fmla="*/ 3274 h 10000"/>
                <a:gd name="connsiteX37" fmla="*/ 3103 w 10000"/>
                <a:gd name="connsiteY37" fmla="*/ 3335 h 10000"/>
                <a:gd name="connsiteX38" fmla="*/ 3190 w 10000"/>
                <a:gd name="connsiteY38" fmla="*/ 3219 h 10000"/>
                <a:gd name="connsiteX39" fmla="*/ 3276 w 10000"/>
                <a:gd name="connsiteY39" fmla="*/ 3158 h 10000"/>
                <a:gd name="connsiteX40" fmla="*/ 3362 w 10000"/>
                <a:gd name="connsiteY40" fmla="*/ 3158 h 10000"/>
                <a:gd name="connsiteX41" fmla="*/ 3448 w 10000"/>
                <a:gd name="connsiteY41" fmla="*/ 3097 h 10000"/>
                <a:gd name="connsiteX42" fmla="*/ 3526 w 10000"/>
                <a:gd name="connsiteY42" fmla="*/ 2920 h 10000"/>
                <a:gd name="connsiteX43" fmla="*/ 3612 w 10000"/>
                <a:gd name="connsiteY43" fmla="*/ 2859 h 10000"/>
                <a:gd name="connsiteX44" fmla="*/ 3698 w 10000"/>
                <a:gd name="connsiteY44" fmla="*/ 2920 h 10000"/>
                <a:gd name="connsiteX45" fmla="*/ 3784 w 10000"/>
                <a:gd name="connsiteY45" fmla="*/ 2981 h 10000"/>
                <a:gd name="connsiteX46" fmla="*/ 3862 w 10000"/>
                <a:gd name="connsiteY46" fmla="*/ 3036 h 10000"/>
                <a:gd name="connsiteX47" fmla="*/ 3948 w 10000"/>
                <a:gd name="connsiteY47" fmla="*/ 3158 h 10000"/>
                <a:gd name="connsiteX48" fmla="*/ 4034 w 10000"/>
                <a:gd name="connsiteY48" fmla="*/ 3274 h 10000"/>
                <a:gd name="connsiteX49" fmla="*/ 4121 w 10000"/>
                <a:gd name="connsiteY49" fmla="*/ 3513 h 10000"/>
                <a:gd name="connsiteX50" fmla="*/ 4198 w 10000"/>
                <a:gd name="connsiteY50" fmla="*/ 3635 h 10000"/>
                <a:gd name="connsiteX51" fmla="*/ 4284 w 10000"/>
                <a:gd name="connsiteY51" fmla="*/ 3696 h 10000"/>
                <a:gd name="connsiteX52" fmla="*/ 4371 w 10000"/>
                <a:gd name="connsiteY52" fmla="*/ 3696 h 10000"/>
                <a:gd name="connsiteX53" fmla="*/ 4534 w 10000"/>
                <a:gd name="connsiteY53" fmla="*/ 3635 h 10000"/>
                <a:gd name="connsiteX54" fmla="*/ 4621 w 10000"/>
                <a:gd name="connsiteY54" fmla="*/ 3696 h 10000"/>
                <a:gd name="connsiteX55" fmla="*/ 4707 w 10000"/>
                <a:gd name="connsiteY55" fmla="*/ 3812 h 10000"/>
                <a:gd name="connsiteX56" fmla="*/ 4793 w 10000"/>
                <a:gd name="connsiteY56" fmla="*/ 3928 h 10000"/>
                <a:gd name="connsiteX57" fmla="*/ 4871 w 10000"/>
                <a:gd name="connsiteY57" fmla="*/ 3928 h 10000"/>
                <a:gd name="connsiteX58" fmla="*/ 4957 w 10000"/>
                <a:gd name="connsiteY58" fmla="*/ 3812 h 10000"/>
                <a:gd name="connsiteX59" fmla="*/ 5043 w 10000"/>
                <a:gd name="connsiteY59" fmla="*/ 3635 h 10000"/>
                <a:gd name="connsiteX60" fmla="*/ 5129 w 10000"/>
                <a:gd name="connsiteY60" fmla="*/ 3635 h 10000"/>
                <a:gd name="connsiteX61" fmla="*/ 5207 w 10000"/>
                <a:gd name="connsiteY61" fmla="*/ 3635 h 10000"/>
                <a:gd name="connsiteX62" fmla="*/ 5293 w 10000"/>
                <a:gd name="connsiteY62" fmla="*/ 3574 h 10000"/>
                <a:gd name="connsiteX63" fmla="*/ 5379 w 10000"/>
                <a:gd name="connsiteY63" fmla="*/ 3513 h 10000"/>
                <a:gd name="connsiteX64" fmla="*/ 5466 w 10000"/>
                <a:gd name="connsiteY64" fmla="*/ 3396 h 10000"/>
                <a:gd name="connsiteX65" fmla="*/ 5543 w 10000"/>
                <a:gd name="connsiteY65" fmla="*/ 3335 h 10000"/>
                <a:gd name="connsiteX66" fmla="*/ 5629 w 10000"/>
                <a:gd name="connsiteY66" fmla="*/ 3335 h 10000"/>
                <a:gd name="connsiteX67" fmla="*/ 5716 w 10000"/>
                <a:gd name="connsiteY67" fmla="*/ 3396 h 10000"/>
                <a:gd name="connsiteX68" fmla="*/ 5802 w 10000"/>
                <a:gd name="connsiteY68" fmla="*/ 3458 h 10000"/>
                <a:gd name="connsiteX69" fmla="*/ 5879 w 10000"/>
                <a:gd name="connsiteY69" fmla="*/ 3513 h 10000"/>
                <a:gd name="connsiteX70" fmla="*/ 5966 w 10000"/>
                <a:gd name="connsiteY70" fmla="*/ 3396 h 10000"/>
                <a:gd name="connsiteX71" fmla="*/ 6052 w 10000"/>
                <a:gd name="connsiteY71" fmla="*/ 3396 h 10000"/>
                <a:gd name="connsiteX72" fmla="*/ 6138 w 10000"/>
                <a:gd name="connsiteY72" fmla="*/ 3274 h 10000"/>
                <a:gd name="connsiteX73" fmla="*/ 6216 w 10000"/>
                <a:gd name="connsiteY73" fmla="*/ 3274 h 10000"/>
                <a:gd name="connsiteX74" fmla="*/ 6302 w 10000"/>
                <a:gd name="connsiteY74" fmla="*/ 3158 h 10000"/>
                <a:gd name="connsiteX75" fmla="*/ 6388 w 10000"/>
                <a:gd name="connsiteY75" fmla="*/ 3097 h 10000"/>
                <a:gd name="connsiteX76" fmla="*/ 6474 w 10000"/>
                <a:gd name="connsiteY76" fmla="*/ 3158 h 10000"/>
                <a:gd name="connsiteX77" fmla="*/ 6552 w 10000"/>
                <a:gd name="connsiteY77" fmla="*/ 3158 h 10000"/>
                <a:gd name="connsiteX78" fmla="*/ 6638 w 10000"/>
                <a:gd name="connsiteY78" fmla="*/ 3219 h 10000"/>
                <a:gd name="connsiteX79" fmla="*/ 6724 w 10000"/>
                <a:gd name="connsiteY79" fmla="*/ 3335 h 10000"/>
                <a:gd name="connsiteX80" fmla="*/ 6810 w 10000"/>
                <a:gd name="connsiteY80" fmla="*/ 3335 h 10000"/>
                <a:gd name="connsiteX81" fmla="*/ 6888 w 10000"/>
                <a:gd name="connsiteY81" fmla="*/ 3396 h 10000"/>
                <a:gd name="connsiteX82" fmla="*/ 6974 w 10000"/>
                <a:gd name="connsiteY82" fmla="*/ 3513 h 10000"/>
                <a:gd name="connsiteX83" fmla="*/ 7060 w 10000"/>
                <a:gd name="connsiteY83" fmla="*/ 4227 h 10000"/>
                <a:gd name="connsiteX84" fmla="*/ 7147 w 10000"/>
                <a:gd name="connsiteY84" fmla="*/ 4465 h 10000"/>
                <a:gd name="connsiteX85" fmla="*/ 7224 w 10000"/>
                <a:gd name="connsiteY85" fmla="*/ 5241 h 10000"/>
                <a:gd name="connsiteX86" fmla="*/ 7310 w 10000"/>
                <a:gd name="connsiteY86" fmla="*/ 5541 h 10000"/>
                <a:gd name="connsiteX87" fmla="*/ 7397 w 10000"/>
                <a:gd name="connsiteY87" fmla="*/ 6371 h 10000"/>
                <a:gd name="connsiteX88" fmla="*/ 7483 w 10000"/>
                <a:gd name="connsiteY88" fmla="*/ 6726 h 10000"/>
                <a:gd name="connsiteX89" fmla="*/ 7560 w 10000"/>
                <a:gd name="connsiteY89" fmla="*/ 7263 h 10000"/>
                <a:gd name="connsiteX90" fmla="*/ 7647 w 10000"/>
                <a:gd name="connsiteY90" fmla="*/ 7801 h 10000"/>
                <a:gd name="connsiteX91" fmla="*/ 7733 w 10000"/>
                <a:gd name="connsiteY91" fmla="*/ 8155 h 10000"/>
                <a:gd name="connsiteX92" fmla="*/ 7819 w 10000"/>
                <a:gd name="connsiteY92" fmla="*/ 8516 h 10000"/>
                <a:gd name="connsiteX93" fmla="*/ 7983 w 10000"/>
                <a:gd name="connsiteY93" fmla="*/ 8992 h 10000"/>
                <a:gd name="connsiteX94" fmla="*/ 8069 w 10000"/>
                <a:gd name="connsiteY94" fmla="*/ 9285 h 10000"/>
                <a:gd name="connsiteX95" fmla="*/ 8155 w 10000"/>
                <a:gd name="connsiteY95" fmla="*/ 9407 h 10000"/>
                <a:gd name="connsiteX96" fmla="*/ 8241 w 10000"/>
                <a:gd name="connsiteY96" fmla="*/ 9585 h 10000"/>
                <a:gd name="connsiteX97" fmla="*/ 8319 w 10000"/>
                <a:gd name="connsiteY97" fmla="*/ 9585 h 10000"/>
                <a:gd name="connsiteX98" fmla="*/ 8405 w 10000"/>
                <a:gd name="connsiteY98" fmla="*/ 9823 h 10000"/>
                <a:gd name="connsiteX99" fmla="*/ 8491 w 10000"/>
                <a:gd name="connsiteY99" fmla="*/ 9823 h 10000"/>
                <a:gd name="connsiteX100" fmla="*/ 8578 w 10000"/>
                <a:gd name="connsiteY100" fmla="*/ 9945 h 10000"/>
                <a:gd name="connsiteX101" fmla="*/ 8655 w 10000"/>
                <a:gd name="connsiteY101" fmla="*/ 9945 h 10000"/>
                <a:gd name="connsiteX102" fmla="*/ 8741 w 10000"/>
                <a:gd name="connsiteY102" fmla="*/ 9945 h 10000"/>
                <a:gd name="connsiteX103" fmla="*/ 8828 w 10000"/>
                <a:gd name="connsiteY103" fmla="*/ 9945 h 10000"/>
                <a:gd name="connsiteX104" fmla="*/ 8914 w 10000"/>
                <a:gd name="connsiteY104" fmla="*/ 9945 h 10000"/>
                <a:gd name="connsiteX105" fmla="*/ 8991 w 10000"/>
                <a:gd name="connsiteY105" fmla="*/ 10000 h 10000"/>
                <a:gd name="connsiteX106" fmla="*/ 9078 w 10000"/>
                <a:gd name="connsiteY106" fmla="*/ 9945 h 10000"/>
                <a:gd name="connsiteX107" fmla="*/ 9164 w 10000"/>
                <a:gd name="connsiteY107" fmla="*/ 9945 h 10000"/>
                <a:gd name="connsiteX108" fmla="*/ 9250 w 10000"/>
                <a:gd name="connsiteY108" fmla="*/ 10000 h 10000"/>
                <a:gd name="connsiteX109" fmla="*/ 9328 w 10000"/>
                <a:gd name="connsiteY109" fmla="*/ 10000 h 10000"/>
                <a:gd name="connsiteX110" fmla="*/ 9414 w 10000"/>
                <a:gd name="connsiteY110" fmla="*/ 10000 h 10000"/>
                <a:gd name="connsiteX111" fmla="*/ 9500 w 10000"/>
                <a:gd name="connsiteY111" fmla="*/ 9945 h 10000"/>
                <a:gd name="connsiteX112" fmla="*/ 9586 w 10000"/>
                <a:gd name="connsiteY112" fmla="*/ 9945 h 10000"/>
                <a:gd name="connsiteX113" fmla="*/ 9664 w 10000"/>
                <a:gd name="connsiteY113" fmla="*/ 9945 h 10000"/>
                <a:gd name="connsiteX114" fmla="*/ 9750 w 10000"/>
                <a:gd name="connsiteY114" fmla="*/ 9945 h 10000"/>
                <a:gd name="connsiteX115" fmla="*/ 9836 w 10000"/>
                <a:gd name="connsiteY115" fmla="*/ 9945 h 10000"/>
                <a:gd name="connsiteX116" fmla="*/ 9922 w 10000"/>
                <a:gd name="connsiteY116" fmla="*/ 9945 h 10000"/>
                <a:gd name="connsiteX117" fmla="*/ 10000 w 10000"/>
                <a:gd name="connsiteY117" fmla="*/ 9945 h 10000"/>
                <a:gd name="connsiteX118" fmla="*/ 10000 w 10000"/>
                <a:gd name="connsiteY118" fmla="*/ 9966 h 10000"/>
                <a:gd name="connsiteX119" fmla="*/ 0 w 10000"/>
                <a:gd name="connsiteY119" fmla="*/ 9884 h 10000"/>
                <a:gd name="connsiteX0" fmla="*/ 0 w 10000"/>
                <a:gd name="connsiteY0" fmla="*/ 9949 h 10000"/>
                <a:gd name="connsiteX1" fmla="*/ 0 w 10000"/>
                <a:gd name="connsiteY1" fmla="*/ 9707 h 10000"/>
                <a:gd name="connsiteX2" fmla="*/ 78 w 10000"/>
                <a:gd name="connsiteY2" fmla="*/ 9646 h 10000"/>
                <a:gd name="connsiteX3" fmla="*/ 164 w 10000"/>
                <a:gd name="connsiteY3" fmla="*/ 9469 h 10000"/>
                <a:gd name="connsiteX4" fmla="*/ 250 w 10000"/>
                <a:gd name="connsiteY4" fmla="*/ 9169 h 10000"/>
                <a:gd name="connsiteX5" fmla="*/ 336 w 10000"/>
                <a:gd name="connsiteY5" fmla="*/ 8754 h 10000"/>
                <a:gd name="connsiteX6" fmla="*/ 414 w 10000"/>
                <a:gd name="connsiteY6" fmla="*/ 7917 h 10000"/>
                <a:gd name="connsiteX7" fmla="*/ 500 w 10000"/>
                <a:gd name="connsiteY7" fmla="*/ 7086 h 10000"/>
                <a:gd name="connsiteX8" fmla="*/ 586 w 10000"/>
                <a:gd name="connsiteY8" fmla="*/ 6133 h 10000"/>
                <a:gd name="connsiteX9" fmla="*/ 672 w 10000"/>
                <a:gd name="connsiteY9" fmla="*/ 4826 h 10000"/>
                <a:gd name="connsiteX10" fmla="*/ 750 w 10000"/>
                <a:gd name="connsiteY10" fmla="*/ 4349 h 10000"/>
                <a:gd name="connsiteX11" fmla="*/ 836 w 10000"/>
                <a:gd name="connsiteY11" fmla="*/ 3928 h 10000"/>
                <a:gd name="connsiteX12" fmla="*/ 922 w 10000"/>
                <a:gd name="connsiteY12" fmla="*/ 3635 h 10000"/>
                <a:gd name="connsiteX13" fmla="*/ 1009 w 10000"/>
                <a:gd name="connsiteY13" fmla="*/ 3574 h 10000"/>
                <a:gd name="connsiteX14" fmla="*/ 1086 w 10000"/>
                <a:gd name="connsiteY14" fmla="*/ 3635 h 10000"/>
                <a:gd name="connsiteX15" fmla="*/ 1172 w 10000"/>
                <a:gd name="connsiteY15" fmla="*/ 3873 h 10000"/>
                <a:gd name="connsiteX16" fmla="*/ 1345 w 10000"/>
                <a:gd name="connsiteY16" fmla="*/ 4166 h 10000"/>
                <a:gd name="connsiteX17" fmla="*/ 1422 w 10000"/>
                <a:gd name="connsiteY17" fmla="*/ 4465 h 10000"/>
                <a:gd name="connsiteX18" fmla="*/ 1509 w 10000"/>
                <a:gd name="connsiteY18" fmla="*/ 4765 h 10000"/>
                <a:gd name="connsiteX19" fmla="*/ 1595 w 10000"/>
                <a:gd name="connsiteY19" fmla="*/ 4942 h 10000"/>
                <a:gd name="connsiteX20" fmla="*/ 1681 w 10000"/>
                <a:gd name="connsiteY20" fmla="*/ 5302 h 10000"/>
                <a:gd name="connsiteX21" fmla="*/ 1759 w 10000"/>
                <a:gd name="connsiteY21" fmla="*/ 5718 h 10000"/>
                <a:gd name="connsiteX22" fmla="*/ 1845 w 10000"/>
                <a:gd name="connsiteY22" fmla="*/ 6133 h 10000"/>
                <a:gd name="connsiteX23" fmla="*/ 1931 w 10000"/>
                <a:gd name="connsiteY23" fmla="*/ 6255 h 10000"/>
                <a:gd name="connsiteX24" fmla="*/ 2017 w 10000"/>
                <a:gd name="connsiteY24" fmla="*/ 5895 h 10000"/>
                <a:gd name="connsiteX25" fmla="*/ 2095 w 10000"/>
                <a:gd name="connsiteY25" fmla="*/ 4942 h 10000"/>
                <a:gd name="connsiteX26" fmla="*/ 2181 w 10000"/>
                <a:gd name="connsiteY26" fmla="*/ 3219 h 10000"/>
                <a:gd name="connsiteX27" fmla="*/ 2267 w 10000"/>
                <a:gd name="connsiteY27" fmla="*/ 2205 h 10000"/>
                <a:gd name="connsiteX28" fmla="*/ 2353 w 10000"/>
                <a:gd name="connsiteY28" fmla="*/ 837 h 10000"/>
                <a:gd name="connsiteX29" fmla="*/ 2431 w 10000"/>
                <a:gd name="connsiteY29" fmla="*/ 61 h 10000"/>
                <a:gd name="connsiteX30" fmla="*/ 2517 w 10000"/>
                <a:gd name="connsiteY30" fmla="*/ 0 h 10000"/>
                <a:gd name="connsiteX31" fmla="*/ 2603 w 10000"/>
                <a:gd name="connsiteY31" fmla="*/ 660 h 10000"/>
                <a:gd name="connsiteX32" fmla="*/ 2690 w 10000"/>
                <a:gd name="connsiteY32" fmla="*/ 1136 h 10000"/>
                <a:gd name="connsiteX33" fmla="*/ 2767 w 10000"/>
                <a:gd name="connsiteY33" fmla="*/ 1552 h 10000"/>
                <a:gd name="connsiteX34" fmla="*/ 2853 w 10000"/>
                <a:gd name="connsiteY34" fmla="*/ 2144 h 10000"/>
                <a:gd name="connsiteX35" fmla="*/ 2940 w 10000"/>
                <a:gd name="connsiteY35" fmla="*/ 2682 h 10000"/>
                <a:gd name="connsiteX36" fmla="*/ 3026 w 10000"/>
                <a:gd name="connsiteY36" fmla="*/ 3274 h 10000"/>
                <a:gd name="connsiteX37" fmla="*/ 3103 w 10000"/>
                <a:gd name="connsiteY37" fmla="*/ 3335 h 10000"/>
                <a:gd name="connsiteX38" fmla="*/ 3190 w 10000"/>
                <a:gd name="connsiteY38" fmla="*/ 3219 h 10000"/>
                <a:gd name="connsiteX39" fmla="*/ 3276 w 10000"/>
                <a:gd name="connsiteY39" fmla="*/ 3158 h 10000"/>
                <a:gd name="connsiteX40" fmla="*/ 3362 w 10000"/>
                <a:gd name="connsiteY40" fmla="*/ 3158 h 10000"/>
                <a:gd name="connsiteX41" fmla="*/ 3448 w 10000"/>
                <a:gd name="connsiteY41" fmla="*/ 3097 h 10000"/>
                <a:gd name="connsiteX42" fmla="*/ 3526 w 10000"/>
                <a:gd name="connsiteY42" fmla="*/ 2920 h 10000"/>
                <a:gd name="connsiteX43" fmla="*/ 3612 w 10000"/>
                <a:gd name="connsiteY43" fmla="*/ 2859 h 10000"/>
                <a:gd name="connsiteX44" fmla="*/ 3698 w 10000"/>
                <a:gd name="connsiteY44" fmla="*/ 2920 h 10000"/>
                <a:gd name="connsiteX45" fmla="*/ 3784 w 10000"/>
                <a:gd name="connsiteY45" fmla="*/ 2981 h 10000"/>
                <a:gd name="connsiteX46" fmla="*/ 3862 w 10000"/>
                <a:gd name="connsiteY46" fmla="*/ 3036 h 10000"/>
                <a:gd name="connsiteX47" fmla="*/ 3948 w 10000"/>
                <a:gd name="connsiteY47" fmla="*/ 3158 h 10000"/>
                <a:gd name="connsiteX48" fmla="*/ 4034 w 10000"/>
                <a:gd name="connsiteY48" fmla="*/ 3274 h 10000"/>
                <a:gd name="connsiteX49" fmla="*/ 4121 w 10000"/>
                <a:gd name="connsiteY49" fmla="*/ 3513 h 10000"/>
                <a:gd name="connsiteX50" fmla="*/ 4198 w 10000"/>
                <a:gd name="connsiteY50" fmla="*/ 3635 h 10000"/>
                <a:gd name="connsiteX51" fmla="*/ 4284 w 10000"/>
                <a:gd name="connsiteY51" fmla="*/ 3696 h 10000"/>
                <a:gd name="connsiteX52" fmla="*/ 4371 w 10000"/>
                <a:gd name="connsiteY52" fmla="*/ 3696 h 10000"/>
                <a:gd name="connsiteX53" fmla="*/ 4534 w 10000"/>
                <a:gd name="connsiteY53" fmla="*/ 3635 h 10000"/>
                <a:gd name="connsiteX54" fmla="*/ 4621 w 10000"/>
                <a:gd name="connsiteY54" fmla="*/ 3696 h 10000"/>
                <a:gd name="connsiteX55" fmla="*/ 4707 w 10000"/>
                <a:gd name="connsiteY55" fmla="*/ 3812 h 10000"/>
                <a:gd name="connsiteX56" fmla="*/ 4793 w 10000"/>
                <a:gd name="connsiteY56" fmla="*/ 3928 h 10000"/>
                <a:gd name="connsiteX57" fmla="*/ 4871 w 10000"/>
                <a:gd name="connsiteY57" fmla="*/ 3928 h 10000"/>
                <a:gd name="connsiteX58" fmla="*/ 4957 w 10000"/>
                <a:gd name="connsiteY58" fmla="*/ 3812 h 10000"/>
                <a:gd name="connsiteX59" fmla="*/ 5043 w 10000"/>
                <a:gd name="connsiteY59" fmla="*/ 3635 h 10000"/>
                <a:gd name="connsiteX60" fmla="*/ 5129 w 10000"/>
                <a:gd name="connsiteY60" fmla="*/ 3635 h 10000"/>
                <a:gd name="connsiteX61" fmla="*/ 5207 w 10000"/>
                <a:gd name="connsiteY61" fmla="*/ 3635 h 10000"/>
                <a:gd name="connsiteX62" fmla="*/ 5293 w 10000"/>
                <a:gd name="connsiteY62" fmla="*/ 3574 h 10000"/>
                <a:gd name="connsiteX63" fmla="*/ 5379 w 10000"/>
                <a:gd name="connsiteY63" fmla="*/ 3513 h 10000"/>
                <a:gd name="connsiteX64" fmla="*/ 5466 w 10000"/>
                <a:gd name="connsiteY64" fmla="*/ 3396 h 10000"/>
                <a:gd name="connsiteX65" fmla="*/ 5543 w 10000"/>
                <a:gd name="connsiteY65" fmla="*/ 3335 h 10000"/>
                <a:gd name="connsiteX66" fmla="*/ 5629 w 10000"/>
                <a:gd name="connsiteY66" fmla="*/ 3335 h 10000"/>
                <a:gd name="connsiteX67" fmla="*/ 5716 w 10000"/>
                <a:gd name="connsiteY67" fmla="*/ 3396 h 10000"/>
                <a:gd name="connsiteX68" fmla="*/ 5802 w 10000"/>
                <a:gd name="connsiteY68" fmla="*/ 3458 h 10000"/>
                <a:gd name="connsiteX69" fmla="*/ 5879 w 10000"/>
                <a:gd name="connsiteY69" fmla="*/ 3513 h 10000"/>
                <a:gd name="connsiteX70" fmla="*/ 5966 w 10000"/>
                <a:gd name="connsiteY70" fmla="*/ 3396 h 10000"/>
                <a:gd name="connsiteX71" fmla="*/ 6052 w 10000"/>
                <a:gd name="connsiteY71" fmla="*/ 3396 h 10000"/>
                <a:gd name="connsiteX72" fmla="*/ 6138 w 10000"/>
                <a:gd name="connsiteY72" fmla="*/ 3274 h 10000"/>
                <a:gd name="connsiteX73" fmla="*/ 6216 w 10000"/>
                <a:gd name="connsiteY73" fmla="*/ 3274 h 10000"/>
                <a:gd name="connsiteX74" fmla="*/ 6302 w 10000"/>
                <a:gd name="connsiteY74" fmla="*/ 3158 h 10000"/>
                <a:gd name="connsiteX75" fmla="*/ 6388 w 10000"/>
                <a:gd name="connsiteY75" fmla="*/ 3097 h 10000"/>
                <a:gd name="connsiteX76" fmla="*/ 6474 w 10000"/>
                <a:gd name="connsiteY76" fmla="*/ 3158 h 10000"/>
                <a:gd name="connsiteX77" fmla="*/ 6552 w 10000"/>
                <a:gd name="connsiteY77" fmla="*/ 3158 h 10000"/>
                <a:gd name="connsiteX78" fmla="*/ 6638 w 10000"/>
                <a:gd name="connsiteY78" fmla="*/ 3219 h 10000"/>
                <a:gd name="connsiteX79" fmla="*/ 6724 w 10000"/>
                <a:gd name="connsiteY79" fmla="*/ 3335 h 10000"/>
                <a:gd name="connsiteX80" fmla="*/ 6810 w 10000"/>
                <a:gd name="connsiteY80" fmla="*/ 3335 h 10000"/>
                <a:gd name="connsiteX81" fmla="*/ 6888 w 10000"/>
                <a:gd name="connsiteY81" fmla="*/ 3396 h 10000"/>
                <a:gd name="connsiteX82" fmla="*/ 6974 w 10000"/>
                <a:gd name="connsiteY82" fmla="*/ 3513 h 10000"/>
                <a:gd name="connsiteX83" fmla="*/ 7060 w 10000"/>
                <a:gd name="connsiteY83" fmla="*/ 4227 h 10000"/>
                <a:gd name="connsiteX84" fmla="*/ 7147 w 10000"/>
                <a:gd name="connsiteY84" fmla="*/ 4465 h 10000"/>
                <a:gd name="connsiteX85" fmla="*/ 7224 w 10000"/>
                <a:gd name="connsiteY85" fmla="*/ 5241 h 10000"/>
                <a:gd name="connsiteX86" fmla="*/ 7310 w 10000"/>
                <a:gd name="connsiteY86" fmla="*/ 5541 h 10000"/>
                <a:gd name="connsiteX87" fmla="*/ 7397 w 10000"/>
                <a:gd name="connsiteY87" fmla="*/ 6371 h 10000"/>
                <a:gd name="connsiteX88" fmla="*/ 7483 w 10000"/>
                <a:gd name="connsiteY88" fmla="*/ 6726 h 10000"/>
                <a:gd name="connsiteX89" fmla="*/ 7560 w 10000"/>
                <a:gd name="connsiteY89" fmla="*/ 7263 h 10000"/>
                <a:gd name="connsiteX90" fmla="*/ 7647 w 10000"/>
                <a:gd name="connsiteY90" fmla="*/ 7801 h 10000"/>
                <a:gd name="connsiteX91" fmla="*/ 7733 w 10000"/>
                <a:gd name="connsiteY91" fmla="*/ 8155 h 10000"/>
                <a:gd name="connsiteX92" fmla="*/ 7819 w 10000"/>
                <a:gd name="connsiteY92" fmla="*/ 8516 h 10000"/>
                <a:gd name="connsiteX93" fmla="*/ 7983 w 10000"/>
                <a:gd name="connsiteY93" fmla="*/ 8992 h 10000"/>
                <a:gd name="connsiteX94" fmla="*/ 8069 w 10000"/>
                <a:gd name="connsiteY94" fmla="*/ 9285 h 10000"/>
                <a:gd name="connsiteX95" fmla="*/ 8155 w 10000"/>
                <a:gd name="connsiteY95" fmla="*/ 9407 h 10000"/>
                <a:gd name="connsiteX96" fmla="*/ 8241 w 10000"/>
                <a:gd name="connsiteY96" fmla="*/ 9585 h 10000"/>
                <a:gd name="connsiteX97" fmla="*/ 8319 w 10000"/>
                <a:gd name="connsiteY97" fmla="*/ 9585 h 10000"/>
                <a:gd name="connsiteX98" fmla="*/ 8405 w 10000"/>
                <a:gd name="connsiteY98" fmla="*/ 9823 h 10000"/>
                <a:gd name="connsiteX99" fmla="*/ 8491 w 10000"/>
                <a:gd name="connsiteY99" fmla="*/ 9823 h 10000"/>
                <a:gd name="connsiteX100" fmla="*/ 8578 w 10000"/>
                <a:gd name="connsiteY100" fmla="*/ 9945 h 10000"/>
                <a:gd name="connsiteX101" fmla="*/ 8655 w 10000"/>
                <a:gd name="connsiteY101" fmla="*/ 9945 h 10000"/>
                <a:gd name="connsiteX102" fmla="*/ 8741 w 10000"/>
                <a:gd name="connsiteY102" fmla="*/ 9945 h 10000"/>
                <a:gd name="connsiteX103" fmla="*/ 8828 w 10000"/>
                <a:gd name="connsiteY103" fmla="*/ 9945 h 10000"/>
                <a:gd name="connsiteX104" fmla="*/ 8914 w 10000"/>
                <a:gd name="connsiteY104" fmla="*/ 9945 h 10000"/>
                <a:gd name="connsiteX105" fmla="*/ 8991 w 10000"/>
                <a:gd name="connsiteY105" fmla="*/ 10000 h 10000"/>
                <a:gd name="connsiteX106" fmla="*/ 9078 w 10000"/>
                <a:gd name="connsiteY106" fmla="*/ 9945 h 10000"/>
                <a:gd name="connsiteX107" fmla="*/ 9164 w 10000"/>
                <a:gd name="connsiteY107" fmla="*/ 9945 h 10000"/>
                <a:gd name="connsiteX108" fmla="*/ 9250 w 10000"/>
                <a:gd name="connsiteY108" fmla="*/ 10000 h 10000"/>
                <a:gd name="connsiteX109" fmla="*/ 9328 w 10000"/>
                <a:gd name="connsiteY109" fmla="*/ 10000 h 10000"/>
                <a:gd name="connsiteX110" fmla="*/ 9414 w 10000"/>
                <a:gd name="connsiteY110" fmla="*/ 10000 h 10000"/>
                <a:gd name="connsiteX111" fmla="*/ 9500 w 10000"/>
                <a:gd name="connsiteY111" fmla="*/ 9945 h 10000"/>
                <a:gd name="connsiteX112" fmla="*/ 9586 w 10000"/>
                <a:gd name="connsiteY112" fmla="*/ 9945 h 10000"/>
                <a:gd name="connsiteX113" fmla="*/ 9664 w 10000"/>
                <a:gd name="connsiteY113" fmla="*/ 9945 h 10000"/>
                <a:gd name="connsiteX114" fmla="*/ 9750 w 10000"/>
                <a:gd name="connsiteY114" fmla="*/ 9945 h 10000"/>
                <a:gd name="connsiteX115" fmla="*/ 9836 w 10000"/>
                <a:gd name="connsiteY115" fmla="*/ 9945 h 10000"/>
                <a:gd name="connsiteX116" fmla="*/ 9922 w 10000"/>
                <a:gd name="connsiteY116" fmla="*/ 9945 h 10000"/>
                <a:gd name="connsiteX117" fmla="*/ 10000 w 10000"/>
                <a:gd name="connsiteY117" fmla="*/ 9945 h 10000"/>
                <a:gd name="connsiteX118" fmla="*/ 10000 w 10000"/>
                <a:gd name="connsiteY118" fmla="*/ 9966 h 10000"/>
                <a:gd name="connsiteX119" fmla="*/ 0 w 10000"/>
                <a:gd name="connsiteY119" fmla="*/ 9949 h 10000"/>
                <a:gd name="connsiteX0" fmla="*/ 0 w 10117"/>
                <a:gd name="connsiteY0" fmla="*/ 9949 h 10000"/>
                <a:gd name="connsiteX1" fmla="*/ 117 w 10117"/>
                <a:gd name="connsiteY1" fmla="*/ 9707 h 10000"/>
                <a:gd name="connsiteX2" fmla="*/ 195 w 10117"/>
                <a:gd name="connsiteY2" fmla="*/ 9646 h 10000"/>
                <a:gd name="connsiteX3" fmla="*/ 281 w 10117"/>
                <a:gd name="connsiteY3" fmla="*/ 9469 h 10000"/>
                <a:gd name="connsiteX4" fmla="*/ 367 w 10117"/>
                <a:gd name="connsiteY4" fmla="*/ 9169 h 10000"/>
                <a:gd name="connsiteX5" fmla="*/ 453 w 10117"/>
                <a:gd name="connsiteY5" fmla="*/ 8754 h 10000"/>
                <a:gd name="connsiteX6" fmla="*/ 531 w 10117"/>
                <a:gd name="connsiteY6" fmla="*/ 7917 h 10000"/>
                <a:gd name="connsiteX7" fmla="*/ 617 w 10117"/>
                <a:gd name="connsiteY7" fmla="*/ 7086 h 10000"/>
                <a:gd name="connsiteX8" fmla="*/ 703 w 10117"/>
                <a:gd name="connsiteY8" fmla="*/ 6133 h 10000"/>
                <a:gd name="connsiteX9" fmla="*/ 789 w 10117"/>
                <a:gd name="connsiteY9" fmla="*/ 4826 h 10000"/>
                <a:gd name="connsiteX10" fmla="*/ 867 w 10117"/>
                <a:gd name="connsiteY10" fmla="*/ 4349 h 10000"/>
                <a:gd name="connsiteX11" fmla="*/ 953 w 10117"/>
                <a:gd name="connsiteY11" fmla="*/ 3928 h 10000"/>
                <a:gd name="connsiteX12" fmla="*/ 1039 w 10117"/>
                <a:gd name="connsiteY12" fmla="*/ 3635 h 10000"/>
                <a:gd name="connsiteX13" fmla="*/ 1126 w 10117"/>
                <a:gd name="connsiteY13" fmla="*/ 3574 h 10000"/>
                <a:gd name="connsiteX14" fmla="*/ 1203 w 10117"/>
                <a:gd name="connsiteY14" fmla="*/ 3635 h 10000"/>
                <a:gd name="connsiteX15" fmla="*/ 1289 w 10117"/>
                <a:gd name="connsiteY15" fmla="*/ 3873 h 10000"/>
                <a:gd name="connsiteX16" fmla="*/ 1462 w 10117"/>
                <a:gd name="connsiteY16" fmla="*/ 4166 h 10000"/>
                <a:gd name="connsiteX17" fmla="*/ 1539 w 10117"/>
                <a:gd name="connsiteY17" fmla="*/ 4465 h 10000"/>
                <a:gd name="connsiteX18" fmla="*/ 1626 w 10117"/>
                <a:gd name="connsiteY18" fmla="*/ 4765 h 10000"/>
                <a:gd name="connsiteX19" fmla="*/ 1712 w 10117"/>
                <a:gd name="connsiteY19" fmla="*/ 4942 h 10000"/>
                <a:gd name="connsiteX20" fmla="*/ 1798 w 10117"/>
                <a:gd name="connsiteY20" fmla="*/ 5302 h 10000"/>
                <a:gd name="connsiteX21" fmla="*/ 1876 w 10117"/>
                <a:gd name="connsiteY21" fmla="*/ 5718 h 10000"/>
                <a:gd name="connsiteX22" fmla="*/ 1962 w 10117"/>
                <a:gd name="connsiteY22" fmla="*/ 6133 h 10000"/>
                <a:gd name="connsiteX23" fmla="*/ 2048 w 10117"/>
                <a:gd name="connsiteY23" fmla="*/ 6255 h 10000"/>
                <a:gd name="connsiteX24" fmla="*/ 2134 w 10117"/>
                <a:gd name="connsiteY24" fmla="*/ 5895 h 10000"/>
                <a:gd name="connsiteX25" fmla="*/ 2212 w 10117"/>
                <a:gd name="connsiteY25" fmla="*/ 4942 h 10000"/>
                <a:gd name="connsiteX26" fmla="*/ 2298 w 10117"/>
                <a:gd name="connsiteY26" fmla="*/ 3219 h 10000"/>
                <a:gd name="connsiteX27" fmla="*/ 2384 w 10117"/>
                <a:gd name="connsiteY27" fmla="*/ 2205 h 10000"/>
                <a:gd name="connsiteX28" fmla="*/ 2470 w 10117"/>
                <a:gd name="connsiteY28" fmla="*/ 837 h 10000"/>
                <a:gd name="connsiteX29" fmla="*/ 2548 w 10117"/>
                <a:gd name="connsiteY29" fmla="*/ 61 h 10000"/>
                <a:gd name="connsiteX30" fmla="*/ 2634 w 10117"/>
                <a:gd name="connsiteY30" fmla="*/ 0 h 10000"/>
                <a:gd name="connsiteX31" fmla="*/ 2720 w 10117"/>
                <a:gd name="connsiteY31" fmla="*/ 660 h 10000"/>
                <a:gd name="connsiteX32" fmla="*/ 2807 w 10117"/>
                <a:gd name="connsiteY32" fmla="*/ 1136 h 10000"/>
                <a:gd name="connsiteX33" fmla="*/ 2884 w 10117"/>
                <a:gd name="connsiteY33" fmla="*/ 1552 h 10000"/>
                <a:gd name="connsiteX34" fmla="*/ 2970 w 10117"/>
                <a:gd name="connsiteY34" fmla="*/ 2144 h 10000"/>
                <a:gd name="connsiteX35" fmla="*/ 3057 w 10117"/>
                <a:gd name="connsiteY35" fmla="*/ 2682 h 10000"/>
                <a:gd name="connsiteX36" fmla="*/ 3143 w 10117"/>
                <a:gd name="connsiteY36" fmla="*/ 3274 h 10000"/>
                <a:gd name="connsiteX37" fmla="*/ 3220 w 10117"/>
                <a:gd name="connsiteY37" fmla="*/ 3335 h 10000"/>
                <a:gd name="connsiteX38" fmla="*/ 3307 w 10117"/>
                <a:gd name="connsiteY38" fmla="*/ 3219 h 10000"/>
                <a:gd name="connsiteX39" fmla="*/ 3393 w 10117"/>
                <a:gd name="connsiteY39" fmla="*/ 3158 h 10000"/>
                <a:gd name="connsiteX40" fmla="*/ 3479 w 10117"/>
                <a:gd name="connsiteY40" fmla="*/ 3158 h 10000"/>
                <a:gd name="connsiteX41" fmla="*/ 3565 w 10117"/>
                <a:gd name="connsiteY41" fmla="*/ 3097 h 10000"/>
                <a:gd name="connsiteX42" fmla="*/ 3643 w 10117"/>
                <a:gd name="connsiteY42" fmla="*/ 2920 h 10000"/>
                <a:gd name="connsiteX43" fmla="*/ 3729 w 10117"/>
                <a:gd name="connsiteY43" fmla="*/ 2859 h 10000"/>
                <a:gd name="connsiteX44" fmla="*/ 3815 w 10117"/>
                <a:gd name="connsiteY44" fmla="*/ 2920 h 10000"/>
                <a:gd name="connsiteX45" fmla="*/ 3901 w 10117"/>
                <a:gd name="connsiteY45" fmla="*/ 2981 h 10000"/>
                <a:gd name="connsiteX46" fmla="*/ 3979 w 10117"/>
                <a:gd name="connsiteY46" fmla="*/ 3036 h 10000"/>
                <a:gd name="connsiteX47" fmla="*/ 4065 w 10117"/>
                <a:gd name="connsiteY47" fmla="*/ 3158 h 10000"/>
                <a:gd name="connsiteX48" fmla="*/ 4151 w 10117"/>
                <a:gd name="connsiteY48" fmla="*/ 3274 h 10000"/>
                <a:gd name="connsiteX49" fmla="*/ 4238 w 10117"/>
                <a:gd name="connsiteY49" fmla="*/ 3513 h 10000"/>
                <a:gd name="connsiteX50" fmla="*/ 4315 w 10117"/>
                <a:gd name="connsiteY50" fmla="*/ 3635 h 10000"/>
                <a:gd name="connsiteX51" fmla="*/ 4401 w 10117"/>
                <a:gd name="connsiteY51" fmla="*/ 3696 h 10000"/>
                <a:gd name="connsiteX52" fmla="*/ 4488 w 10117"/>
                <a:gd name="connsiteY52" fmla="*/ 3696 h 10000"/>
                <a:gd name="connsiteX53" fmla="*/ 4651 w 10117"/>
                <a:gd name="connsiteY53" fmla="*/ 3635 h 10000"/>
                <a:gd name="connsiteX54" fmla="*/ 4738 w 10117"/>
                <a:gd name="connsiteY54" fmla="*/ 3696 h 10000"/>
                <a:gd name="connsiteX55" fmla="*/ 4824 w 10117"/>
                <a:gd name="connsiteY55" fmla="*/ 3812 h 10000"/>
                <a:gd name="connsiteX56" fmla="*/ 4910 w 10117"/>
                <a:gd name="connsiteY56" fmla="*/ 3928 h 10000"/>
                <a:gd name="connsiteX57" fmla="*/ 4988 w 10117"/>
                <a:gd name="connsiteY57" fmla="*/ 3928 h 10000"/>
                <a:gd name="connsiteX58" fmla="*/ 5074 w 10117"/>
                <a:gd name="connsiteY58" fmla="*/ 3812 h 10000"/>
                <a:gd name="connsiteX59" fmla="*/ 5160 w 10117"/>
                <a:gd name="connsiteY59" fmla="*/ 3635 h 10000"/>
                <a:gd name="connsiteX60" fmla="*/ 5246 w 10117"/>
                <a:gd name="connsiteY60" fmla="*/ 3635 h 10000"/>
                <a:gd name="connsiteX61" fmla="*/ 5324 w 10117"/>
                <a:gd name="connsiteY61" fmla="*/ 3635 h 10000"/>
                <a:gd name="connsiteX62" fmla="*/ 5410 w 10117"/>
                <a:gd name="connsiteY62" fmla="*/ 3574 h 10000"/>
                <a:gd name="connsiteX63" fmla="*/ 5496 w 10117"/>
                <a:gd name="connsiteY63" fmla="*/ 3513 h 10000"/>
                <a:gd name="connsiteX64" fmla="*/ 5583 w 10117"/>
                <a:gd name="connsiteY64" fmla="*/ 3396 h 10000"/>
                <a:gd name="connsiteX65" fmla="*/ 5660 w 10117"/>
                <a:gd name="connsiteY65" fmla="*/ 3335 h 10000"/>
                <a:gd name="connsiteX66" fmla="*/ 5746 w 10117"/>
                <a:gd name="connsiteY66" fmla="*/ 3335 h 10000"/>
                <a:gd name="connsiteX67" fmla="*/ 5833 w 10117"/>
                <a:gd name="connsiteY67" fmla="*/ 3396 h 10000"/>
                <a:gd name="connsiteX68" fmla="*/ 5919 w 10117"/>
                <a:gd name="connsiteY68" fmla="*/ 3458 h 10000"/>
                <a:gd name="connsiteX69" fmla="*/ 5996 w 10117"/>
                <a:gd name="connsiteY69" fmla="*/ 3513 h 10000"/>
                <a:gd name="connsiteX70" fmla="*/ 6083 w 10117"/>
                <a:gd name="connsiteY70" fmla="*/ 3396 h 10000"/>
                <a:gd name="connsiteX71" fmla="*/ 6169 w 10117"/>
                <a:gd name="connsiteY71" fmla="*/ 3396 h 10000"/>
                <a:gd name="connsiteX72" fmla="*/ 6255 w 10117"/>
                <a:gd name="connsiteY72" fmla="*/ 3274 h 10000"/>
                <a:gd name="connsiteX73" fmla="*/ 6333 w 10117"/>
                <a:gd name="connsiteY73" fmla="*/ 3274 h 10000"/>
                <a:gd name="connsiteX74" fmla="*/ 6419 w 10117"/>
                <a:gd name="connsiteY74" fmla="*/ 3158 h 10000"/>
                <a:gd name="connsiteX75" fmla="*/ 6505 w 10117"/>
                <a:gd name="connsiteY75" fmla="*/ 3097 h 10000"/>
                <a:gd name="connsiteX76" fmla="*/ 6591 w 10117"/>
                <a:gd name="connsiteY76" fmla="*/ 3158 h 10000"/>
                <a:gd name="connsiteX77" fmla="*/ 6669 w 10117"/>
                <a:gd name="connsiteY77" fmla="*/ 3158 h 10000"/>
                <a:gd name="connsiteX78" fmla="*/ 6755 w 10117"/>
                <a:gd name="connsiteY78" fmla="*/ 3219 h 10000"/>
                <a:gd name="connsiteX79" fmla="*/ 6841 w 10117"/>
                <a:gd name="connsiteY79" fmla="*/ 3335 h 10000"/>
                <a:gd name="connsiteX80" fmla="*/ 6927 w 10117"/>
                <a:gd name="connsiteY80" fmla="*/ 3335 h 10000"/>
                <a:gd name="connsiteX81" fmla="*/ 7005 w 10117"/>
                <a:gd name="connsiteY81" fmla="*/ 3396 h 10000"/>
                <a:gd name="connsiteX82" fmla="*/ 7091 w 10117"/>
                <a:gd name="connsiteY82" fmla="*/ 3513 h 10000"/>
                <a:gd name="connsiteX83" fmla="*/ 7177 w 10117"/>
                <a:gd name="connsiteY83" fmla="*/ 4227 h 10000"/>
                <a:gd name="connsiteX84" fmla="*/ 7264 w 10117"/>
                <a:gd name="connsiteY84" fmla="*/ 4465 h 10000"/>
                <a:gd name="connsiteX85" fmla="*/ 7341 w 10117"/>
                <a:gd name="connsiteY85" fmla="*/ 5241 h 10000"/>
                <a:gd name="connsiteX86" fmla="*/ 7427 w 10117"/>
                <a:gd name="connsiteY86" fmla="*/ 5541 h 10000"/>
                <a:gd name="connsiteX87" fmla="*/ 7514 w 10117"/>
                <a:gd name="connsiteY87" fmla="*/ 6371 h 10000"/>
                <a:gd name="connsiteX88" fmla="*/ 7600 w 10117"/>
                <a:gd name="connsiteY88" fmla="*/ 6726 h 10000"/>
                <a:gd name="connsiteX89" fmla="*/ 7677 w 10117"/>
                <a:gd name="connsiteY89" fmla="*/ 7263 h 10000"/>
                <a:gd name="connsiteX90" fmla="*/ 7764 w 10117"/>
                <a:gd name="connsiteY90" fmla="*/ 7801 h 10000"/>
                <a:gd name="connsiteX91" fmla="*/ 7850 w 10117"/>
                <a:gd name="connsiteY91" fmla="*/ 8155 h 10000"/>
                <a:gd name="connsiteX92" fmla="*/ 7936 w 10117"/>
                <a:gd name="connsiteY92" fmla="*/ 8516 h 10000"/>
                <a:gd name="connsiteX93" fmla="*/ 8100 w 10117"/>
                <a:gd name="connsiteY93" fmla="*/ 8992 h 10000"/>
                <a:gd name="connsiteX94" fmla="*/ 8186 w 10117"/>
                <a:gd name="connsiteY94" fmla="*/ 9285 h 10000"/>
                <a:gd name="connsiteX95" fmla="*/ 8272 w 10117"/>
                <a:gd name="connsiteY95" fmla="*/ 9407 h 10000"/>
                <a:gd name="connsiteX96" fmla="*/ 8358 w 10117"/>
                <a:gd name="connsiteY96" fmla="*/ 9585 h 10000"/>
                <a:gd name="connsiteX97" fmla="*/ 8436 w 10117"/>
                <a:gd name="connsiteY97" fmla="*/ 9585 h 10000"/>
                <a:gd name="connsiteX98" fmla="*/ 8522 w 10117"/>
                <a:gd name="connsiteY98" fmla="*/ 9823 h 10000"/>
                <a:gd name="connsiteX99" fmla="*/ 8608 w 10117"/>
                <a:gd name="connsiteY99" fmla="*/ 9823 h 10000"/>
                <a:gd name="connsiteX100" fmla="*/ 8695 w 10117"/>
                <a:gd name="connsiteY100" fmla="*/ 9945 h 10000"/>
                <a:gd name="connsiteX101" fmla="*/ 8772 w 10117"/>
                <a:gd name="connsiteY101" fmla="*/ 9945 h 10000"/>
                <a:gd name="connsiteX102" fmla="*/ 8858 w 10117"/>
                <a:gd name="connsiteY102" fmla="*/ 9945 h 10000"/>
                <a:gd name="connsiteX103" fmla="*/ 8945 w 10117"/>
                <a:gd name="connsiteY103" fmla="*/ 9945 h 10000"/>
                <a:gd name="connsiteX104" fmla="*/ 9031 w 10117"/>
                <a:gd name="connsiteY104" fmla="*/ 9945 h 10000"/>
                <a:gd name="connsiteX105" fmla="*/ 9108 w 10117"/>
                <a:gd name="connsiteY105" fmla="*/ 10000 h 10000"/>
                <a:gd name="connsiteX106" fmla="*/ 9195 w 10117"/>
                <a:gd name="connsiteY106" fmla="*/ 9945 h 10000"/>
                <a:gd name="connsiteX107" fmla="*/ 9281 w 10117"/>
                <a:gd name="connsiteY107" fmla="*/ 9945 h 10000"/>
                <a:gd name="connsiteX108" fmla="*/ 9367 w 10117"/>
                <a:gd name="connsiteY108" fmla="*/ 10000 h 10000"/>
                <a:gd name="connsiteX109" fmla="*/ 9445 w 10117"/>
                <a:gd name="connsiteY109" fmla="*/ 10000 h 10000"/>
                <a:gd name="connsiteX110" fmla="*/ 9531 w 10117"/>
                <a:gd name="connsiteY110" fmla="*/ 10000 h 10000"/>
                <a:gd name="connsiteX111" fmla="*/ 9617 w 10117"/>
                <a:gd name="connsiteY111" fmla="*/ 9945 h 10000"/>
                <a:gd name="connsiteX112" fmla="*/ 9703 w 10117"/>
                <a:gd name="connsiteY112" fmla="*/ 9945 h 10000"/>
                <a:gd name="connsiteX113" fmla="*/ 9781 w 10117"/>
                <a:gd name="connsiteY113" fmla="*/ 9945 h 10000"/>
                <a:gd name="connsiteX114" fmla="*/ 9867 w 10117"/>
                <a:gd name="connsiteY114" fmla="*/ 9945 h 10000"/>
                <a:gd name="connsiteX115" fmla="*/ 9953 w 10117"/>
                <a:gd name="connsiteY115" fmla="*/ 9945 h 10000"/>
                <a:gd name="connsiteX116" fmla="*/ 10039 w 10117"/>
                <a:gd name="connsiteY116" fmla="*/ 9945 h 10000"/>
                <a:gd name="connsiteX117" fmla="*/ 10117 w 10117"/>
                <a:gd name="connsiteY117" fmla="*/ 9945 h 10000"/>
                <a:gd name="connsiteX118" fmla="*/ 10117 w 10117"/>
                <a:gd name="connsiteY118" fmla="*/ 9966 h 10000"/>
                <a:gd name="connsiteX119" fmla="*/ 0 w 10117"/>
                <a:gd name="connsiteY119" fmla="*/ 9949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10117" h="10000">
                  <a:moveTo>
                    <a:pt x="0" y="9949"/>
                  </a:moveTo>
                  <a:lnTo>
                    <a:pt x="117" y="9707"/>
                  </a:lnTo>
                  <a:cubicBezTo>
                    <a:pt x="143" y="9687"/>
                    <a:pt x="169" y="9666"/>
                    <a:pt x="195" y="9646"/>
                  </a:cubicBezTo>
                  <a:cubicBezTo>
                    <a:pt x="224" y="9587"/>
                    <a:pt x="252" y="9528"/>
                    <a:pt x="281" y="9469"/>
                  </a:cubicBezTo>
                  <a:cubicBezTo>
                    <a:pt x="310" y="9369"/>
                    <a:pt x="338" y="9269"/>
                    <a:pt x="367" y="9169"/>
                  </a:cubicBezTo>
                  <a:cubicBezTo>
                    <a:pt x="396" y="9031"/>
                    <a:pt x="424" y="8892"/>
                    <a:pt x="453" y="8754"/>
                  </a:cubicBezTo>
                  <a:lnTo>
                    <a:pt x="531" y="7917"/>
                  </a:lnTo>
                  <a:cubicBezTo>
                    <a:pt x="560" y="7640"/>
                    <a:pt x="588" y="7363"/>
                    <a:pt x="617" y="7086"/>
                  </a:cubicBezTo>
                  <a:cubicBezTo>
                    <a:pt x="646" y="6768"/>
                    <a:pt x="674" y="6451"/>
                    <a:pt x="703" y="6133"/>
                  </a:cubicBezTo>
                  <a:cubicBezTo>
                    <a:pt x="732" y="5697"/>
                    <a:pt x="760" y="5262"/>
                    <a:pt x="789" y="4826"/>
                  </a:cubicBezTo>
                  <a:lnTo>
                    <a:pt x="867" y="4349"/>
                  </a:lnTo>
                  <a:cubicBezTo>
                    <a:pt x="896" y="4209"/>
                    <a:pt x="924" y="4068"/>
                    <a:pt x="953" y="3928"/>
                  </a:cubicBezTo>
                  <a:cubicBezTo>
                    <a:pt x="982" y="3830"/>
                    <a:pt x="1010" y="3733"/>
                    <a:pt x="1039" y="3635"/>
                  </a:cubicBezTo>
                  <a:cubicBezTo>
                    <a:pt x="1068" y="3615"/>
                    <a:pt x="1097" y="3594"/>
                    <a:pt x="1126" y="3574"/>
                  </a:cubicBezTo>
                  <a:cubicBezTo>
                    <a:pt x="1152" y="3594"/>
                    <a:pt x="1177" y="3615"/>
                    <a:pt x="1203" y="3635"/>
                  </a:cubicBezTo>
                  <a:cubicBezTo>
                    <a:pt x="1232" y="3714"/>
                    <a:pt x="1260" y="3794"/>
                    <a:pt x="1289" y="3873"/>
                  </a:cubicBezTo>
                  <a:lnTo>
                    <a:pt x="1462" y="4166"/>
                  </a:lnTo>
                  <a:cubicBezTo>
                    <a:pt x="1488" y="4266"/>
                    <a:pt x="1513" y="4365"/>
                    <a:pt x="1539" y="4465"/>
                  </a:cubicBezTo>
                  <a:lnTo>
                    <a:pt x="1626" y="4765"/>
                  </a:lnTo>
                  <a:cubicBezTo>
                    <a:pt x="1655" y="4824"/>
                    <a:pt x="1683" y="4883"/>
                    <a:pt x="1712" y="4942"/>
                  </a:cubicBezTo>
                  <a:cubicBezTo>
                    <a:pt x="1741" y="5062"/>
                    <a:pt x="1769" y="5182"/>
                    <a:pt x="1798" y="5302"/>
                  </a:cubicBezTo>
                  <a:cubicBezTo>
                    <a:pt x="1824" y="5441"/>
                    <a:pt x="1850" y="5579"/>
                    <a:pt x="1876" y="5718"/>
                  </a:cubicBezTo>
                  <a:cubicBezTo>
                    <a:pt x="1905" y="5856"/>
                    <a:pt x="1933" y="5995"/>
                    <a:pt x="1962" y="6133"/>
                  </a:cubicBezTo>
                  <a:lnTo>
                    <a:pt x="2048" y="6255"/>
                  </a:lnTo>
                  <a:cubicBezTo>
                    <a:pt x="2077" y="6135"/>
                    <a:pt x="2105" y="6015"/>
                    <a:pt x="2134" y="5895"/>
                  </a:cubicBezTo>
                  <a:cubicBezTo>
                    <a:pt x="2160" y="5577"/>
                    <a:pt x="2186" y="5260"/>
                    <a:pt x="2212" y="4942"/>
                  </a:cubicBezTo>
                  <a:cubicBezTo>
                    <a:pt x="2241" y="4368"/>
                    <a:pt x="2269" y="3793"/>
                    <a:pt x="2298" y="3219"/>
                  </a:cubicBezTo>
                  <a:cubicBezTo>
                    <a:pt x="2327" y="2881"/>
                    <a:pt x="2355" y="2543"/>
                    <a:pt x="2384" y="2205"/>
                  </a:cubicBezTo>
                  <a:cubicBezTo>
                    <a:pt x="2413" y="1749"/>
                    <a:pt x="2441" y="1293"/>
                    <a:pt x="2470" y="837"/>
                  </a:cubicBezTo>
                  <a:cubicBezTo>
                    <a:pt x="2496" y="578"/>
                    <a:pt x="2522" y="320"/>
                    <a:pt x="2548" y="61"/>
                  </a:cubicBezTo>
                  <a:cubicBezTo>
                    <a:pt x="2577" y="41"/>
                    <a:pt x="2605" y="20"/>
                    <a:pt x="2634" y="0"/>
                  </a:cubicBezTo>
                  <a:cubicBezTo>
                    <a:pt x="2663" y="220"/>
                    <a:pt x="2691" y="440"/>
                    <a:pt x="2720" y="660"/>
                  </a:cubicBezTo>
                  <a:cubicBezTo>
                    <a:pt x="2749" y="819"/>
                    <a:pt x="2778" y="977"/>
                    <a:pt x="2807" y="1136"/>
                  </a:cubicBezTo>
                  <a:cubicBezTo>
                    <a:pt x="2833" y="1275"/>
                    <a:pt x="2858" y="1413"/>
                    <a:pt x="2884" y="1552"/>
                  </a:cubicBezTo>
                  <a:cubicBezTo>
                    <a:pt x="2913" y="1749"/>
                    <a:pt x="2941" y="1947"/>
                    <a:pt x="2970" y="2144"/>
                  </a:cubicBezTo>
                  <a:cubicBezTo>
                    <a:pt x="2999" y="2323"/>
                    <a:pt x="3028" y="2503"/>
                    <a:pt x="3057" y="2682"/>
                  </a:cubicBezTo>
                  <a:cubicBezTo>
                    <a:pt x="3086" y="2879"/>
                    <a:pt x="3114" y="3077"/>
                    <a:pt x="3143" y="3274"/>
                  </a:cubicBezTo>
                  <a:cubicBezTo>
                    <a:pt x="3169" y="3294"/>
                    <a:pt x="3194" y="3315"/>
                    <a:pt x="3220" y="3335"/>
                  </a:cubicBezTo>
                  <a:cubicBezTo>
                    <a:pt x="3249" y="3296"/>
                    <a:pt x="3278" y="3258"/>
                    <a:pt x="3307" y="3219"/>
                  </a:cubicBezTo>
                  <a:cubicBezTo>
                    <a:pt x="3336" y="3199"/>
                    <a:pt x="3364" y="3178"/>
                    <a:pt x="3393" y="3158"/>
                  </a:cubicBezTo>
                  <a:lnTo>
                    <a:pt x="3479" y="3158"/>
                  </a:lnTo>
                  <a:cubicBezTo>
                    <a:pt x="3508" y="3138"/>
                    <a:pt x="3536" y="3117"/>
                    <a:pt x="3565" y="3097"/>
                  </a:cubicBezTo>
                  <a:lnTo>
                    <a:pt x="3643" y="2920"/>
                  </a:lnTo>
                  <a:cubicBezTo>
                    <a:pt x="3672" y="2900"/>
                    <a:pt x="3700" y="2879"/>
                    <a:pt x="3729" y="2859"/>
                  </a:cubicBezTo>
                  <a:cubicBezTo>
                    <a:pt x="3758" y="2879"/>
                    <a:pt x="3786" y="2900"/>
                    <a:pt x="3815" y="2920"/>
                  </a:cubicBezTo>
                  <a:cubicBezTo>
                    <a:pt x="3844" y="2940"/>
                    <a:pt x="3872" y="2961"/>
                    <a:pt x="3901" y="2981"/>
                  </a:cubicBezTo>
                  <a:cubicBezTo>
                    <a:pt x="3927" y="2999"/>
                    <a:pt x="3953" y="3018"/>
                    <a:pt x="3979" y="3036"/>
                  </a:cubicBezTo>
                  <a:lnTo>
                    <a:pt x="4065" y="3158"/>
                  </a:lnTo>
                  <a:lnTo>
                    <a:pt x="4151" y="3274"/>
                  </a:lnTo>
                  <a:cubicBezTo>
                    <a:pt x="4180" y="3354"/>
                    <a:pt x="4209" y="3433"/>
                    <a:pt x="4238" y="3513"/>
                  </a:cubicBezTo>
                  <a:lnTo>
                    <a:pt x="4315" y="3635"/>
                  </a:lnTo>
                  <a:cubicBezTo>
                    <a:pt x="4344" y="3655"/>
                    <a:pt x="4372" y="3676"/>
                    <a:pt x="4401" y="3696"/>
                  </a:cubicBezTo>
                  <a:lnTo>
                    <a:pt x="4488" y="3696"/>
                  </a:lnTo>
                  <a:lnTo>
                    <a:pt x="4651" y="3635"/>
                  </a:lnTo>
                  <a:cubicBezTo>
                    <a:pt x="4680" y="3655"/>
                    <a:pt x="4709" y="3676"/>
                    <a:pt x="4738" y="3696"/>
                  </a:cubicBezTo>
                  <a:lnTo>
                    <a:pt x="4824" y="3812"/>
                  </a:lnTo>
                  <a:lnTo>
                    <a:pt x="4910" y="3928"/>
                  </a:lnTo>
                  <a:lnTo>
                    <a:pt x="4988" y="3928"/>
                  </a:lnTo>
                  <a:lnTo>
                    <a:pt x="5074" y="3812"/>
                  </a:lnTo>
                  <a:cubicBezTo>
                    <a:pt x="5103" y="3753"/>
                    <a:pt x="5131" y="3694"/>
                    <a:pt x="5160" y="3635"/>
                  </a:cubicBezTo>
                  <a:lnTo>
                    <a:pt x="5246" y="3635"/>
                  </a:lnTo>
                  <a:lnTo>
                    <a:pt x="5324" y="3635"/>
                  </a:lnTo>
                  <a:cubicBezTo>
                    <a:pt x="5353" y="3615"/>
                    <a:pt x="5381" y="3594"/>
                    <a:pt x="5410" y="3574"/>
                  </a:cubicBezTo>
                  <a:cubicBezTo>
                    <a:pt x="5439" y="3554"/>
                    <a:pt x="5467" y="3533"/>
                    <a:pt x="5496" y="3513"/>
                  </a:cubicBezTo>
                  <a:lnTo>
                    <a:pt x="5583" y="3396"/>
                  </a:lnTo>
                  <a:cubicBezTo>
                    <a:pt x="5609" y="3376"/>
                    <a:pt x="5634" y="3355"/>
                    <a:pt x="5660" y="3335"/>
                  </a:cubicBezTo>
                  <a:lnTo>
                    <a:pt x="5746" y="3335"/>
                  </a:lnTo>
                  <a:cubicBezTo>
                    <a:pt x="5775" y="3355"/>
                    <a:pt x="5804" y="3376"/>
                    <a:pt x="5833" y="3396"/>
                  </a:cubicBezTo>
                  <a:lnTo>
                    <a:pt x="5919" y="3458"/>
                  </a:lnTo>
                  <a:cubicBezTo>
                    <a:pt x="5945" y="3476"/>
                    <a:pt x="5970" y="3495"/>
                    <a:pt x="5996" y="3513"/>
                  </a:cubicBezTo>
                  <a:lnTo>
                    <a:pt x="6083" y="3396"/>
                  </a:lnTo>
                  <a:lnTo>
                    <a:pt x="6169" y="3396"/>
                  </a:lnTo>
                  <a:lnTo>
                    <a:pt x="6255" y="3274"/>
                  </a:lnTo>
                  <a:lnTo>
                    <a:pt x="6333" y="3274"/>
                  </a:lnTo>
                  <a:lnTo>
                    <a:pt x="6419" y="3158"/>
                  </a:lnTo>
                  <a:cubicBezTo>
                    <a:pt x="6448" y="3138"/>
                    <a:pt x="6476" y="3117"/>
                    <a:pt x="6505" y="3097"/>
                  </a:cubicBezTo>
                  <a:cubicBezTo>
                    <a:pt x="6534" y="3117"/>
                    <a:pt x="6562" y="3138"/>
                    <a:pt x="6591" y="3158"/>
                  </a:cubicBezTo>
                  <a:lnTo>
                    <a:pt x="6669" y="3158"/>
                  </a:lnTo>
                  <a:cubicBezTo>
                    <a:pt x="6698" y="3178"/>
                    <a:pt x="6726" y="3199"/>
                    <a:pt x="6755" y="3219"/>
                  </a:cubicBezTo>
                  <a:lnTo>
                    <a:pt x="6841" y="3335"/>
                  </a:lnTo>
                  <a:lnTo>
                    <a:pt x="6927" y="3335"/>
                  </a:lnTo>
                  <a:cubicBezTo>
                    <a:pt x="6953" y="3355"/>
                    <a:pt x="6979" y="3376"/>
                    <a:pt x="7005" y="3396"/>
                  </a:cubicBezTo>
                  <a:cubicBezTo>
                    <a:pt x="7034" y="3435"/>
                    <a:pt x="7062" y="3474"/>
                    <a:pt x="7091" y="3513"/>
                  </a:cubicBezTo>
                  <a:cubicBezTo>
                    <a:pt x="7120" y="3751"/>
                    <a:pt x="7148" y="3989"/>
                    <a:pt x="7177" y="4227"/>
                  </a:cubicBezTo>
                  <a:cubicBezTo>
                    <a:pt x="7206" y="4306"/>
                    <a:pt x="7235" y="4386"/>
                    <a:pt x="7264" y="4465"/>
                  </a:cubicBezTo>
                  <a:cubicBezTo>
                    <a:pt x="7290" y="4724"/>
                    <a:pt x="7315" y="4982"/>
                    <a:pt x="7341" y="5241"/>
                  </a:cubicBezTo>
                  <a:cubicBezTo>
                    <a:pt x="7370" y="5341"/>
                    <a:pt x="7398" y="5441"/>
                    <a:pt x="7427" y="5541"/>
                  </a:cubicBezTo>
                  <a:cubicBezTo>
                    <a:pt x="7456" y="5818"/>
                    <a:pt x="7485" y="6094"/>
                    <a:pt x="7514" y="6371"/>
                  </a:cubicBezTo>
                  <a:cubicBezTo>
                    <a:pt x="7543" y="6489"/>
                    <a:pt x="7571" y="6608"/>
                    <a:pt x="7600" y="6726"/>
                  </a:cubicBezTo>
                  <a:cubicBezTo>
                    <a:pt x="7626" y="6905"/>
                    <a:pt x="7651" y="7084"/>
                    <a:pt x="7677" y="7263"/>
                  </a:cubicBezTo>
                  <a:cubicBezTo>
                    <a:pt x="7706" y="7442"/>
                    <a:pt x="7735" y="7622"/>
                    <a:pt x="7764" y="7801"/>
                  </a:cubicBezTo>
                  <a:cubicBezTo>
                    <a:pt x="7793" y="7919"/>
                    <a:pt x="7821" y="8037"/>
                    <a:pt x="7850" y="8155"/>
                  </a:cubicBezTo>
                  <a:cubicBezTo>
                    <a:pt x="7879" y="8275"/>
                    <a:pt x="7907" y="8396"/>
                    <a:pt x="7936" y="8516"/>
                  </a:cubicBezTo>
                  <a:cubicBezTo>
                    <a:pt x="7991" y="8675"/>
                    <a:pt x="8045" y="8833"/>
                    <a:pt x="8100" y="8992"/>
                  </a:cubicBezTo>
                  <a:cubicBezTo>
                    <a:pt x="8129" y="9090"/>
                    <a:pt x="8157" y="9187"/>
                    <a:pt x="8186" y="9285"/>
                  </a:cubicBezTo>
                  <a:lnTo>
                    <a:pt x="8272" y="9407"/>
                  </a:lnTo>
                  <a:cubicBezTo>
                    <a:pt x="8301" y="9466"/>
                    <a:pt x="8329" y="9526"/>
                    <a:pt x="8358" y="9585"/>
                  </a:cubicBezTo>
                  <a:lnTo>
                    <a:pt x="8436" y="9585"/>
                  </a:lnTo>
                  <a:cubicBezTo>
                    <a:pt x="8465" y="9664"/>
                    <a:pt x="8493" y="9744"/>
                    <a:pt x="8522" y="9823"/>
                  </a:cubicBezTo>
                  <a:lnTo>
                    <a:pt x="8608" y="9823"/>
                  </a:lnTo>
                  <a:cubicBezTo>
                    <a:pt x="8637" y="9864"/>
                    <a:pt x="8666" y="9904"/>
                    <a:pt x="8695" y="9945"/>
                  </a:cubicBezTo>
                  <a:lnTo>
                    <a:pt x="8772" y="9945"/>
                  </a:lnTo>
                  <a:lnTo>
                    <a:pt x="8858" y="9945"/>
                  </a:lnTo>
                  <a:lnTo>
                    <a:pt x="8945" y="9945"/>
                  </a:lnTo>
                  <a:lnTo>
                    <a:pt x="9031" y="9945"/>
                  </a:lnTo>
                  <a:cubicBezTo>
                    <a:pt x="9057" y="9963"/>
                    <a:pt x="9082" y="9982"/>
                    <a:pt x="9108" y="10000"/>
                  </a:cubicBezTo>
                  <a:cubicBezTo>
                    <a:pt x="9137" y="9982"/>
                    <a:pt x="9166" y="9963"/>
                    <a:pt x="9195" y="9945"/>
                  </a:cubicBezTo>
                  <a:lnTo>
                    <a:pt x="9281" y="9945"/>
                  </a:lnTo>
                  <a:cubicBezTo>
                    <a:pt x="9310" y="9963"/>
                    <a:pt x="9338" y="9982"/>
                    <a:pt x="9367" y="10000"/>
                  </a:cubicBezTo>
                  <a:lnTo>
                    <a:pt x="9445" y="10000"/>
                  </a:lnTo>
                  <a:lnTo>
                    <a:pt x="9531" y="10000"/>
                  </a:lnTo>
                  <a:cubicBezTo>
                    <a:pt x="9560" y="9982"/>
                    <a:pt x="9588" y="9963"/>
                    <a:pt x="9617" y="9945"/>
                  </a:cubicBezTo>
                  <a:lnTo>
                    <a:pt x="9703" y="9945"/>
                  </a:lnTo>
                  <a:lnTo>
                    <a:pt x="9781" y="9945"/>
                  </a:lnTo>
                  <a:lnTo>
                    <a:pt x="9867" y="9945"/>
                  </a:lnTo>
                  <a:lnTo>
                    <a:pt x="9953" y="9945"/>
                  </a:lnTo>
                  <a:lnTo>
                    <a:pt x="10039" y="9945"/>
                  </a:lnTo>
                  <a:lnTo>
                    <a:pt x="10117" y="9945"/>
                  </a:lnTo>
                  <a:lnTo>
                    <a:pt x="10117" y="9966"/>
                  </a:lnTo>
                  <a:lnTo>
                    <a:pt x="0" y="9949"/>
                  </a:lnTo>
                  <a:close/>
                </a:path>
              </a:pathLst>
            </a:custGeom>
            <a:noFill/>
            <a:ln w="19050">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sz="2400"/>
            </a:p>
          </p:txBody>
        </p:sp>
        <p:sp>
          <p:nvSpPr>
            <p:cNvPr id="163" name="Freeform 779"/>
            <p:cNvSpPr>
              <a:spLocks/>
            </p:cNvSpPr>
            <p:nvPr/>
          </p:nvSpPr>
          <p:spPr bwMode="auto">
            <a:xfrm>
              <a:off x="6311910" y="3295642"/>
              <a:ext cx="798280" cy="2422347"/>
            </a:xfrm>
            <a:custGeom>
              <a:avLst/>
              <a:gdLst>
                <a:gd name="T0" fmla="*/ 0 w 487"/>
                <a:gd name="T1" fmla="*/ 1169 h 1169"/>
                <a:gd name="T2" fmla="*/ 0 w 487"/>
                <a:gd name="T3" fmla="*/ 1140 h 1169"/>
                <a:gd name="T4" fmla="*/ 9 w 487"/>
                <a:gd name="T5" fmla="*/ 1140 h 1169"/>
                <a:gd name="T6" fmla="*/ 19 w 487"/>
                <a:gd name="T7" fmla="*/ 1110 h 1169"/>
                <a:gd name="T8" fmla="*/ 29 w 487"/>
                <a:gd name="T9" fmla="*/ 1052 h 1169"/>
                <a:gd name="T10" fmla="*/ 39 w 487"/>
                <a:gd name="T11" fmla="*/ 1003 h 1169"/>
                <a:gd name="T12" fmla="*/ 48 w 487"/>
                <a:gd name="T13" fmla="*/ 877 h 1169"/>
                <a:gd name="T14" fmla="*/ 58 w 487"/>
                <a:gd name="T15" fmla="*/ 750 h 1169"/>
                <a:gd name="T16" fmla="*/ 68 w 487"/>
                <a:gd name="T17" fmla="*/ 623 h 1169"/>
                <a:gd name="T18" fmla="*/ 78 w 487"/>
                <a:gd name="T19" fmla="*/ 428 h 1169"/>
                <a:gd name="T20" fmla="*/ 87 w 487"/>
                <a:gd name="T21" fmla="*/ 370 h 1169"/>
                <a:gd name="T22" fmla="*/ 97 w 487"/>
                <a:gd name="T23" fmla="*/ 311 h 1169"/>
                <a:gd name="T24" fmla="*/ 107 w 487"/>
                <a:gd name="T25" fmla="*/ 272 h 1169"/>
                <a:gd name="T26" fmla="*/ 117 w 487"/>
                <a:gd name="T27" fmla="*/ 263 h 1169"/>
                <a:gd name="T28" fmla="*/ 126 w 487"/>
                <a:gd name="T29" fmla="*/ 272 h 1169"/>
                <a:gd name="T30" fmla="*/ 136 w 487"/>
                <a:gd name="T31" fmla="*/ 311 h 1169"/>
                <a:gd name="T32" fmla="*/ 156 w 487"/>
                <a:gd name="T33" fmla="*/ 360 h 1169"/>
                <a:gd name="T34" fmla="*/ 165 w 487"/>
                <a:gd name="T35" fmla="*/ 409 h 1169"/>
                <a:gd name="T36" fmla="*/ 175 w 487"/>
                <a:gd name="T37" fmla="*/ 448 h 1169"/>
                <a:gd name="T38" fmla="*/ 185 w 487"/>
                <a:gd name="T39" fmla="*/ 477 h 1169"/>
                <a:gd name="T40" fmla="*/ 195 w 487"/>
                <a:gd name="T41" fmla="*/ 536 h 1169"/>
                <a:gd name="T42" fmla="*/ 204 w 487"/>
                <a:gd name="T43" fmla="*/ 604 h 1169"/>
                <a:gd name="T44" fmla="*/ 214 w 487"/>
                <a:gd name="T45" fmla="*/ 662 h 1169"/>
                <a:gd name="T46" fmla="*/ 224 w 487"/>
                <a:gd name="T47" fmla="*/ 682 h 1169"/>
                <a:gd name="T48" fmla="*/ 234 w 487"/>
                <a:gd name="T49" fmla="*/ 633 h 1169"/>
                <a:gd name="T50" fmla="*/ 243 w 487"/>
                <a:gd name="T51" fmla="*/ 506 h 1169"/>
                <a:gd name="T52" fmla="*/ 253 w 487"/>
                <a:gd name="T53" fmla="*/ 302 h 1169"/>
                <a:gd name="T54" fmla="*/ 263 w 487"/>
                <a:gd name="T55" fmla="*/ 204 h 1169"/>
                <a:gd name="T56" fmla="*/ 273 w 487"/>
                <a:gd name="T57" fmla="*/ 58 h 1169"/>
                <a:gd name="T58" fmla="*/ 282 w 487"/>
                <a:gd name="T59" fmla="*/ 0 h 1169"/>
                <a:gd name="T60" fmla="*/ 292 w 487"/>
                <a:gd name="T61" fmla="*/ 39 h 1169"/>
                <a:gd name="T62" fmla="*/ 302 w 487"/>
                <a:gd name="T63" fmla="*/ 156 h 1169"/>
                <a:gd name="T64" fmla="*/ 312 w 487"/>
                <a:gd name="T65" fmla="*/ 243 h 1169"/>
                <a:gd name="T66" fmla="*/ 321 w 487"/>
                <a:gd name="T67" fmla="*/ 302 h 1169"/>
                <a:gd name="T68" fmla="*/ 331 w 487"/>
                <a:gd name="T69" fmla="*/ 409 h 1169"/>
                <a:gd name="T70" fmla="*/ 341 w 487"/>
                <a:gd name="T71" fmla="*/ 506 h 1169"/>
                <a:gd name="T72" fmla="*/ 351 w 487"/>
                <a:gd name="T73" fmla="*/ 594 h 1169"/>
                <a:gd name="T74" fmla="*/ 360 w 487"/>
                <a:gd name="T75" fmla="*/ 643 h 1169"/>
                <a:gd name="T76" fmla="*/ 370 w 487"/>
                <a:gd name="T77" fmla="*/ 662 h 1169"/>
                <a:gd name="T78" fmla="*/ 380 w 487"/>
                <a:gd name="T79" fmla="*/ 701 h 1169"/>
                <a:gd name="T80" fmla="*/ 390 w 487"/>
                <a:gd name="T81" fmla="*/ 740 h 1169"/>
                <a:gd name="T82" fmla="*/ 400 w 487"/>
                <a:gd name="T83" fmla="*/ 789 h 1169"/>
                <a:gd name="T84" fmla="*/ 409 w 487"/>
                <a:gd name="T85" fmla="*/ 847 h 1169"/>
                <a:gd name="T86" fmla="*/ 419 w 487"/>
                <a:gd name="T87" fmla="*/ 877 h 1169"/>
                <a:gd name="T88" fmla="*/ 429 w 487"/>
                <a:gd name="T89" fmla="*/ 925 h 1169"/>
                <a:gd name="T90" fmla="*/ 439 w 487"/>
                <a:gd name="T91" fmla="*/ 964 h 1169"/>
                <a:gd name="T92" fmla="*/ 448 w 487"/>
                <a:gd name="T93" fmla="*/ 1013 h 1169"/>
                <a:gd name="T94" fmla="*/ 458 w 487"/>
                <a:gd name="T95" fmla="*/ 1052 h 1169"/>
                <a:gd name="T96" fmla="*/ 468 w 487"/>
                <a:gd name="T97" fmla="*/ 1101 h 1169"/>
                <a:gd name="T98" fmla="*/ 478 w 487"/>
                <a:gd name="T99" fmla="*/ 1101 h 1169"/>
                <a:gd name="T100" fmla="*/ 487 w 487"/>
                <a:gd name="T101" fmla="*/ 1120 h 1169"/>
                <a:gd name="T102" fmla="*/ 487 w 487"/>
                <a:gd name="T103" fmla="*/ 1169 h 1169"/>
                <a:gd name="T104" fmla="*/ 0 w 487"/>
                <a:gd name="T105" fmla="*/ 1169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7" h="1169">
                  <a:moveTo>
                    <a:pt x="0" y="1169"/>
                  </a:moveTo>
                  <a:lnTo>
                    <a:pt x="0" y="1140"/>
                  </a:lnTo>
                  <a:lnTo>
                    <a:pt x="9" y="1140"/>
                  </a:lnTo>
                  <a:lnTo>
                    <a:pt x="19" y="1110"/>
                  </a:lnTo>
                  <a:lnTo>
                    <a:pt x="29" y="1052"/>
                  </a:lnTo>
                  <a:lnTo>
                    <a:pt x="39" y="1003"/>
                  </a:lnTo>
                  <a:lnTo>
                    <a:pt x="48" y="877"/>
                  </a:lnTo>
                  <a:lnTo>
                    <a:pt x="58" y="750"/>
                  </a:lnTo>
                  <a:lnTo>
                    <a:pt x="68" y="623"/>
                  </a:lnTo>
                  <a:lnTo>
                    <a:pt x="78" y="428"/>
                  </a:lnTo>
                  <a:lnTo>
                    <a:pt x="87" y="370"/>
                  </a:lnTo>
                  <a:lnTo>
                    <a:pt x="97" y="311"/>
                  </a:lnTo>
                  <a:lnTo>
                    <a:pt x="107" y="272"/>
                  </a:lnTo>
                  <a:lnTo>
                    <a:pt x="117" y="263"/>
                  </a:lnTo>
                  <a:lnTo>
                    <a:pt x="126" y="272"/>
                  </a:lnTo>
                  <a:lnTo>
                    <a:pt x="136" y="311"/>
                  </a:lnTo>
                  <a:lnTo>
                    <a:pt x="156" y="360"/>
                  </a:lnTo>
                  <a:lnTo>
                    <a:pt x="165" y="409"/>
                  </a:lnTo>
                  <a:lnTo>
                    <a:pt x="175" y="448"/>
                  </a:lnTo>
                  <a:lnTo>
                    <a:pt x="185" y="477"/>
                  </a:lnTo>
                  <a:lnTo>
                    <a:pt x="195" y="536"/>
                  </a:lnTo>
                  <a:lnTo>
                    <a:pt x="204" y="604"/>
                  </a:lnTo>
                  <a:lnTo>
                    <a:pt x="214" y="662"/>
                  </a:lnTo>
                  <a:lnTo>
                    <a:pt x="224" y="682"/>
                  </a:lnTo>
                  <a:lnTo>
                    <a:pt x="234" y="633"/>
                  </a:lnTo>
                  <a:lnTo>
                    <a:pt x="243" y="506"/>
                  </a:lnTo>
                  <a:lnTo>
                    <a:pt x="253" y="302"/>
                  </a:lnTo>
                  <a:lnTo>
                    <a:pt x="263" y="204"/>
                  </a:lnTo>
                  <a:lnTo>
                    <a:pt x="273" y="58"/>
                  </a:lnTo>
                  <a:lnTo>
                    <a:pt x="282" y="0"/>
                  </a:lnTo>
                  <a:lnTo>
                    <a:pt x="292" y="39"/>
                  </a:lnTo>
                  <a:lnTo>
                    <a:pt x="302" y="156"/>
                  </a:lnTo>
                  <a:lnTo>
                    <a:pt x="312" y="243"/>
                  </a:lnTo>
                  <a:lnTo>
                    <a:pt x="321" y="302"/>
                  </a:lnTo>
                  <a:lnTo>
                    <a:pt x="331" y="409"/>
                  </a:lnTo>
                  <a:lnTo>
                    <a:pt x="341" y="506"/>
                  </a:lnTo>
                  <a:lnTo>
                    <a:pt x="351" y="594"/>
                  </a:lnTo>
                  <a:lnTo>
                    <a:pt x="360" y="643"/>
                  </a:lnTo>
                  <a:lnTo>
                    <a:pt x="370" y="662"/>
                  </a:lnTo>
                  <a:lnTo>
                    <a:pt x="380" y="701"/>
                  </a:lnTo>
                  <a:lnTo>
                    <a:pt x="390" y="740"/>
                  </a:lnTo>
                  <a:lnTo>
                    <a:pt x="400" y="789"/>
                  </a:lnTo>
                  <a:lnTo>
                    <a:pt x="409" y="847"/>
                  </a:lnTo>
                  <a:lnTo>
                    <a:pt x="419" y="877"/>
                  </a:lnTo>
                  <a:lnTo>
                    <a:pt x="429" y="925"/>
                  </a:lnTo>
                  <a:lnTo>
                    <a:pt x="439" y="964"/>
                  </a:lnTo>
                  <a:lnTo>
                    <a:pt x="448" y="1013"/>
                  </a:lnTo>
                  <a:lnTo>
                    <a:pt x="458" y="1052"/>
                  </a:lnTo>
                  <a:lnTo>
                    <a:pt x="468" y="1101"/>
                  </a:lnTo>
                  <a:lnTo>
                    <a:pt x="478" y="1101"/>
                  </a:lnTo>
                  <a:lnTo>
                    <a:pt x="487" y="1120"/>
                  </a:lnTo>
                  <a:lnTo>
                    <a:pt x="487" y="1169"/>
                  </a:lnTo>
                  <a:lnTo>
                    <a:pt x="0" y="1169"/>
                  </a:lnTo>
                  <a:close/>
                </a:path>
              </a:pathLst>
            </a:custGeom>
            <a:noFill/>
            <a:ln w="190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sz="2400"/>
            </a:p>
          </p:txBody>
        </p:sp>
        <p:sp>
          <p:nvSpPr>
            <p:cNvPr id="172" name="Rectangle 789"/>
            <p:cNvSpPr>
              <a:spLocks noChangeArrowheads="1"/>
            </p:cNvSpPr>
            <p:nvPr/>
          </p:nvSpPr>
          <p:spPr bwMode="auto">
            <a:xfrm>
              <a:off x="5694486" y="2888940"/>
              <a:ext cx="9297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dirty="0" smtClean="0">
                  <a:ln>
                    <a:noFill/>
                  </a:ln>
                  <a:solidFill>
                    <a:srgbClr val="FF0000"/>
                  </a:solidFill>
                  <a:effectLst/>
                  <a:latin typeface="Arial" pitchFamily="34" charset="0"/>
                  <a:ea typeface="ＭＳ Ｐゴシック" pitchFamily="50" charset="-128"/>
                  <a:cs typeface="ＭＳ Ｐゴシック" pitchFamily="50" charset="-128"/>
                </a:rPr>
                <a:t>SrF</a:t>
              </a:r>
              <a:r>
                <a:rPr kumimoji="1" lang="en-US" altLang="ja-JP" sz="2000" b="0" i="0" u="none" strike="noStrike" cap="none" normalizeH="0" baseline="-25000" dirty="0" smtClean="0">
                  <a:ln>
                    <a:noFill/>
                  </a:ln>
                  <a:solidFill>
                    <a:srgbClr val="FF0000"/>
                  </a:solidFill>
                  <a:effectLst/>
                  <a:latin typeface="Arial" pitchFamily="34" charset="0"/>
                  <a:ea typeface="ＭＳ Ｐゴシック" pitchFamily="50" charset="-128"/>
                  <a:cs typeface="ＭＳ Ｐゴシック" pitchFamily="50" charset="-128"/>
                </a:rPr>
                <a:t>2</a:t>
              </a:r>
              <a:r>
                <a:rPr kumimoji="1" lang="ja-JP" altLang="en-US" sz="2000" b="0" i="0" u="none" strike="noStrike" cap="none" normalizeH="0" dirty="0" smtClean="0">
                  <a:ln>
                    <a:noFill/>
                  </a:ln>
                  <a:solidFill>
                    <a:srgbClr val="FF0000"/>
                  </a:solidFill>
                  <a:effectLst/>
                  <a:latin typeface="Arial" pitchFamily="34" charset="0"/>
                  <a:ea typeface="ＭＳ Ｐゴシック" pitchFamily="50" charset="-128"/>
                  <a:cs typeface="ＭＳ Ｐゴシック" pitchFamily="50" charset="-128"/>
                </a:rPr>
                <a:t>＋</a:t>
              </a:r>
              <a:r>
                <a:rPr kumimoji="1" lang="en-US" altLang="ja-JP" sz="2000" b="0" i="0" u="none" strike="noStrike" cap="none" normalizeH="0" dirty="0" smtClean="0">
                  <a:ln>
                    <a:noFill/>
                  </a:ln>
                  <a:solidFill>
                    <a:srgbClr val="FF0000"/>
                  </a:solidFill>
                  <a:effectLst/>
                  <a:latin typeface="Arial" pitchFamily="34" charset="0"/>
                  <a:ea typeface="ＭＳ Ｐゴシック" pitchFamily="50" charset="-128"/>
                  <a:cs typeface="ＭＳ Ｐゴシック" pitchFamily="50" charset="-128"/>
                </a:rPr>
                <a:t>I</a:t>
              </a:r>
              <a:r>
                <a:rPr kumimoji="1" lang="en-US" altLang="ja-JP" sz="2000" b="0" i="0" u="none" strike="noStrike" cap="none" normalizeH="0" baseline="-25000" dirty="0" smtClean="0">
                  <a:ln>
                    <a:noFill/>
                  </a:ln>
                  <a:solidFill>
                    <a:srgbClr val="FF0000"/>
                  </a:solidFill>
                  <a:effectLst/>
                  <a:latin typeface="Arial" pitchFamily="34" charset="0"/>
                  <a:ea typeface="ＭＳ Ｐゴシック" pitchFamily="50" charset="-128"/>
                  <a:cs typeface="ＭＳ Ｐゴシック" pitchFamily="50" charset="-128"/>
                </a:rPr>
                <a:t>2</a:t>
              </a:r>
              <a:endParaRPr kumimoji="1" lang="ja-JP" altLang="ja-JP" sz="2000" b="0" i="0" u="none" strike="noStrike" cap="none" normalizeH="0" baseline="-25000" dirty="0" smtClean="0">
                <a:ln>
                  <a:noFill/>
                </a:ln>
                <a:solidFill>
                  <a:srgbClr val="FF0000"/>
                </a:solidFill>
                <a:effectLst/>
                <a:latin typeface="Arial" pitchFamily="34" charset="0"/>
                <a:ea typeface="ＭＳ Ｐゴシック" pitchFamily="50" charset="-128"/>
                <a:cs typeface="ＭＳ Ｐゴシック" pitchFamily="50" charset="-128"/>
              </a:endParaRPr>
            </a:p>
          </p:txBody>
        </p:sp>
        <p:sp>
          <p:nvSpPr>
            <p:cNvPr id="176" name="Rectangle 794"/>
            <p:cNvSpPr>
              <a:spLocks noChangeArrowheads="1"/>
            </p:cNvSpPr>
            <p:nvPr/>
          </p:nvSpPr>
          <p:spPr bwMode="auto">
            <a:xfrm rot="16200000">
              <a:off x="4104764" y="3677440"/>
              <a:ext cx="2106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dirty="0" smtClean="0">
                  <a:ln>
                    <a:noFill/>
                  </a:ln>
                  <a:solidFill>
                    <a:srgbClr val="000000"/>
                  </a:solidFill>
                  <a:effectLst/>
                  <a:latin typeface="Arial" pitchFamily="34" charset="0"/>
                  <a:ea typeface="ＭＳ Ｐゴシック" pitchFamily="50" charset="-128"/>
                  <a:cs typeface="ＭＳ Ｐゴシック" pitchFamily="50" charset="-128"/>
                </a:rPr>
                <a:t>intenisty (arb. unit)</a:t>
              </a:r>
              <a:endParaRPr kumimoji="1" lang="ja-JP" altLang="ja-JP" sz="20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177" name="Rectangle 795"/>
            <p:cNvSpPr>
              <a:spLocks noChangeArrowheads="1"/>
            </p:cNvSpPr>
            <p:nvPr/>
          </p:nvSpPr>
          <p:spPr bwMode="auto">
            <a:xfrm>
              <a:off x="6011561" y="6259813"/>
              <a:ext cx="2360902" cy="311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dirty="0" smtClean="0">
                  <a:ln>
                    <a:noFill/>
                  </a:ln>
                  <a:solidFill>
                    <a:srgbClr val="000000"/>
                  </a:solidFill>
                  <a:effectLst/>
                  <a:latin typeface="Arial Unicode MS" pitchFamily="50" charset="-128"/>
                  <a:ea typeface="Arial Unicode MS" pitchFamily="50" charset="-128"/>
                  <a:cs typeface="Arial Unicode MS" pitchFamily="50" charset="-128"/>
                </a:rPr>
                <a:t>photon energy / eV</a:t>
              </a:r>
              <a:endParaRPr kumimoji="1" lang="ja-JP" altLang="ja-JP" sz="2400" b="0" i="0" u="none" strike="noStrike" cap="none" normalizeH="0" baseline="0" dirty="0" smtClean="0">
                <a:ln>
                  <a:noFill/>
                </a:ln>
                <a:solidFill>
                  <a:schemeClr val="tx1"/>
                </a:solidFill>
                <a:effectLst/>
                <a:latin typeface="Arial Unicode MS" pitchFamily="50" charset="-128"/>
                <a:ea typeface="Arial Unicode MS" pitchFamily="50" charset="-128"/>
                <a:cs typeface="Arial Unicode MS" pitchFamily="50" charset="-128"/>
              </a:endParaRPr>
            </a:p>
          </p:txBody>
        </p:sp>
        <p:sp>
          <p:nvSpPr>
            <p:cNvPr id="180" name="Rectangle 798"/>
            <p:cNvSpPr>
              <a:spLocks noChangeArrowheads="1"/>
            </p:cNvSpPr>
            <p:nvPr/>
          </p:nvSpPr>
          <p:spPr bwMode="auto">
            <a:xfrm>
              <a:off x="6682116" y="1880828"/>
              <a:ext cx="10018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dirty="0" smtClean="0">
                  <a:ln>
                    <a:noFill/>
                  </a:ln>
                  <a:solidFill>
                    <a:srgbClr val="0070C0"/>
                  </a:solidFill>
                  <a:effectLst/>
                  <a:latin typeface="Arial" pitchFamily="34" charset="0"/>
                  <a:ea typeface="ＭＳ Ｐゴシック" pitchFamily="50" charset="-128"/>
                  <a:cs typeface="ＭＳ Ｐゴシック" pitchFamily="50" charset="-128"/>
                </a:rPr>
                <a:t>CaF</a:t>
              </a:r>
              <a:r>
                <a:rPr kumimoji="1" lang="en-US" altLang="ja-JP" sz="2000" b="0" i="0" u="none" strike="noStrike" cap="none" normalizeH="0" baseline="-25000" dirty="0" smtClean="0">
                  <a:ln>
                    <a:noFill/>
                  </a:ln>
                  <a:solidFill>
                    <a:srgbClr val="0070C0"/>
                  </a:solidFill>
                  <a:effectLst/>
                  <a:latin typeface="Arial" pitchFamily="34" charset="0"/>
                  <a:ea typeface="ＭＳ Ｐゴシック" pitchFamily="50" charset="-128"/>
                  <a:cs typeface="ＭＳ Ｐゴシック" pitchFamily="50" charset="-128"/>
                </a:rPr>
                <a:t>2</a:t>
              </a:r>
              <a:r>
                <a:rPr kumimoji="1" lang="ja-JP" altLang="en-US" sz="2000" b="0" i="0" u="none" strike="noStrike" cap="none" normalizeH="0" dirty="0" smtClean="0">
                  <a:ln>
                    <a:noFill/>
                  </a:ln>
                  <a:solidFill>
                    <a:srgbClr val="0070C0"/>
                  </a:solidFill>
                  <a:effectLst/>
                  <a:latin typeface="Arial" pitchFamily="34" charset="0"/>
                  <a:ea typeface="ＭＳ Ｐゴシック" pitchFamily="50" charset="-128"/>
                  <a:cs typeface="ＭＳ Ｐゴシック" pitchFamily="50" charset="-128"/>
                </a:rPr>
                <a:t>＋</a:t>
              </a:r>
              <a:r>
                <a:rPr kumimoji="1" lang="en-US" altLang="ja-JP" sz="2000" b="0" i="0" u="none" strike="noStrike" cap="none" normalizeH="0" dirty="0" smtClean="0">
                  <a:ln>
                    <a:noFill/>
                  </a:ln>
                  <a:solidFill>
                    <a:srgbClr val="0070C0"/>
                  </a:solidFill>
                  <a:effectLst/>
                  <a:latin typeface="Arial" pitchFamily="34" charset="0"/>
                  <a:ea typeface="ＭＳ Ｐゴシック" pitchFamily="50" charset="-128"/>
                  <a:cs typeface="ＭＳ Ｐゴシック" pitchFamily="50" charset="-128"/>
                </a:rPr>
                <a:t>I</a:t>
              </a:r>
              <a:r>
                <a:rPr kumimoji="1" lang="en-US" altLang="ja-JP" sz="2000" b="0" i="0" u="none" strike="noStrike" cap="none" normalizeH="0" baseline="-25000" dirty="0" smtClean="0">
                  <a:ln>
                    <a:noFill/>
                  </a:ln>
                  <a:solidFill>
                    <a:srgbClr val="0070C0"/>
                  </a:solidFill>
                  <a:effectLst/>
                  <a:latin typeface="Arial" pitchFamily="34" charset="0"/>
                  <a:ea typeface="ＭＳ Ｐゴシック" pitchFamily="50" charset="-128"/>
                  <a:cs typeface="ＭＳ Ｐゴシック" pitchFamily="50" charset="-128"/>
                </a:rPr>
                <a:t>2</a:t>
              </a:r>
              <a:endParaRPr kumimoji="1" lang="ja-JP" altLang="ja-JP" sz="2000" b="0" i="0" u="none" strike="noStrike" cap="none" normalizeH="0" baseline="-25000" dirty="0" smtClean="0">
                <a:ln>
                  <a:noFill/>
                </a:ln>
                <a:solidFill>
                  <a:srgbClr val="0070C0"/>
                </a:solidFill>
                <a:effectLst/>
                <a:latin typeface="Arial" pitchFamily="34" charset="0"/>
                <a:ea typeface="ＭＳ Ｐゴシック" pitchFamily="50" charset="-128"/>
                <a:cs typeface="ＭＳ Ｐゴシック" pitchFamily="50" charset="-128"/>
              </a:endParaRPr>
            </a:p>
          </p:txBody>
        </p:sp>
        <p:sp>
          <p:nvSpPr>
            <p:cNvPr id="183" name="Line 762"/>
            <p:cNvSpPr>
              <a:spLocks noChangeShapeType="1"/>
            </p:cNvSpPr>
            <p:nvPr/>
          </p:nvSpPr>
          <p:spPr bwMode="auto">
            <a:xfrm>
              <a:off x="5511991" y="5728177"/>
              <a:ext cx="3278355" cy="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latin typeface="Arial Unicode MS" pitchFamily="50" charset="-128"/>
                <a:ea typeface="Arial Unicode MS" pitchFamily="50" charset="-128"/>
                <a:cs typeface="Arial Unicode MS" pitchFamily="50" charset="-128"/>
              </a:endParaRPr>
            </a:p>
          </p:txBody>
        </p:sp>
      </p:grpSp>
    </p:spTree>
    <p:extLst>
      <p:ext uri="{BB962C8B-B14F-4D97-AF65-F5344CB8AC3E}">
        <p14:creationId xmlns:p14="http://schemas.microsoft.com/office/powerpoint/2010/main" val="2775169830"/>
      </p:ext>
    </p:extLst>
  </p:cSld>
  <p:clrMapOvr>
    <a:masterClrMapping/>
  </p:clrMapOvr>
  <mc:AlternateContent xmlns:mc="http://schemas.openxmlformats.org/markup-compatibility/2006" xmlns:p14="http://schemas.microsoft.com/office/powerpoint/2010/main">
    <mc:Choice Requires="p14">
      <p:transition spd="slow" p14:dur="2000" advTm="35171"/>
    </mc:Choice>
    <mc:Fallback xmlns="">
      <p:transition spd="slow" advTm="35171"/>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9"/>
          <p:cNvSpPr>
            <a:spLocks noGrp="1"/>
          </p:cNvSpPr>
          <p:nvPr>
            <p:ph type="title"/>
          </p:nvPr>
        </p:nvSpPr>
        <p:spPr/>
        <p:txBody>
          <a:bodyPr>
            <a:normAutofit fontScale="90000"/>
          </a:bodyPr>
          <a:lstStyle/>
          <a:p>
            <a:r>
              <a:rPr lang="en-US" altLang="ja-JP" dirty="0" smtClean="0"/>
              <a:t>Overall resolution</a:t>
            </a:r>
            <a:r>
              <a:rPr kumimoji="1" lang="ja-JP" altLang="en-US" dirty="0" smtClean="0"/>
              <a:t>：</a:t>
            </a:r>
            <a:r>
              <a:rPr kumimoji="1" lang="en-US" altLang="ja-JP" dirty="0" smtClean="0"/>
              <a:t/>
            </a:r>
            <a:br>
              <a:rPr kumimoji="1" lang="en-US" altLang="ja-JP" dirty="0" smtClean="0"/>
            </a:br>
            <a:r>
              <a:rPr kumimoji="1" lang="en-US" altLang="ja-JP" dirty="0" smtClean="0"/>
              <a:t>HOPG image potential state</a:t>
            </a:r>
            <a:endParaRPr kumimoji="1" lang="ja-JP" altLang="en-US" dirty="0"/>
          </a:p>
        </p:txBody>
      </p:sp>
      <p:grpSp>
        <p:nvGrpSpPr>
          <p:cNvPr id="2" name="グループ化 1"/>
          <p:cNvGrpSpPr/>
          <p:nvPr/>
        </p:nvGrpSpPr>
        <p:grpSpPr>
          <a:xfrm>
            <a:off x="323528" y="1980981"/>
            <a:ext cx="4152482" cy="4505164"/>
            <a:chOff x="4628444" y="1980981"/>
            <a:chExt cx="4152482" cy="4505164"/>
          </a:xfrm>
        </p:grpSpPr>
        <p:pic>
          <p:nvPicPr>
            <p:cNvPr id="6" name="Picture 2"/>
            <p:cNvPicPr>
              <a:picLocks noChangeAspect="1" noChangeArrowheads="1"/>
            </p:cNvPicPr>
            <p:nvPr/>
          </p:nvPicPr>
          <p:blipFill rotWithShape="1">
            <a:blip r:embed="rId3" cstate="print"/>
            <a:srcRect l="48945" b="24512"/>
            <a:stretch/>
          </p:blipFill>
          <p:spPr bwMode="auto">
            <a:xfrm>
              <a:off x="4628444" y="1980981"/>
              <a:ext cx="4152482" cy="4505164"/>
            </a:xfrm>
            <a:prstGeom prst="rect">
              <a:avLst/>
            </a:prstGeom>
            <a:noFill/>
            <a:ln w="9525">
              <a:noFill/>
              <a:miter lim="800000"/>
              <a:headEnd/>
              <a:tailEnd/>
            </a:ln>
          </p:spPr>
        </p:pic>
        <p:sp>
          <p:nvSpPr>
            <p:cNvPr id="8" name="正方形/長方形 7"/>
            <p:cNvSpPr/>
            <p:nvPr/>
          </p:nvSpPr>
          <p:spPr>
            <a:xfrm>
              <a:off x="6804248" y="4041068"/>
              <a:ext cx="1476672" cy="5917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800" b="1" dirty="0" smtClean="0">
                  <a:solidFill>
                    <a:srgbClr val="FF0000"/>
                  </a:solidFill>
                </a:rPr>
                <a:t>0.55 </a:t>
              </a:r>
              <a:r>
                <a:rPr kumimoji="1" lang="en-US" altLang="ja-JP" sz="2800" b="1" dirty="0" err="1" smtClean="0">
                  <a:solidFill>
                    <a:srgbClr val="FF0000"/>
                  </a:solidFill>
                </a:rPr>
                <a:t>eV</a:t>
              </a:r>
              <a:endParaRPr kumimoji="1" lang="ja-JP" altLang="en-US" sz="2800" b="1" dirty="0">
                <a:solidFill>
                  <a:srgbClr val="FF0000"/>
                </a:solidFill>
              </a:endParaRPr>
            </a:p>
          </p:txBody>
        </p:sp>
        <p:cxnSp>
          <p:nvCxnSpPr>
            <p:cNvPr id="9" name="直線矢印コネクタ 8"/>
            <p:cNvCxnSpPr/>
            <p:nvPr/>
          </p:nvCxnSpPr>
          <p:spPr>
            <a:xfrm>
              <a:off x="5940152" y="3789040"/>
              <a:ext cx="612068" cy="36004"/>
            </a:xfrm>
            <a:prstGeom prst="straightConnector1">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7" name="正方形/長方形 6"/>
          <p:cNvSpPr/>
          <p:nvPr/>
        </p:nvSpPr>
        <p:spPr>
          <a:xfrm>
            <a:off x="559993" y="2087560"/>
            <a:ext cx="1923775" cy="369332"/>
          </a:xfrm>
          <a:prstGeom prst="rect">
            <a:avLst/>
          </a:prstGeom>
          <a:solidFill>
            <a:schemeClr val="bg1"/>
          </a:solidFill>
        </p:spPr>
        <p:txBody>
          <a:bodyPr wrap="square">
            <a:spAutoFit/>
          </a:bodyPr>
          <a:lstStyle/>
          <a:p>
            <a:r>
              <a:rPr lang="en-US" altLang="ja-JP" dirty="0" err="1" smtClean="0"/>
              <a:t>Banik</a:t>
            </a:r>
            <a:r>
              <a:rPr lang="en-US" altLang="ja-JP" dirty="0" smtClean="0"/>
              <a:t> et al., (2005)</a:t>
            </a:r>
            <a:endParaRPr lang="ja-JP" altLang="en-US" dirty="0"/>
          </a:p>
        </p:txBody>
      </p:sp>
      <p:sp>
        <p:nvSpPr>
          <p:cNvPr id="12" name="テキスト ボックス 11"/>
          <p:cNvSpPr txBox="1"/>
          <p:nvPr/>
        </p:nvSpPr>
        <p:spPr>
          <a:xfrm>
            <a:off x="647564" y="1450089"/>
            <a:ext cx="1831142" cy="461665"/>
          </a:xfrm>
          <a:prstGeom prst="rect">
            <a:avLst/>
          </a:prstGeom>
          <a:noFill/>
        </p:spPr>
        <p:txBody>
          <a:bodyPr wrap="none" rtlCol="0">
            <a:spAutoFit/>
          </a:bodyPr>
          <a:lstStyle/>
          <a:p>
            <a:r>
              <a:rPr kumimoji="1" lang="en-US" altLang="ja-JP" sz="2400" dirty="0" smtClean="0">
                <a:solidFill>
                  <a:srgbClr val="C00000"/>
                </a:solidFill>
              </a:rPr>
              <a:t>Conventional</a:t>
            </a:r>
            <a:endParaRPr kumimoji="1" lang="ja-JP" altLang="en-US" sz="2400" dirty="0">
              <a:solidFill>
                <a:srgbClr val="C00000"/>
              </a:solidFill>
            </a:endParaRPr>
          </a:p>
        </p:txBody>
      </p:sp>
      <p:grpSp>
        <p:nvGrpSpPr>
          <p:cNvPr id="16" name="グループ化 15"/>
          <p:cNvGrpSpPr/>
          <p:nvPr/>
        </p:nvGrpSpPr>
        <p:grpSpPr>
          <a:xfrm>
            <a:off x="4856262" y="1340767"/>
            <a:ext cx="3892202" cy="5362093"/>
            <a:chOff x="4856262" y="1340767"/>
            <a:chExt cx="3892202" cy="5362093"/>
          </a:xfrm>
        </p:grpSpPr>
        <p:graphicFrame>
          <p:nvGraphicFramePr>
            <p:cNvPr id="5" name="オブジェクト 4"/>
            <p:cNvGraphicFramePr>
              <a:graphicFrameLocks noChangeAspect="1"/>
            </p:cNvGraphicFramePr>
            <p:nvPr>
              <p:extLst/>
            </p:nvPr>
          </p:nvGraphicFramePr>
          <p:xfrm>
            <a:off x="4856262" y="1340767"/>
            <a:ext cx="3892202" cy="5362093"/>
          </p:xfrm>
          <a:graphic>
            <a:graphicData uri="http://schemas.openxmlformats.org/presentationml/2006/ole">
              <mc:AlternateContent xmlns:mc="http://schemas.openxmlformats.org/markup-compatibility/2006">
                <mc:Choice xmlns:v="urn:schemas-microsoft-com:vml" Requires="v">
                  <p:oleObj spid="_x0000_s673822" name="ｸﾞﾗﾌ" r:id="rId4" imgW="2877120" imgH="4129200" progId="Origin50.Graph">
                    <p:embed/>
                  </p:oleObj>
                </mc:Choice>
                <mc:Fallback>
                  <p:oleObj name="ｸﾞﾗﾌ" r:id="rId4" imgW="2877120" imgH="4129200" progId="Origin50.Graph">
                    <p:embed/>
                    <p:pic>
                      <p:nvPicPr>
                        <p:cNvPr id="0" name=""/>
                        <p:cNvPicPr/>
                        <p:nvPr/>
                      </p:nvPicPr>
                      <p:blipFill>
                        <a:blip r:embed="rId5"/>
                        <a:stretch>
                          <a:fillRect/>
                        </a:stretch>
                      </p:blipFill>
                      <p:spPr>
                        <a:xfrm>
                          <a:off x="4856262" y="1340767"/>
                          <a:ext cx="3892202" cy="5362093"/>
                        </a:xfrm>
                        <a:prstGeom prst="rect">
                          <a:avLst/>
                        </a:prstGeom>
                      </p:spPr>
                    </p:pic>
                  </p:oleObj>
                </mc:Fallback>
              </mc:AlternateContent>
            </a:graphicData>
          </a:graphic>
        </p:graphicFrame>
        <p:sp>
          <p:nvSpPr>
            <p:cNvPr id="11" name="テキスト ボックス 10"/>
            <p:cNvSpPr txBox="1"/>
            <p:nvPr/>
          </p:nvSpPr>
          <p:spPr>
            <a:xfrm>
              <a:off x="4896036" y="1450090"/>
              <a:ext cx="841897" cy="461665"/>
            </a:xfrm>
            <a:prstGeom prst="rect">
              <a:avLst/>
            </a:prstGeom>
            <a:solidFill>
              <a:schemeClr val="bg1"/>
            </a:solidFill>
          </p:spPr>
          <p:txBody>
            <a:bodyPr wrap="none" rtlCol="0">
              <a:spAutoFit/>
            </a:bodyPr>
            <a:lstStyle/>
            <a:p>
              <a:r>
                <a:rPr kumimoji="1" lang="en-US" altLang="ja-JP" sz="2400" dirty="0" smtClean="0">
                  <a:solidFill>
                    <a:srgbClr val="C00000"/>
                  </a:solidFill>
                </a:rPr>
                <a:t>LEIPS</a:t>
              </a:r>
              <a:endParaRPr kumimoji="1" lang="ja-JP" altLang="en-US" sz="2400" dirty="0">
                <a:solidFill>
                  <a:srgbClr val="C00000"/>
                </a:solidFill>
              </a:endParaRPr>
            </a:p>
          </p:txBody>
        </p:sp>
        <p:sp>
          <p:nvSpPr>
            <p:cNvPr id="13" name="正方形/長方形 12"/>
            <p:cNvSpPr/>
            <p:nvPr/>
          </p:nvSpPr>
          <p:spPr>
            <a:xfrm>
              <a:off x="5472100" y="3717032"/>
              <a:ext cx="1044624" cy="5917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800" b="1" dirty="0" smtClean="0">
                  <a:solidFill>
                    <a:srgbClr val="FF0000"/>
                  </a:solidFill>
                </a:rPr>
                <a:t>0.25</a:t>
              </a:r>
              <a:endParaRPr kumimoji="1" lang="ja-JP" altLang="en-US" sz="2800" b="1" dirty="0">
                <a:solidFill>
                  <a:srgbClr val="FF0000"/>
                </a:solidFill>
              </a:endParaRPr>
            </a:p>
          </p:txBody>
        </p:sp>
        <p:cxnSp>
          <p:nvCxnSpPr>
            <p:cNvPr id="14" name="直線矢印コネクタ 13"/>
            <p:cNvCxnSpPr/>
            <p:nvPr/>
          </p:nvCxnSpPr>
          <p:spPr>
            <a:xfrm>
              <a:off x="6480212" y="4005064"/>
              <a:ext cx="323528"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p:nvPr/>
          </p:nvCxnSpPr>
          <p:spPr>
            <a:xfrm>
              <a:off x="7236804" y="3969060"/>
              <a:ext cx="323528" cy="0"/>
            </a:xfrm>
            <a:prstGeom prst="straightConnector1">
              <a:avLst/>
            </a:prstGeom>
            <a:ln w="38100">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88797644"/>
      </p:ext>
    </p:extLst>
  </p:cSld>
  <p:clrMapOvr>
    <a:masterClrMapping/>
  </p:clrMapOvr>
  <mc:AlternateContent xmlns:mc="http://schemas.openxmlformats.org/markup-compatibility/2006" xmlns:p14="http://schemas.microsoft.com/office/powerpoint/2010/main">
    <mc:Choice Requires="p14">
      <p:transition spd="slow" p14:dur="2000" advTm="4074"/>
    </mc:Choice>
    <mc:Fallback xmlns="">
      <p:transition spd="slow" advTm="4074"/>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Radiation damage to </a:t>
            </a:r>
            <a:r>
              <a:rPr kumimoji="1" lang="en-US" altLang="ja-JP" dirty="0" err="1" smtClean="0"/>
              <a:t>bis</a:t>
            </a:r>
            <a:r>
              <a:rPr kumimoji="1" lang="en-US" altLang="ja-JP" dirty="0" smtClean="0"/>
              <a:t>-PCBM</a:t>
            </a:r>
            <a:endParaRPr kumimoji="1" lang="ja-JP" altLang="en-US" dirty="0"/>
          </a:p>
        </p:txBody>
      </p:sp>
      <p:sp>
        <p:nvSpPr>
          <p:cNvPr id="94" name="テキスト ボックス 93"/>
          <p:cNvSpPr txBox="1"/>
          <p:nvPr/>
        </p:nvSpPr>
        <p:spPr>
          <a:xfrm>
            <a:off x="4752020" y="1450090"/>
            <a:ext cx="3960251" cy="461665"/>
          </a:xfrm>
          <a:prstGeom prst="rect">
            <a:avLst/>
          </a:prstGeom>
          <a:noFill/>
        </p:spPr>
        <p:txBody>
          <a:bodyPr wrap="none" rtlCol="0">
            <a:spAutoFit/>
          </a:bodyPr>
          <a:lstStyle/>
          <a:p>
            <a:r>
              <a:rPr kumimoji="1" lang="en-US" altLang="ja-JP" sz="2400" dirty="0" smtClean="0">
                <a:solidFill>
                  <a:srgbClr val="C00000"/>
                </a:solidFill>
              </a:rPr>
              <a:t>Present work (0 - 4 </a:t>
            </a:r>
            <a:r>
              <a:rPr kumimoji="1" lang="en-US" altLang="ja-JP" sz="2400" dirty="0" err="1" smtClean="0">
                <a:solidFill>
                  <a:srgbClr val="C00000"/>
                </a:solidFill>
              </a:rPr>
              <a:t>eV</a:t>
            </a:r>
            <a:r>
              <a:rPr kumimoji="1" lang="en-US" altLang="ja-JP" sz="2400" dirty="0" smtClean="0">
                <a:solidFill>
                  <a:srgbClr val="C00000"/>
                </a:solidFill>
              </a:rPr>
              <a:t>, 0.5 </a:t>
            </a:r>
            <a:r>
              <a:rPr kumimoji="1" lang="en-US" altLang="ja-JP" sz="2400" dirty="0" smtClean="0">
                <a:solidFill>
                  <a:srgbClr val="C00000"/>
                </a:solidFill>
                <a:latin typeface="Symbol" pitchFamily="18" charset="2"/>
              </a:rPr>
              <a:t>m</a:t>
            </a:r>
            <a:r>
              <a:rPr kumimoji="1" lang="en-US" altLang="ja-JP" sz="2400" dirty="0" smtClean="0">
                <a:solidFill>
                  <a:srgbClr val="C00000"/>
                </a:solidFill>
              </a:rPr>
              <a:t>A)</a:t>
            </a:r>
            <a:endParaRPr kumimoji="1" lang="ja-JP" altLang="en-US" sz="2400" dirty="0">
              <a:solidFill>
                <a:srgbClr val="C00000"/>
              </a:solidFill>
            </a:endParaRPr>
          </a:p>
        </p:txBody>
      </p:sp>
      <p:grpSp>
        <p:nvGrpSpPr>
          <p:cNvPr id="3" name="グループ化 2"/>
          <p:cNvGrpSpPr/>
          <p:nvPr/>
        </p:nvGrpSpPr>
        <p:grpSpPr>
          <a:xfrm>
            <a:off x="301241" y="1455167"/>
            <a:ext cx="4018731" cy="4944593"/>
            <a:chOff x="4860031" y="1455167"/>
            <a:chExt cx="4018731" cy="4944593"/>
          </a:xfrm>
        </p:grpSpPr>
        <p:sp>
          <p:nvSpPr>
            <p:cNvPr id="95" name="テキスト ボックス 94"/>
            <p:cNvSpPr txBox="1"/>
            <p:nvPr/>
          </p:nvSpPr>
          <p:spPr>
            <a:xfrm>
              <a:off x="5148064" y="1455167"/>
              <a:ext cx="3728200" cy="461665"/>
            </a:xfrm>
            <a:prstGeom prst="rect">
              <a:avLst/>
            </a:prstGeom>
            <a:noFill/>
          </p:spPr>
          <p:txBody>
            <a:bodyPr wrap="none" rtlCol="0">
              <a:spAutoFit/>
            </a:bodyPr>
            <a:lstStyle/>
            <a:p>
              <a:r>
                <a:rPr kumimoji="1" lang="en-US" altLang="ja-JP" sz="2400" dirty="0" smtClean="0">
                  <a:solidFill>
                    <a:srgbClr val="C00000"/>
                  </a:solidFill>
                </a:rPr>
                <a:t>Conventional (10 </a:t>
              </a:r>
              <a:r>
                <a:rPr kumimoji="1" lang="en-US" altLang="ja-JP" sz="2400" dirty="0" err="1" smtClean="0">
                  <a:solidFill>
                    <a:srgbClr val="C00000"/>
                  </a:solidFill>
                </a:rPr>
                <a:t>eV</a:t>
              </a:r>
              <a:r>
                <a:rPr kumimoji="1" lang="en-US" altLang="ja-JP" sz="2400" dirty="0" smtClean="0">
                  <a:solidFill>
                    <a:srgbClr val="C00000"/>
                  </a:solidFill>
                </a:rPr>
                <a:t>, 0.5 </a:t>
              </a:r>
              <a:r>
                <a:rPr kumimoji="1" lang="en-US" altLang="ja-JP" sz="2400" dirty="0" smtClean="0">
                  <a:solidFill>
                    <a:srgbClr val="C00000"/>
                  </a:solidFill>
                  <a:latin typeface="Symbol" pitchFamily="18" charset="2"/>
                </a:rPr>
                <a:t>m</a:t>
              </a:r>
              <a:r>
                <a:rPr kumimoji="1" lang="en-US" altLang="ja-JP" sz="2400" dirty="0" smtClean="0">
                  <a:solidFill>
                    <a:srgbClr val="C00000"/>
                  </a:solidFill>
                </a:rPr>
                <a:t>A)</a:t>
              </a:r>
              <a:endParaRPr kumimoji="1" lang="ja-JP" altLang="en-US" sz="2400" dirty="0">
                <a:solidFill>
                  <a:srgbClr val="C00000"/>
                </a:solidFill>
              </a:endParaRPr>
            </a:p>
          </p:txBody>
        </p:sp>
        <p:grpSp>
          <p:nvGrpSpPr>
            <p:cNvPr id="613455" name="グループ化 613454"/>
            <p:cNvGrpSpPr/>
            <p:nvPr/>
          </p:nvGrpSpPr>
          <p:grpSpPr>
            <a:xfrm>
              <a:off x="4860031" y="2023529"/>
              <a:ext cx="4018731" cy="4376231"/>
              <a:chOff x="395535" y="2023529"/>
              <a:chExt cx="4018731" cy="4376231"/>
            </a:xfrm>
          </p:grpSpPr>
          <p:sp>
            <p:nvSpPr>
              <p:cNvPr id="4" name="Rectangle 8"/>
              <p:cNvSpPr>
                <a:spLocks noChangeArrowheads="1"/>
              </p:cNvSpPr>
              <p:nvPr/>
            </p:nvSpPr>
            <p:spPr bwMode="auto">
              <a:xfrm>
                <a:off x="860380" y="5714715"/>
                <a:ext cx="2276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dirty="0" smtClean="0">
                    <a:ln>
                      <a:noFill/>
                    </a:ln>
                    <a:solidFill>
                      <a:srgbClr val="000000"/>
                    </a:solidFill>
                    <a:effectLst/>
                    <a:latin typeface="Arial" pitchFamily="34" charset="0"/>
                    <a:ea typeface="ＭＳ Ｐゴシック" pitchFamily="50" charset="-128"/>
                    <a:cs typeface="ＭＳ Ｐゴシック" pitchFamily="50" charset="-128"/>
                  </a:rPr>
                  <a:t>-4</a:t>
                </a:r>
                <a:endParaRPr kumimoji="1" lang="ja-JP" altLang="ja-JP" sz="20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5" name="Rectangle 9"/>
              <p:cNvSpPr>
                <a:spLocks noChangeArrowheads="1"/>
              </p:cNvSpPr>
              <p:nvPr/>
            </p:nvSpPr>
            <p:spPr bwMode="auto">
              <a:xfrm>
                <a:off x="1707863" y="5714715"/>
                <a:ext cx="2276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dirty="0" smtClean="0">
                    <a:ln>
                      <a:noFill/>
                    </a:ln>
                    <a:solidFill>
                      <a:srgbClr val="000000"/>
                    </a:solidFill>
                    <a:effectLst/>
                    <a:latin typeface="Arial" pitchFamily="34" charset="0"/>
                    <a:ea typeface="ＭＳ Ｐゴシック" pitchFamily="50" charset="-128"/>
                    <a:cs typeface="ＭＳ Ｐゴシック" pitchFamily="50" charset="-128"/>
                  </a:rPr>
                  <a:t>-3</a:t>
                </a:r>
                <a:endParaRPr kumimoji="1" lang="ja-JP" altLang="ja-JP" sz="20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6" name="Rectangle 10"/>
              <p:cNvSpPr>
                <a:spLocks noChangeArrowheads="1"/>
              </p:cNvSpPr>
              <p:nvPr/>
            </p:nvSpPr>
            <p:spPr bwMode="auto">
              <a:xfrm>
                <a:off x="2566956" y="5714715"/>
                <a:ext cx="2276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dirty="0" smtClean="0">
                    <a:ln>
                      <a:noFill/>
                    </a:ln>
                    <a:solidFill>
                      <a:srgbClr val="000000"/>
                    </a:solidFill>
                    <a:effectLst/>
                    <a:latin typeface="Arial" pitchFamily="34" charset="0"/>
                    <a:ea typeface="ＭＳ Ｐゴシック" pitchFamily="50" charset="-128"/>
                    <a:cs typeface="ＭＳ Ｐゴシック" pitchFamily="50" charset="-128"/>
                  </a:rPr>
                  <a:t>-</a:t>
                </a:r>
                <a:r>
                  <a:rPr kumimoji="1" lang="ja-JP" altLang="ja-JP" sz="2000" b="0" i="0" u="none" strike="noStrike" cap="none" normalizeH="0" baseline="0" dirty="0" smtClean="0">
                    <a:ln>
                      <a:noFill/>
                    </a:ln>
                    <a:solidFill>
                      <a:srgbClr val="000000"/>
                    </a:solidFill>
                    <a:effectLst/>
                    <a:latin typeface="Arial" pitchFamily="34" charset="0"/>
                    <a:ea typeface="ＭＳ Ｐゴシック" pitchFamily="50" charset="-128"/>
                    <a:cs typeface="ＭＳ Ｐゴシック" pitchFamily="50" charset="-128"/>
                  </a:rPr>
                  <a:t>2</a:t>
                </a:r>
                <a:endParaRPr kumimoji="1" lang="ja-JP" altLang="ja-JP" sz="20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7" name="Rectangle 11"/>
              <p:cNvSpPr>
                <a:spLocks noChangeArrowheads="1"/>
              </p:cNvSpPr>
              <p:nvPr/>
            </p:nvSpPr>
            <p:spPr bwMode="auto">
              <a:xfrm>
                <a:off x="3424115" y="5714715"/>
                <a:ext cx="2276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dirty="0" smtClean="0">
                    <a:ln>
                      <a:noFill/>
                    </a:ln>
                    <a:solidFill>
                      <a:srgbClr val="000000"/>
                    </a:solidFill>
                    <a:effectLst/>
                    <a:latin typeface="Arial" pitchFamily="34" charset="0"/>
                    <a:ea typeface="ＭＳ Ｐゴシック" pitchFamily="50" charset="-128"/>
                    <a:cs typeface="ＭＳ Ｐゴシック" pitchFamily="50" charset="-128"/>
                  </a:rPr>
                  <a:t>-1</a:t>
                </a:r>
                <a:endParaRPr kumimoji="1" lang="ja-JP" altLang="ja-JP" sz="20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8" name="Rectangle 12"/>
              <p:cNvSpPr>
                <a:spLocks noChangeArrowheads="1"/>
              </p:cNvSpPr>
              <p:nvPr/>
            </p:nvSpPr>
            <p:spPr bwMode="auto">
              <a:xfrm>
                <a:off x="4271598" y="5714715"/>
                <a:ext cx="1426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dirty="0" smtClean="0">
                    <a:ln>
                      <a:noFill/>
                    </a:ln>
                    <a:solidFill>
                      <a:srgbClr val="000000"/>
                    </a:solidFill>
                    <a:effectLst/>
                    <a:latin typeface="Arial" pitchFamily="34" charset="0"/>
                    <a:ea typeface="ＭＳ Ｐゴシック" pitchFamily="50" charset="-128"/>
                    <a:cs typeface="ＭＳ Ｐゴシック" pitchFamily="50" charset="-128"/>
                  </a:rPr>
                  <a:t>0</a:t>
                </a:r>
                <a:endParaRPr kumimoji="1" lang="ja-JP" altLang="ja-JP" sz="20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15" name="Line 19"/>
              <p:cNvSpPr>
                <a:spLocks noChangeShapeType="1"/>
              </p:cNvSpPr>
              <p:nvPr/>
            </p:nvSpPr>
            <p:spPr bwMode="auto">
              <a:xfrm flipV="1">
                <a:off x="1754300" y="5554351"/>
                <a:ext cx="0" cy="65385"/>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p>
            </p:txBody>
          </p:sp>
          <p:sp>
            <p:nvSpPr>
              <p:cNvPr id="16" name="Line 20"/>
              <p:cNvSpPr>
                <a:spLocks noChangeShapeType="1"/>
              </p:cNvSpPr>
              <p:nvPr/>
            </p:nvSpPr>
            <p:spPr bwMode="auto">
              <a:xfrm flipV="1">
                <a:off x="2613394" y="5554351"/>
                <a:ext cx="0" cy="65385"/>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p>
            </p:txBody>
          </p:sp>
          <p:sp>
            <p:nvSpPr>
              <p:cNvPr id="17" name="Line 21"/>
              <p:cNvSpPr>
                <a:spLocks noChangeShapeType="1"/>
              </p:cNvSpPr>
              <p:nvPr/>
            </p:nvSpPr>
            <p:spPr bwMode="auto">
              <a:xfrm flipV="1">
                <a:off x="3458942" y="5554351"/>
                <a:ext cx="0" cy="65385"/>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p>
            </p:txBody>
          </p:sp>
          <p:sp>
            <p:nvSpPr>
              <p:cNvPr id="18" name="Line 22"/>
              <p:cNvSpPr>
                <a:spLocks noChangeShapeType="1"/>
              </p:cNvSpPr>
              <p:nvPr/>
            </p:nvSpPr>
            <p:spPr bwMode="auto">
              <a:xfrm flipV="1">
                <a:off x="4318035" y="5554351"/>
                <a:ext cx="0" cy="65385"/>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p>
            </p:txBody>
          </p:sp>
          <p:sp>
            <p:nvSpPr>
              <p:cNvPr id="19" name="Line 23"/>
              <p:cNvSpPr>
                <a:spLocks noChangeShapeType="1"/>
              </p:cNvSpPr>
              <p:nvPr/>
            </p:nvSpPr>
            <p:spPr bwMode="auto">
              <a:xfrm>
                <a:off x="897143" y="5554351"/>
                <a:ext cx="3420892" cy="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p>
            </p:txBody>
          </p:sp>
          <p:sp>
            <p:nvSpPr>
              <p:cNvPr id="20" name="Line 24"/>
              <p:cNvSpPr>
                <a:spLocks noChangeShapeType="1"/>
              </p:cNvSpPr>
              <p:nvPr/>
            </p:nvSpPr>
            <p:spPr bwMode="auto">
              <a:xfrm>
                <a:off x="897143" y="2023530"/>
                <a:ext cx="3420892" cy="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p>
            </p:txBody>
          </p:sp>
          <p:sp>
            <p:nvSpPr>
              <p:cNvPr id="26" name="Line 30"/>
              <p:cNvSpPr>
                <a:spLocks noChangeShapeType="1"/>
              </p:cNvSpPr>
              <p:nvPr/>
            </p:nvSpPr>
            <p:spPr bwMode="auto">
              <a:xfrm flipV="1">
                <a:off x="897143" y="2023530"/>
                <a:ext cx="0" cy="3530819"/>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p>
            </p:txBody>
          </p:sp>
          <p:sp>
            <p:nvSpPr>
              <p:cNvPr id="27" name="Line 31"/>
              <p:cNvSpPr>
                <a:spLocks noChangeShapeType="1"/>
              </p:cNvSpPr>
              <p:nvPr/>
            </p:nvSpPr>
            <p:spPr bwMode="auto">
              <a:xfrm flipV="1">
                <a:off x="4318035" y="2023530"/>
                <a:ext cx="0" cy="3530819"/>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p>
            </p:txBody>
          </p:sp>
          <p:sp>
            <p:nvSpPr>
              <p:cNvPr id="31" name="Rectangle 35"/>
              <p:cNvSpPr>
                <a:spLocks noChangeArrowheads="1"/>
              </p:cNvSpPr>
              <p:nvPr/>
            </p:nvSpPr>
            <p:spPr bwMode="auto">
              <a:xfrm rot="16200000">
                <a:off x="-567869" y="3647507"/>
                <a:ext cx="22345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dirty="0" smtClean="0">
                    <a:ln>
                      <a:noFill/>
                    </a:ln>
                    <a:solidFill>
                      <a:srgbClr val="000000"/>
                    </a:solidFill>
                    <a:effectLst/>
                    <a:latin typeface="Arial" pitchFamily="34" charset="0"/>
                    <a:ea typeface="ＭＳ Ｐゴシック" pitchFamily="50" charset="-128"/>
                    <a:cs typeface="ＭＳ Ｐゴシック" pitchFamily="50" charset="-128"/>
                  </a:rPr>
                  <a:t>intensity</a:t>
                </a:r>
                <a:r>
                  <a:rPr kumimoji="1" lang="en-US" altLang="ja-JP" sz="2000" b="0" i="0" u="none" strike="noStrike" cap="none" normalizeH="0" dirty="0" smtClean="0">
                    <a:ln>
                      <a:noFill/>
                    </a:ln>
                    <a:solidFill>
                      <a:srgbClr val="000000"/>
                    </a:solidFill>
                    <a:effectLst/>
                    <a:latin typeface="Arial" pitchFamily="34" charset="0"/>
                    <a:ea typeface="ＭＳ Ｐゴシック" pitchFamily="50" charset="-128"/>
                    <a:cs typeface="ＭＳ Ｐゴシック" pitchFamily="50" charset="-128"/>
                  </a:rPr>
                  <a:t> (</a:t>
                </a:r>
                <a:r>
                  <a:rPr kumimoji="1" lang="en-US" altLang="ja-JP" sz="2000" b="0" i="0" u="none" strike="noStrike" cap="none" normalizeH="0" dirty="0" err="1" smtClean="0">
                    <a:ln>
                      <a:noFill/>
                    </a:ln>
                    <a:solidFill>
                      <a:srgbClr val="000000"/>
                    </a:solidFill>
                    <a:effectLst/>
                    <a:latin typeface="Arial" pitchFamily="34" charset="0"/>
                    <a:ea typeface="ＭＳ Ｐゴシック" pitchFamily="50" charset="-128"/>
                    <a:cs typeface="ＭＳ Ｐゴシック" pitchFamily="50" charset="-128"/>
                  </a:rPr>
                  <a:t>arb</a:t>
                </a:r>
                <a:r>
                  <a:rPr kumimoji="1" lang="en-US" altLang="ja-JP" sz="2000" b="0" i="0" u="none" strike="noStrike" cap="none" normalizeH="0" dirty="0" smtClean="0">
                    <a:ln>
                      <a:noFill/>
                    </a:ln>
                    <a:solidFill>
                      <a:srgbClr val="000000"/>
                    </a:solidFill>
                    <a:effectLst/>
                    <a:latin typeface="Arial" pitchFamily="34" charset="0"/>
                    <a:ea typeface="ＭＳ Ｐゴシック" pitchFamily="50" charset="-128"/>
                    <a:cs typeface="ＭＳ Ｐゴシック" pitchFamily="50" charset="-128"/>
                  </a:rPr>
                  <a:t>. units)</a:t>
                </a:r>
                <a:endParaRPr kumimoji="1" lang="ja-JP" altLang="ja-JP" sz="2000" b="0" i="0" u="none" strike="noStrike" cap="none" normalizeH="0" baseline="3000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32" name="Rectangle 38"/>
              <p:cNvSpPr>
                <a:spLocks noChangeArrowheads="1"/>
              </p:cNvSpPr>
              <p:nvPr/>
            </p:nvSpPr>
            <p:spPr bwMode="auto">
              <a:xfrm>
                <a:off x="1452352" y="6091983"/>
                <a:ext cx="23275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dirty="0" smtClean="0">
                    <a:ln>
                      <a:noFill/>
                    </a:ln>
                    <a:solidFill>
                      <a:srgbClr val="000000"/>
                    </a:solidFill>
                    <a:effectLst/>
                    <a:latin typeface="Arial" pitchFamily="34" charset="0"/>
                    <a:ea typeface="ＭＳ Ｐゴシック" pitchFamily="50" charset="-128"/>
                    <a:cs typeface="ＭＳ Ｐゴシック" pitchFamily="50" charset="-128"/>
                  </a:rPr>
                  <a:t>e</a:t>
                </a:r>
                <a:r>
                  <a:rPr kumimoji="1" lang="en-US" altLang="ja-JP" sz="2000" b="0" i="0" u="none" strike="noStrike" cap="none" normalizeH="0" baseline="0" dirty="0" err="1" smtClean="0">
                    <a:ln>
                      <a:noFill/>
                    </a:ln>
                    <a:solidFill>
                      <a:srgbClr val="000000"/>
                    </a:solidFill>
                    <a:effectLst/>
                    <a:latin typeface="Arial" pitchFamily="34" charset="0"/>
                    <a:ea typeface="ＭＳ Ｐゴシック" pitchFamily="50" charset="-128"/>
                    <a:cs typeface="ＭＳ Ｐゴシック" pitchFamily="50" charset="-128"/>
                  </a:rPr>
                  <a:t>nergy</a:t>
                </a:r>
                <a:r>
                  <a:rPr kumimoji="1" lang="ja-JP" altLang="ja-JP" sz="2000" b="0" i="0" u="none" strike="noStrike" cap="none" normalizeH="0" baseline="0" dirty="0" smtClean="0">
                    <a:ln>
                      <a:noFill/>
                    </a:ln>
                    <a:solidFill>
                      <a:srgbClr val="000000"/>
                    </a:solidFill>
                    <a:effectLst/>
                    <a:latin typeface="Arial" pitchFamily="34" charset="0"/>
                    <a:ea typeface="ＭＳ Ｐゴシック" pitchFamily="50" charset="-128"/>
                    <a:cs typeface="ＭＳ Ｐゴシック" pitchFamily="50" charset="-128"/>
                  </a:rPr>
                  <a:t> </a:t>
                </a:r>
                <a:r>
                  <a:rPr kumimoji="1" lang="en-US" altLang="ja-JP" sz="2000" b="0" i="0" u="none" strike="noStrike" cap="none" normalizeH="0" baseline="0" dirty="0" smtClean="0">
                    <a:ln>
                      <a:noFill/>
                    </a:ln>
                    <a:solidFill>
                      <a:srgbClr val="000000"/>
                    </a:solidFill>
                    <a:effectLst/>
                    <a:latin typeface="Arial" pitchFamily="34" charset="0"/>
                    <a:ea typeface="ＭＳ Ｐゴシック" pitchFamily="50" charset="-128"/>
                    <a:cs typeface="ＭＳ Ｐゴシック" pitchFamily="50" charset="-128"/>
                  </a:rPr>
                  <a:t>from </a:t>
                </a:r>
                <a:r>
                  <a:rPr kumimoji="1" lang="en-US" altLang="ja-JP" sz="2000" b="0" i="1" u="none" strike="noStrike" cap="none" normalizeH="0" baseline="0" dirty="0" err="1" smtClean="0">
                    <a:ln>
                      <a:noFill/>
                    </a:ln>
                    <a:solidFill>
                      <a:srgbClr val="000000"/>
                    </a:solidFill>
                    <a:effectLst/>
                    <a:latin typeface="Arial" pitchFamily="34" charset="0"/>
                    <a:ea typeface="ＭＳ Ｐゴシック" pitchFamily="50" charset="-128"/>
                    <a:cs typeface="ＭＳ Ｐゴシック" pitchFamily="50" charset="-128"/>
                  </a:rPr>
                  <a:t>E</a:t>
                </a:r>
                <a:r>
                  <a:rPr kumimoji="1" lang="en-US" altLang="ja-JP" sz="2000" b="0" i="0" u="none" strike="noStrike" cap="none" normalizeH="0" baseline="-25000" dirty="0" err="1" smtClean="0">
                    <a:ln>
                      <a:noFill/>
                    </a:ln>
                    <a:solidFill>
                      <a:srgbClr val="000000"/>
                    </a:solidFill>
                    <a:effectLst/>
                    <a:latin typeface="Arial" pitchFamily="34" charset="0"/>
                    <a:ea typeface="ＭＳ Ｐゴシック" pitchFamily="50" charset="-128"/>
                    <a:cs typeface="ＭＳ Ｐゴシック" pitchFamily="50" charset="-128"/>
                  </a:rPr>
                  <a:t>vac</a:t>
                </a:r>
                <a:r>
                  <a:rPr kumimoji="1" lang="ja-JP" altLang="ja-JP" sz="2000" b="0" i="0" u="none" strike="noStrike" cap="none" normalizeH="0" baseline="0" dirty="0" smtClean="0">
                    <a:ln>
                      <a:noFill/>
                    </a:ln>
                    <a:solidFill>
                      <a:srgbClr val="000000"/>
                    </a:solidFill>
                    <a:effectLst/>
                    <a:latin typeface="Arial" pitchFamily="34" charset="0"/>
                    <a:ea typeface="ＭＳ Ｐゴシック" pitchFamily="50" charset="-128"/>
                    <a:cs typeface="ＭＳ Ｐゴシック" pitchFamily="50" charset="-128"/>
                  </a:rPr>
                  <a:t>/ eV</a:t>
                </a:r>
                <a:endParaRPr kumimoji="1" lang="ja-JP" altLang="ja-JP" sz="20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grpSp>
            <p:nvGrpSpPr>
              <p:cNvPr id="613451" name="グループ化 613450"/>
              <p:cNvGrpSpPr/>
              <p:nvPr/>
            </p:nvGrpSpPr>
            <p:grpSpPr>
              <a:xfrm>
                <a:off x="888936" y="2023529"/>
                <a:ext cx="3429099" cy="3530819"/>
                <a:chOff x="5536896" y="3784107"/>
                <a:chExt cx="2185988" cy="1917700"/>
              </a:xfrm>
            </p:grpSpPr>
            <p:sp>
              <p:nvSpPr>
                <p:cNvPr id="613381" name="Line 34"/>
                <p:cNvSpPr>
                  <a:spLocks noChangeShapeType="1"/>
                </p:cNvSpPr>
                <p:nvPr/>
              </p:nvSpPr>
              <p:spPr bwMode="auto">
                <a:xfrm flipV="1">
                  <a:off x="5536896" y="3784107"/>
                  <a:ext cx="0" cy="191770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13382" name="Line 35"/>
                <p:cNvSpPr>
                  <a:spLocks noChangeShapeType="1"/>
                </p:cNvSpPr>
                <p:nvPr/>
              </p:nvSpPr>
              <p:spPr bwMode="auto">
                <a:xfrm flipV="1">
                  <a:off x="7722884" y="3784107"/>
                  <a:ext cx="0" cy="1917700"/>
                </a:xfrm>
                <a:prstGeom prst="line">
                  <a:avLst/>
                </a:prstGeom>
                <a:noFill/>
                <a:ln w="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13409" name="Freeform 62"/>
                <p:cNvSpPr>
                  <a:spLocks/>
                </p:cNvSpPr>
                <p:nvPr/>
              </p:nvSpPr>
              <p:spPr bwMode="auto">
                <a:xfrm>
                  <a:off x="5875034" y="3996832"/>
                  <a:ext cx="1420813" cy="1704975"/>
                </a:xfrm>
                <a:custGeom>
                  <a:avLst/>
                  <a:gdLst>
                    <a:gd name="T0" fmla="*/ 11 w 895"/>
                    <a:gd name="T1" fmla="*/ 1063 h 1074"/>
                    <a:gd name="T2" fmla="*/ 33 w 895"/>
                    <a:gd name="T3" fmla="*/ 1063 h 1074"/>
                    <a:gd name="T4" fmla="*/ 44 w 895"/>
                    <a:gd name="T5" fmla="*/ 1063 h 1074"/>
                    <a:gd name="T6" fmla="*/ 67 w 895"/>
                    <a:gd name="T7" fmla="*/ 1063 h 1074"/>
                    <a:gd name="T8" fmla="*/ 78 w 895"/>
                    <a:gd name="T9" fmla="*/ 1074 h 1074"/>
                    <a:gd name="T10" fmla="*/ 100 w 895"/>
                    <a:gd name="T11" fmla="*/ 1063 h 1074"/>
                    <a:gd name="T12" fmla="*/ 112 w 895"/>
                    <a:gd name="T13" fmla="*/ 1063 h 1074"/>
                    <a:gd name="T14" fmla="*/ 134 w 895"/>
                    <a:gd name="T15" fmla="*/ 1063 h 1074"/>
                    <a:gd name="T16" fmla="*/ 145 w 895"/>
                    <a:gd name="T17" fmla="*/ 1063 h 1074"/>
                    <a:gd name="T18" fmla="*/ 168 w 895"/>
                    <a:gd name="T19" fmla="*/ 1063 h 1074"/>
                    <a:gd name="T20" fmla="*/ 190 w 895"/>
                    <a:gd name="T21" fmla="*/ 1063 h 1074"/>
                    <a:gd name="T22" fmla="*/ 201 w 895"/>
                    <a:gd name="T23" fmla="*/ 1051 h 1074"/>
                    <a:gd name="T24" fmla="*/ 224 w 895"/>
                    <a:gd name="T25" fmla="*/ 1040 h 1074"/>
                    <a:gd name="T26" fmla="*/ 235 w 895"/>
                    <a:gd name="T27" fmla="*/ 1029 h 1074"/>
                    <a:gd name="T28" fmla="*/ 257 w 895"/>
                    <a:gd name="T29" fmla="*/ 1018 h 1074"/>
                    <a:gd name="T30" fmla="*/ 268 w 895"/>
                    <a:gd name="T31" fmla="*/ 984 h 1074"/>
                    <a:gd name="T32" fmla="*/ 291 w 895"/>
                    <a:gd name="T33" fmla="*/ 996 h 1074"/>
                    <a:gd name="T34" fmla="*/ 302 w 895"/>
                    <a:gd name="T35" fmla="*/ 962 h 1074"/>
                    <a:gd name="T36" fmla="*/ 324 w 895"/>
                    <a:gd name="T37" fmla="*/ 917 h 1074"/>
                    <a:gd name="T38" fmla="*/ 335 w 895"/>
                    <a:gd name="T39" fmla="*/ 895 h 1074"/>
                    <a:gd name="T40" fmla="*/ 358 w 895"/>
                    <a:gd name="T41" fmla="*/ 861 h 1074"/>
                    <a:gd name="T42" fmla="*/ 369 w 895"/>
                    <a:gd name="T43" fmla="*/ 794 h 1074"/>
                    <a:gd name="T44" fmla="*/ 391 w 895"/>
                    <a:gd name="T45" fmla="*/ 749 h 1074"/>
                    <a:gd name="T46" fmla="*/ 414 w 895"/>
                    <a:gd name="T47" fmla="*/ 694 h 1074"/>
                    <a:gd name="T48" fmla="*/ 425 w 895"/>
                    <a:gd name="T49" fmla="*/ 671 h 1074"/>
                    <a:gd name="T50" fmla="*/ 447 w 895"/>
                    <a:gd name="T51" fmla="*/ 626 h 1074"/>
                    <a:gd name="T52" fmla="*/ 459 w 895"/>
                    <a:gd name="T53" fmla="*/ 537 h 1074"/>
                    <a:gd name="T54" fmla="*/ 481 w 895"/>
                    <a:gd name="T55" fmla="*/ 503 h 1074"/>
                    <a:gd name="T56" fmla="*/ 492 w 895"/>
                    <a:gd name="T57" fmla="*/ 436 h 1074"/>
                    <a:gd name="T58" fmla="*/ 515 w 895"/>
                    <a:gd name="T59" fmla="*/ 380 h 1074"/>
                    <a:gd name="T60" fmla="*/ 526 w 895"/>
                    <a:gd name="T61" fmla="*/ 391 h 1074"/>
                    <a:gd name="T62" fmla="*/ 548 w 895"/>
                    <a:gd name="T63" fmla="*/ 369 h 1074"/>
                    <a:gd name="T64" fmla="*/ 559 w 895"/>
                    <a:gd name="T65" fmla="*/ 358 h 1074"/>
                    <a:gd name="T66" fmla="*/ 582 w 895"/>
                    <a:gd name="T67" fmla="*/ 347 h 1074"/>
                    <a:gd name="T68" fmla="*/ 604 w 895"/>
                    <a:gd name="T69" fmla="*/ 324 h 1074"/>
                    <a:gd name="T70" fmla="*/ 615 w 895"/>
                    <a:gd name="T71" fmla="*/ 280 h 1074"/>
                    <a:gd name="T72" fmla="*/ 638 w 895"/>
                    <a:gd name="T73" fmla="*/ 257 h 1074"/>
                    <a:gd name="T74" fmla="*/ 649 w 895"/>
                    <a:gd name="T75" fmla="*/ 291 h 1074"/>
                    <a:gd name="T76" fmla="*/ 671 w 895"/>
                    <a:gd name="T77" fmla="*/ 257 h 1074"/>
                    <a:gd name="T78" fmla="*/ 682 w 895"/>
                    <a:gd name="T79" fmla="*/ 224 h 1074"/>
                    <a:gd name="T80" fmla="*/ 705 w 895"/>
                    <a:gd name="T81" fmla="*/ 235 h 1074"/>
                    <a:gd name="T82" fmla="*/ 716 w 895"/>
                    <a:gd name="T83" fmla="*/ 224 h 1074"/>
                    <a:gd name="T84" fmla="*/ 738 w 895"/>
                    <a:gd name="T85" fmla="*/ 257 h 1074"/>
                    <a:gd name="T86" fmla="*/ 750 w 895"/>
                    <a:gd name="T87" fmla="*/ 190 h 1074"/>
                    <a:gd name="T88" fmla="*/ 772 w 895"/>
                    <a:gd name="T89" fmla="*/ 190 h 1074"/>
                    <a:gd name="T90" fmla="*/ 783 w 895"/>
                    <a:gd name="T91" fmla="*/ 145 h 1074"/>
                    <a:gd name="T92" fmla="*/ 806 w 895"/>
                    <a:gd name="T93" fmla="*/ 123 h 1074"/>
                    <a:gd name="T94" fmla="*/ 828 w 895"/>
                    <a:gd name="T95" fmla="*/ 112 h 1074"/>
                    <a:gd name="T96" fmla="*/ 839 w 895"/>
                    <a:gd name="T97" fmla="*/ 67 h 1074"/>
                    <a:gd name="T98" fmla="*/ 861 w 895"/>
                    <a:gd name="T99" fmla="*/ 67 h 1074"/>
                    <a:gd name="T100" fmla="*/ 873 w 895"/>
                    <a:gd name="T101" fmla="*/ 33 h 1074"/>
                    <a:gd name="T102" fmla="*/ 895 w 895"/>
                    <a:gd name="T103" fmla="*/ 33 h 1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5" h="1074">
                      <a:moveTo>
                        <a:pt x="0" y="1074"/>
                      </a:moveTo>
                      <a:lnTo>
                        <a:pt x="0" y="1063"/>
                      </a:lnTo>
                      <a:lnTo>
                        <a:pt x="11" y="1063"/>
                      </a:lnTo>
                      <a:lnTo>
                        <a:pt x="11" y="1063"/>
                      </a:lnTo>
                      <a:lnTo>
                        <a:pt x="11" y="1063"/>
                      </a:lnTo>
                      <a:lnTo>
                        <a:pt x="11" y="1074"/>
                      </a:lnTo>
                      <a:lnTo>
                        <a:pt x="22" y="1063"/>
                      </a:lnTo>
                      <a:lnTo>
                        <a:pt x="22" y="1063"/>
                      </a:lnTo>
                      <a:lnTo>
                        <a:pt x="22" y="1063"/>
                      </a:lnTo>
                      <a:lnTo>
                        <a:pt x="33" y="1063"/>
                      </a:lnTo>
                      <a:lnTo>
                        <a:pt x="33" y="1063"/>
                      </a:lnTo>
                      <a:lnTo>
                        <a:pt x="33" y="1063"/>
                      </a:lnTo>
                      <a:lnTo>
                        <a:pt x="44" y="1063"/>
                      </a:lnTo>
                      <a:lnTo>
                        <a:pt x="44" y="1063"/>
                      </a:lnTo>
                      <a:lnTo>
                        <a:pt x="44" y="1063"/>
                      </a:lnTo>
                      <a:lnTo>
                        <a:pt x="56" y="1063"/>
                      </a:lnTo>
                      <a:lnTo>
                        <a:pt x="56" y="1074"/>
                      </a:lnTo>
                      <a:lnTo>
                        <a:pt x="56" y="1074"/>
                      </a:lnTo>
                      <a:lnTo>
                        <a:pt x="56" y="1074"/>
                      </a:lnTo>
                      <a:lnTo>
                        <a:pt x="67" y="1063"/>
                      </a:lnTo>
                      <a:lnTo>
                        <a:pt x="67" y="1074"/>
                      </a:lnTo>
                      <a:lnTo>
                        <a:pt x="67" y="1063"/>
                      </a:lnTo>
                      <a:lnTo>
                        <a:pt x="78" y="1063"/>
                      </a:lnTo>
                      <a:lnTo>
                        <a:pt x="78" y="1063"/>
                      </a:lnTo>
                      <a:lnTo>
                        <a:pt x="78" y="1074"/>
                      </a:lnTo>
                      <a:lnTo>
                        <a:pt x="89" y="1063"/>
                      </a:lnTo>
                      <a:lnTo>
                        <a:pt x="89" y="1063"/>
                      </a:lnTo>
                      <a:lnTo>
                        <a:pt x="89" y="1063"/>
                      </a:lnTo>
                      <a:lnTo>
                        <a:pt x="100" y="1063"/>
                      </a:lnTo>
                      <a:lnTo>
                        <a:pt x="100" y="1063"/>
                      </a:lnTo>
                      <a:lnTo>
                        <a:pt x="100" y="1063"/>
                      </a:lnTo>
                      <a:lnTo>
                        <a:pt x="100" y="1063"/>
                      </a:lnTo>
                      <a:lnTo>
                        <a:pt x="112" y="1063"/>
                      </a:lnTo>
                      <a:lnTo>
                        <a:pt x="112" y="1063"/>
                      </a:lnTo>
                      <a:lnTo>
                        <a:pt x="112" y="1063"/>
                      </a:lnTo>
                      <a:lnTo>
                        <a:pt x="123" y="1074"/>
                      </a:lnTo>
                      <a:lnTo>
                        <a:pt x="123" y="1063"/>
                      </a:lnTo>
                      <a:lnTo>
                        <a:pt x="123" y="1063"/>
                      </a:lnTo>
                      <a:lnTo>
                        <a:pt x="134" y="1063"/>
                      </a:lnTo>
                      <a:lnTo>
                        <a:pt x="134" y="1063"/>
                      </a:lnTo>
                      <a:lnTo>
                        <a:pt x="134" y="1063"/>
                      </a:lnTo>
                      <a:lnTo>
                        <a:pt x="145" y="1063"/>
                      </a:lnTo>
                      <a:lnTo>
                        <a:pt x="145" y="1063"/>
                      </a:lnTo>
                      <a:lnTo>
                        <a:pt x="145" y="1063"/>
                      </a:lnTo>
                      <a:lnTo>
                        <a:pt x="145" y="1063"/>
                      </a:lnTo>
                      <a:lnTo>
                        <a:pt x="156" y="1063"/>
                      </a:lnTo>
                      <a:lnTo>
                        <a:pt x="156" y="1063"/>
                      </a:lnTo>
                      <a:lnTo>
                        <a:pt x="156" y="1063"/>
                      </a:lnTo>
                      <a:lnTo>
                        <a:pt x="168" y="1063"/>
                      </a:lnTo>
                      <a:lnTo>
                        <a:pt x="168" y="1063"/>
                      </a:lnTo>
                      <a:lnTo>
                        <a:pt x="168" y="1063"/>
                      </a:lnTo>
                      <a:lnTo>
                        <a:pt x="179" y="1063"/>
                      </a:lnTo>
                      <a:lnTo>
                        <a:pt x="179" y="1063"/>
                      </a:lnTo>
                      <a:lnTo>
                        <a:pt x="179" y="1063"/>
                      </a:lnTo>
                      <a:lnTo>
                        <a:pt x="190" y="1063"/>
                      </a:lnTo>
                      <a:lnTo>
                        <a:pt x="190" y="1051"/>
                      </a:lnTo>
                      <a:lnTo>
                        <a:pt x="190" y="1051"/>
                      </a:lnTo>
                      <a:lnTo>
                        <a:pt x="201" y="1051"/>
                      </a:lnTo>
                      <a:lnTo>
                        <a:pt x="201" y="1051"/>
                      </a:lnTo>
                      <a:lnTo>
                        <a:pt x="201" y="1051"/>
                      </a:lnTo>
                      <a:lnTo>
                        <a:pt x="201" y="1051"/>
                      </a:lnTo>
                      <a:lnTo>
                        <a:pt x="212" y="1051"/>
                      </a:lnTo>
                      <a:lnTo>
                        <a:pt x="212" y="1040"/>
                      </a:lnTo>
                      <a:lnTo>
                        <a:pt x="212" y="1040"/>
                      </a:lnTo>
                      <a:lnTo>
                        <a:pt x="224" y="1040"/>
                      </a:lnTo>
                      <a:lnTo>
                        <a:pt x="224" y="1040"/>
                      </a:lnTo>
                      <a:lnTo>
                        <a:pt x="224" y="1040"/>
                      </a:lnTo>
                      <a:lnTo>
                        <a:pt x="235" y="1040"/>
                      </a:lnTo>
                      <a:lnTo>
                        <a:pt x="235" y="1029"/>
                      </a:lnTo>
                      <a:lnTo>
                        <a:pt x="235" y="1029"/>
                      </a:lnTo>
                      <a:lnTo>
                        <a:pt x="235" y="1029"/>
                      </a:lnTo>
                      <a:lnTo>
                        <a:pt x="246" y="1029"/>
                      </a:lnTo>
                      <a:lnTo>
                        <a:pt x="246" y="1029"/>
                      </a:lnTo>
                      <a:lnTo>
                        <a:pt x="246" y="1018"/>
                      </a:lnTo>
                      <a:lnTo>
                        <a:pt x="257" y="1018"/>
                      </a:lnTo>
                      <a:lnTo>
                        <a:pt x="257" y="1018"/>
                      </a:lnTo>
                      <a:lnTo>
                        <a:pt x="257" y="1018"/>
                      </a:lnTo>
                      <a:lnTo>
                        <a:pt x="268" y="1007"/>
                      </a:lnTo>
                      <a:lnTo>
                        <a:pt x="268" y="996"/>
                      </a:lnTo>
                      <a:lnTo>
                        <a:pt x="268" y="984"/>
                      </a:lnTo>
                      <a:lnTo>
                        <a:pt x="279" y="996"/>
                      </a:lnTo>
                      <a:lnTo>
                        <a:pt x="279" y="984"/>
                      </a:lnTo>
                      <a:lnTo>
                        <a:pt x="279" y="984"/>
                      </a:lnTo>
                      <a:lnTo>
                        <a:pt x="291" y="984"/>
                      </a:lnTo>
                      <a:lnTo>
                        <a:pt x="291" y="996"/>
                      </a:lnTo>
                      <a:lnTo>
                        <a:pt x="291" y="984"/>
                      </a:lnTo>
                      <a:lnTo>
                        <a:pt x="291" y="973"/>
                      </a:lnTo>
                      <a:lnTo>
                        <a:pt x="302" y="962"/>
                      </a:lnTo>
                      <a:lnTo>
                        <a:pt x="302" y="962"/>
                      </a:lnTo>
                      <a:lnTo>
                        <a:pt x="302" y="962"/>
                      </a:lnTo>
                      <a:lnTo>
                        <a:pt x="313" y="962"/>
                      </a:lnTo>
                      <a:lnTo>
                        <a:pt x="313" y="951"/>
                      </a:lnTo>
                      <a:lnTo>
                        <a:pt x="313" y="951"/>
                      </a:lnTo>
                      <a:lnTo>
                        <a:pt x="324" y="940"/>
                      </a:lnTo>
                      <a:lnTo>
                        <a:pt x="324" y="917"/>
                      </a:lnTo>
                      <a:lnTo>
                        <a:pt x="324" y="917"/>
                      </a:lnTo>
                      <a:lnTo>
                        <a:pt x="324" y="906"/>
                      </a:lnTo>
                      <a:lnTo>
                        <a:pt x="335" y="895"/>
                      </a:lnTo>
                      <a:lnTo>
                        <a:pt x="335" y="895"/>
                      </a:lnTo>
                      <a:lnTo>
                        <a:pt x="335" y="895"/>
                      </a:lnTo>
                      <a:lnTo>
                        <a:pt x="347" y="895"/>
                      </a:lnTo>
                      <a:lnTo>
                        <a:pt x="347" y="861"/>
                      </a:lnTo>
                      <a:lnTo>
                        <a:pt x="347" y="872"/>
                      </a:lnTo>
                      <a:lnTo>
                        <a:pt x="358" y="861"/>
                      </a:lnTo>
                      <a:lnTo>
                        <a:pt x="358" y="861"/>
                      </a:lnTo>
                      <a:lnTo>
                        <a:pt x="358" y="839"/>
                      </a:lnTo>
                      <a:lnTo>
                        <a:pt x="369" y="839"/>
                      </a:lnTo>
                      <a:lnTo>
                        <a:pt x="369" y="817"/>
                      </a:lnTo>
                      <a:lnTo>
                        <a:pt x="369" y="805"/>
                      </a:lnTo>
                      <a:lnTo>
                        <a:pt x="369" y="794"/>
                      </a:lnTo>
                      <a:lnTo>
                        <a:pt x="380" y="794"/>
                      </a:lnTo>
                      <a:lnTo>
                        <a:pt x="380" y="783"/>
                      </a:lnTo>
                      <a:lnTo>
                        <a:pt x="380" y="772"/>
                      </a:lnTo>
                      <a:lnTo>
                        <a:pt x="391" y="749"/>
                      </a:lnTo>
                      <a:lnTo>
                        <a:pt x="391" y="749"/>
                      </a:lnTo>
                      <a:lnTo>
                        <a:pt x="391" y="738"/>
                      </a:lnTo>
                      <a:lnTo>
                        <a:pt x="403" y="727"/>
                      </a:lnTo>
                      <a:lnTo>
                        <a:pt x="403" y="705"/>
                      </a:lnTo>
                      <a:lnTo>
                        <a:pt x="403" y="705"/>
                      </a:lnTo>
                      <a:lnTo>
                        <a:pt x="414" y="694"/>
                      </a:lnTo>
                      <a:lnTo>
                        <a:pt x="414" y="682"/>
                      </a:lnTo>
                      <a:lnTo>
                        <a:pt x="414" y="671"/>
                      </a:lnTo>
                      <a:lnTo>
                        <a:pt x="425" y="682"/>
                      </a:lnTo>
                      <a:lnTo>
                        <a:pt x="425" y="671"/>
                      </a:lnTo>
                      <a:lnTo>
                        <a:pt x="425" y="671"/>
                      </a:lnTo>
                      <a:lnTo>
                        <a:pt x="425" y="649"/>
                      </a:lnTo>
                      <a:lnTo>
                        <a:pt x="436" y="638"/>
                      </a:lnTo>
                      <a:lnTo>
                        <a:pt x="436" y="626"/>
                      </a:lnTo>
                      <a:lnTo>
                        <a:pt x="436" y="626"/>
                      </a:lnTo>
                      <a:lnTo>
                        <a:pt x="447" y="626"/>
                      </a:lnTo>
                      <a:lnTo>
                        <a:pt x="447" y="615"/>
                      </a:lnTo>
                      <a:lnTo>
                        <a:pt x="447" y="582"/>
                      </a:lnTo>
                      <a:lnTo>
                        <a:pt x="459" y="570"/>
                      </a:lnTo>
                      <a:lnTo>
                        <a:pt x="459" y="537"/>
                      </a:lnTo>
                      <a:lnTo>
                        <a:pt x="459" y="537"/>
                      </a:lnTo>
                      <a:lnTo>
                        <a:pt x="459" y="548"/>
                      </a:lnTo>
                      <a:lnTo>
                        <a:pt x="470" y="570"/>
                      </a:lnTo>
                      <a:lnTo>
                        <a:pt x="470" y="559"/>
                      </a:lnTo>
                      <a:lnTo>
                        <a:pt x="470" y="537"/>
                      </a:lnTo>
                      <a:lnTo>
                        <a:pt x="481" y="503"/>
                      </a:lnTo>
                      <a:lnTo>
                        <a:pt x="481" y="503"/>
                      </a:lnTo>
                      <a:lnTo>
                        <a:pt x="481" y="470"/>
                      </a:lnTo>
                      <a:lnTo>
                        <a:pt x="492" y="470"/>
                      </a:lnTo>
                      <a:lnTo>
                        <a:pt x="492" y="447"/>
                      </a:lnTo>
                      <a:lnTo>
                        <a:pt x="492" y="436"/>
                      </a:lnTo>
                      <a:lnTo>
                        <a:pt x="503" y="425"/>
                      </a:lnTo>
                      <a:lnTo>
                        <a:pt x="503" y="414"/>
                      </a:lnTo>
                      <a:lnTo>
                        <a:pt x="503" y="391"/>
                      </a:lnTo>
                      <a:lnTo>
                        <a:pt x="515" y="380"/>
                      </a:lnTo>
                      <a:lnTo>
                        <a:pt x="515" y="380"/>
                      </a:lnTo>
                      <a:lnTo>
                        <a:pt x="515" y="391"/>
                      </a:lnTo>
                      <a:lnTo>
                        <a:pt x="515" y="403"/>
                      </a:lnTo>
                      <a:lnTo>
                        <a:pt x="526" y="403"/>
                      </a:lnTo>
                      <a:lnTo>
                        <a:pt x="526" y="403"/>
                      </a:lnTo>
                      <a:lnTo>
                        <a:pt x="526" y="391"/>
                      </a:lnTo>
                      <a:lnTo>
                        <a:pt x="537" y="369"/>
                      </a:lnTo>
                      <a:lnTo>
                        <a:pt x="537" y="358"/>
                      </a:lnTo>
                      <a:lnTo>
                        <a:pt x="537" y="358"/>
                      </a:lnTo>
                      <a:lnTo>
                        <a:pt x="548" y="369"/>
                      </a:lnTo>
                      <a:lnTo>
                        <a:pt x="548" y="369"/>
                      </a:lnTo>
                      <a:lnTo>
                        <a:pt x="548" y="358"/>
                      </a:lnTo>
                      <a:lnTo>
                        <a:pt x="548" y="369"/>
                      </a:lnTo>
                      <a:lnTo>
                        <a:pt x="559" y="380"/>
                      </a:lnTo>
                      <a:lnTo>
                        <a:pt x="559" y="358"/>
                      </a:lnTo>
                      <a:lnTo>
                        <a:pt x="559" y="358"/>
                      </a:lnTo>
                      <a:lnTo>
                        <a:pt x="570" y="347"/>
                      </a:lnTo>
                      <a:lnTo>
                        <a:pt x="570" y="313"/>
                      </a:lnTo>
                      <a:lnTo>
                        <a:pt x="570" y="302"/>
                      </a:lnTo>
                      <a:lnTo>
                        <a:pt x="582" y="291"/>
                      </a:lnTo>
                      <a:lnTo>
                        <a:pt x="582" y="347"/>
                      </a:lnTo>
                      <a:lnTo>
                        <a:pt x="582" y="324"/>
                      </a:lnTo>
                      <a:lnTo>
                        <a:pt x="593" y="336"/>
                      </a:lnTo>
                      <a:lnTo>
                        <a:pt x="593" y="324"/>
                      </a:lnTo>
                      <a:lnTo>
                        <a:pt x="593" y="358"/>
                      </a:lnTo>
                      <a:lnTo>
                        <a:pt x="604" y="324"/>
                      </a:lnTo>
                      <a:lnTo>
                        <a:pt x="604" y="291"/>
                      </a:lnTo>
                      <a:lnTo>
                        <a:pt x="604" y="235"/>
                      </a:lnTo>
                      <a:lnTo>
                        <a:pt x="604" y="235"/>
                      </a:lnTo>
                      <a:lnTo>
                        <a:pt x="615" y="257"/>
                      </a:lnTo>
                      <a:lnTo>
                        <a:pt x="615" y="280"/>
                      </a:lnTo>
                      <a:lnTo>
                        <a:pt x="615" y="268"/>
                      </a:lnTo>
                      <a:lnTo>
                        <a:pt x="626" y="246"/>
                      </a:lnTo>
                      <a:lnTo>
                        <a:pt x="626" y="246"/>
                      </a:lnTo>
                      <a:lnTo>
                        <a:pt x="626" y="246"/>
                      </a:lnTo>
                      <a:lnTo>
                        <a:pt x="638" y="257"/>
                      </a:lnTo>
                      <a:lnTo>
                        <a:pt x="638" y="246"/>
                      </a:lnTo>
                      <a:lnTo>
                        <a:pt x="638" y="246"/>
                      </a:lnTo>
                      <a:lnTo>
                        <a:pt x="649" y="246"/>
                      </a:lnTo>
                      <a:lnTo>
                        <a:pt x="649" y="268"/>
                      </a:lnTo>
                      <a:lnTo>
                        <a:pt x="649" y="291"/>
                      </a:lnTo>
                      <a:lnTo>
                        <a:pt x="649" y="280"/>
                      </a:lnTo>
                      <a:lnTo>
                        <a:pt x="660" y="257"/>
                      </a:lnTo>
                      <a:lnTo>
                        <a:pt x="660" y="246"/>
                      </a:lnTo>
                      <a:lnTo>
                        <a:pt x="660" y="235"/>
                      </a:lnTo>
                      <a:lnTo>
                        <a:pt x="671" y="257"/>
                      </a:lnTo>
                      <a:lnTo>
                        <a:pt x="671" y="257"/>
                      </a:lnTo>
                      <a:lnTo>
                        <a:pt x="671" y="246"/>
                      </a:lnTo>
                      <a:lnTo>
                        <a:pt x="682" y="246"/>
                      </a:lnTo>
                      <a:lnTo>
                        <a:pt x="682" y="246"/>
                      </a:lnTo>
                      <a:lnTo>
                        <a:pt x="682" y="224"/>
                      </a:lnTo>
                      <a:lnTo>
                        <a:pt x="694" y="235"/>
                      </a:lnTo>
                      <a:lnTo>
                        <a:pt x="694" y="268"/>
                      </a:lnTo>
                      <a:lnTo>
                        <a:pt x="694" y="280"/>
                      </a:lnTo>
                      <a:lnTo>
                        <a:pt x="694" y="268"/>
                      </a:lnTo>
                      <a:lnTo>
                        <a:pt x="705" y="235"/>
                      </a:lnTo>
                      <a:lnTo>
                        <a:pt x="705" y="235"/>
                      </a:lnTo>
                      <a:lnTo>
                        <a:pt x="705" y="235"/>
                      </a:lnTo>
                      <a:lnTo>
                        <a:pt x="716" y="257"/>
                      </a:lnTo>
                      <a:lnTo>
                        <a:pt x="716" y="246"/>
                      </a:lnTo>
                      <a:lnTo>
                        <a:pt x="716" y="224"/>
                      </a:lnTo>
                      <a:lnTo>
                        <a:pt x="727" y="212"/>
                      </a:lnTo>
                      <a:lnTo>
                        <a:pt x="727" y="212"/>
                      </a:lnTo>
                      <a:lnTo>
                        <a:pt x="727" y="235"/>
                      </a:lnTo>
                      <a:lnTo>
                        <a:pt x="738" y="246"/>
                      </a:lnTo>
                      <a:lnTo>
                        <a:pt x="738" y="257"/>
                      </a:lnTo>
                      <a:lnTo>
                        <a:pt x="738" y="224"/>
                      </a:lnTo>
                      <a:lnTo>
                        <a:pt x="738" y="212"/>
                      </a:lnTo>
                      <a:lnTo>
                        <a:pt x="750" y="201"/>
                      </a:lnTo>
                      <a:lnTo>
                        <a:pt x="750" y="190"/>
                      </a:lnTo>
                      <a:lnTo>
                        <a:pt x="750" y="190"/>
                      </a:lnTo>
                      <a:lnTo>
                        <a:pt x="761" y="201"/>
                      </a:lnTo>
                      <a:lnTo>
                        <a:pt x="761" y="224"/>
                      </a:lnTo>
                      <a:lnTo>
                        <a:pt x="761" y="201"/>
                      </a:lnTo>
                      <a:lnTo>
                        <a:pt x="772" y="201"/>
                      </a:lnTo>
                      <a:lnTo>
                        <a:pt x="772" y="190"/>
                      </a:lnTo>
                      <a:lnTo>
                        <a:pt x="772" y="224"/>
                      </a:lnTo>
                      <a:lnTo>
                        <a:pt x="783" y="190"/>
                      </a:lnTo>
                      <a:lnTo>
                        <a:pt x="783" y="145"/>
                      </a:lnTo>
                      <a:lnTo>
                        <a:pt x="783" y="134"/>
                      </a:lnTo>
                      <a:lnTo>
                        <a:pt x="783" y="145"/>
                      </a:lnTo>
                      <a:lnTo>
                        <a:pt x="794" y="157"/>
                      </a:lnTo>
                      <a:lnTo>
                        <a:pt x="794" y="168"/>
                      </a:lnTo>
                      <a:lnTo>
                        <a:pt x="794" y="134"/>
                      </a:lnTo>
                      <a:lnTo>
                        <a:pt x="806" y="145"/>
                      </a:lnTo>
                      <a:lnTo>
                        <a:pt x="806" y="123"/>
                      </a:lnTo>
                      <a:lnTo>
                        <a:pt x="806" y="145"/>
                      </a:lnTo>
                      <a:lnTo>
                        <a:pt x="817" y="145"/>
                      </a:lnTo>
                      <a:lnTo>
                        <a:pt x="817" y="123"/>
                      </a:lnTo>
                      <a:lnTo>
                        <a:pt x="817" y="123"/>
                      </a:lnTo>
                      <a:lnTo>
                        <a:pt x="828" y="112"/>
                      </a:lnTo>
                      <a:lnTo>
                        <a:pt x="828" y="134"/>
                      </a:lnTo>
                      <a:lnTo>
                        <a:pt x="828" y="101"/>
                      </a:lnTo>
                      <a:lnTo>
                        <a:pt x="828" y="101"/>
                      </a:lnTo>
                      <a:lnTo>
                        <a:pt x="839" y="78"/>
                      </a:lnTo>
                      <a:lnTo>
                        <a:pt x="839" y="67"/>
                      </a:lnTo>
                      <a:lnTo>
                        <a:pt x="839" y="56"/>
                      </a:lnTo>
                      <a:lnTo>
                        <a:pt x="850" y="101"/>
                      </a:lnTo>
                      <a:lnTo>
                        <a:pt x="850" y="123"/>
                      </a:lnTo>
                      <a:lnTo>
                        <a:pt x="850" y="112"/>
                      </a:lnTo>
                      <a:lnTo>
                        <a:pt x="861" y="67"/>
                      </a:lnTo>
                      <a:lnTo>
                        <a:pt x="861" y="78"/>
                      </a:lnTo>
                      <a:lnTo>
                        <a:pt x="861" y="112"/>
                      </a:lnTo>
                      <a:lnTo>
                        <a:pt x="873" y="101"/>
                      </a:lnTo>
                      <a:lnTo>
                        <a:pt x="873" y="78"/>
                      </a:lnTo>
                      <a:lnTo>
                        <a:pt x="873" y="33"/>
                      </a:lnTo>
                      <a:lnTo>
                        <a:pt x="873" y="22"/>
                      </a:lnTo>
                      <a:lnTo>
                        <a:pt x="884" y="0"/>
                      </a:lnTo>
                      <a:lnTo>
                        <a:pt x="884" y="11"/>
                      </a:lnTo>
                      <a:lnTo>
                        <a:pt x="884" y="45"/>
                      </a:lnTo>
                      <a:lnTo>
                        <a:pt x="895" y="33"/>
                      </a:lnTo>
                      <a:lnTo>
                        <a:pt x="895" y="0"/>
                      </a:lnTo>
                    </a:path>
                  </a:pathLst>
                </a:custGeom>
                <a:noFill/>
                <a:ln w="285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13410" name="Freeform 63"/>
                <p:cNvSpPr>
                  <a:spLocks/>
                </p:cNvSpPr>
                <p:nvPr/>
              </p:nvSpPr>
              <p:spPr bwMode="auto">
                <a:xfrm>
                  <a:off x="5875034" y="4333382"/>
                  <a:ext cx="1420813" cy="1350963"/>
                </a:xfrm>
                <a:custGeom>
                  <a:avLst/>
                  <a:gdLst>
                    <a:gd name="T0" fmla="*/ 11 w 895"/>
                    <a:gd name="T1" fmla="*/ 851 h 851"/>
                    <a:gd name="T2" fmla="*/ 33 w 895"/>
                    <a:gd name="T3" fmla="*/ 851 h 851"/>
                    <a:gd name="T4" fmla="*/ 44 w 895"/>
                    <a:gd name="T5" fmla="*/ 851 h 851"/>
                    <a:gd name="T6" fmla="*/ 67 w 895"/>
                    <a:gd name="T7" fmla="*/ 851 h 851"/>
                    <a:gd name="T8" fmla="*/ 78 w 895"/>
                    <a:gd name="T9" fmla="*/ 851 h 851"/>
                    <a:gd name="T10" fmla="*/ 100 w 895"/>
                    <a:gd name="T11" fmla="*/ 851 h 851"/>
                    <a:gd name="T12" fmla="*/ 112 w 895"/>
                    <a:gd name="T13" fmla="*/ 851 h 851"/>
                    <a:gd name="T14" fmla="*/ 134 w 895"/>
                    <a:gd name="T15" fmla="*/ 851 h 851"/>
                    <a:gd name="T16" fmla="*/ 145 w 895"/>
                    <a:gd name="T17" fmla="*/ 851 h 851"/>
                    <a:gd name="T18" fmla="*/ 168 w 895"/>
                    <a:gd name="T19" fmla="*/ 851 h 851"/>
                    <a:gd name="T20" fmla="*/ 190 w 895"/>
                    <a:gd name="T21" fmla="*/ 851 h 851"/>
                    <a:gd name="T22" fmla="*/ 201 w 895"/>
                    <a:gd name="T23" fmla="*/ 839 h 851"/>
                    <a:gd name="T24" fmla="*/ 224 w 895"/>
                    <a:gd name="T25" fmla="*/ 828 h 851"/>
                    <a:gd name="T26" fmla="*/ 235 w 895"/>
                    <a:gd name="T27" fmla="*/ 828 h 851"/>
                    <a:gd name="T28" fmla="*/ 257 w 895"/>
                    <a:gd name="T29" fmla="*/ 828 h 851"/>
                    <a:gd name="T30" fmla="*/ 268 w 895"/>
                    <a:gd name="T31" fmla="*/ 806 h 851"/>
                    <a:gd name="T32" fmla="*/ 291 w 895"/>
                    <a:gd name="T33" fmla="*/ 806 h 851"/>
                    <a:gd name="T34" fmla="*/ 302 w 895"/>
                    <a:gd name="T35" fmla="*/ 806 h 851"/>
                    <a:gd name="T36" fmla="*/ 324 w 895"/>
                    <a:gd name="T37" fmla="*/ 795 h 851"/>
                    <a:gd name="T38" fmla="*/ 335 w 895"/>
                    <a:gd name="T39" fmla="*/ 784 h 851"/>
                    <a:gd name="T40" fmla="*/ 358 w 895"/>
                    <a:gd name="T41" fmla="*/ 772 h 851"/>
                    <a:gd name="T42" fmla="*/ 369 w 895"/>
                    <a:gd name="T43" fmla="*/ 750 h 851"/>
                    <a:gd name="T44" fmla="*/ 391 w 895"/>
                    <a:gd name="T45" fmla="*/ 739 h 851"/>
                    <a:gd name="T46" fmla="*/ 414 w 895"/>
                    <a:gd name="T47" fmla="*/ 705 h 851"/>
                    <a:gd name="T48" fmla="*/ 425 w 895"/>
                    <a:gd name="T49" fmla="*/ 683 h 851"/>
                    <a:gd name="T50" fmla="*/ 447 w 895"/>
                    <a:gd name="T51" fmla="*/ 638 h 851"/>
                    <a:gd name="T52" fmla="*/ 459 w 895"/>
                    <a:gd name="T53" fmla="*/ 627 h 851"/>
                    <a:gd name="T54" fmla="*/ 481 w 895"/>
                    <a:gd name="T55" fmla="*/ 605 h 851"/>
                    <a:gd name="T56" fmla="*/ 492 w 895"/>
                    <a:gd name="T57" fmla="*/ 582 h 851"/>
                    <a:gd name="T58" fmla="*/ 515 w 895"/>
                    <a:gd name="T59" fmla="*/ 560 h 851"/>
                    <a:gd name="T60" fmla="*/ 526 w 895"/>
                    <a:gd name="T61" fmla="*/ 504 h 851"/>
                    <a:gd name="T62" fmla="*/ 548 w 895"/>
                    <a:gd name="T63" fmla="*/ 470 h 851"/>
                    <a:gd name="T64" fmla="*/ 559 w 895"/>
                    <a:gd name="T65" fmla="*/ 437 h 851"/>
                    <a:gd name="T66" fmla="*/ 582 w 895"/>
                    <a:gd name="T67" fmla="*/ 403 h 851"/>
                    <a:gd name="T68" fmla="*/ 604 w 895"/>
                    <a:gd name="T69" fmla="*/ 325 h 851"/>
                    <a:gd name="T70" fmla="*/ 615 w 895"/>
                    <a:gd name="T71" fmla="*/ 325 h 851"/>
                    <a:gd name="T72" fmla="*/ 638 w 895"/>
                    <a:gd name="T73" fmla="*/ 314 h 851"/>
                    <a:gd name="T74" fmla="*/ 649 w 895"/>
                    <a:gd name="T75" fmla="*/ 280 h 851"/>
                    <a:gd name="T76" fmla="*/ 671 w 895"/>
                    <a:gd name="T77" fmla="*/ 235 h 851"/>
                    <a:gd name="T78" fmla="*/ 682 w 895"/>
                    <a:gd name="T79" fmla="*/ 224 h 851"/>
                    <a:gd name="T80" fmla="*/ 705 w 895"/>
                    <a:gd name="T81" fmla="*/ 179 h 851"/>
                    <a:gd name="T82" fmla="*/ 716 w 895"/>
                    <a:gd name="T83" fmla="*/ 202 h 851"/>
                    <a:gd name="T84" fmla="*/ 738 w 895"/>
                    <a:gd name="T85" fmla="*/ 135 h 851"/>
                    <a:gd name="T86" fmla="*/ 750 w 895"/>
                    <a:gd name="T87" fmla="*/ 157 h 851"/>
                    <a:gd name="T88" fmla="*/ 772 w 895"/>
                    <a:gd name="T89" fmla="*/ 135 h 851"/>
                    <a:gd name="T90" fmla="*/ 783 w 895"/>
                    <a:gd name="T91" fmla="*/ 101 h 851"/>
                    <a:gd name="T92" fmla="*/ 806 w 895"/>
                    <a:gd name="T93" fmla="*/ 90 h 851"/>
                    <a:gd name="T94" fmla="*/ 828 w 895"/>
                    <a:gd name="T95" fmla="*/ 56 h 851"/>
                    <a:gd name="T96" fmla="*/ 839 w 895"/>
                    <a:gd name="T97" fmla="*/ 45 h 851"/>
                    <a:gd name="T98" fmla="*/ 861 w 895"/>
                    <a:gd name="T99" fmla="*/ 34 h 851"/>
                    <a:gd name="T100" fmla="*/ 873 w 895"/>
                    <a:gd name="T101" fmla="*/ 23 h 851"/>
                    <a:gd name="T102" fmla="*/ 895 w 895"/>
                    <a:gd name="T103"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5" h="851">
                      <a:moveTo>
                        <a:pt x="0" y="851"/>
                      </a:moveTo>
                      <a:lnTo>
                        <a:pt x="0" y="851"/>
                      </a:lnTo>
                      <a:lnTo>
                        <a:pt x="11" y="839"/>
                      </a:lnTo>
                      <a:lnTo>
                        <a:pt x="11" y="851"/>
                      </a:lnTo>
                      <a:lnTo>
                        <a:pt x="11" y="851"/>
                      </a:lnTo>
                      <a:lnTo>
                        <a:pt x="11" y="851"/>
                      </a:lnTo>
                      <a:lnTo>
                        <a:pt x="22" y="851"/>
                      </a:lnTo>
                      <a:lnTo>
                        <a:pt x="22" y="851"/>
                      </a:lnTo>
                      <a:lnTo>
                        <a:pt x="22" y="851"/>
                      </a:lnTo>
                      <a:lnTo>
                        <a:pt x="33" y="851"/>
                      </a:lnTo>
                      <a:lnTo>
                        <a:pt x="33" y="851"/>
                      </a:lnTo>
                      <a:lnTo>
                        <a:pt x="33" y="851"/>
                      </a:lnTo>
                      <a:lnTo>
                        <a:pt x="44" y="851"/>
                      </a:lnTo>
                      <a:lnTo>
                        <a:pt x="44" y="851"/>
                      </a:lnTo>
                      <a:lnTo>
                        <a:pt x="44" y="851"/>
                      </a:lnTo>
                      <a:lnTo>
                        <a:pt x="56" y="851"/>
                      </a:lnTo>
                      <a:lnTo>
                        <a:pt x="56" y="851"/>
                      </a:lnTo>
                      <a:lnTo>
                        <a:pt x="56" y="851"/>
                      </a:lnTo>
                      <a:lnTo>
                        <a:pt x="56" y="851"/>
                      </a:lnTo>
                      <a:lnTo>
                        <a:pt x="67" y="851"/>
                      </a:lnTo>
                      <a:lnTo>
                        <a:pt x="67" y="851"/>
                      </a:lnTo>
                      <a:lnTo>
                        <a:pt x="67" y="851"/>
                      </a:lnTo>
                      <a:lnTo>
                        <a:pt x="78" y="851"/>
                      </a:lnTo>
                      <a:lnTo>
                        <a:pt x="78" y="851"/>
                      </a:lnTo>
                      <a:lnTo>
                        <a:pt x="78" y="851"/>
                      </a:lnTo>
                      <a:lnTo>
                        <a:pt x="89" y="851"/>
                      </a:lnTo>
                      <a:lnTo>
                        <a:pt x="89" y="851"/>
                      </a:lnTo>
                      <a:lnTo>
                        <a:pt x="89" y="851"/>
                      </a:lnTo>
                      <a:lnTo>
                        <a:pt x="100" y="851"/>
                      </a:lnTo>
                      <a:lnTo>
                        <a:pt x="100" y="851"/>
                      </a:lnTo>
                      <a:lnTo>
                        <a:pt x="100" y="851"/>
                      </a:lnTo>
                      <a:lnTo>
                        <a:pt x="100" y="851"/>
                      </a:lnTo>
                      <a:lnTo>
                        <a:pt x="112" y="851"/>
                      </a:lnTo>
                      <a:lnTo>
                        <a:pt x="112" y="851"/>
                      </a:lnTo>
                      <a:lnTo>
                        <a:pt x="112" y="851"/>
                      </a:lnTo>
                      <a:lnTo>
                        <a:pt x="123" y="851"/>
                      </a:lnTo>
                      <a:lnTo>
                        <a:pt x="123" y="851"/>
                      </a:lnTo>
                      <a:lnTo>
                        <a:pt x="123" y="851"/>
                      </a:lnTo>
                      <a:lnTo>
                        <a:pt x="134" y="851"/>
                      </a:lnTo>
                      <a:lnTo>
                        <a:pt x="134" y="851"/>
                      </a:lnTo>
                      <a:lnTo>
                        <a:pt x="134" y="839"/>
                      </a:lnTo>
                      <a:lnTo>
                        <a:pt x="145" y="839"/>
                      </a:lnTo>
                      <a:lnTo>
                        <a:pt x="145" y="851"/>
                      </a:lnTo>
                      <a:lnTo>
                        <a:pt x="145" y="851"/>
                      </a:lnTo>
                      <a:lnTo>
                        <a:pt x="145" y="851"/>
                      </a:lnTo>
                      <a:lnTo>
                        <a:pt x="156" y="851"/>
                      </a:lnTo>
                      <a:lnTo>
                        <a:pt x="156" y="839"/>
                      </a:lnTo>
                      <a:lnTo>
                        <a:pt x="156" y="839"/>
                      </a:lnTo>
                      <a:lnTo>
                        <a:pt x="168" y="839"/>
                      </a:lnTo>
                      <a:lnTo>
                        <a:pt x="168" y="851"/>
                      </a:lnTo>
                      <a:lnTo>
                        <a:pt x="168" y="839"/>
                      </a:lnTo>
                      <a:lnTo>
                        <a:pt x="179" y="851"/>
                      </a:lnTo>
                      <a:lnTo>
                        <a:pt x="179" y="839"/>
                      </a:lnTo>
                      <a:lnTo>
                        <a:pt x="179" y="851"/>
                      </a:lnTo>
                      <a:lnTo>
                        <a:pt x="190" y="851"/>
                      </a:lnTo>
                      <a:lnTo>
                        <a:pt x="190" y="839"/>
                      </a:lnTo>
                      <a:lnTo>
                        <a:pt x="190" y="839"/>
                      </a:lnTo>
                      <a:lnTo>
                        <a:pt x="201" y="839"/>
                      </a:lnTo>
                      <a:lnTo>
                        <a:pt x="201" y="839"/>
                      </a:lnTo>
                      <a:lnTo>
                        <a:pt x="201" y="839"/>
                      </a:lnTo>
                      <a:lnTo>
                        <a:pt x="201" y="839"/>
                      </a:lnTo>
                      <a:lnTo>
                        <a:pt x="212" y="839"/>
                      </a:lnTo>
                      <a:lnTo>
                        <a:pt x="212" y="839"/>
                      </a:lnTo>
                      <a:lnTo>
                        <a:pt x="212" y="828"/>
                      </a:lnTo>
                      <a:lnTo>
                        <a:pt x="224" y="828"/>
                      </a:lnTo>
                      <a:lnTo>
                        <a:pt x="224" y="828"/>
                      </a:lnTo>
                      <a:lnTo>
                        <a:pt x="224" y="828"/>
                      </a:lnTo>
                      <a:lnTo>
                        <a:pt x="235" y="828"/>
                      </a:lnTo>
                      <a:lnTo>
                        <a:pt x="235" y="828"/>
                      </a:lnTo>
                      <a:lnTo>
                        <a:pt x="235" y="828"/>
                      </a:lnTo>
                      <a:lnTo>
                        <a:pt x="235" y="828"/>
                      </a:lnTo>
                      <a:lnTo>
                        <a:pt x="246" y="828"/>
                      </a:lnTo>
                      <a:lnTo>
                        <a:pt x="246" y="828"/>
                      </a:lnTo>
                      <a:lnTo>
                        <a:pt x="246" y="828"/>
                      </a:lnTo>
                      <a:lnTo>
                        <a:pt x="257" y="828"/>
                      </a:lnTo>
                      <a:lnTo>
                        <a:pt x="257" y="817"/>
                      </a:lnTo>
                      <a:lnTo>
                        <a:pt x="257" y="817"/>
                      </a:lnTo>
                      <a:lnTo>
                        <a:pt x="268" y="806"/>
                      </a:lnTo>
                      <a:lnTo>
                        <a:pt x="268" y="806"/>
                      </a:lnTo>
                      <a:lnTo>
                        <a:pt x="268" y="806"/>
                      </a:lnTo>
                      <a:lnTo>
                        <a:pt x="279" y="817"/>
                      </a:lnTo>
                      <a:lnTo>
                        <a:pt x="279" y="817"/>
                      </a:lnTo>
                      <a:lnTo>
                        <a:pt x="279" y="817"/>
                      </a:lnTo>
                      <a:lnTo>
                        <a:pt x="291" y="806"/>
                      </a:lnTo>
                      <a:lnTo>
                        <a:pt x="291" y="806"/>
                      </a:lnTo>
                      <a:lnTo>
                        <a:pt x="291" y="806"/>
                      </a:lnTo>
                      <a:lnTo>
                        <a:pt x="291" y="806"/>
                      </a:lnTo>
                      <a:lnTo>
                        <a:pt x="302" y="806"/>
                      </a:lnTo>
                      <a:lnTo>
                        <a:pt x="302" y="806"/>
                      </a:lnTo>
                      <a:lnTo>
                        <a:pt x="302" y="806"/>
                      </a:lnTo>
                      <a:lnTo>
                        <a:pt x="313" y="795"/>
                      </a:lnTo>
                      <a:lnTo>
                        <a:pt x="313" y="795"/>
                      </a:lnTo>
                      <a:lnTo>
                        <a:pt x="313" y="795"/>
                      </a:lnTo>
                      <a:lnTo>
                        <a:pt x="324" y="795"/>
                      </a:lnTo>
                      <a:lnTo>
                        <a:pt x="324" y="795"/>
                      </a:lnTo>
                      <a:lnTo>
                        <a:pt x="324" y="784"/>
                      </a:lnTo>
                      <a:lnTo>
                        <a:pt x="324" y="784"/>
                      </a:lnTo>
                      <a:lnTo>
                        <a:pt x="335" y="784"/>
                      </a:lnTo>
                      <a:lnTo>
                        <a:pt x="335" y="784"/>
                      </a:lnTo>
                      <a:lnTo>
                        <a:pt x="335" y="784"/>
                      </a:lnTo>
                      <a:lnTo>
                        <a:pt x="347" y="772"/>
                      </a:lnTo>
                      <a:lnTo>
                        <a:pt x="347" y="772"/>
                      </a:lnTo>
                      <a:lnTo>
                        <a:pt x="347" y="772"/>
                      </a:lnTo>
                      <a:lnTo>
                        <a:pt x="358" y="772"/>
                      </a:lnTo>
                      <a:lnTo>
                        <a:pt x="358" y="772"/>
                      </a:lnTo>
                      <a:lnTo>
                        <a:pt x="358" y="761"/>
                      </a:lnTo>
                      <a:lnTo>
                        <a:pt x="369" y="750"/>
                      </a:lnTo>
                      <a:lnTo>
                        <a:pt x="369" y="739"/>
                      </a:lnTo>
                      <a:lnTo>
                        <a:pt x="369" y="750"/>
                      </a:lnTo>
                      <a:lnTo>
                        <a:pt x="369" y="750"/>
                      </a:lnTo>
                      <a:lnTo>
                        <a:pt x="380" y="750"/>
                      </a:lnTo>
                      <a:lnTo>
                        <a:pt x="380" y="739"/>
                      </a:lnTo>
                      <a:lnTo>
                        <a:pt x="380" y="728"/>
                      </a:lnTo>
                      <a:lnTo>
                        <a:pt x="391" y="739"/>
                      </a:lnTo>
                      <a:lnTo>
                        <a:pt x="391" y="739"/>
                      </a:lnTo>
                      <a:lnTo>
                        <a:pt x="391" y="728"/>
                      </a:lnTo>
                      <a:lnTo>
                        <a:pt x="403" y="728"/>
                      </a:lnTo>
                      <a:lnTo>
                        <a:pt x="403" y="728"/>
                      </a:lnTo>
                      <a:lnTo>
                        <a:pt x="403" y="716"/>
                      </a:lnTo>
                      <a:lnTo>
                        <a:pt x="414" y="705"/>
                      </a:lnTo>
                      <a:lnTo>
                        <a:pt x="414" y="705"/>
                      </a:lnTo>
                      <a:lnTo>
                        <a:pt x="414" y="694"/>
                      </a:lnTo>
                      <a:lnTo>
                        <a:pt x="425" y="694"/>
                      </a:lnTo>
                      <a:lnTo>
                        <a:pt x="425" y="683"/>
                      </a:lnTo>
                      <a:lnTo>
                        <a:pt x="425" y="683"/>
                      </a:lnTo>
                      <a:lnTo>
                        <a:pt x="425" y="672"/>
                      </a:lnTo>
                      <a:lnTo>
                        <a:pt x="436" y="672"/>
                      </a:lnTo>
                      <a:lnTo>
                        <a:pt x="436" y="660"/>
                      </a:lnTo>
                      <a:lnTo>
                        <a:pt x="436" y="660"/>
                      </a:lnTo>
                      <a:lnTo>
                        <a:pt x="447" y="638"/>
                      </a:lnTo>
                      <a:lnTo>
                        <a:pt x="447" y="649"/>
                      </a:lnTo>
                      <a:lnTo>
                        <a:pt x="447" y="638"/>
                      </a:lnTo>
                      <a:lnTo>
                        <a:pt x="459" y="627"/>
                      </a:lnTo>
                      <a:lnTo>
                        <a:pt x="459" y="627"/>
                      </a:lnTo>
                      <a:lnTo>
                        <a:pt x="459" y="627"/>
                      </a:lnTo>
                      <a:lnTo>
                        <a:pt x="459" y="616"/>
                      </a:lnTo>
                      <a:lnTo>
                        <a:pt x="470" y="605"/>
                      </a:lnTo>
                      <a:lnTo>
                        <a:pt x="470" y="616"/>
                      </a:lnTo>
                      <a:lnTo>
                        <a:pt x="470" y="627"/>
                      </a:lnTo>
                      <a:lnTo>
                        <a:pt x="481" y="605"/>
                      </a:lnTo>
                      <a:lnTo>
                        <a:pt x="481" y="582"/>
                      </a:lnTo>
                      <a:lnTo>
                        <a:pt x="481" y="582"/>
                      </a:lnTo>
                      <a:lnTo>
                        <a:pt x="492" y="593"/>
                      </a:lnTo>
                      <a:lnTo>
                        <a:pt x="492" y="593"/>
                      </a:lnTo>
                      <a:lnTo>
                        <a:pt x="492" y="582"/>
                      </a:lnTo>
                      <a:lnTo>
                        <a:pt x="503" y="571"/>
                      </a:lnTo>
                      <a:lnTo>
                        <a:pt x="503" y="560"/>
                      </a:lnTo>
                      <a:lnTo>
                        <a:pt x="503" y="560"/>
                      </a:lnTo>
                      <a:lnTo>
                        <a:pt x="515" y="560"/>
                      </a:lnTo>
                      <a:lnTo>
                        <a:pt x="515" y="560"/>
                      </a:lnTo>
                      <a:lnTo>
                        <a:pt x="515" y="549"/>
                      </a:lnTo>
                      <a:lnTo>
                        <a:pt x="515" y="537"/>
                      </a:lnTo>
                      <a:lnTo>
                        <a:pt x="526" y="515"/>
                      </a:lnTo>
                      <a:lnTo>
                        <a:pt x="526" y="504"/>
                      </a:lnTo>
                      <a:lnTo>
                        <a:pt x="526" y="504"/>
                      </a:lnTo>
                      <a:lnTo>
                        <a:pt x="537" y="515"/>
                      </a:lnTo>
                      <a:lnTo>
                        <a:pt x="537" y="504"/>
                      </a:lnTo>
                      <a:lnTo>
                        <a:pt x="537" y="493"/>
                      </a:lnTo>
                      <a:lnTo>
                        <a:pt x="548" y="482"/>
                      </a:lnTo>
                      <a:lnTo>
                        <a:pt x="548" y="470"/>
                      </a:lnTo>
                      <a:lnTo>
                        <a:pt x="548" y="459"/>
                      </a:lnTo>
                      <a:lnTo>
                        <a:pt x="548" y="459"/>
                      </a:lnTo>
                      <a:lnTo>
                        <a:pt x="559" y="459"/>
                      </a:lnTo>
                      <a:lnTo>
                        <a:pt x="559" y="448"/>
                      </a:lnTo>
                      <a:lnTo>
                        <a:pt x="559" y="437"/>
                      </a:lnTo>
                      <a:lnTo>
                        <a:pt x="570" y="426"/>
                      </a:lnTo>
                      <a:lnTo>
                        <a:pt x="570" y="448"/>
                      </a:lnTo>
                      <a:lnTo>
                        <a:pt x="570" y="426"/>
                      </a:lnTo>
                      <a:lnTo>
                        <a:pt x="582" y="426"/>
                      </a:lnTo>
                      <a:lnTo>
                        <a:pt x="582" y="403"/>
                      </a:lnTo>
                      <a:lnTo>
                        <a:pt x="582" y="403"/>
                      </a:lnTo>
                      <a:lnTo>
                        <a:pt x="593" y="403"/>
                      </a:lnTo>
                      <a:lnTo>
                        <a:pt x="593" y="392"/>
                      </a:lnTo>
                      <a:lnTo>
                        <a:pt x="593" y="336"/>
                      </a:lnTo>
                      <a:lnTo>
                        <a:pt x="604" y="325"/>
                      </a:lnTo>
                      <a:lnTo>
                        <a:pt x="604" y="303"/>
                      </a:lnTo>
                      <a:lnTo>
                        <a:pt x="604" y="347"/>
                      </a:lnTo>
                      <a:lnTo>
                        <a:pt x="604" y="336"/>
                      </a:lnTo>
                      <a:lnTo>
                        <a:pt x="615" y="336"/>
                      </a:lnTo>
                      <a:lnTo>
                        <a:pt x="615" y="325"/>
                      </a:lnTo>
                      <a:lnTo>
                        <a:pt x="615" y="314"/>
                      </a:lnTo>
                      <a:lnTo>
                        <a:pt x="626" y="303"/>
                      </a:lnTo>
                      <a:lnTo>
                        <a:pt x="626" y="314"/>
                      </a:lnTo>
                      <a:lnTo>
                        <a:pt x="626" y="325"/>
                      </a:lnTo>
                      <a:lnTo>
                        <a:pt x="638" y="314"/>
                      </a:lnTo>
                      <a:lnTo>
                        <a:pt x="638" y="291"/>
                      </a:lnTo>
                      <a:lnTo>
                        <a:pt x="638" y="280"/>
                      </a:lnTo>
                      <a:lnTo>
                        <a:pt x="649" y="269"/>
                      </a:lnTo>
                      <a:lnTo>
                        <a:pt x="649" y="280"/>
                      </a:lnTo>
                      <a:lnTo>
                        <a:pt x="649" y="280"/>
                      </a:lnTo>
                      <a:lnTo>
                        <a:pt x="649" y="291"/>
                      </a:lnTo>
                      <a:lnTo>
                        <a:pt x="660" y="258"/>
                      </a:lnTo>
                      <a:lnTo>
                        <a:pt x="660" y="247"/>
                      </a:lnTo>
                      <a:lnTo>
                        <a:pt x="660" y="224"/>
                      </a:lnTo>
                      <a:lnTo>
                        <a:pt x="671" y="235"/>
                      </a:lnTo>
                      <a:lnTo>
                        <a:pt x="671" y="235"/>
                      </a:lnTo>
                      <a:lnTo>
                        <a:pt x="671" y="247"/>
                      </a:lnTo>
                      <a:lnTo>
                        <a:pt x="682" y="247"/>
                      </a:lnTo>
                      <a:lnTo>
                        <a:pt x="682" y="258"/>
                      </a:lnTo>
                      <a:lnTo>
                        <a:pt x="682" y="224"/>
                      </a:lnTo>
                      <a:lnTo>
                        <a:pt x="694" y="213"/>
                      </a:lnTo>
                      <a:lnTo>
                        <a:pt x="694" y="179"/>
                      </a:lnTo>
                      <a:lnTo>
                        <a:pt x="694" y="157"/>
                      </a:lnTo>
                      <a:lnTo>
                        <a:pt x="694" y="157"/>
                      </a:lnTo>
                      <a:lnTo>
                        <a:pt x="705" y="179"/>
                      </a:lnTo>
                      <a:lnTo>
                        <a:pt x="705" y="213"/>
                      </a:lnTo>
                      <a:lnTo>
                        <a:pt x="705" y="213"/>
                      </a:lnTo>
                      <a:lnTo>
                        <a:pt x="716" y="224"/>
                      </a:lnTo>
                      <a:lnTo>
                        <a:pt x="716" y="224"/>
                      </a:lnTo>
                      <a:lnTo>
                        <a:pt x="716" y="202"/>
                      </a:lnTo>
                      <a:lnTo>
                        <a:pt x="727" y="168"/>
                      </a:lnTo>
                      <a:lnTo>
                        <a:pt x="727" y="168"/>
                      </a:lnTo>
                      <a:lnTo>
                        <a:pt x="727" y="157"/>
                      </a:lnTo>
                      <a:lnTo>
                        <a:pt x="738" y="179"/>
                      </a:lnTo>
                      <a:lnTo>
                        <a:pt x="738" y="135"/>
                      </a:lnTo>
                      <a:lnTo>
                        <a:pt x="738" y="135"/>
                      </a:lnTo>
                      <a:lnTo>
                        <a:pt x="738" y="124"/>
                      </a:lnTo>
                      <a:lnTo>
                        <a:pt x="750" y="157"/>
                      </a:lnTo>
                      <a:lnTo>
                        <a:pt x="750" y="146"/>
                      </a:lnTo>
                      <a:lnTo>
                        <a:pt x="750" y="157"/>
                      </a:lnTo>
                      <a:lnTo>
                        <a:pt x="761" y="135"/>
                      </a:lnTo>
                      <a:lnTo>
                        <a:pt x="761" y="135"/>
                      </a:lnTo>
                      <a:lnTo>
                        <a:pt x="761" y="112"/>
                      </a:lnTo>
                      <a:lnTo>
                        <a:pt x="772" y="124"/>
                      </a:lnTo>
                      <a:lnTo>
                        <a:pt x="772" y="135"/>
                      </a:lnTo>
                      <a:lnTo>
                        <a:pt x="772" y="146"/>
                      </a:lnTo>
                      <a:lnTo>
                        <a:pt x="783" y="135"/>
                      </a:lnTo>
                      <a:lnTo>
                        <a:pt x="783" y="112"/>
                      </a:lnTo>
                      <a:lnTo>
                        <a:pt x="783" y="101"/>
                      </a:lnTo>
                      <a:lnTo>
                        <a:pt x="783" y="101"/>
                      </a:lnTo>
                      <a:lnTo>
                        <a:pt x="794" y="112"/>
                      </a:lnTo>
                      <a:lnTo>
                        <a:pt x="794" y="112"/>
                      </a:lnTo>
                      <a:lnTo>
                        <a:pt x="794" y="124"/>
                      </a:lnTo>
                      <a:lnTo>
                        <a:pt x="806" y="101"/>
                      </a:lnTo>
                      <a:lnTo>
                        <a:pt x="806" y="90"/>
                      </a:lnTo>
                      <a:lnTo>
                        <a:pt x="806" y="90"/>
                      </a:lnTo>
                      <a:lnTo>
                        <a:pt x="817" y="68"/>
                      </a:lnTo>
                      <a:lnTo>
                        <a:pt x="817" y="56"/>
                      </a:lnTo>
                      <a:lnTo>
                        <a:pt x="817" y="23"/>
                      </a:lnTo>
                      <a:lnTo>
                        <a:pt x="828" y="56"/>
                      </a:lnTo>
                      <a:lnTo>
                        <a:pt x="828" y="68"/>
                      </a:lnTo>
                      <a:lnTo>
                        <a:pt x="828" y="79"/>
                      </a:lnTo>
                      <a:lnTo>
                        <a:pt x="828" y="79"/>
                      </a:lnTo>
                      <a:lnTo>
                        <a:pt x="839" y="79"/>
                      </a:lnTo>
                      <a:lnTo>
                        <a:pt x="839" y="45"/>
                      </a:lnTo>
                      <a:lnTo>
                        <a:pt x="839" y="34"/>
                      </a:lnTo>
                      <a:lnTo>
                        <a:pt x="850" y="34"/>
                      </a:lnTo>
                      <a:lnTo>
                        <a:pt x="850" y="56"/>
                      </a:lnTo>
                      <a:lnTo>
                        <a:pt x="850" y="68"/>
                      </a:lnTo>
                      <a:lnTo>
                        <a:pt x="861" y="34"/>
                      </a:lnTo>
                      <a:lnTo>
                        <a:pt x="861" y="45"/>
                      </a:lnTo>
                      <a:lnTo>
                        <a:pt x="861" y="45"/>
                      </a:lnTo>
                      <a:lnTo>
                        <a:pt x="873" y="79"/>
                      </a:lnTo>
                      <a:lnTo>
                        <a:pt x="873" y="56"/>
                      </a:lnTo>
                      <a:lnTo>
                        <a:pt x="873" y="23"/>
                      </a:lnTo>
                      <a:lnTo>
                        <a:pt x="873" y="34"/>
                      </a:lnTo>
                      <a:lnTo>
                        <a:pt x="884" y="34"/>
                      </a:lnTo>
                      <a:lnTo>
                        <a:pt x="884" y="45"/>
                      </a:lnTo>
                      <a:lnTo>
                        <a:pt x="884" y="23"/>
                      </a:lnTo>
                      <a:lnTo>
                        <a:pt x="895" y="0"/>
                      </a:lnTo>
                      <a:lnTo>
                        <a:pt x="895" y="0"/>
                      </a:lnTo>
                    </a:path>
                  </a:pathLst>
                </a:custGeom>
                <a:noFill/>
                <a:ln w="28575">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13411" name="Freeform 64"/>
                <p:cNvSpPr>
                  <a:spLocks/>
                </p:cNvSpPr>
                <p:nvPr/>
              </p:nvSpPr>
              <p:spPr bwMode="auto">
                <a:xfrm>
                  <a:off x="5875034" y="4582619"/>
                  <a:ext cx="1420813" cy="1101725"/>
                </a:xfrm>
                <a:custGeom>
                  <a:avLst/>
                  <a:gdLst>
                    <a:gd name="T0" fmla="*/ 11 w 895"/>
                    <a:gd name="T1" fmla="*/ 682 h 694"/>
                    <a:gd name="T2" fmla="*/ 33 w 895"/>
                    <a:gd name="T3" fmla="*/ 694 h 694"/>
                    <a:gd name="T4" fmla="*/ 44 w 895"/>
                    <a:gd name="T5" fmla="*/ 682 h 694"/>
                    <a:gd name="T6" fmla="*/ 67 w 895"/>
                    <a:gd name="T7" fmla="*/ 694 h 694"/>
                    <a:gd name="T8" fmla="*/ 78 w 895"/>
                    <a:gd name="T9" fmla="*/ 694 h 694"/>
                    <a:gd name="T10" fmla="*/ 100 w 895"/>
                    <a:gd name="T11" fmla="*/ 694 h 694"/>
                    <a:gd name="T12" fmla="*/ 112 w 895"/>
                    <a:gd name="T13" fmla="*/ 694 h 694"/>
                    <a:gd name="T14" fmla="*/ 134 w 895"/>
                    <a:gd name="T15" fmla="*/ 682 h 694"/>
                    <a:gd name="T16" fmla="*/ 145 w 895"/>
                    <a:gd name="T17" fmla="*/ 682 h 694"/>
                    <a:gd name="T18" fmla="*/ 168 w 895"/>
                    <a:gd name="T19" fmla="*/ 671 h 694"/>
                    <a:gd name="T20" fmla="*/ 190 w 895"/>
                    <a:gd name="T21" fmla="*/ 671 h 694"/>
                    <a:gd name="T22" fmla="*/ 201 w 895"/>
                    <a:gd name="T23" fmla="*/ 671 h 694"/>
                    <a:gd name="T24" fmla="*/ 224 w 895"/>
                    <a:gd name="T25" fmla="*/ 682 h 694"/>
                    <a:gd name="T26" fmla="*/ 235 w 895"/>
                    <a:gd name="T27" fmla="*/ 671 h 694"/>
                    <a:gd name="T28" fmla="*/ 257 w 895"/>
                    <a:gd name="T29" fmla="*/ 671 h 694"/>
                    <a:gd name="T30" fmla="*/ 268 w 895"/>
                    <a:gd name="T31" fmla="*/ 660 h 694"/>
                    <a:gd name="T32" fmla="*/ 291 w 895"/>
                    <a:gd name="T33" fmla="*/ 671 h 694"/>
                    <a:gd name="T34" fmla="*/ 302 w 895"/>
                    <a:gd name="T35" fmla="*/ 649 h 694"/>
                    <a:gd name="T36" fmla="*/ 324 w 895"/>
                    <a:gd name="T37" fmla="*/ 660 h 694"/>
                    <a:gd name="T38" fmla="*/ 335 w 895"/>
                    <a:gd name="T39" fmla="*/ 649 h 694"/>
                    <a:gd name="T40" fmla="*/ 358 w 895"/>
                    <a:gd name="T41" fmla="*/ 649 h 694"/>
                    <a:gd name="T42" fmla="*/ 369 w 895"/>
                    <a:gd name="T43" fmla="*/ 627 h 694"/>
                    <a:gd name="T44" fmla="*/ 391 w 895"/>
                    <a:gd name="T45" fmla="*/ 627 h 694"/>
                    <a:gd name="T46" fmla="*/ 414 w 895"/>
                    <a:gd name="T47" fmla="*/ 615 h 694"/>
                    <a:gd name="T48" fmla="*/ 425 w 895"/>
                    <a:gd name="T49" fmla="*/ 604 h 694"/>
                    <a:gd name="T50" fmla="*/ 447 w 895"/>
                    <a:gd name="T51" fmla="*/ 593 h 694"/>
                    <a:gd name="T52" fmla="*/ 459 w 895"/>
                    <a:gd name="T53" fmla="*/ 582 h 694"/>
                    <a:gd name="T54" fmla="*/ 481 w 895"/>
                    <a:gd name="T55" fmla="*/ 582 h 694"/>
                    <a:gd name="T56" fmla="*/ 492 w 895"/>
                    <a:gd name="T57" fmla="*/ 571 h 694"/>
                    <a:gd name="T58" fmla="*/ 515 w 895"/>
                    <a:gd name="T59" fmla="*/ 548 h 694"/>
                    <a:gd name="T60" fmla="*/ 526 w 895"/>
                    <a:gd name="T61" fmla="*/ 515 h 694"/>
                    <a:gd name="T62" fmla="*/ 548 w 895"/>
                    <a:gd name="T63" fmla="*/ 492 h 694"/>
                    <a:gd name="T64" fmla="*/ 559 w 895"/>
                    <a:gd name="T65" fmla="*/ 459 h 694"/>
                    <a:gd name="T66" fmla="*/ 582 w 895"/>
                    <a:gd name="T67" fmla="*/ 448 h 694"/>
                    <a:gd name="T68" fmla="*/ 604 w 895"/>
                    <a:gd name="T69" fmla="*/ 436 h 694"/>
                    <a:gd name="T70" fmla="*/ 615 w 895"/>
                    <a:gd name="T71" fmla="*/ 403 h 694"/>
                    <a:gd name="T72" fmla="*/ 638 w 895"/>
                    <a:gd name="T73" fmla="*/ 392 h 694"/>
                    <a:gd name="T74" fmla="*/ 649 w 895"/>
                    <a:gd name="T75" fmla="*/ 347 h 694"/>
                    <a:gd name="T76" fmla="*/ 671 w 895"/>
                    <a:gd name="T77" fmla="*/ 313 h 694"/>
                    <a:gd name="T78" fmla="*/ 682 w 895"/>
                    <a:gd name="T79" fmla="*/ 291 h 694"/>
                    <a:gd name="T80" fmla="*/ 705 w 895"/>
                    <a:gd name="T81" fmla="*/ 280 h 694"/>
                    <a:gd name="T82" fmla="*/ 716 w 895"/>
                    <a:gd name="T83" fmla="*/ 246 h 694"/>
                    <a:gd name="T84" fmla="*/ 738 w 895"/>
                    <a:gd name="T85" fmla="*/ 190 h 694"/>
                    <a:gd name="T86" fmla="*/ 750 w 895"/>
                    <a:gd name="T87" fmla="*/ 179 h 694"/>
                    <a:gd name="T88" fmla="*/ 772 w 895"/>
                    <a:gd name="T89" fmla="*/ 157 h 694"/>
                    <a:gd name="T90" fmla="*/ 783 w 895"/>
                    <a:gd name="T91" fmla="*/ 168 h 694"/>
                    <a:gd name="T92" fmla="*/ 806 w 895"/>
                    <a:gd name="T93" fmla="*/ 157 h 694"/>
                    <a:gd name="T94" fmla="*/ 828 w 895"/>
                    <a:gd name="T95" fmla="*/ 90 h 694"/>
                    <a:gd name="T96" fmla="*/ 839 w 895"/>
                    <a:gd name="T97" fmla="*/ 56 h 694"/>
                    <a:gd name="T98" fmla="*/ 861 w 895"/>
                    <a:gd name="T99" fmla="*/ 45 h 694"/>
                    <a:gd name="T100" fmla="*/ 873 w 895"/>
                    <a:gd name="T101" fmla="*/ 22 h 694"/>
                    <a:gd name="T102" fmla="*/ 895 w 895"/>
                    <a:gd name="T103" fmla="*/ 22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5" h="694">
                      <a:moveTo>
                        <a:pt x="0" y="682"/>
                      </a:moveTo>
                      <a:lnTo>
                        <a:pt x="0" y="694"/>
                      </a:lnTo>
                      <a:lnTo>
                        <a:pt x="11" y="682"/>
                      </a:lnTo>
                      <a:lnTo>
                        <a:pt x="11" y="694"/>
                      </a:lnTo>
                      <a:lnTo>
                        <a:pt x="11" y="682"/>
                      </a:lnTo>
                      <a:lnTo>
                        <a:pt x="11" y="694"/>
                      </a:lnTo>
                      <a:lnTo>
                        <a:pt x="22" y="694"/>
                      </a:lnTo>
                      <a:lnTo>
                        <a:pt x="22" y="694"/>
                      </a:lnTo>
                      <a:lnTo>
                        <a:pt x="22" y="694"/>
                      </a:lnTo>
                      <a:lnTo>
                        <a:pt x="33" y="694"/>
                      </a:lnTo>
                      <a:lnTo>
                        <a:pt x="33" y="694"/>
                      </a:lnTo>
                      <a:lnTo>
                        <a:pt x="33" y="694"/>
                      </a:lnTo>
                      <a:lnTo>
                        <a:pt x="44" y="694"/>
                      </a:lnTo>
                      <a:lnTo>
                        <a:pt x="44" y="694"/>
                      </a:lnTo>
                      <a:lnTo>
                        <a:pt x="44" y="682"/>
                      </a:lnTo>
                      <a:lnTo>
                        <a:pt x="56" y="682"/>
                      </a:lnTo>
                      <a:lnTo>
                        <a:pt x="56" y="694"/>
                      </a:lnTo>
                      <a:lnTo>
                        <a:pt x="56" y="694"/>
                      </a:lnTo>
                      <a:lnTo>
                        <a:pt x="56" y="694"/>
                      </a:lnTo>
                      <a:lnTo>
                        <a:pt x="67" y="694"/>
                      </a:lnTo>
                      <a:lnTo>
                        <a:pt x="67" y="694"/>
                      </a:lnTo>
                      <a:lnTo>
                        <a:pt x="67" y="694"/>
                      </a:lnTo>
                      <a:lnTo>
                        <a:pt x="78" y="694"/>
                      </a:lnTo>
                      <a:lnTo>
                        <a:pt x="78" y="694"/>
                      </a:lnTo>
                      <a:lnTo>
                        <a:pt x="78" y="694"/>
                      </a:lnTo>
                      <a:lnTo>
                        <a:pt x="89" y="694"/>
                      </a:lnTo>
                      <a:lnTo>
                        <a:pt x="89" y="694"/>
                      </a:lnTo>
                      <a:lnTo>
                        <a:pt x="89" y="682"/>
                      </a:lnTo>
                      <a:lnTo>
                        <a:pt x="100" y="682"/>
                      </a:lnTo>
                      <a:lnTo>
                        <a:pt x="100" y="694"/>
                      </a:lnTo>
                      <a:lnTo>
                        <a:pt x="100" y="694"/>
                      </a:lnTo>
                      <a:lnTo>
                        <a:pt x="100" y="682"/>
                      </a:lnTo>
                      <a:lnTo>
                        <a:pt x="112" y="682"/>
                      </a:lnTo>
                      <a:lnTo>
                        <a:pt x="112" y="682"/>
                      </a:lnTo>
                      <a:lnTo>
                        <a:pt x="112" y="694"/>
                      </a:lnTo>
                      <a:lnTo>
                        <a:pt x="123" y="694"/>
                      </a:lnTo>
                      <a:lnTo>
                        <a:pt x="123" y="682"/>
                      </a:lnTo>
                      <a:lnTo>
                        <a:pt x="123" y="682"/>
                      </a:lnTo>
                      <a:lnTo>
                        <a:pt x="134" y="682"/>
                      </a:lnTo>
                      <a:lnTo>
                        <a:pt x="134" y="682"/>
                      </a:lnTo>
                      <a:lnTo>
                        <a:pt x="134" y="682"/>
                      </a:lnTo>
                      <a:lnTo>
                        <a:pt x="145" y="682"/>
                      </a:lnTo>
                      <a:lnTo>
                        <a:pt x="145" y="682"/>
                      </a:lnTo>
                      <a:lnTo>
                        <a:pt x="145" y="682"/>
                      </a:lnTo>
                      <a:lnTo>
                        <a:pt x="145" y="682"/>
                      </a:lnTo>
                      <a:lnTo>
                        <a:pt x="156" y="682"/>
                      </a:lnTo>
                      <a:lnTo>
                        <a:pt x="156" y="682"/>
                      </a:lnTo>
                      <a:lnTo>
                        <a:pt x="156" y="682"/>
                      </a:lnTo>
                      <a:lnTo>
                        <a:pt x="168" y="682"/>
                      </a:lnTo>
                      <a:lnTo>
                        <a:pt x="168" y="671"/>
                      </a:lnTo>
                      <a:lnTo>
                        <a:pt x="168" y="682"/>
                      </a:lnTo>
                      <a:lnTo>
                        <a:pt x="179" y="682"/>
                      </a:lnTo>
                      <a:lnTo>
                        <a:pt x="179" y="682"/>
                      </a:lnTo>
                      <a:lnTo>
                        <a:pt x="179" y="682"/>
                      </a:lnTo>
                      <a:lnTo>
                        <a:pt x="190" y="671"/>
                      </a:lnTo>
                      <a:lnTo>
                        <a:pt x="190" y="671"/>
                      </a:lnTo>
                      <a:lnTo>
                        <a:pt x="190" y="671"/>
                      </a:lnTo>
                      <a:lnTo>
                        <a:pt x="201" y="671"/>
                      </a:lnTo>
                      <a:lnTo>
                        <a:pt x="201" y="671"/>
                      </a:lnTo>
                      <a:lnTo>
                        <a:pt x="201" y="671"/>
                      </a:lnTo>
                      <a:lnTo>
                        <a:pt x="201" y="682"/>
                      </a:lnTo>
                      <a:lnTo>
                        <a:pt x="212" y="682"/>
                      </a:lnTo>
                      <a:lnTo>
                        <a:pt x="212" y="682"/>
                      </a:lnTo>
                      <a:lnTo>
                        <a:pt x="212" y="682"/>
                      </a:lnTo>
                      <a:lnTo>
                        <a:pt x="224" y="682"/>
                      </a:lnTo>
                      <a:lnTo>
                        <a:pt x="224" y="682"/>
                      </a:lnTo>
                      <a:lnTo>
                        <a:pt x="224" y="671"/>
                      </a:lnTo>
                      <a:lnTo>
                        <a:pt x="235" y="671"/>
                      </a:lnTo>
                      <a:lnTo>
                        <a:pt x="235" y="671"/>
                      </a:lnTo>
                      <a:lnTo>
                        <a:pt x="235" y="671"/>
                      </a:lnTo>
                      <a:lnTo>
                        <a:pt x="235" y="660"/>
                      </a:lnTo>
                      <a:lnTo>
                        <a:pt x="246" y="671"/>
                      </a:lnTo>
                      <a:lnTo>
                        <a:pt x="246" y="660"/>
                      </a:lnTo>
                      <a:lnTo>
                        <a:pt x="246" y="671"/>
                      </a:lnTo>
                      <a:lnTo>
                        <a:pt x="257" y="671"/>
                      </a:lnTo>
                      <a:lnTo>
                        <a:pt x="257" y="671"/>
                      </a:lnTo>
                      <a:lnTo>
                        <a:pt x="257" y="671"/>
                      </a:lnTo>
                      <a:lnTo>
                        <a:pt x="268" y="660"/>
                      </a:lnTo>
                      <a:lnTo>
                        <a:pt x="268" y="660"/>
                      </a:lnTo>
                      <a:lnTo>
                        <a:pt x="268" y="660"/>
                      </a:lnTo>
                      <a:lnTo>
                        <a:pt x="279" y="660"/>
                      </a:lnTo>
                      <a:lnTo>
                        <a:pt x="279" y="660"/>
                      </a:lnTo>
                      <a:lnTo>
                        <a:pt x="279" y="671"/>
                      </a:lnTo>
                      <a:lnTo>
                        <a:pt x="291" y="671"/>
                      </a:lnTo>
                      <a:lnTo>
                        <a:pt x="291" y="671"/>
                      </a:lnTo>
                      <a:lnTo>
                        <a:pt x="291" y="660"/>
                      </a:lnTo>
                      <a:lnTo>
                        <a:pt x="291" y="660"/>
                      </a:lnTo>
                      <a:lnTo>
                        <a:pt x="302" y="660"/>
                      </a:lnTo>
                      <a:lnTo>
                        <a:pt x="302" y="649"/>
                      </a:lnTo>
                      <a:lnTo>
                        <a:pt x="302" y="649"/>
                      </a:lnTo>
                      <a:lnTo>
                        <a:pt x="313" y="649"/>
                      </a:lnTo>
                      <a:lnTo>
                        <a:pt x="313" y="649"/>
                      </a:lnTo>
                      <a:lnTo>
                        <a:pt x="313" y="660"/>
                      </a:lnTo>
                      <a:lnTo>
                        <a:pt x="324" y="660"/>
                      </a:lnTo>
                      <a:lnTo>
                        <a:pt x="324" y="660"/>
                      </a:lnTo>
                      <a:lnTo>
                        <a:pt x="324" y="649"/>
                      </a:lnTo>
                      <a:lnTo>
                        <a:pt x="324" y="649"/>
                      </a:lnTo>
                      <a:lnTo>
                        <a:pt x="335" y="649"/>
                      </a:lnTo>
                      <a:lnTo>
                        <a:pt x="335" y="649"/>
                      </a:lnTo>
                      <a:lnTo>
                        <a:pt x="335" y="649"/>
                      </a:lnTo>
                      <a:lnTo>
                        <a:pt x="347" y="649"/>
                      </a:lnTo>
                      <a:lnTo>
                        <a:pt x="347" y="649"/>
                      </a:lnTo>
                      <a:lnTo>
                        <a:pt x="347" y="638"/>
                      </a:lnTo>
                      <a:lnTo>
                        <a:pt x="358" y="638"/>
                      </a:lnTo>
                      <a:lnTo>
                        <a:pt x="358" y="649"/>
                      </a:lnTo>
                      <a:lnTo>
                        <a:pt x="358" y="649"/>
                      </a:lnTo>
                      <a:lnTo>
                        <a:pt x="369" y="649"/>
                      </a:lnTo>
                      <a:lnTo>
                        <a:pt x="369" y="649"/>
                      </a:lnTo>
                      <a:lnTo>
                        <a:pt x="369" y="627"/>
                      </a:lnTo>
                      <a:lnTo>
                        <a:pt x="369" y="627"/>
                      </a:lnTo>
                      <a:lnTo>
                        <a:pt x="380" y="615"/>
                      </a:lnTo>
                      <a:lnTo>
                        <a:pt x="380" y="627"/>
                      </a:lnTo>
                      <a:lnTo>
                        <a:pt x="380" y="615"/>
                      </a:lnTo>
                      <a:lnTo>
                        <a:pt x="391" y="627"/>
                      </a:lnTo>
                      <a:lnTo>
                        <a:pt x="391" y="627"/>
                      </a:lnTo>
                      <a:lnTo>
                        <a:pt x="391" y="615"/>
                      </a:lnTo>
                      <a:lnTo>
                        <a:pt x="403" y="627"/>
                      </a:lnTo>
                      <a:lnTo>
                        <a:pt x="403" y="615"/>
                      </a:lnTo>
                      <a:lnTo>
                        <a:pt x="403" y="615"/>
                      </a:lnTo>
                      <a:lnTo>
                        <a:pt x="414" y="615"/>
                      </a:lnTo>
                      <a:lnTo>
                        <a:pt x="414" y="615"/>
                      </a:lnTo>
                      <a:lnTo>
                        <a:pt x="414" y="604"/>
                      </a:lnTo>
                      <a:lnTo>
                        <a:pt x="425" y="604"/>
                      </a:lnTo>
                      <a:lnTo>
                        <a:pt x="425" y="604"/>
                      </a:lnTo>
                      <a:lnTo>
                        <a:pt x="425" y="604"/>
                      </a:lnTo>
                      <a:lnTo>
                        <a:pt x="425" y="604"/>
                      </a:lnTo>
                      <a:lnTo>
                        <a:pt x="436" y="604"/>
                      </a:lnTo>
                      <a:lnTo>
                        <a:pt x="436" y="604"/>
                      </a:lnTo>
                      <a:lnTo>
                        <a:pt x="436" y="604"/>
                      </a:lnTo>
                      <a:lnTo>
                        <a:pt x="447" y="593"/>
                      </a:lnTo>
                      <a:lnTo>
                        <a:pt x="447" y="593"/>
                      </a:lnTo>
                      <a:lnTo>
                        <a:pt x="447" y="582"/>
                      </a:lnTo>
                      <a:lnTo>
                        <a:pt x="459" y="582"/>
                      </a:lnTo>
                      <a:lnTo>
                        <a:pt x="459" y="582"/>
                      </a:lnTo>
                      <a:lnTo>
                        <a:pt x="459" y="582"/>
                      </a:lnTo>
                      <a:lnTo>
                        <a:pt x="459" y="582"/>
                      </a:lnTo>
                      <a:lnTo>
                        <a:pt x="470" y="582"/>
                      </a:lnTo>
                      <a:lnTo>
                        <a:pt x="470" y="582"/>
                      </a:lnTo>
                      <a:lnTo>
                        <a:pt x="470" y="582"/>
                      </a:lnTo>
                      <a:lnTo>
                        <a:pt x="481" y="582"/>
                      </a:lnTo>
                      <a:lnTo>
                        <a:pt x="481" y="571"/>
                      </a:lnTo>
                      <a:lnTo>
                        <a:pt x="481" y="571"/>
                      </a:lnTo>
                      <a:lnTo>
                        <a:pt x="492" y="571"/>
                      </a:lnTo>
                      <a:lnTo>
                        <a:pt x="492" y="571"/>
                      </a:lnTo>
                      <a:lnTo>
                        <a:pt x="492" y="571"/>
                      </a:lnTo>
                      <a:lnTo>
                        <a:pt x="503" y="559"/>
                      </a:lnTo>
                      <a:lnTo>
                        <a:pt x="503" y="559"/>
                      </a:lnTo>
                      <a:lnTo>
                        <a:pt x="503" y="559"/>
                      </a:lnTo>
                      <a:lnTo>
                        <a:pt x="515" y="548"/>
                      </a:lnTo>
                      <a:lnTo>
                        <a:pt x="515" y="548"/>
                      </a:lnTo>
                      <a:lnTo>
                        <a:pt x="515" y="526"/>
                      </a:lnTo>
                      <a:lnTo>
                        <a:pt x="515" y="526"/>
                      </a:lnTo>
                      <a:lnTo>
                        <a:pt x="526" y="515"/>
                      </a:lnTo>
                      <a:lnTo>
                        <a:pt x="526" y="526"/>
                      </a:lnTo>
                      <a:lnTo>
                        <a:pt x="526" y="515"/>
                      </a:lnTo>
                      <a:lnTo>
                        <a:pt x="537" y="526"/>
                      </a:lnTo>
                      <a:lnTo>
                        <a:pt x="537" y="515"/>
                      </a:lnTo>
                      <a:lnTo>
                        <a:pt x="537" y="515"/>
                      </a:lnTo>
                      <a:lnTo>
                        <a:pt x="548" y="492"/>
                      </a:lnTo>
                      <a:lnTo>
                        <a:pt x="548" y="492"/>
                      </a:lnTo>
                      <a:lnTo>
                        <a:pt x="548" y="492"/>
                      </a:lnTo>
                      <a:lnTo>
                        <a:pt x="548" y="492"/>
                      </a:lnTo>
                      <a:lnTo>
                        <a:pt x="559" y="470"/>
                      </a:lnTo>
                      <a:lnTo>
                        <a:pt x="559" y="470"/>
                      </a:lnTo>
                      <a:lnTo>
                        <a:pt x="559" y="459"/>
                      </a:lnTo>
                      <a:lnTo>
                        <a:pt x="570" y="470"/>
                      </a:lnTo>
                      <a:lnTo>
                        <a:pt x="570" y="459"/>
                      </a:lnTo>
                      <a:lnTo>
                        <a:pt x="570" y="470"/>
                      </a:lnTo>
                      <a:lnTo>
                        <a:pt x="582" y="459"/>
                      </a:lnTo>
                      <a:lnTo>
                        <a:pt x="582" y="448"/>
                      </a:lnTo>
                      <a:lnTo>
                        <a:pt x="582" y="436"/>
                      </a:lnTo>
                      <a:lnTo>
                        <a:pt x="593" y="436"/>
                      </a:lnTo>
                      <a:lnTo>
                        <a:pt x="593" y="448"/>
                      </a:lnTo>
                      <a:lnTo>
                        <a:pt x="593" y="448"/>
                      </a:lnTo>
                      <a:lnTo>
                        <a:pt x="604" y="436"/>
                      </a:lnTo>
                      <a:lnTo>
                        <a:pt x="604" y="436"/>
                      </a:lnTo>
                      <a:lnTo>
                        <a:pt x="604" y="436"/>
                      </a:lnTo>
                      <a:lnTo>
                        <a:pt x="604" y="425"/>
                      </a:lnTo>
                      <a:lnTo>
                        <a:pt x="615" y="403"/>
                      </a:lnTo>
                      <a:lnTo>
                        <a:pt x="615" y="403"/>
                      </a:lnTo>
                      <a:lnTo>
                        <a:pt x="615" y="403"/>
                      </a:lnTo>
                      <a:lnTo>
                        <a:pt x="626" y="414"/>
                      </a:lnTo>
                      <a:lnTo>
                        <a:pt x="626" y="403"/>
                      </a:lnTo>
                      <a:lnTo>
                        <a:pt x="626" y="380"/>
                      </a:lnTo>
                      <a:lnTo>
                        <a:pt x="638" y="392"/>
                      </a:lnTo>
                      <a:lnTo>
                        <a:pt x="638" y="403"/>
                      </a:lnTo>
                      <a:lnTo>
                        <a:pt x="638" y="403"/>
                      </a:lnTo>
                      <a:lnTo>
                        <a:pt x="649" y="392"/>
                      </a:lnTo>
                      <a:lnTo>
                        <a:pt x="649" y="358"/>
                      </a:lnTo>
                      <a:lnTo>
                        <a:pt x="649" y="347"/>
                      </a:lnTo>
                      <a:lnTo>
                        <a:pt x="649" y="347"/>
                      </a:lnTo>
                      <a:lnTo>
                        <a:pt x="660" y="336"/>
                      </a:lnTo>
                      <a:lnTo>
                        <a:pt x="660" y="325"/>
                      </a:lnTo>
                      <a:lnTo>
                        <a:pt x="660" y="313"/>
                      </a:lnTo>
                      <a:lnTo>
                        <a:pt x="671" y="313"/>
                      </a:lnTo>
                      <a:lnTo>
                        <a:pt x="671" y="313"/>
                      </a:lnTo>
                      <a:lnTo>
                        <a:pt x="671" y="325"/>
                      </a:lnTo>
                      <a:lnTo>
                        <a:pt x="682" y="325"/>
                      </a:lnTo>
                      <a:lnTo>
                        <a:pt x="682" y="313"/>
                      </a:lnTo>
                      <a:lnTo>
                        <a:pt x="682" y="291"/>
                      </a:lnTo>
                      <a:lnTo>
                        <a:pt x="694" y="313"/>
                      </a:lnTo>
                      <a:lnTo>
                        <a:pt x="694" y="325"/>
                      </a:lnTo>
                      <a:lnTo>
                        <a:pt x="694" y="313"/>
                      </a:lnTo>
                      <a:lnTo>
                        <a:pt x="694" y="313"/>
                      </a:lnTo>
                      <a:lnTo>
                        <a:pt x="705" y="280"/>
                      </a:lnTo>
                      <a:lnTo>
                        <a:pt x="705" y="280"/>
                      </a:lnTo>
                      <a:lnTo>
                        <a:pt x="705" y="257"/>
                      </a:lnTo>
                      <a:lnTo>
                        <a:pt x="716" y="257"/>
                      </a:lnTo>
                      <a:lnTo>
                        <a:pt x="716" y="246"/>
                      </a:lnTo>
                      <a:lnTo>
                        <a:pt x="716" y="246"/>
                      </a:lnTo>
                      <a:lnTo>
                        <a:pt x="727" y="246"/>
                      </a:lnTo>
                      <a:lnTo>
                        <a:pt x="727" y="235"/>
                      </a:lnTo>
                      <a:lnTo>
                        <a:pt x="727" y="224"/>
                      </a:lnTo>
                      <a:lnTo>
                        <a:pt x="738" y="201"/>
                      </a:lnTo>
                      <a:lnTo>
                        <a:pt x="738" y="190"/>
                      </a:lnTo>
                      <a:lnTo>
                        <a:pt x="738" y="201"/>
                      </a:lnTo>
                      <a:lnTo>
                        <a:pt x="738" y="190"/>
                      </a:lnTo>
                      <a:lnTo>
                        <a:pt x="750" y="201"/>
                      </a:lnTo>
                      <a:lnTo>
                        <a:pt x="750" y="179"/>
                      </a:lnTo>
                      <a:lnTo>
                        <a:pt x="750" y="179"/>
                      </a:lnTo>
                      <a:lnTo>
                        <a:pt x="761" y="201"/>
                      </a:lnTo>
                      <a:lnTo>
                        <a:pt x="761" y="201"/>
                      </a:lnTo>
                      <a:lnTo>
                        <a:pt x="761" y="179"/>
                      </a:lnTo>
                      <a:lnTo>
                        <a:pt x="772" y="157"/>
                      </a:lnTo>
                      <a:lnTo>
                        <a:pt x="772" y="157"/>
                      </a:lnTo>
                      <a:lnTo>
                        <a:pt x="772" y="157"/>
                      </a:lnTo>
                      <a:lnTo>
                        <a:pt x="783" y="179"/>
                      </a:lnTo>
                      <a:lnTo>
                        <a:pt x="783" y="179"/>
                      </a:lnTo>
                      <a:lnTo>
                        <a:pt x="783" y="179"/>
                      </a:lnTo>
                      <a:lnTo>
                        <a:pt x="783" y="168"/>
                      </a:lnTo>
                      <a:lnTo>
                        <a:pt x="794" y="146"/>
                      </a:lnTo>
                      <a:lnTo>
                        <a:pt x="794" y="123"/>
                      </a:lnTo>
                      <a:lnTo>
                        <a:pt x="794" y="134"/>
                      </a:lnTo>
                      <a:lnTo>
                        <a:pt x="806" y="123"/>
                      </a:lnTo>
                      <a:lnTo>
                        <a:pt x="806" y="157"/>
                      </a:lnTo>
                      <a:lnTo>
                        <a:pt x="806" y="123"/>
                      </a:lnTo>
                      <a:lnTo>
                        <a:pt x="817" y="134"/>
                      </a:lnTo>
                      <a:lnTo>
                        <a:pt x="817" y="101"/>
                      </a:lnTo>
                      <a:lnTo>
                        <a:pt x="817" y="101"/>
                      </a:lnTo>
                      <a:lnTo>
                        <a:pt x="828" y="90"/>
                      </a:lnTo>
                      <a:lnTo>
                        <a:pt x="828" y="90"/>
                      </a:lnTo>
                      <a:lnTo>
                        <a:pt x="828" y="101"/>
                      </a:lnTo>
                      <a:lnTo>
                        <a:pt x="828" y="90"/>
                      </a:lnTo>
                      <a:lnTo>
                        <a:pt x="839" y="67"/>
                      </a:lnTo>
                      <a:lnTo>
                        <a:pt x="839" y="56"/>
                      </a:lnTo>
                      <a:lnTo>
                        <a:pt x="839" y="56"/>
                      </a:lnTo>
                      <a:lnTo>
                        <a:pt x="850" y="67"/>
                      </a:lnTo>
                      <a:lnTo>
                        <a:pt x="850" y="45"/>
                      </a:lnTo>
                      <a:lnTo>
                        <a:pt x="850" y="67"/>
                      </a:lnTo>
                      <a:lnTo>
                        <a:pt x="861" y="45"/>
                      </a:lnTo>
                      <a:lnTo>
                        <a:pt x="861" y="45"/>
                      </a:lnTo>
                      <a:lnTo>
                        <a:pt x="861" y="11"/>
                      </a:lnTo>
                      <a:lnTo>
                        <a:pt x="873" y="0"/>
                      </a:lnTo>
                      <a:lnTo>
                        <a:pt x="873" y="11"/>
                      </a:lnTo>
                      <a:lnTo>
                        <a:pt x="873" y="22"/>
                      </a:lnTo>
                      <a:lnTo>
                        <a:pt x="873" y="11"/>
                      </a:lnTo>
                      <a:lnTo>
                        <a:pt x="884" y="0"/>
                      </a:lnTo>
                      <a:lnTo>
                        <a:pt x="884" y="11"/>
                      </a:lnTo>
                      <a:lnTo>
                        <a:pt x="884" y="22"/>
                      </a:lnTo>
                      <a:lnTo>
                        <a:pt x="895" y="22"/>
                      </a:lnTo>
                      <a:lnTo>
                        <a:pt x="895" y="11"/>
                      </a:lnTo>
                    </a:path>
                  </a:pathLst>
                </a:cu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13412" name="Freeform 65"/>
                <p:cNvSpPr>
                  <a:spLocks/>
                </p:cNvSpPr>
                <p:nvPr/>
              </p:nvSpPr>
              <p:spPr bwMode="auto">
                <a:xfrm>
                  <a:off x="5875034" y="4476257"/>
                  <a:ext cx="1420813" cy="1208088"/>
                </a:xfrm>
                <a:custGeom>
                  <a:avLst/>
                  <a:gdLst>
                    <a:gd name="T0" fmla="*/ 11 w 895"/>
                    <a:gd name="T1" fmla="*/ 761 h 761"/>
                    <a:gd name="T2" fmla="*/ 33 w 895"/>
                    <a:gd name="T3" fmla="*/ 761 h 761"/>
                    <a:gd name="T4" fmla="*/ 44 w 895"/>
                    <a:gd name="T5" fmla="*/ 749 h 761"/>
                    <a:gd name="T6" fmla="*/ 67 w 895"/>
                    <a:gd name="T7" fmla="*/ 761 h 761"/>
                    <a:gd name="T8" fmla="*/ 78 w 895"/>
                    <a:gd name="T9" fmla="*/ 761 h 761"/>
                    <a:gd name="T10" fmla="*/ 100 w 895"/>
                    <a:gd name="T11" fmla="*/ 761 h 761"/>
                    <a:gd name="T12" fmla="*/ 112 w 895"/>
                    <a:gd name="T13" fmla="*/ 761 h 761"/>
                    <a:gd name="T14" fmla="*/ 134 w 895"/>
                    <a:gd name="T15" fmla="*/ 749 h 761"/>
                    <a:gd name="T16" fmla="*/ 145 w 895"/>
                    <a:gd name="T17" fmla="*/ 749 h 761"/>
                    <a:gd name="T18" fmla="*/ 168 w 895"/>
                    <a:gd name="T19" fmla="*/ 749 h 761"/>
                    <a:gd name="T20" fmla="*/ 190 w 895"/>
                    <a:gd name="T21" fmla="*/ 738 h 761"/>
                    <a:gd name="T22" fmla="*/ 201 w 895"/>
                    <a:gd name="T23" fmla="*/ 738 h 761"/>
                    <a:gd name="T24" fmla="*/ 224 w 895"/>
                    <a:gd name="T25" fmla="*/ 738 h 761"/>
                    <a:gd name="T26" fmla="*/ 235 w 895"/>
                    <a:gd name="T27" fmla="*/ 727 h 761"/>
                    <a:gd name="T28" fmla="*/ 257 w 895"/>
                    <a:gd name="T29" fmla="*/ 727 h 761"/>
                    <a:gd name="T30" fmla="*/ 268 w 895"/>
                    <a:gd name="T31" fmla="*/ 716 h 761"/>
                    <a:gd name="T32" fmla="*/ 291 w 895"/>
                    <a:gd name="T33" fmla="*/ 705 h 761"/>
                    <a:gd name="T34" fmla="*/ 302 w 895"/>
                    <a:gd name="T35" fmla="*/ 705 h 761"/>
                    <a:gd name="T36" fmla="*/ 324 w 895"/>
                    <a:gd name="T37" fmla="*/ 694 h 761"/>
                    <a:gd name="T38" fmla="*/ 335 w 895"/>
                    <a:gd name="T39" fmla="*/ 682 h 761"/>
                    <a:gd name="T40" fmla="*/ 358 w 895"/>
                    <a:gd name="T41" fmla="*/ 671 h 761"/>
                    <a:gd name="T42" fmla="*/ 369 w 895"/>
                    <a:gd name="T43" fmla="*/ 660 h 761"/>
                    <a:gd name="T44" fmla="*/ 391 w 895"/>
                    <a:gd name="T45" fmla="*/ 649 h 761"/>
                    <a:gd name="T46" fmla="*/ 414 w 895"/>
                    <a:gd name="T47" fmla="*/ 626 h 761"/>
                    <a:gd name="T48" fmla="*/ 425 w 895"/>
                    <a:gd name="T49" fmla="*/ 615 h 761"/>
                    <a:gd name="T50" fmla="*/ 447 w 895"/>
                    <a:gd name="T51" fmla="*/ 593 h 761"/>
                    <a:gd name="T52" fmla="*/ 459 w 895"/>
                    <a:gd name="T53" fmla="*/ 570 h 761"/>
                    <a:gd name="T54" fmla="*/ 481 w 895"/>
                    <a:gd name="T55" fmla="*/ 559 h 761"/>
                    <a:gd name="T56" fmla="*/ 492 w 895"/>
                    <a:gd name="T57" fmla="*/ 526 h 761"/>
                    <a:gd name="T58" fmla="*/ 515 w 895"/>
                    <a:gd name="T59" fmla="*/ 503 h 761"/>
                    <a:gd name="T60" fmla="*/ 526 w 895"/>
                    <a:gd name="T61" fmla="*/ 459 h 761"/>
                    <a:gd name="T62" fmla="*/ 548 w 895"/>
                    <a:gd name="T63" fmla="*/ 481 h 761"/>
                    <a:gd name="T64" fmla="*/ 559 w 895"/>
                    <a:gd name="T65" fmla="*/ 459 h 761"/>
                    <a:gd name="T66" fmla="*/ 582 w 895"/>
                    <a:gd name="T67" fmla="*/ 414 h 761"/>
                    <a:gd name="T68" fmla="*/ 604 w 895"/>
                    <a:gd name="T69" fmla="*/ 369 h 761"/>
                    <a:gd name="T70" fmla="*/ 615 w 895"/>
                    <a:gd name="T71" fmla="*/ 392 h 761"/>
                    <a:gd name="T72" fmla="*/ 638 w 895"/>
                    <a:gd name="T73" fmla="*/ 347 h 761"/>
                    <a:gd name="T74" fmla="*/ 649 w 895"/>
                    <a:gd name="T75" fmla="*/ 324 h 761"/>
                    <a:gd name="T76" fmla="*/ 671 w 895"/>
                    <a:gd name="T77" fmla="*/ 302 h 761"/>
                    <a:gd name="T78" fmla="*/ 682 w 895"/>
                    <a:gd name="T79" fmla="*/ 246 h 761"/>
                    <a:gd name="T80" fmla="*/ 705 w 895"/>
                    <a:gd name="T81" fmla="*/ 224 h 761"/>
                    <a:gd name="T82" fmla="*/ 716 w 895"/>
                    <a:gd name="T83" fmla="*/ 268 h 761"/>
                    <a:gd name="T84" fmla="*/ 738 w 895"/>
                    <a:gd name="T85" fmla="*/ 168 h 761"/>
                    <a:gd name="T86" fmla="*/ 750 w 895"/>
                    <a:gd name="T87" fmla="*/ 179 h 761"/>
                    <a:gd name="T88" fmla="*/ 772 w 895"/>
                    <a:gd name="T89" fmla="*/ 145 h 761"/>
                    <a:gd name="T90" fmla="*/ 783 w 895"/>
                    <a:gd name="T91" fmla="*/ 123 h 761"/>
                    <a:gd name="T92" fmla="*/ 806 w 895"/>
                    <a:gd name="T93" fmla="*/ 123 h 761"/>
                    <a:gd name="T94" fmla="*/ 828 w 895"/>
                    <a:gd name="T95" fmla="*/ 101 h 761"/>
                    <a:gd name="T96" fmla="*/ 839 w 895"/>
                    <a:gd name="T97" fmla="*/ 78 h 761"/>
                    <a:gd name="T98" fmla="*/ 861 w 895"/>
                    <a:gd name="T99" fmla="*/ 34 h 761"/>
                    <a:gd name="T100" fmla="*/ 873 w 895"/>
                    <a:gd name="T101" fmla="*/ 22 h 761"/>
                    <a:gd name="T102" fmla="*/ 895 w 895"/>
                    <a:gd name="T103" fmla="*/ 34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5" h="761">
                      <a:moveTo>
                        <a:pt x="0" y="761"/>
                      </a:moveTo>
                      <a:lnTo>
                        <a:pt x="0" y="761"/>
                      </a:lnTo>
                      <a:lnTo>
                        <a:pt x="11" y="749"/>
                      </a:lnTo>
                      <a:lnTo>
                        <a:pt x="11" y="749"/>
                      </a:lnTo>
                      <a:lnTo>
                        <a:pt x="11" y="761"/>
                      </a:lnTo>
                      <a:lnTo>
                        <a:pt x="11" y="761"/>
                      </a:lnTo>
                      <a:lnTo>
                        <a:pt x="22" y="761"/>
                      </a:lnTo>
                      <a:lnTo>
                        <a:pt x="22" y="761"/>
                      </a:lnTo>
                      <a:lnTo>
                        <a:pt x="22" y="761"/>
                      </a:lnTo>
                      <a:lnTo>
                        <a:pt x="33" y="761"/>
                      </a:lnTo>
                      <a:lnTo>
                        <a:pt x="33" y="761"/>
                      </a:lnTo>
                      <a:lnTo>
                        <a:pt x="33" y="761"/>
                      </a:lnTo>
                      <a:lnTo>
                        <a:pt x="44" y="749"/>
                      </a:lnTo>
                      <a:lnTo>
                        <a:pt x="44" y="749"/>
                      </a:lnTo>
                      <a:lnTo>
                        <a:pt x="44" y="749"/>
                      </a:lnTo>
                      <a:lnTo>
                        <a:pt x="56" y="761"/>
                      </a:lnTo>
                      <a:lnTo>
                        <a:pt x="56" y="761"/>
                      </a:lnTo>
                      <a:lnTo>
                        <a:pt x="56" y="761"/>
                      </a:lnTo>
                      <a:lnTo>
                        <a:pt x="56" y="761"/>
                      </a:lnTo>
                      <a:lnTo>
                        <a:pt x="67" y="761"/>
                      </a:lnTo>
                      <a:lnTo>
                        <a:pt x="67" y="761"/>
                      </a:lnTo>
                      <a:lnTo>
                        <a:pt x="67" y="761"/>
                      </a:lnTo>
                      <a:lnTo>
                        <a:pt x="78" y="761"/>
                      </a:lnTo>
                      <a:lnTo>
                        <a:pt x="78" y="761"/>
                      </a:lnTo>
                      <a:lnTo>
                        <a:pt x="78" y="761"/>
                      </a:lnTo>
                      <a:lnTo>
                        <a:pt x="89" y="761"/>
                      </a:lnTo>
                      <a:lnTo>
                        <a:pt x="89" y="761"/>
                      </a:lnTo>
                      <a:lnTo>
                        <a:pt x="89" y="761"/>
                      </a:lnTo>
                      <a:lnTo>
                        <a:pt x="100" y="761"/>
                      </a:lnTo>
                      <a:lnTo>
                        <a:pt x="100" y="761"/>
                      </a:lnTo>
                      <a:lnTo>
                        <a:pt x="100" y="761"/>
                      </a:lnTo>
                      <a:lnTo>
                        <a:pt x="100" y="761"/>
                      </a:lnTo>
                      <a:lnTo>
                        <a:pt x="112" y="761"/>
                      </a:lnTo>
                      <a:lnTo>
                        <a:pt x="112" y="761"/>
                      </a:lnTo>
                      <a:lnTo>
                        <a:pt x="112" y="761"/>
                      </a:lnTo>
                      <a:lnTo>
                        <a:pt x="123" y="749"/>
                      </a:lnTo>
                      <a:lnTo>
                        <a:pt x="123" y="749"/>
                      </a:lnTo>
                      <a:lnTo>
                        <a:pt x="123" y="749"/>
                      </a:lnTo>
                      <a:lnTo>
                        <a:pt x="134" y="761"/>
                      </a:lnTo>
                      <a:lnTo>
                        <a:pt x="134" y="749"/>
                      </a:lnTo>
                      <a:lnTo>
                        <a:pt x="134" y="761"/>
                      </a:lnTo>
                      <a:lnTo>
                        <a:pt x="145" y="749"/>
                      </a:lnTo>
                      <a:lnTo>
                        <a:pt x="145" y="749"/>
                      </a:lnTo>
                      <a:lnTo>
                        <a:pt x="145" y="749"/>
                      </a:lnTo>
                      <a:lnTo>
                        <a:pt x="145" y="749"/>
                      </a:lnTo>
                      <a:lnTo>
                        <a:pt x="156" y="749"/>
                      </a:lnTo>
                      <a:lnTo>
                        <a:pt x="156" y="749"/>
                      </a:lnTo>
                      <a:lnTo>
                        <a:pt x="156" y="749"/>
                      </a:lnTo>
                      <a:lnTo>
                        <a:pt x="168" y="749"/>
                      </a:lnTo>
                      <a:lnTo>
                        <a:pt x="168" y="749"/>
                      </a:lnTo>
                      <a:lnTo>
                        <a:pt x="168" y="738"/>
                      </a:lnTo>
                      <a:lnTo>
                        <a:pt x="179" y="738"/>
                      </a:lnTo>
                      <a:lnTo>
                        <a:pt x="179" y="749"/>
                      </a:lnTo>
                      <a:lnTo>
                        <a:pt x="179" y="749"/>
                      </a:lnTo>
                      <a:lnTo>
                        <a:pt x="190" y="738"/>
                      </a:lnTo>
                      <a:lnTo>
                        <a:pt x="190" y="738"/>
                      </a:lnTo>
                      <a:lnTo>
                        <a:pt x="190" y="738"/>
                      </a:lnTo>
                      <a:lnTo>
                        <a:pt x="201" y="738"/>
                      </a:lnTo>
                      <a:lnTo>
                        <a:pt x="201" y="738"/>
                      </a:lnTo>
                      <a:lnTo>
                        <a:pt x="201" y="738"/>
                      </a:lnTo>
                      <a:lnTo>
                        <a:pt x="201" y="738"/>
                      </a:lnTo>
                      <a:lnTo>
                        <a:pt x="212" y="738"/>
                      </a:lnTo>
                      <a:lnTo>
                        <a:pt x="212" y="738"/>
                      </a:lnTo>
                      <a:lnTo>
                        <a:pt x="212" y="738"/>
                      </a:lnTo>
                      <a:lnTo>
                        <a:pt x="224" y="738"/>
                      </a:lnTo>
                      <a:lnTo>
                        <a:pt x="224" y="727"/>
                      </a:lnTo>
                      <a:lnTo>
                        <a:pt x="224" y="738"/>
                      </a:lnTo>
                      <a:lnTo>
                        <a:pt x="235" y="727"/>
                      </a:lnTo>
                      <a:lnTo>
                        <a:pt x="235" y="738"/>
                      </a:lnTo>
                      <a:lnTo>
                        <a:pt x="235" y="727"/>
                      </a:lnTo>
                      <a:lnTo>
                        <a:pt x="235" y="727"/>
                      </a:lnTo>
                      <a:lnTo>
                        <a:pt x="246" y="727"/>
                      </a:lnTo>
                      <a:lnTo>
                        <a:pt x="246" y="727"/>
                      </a:lnTo>
                      <a:lnTo>
                        <a:pt x="246" y="716"/>
                      </a:lnTo>
                      <a:lnTo>
                        <a:pt x="257" y="727"/>
                      </a:lnTo>
                      <a:lnTo>
                        <a:pt x="257" y="727"/>
                      </a:lnTo>
                      <a:lnTo>
                        <a:pt x="257" y="727"/>
                      </a:lnTo>
                      <a:lnTo>
                        <a:pt x="268" y="727"/>
                      </a:lnTo>
                      <a:lnTo>
                        <a:pt x="268" y="727"/>
                      </a:lnTo>
                      <a:lnTo>
                        <a:pt x="268" y="716"/>
                      </a:lnTo>
                      <a:lnTo>
                        <a:pt x="279" y="716"/>
                      </a:lnTo>
                      <a:lnTo>
                        <a:pt x="279" y="716"/>
                      </a:lnTo>
                      <a:lnTo>
                        <a:pt x="279" y="716"/>
                      </a:lnTo>
                      <a:lnTo>
                        <a:pt x="291" y="705"/>
                      </a:lnTo>
                      <a:lnTo>
                        <a:pt x="291" y="705"/>
                      </a:lnTo>
                      <a:lnTo>
                        <a:pt x="291" y="705"/>
                      </a:lnTo>
                      <a:lnTo>
                        <a:pt x="291" y="705"/>
                      </a:lnTo>
                      <a:lnTo>
                        <a:pt x="302" y="705"/>
                      </a:lnTo>
                      <a:lnTo>
                        <a:pt x="302" y="705"/>
                      </a:lnTo>
                      <a:lnTo>
                        <a:pt x="302" y="705"/>
                      </a:lnTo>
                      <a:lnTo>
                        <a:pt x="313" y="694"/>
                      </a:lnTo>
                      <a:lnTo>
                        <a:pt x="313" y="694"/>
                      </a:lnTo>
                      <a:lnTo>
                        <a:pt x="313" y="694"/>
                      </a:lnTo>
                      <a:lnTo>
                        <a:pt x="324" y="694"/>
                      </a:lnTo>
                      <a:lnTo>
                        <a:pt x="324" y="694"/>
                      </a:lnTo>
                      <a:lnTo>
                        <a:pt x="324" y="682"/>
                      </a:lnTo>
                      <a:lnTo>
                        <a:pt x="324" y="682"/>
                      </a:lnTo>
                      <a:lnTo>
                        <a:pt x="335" y="682"/>
                      </a:lnTo>
                      <a:lnTo>
                        <a:pt x="335" y="682"/>
                      </a:lnTo>
                      <a:lnTo>
                        <a:pt x="335" y="682"/>
                      </a:lnTo>
                      <a:lnTo>
                        <a:pt x="347" y="682"/>
                      </a:lnTo>
                      <a:lnTo>
                        <a:pt x="347" y="671"/>
                      </a:lnTo>
                      <a:lnTo>
                        <a:pt x="347" y="671"/>
                      </a:lnTo>
                      <a:lnTo>
                        <a:pt x="358" y="671"/>
                      </a:lnTo>
                      <a:lnTo>
                        <a:pt x="358" y="671"/>
                      </a:lnTo>
                      <a:lnTo>
                        <a:pt x="358" y="660"/>
                      </a:lnTo>
                      <a:lnTo>
                        <a:pt x="369" y="660"/>
                      </a:lnTo>
                      <a:lnTo>
                        <a:pt x="369" y="660"/>
                      </a:lnTo>
                      <a:lnTo>
                        <a:pt x="369" y="660"/>
                      </a:lnTo>
                      <a:lnTo>
                        <a:pt x="369" y="660"/>
                      </a:lnTo>
                      <a:lnTo>
                        <a:pt x="380" y="649"/>
                      </a:lnTo>
                      <a:lnTo>
                        <a:pt x="380" y="649"/>
                      </a:lnTo>
                      <a:lnTo>
                        <a:pt x="380" y="638"/>
                      </a:lnTo>
                      <a:lnTo>
                        <a:pt x="391" y="649"/>
                      </a:lnTo>
                      <a:lnTo>
                        <a:pt x="391" y="649"/>
                      </a:lnTo>
                      <a:lnTo>
                        <a:pt x="391" y="638"/>
                      </a:lnTo>
                      <a:lnTo>
                        <a:pt x="403" y="626"/>
                      </a:lnTo>
                      <a:lnTo>
                        <a:pt x="403" y="626"/>
                      </a:lnTo>
                      <a:lnTo>
                        <a:pt x="403" y="626"/>
                      </a:lnTo>
                      <a:lnTo>
                        <a:pt x="414" y="626"/>
                      </a:lnTo>
                      <a:lnTo>
                        <a:pt x="414" y="626"/>
                      </a:lnTo>
                      <a:lnTo>
                        <a:pt x="414" y="638"/>
                      </a:lnTo>
                      <a:lnTo>
                        <a:pt x="425" y="638"/>
                      </a:lnTo>
                      <a:lnTo>
                        <a:pt x="425" y="615"/>
                      </a:lnTo>
                      <a:lnTo>
                        <a:pt x="425" y="615"/>
                      </a:lnTo>
                      <a:lnTo>
                        <a:pt x="425" y="593"/>
                      </a:lnTo>
                      <a:lnTo>
                        <a:pt x="436" y="593"/>
                      </a:lnTo>
                      <a:lnTo>
                        <a:pt x="436" y="593"/>
                      </a:lnTo>
                      <a:lnTo>
                        <a:pt x="436" y="604"/>
                      </a:lnTo>
                      <a:lnTo>
                        <a:pt x="447" y="593"/>
                      </a:lnTo>
                      <a:lnTo>
                        <a:pt x="447" y="582"/>
                      </a:lnTo>
                      <a:lnTo>
                        <a:pt x="447" y="570"/>
                      </a:lnTo>
                      <a:lnTo>
                        <a:pt x="459" y="570"/>
                      </a:lnTo>
                      <a:lnTo>
                        <a:pt x="459" y="559"/>
                      </a:lnTo>
                      <a:lnTo>
                        <a:pt x="459" y="570"/>
                      </a:lnTo>
                      <a:lnTo>
                        <a:pt x="459" y="570"/>
                      </a:lnTo>
                      <a:lnTo>
                        <a:pt x="470" y="570"/>
                      </a:lnTo>
                      <a:lnTo>
                        <a:pt x="470" y="559"/>
                      </a:lnTo>
                      <a:lnTo>
                        <a:pt x="470" y="559"/>
                      </a:lnTo>
                      <a:lnTo>
                        <a:pt x="481" y="559"/>
                      </a:lnTo>
                      <a:lnTo>
                        <a:pt x="481" y="559"/>
                      </a:lnTo>
                      <a:lnTo>
                        <a:pt x="481" y="559"/>
                      </a:lnTo>
                      <a:lnTo>
                        <a:pt x="492" y="537"/>
                      </a:lnTo>
                      <a:lnTo>
                        <a:pt x="492" y="537"/>
                      </a:lnTo>
                      <a:lnTo>
                        <a:pt x="492" y="526"/>
                      </a:lnTo>
                      <a:lnTo>
                        <a:pt x="503" y="537"/>
                      </a:lnTo>
                      <a:lnTo>
                        <a:pt x="503" y="526"/>
                      </a:lnTo>
                      <a:lnTo>
                        <a:pt x="503" y="515"/>
                      </a:lnTo>
                      <a:lnTo>
                        <a:pt x="515" y="503"/>
                      </a:lnTo>
                      <a:lnTo>
                        <a:pt x="515" y="503"/>
                      </a:lnTo>
                      <a:lnTo>
                        <a:pt x="515" y="503"/>
                      </a:lnTo>
                      <a:lnTo>
                        <a:pt x="515" y="515"/>
                      </a:lnTo>
                      <a:lnTo>
                        <a:pt x="526" y="503"/>
                      </a:lnTo>
                      <a:lnTo>
                        <a:pt x="526" y="492"/>
                      </a:lnTo>
                      <a:lnTo>
                        <a:pt x="526" y="459"/>
                      </a:lnTo>
                      <a:lnTo>
                        <a:pt x="537" y="447"/>
                      </a:lnTo>
                      <a:lnTo>
                        <a:pt x="537" y="447"/>
                      </a:lnTo>
                      <a:lnTo>
                        <a:pt x="537" y="470"/>
                      </a:lnTo>
                      <a:lnTo>
                        <a:pt x="548" y="470"/>
                      </a:lnTo>
                      <a:lnTo>
                        <a:pt x="548" y="481"/>
                      </a:lnTo>
                      <a:lnTo>
                        <a:pt x="548" y="459"/>
                      </a:lnTo>
                      <a:lnTo>
                        <a:pt x="548" y="459"/>
                      </a:lnTo>
                      <a:lnTo>
                        <a:pt x="559" y="447"/>
                      </a:lnTo>
                      <a:lnTo>
                        <a:pt x="559" y="447"/>
                      </a:lnTo>
                      <a:lnTo>
                        <a:pt x="559" y="459"/>
                      </a:lnTo>
                      <a:lnTo>
                        <a:pt x="570" y="436"/>
                      </a:lnTo>
                      <a:lnTo>
                        <a:pt x="570" y="436"/>
                      </a:lnTo>
                      <a:lnTo>
                        <a:pt x="570" y="414"/>
                      </a:lnTo>
                      <a:lnTo>
                        <a:pt x="582" y="403"/>
                      </a:lnTo>
                      <a:lnTo>
                        <a:pt x="582" y="414"/>
                      </a:lnTo>
                      <a:lnTo>
                        <a:pt x="582" y="425"/>
                      </a:lnTo>
                      <a:lnTo>
                        <a:pt x="593" y="425"/>
                      </a:lnTo>
                      <a:lnTo>
                        <a:pt x="593" y="392"/>
                      </a:lnTo>
                      <a:lnTo>
                        <a:pt x="593" y="380"/>
                      </a:lnTo>
                      <a:lnTo>
                        <a:pt x="604" y="369"/>
                      </a:lnTo>
                      <a:lnTo>
                        <a:pt x="604" y="369"/>
                      </a:lnTo>
                      <a:lnTo>
                        <a:pt x="604" y="347"/>
                      </a:lnTo>
                      <a:lnTo>
                        <a:pt x="604" y="358"/>
                      </a:lnTo>
                      <a:lnTo>
                        <a:pt x="615" y="369"/>
                      </a:lnTo>
                      <a:lnTo>
                        <a:pt x="615" y="392"/>
                      </a:lnTo>
                      <a:lnTo>
                        <a:pt x="615" y="380"/>
                      </a:lnTo>
                      <a:lnTo>
                        <a:pt x="626" y="380"/>
                      </a:lnTo>
                      <a:lnTo>
                        <a:pt x="626" y="358"/>
                      </a:lnTo>
                      <a:lnTo>
                        <a:pt x="626" y="369"/>
                      </a:lnTo>
                      <a:lnTo>
                        <a:pt x="638" y="347"/>
                      </a:lnTo>
                      <a:lnTo>
                        <a:pt x="638" y="336"/>
                      </a:lnTo>
                      <a:lnTo>
                        <a:pt x="638" y="302"/>
                      </a:lnTo>
                      <a:lnTo>
                        <a:pt x="649" y="313"/>
                      </a:lnTo>
                      <a:lnTo>
                        <a:pt x="649" y="313"/>
                      </a:lnTo>
                      <a:lnTo>
                        <a:pt x="649" y="324"/>
                      </a:lnTo>
                      <a:lnTo>
                        <a:pt x="649" y="313"/>
                      </a:lnTo>
                      <a:lnTo>
                        <a:pt x="660" y="302"/>
                      </a:lnTo>
                      <a:lnTo>
                        <a:pt x="660" y="291"/>
                      </a:lnTo>
                      <a:lnTo>
                        <a:pt x="660" y="302"/>
                      </a:lnTo>
                      <a:lnTo>
                        <a:pt x="671" y="302"/>
                      </a:lnTo>
                      <a:lnTo>
                        <a:pt x="671" y="302"/>
                      </a:lnTo>
                      <a:lnTo>
                        <a:pt x="671" y="291"/>
                      </a:lnTo>
                      <a:lnTo>
                        <a:pt x="682" y="257"/>
                      </a:lnTo>
                      <a:lnTo>
                        <a:pt x="682" y="257"/>
                      </a:lnTo>
                      <a:lnTo>
                        <a:pt x="682" y="246"/>
                      </a:lnTo>
                      <a:lnTo>
                        <a:pt x="694" y="246"/>
                      </a:lnTo>
                      <a:lnTo>
                        <a:pt x="694" y="224"/>
                      </a:lnTo>
                      <a:lnTo>
                        <a:pt x="694" y="224"/>
                      </a:lnTo>
                      <a:lnTo>
                        <a:pt x="694" y="235"/>
                      </a:lnTo>
                      <a:lnTo>
                        <a:pt x="705" y="224"/>
                      </a:lnTo>
                      <a:lnTo>
                        <a:pt x="705" y="246"/>
                      </a:lnTo>
                      <a:lnTo>
                        <a:pt x="705" y="246"/>
                      </a:lnTo>
                      <a:lnTo>
                        <a:pt x="716" y="246"/>
                      </a:lnTo>
                      <a:lnTo>
                        <a:pt x="716" y="257"/>
                      </a:lnTo>
                      <a:lnTo>
                        <a:pt x="716" y="268"/>
                      </a:lnTo>
                      <a:lnTo>
                        <a:pt x="727" y="268"/>
                      </a:lnTo>
                      <a:lnTo>
                        <a:pt x="727" y="213"/>
                      </a:lnTo>
                      <a:lnTo>
                        <a:pt x="727" y="190"/>
                      </a:lnTo>
                      <a:lnTo>
                        <a:pt x="738" y="179"/>
                      </a:lnTo>
                      <a:lnTo>
                        <a:pt x="738" y="168"/>
                      </a:lnTo>
                      <a:lnTo>
                        <a:pt x="738" y="168"/>
                      </a:lnTo>
                      <a:lnTo>
                        <a:pt x="738" y="190"/>
                      </a:lnTo>
                      <a:lnTo>
                        <a:pt x="750" y="190"/>
                      </a:lnTo>
                      <a:lnTo>
                        <a:pt x="750" y="201"/>
                      </a:lnTo>
                      <a:lnTo>
                        <a:pt x="750" y="179"/>
                      </a:lnTo>
                      <a:lnTo>
                        <a:pt x="761" y="179"/>
                      </a:lnTo>
                      <a:lnTo>
                        <a:pt x="761" y="168"/>
                      </a:lnTo>
                      <a:lnTo>
                        <a:pt x="761" y="145"/>
                      </a:lnTo>
                      <a:lnTo>
                        <a:pt x="772" y="145"/>
                      </a:lnTo>
                      <a:lnTo>
                        <a:pt x="772" y="145"/>
                      </a:lnTo>
                      <a:lnTo>
                        <a:pt x="772" y="145"/>
                      </a:lnTo>
                      <a:lnTo>
                        <a:pt x="783" y="123"/>
                      </a:lnTo>
                      <a:lnTo>
                        <a:pt x="783" y="123"/>
                      </a:lnTo>
                      <a:lnTo>
                        <a:pt x="783" y="134"/>
                      </a:lnTo>
                      <a:lnTo>
                        <a:pt x="783" y="123"/>
                      </a:lnTo>
                      <a:lnTo>
                        <a:pt x="794" y="134"/>
                      </a:lnTo>
                      <a:lnTo>
                        <a:pt x="794" y="134"/>
                      </a:lnTo>
                      <a:lnTo>
                        <a:pt x="794" y="145"/>
                      </a:lnTo>
                      <a:lnTo>
                        <a:pt x="806" y="145"/>
                      </a:lnTo>
                      <a:lnTo>
                        <a:pt x="806" y="123"/>
                      </a:lnTo>
                      <a:lnTo>
                        <a:pt x="806" y="101"/>
                      </a:lnTo>
                      <a:lnTo>
                        <a:pt x="817" y="78"/>
                      </a:lnTo>
                      <a:lnTo>
                        <a:pt x="817" y="67"/>
                      </a:lnTo>
                      <a:lnTo>
                        <a:pt x="817" y="89"/>
                      </a:lnTo>
                      <a:lnTo>
                        <a:pt x="828" y="101"/>
                      </a:lnTo>
                      <a:lnTo>
                        <a:pt x="828" y="112"/>
                      </a:lnTo>
                      <a:lnTo>
                        <a:pt x="828" y="67"/>
                      </a:lnTo>
                      <a:lnTo>
                        <a:pt x="828" y="56"/>
                      </a:lnTo>
                      <a:lnTo>
                        <a:pt x="839" y="67"/>
                      </a:lnTo>
                      <a:lnTo>
                        <a:pt x="839" y="78"/>
                      </a:lnTo>
                      <a:lnTo>
                        <a:pt x="839" y="78"/>
                      </a:lnTo>
                      <a:lnTo>
                        <a:pt x="850" y="67"/>
                      </a:lnTo>
                      <a:lnTo>
                        <a:pt x="850" y="34"/>
                      </a:lnTo>
                      <a:lnTo>
                        <a:pt x="850" y="34"/>
                      </a:lnTo>
                      <a:lnTo>
                        <a:pt x="861" y="34"/>
                      </a:lnTo>
                      <a:lnTo>
                        <a:pt x="861" y="45"/>
                      </a:lnTo>
                      <a:lnTo>
                        <a:pt x="861" y="34"/>
                      </a:lnTo>
                      <a:lnTo>
                        <a:pt x="873" y="0"/>
                      </a:lnTo>
                      <a:lnTo>
                        <a:pt x="873" y="11"/>
                      </a:lnTo>
                      <a:lnTo>
                        <a:pt x="873" y="22"/>
                      </a:lnTo>
                      <a:lnTo>
                        <a:pt x="873" y="34"/>
                      </a:lnTo>
                      <a:lnTo>
                        <a:pt x="884" y="0"/>
                      </a:lnTo>
                      <a:lnTo>
                        <a:pt x="884" y="0"/>
                      </a:lnTo>
                      <a:lnTo>
                        <a:pt x="884" y="11"/>
                      </a:lnTo>
                      <a:lnTo>
                        <a:pt x="895" y="34"/>
                      </a:lnTo>
                    </a:path>
                  </a:pathLst>
                </a:custGeom>
                <a:noFill/>
                <a:ln w="28575">
                  <a:solidFill>
                    <a:srgbClr val="008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grpSp>
          <p:grpSp>
            <p:nvGrpSpPr>
              <p:cNvPr id="613452" name="グループ化 613451"/>
              <p:cNvGrpSpPr/>
              <p:nvPr/>
            </p:nvGrpSpPr>
            <p:grpSpPr>
              <a:xfrm>
                <a:off x="989889" y="2176575"/>
                <a:ext cx="1498636" cy="1317151"/>
                <a:chOff x="5749623" y="3942856"/>
                <a:chExt cx="604838" cy="531597"/>
              </a:xfrm>
            </p:grpSpPr>
            <p:sp>
              <p:nvSpPr>
                <p:cNvPr id="613421" name="Rectangle 74"/>
                <p:cNvSpPr>
                  <a:spLocks noChangeArrowheads="1"/>
                </p:cNvSpPr>
                <p:nvPr/>
              </p:nvSpPr>
              <p:spPr bwMode="auto">
                <a:xfrm>
                  <a:off x="5749623" y="3942856"/>
                  <a:ext cx="604838" cy="531597"/>
                </a:xfrm>
                <a:prstGeom prst="rect">
                  <a:avLst/>
                </a:prstGeom>
                <a:solidFill>
                  <a:srgbClr val="FFFFFF"/>
                </a:solidFill>
                <a:ln w="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sz="2000"/>
                </a:p>
              </p:txBody>
            </p:sp>
            <p:sp>
              <p:nvSpPr>
                <p:cNvPr id="613422" name="Line 75"/>
                <p:cNvSpPr>
                  <a:spLocks noChangeShapeType="1"/>
                </p:cNvSpPr>
                <p:nvPr/>
              </p:nvSpPr>
              <p:spPr bwMode="auto">
                <a:xfrm>
                  <a:off x="5786136" y="4031756"/>
                  <a:ext cx="230188" cy="0"/>
                </a:xfrm>
                <a:prstGeom prst="line">
                  <a:avLst/>
                </a:prstGeom>
                <a:noFill/>
                <a:ln w="1746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p>
              </p:txBody>
            </p:sp>
            <p:sp>
              <p:nvSpPr>
                <p:cNvPr id="613423" name="Rectangle 76"/>
                <p:cNvSpPr>
                  <a:spLocks noChangeArrowheads="1"/>
                </p:cNvSpPr>
                <p:nvPr/>
              </p:nvSpPr>
              <p:spPr bwMode="auto">
                <a:xfrm>
                  <a:off x="6016323" y="3979367"/>
                  <a:ext cx="25898" cy="113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 </a:t>
                  </a:r>
                  <a:endParaRPr kumimoji="1" lang="ja-JP" altLang="ja-JP" sz="20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613424" name="Rectangle 77"/>
                <p:cNvSpPr>
                  <a:spLocks noChangeArrowheads="1"/>
                </p:cNvSpPr>
                <p:nvPr/>
              </p:nvSpPr>
              <p:spPr bwMode="auto">
                <a:xfrm>
                  <a:off x="6078806" y="3979369"/>
                  <a:ext cx="230142" cy="113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dirty="0" smtClean="0">
                      <a:ln>
                        <a:noFill/>
                      </a:ln>
                      <a:solidFill>
                        <a:srgbClr val="000000"/>
                      </a:solidFill>
                      <a:effectLst/>
                      <a:latin typeface="Arial" pitchFamily="34" charset="0"/>
                      <a:ea typeface="ＭＳ Ｐゴシック" pitchFamily="50" charset="-128"/>
                      <a:cs typeface="ＭＳ Ｐゴシック" pitchFamily="50" charset="-128"/>
                    </a:rPr>
                    <a:t>0 min</a:t>
                  </a:r>
                  <a:endParaRPr kumimoji="1" lang="ja-JP" altLang="ja-JP" sz="20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613425" name="Line 78"/>
                <p:cNvSpPr>
                  <a:spLocks noChangeShapeType="1"/>
                </p:cNvSpPr>
                <p:nvPr/>
              </p:nvSpPr>
              <p:spPr bwMode="auto">
                <a:xfrm>
                  <a:off x="5786136" y="4157169"/>
                  <a:ext cx="230188" cy="0"/>
                </a:xfrm>
                <a:prstGeom prst="line">
                  <a:avLst/>
                </a:prstGeom>
                <a:noFill/>
                <a:ln w="17463">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p>
              </p:txBody>
            </p:sp>
            <p:sp>
              <p:nvSpPr>
                <p:cNvPr id="613426" name="Rectangle 79"/>
                <p:cNvSpPr>
                  <a:spLocks noChangeArrowheads="1"/>
                </p:cNvSpPr>
                <p:nvPr/>
              </p:nvSpPr>
              <p:spPr bwMode="auto">
                <a:xfrm>
                  <a:off x="6016323" y="4103194"/>
                  <a:ext cx="25898" cy="113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 </a:t>
                  </a:r>
                  <a:endParaRPr kumimoji="1" lang="ja-JP" altLang="ja-JP" sz="20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613427" name="Rectangle 80"/>
                <p:cNvSpPr>
                  <a:spLocks noChangeArrowheads="1"/>
                </p:cNvSpPr>
                <p:nvPr/>
              </p:nvSpPr>
              <p:spPr bwMode="auto">
                <a:xfrm>
                  <a:off x="6078806" y="4103192"/>
                  <a:ext cx="230142" cy="113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1 min</a:t>
                  </a:r>
                  <a:endParaRPr kumimoji="1" lang="ja-JP" altLang="ja-JP" sz="20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613428" name="Line 81"/>
                <p:cNvSpPr>
                  <a:spLocks noChangeShapeType="1"/>
                </p:cNvSpPr>
                <p:nvPr/>
              </p:nvSpPr>
              <p:spPr bwMode="auto">
                <a:xfrm>
                  <a:off x="5786136" y="4280992"/>
                  <a:ext cx="230188" cy="0"/>
                </a:xfrm>
                <a:prstGeom prst="line">
                  <a:avLst/>
                </a:prstGeom>
                <a:noFill/>
                <a:ln w="17463">
                  <a:solidFill>
                    <a:srgbClr val="0000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p>
              </p:txBody>
            </p:sp>
            <p:sp>
              <p:nvSpPr>
                <p:cNvPr id="613429" name="Rectangle 82"/>
                <p:cNvSpPr>
                  <a:spLocks noChangeArrowheads="1"/>
                </p:cNvSpPr>
                <p:nvPr/>
              </p:nvSpPr>
              <p:spPr bwMode="auto">
                <a:xfrm>
                  <a:off x="6016323" y="4227016"/>
                  <a:ext cx="25898" cy="113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 </a:t>
                  </a:r>
                  <a:endParaRPr kumimoji="1" lang="ja-JP" altLang="ja-JP" sz="20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613430" name="Rectangle 83"/>
                <p:cNvSpPr>
                  <a:spLocks noChangeArrowheads="1"/>
                </p:cNvSpPr>
                <p:nvPr/>
              </p:nvSpPr>
              <p:spPr bwMode="auto">
                <a:xfrm>
                  <a:off x="6078806" y="4227019"/>
                  <a:ext cx="230142" cy="113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dirty="0" smtClean="0">
                      <a:ln>
                        <a:noFill/>
                      </a:ln>
                      <a:solidFill>
                        <a:srgbClr val="000000"/>
                      </a:solidFill>
                      <a:effectLst/>
                      <a:latin typeface="Arial" pitchFamily="34" charset="0"/>
                      <a:ea typeface="ＭＳ Ｐゴシック" pitchFamily="50" charset="-128"/>
                      <a:cs typeface="ＭＳ Ｐゴシック" pitchFamily="50" charset="-128"/>
                    </a:rPr>
                    <a:t>5 min</a:t>
                  </a:r>
                  <a:endParaRPr kumimoji="1" lang="ja-JP" altLang="ja-JP" sz="20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613431" name="Line 84"/>
                <p:cNvSpPr>
                  <a:spLocks noChangeShapeType="1"/>
                </p:cNvSpPr>
                <p:nvPr/>
              </p:nvSpPr>
              <p:spPr bwMode="auto">
                <a:xfrm>
                  <a:off x="5786135" y="4404819"/>
                  <a:ext cx="230188" cy="0"/>
                </a:xfrm>
                <a:prstGeom prst="line">
                  <a:avLst/>
                </a:prstGeom>
                <a:noFill/>
                <a:ln w="17463">
                  <a:solidFill>
                    <a:srgbClr val="008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p>
              </p:txBody>
            </p:sp>
            <p:sp>
              <p:nvSpPr>
                <p:cNvPr id="613432" name="Rectangle 85"/>
                <p:cNvSpPr>
                  <a:spLocks noChangeArrowheads="1"/>
                </p:cNvSpPr>
                <p:nvPr/>
              </p:nvSpPr>
              <p:spPr bwMode="auto">
                <a:xfrm>
                  <a:off x="6016323" y="4352429"/>
                  <a:ext cx="25898" cy="113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 </a:t>
                  </a:r>
                  <a:endParaRPr kumimoji="1" lang="ja-JP" altLang="ja-JP" sz="20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613433" name="Rectangle 86"/>
                <p:cNvSpPr>
                  <a:spLocks noChangeArrowheads="1"/>
                </p:cNvSpPr>
                <p:nvPr/>
              </p:nvSpPr>
              <p:spPr bwMode="auto">
                <a:xfrm>
                  <a:off x="6033784" y="4352432"/>
                  <a:ext cx="282526" cy="113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15 min</a:t>
                  </a:r>
                  <a:endParaRPr kumimoji="1" lang="ja-JP" altLang="ja-JP" sz="20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grpSp>
        </p:grpSp>
      </p:grpSp>
      <p:grpSp>
        <p:nvGrpSpPr>
          <p:cNvPr id="613456" name="グループ化 613455"/>
          <p:cNvGrpSpPr/>
          <p:nvPr/>
        </p:nvGrpSpPr>
        <p:grpSpPr>
          <a:xfrm>
            <a:off x="4693155" y="2023530"/>
            <a:ext cx="3983300" cy="4376230"/>
            <a:chOff x="4932040" y="2023530"/>
            <a:chExt cx="3983300" cy="4376230"/>
          </a:xfrm>
        </p:grpSpPr>
        <p:grpSp>
          <p:nvGrpSpPr>
            <p:cNvPr id="92" name="グループ化 91"/>
            <p:cNvGrpSpPr/>
            <p:nvPr/>
          </p:nvGrpSpPr>
          <p:grpSpPr>
            <a:xfrm>
              <a:off x="4932040" y="2023530"/>
              <a:ext cx="3983300" cy="4376230"/>
              <a:chOff x="4932040" y="2311530"/>
              <a:chExt cx="3983300" cy="3108037"/>
            </a:xfrm>
          </p:grpSpPr>
          <p:sp>
            <p:nvSpPr>
              <p:cNvPr id="45" name="Rectangle 49"/>
              <p:cNvSpPr>
                <a:spLocks noChangeArrowheads="1"/>
              </p:cNvSpPr>
              <p:nvPr/>
            </p:nvSpPr>
            <p:spPr bwMode="auto">
              <a:xfrm>
                <a:off x="5363385" y="4933042"/>
                <a:ext cx="227626" cy="218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rPr>
                  <a:t>-4</a:t>
                </a:r>
                <a:endParaRPr kumimoji="1" lang="ja-JP" altLang="ja-JP" sz="20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6" name="Rectangle 50"/>
              <p:cNvSpPr>
                <a:spLocks noChangeArrowheads="1"/>
              </p:cNvSpPr>
              <p:nvPr/>
            </p:nvSpPr>
            <p:spPr bwMode="auto">
              <a:xfrm>
                <a:off x="6210870" y="4933042"/>
                <a:ext cx="227626" cy="218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dirty="0" smtClean="0">
                    <a:ln>
                      <a:noFill/>
                    </a:ln>
                    <a:solidFill>
                      <a:srgbClr val="000000"/>
                    </a:solidFill>
                    <a:effectLst/>
                    <a:latin typeface="Arial" pitchFamily="34" charset="0"/>
                    <a:ea typeface="ＭＳ Ｐゴシック" pitchFamily="50" charset="-128"/>
                    <a:cs typeface="ＭＳ Ｐゴシック" pitchFamily="50" charset="-128"/>
                  </a:rPr>
                  <a:t>-3</a:t>
                </a:r>
                <a:endParaRPr kumimoji="1" lang="ja-JP" altLang="ja-JP" sz="20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7" name="Rectangle 51"/>
              <p:cNvSpPr>
                <a:spLocks noChangeArrowheads="1"/>
              </p:cNvSpPr>
              <p:nvPr/>
            </p:nvSpPr>
            <p:spPr bwMode="auto">
              <a:xfrm>
                <a:off x="7068028" y="4933042"/>
                <a:ext cx="227626" cy="218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dirty="0" smtClean="0">
                    <a:ln>
                      <a:noFill/>
                    </a:ln>
                    <a:solidFill>
                      <a:srgbClr val="000000"/>
                    </a:solidFill>
                    <a:effectLst/>
                    <a:latin typeface="Arial" pitchFamily="34" charset="0"/>
                    <a:ea typeface="ＭＳ Ｐゴシック" pitchFamily="50" charset="-128"/>
                    <a:cs typeface="ＭＳ Ｐゴシック" pitchFamily="50" charset="-128"/>
                  </a:rPr>
                  <a:t>-2</a:t>
                </a:r>
                <a:endParaRPr kumimoji="1" lang="ja-JP" altLang="ja-JP" sz="20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8" name="Rectangle 52"/>
              <p:cNvSpPr>
                <a:spLocks noChangeArrowheads="1"/>
              </p:cNvSpPr>
              <p:nvPr/>
            </p:nvSpPr>
            <p:spPr bwMode="auto">
              <a:xfrm>
                <a:off x="7925187" y="4933042"/>
                <a:ext cx="227626" cy="218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rPr>
                  <a:t>-1</a:t>
                </a:r>
                <a:endParaRPr kumimoji="1" lang="ja-JP" altLang="ja-JP" sz="20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9" name="Rectangle 53"/>
              <p:cNvSpPr>
                <a:spLocks noChangeArrowheads="1"/>
              </p:cNvSpPr>
              <p:nvPr/>
            </p:nvSpPr>
            <p:spPr bwMode="auto">
              <a:xfrm>
                <a:off x="8772672" y="4933042"/>
                <a:ext cx="142668" cy="218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dirty="0" smtClean="0">
                    <a:ln>
                      <a:noFill/>
                    </a:ln>
                    <a:solidFill>
                      <a:srgbClr val="000000"/>
                    </a:solidFill>
                    <a:effectLst/>
                    <a:latin typeface="Arial" pitchFamily="34" charset="0"/>
                    <a:ea typeface="ＭＳ Ｐゴシック" pitchFamily="50" charset="-128"/>
                    <a:cs typeface="ＭＳ Ｐゴシック" pitchFamily="50" charset="-128"/>
                  </a:rPr>
                  <a:t>0</a:t>
                </a:r>
                <a:endParaRPr kumimoji="1" lang="ja-JP" altLang="ja-JP" sz="20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55" name="Line 59"/>
              <p:cNvSpPr>
                <a:spLocks noChangeShapeType="1"/>
              </p:cNvSpPr>
              <p:nvPr/>
            </p:nvSpPr>
            <p:spPr bwMode="auto">
              <a:xfrm flipV="1">
                <a:off x="5400148" y="4819150"/>
                <a:ext cx="0" cy="46437"/>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p>
            </p:txBody>
          </p:sp>
          <p:sp>
            <p:nvSpPr>
              <p:cNvPr id="56" name="Line 60"/>
              <p:cNvSpPr>
                <a:spLocks noChangeShapeType="1"/>
              </p:cNvSpPr>
              <p:nvPr/>
            </p:nvSpPr>
            <p:spPr bwMode="auto">
              <a:xfrm flipV="1">
                <a:off x="6257307" y="4819150"/>
                <a:ext cx="0" cy="46437"/>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p>
            </p:txBody>
          </p:sp>
          <p:sp>
            <p:nvSpPr>
              <p:cNvPr id="57" name="Line 61"/>
              <p:cNvSpPr>
                <a:spLocks noChangeShapeType="1"/>
              </p:cNvSpPr>
              <p:nvPr/>
            </p:nvSpPr>
            <p:spPr bwMode="auto">
              <a:xfrm flipV="1">
                <a:off x="7114465" y="4819150"/>
                <a:ext cx="0" cy="46437"/>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p>
            </p:txBody>
          </p:sp>
          <p:sp>
            <p:nvSpPr>
              <p:cNvPr id="58" name="Line 62"/>
              <p:cNvSpPr>
                <a:spLocks noChangeShapeType="1"/>
              </p:cNvSpPr>
              <p:nvPr/>
            </p:nvSpPr>
            <p:spPr bwMode="auto">
              <a:xfrm flipV="1">
                <a:off x="7960015" y="4819150"/>
                <a:ext cx="0" cy="46437"/>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p>
            </p:txBody>
          </p:sp>
          <p:sp>
            <p:nvSpPr>
              <p:cNvPr id="59" name="Line 63"/>
              <p:cNvSpPr>
                <a:spLocks noChangeShapeType="1"/>
              </p:cNvSpPr>
              <p:nvPr/>
            </p:nvSpPr>
            <p:spPr bwMode="auto">
              <a:xfrm flipV="1">
                <a:off x="8819109" y="4819150"/>
                <a:ext cx="0" cy="46437"/>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p>
            </p:txBody>
          </p:sp>
          <p:sp>
            <p:nvSpPr>
              <p:cNvPr id="60" name="Line 64"/>
              <p:cNvSpPr>
                <a:spLocks noChangeShapeType="1"/>
              </p:cNvSpPr>
              <p:nvPr/>
            </p:nvSpPr>
            <p:spPr bwMode="auto">
              <a:xfrm>
                <a:off x="5400148" y="4819150"/>
                <a:ext cx="3418961" cy="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p>
            </p:txBody>
          </p:sp>
          <p:sp>
            <p:nvSpPr>
              <p:cNvPr id="61" name="Line 65"/>
              <p:cNvSpPr>
                <a:spLocks noChangeShapeType="1"/>
              </p:cNvSpPr>
              <p:nvPr/>
            </p:nvSpPr>
            <p:spPr bwMode="auto">
              <a:xfrm>
                <a:off x="5400148" y="2311530"/>
                <a:ext cx="3418961" cy="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p>
            </p:txBody>
          </p:sp>
          <p:sp>
            <p:nvSpPr>
              <p:cNvPr id="62" name="Line 66"/>
              <p:cNvSpPr>
                <a:spLocks noChangeShapeType="1"/>
              </p:cNvSpPr>
              <p:nvPr/>
            </p:nvSpPr>
            <p:spPr bwMode="auto">
              <a:xfrm>
                <a:off x="5353709" y="4819150"/>
                <a:ext cx="46437" cy="0"/>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p>
            </p:txBody>
          </p:sp>
          <p:sp>
            <p:nvSpPr>
              <p:cNvPr id="67" name="Line 71"/>
              <p:cNvSpPr>
                <a:spLocks noChangeShapeType="1"/>
              </p:cNvSpPr>
              <p:nvPr/>
            </p:nvSpPr>
            <p:spPr bwMode="auto">
              <a:xfrm flipV="1">
                <a:off x="5400148" y="2311530"/>
                <a:ext cx="0" cy="2507619"/>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p>
            </p:txBody>
          </p:sp>
          <p:sp>
            <p:nvSpPr>
              <p:cNvPr id="68" name="Line 72"/>
              <p:cNvSpPr>
                <a:spLocks noChangeShapeType="1"/>
              </p:cNvSpPr>
              <p:nvPr/>
            </p:nvSpPr>
            <p:spPr bwMode="auto">
              <a:xfrm flipV="1">
                <a:off x="8819109" y="2311530"/>
                <a:ext cx="0" cy="2507619"/>
              </a:xfrm>
              <a:prstGeom prst="line">
                <a:avLst/>
              </a:prstGeom>
              <a:noFill/>
              <a:ln w="1905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p>
            </p:txBody>
          </p:sp>
          <p:sp>
            <p:nvSpPr>
              <p:cNvPr id="74" name="Rectangle 80"/>
              <p:cNvSpPr>
                <a:spLocks noChangeArrowheads="1"/>
              </p:cNvSpPr>
              <p:nvPr/>
            </p:nvSpPr>
            <p:spPr bwMode="auto">
              <a:xfrm>
                <a:off x="5832140" y="5200981"/>
                <a:ext cx="2398092" cy="218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dirty="0" smtClean="0">
                    <a:ln>
                      <a:noFill/>
                    </a:ln>
                    <a:solidFill>
                      <a:srgbClr val="000000"/>
                    </a:solidFill>
                    <a:effectLst/>
                    <a:latin typeface="Arial" pitchFamily="34" charset="0"/>
                    <a:ea typeface="ＭＳ Ｐゴシック" pitchFamily="50" charset="-128"/>
                    <a:cs typeface="ＭＳ Ｐゴシック" pitchFamily="50" charset="-128"/>
                  </a:rPr>
                  <a:t>e</a:t>
                </a:r>
                <a:r>
                  <a:rPr kumimoji="1" lang="en-US" altLang="ja-JP" sz="2000" b="0" i="0" u="none" strike="noStrike" cap="none" normalizeH="0" baseline="0" dirty="0" err="1" smtClean="0">
                    <a:ln>
                      <a:noFill/>
                    </a:ln>
                    <a:solidFill>
                      <a:srgbClr val="000000"/>
                    </a:solidFill>
                    <a:effectLst/>
                    <a:latin typeface="Arial" pitchFamily="34" charset="0"/>
                    <a:ea typeface="ＭＳ Ｐゴシック" pitchFamily="50" charset="-128"/>
                    <a:cs typeface="ＭＳ Ｐゴシック" pitchFamily="50" charset="-128"/>
                  </a:rPr>
                  <a:t>nergy</a:t>
                </a:r>
                <a:r>
                  <a:rPr kumimoji="1" lang="en-US" altLang="ja-JP" sz="2000" b="0" i="0" u="none" strike="noStrike" cap="none" normalizeH="0" baseline="0" dirty="0" smtClean="0">
                    <a:ln>
                      <a:noFill/>
                    </a:ln>
                    <a:solidFill>
                      <a:srgbClr val="000000"/>
                    </a:solidFill>
                    <a:effectLst/>
                    <a:latin typeface="Arial" pitchFamily="34" charset="0"/>
                    <a:ea typeface="ＭＳ Ｐゴシック" pitchFamily="50" charset="-128"/>
                    <a:cs typeface="ＭＳ Ｐゴシック" pitchFamily="50" charset="-128"/>
                  </a:rPr>
                  <a:t> from </a:t>
                </a:r>
                <a:r>
                  <a:rPr kumimoji="1" lang="en-US" altLang="ja-JP" sz="2000" b="0" i="1" u="none" strike="noStrike" cap="none" normalizeH="0" baseline="0" dirty="0" err="1" smtClean="0">
                    <a:ln>
                      <a:noFill/>
                    </a:ln>
                    <a:solidFill>
                      <a:srgbClr val="000000"/>
                    </a:solidFill>
                    <a:effectLst/>
                    <a:latin typeface="Arial" pitchFamily="34" charset="0"/>
                    <a:ea typeface="ＭＳ Ｐゴシック" pitchFamily="50" charset="-128"/>
                    <a:cs typeface="ＭＳ Ｐゴシック" pitchFamily="50" charset="-128"/>
                  </a:rPr>
                  <a:t>E</a:t>
                </a:r>
                <a:r>
                  <a:rPr kumimoji="1" lang="en-US" altLang="ja-JP" sz="2000" b="0" i="0" u="none" strike="noStrike" cap="none" normalizeH="0" baseline="-25000" dirty="0" err="1" smtClean="0">
                    <a:ln>
                      <a:noFill/>
                    </a:ln>
                    <a:solidFill>
                      <a:srgbClr val="000000"/>
                    </a:solidFill>
                    <a:effectLst/>
                    <a:latin typeface="Arial" pitchFamily="34" charset="0"/>
                    <a:ea typeface="ＭＳ Ｐゴシック" pitchFamily="50" charset="-128"/>
                    <a:cs typeface="ＭＳ Ｐゴシック" pitchFamily="50" charset="-128"/>
                  </a:rPr>
                  <a:t>vac</a:t>
                </a:r>
                <a:r>
                  <a:rPr kumimoji="1" lang="en-US" altLang="ja-JP" sz="2000" b="0" i="0" u="none" strike="noStrike" cap="none" normalizeH="0" baseline="0" dirty="0" smtClean="0">
                    <a:ln>
                      <a:noFill/>
                    </a:ln>
                    <a:solidFill>
                      <a:srgbClr val="000000"/>
                    </a:solidFill>
                    <a:effectLst/>
                    <a:latin typeface="Arial" pitchFamily="34" charset="0"/>
                    <a:ea typeface="ＭＳ Ｐゴシック" pitchFamily="50" charset="-128"/>
                    <a:cs typeface="ＭＳ Ｐゴシック" pitchFamily="50" charset="-128"/>
                  </a:rPr>
                  <a:t> </a:t>
                </a:r>
                <a:r>
                  <a:rPr kumimoji="1" lang="ja-JP" altLang="ja-JP" sz="2000" b="0" i="0" u="none" strike="noStrike" cap="none" normalizeH="0" baseline="0" dirty="0" smtClean="0">
                    <a:ln>
                      <a:noFill/>
                    </a:ln>
                    <a:solidFill>
                      <a:srgbClr val="000000"/>
                    </a:solidFill>
                    <a:effectLst/>
                    <a:latin typeface="Arial" pitchFamily="34" charset="0"/>
                    <a:ea typeface="ＭＳ Ｐゴシック" pitchFamily="50" charset="-128"/>
                    <a:cs typeface="ＭＳ Ｐゴシック" pitchFamily="50" charset="-128"/>
                  </a:rPr>
                  <a:t>/ eV</a:t>
                </a:r>
                <a:endParaRPr kumimoji="1" lang="ja-JP" altLang="ja-JP" sz="20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grpSp>
            <p:nvGrpSpPr>
              <p:cNvPr id="75" name="グループ化 74"/>
              <p:cNvGrpSpPr/>
              <p:nvPr/>
            </p:nvGrpSpPr>
            <p:grpSpPr>
              <a:xfrm>
                <a:off x="5972032" y="2386682"/>
                <a:ext cx="70532" cy="794016"/>
                <a:chOff x="4411663" y="3679825"/>
                <a:chExt cx="44213" cy="497730"/>
              </a:xfrm>
            </p:grpSpPr>
            <p:sp>
              <p:nvSpPr>
                <p:cNvPr id="78" name="Rectangle 83"/>
                <p:cNvSpPr>
                  <a:spLocks noChangeArrowheads="1"/>
                </p:cNvSpPr>
                <p:nvPr/>
              </p:nvSpPr>
              <p:spPr bwMode="auto">
                <a:xfrm>
                  <a:off x="4411663" y="3679825"/>
                  <a:ext cx="44213" cy="192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 </a:t>
                  </a:r>
                  <a:endParaRPr kumimoji="1" lang="ja-JP" altLang="ja-JP" sz="20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81" name="Rectangle 86"/>
                <p:cNvSpPr>
                  <a:spLocks noChangeArrowheads="1"/>
                </p:cNvSpPr>
                <p:nvPr/>
              </p:nvSpPr>
              <p:spPr bwMode="auto">
                <a:xfrm>
                  <a:off x="4411663" y="3832225"/>
                  <a:ext cx="44213" cy="192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 </a:t>
                  </a:r>
                  <a:endParaRPr kumimoji="1" lang="ja-JP" altLang="ja-JP" sz="20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84" name="Rectangle 89"/>
                <p:cNvSpPr>
                  <a:spLocks noChangeArrowheads="1"/>
                </p:cNvSpPr>
                <p:nvPr/>
              </p:nvSpPr>
              <p:spPr bwMode="auto">
                <a:xfrm>
                  <a:off x="4411663" y="3984625"/>
                  <a:ext cx="44213" cy="192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 </a:t>
                  </a:r>
                  <a:endParaRPr kumimoji="1" lang="ja-JP" altLang="ja-JP" sz="20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grpSp>
          <p:sp>
            <p:nvSpPr>
              <p:cNvPr id="91" name="Rectangle 35"/>
              <p:cNvSpPr>
                <a:spLocks noChangeArrowheads="1"/>
              </p:cNvSpPr>
              <p:nvPr/>
            </p:nvSpPr>
            <p:spPr bwMode="auto">
              <a:xfrm rot="16200000">
                <a:off x="4292417" y="3411451"/>
                <a:ext cx="15870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dirty="0" smtClean="0">
                    <a:ln>
                      <a:noFill/>
                    </a:ln>
                    <a:solidFill>
                      <a:srgbClr val="000000"/>
                    </a:solidFill>
                    <a:effectLst/>
                    <a:latin typeface="Arial" pitchFamily="34" charset="0"/>
                    <a:ea typeface="ＭＳ Ｐゴシック" pitchFamily="50" charset="-128"/>
                    <a:cs typeface="ＭＳ Ｐゴシック" pitchFamily="50" charset="-128"/>
                  </a:rPr>
                  <a:t>intensity</a:t>
                </a:r>
                <a:r>
                  <a:rPr kumimoji="1" lang="en-US" altLang="ja-JP" sz="2000" b="0" i="0" u="none" strike="noStrike" cap="none" normalizeH="0" dirty="0" smtClean="0">
                    <a:ln>
                      <a:noFill/>
                    </a:ln>
                    <a:solidFill>
                      <a:srgbClr val="000000"/>
                    </a:solidFill>
                    <a:effectLst/>
                    <a:latin typeface="Arial" pitchFamily="34" charset="0"/>
                    <a:ea typeface="ＭＳ Ｐゴシック" pitchFamily="50" charset="-128"/>
                    <a:cs typeface="ＭＳ Ｐゴシック" pitchFamily="50" charset="-128"/>
                  </a:rPr>
                  <a:t> (</a:t>
                </a:r>
                <a:r>
                  <a:rPr kumimoji="1" lang="en-US" altLang="ja-JP" sz="2000" b="0" i="0" u="none" strike="noStrike" cap="none" normalizeH="0" dirty="0" err="1" smtClean="0">
                    <a:ln>
                      <a:noFill/>
                    </a:ln>
                    <a:solidFill>
                      <a:srgbClr val="000000"/>
                    </a:solidFill>
                    <a:effectLst/>
                    <a:latin typeface="Arial" pitchFamily="34" charset="0"/>
                    <a:ea typeface="ＭＳ Ｐゴシック" pitchFamily="50" charset="-128"/>
                    <a:cs typeface="ＭＳ Ｐゴシック" pitchFamily="50" charset="-128"/>
                  </a:rPr>
                  <a:t>arb</a:t>
                </a:r>
                <a:r>
                  <a:rPr kumimoji="1" lang="en-US" altLang="ja-JP" sz="2000" b="0" i="0" u="none" strike="noStrike" cap="none" normalizeH="0" dirty="0" smtClean="0">
                    <a:ln>
                      <a:noFill/>
                    </a:ln>
                    <a:solidFill>
                      <a:srgbClr val="000000"/>
                    </a:solidFill>
                    <a:effectLst/>
                    <a:latin typeface="Arial" pitchFamily="34" charset="0"/>
                    <a:ea typeface="ＭＳ Ｐゴシック" pitchFamily="50" charset="-128"/>
                    <a:cs typeface="ＭＳ Ｐゴシック" pitchFamily="50" charset="-128"/>
                  </a:rPr>
                  <a:t>. units)</a:t>
                </a:r>
                <a:endParaRPr kumimoji="1" lang="ja-JP" altLang="ja-JP" sz="2000" b="0" i="0" u="none" strike="noStrike" cap="none" normalizeH="0" baseline="30000" dirty="0" smtClean="0">
                  <a:ln>
                    <a:noFill/>
                  </a:ln>
                  <a:solidFill>
                    <a:schemeClr val="tx1"/>
                  </a:solidFill>
                  <a:effectLst/>
                  <a:latin typeface="Arial" pitchFamily="34" charset="0"/>
                  <a:ea typeface="ＭＳ Ｐゴシック" pitchFamily="50" charset="-128"/>
                  <a:cs typeface="ＭＳ Ｐゴシック" pitchFamily="50" charset="-128"/>
                </a:endParaRPr>
              </a:p>
            </p:txBody>
          </p:sp>
        </p:grpSp>
        <p:sp>
          <p:nvSpPr>
            <p:cNvPr id="613413" name="Freeform 66"/>
            <p:cNvSpPr>
              <a:spLocks/>
            </p:cNvSpPr>
            <p:nvPr/>
          </p:nvSpPr>
          <p:spPr bwMode="auto">
            <a:xfrm>
              <a:off x="5928959" y="2578872"/>
              <a:ext cx="2110505" cy="2975475"/>
            </a:xfrm>
            <a:custGeom>
              <a:avLst/>
              <a:gdLst>
                <a:gd name="T0" fmla="*/ 11 w 850"/>
                <a:gd name="T1" fmla="*/ 1007 h 1018"/>
                <a:gd name="T2" fmla="*/ 22 w 850"/>
                <a:gd name="T3" fmla="*/ 1007 h 1018"/>
                <a:gd name="T4" fmla="*/ 33 w 850"/>
                <a:gd name="T5" fmla="*/ 1007 h 1018"/>
                <a:gd name="T6" fmla="*/ 45 w 850"/>
                <a:gd name="T7" fmla="*/ 1007 h 1018"/>
                <a:gd name="T8" fmla="*/ 67 w 850"/>
                <a:gd name="T9" fmla="*/ 1007 h 1018"/>
                <a:gd name="T10" fmla="*/ 78 w 850"/>
                <a:gd name="T11" fmla="*/ 1007 h 1018"/>
                <a:gd name="T12" fmla="*/ 89 w 850"/>
                <a:gd name="T13" fmla="*/ 1007 h 1018"/>
                <a:gd name="T14" fmla="*/ 101 w 850"/>
                <a:gd name="T15" fmla="*/ 1007 h 1018"/>
                <a:gd name="T16" fmla="*/ 112 w 850"/>
                <a:gd name="T17" fmla="*/ 1018 h 1018"/>
                <a:gd name="T18" fmla="*/ 134 w 850"/>
                <a:gd name="T19" fmla="*/ 1007 h 1018"/>
                <a:gd name="T20" fmla="*/ 145 w 850"/>
                <a:gd name="T21" fmla="*/ 1007 h 1018"/>
                <a:gd name="T22" fmla="*/ 156 w 850"/>
                <a:gd name="T23" fmla="*/ 1007 h 1018"/>
                <a:gd name="T24" fmla="*/ 168 w 850"/>
                <a:gd name="T25" fmla="*/ 1007 h 1018"/>
                <a:gd name="T26" fmla="*/ 190 w 850"/>
                <a:gd name="T27" fmla="*/ 995 h 1018"/>
                <a:gd name="T28" fmla="*/ 201 w 850"/>
                <a:gd name="T29" fmla="*/ 995 h 1018"/>
                <a:gd name="T30" fmla="*/ 212 w 850"/>
                <a:gd name="T31" fmla="*/ 984 h 1018"/>
                <a:gd name="T32" fmla="*/ 224 w 850"/>
                <a:gd name="T33" fmla="*/ 984 h 1018"/>
                <a:gd name="T34" fmla="*/ 246 w 850"/>
                <a:gd name="T35" fmla="*/ 973 h 1018"/>
                <a:gd name="T36" fmla="*/ 257 w 850"/>
                <a:gd name="T37" fmla="*/ 962 h 1018"/>
                <a:gd name="T38" fmla="*/ 268 w 850"/>
                <a:gd name="T39" fmla="*/ 928 h 1018"/>
                <a:gd name="T40" fmla="*/ 280 w 850"/>
                <a:gd name="T41" fmla="*/ 928 h 1018"/>
                <a:gd name="T42" fmla="*/ 291 w 850"/>
                <a:gd name="T43" fmla="*/ 906 h 1018"/>
                <a:gd name="T44" fmla="*/ 313 w 850"/>
                <a:gd name="T45" fmla="*/ 895 h 1018"/>
                <a:gd name="T46" fmla="*/ 324 w 850"/>
                <a:gd name="T47" fmla="*/ 861 h 1018"/>
                <a:gd name="T48" fmla="*/ 336 w 850"/>
                <a:gd name="T49" fmla="*/ 839 h 1018"/>
                <a:gd name="T50" fmla="*/ 347 w 850"/>
                <a:gd name="T51" fmla="*/ 805 h 1018"/>
                <a:gd name="T52" fmla="*/ 369 w 850"/>
                <a:gd name="T53" fmla="*/ 761 h 1018"/>
                <a:gd name="T54" fmla="*/ 380 w 850"/>
                <a:gd name="T55" fmla="*/ 727 h 1018"/>
                <a:gd name="T56" fmla="*/ 392 w 850"/>
                <a:gd name="T57" fmla="*/ 682 h 1018"/>
                <a:gd name="T58" fmla="*/ 403 w 850"/>
                <a:gd name="T59" fmla="*/ 638 h 1018"/>
                <a:gd name="T60" fmla="*/ 425 w 850"/>
                <a:gd name="T61" fmla="*/ 615 h 1018"/>
                <a:gd name="T62" fmla="*/ 436 w 850"/>
                <a:gd name="T63" fmla="*/ 570 h 1018"/>
                <a:gd name="T64" fmla="*/ 447 w 850"/>
                <a:gd name="T65" fmla="*/ 526 h 1018"/>
                <a:gd name="T66" fmla="*/ 459 w 850"/>
                <a:gd name="T67" fmla="*/ 492 h 1018"/>
                <a:gd name="T68" fmla="*/ 481 w 850"/>
                <a:gd name="T69" fmla="*/ 447 h 1018"/>
                <a:gd name="T70" fmla="*/ 492 w 850"/>
                <a:gd name="T71" fmla="*/ 391 h 1018"/>
                <a:gd name="T72" fmla="*/ 503 w 850"/>
                <a:gd name="T73" fmla="*/ 335 h 1018"/>
                <a:gd name="T74" fmla="*/ 515 w 850"/>
                <a:gd name="T75" fmla="*/ 347 h 1018"/>
                <a:gd name="T76" fmla="*/ 526 w 850"/>
                <a:gd name="T77" fmla="*/ 313 h 1018"/>
                <a:gd name="T78" fmla="*/ 548 w 850"/>
                <a:gd name="T79" fmla="*/ 313 h 1018"/>
                <a:gd name="T80" fmla="*/ 559 w 850"/>
                <a:gd name="T81" fmla="*/ 302 h 1018"/>
                <a:gd name="T82" fmla="*/ 571 w 850"/>
                <a:gd name="T83" fmla="*/ 246 h 1018"/>
                <a:gd name="T84" fmla="*/ 582 w 850"/>
                <a:gd name="T85" fmla="*/ 280 h 1018"/>
                <a:gd name="T86" fmla="*/ 604 w 850"/>
                <a:gd name="T87" fmla="*/ 235 h 1018"/>
                <a:gd name="T88" fmla="*/ 615 w 850"/>
                <a:gd name="T89" fmla="*/ 224 h 1018"/>
                <a:gd name="T90" fmla="*/ 627 w 850"/>
                <a:gd name="T91" fmla="*/ 190 h 1018"/>
                <a:gd name="T92" fmla="*/ 638 w 850"/>
                <a:gd name="T93" fmla="*/ 190 h 1018"/>
                <a:gd name="T94" fmla="*/ 660 w 850"/>
                <a:gd name="T95" fmla="*/ 201 h 1018"/>
                <a:gd name="T96" fmla="*/ 671 w 850"/>
                <a:gd name="T97" fmla="*/ 201 h 1018"/>
                <a:gd name="T98" fmla="*/ 683 w 850"/>
                <a:gd name="T99" fmla="*/ 168 h 1018"/>
                <a:gd name="T100" fmla="*/ 694 w 850"/>
                <a:gd name="T101" fmla="*/ 212 h 1018"/>
                <a:gd name="T102" fmla="*/ 705 w 850"/>
                <a:gd name="T103" fmla="*/ 201 h 1018"/>
                <a:gd name="T104" fmla="*/ 727 w 850"/>
                <a:gd name="T105" fmla="*/ 156 h 1018"/>
                <a:gd name="T106" fmla="*/ 738 w 850"/>
                <a:gd name="T107" fmla="*/ 168 h 1018"/>
                <a:gd name="T108" fmla="*/ 750 w 850"/>
                <a:gd name="T109" fmla="*/ 134 h 1018"/>
                <a:gd name="T110" fmla="*/ 761 w 850"/>
                <a:gd name="T111" fmla="*/ 145 h 1018"/>
                <a:gd name="T112" fmla="*/ 783 w 850"/>
                <a:gd name="T113" fmla="*/ 89 h 1018"/>
                <a:gd name="T114" fmla="*/ 794 w 850"/>
                <a:gd name="T115" fmla="*/ 112 h 1018"/>
                <a:gd name="T116" fmla="*/ 806 w 850"/>
                <a:gd name="T117" fmla="*/ 89 h 1018"/>
                <a:gd name="T118" fmla="*/ 817 w 850"/>
                <a:gd name="T119" fmla="*/ 56 h 1018"/>
                <a:gd name="T120" fmla="*/ 839 w 850"/>
                <a:gd name="T121" fmla="*/ 22 h 1018"/>
                <a:gd name="T122" fmla="*/ 850 w 850"/>
                <a:gd name="T123" fmla="*/ 67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0" h="1018">
                  <a:moveTo>
                    <a:pt x="0" y="1018"/>
                  </a:moveTo>
                  <a:lnTo>
                    <a:pt x="0" y="1007"/>
                  </a:lnTo>
                  <a:lnTo>
                    <a:pt x="0" y="1007"/>
                  </a:lnTo>
                  <a:lnTo>
                    <a:pt x="11" y="1007"/>
                  </a:lnTo>
                  <a:lnTo>
                    <a:pt x="11" y="1007"/>
                  </a:lnTo>
                  <a:lnTo>
                    <a:pt x="11" y="1018"/>
                  </a:lnTo>
                  <a:lnTo>
                    <a:pt x="22" y="1007"/>
                  </a:lnTo>
                  <a:lnTo>
                    <a:pt x="22" y="1007"/>
                  </a:lnTo>
                  <a:lnTo>
                    <a:pt x="22" y="1007"/>
                  </a:lnTo>
                  <a:lnTo>
                    <a:pt x="22" y="1007"/>
                  </a:lnTo>
                  <a:lnTo>
                    <a:pt x="33" y="1007"/>
                  </a:lnTo>
                  <a:lnTo>
                    <a:pt x="33" y="1007"/>
                  </a:lnTo>
                  <a:lnTo>
                    <a:pt x="33" y="1007"/>
                  </a:lnTo>
                  <a:lnTo>
                    <a:pt x="45" y="1007"/>
                  </a:lnTo>
                  <a:lnTo>
                    <a:pt x="45" y="1007"/>
                  </a:lnTo>
                  <a:lnTo>
                    <a:pt x="45" y="1007"/>
                  </a:lnTo>
                  <a:lnTo>
                    <a:pt x="56" y="1018"/>
                  </a:lnTo>
                  <a:lnTo>
                    <a:pt x="56" y="1018"/>
                  </a:lnTo>
                  <a:lnTo>
                    <a:pt x="56" y="1018"/>
                  </a:lnTo>
                  <a:lnTo>
                    <a:pt x="67" y="1007"/>
                  </a:lnTo>
                  <a:lnTo>
                    <a:pt x="67" y="1018"/>
                  </a:lnTo>
                  <a:lnTo>
                    <a:pt x="67" y="1007"/>
                  </a:lnTo>
                  <a:lnTo>
                    <a:pt x="67" y="1007"/>
                  </a:lnTo>
                  <a:lnTo>
                    <a:pt x="78" y="1007"/>
                  </a:lnTo>
                  <a:lnTo>
                    <a:pt x="78" y="1018"/>
                  </a:lnTo>
                  <a:lnTo>
                    <a:pt x="78" y="1007"/>
                  </a:lnTo>
                  <a:lnTo>
                    <a:pt x="89" y="1007"/>
                  </a:lnTo>
                  <a:lnTo>
                    <a:pt x="89" y="1007"/>
                  </a:lnTo>
                  <a:lnTo>
                    <a:pt x="89" y="1007"/>
                  </a:lnTo>
                  <a:lnTo>
                    <a:pt x="101" y="1007"/>
                  </a:lnTo>
                  <a:lnTo>
                    <a:pt x="101" y="1007"/>
                  </a:lnTo>
                  <a:lnTo>
                    <a:pt x="101" y="1007"/>
                  </a:lnTo>
                  <a:lnTo>
                    <a:pt x="112" y="1007"/>
                  </a:lnTo>
                  <a:lnTo>
                    <a:pt x="112" y="1007"/>
                  </a:lnTo>
                  <a:lnTo>
                    <a:pt x="112" y="1007"/>
                  </a:lnTo>
                  <a:lnTo>
                    <a:pt x="112" y="1018"/>
                  </a:lnTo>
                  <a:lnTo>
                    <a:pt x="123" y="1007"/>
                  </a:lnTo>
                  <a:lnTo>
                    <a:pt x="123" y="1007"/>
                  </a:lnTo>
                  <a:lnTo>
                    <a:pt x="123" y="1007"/>
                  </a:lnTo>
                  <a:lnTo>
                    <a:pt x="134" y="1007"/>
                  </a:lnTo>
                  <a:lnTo>
                    <a:pt x="134" y="1007"/>
                  </a:lnTo>
                  <a:lnTo>
                    <a:pt x="134" y="1007"/>
                  </a:lnTo>
                  <a:lnTo>
                    <a:pt x="145" y="1007"/>
                  </a:lnTo>
                  <a:lnTo>
                    <a:pt x="145" y="1007"/>
                  </a:lnTo>
                  <a:lnTo>
                    <a:pt x="145" y="1007"/>
                  </a:lnTo>
                  <a:lnTo>
                    <a:pt x="156" y="1007"/>
                  </a:lnTo>
                  <a:lnTo>
                    <a:pt x="156" y="1007"/>
                  </a:lnTo>
                  <a:lnTo>
                    <a:pt x="156" y="1007"/>
                  </a:lnTo>
                  <a:lnTo>
                    <a:pt x="168" y="1007"/>
                  </a:lnTo>
                  <a:lnTo>
                    <a:pt x="168" y="1007"/>
                  </a:lnTo>
                  <a:lnTo>
                    <a:pt x="168" y="1007"/>
                  </a:lnTo>
                  <a:lnTo>
                    <a:pt x="168" y="1007"/>
                  </a:lnTo>
                  <a:lnTo>
                    <a:pt x="179" y="1007"/>
                  </a:lnTo>
                  <a:lnTo>
                    <a:pt x="179" y="1007"/>
                  </a:lnTo>
                  <a:lnTo>
                    <a:pt x="179" y="1007"/>
                  </a:lnTo>
                  <a:lnTo>
                    <a:pt x="190" y="995"/>
                  </a:lnTo>
                  <a:lnTo>
                    <a:pt x="190" y="995"/>
                  </a:lnTo>
                  <a:lnTo>
                    <a:pt x="190" y="995"/>
                  </a:lnTo>
                  <a:lnTo>
                    <a:pt x="201" y="995"/>
                  </a:lnTo>
                  <a:lnTo>
                    <a:pt x="201" y="995"/>
                  </a:lnTo>
                  <a:lnTo>
                    <a:pt x="201" y="995"/>
                  </a:lnTo>
                  <a:lnTo>
                    <a:pt x="201" y="995"/>
                  </a:lnTo>
                  <a:lnTo>
                    <a:pt x="212" y="984"/>
                  </a:lnTo>
                  <a:lnTo>
                    <a:pt x="212" y="984"/>
                  </a:lnTo>
                  <a:lnTo>
                    <a:pt x="212" y="984"/>
                  </a:lnTo>
                  <a:lnTo>
                    <a:pt x="224" y="984"/>
                  </a:lnTo>
                  <a:lnTo>
                    <a:pt x="224" y="984"/>
                  </a:lnTo>
                  <a:lnTo>
                    <a:pt x="224" y="984"/>
                  </a:lnTo>
                  <a:lnTo>
                    <a:pt x="235" y="973"/>
                  </a:lnTo>
                  <a:lnTo>
                    <a:pt x="235" y="973"/>
                  </a:lnTo>
                  <a:lnTo>
                    <a:pt x="235" y="973"/>
                  </a:lnTo>
                  <a:lnTo>
                    <a:pt x="246" y="973"/>
                  </a:lnTo>
                  <a:lnTo>
                    <a:pt x="246" y="973"/>
                  </a:lnTo>
                  <a:lnTo>
                    <a:pt x="246" y="962"/>
                  </a:lnTo>
                  <a:lnTo>
                    <a:pt x="257" y="962"/>
                  </a:lnTo>
                  <a:lnTo>
                    <a:pt x="257" y="962"/>
                  </a:lnTo>
                  <a:lnTo>
                    <a:pt x="257" y="962"/>
                  </a:lnTo>
                  <a:lnTo>
                    <a:pt x="257" y="951"/>
                  </a:lnTo>
                  <a:lnTo>
                    <a:pt x="268" y="940"/>
                  </a:lnTo>
                  <a:lnTo>
                    <a:pt x="268" y="928"/>
                  </a:lnTo>
                  <a:lnTo>
                    <a:pt x="268" y="940"/>
                  </a:lnTo>
                  <a:lnTo>
                    <a:pt x="280" y="928"/>
                  </a:lnTo>
                  <a:lnTo>
                    <a:pt x="280" y="928"/>
                  </a:lnTo>
                  <a:lnTo>
                    <a:pt x="280" y="928"/>
                  </a:lnTo>
                  <a:lnTo>
                    <a:pt x="291" y="940"/>
                  </a:lnTo>
                  <a:lnTo>
                    <a:pt x="291" y="928"/>
                  </a:lnTo>
                  <a:lnTo>
                    <a:pt x="291" y="917"/>
                  </a:lnTo>
                  <a:lnTo>
                    <a:pt x="291" y="906"/>
                  </a:lnTo>
                  <a:lnTo>
                    <a:pt x="302" y="906"/>
                  </a:lnTo>
                  <a:lnTo>
                    <a:pt x="302" y="906"/>
                  </a:lnTo>
                  <a:lnTo>
                    <a:pt x="302" y="906"/>
                  </a:lnTo>
                  <a:lnTo>
                    <a:pt x="313" y="895"/>
                  </a:lnTo>
                  <a:lnTo>
                    <a:pt x="313" y="895"/>
                  </a:lnTo>
                  <a:lnTo>
                    <a:pt x="313" y="884"/>
                  </a:lnTo>
                  <a:lnTo>
                    <a:pt x="324" y="861"/>
                  </a:lnTo>
                  <a:lnTo>
                    <a:pt x="324" y="861"/>
                  </a:lnTo>
                  <a:lnTo>
                    <a:pt x="324" y="850"/>
                  </a:lnTo>
                  <a:lnTo>
                    <a:pt x="336" y="839"/>
                  </a:lnTo>
                  <a:lnTo>
                    <a:pt x="336" y="839"/>
                  </a:lnTo>
                  <a:lnTo>
                    <a:pt x="336" y="839"/>
                  </a:lnTo>
                  <a:lnTo>
                    <a:pt x="347" y="839"/>
                  </a:lnTo>
                  <a:lnTo>
                    <a:pt x="347" y="805"/>
                  </a:lnTo>
                  <a:lnTo>
                    <a:pt x="347" y="816"/>
                  </a:lnTo>
                  <a:lnTo>
                    <a:pt x="347" y="805"/>
                  </a:lnTo>
                  <a:lnTo>
                    <a:pt x="358" y="805"/>
                  </a:lnTo>
                  <a:lnTo>
                    <a:pt x="358" y="783"/>
                  </a:lnTo>
                  <a:lnTo>
                    <a:pt x="358" y="783"/>
                  </a:lnTo>
                  <a:lnTo>
                    <a:pt x="369" y="761"/>
                  </a:lnTo>
                  <a:lnTo>
                    <a:pt x="369" y="749"/>
                  </a:lnTo>
                  <a:lnTo>
                    <a:pt x="369" y="738"/>
                  </a:lnTo>
                  <a:lnTo>
                    <a:pt x="380" y="738"/>
                  </a:lnTo>
                  <a:lnTo>
                    <a:pt x="380" y="727"/>
                  </a:lnTo>
                  <a:lnTo>
                    <a:pt x="380" y="716"/>
                  </a:lnTo>
                  <a:lnTo>
                    <a:pt x="392" y="693"/>
                  </a:lnTo>
                  <a:lnTo>
                    <a:pt x="392" y="693"/>
                  </a:lnTo>
                  <a:lnTo>
                    <a:pt x="392" y="682"/>
                  </a:lnTo>
                  <a:lnTo>
                    <a:pt x="392" y="671"/>
                  </a:lnTo>
                  <a:lnTo>
                    <a:pt x="403" y="649"/>
                  </a:lnTo>
                  <a:lnTo>
                    <a:pt x="403" y="649"/>
                  </a:lnTo>
                  <a:lnTo>
                    <a:pt x="403" y="638"/>
                  </a:lnTo>
                  <a:lnTo>
                    <a:pt x="414" y="626"/>
                  </a:lnTo>
                  <a:lnTo>
                    <a:pt x="414" y="615"/>
                  </a:lnTo>
                  <a:lnTo>
                    <a:pt x="414" y="626"/>
                  </a:lnTo>
                  <a:lnTo>
                    <a:pt x="425" y="615"/>
                  </a:lnTo>
                  <a:lnTo>
                    <a:pt x="425" y="615"/>
                  </a:lnTo>
                  <a:lnTo>
                    <a:pt x="425" y="593"/>
                  </a:lnTo>
                  <a:lnTo>
                    <a:pt x="436" y="582"/>
                  </a:lnTo>
                  <a:lnTo>
                    <a:pt x="436" y="570"/>
                  </a:lnTo>
                  <a:lnTo>
                    <a:pt x="436" y="570"/>
                  </a:lnTo>
                  <a:lnTo>
                    <a:pt x="436" y="570"/>
                  </a:lnTo>
                  <a:lnTo>
                    <a:pt x="447" y="559"/>
                  </a:lnTo>
                  <a:lnTo>
                    <a:pt x="447" y="526"/>
                  </a:lnTo>
                  <a:lnTo>
                    <a:pt x="447" y="514"/>
                  </a:lnTo>
                  <a:lnTo>
                    <a:pt x="459" y="481"/>
                  </a:lnTo>
                  <a:lnTo>
                    <a:pt x="459" y="481"/>
                  </a:lnTo>
                  <a:lnTo>
                    <a:pt x="459" y="492"/>
                  </a:lnTo>
                  <a:lnTo>
                    <a:pt x="470" y="514"/>
                  </a:lnTo>
                  <a:lnTo>
                    <a:pt x="470" y="503"/>
                  </a:lnTo>
                  <a:lnTo>
                    <a:pt x="470" y="481"/>
                  </a:lnTo>
                  <a:lnTo>
                    <a:pt x="481" y="447"/>
                  </a:lnTo>
                  <a:lnTo>
                    <a:pt x="481" y="447"/>
                  </a:lnTo>
                  <a:lnTo>
                    <a:pt x="481" y="414"/>
                  </a:lnTo>
                  <a:lnTo>
                    <a:pt x="481" y="414"/>
                  </a:lnTo>
                  <a:lnTo>
                    <a:pt x="492" y="391"/>
                  </a:lnTo>
                  <a:lnTo>
                    <a:pt x="492" y="380"/>
                  </a:lnTo>
                  <a:lnTo>
                    <a:pt x="492" y="369"/>
                  </a:lnTo>
                  <a:lnTo>
                    <a:pt x="503" y="358"/>
                  </a:lnTo>
                  <a:lnTo>
                    <a:pt x="503" y="335"/>
                  </a:lnTo>
                  <a:lnTo>
                    <a:pt x="503" y="324"/>
                  </a:lnTo>
                  <a:lnTo>
                    <a:pt x="515" y="324"/>
                  </a:lnTo>
                  <a:lnTo>
                    <a:pt x="515" y="335"/>
                  </a:lnTo>
                  <a:lnTo>
                    <a:pt x="515" y="347"/>
                  </a:lnTo>
                  <a:lnTo>
                    <a:pt x="526" y="347"/>
                  </a:lnTo>
                  <a:lnTo>
                    <a:pt x="526" y="347"/>
                  </a:lnTo>
                  <a:lnTo>
                    <a:pt x="526" y="335"/>
                  </a:lnTo>
                  <a:lnTo>
                    <a:pt x="526" y="313"/>
                  </a:lnTo>
                  <a:lnTo>
                    <a:pt x="537" y="302"/>
                  </a:lnTo>
                  <a:lnTo>
                    <a:pt x="537" y="302"/>
                  </a:lnTo>
                  <a:lnTo>
                    <a:pt x="537" y="313"/>
                  </a:lnTo>
                  <a:lnTo>
                    <a:pt x="548" y="313"/>
                  </a:lnTo>
                  <a:lnTo>
                    <a:pt x="548" y="302"/>
                  </a:lnTo>
                  <a:lnTo>
                    <a:pt x="548" y="313"/>
                  </a:lnTo>
                  <a:lnTo>
                    <a:pt x="559" y="324"/>
                  </a:lnTo>
                  <a:lnTo>
                    <a:pt x="559" y="302"/>
                  </a:lnTo>
                  <a:lnTo>
                    <a:pt x="559" y="302"/>
                  </a:lnTo>
                  <a:lnTo>
                    <a:pt x="571" y="291"/>
                  </a:lnTo>
                  <a:lnTo>
                    <a:pt x="571" y="257"/>
                  </a:lnTo>
                  <a:lnTo>
                    <a:pt x="571" y="246"/>
                  </a:lnTo>
                  <a:lnTo>
                    <a:pt x="571" y="235"/>
                  </a:lnTo>
                  <a:lnTo>
                    <a:pt x="582" y="291"/>
                  </a:lnTo>
                  <a:lnTo>
                    <a:pt x="582" y="268"/>
                  </a:lnTo>
                  <a:lnTo>
                    <a:pt x="582" y="280"/>
                  </a:lnTo>
                  <a:lnTo>
                    <a:pt x="593" y="268"/>
                  </a:lnTo>
                  <a:lnTo>
                    <a:pt x="593" y="302"/>
                  </a:lnTo>
                  <a:lnTo>
                    <a:pt x="593" y="268"/>
                  </a:lnTo>
                  <a:lnTo>
                    <a:pt x="604" y="235"/>
                  </a:lnTo>
                  <a:lnTo>
                    <a:pt x="604" y="179"/>
                  </a:lnTo>
                  <a:lnTo>
                    <a:pt x="604" y="179"/>
                  </a:lnTo>
                  <a:lnTo>
                    <a:pt x="615" y="201"/>
                  </a:lnTo>
                  <a:lnTo>
                    <a:pt x="615" y="224"/>
                  </a:lnTo>
                  <a:lnTo>
                    <a:pt x="615" y="212"/>
                  </a:lnTo>
                  <a:lnTo>
                    <a:pt x="615" y="190"/>
                  </a:lnTo>
                  <a:lnTo>
                    <a:pt x="627" y="190"/>
                  </a:lnTo>
                  <a:lnTo>
                    <a:pt x="627" y="190"/>
                  </a:lnTo>
                  <a:lnTo>
                    <a:pt x="627" y="201"/>
                  </a:lnTo>
                  <a:lnTo>
                    <a:pt x="638" y="190"/>
                  </a:lnTo>
                  <a:lnTo>
                    <a:pt x="638" y="190"/>
                  </a:lnTo>
                  <a:lnTo>
                    <a:pt x="638" y="190"/>
                  </a:lnTo>
                  <a:lnTo>
                    <a:pt x="649" y="212"/>
                  </a:lnTo>
                  <a:lnTo>
                    <a:pt x="649" y="235"/>
                  </a:lnTo>
                  <a:lnTo>
                    <a:pt x="649" y="224"/>
                  </a:lnTo>
                  <a:lnTo>
                    <a:pt x="660" y="201"/>
                  </a:lnTo>
                  <a:lnTo>
                    <a:pt x="660" y="190"/>
                  </a:lnTo>
                  <a:lnTo>
                    <a:pt x="660" y="179"/>
                  </a:lnTo>
                  <a:lnTo>
                    <a:pt x="660" y="201"/>
                  </a:lnTo>
                  <a:lnTo>
                    <a:pt x="671" y="201"/>
                  </a:lnTo>
                  <a:lnTo>
                    <a:pt x="671" y="190"/>
                  </a:lnTo>
                  <a:lnTo>
                    <a:pt x="671" y="190"/>
                  </a:lnTo>
                  <a:lnTo>
                    <a:pt x="683" y="190"/>
                  </a:lnTo>
                  <a:lnTo>
                    <a:pt x="683" y="168"/>
                  </a:lnTo>
                  <a:lnTo>
                    <a:pt x="683" y="179"/>
                  </a:lnTo>
                  <a:lnTo>
                    <a:pt x="694" y="212"/>
                  </a:lnTo>
                  <a:lnTo>
                    <a:pt x="694" y="224"/>
                  </a:lnTo>
                  <a:lnTo>
                    <a:pt x="694" y="212"/>
                  </a:lnTo>
                  <a:lnTo>
                    <a:pt x="705" y="179"/>
                  </a:lnTo>
                  <a:lnTo>
                    <a:pt x="705" y="179"/>
                  </a:lnTo>
                  <a:lnTo>
                    <a:pt x="705" y="179"/>
                  </a:lnTo>
                  <a:lnTo>
                    <a:pt x="705" y="201"/>
                  </a:lnTo>
                  <a:lnTo>
                    <a:pt x="716" y="190"/>
                  </a:lnTo>
                  <a:lnTo>
                    <a:pt x="716" y="168"/>
                  </a:lnTo>
                  <a:lnTo>
                    <a:pt x="716" y="156"/>
                  </a:lnTo>
                  <a:lnTo>
                    <a:pt x="727" y="156"/>
                  </a:lnTo>
                  <a:lnTo>
                    <a:pt x="727" y="179"/>
                  </a:lnTo>
                  <a:lnTo>
                    <a:pt x="727" y="190"/>
                  </a:lnTo>
                  <a:lnTo>
                    <a:pt x="738" y="201"/>
                  </a:lnTo>
                  <a:lnTo>
                    <a:pt x="738" y="168"/>
                  </a:lnTo>
                  <a:lnTo>
                    <a:pt x="738" y="156"/>
                  </a:lnTo>
                  <a:lnTo>
                    <a:pt x="750" y="145"/>
                  </a:lnTo>
                  <a:lnTo>
                    <a:pt x="750" y="134"/>
                  </a:lnTo>
                  <a:lnTo>
                    <a:pt x="750" y="134"/>
                  </a:lnTo>
                  <a:lnTo>
                    <a:pt x="750" y="145"/>
                  </a:lnTo>
                  <a:lnTo>
                    <a:pt x="761" y="168"/>
                  </a:lnTo>
                  <a:lnTo>
                    <a:pt x="761" y="145"/>
                  </a:lnTo>
                  <a:lnTo>
                    <a:pt x="761" y="145"/>
                  </a:lnTo>
                  <a:lnTo>
                    <a:pt x="772" y="134"/>
                  </a:lnTo>
                  <a:lnTo>
                    <a:pt x="772" y="168"/>
                  </a:lnTo>
                  <a:lnTo>
                    <a:pt x="772" y="134"/>
                  </a:lnTo>
                  <a:lnTo>
                    <a:pt x="783" y="89"/>
                  </a:lnTo>
                  <a:lnTo>
                    <a:pt x="783" y="78"/>
                  </a:lnTo>
                  <a:lnTo>
                    <a:pt x="783" y="89"/>
                  </a:lnTo>
                  <a:lnTo>
                    <a:pt x="794" y="101"/>
                  </a:lnTo>
                  <a:lnTo>
                    <a:pt x="794" y="112"/>
                  </a:lnTo>
                  <a:lnTo>
                    <a:pt x="794" y="78"/>
                  </a:lnTo>
                  <a:lnTo>
                    <a:pt x="806" y="89"/>
                  </a:lnTo>
                  <a:lnTo>
                    <a:pt x="806" y="67"/>
                  </a:lnTo>
                  <a:lnTo>
                    <a:pt x="806" y="89"/>
                  </a:lnTo>
                  <a:lnTo>
                    <a:pt x="806" y="89"/>
                  </a:lnTo>
                  <a:lnTo>
                    <a:pt x="817" y="67"/>
                  </a:lnTo>
                  <a:lnTo>
                    <a:pt x="817" y="67"/>
                  </a:lnTo>
                  <a:lnTo>
                    <a:pt x="817" y="56"/>
                  </a:lnTo>
                  <a:lnTo>
                    <a:pt x="828" y="78"/>
                  </a:lnTo>
                  <a:lnTo>
                    <a:pt x="828" y="45"/>
                  </a:lnTo>
                  <a:lnTo>
                    <a:pt x="828" y="45"/>
                  </a:lnTo>
                  <a:lnTo>
                    <a:pt x="839" y="22"/>
                  </a:lnTo>
                  <a:lnTo>
                    <a:pt x="839" y="11"/>
                  </a:lnTo>
                  <a:lnTo>
                    <a:pt x="839" y="0"/>
                  </a:lnTo>
                  <a:lnTo>
                    <a:pt x="839" y="45"/>
                  </a:lnTo>
                  <a:lnTo>
                    <a:pt x="850" y="67"/>
                  </a:lnTo>
                  <a:lnTo>
                    <a:pt x="850" y="56"/>
                  </a:lnTo>
                  <a:lnTo>
                    <a:pt x="850" y="11"/>
                  </a:lnTo>
                </a:path>
              </a:pathLst>
            </a:custGeom>
            <a:noFill/>
            <a:ln w="285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2000"/>
            </a:p>
          </p:txBody>
        </p:sp>
        <p:sp>
          <p:nvSpPr>
            <p:cNvPr id="613414" name="Freeform 67"/>
            <p:cNvSpPr>
              <a:spLocks/>
            </p:cNvSpPr>
            <p:nvPr/>
          </p:nvSpPr>
          <p:spPr bwMode="auto">
            <a:xfrm>
              <a:off x="5928959" y="2383039"/>
              <a:ext cx="2110505" cy="3139155"/>
            </a:xfrm>
            <a:custGeom>
              <a:avLst/>
              <a:gdLst>
                <a:gd name="T0" fmla="*/ 11 w 850"/>
                <a:gd name="T1" fmla="*/ 1074 h 1074"/>
                <a:gd name="T2" fmla="*/ 22 w 850"/>
                <a:gd name="T3" fmla="*/ 1074 h 1074"/>
                <a:gd name="T4" fmla="*/ 33 w 850"/>
                <a:gd name="T5" fmla="*/ 1074 h 1074"/>
                <a:gd name="T6" fmla="*/ 45 w 850"/>
                <a:gd name="T7" fmla="*/ 1074 h 1074"/>
                <a:gd name="T8" fmla="*/ 67 w 850"/>
                <a:gd name="T9" fmla="*/ 1074 h 1074"/>
                <a:gd name="T10" fmla="*/ 78 w 850"/>
                <a:gd name="T11" fmla="*/ 1074 h 1074"/>
                <a:gd name="T12" fmla="*/ 89 w 850"/>
                <a:gd name="T13" fmla="*/ 1074 h 1074"/>
                <a:gd name="T14" fmla="*/ 101 w 850"/>
                <a:gd name="T15" fmla="*/ 1074 h 1074"/>
                <a:gd name="T16" fmla="*/ 112 w 850"/>
                <a:gd name="T17" fmla="*/ 1062 h 1074"/>
                <a:gd name="T18" fmla="*/ 134 w 850"/>
                <a:gd name="T19" fmla="*/ 1062 h 1074"/>
                <a:gd name="T20" fmla="*/ 145 w 850"/>
                <a:gd name="T21" fmla="*/ 1051 h 1074"/>
                <a:gd name="T22" fmla="*/ 156 w 850"/>
                <a:gd name="T23" fmla="*/ 1051 h 1074"/>
                <a:gd name="T24" fmla="*/ 168 w 850"/>
                <a:gd name="T25" fmla="*/ 1051 h 1074"/>
                <a:gd name="T26" fmla="*/ 190 w 850"/>
                <a:gd name="T27" fmla="*/ 1051 h 1074"/>
                <a:gd name="T28" fmla="*/ 201 w 850"/>
                <a:gd name="T29" fmla="*/ 1040 h 1074"/>
                <a:gd name="T30" fmla="*/ 212 w 850"/>
                <a:gd name="T31" fmla="*/ 1029 h 1074"/>
                <a:gd name="T32" fmla="*/ 224 w 850"/>
                <a:gd name="T33" fmla="*/ 1018 h 1074"/>
                <a:gd name="T34" fmla="*/ 246 w 850"/>
                <a:gd name="T35" fmla="*/ 1018 h 1074"/>
                <a:gd name="T36" fmla="*/ 257 w 850"/>
                <a:gd name="T37" fmla="*/ 995 h 1074"/>
                <a:gd name="T38" fmla="*/ 268 w 850"/>
                <a:gd name="T39" fmla="*/ 984 h 1074"/>
                <a:gd name="T40" fmla="*/ 280 w 850"/>
                <a:gd name="T41" fmla="*/ 984 h 1074"/>
                <a:gd name="T42" fmla="*/ 291 w 850"/>
                <a:gd name="T43" fmla="*/ 951 h 1074"/>
                <a:gd name="T44" fmla="*/ 313 w 850"/>
                <a:gd name="T45" fmla="*/ 928 h 1074"/>
                <a:gd name="T46" fmla="*/ 324 w 850"/>
                <a:gd name="T47" fmla="*/ 906 h 1074"/>
                <a:gd name="T48" fmla="*/ 336 w 850"/>
                <a:gd name="T49" fmla="*/ 883 h 1074"/>
                <a:gd name="T50" fmla="*/ 347 w 850"/>
                <a:gd name="T51" fmla="*/ 872 h 1074"/>
                <a:gd name="T52" fmla="*/ 369 w 850"/>
                <a:gd name="T53" fmla="*/ 805 h 1074"/>
                <a:gd name="T54" fmla="*/ 380 w 850"/>
                <a:gd name="T55" fmla="*/ 772 h 1074"/>
                <a:gd name="T56" fmla="*/ 392 w 850"/>
                <a:gd name="T57" fmla="*/ 749 h 1074"/>
                <a:gd name="T58" fmla="*/ 403 w 850"/>
                <a:gd name="T59" fmla="*/ 716 h 1074"/>
                <a:gd name="T60" fmla="*/ 425 w 850"/>
                <a:gd name="T61" fmla="*/ 682 h 1074"/>
                <a:gd name="T62" fmla="*/ 436 w 850"/>
                <a:gd name="T63" fmla="*/ 637 h 1074"/>
                <a:gd name="T64" fmla="*/ 447 w 850"/>
                <a:gd name="T65" fmla="*/ 581 h 1074"/>
                <a:gd name="T66" fmla="*/ 459 w 850"/>
                <a:gd name="T67" fmla="*/ 548 h 1074"/>
                <a:gd name="T68" fmla="*/ 481 w 850"/>
                <a:gd name="T69" fmla="*/ 503 h 1074"/>
                <a:gd name="T70" fmla="*/ 492 w 850"/>
                <a:gd name="T71" fmla="*/ 447 h 1074"/>
                <a:gd name="T72" fmla="*/ 503 w 850"/>
                <a:gd name="T73" fmla="*/ 391 h 1074"/>
                <a:gd name="T74" fmla="*/ 515 w 850"/>
                <a:gd name="T75" fmla="*/ 391 h 1074"/>
                <a:gd name="T76" fmla="*/ 526 w 850"/>
                <a:gd name="T77" fmla="*/ 369 h 1074"/>
                <a:gd name="T78" fmla="*/ 548 w 850"/>
                <a:gd name="T79" fmla="*/ 335 h 1074"/>
                <a:gd name="T80" fmla="*/ 559 w 850"/>
                <a:gd name="T81" fmla="*/ 313 h 1074"/>
                <a:gd name="T82" fmla="*/ 571 w 850"/>
                <a:gd name="T83" fmla="*/ 279 h 1074"/>
                <a:gd name="T84" fmla="*/ 582 w 850"/>
                <a:gd name="T85" fmla="*/ 257 h 1074"/>
                <a:gd name="T86" fmla="*/ 604 w 850"/>
                <a:gd name="T87" fmla="*/ 268 h 1074"/>
                <a:gd name="T88" fmla="*/ 615 w 850"/>
                <a:gd name="T89" fmla="*/ 279 h 1074"/>
                <a:gd name="T90" fmla="*/ 627 w 850"/>
                <a:gd name="T91" fmla="*/ 201 h 1074"/>
                <a:gd name="T92" fmla="*/ 638 w 850"/>
                <a:gd name="T93" fmla="*/ 212 h 1074"/>
                <a:gd name="T94" fmla="*/ 660 w 850"/>
                <a:gd name="T95" fmla="*/ 201 h 1074"/>
                <a:gd name="T96" fmla="*/ 671 w 850"/>
                <a:gd name="T97" fmla="*/ 212 h 1074"/>
                <a:gd name="T98" fmla="*/ 683 w 850"/>
                <a:gd name="T99" fmla="*/ 223 h 1074"/>
                <a:gd name="T100" fmla="*/ 694 w 850"/>
                <a:gd name="T101" fmla="*/ 212 h 1074"/>
                <a:gd name="T102" fmla="*/ 705 w 850"/>
                <a:gd name="T103" fmla="*/ 246 h 1074"/>
                <a:gd name="T104" fmla="*/ 727 w 850"/>
                <a:gd name="T105" fmla="*/ 190 h 1074"/>
                <a:gd name="T106" fmla="*/ 738 w 850"/>
                <a:gd name="T107" fmla="*/ 190 h 1074"/>
                <a:gd name="T108" fmla="*/ 750 w 850"/>
                <a:gd name="T109" fmla="*/ 179 h 1074"/>
                <a:gd name="T110" fmla="*/ 761 w 850"/>
                <a:gd name="T111" fmla="*/ 156 h 1074"/>
                <a:gd name="T112" fmla="*/ 783 w 850"/>
                <a:gd name="T113" fmla="*/ 156 h 1074"/>
                <a:gd name="T114" fmla="*/ 794 w 850"/>
                <a:gd name="T115" fmla="*/ 156 h 1074"/>
                <a:gd name="T116" fmla="*/ 806 w 850"/>
                <a:gd name="T117" fmla="*/ 134 h 1074"/>
                <a:gd name="T118" fmla="*/ 817 w 850"/>
                <a:gd name="T119" fmla="*/ 100 h 1074"/>
                <a:gd name="T120" fmla="*/ 839 w 850"/>
                <a:gd name="T121" fmla="*/ 78 h 1074"/>
                <a:gd name="T122" fmla="*/ 850 w 850"/>
                <a:gd name="T123" fmla="*/ 33 h 1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0" h="1074">
                  <a:moveTo>
                    <a:pt x="0" y="1074"/>
                  </a:moveTo>
                  <a:lnTo>
                    <a:pt x="0" y="1074"/>
                  </a:lnTo>
                  <a:lnTo>
                    <a:pt x="0" y="1074"/>
                  </a:lnTo>
                  <a:lnTo>
                    <a:pt x="11" y="1074"/>
                  </a:lnTo>
                  <a:lnTo>
                    <a:pt x="11" y="1074"/>
                  </a:lnTo>
                  <a:lnTo>
                    <a:pt x="11" y="1074"/>
                  </a:lnTo>
                  <a:lnTo>
                    <a:pt x="22" y="1074"/>
                  </a:lnTo>
                  <a:lnTo>
                    <a:pt x="22" y="1074"/>
                  </a:lnTo>
                  <a:lnTo>
                    <a:pt x="22" y="1074"/>
                  </a:lnTo>
                  <a:lnTo>
                    <a:pt x="22" y="1074"/>
                  </a:lnTo>
                  <a:lnTo>
                    <a:pt x="33" y="1074"/>
                  </a:lnTo>
                  <a:lnTo>
                    <a:pt x="33" y="1074"/>
                  </a:lnTo>
                  <a:lnTo>
                    <a:pt x="33" y="1074"/>
                  </a:lnTo>
                  <a:lnTo>
                    <a:pt x="45" y="1074"/>
                  </a:lnTo>
                  <a:lnTo>
                    <a:pt x="45" y="1074"/>
                  </a:lnTo>
                  <a:lnTo>
                    <a:pt x="45" y="1074"/>
                  </a:lnTo>
                  <a:lnTo>
                    <a:pt x="56" y="1074"/>
                  </a:lnTo>
                  <a:lnTo>
                    <a:pt x="56" y="1074"/>
                  </a:lnTo>
                  <a:lnTo>
                    <a:pt x="56" y="1062"/>
                  </a:lnTo>
                  <a:lnTo>
                    <a:pt x="67" y="1074"/>
                  </a:lnTo>
                  <a:lnTo>
                    <a:pt x="67" y="1062"/>
                  </a:lnTo>
                  <a:lnTo>
                    <a:pt x="67" y="1074"/>
                  </a:lnTo>
                  <a:lnTo>
                    <a:pt x="67" y="1062"/>
                  </a:lnTo>
                  <a:lnTo>
                    <a:pt x="78" y="1074"/>
                  </a:lnTo>
                  <a:lnTo>
                    <a:pt x="78" y="1074"/>
                  </a:lnTo>
                  <a:lnTo>
                    <a:pt x="78" y="1074"/>
                  </a:lnTo>
                  <a:lnTo>
                    <a:pt x="89" y="1062"/>
                  </a:lnTo>
                  <a:lnTo>
                    <a:pt x="89" y="1074"/>
                  </a:lnTo>
                  <a:lnTo>
                    <a:pt x="89" y="1074"/>
                  </a:lnTo>
                  <a:lnTo>
                    <a:pt x="101" y="1062"/>
                  </a:lnTo>
                  <a:lnTo>
                    <a:pt x="101" y="1062"/>
                  </a:lnTo>
                  <a:lnTo>
                    <a:pt x="101" y="1074"/>
                  </a:lnTo>
                  <a:lnTo>
                    <a:pt x="112" y="1062"/>
                  </a:lnTo>
                  <a:lnTo>
                    <a:pt x="112" y="1062"/>
                  </a:lnTo>
                  <a:lnTo>
                    <a:pt x="112" y="1062"/>
                  </a:lnTo>
                  <a:lnTo>
                    <a:pt x="112" y="1062"/>
                  </a:lnTo>
                  <a:lnTo>
                    <a:pt x="123" y="1062"/>
                  </a:lnTo>
                  <a:lnTo>
                    <a:pt x="123" y="1062"/>
                  </a:lnTo>
                  <a:lnTo>
                    <a:pt x="123" y="1062"/>
                  </a:lnTo>
                  <a:lnTo>
                    <a:pt x="134" y="1062"/>
                  </a:lnTo>
                  <a:lnTo>
                    <a:pt x="134" y="1062"/>
                  </a:lnTo>
                  <a:lnTo>
                    <a:pt x="134" y="1051"/>
                  </a:lnTo>
                  <a:lnTo>
                    <a:pt x="145" y="1062"/>
                  </a:lnTo>
                  <a:lnTo>
                    <a:pt x="145" y="1051"/>
                  </a:lnTo>
                  <a:lnTo>
                    <a:pt x="145" y="1051"/>
                  </a:lnTo>
                  <a:lnTo>
                    <a:pt x="156" y="1062"/>
                  </a:lnTo>
                  <a:lnTo>
                    <a:pt x="156" y="1051"/>
                  </a:lnTo>
                  <a:lnTo>
                    <a:pt x="156" y="1051"/>
                  </a:lnTo>
                  <a:lnTo>
                    <a:pt x="168" y="1051"/>
                  </a:lnTo>
                  <a:lnTo>
                    <a:pt x="168" y="1051"/>
                  </a:lnTo>
                  <a:lnTo>
                    <a:pt x="168" y="1051"/>
                  </a:lnTo>
                  <a:lnTo>
                    <a:pt x="168" y="1051"/>
                  </a:lnTo>
                  <a:lnTo>
                    <a:pt x="179" y="1051"/>
                  </a:lnTo>
                  <a:lnTo>
                    <a:pt x="179" y="1040"/>
                  </a:lnTo>
                  <a:lnTo>
                    <a:pt x="179" y="1051"/>
                  </a:lnTo>
                  <a:lnTo>
                    <a:pt x="190" y="1051"/>
                  </a:lnTo>
                  <a:lnTo>
                    <a:pt x="190" y="1040"/>
                  </a:lnTo>
                  <a:lnTo>
                    <a:pt x="190" y="1040"/>
                  </a:lnTo>
                  <a:lnTo>
                    <a:pt x="201" y="1040"/>
                  </a:lnTo>
                  <a:lnTo>
                    <a:pt x="201" y="1040"/>
                  </a:lnTo>
                  <a:lnTo>
                    <a:pt x="201" y="1029"/>
                  </a:lnTo>
                  <a:lnTo>
                    <a:pt x="201" y="1029"/>
                  </a:lnTo>
                  <a:lnTo>
                    <a:pt x="212" y="1029"/>
                  </a:lnTo>
                  <a:lnTo>
                    <a:pt x="212" y="1029"/>
                  </a:lnTo>
                  <a:lnTo>
                    <a:pt x="212" y="1018"/>
                  </a:lnTo>
                  <a:lnTo>
                    <a:pt x="224" y="1018"/>
                  </a:lnTo>
                  <a:lnTo>
                    <a:pt x="224" y="1018"/>
                  </a:lnTo>
                  <a:lnTo>
                    <a:pt x="224" y="1018"/>
                  </a:lnTo>
                  <a:lnTo>
                    <a:pt x="235" y="1018"/>
                  </a:lnTo>
                  <a:lnTo>
                    <a:pt x="235" y="1007"/>
                  </a:lnTo>
                  <a:lnTo>
                    <a:pt x="235" y="1018"/>
                  </a:lnTo>
                  <a:lnTo>
                    <a:pt x="246" y="1018"/>
                  </a:lnTo>
                  <a:lnTo>
                    <a:pt x="246" y="1007"/>
                  </a:lnTo>
                  <a:lnTo>
                    <a:pt x="246" y="1007"/>
                  </a:lnTo>
                  <a:lnTo>
                    <a:pt x="257" y="995"/>
                  </a:lnTo>
                  <a:lnTo>
                    <a:pt x="257" y="995"/>
                  </a:lnTo>
                  <a:lnTo>
                    <a:pt x="257" y="984"/>
                  </a:lnTo>
                  <a:lnTo>
                    <a:pt x="257" y="984"/>
                  </a:lnTo>
                  <a:lnTo>
                    <a:pt x="268" y="984"/>
                  </a:lnTo>
                  <a:lnTo>
                    <a:pt x="268" y="984"/>
                  </a:lnTo>
                  <a:lnTo>
                    <a:pt x="268" y="973"/>
                  </a:lnTo>
                  <a:lnTo>
                    <a:pt x="280" y="973"/>
                  </a:lnTo>
                  <a:lnTo>
                    <a:pt x="280" y="973"/>
                  </a:lnTo>
                  <a:lnTo>
                    <a:pt x="280" y="984"/>
                  </a:lnTo>
                  <a:lnTo>
                    <a:pt x="291" y="973"/>
                  </a:lnTo>
                  <a:lnTo>
                    <a:pt x="291" y="962"/>
                  </a:lnTo>
                  <a:lnTo>
                    <a:pt x="291" y="962"/>
                  </a:lnTo>
                  <a:lnTo>
                    <a:pt x="291" y="951"/>
                  </a:lnTo>
                  <a:lnTo>
                    <a:pt x="302" y="951"/>
                  </a:lnTo>
                  <a:lnTo>
                    <a:pt x="302" y="939"/>
                  </a:lnTo>
                  <a:lnTo>
                    <a:pt x="302" y="951"/>
                  </a:lnTo>
                  <a:lnTo>
                    <a:pt x="313" y="928"/>
                  </a:lnTo>
                  <a:lnTo>
                    <a:pt x="313" y="906"/>
                  </a:lnTo>
                  <a:lnTo>
                    <a:pt x="313" y="928"/>
                  </a:lnTo>
                  <a:lnTo>
                    <a:pt x="324" y="917"/>
                  </a:lnTo>
                  <a:lnTo>
                    <a:pt x="324" y="906"/>
                  </a:lnTo>
                  <a:lnTo>
                    <a:pt x="324" y="906"/>
                  </a:lnTo>
                  <a:lnTo>
                    <a:pt x="336" y="906"/>
                  </a:lnTo>
                  <a:lnTo>
                    <a:pt x="336" y="883"/>
                  </a:lnTo>
                  <a:lnTo>
                    <a:pt x="336" y="883"/>
                  </a:lnTo>
                  <a:lnTo>
                    <a:pt x="347" y="861"/>
                  </a:lnTo>
                  <a:lnTo>
                    <a:pt x="347" y="872"/>
                  </a:lnTo>
                  <a:lnTo>
                    <a:pt x="347" y="839"/>
                  </a:lnTo>
                  <a:lnTo>
                    <a:pt x="347" y="872"/>
                  </a:lnTo>
                  <a:lnTo>
                    <a:pt x="358" y="850"/>
                  </a:lnTo>
                  <a:lnTo>
                    <a:pt x="358" y="850"/>
                  </a:lnTo>
                  <a:lnTo>
                    <a:pt x="358" y="839"/>
                  </a:lnTo>
                  <a:lnTo>
                    <a:pt x="369" y="805"/>
                  </a:lnTo>
                  <a:lnTo>
                    <a:pt x="369" y="828"/>
                  </a:lnTo>
                  <a:lnTo>
                    <a:pt x="369" y="794"/>
                  </a:lnTo>
                  <a:lnTo>
                    <a:pt x="380" y="794"/>
                  </a:lnTo>
                  <a:lnTo>
                    <a:pt x="380" y="772"/>
                  </a:lnTo>
                  <a:lnTo>
                    <a:pt x="380" y="783"/>
                  </a:lnTo>
                  <a:lnTo>
                    <a:pt x="392" y="760"/>
                  </a:lnTo>
                  <a:lnTo>
                    <a:pt x="392" y="749"/>
                  </a:lnTo>
                  <a:lnTo>
                    <a:pt x="392" y="749"/>
                  </a:lnTo>
                  <a:lnTo>
                    <a:pt x="392" y="738"/>
                  </a:lnTo>
                  <a:lnTo>
                    <a:pt x="403" y="738"/>
                  </a:lnTo>
                  <a:lnTo>
                    <a:pt x="403" y="693"/>
                  </a:lnTo>
                  <a:lnTo>
                    <a:pt x="403" y="716"/>
                  </a:lnTo>
                  <a:lnTo>
                    <a:pt x="414" y="693"/>
                  </a:lnTo>
                  <a:lnTo>
                    <a:pt x="414" y="693"/>
                  </a:lnTo>
                  <a:lnTo>
                    <a:pt x="414" y="682"/>
                  </a:lnTo>
                  <a:lnTo>
                    <a:pt x="425" y="682"/>
                  </a:lnTo>
                  <a:lnTo>
                    <a:pt x="425" y="671"/>
                  </a:lnTo>
                  <a:lnTo>
                    <a:pt x="425" y="626"/>
                  </a:lnTo>
                  <a:lnTo>
                    <a:pt x="436" y="626"/>
                  </a:lnTo>
                  <a:lnTo>
                    <a:pt x="436" y="637"/>
                  </a:lnTo>
                  <a:lnTo>
                    <a:pt x="436" y="626"/>
                  </a:lnTo>
                  <a:lnTo>
                    <a:pt x="436" y="637"/>
                  </a:lnTo>
                  <a:lnTo>
                    <a:pt x="447" y="581"/>
                  </a:lnTo>
                  <a:lnTo>
                    <a:pt x="447" y="581"/>
                  </a:lnTo>
                  <a:lnTo>
                    <a:pt x="447" y="570"/>
                  </a:lnTo>
                  <a:lnTo>
                    <a:pt x="459" y="559"/>
                  </a:lnTo>
                  <a:lnTo>
                    <a:pt x="459" y="570"/>
                  </a:lnTo>
                  <a:lnTo>
                    <a:pt x="459" y="548"/>
                  </a:lnTo>
                  <a:lnTo>
                    <a:pt x="470" y="548"/>
                  </a:lnTo>
                  <a:lnTo>
                    <a:pt x="470" y="537"/>
                  </a:lnTo>
                  <a:lnTo>
                    <a:pt x="470" y="514"/>
                  </a:lnTo>
                  <a:lnTo>
                    <a:pt x="481" y="503"/>
                  </a:lnTo>
                  <a:lnTo>
                    <a:pt x="481" y="514"/>
                  </a:lnTo>
                  <a:lnTo>
                    <a:pt x="481" y="481"/>
                  </a:lnTo>
                  <a:lnTo>
                    <a:pt x="481" y="481"/>
                  </a:lnTo>
                  <a:lnTo>
                    <a:pt x="492" y="447"/>
                  </a:lnTo>
                  <a:lnTo>
                    <a:pt x="492" y="458"/>
                  </a:lnTo>
                  <a:lnTo>
                    <a:pt x="492" y="447"/>
                  </a:lnTo>
                  <a:lnTo>
                    <a:pt x="503" y="436"/>
                  </a:lnTo>
                  <a:lnTo>
                    <a:pt x="503" y="391"/>
                  </a:lnTo>
                  <a:lnTo>
                    <a:pt x="503" y="436"/>
                  </a:lnTo>
                  <a:lnTo>
                    <a:pt x="515" y="425"/>
                  </a:lnTo>
                  <a:lnTo>
                    <a:pt x="515" y="380"/>
                  </a:lnTo>
                  <a:lnTo>
                    <a:pt x="515" y="391"/>
                  </a:lnTo>
                  <a:lnTo>
                    <a:pt x="526" y="380"/>
                  </a:lnTo>
                  <a:lnTo>
                    <a:pt x="526" y="391"/>
                  </a:lnTo>
                  <a:lnTo>
                    <a:pt x="526" y="391"/>
                  </a:lnTo>
                  <a:lnTo>
                    <a:pt x="526" y="369"/>
                  </a:lnTo>
                  <a:lnTo>
                    <a:pt x="537" y="335"/>
                  </a:lnTo>
                  <a:lnTo>
                    <a:pt x="537" y="358"/>
                  </a:lnTo>
                  <a:lnTo>
                    <a:pt x="537" y="335"/>
                  </a:lnTo>
                  <a:lnTo>
                    <a:pt x="548" y="335"/>
                  </a:lnTo>
                  <a:lnTo>
                    <a:pt x="548" y="358"/>
                  </a:lnTo>
                  <a:lnTo>
                    <a:pt x="548" y="302"/>
                  </a:lnTo>
                  <a:lnTo>
                    <a:pt x="559" y="313"/>
                  </a:lnTo>
                  <a:lnTo>
                    <a:pt x="559" y="313"/>
                  </a:lnTo>
                  <a:lnTo>
                    <a:pt x="559" y="279"/>
                  </a:lnTo>
                  <a:lnTo>
                    <a:pt x="571" y="257"/>
                  </a:lnTo>
                  <a:lnTo>
                    <a:pt x="571" y="268"/>
                  </a:lnTo>
                  <a:lnTo>
                    <a:pt x="571" y="279"/>
                  </a:lnTo>
                  <a:lnTo>
                    <a:pt x="571" y="324"/>
                  </a:lnTo>
                  <a:lnTo>
                    <a:pt x="582" y="279"/>
                  </a:lnTo>
                  <a:lnTo>
                    <a:pt x="582" y="279"/>
                  </a:lnTo>
                  <a:lnTo>
                    <a:pt x="582" y="257"/>
                  </a:lnTo>
                  <a:lnTo>
                    <a:pt x="593" y="302"/>
                  </a:lnTo>
                  <a:lnTo>
                    <a:pt x="593" y="268"/>
                  </a:lnTo>
                  <a:lnTo>
                    <a:pt x="593" y="291"/>
                  </a:lnTo>
                  <a:lnTo>
                    <a:pt x="604" y="268"/>
                  </a:lnTo>
                  <a:lnTo>
                    <a:pt x="604" y="246"/>
                  </a:lnTo>
                  <a:lnTo>
                    <a:pt x="604" y="235"/>
                  </a:lnTo>
                  <a:lnTo>
                    <a:pt x="615" y="257"/>
                  </a:lnTo>
                  <a:lnTo>
                    <a:pt x="615" y="279"/>
                  </a:lnTo>
                  <a:lnTo>
                    <a:pt x="615" y="223"/>
                  </a:lnTo>
                  <a:lnTo>
                    <a:pt x="615" y="246"/>
                  </a:lnTo>
                  <a:lnTo>
                    <a:pt x="627" y="257"/>
                  </a:lnTo>
                  <a:lnTo>
                    <a:pt x="627" y="201"/>
                  </a:lnTo>
                  <a:lnTo>
                    <a:pt x="627" y="246"/>
                  </a:lnTo>
                  <a:lnTo>
                    <a:pt x="638" y="257"/>
                  </a:lnTo>
                  <a:lnTo>
                    <a:pt x="638" y="246"/>
                  </a:lnTo>
                  <a:lnTo>
                    <a:pt x="638" y="212"/>
                  </a:lnTo>
                  <a:lnTo>
                    <a:pt x="649" y="246"/>
                  </a:lnTo>
                  <a:lnTo>
                    <a:pt x="649" y="223"/>
                  </a:lnTo>
                  <a:lnTo>
                    <a:pt x="649" y="223"/>
                  </a:lnTo>
                  <a:lnTo>
                    <a:pt x="660" y="201"/>
                  </a:lnTo>
                  <a:lnTo>
                    <a:pt x="660" y="235"/>
                  </a:lnTo>
                  <a:lnTo>
                    <a:pt x="660" y="268"/>
                  </a:lnTo>
                  <a:lnTo>
                    <a:pt x="660" y="223"/>
                  </a:lnTo>
                  <a:lnTo>
                    <a:pt x="671" y="212"/>
                  </a:lnTo>
                  <a:lnTo>
                    <a:pt x="671" y="212"/>
                  </a:lnTo>
                  <a:lnTo>
                    <a:pt x="671" y="235"/>
                  </a:lnTo>
                  <a:lnTo>
                    <a:pt x="683" y="223"/>
                  </a:lnTo>
                  <a:lnTo>
                    <a:pt x="683" y="223"/>
                  </a:lnTo>
                  <a:lnTo>
                    <a:pt x="683" y="223"/>
                  </a:lnTo>
                  <a:lnTo>
                    <a:pt x="694" y="212"/>
                  </a:lnTo>
                  <a:lnTo>
                    <a:pt x="694" y="235"/>
                  </a:lnTo>
                  <a:lnTo>
                    <a:pt x="694" y="212"/>
                  </a:lnTo>
                  <a:lnTo>
                    <a:pt x="705" y="201"/>
                  </a:lnTo>
                  <a:lnTo>
                    <a:pt x="705" y="246"/>
                  </a:lnTo>
                  <a:lnTo>
                    <a:pt x="705" y="201"/>
                  </a:lnTo>
                  <a:lnTo>
                    <a:pt x="705" y="246"/>
                  </a:lnTo>
                  <a:lnTo>
                    <a:pt x="716" y="212"/>
                  </a:lnTo>
                  <a:lnTo>
                    <a:pt x="716" y="201"/>
                  </a:lnTo>
                  <a:lnTo>
                    <a:pt x="716" y="201"/>
                  </a:lnTo>
                  <a:lnTo>
                    <a:pt x="727" y="190"/>
                  </a:lnTo>
                  <a:lnTo>
                    <a:pt x="727" y="201"/>
                  </a:lnTo>
                  <a:lnTo>
                    <a:pt x="727" y="190"/>
                  </a:lnTo>
                  <a:lnTo>
                    <a:pt x="738" y="223"/>
                  </a:lnTo>
                  <a:lnTo>
                    <a:pt x="738" y="190"/>
                  </a:lnTo>
                  <a:lnTo>
                    <a:pt x="738" y="168"/>
                  </a:lnTo>
                  <a:lnTo>
                    <a:pt x="750" y="179"/>
                  </a:lnTo>
                  <a:lnTo>
                    <a:pt x="750" y="212"/>
                  </a:lnTo>
                  <a:lnTo>
                    <a:pt x="750" y="179"/>
                  </a:lnTo>
                  <a:lnTo>
                    <a:pt x="750" y="112"/>
                  </a:lnTo>
                  <a:lnTo>
                    <a:pt x="761" y="235"/>
                  </a:lnTo>
                  <a:lnTo>
                    <a:pt x="761" y="156"/>
                  </a:lnTo>
                  <a:lnTo>
                    <a:pt x="761" y="156"/>
                  </a:lnTo>
                  <a:lnTo>
                    <a:pt x="772" y="145"/>
                  </a:lnTo>
                  <a:lnTo>
                    <a:pt x="772" y="168"/>
                  </a:lnTo>
                  <a:lnTo>
                    <a:pt x="772" y="156"/>
                  </a:lnTo>
                  <a:lnTo>
                    <a:pt x="783" y="156"/>
                  </a:lnTo>
                  <a:lnTo>
                    <a:pt x="783" y="145"/>
                  </a:lnTo>
                  <a:lnTo>
                    <a:pt x="783" y="168"/>
                  </a:lnTo>
                  <a:lnTo>
                    <a:pt x="794" y="190"/>
                  </a:lnTo>
                  <a:lnTo>
                    <a:pt x="794" y="156"/>
                  </a:lnTo>
                  <a:lnTo>
                    <a:pt x="794" y="112"/>
                  </a:lnTo>
                  <a:lnTo>
                    <a:pt x="806" y="134"/>
                  </a:lnTo>
                  <a:lnTo>
                    <a:pt x="806" y="78"/>
                  </a:lnTo>
                  <a:lnTo>
                    <a:pt x="806" y="134"/>
                  </a:lnTo>
                  <a:lnTo>
                    <a:pt x="806" y="67"/>
                  </a:lnTo>
                  <a:lnTo>
                    <a:pt x="817" y="78"/>
                  </a:lnTo>
                  <a:lnTo>
                    <a:pt x="817" y="44"/>
                  </a:lnTo>
                  <a:lnTo>
                    <a:pt x="817" y="100"/>
                  </a:lnTo>
                  <a:lnTo>
                    <a:pt x="828" y="67"/>
                  </a:lnTo>
                  <a:lnTo>
                    <a:pt x="828" y="56"/>
                  </a:lnTo>
                  <a:lnTo>
                    <a:pt x="828" y="89"/>
                  </a:lnTo>
                  <a:lnTo>
                    <a:pt x="839" y="78"/>
                  </a:lnTo>
                  <a:lnTo>
                    <a:pt x="839" y="78"/>
                  </a:lnTo>
                  <a:lnTo>
                    <a:pt x="839" y="33"/>
                  </a:lnTo>
                  <a:lnTo>
                    <a:pt x="839" y="67"/>
                  </a:lnTo>
                  <a:lnTo>
                    <a:pt x="850" y="33"/>
                  </a:lnTo>
                  <a:lnTo>
                    <a:pt x="850" y="0"/>
                  </a:lnTo>
                  <a:lnTo>
                    <a:pt x="850" y="56"/>
                  </a:lnTo>
                </a:path>
              </a:pathLst>
            </a:custGeom>
            <a:noFill/>
            <a:ln w="28575">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2000"/>
            </a:p>
          </p:txBody>
        </p:sp>
        <p:sp>
          <p:nvSpPr>
            <p:cNvPr id="613415" name="Freeform 68"/>
            <p:cNvSpPr>
              <a:spLocks/>
            </p:cNvSpPr>
            <p:nvPr/>
          </p:nvSpPr>
          <p:spPr bwMode="auto">
            <a:xfrm>
              <a:off x="5928959" y="2578872"/>
              <a:ext cx="2110505" cy="2943324"/>
            </a:xfrm>
            <a:custGeom>
              <a:avLst/>
              <a:gdLst>
                <a:gd name="T0" fmla="*/ 11 w 850"/>
                <a:gd name="T1" fmla="*/ 1007 h 1007"/>
                <a:gd name="T2" fmla="*/ 22 w 850"/>
                <a:gd name="T3" fmla="*/ 995 h 1007"/>
                <a:gd name="T4" fmla="*/ 33 w 850"/>
                <a:gd name="T5" fmla="*/ 1007 h 1007"/>
                <a:gd name="T6" fmla="*/ 56 w 850"/>
                <a:gd name="T7" fmla="*/ 1007 h 1007"/>
                <a:gd name="T8" fmla="*/ 67 w 850"/>
                <a:gd name="T9" fmla="*/ 995 h 1007"/>
                <a:gd name="T10" fmla="*/ 78 w 850"/>
                <a:gd name="T11" fmla="*/ 1007 h 1007"/>
                <a:gd name="T12" fmla="*/ 89 w 850"/>
                <a:gd name="T13" fmla="*/ 995 h 1007"/>
                <a:gd name="T14" fmla="*/ 112 w 850"/>
                <a:gd name="T15" fmla="*/ 995 h 1007"/>
                <a:gd name="T16" fmla="*/ 123 w 850"/>
                <a:gd name="T17" fmla="*/ 995 h 1007"/>
                <a:gd name="T18" fmla="*/ 134 w 850"/>
                <a:gd name="T19" fmla="*/ 984 h 1007"/>
                <a:gd name="T20" fmla="*/ 145 w 850"/>
                <a:gd name="T21" fmla="*/ 995 h 1007"/>
                <a:gd name="T22" fmla="*/ 168 w 850"/>
                <a:gd name="T23" fmla="*/ 984 h 1007"/>
                <a:gd name="T24" fmla="*/ 179 w 850"/>
                <a:gd name="T25" fmla="*/ 973 h 1007"/>
                <a:gd name="T26" fmla="*/ 190 w 850"/>
                <a:gd name="T27" fmla="*/ 973 h 1007"/>
                <a:gd name="T28" fmla="*/ 201 w 850"/>
                <a:gd name="T29" fmla="*/ 962 h 1007"/>
                <a:gd name="T30" fmla="*/ 212 w 850"/>
                <a:gd name="T31" fmla="*/ 951 h 1007"/>
                <a:gd name="T32" fmla="*/ 235 w 850"/>
                <a:gd name="T33" fmla="*/ 951 h 1007"/>
                <a:gd name="T34" fmla="*/ 246 w 850"/>
                <a:gd name="T35" fmla="*/ 917 h 1007"/>
                <a:gd name="T36" fmla="*/ 257 w 850"/>
                <a:gd name="T37" fmla="*/ 917 h 1007"/>
                <a:gd name="T38" fmla="*/ 268 w 850"/>
                <a:gd name="T39" fmla="*/ 895 h 1007"/>
                <a:gd name="T40" fmla="*/ 291 w 850"/>
                <a:gd name="T41" fmla="*/ 884 h 1007"/>
                <a:gd name="T42" fmla="*/ 302 w 850"/>
                <a:gd name="T43" fmla="*/ 895 h 1007"/>
                <a:gd name="T44" fmla="*/ 313 w 850"/>
                <a:gd name="T45" fmla="*/ 850 h 1007"/>
                <a:gd name="T46" fmla="*/ 324 w 850"/>
                <a:gd name="T47" fmla="*/ 828 h 1007"/>
                <a:gd name="T48" fmla="*/ 347 w 850"/>
                <a:gd name="T49" fmla="*/ 794 h 1007"/>
                <a:gd name="T50" fmla="*/ 358 w 850"/>
                <a:gd name="T51" fmla="*/ 783 h 1007"/>
                <a:gd name="T52" fmla="*/ 369 w 850"/>
                <a:gd name="T53" fmla="*/ 772 h 1007"/>
                <a:gd name="T54" fmla="*/ 380 w 850"/>
                <a:gd name="T55" fmla="*/ 727 h 1007"/>
                <a:gd name="T56" fmla="*/ 392 w 850"/>
                <a:gd name="T57" fmla="*/ 693 h 1007"/>
                <a:gd name="T58" fmla="*/ 414 w 850"/>
                <a:gd name="T59" fmla="*/ 660 h 1007"/>
                <a:gd name="T60" fmla="*/ 425 w 850"/>
                <a:gd name="T61" fmla="*/ 626 h 1007"/>
                <a:gd name="T62" fmla="*/ 436 w 850"/>
                <a:gd name="T63" fmla="*/ 559 h 1007"/>
                <a:gd name="T64" fmla="*/ 447 w 850"/>
                <a:gd name="T65" fmla="*/ 503 h 1007"/>
                <a:gd name="T66" fmla="*/ 470 w 850"/>
                <a:gd name="T67" fmla="*/ 492 h 1007"/>
                <a:gd name="T68" fmla="*/ 481 w 850"/>
                <a:gd name="T69" fmla="*/ 447 h 1007"/>
                <a:gd name="T70" fmla="*/ 492 w 850"/>
                <a:gd name="T71" fmla="*/ 436 h 1007"/>
                <a:gd name="T72" fmla="*/ 503 w 850"/>
                <a:gd name="T73" fmla="*/ 391 h 1007"/>
                <a:gd name="T74" fmla="*/ 526 w 850"/>
                <a:gd name="T75" fmla="*/ 369 h 1007"/>
                <a:gd name="T76" fmla="*/ 537 w 850"/>
                <a:gd name="T77" fmla="*/ 335 h 1007"/>
                <a:gd name="T78" fmla="*/ 548 w 850"/>
                <a:gd name="T79" fmla="*/ 257 h 1007"/>
                <a:gd name="T80" fmla="*/ 559 w 850"/>
                <a:gd name="T81" fmla="*/ 246 h 1007"/>
                <a:gd name="T82" fmla="*/ 571 w 850"/>
                <a:gd name="T83" fmla="*/ 212 h 1007"/>
                <a:gd name="T84" fmla="*/ 593 w 850"/>
                <a:gd name="T85" fmla="*/ 257 h 1007"/>
                <a:gd name="T86" fmla="*/ 604 w 850"/>
                <a:gd name="T87" fmla="*/ 212 h 1007"/>
                <a:gd name="T88" fmla="*/ 615 w 850"/>
                <a:gd name="T89" fmla="*/ 145 h 1007"/>
                <a:gd name="T90" fmla="*/ 627 w 850"/>
                <a:gd name="T91" fmla="*/ 179 h 1007"/>
                <a:gd name="T92" fmla="*/ 649 w 850"/>
                <a:gd name="T93" fmla="*/ 145 h 1007"/>
                <a:gd name="T94" fmla="*/ 660 w 850"/>
                <a:gd name="T95" fmla="*/ 168 h 1007"/>
                <a:gd name="T96" fmla="*/ 671 w 850"/>
                <a:gd name="T97" fmla="*/ 156 h 1007"/>
                <a:gd name="T98" fmla="*/ 683 w 850"/>
                <a:gd name="T99" fmla="*/ 156 h 1007"/>
                <a:gd name="T100" fmla="*/ 705 w 850"/>
                <a:gd name="T101" fmla="*/ 123 h 1007"/>
                <a:gd name="T102" fmla="*/ 716 w 850"/>
                <a:gd name="T103" fmla="*/ 179 h 1007"/>
                <a:gd name="T104" fmla="*/ 727 w 850"/>
                <a:gd name="T105" fmla="*/ 67 h 1007"/>
                <a:gd name="T106" fmla="*/ 738 w 850"/>
                <a:gd name="T107" fmla="*/ 101 h 1007"/>
                <a:gd name="T108" fmla="*/ 750 w 850"/>
                <a:gd name="T109" fmla="*/ 168 h 1007"/>
                <a:gd name="T110" fmla="*/ 772 w 850"/>
                <a:gd name="T111" fmla="*/ 134 h 1007"/>
                <a:gd name="T112" fmla="*/ 783 w 850"/>
                <a:gd name="T113" fmla="*/ 145 h 1007"/>
                <a:gd name="T114" fmla="*/ 794 w 850"/>
                <a:gd name="T115" fmla="*/ 45 h 1007"/>
                <a:gd name="T116" fmla="*/ 806 w 850"/>
                <a:gd name="T117" fmla="*/ 22 h 1007"/>
                <a:gd name="T118" fmla="*/ 828 w 850"/>
                <a:gd name="T119" fmla="*/ 78 h 1007"/>
                <a:gd name="T120" fmla="*/ 839 w 850"/>
                <a:gd name="T121" fmla="*/ 45 h 1007"/>
                <a:gd name="T122" fmla="*/ 850 w 850"/>
                <a:gd name="T123" fmla="*/ 22 h 1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0" h="1007">
                  <a:moveTo>
                    <a:pt x="0" y="1007"/>
                  </a:moveTo>
                  <a:lnTo>
                    <a:pt x="0" y="1007"/>
                  </a:lnTo>
                  <a:lnTo>
                    <a:pt x="11" y="1007"/>
                  </a:lnTo>
                  <a:lnTo>
                    <a:pt x="11" y="1007"/>
                  </a:lnTo>
                  <a:lnTo>
                    <a:pt x="11" y="1007"/>
                  </a:lnTo>
                  <a:lnTo>
                    <a:pt x="22" y="1007"/>
                  </a:lnTo>
                  <a:lnTo>
                    <a:pt x="22" y="995"/>
                  </a:lnTo>
                  <a:lnTo>
                    <a:pt x="22" y="995"/>
                  </a:lnTo>
                  <a:lnTo>
                    <a:pt x="22" y="1007"/>
                  </a:lnTo>
                  <a:lnTo>
                    <a:pt x="33" y="1007"/>
                  </a:lnTo>
                  <a:lnTo>
                    <a:pt x="33" y="1007"/>
                  </a:lnTo>
                  <a:lnTo>
                    <a:pt x="33" y="1007"/>
                  </a:lnTo>
                  <a:lnTo>
                    <a:pt x="45" y="1007"/>
                  </a:lnTo>
                  <a:lnTo>
                    <a:pt x="45" y="1007"/>
                  </a:lnTo>
                  <a:lnTo>
                    <a:pt x="45" y="995"/>
                  </a:lnTo>
                  <a:lnTo>
                    <a:pt x="56" y="1007"/>
                  </a:lnTo>
                  <a:lnTo>
                    <a:pt x="56" y="995"/>
                  </a:lnTo>
                  <a:lnTo>
                    <a:pt x="56" y="1007"/>
                  </a:lnTo>
                  <a:lnTo>
                    <a:pt x="67" y="1007"/>
                  </a:lnTo>
                  <a:lnTo>
                    <a:pt x="67" y="995"/>
                  </a:lnTo>
                  <a:lnTo>
                    <a:pt x="67" y="995"/>
                  </a:lnTo>
                  <a:lnTo>
                    <a:pt x="67" y="995"/>
                  </a:lnTo>
                  <a:lnTo>
                    <a:pt x="78" y="1007"/>
                  </a:lnTo>
                  <a:lnTo>
                    <a:pt x="78" y="1007"/>
                  </a:lnTo>
                  <a:lnTo>
                    <a:pt x="78" y="1007"/>
                  </a:lnTo>
                  <a:lnTo>
                    <a:pt x="89" y="1007"/>
                  </a:lnTo>
                  <a:lnTo>
                    <a:pt x="89" y="995"/>
                  </a:lnTo>
                  <a:lnTo>
                    <a:pt x="89" y="995"/>
                  </a:lnTo>
                  <a:lnTo>
                    <a:pt x="101" y="995"/>
                  </a:lnTo>
                  <a:lnTo>
                    <a:pt x="101" y="995"/>
                  </a:lnTo>
                  <a:lnTo>
                    <a:pt x="101" y="995"/>
                  </a:lnTo>
                  <a:lnTo>
                    <a:pt x="112" y="995"/>
                  </a:lnTo>
                  <a:lnTo>
                    <a:pt x="112" y="995"/>
                  </a:lnTo>
                  <a:lnTo>
                    <a:pt x="112" y="995"/>
                  </a:lnTo>
                  <a:lnTo>
                    <a:pt x="112" y="995"/>
                  </a:lnTo>
                  <a:lnTo>
                    <a:pt x="123" y="995"/>
                  </a:lnTo>
                  <a:lnTo>
                    <a:pt x="123" y="995"/>
                  </a:lnTo>
                  <a:lnTo>
                    <a:pt x="123" y="984"/>
                  </a:lnTo>
                  <a:lnTo>
                    <a:pt x="134" y="984"/>
                  </a:lnTo>
                  <a:lnTo>
                    <a:pt x="134" y="984"/>
                  </a:lnTo>
                  <a:lnTo>
                    <a:pt x="134" y="995"/>
                  </a:lnTo>
                  <a:lnTo>
                    <a:pt x="145" y="995"/>
                  </a:lnTo>
                  <a:lnTo>
                    <a:pt x="145" y="995"/>
                  </a:lnTo>
                  <a:lnTo>
                    <a:pt x="145" y="995"/>
                  </a:lnTo>
                  <a:lnTo>
                    <a:pt x="156" y="995"/>
                  </a:lnTo>
                  <a:lnTo>
                    <a:pt x="156" y="984"/>
                  </a:lnTo>
                  <a:lnTo>
                    <a:pt x="156" y="984"/>
                  </a:lnTo>
                  <a:lnTo>
                    <a:pt x="168" y="984"/>
                  </a:lnTo>
                  <a:lnTo>
                    <a:pt x="168" y="984"/>
                  </a:lnTo>
                  <a:lnTo>
                    <a:pt x="168" y="973"/>
                  </a:lnTo>
                  <a:lnTo>
                    <a:pt x="168" y="973"/>
                  </a:lnTo>
                  <a:lnTo>
                    <a:pt x="179" y="973"/>
                  </a:lnTo>
                  <a:lnTo>
                    <a:pt x="179" y="962"/>
                  </a:lnTo>
                  <a:lnTo>
                    <a:pt x="179" y="962"/>
                  </a:lnTo>
                  <a:lnTo>
                    <a:pt x="190" y="973"/>
                  </a:lnTo>
                  <a:lnTo>
                    <a:pt x="190" y="973"/>
                  </a:lnTo>
                  <a:lnTo>
                    <a:pt x="190" y="962"/>
                  </a:lnTo>
                  <a:lnTo>
                    <a:pt x="201" y="962"/>
                  </a:lnTo>
                  <a:lnTo>
                    <a:pt x="201" y="962"/>
                  </a:lnTo>
                  <a:lnTo>
                    <a:pt x="201" y="962"/>
                  </a:lnTo>
                  <a:lnTo>
                    <a:pt x="201" y="962"/>
                  </a:lnTo>
                  <a:lnTo>
                    <a:pt x="212" y="962"/>
                  </a:lnTo>
                  <a:lnTo>
                    <a:pt x="212" y="951"/>
                  </a:lnTo>
                  <a:lnTo>
                    <a:pt x="212" y="951"/>
                  </a:lnTo>
                  <a:lnTo>
                    <a:pt x="224" y="951"/>
                  </a:lnTo>
                  <a:lnTo>
                    <a:pt x="224" y="951"/>
                  </a:lnTo>
                  <a:lnTo>
                    <a:pt x="224" y="951"/>
                  </a:lnTo>
                  <a:lnTo>
                    <a:pt x="235" y="951"/>
                  </a:lnTo>
                  <a:lnTo>
                    <a:pt x="235" y="940"/>
                  </a:lnTo>
                  <a:lnTo>
                    <a:pt x="235" y="928"/>
                  </a:lnTo>
                  <a:lnTo>
                    <a:pt x="246" y="928"/>
                  </a:lnTo>
                  <a:lnTo>
                    <a:pt x="246" y="917"/>
                  </a:lnTo>
                  <a:lnTo>
                    <a:pt x="246" y="917"/>
                  </a:lnTo>
                  <a:lnTo>
                    <a:pt x="257" y="917"/>
                  </a:lnTo>
                  <a:lnTo>
                    <a:pt x="257" y="928"/>
                  </a:lnTo>
                  <a:lnTo>
                    <a:pt x="257" y="917"/>
                  </a:lnTo>
                  <a:lnTo>
                    <a:pt x="257" y="917"/>
                  </a:lnTo>
                  <a:lnTo>
                    <a:pt x="268" y="906"/>
                  </a:lnTo>
                  <a:lnTo>
                    <a:pt x="268" y="895"/>
                  </a:lnTo>
                  <a:lnTo>
                    <a:pt x="268" y="895"/>
                  </a:lnTo>
                  <a:lnTo>
                    <a:pt x="280" y="906"/>
                  </a:lnTo>
                  <a:lnTo>
                    <a:pt x="280" y="906"/>
                  </a:lnTo>
                  <a:lnTo>
                    <a:pt x="280" y="895"/>
                  </a:lnTo>
                  <a:lnTo>
                    <a:pt x="291" y="884"/>
                  </a:lnTo>
                  <a:lnTo>
                    <a:pt x="291" y="872"/>
                  </a:lnTo>
                  <a:lnTo>
                    <a:pt x="291" y="884"/>
                  </a:lnTo>
                  <a:lnTo>
                    <a:pt x="291" y="884"/>
                  </a:lnTo>
                  <a:lnTo>
                    <a:pt x="302" y="895"/>
                  </a:lnTo>
                  <a:lnTo>
                    <a:pt x="302" y="884"/>
                  </a:lnTo>
                  <a:lnTo>
                    <a:pt x="302" y="872"/>
                  </a:lnTo>
                  <a:lnTo>
                    <a:pt x="313" y="861"/>
                  </a:lnTo>
                  <a:lnTo>
                    <a:pt x="313" y="850"/>
                  </a:lnTo>
                  <a:lnTo>
                    <a:pt x="313" y="839"/>
                  </a:lnTo>
                  <a:lnTo>
                    <a:pt x="324" y="828"/>
                  </a:lnTo>
                  <a:lnTo>
                    <a:pt x="324" y="828"/>
                  </a:lnTo>
                  <a:lnTo>
                    <a:pt x="324" y="828"/>
                  </a:lnTo>
                  <a:lnTo>
                    <a:pt x="336" y="816"/>
                  </a:lnTo>
                  <a:lnTo>
                    <a:pt x="336" y="805"/>
                  </a:lnTo>
                  <a:lnTo>
                    <a:pt x="336" y="805"/>
                  </a:lnTo>
                  <a:lnTo>
                    <a:pt x="347" y="794"/>
                  </a:lnTo>
                  <a:lnTo>
                    <a:pt x="347" y="805"/>
                  </a:lnTo>
                  <a:lnTo>
                    <a:pt x="347" y="805"/>
                  </a:lnTo>
                  <a:lnTo>
                    <a:pt x="347" y="794"/>
                  </a:lnTo>
                  <a:lnTo>
                    <a:pt x="358" y="783"/>
                  </a:lnTo>
                  <a:lnTo>
                    <a:pt x="358" y="772"/>
                  </a:lnTo>
                  <a:lnTo>
                    <a:pt x="358" y="783"/>
                  </a:lnTo>
                  <a:lnTo>
                    <a:pt x="369" y="772"/>
                  </a:lnTo>
                  <a:lnTo>
                    <a:pt x="369" y="772"/>
                  </a:lnTo>
                  <a:lnTo>
                    <a:pt x="369" y="749"/>
                  </a:lnTo>
                  <a:lnTo>
                    <a:pt x="380" y="738"/>
                  </a:lnTo>
                  <a:lnTo>
                    <a:pt x="380" y="716"/>
                  </a:lnTo>
                  <a:lnTo>
                    <a:pt x="380" y="727"/>
                  </a:lnTo>
                  <a:lnTo>
                    <a:pt x="392" y="716"/>
                  </a:lnTo>
                  <a:lnTo>
                    <a:pt x="392" y="705"/>
                  </a:lnTo>
                  <a:lnTo>
                    <a:pt x="392" y="682"/>
                  </a:lnTo>
                  <a:lnTo>
                    <a:pt x="392" y="693"/>
                  </a:lnTo>
                  <a:lnTo>
                    <a:pt x="403" y="682"/>
                  </a:lnTo>
                  <a:lnTo>
                    <a:pt x="403" y="660"/>
                  </a:lnTo>
                  <a:lnTo>
                    <a:pt x="403" y="660"/>
                  </a:lnTo>
                  <a:lnTo>
                    <a:pt x="414" y="660"/>
                  </a:lnTo>
                  <a:lnTo>
                    <a:pt x="414" y="649"/>
                  </a:lnTo>
                  <a:lnTo>
                    <a:pt x="414" y="638"/>
                  </a:lnTo>
                  <a:lnTo>
                    <a:pt x="425" y="626"/>
                  </a:lnTo>
                  <a:lnTo>
                    <a:pt x="425" y="626"/>
                  </a:lnTo>
                  <a:lnTo>
                    <a:pt x="425" y="615"/>
                  </a:lnTo>
                  <a:lnTo>
                    <a:pt x="436" y="604"/>
                  </a:lnTo>
                  <a:lnTo>
                    <a:pt x="436" y="582"/>
                  </a:lnTo>
                  <a:lnTo>
                    <a:pt x="436" y="559"/>
                  </a:lnTo>
                  <a:lnTo>
                    <a:pt x="436" y="559"/>
                  </a:lnTo>
                  <a:lnTo>
                    <a:pt x="447" y="548"/>
                  </a:lnTo>
                  <a:lnTo>
                    <a:pt x="447" y="526"/>
                  </a:lnTo>
                  <a:lnTo>
                    <a:pt x="447" y="503"/>
                  </a:lnTo>
                  <a:lnTo>
                    <a:pt x="459" y="503"/>
                  </a:lnTo>
                  <a:lnTo>
                    <a:pt x="459" y="503"/>
                  </a:lnTo>
                  <a:lnTo>
                    <a:pt x="459" y="514"/>
                  </a:lnTo>
                  <a:lnTo>
                    <a:pt x="470" y="492"/>
                  </a:lnTo>
                  <a:lnTo>
                    <a:pt x="470" y="459"/>
                  </a:lnTo>
                  <a:lnTo>
                    <a:pt x="470" y="447"/>
                  </a:lnTo>
                  <a:lnTo>
                    <a:pt x="481" y="447"/>
                  </a:lnTo>
                  <a:lnTo>
                    <a:pt x="481" y="447"/>
                  </a:lnTo>
                  <a:lnTo>
                    <a:pt x="481" y="459"/>
                  </a:lnTo>
                  <a:lnTo>
                    <a:pt x="481" y="459"/>
                  </a:lnTo>
                  <a:lnTo>
                    <a:pt x="492" y="459"/>
                  </a:lnTo>
                  <a:lnTo>
                    <a:pt x="492" y="436"/>
                  </a:lnTo>
                  <a:lnTo>
                    <a:pt x="492" y="459"/>
                  </a:lnTo>
                  <a:lnTo>
                    <a:pt x="503" y="425"/>
                  </a:lnTo>
                  <a:lnTo>
                    <a:pt x="503" y="414"/>
                  </a:lnTo>
                  <a:lnTo>
                    <a:pt x="503" y="391"/>
                  </a:lnTo>
                  <a:lnTo>
                    <a:pt x="515" y="380"/>
                  </a:lnTo>
                  <a:lnTo>
                    <a:pt x="515" y="358"/>
                  </a:lnTo>
                  <a:lnTo>
                    <a:pt x="515" y="347"/>
                  </a:lnTo>
                  <a:lnTo>
                    <a:pt x="526" y="369"/>
                  </a:lnTo>
                  <a:lnTo>
                    <a:pt x="526" y="380"/>
                  </a:lnTo>
                  <a:lnTo>
                    <a:pt x="526" y="369"/>
                  </a:lnTo>
                  <a:lnTo>
                    <a:pt x="526" y="335"/>
                  </a:lnTo>
                  <a:lnTo>
                    <a:pt x="537" y="335"/>
                  </a:lnTo>
                  <a:lnTo>
                    <a:pt x="537" y="324"/>
                  </a:lnTo>
                  <a:lnTo>
                    <a:pt x="537" y="313"/>
                  </a:lnTo>
                  <a:lnTo>
                    <a:pt x="548" y="280"/>
                  </a:lnTo>
                  <a:lnTo>
                    <a:pt x="548" y="257"/>
                  </a:lnTo>
                  <a:lnTo>
                    <a:pt x="548" y="246"/>
                  </a:lnTo>
                  <a:lnTo>
                    <a:pt x="559" y="246"/>
                  </a:lnTo>
                  <a:lnTo>
                    <a:pt x="559" y="246"/>
                  </a:lnTo>
                  <a:lnTo>
                    <a:pt x="559" y="246"/>
                  </a:lnTo>
                  <a:lnTo>
                    <a:pt x="571" y="257"/>
                  </a:lnTo>
                  <a:lnTo>
                    <a:pt x="571" y="246"/>
                  </a:lnTo>
                  <a:lnTo>
                    <a:pt x="571" y="235"/>
                  </a:lnTo>
                  <a:lnTo>
                    <a:pt x="571" y="212"/>
                  </a:lnTo>
                  <a:lnTo>
                    <a:pt x="582" y="224"/>
                  </a:lnTo>
                  <a:lnTo>
                    <a:pt x="582" y="235"/>
                  </a:lnTo>
                  <a:lnTo>
                    <a:pt x="582" y="257"/>
                  </a:lnTo>
                  <a:lnTo>
                    <a:pt x="593" y="257"/>
                  </a:lnTo>
                  <a:lnTo>
                    <a:pt x="593" y="235"/>
                  </a:lnTo>
                  <a:lnTo>
                    <a:pt x="593" y="212"/>
                  </a:lnTo>
                  <a:lnTo>
                    <a:pt x="604" y="212"/>
                  </a:lnTo>
                  <a:lnTo>
                    <a:pt x="604" y="212"/>
                  </a:lnTo>
                  <a:lnTo>
                    <a:pt x="604" y="190"/>
                  </a:lnTo>
                  <a:lnTo>
                    <a:pt x="615" y="179"/>
                  </a:lnTo>
                  <a:lnTo>
                    <a:pt x="615" y="168"/>
                  </a:lnTo>
                  <a:lnTo>
                    <a:pt x="615" y="145"/>
                  </a:lnTo>
                  <a:lnTo>
                    <a:pt x="615" y="123"/>
                  </a:lnTo>
                  <a:lnTo>
                    <a:pt x="627" y="134"/>
                  </a:lnTo>
                  <a:lnTo>
                    <a:pt x="627" y="145"/>
                  </a:lnTo>
                  <a:lnTo>
                    <a:pt x="627" y="179"/>
                  </a:lnTo>
                  <a:lnTo>
                    <a:pt x="638" y="190"/>
                  </a:lnTo>
                  <a:lnTo>
                    <a:pt x="638" y="179"/>
                  </a:lnTo>
                  <a:lnTo>
                    <a:pt x="638" y="168"/>
                  </a:lnTo>
                  <a:lnTo>
                    <a:pt x="649" y="145"/>
                  </a:lnTo>
                  <a:lnTo>
                    <a:pt x="649" y="145"/>
                  </a:lnTo>
                  <a:lnTo>
                    <a:pt x="649" y="145"/>
                  </a:lnTo>
                  <a:lnTo>
                    <a:pt x="660" y="145"/>
                  </a:lnTo>
                  <a:lnTo>
                    <a:pt x="660" y="168"/>
                  </a:lnTo>
                  <a:lnTo>
                    <a:pt x="660" y="179"/>
                  </a:lnTo>
                  <a:lnTo>
                    <a:pt x="660" y="190"/>
                  </a:lnTo>
                  <a:lnTo>
                    <a:pt x="671" y="179"/>
                  </a:lnTo>
                  <a:lnTo>
                    <a:pt x="671" y="156"/>
                  </a:lnTo>
                  <a:lnTo>
                    <a:pt x="671" y="168"/>
                  </a:lnTo>
                  <a:lnTo>
                    <a:pt x="683" y="168"/>
                  </a:lnTo>
                  <a:lnTo>
                    <a:pt x="683" y="168"/>
                  </a:lnTo>
                  <a:lnTo>
                    <a:pt x="683" y="156"/>
                  </a:lnTo>
                  <a:lnTo>
                    <a:pt x="694" y="156"/>
                  </a:lnTo>
                  <a:lnTo>
                    <a:pt x="694" y="156"/>
                  </a:lnTo>
                  <a:lnTo>
                    <a:pt x="694" y="145"/>
                  </a:lnTo>
                  <a:lnTo>
                    <a:pt x="705" y="123"/>
                  </a:lnTo>
                  <a:lnTo>
                    <a:pt x="705" y="112"/>
                  </a:lnTo>
                  <a:lnTo>
                    <a:pt x="705" y="134"/>
                  </a:lnTo>
                  <a:lnTo>
                    <a:pt x="705" y="156"/>
                  </a:lnTo>
                  <a:lnTo>
                    <a:pt x="716" y="179"/>
                  </a:lnTo>
                  <a:lnTo>
                    <a:pt x="716" y="179"/>
                  </a:lnTo>
                  <a:lnTo>
                    <a:pt x="716" y="145"/>
                  </a:lnTo>
                  <a:lnTo>
                    <a:pt x="727" y="112"/>
                  </a:lnTo>
                  <a:lnTo>
                    <a:pt x="727" y="67"/>
                  </a:lnTo>
                  <a:lnTo>
                    <a:pt x="727" y="101"/>
                  </a:lnTo>
                  <a:lnTo>
                    <a:pt x="738" y="101"/>
                  </a:lnTo>
                  <a:lnTo>
                    <a:pt x="738" y="89"/>
                  </a:lnTo>
                  <a:lnTo>
                    <a:pt x="738" y="101"/>
                  </a:lnTo>
                  <a:lnTo>
                    <a:pt x="750" y="101"/>
                  </a:lnTo>
                  <a:lnTo>
                    <a:pt x="750" y="145"/>
                  </a:lnTo>
                  <a:lnTo>
                    <a:pt x="750" y="134"/>
                  </a:lnTo>
                  <a:lnTo>
                    <a:pt x="750" y="168"/>
                  </a:lnTo>
                  <a:lnTo>
                    <a:pt x="761" y="156"/>
                  </a:lnTo>
                  <a:lnTo>
                    <a:pt x="761" y="156"/>
                  </a:lnTo>
                  <a:lnTo>
                    <a:pt x="761" y="134"/>
                  </a:lnTo>
                  <a:lnTo>
                    <a:pt x="772" y="134"/>
                  </a:lnTo>
                  <a:lnTo>
                    <a:pt x="772" y="101"/>
                  </a:lnTo>
                  <a:lnTo>
                    <a:pt x="772" y="112"/>
                  </a:lnTo>
                  <a:lnTo>
                    <a:pt x="783" y="123"/>
                  </a:lnTo>
                  <a:lnTo>
                    <a:pt x="783" y="145"/>
                  </a:lnTo>
                  <a:lnTo>
                    <a:pt x="783" y="156"/>
                  </a:lnTo>
                  <a:lnTo>
                    <a:pt x="794" y="123"/>
                  </a:lnTo>
                  <a:lnTo>
                    <a:pt x="794" y="78"/>
                  </a:lnTo>
                  <a:lnTo>
                    <a:pt x="794" y="45"/>
                  </a:lnTo>
                  <a:lnTo>
                    <a:pt x="806" y="67"/>
                  </a:lnTo>
                  <a:lnTo>
                    <a:pt x="806" y="78"/>
                  </a:lnTo>
                  <a:lnTo>
                    <a:pt x="806" y="78"/>
                  </a:lnTo>
                  <a:lnTo>
                    <a:pt x="806" y="22"/>
                  </a:lnTo>
                  <a:lnTo>
                    <a:pt x="817" y="0"/>
                  </a:lnTo>
                  <a:lnTo>
                    <a:pt x="817" y="0"/>
                  </a:lnTo>
                  <a:lnTo>
                    <a:pt x="817" y="22"/>
                  </a:lnTo>
                  <a:lnTo>
                    <a:pt x="828" y="78"/>
                  </a:lnTo>
                  <a:lnTo>
                    <a:pt x="828" y="78"/>
                  </a:lnTo>
                  <a:lnTo>
                    <a:pt x="828" y="78"/>
                  </a:lnTo>
                  <a:lnTo>
                    <a:pt x="839" y="33"/>
                  </a:lnTo>
                  <a:lnTo>
                    <a:pt x="839" y="45"/>
                  </a:lnTo>
                  <a:lnTo>
                    <a:pt x="839" y="22"/>
                  </a:lnTo>
                  <a:lnTo>
                    <a:pt x="839" y="45"/>
                  </a:lnTo>
                  <a:lnTo>
                    <a:pt x="850" y="33"/>
                  </a:lnTo>
                  <a:lnTo>
                    <a:pt x="850" y="22"/>
                  </a:lnTo>
                  <a:lnTo>
                    <a:pt x="850" y="11"/>
                  </a:lnTo>
                </a:path>
              </a:pathLst>
            </a:custGeom>
            <a:noFill/>
            <a:ln w="28575">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2000"/>
            </a:p>
          </p:txBody>
        </p:sp>
        <p:sp>
          <p:nvSpPr>
            <p:cNvPr id="613440" name="Rectangle 93"/>
            <p:cNvSpPr>
              <a:spLocks noChangeArrowheads="1"/>
            </p:cNvSpPr>
            <p:nvPr/>
          </p:nvSpPr>
          <p:spPr bwMode="auto">
            <a:xfrm>
              <a:off x="5508209" y="2155722"/>
              <a:ext cx="1537617" cy="1035677"/>
            </a:xfrm>
            <a:prstGeom prst="rect">
              <a:avLst/>
            </a:prstGeom>
            <a:solidFill>
              <a:srgbClr val="FFFFFF"/>
            </a:solidFill>
            <a:ln w="12700">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sz="2000"/>
            </a:p>
          </p:txBody>
        </p:sp>
        <p:sp>
          <p:nvSpPr>
            <p:cNvPr id="613441" name="Line 94"/>
            <p:cNvSpPr>
              <a:spLocks noChangeShapeType="1"/>
            </p:cNvSpPr>
            <p:nvPr/>
          </p:nvSpPr>
          <p:spPr bwMode="auto">
            <a:xfrm>
              <a:off x="5620921" y="2374256"/>
              <a:ext cx="444215"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p>
          </p:txBody>
        </p:sp>
        <p:sp>
          <p:nvSpPr>
            <p:cNvPr id="613443" name="Rectangle 96"/>
            <p:cNvSpPr>
              <a:spLocks noChangeArrowheads="1"/>
            </p:cNvSpPr>
            <p:nvPr/>
          </p:nvSpPr>
          <p:spPr bwMode="auto">
            <a:xfrm>
              <a:off x="6141382" y="2245475"/>
              <a:ext cx="836822" cy="41091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0 min</a:t>
              </a:r>
              <a:endParaRPr kumimoji="1" lang="ja-JP" altLang="ja-JP" sz="20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613444" name="Line 97"/>
            <p:cNvSpPr>
              <a:spLocks noChangeShapeType="1"/>
            </p:cNvSpPr>
            <p:nvPr/>
          </p:nvSpPr>
          <p:spPr bwMode="auto">
            <a:xfrm>
              <a:off x="5620921" y="2682542"/>
              <a:ext cx="444215" cy="0"/>
            </a:xfrm>
            <a:prstGeom prst="line">
              <a:avLst/>
            </a:prstGeom>
            <a:noFill/>
            <a:ln w="28575">
              <a:solidFill>
                <a:srgbClr val="FF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p>
          </p:txBody>
        </p:sp>
        <p:sp>
          <p:nvSpPr>
            <p:cNvPr id="613446" name="Rectangle 99"/>
            <p:cNvSpPr>
              <a:spLocks noChangeArrowheads="1"/>
            </p:cNvSpPr>
            <p:nvPr/>
          </p:nvSpPr>
          <p:spPr bwMode="auto">
            <a:xfrm>
              <a:off x="6141382" y="2549861"/>
              <a:ext cx="1027297" cy="41091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30 min</a:t>
              </a:r>
              <a:endParaRPr kumimoji="1" lang="ja-JP" altLang="ja-JP" sz="20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613447" name="Line 100"/>
            <p:cNvSpPr>
              <a:spLocks noChangeShapeType="1"/>
            </p:cNvSpPr>
            <p:nvPr/>
          </p:nvSpPr>
          <p:spPr bwMode="auto">
            <a:xfrm>
              <a:off x="5620921" y="2986926"/>
              <a:ext cx="444215" cy="0"/>
            </a:xfrm>
            <a:prstGeom prst="line">
              <a:avLst/>
            </a:prstGeom>
            <a:noFill/>
            <a:ln w="28575">
              <a:solidFill>
                <a:srgbClr val="0000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000"/>
            </a:p>
          </p:txBody>
        </p:sp>
        <p:sp>
          <p:nvSpPr>
            <p:cNvPr id="613449" name="Rectangle 102"/>
            <p:cNvSpPr>
              <a:spLocks noChangeArrowheads="1"/>
            </p:cNvSpPr>
            <p:nvPr/>
          </p:nvSpPr>
          <p:spPr bwMode="auto">
            <a:xfrm>
              <a:off x="6141382" y="2854246"/>
              <a:ext cx="1140728" cy="41091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2 hours</a:t>
              </a:r>
              <a:endParaRPr kumimoji="1" lang="ja-JP" altLang="ja-JP" sz="20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grpSp>
    </p:spTree>
    <p:extLst>
      <p:ext uri="{BB962C8B-B14F-4D97-AF65-F5344CB8AC3E}">
        <p14:creationId xmlns:p14="http://schemas.microsoft.com/office/powerpoint/2010/main" val="3541687276"/>
      </p:ext>
    </p:extLst>
  </p:cSld>
  <p:clrMapOvr>
    <a:masterClrMapping/>
  </p:clrMapOvr>
  <mc:AlternateContent xmlns:mc="http://schemas.openxmlformats.org/markup-compatibility/2006" xmlns:p14="http://schemas.microsoft.com/office/powerpoint/2010/main">
    <mc:Choice Requires="p14">
      <p:transition spd="slow" p14:dur="2000" advTm="57170"/>
    </mc:Choice>
    <mc:Fallback xmlns="">
      <p:transition spd="slow" advTm="5717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タイトル 11"/>
          <p:cNvSpPr>
            <a:spLocks noGrp="1"/>
          </p:cNvSpPr>
          <p:nvPr>
            <p:ph type="title"/>
          </p:nvPr>
        </p:nvSpPr>
        <p:spPr/>
        <p:txBody>
          <a:bodyPr>
            <a:normAutofit fontScale="90000"/>
          </a:bodyPr>
          <a:lstStyle/>
          <a:p>
            <a:r>
              <a:rPr lang="en-US" altLang="ja-JP" dirty="0"/>
              <a:t>Low energy inverse </a:t>
            </a:r>
            <a:r>
              <a:rPr lang="en-US" altLang="ja-JP" dirty="0" smtClean="0"/>
              <a:t>photoelectron spectra </a:t>
            </a:r>
            <a:r>
              <a:rPr lang="en-US" altLang="ja-JP" dirty="0"/>
              <a:t>(LEIPS</a:t>
            </a:r>
            <a:r>
              <a:rPr lang="en-US" altLang="ja-JP" dirty="0" smtClean="0"/>
              <a:t>) of C</a:t>
            </a:r>
            <a:r>
              <a:rPr lang="en-US" altLang="ja-JP" baseline="-25000" dirty="0" smtClean="0"/>
              <a:t>60</a:t>
            </a:r>
            <a:r>
              <a:rPr lang="en-US" altLang="ja-JP" dirty="0" smtClean="0"/>
              <a:t> films</a:t>
            </a:r>
            <a:endParaRPr kumimoji="1" lang="ja-JP" altLang="en-US" dirty="0"/>
          </a:p>
        </p:txBody>
      </p:sp>
      <p:sp>
        <p:nvSpPr>
          <p:cNvPr id="13" name="コンテンツ プレースホルダー 12"/>
          <p:cNvSpPr>
            <a:spLocks noGrp="1"/>
          </p:cNvSpPr>
          <p:nvPr>
            <p:ph sz="half" idx="1"/>
          </p:nvPr>
        </p:nvSpPr>
        <p:spPr>
          <a:xfrm>
            <a:off x="677416" y="1600200"/>
            <a:ext cx="3606552" cy="4525963"/>
          </a:xfrm>
        </p:spPr>
        <p:txBody>
          <a:bodyPr>
            <a:normAutofit/>
          </a:bodyPr>
          <a:lstStyle/>
          <a:p>
            <a:pPr marL="0" indent="0">
              <a:buNone/>
            </a:pPr>
            <a:r>
              <a:rPr kumimoji="1" lang="en-US" altLang="ja-JP" sz="2400" dirty="0" smtClean="0">
                <a:solidFill>
                  <a:schemeClr val="tx2">
                    <a:lumMod val="50000"/>
                  </a:schemeClr>
                </a:solidFill>
              </a:rPr>
              <a:t>Conventional</a:t>
            </a:r>
            <a:r>
              <a:rPr kumimoji="1" lang="ja-JP" altLang="en-US" sz="2400" dirty="0" smtClean="0">
                <a:solidFill>
                  <a:schemeClr val="tx2">
                    <a:lumMod val="50000"/>
                  </a:schemeClr>
                </a:solidFill>
              </a:rPr>
              <a:t> </a:t>
            </a:r>
            <a:r>
              <a:rPr kumimoji="1" lang="en-US" altLang="ja-JP" sz="2400" dirty="0" smtClean="0">
                <a:solidFill>
                  <a:schemeClr val="tx2">
                    <a:lumMod val="50000"/>
                  </a:schemeClr>
                </a:solidFill>
              </a:rPr>
              <a:t>(</a:t>
            </a:r>
            <a:r>
              <a:rPr lang="en-US" altLang="ja-JP" sz="2400" dirty="0">
                <a:solidFill>
                  <a:schemeClr val="tx2">
                    <a:lumMod val="50000"/>
                  </a:schemeClr>
                </a:solidFill>
              </a:rPr>
              <a:t>Dose</a:t>
            </a:r>
            <a:r>
              <a:rPr lang="en-US" altLang="ja-JP" sz="2400" dirty="0" smtClean="0">
                <a:solidFill>
                  <a:schemeClr val="tx2">
                    <a:lumMod val="50000"/>
                  </a:schemeClr>
                </a:solidFill>
              </a:rPr>
              <a:t>, </a:t>
            </a:r>
            <a:r>
              <a:rPr kumimoji="1" lang="en-US" altLang="ja-JP" sz="2400" dirty="0" smtClean="0">
                <a:solidFill>
                  <a:schemeClr val="tx2">
                    <a:lumMod val="50000"/>
                  </a:schemeClr>
                </a:solidFill>
              </a:rPr>
              <a:t>1977)</a:t>
            </a:r>
            <a:endParaRPr kumimoji="1" lang="ja-JP" altLang="en-US" sz="2400" dirty="0">
              <a:solidFill>
                <a:schemeClr val="tx2">
                  <a:lumMod val="50000"/>
                </a:schemeClr>
              </a:solidFill>
            </a:endParaRPr>
          </a:p>
        </p:txBody>
      </p:sp>
      <p:sp>
        <p:nvSpPr>
          <p:cNvPr id="14" name="コンテンツ プレースホルダー 13"/>
          <p:cNvSpPr>
            <a:spLocks noGrp="1"/>
          </p:cNvSpPr>
          <p:nvPr>
            <p:ph sz="half" idx="2"/>
          </p:nvPr>
        </p:nvSpPr>
        <p:spPr>
          <a:xfrm>
            <a:off x="4648200" y="1628800"/>
            <a:ext cx="4244280" cy="4320480"/>
          </a:xfrm>
        </p:spPr>
        <p:txBody>
          <a:bodyPr>
            <a:normAutofit/>
          </a:bodyPr>
          <a:lstStyle/>
          <a:p>
            <a:pPr marL="0" indent="0">
              <a:buNone/>
            </a:pPr>
            <a:r>
              <a:rPr lang="en-US" altLang="ja-JP" sz="2400" dirty="0" smtClean="0">
                <a:solidFill>
                  <a:schemeClr val="tx2">
                    <a:lumMod val="50000"/>
                  </a:schemeClr>
                </a:solidFill>
              </a:rPr>
              <a:t>LEIPS(Yoshida, 2012)</a:t>
            </a:r>
            <a:endParaRPr kumimoji="1" lang="ja-JP" altLang="en-US" sz="2400" dirty="0">
              <a:solidFill>
                <a:schemeClr val="tx2">
                  <a:lumMod val="50000"/>
                </a:schemeClr>
              </a:solidFill>
            </a:endParaRPr>
          </a:p>
        </p:txBody>
      </p:sp>
      <p:sp>
        <p:nvSpPr>
          <p:cNvPr id="11" name="正方形/長方形 10"/>
          <p:cNvSpPr/>
          <p:nvPr/>
        </p:nvSpPr>
        <p:spPr>
          <a:xfrm>
            <a:off x="1041865" y="6103167"/>
            <a:ext cx="2947779" cy="584775"/>
          </a:xfrm>
          <a:prstGeom prst="rect">
            <a:avLst/>
          </a:prstGeom>
        </p:spPr>
        <p:txBody>
          <a:bodyPr wrap="square">
            <a:spAutoFit/>
          </a:bodyPr>
          <a:lstStyle/>
          <a:p>
            <a:r>
              <a:rPr lang="fi-FI" altLang="ja-JP" sz="1600" dirty="0"/>
              <a:t>K. Kanai, </a:t>
            </a:r>
            <a:r>
              <a:rPr lang="fi-FI" altLang="ja-JP" sz="1600" dirty="0" smtClean="0"/>
              <a:t>et al., </a:t>
            </a:r>
            <a:r>
              <a:rPr lang="en-US" altLang="ja-JP" sz="1600" dirty="0" smtClean="0"/>
              <a:t>Appl</a:t>
            </a:r>
            <a:r>
              <a:rPr lang="en-US" altLang="ja-JP" sz="1600" dirty="0"/>
              <a:t>. Phys. </a:t>
            </a:r>
            <a:r>
              <a:rPr lang="en-US" altLang="ja-JP" sz="1600" dirty="0" smtClean="0"/>
              <a:t>A</a:t>
            </a:r>
            <a:r>
              <a:rPr lang="en-US" altLang="ja-JP" sz="1600" b="1" dirty="0" smtClean="0"/>
              <a:t> 95,</a:t>
            </a:r>
            <a:r>
              <a:rPr lang="en-US" altLang="ja-JP" sz="1600" dirty="0" smtClean="0"/>
              <a:t> 309 (</a:t>
            </a:r>
            <a:r>
              <a:rPr lang="en-US" altLang="ja-JP" sz="1600" dirty="0"/>
              <a:t>2009).</a:t>
            </a:r>
            <a:endParaRPr lang="ja-JP" altLang="en-US" sz="1600" dirty="0"/>
          </a:p>
        </p:txBody>
      </p:sp>
      <p:grpSp>
        <p:nvGrpSpPr>
          <p:cNvPr id="22" name="グループ化 21"/>
          <p:cNvGrpSpPr/>
          <p:nvPr/>
        </p:nvGrpSpPr>
        <p:grpSpPr>
          <a:xfrm>
            <a:off x="107504" y="2276872"/>
            <a:ext cx="4060746" cy="3729052"/>
            <a:chOff x="251520" y="2204864"/>
            <a:chExt cx="4060746" cy="3729052"/>
          </a:xfrm>
        </p:grpSpPr>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204864"/>
              <a:ext cx="4060746" cy="37290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正方形/長方形 14"/>
            <p:cNvSpPr/>
            <p:nvPr/>
          </p:nvSpPr>
          <p:spPr>
            <a:xfrm>
              <a:off x="2666895" y="2564904"/>
              <a:ext cx="1231137" cy="12241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 name="正方形/長方形 18"/>
            <p:cNvSpPr/>
            <p:nvPr/>
          </p:nvSpPr>
          <p:spPr>
            <a:xfrm>
              <a:off x="1092893" y="2420888"/>
              <a:ext cx="1606899" cy="1584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Picture 8" descr="http://www.ekouhou.net/%E3%83%95%E3%83%A9%E3%83%BC%E3%83%AC%E3%83%B3%E8%AA%98%E5%B0%8E%E4%BD%93/A1,2005061444_00001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9459" y="2790540"/>
              <a:ext cx="1083208" cy="1058016"/>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3"/>
            <p:cNvSpPr txBox="1"/>
            <p:nvPr/>
          </p:nvSpPr>
          <p:spPr>
            <a:xfrm>
              <a:off x="987213" y="2345808"/>
              <a:ext cx="3116751" cy="461665"/>
            </a:xfrm>
            <a:prstGeom prst="rect">
              <a:avLst/>
            </a:prstGeom>
            <a:noFill/>
          </p:spPr>
          <p:txBody>
            <a:bodyPr wrap="none" rtlCol="0">
              <a:spAutoFit/>
            </a:bodyPr>
            <a:lstStyle/>
            <a:p>
              <a:r>
                <a:rPr kumimoji="1" lang="en-US" altLang="ja-JP" sz="2400" dirty="0" smtClean="0">
                  <a:solidFill>
                    <a:srgbClr val="FF0000"/>
                  </a:solidFill>
                </a:rPr>
                <a:t>low resolution, damage</a:t>
              </a:r>
              <a:endParaRPr kumimoji="1" lang="ja-JP" altLang="en-US" sz="2400" dirty="0">
                <a:solidFill>
                  <a:srgbClr val="FF0000"/>
                </a:solidFill>
              </a:endParaRPr>
            </a:p>
          </p:txBody>
        </p:sp>
        <p:sp>
          <p:nvSpPr>
            <p:cNvPr id="10" name="テキスト ボックス 9"/>
            <p:cNvSpPr txBox="1"/>
            <p:nvPr/>
          </p:nvSpPr>
          <p:spPr>
            <a:xfrm>
              <a:off x="1115616" y="4149080"/>
              <a:ext cx="840295" cy="400110"/>
            </a:xfrm>
            <a:prstGeom prst="rect">
              <a:avLst/>
            </a:prstGeom>
            <a:solidFill>
              <a:schemeClr val="bg1"/>
            </a:solidFill>
          </p:spPr>
          <p:txBody>
            <a:bodyPr wrap="none" rtlCol="0">
              <a:spAutoFit/>
            </a:bodyPr>
            <a:lstStyle/>
            <a:p>
              <a:r>
                <a:rPr kumimoji="1" lang="en-US" altLang="ja-JP" sz="2000" dirty="0" smtClean="0"/>
                <a:t>4.5 </a:t>
              </a:r>
              <a:r>
                <a:rPr kumimoji="1" lang="en-US" altLang="ja-JP" sz="2000" dirty="0" err="1" smtClean="0"/>
                <a:t>eV</a:t>
              </a:r>
              <a:endParaRPr kumimoji="1" lang="ja-JP" altLang="en-US" sz="2000" dirty="0"/>
            </a:p>
          </p:txBody>
        </p:sp>
      </p:grpSp>
      <p:grpSp>
        <p:nvGrpSpPr>
          <p:cNvPr id="186" name="グループ化 185"/>
          <p:cNvGrpSpPr/>
          <p:nvPr/>
        </p:nvGrpSpPr>
        <p:grpSpPr>
          <a:xfrm>
            <a:off x="4680843" y="2335688"/>
            <a:ext cx="3851597" cy="3613592"/>
            <a:chOff x="4685819" y="2460625"/>
            <a:chExt cx="4097819" cy="3143251"/>
          </a:xfrm>
        </p:grpSpPr>
        <p:sp>
          <p:nvSpPr>
            <p:cNvPr id="103" name="Freeform 87"/>
            <p:cNvSpPr>
              <a:spLocks/>
            </p:cNvSpPr>
            <p:nvPr/>
          </p:nvSpPr>
          <p:spPr bwMode="auto">
            <a:xfrm>
              <a:off x="5072063" y="2503805"/>
              <a:ext cx="3617912" cy="2563813"/>
            </a:xfrm>
            <a:custGeom>
              <a:avLst/>
              <a:gdLst>
                <a:gd name="T0" fmla="*/ 225 w 15388"/>
                <a:gd name="T1" fmla="*/ 10874 h 10879"/>
                <a:gd name="T2" fmla="*/ 486 w 15388"/>
                <a:gd name="T3" fmla="*/ 10873 h 10879"/>
                <a:gd name="T4" fmla="*/ 746 w 15388"/>
                <a:gd name="T5" fmla="*/ 10876 h 10879"/>
                <a:gd name="T6" fmla="*/ 1007 w 15388"/>
                <a:gd name="T7" fmla="*/ 10872 h 10879"/>
                <a:gd name="T8" fmla="*/ 1268 w 15388"/>
                <a:gd name="T9" fmla="*/ 10876 h 10879"/>
                <a:gd name="T10" fmla="*/ 1528 w 15388"/>
                <a:gd name="T11" fmla="*/ 10874 h 10879"/>
                <a:gd name="T12" fmla="*/ 1789 w 15388"/>
                <a:gd name="T13" fmla="*/ 10873 h 10879"/>
                <a:gd name="T14" fmla="*/ 2049 w 15388"/>
                <a:gd name="T15" fmla="*/ 10869 h 10879"/>
                <a:gd name="T16" fmla="*/ 2310 w 15388"/>
                <a:gd name="T17" fmla="*/ 10870 h 10879"/>
                <a:gd name="T18" fmla="*/ 2571 w 15388"/>
                <a:gd name="T19" fmla="*/ 10871 h 10879"/>
                <a:gd name="T20" fmla="*/ 2831 w 15388"/>
                <a:gd name="T21" fmla="*/ 10869 h 10879"/>
                <a:gd name="T22" fmla="*/ 3092 w 15388"/>
                <a:gd name="T23" fmla="*/ 10862 h 10879"/>
                <a:gd name="T24" fmla="*/ 3352 w 15388"/>
                <a:gd name="T25" fmla="*/ 10866 h 10879"/>
                <a:gd name="T26" fmla="*/ 3613 w 15388"/>
                <a:gd name="T27" fmla="*/ 10860 h 10879"/>
                <a:gd name="T28" fmla="*/ 3874 w 15388"/>
                <a:gd name="T29" fmla="*/ 10853 h 10879"/>
                <a:gd name="T30" fmla="*/ 4134 w 15388"/>
                <a:gd name="T31" fmla="*/ 10860 h 10879"/>
                <a:gd name="T32" fmla="*/ 4395 w 15388"/>
                <a:gd name="T33" fmla="*/ 10864 h 10879"/>
                <a:gd name="T34" fmla="*/ 4656 w 15388"/>
                <a:gd name="T35" fmla="*/ 10850 h 10879"/>
                <a:gd name="T36" fmla="*/ 4916 w 15388"/>
                <a:gd name="T37" fmla="*/ 10835 h 10879"/>
                <a:gd name="T38" fmla="*/ 5177 w 15388"/>
                <a:gd name="T39" fmla="*/ 10801 h 10879"/>
                <a:gd name="T40" fmla="*/ 5437 w 15388"/>
                <a:gd name="T41" fmla="*/ 10682 h 10879"/>
                <a:gd name="T42" fmla="*/ 5698 w 15388"/>
                <a:gd name="T43" fmla="*/ 10430 h 10879"/>
                <a:gd name="T44" fmla="*/ 5959 w 15388"/>
                <a:gd name="T45" fmla="*/ 9794 h 10879"/>
                <a:gd name="T46" fmla="*/ 6219 w 15388"/>
                <a:gd name="T47" fmla="*/ 8701 h 10879"/>
                <a:gd name="T48" fmla="*/ 6480 w 15388"/>
                <a:gd name="T49" fmla="*/ 7326 h 10879"/>
                <a:gd name="T50" fmla="*/ 6740 w 15388"/>
                <a:gd name="T51" fmla="*/ 5849 h 10879"/>
                <a:gd name="T52" fmla="*/ 7001 w 15388"/>
                <a:gd name="T53" fmla="*/ 4611 h 10879"/>
                <a:gd name="T54" fmla="*/ 7262 w 15388"/>
                <a:gd name="T55" fmla="*/ 4184 h 10879"/>
                <a:gd name="T56" fmla="*/ 7522 w 15388"/>
                <a:gd name="T57" fmla="*/ 4355 h 10879"/>
                <a:gd name="T58" fmla="*/ 7783 w 15388"/>
                <a:gd name="T59" fmla="*/ 5465 h 10879"/>
                <a:gd name="T60" fmla="*/ 8044 w 15388"/>
                <a:gd name="T61" fmla="*/ 6532 h 10879"/>
                <a:gd name="T62" fmla="*/ 8304 w 15388"/>
                <a:gd name="T63" fmla="*/ 7570 h 10879"/>
                <a:gd name="T64" fmla="*/ 8565 w 15388"/>
                <a:gd name="T65" fmla="*/ 8138 h 10879"/>
                <a:gd name="T66" fmla="*/ 8825 w 15388"/>
                <a:gd name="T67" fmla="*/ 8214 h 10879"/>
                <a:gd name="T68" fmla="*/ 9086 w 15388"/>
                <a:gd name="T69" fmla="*/ 7728 h 10879"/>
                <a:gd name="T70" fmla="*/ 9347 w 15388"/>
                <a:gd name="T71" fmla="*/ 6865 h 10879"/>
                <a:gd name="T72" fmla="*/ 9607 w 15388"/>
                <a:gd name="T73" fmla="*/ 5935 h 10879"/>
                <a:gd name="T74" fmla="*/ 9868 w 15388"/>
                <a:gd name="T75" fmla="*/ 5380 h 10879"/>
                <a:gd name="T76" fmla="*/ 10128 w 15388"/>
                <a:gd name="T77" fmla="*/ 5294 h 10879"/>
                <a:gd name="T78" fmla="*/ 10389 w 15388"/>
                <a:gd name="T79" fmla="*/ 5380 h 10879"/>
                <a:gd name="T80" fmla="*/ 10650 w 15388"/>
                <a:gd name="T81" fmla="*/ 5764 h 10879"/>
                <a:gd name="T82" fmla="*/ 10910 w 15388"/>
                <a:gd name="T83" fmla="*/ 5807 h 10879"/>
                <a:gd name="T84" fmla="*/ 11171 w 15388"/>
                <a:gd name="T85" fmla="*/ 5337 h 10879"/>
                <a:gd name="T86" fmla="*/ 11432 w 15388"/>
                <a:gd name="T87" fmla="*/ 4398 h 10879"/>
                <a:gd name="T88" fmla="*/ 11692 w 15388"/>
                <a:gd name="T89" fmla="*/ 3160 h 10879"/>
                <a:gd name="T90" fmla="*/ 11953 w 15388"/>
                <a:gd name="T91" fmla="*/ 1964 h 10879"/>
                <a:gd name="T92" fmla="*/ 12213 w 15388"/>
                <a:gd name="T93" fmla="*/ 1025 h 10879"/>
                <a:gd name="T94" fmla="*/ 12474 w 15388"/>
                <a:gd name="T95" fmla="*/ 299 h 10879"/>
                <a:gd name="T96" fmla="*/ 12735 w 15388"/>
                <a:gd name="T97" fmla="*/ 171 h 10879"/>
                <a:gd name="T98" fmla="*/ 12995 w 15388"/>
                <a:gd name="T99" fmla="*/ 257 h 10879"/>
                <a:gd name="T100" fmla="*/ 13256 w 15388"/>
                <a:gd name="T101" fmla="*/ 427 h 10879"/>
                <a:gd name="T102" fmla="*/ 13516 w 15388"/>
                <a:gd name="T103" fmla="*/ 769 h 10879"/>
                <a:gd name="T104" fmla="*/ 13777 w 15388"/>
                <a:gd name="T105" fmla="*/ 1153 h 10879"/>
                <a:gd name="T106" fmla="*/ 14038 w 15388"/>
                <a:gd name="T107" fmla="*/ 1409 h 10879"/>
                <a:gd name="T108" fmla="*/ 14298 w 15388"/>
                <a:gd name="T109" fmla="*/ 1623 h 10879"/>
                <a:gd name="T110" fmla="*/ 14559 w 15388"/>
                <a:gd name="T111" fmla="*/ 1665 h 10879"/>
                <a:gd name="T112" fmla="*/ 14820 w 15388"/>
                <a:gd name="T113" fmla="*/ 1623 h 10879"/>
                <a:gd name="T114" fmla="*/ 15080 w 15388"/>
                <a:gd name="T115" fmla="*/ 1495 h 10879"/>
                <a:gd name="T116" fmla="*/ 15341 w 15388"/>
                <a:gd name="T117" fmla="*/ 1367 h 10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388" h="10879">
                  <a:moveTo>
                    <a:pt x="0" y="10869"/>
                  </a:moveTo>
                  <a:lnTo>
                    <a:pt x="12" y="10869"/>
                  </a:lnTo>
                  <a:lnTo>
                    <a:pt x="36" y="10873"/>
                  </a:lnTo>
                  <a:lnTo>
                    <a:pt x="59" y="10873"/>
                  </a:lnTo>
                  <a:lnTo>
                    <a:pt x="83" y="10871"/>
                  </a:lnTo>
                  <a:lnTo>
                    <a:pt x="107" y="10876"/>
                  </a:lnTo>
                  <a:lnTo>
                    <a:pt x="130" y="10879"/>
                  </a:lnTo>
                  <a:lnTo>
                    <a:pt x="154" y="10876"/>
                  </a:lnTo>
                  <a:lnTo>
                    <a:pt x="178" y="10871"/>
                  </a:lnTo>
                  <a:lnTo>
                    <a:pt x="201" y="10870"/>
                  </a:lnTo>
                  <a:lnTo>
                    <a:pt x="225" y="10874"/>
                  </a:lnTo>
                  <a:lnTo>
                    <a:pt x="249" y="10870"/>
                  </a:lnTo>
                  <a:lnTo>
                    <a:pt x="272" y="10879"/>
                  </a:lnTo>
                  <a:lnTo>
                    <a:pt x="296" y="10872"/>
                  </a:lnTo>
                  <a:lnTo>
                    <a:pt x="320" y="10870"/>
                  </a:lnTo>
                  <a:lnTo>
                    <a:pt x="344" y="10877"/>
                  </a:lnTo>
                  <a:lnTo>
                    <a:pt x="367" y="10870"/>
                  </a:lnTo>
                  <a:lnTo>
                    <a:pt x="391" y="10876"/>
                  </a:lnTo>
                  <a:lnTo>
                    <a:pt x="415" y="10878"/>
                  </a:lnTo>
                  <a:lnTo>
                    <a:pt x="438" y="10877"/>
                  </a:lnTo>
                  <a:lnTo>
                    <a:pt x="462" y="10876"/>
                  </a:lnTo>
                  <a:lnTo>
                    <a:pt x="486" y="10873"/>
                  </a:lnTo>
                  <a:lnTo>
                    <a:pt x="509" y="10872"/>
                  </a:lnTo>
                  <a:lnTo>
                    <a:pt x="533" y="10874"/>
                  </a:lnTo>
                  <a:lnTo>
                    <a:pt x="557" y="10874"/>
                  </a:lnTo>
                  <a:lnTo>
                    <a:pt x="580" y="10874"/>
                  </a:lnTo>
                  <a:lnTo>
                    <a:pt x="604" y="10873"/>
                  </a:lnTo>
                  <a:lnTo>
                    <a:pt x="628" y="10879"/>
                  </a:lnTo>
                  <a:lnTo>
                    <a:pt x="652" y="10875"/>
                  </a:lnTo>
                  <a:lnTo>
                    <a:pt x="675" y="10876"/>
                  </a:lnTo>
                  <a:lnTo>
                    <a:pt x="699" y="10873"/>
                  </a:lnTo>
                  <a:lnTo>
                    <a:pt x="723" y="10876"/>
                  </a:lnTo>
                  <a:lnTo>
                    <a:pt x="746" y="10876"/>
                  </a:lnTo>
                  <a:lnTo>
                    <a:pt x="770" y="10879"/>
                  </a:lnTo>
                  <a:lnTo>
                    <a:pt x="794" y="10874"/>
                  </a:lnTo>
                  <a:lnTo>
                    <a:pt x="817" y="10874"/>
                  </a:lnTo>
                  <a:lnTo>
                    <a:pt x="841" y="10874"/>
                  </a:lnTo>
                  <a:lnTo>
                    <a:pt x="865" y="10873"/>
                  </a:lnTo>
                  <a:lnTo>
                    <a:pt x="888" y="10873"/>
                  </a:lnTo>
                  <a:lnTo>
                    <a:pt x="912" y="10879"/>
                  </a:lnTo>
                  <a:lnTo>
                    <a:pt x="936" y="10875"/>
                  </a:lnTo>
                  <a:lnTo>
                    <a:pt x="960" y="10873"/>
                  </a:lnTo>
                  <a:lnTo>
                    <a:pt x="983" y="10872"/>
                  </a:lnTo>
                  <a:lnTo>
                    <a:pt x="1007" y="10872"/>
                  </a:lnTo>
                  <a:lnTo>
                    <a:pt x="1031" y="10876"/>
                  </a:lnTo>
                  <a:lnTo>
                    <a:pt x="1054" y="10874"/>
                  </a:lnTo>
                  <a:lnTo>
                    <a:pt x="1078" y="10875"/>
                  </a:lnTo>
                  <a:lnTo>
                    <a:pt x="1102" y="10870"/>
                  </a:lnTo>
                  <a:lnTo>
                    <a:pt x="1125" y="10879"/>
                  </a:lnTo>
                  <a:lnTo>
                    <a:pt x="1149" y="10876"/>
                  </a:lnTo>
                  <a:lnTo>
                    <a:pt x="1173" y="10876"/>
                  </a:lnTo>
                  <a:lnTo>
                    <a:pt x="1196" y="10876"/>
                  </a:lnTo>
                  <a:lnTo>
                    <a:pt x="1220" y="10876"/>
                  </a:lnTo>
                  <a:lnTo>
                    <a:pt x="1244" y="10876"/>
                  </a:lnTo>
                  <a:lnTo>
                    <a:pt x="1268" y="10876"/>
                  </a:lnTo>
                  <a:lnTo>
                    <a:pt x="1291" y="10874"/>
                  </a:lnTo>
                  <a:lnTo>
                    <a:pt x="1315" y="10879"/>
                  </a:lnTo>
                  <a:lnTo>
                    <a:pt x="1339" y="10870"/>
                  </a:lnTo>
                  <a:lnTo>
                    <a:pt x="1362" y="10875"/>
                  </a:lnTo>
                  <a:lnTo>
                    <a:pt x="1386" y="10874"/>
                  </a:lnTo>
                  <a:lnTo>
                    <a:pt x="1410" y="10868"/>
                  </a:lnTo>
                  <a:lnTo>
                    <a:pt x="1433" y="10874"/>
                  </a:lnTo>
                  <a:lnTo>
                    <a:pt x="1457" y="10870"/>
                  </a:lnTo>
                  <a:lnTo>
                    <a:pt x="1481" y="10875"/>
                  </a:lnTo>
                  <a:lnTo>
                    <a:pt x="1504" y="10873"/>
                  </a:lnTo>
                  <a:lnTo>
                    <a:pt x="1528" y="10874"/>
                  </a:lnTo>
                  <a:lnTo>
                    <a:pt x="1552" y="10870"/>
                  </a:lnTo>
                  <a:lnTo>
                    <a:pt x="1576" y="10876"/>
                  </a:lnTo>
                  <a:lnTo>
                    <a:pt x="1599" y="10874"/>
                  </a:lnTo>
                  <a:lnTo>
                    <a:pt x="1623" y="10870"/>
                  </a:lnTo>
                  <a:lnTo>
                    <a:pt x="1647" y="10874"/>
                  </a:lnTo>
                  <a:lnTo>
                    <a:pt x="1670" y="10877"/>
                  </a:lnTo>
                  <a:lnTo>
                    <a:pt x="1694" y="10868"/>
                  </a:lnTo>
                  <a:lnTo>
                    <a:pt x="1718" y="10871"/>
                  </a:lnTo>
                  <a:lnTo>
                    <a:pt x="1741" y="10875"/>
                  </a:lnTo>
                  <a:lnTo>
                    <a:pt x="1765" y="10875"/>
                  </a:lnTo>
                  <a:lnTo>
                    <a:pt x="1789" y="10873"/>
                  </a:lnTo>
                  <a:lnTo>
                    <a:pt x="1812" y="10876"/>
                  </a:lnTo>
                  <a:lnTo>
                    <a:pt x="1836" y="10873"/>
                  </a:lnTo>
                  <a:lnTo>
                    <a:pt x="1860" y="10866"/>
                  </a:lnTo>
                  <a:lnTo>
                    <a:pt x="1884" y="10875"/>
                  </a:lnTo>
                  <a:lnTo>
                    <a:pt x="1907" y="10874"/>
                  </a:lnTo>
                  <a:lnTo>
                    <a:pt x="1931" y="10869"/>
                  </a:lnTo>
                  <a:lnTo>
                    <a:pt x="1955" y="10867"/>
                  </a:lnTo>
                  <a:lnTo>
                    <a:pt x="1978" y="10870"/>
                  </a:lnTo>
                  <a:lnTo>
                    <a:pt x="2002" y="10878"/>
                  </a:lnTo>
                  <a:lnTo>
                    <a:pt x="2026" y="10871"/>
                  </a:lnTo>
                  <a:lnTo>
                    <a:pt x="2049" y="10869"/>
                  </a:lnTo>
                  <a:lnTo>
                    <a:pt x="2073" y="10871"/>
                  </a:lnTo>
                  <a:lnTo>
                    <a:pt x="2097" y="10870"/>
                  </a:lnTo>
                  <a:lnTo>
                    <a:pt x="2120" y="10867"/>
                  </a:lnTo>
                  <a:lnTo>
                    <a:pt x="2144" y="10872"/>
                  </a:lnTo>
                  <a:lnTo>
                    <a:pt x="2168" y="10870"/>
                  </a:lnTo>
                  <a:lnTo>
                    <a:pt x="2192" y="10863"/>
                  </a:lnTo>
                  <a:lnTo>
                    <a:pt x="2215" y="10871"/>
                  </a:lnTo>
                  <a:lnTo>
                    <a:pt x="2239" y="10871"/>
                  </a:lnTo>
                  <a:lnTo>
                    <a:pt x="2263" y="10870"/>
                  </a:lnTo>
                  <a:lnTo>
                    <a:pt x="2286" y="10876"/>
                  </a:lnTo>
                  <a:lnTo>
                    <a:pt x="2310" y="10870"/>
                  </a:lnTo>
                  <a:lnTo>
                    <a:pt x="2334" y="10870"/>
                  </a:lnTo>
                  <a:lnTo>
                    <a:pt x="2357" y="10871"/>
                  </a:lnTo>
                  <a:lnTo>
                    <a:pt x="2381" y="10868"/>
                  </a:lnTo>
                  <a:lnTo>
                    <a:pt x="2405" y="10870"/>
                  </a:lnTo>
                  <a:lnTo>
                    <a:pt x="2428" y="10868"/>
                  </a:lnTo>
                  <a:lnTo>
                    <a:pt x="2452" y="10869"/>
                  </a:lnTo>
                  <a:lnTo>
                    <a:pt x="2476" y="10866"/>
                  </a:lnTo>
                  <a:lnTo>
                    <a:pt x="2500" y="10866"/>
                  </a:lnTo>
                  <a:lnTo>
                    <a:pt x="2523" y="10870"/>
                  </a:lnTo>
                  <a:lnTo>
                    <a:pt x="2547" y="10866"/>
                  </a:lnTo>
                  <a:lnTo>
                    <a:pt x="2571" y="10871"/>
                  </a:lnTo>
                  <a:lnTo>
                    <a:pt x="2594" y="10870"/>
                  </a:lnTo>
                  <a:lnTo>
                    <a:pt x="2618" y="10866"/>
                  </a:lnTo>
                  <a:lnTo>
                    <a:pt x="2642" y="10871"/>
                  </a:lnTo>
                  <a:lnTo>
                    <a:pt x="2665" y="10867"/>
                  </a:lnTo>
                  <a:lnTo>
                    <a:pt x="2689" y="10867"/>
                  </a:lnTo>
                  <a:lnTo>
                    <a:pt x="2713" y="10869"/>
                  </a:lnTo>
                  <a:lnTo>
                    <a:pt x="2736" y="10873"/>
                  </a:lnTo>
                  <a:lnTo>
                    <a:pt x="2760" y="10869"/>
                  </a:lnTo>
                  <a:lnTo>
                    <a:pt x="2784" y="10866"/>
                  </a:lnTo>
                  <a:lnTo>
                    <a:pt x="2808" y="10863"/>
                  </a:lnTo>
                  <a:lnTo>
                    <a:pt x="2831" y="10869"/>
                  </a:lnTo>
                  <a:lnTo>
                    <a:pt x="2855" y="10872"/>
                  </a:lnTo>
                  <a:lnTo>
                    <a:pt x="2879" y="10864"/>
                  </a:lnTo>
                  <a:lnTo>
                    <a:pt x="2902" y="10875"/>
                  </a:lnTo>
                  <a:lnTo>
                    <a:pt x="2926" y="10870"/>
                  </a:lnTo>
                  <a:lnTo>
                    <a:pt x="2950" y="10867"/>
                  </a:lnTo>
                  <a:lnTo>
                    <a:pt x="2973" y="10869"/>
                  </a:lnTo>
                  <a:lnTo>
                    <a:pt x="2997" y="10874"/>
                  </a:lnTo>
                  <a:lnTo>
                    <a:pt x="3021" y="10872"/>
                  </a:lnTo>
                  <a:lnTo>
                    <a:pt x="3044" y="10866"/>
                  </a:lnTo>
                  <a:lnTo>
                    <a:pt x="3068" y="10858"/>
                  </a:lnTo>
                  <a:lnTo>
                    <a:pt x="3092" y="10862"/>
                  </a:lnTo>
                  <a:lnTo>
                    <a:pt x="3116" y="10863"/>
                  </a:lnTo>
                  <a:lnTo>
                    <a:pt x="3139" y="10868"/>
                  </a:lnTo>
                  <a:lnTo>
                    <a:pt x="3163" y="10867"/>
                  </a:lnTo>
                  <a:lnTo>
                    <a:pt x="3187" y="10864"/>
                  </a:lnTo>
                  <a:lnTo>
                    <a:pt x="3210" y="10859"/>
                  </a:lnTo>
                  <a:lnTo>
                    <a:pt x="3234" y="10862"/>
                  </a:lnTo>
                  <a:lnTo>
                    <a:pt x="3258" y="10866"/>
                  </a:lnTo>
                  <a:lnTo>
                    <a:pt x="3281" y="10864"/>
                  </a:lnTo>
                  <a:lnTo>
                    <a:pt x="3305" y="10861"/>
                  </a:lnTo>
                  <a:lnTo>
                    <a:pt x="3329" y="10846"/>
                  </a:lnTo>
                  <a:lnTo>
                    <a:pt x="3352" y="10866"/>
                  </a:lnTo>
                  <a:lnTo>
                    <a:pt x="3376" y="10862"/>
                  </a:lnTo>
                  <a:lnTo>
                    <a:pt x="3400" y="10859"/>
                  </a:lnTo>
                  <a:lnTo>
                    <a:pt x="3424" y="10861"/>
                  </a:lnTo>
                  <a:lnTo>
                    <a:pt x="3447" y="10859"/>
                  </a:lnTo>
                  <a:lnTo>
                    <a:pt x="3471" y="10850"/>
                  </a:lnTo>
                  <a:lnTo>
                    <a:pt x="3495" y="10863"/>
                  </a:lnTo>
                  <a:lnTo>
                    <a:pt x="3518" y="10863"/>
                  </a:lnTo>
                  <a:lnTo>
                    <a:pt x="3542" y="10864"/>
                  </a:lnTo>
                  <a:lnTo>
                    <a:pt x="3566" y="10862"/>
                  </a:lnTo>
                  <a:lnTo>
                    <a:pt x="3589" y="10856"/>
                  </a:lnTo>
                  <a:lnTo>
                    <a:pt x="3613" y="10860"/>
                  </a:lnTo>
                  <a:lnTo>
                    <a:pt x="3637" y="10856"/>
                  </a:lnTo>
                  <a:lnTo>
                    <a:pt x="3660" y="10858"/>
                  </a:lnTo>
                  <a:lnTo>
                    <a:pt x="3684" y="10867"/>
                  </a:lnTo>
                  <a:lnTo>
                    <a:pt x="3708" y="10861"/>
                  </a:lnTo>
                  <a:lnTo>
                    <a:pt x="3732" y="10855"/>
                  </a:lnTo>
                  <a:lnTo>
                    <a:pt x="3755" y="10864"/>
                  </a:lnTo>
                  <a:lnTo>
                    <a:pt x="3779" y="10858"/>
                  </a:lnTo>
                  <a:lnTo>
                    <a:pt x="3803" y="10864"/>
                  </a:lnTo>
                  <a:lnTo>
                    <a:pt x="3826" y="10866"/>
                  </a:lnTo>
                  <a:lnTo>
                    <a:pt x="3850" y="10858"/>
                  </a:lnTo>
                  <a:lnTo>
                    <a:pt x="3874" y="10853"/>
                  </a:lnTo>
                  <a:lnTo>
                    <a:pt x="3897" y="10861"/>
                  </a:lnTo>
                  <a:lnTo>
                    <a:pt x="3921" y="10863"/>
                  </a:lnTo>
                  <a:lnTo>
                    <a:pt x="3945" y="10860"/>
                  </a:lnTo>
                  <a:lnTo>
                    <a:pt x="3968" y="10869"/>
                  </a:lnTo>
                  <a:lnTo>
                    <a:pt x="3992" y="10864"/>
                  </a:lnTo>
                  <a:lnTo>
                    <a:pt x="4016" y="10862"/>
                  </a:lnTo>
                  <a:lnTo>
                    <a:pt x="4040" y="10863"/>
                  </a:lnTo>
                  <a:lnTo>
                    <a:pt x="4063" y="10867"/>
                  </a:lnTo>
                  <a:lnTo>
                    <a:pt x="4087" y="10862"/>
                  </a:lnTo>
                  <a:lnTo>
                    <a:pt x="4111" y="10860"/>
                  </a:lnTo>
                  <a:lnTo>
                    <a:pt x="4134" y="10860"/>
                  </a:lnTo>
                  <a:lnTo>
                    <a:pt x="4158" y="10860"/>
                  </a:lnTo>
                  <a:lnTo>
                    <a:pt x="4182" y="10866"/>
                  </a:lnTo>
                  <a:lnTo>
                    <a:pt x="4205" y="10862"/>
                  </a:lnTo>
                  <a:lnTo>
                    <a:pt x="4229" y="10866"/>
                  </a:lnTo>
                  <a:lnTo>
                    <a:pt x="4253" y="10861"/>
                  </a:lnTo>
                  <a:lnTo>
                    <a:pt x="4276" y="10863"/>
                  </a:lnTo>
                  <a:lnTo>
                    <a:pt x="4300" y="10862"/>
                  </a:lnTo>
                  <a:lnTo>
                    <a:pt x="4324" y="10866"/>
                  </a:lnTo>
                  <a:lnTo>
                    <a:pt x="4348" y="10867"/>
                  </a:lnTo>
                  <a:lnTo>
                    <a:pt x="4371" y="10864"/>
                  </a:lnTo>
                  <a:lnTo>
                    <a:pt x="4395" y="10864"/>
                  </a:lnTo>
                  <a:lnTo>
                    <a:pt x="4419" y="10867"/>
                  </a:lnTo>
                  <a:lnTo>
                    <a:pt x="4442" y="10855"/>
                  </a:lnTo>
                  <a:lnTo>
                    <a:pt x="4466" y="10863"/>
                  </a:lnTo>
                  <a:lnTo>
                    <a:pt x="4490" y="10863"/>
                  </a:lnTo>
                  <a:lnTo>
                    <a:pt x="4513" y="10857"/>
                  </a:lnTo>
                  <a:lnTo>
                    <a:pt x="4537" y="10865"/>
                  </a:lnTo>
                  <a:lnTo>
                    <a:pt x="4561" y="10869"/>
                  </a:lnTo>
                  <a:lnTo>
                    <a:pt x="4584" y="10863"/>
                  </a:lnTo>
                  <a:lnTo>
                    <a:pt x="4608" y="10864"/>
                  </a:lnTo>
                  <a:lnTo>
                    <a:pt x="4632" y="10860"/>
                  </a:lnTo>
                  <a:lnTo>
                    <a:pt x="4656" y="10850"/>
                  </a:lnTo>
                  <a:lnTo>
                    <a:pt x="4679" y="10853"/>
                  </a:lnTo>
                  <a:lnTo>
                    <a:pt x="4703" y="10854"/>
                  </a:lnTo>
                  <a:lnTo>
                    <a:pt x="4727" y="10849"/>
                  </a:lnTo>
                  <a:lnTo>
                    <a:pt x="4750" y="10850"/>
                  </a:lnTo>
                  <a:lnTo>
                    <a:pt x="4774" y="10840"/>
                  </a:lnTo>
                  <a:lnTo>
                    <a:pt x="4798" y="10842"/>
                  </a:lnTo>
                  <a:lnTo>
                    <a:pt x="4821" y="10845"/>
                  </a:lnTo>
                  <a:lnTo>
                    <a:pt x="4845" y="10838"/>
                  </a:lnTo>
                  <a:lnTo>
                    <a:pt x="4869" y="10842"/>
                  </a:lnTo>
                  <a:lnTo>
                    <a:pt x="4892" y="10837"/>
                  </a:lnTo>
                  <a:lnTo>
                    <a:pt x="4916" y="10835"/>
                  </a:lnTo>
                  <a:lnTo>
                    <a:pt x="4940" y="10833"/>
                  </a:lnTo>
                  <a:lnTo>
                    <a:pt x="4964" y="10830"/>
                  </a:lnTo>
                  <a:lnTo>
                    <a:pt x="4987" y="10840"/>
                  </a:lnTo>
                  <a:lnTo>
                    <a:pt x="5011" y="10818"/>
                  </a:lnTo>
                  <a:lnTo>
                    <a:pt x="5035" y="10817"/>
                  </a:lnTo>
                  <a:lnTo>
                    <a:pt x="5058" y="10823"/>
                  </a:lnTo>
                  <a:lnTo>
                    <a:pt x="5082" y="10818"/>
                  </a:lnTo>
                  <a:lnTo>
                    <a:pt x="5106" y="10817"/>
                  </a:lnTo>
                  <a:lnTo>
                    <a:pt x="5129" y="10800"/>
                  </a:lnTo>
                  <a:lnTo>
                    <a:pt x="5153" y="10794"/>
                  </a:lnTo>
                  <a:lnTo>
                    <a:pt x="5177" y="10801"/>
                  </a:lnTo>
                  <a:lnTo>
                    <a:pt x="5200" y="10776"/>
                  </a:lnTo>
                  <a:lnTo>
                    <a:pt x="5224" y="10761"/>
                  </a:lnTo>
                  <a:lnTo>
                    <a:pt x="5248" y="10761"/>
                  </a:lnTo>
                  <a:lnTo>
                    <a:pt x="5272" y="10752"/>
                  </a:lnTo>
                  <a:lnTo>
                    <a:pt x="5295" y="10742"/>
                  </a:lnTo>
                  <a:lnTo>
                    <a:pt x="5319" y="10741"/>
                  </a:lnTo>
                  <a:lnTo>
                    <a:pt x="5343" y="10724"/>
                  </a:lnTo>
                  <a:lnTo>
                    <a:pt x="5366" y="10724"/>
                  </a:lnTo>
                  <a:lnTo>
                    <a:pt x="5390" y="10708"/>
                  </a:lnTo>
                  <a:lnTo>
                    <a:pt x="5414" y="10689"/>
                  </a:lnTo>
                  <a:lnTo>
                    <a:pt x="5437" y="10682"/>
                  </a:lnTo>
                  <a:lnTo>
                    <a:pt x="5461" y="10650"/>
                  </a:lnTo>
                  <a:lnTo>
                    <a:pt x="5485" y="10647"/>
                  </a:lnTo>
                  <a:lnTo>
                    <a:pt x="5508" y="10609"/>
                  </a:lnTo>
                  <a:lnTo>
                    <a:pt x="5532" y="10612"/>
                  </a:lnTo>
                  <a:lnTo>
                    <a:pt x="5556" y="10579"/>
                  </a:lnTo>
                  <a:lnTo>
                    <a:pt x="5580" y="10544"/>
                  </a:lnTo>
                  <a:lnTo>
                    <a:pt x="5603" y="10498"/>
                  </a:lnTo>
                  <a:lnTo>
                    <a:pt x="5627" y="10493"/>
                  </a:lnTo>
                  <a:lnTo>
                    <a:pt x="5651" y="10467"/>
                  </a:lnTo>
                  <a:lnTo>
                    <a:pt x="5674" y="10396"/>
                  </a:lnTo>
                  <a:lnTo>
                    <a:pt x="5698" y="10430"/>
                  </a:lnTo>
                  <a:lnTo>
                    <a:pt x="5722" y="10323"/>
                  </a:lnTo>
                  <a:lnTo>
                    <a:pt x="5745" y="10306"/>
                  </a:lnTo>
                  <a:lnTo>
                    <a:pt x="5769" y="10302"/>
                  </a:lnTo>
                  <a:lnTo>
                    <a:pt x="5793" y="10200"/>
                  </a:lnTo>
                  <a:lnTo>
                    <a:pt x="5816" y="10166"/>
                  </a:lnTo>
                  <a:lnTo>
                    <a:pt x="5840" y="10101"/>
                  </a:lnTo>
                  <a:lnTo>
                    <a:pt x="5864" y="10050"/>
                  </a:lnTo>
                  <a:lnTo>
                    <a:pt x="5888" y="9999"/>
                  </a:lnTo>
                  <a:lnTo>
                    <a:pt x="5911" y="9926"/>
                  </a:lnTo>
                  <a:lnTo>
                    <a:pt x="5935" y="9845"/>
                  </a:lnTo>
                  <a:lnTo>
                    <a:pt x="5959" y="9794"/>
                  </a:lnTo>
                  <a:lnTo>
                    <a:pt x="5982" y="9734"/>
                  </a:lnTo>
                  <a:lnTo>
                    <a:pt x="6006" y="9589"/>
                  </a:lnTo>
                  <a:lnTo>
                    <a:pt x="6030" y="9589"/>
                  </a:lnTo>
                  <a:lnTo>
                    <a:pt x="6053" y="9423"/>
                  </a:lnTo>
                  <a:lnTo>
                    <a:pt x="6077" y="9295"/>
                  </a:lnTo>
                  <a:lnTo>
                    <a:pt x="6101" y="9239"/>
                  </a:lnTo>
                  <a:lnTo>
                    <a:pt x="6124" y="9158"/>
                  </a:lnTo>
                  <a:lnTo>
                    <a:pt x="6148" y="9056"/>
                  </a:lnTo>
                  <a:lnTo>
                    <a:pt x="6172" y="8953"/>
                  </a:lnTo>
                  <a:lnTo>
                    <a:pt x="6196" y="8752"/>
                  </a:lnTo>
                  <a:lnTo>
                    <a:pt x="6219" y="8701"/>
                  </a:lnTo>
                  <a:lnTo>
                    <a:pt x="6243" y="8637"/>
                  </a:lnTo>
                  <a:lnTo>
                    <a:pt x="6267" y="8530"/>
                  </a:lnTo>
                  <a:lnTo>
                    <a:pt x="6290" y="8436"/>
                  </a:lnTo>
                  <a:lnTo>
                    <a:pt x="6314" y="8227"/>
                  </a:lnTo>
                  <a:lnTo>
                    <a:pt x="6338" y="8082"/>
                  </a:lnTo>
                  <a:lnTo>
                    <a:pt x="6361" y="7928"/>
                  </a:lnTo>
                  <a:lnTo>
                    <a:pt x="6385" y="7856"/>
                  </a:lnTo>
                  <a:lnTo>
                    <a:pt x="6409" y="7741"/>
                  </a:lnTo>
                  <a:lnTo>
                    <a:pt x="6432" y="7595"/>
                  </a:lnTo>
                  <a:lnTo>
                    <a:pt x="6456" y="7489"/>
                  </a:lnTo>
                  <a:lnTo>
                    <a:pt x="6480" y="7326"/>
                  </a:lnTo>
                  <a:lnTo>
                    <a:pt x="6504" y="7220"/>
                  </a:lnTo>
                  <a:lnTo>
                    <a:pt x="6527" y="7057"/>
                  </a:lnTo>
                  <a:lnTo>
                    <a:pt x="6551" y="6848"/>
                  </a:lnTo>
                  <a:lnTo>
                    <a:pt x="6575" y="6733"/>
                  </a:lnTo>
                  <a:lnTo>
                    <a:pt x="6598" y="6618"/>
                  </a:lnTo>
                  <a:lnTo>
                    <a:pt x="6622" y="6447"/>
                  </a:lnTo>
                  <a:lnTo>
                    <a:pt x="6646" y="6404"/>
                  </a:lnTo>
                  <a:lnTo>
                    <a:pt x="6669" y="6234"/>
                  </a:lnTo>
                  <a:lnTo>
                    <a:pt x="6693" y="6063"/>
                  </a:lnTo>
                  <a:lnTo>
                    <a:pt x="6717" y="6020"/>
                  </a:lnTo>
                  <a:lnTo>
                    <a:pt x="6740" y="5849"/>
                  </a:lnTo>
                  <a:lnTo>
                    <a:pt x="6764" y="5679"/>
                  </a:lnTo>
                  <a:lnTo>
                    <a:pt x="6788" y="5593"/>
                  </a:lnTo>
                  <a:lnTo>
                    <a:pt x="6812" y="5380"/>
                  </a:lnTo>
                  <a:lnTo>
                    <a:pt x="6835" y="5337"/>
                  </a:lnTo>
                  <a:lnTo>
                    <a:pt x="6859" y="5252"/>
                  </a:lnTo>
                  <a:lnTo>
                    <a:pt x="6883" y="5124"/>
                  </a:lnTo>
                  <a:lnTo>
                    <a:pt x="6906" y="4953"/>
                  </a:lnTo>
                  <a:lnTo>
                    <a:pt x="6930" y="4867"/>
                  </a:lnTo>
                  <a:lnTo>
                    <a:pt x="6954" y="4825"/>
                  </a:lnTo>
                  <a:lnTo>
                    <a:pt x="6977" y="4739"/>
                  </a:lnTo>
                  <a:lnTo>
                    <a:pt x="7001" y="4611"/>
                  </a:lnTo>
                  <a:lnTo>
                    <a:pt x="7025" y="4526"/>
                  </a:lnTo>
                  <a:lnTo>
                    <a:pt x="7048" y="4526"/>
                  </a:lnTo>
                  <a:lnTo>
                    <a:pt x="7072" y="4569"/>
                  </a:lnTo>
                  <a:lnTo>
                    <a:pt x="7096" y="4483"/>
                  </a:lnTo>
                  <a:lnTo>
                    <a:pt x="7120" y="4355"/>
                  </a:lnTo>
                  <a:lnTo>
                    <a:pt x="7143" y="4184"/>
                  </a:lnTo>
                  <a:lnTo>
                    <a:pt x="7167" y="4312"/>
                  </a:lnTo>
                  <a:lnTo>
                    <a:pt x="7191" y="4355"/>
                  </a:lnTo>
                  <a:lnTo>
                    <a:pt x="7214" y="4227"/>
                  </a:lnTo>
                  <a:lnTo>
                    <a:pt x="7238" y="4227"/>
                  </a:lnTo>
                  <a:lnTo>
                    <a:pt x="7262" y="4184"/>
                  </a:lnTo>
                  <a:lnTo>
                    <a:pt x="7285" y="4099"/>
                  </a:lnTo>
                  <a:lnTo>
                    <a:pt x="7309" y="4184"/>
                  </a:lnTo>
                  <a:lnTo>
                    <a:pt x="7333" y="4142"/>
                  </a:lnTo>
                  <a:lnTo>
                    <a:pt x="7356" y="4099"/>
                  </a:lnTo>
                  <a:lnTo>
                    <a:pt x="7380" y="4184"/>
                  </a:lnTo>
                  <a:lnTo>
                    <a:pt x="7404" y="4312"/>
                  </a:lnTo>
                  <a:lnTo>
                    <a:pt x="7428" y="4270"/>
                  </a:lnTo>
                  <a:lnTo>
                    <a:pt x="7451" y="4270"/>
                  </a:lnTo>
                  <a:lnTo>
                    <a:pt x="7475" y="4398"/>
                  </a:lnTo>
                  <a:lnTo>
                    <a:pt x="7499" y="4440"/>
                  </a:lnTo>
                  <a:lnTo>
                    <a:pt x="7522" y="4355"/>
                  </a:lnTo>
                  <a:lnTo>
                    <a:pt x="7546" y="4526"/>
                  </a:lnTo>
                  <a:lnTo>
                    <a:pt x="7570" y="4654"/>
                  </a:lnTo>
                  <a:lnTo>
                    <a:pt x="7593" y="4697"/>
                  </a:lnTo>
                  <a:lnTo>
                    <a:pt x="7617" y="4739"/>
                  </a:lnTo>
                  <a:lnTo>
                    <a:pt x="7641" y="4825"/>
                  </a:lnTo>
                  <a:lnTo>
                    <a:pt x="7664" y="4910"/>
                  </a:lnTo>
                  <a:lnTo>
                    <a:pt x="7688" y="4953"/>
                  </a:lnTo>
                  <a:lnTo>
                    <a:pt x="7712" y="5209"/>
                  </a:lnTo>
                  <a:lnTo>
                    <a:pt x="7736" y="5380"/>
                  </a:lnTo>
                  <a:lnTo>
                    <a:pt x="7759" y="5252"/>
                  </a:lnTo>
                  <a:lnTo>
                    <a:pt x="7783" y="5465"/>
                  </a:lnTo>
                  <a:lnTo>
                    <a:pt x="7807" y="5508"/>
                  </a:lnTo>
                  <a:lnTo>
                    <a:pt x="7830" y="5636"/>
                  </a:lnTo>
                  <a:lnTo>
                    <a:pt x="7854" y="5636"/>
                  </a:lnTo>
                  <a:lnTo>
                    <a:pt x="7878" y="5807"/>
                  </a:lnTo>
                  <a:lnTo>
                    <a:pt x="7901" y="5935"/>
                  </a:lnTo>
                  <a:lnTo>
                    <a:pt x="7925" y="6063"/>
                  </a:lnTo>
                  <a:lnTo>
                    <a:pt x="7949" y="6063"/>
                  </a:lnTo>
                  <a:lnTo>
                    <a:pt x="7972" y="6105"/>
                  </a:lnTo>
                  <a:lnTo>
                    <a:pt x="7996" y="6362"/>
                  </a:lnTo>
                  <a:lnTo>
                    <a:pt x="8020" y="6447"/>
                  </a:lnTo>
                  <a:lnTo>
                    <a:pt x="8044" y="6532"/>
                  </a:lnTo>
                  <a:lnTo>
                    <a:pt x="8067" y="6618"/>
                  </a:lnTo>
                  <a:lnTo>
                    <a:pt x="8091" y="6682"/>
                  </a:lnTo>
                  <a:lnTo>
                    <a:pt x="8115" y="6823"/>
                  </a:lnTo>
                  <a:lnTo>
                    <a:pt x="8138" y="6955"/>
                  </a:lnTo>
                  <a:lnTo>
                    <a:pt x="8162" y="7045"/>
                  </a:lnTo>
                  <a:lnTo>
                    <a:pt x="8186" y="7075"/>
                  </a:lnTo>
                  <a:lnTo>
                    <a:pt x="8209" y="7254"/>
                  </a:lnTo>
                  <a:lnTo>
                    <a:pt x="8233" y="7361"/>
                  </a:lnTo>
                  <a:lnTo>
                    <a:pt x="8257" y="7361"/>
                  </a:lnTo>
                  <a:lnTo>
                    <a:pt x="8280" y="7506"/>
                  </a:lnTo>
                  <a:lnTo>
                    <a:pt x="8304" y="7570"/>
                  </a:lnTo>
                  <a:lnTo>
                    <a:pt x="8328" y="7689"/>
                  </a:lnTo>
                  <a:lnTo>
                    <a:pt x="8352" y="7702"/>
                  </a:lnTo>
                  <a:lnTo>
                    <a:pt x="8375" y="7741"/>
                  </a:lnTo>
                  <a:lnTo>
                    <a:pt x="8399" y="7834"/>
                  </a:lnTo>
                  <a:lnTo>
                    <a:pt x="8423" y="7834"/>
                  </a:lnTo>
                  <a:lnTo>
                    <a:pt x="8446" y="7997"/>
                  </a:lnTo>
                  <a:lnTo>
                    <a:pt x="8470" y="7958"/>
                  </a:lnTo>
                  <a:lnTo>
                    <a:pt x="8494" y="8018"/>
                  </a:lnTo>
                  <a:lnTo>
                    <a:pt x="8517" y="8133"/>
                  </a:lnTo>
                  <a:lnTo>
                    <a:pt x="8541" y="8138"/>
                  </a:lnTo>
                  <a:lnTo>
                    <a:pt x="8565" y="8138"/>
                  </a:lnTo>
                  <a:lnTo>
                    <a:pt x="8588" y="8189"/>
                  </a:lnTo>
                  <a:lnTo>
                    <a:pt x="8612" y="8155"/>
                  </a:lnTo>
                  <a:lnTo>
                    <a:pt x="8636" y="8210"/>
                  </a:lnTo>
                  <a:lnTo>
                    <a:pt x="8660" y="8142"/>
                  </a:lnTo>
                  <a:lnTo>
                    <a:pt x="8683" y="8210"/>
                  </a:lnTo>
                  <a:lnTo>
                    <a:pt x="8707" y="8240"/>
                  </a:lnTo>
                  <a:lnTo>
                    <a:pt x="8731" y="8223"/>
                  </a:lnTo>
                  <a:lnTo>
                    <a:pt x="8754" y="8291"/>
                  </a:lnTo>
                  <a:lnTo>
                    <a:pt x="8778" y="8227"/>
                  </a:lnTo>
                  <a:lnTo>
                    <a:pt x="8802" y="8236"/>
                  </a:lnTo>
                  <a:lnTo>
                    <a:pt x="8825" y="8214"/>
                  </a:lnTo>
                  <a:lnTo>
                    <a:pt x="8849" y="8189"/>
                  </a:lnTo>
                  <a:lnTo>
                    <a:pt x="8873" y="8146"/>
                  </a:lnTo>
                  <a:lnTo>
                    <a:pt x="8896" y="8176"/>
                  </a:lnTo>
                  <a:lnTo>
                    <a:pt x="8920" y="8048"/>
                  </a:lnTo>
                  <a:lnTo>
                    <a:pt x="8944" y="7954"/>
                  </a:lnTo>
                  <a:lnTo>
                    <a:pt x="8968" y="7975"/>
                  </a:lnTo>
                  <a:lnTo>
                    <a:pt x="8991" y="7911"/>
                  </a:lnTo>
                  <a:lnTo>
                    <a:pt x="9015" y="7847"/>
                  </a:lnTo>
                  <a:lnTo>
                    <a:pt x="9039" y="7792"/>
                  </a:lnTo>
                  <a:lnTo>
                    <a:pt x="9062" y="7800"/>
                  </a:lnTo>
                  <a:lnTo>
                    <a:pt x="9086" y="7728"/>
                  </a:lnTo>
                  <a:lnTo>
                    <a:pt x="9110" y="7689"/>
                  </a:lnTo>
                  <a:lnTo>
                    <a:pt x="9133" y="7578"/>
                  </a:lnTo>
                  <a:lnTo>
                    <a:pt x="9157" y="7455"/>
                  </a:lnTo>
                  <a:lnTo>
                    <a:pt x="9181" y="7378"/>
                  </a:lnTo>
                  <a:lnTo>
                    <a:pt x="9204" y="7292"/>
                  </a:lnTo>
                  <a:lnTo>
                    <a:pt x="9228" y="7228"/>
                  </a:lnTo>
                  <a:lnTo>
                    <a:pt x="9252" y="7160"/>
                  </a:lnTo>
                  <a:lnTo>
                    <a:pt x="9276" y="7092"/>
                  </a:lnTo>
                  <a:lnTo>
                    <a:pt x="9299" y="6981"/>
                  </a:lnTo>
                  <a:lnTo>
                    <a:pt x="9323" y="7006"/>
                  </a:lnTo>
                  <a:lnTo>
                    <a:pt x="9347" y="6865"/>
                  </a:lnTo>
                  <a:lnTo>
                    <a:pt x="9370" y="6712"/>
                  </a:lnTo>
                  <a:lnTo>
                    <a:pt x="9394" y="6635"/>
                  </a:lnTo>
                  <a:lnTo>
                    <a:pt x="9418" y="6532"/>
                  </a:lnTo>
                  <a:lnTo>
                    <a:pt x="9441" y="6404"/>
                  </a:lnTo>
                  <a:lnTo>
                    <a:pt x="9465" y="6404"/>
                  </a:lnTo>
                  <a:lnTo>
                    <a:pt x="9489" y="6276"/>
                  </a:lnTo>
                  <a:lnTo>
                    <a:pt x="9512" y="6148"/>
                  </a:lnTo>
                  <a:lnTo>
                    <a:pt x="9536" y="6234"/>
                  </a:lnTo>
                  <a:lnTo>
                    <a:pt x="9560" y="6148"/>
                  </a:lnTo>
                  <a:lnTo>
                    <a:pt x="9584" y="6020"/>
                  </a:lnTo>
                  <a:lnTo>
                    <a:pt x="9607" y="5935"/>
                  </a:lnTo>
                  <a:lnTo>
                    <a:pt x="9631" y="5807"/>
                  </a:lnTo>
                  <a:lnTo>
                    <a:pt x="9655" y="5764"/>
                  </a:lnTo>
                  <a:lnTo>
                    <a:pt x="9678" y="5636"/>
                  </a:lnTo>
                  <a:lnTo>
                    <a:pt x="9702" y="5721"/>
                  </a:lnTo>
                  <a:lnTo>
                    <a:pt x="9726" y="5593"/>
                  </a:lnTo>
                  <a:lnTo>
                    <a:pt x="9749" y="5550"/>
                  </a:lnTo>
                  <a:lnTo>
                    <a:pt x="9773" y="5508"/>
                  </a:lnTo>
                  <a:lnTo>
                    <a:pt x="9797" y="5380"/>
                  </a:lnTo>
                  <a:lnTo>
                    <a:pt x="9820" y="5380"/>
                  </a:lnTo>
                  <a:lnTo>
                    <a:pt x="9844" y="5465"/>
                  </a:lnTo>
                  <a:lnTo>
                    <a:pt x="9868" y="5380"/>
                  </a:lnTo>
                  <a:lnTo>
                    <a:pt x="9892" y="5380"/>
                  </a:lnTo>
                  <a:lnTo>
                    <a:pt x="9915" y="5294"/>
                  </a:lnTo>
                  <a:lnTo>
                    <a:pt x="9939" y="5294"/>
                  </a:lnTo>
                  <a:lnTo>
                    <a:pt x="9963" y="5294"/>
                  </a:lnTo>
                  <a:lnTo>
                    <a:pt x="9986" y="5166"/>
                  </a:lnTo>
                  <a:lnTo>
                    <a:pt x="10010" y="5166"/>
                  </a:lnTo>
                  <a:lnTo>
                    <a:pt x="10034" y="5166"/>
                  </a:lnTo>
                  <a:lnTo>
                    <a:pt x="10057" y="5081"/>
                  </a:lnTo>
                  <a:lnTo>
                    <a:pt x="10081" y="5166"/>
                  </a:lnTo>
                  <a:lnTo>
                    <a:pt x="10105" y="5124"/>
                  </a:lnTo>
                  <a:lnTo>
                    <a:pt x="10128" y="5294"/>
                  </a:lnTo>
                  <a:lnTo>
                    <a:pt x="10152" y="5166"/>
                  </a:lnTo>
                  <a:lnTo>
                    <a:pt x="10176" y="5166"/>
                  </a:lnTo>
                  <a:lnTo>
                    <a:pt x="10200" y="5124"/>
                  </a:lnTo>
                  <a:lnTo>
                    <a:pt x="10223" y="5209"/>
                  </a:lnTo>
                  <a:lnTo>
                    <a:pt x="10247" y="5209"/>
                  </a:lnTo>
                  <a:lnTo>
                    <a:pt x="10271" y="5294"/>
                  </a:lnTo>
                  <a:lnTo>
                    <a:pt x="10294" y="5380"/>
                  </a:lnTo>
                  <a:lnTo>
                    <a:pt x="10318" y="5422"/>
                  </a:lnTo>
                  <a:lnTo>
                    <a:pt x="10342" y="5337"/>
                  </a:lnTo>
                  <a:lnTo>
                    <a:pt x="10365" y="5380"/>
                  </a:lnTo>
                  <a:lnTo>
                    <a:pt x="10389" y="5380"/>
                  </a:lnTo>
                  <a:lnTo>
                    <a:pt x="10413" y="5508"/>
                  </a:lnTo>
                  <a:lnTo>
                    <a:pt x="10436" y="5593"/>
                  </a:lnTo>
                  <a:lnTo>
                    <a:pt x="10460" y="5508"/>
                  </a:lnTo>
                  <a:lnTo>
                    <a:pt x="10484" y="5593"/>
                  </a:lnTo>
                  <a:lnTo>
                    <a:pt x="10508" y="5636"/>
                  </a:lnTo>
                  <a:lnTo>
                    <a:pt x="10531" y="5764"/>
                  </a:lnTo>
                  <a:lnTo>
                    <a:pt x="10555" y="5593"/>
                  </a:lnTo>
                  <a:lnTo>
                    <a:pt x="10579" y="5636"/>
                  </a:lnTo>
                  <a:lnTo>
                    <a:pt x="10602" y="5807"/>
                  </a:lnTo>
                  <a:lnTo>
                    <a:pt x="10626" y="5465"/>
                  </a:lnTo>
                  <a:lnTo>
                    <a:pt x="10650" y="5764"/>
                  </a:lnTo>
                  <a:lnTo>
                    <a:pt x="10673" y="5849"/>
                  </a:lnTo>
                  <a:lnTo>
                    <a:pt x="10697" y="5721"/>
                  </a:lnTo>
                  <a:lnTo>
                    <a:pt x="10721" y="5807"/>
                  </a:lnTo>
                  <a:lnTo>
                    <a:pt x="10744" y="5721"/>
                  </a:lnTo>
                  <a:lnTo>
                    <a:pt x="10768" y="5764"/>
                  </a:lnTo>
                  <a:lnTo>
                    <a:pt x="10792" y="5849"/>
                  </a:lnTo>
                  <a:lnTo>
                    <a:pt x="10816" y="5764"/>
                  </a:lnTo>
                  <a:lnTo>
                    <a:pt x="10839" y="5807"/>
                  </a:lnTo>
                  <a:lnTo>
                    <a:pt x="10863" y="5764"/>
                  </a:lnTo>
                  <a:lnTo>
                    <a:pt x="10887" y="5721"/>
                  </a:lnTo>
                  <a:lnTo>
                    <a:pt x="10910" y="5807"/>
                  </a:lnTo>
                  <a:lnTo>
                    <a:pt x="10934" y="5679"/>
                  </a:lnTo>
                  <a:lnTo>
                    <a:pt x="10958" y="5764"/>
                  </a:lnTo>
                  <a:lnTo>
                    <a:pt x="10981" y="5636"/>
                  </a:lnTo>
                  <a:lnTo>
                    <a:pt x="11005" y="5721"/>
                  </a:lnTo>
                  <a:lnTo>
                    <a:pt x="11029" y="5636"/>
                  </a:lnTo>
                  <a:lnTo>
                    <a:pt x="11052" y="5550"/>
                  </a:lnTo>
                  <a:lnTo>
                    <a:pt x="11076" y="5508"/>
                  </a:lnTo>
                  <a:lnTo>
                    <a:pt x="11100" y="5550"/>
                  </a:lnTo>
                  <a:lnTo>
                    <a:pt x="11124" y="5380"/>
                  </a:lnTo>
                  <a:lnTo>
                    <a:pt x="11147" y="5337"/>
                  </a:lnTo>
                  <a:lnTo>
                    <a:pt x="11171" y="5337"/>
                  </a:lnTo>
                  <a:lnTo>
                    <a:pt x="11195" y="5124"/>
                  </a:lnTo>
                  <a:lnTo>
                    <a:pt x="11218" y="5081"/>
                  </a:lnTo>
                  <a:lnTo>
                    <a:pt x="11242" y="5209"/>
                  </a:lnTo>
                  <a:lnTo>
                    <a:pt x="11266" y="4953"/>
                  </a:lnTo>
                  <a:lnTo>
                    <a:pt x="11289" y="4825"/>
                  </a:lnTo>
                  <a:lnTo>
                    <a:pt x="11313" y="4739"/>
                  </a:lnTo>
                  <a:lnTo>
                    <a:pt x="11337" y="4697"/>
                  </a:lnTo>
                  <a:lnTo>
                    <a:pt x="11360" y="4697"/>
                  </a:lnTo>
                  <a:lnTo>
                    <a:pt x="11384" y="4483"/>
                  </a:lnTo>
                  <a:lnTo>
                    <a:pt x="11408" y="4440"/>
                  </a:lnTo>
                  <a:lnTo>
                    <a:pt x="11432" y="4398"/>
                  </a:lnTo>
                  <a:lnTo>
                    <a:pt x="11455" y="4227"/>
                  </a:lnTo>
                  <a:lnTo>
                    <a:pt x="11479" y="4099"/>
                  </a:lnTo>
                  <a:lnTo>
                    <a:pt x="11503" y="4099"/>
                  </a:lnTo>
                  <a:lnTo>
                    <a:pt x="11526" y="3843"/>
                  </a:lnTo>
                  <a:lnTo>
                    <a:pt x="11550" y="3800"/>
                  </a:lnTo>
                  <a:lnTo>
                    <a:pt x="11574" y="3800"/>
                  </a:lnTo>
                  <a:lnTo>
                    <a:pt x="11597" y="3587"/>
                  </a:lnTo>
                  <a:lnTo>
                    <a:pt x="11621" y="3416"/>
                  </a:lnTo>
                  <a:lnTo>
                    <a:pt x="11645" y="3288"/>
                  </a:lnTo>
                  <a:lnTo>
                    <a:pt x="11668" y="3288"/>
                  </a:lnTo>
                  <a:lnTo>
                    <a:pt x="11692" y="3160"/>
                  </a:lnTo>
                  <a:lnTo>
                    <a:pt x="11716" y="2946"/>
                  </a:lnTo>
                  <a:lnTo>
                    <a:pt x="11740" y="2775"/>
                  </a:lnTo>
                  <a:lnTo>
                    <a:pt x="11763" y="2733"/>
                  </a:lnTo>
                  <a:lnTo>
                    <a:pt x="11787" y="2562"/>
                  </a:lnTo>
                  <a:lnTo>
                    <a:pt x="11811" y="2434"/>
                  </a:lnTo>
                  <a:lnTo>
                    <a:pt x="11834" y="2434"/>
                  </a:lnTo>
                  <a:lnTo>
                    <a:pt x="11858" y="2220"/>
                  </a:lnTo>
                  <a:lnTo>
                    <a:pt x="11882" y="2178"/>
                  </a:lnTo>
                  <a:lnTo>
                    <a:pt x="11905" y="2220"/>
                  </a:lnTo>
                  <a:lnTo>
                    <a:pt x="11929" y="2050"/>
                  </a:lnTo>
                  <a:lnTo>
                    <a:pt x="11953" y="1964"/>
                  </a:lnTo>
                  <a:lnTo>
                    <a:pt x="11976" y="2007"/>
                  </a:lnTo>
                  <a:lnTo>
                    <a:pt x="12000" y="1879"/>
                  </a:lnTo>
                  <a:lnTo>
                    <a:pt x="12024" y="1665"/>
                  </a:lnTo>
                  <a:lnTo>
                    <a:pt x="12048" y="1580"/>
                  </a:lnTo>
                  <a:lnTo>
                    <a:pt x="12071" y="1324"/>
                  </a:lnTo>
                  <a:lnTo>
                    <a:pt x="12095" y="1495"/>
                  </a:lnTo>
                  <a:lnTo>
                    <a:pt x="12119" y="1281"/>
                  </a:lnTo>
                  <a:lnTo>
                    <a:pt x="12142" y="1324"/>
                  </a:lnTo>
                  <a:lnTo>
                    <a:pt x="12166" y="1110"/>
                  </a:lnTo>
                  <a:lnTo>
                    <a:pt x="12190" y="1110"/>
                  </a:lnTo>
                  <a:lnTo>
                    <a:pt x="12213" y="1025"/>
                  </a:lnTo>
                  <a:lnTo>
                    <a:pt x="12237" y="854"/>
                  </a:lnTo>
                  <a:lnTo>
                    <a:pt x="12261" y="854"/>
                  </a:lnTo>
                  <a:lnTo>
                    <a:pt x="12284" y="812"/>
                  </a:lnTo>
                  <a:lnTo>
                    <a:pt x="12308" y="684"/>
                  </a:lnTo>
                  <a:lnTo>
                    <a:pt x="12332" y="769"/>
                  </a:lnTo>
                  <a:lnTo>
                    <a:pt x="12356" y="684"/>
                  </a:lnTo>
                  <a:lnTo>
                    <a:pt x="12379" y="513"/>
                  </a:lnTo>
                  <a:lnTo>
                    <a:pt x="12403" y="513"/>
                  </a:lnTo>
                  <a:lnTo>
                    <a:pt x="12427" y="513"/>
                  </a:lnTo>
                  <a:lnTo>
                    <a:pt x="12450" y="342"/>
                  </a:lnTo>
                  <a:lnTo>
                    <a:pt x="12474" y="299"/>
                  </a:lnTo>
                  <a:lnTo>
                    <a:pt x="12498" y="385"/>
                  </a:lnTo>
                  <a:lnTo>
                    <a:pt x="12521" y="299"/>
                  </a:lnTo>
                  <a:lnTo>
                    <a:pt x="12545" y="385"/>
                  </a:lnTo>
                  <a:lnTo>
                    <a:pt x="12569" y="257"/>
                  </a:lnTo>
                  <a:lnTo>
                    <a:pt x="12592" y="257"/>
                  </a:lnTo>
                  <a:lnTo>
                    <a:pt x="12616" y="299"/>
                  </a:lnTo>
                  <a:lnTo>
                    <a:pt x="12640" y="257"/>
                  </a:lnTo>
                  <a:lnTo>
                    <a:pt x="12664" y="299"/>
                  </a:lnTo>
                  <a:lnTo>
                    <a:pt x="12687" y="214"/>
                  </a:lnTo>
                  <a:lnTo>
                    <a:pt x="12711" y="427"/>
                  </a:lnTo>
                  <a:lnTo>
                    <a:pt x="12735" y="171"/>
                  </a:lnTo>
                  <a:lnTo>
                    <a:pt x="12758" y="171"/>
                  </a:lnTo>
                  <a:lnTo>
                    <a:pt x="12782" y="129"/>
                  </a:lnTo>
                  <a:lnTo>
                    <a:pt x="12806" y="0"/>
                  </a:lnTo>
                  <a:lnTo>
                    <a:pt x="12829" y="129"/>
                  </a:lnTo>
                  <a:lnTo>
                    <a:pt x="12853" y="129"/>
                  </a:lnTo>
                  <a:lnTo>
                    <a:pt x="12877" y="129"/>
                  </a:lnTo>
                  <a:lnTo>
                    <a:pt x="12900" y="171"/>
                  </a:lnTo>
                  <a:lnTo>
                    <a:pt x="12924" y="171"/>
                  </a:lnTo>
                  <a:lnTo>
                    <a:pt x="12948" y="171"/>
                  </a:lnTo>
                  <a:lnTo>
                    <a:pt x="12972" y="171"/>
                  </a:lnTo>
                  <a:lnTo>
                    <a:pt x="12995" y="257"/>
                  </a:lnTo>
                  <a:lnTo>
                    <a:pt x="13019" y="214"/>
                  </a:lnTo>
                  <a:lnTo>
                    <a:pt x="13043" y="214"/>
                  </a:lnTo>
                  <a:lnTo>
                    <a:pt x="13066" y="257"/>
                  </a:lnTo>
                  <a:lnTo>
                    <a:pt x="13090" y="257"/>
                  </a:lnTo>
                  <a:lnTo>
                    <a:pt x="13114" y="257"/>
                  </a:lnTo>
                  <a:lnTo>
                    <a:pt x="13137" y="214"/>
                  </a:lnTo>
                  <a:lnTo>
                    <a:pt x="13161" y="385"/>
                  </a:lnTo>
                  <a:lnTo>
                    <a:pt x="13185" y="299"/>
                  </a:lnTo>
                  <a:lnTo>
                    <a:pt x="13208" y="342"/>
                  </a:lnTo>
                  <a:lnTo>
                    <a:pt x="13232" y="470"/>
                  </a:lnTo>
                  <a:lnTo>
                    <a:pt x="13256" y="427"/>
                  </a:lnTo>
                  <a:lnTo>
                    <a:pt x="13280" y="555"/>
                  </a:lnTo>
                  <a:lnTo>
                    <a:pt x="13303" y="342"/>
                  </a:lnTo>
                  <a:lnTo>
                    <a:pt x="13327" y="513"/>
                  </a:lnTo>
                  <a:lnTo>
                    <a:pt x="13351" y="555"/>
                  </a:lnTo>
                  <a:lnTo>
                    <a:pt x="13374" y="513"/>
                  </a:lnTo>
                  <a:lnTo>
                    <a:pt x="13398" y="470"/>
                  </a:lnTo>
                  <a:lnTo>
                    <a:pt x="13422" y="684"/>
                  </a:lnTo>
                  <a:lnTo>
                    <a:pt x="13445" y="598"/>
                  </a:lnTo>
                  <a:lnTo>
                    <a:pt x="13469" y="684"/>
                  </a:lnTo>
                  <a:lnTo>
                    <a:pt x="13493" y="897"/>
                  </a:lnTo>
                  <a:lnTo>
                    <a:pt x="13516" y="769"/>
                  </a:lnTo>
                  <a:lnTo>
                    <a:pt x="13540" y="812"/>
                  </a:lnTo>
                  <a:lnTo>
                    <a:pt x="13564" y="854"/>
                  </a:lnTo>
                  <a:lnTo>
                    <a:pt x="13588" y="854"/>
                  </a:lnTo>
                  <a:lnTo>
                    <a:pt x="13611" y="812"/>
                  </a:lnTo>
                  <a:lnTo>
                    <a:pt x="13635" y="1025"/>
                  </a:lnTo>
                  <a:lnTo>
                    <a:pt x="13659" y="940"/>
                  </a:lnTo>
                  <a:lnTo>
                    <a:pt x="13682" y="982"/>
                  </a:lnTo>
                  <a:lnTo>
                    <a:pt x="13706" y="1110"/>
                  </a:lnTo>
                  <a:lnTo>
                    <a:pt x="13730" y="1239"/>
                  </a:lnTo>
                  <a:lnTo>
                    <a:pt x="13753" y="1025"/>
                  </a:lnTo>
                  <a:lnTo>
                    <a:pt x="13777" y="1153"/>
                  </a:lnTo>
                  <a:lnTo>
                    <a:pt x="13801" y="1153"/>
                  </a:lnTo>
                  <a:lnTo>
                    <a:pt x="13824" y="1153"/>
                  </a:lnTo>
                  <a:lnTo>
                    <a:pt x="13848" y="1239"/>
                  </a:lnTo>
                  <a:lnTo>
                    <a:pt x="13872" y="1153"/>
                  </a:lnTo>
                  <a:lnTo>
                    <a:pt x="13896" y="1239"/>
                  </a:lnTo>
                  <a:lnTo>
                    <a:pt x="13919" y="1239"/>
                  </a:lnTo>
                  <a:lnTo>
                    <a:pt x="13943" y="1324"/>
                  </a:lnTo>
                  <a:lnTo>
                    <a:pt x="13967" y="1495"/>
                  </a:lnTo>
                  <a:lnTo>
                    <a:pt x="13990" y="1324"/>
                  </a:lnTo>
                  <a:lnTo>
                    <a:pt x="14014" y="1452"/>
                  </a:lnTo>
                  <a:lnTo>
                    <a:pt x="14038" y="1409"/>
                  </a:lnTo>
                  <a:lnTo>
                    <a:pt x="14061" y="1537"/>
                  </a:lnTo>
                  <a:lnTo>
                    <a:pt x="14085" y="1452"/>
                  </a:lnTo>
                  <a:lnTo>
                    <a:pt x="14109" y="1537"/>
                  </a:lnTo>
                  <a:lnTo>
                    <a:pt x="14132" y="1537"/>
                  </a:lnTo>
                  <a:lnTo>
                    <a:pt x="14156" y="1623"/>
                  </a:lnTo>
                  <a:lnTo>
                    <a:pt x="14180" y="1367"/>
                  </a:lnTo>
                  <a:lnTo>
                    <a:pt x="14204" y="1708"/>
                  </a:lnTo>
                  <a:lnTo>
                    <a:pt x="14227" y="1665"/>
                  </a:lnTo>
                  <a:lnTo>
                    <a:pt x="14251" y="1580"/>
                  </a:lnTo>
                  <a:lnTo>
                    <a:pt x="14275" y="1580"/>
                  </a:lnTo>
                  <a:lnTo>
                    <a:pt x="14298" y="1623"/>
                  </a:lnTo>
                  <a:lnTo>
                    <a:pt x="14322" y="1708"/>
                  </a:lnTo>
                  <a:lnTo>
                    <a:pt x="14346" y="1751"/>
                  </a:lnTo>
                  <a:lnTo>
                    <a:pt x="14369" y="1623"/>
                  </a:lnTo>
                  <a:lnTo>
                    <a:pt x="14393" y="1794"/>
                  </a:lnTo>
                  <a:lnTo>
                    <a:pt x="14417" y="1836"/>
                  </a:lnTo>
                  <a:lnTo>
                    <a:pt x="14440" y="1623"/>
                  </a:lnTo>
                  <a:lnTo>
                    <a:pt x="14464" y="1708"/>
                  </a:lnTo>
                  <a:lnTo>
                    <a:pt x="14488" y="1751"/>
                  </a:lnTo>
                  <a:lnTo>
                    <a:pt x="14512" y="1623"/>
                  </a:lnTo>
                  <a:lnTo>
                    <a:pt x="14535" y="1794"/>
                  </a:lnTo>
                  <a:lnTo>
                    <a:pt x="14559" y="1665"/>
                  </a:lnTo>
                  <a:lnTo>
                    <a:pt x="14583" y="1794"/>
                  </a:lnTo>
                  <a:lnTo>
                    <a:pt x="14606" y="1751"/>
                  </a:lnTo>
                  <a:lnTo>
                    <a:pt x="14630" y="1794"/>
                  </a:lnTo>
                  <a:lnTo>
                    <a:pt x="14654" y="1623"/>
                  </a:lnTo>
                  <a:lnTo>
                    <a:pt x="14677" y="1665"/>
                  </a:lnTo>
                  <a:lnTo>
                    <a:pt x="14701" y="1623"/>
                  </a:lnTo>
                  <a:lnTo>
                    <a:pt x="14725" y="1665"/>
                  </a:lnTo>
                  <a:lnTo>
                    <a:pt x="14748" y="1623"/>
                  </a:lnTo>
                  <a:lnTo>
                    <a:pt x="14772" y="1665"/>
                  </a:lnTo>
                  <a:lnTo>
                    <a:pt x="14796" y="1665"/>
                  </a:lnTo>
                  <a:lnTo>
                    <a:pt x="14820" y="1623"/>
                  </a:lnTo>
                  <a:lnTo>
                    <a:pt x="14843" y="1751"/>
                  </a:lnTo>
                  <a:lnTo>
                    <a:pt x="14867" y="1665"/>
                  </a:lnTo>
                  <a:lnTo>
                    <a:pt x="14891" y="1580"/>
                  </a:lnTo>
                  <a:lnTo>
                    <a:pt x="14914" y="1665"/>
                  </a:lnTo>
                  <a:lnTo>
                    <a:pt x="14938" y="1580"/>
                  </a:lnTo>
                  <a:lnTo>
                    <a:pt x="14962" y="1751"/>
                  </a:lnTo>
                  <a:lnTo>
                    <a:pt x="14985" y="1708"/>
                  </a:lnTo>
                  <a:lnTo>
                    <a:pt x="15009" y="1708"/>
                  </a:lnTo>
                  <a:lnTo>
                    <a:pt x="15033" y="1537"/>
                  </a:lnTo>
                  <a:lnTo>
                    <a:pt x="15056" y="1580"/>
                  </a:lnTo>
                  <a:lnTo>
                    <a:pt x="15080" y="1495"/>
                  </a:lnTo>
                  <a:lnTo>
                    <a:pt x="15104" y="1495"/>
                  </a:lnTo>
                  <a:lnTo>
                    <a:pt x="15128" y="1580"/>
                  </a:lnTo>
                  <a:lnTo>
                    <a:pt x="15151" y="1580"/>
                  </a:lnTo>
                  <a:lnTo>
                    <a:pt x="15175" y="1409"/>
                  </a:lnTo>
                  <a:lnTo>
                    <a:pt x="15199" y="1367"/>
                  </a:lnTo>
                  <a:lnTo>
                    <a:pt x="15222" y="1452"/>
                  </a:lnTo>
                  <a:lnTo>
                    <a:pt x="15246" y="1495"/>
                  </a:lnTo>
                  <a:lnTo>
                    <a:pt x="15270" y="1367"/>
                  </a:lnTo>
                  <a:lnTo>
                    <a:pt x="15293" y="1367"/>
                  </a:lnTo>
                  <a:lnTo>
                    <a:pt x="15317" y="1409"/>
                  </a:lnTo>
                  <a:lnTo>
                    <a:pt x="15341" y="1367"/>
                  </a:lnTo>
                  <a:lnTo>
                    <a:pt x="15364" y="1452"/>
                  </a:lnTo>
                  <a:lnTo>
                    <a:pt x="15388" y="1281"/>
                  </a:lnTo>
                </a:path>
              </a:pathLst>
            </a:custGeom>
            <a:noFill/>
            <a:ln w="1905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テキスト ボックス 19"/>
            <p:cNvSpPr txBox="1"/>
            <p:nvPr/>
          </p:nvSpPr>
          <p:spPr>
            <a:xfrm>
              <a:off x="5591774" y="4117348"/>
              <a:ext cx="970137" cy="400110"/>
            </a:xfrm>
            <a:prstGeom prst="rect">
              <a:avLst/>
            </a:prstGeom>
            <a:noFill/>
          </p:spPr>
          <p:txBody>
            <a:bodyPr wrap="none" rtlCol="0">
              <a:spAutoFit/>
            </a:bodyPr>
            <a:lstStyle/>
            <a:p>
              <a:r>
                <a:rPr kumimoji="1" lang="en-US" altLang="ja-JP" sz="2000" dirty="0" smtClean="0"/>
                <a:t>4.03 eV</a:t>
              </a:r>
              <a:endParaRPr kumimoji="1" lang="ja-JP" altLang="en-US" sz="2000" dirty="0"/>
            </a:p>
          </p:txBody>
        </p:sp>
        <p:cxnSp>
          <p:nvCxnSpPr>
            <p:cNvPr id="3" name="直線矢印コネクタ 2"/>
            <p:cNvCxnSpPr/>
            <p:nvPr/>
          </p:nvCxnSpPr>
          <p:spPr>
            <a:xfrm>
              <a:off x="6372200" y="4517458"/>
              <a:ext cx="0" cy="288032"/>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6" name="Line 50"/>
            <p:cNvSpPr>
              <a:spLocks noChangeShapeType="1"/>
            </p:cNvSpPr>
            <p:nvPr/>
          </p:nvSpPr>
          <p:spPr bwMode="auto">
            <a:xfrm flipV="1">
              <a:off x="8135938" y="5041900"/>
              <a:ext cx="0" cy="3492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7" name="Line 51"/>
            <p:cNvSpPr>
              <a:spLocks noChangeShapeType="1"/>
            </p:cNvSpPr>
            <p:nvPr/>
          </p:nvSpPr>
          <p:spPr bwMode="auto">
            <a:xfrm flipV="1">
              <a:off x="7021513" y="5041900"/>
              <a:ext cx="0" cy="3492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8" name="Line 52"/>
            <p:cNvSpPr>
              <a:spLocks noChangeShapeType="1"/>
            </p:cNvSpPr>
            <p:nvPr/>
          </p:nvSpPr>
          <p:spPr bwMode="auto">
            <a:xfrm flipV="1">
              <a:off x="5907088" y="5041900"/>
              <a:ext cx="0" cy="34925"/>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9" name="Line 53"/>
            <p:cNvSpPr>
              <a:spLocks noChangeShapeType="1"/>
            </p:cNvSpPr>
            <p:nvPr/>
          </p:nvSpPr>
          <p:spPr bwMode="auto">
            <a:xfrm flipV="1">
              <a:off x="8693150" y="5005388"/>
              <a:ext cx="0" cy="71438"/>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0" name="Rectangle 54"/>
            <p:cNvSpPr>
              <a:spLocks noChangeArrowheads="1"/>
            </p:cNvSpPr>
            <p:nvPr/>
          </p:nvSpPr>
          <p:spPr bwMode="auto">
            <a:xfrm>
              <a:off x="8602663" y="5073650"/>
              <a:ext cx="1809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600" b="0" i="0" u="none" strike="noStrike" cap="none" normalizeH="0" baseline="0" smtClean="0">
                  <a:ln>
                    <a:noFill/>
                  </a:ln>
                  <a:solidFill>
                    <a:srgbClr val="000000"/>
                  </a:solidFill>
                  <a:effectLst/>
                  <a:latin typeface="Times New Roman" pitchFamily="18" charset="0"/>
                  <a:ea typeface="ＭＳ Ｐゴシック" pitchFamily="50"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71" name="Line 55"/>
            <p:cNvSpPr>
              <a:spLocks noChangeShapeType="1"/>
            </p:cNvSpPr>
            <p:nvPr/>
          </p:nvSpPr>
          <p:spPr bwMode="auto">
            <a:xfrm flipV="1">
              <a:off x="7578725" y="5005388"/>
              <a:ext cx="0" cy="71438"/>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2" name="Rectangle 56"/>
            <p:cNvSpPr>
              <a:spLocks noChangeArrowheads="1"/>
            </p:cNvSpPr>
            <p:nvPr/>
          </p:nvSpPr>
          <p:spPr bwMode="auto">
            <a:xfrm>
              <a:off x="7488238" y="5073650"/>
              <a:ext cx="1809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600" b="0" i="0" u="none" strike="noStrike" cap="none" normalizeH="0" baseline="0" smtClean="0">
                  <a:ln>
                    <a:noFill/>
                  </a:ln>
                  <a:solidFill>
                    <a:srgbClr val="000000"/>
                  </a:solidFill>
                  <a:effectLst/>
                  <a:latin typeface="Times New Roman" pitchFamily="18" charset="0"/>
                  <a:ea typeface="ＭＳ Ｐゴシック" pitchFamily="50" charset="-128"/>
                  <a:cs typeface="ＭＳ Ｐゴシック" pitchFamily="50" charset="-128"/>
                </a:rPr>
                <a:t>2</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73" name="Line 57"/>
            <p:cNvSpPr>
              <a:spLocks noChangeShapeType="1"/>
            </p:cNvSpPr>
            <p:nvPr/>
          </p:nvSpPr>
          <p:spPr bwMode="auto">
            <a:xfrm flipV="1">
              <a:off x="6464300" y="5005388"/>
              <a:ext cx="0" cy="71438"/>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4" name="Rectangle 58"/>
            <p:cNvSpPr>
              <a:spLocks noChangeArrowheads="1"/>
            </p:cNvSpPr>
            <p:nvPr/>
          </p:nvSpPr>
          <p:spPr bwMode="auto">
            <a:xfrm>
              <a:off x="6373813" y="5073650"/>
              <a:ext cx="1809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600" b="0" i="0" u="none" strike="noStrike" cap="none" normalizeH="0" baseline="0" smtClean="0">
                  <a:ln>
                    <a:noFill/>
                  </a:ln>
                  <a:solidFill>
                    <a:srgbClr val="000000"/>
                  </a:solidFill>
                  <a:effectLst/>
                  <a:latin typeface="Times New Roman" pitchFamily="18" charset="0"/>
                  <a:ea typeface="ＭＳ Ｐゴシック" pitchFamily="50" charset="-128"/>
                  <a:cs typeface="ＭＳ Ｐゴシック" pitchFamily="50" charset="-128"/>
                </a:rPr>
                <a:t>4</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75" name="Line 59"/>
            <p:cNvSpPr>
              <a:spLocks noChangeShapeType="1"/>
            </p:cNvSpPr>
            <p:nvPr/>
          </p:nvSpPr>
          <p:spPr bwMode="auto">
            <a:xfrm flipV="1">
              <a:off x="5349875" y="5005388"/>
              <a:ext cx="0" cy="71438"/>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6" name="Rectangle 60"/>
            <p:cNvSpPr>
              <a:spLocks noChangeArrowheads="1"/>
            </p:cNvSpPr>
            <p:nvPr/>
          </p:nvSpPr>
          <p:spPr bwMode="auto">
            <a:xfrm>
              <a:off x="5259388" y="5073650"/>
              <a:ext cx="1809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600" b="0" i="0" u="none" strike="noStrike" cap="none" normalizeH="0" baseline="0" smtClean="0">
                  <a:ln>
                    <a:noFill/>
                  </a:ln>
                  <a:solidFill>
                    <a:srgbClr val="000000"/>
                  </a:solidFill>
                  <a:effectLst/>
                  <a:latin typeface="Times New Roman" pitchFamily="18" charset="0"/>
                  <a:ea typeface="ＭＳ Ｐゴシック" pitchFamily="50" charset="-128"/>
                  <a:cs typeface="ＭＳ Ｐゴシック" pitchFamily="50" charset="-128"/>
                </a:rPr>
                <a:t>6</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80" name="Line 64"/>
            <p:cNvSpPr>
              <a:spLocks noChangeShapeType="1"/>
            </p:cNvSpPr>
            <p:nvPr/>
          </p:nvSpPr>
          <p:spPr bwMode="auto">
            <a:xfrm>
              <a:off x="5072063" y="5076825"/>
              <a:ext cx="698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6" name="Line 70"/>
            <p:cNvSpPr>
              <a:spLocks noChangeShapeType="1"/>
            </p:cNvSpPr>
            <p:nvPr/>
          </p:nvSpPr>
          <p:spPr bwMode="auto">
            <a:xfrm>
              <a:off x="8135938" y="2460625"/>
              <a:ext cx="0" cy="36513"/>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7" name="Line 71"/>
            <p:cNvSpPr>
              <a:spLocks noChangeShapeType="1"/>
            </p:cNvSpPr>
            <p:nvPr/>
          </p:nvSpPr>
          <p:spPr bwMode="auto">
            <a:xfrm>
              <a:off x="7021513" y="2460625"/>
              <a:ext cx="0" cy="36513"/>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8" name="Line 72"/>
            <p:cNvSpPr>
              <a:spLocks noChangeShapeType="1"/>
            </p:cNvSpPr>
            <p:nvPr/>
          </p:nvSpPr>
          <p:spPr bwMode="auto">
            <a:xfrm>
              <a:off x="5907088" y="2460625"/>
              <a:ext cx="0" cy="36513"/>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9" name="Line 73"/>
            <p:cNvSpPr>
              <a:spLocks noChangeShapeType="1"/>
            </p:cNvSpPr>
            <p:nvPr/>
          </p:nvSpPr>
          <p:spPr bwMode="auto">
            <a:xfrm>
              <a:off x="8693150" y="2460625"/>
              <a:ext cx="0" cy="71438"/>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0" name="Line 74"/>
            <p:cNvSpPr>
              <a:spLocks noChangeShapeType="1"/>
            </p:cNvSpPr>
            <p:nvPr/>
          </p:nvSpPr>
          <p:spPr bwMode="auto">
            <a:xfrm>
              <a:off x="7578725" y="2460625"/>
              <a:ext cx="0" cy="71438"/>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1" name="Line 75"/>
            <p:cNvSpPr>
              <a:spLocks noChangeShapeType="1"/>
            </p:cNvSpPr>
            <p:nvPr/>
          </p:nvSpPr>
          <p:spPr bwMode="auto">
            <a:xfrm>
              <a:off x="6464300" y="2460625"/>
              <a:ext cx="0" cy="71438"/>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2" name="Line 76"/>
            <p:cNvSpPr>
              <a:spLocks noChangeShapeType="1"/>
            </p:cNvSpPr>
            <p:nvPr/>
          </p:nvSpPr>
          <p:spPr bwMode="auto">
            <a:xfrm>
              <a:off x="5349875" y="2460625"/>
              <a:ext cx="0" cy="71438"/>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3" name="Line 77"/>
            <p:cNvSpPr>
              <a:spLocks noChangeShapeType="1"/>
            </p:cNvSpPr>
            <p:nvPr/>
          </p:nvSpPr>
          <p:spPr bwMode="auto">
            <a:xfrm flipH="1">
              <a:off x="8658225" y="4573588"/>
              <a:ext cx="34925"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4" name="Line 78"/>
            <p:cNvSpPr>
              <a:spLocks noChangeShapeType="1"/>
            </p:cNvSpPr>
            <p:nvPr/>
          </p:nvSpPr>
          <p:spPr bwMode="auto">
            <a:xfrm flipH="1">
              <a:off x="8658225" y="3567113"/>
              <a:ext cx="34925"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5" name="Line 79"/>
            <p:cNvSpPr>
              <a:spLocks noChangeShapeType="1"/>
            </p:cNvSpPr>
            <p:nvPr/>
          </p:nvSpPr>
          <p:spPr bwMode="auto">
            <a:xfrm flipH="1">
              <a:off x="8658225" y="2562225"/>
              <a:ext cx="34925"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6" name="Line 80"/>
            <p:cNvSpPr>
              <a:spLocks noChangeShapeType="1"/>
            </p:cNvSpPr>
            <p:nvPr/>
          </p:nvSpPr>
          <p:spPr bwMode="auto">
            <a:xfrm flipH="1">
              <a:off x="8623300" y="5076825"/>
              <a:ext cx="698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7" name="Line 81"/>
            <p:cNvSpPr>
              <a:spLocks noChangeShapeType="1"/>
            </p:cNvSpPr>
            <p:nvPr/>
          </p:nvSpPr>
          <p:spPr bwMode="auto">
            <a:xfrm flipH="1">
              <a:off x="8623300" y="4070350"/>
              <a:ext cx="698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8" name="Line 82"/>
            <p:cNvSpPr>
              <a:spLocks noChangeShapeType="1"/>
            </p:cNvSpPr>
            <p:nvPr/>
          </p:nvSpPr>
          <p:spPr bwMode="auto">
            <a:xfrm flipH="1">
              <a:off x="8623300" y="3065463"/>
              <a:ext cx="69850"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9" name="Line 83"/>
            <p:cNvSpPr>
              <a:spLocks noChangeShapeType="1"/>
            </p:cNvSpPr>
            <p:nvPr/>
          </p:nvSpPr>
          <p:spPr bwMode="auto">
            <a:xfrm>
              <a:off x="5072063" y="5076825"/>
              <a:ext cx="362108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0" name="Line 84"/>
            <p:cNvSpPr>
              <a:spLocks noChangeShapeType="1"/>
            </p:cNvSpPr>
            <p:nvPr/>
          </p:nvSpPr>
          <p:spPr bwMode="auto">
            <a:xfrm>
              <a:off x="5072063" y="2460625"/>
              <a:ext cx="0" cy="261620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1" name="Line 85"/>
            <p:cNvSpPr>
              <a:spLocks noChangeShapeType="1"/>
            </p:cNvSpPr>
            <p:nvPr/>
          </p:nvSpPr>
          <p:spPr bwMode="auto">
            <a:xfrm>
              <a:off x="5072063" y="2460625"/>
              <a:ext cx="3621087"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2" name="Line 86"/>
            <p:cNvSpPr>
              <a:spLocks noChangeShapeType="1"/>
            </p:cNvSpPr>
            <p:nvPr/>
          </p:nvSpPr>
          <p:spPr bwMode="auto">
            <a:xfrm>
              <a:off x="8693150" y="2460625"/>
              <a:ext cx="0" cy="261620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4" name="Line 88"/>
            <p:cNvSpPr>
              <a:spLocks noChangeShapeType="1"/>
            </p:cNvSpPr>
            <p:nvPr/>
          </p:nvSpPr>
          <p:spPr bwMode="auto">
            <a:xfrm>
              <a:off x="8689975" y="2813050"/>
              <a:ext cx="3175" cy="4763"/>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5" name="Rectangle 89"/>
            <p:cNvSpPr>
              <a:spLocks noChangeArrowheads="1"/>
            </p:cNvSpPr>
            <p:nvPr/>
          </p:nvSpPr>
          <p:spPr bwMode="auto">
            <a:xfrm>
              <a:off x="5869465" y="5321300"/>
              <a:ext cx="122872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600" b="0" i="0" u="none" strike="noStrike" cap="none" normalizeH="0" baseline="0" dirty="0" smtClean="0">
                  <a:ln>
                    <a:noFill/>
                  </a:ln>
                  <a:solidFill>
                    <a:srgbClr val="000000"/>
                  </a:solidFill>
                  <a:effectLst/>
                  <a:latin typeface="Arial" pitchFamily="34" charset="0"/>
                  <a:ea typeface="ＭＳ Ｐゴシック" pitchFamily="50" charset="-128"/>
                  <a:cs typeface="ＭＳ Ｐゴシック" pitchFamily="50" charset="-128"/>
                </a:rPr>
                <a:t>energy from </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106" name="Rectangle 90"/>
            <p:cNvSpPr>
              <a:spLocks noChangeArrowheads="1"/>
            </p:cNvSpPr>
            <p:nvPr/>
          </p:nvSpPr>
          <p:spPr bwMode="auto">
            <a:xfrm>
              <a:off x="7051675" y="5321300"/>
              <a:ext cx="22542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600" b="0" i="1" u="none" strike="noStrike" cap="none" normalizeH="0" baseline="0" dirty="0" smtClean="0">
                  <a:ln>
                    <a:noFill/>
                  </a:ln>
                  <a:solidFill>
                    <a:srgbClr val="000000"/>
                  </a:solidFill>
                  <a:effectLst/>
                  <a:latin typeface="Arial" pitchFamily="34" charset="0"/>
                  <a:ea typeface="ＭＳ Ｐゴシック" pitchFamily="50" charset="-128"/>
                  <a:cs typeface="ＭＳ Ｐゴシック" pitchFamily="50" charset="-128"/>
                </a:rPr>
                <a:t>E</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107" name="Rectangle 91"/>
            <p:cNvSpPr>
              <a:spLocks noChangeArrowheads="1"/>
            </p:cNvSpPr>
            <p:nvPr/>
          </p:nvSpPr>
          <p:spPr bwMode="auto">
            <a:xfrm>
              <a:off x="7183438" y="5414963"/>
              <a:ext cx="277812"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1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vac</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108" name="Rectangle 92"/>
            <p:cNvSpPr>
              <a:spLocks noChangeArrowheads="1"/>
            </p:cNvSpPr>
            <p:nvPr/>
          </p:nvSpPr>
          <p:spPr bwMode="auto">
            <a:xfrm>
              <a:off x="7400925" y="5321300"/>
              <a:ext cx="531812"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600" b="0" i="0" u="none" strike="noStrike" cap="none" normalizeH="0" baseline="0" dirty="0" smtClean="0">
                  <a:ln>
                    <a:noFill/>
                  </a:ln>
                  <a:solidFill>
                    <a:srgbClr val="000000"/>
                  </a:solidFill>
                  <a:effectLst/>
                  <a:latin typeface="Arial" pitchFamily="34" charset="0"/>
                  <a:ea typeface="ＭＳ Ｐゴシック" pitchFamily="50" charset="-128"/>
                  <a:cs typeface="ＭＳ Ｐゴシック" pitchFamily="50" charset="-128"/>
                </a:rPr>
                <a:t> (eV)</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109" name="Rectangle 93"/>
            <p:cNvSpPr>
              <a:spLocks noChangeArrowheads="1"/>
            </p:cNvSpPr>
            <p:nvPr/>
          </p:nvSpPr>
          <p:spPr bwMode="auto">
            <a:xfrm rot="16200000">
              <a:off x="3878386" y="3671490"/>
              <a:ext cx="186108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600" b="0" i="0" u="none" strike="noStrike" cap="none" normalizeH="0" baseline="0" dirty="0" smtClean="0">
                  <a:ln>
                    <a:noFill/>
                  </a:ln>
                  <a:solidFill>
                    <a:srgbClr val="000000"/>
                  </a:solidFill>
                  <a:effectLst/>
                  <a:latin typeface="Arial" pitchFamily="34" charset="0"/>
                  <a:ea typeface="ＭＳ Ｐゴシック" pitchFamily="50" charset="-128"/>
                  <a:cs typeface="ＭＳ Ｐゴシック" pitchFamily="50" charset="-128"/>
                </a:rPr>
                <a:t>intensity (</a:t>
              </a:r>
              <a:r>
                <a:rPr kumimoji="1" lang="en-US" altLang="ja-JP" sz="1600" b="0" i="0" u="none" strike="noStrike" cap="none" normalizeH="0" baseline="0" dirty="0" smtClean="0">
                  <a:ln>
                    <a:noFill/>
                  </a:ln>
                  <a:solidFill>
                    <a:srgbClr val="000000"/>
                  </a:solidFill>
                  <a:effectLst/>
                  <a:latin typeface="Arial" pitchFamily="34" charset="0"/>
                  <a:ea typeface="ＭＳ Ｐゴシック" pitchFamily="50" charset="-128"/>
                  <a:cs typeface="ＭＳ Ｐゴシック" pitchFamily="50" charset="-128"/>
                </a:rPr>
                <a:t>arb. units)</a:t>
              </a:r>
              <a:endParaRPr kumimoji="1" lang="ja-JP" altLang="ja-JP" sz="18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grpSp>
      <p:sp>
        <p:nvSpPr>
          <p:cNvPr id="2" name="スライド番号プレースホルダー 1"/>
          <p:cNvSpPr>
            <a:spLocks noGrp="1"/>
          </p:cNvSpPr>
          <p:nvPr>
            <p:ph type="sldNum" sz="quarter" idx="12"/>
          </p:nvPr>
        </p:nvSpPr>
        <p:spPr/>
        <p:txBody>
          <a:bodyPr/>
          <a:lstStyle/>
          <a:p>
            <a:fld id="{D2D8002D-B5B0-4BAC-B1F6-782DDCCE6D9C}" type="slidenum">
              <a:rPr kumimoji="1" lang="ja-JP" altLang="en-US" smtClean="0"/>
              <a:t>20</a:t>
            </a:fld>
            <a:endParaRPr kumimoji="1" lang="ja-JP" altLang="en-US"/>
          </a:p>
        </p:txBody>
      </p:sp>
      <p:sp>
        <p:nvSpPr>
          <p:cNvPr id="54" name="テキスト ボックス 53"/>
          <p:cNvSpPr txBox="1"/>
          <p:nvPr/>
        </p:nvSpPr>
        <p:spPr>
          <a:xfrm>
            <a:off x="5185766" y="2443992"/>
            <a:ext cx="2206823" cy="830997"/>
          </a:xfrm>
          <a:prstGeom prst="rect">
            <a:avLst/>
          </a:prstGeom>
          <a:noFill/>
        </p:spPr>
        <p:txBody>
          <a:bodyPr wrap="none" rtlCol="0">
            <a:spAutoFit/>
          </a:bodyPr>
          <a:lstStyle/>
          <a:p>
            <a:r>
              <a:rPr kumimoji="1" lang="en-US" altLang="ja-JP" sz="2400" dirty="0" smtClean="0">
                <a:solidFill>
                  <a:srgbClr val="FF0000"/>
                </a:solidFill>
              </a:rPr>
              <a:t>high resolution </a:t>
            </a:r>
          </a:p>
          <a:p>
            <a:r>
              <a:rPr lang="en-US" altLang="ja-JP" sz="2400" dirty="0" smtClean="0">
                <a:solidFill>
                  <a:srgbClr val="FF0000"/>
                </a:solidFill>
              </a:rPr>
              <a:t>no </a:t>
            </a:r>
            <a:r>
              <a:rPr kumimoji="1" lang="en-US" altLang="ja-JP" sz="2400" dirty="0" smtClean="0">
                <a:solidFill>
                  <a:srgbClr val="FF0000"/>
                </a:solidFill>
              </a:rPr>
              <a:t>damage</a:t>
            </a:r>
            <a:endParaRPr kumimoji="1" lang="ja-JP" altLang="en-US" sz="2400" dirty="0">
              <a:solidFill>
                <a:srgbClr val="FF0000"/>
              </a:solidFill>
            </a:endParaRPr>
          </a:p>
        </p:txBody>
      </p:sp>
    </p:spTree>
    <p:extLst>
      <p:ext uri="{BB962C8B-B14F-4D97-AF65-F5344CB8AC3E}">
        <p14:creationId xmlns:p14="http://schemas.microsoft.com/office/powerpoint/2010/main" val="825323381"/>
      </p:ext>
    </p:extLst>
  </p:cSld>
  <p:clrMapOvr>
    <a:masterClrMapping/>
  </p:clrMapOvr>
  <mc:AlternateContent xmlns:mc="http://schemas.openxmlformats.org/markup-compatibility/2006" xmlns:p14="http://schemas.microsoft.com/office/powerpoint/2010/main">
    <mc:Choice Requires="p14">
      <p:transition spd="slow" p14:dur="2000" advTm="71748"/>
    </mc:Choice>
    <mc:Fallback xmlns="">
      <p:transition spd="slow" advTm="71748"/>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smtClean="0"/>
              <a:t>Electron Affinities of fullerenes</a:t>
            </a:r>
            <a:endParaRPr kumimoji="1" lang="ja-JP" altLang="en-US" dirty="0"/>
          </a:p>
        </p:txBody>
      </p:sp>
      <p:grpSp>
        <p:nvGrpSpPr>
          <p:cNvPr id="19" name="グループ化 18"/>
          <p:cNvGrpSpPr/>
          <p:nvPr/>
        </p:nvGrpSpPr>
        <p:grpSpPr>
          <a:xfrm>
            <a:off x="359532" y="1340768"/>
            <a:ext cx="8447108" cy="4864512"/>
            <a:chOff x="481376" y="1412776"/>
            <a:chExt cx="8447108" cy="4864512"/>
          </a:xfrm>
        </p:grpSpPr>
        <p:pic>
          <p:nvPicPr>
            <p:cNvPr id="4" name="Picture 3" descr="D:\Conference\2012\201207ＣＲＥＳＴ有機太陽電池シンポジウム\bis-PCBM704326.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8198" y="1831224"/>
              <a:ext cx="2204262" cy="188010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D:\Conference\2012\201207ＣＲＥＳＴ有機太陽電池シンポジウム\C60 5725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447" y="2462656"/>
              <a:ext cx="1218827" cy="115399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D:\Conference\2012\201207ＣＲＥＳＴ有機太陽電池シンポジウム\C70 482994.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712" y="4892825"/>
              <a:ext cx="1413321" cy="125772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D:\Conference\2012\201207ＣＲＥＳＴ有機太陽電池シンポジウム\PC61BM 684430.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28605" y="1959788"/>
              <a:ext cx="1944937" cy="172451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D:\Conference\2012\201207ＣＲＥＳＴ有機太陽電池シンポジウム\PC71BM 684465.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70047" y="4423115"/>
              <a:ext cx="2113499" cy="1854173"/>
            </a:xfrm>
            <a:prstGeom prst="rect">
              <a:avLst/>
            </a:prstGeom>
            <a:noFill/>
            <a:extLst>
              <a:ext uri="{909E8E84-426E-40DD-AFC4-6F175D3DCCD1}">
                <a14:hiddenFill xmlns:a14="http://schemas.microsoft.com/office/drawing/2010/main">
                  <a:solidFill>
                    <a:srgbClr val="FFFFFF"/>
                  </a:solidFill>
                </a14:hiddenFill>
              </a:ext>
            </a:extLst>
          </p:spPr>
        </p:pic>
        <p:sp>
          <p:nvSpPr>
            <p:cNvPr id="9" name="テキスト ボックス 8"/>
            <p:cNvSpPr txBox="1"/>
            <p:nvPr/>
          </p:nvSpPr>
          <p:spPr>
            <a:xfrm>
              <a:off x="481376" y="1412776"/>
              <a:ext cx="601961" cy="508751"/>
            </a:xfrm>
            <a:prstGeom prst="rect">
              <a:avLst/>
            </a:prstGeom>
            <a:noFill/>
          </p:spPr>
          <p:txBody>
            <a:bodyPr wrap="none" rtlCol="0">
              <a:spAutoFit/>
            </a:bodyPr>
            <a:lstStyle/>
            <a:p>
              <a:r>
                <a:rPr kumimoji="1" lang="en-US" altLang="ja-JP" sz="2800" b="1" dirty="0" smtClean="0">
                  <a:solidFill>
                    <a:schemeClr val="tx2">
                      <a:lumMod val="50000"/>
                    </a:schemeClr>
                  </a:solidFill>
                </a:rPr>
                <a:t>C</a:t>
              </a:r>
              <a:r>
                <a:rPr kumimoji="1" lang="en-US" altLang="ja-JP" sz="2800" b="1" baseline="-25000" dirty="0" smtClean="0">
                  <a:solidFill>
                    <a:schemeClr val="tx2">
                      <a:lumMod val="50000"/>
                    </a:schemeClr>
                  </a:solidFill>
                </a:rPr>
                <a:t>60</a:t>
              </a:r>
              <a:endParaRPr kumimoji="1" lang="ja-JP" altLang="en-US" sz="2800" b="1" baseline="-25000" dirty="0">
                <a:solidFill>
                  <a:schemeClr val="tx2">
                    <a:lumMod val="50000"/>
                  </a:schemeClr>
                </a:solidFill>
              </a:endParaRPr>
            </a:p>
          </p:txBody>
        </p:sp>
        <p:sp>
          <p:nvSpPr>
            <p:cNvPr id="10" name="テキスト ボックス 9"/>
            <p:cNvSpPr txBox="1"/>
            <p:nvPr/>
          </p:nvSpPr>
          <p:spPr>
            <a:xfrm>
              <a:off x="2647867" y="1417324"/>
              <a:ext cx="1289336" cy="508751"/>
            </a:xfrm>
            <a:prstGeom prst="rect">
              <a:avLst/>
            </a:prstGeom>
            <a:noFill/>
          </p:spPr>
          <p:txBody>
            <a:bodyPr wrap="none" rtlCol="0">
              <a:spAutoFit/>
            </a:bodyPr>
            <a:lstStyle/>
            <a:p>
              <a:r>
                <a:rPr kumimoji="1" lang="en-US" altLang="ja-JP" sz="2800" b="1" dirty="0" smtClean="0">
                  <a:solidFill>
                    <a:schemeClr val="tx2">
                      <a:lumMod val="50000"/>
                    </a:schemeClr>
                  </a:solidFill>
                </a:rPr>
                <a:t>PC</a:t>
              </a:r>
              <a:r>
                <a:rPr kumimoji="1" lang="en-US" altLang="ja-JP" sz="2800" b="1" baseline="-25000" dirty="0" smtClean="0">
                  <a:solidFill>
                    <a:schemeClr val="tx2">
                      <a:lumMod val="50000"/>
                    </a:schemeClr>
                  </a:solidFill>
                </a:rPr>
                <a:t>61</a:t>
              </a:r>
              <a:r>
                <a:rPr kumimoji="1" lang="en-US" altLang="ja-JP" sz="2800" b="1" dirty="0" smtClean="0">
                  <a:solidFill>
                    <a:schemeClr val="tx2">
                      <a:lumMod val="50000"/>
                    </a:schemeClr>
                  </a:solidFill>
                </a:rPr>
                <a:t>BM</a:t>
              </a:r>
              <a:endParaRPr kumimoji="1" lang="ja-JP" altLang="en-US" sz="2800" b="1" dirty="0">
                <a:solidFill>
                  <a:schemeClr val="tx2">
                    <a:lumMod val="50000"/>
                  </a:schemeClr>
                </a:solidFill>
              </a:endParaRPr>
            </a:p>
          </p:txBody>
        </p:sp>
        <p:sp>
          <p:nvSpPr>
            <p:cNvPr id="11" name="テキスト ボックス 10"/>
            <p:cNvSpPr txBox="1"/>
            <p:nvPr/>
          </p:nvSpPr>
          <p:spPr>
            <a:xfrm>
              <a:off x="481376" y="4001744"/>
              <a:ext cx="601961" cy="508751"/>
            </a:xfrm>
            <a:prstGeom prst="rect">
              <a:avLst/>
            </a:prstGeom>
            <a:noFill/>
          </p:spPr>
          <p:txBody>
            <a:bodyPr wrap="none" rtlCol="0">
              <a:spAutoFit/>
            </a:bodyPr>
            <a:lstStyle/>
            <a:p>
              <a:r>
                <a:rPr kumimoji="1" lang="en-US" altLang="ja-JP" sz="2800" b="1" dirty="0" smtClean="0">
                  <a:solidFill>
                    <a:schemeClr val="tx2">
                      <a:lumMod val="50000"/>
                    </a:schemeClr>
                  </a:solidFill>
                </a:rPr>
                <a:t>C</a:t>
              </a:r>
              <a:r>
                <a:rPr kumimoji="1" lang="en-US" altLang="ja-JP" sz="2800" b="1" baseline="-25000" dirty="0" smtClean="0">
                  <a:solidFill>
                    <a:schemeClr val="tx2">
                      <a:lumMod val="50000"/>
                    </a:schemeClr>
                  </a:solidFill>
                </a:rPr>
                <a:t>70</a:t>
              </a:r>
              <a:endParaRPr kumimoji="1" lang="ja-JP" altLang="en-US" sz="2800" b="1" baseline="-25000" dirty="0">
                <a:solidFill>
                  <a:schemeClr val="tx2">
                    <a:lumMod val="50000"/>
                  </a:schemeClr>
                </a:solidFill>
              </a:endParaRPr>
            </a:p>
          </p:txBody>
        </p:sp>
        <p:sp>
          <p:nvSpPr>
            <p:cNvPr id="12" name="テキスト ボックス 11"/>
            <p:cNvSpPr txBox="1"/>
            <p:nvPr/>
          </p:nvSpPr>
          <p:spPr>
            <a:xfrm>
              <a:off x="2647867" y="4001744"/>
              <a:ext cx="1289336" cy="508751"/>
            </a:xfrm>
            <a:prstGeom prst="rect">
              <a:avLst/>
            </a:prstGeom>
            <a:noFill/>
          </p:spPr>
          <p:txBody>
            <a:bodyPr wrap="none" rtlCol="0">
              <a:spAutoFit/>
            </a:bodyPr>
            <a:lstStyle/>
            <a:p>
              <a:r>
                <a:rPr kumimoji="1" lang="en-US" altLang="ja-JP" sz="2800" b="1" dirty="0" smtClean="0">
                  <a:solidFill>
                    <a:schemeClr val="tx2">
                      <a:lumMod val="50000"/>
                    </a:schemeClr>
                  </a:solidFill>
                </a:rPr>
                <a:t>PC</a:t>
              </a:r>
              <a:r>
                <a:rPr lang="en-US" altLang="ja-JP" sz="2800" b="1" baseline="-25000" dirty="0">
                  <a:solidFill>
                    <a:schemeClr val="tx2">
                      <a:lumMod val="50000"/>
                    </a:schemeClr>
                  </a:solidFill>
                </a:rPr>
                <a:t>7</a:t>
              </a:r>
              <a:r>
                <a:rPr kumimoji="1" lang="en-US" altLang="ja-JP" sz="2800" b="1" baseline="-25000" dirty="0" smtClean="0">
                  <a:solidFill>
                    <a:schemeClr val="tx2">
                      <a:lumMod val="50000"/>
                    </a:schemeClr>
                  </a:solidFill>
                </a:rPr>
                <a:t>1</a:t>
              </a:r>
              <a:r>
                <a:rPr kumimoji="1" lang="en-US" altLang="ja-JP" sz="2800" b="1" dirty="0" smtClean="0">
                  <a:solidFill>
                    <a:schemeClr val="tx2">
                      <a:lumMod val="50000"/>
                    </a:schemeClr>
                  </a:solidFill>
                </a:rPr>
                <a:t>BM</a:t>
              </a:r>
              <a:endParaRPr kumimoji="1" lang="ja-JP" altLang="en-US" sz="2800" b="1" dirty="0">
                <a:solidFill>
                  <a:schemeClr val="tx2">
                    <a:lumMod val="50000"/>
                  </a:schemeClr>
                </a:solidFill>
              </a:endParaRPr>
            </a:p>
          </p:txBody>
        </p:sp>
        <p:sp>
          <p:nvSpPr>
            <p:cNvPr id="13" name="テキスト ボックス 12"/>
            <p:cNvSpPr txBox="1"/>
            <p:nvPr/>
          </p:nvSpPr>
          <p:spPr>
            <a:xfrm>
              <a:off x="5900349" y="1417541"/>
              <a:ext cx="1571457" cy="508751"/>
            </a:xfrm>
            <a:prstGeom prst="rect">
              <a:avLst/>
            </a:prstGeom>
            <a:noFill/>
          </p:spPr>
          <p:txBody>
            <a:bodyPr wrap="none" rtlCol="0">
              <a:spAutoFit/>
            </a:bodyPr>
            <a:lstStyle/>
            <a:p>
              <a:r>
                <a:rPr kumimoji="1" lang="en-US" altLang="ja-JP" sz="2800" b="1" dirty="0" err="1" smtClean="0">
                  <a:solidFill>
                    <a:schemeClr val="tx2">
                      <a:lumMod val="50000"/>
                    </a:schemeClr>
                  </a:solidFill>
                </a:rPr>
                <a:t>bis</a:t>
              </a:r>
              <a:r>
                <a:rPr kumimoji="1" lang="en-US" altLang="ja-JP" sz="2800" b="1" dirty="0" smtClean="0">
                  <a:solidFill>
                    <a:schemeClr val="tx2">
                      <a:lumMod val="50000"/>
                    </a:schemeClr>
                  </a:solidFill>
                </a:rPr>
                <a:t>-PCBM</a:t>
              </a:r>
              <a:endParaRPr kumimoji="1" lang="ja-JP" altLang="en-US" sz="2800" b="1" dirty="0">
                <a:solidFill>
                  <a:schemeClr val="tx2">
                    <a:lumMod val="50000"/>
                  </a:schemeClr>
                </a:solidFill>
              </a:endParaRPr>
            </a:p>
          </p:txBody>
        </p:sp>
        <p:sp>
          <p:nvSpPr>
            <p:cNvPr id="14" name="Rectangle 164"/>
            <p:cNvSpPr>
              <a:spLocks noChangeArrowheads="1"/>
            </p:cNvSpPr>
            <p:nvPr/>
          </p:nvSpPr>
          <p:spPr bwMode="auto">
            <a:xfrm>
              <a:off x="859959" y="2006266"/>
              <a:ext cx="1708801" cy="307777"/>
            </a:xfrm>
            <a:prstGeom prst="rect">
              <a:avLst/>
            </a:prstGeom>
            <a:solidFill>
              <a:schemeClr val="bg1"/>
            </a:solid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dirty="0" smtClean="0">
                  <a:ln>
                    <a:noFill/>
                  </a:ln>
                  <a:solidFill>
                    <a:srgbClr val="C00000"/>
                  </a:solidFill>
                  <a:effectLst/>
                  <a:latin typeface="Arial" pitchFamily="34" charset="0"/>
                  <a:ea typeface="ＭＳ Ｐゴシック" pitchFamily="50" charset="-128"/>
                  <a:cs typeface="ＭＳ Ｐゴシック" pitchFamily="50" charset="-128"/>
                </a:rPr>
                <a:t>3.98</a:t>
              </a:r>
              <a:r>
                <a:rPr kumimoji="1" lang="en-US" altLang="ja-JP" sz="2000" b="0" i="0" u="none" strike="noStrike" cap="none" normalizeH="0" baseline="0" dirty="0" smtClean="0">
                  <a:ln>
                    <a:noFill/>
                  </a:ln>
                  <a:solidFill>
                    <a:srgbClr val="C00000"/>
                  </a:solidFill>
                  <a:effectLst/>
                  <a:latin typeface="Arial"/>
                  <a:ea typeface="ＭＳ Ｐゴシック" pitchFamily="50" charset="-128"/>
                  <a:cs typeface="Arial"/>
                </a:rPr>
                <a:t>±0.06 </a:t>
              </a:r>
              <a:r>
                <a:rPr kumimoji="1" lang="en-US" altLang="ja-JP" sz="2000" b="0" i="0" u="none" strike="noStrike" cap="none" normalizeH="0" baseline="0" dirty="0" err="1" smtClean="0">
                  <a:ln>
                    <a:noFill/>
                  </a:ln>
                  <a:solidFill>
                    <a:srgbClr val="C00000"/>
                  </a:solidFill>
                  <a:effectLst/>
                  <a:latin typeface="Arial"/>
                  <a:ea typeface="ＭＳ Ｐゴシック" pitchFamily="50" charset="-128"/>
                  <a:cs typeface="Arial"/>
                </a:rPr>
                <a:t>eV</a:t>
              </a:r>
              <a:r>
                <a:rPr kumimoji="1" lang="en-US" altLang="ja-JP" sz="2000" b="0" i="0" u="none" strike="noStrike" cap="none" normalizeH="0" baseline="0" dirty="0" smtClean="0">
                  <a:ln>
                    <a:noFill/>
                  </a:ln>
                  <a:solidFill>
                    <a:srgbClr val="C00000"/>
                  </a:solidFill>
                  <a:effectLst/>
                  <a:latin typeface="Arial" pitchFamily="34" charset="0"/>
                  <a:ea typeface="ＭＳ Ｐゴシック" pitchFamily="50" charset="-128"/>
                  <a:cs typeface="ＭＳ Ｐゴシック" pitchFamily="50" charset="-128"/>
                </a:rPr>
                <a:t> </a:t>
              </a:r>
              <a:endParaRPr kumimoji="1" lang="ja-JP" altLang="ja-JP" sz="2000" b="0" i="0" u="none" strike="noStrike" cap="none" normalizeH="0" baseline="0" dirty="0" smtClean="0">
                <a:ln>
                  <a:noFill/>
                </a:ln>
                <a:solidFill>
                  <a:srgbClr val="C00000"/>
                </a:solidFill>
                <a:effectLst/>
                <a:latin typeface="Arial" pitchFamily="34" charset="0"/>
                <a:ea typeface="ＭＳ Ｐゴシック" pitchFamily="50" charset="-128"/>
                <a:cs typeface="ＭＳ Ｐゴシック" pitchFamily="50" charset="-128"/>
              </a:endParaRPr>
            </a:p>
          </p:txBody>
        </p:sp>
        <p:sp>
          <p:nvSpPr>
            <p:cNvPr id="15" name="Rectangle 164"/>
            <p:cNvSpPr>
              <a:spLocks noChangeArrowheads="1"/>
            </p:cNvSpPr>
            <p:nvPr/>
          </p:nvSpPr>
          <p:spPr bwMode="auto">
            <a:xfrm>
              <a:off x="864996" y="4510495"/>
              <a:ext cx="1708801" cy="307777"/>
            </a:xfrm>
            <a:prstGeom prst="rect">
              <a:avLst/>
            </a:prstGeom>
            <a:solidFill>
              <a:schemeClr val="bg1"/>
            </a:solid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dirty="0" smtClean="0">
                  <a:ln>
                    <a:noFill/>
                  </a:ln>
                  <a:solidFill>
                    <a:srgbClr val="C00000"/>
                  </a:solidFill>
                  <a:effectLst/>
                  <a:latin typeface="Arial"/>
                  <a:ea typeface="ＭＳ Ｐゴシック" pitchFamily="50" charset="-128"/>
                  <a:cs typeface="Arial"/>
                </a:rPr>
                <a:t>4.00±0.04 </a:t>
              </a:r>
              <a:r>
                <a:rPr kumimoji="1" lang="en-US" altLang="ja-JP" sz="2000" b="0" i="0" u="none" strike="noStrike" cap="none" normalizeH="0" baseline="0" dirty="0" err="1" smtClean="0">
                  <a:ln>
                    <a:noFill/>
                  </a:ln>
                  <a:solidFill>
                    <a:srgbClr val="C00000"/>
                  </a:solidFill>
                  <a:effectLst/>
                  <a:latin typeface="Arial"/>
                  <a:ea typeface="ＭＳ Ｐゴシック" pitchFamily="50" charset="-128"/>
                  <a:cs typeface="Arial"/>
                </a:rPr>
                <a:t>eV</a:t>
              </a:r>
              <a:r>
                <a:rPr kumimoji="1" lang="en-US" altLang="ja-JP" sz="2000" b="0" i="0" u="none" strike="noStrike" cap="none" normalizeH="0" baseline="0" dirty="0" smtClean="0">
                  <a:ln>
                    <a:noFill/>
                  </a:ln>
                  <a:solidFill>
                    <a:srgbClr val="C00000"/>
                  </a:solidFill>
                  <a:effectLst/>
                  <a:latin typeface="Arial" pitchFamily="34" charset="0"/>
                  <a:ea typeface="ＭＳ Ｐゴシック" pitchFamily="50" charset="-128"/>
                  <a:cs typeface="ＭＳ Ｐゴシック" pitchFamily="50" charset="-128"/>
                </a:rPr>
                <a:t> </a:t>
              </a:r>
              <a:endParaRPr kumimoji="1" lang="ja-JP" altLang="ja-JP" sz="2000" b="0" i="0" u="none" strike="noStrike" cap="none" normalizeH="0" baseline="0" dirty="0" smtClean="0">
                <a:ln>
                  <a:noFill/>
                </a:ln>
                <a:solidFill>
                  <a:srgbClr val="C00000"/>
                </a:solidFill>
                <a:effectLst/>
                <a:latin typeface="Arial" pitchFamily="34" charset="0"/>
                <a:ea typeface="ＭＳ Ｐゴシック" pitchFamily="50" charset="-128"/>
                <a:cs typeface="ＭＳ Ｐゴシック" pitchFamily="50" charset="-128"/>
              </a:endParaRPr>
            </a:p>
          </p:txBody>
        </p:sp>
        <p:sp>
          <p:nvSpPr>
            <p:cNvPr id="16" name="Rectangle 164"/>
            <p:cNvSpPr>
              <a:spLocks noChangeArrowheads="1"/>
            </p:cNvSpPr>
            <p:nvPr/>
          </p:nvSpPr>
          <p:spPr bwMode="auto">
            <a:xfrm>
              <a:off x="4048202" y="1517518"/>
              <a:ext cx="1708801" cy="307777"/>
            </a:xfrm>
            <a:prstGeom prst="rect">
              <a:avLst/>
            </a:prstGeom>
            <a:solidFill>
              <a:schemeClr val="bg1"/>
            </a:solid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dirty="0" smtClean="0">
                  <a:ln>
                    <a:noFill/>
                  </a:ln>
                  <a:solidFill>
                    <a:srgbClr val="C00000"/>
                  </a:solidFill>
                  <a:effectLst/>
                  <a:latin typeface="Arial" pitchFamily="34" charset="0"/>
                  <a:ea typeface="ＭＳ Ｐゴシック" pitchFamily="50" charset="-128"/>
                  <a:cs typeface="ＭＳ Ｐゴシック" pitchFamily="50" charset="-128"/>
                </a:rPr>
                <a:t>3.84</a:t>
              </a:r>
              <a:r>
                <a:rPr kumimoji="1" lang="en-US" altLang="ja-JP" sz="2000" b="0" i="0" u="none" strike="noStrike" cap="none" normalizeH="0" baseline="0" dirty="0" smtClean="0">
                  <a:ln>
                    <a:noFill/>
                  </a:ln>
                  <a:solidFill>
                    <a:srgbClr val="C00000"/>
                  </a:solidFill>
                  <a:effectLst/>
                  <a:latin typeface="Arial"/>
                  <a:ea typeface="ＭＳ Ｐゴシック" pitchFamily="50" charset="-128"/>
                  <a:cs typeface="Arial"/>
                </a:rPr>
                <a:t>±0.04 </a:t>
              </a:r>
              <a:r>
                <a:rPr kumimoji="1" lang="en-US" altLang="ja-JP" sz="2000" b="0" i="0" u="none" strike="noStrike" cap="none" normalizeH="0" baseline="0" dirty="0" err="1" smtClean="0">
                  <a:ln>
                    <a:noFill/>
                  </a:ln>
                  <a:solidFill>
                    <a:srgbClr val="C00000"/>
                  </a:solidFill>
                  <a:effectLst/>
                  <a:latin typeface="Arial"/>
                  <a:ea typeface="ＭＳ Ｐゴシック" pitchFamily="50" charset="-128"/>
                  <a:cs typeface="Arial"/>
                </a:rPr>
                <a:t>eV</a:t>
              </a:r>
              <a:r>
                <a:rPr kumimoji="1" lang="en-US" altLang="ja-JP" sz="2000" b="0" i="0" u="none" strike="noStrike" cap="none" normalizeH="0" baseline="0" dirty="0" smtClean="0">
                  <a:ln>
                    <a:noFill/>
                  </a:ln>
                  <a:solidFill>
                    <a:srgbClr val="C00000"/>
                  </a:solidFill>
                  <a:effectLst/>
                  <a:latin typeface="Arial" pitchFamily="34" charset="0"/>
                  <a:ea typeface="ＭＳ Ｐゴシック" pitchFamily="50" charset="-128"/>
                  <a:cs typeface="ＭＳ Ｐゴシック" pitchFamily="50" charset="-128"/>
                </a:rPr>
                <a:t> </a:t>
              </a:r>
              <a:endParaRPr kumimoji="1" lang="ja-JP" altLang="ja-JP" sz="2000" b="0" i="0" u="none" strike="noStrike" cap="none" normalizeH="0" baseline="0" dirty="0" smtClean="0">
                <a:ln>
                  <a:noFill/>
                </a:ln>
                <a:solidFill>
                  <a:srgbClr val="C00000"/>
                </a:solidFill>
                <a:effectLst/>
                <a:latin typeface="Arial" pitchFamily="34" charset="0"/>
                <a:ea typeface="ＭＳ Ｐゴシック" pitchFamily="50" charset="-128"/>
                <a:cs typeface="ＭＳ Ｐゴシック" pitchFamily="50" charset="-128"/>
              </a:endParaRPr>
            </a:p>
          </p:txBody>
        </p:sp>
        <p:sp>
          <p:nvSpPr>
            <p:cNvPr id="17" name="Rectangle 164"/>
            <p:cNvSpPr>
              <a:spLocks noChangeArrowheads="1"/>
            </p:cNvSpPr>
            <p:nvPr/>
          </p:nvSpPr>
          <p:spPr bwMode="auto">
            <a:xfrm>
              <a:off x="4065745" y="4106486"/>
              <a:ext cx="1708801" cy="307777"/>
            </a:xfrm>
            <a:prstGeom prst="rect">
              <a:avLst/>
            </a:prstGeom>
            <a:solidFill>
              <a:schemeClr val="bg1"/>
            </a:solid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dirty="0" smtClean="0">
                  <a:ln>
                    <a:noFill/>
                  </a:ln>
                  <a:solidFill>
                    <a:srgbClr val="C00000"/>
                  </a:solidFill>
                  <a:effectLst/>
                  <a:latin typeface="Arial" pitchFamily="34" charset="0"/>
                  <a:ea typeface="ＭＳ Ｐゴシック" pitchFamily="50" charset="-128"/>
                  <a:cs typeface="ＭＳ Ｐゴシック" pitchFamily="50" charset="-128"/>
                </a:rPr>
                <a:t>3.81</a:t>
              </a:r>
              <a:r>
                <a:rPr kumimoji="1" lang="en-US" altLang="ja-JP" sz="2000" b="0" i="0" u="none" strike="noStrike" cap="none" normalizeH="0" baseline="0" dirty="0" smtClean="0">
                  <a:ln>
                    <a:noFill/>
                  </a:ln>
                  <a:solidFill>
                    <a:srgbClr val="C00000"/>
                  </a:solidFill>
                  <a:effectLst/>
                  <a:latin typeface="Arial"/>
                  <a:ea typeface="ＭＳ Ｐゴシック" pitchFamily="50" charset="-128"/>
                  <a:cs typeface="Arial"/>
                </a:rPr>
                <a:t>±0.06 </a:t>
              </a:r>
              <a:r>
                <a:rPr kumimoji="1" lang="en-US" altLang="ja-JP" sz="2000" b="0" i="0" u="none" strike="noStrike" cap="none" normalizeH="0" baseline="0" dirty="0" err="1" smtClean="0">
                  <a:ln>
                    <a:noFill/>
                  </a:ln>
                  <a:solidFill>
                    <a:srgbClr val="C00000"/>
                  </a:solidFill>
                  <a:effectLst/>
                  <a:latin typeface="Arial"/>
                  <a:ea typeface="ＭＳ Ｐゴシック" pitchFamily="50" charset="-128"/>
                  <a:cs typeface="Arial"/>
                </a:rPr>
                <a:t>eV</a:t>
              </a:r>
              <a:r>
                <a:rPr kumimoji="1" lang="en-US" altLang="ja-JP" sz="2000" b="0" i="0" u="none" strike="noStrike" cap="none" normalizeH="0" baseline="0" dirty="0" smtClean="0">
                  <a:ln>
                    <a:noFill/>
                  </a:ln>
                  <a:solidFill>
                    <a:srgbClr val="C00000"/>
                  </a:solidFill>
                  <a:effectLst/>
                  <a:latin typeface="Arial" pitchFamily="34" charset="0"/>
                  <a:ea typeface="ＭＳ Ｐゴシック" pitchFamily="50" charset="-128"/>
                  <a:cs typeface="ＭＳ Ｐゴシック" pitchFamily="50" charset="-128"/>
                </a:rPr>
                <a:t> </a:t>
              </a:r>
              <a:endParaRPr kumimoji="1" lang="ja-JP" altLang="ja-JP" sz="2000" b="0" i="0" u="none" strike="noStrike" cap="none" normalizeH="0" baseline="0" dirty="0" smtClean="0">
                <a:ln>
                  <a:noFill/>
                </a:ln>
                <a:solidFill>
                  <a:srgbClr val="C00000"/>
                </a:solidFill>
                <a:effectLst/>
                <a:latin typeface="Arial" pitchFamily="34" charset="0"/>
                <a:ea typeface="ＭＳ Ｐゴシック" pitchFamily="50" charset="-128"/>
                <a:cs typeface="ＭＳ Ｐゴシック" pitchFamily="50" charset="-128"/>
              </a:endParaRPr>
            </a:p>
          </p:txBody>
        </p:sp>
        <p:sp>
          <p:nvSpPr>
            <p:cNvPr id="18" name="Rectangle 164"/>
            <p:cNvSpPr>
              <a:spLocks noChangeArrowheads="1"/>
            </p:cNvSpPr>
            <p:nvPr/>
          </p:nvSpPr>
          <p:spPr bwMode="auto">
            <a:xfrm>
              <a:off x="6516216" y="3717032"/>
              <a:ext cx="1708801" cy="307777"/>
            </a:xfrm>
            <a:prstGeom prst="rect">
              <a:avLst/>
            </a:prstGeom>
            <a:solidFill>
              <a:schemeClr val="bg1"/>
            </a:solid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dirty="0" smtClean="0">
                  <a:ln>
                    <a:noFill/>
                  </a:ln>
                  <a:solidFill>
                    <a:srgbClr val="C00000"/>
                  </a:solidFill>
                  <a:effectLst/>
                  <a:latin typeface="Arial" pitchFamily="34" charset="0"/>
                  <a:ea typeface="ＭＳ Ｐゴシック" pitchFamily="50" charset="-128"/>
                  <a:cs typeface="ＭＳ Ｐゴシック" pitchFamily="50" charset="-128"/>
                </a:rPr>
                <a:t>3.52</a:t>
              </a:r>
              <a:r>
                <a:rPr kumimoji="1" lang="en-US" altLang="ja-JP" sz="2000" b="0" i="0" u="none" strike="noStrike" cap="none" normalizeH="0" baseline="0" dirty="0" smtClean="0">
                  <a:ln>
                    <a:noFill/>
                  </a:ln>
                  <a:solidFill>
                    <a:srgbClr val="C00000"/>
                  </a:solidFill>
                  <a:effectLst/>
                  <a:latin typeface="Arial"/>
                  <a:ea typeface="ＭＳ Ｐゴシック" pitchFamily="50" charset="-128"/>
                  <a:cs typeface="Arial"/>
                </a:rPr>
                <a:t>±0.04 </a:t>
              </a:r>
              <a:r>
                <a:rPr kumimoji="1" lang="en-US" altLang="ja-JP" sz="2000" b="0" i="0" u="none" strike="noStrike" cap="none" normalizeH="0" baseline="0" dirty="0" err="1" smtClean="0">
                  <a:ln>
                    <a:noFill/>
                  </a:ln>
                  <a:solidFill>
                    <a:srgbClr val="C00000"/>
                  </a:solidFill>
                  <a:effectLst/>
                  <a:latin typeface="Arial"/>
                  <a:ea typeface="ＭＳ Ｐゴシック" pitchFamily="50" charset="-128"/>
                  <a:cs typeface="Arial"/>
                </a:rPr>
                <a:t>eV</a:t>
              </a:r>
              <a:r>
                <a:rPr kumimoji="1" lang="en-US" altLang="ja-JP" sz="2000" b="0" i="0" u="none" strike="noStrike" cap="none" normalizeH="0" baseline="0" dirty="0" smtClean="0">
                  <a:ln>
                    <a:noFill/>
                  </a:ln>
                  <a:solidFill>
                    <a:srgbClr val="C00000"/>
                  </a:solidFill>
                  <a:effectLst/>
                  <a:latin typeface="Arial" pitchFamily="34" charset="0"/>
                  <a:ea typeface="ＭＳ Ｐゴシック" pitchFamily="50" charset="-128"/>
                  <a:cs typeface="ＭＳ Ｐゴシック" pitchFamily="50" charset="-128"/>
                </a:rPr>
                <a:t> </a:t>
              </a:r>
              <a:endParaRPr kumimoji="1" lang="ja-JP" altLang="ja-JP" sz="2000" b="0" i="0" u="none" strike="noStrike" cap="none" normalizeH="0" baseline="0" dirty="0" smtClean="0">
                <a:ln>
                  <a:noFill/>
                </a:ln>
                <a:solidFill>
                  <a:srgbClr val="C00000"/>
                </a:solidFill>
                <a:effectLst/>
                <a:latin typeface="Arial" pitchFamily="34" charset="0"/>
                <a:ea typeface="ＭＳ Ｐゴシック" pitchFamily="50" charset="-128"/>
                <a:cs typeface="ＭＳ Ｐゴシック" pitchFamily="50" charset="-128"/>
              </a:endParaRPr>
            </a:p>
          </p:txBody>
        </p:sp>
        <p:pic>
          <p:nvPicPr>
            <p:cNvPr id="1026" name="Picture 2" descr="D:\Data\さきがけ\201112experiment1\20121206bisIndeneC60\aldrich.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11538" y="4889802"/>
              <a:ext cx="3316946" cy="1347510"/>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64"/>
            <p:cNvSpPr>
              <a:spLocks noChangeArrowheads="1"/>
            </p:cNvSpPr>
            <p:nvPr/>
          </p:nvSpPr>
          <p:spPr bwMode="auto">
            <a:xfrm>
              <a:off x="6710393" y="4437112"/>
              <a:ext cx="1708801" cy="307777"/>
            </a:xfrm>
            <a:prstGeom prst="rect">
              <a:avLst/>
            </a:prstGeom>
            <a:solidFill>
              <a:schemeClr val="bg1"/>
            </a:solid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dirty="0" smtClean="0">
                  <a:ln>
                    <a:noFill/>
                  </a:ln>
                  <a:solidFill>
                    <a:srgbClr val="C00000"/>
                  </a:solidFill>
                  <a:effectLst/>
                  <a:latin typeface="Arial" pitchFamily="34" charset="0"/>
                  <a:ea typeface="ＭＳ Ｐゴシック" pitchFamily="50" charset="-128"/>
                  <a:cs typeface="ＭＳ Ｐゴシック" pitchFamily="50" charset="-128"/>
                </a:rPr>
                <a:t>3.74</a:t>
              </a:r>
              <a:r>
                <a:rPr kumimoji="1" lang="en-US" altLang="ja-JP" sz="2000" b="0" i="0" u="none" strike="noStrike" cap="none" normalizeH="0" baseline="0" dirty="0" smtClean="0">
                  <a:ln>
                    <a:noFill/>
                  </a:ln>
                  <a:solidFill>
                    <a:srgbClr val="C00000"/>
                  </a:solidFill>
                  <a:effectLst/>
                  <a:latin typeface="Arial"/>
                  <a:ea typeface="ＭＳ Ｐゴシック" pitchFamily="50" charset="-128"/>
                  <a:cs typeface="Arial"/>
                </a:rPr>
                <a:t>±0.07 </a:t>
              </a:r>
              <a:r>
                <a:rPr kumimoji="1" lang="en-US" altLang="ja-JP" sz="2000" b="0" i="0" u="none" strike="noStrike" cap="none" normalizeH="0" baseline="0" dirty="0" err="1" smtClean="0">
                  <a:ln>
                    <a:noFill/>
                  </a:ln>
                  <a:solidFill>
                    <a:srgbClr val="C00000"/>
                  </a:solidFill>
                  <a:effectLst/>
                  <a:latin typeface="Arial"/>
                  <a:ea typeface="ＭＳ Ｐゴシック" pitchFamily="50" charset="-128"/>
                  <a:cs typeface="Arial"/>
                </a:rPr>
                <a:t>eV</a:t>
              </a:r>
              <a:r>
                <a:rPr kumimoji="1" lang="en-US" altLang="ja-JP" sz="2000" b="0" i="0" u="none" strike="noStrike" cap="none" normalizeH="0" baseline="0" dirty="0" smtClean="0">
                  <a:ln>
                    <a:noFill/>
                  </a:ln>
                  <a:solidFill>
                    <a:srgbClr val="C00000"/>
                  </a:solidFill>
                  <a:effectLst/>
                  <a:latin typeface="Arial" pitchFamily="34" charset="0"/>
                  <a:ea typeface="ＭＳ Ｐゴシック" pitchFamily="50" charset="-128"/>
                  <a:cs typeface="ＭＳ Ｐゴシック" pitchFamily="50" charset="-128"/>
                </a:rPr>
                <a:t> </a:t>
              </a:r>
              <a:endParaRPr kumimoji="1" lang="ja-JP" altLang="ja-JP" sz="2000" b="0" i="0" u="none" strike="noStrike" cap="none" normalizeH="0" baseline="0" dirty="0" smtClean="0">
                <a:ln>
                  <a:noFill/>
                </a:ln>
                <a:solidFill>
                  <a:srgbClr val="C00000"/>
                </a:solidFill>
                <a:effectLst/>
                <a:latin typeface="Arial" pitchFamily="34" charset="0"/>
                <a:ea typeface="ＭＳ Ｐゴシック" pitchFamily="50" charset="-128"/>
                <a:cs typeface="ＭＳ Ｐゴシック" pitchFamily="50" charset="-128"/>
              </a:endParaRPr>
            </a:p>
          </p:txBody>
        </p:sp>
        <p:sp>
          <p:nvSpPr>
            <p:cNvPr id="21" name="テキスト ボックス 20"/>
            <p:cNvSpPr txBox="1"/>
            <p:nvPr/>
          </p:nvSpPr>
          <p:spPr>
            <a:xfrm>
              <a:off x="6144915" y="4001199"/>
              <a:ext cx="888064" cy="523220"/>
            </a:xfrm>
            <a:prstGeom prst="rect">
              <a:avLst/>
            </a:prstGeom>
            <a:noFill/>
          </p:spPr>
          <p:txBody>
            <a:bodyPr wrap="none" rtlCol="0">
              <a:spAutoFit/>
            </a:bodyPr>
            <a:lstStyle/>
            <a:p>
              <a:r>
                <a:rPr kumimoji="1" lang="en-US" altLang="ja-JP" sz="2800" b="1" dirty="0" smtClean="0">
                  <a:solidFill>
                    <a:schemeClr val="tx2">
                      <a:lumMod val="50000"/>
                    </a:schemeClr>
                  </a:solidFill>
                </a:rPr>
                <a:t>ICBA</a:t>
              </a:r>
              <a:endParaRPr kumimoji="1" lang="ja-JP" altLang="en-US" sz="2800" b="1" dirty="0">
                <a:solidFill>
                  <a:schemeClr val="tx2">
                    <a:lumMod val="50000"/>
                  </a:schemeClr>
                </a:solidFill>
              </a:endParaRPr>
            </a:p>
          </p:txBody>
        </p:sp>
      </p:grpSp>
      <p:sp>
        <p:nvSpPr>
          <p:cNvPr id="22" name="正方形/長方形 21"/>
          <p:cNvSpPr/>
          <p:nvPr/>
        </p:nvSpPr>
        <p:spPr>
          <a:xfrm>
            <a:off x="506356" y="6269541"/>
            <a:ext cx="6549920" cy="461665"/>
          </a:xfrm>
          <a:prstGeom prst="rect">
            <a:avLst/>
          </a:prstGeom>
        </p:spPr>
        <p:txBody>
          <a:bodyPr wrap="square">
            <a:spAutoFit/>
          </a:bodyPr>
          <a:lstStyle/>
          <a:p>
            <a:r>
              <a:rPr lang="en-US" altLang="ja-JP" sz="2400" dirty="0" smtClean="0"/>
              <a:t>H. Yoshida</a:t>
            </a:r>
            <a:r>
              <a:rPr lang="en-US" altLang="ja-JP" sz="2400" dirty="0"/>
              <a:t>, </a:t>
            </a:r>
            <a:r>
              <a:rPr lang="en-US" altLang="ja-JP" sz="2400" i="1" dirty="0"/>
              <a:t>J. Phys. Chem. </a:t>
            </a:r>
            <a:r>
              <a:rPr lang="en-US" altLang="ja-JP" sz="2400" i="1" dirty="0" smtClean="0"/>
              <a:t>C </a:t>
            </a:r>
            <a:r>
              <a:rPr lang="ja-JP" altLang="en-US" sz="2400" dirty="0"/>
              <a:t> </a:t>
            </a:r>
            <a:r>
              <a:rPr lang="en-US" altLang="ja-JP" sz="2400" b="1" dirty="0"/>
              <a:t>118</a:t>
            </a:r>
            <a:r>
              <a:rPr lang="en-US" altLang="ja-JP" sz="2400" dirty="0"/>
              <a:t>, 24377 (2014).</a:t>
            </a:r>
          </a:p>
        </p:txBody>
      </p:sp>
    </p:spTree>
    <p:extLst>
      <p:ext uri="{BB962C8B-B14F-4D97-AF65-F5344CB8AC3E}">
        <p14:creationId xmlns:p14="http://schemas.microsoft.com/office/powerpoint/2010/main" val="268826406"/>
      </p:ext>
    </p:extLst>
  </p:cSld>
  <p:clrMapOvr>
    <a:masterClrMapping/>
  </p:clrMapOvr>
  <mc:AlternateContent xmlns:mc="http://schemas.openxmlformats.org/markup-compatibility/2006" xmlns:p14="http://schemas.microsoft.com/office/powerpoint/2010/main">
    <mc:Choice Requires="p14">
      <p:transition spd="slow" p14:dur="2000" advTm="9147"/>
    </mc:Choice>
    <mc:Fallback xmlns="">
      <p:transition spd="slow" advTm="9147"/>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53961" y="274638"/>
            <a:ext cx="8436078" cy="1143000"/>
          </a:xfrm>
        </p:spPr>
        <p:txBody>
          <a:bodyPr>
            <a:normAutofit/>
          </a:bodyPr>
          <a:lstStyle/>
          <a:p>
            <a:r>
              <a:rPr kumimoji="1" lang="en-US" altLang="ja-JP" dirty="0" smtClean="0"/>
              <a:t>EA of organic semiconductors </a:t>
            </a:r>
            <a:endParaRPr kumimoji="1" lang="ja-JP" altLang="en-US" dirty="0"/>
          </a:p>
        </p:txBody>
      </p:sp>
      <p:pic>
        <p:nvPicPr>
          <p:cNvPr id="615582" name="Picture 15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70112" y="1820466"/>
            <a:ext cx="5834236" cy="49569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正方形/長方形 4"/>
          <p:cNvSpPr/>
          <p:nvPr/>
        </p:nvSpPr>
        <p:spPr>
          <a:xfrm>
            <a:off x="617265" y="1301859"/>
            <a:ext cx="6330999" cy="830997"/>
          </a:xfrm>
          <a:prstGeom prst="rect">
            <a:avLst/>
          </a:prstGeom>
        </p:spPr>
        <p:txBody>
          <a:bodyPr wrap="square">
            <a:spAutoFit/>
          </a:bodyPr>
          <a:lstStyle/>
          <a:p>
            <a:r>
              <a:rPr lang="en-US" altLang="ja-JP" sz="2400" dirty="0" smtClean="0"/>
              <a:t>H. </a:t>
            </a:r>
            <a:r>
              <a:rPr lang="en-US" altLang="ja-JP" sz="2400" dirty="0"/>
              <a:t>Yoshida</a:t>
            </a:r>
            <a:r>
              <a:rPr lang="en-US" altLang="ja-JP" sz="2400" dirty="0" smtClean="0"/>
              <a:t>, </a:t>
            </a:r>
            <a:r>
              <a:rPr lang="en-US" altLang="ja-JP" sz="2400" dirty="0"/>
              <a:t>Anal. </a:t>
            </a:r>
            <a:r>
              <a:rPr lang="en-US" altLang="ja-JP" sz="2400" dirty="0" err="1"/>
              <a:t>Bioanal</a:t>
            </a:r>
            <a:r>
              <a:rPr lang="en-US" altLang="ja-JP" sz="2400" dirty="0"/>
              <a:t>. Chem. </a:t>
            </a:r>
            <a:r>
              <a:rPr lang="en-US" altLang="ja-JP" sz="2400" b="1" dirty="0"/>
              <a:t>406,</a:t>
            </a:r>
            <a:r>
              <a:rPr lang="en-US" altLang="ja-JP" sz="2400" dirty="0"/>
              <a:t> </a:t>
            </a:r>
            <a:r>
              <a:rPr lang="en-US" altLang="ja-JP" sz="2400" dirty="0" smtClean="0"/>
              <a:t>2231 </a:t>
            </a:r>
            <a:r>
              <a:rPr lang="en-US" altLang="ja-JP" sz="2400" dirty="0"/>
              <a:t>(2014</a:t>
            </a:r>
            <a:r>
              <a:rPr lang="en-US" altLang="ja-JP" sz="2400" dirty="0" smtClean="0"/>
              <a:t>) -Trend2014</a:t>
            </a:r>
            <a:endParaRPr lang="ja-JP" altLang="en-US" sz="2400" dirty="0"/>
          </a:p>
        </p:txBody>
      </p:sp>
    </p:spTree>
    <p:extLst>
      <p:ext uri="{BB962C8B-B14F-4D97-AF65-F5344CB8AC3E}">
        <p14:creationId xmlns:p14="http://schemas.microsoft.com/office/powerpoint/2010/main" val="997690130"/>
      </p:ext>
    </p:extLst>
  </p:cSld>
  <p:clrMapOvr>
    <a:masterClrMapping/>
  </p:clrMapOvr>
  <mc:AlternateContent xmlns:mc="http://schemas.openxmlformats.org/markup-compatibility/2006" xmlns:p14="http://schemas.microsoft.com/office/powerpoint/2010/main">
    <mc:Choice Requires="p14">
      <p:transition spd="slow" p14:dur="2000" advTm="15112"/>
    </mc:Choice>
    <mc:Fallback xmlns="">
      <p:transition spd="slow" advTm="15112"/>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Electron affinities by LEIPS</a:t>
            </a:r>
            <a:endParaRPr kumimoji="1" lang="ja-JP" altLang="en-US" dirty="0"/>
          </a:p>
        </p:txBody>
      </p:sp>
      <p:pic>
        <p:nvPicPr>
          <p:cNvPr id="668674" name="Picture 2" descr="D:\conference\2015\10ESPMI8\web(electron affinity).png"/>
          <p:cNvPicPr>
            <a:picLocks noChangeAspect="1" noChangeArrowheads="1"/>
          </p:cNvPicPr>
          <p:nvPr/>
        </p:nvPicPr>
        <p:blipFill rotWithShape="1">
          <a:blip r:embed="rId2">
            <a:extLst>
              <a:ext uri="{28A0092B-C50C-407E-A947-70E740481C1C}">
                <a14:useLocalDpi xmlns:a14="http://schemas.microsoft.com/office/drawing/2010/main" val="0"/>
              </a:ext>
            </a:extLst>
          </a:blip>
          <a:srcRect l="364" t="3510" r="-364" b="65535"/>
          <a:stretch/>
        </p:blipFill>
        <p:spPr bwMode="auto">
          <a:xfrm>
            <a:off x="378144" y="1219982"/>
            <a:ext cx="8279700" cy="4549278"/>
          </a:xfrm>
          <a:prstGeom prst="rect">
            <a:avLst/>
          </a:prstGeom>
          <a:noFill/>
          <a:extLst>
            <a:ext uri="{909E8E84-426E-40DD-AFC4-6F175D3DCCD1}">
              <a14:hiddenFill xmlns:a14="http://schemas.microsoft.com/office/drawing/2010/main">
                <a:solidFill>
                  <a:srgbClr val="FFFFFF"/>
                </a:solidFill>
              </a14:hiddenFill>
            </a:ext>
          </a:extLst>
        </p:spPr>
      </p:pic>
      <p:sp>
        <p:nvSpPr>
          <p:cNvPr id="3" name="正方形/長方形 2"/>
          <p:cNvSpPr/>
          <p:nvPr/>
        </p:nvSpPr>
        <p:spPr>
          <a:xfrm>
            <a:off x="359532" y="5805264"/>
            <a:ext cx="7380820" cy="461665"/>
          </a:xfrm>
          <a:prstGeom prst="rect">
            <a:avLst/>
          </a:prstGeom>
        </p:spPr>
        <p:txBody>
          <a:bodyPr wrap="square">
            <a:spAutoFit/>
          </a:bodyPr>
          <a:lstStyle/>
          <a:p>
            <a:r>
              <a:rPr lang="en-US" altLang="ja-JP" sz="2400" b="1" dirty="0">
                <a:solidFill>
                  <a:srgbClr val="0000FF"/>
                </a:solidFill>
              </a:rPr>
              <a:t>http://adv.chiba-u.jp/nano/yoshida_lab/index.htm</a:t>
            </a:r>
            <a:endParaRPr lang="ja-JP" altLang="en-US" sz="2400" b="1" dirty="0">
              <a:solidFill>
                <a:srgbClr val="0000FF"/>
              </a:solidFill>
            </a:endParaRPr>
          </a:p>
        </p:txBody>
      </p:sp>
      <p:sp>
        <p:nvSpPr>
          <p:cNvPr id="4" name="正方形/長方形 3"/>
          <p:cNvSpPr/>
          <p:nvPr/>
        </p:nvSpPr>
        <p:spPr>
          <a:xfrm>
            <a:off x="467544" y="6374941"/>
            <a:ext cx="8352928" cy="461665"/>
          </a:xfrm>
          <a:prstGeom prst="rect">
            <a:avLst/>
          </a:prstGeom>
        </p:spPr>
        <p:txBody>
          <a:bodyPr wrap="square">
            <a:spAutoFit/>
          </a:bodyPr>
          <a:lstStyle/>
          <a:p>
            <a:r>
              <a:rPr lang="en-US" altLang="ja-JP" sz="2400" dirty="0" smtClean="0"/>
              <a:t>Yoshida</a:t>
            </a:r>
            <a:r>
              <a:rPr lang="en-US" altLang="ja-JP" sz="2400" dirty="0"/>
              <a:t>, </a:t>
            </a:r>
            <a:r>
              <a:rPr lang="en-US" altLang="ja-JP" sz="2400" dirty="0" smtClean="0"/>
              <a:t>J</a:t>
            </a:r>
            <a:r>
              <a:rPr lang="en-US" altLang="ja-JP" sz="2400" dirty="0"/>
              <a:t>. Electron </a:t>
            </a:r>
            <a:r>
              <a:rPr lang="en-US" altLang="ja-JP" sz="2400" dirty="0" err="1"/>
              <a:t>Spectrosc</a:t>
            </a:r>
            <a:r>
              <a:rPr lang="en-US" altLang="ja-JP" sz="2400" dirty="0"/>
              <a:t>. </a:t>
            </a:r>
            <a:r>
              <a:rPr lang="en-US" altLang="ja-JP" sz="2400" dirty="0" err="1"/>
              <a:t>Relat</a:t>
            </a:r>
            <a:r>
              <a:rPr lang="en-US" altLang="ja-JP" sz="2400" dirty="0"/>
              <a:t>. Phenom., </a:t>
            </a:r>
            <a:r>
              <a:rPr lang="en-US" altLang="ja-JP" sz="2400" b="1" dirty="0" smtClean="0"/>
              <a:t>204, </a:t>
            </a:r>
            <a:r>
              <a:rPr lang="en-US" altLang="ja-JP" sz="2400" dirty="0" smtClean="0"/>
              <a:t>116 </a:t>
            </a:r>
            <a:r>
              <a:rPr lang="en-US" altLang="ja-JP" sz="2400" dirty="0"/>
              <a:t> (2015</a:t>
            </a:r>
            <a:r>
              <a:rPr lang="en-US" altLang="ja-JP" sz="2400" dirty="0" smtClean="0"/>
              <a:t>).</a:t>
            </a:r>
            <a:endParaRPr lang="ja-JP" altLang="en-US" sz="2400" dirty="0"/>
          </a:p>
        </p:txBody>
      </p:sp>
    </p:spTree>
    <p:extLst>
      <p:ext uri="{BB962C8B-B14F-4D97-AF65-F5344CB8AC3E}">
        <p14:creationId xmlns:p14="http://schemas.microsoft.com/office/powerpoint/2010/main" val="1078261333"/>
      </p:ext>
    </p:extLst>
  </p:cSld>
  <p:clrMapOvr>
    <a:masterClrMapping/>
  </p:clrMapOvr>
  <mc:AlternateContent xmlns:mc="http://schemas.openxmlformats.org/markup-compatibility/2006" xmlns:p14="http://schemas.microsoft.com/office/powerpoint/2010/main">
    <mc:Choice Requires="p14">
      <p:transition spd="slow" p14:dur="2000" advTm="19313"/>
    </mc:Choice>
    <mc:Fallback xmlns="">
      <p:transition spd="slow" advTm="19313"/>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Our LEIPS apparatus </a:t>
            </a:r>
            <a:br>
              <a:rPr kumimoji="1" lang="en-US" altLang="ja-JP" dirty="0" smtClean="0"/>
            </a:br>
            <a:r>
              <a:rPr kumimoji="1" lang="en-US" altLang="ja-JP" dirty="0" smtClean="0"/>
              <a:t>(</a:t>
            </a:r>
            <a:r>
              <a:rPr lang="en-US" altLang="ja-JP" dirty="0" smtClean="0"/>
              <a:t>appeared </a:t>
            </a:r>
            <a:r>
              <a:rPr lang="en-US" altLang="ja-JP" dirty="0"/>
              <a:t>in </a:t>
            </a:r>
            <a:r>
              <a:rPr lang="ja-JP" altLang="ja-JP" dirty="0"/>
              <a:t>comic </a:t>
            </a:r>
            <a:r>
              <a:rPr lang="ja-JP" altLang="ja-JP" dirty="0" smtClean="0"/>
              <a:t>strips</a:t>
            </a:r>
            <a:r>
              <a:rPr lang="en-US" altLang="ja-JP" dirty="0" smtClean="0"/>
              <a:t>)</a:t>
            </a:r>
            <a:endParaRPr kumimoji="1" lang="ja-JP" altLang="en-US" dirty="0"/>
          </a:p>
        </p:txBody>
      </p:sp>
      <p:pic>
        <p:nvPicPr>
          <p:cNvPr id="3" name="Picture 2" descr="D:\Data\さきがけ\IPES2号機（ADCAP）\201304組立写真\ICR_101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7564" y="2960948"/>
            <a:ext cx="3977134" cy="26479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 name="Picture 2" descr="D:\papers\2014\201405日刊工業新聞漫画\公開版\144告知2.png"/>
          <p:cNvPicPr>
            <a:picLocks noChangeAspect="1" noChangeArrowheads="1"/>
          </p:cNvPicPr>
          <p:nvPr/>
        </p:nvPicPr>
        <p:blipFill rotWithShape="1">
          <a:blip r:embed="rId3">
            <a:extLst>
              <a:ext uri="{28A0092B-C50C-407E-A947-70E740481C1C}">
                <a14:useLocalDpi xmlns:a14="http://schemas.microsoft.com/office/drawing/2010/main" val="0"/>
              </a:ext>
            </a:extLst>
          </a:blip>
          <a:srcRect l="34096" t="1375" r="24239" b="-1137"/>
          <a:stretch/>
        </p:blipFill>
        <p:spPr bwMode="auto">
          <a:xfrm>
            <a:off x="4788024" y="1592796"/>
            <a:ext cx="3564396" cy="311697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D:\autres\2015\20160216研究室紹介\実験風景.jp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l="26889" t="5248" r="2694" b="5248"/>
          <a:stretch/>
        </p:blipFill>
        <p:spPr bwMode="auto">
          <a:xfrm rot="5400000">
            <a:off x="394271" y="2125534"/>
            <a:ext cx="4313774" cy="4112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2036487"/>
      </p:ext>
    </p:extLst>
  </p:cSld>
  <p:clrMapOvr>
    <a:masterClrMapping/>
  </p:clrMapOvr>
  <mc:AlternateContent xmlns:mc="http://schemas.openxmlformats.org/markup-compatibility/2006" xmlns:p14="http://schemas.microsoft.com/office/powerpoint/2010/main">
    <mc:Choice Requires="p14">
      <p:transition spd="slow" p14:dur="2000" advTm="36327"/>
    </mc:Choice>
    <mc:Fallback xmlns="">
      <p:transition spd="slow" advTm="36327"/>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l"/>
            <a:r>
              <a:rPr lang="en-US" altLang="ja-JP" dirty="0" smtClean="0"/>
              <a:t>Experimental techniques</a:t>
            </a:r>
            <a:endParaRPr kumimoji="1" lang="ja-JP" altLang="en-US" dirty="0"/>
          </a:p>
        </p:txBody>
      </p:sp>
      <p:sp>
        <p:nvSpPr>
          <p:cNvPr id="29" name="コンテンツ プレースホルダー 28"/>
          <p:cNvSpPr>
            <a:spLocks noGrp="1"/>
          </p:cNvSpPr>
          <p:nvPr>
            <p:ph sz="half" idx="1"/>
          </p:nvPr>
        </p:nvSpPr>
        <p:spPr>
          <a:xfrm>
            <a:off x="457200" y="5062101"/>
            <a:ext cx="4038600" cy="1607259"/>
          </a:xfrm>
        </p:spPr>
        <p:txBody>
          <a:bodyPr>
            <a:normAutofit fontScale="92500" lnSpcReduction="20000"/>
          </a:bodyPr>
          <a:lstStyle/>
          <a:p>
            <a:r>
              <a:rPr lang="en-US" altLang="ja-JP" dirty="0" smtClean="0">
                <a:solidFill>
                  <a:srgbClr val="C00000"/>
                </a:solidFill>
              </a:rPr>
              <a:t>effect of hole </a:t>
            </a:r>
          </a:p>
          <a:p>
            <a:r>
              <a:rPr lang="en-US" altLang="ja-JP" dirty="0" smtClean="0">
                <a:solidFill>
                  <a:srgbClr val="C00000"/>
                </a:solidFill>
              </a:rPr>
              <a:t>complicated data</a:t>
            </a:r>
          </a:p>
          <a:p>
            <a:r>
              <a:rPr lang="en-US" altLang="ja-JP" dirty="0" smtClean="0">
                <a:solidFill>
                  <a:schemeClr val="accent3">
                    <a:lumMod val="50000"/>
                  </a:schemeClr>
                </a:solidFill>
              </a:rPr>
              <a:t>high </a:t>
            </a:r>
            <a:r>
              <a:rPr lang="en-US" altLang="ja-JP" dirty="0">
                <a:solidFill>
                  <a:schemeClr val="accent3">
                    <a:lumMod val="50000"/>
                  </a:schemeClr>
                </a:solidFill>
              </a:rPr>
              <a:t>resolution</a:t>
            </a:r>
          </a:p>
          <a:p>
            <a:r>
              <a:rPr lang="en-US" altLang="ja-JP" dirty="0">
                <a:solidFill>
                  <a:schemeClr val="accent3">
                    <a:lumMod val="50000"/>
                  </a:schemeClr>
                </a:solidFill>
              </a:rPr>
              <a:t>life-time measurement</a:t>
            </a:r>
          </a:p>
          <a:p>
            <a:endParaRPr kumimoji="1" lang="ja-JP" altLang="en-US" dirty="0">
              <a:solidFill>
                <a:srgbClr val="C00000"/>
              </a:solidFill>
            </a:endParaRPr>
          </a:p>
        </p:txBody>
      </p:sp>
      <p:sp>
        <p:nvSpPr>
          <p:cNvPr id="30" name="コンテンツ プレースホルダー 29"/>
          <p:cNvSpPr>
            <a:spLocks noGrp="1"/>
          </p:cNvSpPr>
          <p:nvPr>
            <p:ph sz="half" idx="2"/>
          </p:nvPr>
        </p:nvSpPr>
        <p:spPr>
          <a:xfrm>
            <a:off x="5050152" y="5062101"/>
            <a:ext cx="2654196" cy="1607259"/>
          </a:xfrm>
        </p:spPr>
        <p:txBody>
          <a:bodyPr>
            <a:normAutofit fontScale="92500" lnSpcReduction="20000"/>
          </a:bodyPr>
          <a:lstStyle/>
          <a:p>
            <a:r>
              <a:rPr kumimoji="1" lang="en-US" altLang="ja-JP" dirty="0" smtClean="0">
                <a:solidFill>
                  <a:schemeClr val="accent3">
                    <a:lumMod val="50000"/>
                  </a:schemeClr>
                </a:solidFill>
              </a:rPr>
              <a:t>direct probe</a:t>
            </a:r>
          </a:p>
          <a:p>
            <a:r>
              <a:rPr lang="en-US" altLang="ja-JP" dirty="0" smtClean="0">
                <a:solidFill>
                  <a:srgbClr val="C00000"/>
                </a:solidFill>
              </a:rPr>
              <a:t>low resolution</a:t>
            </a:r>
          </a:p>
        </p:txBody>
      </p:sp>
      <p:sp>
        <p:nvSpPr>
          <p:cNvPr id="6" name="テキスト ボックス 5"/>
          <p:cNvSpPr txBox="1"/>
          <p:nvPr/>
        </p:nvSpPr>
        <p:spPr>
          <a:xfrm>
            <a:off x="562051" y="1250757"/>
            <a:ext cx="3191258" cy="523220"/>
          </a:xfrm>
          <a:prstGeom prst="rect">
            <a:avLst/>
          </a:prstGeom>
          <a:noFill/>
        </p:spPr>
        <p:txBody>
          <a:bodyPr wrap="none" rtlCol="0">
            <a:spAutoFit/>
          </a:bodyPr>
          <a:lstStyle/>
          <a:p>
            <a:r>
              <a:rPr kumimoji="1" lang="en-US" altLang="ja-JP" sz="2800" b="1" dirty="0" smtClean="0">
                <a:solidFill>
                  <a:srgbClr val="C00000"/>
                </a:solidFill>
              </a:rPr>
              <a:t>2 photon PES (2PPE)</a:t>
            </a:r>
          </a:p>
        </p:txBody>
      </p:sp>
      <p:sp>
        <p:nvSpPr>
          <p:cNvPr id="47" name="テキスト ボックス 46"/>
          <p:cNvSpPr txBox="1"/>
          <p:nvPr/>
        </p:nvSpPr>
        <p:spPr>
          <a:xfrm>
            <a:off x="5434456" y="1304764"/>
            <a:ext cx="812723" cy="523220"/>
          </a:xfrm>
          <a:prstGeom prst="rect">
            <a:avLst/>
          </a:prstGeom>
          <a:noFill/>
        </p:spPr>
        <p:txBody>
          <a:bodyPr wrap="none" rtlCol="0">
            <a:spAutoFit/>
          </a:bodyPr>
          <a:lstStyle/>
          <a:p>
            <a:r>
              <a:rPr kumimoji="1" lang="en-US" altLang="ja-JP" sz="2800" b="1" dirty="0" smtClean="0">
                <a:solidFill>
                  <a:srgbClr val="C00000"/>
                </a:solidFill>
              </a:rPr>
              <a:t>IPES</a:t>
            </a:r>
          </a:p>
        </p:txBody>
      </p:sp>
      <p:sp>
        <p:nvSpPr>
          <p:cNvPr id="4" name="正方形/長方形 3"/>
          <p:cNvSpPr/>
          <p:nvPr/>
        </p:nvSpPr>
        <p:spPr>
          <a:xfrm>
            <a:off x="2040627" y="3392996"/>
            <a:ext cx="1006776" cy="385781"/>
          </a:xfrm>
          <a:prstGeom prst="rect">
            <a:avLst/>
          </a:prstGeom>
          <a:gradFill>
            <a:gsLst>
              <a:gs pos="0">
                <a:schemeClr val="bg1"/>
              </a:gs>
              <a:gs pos="50000">
                <a:schemeClr val="accent2"/>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5" name="正方形/長方形 4"/>
          <p:cNvSpPr/>
          <p:nvPr/>
        </p:nvSpPr>
        <p:spPr>
          <a:xfrm>
            <a:off x="2033372" y="4545124"/>
            <a:ext cx="1006776" cy="459020"/>
          </a:xfrm>
          <a:prstGeom prst="rect">
            <a:avLst/>
          </a:prstGeom>
          <a:gradFill>
            <a:gsLst>
              <a:gs pos="0">
                <a:schemeClr val="accent1"/>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7" name="Text Box 69"/>
          <p:cNvSpPr txBox="1">
            <a:spLocks noChangeArrowheads="1"/>
          </p:cNvSpPr>
          <p:nvPr/>
        </p:nvSpPr>
        <p:spPr bwMode="auto">
          <a:xfrm>
            <a:off x="2844127" y="3996022"/>
            <a:ext cx="437956" cy="307777"/>
          </a:xfrm>
          <a:prstGeom prst="rect">
            <a:avLst/>
          </a:prstGeom>
          <a:noFill/>
          <a:ln w="9525">
            <a:noFill/>
            <a:miter lim="800000"/>
            <a:headEnd/>
            <a:tailEnd/>
          </a:ln>
          <a:effectLst/>
        </p:spPr>
        <p:txBody>
          <a:bodyPr wrap="square" lIns="0" tIns="0" rIns="0" bIns="0">
            <a:spAutoFit/>
          </a:bodyPr>
          <a:lstStyle/>
          <a:p>
            <a:pPr eaLnBrk="0" hangingPunct="0"/>
            <a:r>
              <a:rPr lang="en-US" altLang="ja-JP" sz="2000" i="1" dirty="0" smtClean="0">
                <a:solidFill>
                  <a:schemeClr val="accent6">
                    <a:lumMod val="75000"/>
                  </a:schemeClr>
                </a:solidFill>
                <a:latin typeface="Times New Roman" pitchFamily="18" charset="0"/>
                <a:ea typeface="ＭＳ Ｐゴシック" pitchFamily="50" charset="-128"/>
                <a:sym typeface="MT Extra" pitchFamily="18" charset="2"/>
              </a:rPr>
              <a:t>h</a:t>
            </a:r>
            <a:r>
              <a:rPr lang="en-US" altLang="ja-JP" sz="2000" i="1" dirty="0" smtClean="0">
                <a:solidFill>
                  <a:schemeClr val="accent6">
                    <a:lumMod val="75000"/>
                  </a:schemeClr>
                </a:solidFill>
                <a:latin typeface="Symbol" pitchFamily="18" charset="2"/>
                <a:ea typeface="ＭＳ Ｐゴシック" pitchFamily="50" charset="-128"/>
                <a:sym typeface="MT Extra" pitchFamily="18" charset="2"/>
              </a:rPr>
              <a:t>n</a:t>
            </a:r>
            <a:r>
              <a:rPr lang="en-US" altLang="ja-JP" sz="2000" baseline="-25000" dirty="0" smtClean="0">
                <a:solidFill>
                  <a:schemeClr val="accent6">
                    <a:lumMod val="75000"/>
                  </a:schemeClr>
                </a:solidFill>
                <a:latin typeface="Symbol" pitchFamily="18" charset="2"/>
                <a:ea typeface="ＭＳ Ｐゴシック" pitchFamily="50" charset="-128"/>
                <a:sym typeface="MT Extra" pitchFamily="18" charset="2"/>
              </a:rPr>
              <a:t>1</a:t>
            </a:r>
            <a:r>
              <a:rPr lang="en-US" altLang="ja-JP" sz="2000" dirty="0" smtClean="0">
                <a:solidFill>
                  <a:schemeClr val="accent6">
                    <a:lumMod val="75000"/>
                  </a:schemeClr>
                </a:solidFill>
                <a:latin typeface="Symbol" pitchFamily="18" charset="2"/>
                <a:ea typeface="ＭＳ Ｐゴシック" pitchFamily="50" charset="-128"/>
                <a:sym typeface="MT Extra" pitchFamily="18" charset="2"/>
              </a:rPr>
              <a:t> </a:t>
            </a:r>
          </a:p>
        </p:txBody>
      </p:sp>
      <p:cxnSp>
        <p:nvCxnSpPr>
          <p:cNvPr id="8" name="直線矢印コネクタ 7"/>
          <p:cNvCxnSpPr>
            <a:stCxn id="15" idx="0"/>
          </p:cNvCxnSpPr>
          <p:nvPr/>
        </p:nvCxnSpPr>
        <p:spPr>
          <a:xfrm flipV="1">
            <a:off x="2568607" y="3778777"/>
            <a:ext cx="0" cy="817635"/>
          </a:xfrm>
          <a:prstGeom prst="straightConnector1">
            <a:avLst/>
          </a:prstGeom>
          <a:ln w="28575">
            <a:solidFill>
              <a:schemeClr val="accent6">
                <a:lumMod val="75000"/>
              </a:schemeClr>
            </a:solidFill>
            <a:prstDash val="solid"/>
            <a:headEnd type="none" w="sm" len="med"/>
            <a:tailEnd type="arrow" w="med" len="med"/>
          </a:ln>
        </p:spPr>
        <p:style>
          <a:lnRef idx="1">
            <a:schemeClr val="accent1"/>
          </a:lnRef>
          <a:fillRef idx="0">
            <a:schemeClr val="accent1"/>
          </a:fillRef>
          <a:effectRef idx="0">
            <a:schemeClr val="accent1"/>
          </a:effectRef>
          <a:fontRef idx="minor">
            <a:schemeClr val="tx1"/>
          </a:fontRef>
        </p:style>
      </p:cxnSp>
      <p:sp>
        <p:nvSpPr>
          <p:cNvPr id="15" name="Oval 55"/>
          <p:cNvSpPr>
            <a:spLocks noChangeArrowheads="1"/>
          </p:cNvSpPr>
          <p:nvPr/>
        </p:nvSpPr>
        <p:spPr bwMode="auto">
          <a:xfrm>
            <a:off x="2460607" y="4596412"/>
            <a:ext cx="216000" cy="216000"/>
          </a:xfrm>
          <a:prstGeom prst="ellipse">
            <a:avLst/>
          </a:prstGeom>
          <a:solidFill>
            <a:schemeClr val="bg1"/>
          </a:solidFill>
          <a:ln w="9525">
            <a:solidFill>
              <a:schemeClr val="tx1"/>
            </a:solidFill>
            <a:round/>
            <a:headEnd/>
            <a:tailEnd/>
          </a:ln>
          <a:effectLst>
            <a:innerShdw blurRad="63500" dist="50800" dir="2700000">
              <a:prstClr val="black">
                <a:alpha val="50000"/>
              </a:prstClr>
            </a:innerShdw>
          </a:effectLst>
        </p:spPr>
        <p:txBody>
          <a:bodyPr wrap="none" anchor="ctr"/>
          <a:lstStyle/>
          <a:p>
            <a:pPr algn="ctr"/>
            <a:r>
              <a:rPr lang="en-US" altLang="ja-JP" sz="2000" dirty="0" smtClean="0"/>
              <a:t>+</a:t>
            </a:r>
            <a:endParaRPr lang="ja-JP" altLang="en-US" sz="2000" dirty="0"/>
          </a:p>
        </p:txBody>
      </p:sp>
      <p:sp>
        <p:nvSpPr>
          <p:cNvPr id="23" name="TextBox 87"/>
          <p:cNvSpPr txBox="1"/>
          <p:nvPr/>
        </p:nvSpPr>
        <p:spPr>
          <a:xfrm>
            <a:off x="350586" y="2853771"/>
            <a:ext cx="1377098" cy="707886"/>
          </a:xfrm>
          <a:prstGeom prst="rect">
            <a:avLst/>
          </a:prstGeom>
          <a:solidFill>
            <a:schemeClr val="bg1"/>
          </a:solidFill>
        </p:spPr>
        <p:txBody>
          <a:bodyPr wrap="square" rtlCol="0">
            <a:spAutoFit/>
          </a:bodyPr>
          <a:lstStyle/>
          <a:p>
            <a:pPr algn="ctr"/>
            <a:r>
              <a:rPr kumimoji="1" lang="en-US" altLang="ja-JP" sz="2000" dirty="0" smtClean="0">
                <a:latin typeface="Arial Unicode MS" panose="020B0604020202020204" pitchFamily="50" charset="-128"/>
                <a:ea typeface="Arial Unicode MS" panose="020B0604020202020204" pitchFamily="50" charset="-128"/>
                <a:cs typeface="Arial Unicode MS" panose="020B0604020202020204" pitchFamily="50" charset="-128"/>
              </a:rPr>
              <a:t>vacuum level</a:t>
            </a:r>
            <a:endParaRPr kumimoji="1" lang="ja-JP" altLang="en-US" sz="20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7" name="Text Box 64"/>
          <p:cNvSpPr txBox="1">
            <a:spLocks noChangeArrowheads="1"/>
          </p:cNvSpPr>
          <p:nvPr/>
        </p:nvSpPr>
        <p:spPr bwMode="auto">
          <a:xfrm>
            <a:off x="6092831" y="1804753"/>
            <a:ext cx="351377" cy="400111"/>
          </a:xfrm>
          <a:prstGeom prst="rect">
            <a:avLst/>
          </a:prstGeom>
          <a:noFill/>
          <a:ln w="9525">
            <a:noFill/>
            <a:miter lim="800000"/>
            <a:headEnd/>
            <a:tailEnd/>
          </a:ln>
          <a:effectLst/>
        </p:spPr>
        <p:txBody>
          <a:bodyPr wrap="none">
            <a:spAutoFit/>
          </a:bodyPr>
          <a:lstStyle/>
          <a:p>
            <a:pPr algn="l" eaLnBrk="0" hangingPunct="0"/>
            <a:r>
              <a:rPr lang="en-US" altLang="ja-JP" sz="2000" i="1" dirty="0">
                <a:latin typeface="Times New Roman" pitchFamily="18" charset="0"/>
                <a:ea typeface="ＭＳ Ｐゴシック" pitchFamily="50" charset="-128"/>
              </a:rPr>
              <a:t>e</a:t>
            </a:r>
            <a:r>
              <a:rPr lang="en-US" altLang="ja-JP" sz="2000" baseline="30000" dirty="0">
                <a:latin typeface="Garamond" pitchFamily="18" charset="0"/>
                <a:ea typeface="ＭＳ Ｐゴシック" pitchFamily="50" charset="-128"/>
              </a:rPr>
              <a:t>-</a:t>
            </a:r>
            <a:endParaRPr lang="en-US" altLang="ja-JP" sz="2000" dirty="0">
              <a:latin typeface="Garamond" pitchFamily="18" charset="0"/>
              <a:ea typeface="ＭＳ Ｐゴシック" pitchFamily="50" charset="-128"/>
            </a:endParaRPr>
          </a:p>
        </p:txBody>
      </p:sp>
      <p:sp>
        <p:nvSpPr>
          <p:cNvPr id="38" name="Text Box 69"/>
          <p:cNvSpPr txBox="1">
            <a:spLocks noChangeArrowheads="1"/>
          </p:cNvSpPr>
          <p:nvPr/>
        </p:nvSpPr>
        <p:spPr bwMode="auto">
          <a:xfrm>
            <a:off x="6311452" y="2535431"/>
            <a:ext cx="437956" cy="307777"/>
          </a:xfrm>
          <a:prstGeom prst="rect">
            <a:avLst/>
          </a:prstGeom>
          <a:noFill/>
          <a:ln w="9525">
            <a:noFill/>
            <a:miter lim="800000"/>
            <a:headEnd/>
            <a:tailEnd/>
          </a:ln>
          <a:effectLst/>
        </p:spPr>
        <p:txBody>
          <a:bodyPr wrap="square" lIns="0" tIns="0" rIns="0" bIns="0">
            <a:spAutoFit/>
          </a:bodyPr>
          <a:lstStyle/>
          <a:p>
            <a:pPr eaLnBrk="0" hangingPunct="0"/>
            <a:r>
              <a:rPr lang="en-US" altLang="ja-JP" sz="2000" i="1" dirty="0" err="1" smtClean="0">
                <a:solidFill>
                  <a:schemeClr val="accent6">
                    <a:lumMod val="75000"/>
                  </a:schemeClr>
                </a:solidFill>
                <a:latin typeface="Times New Roman" pitchFamily="18" charset="0"/>
                <a:ea typeface="ＭＳ Ｐゴシック" pitchFamily="50" charset="-128"/>
                <a:sym typeface="MT Extra" pitchFamily="18" charset="2"/>
              </a:rPr>
              <a:t>h</a:t>
            </a:r>
            <a:r>
              <a:rPr lang="en-US" altLang="ja-JP" sz="2000" i="1" dirty="0" err="1" smtClean="0">
                <a:solidFill>
                  <a:schemeClr val="accent6">
                    <a:lumMod val="75000"/>
                  </a:schemeClr>
                </a:solidFill>
                <a:latin typeface="Symbol" pitchFamily="18" charset="2"/>
                <a:ea typeface="ＭＳ Ｐゴシック" pitchFamily="50" charset="-128"/>
                <a:sym typeface="MT Extra" pitchFamily="18" charset="2"/>
              </a:rPr>
              <a:t>n</a:t>
            </a:r>
            <a:r>
              <a:rPr lang="en-US" altLang="ja-JP" sz="2000" dirty="0" smtClean="0">
                <a:latin typeface="Symbol" pitchFamily="18" charset="2"/>
                <a:ea typeface="ＭＳ Ｐゴシック" pitchFamily="50" charset="-128"/>
                <a:sym typeface="MT Extra" pitchFamily="18" charset="2"/>
              </a:rPr>
              <a:t> </a:t>
            </a:r>
          </a:p>
        </p:txBody>
      </p:sp>
      <p:sp>
        <p:nvSpPr>
          <p:cNvPr id="43" name="Line 121"/>
          <p:cNvSpPr>
            <a:spLocks noChangeShapeType="1"/>
          </p:cNvSpPr>
          <p:nvPr/>
        </p:nvSpPr>
        <p:spPr bwMode="auto">
          <a:xfrm flipH="1">
            <a:off x="5580112" y="2205425"/>
            <a:ext cx="721771" cy="0"/>
          </a:xfrm>
          <a:prstGeom prst="line">
            <a:avLst/>
          </a:prstGeom>
          <a:noFill/>
          <a:ln w="12700" cap="rnd">
            <a:solidFill>
              <a:schemeClr val="tx1"/>
            </a:solidFill>
            <a:prstDash val="solid"/>
            <a:round/>
            <a:headEnd/>
            <a:tailEnd/>
          </a:ln>
          <a:effectLst/>
        </p:spPr>
        <p:txBody>
          <a:bodyPr wrap="square">
            <a:spAutoFit/>
          </a:bodyPr>
          <a:lstStyle/>
          <a:p>
            <a:endParaRPr lang="ja-JP" altLang="en-US" sz="2000"/>
          </a:p>
        </p:txBody>
      </p:sp>
      <p:sp>
        <p:nvSpPr>
          <p:cNvPr id="48" name="Rectangle 140"/>
          <p:cNvSpPr>
            <a:spLocks noChangeArrowheads="1"/>
          </p:cNvSpPr>
          <p:nvPr/>
        </p:nvSpPr>
        <p:spPr bwMode="auto">
          <a:xfrm>
            <a:off x="5189036" y="2478766"/>
            <a:ext cx="490840" cy="400111"/>
          </a:xfrm>
          <a:prstGeom prst="rect">
            <a:avLst/>
          </a:prstGeom>
          <a:noFill/>
          <a:ln w="38100">
            <a:noFill/>
            <a:miter lim="800000"/>
            <a:headEnd/>
            <a:tailEnd/>
          </a:ln>
          <a:effectLst/>
        </p:spPr>
        <p:txBody>
          <a:bodyPr wrap="none">
            <a:spAutoFit/>
          </a:bodyPr>
          <a:lstStyle/>
          <a:p>
            <a:r>
              <a:rPr lang="en-US" altLang="ja-JP" sz="2000" i="1" dirty="0" err="1" smtClean="0">
                <a:latin typeface="Times New Roman" pitchFamily="18" charset="0"/>
                <a:ea typeface="ＭＳ Ｐゴシック" pitchFamily="50" charset="-128"/>
              </a:rPr>
              <a:t>E</a:t>
            </a:r>
            <a:r>
              <a:rPr lang="en-US" altLang="ja-JP" sz="2000" baseline="-25000" dirty="0" err="1" smtClean="0">
                <a:latin typeface="Times New Roman" pitchFamily="18" charset="0"/>
                <a:ea typeface="ＭＳ Ｐゴシック" pitchFamily="50" charset="-128"/>
              </a:rPr>
              <a:t>k</a:t>
            </a:r>
            <a:r>
              <a:rPr lang="en-US" altLang="ja-JP" sz="2000" dirty="0" smtClean="0">
                <a:latin typeface="Times New Roman" pitchFamily="18" charset="0"/>
                <a:ea typeface="ＭＳ Ｐゴシック" pitchFamily="50" charset="-128"/>
              </a:rPr>
              <a:t> </a:t>
            </a:r>
          </a:p>
        </p:txBody>
      </p:sp>
      <p:sp>
        <p:nvSpPr>
          <p:cNvPr id="87" name="Text Box 64"/>
          <p:cNvSpPr txBox="1">
            <a:spLocks noChangeArrowheads="1"/>
          </p:cNvSpPr>
          <p:nvPr/>
        </p:nvSpPr>
        <p:spPr bwMode="auto">
          <a:xfrm>
            <a:off x="2742410" y="1805314"/>
            <a:ext cx="351377" cy="400111"/>
          </a:xfrm>
          <a:prstGeom prst="rect">
            <a:avLst/>
          </a:prstGeom>
          <a:noFill/>
          <a:ln w="9525">
            <a:noFill/>
            <a:miter lim="800000"/>
            <a:headEnd/>
            <a:tailEnd/>
          </a:ln>
          <a:effectLst/>
        </p:spPr>
        <p:txBody>
          <a:bodyPr wrap="none">
            <a:spAutoFit/>
          </a:bodyPr>
          <a:lstStyle/>
          <a:p>
            <a:pPr algn="l" eaLnBrk="0" hangingPunct="0"/>
            <a:r>
              <a:rPr lang="en-US" altLang="ja-JP" sz="2000" i="1" dirty="0">
                <a:latin typeface="Times New Roman" pitchFamily="18" charset="0"/>
                <a:ea typeface="ＭＳ Ｐゴシック" pitchFamily="50" charset="-128"/>
              </a:rPr>
              <a:t>e</a:t>
            </a:r>
            <a:r>
              <a:rPr lang="en-US" altLang="ja-JP" sz="2000" baseline="30000" dirty="0">
                <a:latin typeface="Garamond" pitchFamily="18" charset="0"/>
                <a:ea typeface="ＭＳ Ｐゴシック" pitchFamily="50" charset="-128"/>
              </a:rPr>
              <a:t>-</a:t>
            </a:r>
            <a:endParaRPr lang="en-US" altLang="ja-JP" sz="2000" dirty="0">
              <a:latin typeface="Garamond" pitchFamily="18" charset="0"/>
              <a:ea typeface="ＭＳ Ｐゴシック" pitchFamily="50" charset="-128"/>
            </a:endParaRPr>
          </a:p>
        </p:txBody>
      </p:sp>
      <p:sp>
        <p:nvSpPr>
          <p:cNvPr id="89" name="Line 121"/>
          <p:cNvSpPr>
            <a:spLocks noChangeShapeType="1"/>
          </p:cNvSpPr>
          <p:nvPr/>
        </p:nvSpPr>
        <p:spPr bwMode="auto">
          <a:xfrm flipH="1" flipV="1">
            <a:off x="2577243" y="2195042"/>
            <a:ext cx="1071113" cy="0"/>
          </a:xfrm>
          <a:prstGeom prst="line">
            <a:avLst/>
          </a:prstGeom>
          <a:noFill/>
          <a:ln w="12700" cap="rnd">
            <a:solidFill>
              <a:schemeClr val="tx1"/>
            </a:solidFill>
            <a:prstDash val="solid"/>
            <a:round/>
            <a:headEnd/>
            <a:tailEnd/>
          </a:ln>
          <a:effectLst/>
        </p:spPr>
        <p:txBody>
          <a:bodyPr wrap="square">
            <a:spAutoFit/>
          </a:bodyPr>
          <a:lstStyle/>
          <a:p>
            <a:endParaRPr lang="ja-JP" altLang="en-US" sz="2000"/>
          </a:p>
        </p:txBody>
      </p:sp>
      <p:sp>
        <p:nvSpPr>
          <p:cNvPr id="91" name="Rectangle 140"/>
          <p:cNvSpPr>
            <a:spLocks noChangeArrowheads="1"/>
          </p:cNvSpPr>
          <p:nvPr/>
        </p:nvSpPr>
        <p:spPr bwMode="auto">
          <a:xfrm>
            <a:off x="3648356" y="2489265"/>
            <a:ext cx="490840" cy="400111"/>
          </a:xfrm>
          <a:prstGeom prst="rect">
            <a:avLst/>
          </a:prstGeom>
          <a:noFill/>
          <a:ln w="38100">
            <a:noFill/>
            <a:miter lim="800000"/>
            <a:headEnd/>
            <a:tailEnd/>
          </a:ln>
          <a:effectLst/>
        </p:spPr>
        <p:txBody>
          <a:bodyPr wrap="none">
            <a:spAutoFit/>
          </a:bodyPr>
          <a:lstStyle/>
          <a:p>
            <a:r>
              <a:rPr lang="en-US" altLang="ja-JP" sz="2000" i="1" dirty="0" err="1" smtClean="0">
                <a:latin typeface="Times New Roman" pitchFamily="18" charset="0"/>
                <a:ea typeface="ＭＳ Ｐゴシック" pitchFamily="50" charset="-128"/>
              </a:rPr>
              <a:t>E</a:t>
            </a:r>
            <a:r>
              <a:rPr lang="en-US" altLang="ja-JP" sz="2000" baseline="-25000" dirty="0" err="1" smtClean="0">
                <a:latin typeface="Times New Roman" pitchFamily="18" charset="0"/>
                <a:ea typeface="ＭＳ Ｐゴシック" pitchFamily="50" charset="-128"/>
              </a:rPr>
              <a:t>k</a:t>
            </a:r>
            <a:r>
              <a:rPr lang="en-US" altLang="ja-JP" sz="2000" dirty="0" smtClean="0">
                <a:latin typeface="Times New Roman" pitchFamily="18" charset="0"/>
                <a:ea typeface="ＭＳ Ｐゴシック" pitchFamily="50" charset="-128"/>
              </a:rPr>
              <a:t> </a:t>
            </a:r>
          </a:p>
        </p:txBody>
      </p:sp>
      <p:sp>
        <p:nvSpPr>
          <p:cNvPr id="84" name="Text Box 69"/>
          <p:cNvSpPr txBox="1">
            <a:spLocks noChangeArrowheads="1"/>
          </p:cNvSpPr>
          <p:nvPr/>
        </p:nvSpPr>
        <p:spPr bwMode="auto">
          <a:xfrm>
            <a:off x="2735796" y="2582891"/>
            <a:ext cx="437956" cy="307777"/>
          </a:xfrm>
          <a:prstGeom prst="rect">
            <a:avLst/>
          </a:prstGeom>
          <a:noFill/>
          <a:ln w="9525">
            <a:noFill/>
            <a:miter lim="800000"/>
            <a:headEnd/>
            <a:tailEnd/>
          </a:ln>
          <a:effectLst/>
        </p:spPr>
        <p:txBody>
          <a:bodyPr wrap="square" lIns="0" tIns="0" rIns="0" bIns="0">
            <a:spAutoFit/>
          </a:bodyPr>
          <a:lstStyle/>
          <a:p>
            <a:pPr eaLnBrk="0" hangingPunct="0"/>
            <a:r>
              <a:rPr lang="en-US" altLang="ja-JP" sz="2000" i="1" dirty="0" smtClean="0">
                <a:solidFill>
                  <a:schemeClr val="accent6">
                    <a:lumMod val="75000"/>
                  </a:schemeClr>
                </a:solidFill>
                <a:latin typeface="Times New Roman" pitchFamily="18" charset="0"/>
                <a:ea typeface="ＭＳ Ｐゴシック" pitchFamily="50" charset="-128"/>
                <a:sym typeface="MT Extra" pitchFamily="18" charset="2"/>
              </a:rPr>
              <a:t>h</a:t>
            </a:r>
            <a:r>
              <a:rPr lang="en-US" altLang="ja-JP" sz="2000" i="1" dirty="0" smtClean="0">
                <a:solidFill>
                  <a:schemeClr val="accent6">
                    <a:lumMod val="75000"/>
                  </a:schemeClr>
                </a:solidFill>
                <a:latin typeface="Symbol" pitchFamily="18" charset="2"/>
                <a:ea typeface="ＭＳ Ｐゴシック" pitchFamily="50" charset="-128"/>
                <a:sym typeface="MT Extra" pitchFamily="18" charset="2"/>
              </a:rPr>
              <a:t>n</a:t>
            </a:r>
            <a:r>
              <a:rPr lang="en-US" altLang="ja-JP" sz="2000" baseline="-25000" dirty="0" smtClean="0">
                <a:solidFill>
                  <a:schemeClr val="accent6">
                    <a:lumMod val="75000"/>
                  </a:schemeClr>
                </a:solidFill>
                <a:latin typeface="Symbol" pitchFamily="18" charset="2"/>
                <a:ea typeface="ＭＳ Ｐゴシック" pitchFamily="50" charset="-128"/>
                <a:sym typeface="MT Extra" pitchFamily="18" charset="2"/>
              </a:rPr>
              <a:t>2</a:t>
            </a:r>
            <a:r>
              <a:rPr lang="en-US" altLang="ja-JP" sz="2000" dirty="0" smtClean="0">
                <a:solidFill>
                  <a:schemeClr val="accent6">
                    <a:lumMod val="75000"/>
                  </a:schemeClr>
                </a:solidFill>
                <a:latin typeface="Symbol" pitchFamily="18" charset="2"/>
                <a:ea typeface="ＭＳ Ｐゴシック" pitchFamily="50" charset="-128"/>
                <a:sym typeface="MT Extra" pitchFamily="18" charset="2"/>
              </a:rPr>
              <a:t> </a:t>
            </a:r>
          </a:p>
        </p:txBody>
      </p:sp>
      <p:sp>
        <p:nvSpPr>
          <p:cNvPr id="107" name="Oval 55"/>
          <p:cNvSpPr>
            <a:spLocks noChangeArrowheads="1"/>
          </p:cNvSpPr>
          <p:nvPr/>
        </p:nvSpPr>
        <p:spPr bwMode="auto">
          <a:xfrm rot="10800000">
            <a:off x="2460606" y="3561657"/>
            <a:ext cx="216000" cy="216000"/>
          </a:xfrm>
          <a:prstGeom prst="ellipse">
            <a:avLst/>
          </a:prstGeom>
          <a:solidFill>
            <a:schemeClr val="bg1"/>
          </a:solidFill>
          <a:ln w="9525">
            <a:solidFill>
              <a:schemeClr val="tx1"/>
            </a:solidFill>
            <a:round/>
            <a:headEnd/>
            <a:tailEnd/>
          </a:ln>
          <a:effectLst>
            <a:innerShdw blurRad="63500" dist="50800" dir="2700000">
              <a:prstClr val="black">
                <a:alpha val="50000"/>
              </a:prstClr>
            </a:innerShdw>
          </a:effectLst>
        </p:spPr>
        <p:txBody>
          <a:bodyPr wrap="none" anchor="ctr"/>
          <a:lstStyle/>
          <a:p>
            <a:pPr algn="ctr"/>
            <a:r>
              <a:rPr lang="en-US" altLang="ja-JP" sz="2000" dirty="0" smtClean="0">
                <a:latin typeface="Arial Unicode MS" panose="020B0604020202020204" pitchFamily="50" charset="-128"/>
                <a:ea typeface="Arial Unicode MS" panose="020B0604020202020204" pitchFamily="50" charset="-128"/>
                <a:cs typeface="Arial Unicode MS" panose="020B0604020202020204" pitchFamily="50" charset="-128"/>
              </a:rPr>
              <a:t>-</a:t>
            </a:r>
            <a:endParaRPr lang="ja-JP" altLang="en-US" sz="20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94" name="Straight Connector 75"/>
          <p:cNvCxnSpPr/>
          <p:nvPr/>
        </p:nvCxnSpPr>
        <p:spPr>
          <a:xfrm>
            <a:off x="5048555" y="3222811"/>
            <a:ext cx="2253841" cy="0"/>
          </a:xfrm>
          <a:prstGeom prst="line">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0" name="Straight Connector 75"/>
          <p:cNvCxnSpPr/>
          <p:nvPr/>
        </p:nvCxnSpPr>
        <p:spPr>
          <a:xfrm>
            <a:off x="1664622" y="3222811"/>
            <a:ext cx="2510959" cy="0"/>
          </a:xfrm>
          <a:prstGeom prst="line">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85" name="直線矢印コネクタ 84"/>
          <p:cNvCxnSpPr>
            <a:stCxn id="107" idx="4"/>
          </p:cNvCxnSpPr>
          <p:nvPr/>
        </p:nvCxnSpPr>
        <p:spPr>
          <a:xfrm flipV="1">
            <a:off x="2568606" y="2200574"/>
            <a:ext cx="9422" cy="1361083"/>
          </a:xfrm>
          <a:prstGeom prst="straightConnector1">
            <a:avLst/>
          </a:prstGeom>
          <a:ln w="28575">
            <a:solidFill>
              <a:schemeClr val="accent6">
                <a:lumMod val="75000"/>
              </a:schemeClr>
            </a:solidFill>
            <a:prstDash val="solid"/>
            <a:headEnd type="none" w="sm" len="med"/>
            <a:tailEnd type="arrow" w="med" len="med"/>
          </a:ln>
        </p:spPr>
        <p:style>
          <a:lnRef idx="1">
            <a:schemeClr val="accent1"/>
          </a:lnRef>
          <a:fillRef idx="0">
            <a:schemeClr val="accent1"/>
          </a:fillRef>
          <a:effectRef idx="0">
            <a:schemeClr val="accent1"/>
          </a:effectRef>
          <a:fontRef idx="minor">
            <a:schemeClr val="tx1"/>
          </a:fontRef>
        </p:style>
      </p:cxnSp>
      <p:cxnSp>
        <p:nvCxnSpPr>
          <p:cNvPr id="90" name="直線矢印コネクタ 89"/>
          <p:cNvCxnSpPr/>
          <p:nvPr/>
        </p:nvCxnSpPr>
        <p:spPr>
          <a:xfrm flipV="1">
            <a:off x="3635890" y="2234979"/>
            <a:ext cx="6233" cy="965700"/>
          </a:xfrm>
          <a:prstGeom prst="straightConnector1">
            <a:avLst/>
          </a:prstGeom>
          <a:ln w="28575">
            <a:solidFill>
              <a:schemeClr val="tx2"/>
            </a:solidFill>
            <a:headEnd type="arrow" w="sm" len="med"/>
            <a:tailEnd type="arrow" w="sm" len="med"/>
          </a:ln>
        </p:spPr>
        <p:style>
          <a:lnRef idx="1">
            <a:schemeClr val="accent1"/>
          </a:lnRef>
          <a:fillRef idx="0">
            <a:schemeClr val="accent1"/>
          </a:fillRef>
          <a:effectRef idx="0">
            <a:schemeClr val="accent1"/>
          </a:effectRef>
          <a:fontRef idx="minor">
            <a:schemeClr val="tx1"/>
          </a:fontRef>
        </p:style>
      </p:cxnSp>
      <p:grpSp>
        <p:nvGrpSpPr>
          <p:cNvPr id="10" name="グループ化 9"/>
          <p:cNvGrpSpPr/>
          <p:nvPr/>
        </p:nvGrpSpPr>
        <p:grpSpPr>
          <a:xfrm>
            <a:off x="5544108" y="3438032"/>
            <a:ext cx="1014031" cy="1611148"/>
            <a:chOff x="5833562" y="3352505"/>
            <a:chExt cx="1014031" cy="1611148"/>
          </a:xfrm>
        </p:grpSpPr>
        <p:sp>
          <p:nvSpPr>
            <p:cNvPr id="41" name="正方形/長方形 40"/>
            <p:cNvSpPr/>
            <p:nvPr/>
          </p:nvSpPr>
          <p:spPr>
            <a:xfrm>
              <a:off x="5840817" y="3352505"/>
              <a:ext cx="1006776" cy="385781"/>
            </a:xfrm>
            <a:prstGeom prst="rect">
              <a:avLst/>
            </a:prstGeom>
            <a:gradFill>
              <a:gsLst>
                <a:gs pos="0">
                  <a:schemeClr val="bg1"/>
                </a:gs>
                <a:gs pos="50000">
                  <a:schemeClr val="accent2"/>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42" name="正方形/長方形 41"/>
            <p:cNvSpPr/>
            <p:nvPr/>
          </p:nvSpPr>
          <p:spPr>
            <a:xfrm>
              <a:off x="5833562" y="4504633"/>
              <a:ext cx="1006776" cy="459020"/>
            </a:xfrm>
            <a:prstGeom prst="rect">
              <a:avLst/>
            </a:prstGeom>
            <a:gradFill>
              <a:gsLst>
                <a:gs pos="0">
                  <a:schemeClr val="accent1"/>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grpSp>
      <p:sp>
        <p:nvSpPr>
          <p:cNvPr id="53" name="Oval 55"/>
          <p:cNvSpPr>
            <a:spLocks noChangeArrowheads="1"/>
          </p:cNvSpPr>
          <p:nvPr/>
        </p:nvSpPr>
        <p:spPr bwMode="auto">
          <a:xfrm rot="10800000">
            <a:off x="6120196" y="3573016"/>
            <a:ext cx="216000" cy="216000"/>
          </a:xfrm>
          <a:prstGeom prst="ellipse">
            <a:avLst/>
          </a:prstGeom>
          <a:solidFill>
            <a:schemeClr val="bg1"/>
          </a:solidFill>
          <a:ln w="9525">
            <a:solidFill>
              <a:schemeClr val="tx1"/>
            </a:solidFill>
            <a:round/>
            <a:headEnd/>
            <a:tailEnd/>
          </a:ln>
          <a:effectLst>
            <a:innerShdw blurRad="63500" dist="50800" dir="2700000">
              <a:prstClr val="black">
                <a:alpha val="50000"/>
              </a:prstClr>
            </a:innerShdw>
          </a:effectLst>
        </p:spPr>
        <p:txBody>
          <a:bodyPr wrap="none" anchor="ctr"/>
          <a:lstStyle/>
          <a:p>
            <a:pPr algn="ctr"/>
            <a:r>
              <a:rPr lang="en-US" altLang="ja-JP" sz="2000" dirty="0" smtClean="0">
                <a:latin typeface="Arial Unicode MS" panose="020B0604020202020204" pitchFamily="50" charset="-128"/>
                <a:ea typeface="Arial Unicode MS" panose="020B0604020202020204" pitchFamily="50" charset="-128"/>
                <a:cs typeface="Arial Unicode MS" panose="020B0604020202020204" pitchFamily="50" charset="-128"/>
              </a:rPr>
              <a:t>-</a:t>
            </a:r>
            <a:endParaRPr lang="ja-JP" altLang="en-US" sz="20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58" name="直線矢印コネクタ 57"/>
          <p:cNvCxnSpPr>
            <a:stCxn id="53" idx="4"/>
          </p:cNvCxnSpPr>
          <p:nvPr/>
        </p:nvCxnSpPr>
        <p:spPr>
          <a:xfrm flipV="1">
            <a:off x="6228196" y="2237082"/>
            <a:ext cx="0" cy="1335934"/>
          </a:xfrm>
          <a:prstGeom prst="straightConnector1">
            <a:avLst/>
          </a:prstGeom>
          <a:ln w="28575">
            <a:solidFill>
              <a:schemeClr val="accent6">
                <a:lumMod val="75000"/>
              </a:schemeClr>
            </a:solidFill>
            <a:prstDash val="solid"/>
            <a:headEnd type="arrow" w="sm"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a:xfrm flipV="1">
            <a:off x="5720021" y="2224358"/>
            <a:ext cx="6233" cy="965700"/>
          </a:xfrm>
          <a:prstGeom prst="straightConnector1">
            <a:avLst/>
          </a:prstGeom>
          <a:ln w="28575">
            <a:solidFill>
              <a:schemeClr val="tx2"/>
            </a:solidFill>
            <a:headEnd type="arrow" w="sm" len="med"/>
            <a:tailEnd type="arrow" w="sm" len="med"/>
          </a:ln>
        </p:spPr>
        <p:style>
          <a:lnRef idx="1">
            <a:schemeClr val="accent1"/>
          </a:lnRef>
          <a:fillRef idx="0">
            <a:schemeClr val="accent1"/>
          </a:fillRef>
          <a:effectRef idx="0">
            <a:schemeClr val="accent1"/>
          </a:effectRef>
          <a:fontRef idx="minor">
            <a:schemeClr val="tx1"/>
          </a:fontRef>
        </p:style>
      </p:cxnSp>
      <p:sp>
        <p:nvSpPr>
          <p:cNvPr id="11" name="角丸四角形 10"/>
          <p:cNvSpPr/>
          <p:nvPr/>
        </p:nvSpPr>
        <p:spPr>
          <a:xfrm>
            <a:off x="2375756" y="3438032"/>
            <a:ext cx="382587" cy="1503136"/>
          </a:xfrm>
          <a:prstGeom prst="roundRect">
            <a:avLst>
              <a:gd name="adj" fmla="val 50000"/>
            </a:avLst>
          </a:pr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40048533"/>
      </p:ext>
    </p:extLst>
  </p:cSld>
  <p:clrMapOvr>
    <a:masterClrMapping/>
  </p:clrMapOvr>
  <mc:AlternateContent xmlns:mc="http://schemas.openxmlformats.org/markup-compatibility/2006" xmlns:p14="http://schemas.microsoft.com/office/powerpoint/2010/main">
    <mc:Choice Requires="p14">
      <p:transition spd="slow" p14:dur="2000" advTm="103899"/>
    </mc:Choice>
    <mc:Fallback xmlns="">
      <p:transition spd="slow" advTm="103899"/>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線コネクタ 6"/>
          <p:cNvCxnSpPr/>
          <p:nvPr/>
        </p:nvCxnSpPr>
        <p:spPr>
          <a:xfrm>
            <a:off x="4788024" y="4191471"/>
            <a:ext cx="684076" cy="0"/>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p:nvPr>
        </p:nvSpPr>
        <p:spPr/>
        <p:txBody>
          <a:bodyPr/>
          <a:lstStyle/>
          <a:p>
            <a:r>
              <a:rPr kumimoji="1" lang="en-US" altLang="ja-JP" dirty="0" smtClean="0"/>
              <a:t>HOMO level + optical gap</a:t>
            </a:r>
            <a:endParaRPr kumimoji="1" lang="ja-JP" altLang="en-US" dirty="0"/>
          </a:p>
        </p:txBody>
      </p:sp>
      <p:sp>
        <p:nvSpPr>
          <p:cNvPr id="77" name="テキスト ボックス 76"/>
          <p:cNvSpPr txBox="1"/>
          <p:nvPr/>
        </p:nvSpPr>
        <p:spPr>
          <a:xfrm>
            <a:off x="1075269" y="1285600"/>
            <a:ext cx="8292078" cy="523220"/>
          </a:xfrm>
          <a:prstGeom prst="rect">
            <a:avLst/>
          </a:prstGeom>
          <a:noFill/>
        </p:spPr>
        <p:txBody>
          <a:bodyPr wrap="none" rtlCol="0">
            <a:spAutoFit/>
          </a:bodyPr>
          <a:lstStyle/>
          <a:p>
            <a:r>
              <a:rPr lang="en-US" altLang="ja-JP" sz="2800" dirty="0" smtClean="0">
                <a:solidFill>
                  <a:schemeClr val="tx2"/>
                </a:solidFill>
              </a:rPr>
              <a:t>photoemission </a:t>
            </a:r>
            <a:r>
              <a:rPr lang="en-US" altLang="ja-JP" sz="2800" dirty="0" err="1" smtClean="0">
                <a:solidFill>
                  <a:schemeClr val="tx2"/>
                </a:solidFill>
              </a:rPr>
              <a:t>spectrosc</a:t>
            </a:r>
            <a:r>
              <a:rPr lang="en-US" altLang="ja-JP" sz="2800" dirty="0" smtClean="0">
                <a:solidFill>
                  <a:schemeClr val="tx2"/>
                </a:solidFill>
              </a:rPr>
              <a:t>, </a:t>
            </a:r>
            <a:r>
              <a:rPr lang="en-US" altLang="ja-JP" sz="2800" dirty="0" err="1" smtClean="0">
                <a:solidFill>
                  <a:schemeClr val="tx2"/>
                </a:solidFill>
              </a:rPr>
              <a:t>photoabsorption</a:t>
            </a:r>
            <a:r>
              <a:rPr lang="en-US" altLang="ja-JP" sz="2800" dirty="0" smtClean="0">
                <a:solidFill>
                  <a:schemeClr val="tx2"/>
                </a:solidFill>
              </a:rPr>
              <a:t> </a:t>
            </a:r>
            <a:r>
              <a:rPr lang="en-US" altLang="ja-JP" sz="2800" dirty="0" err="1" smtClean="0">
                <a:solidFill>
                  <a:schemeClr val="tx2"/>
                </a:solidFill>
              </a:rPr>
              <a:t>spectrosc</a:t>
            </a:r>
            <a:r>
              <a:rPr lang="en-US" altLang="ja-JP" sz="2800" dirty="0" smtClean="0">
                <a:solidFill>
                  <a:schemeClr val="tx2"/>
                </a:solidFill>
              </a:rPr>
              <a:t>.</a:t>
            </a:r>
            <a:endParaRPr kumimoji="1" lang="ja-JP" altLang="en-US" sz="2800" dirty="0">
              <a:solidFill>
                <a:schemeClr val="tx2"/>
              </a:solidFill>
            </a:endParaRPr>
          </a:p>
        </p:txBody>
      </p:sp>
      <p:sp>
        <p:nvSpPr>
          <p:cNvPr id="84" name="Rectangle 140"/>
          <p:cNvSpPr>
            <a:spLocks noChangeArrowheads="1"/>
          </p:cNvSpPr>
          <p:nvPr/>
        </p:nvSpPr>
        <p:spPr bwMode="auto">
          <a:xfrm>
            <a:off x="3817784" y="4299483"/>
            <a:ext cx="639919" cy="523220"/>
          </a:xfrm>
          <a:prstGeom prst="rect">
            <a:avLst/>
          </a:prstGeom>
          <a:noFill/>
          <a:ln w="38100">
            <a:noFill/>
            <a:miter lim="800000"/>
            <a:headEnd/>
            <a:tailEnd/>
          </a:ln>
          <a:effectLst/>
        </p:spPr>
        <p:txBody>
          <a:bodyPr wrap="none">
            <a:spAutoFit/>
          </a:bodyPr>
          <a:lstStyle/>
          <a:p>
            <a:r>
              <a:rPr lang="en-US" altLang="ja-JP" sz="2800" i="1" dirty="0" smtClean="0">
                <a:latin typeface="Times New Roman" pitchFamily="18" charset="0"/>
                <a:ea typeface="ＭＳ Ｐゴシック" pitchFamily="50" charset="-128"/>
              </a:rPr>
              <a:t>E</a:t>
            </a:r>
            <a:r>
              <a:rPr lang="en-US" altLang="ja-JP" sz="2800" i="1" baseline="-25000" dirty="0" smtClean="0">
                <a:latin typeface="Times New Roman" pitchFamily="18" charset="0"/>
                <a:ea typeface="ＭＳ Ｐゴシック" pitchFamily="50" charset="-128"/>
              </a:rPr>
              <a:t>B</a:t>
            </a:r>
            <a:r>
              <a:rPr lang="en-US" altLang="ja-JP" sz="2800" dirty="0" smtClean="0">
                <a:latin typeface="Times New Roman" pitchFamily="18" charset="0"/>
                <a:ea typeface="ＭＳ Ｐゴシック" pitchFamily="50" charset="-128"/>
              </a:rPr>
              <a:t> </a:t>
            </a:r>
          </a:p>
        </p:txBody>
      </p:sp>
      <p:sp>
        <p:nvSpPr>
          <p:cNvPr id="75" name="TextBox 87"/>
          <p:cNvSpPr txBox="1"/>
          <p:nvPr/>
        </p:nvSpPr>
        <p:spPr>
          <a:xfrm>
            <a:off x="1763688" y="3176972"/>
            <a:ext cx="840734" cy="523220"/>
          </a:xfrm>
          <a:prstGeom prst="rect">
            <a:avLst/>
          </a:prstGeom>
          <a:solidFill>
            <a:schemeClr val="bg1"/>
          </a:solidFill>
        </p:spPr>
        <p:txBody>
          <a:bodyPr wrap="square" rtlCol="0">
            <a:spAutoFit/>
          </a:bodyPr>
          <a:lstStyle/>
          <a:p>
            <a:pPr algn="r"/>
            <a:r>
              <a:rPr kumimoji="1" lang="en-US" altLang="ja-JP" sz="2800" i="1" dirty="0" err="1" smtClean="0">
                <a:latin typeface="Times New Roman" pitchFamily="18" charset="0"/>
                <a:ea typeface="Arial Unicode MS" pitchFamily="50" charset="-128"/>
                <a:cs typeface="Times New Roman" pitchFamily="18" charset="0"/>
              </a:rPr>
              <a:t>E</a:t>
            </a:r>
            <a:r>
              <a:rPr kumimoji="1" lang="en-US" altLang="ja-JP" sz="2800" baseline="-25000" dirty="0" err="1" smtClean="0">
                <a:latin typeface="Times New Roman" pitchFamily="18" charset="0"/>
                <a:ea typeface="Arial Unicode MS" pitchFamily="50" charset="-128"/>
                <a:cs typeface="Times New Roman" pitchFamily="18" charset="0"/>
              </a:rPr>
              <a:t>vac</a:t>
            </a:r>
            <a:endParaRPr kumimoji="1" lang="ja-JP" altLang="en-US" sz="2800" baseline="-25000" dirty="0">
              <a:latin typeface="Times New Roman" pitchFamily="18" charset="0"/>
              <a:ea typeface="Arial Unicode MS" pitchFamily="50" charset="-128"/>
              <a:cs typeface="Times New Roman" pitchFamily="18" charset="0"/>
            </a:endParaRPr>
          </a:p>
        </p:txBody>
      </p:sp>
      <p:sp>
        <p:nvSpPr>
          <p:cNvPr id="76" name="Text Box 64"/>
          <p:cNvSpPr txBox="1">
            <a:spLocks noChangeArrowheads="1"/>
          </p:cNvSpPr>
          <p:nvPr/>
        </p:nvSpPr>
        <p:spPr bwMode="auto">
          <a:xfrm>
            <a:off x="2651428" y="1916832"/>
            <a:ext cx="385042" cy="461665"/>
          </a:xfrm>
          <a:prstGeom prst="rect">
            <a:avLst/>
          </a:prstGeom>
          <a:noFill/>
          <a:ln w="9525">
            <a:noFill/>
            <a:miter lim="800000"/>
            <a:headEnd/>
            <a:tailEnd/>
          </a:ln>
          <a:effectLst/>
        </p:spPr>
        <p:txBody>
          <a:bodyPr wrap="none">
            <a:spAutoFit/>
          </a:bodyPr>
          <a:lstStyle/>
          <a:p>
            <a:pPr algn="l" eaLnBrk="0" hangingPunct="0"/>
            <a:r>
              <a:rPr lang="en-US" altLang="ja-JP" sz="2400" i="1" dirty="0">
                <a:latin typeface="Times New Roman" pitchFamily="18" charset="0"/>
                <a:ea typeface="ＭＳ Ｐゴシック" pitchFamily="50" charset="-128"/>
              </a:rPr>
              <a:t>e</a:t>
            </a:r>
            <a:r>
              <a:rPr lang="en-US" altLang="ja-JP" sz="2400" baseline="30000" dirty="0">
                <a:latin typeface="Garamond" pitchFamily="18" charset="0"/>
                <a:ea typeface="ＭＳ Ｐゴシック" pitchFamily="50" charset="-128"/>
              </a:rPr>
              <a:t>-</a:t>
            </a:r>
            <a:endParaRPr lang="en-US" altLang="ja-JP" sz="2400" dirty="0">
              <a:latin typeface="Garamond" pitchFamily="18" charset="0"/>
              <a:ea typeface="ＭＳ Ｐゴシック" pitchFamily="50" charset="-128"/>
            </a:endParaRPr>
          </a:p>
        </p:txBody>
      </p:sp>
      <p:sp>
        <p:nvSpPr>
          <p:cNvPr id="80" name="Text Box 69"/>
          <p:cNvSpPr txBox="1">
            <a:spLocks noChangeArrowheads="1"/>
          </p:cNvSpPr>
          <p:nvPr/>
        </p:nvSpPr>
        <p:spPr bwMode="auto">
          <a:xfrm>
            <a:off x="2591780" y="2600908"/>
            <a:ext cx="396044" cy="430887"/>
          </a:xfrm>
          <a:prstGeom prst="rect">
            <a:avLst/>
          </a:prstGeom>
          <a:noFill/>
          <a:ln w="9525">
            <a:noFill/>
            <a:miter lim="800000"/>
            <a:headEnd/>
            <a:tailEnd/>
          </a:ln>
          <a:effectLst/>
        </p:spPr>
        <p:txBody>
          <a:bodyPr wrap="square" lIns="0" tIns="0" rIns="0" bIns="0">
            <a:spAutoFit/>
          </a:bodyPr>
          <a:lstStyle/>
          <a:p>
            <a:pPr eaLnBrk="0" hangingPunct="0"/>
            <a:r>
              <a:rPr lang="en-US" altLang="ja-JP" sz="2800" i="1" dirty="0" err="1" smtClean="0">
                <a:latin typeface="Times New Roman" pitchFamily="18" charset="0"/>
                <a:ea typeface="ＭＳ Ｐゴシック" pitchFamily="50" charset="-128"/>
                <a:sym typeface="MT Extra" pitchFamily="18" charset="2"/>
              </a:rPr>
              <a:t>h</a:t>
            </a:r>
            <a:r>
              <a:rPr lang="en-US" altLang="ja-JP" sz="2800" i="1" dirty="0" err="1" smtClean="0">
                <a:latin typeface="Symbol" pitchFamily="18" charset="2"/>
                <a:ea typeface="ＭＳ Ｐゴシック" pitchFamily="50" charset="-128"/>
                <a:sym typeface="MT Extra" pitchFamily="18" charset="2"/>
              </a:rPr>
              <a:t>n</a:t>
            </a:r>
            <a:r>
              <a:rPr lang="en-US" altLang="ja-JP" sz="2800" dirty="0" smtClean="0">
                <a:latin typeface="Symbol" pitchFamily="18" charset="2"/>
                <a:ea typeface="ＭＳ Ｐゴシック" pitchFamily="50" charset="-128"/>
                <a:sym typeface="MT Extra" pitchFamily="18" charset="2"/>
              </a:rPr>
              <a:t> </a:t>
            </a:r>
          </a:p>
        </p:txBody>
      </p:sp>
      <p:sp>
        <p:nvSpPr>
          <p:cNvPr id="81" name="Line 121"/>
          <p:cNvSpPr>
            <a:spLocks noChangeShapeType="1"/>
          </p:cNvSpPr>
          <p:nvPr/>
        </p:nvSpPr>
        <p:spPr bwMode="auto">
          <a:xfrm flipH="1">
            <a:off x="3133782" y="2152892"/>
            <a:ext cx="694775" cy="0"/>
          </a:xfrm>
          <a:prstGeom prst="line">
            <a:avLst/>
          </a:prstGeom>
          <a:noFill/>
          <a:ln w="12700" cap="rnd">
            <a:solidFill>
              <a:schemeClr val="tx1"/>
            </a:solidFill>
            <a:prstDash val="solid"/>
            <a:round/>
            <a:headEnd/>
            <a:tailEnd/>
          </a:ln>
          <a:effectLst/>
        </p:spPr>
        <p:txBody>
          <a:bodyPr wrap="square">
            <a:spAutoFit/>
          </a:bodyPr>
          <a:lstStyle/>
          <a:p>
            <a:endParaRPr lang="ja-JP" altLang="en-US" sz="2400"/>
          </a:p>
        </p:txBody>
      </p:sp>
      <p:sp>
        <p:nvSpPr>
          <p:cNvPr id="82" name="Rectangle 140"/>
          <p:cNvSpPr>
            <a:spLocks noChangeArrowheads="1"/>
          </p:cNvSpPr>
          <p:nvPr/>
        </p:nvSpPr>
        <p:spPr bwMode="auto">
          <a:xfrm>
            <a:off x="3835163" y="2499283"/>
            <a:ext cx="614271" cy="523220"/>
          </a:xfrm>
          <a:prstGeom prst="rect">
            <a:avLst/>
          </a:prstGeom>
          <a:noFill/>
          <a:ln w="38100">
            <a:noFill/>
            <a:miter lim="800000"/>
            <a:headEnd/>
            <a:tailEnd/>
          </a:ln>
          <a:effectLst/>
        </p:spPr>
        <p:txBody>
          <a:bodyPr wrap="none">
            <a:spAutoFit/>
          </a:bodyPr>
          <a:lstStyle/>
          <a:p>
            <a:r>
              <a:rPr lang="en-US" altLang="ja-JP" sz="2800" i="1" dirty="0" err="1" smtClean="0">
                <a:latin typeface="Times New Roman" pitchFamily="18" charset="0"/>
                <a:ea typeface="ＭＳ Ｐゴシック" pitchFamily="50" charset="-128"/>
              </a:rPr>
              <a:t>E</a:t>
            </a:r>
            <a:r>
              <a:rPr lang="en-US" altLang="ja-JP" sz="2800" baseline="-25000" dirty="0" err="1" smtClean="0">
                <a:latin typeface="Times New Roman" pitchFamily="18" charset="0"/>
                <a:ea typeface="ＭＳ Ｐゴシック" pitchFamily="50" charset="-128"/>
              </a:rPr>
              <a:t>k</a:t>
            </a:r>
            <a:r>
              <a:rPr lang="en-US" altLang="ja-JP" sz="2800" dirty="0" smtClean="0">
                <a:latin typeface="Times New Roman" pitchFamily="18" charset="0"/>
                <a:ea typeface="ＭＳ Ｐゴシック" pitchFamily="50" charset="-128"/>
              </a:rPr>
              <a:t> </a:t>
            </a:r>
          </a:p>
        </p:txBody>
      </p:sp>
      <p:cxnSp>
        <p:nvCxnSpPr>
          <p:cNvPr id="86" name="直線矢印コネクタ 85"/>
          <p:cNvCxnSpPr/>
          <p:nvPr/>
        </p:nvCxnSpPr>
        <p:spPr>
          <a:xfrm flipV="1">
            <a:off x="3737428" y="2152892"/>
            <a:ext cx="1588" cy="1260139"/>
          </a:xfrm>
          <a:prstGeom prst="straightConnector1">
            <a:avLst/>
          </a:prstGeom>
          <a:ln w="28575">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88" name="正方形/長方形 87"/>
          <p:cNvSpPr/>
          <p:nvPr/>
        </p:nvSpPr>
        <p:spPr>
          <a:xfrm>
            <a:off x="2920366" y="3393490"/>
            <a:ext cx="2668303" cy="640696"/>
          </a:xfrm>
          <a:prstGeom prst="rect">
            <a:avLst/>
          </a:prstGeom>
          <a:gradFill>
            <a:gsLst>
              <a:gs pos="60000">
                <a:schemeClr val="accent2"/>
              </a:gs>
              <a:gs pos="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91" name="正方形/長方形 90"/>
          <p:cNvSpPr/>
          <p:nvPr/>
        </p:nvSpPr>
        <p:spPr>
          <a:xfrm>
            <a:off x="2920366" y="5033211"/>
            <a:ext cx="2668303" cy="772054"/>
          </a:xfrm>
          <a:prstGeom prst="rect">
            <a:avLst/>
          </a:prstGeom>
          <a:gradFill>
            <a:gsLst>
              <a:gs pos="60000">
                <a:schemeClr val="accent1"/>
              </a:gs>
              <a:gs pos="0">
                <a:schemeClr val="bg1"/>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cxnSp>
        <p:nvCxnSpPr>
          <p:cNvPr id="94" name="直線矢印コネクタ 93"/>
          <p:cNvCxnSpPr/>
          <p:nvPr/>
        </p:nvCxnSpPr>
        <p:spPr>
          <a:xfrm>
            <a:off x="3131856" y="2147664"/>
            <a:ext cx="1" cy="3008742"/>
          </a:xfrm>
          <a:prstGeom prst="straightConnector1">
            <a:avLst/>
          </a:prstGeom>
          <a:ln w="28575">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89" name="Line 121"/>
          <p:cNvSpPr>
            <a:spLocks noChangeShapeType="1"/>
          </p:cNvSpPr>
          <p:nvPr/>
        </p:nvSpPr>
        <p:spPr bwMode="auto">
          <a:xfrm flipH="1">
            <a:off x="3092879" y="5204483"/>
            <a:ext cx="668282" cy="762"/>
          </a:xfrm>
          <a:prstGeom prst="line">
            <a:avLst/>
          </a:prstGeom>
          <a:noFill/>
          <a:ln w="12700" cap="rnd">
            <a:solidFill>
              <a:schemeClr val="tx1"/>
            </a:solidFill>
            <a:prstDash val="solid"/>
            <a:round/>
            <a:headEnd/>
            <a:tailEnd/>
          </a:ln>
          <a:effectLst/>
        </p:spPr>
        <p:txBody>
          <a:bodyPr wrap="square">
            <a:spAutoFit/>
          </a:bodyPr>
          <a:lstStyle/>
          <a:p>
            <a:endParaRPr lang="ja-JP" altLang="en-US" sz="2400"/>
          </a:p>
        </p:txBody>
      </p:sp>
      <p:sp>
        <p:nvSpPr>
          <p:cNvPr id="36" name="Oval 55"/>
          <p:cNvSpPr>
            <a:spLocks noChangeArrowheads="1"/>
          </p:cNvSpPr>
          <p:nvPr/>
        </p:nvSpPr>
        <p:spPr bwMode="auto">
          <a:xfrm rot="16200000">
            <a:off x="2977129" y="5052190"/>
            <a:ext cx="288000" cy="288000"/>
          </a:xfrm>
          <a:prstGeom prst="ellipse">
            <a:avLst/>
          </a:prstGeom>
          <a:solidFill>
            <a:schemeClr val="bg1"/>
          </a:solidFill>
          <a:ln w="9525">
            <a:solidFill>
              <a:schemeClr val="tx1"/>
            </a:solidFill>
            <a:round/>
            <a:headEnd/>
            <a:tailEnd/>
          </a:ln>
          <a:effectLst>
            <a:innerShdw blurRad="63500" dist="50800" dir="2700000">
              <a:prstClr val="black">
                <a:alpha val="50000"/>
              </a:prstClr>
            </a:innerShdw>
          </a:effectLst>
        </p:spPr>
        <p:txBody>
          <a:bodyPr wrap="none" anchor="ctr"/>
          <a:lstStyle/>
          <a:p>
            <a:pPr algn="ctr"/>
            <a:r>
              <a:rPr lang="ja-JP" altLang="en-US" sz="2400" dirty="0" smtClean="0">
                <a:latin typeface="Arial Unicode MS" pitchFamily="50" charset="-128"/>
                <a:ea typeface="Arial Unicode MS" pitchFamily="50" charset="-128"/>
                <a:cs typeface="Arial Unicode MS" pitchFamily="50" charset="-128"/>
              </a:rPr>
              <a:t>＋</a:t>
            </a:r>
            <a:endParaRPr lang="ja-JP" altLang="en-US" sz="2400" dirty="0">
              <a:latin typeface="Arial Unicode MS" pitchFamily="50" charset="-128"/>
              <a:ea typeface="Arial Unicode MS" pitchFamily="50" charset="-128"/>
              <a:cs typeface="Arial Unicode MS" pitchFamily="50" charset="-128"/>
            </a:endParaRPr>
          </a:p>
        </p:txBody>
      </p:sp>
      <p:sp>
        <p:nvSpPr>
          <p:cNvPr id="39" name="Rectangle 140"/>
          <p:cNvSpPr>
            <a:spLocks noChangeArrowheads="1"/>
          </p:cNvSpPr>
          <p:nvPr/>
        </p:nvSpPr>
        <p:spPr bwMode="auto">
          <a:xfrm>
            <a:off x="2447764" y="6021288"/>
            <a:ext cx="1905341" cy="523220"/>
          </a:xfrm>
          <a:prstGeom prst="rect">
            <a:avLst/>
          </a:prstGeom>
          <a:noFill/>
          <a:ln w="38100">
            <a:noFill/>
            <a:miter lim="800000"/>
            <a:headEnd/>
            <a:tailEnd/>
          </a:ln>
          <a:effectLst/>
        </p:spPr>
        <p:txBody>
          <a:bodyPr wrap="square">
            <a:spAutoFit/>
          </a:bodyPr>
          <a:lstStyle/>
          <a:p>
            <a:r>
              <a:rPr lang="en-US" altLang="ja-JP" sz="2800" i="1" dirty="0" smtClean="0">
                <a:latin typeface="Times New Roman" pitchFamily="18" charset="0"/>
                <a:ea typeface="ＭＳ Ｐゴシック" pitchFamily="50" charset="-128"/>
              </a:rPr>
              <a:t>E</a:t>
            </a:r>
            <a:r>
              <a:rPr lang="en-US" altLang="ja-JP" sz="2800" baseline="-25000" dirty="0" smtClean="0">
                <a:latin typeface="Times New Roman" pitchFamily="18" charset="0"/>
                <a:ea typeface="ＭＳ Ｐゴシック" pitchFamily="50" charset="-128"/>
              </a:rPr>
              <a:t>B</a:t>
            </a:r>
            <a:r>
              <a:rPr lang="en-US" altLang="ja-JP" sz="2800" dirty="0" smtClean="0">
                <a:latin typeface="Times New Roman" pitchFamily="18" charset="0"/>
                <a:ea typeface="ＭＳ Ｐゴシック" pitchFamily="50" charset="-128"/>
              </a:rPr>
              <a:t>= </a:t>
            </a:r>
            <a:r>
              <a:rPr lang="en-US" altLang="ja-JP" sz="2800" i="1" dirty="0" err="1" smtClean="0">
                <a:latin typeface="Times New Roman" pitchFamily="18" charset="0"/>
                <a:ea typeface="ＭＳ Ｐゴシック" pitchFamily="50" charset="-128"/>
                <a:sym typeface="MT Extra" pitchFamily="18" charset="2"/>
              </a:rPr>
              <a:t>h</a:t>
            </a:r>
            <a:r>
              <a:rPr lang="en-US" altLang="ja-JP" sz="2800" i="1" dirty="0" err="1" smtClean="0">
                <a:latin typeface="Symbol" pitchFamily="18" charset="2"/>
                <a:ea typeface="ＭＳ Ｐゴシック" pitchFamily="50" charset="-128"/>
                <a:sym typeface="MT Extra" pitchFamily="18" charset="2"/>
              </a:rPr>
              <a:t>n</a:t>
            </a:r>
            <a:r>
              <a:rPr lang="en-US" altLang="ja-JP" sz="2800" dirty="0" smtClean="0">
                <a:latin typeface="Symbol" pitchFamily="18" charset="2"/>
                <a:ea typeface="ＭＳ Ｐゴシック" pitchFamily="50" charset="-128"/>
                <a:sym typeface="MT Extra" pitchFamily="18" charset="2"/>
              </a:rPr>
              <a:t> -</a:t>
            </a:r>
            <a:r>
              <a:rPr lang="en-US" altLang="ja-JP" sz="2800" i="1" dirty="0" err="1" smtClean="0">
                <a:latin typeface="Times New Roman" pitchFamily="18" charset="0"/>
                <a:ea typeface="ＭＳ Ｐゴシック" pitchFamily="50" charset="-128"/>
              </a:rPr>
              <a:t>E</a:t>
            </a:r>
            <a:r>
              <a:rPr lang="en-US" altLang="ja-JP" sz="2800" baseline="-25000" dirty="0" err="1" smtClean="0">
                <a:latin typeface="Times New Roman" pitchFamily="18" charset="0"/>
                <a:ea typeface="ＭＳ Ｐゴシック" pitchFamily="50" charset="-128"/>
              </a:rPr>
              <a:t>k</a:t>
            </a:r>
            <a:r>
              <a:rPr lang="en-US" altLang="ja-JP" sz="2800" dirty="0" smtClean="0">
                <a:latin typeface="Times New Roman" pitchFamily="18" charset="0"/>
                <a:ea typeface="ＭＳ Ｐゴシック" pitchFamily="50" charset="-128"/>
              </a:rPr>
              <a:t> </a:t>
            </a:r>
          </a:p>
        </p:txBody>
      </p:sp>
      <p:sp>
        <p:nvSpPr>
          <p:cNvPr id="38" name="稲妻 37"/>
          <p:cNvSpPr/>
          <p:nvPr/>
        </p:nvSpPr>
        <p:spPr>
          <a:xfrm>
            <a:off x="1274436" y="4242649"/>
            <a:ext cx="1762034" cy="841422"/>
          </a:xfrm>
          <a:prstGeom prst="lightningBol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solidFill>
                <a:srgbClr val="FF0000"/>
              </a:solidFill>
            </a:endParaRPr>
          </a:p>
        </p:txBody>
      </p:sp>
      <p:cxnSp>
        <p:nvCxnSpPr>
          <p:cNvPr id="90" name="直線矢印コネクタ 89"/>
          <p:cNvCxnSpPr/>
          <p:nvPr/>
        </p:nvCxnSpPr>
        <p:spPr>
          <a:xfrm flipV="1">
            <a:off x="3737428" y="3413031"/>
            <a:ext cx="0" cy="1743280"/>
          </a:xfrm>
          <a:prstGeom prst="straightConnector1">
            <a:avLst/>
          </a:prstGeom>
          <a:ln w="28575">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9" name="グループ化 8"/>
          <p:cNvGrpSpPr/>
          <p:nvPr/>
        </p:nvGrpSpPr>
        <p:grpSpPr>
          <a:xfrm>
            <a:off x="4001414" y="4041100"/>
            <a:ext cx="3721100" cy="1284497"/>
            <a:chOff x="4001414" y="4041100"/>
            <a:chExt cx="3721100" cy="1284497"/>
          </a:xfrm>
        </p:grpSpPr>
        <p:sp>
          <p:nvSpPr>
            <p:cNvPr id="6" name="テキスト ボックス 5"/>
            <p:cNvSpPr txBox="1"/>
            <p:nvPr/>
          </p:nvSpPr>
          <p:spPr>
            <a:xfrm>
              <a:off x="5720043" y="4293096"/>
              <a:ext cx="2002471" cy="584775"/>
            </a:xfrm>
            <a:prstGeom prst="rect">
              <a:avLst/>
            </a:prstGeom>
            <a:noFill/>
          </p:spPr>
          <p:txBody>
            <a:bodyPr wrap="none" rtlCol="0">
              <a:spAutoFit/>
            </a:bodyPr>
            <a:lstStyle/>
            <a:p>
              <a:r>
                <a:rPr lang="en-US" altLang="ja-JP" sz="3200" dirty="0" smtClean="0">
                  <a:solidFill>
                    <a:srgbClr val="FF0000"/>
                  </a:solidFill>
                </a:rPr>
                <a:t>optical gap</a:t>
              </a:r>
              <a:endParaRPr kumimoji="1" lang="ja-JP" altLang="en-US" sz="3200" dirty="0">
                <a:solidFill>
                  <a:srgbClr val="FF0000"/>
                </a:solidFill>
              </a:endParaRPr>
            </a:p>
          </p:txBody>
        </p:sp>
        <p:cxnSp>
          <p:nvCxnSpPr>
            <p:cNvPr id="4" name="直線矢印コネクタ 3"/>
            <p:cNvCxnSpPr/>
            <p:nvPr/>
          </p:nvCxnSpPr>
          <p:spPr>
            <a:xfrm flipV="1">
              <a:off x="5472100" y="4237637"/>
              <a:ext cx="0" cy="795574"/>
            </a:xfrm>
            <a:prstGeom prst="straightConnector1">
              <a:avLst/>
            </a:prstGeom>
            <a:ln w="28575">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42" name="Oval 55"/>
            <p:cNvSpPr>
              <a:spLocks noChangeArrowheads="1"/>
            </p:cNvSpPr>
            <p:nvPr/>
          </p:nvSpPr>
          <p:spPr bwMode="auto">
            <a:xfrm rot="16200000">
              <a:off x="4944714" y="5037597"/>
              <a:ext cx="288000" cy="288000"/>
            </a:xfrm>
            <a:prstGeom prst="ellipse">
              <a:avLst/>
            </a:prstGeom>
            <a:solidFill>
              <a:schemeClr val="bg1"/>
            </a:solidFill>
            <a:ln w="9525">
              <a:solidFill>
                <a:schemeClr val="tx1"/>
              </a:solidFill>
              <a:round/>
              <a:headEnd/>
              <a:tailEnd/>
            </a:ln>
            <a:effectLst>
              <a:innerShdw blurRad="63500" dist="50800" dir="2700000">
                <a:prstClr val="black">
                  <a:alpha val="50000"/>
                </a:prstClr>
              </a:innerShdw>
            </a:effectLst>
          </p:spPr>
          <p:txBody>
            <a:bodyPr wrap="none" anchor="ctr"/>
            <a:lstStyle/>
            <a:p>
              <a:pPr algn="ctr"/>
              <a:r>
                <a:rPr lang="ja-JP" altLang="en-US" sz="2400" dirty="0" smtClean="0">
                  <a:latin typeface="Arial Unicode MS" pitchFamily="50" charset="-128"/>
                  <a:ea typeface="Arial Unicode MS" pitchFamily="50" charset="-128"/>
                  <a:cs typeface="Arial Unicode MS" pitchFamily="50" charset="-128"/>
                </a:rPr>
                <a:t>＋</a:t>
              </a:r>
              <a:endParaRPr lang="ja-JP" altLang="en-US" sz="2400" dirty="0">
                <a:latin typeface="Arial Unicode MS" pitchFamily="50" charset="-128"/>
                <a:ea typeface="Arial Unicode MS" pitchFamily="50" charset="-128"/>
                <a:cs typeface="Arial Unicode MS" pitchFamily="50" charset="-128"/>
              </a:endParaRPr>
            </a:p>
          </p:txBody>
        </p:sp>
        <p:cxnSp>
          <p:nvCxnSpPr>
            <p:cNvPr id="44" name="直線矢印コネクタ 43"/>
            <p:cNvCxnSpPr>
              <a:stCxn id="43" idx="4"/>
            </p:cNvCxnSpPr>
            <p:nvPr/>
          </p:nvCxnSpPr>
          <p:spPr>
            <a:xfrm>
              <a:off x="5087817" y="4329100"/>
              <a:ext cx="898" cy="813879"/>
            </a:xfrm>
            <a:prstGeom prst="straightConnector1">
              <a:avLst/>
            </a:prstGeom>
            <a:ln w="28575">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46" name="稲妻 45"/>
            <p:cNvSpPr/>
            <p:nvPr/>
          </p:nvSpPr>
          <p:spPr>
            <a:xfrm>
              <a:off x="4001414" y="4071358"/>
              <a:ext cx="1077405" cy="841422"/>
            </a:xfrm>
            <a:prstGeom prst="lightningBol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solidFill>
                  <a:srgbClr val="FF0000"/>
                </a:solidFill>
              </a:endParaRPr>
            </a:p>
          </p:txBody>
        </p:sp>
        <p:sp>
          <p:nvSpPr>
            <p:cNvPr id="43" name="Oval 55"/>
            <p:cNvSpPr>
              <a:spLocks noChangeArrowheads="1"/>
            </p:cNvSpPr>
            <p:nvPr/>
          </p:nvSpPr>
          <p:spPr bwMode="auto">
            <a:xfrm>
              <a:off x="4943817" y="4041100"/>
              <a:ext cx="288000" cy="288000"/>
            </a:xfrm>
            <a:prstGeom prst="ellipse">
              <a:avLst/>
            </a:prstGeom>
            <a:solidFill>
              <a:schemeClr val="bg1"/>
            </a:solidFill>
            <a:ln w="9525">
              <a:solidFill>
                <a:schemeClr val="tx1"/>
              </a:solidFill>
              <a:round/>
              <a:headEnd/>
              <a:tailEnd/>
            </a:ln>
            <a:effectLst>
              <a:innerShdw blurRad="63500" dist="50800" dir="2700000">
                <a:prstClr val="black">
                  <a:alpha val="50000"/>
                </a:prstClr>
              </a:innerShdw>
            </a:effectLst>
          </p:spPr>
          <p:txBody>
            <a:bodyPr wrap="none" anchor="ctr"/>
            <a:lstStyle/>
            <a:p>
              <a:pPr algn="ctr"/>
              <a:r>
                <a:rPr lang="en-US" altLang="ja-JP" sz="2400" dirty="0" smtClean="0">
                  <a:latin typeface="Arial Unicode MS" pitchFamily="50" charset="-128"/>
                  <a:ea typeface="Arial Unicode MS" pitchFamily="50" charset="-128"/>
                  <a:cs typeface="Arial Unicode MS" pitchFamily="50" charset="-128"/>
                </a:rPr>
                <a:t>-</a:t>
              </a:r>
              <a:endParaRPr lang="ja-JP" altLang="en-US" sz="2400" dirty="0">
                <a:latin typeface="Arial Unicode MS" pitchFamily="50" charset="-128"/>
                <a:ea typeface="Arial Unicode MS" pitchFamily="50" charset="-128"/>
                <a:cs typeface="Arial Unicode MS" pitchFamily="50" charset="-128"/>
              </a:endParaRPr>
            </a:p>
          </p:txBody>
        </p:sp>
      </p:grpSp>
      <p:sp>
        <p:nvSpPr>
          <p:cNvPr id="47" name="テキスト ボックス 46"/>
          <p:cNvSpPr txBox="1"/>
          <p:nvPr/>
        </p:nvSpPr>
        <p:spPr>
          <a:xfrm>
            <a:off x="3812950" y="5157192"/>
            <a:ext cx="1047082" cy="461665"/>
          </a:xfrm>
          <a:prstGeom prst="rect">
            <a:avLst/>
          </a:prstGeom>
          <a:noFill/>
        </p:spPr>
        <p:txBody>
          <a:bodyPr wrap="none" rtlCol="0">
            <a:spAutoFit/>
          </a:bodyPr>
          <a:lstStyle/>
          <a:p>
            <a:r>
              <a:rPr lang="en-US" altLang="ja-JP" sz="2400" dirty="0" smtClean="0">
                <a:solidFill>
                  <a:schemeClr val="bg1"/>
                </a:solidFill>
              </a:rPr>
              <a:t>HOMO</a:t>
            </a:r>
            <a:endParaRPr kumimoji="1" lang="en-US" altLang="ja-JP" sz="2400" dirty="0" smtClean="0">
              <a:solidFill>
                <a:schemeClr val="bg1"/>
              </a:solidFill>
            </a:endParaRPr>
          </a:p>
        </p:txBody>
      </p:sp>
      <p:sp>
        <p:nvSpPr>
          <p:cNvPr id="48" name="テキスト ボックス 47"/>
          <p:cNvSpPr txBox="1"/>
          <p:nvPr/>
        </p:nvSpPr>
        <p:spPr>
          <a:xfrm>
            <a:off x="3816476" y="3448308"/>
            <a:ext cx="971548" cy="461665"/>
          </a:xfrm>
          <a:prstGeom prst="rect">
            <a:avLst/>
          </a:prstGeom>
          <a:noFill/>
        </p:spPr>
        <p:txBody>
          <a:bodyPr wrap="none" rtlCol="0">
            <a:spAutoFit/>
          </a:bodyPr>
          <a:lstStyle/>
          <a:p>
            <a:r>
              <a:rPr kumimoji="1" lang="en-US" altLang="ja-JP" sz="2400" dirty="0" smtClean="0">
                <a:solidFill>
                  <a:schemeClr val="bg1"/>
                </a:solidFill>
              </a:rPr>
              <a:t>LUMO</a:t>
            </a:r>
          </a:p>
        </p:txBody>
      </p:sp>
      <p:cxnSp>
        <p:nvCxnSpPr>
          <p:cNvPr id="85" name="Straight Connector 75"/>
          <p:cNvCxnSpPr/>
          <p:nvPr/>
        </p:nvCxnSpPr>
        <p:spPr>
          <a:xfrm>
            <a:off x="2651428" y="3392996"/>
            <a:ext cx="3193354"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440198603"/>
      </p:ext>
    </p:extLst>
  </p:cSld>
  <p:clrMapOvr>
    <a:masterClrMapping/>
  </p:clrMapOvr>
  <p:transition advTm="6354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1"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LEIPS spectra of OLED materials</a:t>
            </a:r>
            <a:endParaRPr kumimoji="1" lang="ja-JP" altLang="en-US" dirty="0"/>
          </a:p>
        </p:txBody>
      </p:sp>
      <p:graphicFrame>
        <p:nvGraphicFramePr>
          <p:cNvPr id="3" name="オブジェクト 2"/>
          <p:cNvGraphicFramePr>
            <a:graphicFrameLocks noChangeAspect="1"/>
          </p:cNvGraphicFramePr>
          <p:nvPr>
            <p:extLst/>
          </p:nvPr>
        </p:nvGraphicFramePr>
        <p:xfrm>
          <a:off x="4358856" y="1196752"/>
          <a:ext cx="2589408" cy="3716280"/>
        </p:xfrm>
        <a:graphic>
          <a:graphicData uri="http://schemas.openxmlformats.org/presentationml/2006/ole">
            <mc:AlternateContent xmlns:mc="http://schemas.openxmlformats.org/markup-compatibility/2006">
              <mc:Choice xmlns:v="urn:schemas-microsoft-com:vml" Requires="v">
                <p:oleObj spid="_x0000_s679114" name="ｸﾞﾗﾌ" r:id="rId3" imgW="2877120" imgH="4129200" progId="Origin50.Graph">
                  <p:embed/>
                </p:oleObj>
              </mc:Choice>
              <mc:Fallback>
                <p:oleObj name="ｸﾞﾗﾌ" r:id="rId3" imgW="2877120" imgH="4129200" progId="Origin50.Graph">
                  <p:embed/>
                  <p:pic>
                    <p:nvPicPr>
                      <p:cNvPr id="0" name=""/>
                      <p:cNvPicPr>
                        <a:picLocks noChangeAspect="1" noChangeArrowheads="1"/>
                      </p:cNvPicPr>
                      <p:nvPr/>
                    </p:nvPicPr>
                    <p:blipFill>
                      <a:blip r:embed="rId4"/>
                      <a:srcRect/>
                      <a:stretch>
                        <a:fillRect/>
                      </a:stretch>
                    </p:blipFill>
                    <p:spPr bwMode="auto">
                      <a:xfrm>
                        <a:off x="4358856" y="1196752"/>
                        <a:ext cx="2589408" cy="3716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オブジェクト 3"/>
          <p:cNvGraphicFramePr>
            <a:graphicFrameLocks noChangeAspect="1"/>
          </p:cNvGraphicFramePr>
          <p:nvPr>
            <p:extLst/>
          </p:nvPr>
        </p:nvGraphicFramePr>
        <p:xfrm>
          <a:off x="6660236" y="1196752"/>
          <a:ext cx="2589408" cy="3716280"/>
        </p:xfrm>
        <a:graphic>
          <a:graphicData uri="http://schemas.openxmlformats.org/presentationml/2006/ole">
            <mc:AlternateContent xmlns:mc="http://schemas.openxmlformats.org/markup-compatibility/2006">
              <mc:Choice xmlns:v="urn:schemas-microsoft-com:vml" Requires="v">
                <p:oleObj spid="_x0000_s679115" name="ｸﾞﾗﾌ" r:id="rId5" imgW="2877120" imgH="4129200" progId="Origin50.Graph">
                  <p:embed/>
                </p:oleObj>
              </mc:Choice>
              <mc:Fallback>
                <p:oleObj name="ｸﾞﾗﾌ" r:id="rId5" imgW="2877120" imgH="4129200" progId="Origin50.Graph">
                  <p:embed/>
                  <p:pic>
                    <p:nvPicPr>
                      <p:cNvPr id="0" name=""/>
                      <p:cNvPicPr>
                        <a:picLocks noChangeAspect="1" noChangeArrowheads="1"/>
                      </p:cNvPicPr>
                      <p:nvPr/>
                    </p:nvPicPr>
                    <p:blipFill>
                      <a:blip r:embed="rId6"/>
                      <a:srcRect/>
                      <a:stretch>
                        <a:fillRect/>
                      </a:stretch>
                    </p:blipFill>
                    <p:spPr bwMode="auto">
                      <a:xfrm>
                        <a:off x="6660236" y="1196752"/>
                        <a:ext cx="2589408" cy="3716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オブジェクト 4"/>
          <p:cNvGraphicFramePr>
            <a:graphicFrameLocks noChangeAspect="1"/>
          </p:cNvGraphicFramePr>
          <p:nvPr>
            <p:extLst/>
          </p:nvPr>
        </p:nvGraphicFramePr>
        <p:xfrm>
          <a:off x="-213652" y="1204620"/>
          <a:ext cx="2589408" cy="3716280"/>
        </p:xfrm>
        <a:graphic>
          <a:graphicData uri="http://schemas.openxmlformats.org/presentationml/2006/ole">
            <mc:AlternateContent xmlns:mc="http://schemas.openxmlformats.org/markup-compatibility/2006">
              <mc:Choice xmlns:v="urn:schemas-microsoft-com:vml" Requires="v">
                <p:oleObj spid="_x0000_s679116" name="ｸﾞﾗﾌ" r:id="rId7" imgW="2877120" imgH="4129200" progId="Origin50.Graph">
                  <p:embed/>
                </p:oleObj>
              </mc:Choice>
              <mc:Fallback>
                <p:oleObj name="ｸﾞﾗﾌ" r:id="rId7" imgW="2877120" imgH="4129200" progId="Origin50.Graph">
                  <p:embed/>
                  <p:pic>
                    <p:nvPicPr>
                      <p:cNvPr id="0" name=""/>
                      <p:cNvPicPr>
                        <a:picLocks noChangeAspect="1" noChangeArrowheads="1"/>
                      </p:cNvPicPr>
                      <p:nvPr/>
                    </p:nvPicPr>
                    <p:blipFill>
                      <a:blip r:embed="rId8"/>
                      <a:srcRect/>
                      <a:stretch>
                        <a:fillRect/>
                      </a:stretch>
                    </p:blipFill>
                    <p:spPr bwMode="auto">
                      <a:xfrm>
                        <a:off x="-213652" y="1204620"/>
                        <a:ext cx="2589408" cy="3716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オブジェクト 5"/>
          <p:cNvGraphicFramePr>
            <a:graphicFrameLocks noChangeAspect="1"/>
          </p:cNvGraphicFramePr>
          <p:nvPr>
            <p:extLst/>
          </p:nvPr>
        </p:nvGraphicFramePr>
        <p:xfrm>
          <a:off x="2054600" y="1196752"/>
          <a:ext cx="2589408" cy="3716280"/>
        </p:xfrm>
        <a:graphic>
          <a:graphicData uri="http://schemas.openxmlformats.org/presentationml/2006/ole">
            <mc:AlternateContent xmlns:mc="http://schemas.openxmlformats.org/markup-compatibility/2006">
              <mc:Choice xmlns:v="urn:schemas-microsoft-com:vml" Requires="v">
                <p:oleObj spid="_x0000_s679117" name="ｸﾞﾗﾌ" r:id="rId9" imgW="2877120" imgH="4129200" progId="Origin50.Graph">
                  <p:embed/>
                </p:oleObj>
              </mc:Choice>
              <mc:Fallback>
                <p:oleObj name="ｸﾞﾗﾌ" r:id="rId9" imgW="2877120" imgH="4129200" progId="Origin50.Graph">
                  <p:embed/>
                  <p:pic>
                    <p:nvPicPr>
                      <p:cNvPr id="0" name=""/>
                      <p:cNvPicPr>
                        <a:picLocks noChangeAspect="1" noChangeArrowheads="1"/>
                      </p:cNvPicPr>
                      <p:nvPr/>
                    </p:nvPicPr>
                    <p:blipFill>
                      <a:blip r:embed="rId10"/>
                      <a:srcRect/>
                      <a:stretch>
                        <a:fillRect/>
                      </a:stretch>
                    </p:blipFill>
                    <p:spPr bwMode="auto">
                      <a:xfrm>
                        <a:off x="2054600" y="1196752"/>
                        <a:ext cx="2589408" cy="3716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オブジェクト 6"/>
          <p:cNvGraphicFramePr>
            <a:graphicFrameLocks noChangeAspect="1"/>
          </p:cNvGraphicFramePr>
          <p:nvPr>
            <p:extLst/>
          </p:nvPr>
        </p:nvGraphicFramePr>
        <p:xfrm>
          <a:off x="5184068" y="4848148"/>
          <a:ext cx="1129896" cy="1259836"/>
        </p:xfrm>
        <a:graphic>
          <a:graphicData uri="http://schemas.openxmlformats.org/presentationml/2006/ole">
            <mc:AlternateContent xmlns:mc="http://schemas.openxmlformats.org/markup-compatibility/2006">
              <mc:Choice xmlns:v="urn:schemas-microsoft-com:vml" Requires="v">
                <p:oleObj spid="_x0000_s679118" name="CS ChemDraw Drawing" r:id="rId11" imgW="2719854" imgH="3032365" progId="ChemDraw.Document.6.0">
                  <p:embed/>
                </p:oleObj>
              </mc:Choice>
              <mc:Fallback>
                <p:oleObj name="CS ChemDraw Drawing" r:id="rId11" imgW="2719854" imgH="3032365" progId="ChemDraw.Document.6.0">
                  <p:embed/>
                  <p:pic>
                    <p:nvPicPr>
                      <p:cNvPr id="0" name=""/>
                      <p:cNvPicPr/>
                      <p:nvPr/>
                    </p:nvPicPr>
                    <p:blipFill>
                      <a:blip r:embed="rId12"/>
                      <a:stretch>
                        <a:fillRect/>
                      </a:stretch>
                    </p:blipFill>
                    <p:spPr>
                      <a:xfrm>
                        <a:off x="5184068" y="4848148"/>
                        <a:ext cx="1129896" cy="1259836"/>
                      </a:xfrm>
                      <a:prstGeom prst="rect">
                        <a:avLst/>
                      </a:prstGeom>
                    </p:spPr>
                  </p:pic>
                </p:oleObj>
              </mc:Fallback>
            </mc:AlternateContent>
          </a:graphicData>
        </a:graphic>
      </p:graphicFrame>
      <p:graphicFrame>
        <p:nvGraphicFramePr>
          <p:cNvPr id="8" name="オブジェクト 7"/>
          <p:cNvGraphicFramePr>
            <a:graphicFrameLocks noChangeAspect="1"/>
          </p:cNvGraphicFramePr>
          <p:nvPr>
            <p:extLst/>
          </p:nvPr>
        </p:nvGraphicFramePr>
        <p:xfrm>
          <a:off x="459360" y="4833156"/>
          <a:ext cx="1196316" cy="1353160"/>
        </p:xfrm>
        <a:graphic>
          <a:graphicData uri="http://schemas.openxmlformats.org/presentationml/2006/ole">
            <mc:AlternateContent xmlns:mc="http://schemas.openxmlformats.org/markup-compatibility/2006">
              <mc:Choice xmlns:v="urn:schemas-microsoft-com:vml" Requires="v">
                <p:oleObj spid="_x0000_s679119" name="CS ChemDraw Drawing" r:id="rId13" imgW="4323296" imgH="4890086" progId="ChemDraw.Document.6.0">
                  <p:embed/>
                </p:oleObj>
              </mc:Choice>
              <mc:Fallback>
                <p:oleObj name="CS ChemDraw Drawing" r:id="rId13" imgW="4323296" imgH="4890086" progId="ChemDraw.Document.6.0">
                  <p:embed/>
                  <p:pic>
                    <p:nvPicPr>
                      <p:cNvPr id="0" name=""/>
                      <p:cNvPicPr/>
                      <p:nvPr/>
                    </p:nvPicPr>
                    <p:blipFill>
                      <a:blip r:embed="rId14"/>
                      <a:stretch>
                        <a:fillRect/>
                      </a:stretch>
                    </p:blipFill>
                    <p:spPr>
                      <a:xfrm>
                        <a:off x="459360" y="4833156"/>
                        <a:ext cx="1196316" cy="1353160"/>
                      </a:xfrm>
                      <a:prstGeom prst="rect">
                        <a:avLst/>
                      </a:prstGeom>
                    </p:spPr>
                  </p:pic>
                </p:oleObj>
              </mc:Fallback>
            </mc:AlternateContent>
          </a:graphicData>
        </a:graphic>
      </p:graphicFrame>
      <p:graphicFrame>
        <p:nvGraphicFramePr>
          <p:cNvPr id="9" name="オブジェクト 8"/>
          <p:cNvGraphicFramePr>
            <a:graphicFrameLocks noChangeAspect="1"/>
          </p:cNvGraphicFramePr>
          <p:nvPr>
            <p:extLst/>
          </p:nvPr>
        </p:nvGraphicFramePr>
        <p:xfrm>
          <a:off x="2557364" y="5028168"/>
          <a:ext cx="1870620" cy="810048"/>
        </p:xfrm>
        <a:graphic>
          <a:graphicData uri="http://schemas.openxmlformats.org/presentationml/2006/ole">
            <mc:AlternateContent xmlns:mc="http://schemas.openxmlformats.org/markup-compatibility/2006">
              <mc:Choice xmlns:v="urn:schemas-microsoft-com:vml" Requires="v">
                <p:oleObj spid="_x0000_s679120" name="CS ChemDraw Drawing" r:id="rId15" imgW="4469535" imgH="1935166" progId="ChemDraw.Document.6.0">
                  <p:embed/>
                </p:oleObj>
              </mc:Choice>
              <mc:Fallback>
                <p:oleObj name="CS ChemDraw Drawing" r:id="rId15" imgW="4469535" imgH="1935166" progId="ChemDraw.Document.6.0">
                  <p:embed/>
                  <p:pic>
                    <p:nvPicPr>
                      <p:cNvPr id="0" name=""/>
                      <p:cNvPicPr/>
                      <p:nvPr/>
                    </p:nvPicPr>
                    <p:blipFill>
                      <a:blip r:embed="rId16"/>
                      <a:stretch>
                        <a:fillRect/>
                      </a:stretch>
                    </p:blipFill>
                    <p:spPr>
                      <a:xfrm>
                        <a:off x="2557364" y="5028168"/>
                        <a:ext cx="1870620" cy="810048"/>
                      </a:xfrm>
                      <a:prstGeom prst="rect">
                        <a:avLst/>
                      </a:prstGeom>
                    </p:spPr>
                  </p:pic>
                </p:oleObj>
              </mc:Fallback>
            </mc:AlternateContent>
          </a:graphicData>
        </a:graphic>
      </p:graphicFrame>
      <p:graphicFrame>
        <p:nvGraphicFramePr>
          <p:cNvPr id="10" name="オブジェクト 9"/>
          <p:cNvGraphicFramePr>
            <a:graphicFrameLocks noChangeAspect="1"/>
          </p:cNvGraphicFramePr>
          <p:nvPr>
            <p:extLst/>
          </p:nvPr>
        </p:nvGraphicFramePr>
        <p:xfrm>
          <a:off x="7092280" y="5003121"/>
          <a:ext cx="1548172" cy="1012904"/>
        </p:xfrm>
        <a:graphic>
          <a:graphicData uri="http://schemas.openxmlformats.org/presentationml/2006/ole">
            <mc:AlternateContent xmlns:mc="http://schemas.openxmlformats.org/markup-compatibility/2006">
              <mc:Choice xmlns:v="urn:schemas-microsoft-com:vml" Requires="v">
                <p:oleObj spid="_x0000_s679121" name="CS ChemDraw Drawing" r:id="rId17" imgW="3113175" imgH="2037239" progId="ChemDraw.Document.6.0">
                  <p:embed/>
                </p:oleObj>
              </mc:Choice>
              <mc:Fallback>
                <p:oleObj name="CS ChemDraw Drawing" r:id="rId17" imgW="3113175" imgH="2037239" progId="ChemDraw.Document.6.0">
                  <p:embed/>
                  <p:pic>
                    <p:nvPicPr>
                      <p:cNvPr id="0" name=""/>
                      <p:cNvPicPr/>
                      <p:nvPr/>
                    </p:nvPicPr>
                    <p:blipFill>
                      <a:blip r:embed="rId18"/>
                      <a:stretch>
                        <a:fillRect/>
                      </a:stretch>
                    </p:blipFill>
                    <p:spPr>
                      <a:xfrm>
                        <a:off x="7092280" y="5003121"/>
                        <a:ext cx="1548172" cy="1012904"/>
                      </a:xfrm>
                      <a:prstGeom prst="rect">
                        <a:avLst/>
                      </a:prstGeom>
                    </p:spPr>
                  </p:pic>
                </p:oleObj>
              </mc:Fallback>
            </mc:AlternateContent>
          </a:graphicData>
        </a:graphic>
      </p:graphicFrame>
      <p:sp>
        <p:nvSpPr>
          <p:cNvPr id="11" name="正方形/長方形 10"/>
          <p:cNvSpPr/>
          <p:nvPr/>
        </p:nvSpPr>
        <p:spPr>
          <a:xfrm>
            <a:off x="215516" y="6130424"/>
            <a:ext cx="2124236" cy="523220"/>
          </a:xfrm>
          <a:prstGeom prst="rect">
            <a:avLst/>
          </a:prstGeom>
        </p:spPr>
        <p:txBody>
          <a:bodyPr wrap="square">
            <a:spAutoFit/>
          </a:bodyPr>
          <a:lstStyle/>
          <a:p>
            <a:r>
              <a:rPr lang="ja-JP" altLang="en-US" sz="1400" dirty="0" err="1" smtClean="0"/>
              <a:t>ｔ</a:t>
            </a:r>
            <a:r>
              <a:rPr lang="en-US" altLang="ja-JP" sz="1400" dirty="0" err="1" smtClean="0"/>
              <a:t>ris</a:t>
            </a:r>
            <a:r>
              <a:rPr lang="en-US" altLang="ja-JP" sz="1400" dirty="0" smtClean="0"/>
              <a:t>(4-carbazoyl-9-ylphenyl)amine</a:t>
            </a:r>
            <a:endParaRPr lang="ja-JP" altLang="en-US" sz="1400" dirty="0"/>
          </a:p>
        </p:txBody>
      </p:sp>
      <p:sp>
        <p:nvSpPr>
          <p:cNvPr id="12" name="正方形/長方形 11"/>
          <p:cNvSpPr/>
          <p:nvPr/>
        </p:nvSpPr>
        <p:spPr>
          <a:xfrm>
            <a:off x="6768244" y="6057292"/>
            <a:ext cx="2412268" cy="523220"/>
          </a:xfrm>
          <a:prstGeom prst="rect">
            <a:avLst/>
          </a:prstGeom>
        </p:spPr>
        <p:txBody>
          <a:bodyPr wrap="square">
            <a:spAutoFit/>
          </a:bodyPr>
          <a:lstStyle/>
          <a:p>
            <a:r>
              <a:rPr lang="ja-JP" altLang="en-US" sz="1400" dirty="0"/>
              <a:t>（</a:t>
            </a:r>
            <a:r>
              <a:rPr lang="en-US" altLang="ja-JP" sz="1400" dirty="0" smtClean="0"/>
              <a:t>2,9-dimethyl-4,7-diphenyl-1,10-phenanthroline </a:t>
            </a:r>
            <a:r>
              <a:rPr lang="ja-JP" altLang="en-US" sz="1400" dirty="0"/>
              <a:t>） </a:t>
            </a:r>
          </a:p>
        </p:txBody>
      </p:sp>
      <p:sp>
        <p:nvSpPr>
          <p:cNvPr id="13" name="正方形/長方形 12"/>
          <p:cNvSpPr/>
          <p:nvPr/>
        </p:nvSpPr>
        <p:spPr>
          <a:xfrm>
            <a:off x="2555776" y="6001360"/>
            <a:ext cx="1800200" cy="523220"/>
          </a:xfrm>
          <a:prstGeom prst="rect">
            <a:avLst/>
          </a:prstGeom>
        </p:spPr>
        <p:txBody>
          <a:bodyPr wrap="square">
            <a:spAutoFit/>
          </a:bodyPr>
          <a:lstStyle/>
          <a:p>
            <a:r>
              <a:rPr lang="en-US" altLang="ja-JP" sz="1400" dirty="0"/>
              <a:t>4,4'-Bis(carbazol-9-yl</a:t>
            </a:r>
            <a:r>
              <a:rPr lang="en-US" altLang="ja-JP" sz="1400" dirty="0" smtClean="0"/>
              <a:t>)</a:t>
            </a:r>
          </a:p>
          <a:p>
            <a:r>
              <a:rPr lang="en-US" altLang="ja-JP" sz="1400" dirty="0" smtClean="0"/>
              <a:t>biphenyl </a:t>
            </a:r>
            <a:endParaRPr lang="ja-JP" altLang="en-US" sz="1400" dirty="0"/>
          </a:p>
        </p:txBody>
      </p:sp>
      <p:sp>
        <p:nvSpPr>
          <p:cNvPr id="14" name="正方形/長方形 13"/>
          <p:cNvSpPr/>
          <p:nvPr/>
        </p:nvSpPr>
        <p:spPr>
          <a:xfrm>
            <a:off x="4932040" y="5893638"/>
            <a:ext cx="1512168" cy="738664"/>
          </a:xfrm>
          <a:prstGeom prst="rect">
            <a:avLst/>
          </a:prstGeom>
        </p:spPr>
        <p:txBody>
          <a:bodyPr wrap="square">
            <a:spAutoFit/>
          </a:bodyPr>
          <a:lstStyle/>
          <a:p>
            <a:r>
              <a:rPr lang="en-US" altLang="ja-JP" sz="1400" dirty="0" err="1" smtClean="0"/>
              <a:t>tris</a:t>
            </a:r>
            <a:r>
              <a:rPr lang="en-US" altLang="ja-JP" sz="1400" dirty="0" smtClean="0"/>
              <a:t>(2-phenylpyridinato)</a:t>
            </a:r>
          </a:p>
          <a:p>
            <a:r>
              <a:rPr lang="en-US" altLang="ja-JP" sz="1400" dirty="0" smtClean="0"/>
              <a:t>iridium(III)</a:t>
            </a:r>
            <a:endParaRPr lang="ja-JP" altLang="en-US" sz="1400" dirty="0"/>
          </a:p>
        </p:txBody>
      </p:sp>
    </p:spTree>
    <p:extLst>
      <p:ext uri="{BB962C8B-B14F-4D97-AF65-F5344CB8AC3E}">
        <p14:creationId xmlns:p14="http://schemas.microsoft.com/office/powerpoint/2010/main" val="3114029927"/>
      </p:ext>
    </p:extLst>
  </p:cSld>
  <p:clrMapOvr>
    <a:masterClrMapping/>
  </p:clrMapOvr>
  <mc:AlternateContent xmlns:mc="http://schemas.openxmlformats.org/markup-compatibility/2006" xmlns:p14="http://schemas.microsoft.com/office/powerpoint/2010/main">
    <mc:Choice Requires="p14">
      <p:transition spd="slow" p14:dur="2000" advTm="7861"/>
    </mc:Choice>
    <mc:Fallback xmlns="">
      <p:transition spd="slow" advTm="7861"/>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タイトル 11"/>
          <p:cNvSpPr>
            <a:spLocks noGrp="1"/>
          </p:cNvSpPr>
          <p:nvPr>
            <p:ph type="title"/>
          </p:nvPr>
        </p:nvSpPr>
        <p:spPr/>
        <p:txBody>
          <a:bodyPr/>
          <a:lstStyle/>
          <a:p>
            <a:r>
              <a:rPr kumimoji="1" lang="en-US" altLang="ja-JP" dirty="0" smtClean="0"/>
              <a:t>Energy levels of OLED materials</a:t>
            </a:r>
            <a:endParaRPr kumimoji="1" lang="ja-JP" altLang="en-US" dirty="0"/>
          </a:p>
        </p:txBody>
      </p:sp>
      <p:sp>
        <p:nvSpPr>
          <p:cNvPr id="63" name="テキスト ボックス 62"/>
          <p:cNvSpPr txBox="1"/>
          <p:nvPr/>
        </p:nvSpPr>
        <p:spPr>
          <a:xfrm rot="16200000">
            <a:off x="-222806" y="3354982"/>
            <a:ext cx="1626343" cy="461665"/>
          </a:xfrm>
          <a:prstGeom prst="rect">
            <a:avLst/>
          </a:prstGeom>
          <a:noFill/>
        </p:spPr>
        <p:txBody>
          <a:bodyPr wrap="none" rtlCol="0">
            <a:spAutoFit/>
          </a:bodyPr>
          <a:lstStyle/>
          <a:p>
            <a:r>
              <a:rPr kumimoji="1" lang="en-US" altLang="ja-JP" sz="2400" dirty="0" smtClean="0"/>
              <a:t>energy / eV</a:t>
            </a:r>
            <a:endParaRPr kumimoji="1" lang="ja-JP" altLang="en-US" sz="2400" dirty="0"/>
          </a:p>
        </p:txBody>
      </p:sp>
      <p:cxnSp>
        <p:nvCxnSpPr>
          <p:cNvPr id="69" name="直線矢印コネクタ 68"/>
          <p:cNvCxnSpPr/>
          <p:nvPr/>
        </p:nvCxnSpPr>
        <p:spPr>
          <a:xfrm flipV="1">
            <a:off x="1583656" y="1704875"/>
            <a:ext cx="721" cy="442230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0" name="テキスト ボックス 69"/>
          <p:cNvSpPr txBox="1"/>
          <p:nvPr/>
        </p:nvSpPr>
        <p:spPr>
          <a:xfrm>
            <a:off x="871126" y="2185502"/>
            <a:ext cx="572593" cy="461665"/>
          </a:xfrm>
          <a:prstGeom prst="rect">
            <a:avLst/>
          </a:prstGeom>
          <a:noFill/>
        </p:spPr>
        <p:txBody>
          <a:bodyPr wrap="none" rtlCol="0">
            <a:spAutoFit/>
          </a:bodyPr>
          <a:lstStyle/>
          <a:p>
            <a:r>
              <a:rPr kumimoji="1" lang="en-US" altLang="ja-JP" sz="2400" dirty="0" smtClean="0"/>
              <a:t>2.0</a:t>
            </a:r>
            <a:endParaRPr kumimoji="1" lang="ja-JP" altLang="en-US" sz="2400" dirty="0"/>
          </a:p>
        </p:txBody>
      </p:sp>
      <p:sp>
        <p:nvSpPr>
          <p:cNvPr id="71" name="テキスト ボックス 70"/>
          <p:cNvSpPr txBox="1"/>
          <p:nvPr/>
        </p:nvSpPr>
        <p:spPr>
          <a:xfrm>
            <a:off x="871126" y="5059633"/>
            <a:ext cx="572593" cy="461665"/>
          </a:xfrm>
          <a:prstGeom prst="rect">
            <a:avLst/>
          </a:prstGeom>
          <a:noFill/>
        </p:spPr>
        <p:txBody>
          <a:bodyPr wrap="none" rtlCol="0">
            <a:spAutoFit/>
          </a:bodyPr>
          <a:lstStyle/>
          <a:p>
            <a:r>
              <a:rPr kumimoji="1" lang="en-US" altLang="ja-JP" sz="2400" dirty="0" smtClean="0"/>
              <a:t>6.0</a:t>
            </a:r>
            <a:endParaRPr kumimoji="1" lang="ja-JP" altLang="en-US" sz="2400" dirty="0"/>
          </a:p>
        </p:txBody>
      </p:sp>
      <p:sp>
        <p:nvSpPr>
          <p:cNvPr id="73" name="テキスト ボックス 72"/>
          <p:cNvSpPr txBox="1"/>
          <p:nvPr/>
        </p:nvSpPr>
        <p:spPr>
          <a:xfrm>
            <a:off x="871126" y="3625662"/>
            <a:ext cx="572593" cy="461665"/>
          </a:xfrm>
          <a:prstGeom prst="rect">
            <a:avLst/>
          </a:prstGeom>
          <a:noFill/>
        </p:spPr>
        <p:txBody>
          <a:bodyPr wrap="none" rtlCol="0">
            <a:spAutoFit/>
          </a:bodyPr>
          <a:lstStyle/>
          <a:p>
            <a:r>
              <a:rPr kumimoji="1" lang="en-US" altLang="ja-JP" sz="2400" dirty="0" smtClean="0"/>
              <a:t>4.0</a:t>
            </a:r>
            <a:endParaRPr kumimoji="1" lang="ja-JP" altLang="en-US" sz="2400" dirty="0"/>
          </a:p>
        </p:txBody>
      </p:sp>
      <p:grpSp>
        <p:nvGrpSpPr>
          <p:cNvPr id="92" name="グループ化 91"/>
          <p:cNvGrpSpPr/>
          <p:nvPr/>
        </p:nvGrpSpPr>
        <p:grpSpPr>
          <a:xfrm>
            <a:off x="1475656" y="2424954"/>
            <a:ext cx="108000" cy="3600400"/>
            <a:chOff x="1580322" y="2564904"/>
            <a:chExt cx="216000" cy="3600400"/>
          </a:xfrm>
        </p:grpSpPr>
        <p:cxnSp>
          <p:nvCxnSpPr>
            <p:cNvPr id="93" name="直線コネクタ 92"/>
            <p:cNvCxnSpPr/>
            <p:nvPr/>
          </p:nvCxnSpPr>
          <p:spPr>
            <a:xfrm>
              <a:off x="1580322" y="2564904"/>
              <a:ext cx="21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直線コネクタ 94"/>
            <p:cNvCxnSpPr/>
            <p:nvPr/>
          </p:nvCxnSpPr>
          <p:spPr>
            <a:xfrm>
              <a:off x="1580322" y="5445224"/>
              <a:ext cx="21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直線コネクタ 98"/>
            <p:cNvCxnSpPr/>
            <p:nvPr/>
          </p:nvCxnSpPr>
          <p:spPr>
            <a:xfrm>
              <a:off x="1580322" y="4005064"/>
              <a:ext cx="21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直線コネクタ 100"/>
            <p:cNvCxnSpPr/>
            <p:nvPr/>
          </p:nvCxnSpPr>
          <p:spPr>
            <a:xfrm>
              <a:off x="1580322" y="3284984"/>
              <a:ext cx="21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直線コネクタ 101"/>
            <p:cNvCxnSpPr/>
            <p:nvPr/>
          </p:nvCxnSpPr>
          <p:spPr>
            <a:xfrm>
              <a:off x="1580322" y="4725144"/>
              <a:ext cx="21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直線コネクタ 102"/>
            <p:cNvCxnSpPr/>
            <p:nvPr/>
          </p:nvCxnSpPr>
          <p:spPr>
            <a:xfrm>
              <a:off x="1580322" y="6165304"/>
              <a:ext cx="21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04" name="直線コネクタ 103"/>
          <p:cNvCxnSpPr/>
          <p:nvPr/>
        </p:nvCxnSpPr>
        <p:spPr>
          <a:xfrm>
            <a:off x="2127794" y="2136922"/>
            <a:ext cx="576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5" name="直線コネクタ 104"/>
          <p:cNvCxnSpPr/>
          <p:nvPr/>
        </p:nvCxnSpPr>
        <p:spPr>
          <a:xfrm>
            <a:off x="2127794" y="5161258"/>
            <a:ext cx="576000" cy="1571"/>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sp>
        <p:nvSpPr>
          <p:cNvPr id="106" name="正方形/長方形 105"/>
          <p:cNvSpPr/>
          <p:nvPr/>
        </p:nvSpPr>
        <p:spPr>
          <a:xfrm>
            <a:off x="7524327" y="2149696"/>
            <a:ext cx="1103507" cy="523220"/>
          </a:xfrm>
          <a:prstGeom prst="rect">
            <a:avLst/>
          </a:prstGeom>
        </p:spPr>
        <p:txBody>
          <a:bodyPr wrap="none">
            <a:spAutoFit/>
          </a:bodyPr>
          <a:lstStyle/>
          <a:p>
            <a:r>
              <a:rPr lang="en-US" altLang="ja-JP" sz="2800" dirty="0" smtClean="0">
                <a:solidFill>
                  <a:srgbClr val="FF0000"/>
                </a:solidFill>
              </a:rPr>
              <a:t>LUMO</a:t>
            </a:r>
            <a:endParaRPr lang="ja-JP" altLang="en-US" sz="2800" dirty="0">
              <a:solidFill>
                <a:srgbClr val="FF0000"/>
              </a:solidFill>
            </a:endParaRPr>
          </a:p>
        </p:txBody>
      </p:sp>
      <p:cxnSp>
        <p:nvCxnSpPr>
          <p:cNvPr id="108" name="直線コネクタ 107"/>
          <p:cNvCxnSpPr/>
          <p:nvPr/>
        </p:nvCxnSpPr>
        <p:spPr>
          <a:xfrm>
            <a:off x="3276478" y="5282187"/>
            <a:ext cx="576000" cy="1571"/>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sp>
        <p:nvSpPr>
          <p:cNvPr id="109" name="正方形/長方形 108"/>
          <p:cNvSpPr/>
          <p:nvPr/>
        </p:nvSpPr>
        <p:spPr>
          <a:xfrm>
            <a:off x="3194725" y="1293797"/>
            <a:ext cx="673582" cy="461665"/>
          </a:xfrm>
          <a:prstGeom prst="rect">
            <a:avLst/>
          </a:prstGeom>
        </p:spPr>
        <p:txBody>
          <a:bodyPr wrap="none">
            <a:spAutoFit/>
          </a:bodyPr>
          <a:lstStyle/>
          <a:p>
            <a:pPr algn="ctr"/>
            <a:r>
              <a:rPr lang="en-US" altLang="ja-JP" sz="2400" dirty="0"/>
              <a:t>CBP</a:t>
            </a:r>
            <a:endParaRPr lang="ja-JP" altLang="en-US" sz="2400" dirty="0"/>
          </a:p>
        </p:txBody>
      </p:sp>
      <p:cxnSp>
        <p:nvCxnSpPr>
          <p:cNvPr id="110" name="直線コネクタ 109"/>
          <p:cNvCxnSpPr/>
          <p:nvPr/>
        </p:nvCxnSpPr>
        <p:spPr>
          <a:xfrm>
            <a:off x="3243580" y="2208930"/>
            <a:ext cx="576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2" name="直線コネクタ 111"/>
          <p:cNvCxnSpPr/>
          <p:nvPr/>
        </p:nvCxnSpPr>
        <p:spPr>
          <a:xfrm>
            <a:off x="4327144" y="5015671"/>
            <a:ext cx="576000" cy="1571"/>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3" name="直線コネクタ 112"/>
          <p:cNvCxnSpPr/>
          <p:nvPr/>
        </p:nvCxnSpPr>
        <p:spPr>
          <a:xfrm>
            <a:off x="4327144" y="2208930"/>
            <a:ext cx="576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4" name="直線コネクタ 113"/>
          <p:cNvCxnSpPr/>
          <p:nvPr/>
        </p:nvCxnSpPr>
        <p:spPr>
          <a:xfrm>
            <a:off x="5484481" y="2403438"/>
            <a:ext cx="576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5" name="直線コネクタ 114"/>
          <p:cNvCxnSpPr/>
          <p:nvPr/>
        </p:nvCxnSpPr>
        <p:spPr>
          <a:xfrm>
            <a:off x="5484417" y="5807759"/>
            <a:ext cx="576000" cy="1571"/>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sp>
        <p:nvSpPr>
          <p:cNvPr id="116" name="正方形/長方形 115"/>
          <p:cNvSpPr/>
          <p:nvPr/>
        </p:nvSpPr>
        <p:spPr>
          <a:xfrm>
            <a:off x="5435690" y="1462105"/>
            <a:ext cx="673582" cy="461665"/>
          </a:xfrm>
          <a:prstGeom prst="rect">
            <a:avLst/>
          </a:prstGeom>
        </p:spPr>
        <p:txBody>
          <a:bodyPr wrap="none">
            <a:spAutoFit/>
          </a:bodyPr>
          <a:lstStyle/>
          <a:p>
            <a:pPr algn="ctr"/>
            <a:r>
              <a:rPr lang="en-US" altLang="ja-JP" sz="2400" dirty="0"/>
              <a:t>BCP</a:t>
            </a:r>
            <a:endParaRPr lang="ja-JP" altLang="en-US" sz="2400" dirty="0"/>
          </a:p>
        </p:txBody>
      </p:sp>
      <p:sp>
        <p:nvSpPr>
          <p:cNvPr id="117" name="正方形/長方形 116"/>
          <p:cNvSpPr/>
          <p:nvPr/>
        </p:nvSpPr>
        <p:spPr>
          <a:xfrm>
            <a:off x="4063965" y="1304764"/>
            <a:ext cx="1120948" cy="461665"/>
          </a:xfrm>
          <a:prstGeom prst="rect">
            <a:avLst/>
          </a:prstGeom>
        </p:spPr>
        <p:txBody>
          <a:bodyPr wrap="none">
            <a:spAutoFit/>
          </a:bodyPr>
          <a:lstStyle/>
          <a:p>
            <a:pPr algn="ctr"/>
            <a:r>
              <a:rPr lang="en-US" altLang="ja-JP" sz="2400" dirty="0" err="1"/>
              <a:t>Ir</a:t>
            </a:r>
            <a:r>
              <a:rPr lang="en-US" altLang="ja-JP" sz="2400" dirty="0"/>
              <a:t>(</a:t>
            </a:r>
            <a:r>
              <a:rPr lang="en-US" altLang="ja-JP" sz="2400" dirty="0" err="1"/>
              <a:t>ppy</a:t>
            </a:r>
            <a:r>
              <a:rPr lang="en-US" altLang="ja-JP" sz="2400" dirty="0"/>
              <a:t>)</a:t>
            </a:r>
            <a:r>
              <a:rPr lang="en-US" altLang="ja-JP" sz="2400" baseline="-25000" dirty="0"/>
              <a:t>3</a:t>
            </a:r>
            <a:endParaRPr lang="ja-JP" altLang="en-US" sz="2400" baseline="-25000" dirty="0"/>
          </a:p>
        </p:txBody>
      </p:sp>
      <p:sp>
        <p:nvSpPr>
          <p:cNvPr id="118" name="正方形/長方形 117"/>
          <p:cNvSpPr/>
          <p:nvPr/>
        </p:nvSpPr>
        <p:spPr>
          <a:xfrm>
            <a:off x="2034468" y="1232756"/>
            <a:ext cx="798617" cy="461665"/>
          </a:xfrm>
          <a:prstGeom prst="rect">
            <a:avLst/>
          </a:prstGeom>
        </p:spPr>
        <p:txBody>
          <a:bodyPr wrap="none">
            <a:spAutoFit/>
          </a:bodyPr>
          <a:lstStyle/>
          <a:p>
            <a:pPr algn="ctr"/>
            <a:r>
              <a:rPr lang="en-US" altLang="ja-JP" sz="2400" dirty="0"/>
              <a:t>TCTA</a:t>
            </a:r>
            <a:endParaRPr lang="ja-JP" altLang="en-US" sz="2400" dirty="0"/>
          </a:p>
        </p:txBody>
      </p:sp>
      <p:cxnSp>
        <p:nvCxnSpPr>
          <p:cNvPr id="119" name="直線コネクタ 118"/>
          <p:cNvCxnSpPr/>
          <p:nvPr/>
        </p:nvCxnSpPr>
        <p:spPr>
          <a:xfrm>
            <a:off x="6591952" y="2403438"/>
            <a:ext cx="576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20" name="正方形/長方形 119"/>
          <p:cNvSpPr/>
          <p:nvPr/>
        </p:nvSpPr>
        <p:spPr>
          <a:xfrm>
            <a:off x="6591952" y="1416842"/>
            <a:ext cx="699230" cy="461665"/>
          </a:xfrm>
          <a:prstGeom prst="rect">
            <a:avLst/>
          </a:prstGeom>
        </p:spPr>
        <p:txBody>
          <a:bodyPr wrap="none">
            <a:spAutoFit/>
          </a:bodyPr>
          <a:lstStyle/>
          <a:p>
            <a:r>
              <a:rPr lang="en-US" altLang="ja-JP" sz="2400" dirty="0" smtClean="0"/>
              <a:t>Alq</a:t>
            </a:r>
            <a:r>
              <a:rPr lang="en-US" altLang="ja-JP" sz="2400" baseline="-25000" dirty="0" smtClean="0"/>
              <a:t>3</a:t>
            </a:r>
            <a:endParaRPr lang="ja-JP" altLang="ja-JP" sz="2400" dirty="0"/>
          </a:p>
        </p:txBody>
      </p:sp>
      <p:sp>
        <p:nvSpPr>
          <p:cNvPr id="125" name="正方形/長方形 124"/>
          <p:cNvSpPr/>
          <p:nvPr/>
        </p:nvSpPr>
        <p:spPr>
          <a:xfrm>
            <a:off x="7533112" y="4939046"/>
            <a:ext cx="1191352" cy="523220"/>
          </a:xfrm>
          <a:prstGeom prst="rect">
            <a:avLst/>
          </a:prstGeom>
        </p:spPr>
        <p:txBody>
          <a:bodyPr wrap="none">
            <a:spAutoFit/>
          </a:bodyPr>
          <a:lstStyle/>
          <a:p>
            <a:r>
              <a:rPr lang="en-US" altLang="ja-JP" sz="2800" dirty="0" smtClean="0">
                <a:solidFill>
                  <a:srgbClr val="0070C0"/>
                </a:solidFill>
              </a:rPr>
              <a:t>HOMO</a:t>
            </a:r>
            <a:endParaRPr lang="ja-JP" altLang="en-US" sz="2800" dirty="0">
              <a:solidFill>
                <a:srgbClr val="0070C0"/>
              </a:solidFill>
            </a:endParaRPr>
          </a:p>
        </p:txBody>
      </p:sp>
      <p:sp>
        <p:nvSpPr>
          <p:cNvPr id="128" name="テキスト ボックス 127"/>
          <p:cNvSpPr txBox="1"/>
          <p:nvPr/>
        </p:nvSpPr>
        <p:spPr>
          <a:xfrm>
            <a:off x="2128861" y="5151005"/>
            <a:ext cx="598241" cy="400110"/>
          </a:xfrm>
          <a:prstGeom prst="rect">
            <a:avLst/>
          </a:prstGeom>
          <a:noFill/>
        </p:spPr>
        <p:txBody>
          <a:bodyPr wrap="none" rtlCol="0">
            <a:spAutoFit/>
          </a:bodyPr>
          <a:lstStyle/>
          <a:p>
            <a:r>
              <a:rPr kumimoji="1" lang="en-US" altLang="ja-JP" sz="2000" dirty="0" smtClean="0">
                <a:solidFill>
                  <a:schemeClr val="tx2"/>
                </a:solidFill>
              </a:rPr>
              <a:t>5.8</a:t>
            </a:r>
            <a:r>
              <a:rPr lang="en-US" altLang="ja-JP" sz="2000" baseline="30000" dirty="0" smtClean="0">
                <a:solidFill>
                  <a:schemeClr val="tx2"/>
                </a:solidFill>
              </a:rPr>
              <a:t>b</a:t>
            </a:r>
            <a:endParaRPr kumimoji="1" lang="ja-JP" altLang="en-US" sz="2000" dirty="0">
              <a:solidFill>
                <a:schemeClr val="tx2"/>
              </a:solidFill>
            </a:endParaRPr>
          </a:p>
        </p:txBody>
      </p:sp>
      <p:sp>
        <p:nvSpPr>
          <p:cNvPr id="129" name="テキスト ボックス 128"/>
          <p:cNvSpPr txBox="1"/>
          <p:nvPr/>
        </p:nvSpPr>
        <p:spPr>
          <a:xfrm>
            <a:off x="3261693" y="5254951"/>
            <a:ext cx="590226" cy="400110"/>
          </a:xfrm>
          <a:prstGeom prst="rect">
            <a:avLst/>
          </a:prstGeom>
          <a:noFill/>
        </p:spPr>
        <p:txBody>
          <a:bodyPr wrap="none" rtlCol="0">
            <a:spAutoFit/>
          </a:bodyPr>
          <a:lstStyle/>
          <a:p>
            <a:r>
              <a:rPr kumimoji="1" lang="en-US" altLang="ja-JP" sz="2000" dirty="0" smtClean="0">
                <a:solidFill>
                  <a:schemeClr val="tx2"/>
                </a:solidFill>
              </a:rPr>
              <a:t>6.1</a:t>
            </a:r>
            <a:r>
              <a:rPr lang="en-US" altLang="ja-JP" sz="2000" baseline="30000" dirty="0">
                <a:solidFill>
                  <a:schemeClr val="tx2"/>
                </a:solidFill>
              </a:rPr>
              <a:t>a</a:t>
            </a:r>
            <a:endParaRPr kumimoji="1" lang="ja-JP" altLang="en-US" sz="2000" dirty="0">
              <a:solidFill>
                <a:schemeClr val="tx2"/>
              </a:solidFill>
            </a:endParaRPr>
          </a:p>
        </p:txBody>
      </p:sp>
      <p:sp>
        <p:nvSpPr>
          <p:cNvPr id="130" name="テキスト ボックス 129"/>
          <p:cNvSpPr txBox="1"/>
          <p:nvPr/>
        </p:nvSpPr>
        <p:spPr>
          <a:xfrm>
            <a:off x="4305809" y="5038927"/>
            <a:ext cx="590226" cy="400110"/>
          </a:xfrm>
          <a:prstGeom prst="rect">
            <a:avLst/>
          </a:prstGeom>
          <a:noFill/>
        </p:spPr>
        <p:txBody>
          <a:bodyPr wrap="none" rtlCol="0">
            <a:spAutoFit/>
          </a:bodyPr>
          <a:lstStyle/>
          <a:p>
            <a:r>
              <a:rPr kumimoji="1" lang="en-US" altLang="ja-JP" sz="2000" dirty="0" smtClean="0">
                <a:solidFill>
                  <a:schemeClr val="tx2"/>
                </a:solidFill>
              </a:rPr>
              <a:t>5.6</a:t>
            </a:r>
            <a:r>
              <a:rPr lang="en-US" altLang="ja-JP" sz="2000" baseline="30000" dirty="0">
                <a:solidFill>
                  <a:schemeClr val="tx2"/>
                </a:solidFill>
              </a:rPr>
              <a:t>a</a:t>
            </a:r>
            <a:endParaRPr kumimoji="1" lang="ja-JP" altLang="en-US" sz="2000" dirty="0">
              <a:solidFill>
                <a:schemeClr val="tx2"/>
              </a:solidFill>
            </a:endParaRPr>
          </a:p>
        </p:txBody>
      </p:sp>
      <p:sp>
        <p:nvSpPr>
          <p:cNvPr id="131" name="テキスト ボックス 130"/>
          <p:cNvSpPr txBox="1"/>
          <p:nvPr/>
        </p:nvSpPr>
        <p:spPr>
          <a:xfrm>
            <a:off x="5493941" y="5371095"/>
            <a:ext cx="590226" cy="400110"/>
          </a:xfrm>
          <a:prstGeom prst="rect">
            <a:avLst/>
          </a:prstGeom>
          <a:noFill/>
        </p:spPr>
        <p:txBody>
          <a:bodyPr wrap="none" rtlCol="0">
            <a:spAutoFit/>
          </a:bodyPr>
          <a:lstStyle/>
          <a:p>
            <a:r>
              <a:rPr kumimoji="1" lang="en-US" altLang="ja-JP" sz="2000" dirty="0" smtClean="0">
                <a:solidFill>
                  <a:schemeClr val="tx2"/>
                </a:solidFill>
              </a:rPr>
              <a:t>6.7</a:t>
            </a:r>
            <a:r>
              <a:rPr lang="en-US" altLang="ja-JP" sz="2000" baseline="30000" dirty="0">
                <a:solidFill>
                  <a:schemeClr val="tx2"/>
                </a:solidFill>
              </a:rPr>
              <a:t>a</a:t>
            </a:r>
            <a:endParaRPr kumimoji="1" lang="ja-JP" altLang="en-US" sz="2000" dirty="0">
              <a:solidFill>
                <a:schemeClr val="tx2"/>
              </a:solidFill>
            </a:endParaRPr>
          </a:p>
        </p:txBody>
      </p:sp>
      <p:sp>
        <p:nvSpPr>
          <p:cNvPr id="132" name="テキスト ボックス 131"/>
          <p:cNvSpPr txBox="1"/>
          <p:nvPr/>
        </p:nvSpPr>
        <p:spPr>
          <a:xfrm>
            <a:off x="2155314" y="1704875"/>
            <a:ext cx="508473" cy="400110"/>
          </a:xfrm>
          <a:prstGeom prst="rect">
            <a:avLst/>
          </a:prstGeom>
          <a:noFill/>
        </p:spPr>
        <p:txBody>
          <a:bodyPr wrap="none" rtlCol="0">
            <a:spAutoFit/>
          </a:bodyPr>
          <a:lstStyle/>
          <a:p>
            <a:r>
              <a:rPr kumimoji="1" lang="en-US" altLang="ja-JP" sz="2000" dirty="0" smtClean="0">
                <a:solidFill>
                  <a:srgbClr val="C00000"/>
                </a:solidFill>
              </a:rPr>
              <a:t>1.6</a:t>
            </a:r>
            <a:endParaRPr kumimoji="1" lang="ja-JP" altLang="en-US" sz="2000" dirty="0">
              <a:solidFill>
                <a:srgbClr val="C00000"/>
              </a:solidFill>
            </a:endParaRPr>
          </a:p>
        </p:txBody>
      </p:sp>
      <p:sp>
        <p:nvSpPr>
          <p:cNvPr id="133" name="テキスト ボックス 132"/>
          <p:cNvSpPr txBox="1"/>
          <p:nvPr/>
        </p:nvSpPr>
        <p:spPr>
          <a:xfrm>
            <a:off x="3266673" y="1776883"/>
            <a:ext cx="508473" cy="400110"/>
          </a:xfrm>
          <a:prstGeom prst="rect">
            <a:avLst/>
          </a:prstGeom>
          <a:noFill/>
        </p:spPr>
        <p:txBody>
          <a:bodyPr wrap="none" rtlCol="0">
            <a:spAutoFit/>
          </a:bodyPr>
          <a:lstStyle/>
          <a:p>
            <a:r>
              <a:rPr kumimoji="1" lang="en-US" altLang="ja-JP" sz="2000" dirty="0" smtClean="0">
                <a:solidFill>
                  <a:srgbClr val="C00000"/>
                </a:solidFill>
              </a:rPr>
              <a:t>1.8</a:t>
            </a:r>
            <a:endParaRPr kumimoji="1" lang="ja-JP" altLang="en-US" sz="2000" dirty="0">
              <a:solidFill>
                <a:srgbClr val="C00000"/>
              </a:solidFill>
            </a:endParaRPr>
          </a:p>
        </p:txBody>
      </p:sp>
      <p:sp>
        <p:nvSpPr>
          <p:cNvPr id="134" name="テキスト ボックス 133"/>
          <p:cNvSpPr txBox="1"/>
          <p:nvPr/>
        </p:nvSpPr>
        <p:spPr>
          <a:xfrm>
            <a:off x="5503686" y="1963289"/>
            <a:ext cx="508473" cy="400110"/>
          </a:xfrm>
          <a:prstGeom prst="rect">
            <a:avLst/>
          </a:prstGeom>
          <a:noFill/>
        </p:spPr>
        <p:txBody>
          <a:bodyPr wrap="none" rtlCol="0">
            <a:spAutoFit/>
          </a:bodyPr>
          <a:lstStyle/>
          <a:p>
            <a:r>
              <a:rPr kumimoji="1" lang="en-US" altLang="ja-JP" sz="2000" dirty="0" smtClean="0">
                <a:solidFill>
                  <a:srgbClr val="C00000"/>
                </a:solidFill>
              </a:rPr>
              <a:t>1.9</a:t>
            </a:r>
            <a:endParaRPr kumimoji="1" lang="ja-JP" altLang="en-US" sz="2000" dirty="0">
              <a:solidFill>
                <a:srgbClr val="C00000"/>
              </a:solidFill>
            </a:endParaRPr>
          </a:p>
        </p:txBody>
      </p:sp>
      <p:sp>
        <p:nvSpPr>
          <p:cNvPr id="135" name="テキスト ボックス 134"/>
          <p:cNvSpPr txBox="1"/>
          <p:nvPr/>
        </p:nvSpPr>
        <p:spPr>
          <a:xfrm>
            <a:off x="4387562" y="1776883"/>
            <a:ext cx="508473" cy="400110"/>
          </a:xfrm>
          <a:prstGeom prst="rect">
            <a:avLst/>
          </a:prstGeom>
          <a:noFill/>
        </p:spPr>
        <p:txBody>
          <a:bodyPr wrap="none" rtlCol="0">
            <a:spAutoFit/>
          </a:bodyPr>
          <a:lstStyle/>
          <a:p>
            <a:r>
              <a:rPr kumimoji="1" lang="en-US" altLang="ja-JP" sz="2000" dirty="0" smtClean="0">
                <a:solidFill>
                  <a:srgbClr val="C00000"/>
                </a:solidFill>
              </a:rPr>
              <a:t>1.8</a:t>
            </a:r>
            <a:endParaRPr kumimoji="1" lang="ja-JP" altLang="en-US" sz="2000" dirty="0">
              <a:solidFill>
                <a:srgbClr val="C00000"/>
              </a:solidFill>
            </a:endParaRPr>
          </a:p>
        </p:txBody>
      </p:sp>
      <p:sp>
        <p:nvSpPr>
          <p:cNvPr id="142" name="テキスト ボックス 141"/>
          <p:cNvSpPr txBox="1"/>
          <p:nvPr/>
        </p:nvSpPr>
        <p:spPr>
          <a:xfrm>
            <a:off x="6619810" y="1952837"/>
            <a:ext cx="508473" cy="400110"/>
          </a:xfrm>
          <a:prstGeom prst="rect">
            <a:avLst/>
          </a:prstGeom>
          <a:noFill/>
        </p:spPr>
        <p:txBody>
          <a:bodyPr wrap="none" rtlCol="0">
            <a:spAutoFit/>
          </a:bodyPr>
          <a:lstStyle/>
          <a:p>
            <a:r>
              <a:rPr kumimoji="1" lang="en-US" altLang="ja-JP" sz="2000" dirty="0" smtClean="0">
                <a:solidFill>
                  <a:srgbClr val="C00000"/>
                </a:solidFill>
              </a:rPr>
              <a:t>2.1</a:t>
            </a:r>
            <a:endParaRPr kumimoji="1" lang="ja-JP" altLang="en-US" sz="2000" dirty="0">
              <a:solidFill>
                <a:srgbClr val="C00000"/>
              </a:solidFill>
            </a:endParaRPr>
          </a:p>
        </p:txBody>
      </p:sp>
      <p:cxnSp>
        <p:nvCxnSpPr>
          <p:cNvPr id="144" name="直線コネクタ 143"/>
          <p:cNvCxnSpPr/>
          <p:nvPr/>
        </p:nvCxnSpPr>
        <p:spPr>
          <a:xfrm>
            <a:off x="6592354" y="5211750"/>
            <a:ext cx="576000" cy="1571"/>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sp>
        <p:nvSpPr>
          <p:cNvPr id="146" name="テキスト ボックス 145"/>
          <p:cNvSpPr txBox="1"/>
          <p:nvPr/>
        </p:nvSpPr>
        <p:spPr>
          <a:xfrm>
            <a:off x="6578775" y="5223013"/>
            <a:ext cx="590226" cy="400110"/>
          </a:xfrm>
          <a:prstGeom prst="rect">
            <a:avLst/>
          </a:prstGeom>
          <a:noFill/>
        </p:spPr>
        <p:txBody>
          <a:bodyPr wrap="none" rtlCol="0">
            <a:spAutoFit/>
          </a:bodyPr>
          <a:lstStyle/>
          <a:p>
            <a:r>
              <a:rPr kumimoji="1" lang="en-US" altLang="ja-JP" sz="2000" dirty="0" smtClean="0">
                <a:solidFill>
                  <a:schemeClr val="tx2"/>
                </a:solidFill>
              </a:rPr>
              <a:t>6.0</a:t>
            </a:r>
            <a:r>
              <a:rPr kumimoji="1" lang="en-US" altLang="ja-JP" sz="2000" baseline="30000" dirty="0" smtClean="0">
                <a:solidFill>
                  <a:schemeClr val="tx2"/>
                </a:solidFill>
              </a:rPr>
              <a:t>a</a:t>
            </a:r>
            <a:endParaRPr kumimoji="1" lang="ja-JP" altLang="en-US" sz="2000" baseline="30000" dirty="0">
              <a:solidFill>
                <a:schemeClr val="tx2"/>
              </a:solidFill>
            </a:endParaRPr>
          </a:p>
        </p:txBody>
      </p:sp>
      <p:sp>
        <p:nvSpPr>
          <p:cNvPr id="18" name="正方形/長方形 17"/>
          <p:cNvSpPr/>
          <p:nvPr/>
        </p:nvSpPr>
        <p:spPr>
          <a:xfrm>
            <a:off x="1825801" y="6171691"/>
            <a:ext cx="6958667" cy="461665"/>
          </a:xfrm>
          <a:prstGeom prst="rect">
            <a:avLst/>
          </a:prstGeom>
        </p:spPr>
        <p:txBody>
          <a:bodyPr wrap="square">
            <a:spAutoFit/>
          </a:bodyPr>
          <a:lstStyle/>
          <a:p>
            <a:r>
              <a:rPr lang="en-US" altLang="ja-JP" sz="2400" dirty="0" smtClean="0"/>
              <a:t>Yoshida, </a:t>
            </a:r>
            <a:r>
              <a:rPr lang="en-US" altLang="ja-JP" sz="2400" dirty="0" err="1" smtClean="0"/>
              <a:t>Yoshizaki</a:t>
            </a:r>
            <a:r>
              <a:rPr lang="en-US" altLang="ja-JP" sz="2400" dirty="0" smtClean="0"/>
              <a:t>, Org</a:t>
            </a:r>
            <a:r>
              <a:rPr lang="en-US" altLang="ja-JP" sz="2400" dirty="0"/>
              <a:t>. Electron. </a:t>
            </a:r>
            <a:r>
              <a:rPr lang="en-US" altLang="ja-JP" sz="2400" b="1" dirty="0" smtClean="0"/>
              <a:t>20</a:t>
            </a:r>
            <a:r>
              <a:rPr lang="en-US" altLang="ja-JP" sz="2400" dirty="0" smtClean="0"/>
              <a:t>, 24 </a:t>
            </a:r>
            <a:r>
              <a:rPr lang="en-US" altLang="ja-JP" sz="2400" dirty="0"/>
              <a:t>(</a:t>
            </a:r>
            <a:r>
              <a:rPr lang="en-US" altLang="ja-JP" sz="2400" dirty="0" smtClean="0"/>
              <a:t>2015).</a:t>
            </a:r>
            <a:endParaRPr lang="ja-JP" altLang="ja-JP" sz="2400" dirty="0"/>
          </a:p>
        </p:txBody>
      </p:sp>
    </p:spTree>
    <p:extLst>
      <p:ext uri="{BB962C8B-B14F-4D97-AF65-F5344CB8AC3E}">
        <p14:creationId xmlns:p14="http://schemas.microsoft.com/office/powerpoint/2010/main" val="1944236222"/>
      </p:ext>
    </p:extLst>
  </p:cSld>
  <p:clrMapOvr>
    <a:masterClrMapping/>
  </p:clrMapOvr>
  <mc:AlternateContent xmlns:mc="http://schemas.openxmlformats.org/markup-compatibility/2006" xmlns:p14="http://schemas.microsoft.com/office/powerpoint/2010/main">
    <mc:Choice Requires="p14">
      <p:transition spd="slow" p14:dur="2000" advTm="6259"/>
    </mc:Choice>
    <mc:Fallback xmlns="">
      <p:transition spd="slow" advTm="6259"/>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タイトル 11"/>
          <p:cNvSpPr>
            <a:spLocks noGrp="1"/>
          </p:cNvSpPr>
          <p:nvPr>
            <p:ph type="title"/>
          </p:nvPr>
        </p:nvSpPr>
        <p:spPr/>
        <p:txBody>
          <a:bodyPr/>
          <a:lstStyle/>
          <a:p>
            <a:r>
              <a:rPr kumimoji="1" lang="en-US" altLang="ja-JP" dirty="0" smtClean="0"/>
              <a:t>Energy levels of OLED materials</a:t>
            </a:r>
            <a:endParaRPr kumimoji="1" lang="ja-JP" altLang="en-US" dirty="0"/>
          </a:p>
        </p:txBody>
      </p:sp>
      <p:sp>
        <p:nvSpPr>
          <p:cNvPr id="63" name="テキスト ボックス 62"/>
          <p:cNvSpPr txBox="1"/>
          <p:nvPr/>
        </p:nvSpPr>
        <p:spPr>
          <a:xfrm rot="16200000">
            <a:off x="-222806" y="3354982"/>
            <a:ext cx="1626343" cy="461665"/>
          </a:xfrm>
          <a:prstGeom prst="rect">
            <a:avLst/>
          </a:prstGeom>
          <a:noFill/>
        </p:spPr>
        <p:txBody>
          <a:bodyPr wrap="none" rtlCol="0">
            <a:spAutoFit/>
          </a:bodyPr>
          <a:lstStyle/>
          <a:p>
            <a:r>
              <a:rPr kumimoji="1" lang="en-US" altLang="ja-JP" sz="2400" dirty="0" smtClean="0"/>
              <a:t>energy / eV</a:t>
            </a:r>
            <a:endParaRPr kumimoji="1" lang="ja-JP" altLang="en-US" sz="2400" dirty="0"/>
          </a:p>
        </p:txBody>
      </p:sp>
      <p:cxnSp>
        <p:nvCxnSpPr>
          <p:cNvPr id="69" name="直線矢印コネクタ 68"/>
          <p:cNvCxnSpPr/>
          <p:nvPr/>
        </p:nvCxnSpPr>
        <p:spPr>
          <a:xfrm flipV="1">
            <a:off x="1583656" y="1704875"/>
            <a:ext cx="721" cy="442230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0" name="テキスト ボックス 69"/>
          <p:cNvSpPr txBox="1"/>
          <p:nvPr/>
        </p:nvSpPr>
        <p:spPr>
          <a:xfrm>
            <a:off x="871126" y="2185502"/>
            <a:ext cx="572593" cy="461665"/>
          </a:xfrm>
          <a:prstGeom prst="rect">
            <a:avLst/>
          </a:prstGeom>
          <a:noFill/>
        </p:spPr>
        <p:txBody>
          <a:bodyPr wrap="none" rtlCol="0">
            <a:spAutoFit/>
          </a:bodyPr>
          <a:lstStyle/>
          <a:p>
            <a:r>
              <a:rPr kumimoji="1" lang="en-US" altLang="ja-JP" sz="2400" dirty="0" smtClean="0"/>
              <a:t>2.0</a:t>
            </a:r>
            <a:endParaRPr kumimoji="1" lang="ja-JP" altLang="en-US" sz="2400" dirty="0"/>
          </a:p>
        </p:txBody>
      </p:sp>
      <p:sp>
        <p:nvSpPr>
          <p:cNvPr id="71" name="テキスト ボックス 70"/>
          <p:cNvSpPr txBox="1"/>
          <p:nvPr/>
        </p:nvSpPr>
        <p:spPr>
          <a:xfrm>
            <a:off x="871126" y="5059633"/>
            <a:ext cx="572593" cy="461665"/>
          </a:xfrm>
          <a:prstGeom prst="rect">
            <a:avLst/>
          </a:prstGeom>
          <a:noFill/>
        </p:spPr>
        <p:txBody>
          <a:bodyPr wrap="none" rtlCol="0">
            <a:spAutoFit/>
          </a:bodyPr>
          <a:lstStyle/>
          <a:p>
            <a:r>
              <a:rPr kumimoji="1" lang="en-US" altLang="ja-JP" sz="2400" dirty="0" smtClean="0"/>
              <a:t>6.0</a:t>
            </a:r>
            <a:endParaRPr kumimoji="1" lang="ja-JP" altLang="en-US" sz="2400" dirty="0"/>
          </a:p>
        </p:txBody>
      </p:sp>
      <p:sp>
        <p:nvSpPr>
          <p:cNvPr id="73" name="テキスト ボックス 72"/>
          <p:cNvSpPr txBox="1"/>
          <p:nvPr/>
        </p:nvSpPr>
        <p:spPr>
          <a:xfrm>
            <a:off x="871126" y="3625662"/>
            <a:ext cx="572593" cy="461665"/>
          </a:xfrm>
          <a:prstGeom prst="rect">
            <a:avLst/>
          </a:prstGeom>
          <a:noFill/>
        </p:spPr>
        <p:txBody>
          <a:bodyPr wrap="none" rtlCol="0">
            <a:spAutoFit/>
          </a:bodyPr>
          <a:lstStyle/>
          <a:p>
            <a:r>
              <a:rPr kumimoji="1" lang="en-US" altLang="ja-JP" sz="2400" dirty="0" smtClean="0"/>
              <a:t>4.0</a:t>
            </a:r>
            <a:endParaRPr kumimoji="1" lang="ja-JP" altLang="en-US" sz="2400" dirty="0"/>
          </a:p>
        </p:txBody>
      </p:sp>
      <p:grpSp>
        <p:nvGrpSpPr>
          <p:cNvPr id="92" name="グループ化 91"/>
          <p:cNvGrpSpPr/>
          <p:nvPr/>
        </p:nvGrpSpPr>
        <p:grpSpPr>
          <a:xfrm>
            <a:off x="1475656" y="2424954"/>
            <a:ext cx="108000" cy="3600400"/>
            <a:chOff x="1580322" y="2564904"/>
            <a:chExt cx="216000" cy="3600400"/>
          </a:xfrm>
        </p:grpSpPr>
        <p:cxnSp>
          <p:nvCxnSpPr>
            <p:cNvPr id="93" name="直線コネクタ 92"/>
            <p:cNvCxnSpPr/>
            <p:nvPr/>
          </p:nvCxnSpPr>
          <p:spPr>
            <a:xfrm>
              <a:off x="1580322" y="2564904"/>
              <a:ext cx="21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直線コネクタ 94"/>
            <p:cNvCxnSpPr/>
            <p:nvPr/>
          </p:nvCxnSpPr>
          <p:spPr>
            <a:xfrm>
              <a:off x="1580322" y="5445224"/>
              <a:ext cx="21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直線コネクタ 98"/>
            <p:cNvCxnSpPr/>
            <p:nvPr/>
          </p:nvCxnSpPr>
          <p:spPr>
            <a:xfrm>
              <a:off x="1580322" y="4005064"/>
              <a:ext cx="21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直線コネクタ 100"/>
            <p:cNvCxnSpPr/>
            <p:nvPr/>
          </p:nvCxnSpPr>
          <p:spPr>
            <a:xfrm>
              <a:off x="1580322" y="3284984"/>
              <a:ext cx="21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直線コネクタ 101"/>
            <p:cNvCxnSpPr/>
            <p:nvPr/>
          </p:nvCxnSpPr>
          <p:spPr>
            <a:xfrm>
              <a:off x="1580322" y="4725144"/>
              <a:ext cx="21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直線コネクタ 102"/>
            <p:cNvCxnSpPr/>
            <p:nvPr/>
          </p:nvCxnSpPr>
          <p:spPr>
            <a:xfrm>
              <a:off x="1580322" y="6165304"/>
              <a:ext cx="21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05" name="直線コネクタ 104"/>
          <p:cNvCxnSpPr/>
          <p:nvPr/>
        </p:nvCxnSpPr>
        <p:spPr>
          <a:xfrm>
            <a:off x="2127794" y="5161258"/>
            <a:ext cx="576000" cy="1571"/>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sp>
        <p:nvSpPr>
          <p:cNvPr id="106" name="正方形/長方形 105"/>
          <p:cNvSpPr/>
          <p:nvPr/>
        </p:nvSpPr>
        <p:spPr>
          <a:xfrm>
            <a:off x="7524327" y="2762925"/>
            <a:ext cx="1165960" cy="954107"/>
          </a:xfrm>
          <a:prstGeom prst="rect">
            <a:avLst/>
          </a:prstGeom>
        </p:spPr>
        <p:txBody>
          <a:bodyPr wrap="none">
            <a:spAutoFit/>
          </a:bodyPr>
          <a:lstStyle/>
          <a:p>
            <a:r>
              <a:rPr lang="en-US" altLang="ja-JP" sz="2800" dirty="0" smtClean="0">
                <a:solidFill>
                  <a:schemeClr val="accent6">
                    <a:lumMod val="50000"/>
                  </a:schemeClr>
                </a:solidFill>
              </a:rPr>
              <a:t>optical</a:t>
            </a:r>
          </a:p>
          <a:p>
            <a:r>
              <a:rPr lang="en-US" altLang="ja-JP" sz="2800" dirty="0" smtClean="0">
                <a:solidFill>
                  <a:schemeClr val="accent6">
                    <a:lumMod val="50000"/>
                  </a:schemeClr>
                </a:solidFill>
              </a:rPr>
              <a:t>LUMO</a:t>
            </a:r>
            <a:endParaRPr lang="ja-JP" altLang="en-US" sz="2800" dirty="0">
              <a:solidFill>
                <a:schemeClr val="accent6">
                  <a:lumMod val="50000"/>
                </a:schemeClr>
              </a:solidFill>
            </a:endParaRPr>
          </a:p>
        </p:txBody>
      </p:sp>
      <p:cxnSp>
        <p:nvCxnSpPr>
          <p:cNvPr id="107" name="直線コネクタ 106"/>
          <p:cNvCxnSpPr/>
          <p:nvPr/>
        </p:nvCxnSpPr>
        <p:spPr>
          <a:xfrm>
            <a:off x="2127794" y="2568970"/>
            <a:ext cx="576000" cy="0"/>
          </a:xfrm>
          <a:prstGeom prst="line">
            <a:avLst/>
          </a:prstGeom>
          <a:ln w="76200">
            <a:solidFill>
              <a:schemeClr val="accent6">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08" name="直線コネクタ 107"/>
          <p:cNvCxnSpPr/>
          <p:nvPr/>
        </p:nvCxnSpPr>
        <p:spPr>
          <a:xfrm>
            <a:off x="3276478" y="5282187"/>
            <a:ext cx="576000" cy="1571"/>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sp>
        <p:nvSpPr>
          <p:cNvPr id="109" name="正方形/長方形 108"/>
          <p:cNvSpPr/>
          <p:nvPr/>
        </p:nvSpPr>
        <p:spPr>
          <a:xfrm>
            <a:off x="3194725" y="1293797"/>
            <a:ext cx="673582" cy="461665"/>
          </a:xfrm>
          <a:prstGeom prst="rect">
            <a:avLst/>
          </a:prstGeom>
        </p:spPr>
        <p:txBody>
          <a:bodyPr wrap="none">
            <a:spAutoFit/>
          </a:bodyPr>
          <a:lstStyle/>
          <a:p>
            <a:pPr algn="ctr"/>
            <a:r>
              <a:rPr lang="en-US" altLang="ja-JP" sz="2400" dirty="0"/>
              <a:t>CBP</a:t>
            </a:r>
            <a:endParaRPr lang="ja-JP" altLang="en-US" sz="2400" dirty="0"/>
          </a:p>
        </p:txBody>
      </p:sp>
      <p:cxnSp>
        <p:nvCxnSpPr>
          <p:cNvPr id="111" name="直線コネクタ 110"/>
          <p:cNvCxnSpPr/>
          <p:nvPr/>
        </p:nvCxnSpPr>
        <p:spPr>
          <a:xfrm>
            <a:off x="4327144" y="3145642"/>
            <a:ext cx="576000" cy="0"/>
          </a:xfrm>
          <a:prstGeom prst="line">
            <a:avLst/>
          </a:prstGeom>
          <a:ln w="76200">
            <a:solidFill>
              <a:schemeClr val="accent6">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12" name="直線コネクタ 111"/>
          <p:cNvCxnSpPr/>
          <p:nvPr/>
        </p:nvCxnSpPr>
        <p:spPr>
          <a:xfrm>
            <a:off x="4327144" y="5015671"/>
            <a:ext cx="576000" cy="1571"/>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5" name="直線コネクタ 114"/>
          <p:cNvCxnSpPr/>
          <p:nvPr/>
        </p:nvCxnSpPr>
        <p:spPr>
          <a:xfrm>
            <a:off x="5484417" y="5807759"/>
            <a:ext cx="576000" cy="1571"/>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sp>
        <p:nvSpPr>
          <p:cNvPr id="116" name="正方形/長方形 115"/>
          <p:cNvSpPr/>
          <p:nvPr/>
        </p:nvSpPr>
        <p:spPr>
          <a:xfrm>
            <a:off x="5435690" y="1462105"/>
            <a:ext cx="673582" cy="461665"/>
          </a:xfrm>
          <a:prstGeom prst="rect">
            <a:avLst/>
          </a:prstGeom>
        </p:spPr>
        <p:txBody>
          <a:bodyPr wrap="none">
            <a:spAutoFit/>
          </a:bodyPr>
          <a:lstStyle/>
          <a:p>
            <a:pPr algn="ctr"/>
            <a:r>
              <a:rPr lang="en-US" altLang="ja-JP" sz="2400" dirty="0"/>
              <a:t>BCP</a:t>
            </a:r>
            <a:endParaRPr lang="ja-JP" altLang="en-US" sz="2400" dirty="0"/>
          </a:p>
        </p:txBody>
      </p:sp>
      <p:sp>
        <p:nvSpPr>
          <p:cNvPr id="117" name="正方形/長方形 116"/>
          <p:cNvSpPr/>
          <p:nvPr/>
        </p:nvSpPr>
        <p:spPr>
          <a:xfrm>
            <a:off x="4063965" y="1304764"/>
            <a:ext cx="1120948" cy="461665"/>
          </a:xfrm>
          <a:prstGeom prst="rect">
            <a:avLst/>
          </a:prstGeom>
        </p:spPr>
        <p:txBody>
          <a:bodyPr wrap="none">
            <a:spAutoFit/>
          </a:bodyPr>
          <a:lstStyle/>
          <a:p>
            <a:pPr algn="ctr"/>
            <a:r>
              <a:rPr lang="en-US" altLang="ja-JP" sz="2400" dirty="0" err="1"/>
              <a:t>Ir</a:t>
            </a:r>
            <a:r>
              <a:rPr lang="en-US" altLang="ja-JP" sz="2400" dirty="0"/>
              <a:t>(</a:t>
            </a:r>
            <a:r>
              <a:rPr lang="en-US" altLang="ja-JP" sz="2400" dirty="0" err="1"/>
              <a:t>ppy</a:t>
            </a:r>
            <a:r>
              <a:rPr lang="en-US" altLang="ja-JP" sz="2400" dirty="0"/>
              <a:t>)</a:t>
            </a:r>
            <a:r>
              <a:rPr lang="en-US" altLang="ja-JP" sz="2400" baseline="-25000" dirty="0"/>
              <a:t>3</a:t>
            </a:r>
            <a:endParaRPr lang="ja-JP" altLang="en-US" sz="2400" baseline="-25000" dirty="0"/>
          </a:p>
        </p:txBody>
      </p:sp>
      <p:sp>
        <p:nvSpPr>
          <p:cNvPr id="118" name="正方形/長方形 117"/>
          <p:cNvSpPr/>
          <p:nvPr/>
        </p:nvSpPr>
        <p:spPr>
          <a:xfrm>
            <a:off x="2034468" y="1232756"/>
            <a:ext cx="798617" cy="461665"/>
          </a:xfrm>
          <a:prstGeom prst="rect">
            <a:avLst/>
          </a:prstGeom>
        </p:spPr>
        <p:txBody>
          <a:bodyPr wrap="none">
            <a:spAutoFit/>
          </a:bodyPr>
          <a:lstStyle/>
          <a:p>
            <a:pPr algn="ctr"/>
            <a:r>
              <a:rPr lang="en-US" altLang="ja-JP" sz="2400" dirty="0"/>
              <a:t>TCTA</a:t>
            </a:r>
            <a:endParaRPr lang="ja-JP" altLang="en-US" sz="2400" dirty="0"/>
          </a:p>
        </p:txBody>
      </p:sp>
      <p:sp>
        <p:nvSpPr>
          <p:cNvPr id="120" name="正方形/長方形 119"/>
          <p:cNvSpPr/>
          <p:nvPr/>
        </p:nvSpPr>
        <p:spPr>
          <a:xfrm>
            <a:off x="6591952" y="1416842"/>
            <a:ext cx="699230" cy="461665"/>
          </a:xfrm>
          <a:prstGeom prst="rect">
            <a:avLst/>
          </a:prstGeom>
        </p:spPr>
        <p:txBody>
          <a:bodyPr wrap="none">
            <a:spAutoFit/>
          </a:bodyPr>
          <a:lstStyle/>
          <a:p>
            <a:r>
              <a:rPr lang="en-US" altLang="ja-JP" sz="2400" dirty="0" smtClean="0"/>
              <a:t>Alq</a:t>
            </a:r>
            <a:r>
              <a:rPr lang="en-US" altLang="ja-JP" sz="2400" baseline="-25000" dirty="0" smtClean="0"/>
              <a:t>3</a:t>
            </a:r>
            <a:endParaRPr lang="ja-JP" altLang="ja-JP" sz="2400" dirty="0"/>
          </a:p>
        </p:txBody>
      </p:sp>
      <p:cxnSp>
        <p:nvCxnSpPr>
          <p:cNvPr id="123" name="直線コネクタ 122"/>
          <p:cNvCxnSpPr/>
          <p:nvPr/>
        </p:nvCxnSpPr>
        <p:spPr>
          <a:xfrm>
            <a:off x="3243516" y="3145034"/>
            <a:ext cx="576000" cy="0"/>
          </a:xfrm>
          <a:prstGeom prst="line">
            <a:avLst/>
          </a:prstGeom>
          <a:ln w="76200">
            <a:solidFill>
              <a:schemeClr val="accent6">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24" name="直線コネクタ 123"/>
          <p:cNvCxnSpPr/>
          <p:nvPr/>
        </p:nvCxnSpPr>
        <p:spPr>
          <a:xfrm>
            <a:off x="5476166" y="3263468"/>
            <a:ext cx="576000" cy="0"/>
          </a:xfrm>
          <a:prstGeom prst="line">
            <a:avLst/>
          </a:prstGeom>
          <a:ln w="76200">
            <a:solidFill>
              <a:schemeClr val="accent6">
                <a:lumMod val="75000"/>
              </a:schemeClr>
            </a:solidFill>
            <a:prstDash val="solid"/>
          </a:ln>
        </p:spPr>
        <p:style>
          <a:lnRef idx="1">
            <a:schemeClr val="accent1"/>
          </a:lnRef>
          <a:fillRef idx="0">
            <a:schemeClr val="accent1"/>
          </a:fillRef>
          <a:effectRef idx="0">
            <a:schemeClr val="accent1"/>
          </a:effectRef>
          <a:fontRef idx="minor">
            <a:schemeClr val="tx1"/>
          </a:fontRef>
        </p:style>
      </p:cxnSp>
      <p:sp>
        <p:nvSpPr>
          <p:cNvPr id="125" name="正方形/長方形 124"/>
          <p:cNvSpPr/>
          <p:nvPr/>
        </p:nvSpPr>
        <p:spPr>
          <a:xfrm>
            <a:off x="7533112" y="4939046"/>
            <a:ext cx="1191352" cy="523220"/>
          </a:xfrm>
          <a:prstGeom prst="rect">
            <a:avLst/>
          </a:prstGeom>
        </p:spPr>
        <p:txBody>
          <a:bodyPr wrap="none">
            <a:spAutoFit/>
          </a:bodyPr>
          <a:lstStyle/>
          <a:p>
            <a:r>
              <a:rPr lang="en-US" altLang="ja-JP" sz="2800" dirty="0" smtClean="0">
                <a:solidFill>
                  <a:srgbClr val="0070C0"/>
                </a:solidFill>
              </a:rPr>
              <a:t>HOMO</a:t>
            </a:r>
            <a:endParaRPr lang="ja-JP" altLang="en-US" sz="2800" dirty="0">
              <a:solidFill>
                <a:srgbClr val="0070C0"/>
              </a:solidFill>
            </a:endParaRPr>
          </a:p>
        </p:txBody>
      </p:sp>
      <p:sp>
        <p:nvSpPr>
          <p:cNvPr id="128" name="テキスト ボックス 127"/>
          <p:cNvSpPr txBox="1"/>
          <p:nvPr/>
        </p:nvSpPr>
        <p:spPr>
          <a:xfrm>
            <a:off x="2128861" y="5151005"/>
            <a:ext cx="598241" cy="400110"/>
          </a:xfrm>
          <a:prstGeom prst="rect">
            <a:avLst/>
          </a:prstGeom>
          <a:noFill/>
        </p:spPr>
        <p:txBody>
          <a:bodyPr wrap="none" rtlCol="0">
            <a:spAutoFit/>
          </a:bodyPr>
          <a:lstStyle/>
          <a:p>
            <a:r>
              <a:rPr kumimoji="1" lang="en-US" altLang="ja-JP" sz="2000" dirty="0" smtClean="0">
                <a:solidFill>
                  <a:schemeClr val="tx2"/>
                </a:solidFill>
              </a:rPr>
              <a:t>5.8</a:t>
            </a:r>
            <a:r>
              <a:rPr lang="en-US" altLang="ja-JP" sz="2000" baseline="30000" dirty="0" smtClean="0">
                <a:solidFill>
                  <a:schemeClr val="tx2"/>
                </a:solidFill>
              </a:rPr>
              <a:t>b</a:t>
            </a:r>
            <a:endParaRPr kumimoji="1" lang="ja-JP" altLang="en-US" sz="2000" dirty="0">
              <a:solidFill>
                <a:schemeClr val="tx2"/>
              </a:solidFill>
            </a:endParaRPr>
          </a:p>
        </p:txBody>
      </p:sp>
      <p:sp>
        <p:nvSpPr>
          <p:cNvPr id="129" name="テキスト ボックス 128"/>
          <p:cNvSpPr txBox="1"/>
          <p:nvPr/>
        </p:nvSpPr>
        <p:spPr>
          <a:xfrm>
            <a:off x="3261693" y="5254951"/>
            <a:ext cx="590226" cy="400110"/>
          </a:xfrm>
          <a:prstGeom prst="rect">
            <a:avLst/>
          </a:prstGeom>
          <a:noFill/>
        </p:spPr>
        <p:txBody>
          <a:bodyPr wrap="none" rtlCol="0">
            <a:spAutoFit/>
          </a:bodyPr>
          <a:lstStyle/>
          <a:p>
            <a:r>
              <a:rPr kumimoji="1" lang="en-US" altLang="ja-JP" sz="2000" dirty="0" smtClean="0">
                <a:solidFill>
                  <a:schemeClr val="tx2"/>
                </a:solidFill>
              </a:rPr>
              <a:t>6.1</a:t>
            </a:r>
            <a:r>
              <a:rPr lang="en-US" altLang="ja-JP" sz="2000" baseline="30000" dirty="0">
                <a:solidFill>
                  <a:schemeClr val="tx2"/>
                </a:solidFill>
              </a:rPr>
              <a:t>a</a:t>
            </a:r>
            <a:endParaRPr kumimoji="1" lang="ja-JP" altLang="en-US" sz="2000" dirty="0">
              <a:solidFill>
                <a:schemeClr val="tx2"/>
              </a:solidFill>
            </a:endParaRPr>
          </a:p>
        </p:txBody>
      </p:sp>
      <p:sp>
        <p:nvSpPr>
          <p:cNvPr id="130" name="テキスト ボックス 129"/>
          <p:cNvSpPr txBox="1"/>
          <p:nvPr/>
        </p:nvSpPr>
        <p:spPr>
          <a:xfrm>
            <a:off x="4305809" y="5038927"/>
            <a:ext cx="590226" cy="400110"/>
          </a:xfrm>
          <a:prstGeom prst="rect">
            <a:avLst/>
          </a:prstGeom>
          <a:noFill/>
        </p:spPr>
        <p:txBody>
          <a:bodyPr wrap="none" rtlCol="0">
            <a:spAutoFit/>
          </a:bodyPr>
          <a:lstStyle/>
          <a:p>
            <a:r>
              <a:rPr kumimoji="1" lang="en-US" altLang="ja-JP" sz="2000" dirty="0" smtClean="0">
                <a:solidFill>
                  <a:schemeClr val="tx2"/>
                </a:solidFill>
              </a:rPr>
              <a:t>5.6</a:t>
            </a:r>
            <a:r>
              <a:rPr lang="en-US" altLang="ja-JP" sz="2000" baseline="30000" dirty="0">
                <a:solidFill>
                  <a:schemeClr val="tx2"/>
                </a:solidFill>
              </a:rPr>
              <a:t>a</a:t>
            </a:r>
            <a:endParaRPr kumimoji="1" lang="ja-JP" altLang="en-US" sz="2000" dirty="0">
              <a:solidFill>
                <a:schemeClr val="tx2"/>
              </a:solidFill>
            </a:endParaRPr>
          </a:p>
        </p:txBody>
      </p:sp>
      <p:sp>
        <p:nvSpPr>
          <p:cNvPr id="131" name="テキスト ボックス 130"/>
          <p:cNvSpPr txBox="1"/>
          <p:nvPr/>
        </p:nvSpPr>
        <p:spPr>
          <a:xfrm>
            <a:off x="5493941" y="5371095"/>
            <a:ext cx="590226" cy="400110"/>
          </a:xfrm>
          <a:prstGeom prst="rect">
            <a:avLst/>
          </a:prstGeom>
          <a:noFill/>
        </p:spPr>
        <p:txBody>
          <a:bodyPr wrap="none" rtlCol="0">
            <a:spAutoFit/>
          </a:bodyPr>
          <a:lstStyle/>
          <a:p>
            <a:r>
              <a:rPr kumimoji="1" lang="en-US" altLang="ja-JP" sz="2000" dirty="0" smtClean="0">
                <a:solidFill>
                  <a:schemeClr val="tx2"/>
                </a:solidFill>
              </a:rPr>
              <a:t>6.7</a:t>
            </a:r>
            <a:r>
              <a:rPr lang="en-US" altLang="ja-JP" sz="2000" baseline="30000" dirty="0">
                <a:solidFill>
                  <a:schemeClr val="tx2"/>
                </a:solidFill>
              </a:rPr>
              <a:t>a</a:t>
            </a:r>
            <a:endParaRPr kumimoji="1" lang="ja-JP" altLang="en-US" sz="2000" dirty="0">
              <a:solidFill>
                <a:schemeClr val="tx2"/>
              </a:solidFill>
            </a:endParaRPr>
          </a:p>
        </p:txBody>
      </p:sp>
      <p:sp>
        <p:nvSpPr>
          <p:cNvPr id="136" name="テキスト ボックス 135"/>
          <p:cNvSpPr txBox="1"/>
          <p:nvPr/>
        </p:nvSpPr>
        <p:spPr>
          <a:xfrm>
            <a:off x="5436095" y="2857171"/>
            <a:ext cx="590226" cy="400110"/>
          </a:xfrm>
          <a:prstGeom prst="rect">
            <a:avLst/>
          </a:prstGeom>
          <a:noFill/>
        </p:spPr>
        <p:txBody>
          <a:bodyPr wrap="none" rtlCol="0">
            <a:spAutoFit/>
          </a:bodyPr>
          <a:lstStyle/>
          <a:p>
            <a:r>
              <a:rPr kumimoji="1" lang="en-US" altLang="ja-JP" sz="2000" dirty="0" smtClean="0">
                <a:solidFill>
                  <a:schemeClr val="accent6">
                    <a:lumMod val="50000"/>
                  </a:schemeClr>
                </a:solidFill>
              </a:rPr>
              <a:t>3.2</a:t>
            </a:r>
            <a:r>
              <a:rPr lang="en-US" altLang="ja-JP" sz="2000" baseline="30000" dirty="0">
                <a:solidFill>
                  <a:schemeClr val="accent6">
                    <a:lumMod val="50000"/>
                  </a:schemeClr>
                </a:solidFill>
              </a:rPr>
              <a:t>a</a:t>
            </a:r>
            <a:endParaRPr kumimoji="1" lang="ja-JP" altLang="en-US" sz="2000" dirty="0">
              <a:solidFill>
                <a:schemeClr val="accent6">
                  <a:lumMod val="50000"/>
                </a:schemeClr>
              </a:solidFill>
            </a:endParaRPr>
          </a:p>
        </p:txBody>
      </p:sp>
      <p:sp>
        <p:nvSpPr>
          <p:cNvPr id="137" name="テキスト ボックス 136"/>
          <p:cNvSpPr txBox="1"/>
          <p:nvPr/>
        </p:nvSpPr>
        <p:spPr>
          <a:xfrm>
            <a:off x="2128861" y="2162673"/>
            <a:ext cx="598241" cy="400110"/>
          </a:xfrm>
          <a:prstGeom prst="rect">
            <a:avLst/>
          </a:prstGeom>
          <a:noFill/>
        </p:spPr>
        <p:txBody>
          <a:bodyPr wrap="none" rtlCol="0">
            <a:spAutoFit/>
          </a:bodyPr>
          <a:lstStyle/>
          <a:p>
            <a:r>
              <a:rPr kumimoji="1" lang="en-US" altLang="ja-JP" sz="2000" dirty="0" smtClean="0">
                <a:solidFill>
                  <a:schemeClr val="accent6">
                    <a:lumMod val="50000"/>
                  </a:schemeClr>
                </a:solidFill>
              </a:rPr>
              <a:t>2.4</a:t>
            </a:r>
            <a:r>
              <a:rPr lang="en-US" altLang="ja-JP" sz="2000" baseline="30000" dirty="0" smtClean="0">
                <a:solidFill>
                  <a:schemeClr val="accent6">
                    <a:lumMod val="50000"/>
                  </a:schemeClr>
                </a:solidFill>
              </a:rPr>
              <a:t>b</a:t>
            </a:r>
            <a:endParaRPr kumimoji="1" lang="ja-JP" altLang="en-US" sz="2000" dirty="0">
              <a:solidFill>
                <a:schemeClr val="accent6">
                  <a:lumMod val="50000"/>
                </a:schemeClr>
              </a:solidFill>
            </a:endParaRPr>
          </a:p>
        </p:txBody>
      </p:sp>
      <p:sp>
        <p:nvSpPr>
          <p:cNvPr id="138" name="テキスト ボックス 137"/>
          <p:cNvSpPr txBox="1"/>
          <p:nvPr/>
        </p:nvSpPr>
        <p:spPr>
          <a:xfrm>
            <a:off x="3221614" y="2702733"/>
            <a:ext cx="590226" cy="400110"/>
          </a:xfrm>
          <a:prstGeom prst="rect">
            <a:avLst/>
          </a:prstGeom>
          <a:noFill/>
        </p:spPr>
        <p:txBody>
          <a:bodyPr wrap="none" rtlCol="0">
            <a:spAutoFit/>
          </a:bodyPr>
          <a:lstStyle/>
          <a:p>
            <a:r>
              <a:rPr kumimoji="1" lang="en-US" altLang="ja-JP" sz="2000" dirty="0" smtClean="0">
                <a:solidFill>
                  <a:schemeClr val="accent6">
                    <a:lumMod val="50000"/>
                  </a:schemeClr>
                </a:solidFill>
              </a:rPr>
              <a:t>3.0</a:t>
            </a:r>
            <a:r>
              <a:rPr lang="en-US" altLang="ja-JP" sz="2000" baseline="30000" dirty="0">
                <a:solidFill>
                  <a:schemeClr val="accent6">
                    <a:lumMod val="50000"/>
                  </a:schemeClr>
                </a:solidFill>
              </a:rPr>
              <a:t>a</a:t>
            </a:r>
            <a:endParaRPr kumimoji="1" lang="ja-JP" altLang="en-US" sz="2000" dirty="0">
              <a:solidFill>
                <a:schemeClr val="accent6">
                  <a:lumMod val="50000"/>
                </a:schemeClr>
              </a:solidFill>
            </a:endParaRPr>
          </a:p>
        </p:txBody>
      </p:sp>
      <p:sp>
        <p:nvSpPr>
          <p:cNvPr id="139" name="テキスト ボックス 138"/>
          <p:cNvSpPr txBox="1"/>
          <p:nvPr/>
        </p:nvSpPr>
        <p:spPr>
          <a:xfrm>
            <a:off x="4305809" y="2706799"/>
            <a:ext cx="590226" cy="400110"/>
          </a:xfrm>
          <a:prstGeom prst="rect">
            <a:avLst/>
          </a:prstGeom>
          <a:noFill/>
        </p:spPr>
        <p:txBody>
          <a:bodyPr wrap="none" rtlCol="0">
            <a:spAutoFit/>
          </a:bodyPr>
          <a:lstStyle/>
          <a:p>
            <a:r>
              <a:rPr kumimoji="1" lang="en-US" altLang="ja-JP" sz="2000" dirty="0" smtClean="0">
                <a:solidFill>
                  <a:schemeClr val="accent6">
                    <a:lumMod val="50000"/>
                  </a:schemeClr>
                </a:solidFill>
              </a:rPr>
              <a:t>3.0</a:t>
            </a:r>
            <a:r>
              <a:rPr lang="en-US" altLang="ja-JP" sz="2000" baseline="30000" dirty="0">
                <a:solidFill>
                  <a:schemeClr val="accent6">
                    <a:lumMod val="50000"/>
                  </a:schemeClr>
                </a:solidFill>
              </a:rPr>
              <a:t>a</a:t>
            </a:r>
            <a:endParaRPr kumimoji="1" lang="ja-JP" altLang="en-US" sz="2000" dirty="0">
              <a:solidFill>
                <a:schemeClr val="accent6">
                  <a:lumMod val="50000"/>
                </a:schemeClr>
              </a:solidFill>
            </a:endParaRPr>
          </a:p>
        </p:txBody>
      </p:sp>
      <p:cxnSp>
        <p:nvCxnSpPr>
          <p:cNvPr id="144" name="直線コネクタ 143"/>
          <p:cNvCxnSpPr/>
          <p:nvPr/>
        </p:nvCxnSpPr>
        <p:spPr>
          <a:xfrm>
            <a:off x="6592354" y="5211750"/>
            <a:ext cx="576000" cy="1571"/>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5" name="直線コネクタ 144"/>
          <p:cNvCxnSpPr/>
          <p:nvPr/>
        </p:nvCxnSpPr>
        <p:spPr>
          <a:xfrm>
            <a:off x="6592290" y="3284984"/>
            <a:ext cx="576000" cy="0"/>
          </a:xfrm>
          <a:prstGeom prst="line">
            <a:avLst/>
          </a:prstGeom>
          <a:ln w="76200">
            <a:solidFill>
              <a:schemeClr val="accent6">
                <a:lumMod val="75000"/>
              </a:schemeClr>
            </a:solidFill>
            <a:prstDash val="solid"/>
          </a:ln>
        </p:spPr>
        <p:style>
          <a:lnRef idx="1">
            <a:schemeClr val="accent1"/>
          </a:lnRef>
          <a:fillRef idx="0">
            <a:schemeClr val="accent1"/>
          </a:fillRef>
          <a:effectRef idx="0">
            <a:schemeClr val="accent1"/>
          </a:effectRef>
          <a:fontRef idx="minor">
            <a:schemeClr val="tx1"/>
          </a:fontRef>
        </p:style>
      </p:cxnSp>
      <p:sp>
        <p:nvSpPr>
          <p:cNvPr id="146" name="テキスト ボックス 145"/>
          <p:cNvSpPr txBox="1"/>
          <p:nvPr/>
        </p:nvSpPr>
        <p:spPr>
          <a:xfrm>
            <a:off x="6578775" y="5223013"/>
            <a:ext cx="590226" cy="400110"/>
          </a:xfrm>
          <a:prstGeom prst="rect">
            <a:avLst/>
          </a:prstGeom>
          <a:noFill/>
        </p:spPr>
        <p:txBody>
          <a:bodyPr wrap="none" rtlCol="0">
            <a:spAutoFit/>
          </a:bodyPr>
          <a:lstStyle/>
          <a:p>
            <a:r>
              <a:rPr kumimoji="1" lang="en-US" altLang="ja-JP" sz="2000" dirty="0" smtClean="0">
                <a:solidFill>
                  <a:schemeClr val="tx2"/>
                </a:solidFill>
              </a:rPr>
              <a:t>6.0</a:t>
            </a:r>
            <a:r>
              <a:rPr kumimoji="1" lang="en-US" altLang="ja-JP" sz="2000" baseline="30000" dirty="0" smtClean="0">
                <a:solidFill>
                  <a:schemeClr val="tx2"/>
                </a:solidFill>
              </a:rPr>
              <a:t>a</a:t>
            </a:r>
            <a:endParaRPr kumimoji="1" lang="ja-JP" altLang="en-US" sz="2000" baseline="30000" dirty="0">
              <a:solidFill>
                <a:schemeClr val="tx2"/>
              </a:solidFill>
            </a:endParaRPr>
          </a:p>
        </p:txBody>
      </p:sp>
      <p:sp>
        <p:nvSpPr>
          <p:cNvPr id="147" name="テキスト ボックス 146"/>
          <p:cNvSpPr txBox="1"/>
          <p:nvPr/>
        </p:nvSpPr>
        <p:spPr>
          <a:xfrm>
            <a:off x="6586066" y="2861237"/>
            <a:ext cx="590226" cy="400110"/>
          </a:xfrm>
          <a:prstGeom prst="rect">
            <a:avLst/>
          </a:prstGeom>
          <a:noFill/>
        </p:spPr>
        <p:txBody>
          <a:bodyPr wrap="none" rtlCol="0">
            <a:spAutoFit/>
          </a:bodyPr>
          <a:lstStyle/>
          <a:p>
            <a:r>
              <a:rPr kumimoji="1" lang="en-US" altLang="ja-JP" sz="2000" dirty="0" smtClean="0">
                <a:solidFill>
                  <a:schemeClr val="accent6">
                    <a:lumMod val="50000"/>
                  </a:schemeClr>
                </a:solidFill>
              </a:rPr>
              <a:t>3.3</a:t>
            </a:r>
            <a:r>
              <a:rPr kumimoji="1" lang="en-US" altLang="ja-JP" sz="2000" baseline="30000" dirty="0" smtClean="0">
                <a:solidFill>
                  <a:schemeClr val="accent6">
                    <a:lumMod val="50000"/>
                  </a:schemeClr>
                </a:solidFill>
              </a:rPr>
              <a:t>a</a:t>
            </a:r>
            <a:endParaRPr kumimoji="1" lang="ja-JP" altLang="en-US" sz="2000" baseline="30000" dirty="0">
              <a:solidFill>
                <a:schemeClr val="accent6">
                  <a:lumMod val="50000"/>
                </a:schemeClr>
              </a:solidFill>
            </a:endParaRPr>
          </a:p>
        </p:txBody>
      </p:sp>
      <p:cxnSp>
        <p:nvCxnSpPr>
          <p:cNvPr id="16" name="直線矢印コネクタ 15"/>
          <p:cNvCxnSpPr/>
          <p:nvPr/>
        </p:nvCxnSpPr>
        <p:spPr>
          <a:xfrm flipV="1">
            <a:off x="2387760" y="2601107"/>
            <a:ext cx="0" cy="2517960"/>
          </a:xfrm>
          <a:prstGeom prst="straightConnector1">
            <a:avLst/>
          </a:prstGeom>
          <a:ln w="5715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7" name="テキスト ボックス 16"/>
          <p:cNvSpPr txBox="1"/>
          <p:nvPr/>
        </p:nvSpPr>
        <p:spPr>
          <a:xfrm>
            <a:off x="2423764" y="3695747"/>
            <a:ext cx="1770036" cy="523220"/>
          </a:xfrm>
          <a:prstGeom prst="rect">
            <a:avLst/>
          </a:prstGeom>
          <a:noFill/>
        </p:spPr>
        <p:txBody>
          <a:bodyPr wrap="none" rtlCol="0">
            <a:spAutoFit/>
          </a:bodyPr>
          <a:lstStyle/>
          <a:p>
            <a:r>
              <a:rPr kumimoji="1" lang="en-US" altLang="ja-JP" sz="2800" dirty="0" smtClean="0">
                <a:solidFill>
                  <a:schemeClr val="accent6">
                    <a:lumMod val="50000"/>
                  </a:schemeClr>
                </a:solidFill>
              </a:rPr>
              <a:t>optical gap</a:t>
            </a:r>
            <a:endParaRPr kumimoji="1" lang="ja-JP" altLang="en-US" sz="2800" dirty="0">
              <a:solidFill>
                <a:schemeClr val="accent6">
                  <a:lumMod val="50000"/>
                </a:schemeClr>
              </a:solidFill>
            </a:endParaRPr>
          </a:p>
        </p:txBody>
      </p:sp>
      <p:sp>
        <p:nvSpPr>
          <p:cNvPr id="18" name="正方形/長方形 17"/>
          <p:cNvSpPr/>
          <p:nvPr/>
        </p:nvSpPr>
        <p:spPr>
          <a:xfrm>
            <a:off x="1669167" y="6021288"/>
            <a:ext cx="7583353" cy="707886"/>
          </a:xfrm>
          <a:prstGeom prst="rect">
            <a:avLst/>
          </a:prstGeom>
        </p:spPr>
        <p:txBody>
          <a:bodyPr wrap="square">
            <a:spAutoFit/>
          </a:bodyPr>
          <a:lstStyle/>
          <a:p>
            <a:r>
              <a:rPr lang="en-US" altLang="ja-JP" sz="2000" baseline="30000" dirty="0" smtClean="0"/>
              <a:t>a</a:t>
            </a:r>
            <a:r>
              <a:rPr lang="en-US" altLang="ja-JP" sz="2000" dirty="0" smtClean="0"/>
              <a:t>. C</a:t>
            </a:r>
            <a:r>
              <a:rPr lang="en-US" altLang="ja-JP" sz="2000" dirty="0"/>
              <a:t>. Adachi, R. </a:t>
            </a:r>
            <a:r>
              <a:rPr lang="en-US" altLang="ja-JP" sz="2000" dirty="0" err="1"/>
              <a:t>Kwong</a:t>
            </a:r>
            <a:r>
              <a:rPr lang="en-US" altLang="ja-JP" sz="2000" dirty="0"/>
              <a:t> and S. R. Forrest, Org. Electron. </a:t>
            </a:r>
            <a:r>
              <a:rPr lang="en-US" altLang="ja-JP" sz="2000" b="1" dirty="0"/>
              <a:t>2</a:t>
            </a:r>
            <a:r>
              <a:rPr lang="en-US" altLang="ja-JP" sz="2000" dirty="0"/>
              <a:t>, 37-43 (2001).</a:t>
            </a:r>
            <a:endParaRPr lang="ja-JP" altLang="ja-JP" sz="2000" dirty="0"/>
          </a:p>
          <a:p>
            <a:r>
              <a:rPr lang="en-US" altLang="ja-JP" sz="2000" baseline="30000" dirty="0" smtClean="0"/>
              <a:t>b.</a:t>
            </a:r>
            <a:r>
              <a:rPr lang="en-US" altLang="ja-JP" sz="2000" dirty="0"/>
              <a:t> </a:t>
            </a:r>
            <a:r>
              <a:rPr lang="en-US" altLang="ja-JP" sz="2000" dirty="0" smtClean="0"/>
              <a:t>S</a:t>
            </a:r>
            <a:r>
              <a:rPr lang="en-US" altLang="ja-JP" sz="2000" dirty="0"/>
              <a:t>. H. Kim, J. Jang and J. Y. Lee, Appl. Phys. Lett. </a:t>
            </a:r>
            <a:r>
              <a:rPr lang="en-US" altLang="ja-JP" sz="2000" b="1" dirty="0"/>
              <a:t>91,</a:t>
            </a:r>
            <a:r>
              <a:rPr lang="en-US" altLang="ja-JP" sz="2000" dirty="0"/>
              <a:t> 083511 (2007).</a:t>
            </a:r>
            <a:endParaRPr lang="ja-JP" altLang="ja-JP" sz="2000" dirty="0"/>
          </a:p>
        </p:txBody>
      </p:sp>
    </p:spTree>
    <p:extLst>
      <p:ext uri="{BB962C8B-B14F-4D97-AF65-F5344CB8AC3E}">
        <p14:creationId xmlns:p14="http://schemas.microsoft.com/office/powerpoint/2010/main" val="3589026275"/>
      </p:ext>
    </p:extLst>
  </p:cSld>
  <p:clrMapOvr>
    <a:masterClrMapping/>
  </p:clrMapOvr>
  <mc:AlternateContent xmlns:mc="http://schemas.openxmlformats.org/markup-compatibility/2006" xmlns:p14="http://schemas.microsoft.com/office/powerpoint/2010/main">
    <mc:Choice Requires="p14">
      <p:transition spd="slow" p14:dur="2000" advTm="38254"/>
    </mc:Choice>
    <mc:Fallback xmlns="">
      <p:transition spd="slow" advTm="38254"/>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タイトル 11"/>
          <p:cNvSpPr>
            <a:spLocks noGrp="1"/>
          </p:cNvSpPr>
          <p:nvPr>
            <p:ph type="title"/>
          </p:nvPr>
        </p:nvSpPr>
        <p:spPr/>
        <p:txBody>
          <a:bodyPr/>
          <a:lstStyle/>
          <a:p>
            <a:r>
              <a:rPr kumimoji="1" lang="en-US" altLang="ja-JP" dirty="0" smtClean="0"/>
              <a:t>Energy levels of OLED materials</a:t>
            </a:r>
            <a:endParaRPr kumimoji="1" lang="ja-JP" altLang="en-US" dirty="0"/>
          </a:p>
        </p:txBody>
      </p:sp>
      <p:sp>
        <p:nvSpPr>
          <p:cNvPr id="63" name="テキスト ボックス 62"/>
          <p:cNvSpPr txBox="1"/>
          <p:nvPr/>
        </p:nvSpPr>
        <p:spPr>
          <a:xfrm rot="16200000">
            <a:off x="-222806" y="3354982"/>
            <a:ext cx="1626343" cy="461665"/>
          </a:xfrm>
          <a:prstGeom prst="rect">
            <a:avLst/>
          </a:prstGeom>
          <a:noFill/>
        </p:spPr>
        <p:txBody>
          <a:bodyPr wrap="none" rtlCol="0">
            <a:spAutoFit/>
          </a:bodyPr>
          <a:lstStyle/>
          <a:p>
            <a:r>
              <a:rPr kumimoji="1" lang="en-US" altLang="ja-JP" sz="2400" dirty="0" smtClean="0"/>
              <a:t>energy / eV</a:t>
            </a:r>
            <a:endParaRPr kumimoji="1" lang="ja-JP" altLang="en-US" sz="2400" dirty="0"/>
          </a:p>
        </p:txBody>
      </p:sp>
      <p:cxnSp>
        <p:nvCxnSpPr>
          <p:cNvPr id="69" name="直線矢印コネクタ 68"/>
          <p:cNvCxnSpPr/>
          <p:nvPr/>
        </p:nvCxnSpPr>
        <p:spPr>
          <a:xfrm flipV="1">
            <a:off x="1583656" y="1704875"/>
            <a:ext cx="721" cy="442230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0" name="テキスト ボックス 69"/>
          <p:cNvSpPr txBox="1"/>
          <p:nvPr/>
        </p:nvSpPr>
        <p:spPr>
          <a:xfrm>
            <a:off x="871126" y="2185502"/>
            <a:ext cx="572593" cy="461665"/>
          </a:xfrm>
          <a:prstGeom prst="rect">
            <a:avLst/>
          </a:prstGeom>
          <a:noFill/>
        </p:spPr>
        <p:txBody>
          <a:bodyPr wrap="none" rtlCol="0">
            <a:spAutoFit/>
          </a:bodyPr>
          <a:lstStyle/>
          <a:p>
            <a:r>
              <a:rPr kumimoji="1" lang="en-US" altLang="ja-JP" sz="2400" dirty="0" smtClean="0"/>
              <a:t>2.0</a:t>
            </a:r>
            <a:endParaRPr kumimoji="1" lang="ja-JP" altLang="en-US" sz="2400" dirty="0"/>
          </a:p>
        </p:txBody>
      </p:sp>
      <p:sp>
        <p:nvSpPr>
          <p:cNvPr id="71" name="テキスト ボックス 70"/>
          <p:cNvSpPr txBox="1"/>
          <p:nvPr/>
        </p:nvSpPr>
        <p:spPr>
          <a:xfrm>
            <a:off x="871126" y="5059633"/>
            <a:ext cx="572593" cy="461665"/>
          </a:xfrm>
          <a:prstGeom prst="rect">
            <a:avLst/>
          </a:prstGeom>
          <a:noFill/>
        </p:spPr>
        <p:txBody>
          <a:bodyPr wrap="none" rtlCol="0">
            <a:spAutoFit/>
          </a:bodyPr>
          <a:lstStyle/>
          <a:p>
            <a:r>
              <a:rPr kumimoji="1" lang="en-US" altLang="ja-JP" sz="2400" dirty="0" smtClean="0"/>
              <a:t>6.0</a:t>
            </a:r>
            <a:endParaRPr kumimoji="1" lang="ja-JP" altLang="en-US" sz="2400" dirty="0"/>
          </a:p>
        </p:txBody>
      </p:sp>
      <p:sp>
        <p:nvSpPr>
          <p:cNvPr id="73" name="テキスト ボックス 72"/>
          <p:cNvSpPr txBox="1"/>
          <p:nvPr/>
        </p:nvSpPr>
        <p:spPr>
          <a:xfrm>
            <a:off x="871126" y="3625662"/>
            <a:ext cx="572593" cy="461665"/>
          </a:xfrm>
          <a:prstGeom prst="rect">
            <a:avLst/>
          </a:prstGeom>
          <a:noFill/>
        </p:spPr>
        <p:txBody>
          <a:bodyPr wrap="none" rtlCol="0">
            <a:spAutoFit/>
          </a:bodyPr>
          <a:lstStyle/>
          <a:p>
            <a:r>
              <a:rPr kumimoji="1" lang="en-US" altLang="ja-JP" sz="2400" dirty="0" smtClean="0"/>
              <a:t>4.0</a:t>
            </a:r>
            <a:endParaRPr kumimoji="1" lang="ja-JP" altLang="en-US" sz="2400" dirty="0"/>
          </a:p>
        </p:txBody>
      </p:sp>
      <p:grpSp>
        <p:nvGrpSpPr>
          <p:cNvPr id="92" name="グループ化 91"/>
          <p:cNvGrpSpPr/>
          <p:nvPr/>
        </p:nvGrpSpPr>
        <p:grpSpPr>
          <a:xfrm>
            <a:off x="1475656" y="2424954"/>
            <a:ext cx="108000" cy="3600400"/>
            <a:chOff x="1580322" y="2564904"/>
            <a:chExt cx="216000" cy="3600400"/>
          </a:xfrm>
        </p:grpSpPr>
        <p:cxnSp>
          <p:nvCxnSpPr>
            <p:cNvPr id="93" name="直線コネクタ 92"/>
            <p:cNvCxnSpPr/>
            <p:nvPr/>
          </p:nvCxnSpPr>
          <p:spPr>
            <a:xfrm>
              <a:off x="1580322" y="2564904"/>
              <a:ext cx="21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直線コネクタ 94"/>
            <p:cNvCxnSpPr/>
            <p:nvPr/>
          </p:nvCxnSpPr>
          <p:spPr>
            <a:xfrm>
              <a:off x="1580322" y="5445224"/>
              <a:ext cx="21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直線コネクタ 98"/>
            <p:cNvCxnSpPr/>
            <p:nvPr/>
          </p:nvCxnSpPr>
          <p:spPr>
            <a:xfrm>
              <a:off x="1580322" y="4005064"/>
              <a:ext cx="21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直線コネクタ 100"/>
            <p:cNvCxnSpPr/>
            <p:nvPr/>
          </p:nvCxnSpPr>
          <p:spPr>
            <a:xfrm>
              <a:off x="1580322" y="3284984"/>
              <a:ext cx="21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直線コネクタ 101"/>
            <p:cNvCxnSpPr/>
            <p:nvPr/>
          </p:nvCxnSpPr>
          <p:spPr>
            <a:xfrm>
              <a:off x="1580322" y="4725144"/>
              <a:ext cx="21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直線コネクタ 102"/>
            <p:cNvCxnSpPr/>
            <p:nvPr/>
          </p:nvCxnSpPr>
          <p:spPr>
            <a:xfrm>
              <a:off x="1580322" y="6165304"/>
              <a:ext cx="21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04" name="直線コネクタ 103"/>
          <p:cNvCxnSpPr/>
          <p:nvPr/>
        </p:nvCxnSpPr>
        <p:spPr>
          <a:xfrm>
            <a:off x="2127794" y="2136922"/>
            <a:ext cx="576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5" name="直線コネクタ 104"/>
          <p:cNvCxnSpPr/>
          <p:nvPr/>
        </p:nvCxnSpPr>
        <p:spPr>
          <a:xfrm>
            <a:off x="2127794" y="5161258"/>
            <a:ext cx="576000" cy="1571"/>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sp>
        <p:nvSpPr>
          <p:cNvPr id="106" name="正方形/長方形 105"/>
          <p:cNvSpPr/>
          <p:nvPr/>
        </p:nvSpPr>
        <p:spPr>
          <a:xfrm>
            <a:off x="7524327" y="2149696"/>
            <a:ext cx="1103507" cy="523220"/>
          </a:xfrm>
          <a:prstGeom prst="rect">
            <a:avLst/>
          </a:prstGeom>
        </p:spPr>
        <p:txBody>
          <a:bodyPr wrap="none">
            <a:spAutoFit/>
          </a:bodyPr>
          <a:lstStyle/>
          <a:p>
            <a:r>
              <a:rPr lang="en-US" altLang="ja-JP" sz="2800" dirty="0" smtClean="0">
                <a:solidFill>
                  <a:srgbClr val="FF0000"/>
                </a:solidFill>
              </a:rPr>
              <a:t>LUMO</a:t>
            </a:r>
            <a:endParaRPr lang="ja-JP" altLang="en-US" sz="2800" dirty="0">
              <a:solidFill>
                <a:srgbClr val="FF0000"/>
              </a:solidFill>
            </a:endParaRPr>
          </a:p>
        </p:txBody>
      </p:sp>
      <p:cxnSp>
        <p:nvCxnSpPr>
          <p:cNvPr id="107" name="直線コネクタ 106"/>
          <p:cNvCxnSpPr/>
          <p:nvPr/>
        </p:nvCxnSpPr>
        <p:spPr>
          <a:xfrm>
            <a:off x="2127794" y="2568970"/>
            <a:ext cx="576000" cy="0"/>
          </a:xfrm>
          <a:prstGeom prst="line">
            <a:avLst/>
          </a:prstGeom>
          <a:ln w="76200">
            <a:solidFill>
              <a:schemeClr val="accent6">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08" name="直線コネクタ 107"/>
          <p:cNvCxnSpPr/>
          <p:nvPr/>
        </p:nvCxnSpPr>
        <p:spPr>
          <a:xfrm>
            <a:off x="3276478" y="5282187"/>
            <a:ext cx="576000" cy="1571"/>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sp>
        <p:nvSpPr>
          <p:cNvPr id="109" name="正方形/長方形 108"/>
          <p:cNvSpPr/>
          <p:nvPr/>
        </p:nvSpPr>
        <p:spPr>
          <a:xfrm>
            <a:off x="3194725" y="1293797"/>
            <a:ext cx="673582" cy="461665"/>
          </a:xfrm>
          <a:prstGeom prst="rect">
            <a:avLst/>
          </a:prstGeom>
        </p:spPr>
        <p:txBody>
          <a:bodyPr wrap="none">
            <a:spAutoFit/>
          </a:bodyPr>
          <a:lstStyle/>
          <a:p>
            <a:pPr algn="ctr"/>
            <a:r>
              <a:rPr lang="en-US" altLang="ja-JP" sz="2400" dirty="0"/>
              <a:t>CBP</a:t>
            </a:r>
            <a:endParaRPr lang="ja-JP" altLang="en-US" sz="2400" dirty="0"/>
          </a:p>
        </p:txBody>
      </p:sp>
      <p:cxnSp>
        <p:nvCxnSpPr>
          <p:cNvPr id="110" name="直線コネクタ 109"/>
          <p:cNvCxnSpPr/>
          <p:nvPr/>
        </p:nvCxnSpPr>
        <p:spPr>
          <a:xfrm>
            <a:off x="3243580" y="2208930"/>
            <a:ext cx="576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1" name="直線コネクタ 110"/>
          <p:cNvCxnSpPr/>
          <p:nvPr/>
        </p:nvCxnSpPr>
        <p:spPr>
          <a:xfrm>
            <a:off x="4327144" y="3145642"/>
            <a:ext cx="576000" cy="0"/>
          </a:xfrm>
          <a:prstGeom prst="line">
            <a:avLst/>
          </a:prstGeom>
          <a:ln w="76200">
            <a:solidFill>
              <a:schemeClr val="accent6">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12" name="直線コネクタ 111"/>
          <p:cNvCxnSpPr/>
          <p:nvPr/>
        </p:nvCxnSpPr>
        <p:spPr>
          <a:xfrm>
            <a:off x="4327144" y="5015671"/>
            <a:ext cx="576000" cy="1571"/>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3" name="直線コネクタ 112"/>
          <p:cNvCxnSpPr/>
          <p:nvPr/>
        </p:nvCxnSpPr>
        <p:spPr>
          <a:xfrm>
            <a:off x="4327144" y="2208930"/>
            <a:ext cx="576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4" name="直線コネクタ 113"/>
          <p:cNvCxnSpPr/>
          <p:nvPr/>
        </p:nvCxnSpPr>
        <p:spPr>
          <a:xfrm>
            <a:off x="5484481" y="2403438"/>
            <a:ext cx="576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5" name="直線コネクタ 114"/>
          <p:cNvCxnSpPr/>
          <p:nvPr/>
        </p:nvCxnSpPr>
        <p:spPr>
          <a:xfrm>
            <a:off x="5484417" y="5807759"/>
            <a:ext cx="576000" cy="1571"/>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sp>
        <p:nvSpPr>
          <p:cNvPr id="116" name="正方形/長方形 115"/>
          <p:cNvSpPr/>
          <p:nvPr/>
        </p:nvSpPr>
        <p:spPr>
          <a:xfrm>
            <a:off x="5435690" y="1462105"/>
            <a:ext cx="673582" cy="461665"/>
          </a:xfrm>
          <a:prstGeom prst="rect">
            <a:avLst/>
          </a:prstGeom>
        </p:spPr>
        <p:txBody>
          <a:bodyPr wrap="none">
            <a:spAutoFit/>
          </a:bodyPr>
          <a:lstStyle/>
          <a:p>
            <a:pPr algn="ctr"/>
            <a:r>
              <a:rPr lang="en-US" altLang="ja-JP" sz="2400" dirty="0"/>
              <a:t>BCP</a:t>
            </a:r>
            <a:endParaRPr lang="ja-JP" altLang="en-US" sz="2400" dirty="0"/>
          </a:p>
        </p:txBody>
      </p:sp>
      <p:sp>
        <p:nvSpPr>
          <p:cNvPr id="117" name="正方形/長方形 116"/>
          <p:cNvSpPr/>
          <p:nvPr/>
        </p:nvSpPr>
        <p:spPr>
          <a:xfrm>
            <a:off x="4063965" y="1304764"/>
            <a:ext cx="1120948" cy="461665"/>
          </a:xfrm>
          <a:prstGeom prst="rect">
            <a:avLst/>
          </a:prstGeom>
        </p:spPr>
        <p:txBody>
          <a:bodyPr wrap="none">
            <a:spAutoFit/>
          </a:bodyPr>
          <a:lstStyle/>
          <a:p>
            <a:pPr algn="ctr"/>
            <a:r>
              <a:rPr lang="en-US" altLang="ja-JP" sz="2400" dirty="0" err="1"/>
              <a:t>Ir</a:t>
            </a:r>
            <a:r>
              <a:rPr lang="en-US" altLang="ja-JP" sz="2400" dirty="0"/>
              <a:t>(</a:t>
            </a:r>
            <a:r>
              <a:rPr lang="en-US" altLang="ja-JP" sz="2400" dirty="0" err="1"/>
              <a:t>ppy</a:t>
            </a:r>
            <a:r>
              <a:rPr lang="en-US" altLang="ja-JP" sz="2400" dirty="0"/>
              <a:t>)</a:t>
            </a:r>
            <a:r>
              <a:rPr lang="en-US" altLang="ja-JP" sz="2400" baseline="-25000" dirty="0"/>
              <a:t>3</a:t>
            </a:r>
            <a:endParaRPr lang="ja-JP" altLang="en-US" sz="2400" baseline="-25000" dirty="0"/>
          </a:p>
        </p:txBody>
      </p:sp>
      <p:sp>
        <p:nvSpPr>
          <p:cNvPr id="118" name="正方形/長方形 117"/>
          <p:cNvSpPr/>
          <p:nvPr/>
        </p:nvSpPr>
        <p:spPr>
          <a:xfrm>
            <a:off x="2034468" y="1232756"/>
            <a:ext cx="798617" cy="461665"/>
          </a:xfrm>
          <a:prstGeom prst="rect">
            <a:avLst/>
          </a:prstGeom>
        </p:spPr>
        <p:txBody>
          <a:bodyPr wrap="none">
            <a:spAutoFit/>
          </a:bodyPr>
          <a:lstStyle/>
          <a:p>
            <a:pPr algn="ctr"/>
            <a:r>
              <a:rPr lang="en-US" altLang="ja-JP" sz="2400" dirty="0"/>
              <a:t>TCTA</a:t>
            </a:r>
            <a:endParaRPr lang="ja-JP" altLang="en-US" sz="2400" dirty="0"/>
          </a:p>
        </p:txBody>
      </p:sp>
      <p:cxnSp>
        <p:nvCxnSpPr>
          <p:cNvPr id="119" name="直線コネクタ 118"/>
          <p:cNvCxnSpPr/>
          <p:nvPr/>
        </p:nvCxnSpPr>
        <p:spPr>
          <a:xfrm>
            <a:off x="6591952" y="2403438"/>
            <a:ext cx="57600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20" name="正方形/長方形 119"/>
          <p:cNvSpPr/>
          <p:nvPr/>
        </p:nvSpPr>
        <p:spPr>
          <a:xfrm>
            <a:off x="6591952" y="1416842"/>
            <a:ext cx="699230" cy="461665"/>
          </a:xfrm>
          <a:prstGeom prst="rect">
            <a:avLst/>
          </a:prstGeom>
        </p:spPr>
        <p:txBody>
          <a:bodyPr wrap="none">
            <a:spAutoFit/>
          </a:bodyPr>
          <a:lstStyle/>
          <a:p>
            <a:r>
              <a:rPr lang="en-US" altLang="ja-JP" sz="2400" dirty="0" smtClean="0"/>
              <a:t>Alq</a:t>
            </a:r>
            <a:r>
              <a:rPr lang="en-US" altLang="ja-JP" sz="2400" baseline="-25000" dirty="0" smtClean="0"/>
              <a:t>3</a:t>
            </a:r>
            <a:endParaRPr lang="ja-JP" altLang="ja-JP" sz="2400" dirty="0"/>
          </a:p>
        </p:txBody>
      </p:sp>
      <p:cxnSp>
        <p:nvCxnSpPr>
          <p:cNvPr id="123" name="直線コネクタ 122"/>
          <p:cNvCxnSpPr/>
          <p:nvPr/>
        </p:nvCxnSpPr>
        <p:spPr>
          <a:xfrm>
            <a:off x="3243516" y="3145034"/>
            <a:ext cx="576000" cy="0"/>
          </a:xfrm>
          <a:prstGeom prst="line">
            <a:avLst/>
          </a:prstGeom>
          <a:ln w="76200">
            <a:solidFill>
              <a:schemeClr val="accent6">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24" name="直線コネクタ 123"/>
          <p:cNvCxnSpPr/>
          <p:nvPr/>
        </p:nvCxnSpPr>
        <p:spPr>
          <a:xfrm>
            <a:off x="5476166" y="3263468"/>
            <a:ext cx="576000" cy="0"/>
          </a:xfrm>
          <a:prstGeom prst="line">
            <a:avLst/>
          </a:prstGeom>
          <a:ln w="76200">
            <a:solidFill>
              <a:schemeClr val="accent6">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125" name="正方形/長方形 124"/>
          <p:cNvSpPr/>
          <p:nvPr/>
        </p:nvSpPr>
        <p:spPr>
          <a:xfrm>
            <a:off x="7533112" y="4939046"/>
            <a:ext cx="1191352" cy="523220"/>
          </a:xfrm>
          <a:prstGeom prst="rect">
            <a:avLst/>
          </a:prstGeom>
        </p:spPr>
        <p:txBody>
          <a:bodyPr wrap="none">
            <a:spAutoFit/>
          </a:bodyPr>
          <a:lstStyle/>
          <a:p>
            <a:r>
              <a:rPr lang="en-US" altLang="ja-JP" sz="2800" dirty="0" smtClean="0">
                <a:solidFill>
                  <a:srgbClr val="0070C0"/>
                </a:solidFill>
              </a:rPr>
              <a:t>HOMO</a:t>
            </a:r>
            <a:endParaRPr lang="ja-JP" altLang="en-US" sz="2800" dirty="0">
              <a:solidFill>
                <a:srgbClr val="0070C0"/>
              </a:solidFill>
            </a:endParaRPr>
          </a:p>
        </p:txBody>
      </p:sp>
      <p:sp>
        <p:nvSpPr>
          <p:cNvPr id="128" name="テキスト ボックス 127"/>
          <p:cNvSpPr txBox="1"/>
          <p:nvPr/>
        </p:nvSpPr>
        <p:spPr>
          <a:xfrm>
            <a:off x="2128861" y="5151005"/>
            <a:ext cx="598241" cy="400110"/>
          </a:xfrm>
          <a:prstGeom prst="rect">
            <a:avLst/>
          </a:prstGeom>
          <a:noFill/>
        </p:spPr>
        <p:txBody>
          <a:bodyPr wrap="none" rtlCol="0">
            <a:spAutoFit/>
          </a:bodyPr>
          <a:lstStyle/>
          <a:p>
            <a:r>
              <a:rPr kumimoji="1" lang="en-US" altLang="ja-JP" sz="2000" dirty="0" smtClean="0">
                <a:solidFill>
                  <a:schemeClr val="tx2"/>
                </a:solidFill>
              </a:rPr>
              <a:t>5.8</a:t>
            </a:r>
            <a:r>
              <a:rPr lang="en-US" altLang="ja-JP" sz="2000" baseline="30000" dirty="0" smtClean="0">
                <a:solidFill>
                  <a:schemeClr val="tx2"/>
                </a:solidFill>
              </a:rPr>
              <a:t>b</a:t>
            </a:r>
            <a:endParaRPr kumimoji="1" lang="ja-JP" altLang="en-US" sz="2000" dirty="0">
              <a:solidFill>
                <a:schemeClr val="tx2"/>
              </a:solidFill>
            </a:endParaRPr>
          </a:p>
        </p:txBody>
      </p:sp>
      <p:sp>
        <p:nvSpPr>
          <p:cNvPr id="129" name="テキスト ボックス 128"/>
          <p:cNvSpPr txBox="1"/>
          <p:nvPr/>
        </p:nvSpPr>
        <p:spPr>
          <a:xfrm>
            <a:off x="3261693" y="5254951"/>
            <a:ext cx="590226" cy="400110"/>
          </a:xfrm>
          <a:prstGeom prst="rect">
            <a:avLst/>
          </a:prstGeom>
          <a:noFill/>
        </p:spPr>
        <p:txBody>
          <a:bodyPr wrap="none" rtlCol="0">
            <a:spAutoFit/>
          </a:bodyPr>
          <a:lstStyle/>
          <a:p>
            <a:r>
              <a:rPr kumimoji="1" lang="en-US" altLang="ja-JP" sz="2000" dirty="0" smtClean="0">
                <a:solidFill>
                  <a:schemeClr val="tx2"/>
                </a:solidFill>
              </a:rPr>
              <a:t>6.1</a:t>
            </a:r>
            <a:r>
              <a:rPr lang="en-US" altLang="ja-JP" sz="2000" baseline="30000" dirty="0">
                <a:solidFill>
                  <a:schemeClr val="tx2"/>
                </a:solidFill>
              </a:rPr>
              <a:t>a</a:t>
            </a:r>
            <a:endParaRPr kumimoji="1" lang="ja-JP" altLang="en-US" sz="2000" dirty="0">
              <a:solidFill>
                <a:schemeClr val="tx2"/>
              </a:solidFill>
            </a:endParaRPr>
          </a:p>
        </p:txBody>
      </p:sp>
      <p:sp>
        <p:nvSpPr>
          <p:cNvPr id="130" name="テキスト ボックス 129"/>
          <p:cNvSpPr txBox="1"/>
          <p:nvPr/>
        </p:nvSpPr>
        <p:spPr>
          <a:xfrm>
            <a:off x="4305809" y="5038927"/>
            <a:ext cx="590226" cy="400110"/>
          </a:xfrm>
          <a:prstGeom prst="rect">
            <a:avLst/>
          </a:prstGeom>
          <a:noFill/>
        </p:spPr>
        <p:txBody>
          <a:bodyPr wrap="none" rtlCol="0">
            <a:spAutoFit/>
          </a:bodyPr>
          <a:lstStyle/>
          <a:p>
            <a:r>
              <a:rPr kumimoji="1" lang="en-US" altLang="ja-JP" sz="2000" dirty="0" smtClean="0">
                <a:solidFill>
                  <a:schemeClr val="tx2"/>
                </a:solidFill>
              </a:rPr>
              <a:t>5.6</a:t>
            </a:r>
            <a:r>
              <a:rPr lang="en-US" altLang="ja-JP" sz="2000" baseline="30000" dirty="0">
                <a:solidFill>
                  <a:schemeClr val="tx2"/>
                </a:solidFill>
              </a:rPr>
              <a:t>a</a:t>
            </a:r>
            <a:endParaRPr kumimoji="1" lang="ja-JP" altLang="en-US" sz="2000" dirty="0">
              <a:solidFill>
                <a:schemeClr val="tx2"/>
              </a:solidFill>
            </a:endParaRPr>
          </a:p>
        </p:txBody>
      </p:sp>
      <p:sp>
        <p:nvSpPr>
          <p:cNvPr id="131" name="テキスト ボックス 130"/>
          <p:cNvSpPr txBox="1"/>
          <p:nvPr/>
        </p:nvSpPr>
        <p:spPr>
          <a:xfrm>
            <a:off x="5493941" y="5371095"/>
            <a:ext cx="590226" cy="400110"/>
          </a:xfrm>
          <a:prstGeom prst="rect">
            <a:avLst/>
          </a:prstGeom>
          <a:noFill/>
        </p:spPr>
        <p:txBody>
          <a:bodyPr wrap="none" rtlCol="0">
            <a:spAutoFit/>
          </a:bodyPr>
          <a:lstStyle/>
          <a:p>
            <a:r>
              <a:rPr kumimoji="1" lang="en-US" altLang="ja-JP" sz="2000" dirty="0" smtClean="0">
                <a:solidFill>
                  <a:schemeClr val="tx2"/>
                </a:solidFill>
              </a:rPr>
              <a:t>6.7</a:t>
            </a:r>
            <a:r>
              <a:rPr lang="en-US" altLang="ja-JP" sz="2000" baseline="30000" dirty="0">
                <a:solidFill>
                  <a:schemeClr val="tx2"/>
                </a:solidFill>
              </a:rPr>
              <a:t>a</a:t>
            </a:r>
            <a:endParaRPr kumimoji="1" lang="ja-JP" altLang="en-US" sz="2000" dirty="0">
              <a:solidFill>
                <a:schemeClr val="tx2"/>
              </a:solidFill>
            </a:endParaRPr>
          </a:p>
        </p:txBody>
      </p:sp>
      <p:sp>
        <p:nvSpPr>
          <p:cNvPr id="132" name="テキスト ボックス 131"/>
          <p:cNvSpPr txBox="1"/>
          <p:nvPr/>
        </p:nvSpPr>
        <p:spPr>
          <a:xfrm>
            <a:off x="2155314" y="1704875"/>
            <a:ext cx="508473" cy="400110"/>
          </a:xfrm>
          <a:prstGeom prst="rect">
            <a:avLst/>
          </a:prstGeom>
          <a:noFill/>
        </p:spPr>
        <p:txBody>
          <a:bodyPr wrap="none" rtlCol="0">
            <a:spAutoFit/>
          </a:bodyPr>
          <a:lstStyle/>
          <a:p>
            <a:r>
              <a:rPr kumimoji="1" lang="en-US" altLang="ja-JP" sz="2000" dirty="0" smtClean="0">
                <a:solidFill>
                  <a:srgbClr val="C00000"/>
                </a:solidFill>
              </a:rPr>
              <a:t>1.6</a:t>
            </a:r>
            <a:endParaRPr kumimoji="1" lang="ja-JP" altLang="en-US" sz="2000" dirty="0">
              <a:solidFill>
                <a:srgbClr val="C00000"/>
              </a:solidFill>
            </a:endParaRPr>
          </a:p>
        </p:txBody>
      </p:sp>
      <p:sp>
        <p:nvSpPr>
          <p:cNvPr id="133" name="テキスト ボックス 132"/>
          <p:cNvSpPr txBox="1"/>
          <p:nvPr/>
        </p:nvSpPr>
        <p:spPr>
          <a:xfrm>
            <a:off x="3266673" y="1776883"/>
            <a:ext cx="508473" cy="400110"/>
          </a:xfrm>
          <a:prstGeom prst="rect">
            <a:avLst/>
          </a:prstGeom>
          <a:noFill/>
        </p:spPr>
        <p:txBody>
          <a:bodyPr wrap="none" rtlCol="0">
            <a:spAutoFit/>
          </a:bodyPr>
          <a:lstStyle/>
          <a:p>
            <a:r>
              <a:rPr kumimoji="1" lang="en-US" altLang="ja-JP" sz="2000" dirty="0" smtClean="0">
                <a:solidFill>
                  <a:srgbClr val="C00000"/>
                </a:solidFill>
              </a:rPr>
              <a:t>1.8</a:t>
            </a:r>
            <a:endParaRPr kumimoji="1" lang="ja-JP" altLang="en-US" sz="2000" dirty="0">
              <a:solidFill>
                <a:srgbClr val="C00000"/>
              </a:solidFill>
            </a:endParaRPr>
          </a:p>
        </p:txBody>
      </p:sp>
      <p:sp>
        <p:nvSpPr>
          <p:cNvPr id="134" name="テキスト ボックス 133"/>
          <p:cNvSpPr txBox="1"/>
          <p:nvPr/>
        </p:nvSpPr>
        <p:spPr>
          <a:xfrm>
            <a:off x="5503686" y="1963289"/>
            <a:ext cx="508473" cy="400110"/>
          </a:xfrm>
          <a:prstGeom prst="rect">
            <a:avLst/>
          </a:prstGeom>
          <a:noFill/>
        </p:spPr>
        <p:txBody>
          <a:bodyPr wrap="none" rtlCol="0">
            <a:spAutoFit/>
          </a:bodyPr>
          <a:lstStyle/>
          <a:p>
            <a:r>
              <a:rPr kumimoji="1" lang="en-US" altLang="ja-JP" sz="2000" dirty="0" smtClean="0">
                <a:solidFill>
                  <a:srgbClr val="C00000"/>
                </a:solidFill>
              </a:rPr>
              <a:t>1.9</a:t>
            </a:r>
            <a:endParaRPr kumimoji="1" lang="ja-JP" altLang="en-US" sz="2000" dirty="0">
              <a:solidFill>
                <a:srgbClr val="C00000"/>
              </a:solidFill>
            </a:endParaRPr>
          </a:p>
        </p:txBody>
      </p:sp>
      <p:sp>
        <p:nvSpPr>
          <p:cNvPr id="135" name="テキスト ボックス 134"/>
          <p:cNvSpPr txBox="1"/>
          <p:nvPr/>
        </p:nvSpPr>
        <p:spPr>
          <a:xfrm>
            <a:off x="4387562" y="1776883"/>
            <a:ext cx="508473" cy="400110"/>
          </a:xfrm>
          <a:prstGeom prst="rect">
            <a:avLst/>
          </a:prstGeom>
          <a:noFill/>
        </p:spPr>
        <p:txBody>
          <a:bodyPr wrap="none" rtlCol="0">
            <a:spAutoFit/>
          </a:bodyPr>
          <a:lstStyle/>
          <a:p>
            <a:r>
              <a:rPr kumimoji="1" lang="en-US" altLang="ja-JP" sz="2000" dirty="0" smtClean="0">
                <a:solidFill>
                  <a:srgbClr val="C00000"/>
                </a:solidFill>
              </a:rPr>
              <a:t>1.8</a:t>
            </a:r>
            <a:endParaRPr kumimoji="1" lang="ja-JP" altLang="en-US" sz="2000" dirty="0">
              <a:solidFill>
                <a:srgbClr val="C00000"/>
              </a:solidFill>
            </a:endParaRPr>
          </a:p>
        </p:txBody>
      </p:sp>
      <p:sp>
        <p:nvSpPr>
          <p:cNvPr id="136" name="テキスト ボックス 135"/>
          <p:cNvSpPr txBox="1"/>
          <p:nvPr/>
        </p:nvSpPr>
        <p:spPr>
          <a:xfrm>
            <a:off x="5436095" y="2857171"/>
            <a:ext cx="590226" cy="400110"/>
          </a:xfrm>
          <a:prstGeom prst="rect">
            <a:avLst/>
          </a:prstGeom>
          <a:noFill/>
        </p:spPr>
        <p:txBody>
          <a:bodyPr wrap="none" rtlCol="0">
            <a:spAutoFit/>
          </a:bodyPr>
          <a:lstStyle/>
          <a:p>
            <a:r>
              <a:rPr kumimoji="1" lang="en-US" altLang="ja-JP" sz="2000" dirty="0" smtClean="0">
                <a:solidFill>
                  <a:schemeClr val="accent6">
                    <a:lumMod val="50000"/>
                  </a:schemeClr>
                </a:solidFill>
              </a:rPr>
              <a:t>3.2</a:t>
            </a:r>
            <a:r>
              <a:rPr lang="en-US" altLang="ja-JP" sz="2000" baseline="30000" dirty="0">
                <a:solidFill>
                  <a:schemeClr val="accent6">
                    <a:lumMod val="50000"/>
                  </a:schemeClr>
                </a:solidFill>
              </a:rPr>
              <a:t>a</a:t>
            </a:r>
            <a:endParaRPr kumimoji="1" lang="ja-JP" altLang="en-US" sz="2000" dirty="0">
              <a:solidFill>
                <a:schemeClr val="accent6">
                  <a:lumMod val="50000"/>
                </a:schemeClr>
              </a:solidFill>
            </a:endParaRPr>
          </a:p>
        </p:txBody>
      </p:sp>
      <p:sp>
        <p:nvSpPr>
          <p:cNvPr id="137" name="テキスト ボックス 136"/>
          <p:cNvSpPr txBox="1"/>
          <p:nvPr/>
        </p:nvSpPr>
        <p:spPr>
          <a:xfrm>
            <a:off x="2128861" y="2162673"/>
            <a:ext cx="598241" cy="400110"/>
          </a:xfrm>
          <a:prstGeom prst="rect">
            <a:avLst/>
          </a:prstGeom>
          <a:noFill/>
        </p:spPr>
        <p:txBody>
          <a:bodyPr wrap="none" rtlCol="0">
            <a:spAutoFit/>
          </a:bodyPr>
          <a:lstStyle/>
          <a:p>
            <a:r>
              <a:rPr kumimoji="1" lang="en-US" altLang="ja-JP" sz="2000" dirty="0" smtClean="0">
                <a:solidFill>
                  <a:schemeClr val="accent6">
                    <a:lumMod val="50000"/>
                  </a:schemeClr>
                </a:solidFill>
              </a:rPr>
              <a:t>2.4</a:t>
            </a:r>
            <a:r>
              <a:rPr lang="en-US" altLang="ja-JP" sz="2000" baseline="30000" dirty="0" smtClean="0">
                <a:solidFill>
                  <a:schemeClr val="accent6">
                    <a:lumMod val="50000"/>
                  </a:schemeClr>
                </a:solidFill>
              </a:rPr>
              <a:t>b</a:t>
            </a:r>
            <a:endParaRPr kumimoji="1" lang="ja-JP" altLang="en-US" sz="2000" dirty="0">
              <a:solidFill>
                <a:schemeClr val="accent6">
                  <a:lumMod val="50000"/>
                </a:schemeClr>
              </a:solidFill>
            </a:endParaRPr>
          </a:p>
        </p:txBody>
      </p:sp>
      <p:sp>
        <p:nvSpPr>
          <p:cNvPr id="138" name="テキスト ボックス 137"/>
          <p:cNvSpPr txBox="1"/>
          <p:nvPr/>
        </p:nvSpPr>
        <p:spPr>
          <a:xfrm>
            <a:off x="3221614" y="2702733"/>
            <a:ext cx="590226" cy="400110"/>
          </a:xfrm>
          <a:prstGeom prst="rect">
            <a:avLst/>
          </a:prstGeom>
          <a:noFill/>
        </p:spPr>
        <p:txBody>
          <a:bodyPr wrap="none" rtlCol="0">
            <a:spAutoFit/>
          </a:bodyPr>
          <a:lstStyle/>
          <a:p>
            <a:r>
              <a:rPr kumimoji="1" lang="en-US" altLang="ja-JP" sz="2000" dirty="0" smtClean="0">
                <a:solidFill>
                  <a:schemeClr val="accent6">
                    <a:lumMod val="50000"/>
                  </a:schemeClr>
                </a:solidFill>
              </a:rPr>
              <a:t>3.0</a:t>
            </a:r>
            <a:r>
              <a:rPr lang="en-US" altLang="ja-JP" sz="2000" baseline="30000" dirty="0">
                <a:solidFill>
                  <a:schemeClr val="accent6">
                    <a:lumMod val="50000"/>
                  </a:schemeClr>
                </a:solidFill>
              </a:rPr>
              <a:t>a</a:t>
            </a:r>
            <a:endParaRPr kumimoji="1" lang="ja-JP" altLang="en-US" sz="2000" dirty="0">
              <a:solidFill>
                <a:schemeClr val="accent6">
                  <a:lumMod val="50000"/>
                </a:schemeClr>
              </a:solidFill>
            </a:endParaRPr>
          </a:p>
        </p:txBody>
      </p:sp>
      <p:sp>
        <p:nvSpPr>
          <p:cNvPr id="139" name="テキスト ボックス 138"/>
          <p:cNvSpPr txBox="1"/>
          <p:nvPr/>
        </p:nvSpPr>
        <p:spPr>
          <a:xfrm>
            <a:off x="4305809" y="2706799"/>
            <a:ext cx="590226" cy="400110"/>
          </a:xfrm>
          <a:prstGeom prst="rect">
            <a:avLst/>
          </a:prstGeom>
          <a:noFill/>
        </p:spPr>
        <p:txBody>
          <a:bodyPr wrap="none" rtlCol="0">
            <a:spAutoFit/>
          </a:bodyPr>
          <a:lstStyle/>
          <a:p>
            <a:r>
              <a:rPr kumimoji="1" lang="en-US" altLang="ja-JP" sz="2000" dirty="0" smtClean="0">
                <a:solidFill>
                  <a:schemeClr val="accent6">
                    <a:lumMod val="50000"/>
                  </a:schemeClr>
                </a:solidFill>
              </a:rPr>
              <a:t>3.0</a:t>
            </a:r>
            <a:r>
              <a:rPr lang="en-US" altLang="ja-JP" sz="2000" baseline="30000" dirty="0">
                <a:solidFill>
                  <a:schemeClr val="accent6">
                    <a:lumMod val="50000"/>
                  </a:schemeClr>
                </a:solidFill>
              </a:rPr>
              <a:t>a</a:t>
            </a:r>
            <a:endParaRPr kumimoji="1" lang="ja-JP" altLang="en-US" sz="2000" dirty="0">
              <a:solidFill>
                <a:schemeClr val="accent6">
                  <a:lumMod val="50000"/>
                </a:schemeClr>
              </a:solidFill>
            </a:endParaRPr>
          </a:p>
        </p:txBody>
      </p:sp>
      <p:sp>
        <p:nvSpPr>
          <p:cNvPr id="142" name="テキスト ボックス 141"/>
          <p:cNvSpPr txBox="1"/>
          <p:nvPr/>
        </p:nvSpPr>
        <p:spPr>
          <a:xfrm>
            <a:off x="6619810" y="1952837"/>
            <a:ext cx="508473" cy="400110"/>
          </a:xfrm>
          <a:prstGeom prst="rect">
            <a:avLst/>
          </a:prstGeom>
          <a:noFill/>
        </p:spPr>
        <p:txBody>
          <a:bodyPr wrap="none" rtlCol="0">
            <a:spAutoFit/>
          </a:bodyPr>
          <a:lstStyle/>
          <a:p>
            <a:r>
              <a:rPr kumimoji="1" lang="en-US" altLang="ja-JP" sz="2000" dirty="0" smtClean="0">
                <a:solidFill>
                  <a:srgbClr val="C00000"/>
                </a:solidFill>
              </a:rPr>
              <a:t>2.1</a:t>
            </a:r>
            <a:endParaRPr kumimoji="1" lang="ja-JP" altLang="en-US" sz="2000" dirty="0">
              <a:solidFill>
                <a:srgbClr val="C00000"/>
              </a:solidFill>
            </a:endParaRPr>
          </a:p>
        </p:txBody>
      </p:sp>
      <p:cxnSp>
        <p:nvCxnSpPr>
          <p:cNvPr id="144" name="直線コネクタ 143"/>
          <p:cNvCxnSpPr/>
          <p:nvPr/>
        </p:nvCxnSpPr>
        <p:spPr>
          <a:xfrm>
            <a:off x="6592354" y="5211750"/>
            <a:ext cx="576000" cy="1571"/>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5" name="直線コネクタ 144"/>
          <p:cNvCxnSpPr/>
          <p:nvPr/>
        </p:nvCxnSpPr>
        <p:spPr>
          <a:xfrm>
            <a:off x="6592290" y="3284984"/>
            <a:ext cx="576000" cy="0"/>
          </a:xfrm>
          <a:prstGeom prst="line">
            <a:avLst/>
          </a:prstGeom>
          <a:ln w="76200">
            <a:solidFill>
              <a:schemeClr val="accent6">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146" name="テキスト ボックス 145"/>
          <p:cNvSpPr txBox="1"/>
          <p:nvPr/>
        </p:nvSpPr>
        <p:spPr>
          <a:xfrm>
            <a:off x="6578775" y="5223013"/>
            <a:ext cx="590226" cy="400110"/>
          </a:xfrm>
          <a:prstGeom prst="rect">
            <a:avLst/>
          </a:prstGeom>
          <a:noFill/>
        </p:spPr>
        <p:txBody>
          <a:bodyPr wrap="none" rtlCol="0">
            <a:spAutoFit/>
          </a:bodyPr>
          <a:lstStyle/>
          <a:p>
            <a:r>
              <a:rPr kumimoji="1" lang="en-US" altLang="ja-JP" sz="2000" dirty="0" smtClean="0">
                <a:solidFill>
                  <a:schemeClr val="tx2"/>
                </a:solidFill>
              </a:rPr>
              <a:t>6.0</a:t>
            </a:r>
            <a:r>
              <a:rPr kumimoji="1" lang="en-US" altLang="ja-JP" sz="2000" baseline="30000" dirty="0" smtClean="0">
                <a:solidFill>
                  <a:schemeClr val="tx2"/>
                </a:solidFill>
              </a:rPr>
              <a:t>a</a:t>
            </a:r>
            <a:endParaRPr kumimoji="1" lang="ja-JP" altLang="en-US" sz="2000" baseline="30000" dirty="0">
              <a:solidFill>
                <a:schemeClr val="tx2"/>
              </a:solidFill>
            </a:endParaRPr>
          </a:p>
        </p:txBody>
      </p:sp>
      <p:sp>
        <p:nvSpPr>
          <p:cNvPr id="147" name="テキスト ボックス 146"/>
          <p:cNvSpPr txBox="1"/>
          <p:nvPr/>
        </p:nvSpPr>
        <p:spPr>
          <a:xfrm>
            <a:off x="6586066" y="2861237"/>
            <a:ext cx="590226" cy="400110"/>
          </a:xfrm>
          <a:prstGeom prst="rect">
            <a:avLst/>
          </a:prstGeom>
          <a:noFill/>
        </p:spPr>
        <p:txBody>
          <a:bodyPr wrap="none" rtlCol="0">
            <a:spAutoFit/>
          </a:bodyPr>
          <a:lstStyle/>
          <a:p>
            <a:r>
              <a:rPr kumimoji="1" lang="en-US" altLang="ja-JP" sz="2000" dirty="0" smtClean="0">
                <a:solidFill>
                  <a:schemeClr val="accent6">
                    <a:lumMod val="50000"/>
                  </a:schemeClr>
                </a:solidFill>
              </a:rPr>
              <a:t>3.3</a:t>
            </a:r>
            <a:r>
              <a:rPr kumimoji="1" lang="en-US" altLang="ja-JP" sz="2000" baseline="30000" dirty="0" smtClean="0">
                <a:solidFill>
                  <a:schemeClr val="accent6">
                    <a:lumMod val="50000"/>
                  </a:schemeClr>
                </a:solidFill>
              </a:rPr>
              <a:t>a</a:t>
            </a:r>
            <a:endParaRPr kumimoji="1" lang="ja-JP" altLang="en-US" sz="2000" baseline="30000" dirty="0">
              <a:solidFill>
                <a:schemeClr val="accent6">
                  <a:lumMod val="50000"/>
                </a:schemeClr>
              </a:solidFill>
            </a:endParaRPr>
          </a:p>
        </p:txBody>
      </p:sp>
      <p:cxnSp>
        <p:nvCxnSpPr>
          <p:cNvPr id="16" name="直線矢印コネクタ 15"/>
          <p:cNvCxnSpPr/>
          <p:nvPr/>
        </p:nvCxnSpPr>
        <p:spPr>
          <a:xfrm flipV="1">
            <a:off x="2387760" y="2601107"/>
            <a:ext cx="0" cy="2517960"/>
          </a:xfrm>
          <a:prstGeom prst="straightConnector1">
            <a:avLst/>
          </a:prstGeom>
          <a:ln w="57150">
            <a:solidFill>
              <a:schemeClr val="accent6"/>
            </a:solidFill>
            <a:tailEnd type="arrow"/>
          </a:ln>
        </p:spPr>
        <p:style>
          <a:lnRef idx="1">
            <a:schemeClr val="accent1"/>
          </a:lnRef>
          <a:fillRef idx="0">
            <a:schemeClr val="accent1"/>
          </a:fillRef>
          <a:effectRef idx="0">
            <a:schemeClr val="accent1"/>
          </a:effectRef>
          <a:fontRef idx="minor">
            <a:schemeClr val="tx1"/>
          </a:fontRef>
        </p:style>
      </p:cxnSp>
      <p:sp>
        <p:nvSpPr>
          <p:cNvPr id="17" name="テキスト ボックス 16"/>
          <p:cNvSpPr txBox="1"/>
          <p:nvPr/>
        </p:nvSpPr>
        <p:spPr>
          <a:xfrm>
            <a:off x="2423764" y="3695747"/>
            <a:ext cx="1770036" cy="523220"/>
          </a:xfrm>
          <a:prstGeom prst="rect">
            <a:avLst/>
          </a:prstGeom>
          <a:noFill/>
        </p:spPr>
        <p:txBody>
          <a:bodyPr wrap="none" rtlCol="0">
            <a:spAutoFit/>
          </a:bodyPr>
          <a:lstStyle/>
          <a:p>
            <a:r>
              <a:rPr kumimoji="1" lang="en-US" altLang="ja-JP" sz="2800" dirty="0" smtClean="0">
                <a:solidFill>
                  <a:schemeClr val="accent6">
                    <a:lumMod val="50000"/>
                  </a:schemeClr>
                </a:solidFill>
              </a:rPr>
              <a:t>optical gap</a:t>
            </a:r>
            <a:endParaRPr kumimoji="1" lang="ja-JP" altLang="en-US" sz="2800" dirty="0">
              <a:solidFill>
                <a:schemeClr val="accent6">
                  <a:lumMod val="50000"/>
                </a:schemeClr>
              </a:solidFill>
            </a:endParaRPr>
          </a:p>
        </p:txBody>
      </p:sp>
      <p:sp>
        <p:nvSpPr>
          <p:cNvPr id="18" name="正方形/長方形 17"/>
          <p:cNvSpPr/>
          <p:nvPr/>
        </p:nvSpPr>
        <p:spPr>
          <a:xfrm>
            <a:off x="1825801" y="6171691"/>
            <a:ext cx="6958667" cy="461665"/>
          </a:xfrm>
          <a:prstGeom prst="rect">
            <a:avLst/>
          </a:prstGeom>
        </p:spPr>
        <p:txBody>
          <a:bodyPr wrap="square">
            <a:spAutoFit/>
          </a:bodyPr>
          <a:lstStyle/>
          <a:p>
            <a:r>
              <a:rPr lang="en-US" altLang="ja-JP" sz="2400" dirty="0" smtClean="0"/>
              <a:t>Yoshida, </a:t>
            </a:r>
            <a:r>
              <a:rPr lang="en-US" altLang="ja-JP" sz="2400" dirty="0" err="1" smtClean="0"/>
              <a:t>Yoshizaki</a:t>
            </a:r>
            <a:r>
              <a:rPr lang="en-US" altLang="ja-JP" sz="2400" dirty="0" smtClean="0"/>
              <a:t>, Org</a:t>
            </a:r>
            <a:r>
              <a:rPr lang="en-US" altLang="ja-JP" sz="2400" dirty="0"/>
              <a:t>. Electron. </a:t>
            </a:r>
            <a:r>
              <a:rPr lang="en-US" altLang="ja-JP" sz="2400" b="1" dirty="0" smtClean="0"/>
              <a:t>20</a:t>
            </a:r>
            <a:r>
              <a:rPr lang="en-US" altLang="ja-JP" sz="2400" dirty="0" smtClean="0"/>
              <a:t>, 24 </a:t>
            </a:r>
            <a:r>
              <a:rPr lang="en-US" altLang="ja-JP" sz="2400" dirty="0"/>
              <a:t>(</a:t>
            </a:r>
            <a:r>
              <a:rPr lang="en-US" altLang="ja-JP" sz="2400" dirty="0" smtClean="0"/>
              <a:t>2015).</a:t>
            </a:r>
            <a:endParaRPr lang="ja-JP" altLang="ja-JP" sz="2400" dirty="0"/>
          </a:p>
        </p:txBody>
      </p:sp>
      <p:sp>
        <p:nvSpPr>
          <p:cNvPr id="55" name="正方形/長方形 54"/>
          <p:cNvSpPr/>
          <p:nvPr/>
        </p:nvSpPr>
        <p:spPr>
          <a:xfrm>
            <a:off x="7524327" y="2762925"/>
            <a:ext cx="1165960" cy="954107"/>
          </a:xfrm>
          <a:prstGeom prst="rect">
            <a:avLst/>
          </a:prstGeom>
        </p:spPr>
        <p:txBody>
          <a:bodyPr wrap="none">
            <a:spAutoFit/>
          </a:bodyPr>
          <a:lstStyle/>
          <a:p>
            <a:r>
              <a:rPr lang="en-US" altLang="ja-JP" sz="2800" dirty="0" smtClean="0">
                <a:solidFill>
                  <a:schemeClr val="accent6">
                    <a:lumMod val="50000"/>
                  </a:schemeClr>
                </a:solidFill>
              </a:rPr>
              <a:t>optical</a:t>
            </a:r>
          </a:p>
          <a:p>
            <a:r>
              <a:rPr lang="en-US" altLang="ja-JP" sz="2800" dirty="0" smtClean="0">
                <a:solidFill>
                  <a:schemeClr val="accent6">
                    <a:lumMod val="50000"/>
                  </a:schemeClr>
                </a:solidFill>
              </a:rPr>
              <a:t>LUMO</a:t>
            </a:r>
            <a:endParaRPr lang="ja-JP" altLang="en-US" sz="2800" dirty="0">
              <a:solidFill>
                <a:schemeClr val="accent6">
                  <a:lumMod val="50000"/>
                </a:schemeClr>
              </a:solidFill>
            </a:endParaRPr>
          </a:p>
        </p:txBody>
      </p:sp>
    </p:spTree>
    <p:extLst>
      <p:ext uri="{BB962C8B-B14F-4D97-AF65-F5344CB8AC3E}">
        <p14:creationId xmlns:p14="http://schemas.microsoft.com/office/powerpoint/2010/main" val="2511033727"/>
      </p:ext>
    </p:extLst>
  </p:cSld>
  <p:clrMapOvr>
    <a:masterClrMapping/>
  </p:clrMapOvr>
  <mc:AlternateContent xmlns:mc="http://schemas.openxmlformats.org/markup-compatibility/2006" xmlns:p14="http://schemas.microsoft.com/office/powerpoint/2010/main">
    <mc:Choice Requires="p14">
      <p:transition spd="slow" p14:dur="2000" advTm="6259"/>
    </mc:Choice>
    <mc:Fallback xmlns="">
      <p:transition spd="slow" advTm="6259"/>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pPr eaLnBrk="1" hangingPunct="1"/>
            <a:r>
              <a:rPr lang="en-US" altLang="ja-JP" sz="3933" dirty="0" smtClean="0">
                <a:solidFill>
                  <a:srgbClr val="993300"/>
                </a:solidFill>
              </a:rPr>
              <a:t>Enhancement of LEIPS signal by Surface Plasmon Resonance</a:t>
            </a:r>
            <a:endParaRPr lang="ja-JP" altLang="en-US" sz="3933" dirty="0">
              <a:solidFill>
                <a:srgbClr val="993300"/>
              </a:solidFill>
            </a:endParaRPr>
          </a:p>
        </p:txBody>
      </p:sp>
      <p:grpSp>
        <p:nvGrpSpPr>
          <p:cNvPr id="2" name="グループ化 1"/>
          <p:cNvGrpSpPr/>
          <p:nvPr/>
        </p:nvGrpSpPr>
        <p:grpSpPr>
          <a:xfrm>
            <a:off x="1231156" y="1628800"/>
            <a:ext cx="6988241" cy="2916324"/>
            <a:chOff x="1257615" y="2949302"/>
            <a:chExt cx="6988241" cy="2916324"/>
          </a:xfrm>
        </p:grpSpPr>
        <p:grpSp>
          <p:nvGrpSpPr>
            <p:cNvPr id="7" name="グループ化 6"/>
            <p:cNvGrpSpPr/>
            <p:nvPr/>
          </p:nvGrpSpPr>
          <p:grpSpPr>
            <a:xfrm>
              <a:off x="1257615" y="2949302"/>
              <a:ext cx="4949960" cy="2916324"/>
              <a:chOff x="-1315849" y="1302460"/>
              <a:chExt cx="6037322" cy="3577608"/>
            </a:xfrm>
          </p:grpSpPr>
          <p:grpSp>
            <p:nvGrpSpPr>
              <p:cNvPr id="11" name="グループ化 10"/>
              <p:cNvGrpSpPr/>
              <p:nvPr/>
            </p:nvGrpSpPr>
            <p:grpSpPr>
              <a:xfrm>
                <a:off x="301178" y="1302460"/>
                <a:ext cx="4420295" cy="3577608"/>
                <a:chOff x="488027" y="983602"/>
                <a:chExt cx="4420295" cy="3577608"/>
              </a:xfrm>
            </p:grpSpPr>
            <p:grpSp>
              <p:nvGrpSpPr>
                <p:cNvPr id="13" name="グループ化 12"/>
                <p:cNvGrpSpPr/>
                <p:nvPr/>
              </p:nvGrpSpPr>
              <p:grpSpPr>
                <a:xfrm>
                  <a:off x="719478" y="2060848"/>
                  <a:ext cx="4176465" cy="2118204"/>
                  <a:chOff x="395535" y="1881273"/>
                  <a:chExt cx="4176465" cy="2118204"/>
                </a:xfrm>
              </p:grpSpPr>
              <p:sp>
                <p:nvSpPr>
                  <p:cNvPr id="19" name="テキスト ボックス 18"/>
                  <p:cNvSpPr txBox="1"/>
                  <p:nvPr/>
                </p:nvSpPr>
                <p:spPr>
                  <a:xfrm>
                    <a:off x="838253" y="1881273"/>
                    <a:ext cx="378475" cy="461665"/>
                  </a:xfrm>
                  <a:prstGeom prst="rect">
                    <a:avLst/>
                  </a:prstGeom>
                  <a:noFill/>
                </p:spPr>
                <p:txBody>
                  <a:bodyPr wrap="square" rtlCol="0">
                    <a:spAutoFit/>
                  </a:bodyPr>
                  <a:lstStyle/>
                  <a:p>
                    <a:endParaRPr lang="ja-JP" altLang="en-US" sz="2400" b="1" dirty="0"/>
                  </a:p>
                </p:txBody>
              </p:sp>
              <p:sp>
                <p:nvSpPr>
                  <p:cNvPr id="20" name="弦 19"/>
                  <p:cNvSpPr/>
                  <p:nvPr/>
                </p:nvSpPr>
                <p:spPr>
                  <a:xfrm rot="14842704" flipH="1">
                    <a:off x="1157441" y="1861149"/>
                    <a:ext cx="2032899" cy="2127006"/>
                  </a:xfrm>
                  <a:prstGeom prst="chor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弦 20"/>
                  <p:cNvSpPr/>
                  <p:nvPr/>
                </p:nvSpPr>
                <p:spPr>
                  <a:xfrm rot="14842704" flipH="1">
                    <a:off x="1766690" y="2017005"/>
                    <a:ext cx="2032899" cy="1932045"/>
                  </a:xfrm>
                  <a:prstGeom prst="chord">
                    <a:avLst/>
                  </a:prstGeom>
                  <a:noFill/>
                  <a:ln w="571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2" name="直線コネクタ 21"/>
                  <p:cNvCxnSpPr/>
                  <p:nvPr/>
                </p:nvCxnSpPr>
                <p:spPr>
                  <a:xfrm>
                    <a:off x="395535" y="3356992"/>
                    <a:ext cx="4176465" cy="0"/>
                  </a:xfrm>
                  <a:prstGeom prst="line">
                    <a:avLst/>
                  </a:prstGeom>
                  <a:ln w="762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23" name="テキスト ボックス 22"/>
                  <p:cNvSpPr txBox="1"/>
                  <p:nvPr/>
                </p:nvSpPr>
                <p:spPr>
                  <a:xfrm>
                    <a:off x="1258253" y="2054456"/>
                    <a:ext cx="484428" cy="707886"/>
                  </a:xfrm>
                  <a:prstGeom prst="rect">
                    <a:avLst/>
                  </a:prstGeom>
                  <a:noFill/>
                </p:spPr>
                <p:txBody>
                  <a:bodyPr wrap="none" rtlCol="0">
                    <a:spAutoFit/>
                  </a:bodyPr>
                  <a:lstStyle/>
                  <a:p>
                    <a:r>
                      <a:rPr kumimoji="1" lang="en-US" altLang="ja-JP" sz="4000" b="1" dirty="0">
                        <a:latin typeface="Arial" panose="020B0604020202020204" pitchFamily="34" charset="0"/>
                        <a:cs typeface="Arial" panose="020B0604020202020204" pitchFamily="34" charset="0"/>
                      </a:rPr>
                      <a:t>+</a:t>
                    </a:r>
                    <a:endParaRPr kumimoji="1" lang="ja-JP" altLang="en-US" sz="4000" b="1" dirty="0">
                      <a:latin typeface="Arial" panose="020B0604020202020204" pitchFamily="34" charset="0"/>
                      <a:cs typeface="Arial" panose="020B0604020202020204" pitchFamily="34" charset="0"/>
                    </a:endParaRPr>
                  </a:p>
                </p:txBody>
              </p:sp>
              <p:pic>
                <p:nvPicPr>
                  <p:cNvPr id="24" name="図 23"/>
                  <p:cNvPicPr>
                    <a:picLocks noChangeAspect="1"/>
                  </p:cNvPicPr>
                  <p:nvPr/>
                </p:nvPicPr>
                <p:blipFill>
                  <a:blip r:embed="rId2"/>
                  <a:stretch>
                    <a:fillRect/>
                  </a:stretch>
                </p:blipFill>
                <p:spPr>
                  <a:xfrm>
                    <a:off x="986470" y="2432195"/>
                    <a:ext cx="908383" cy="1072989"/>
                  </a:xfrm>
                  <a:prstGeom prst="rect">
                    <a:avLst/>
                  </a:prstGeom>
                </p:spPr>
              </p:pic>
              <p:sp>
                <p:nvSpPr>
                  <p:cNvPr id="25" name="テキスト ボックス 24"/>
                  <p:cNvSpPr txBox="1"/>
                  <p:nvPr/>
                </p:nvSpPr>
                <p:spPr>
                  <a:xfrm>
                    <a:off x="3191276" y="2047055"/>
                    <a:ext cx="506188" cy="830997"/>
                  </a:xfrm>
                  <a:prstGeom prst="rect">
                    <a:avLst/>
                  </a:prstGeom>
                  <a:noFill/>
                </p:spPr>
                <p:txBody>
                  <a:bodyPr wrap="square" rtlCol="0">
                    <a:spAutoFit/>
                  </a:bodyPr>
                  <a:lstStyle/>
                  <a:p>
                    <a:r>
                      <a:rPr kumimoji="1" lang="en-US" altLang="ja-JP" sz="4800" b="1" dirty="0">
                        <a:latin typeface="Arial" panose="020B0604020202020204" pitchFamily="34" charset="0"/>
                        <a:cs typeface="Arial" panose="020B0604020202020204" pitchFamily="34" charset="0"/>
                      </a:rPr>
                      <a:t>-</a:t>
                    </a:r>
                    <a:endParaRPr kumimoji="1" lang="ja-JP" altLang="en-US" sz="4800" b="1" dirty="0">
                      <a:latin typeface="Arial" panose="020B0604020202020204" pitchFamily="34" charset="0"/>
                      <a:cs typeface="Arial" panose="020B0604020202020204" pitchFamily="34" charset="0"/>
                    </a:endParaRPr>
                  </a:p>
                </p:txBody>
              </p:sp>
              <p:pic>
                <p:nvPicPr>
                  <p:cNvPr id="26" name="図 25"/>
                  <p:cNvPicPr>
                    <a:picLocks noChangeAspect="1"/>
                  </p:cNvPicPr>
                  <p:nvPr/>
                </p:nvPicPr>
                <p:blipFill>
                  <a:blip r:embed="rId3"/>
                  <a:stretch>
                    <a:fillRect/>
                  </a:stretch>
                </p:blipFill>
                <p:spPr>
                  <a:xfrm>
                    <a:off x="2983712" y="2525323"/>
                    <a:ext cx="938865" cy="1000802"/>
                  </a:xfrm>
                  <a:prstGeom prst="rect">
                    <a:avLst/>
                  </a:prstGeom>
                </p:spPr>
              </p:pic>
            </p:grpSp>
            <p:sp>
              <p:nvSpPr>
                <p:cNvPr id="14" name="矢印: 左右 153"/>
                <p:cNvSpPr/>
                <p:nvPr/>
              </p:nvSpPr>
              <p:spPr>
                <a:xfrm>
                  <a:off x="1071000" y="3595443"/>
                  <a:ext cx="3752310" cy="965767"/>
                </a:xfrm>
                <a:prstGeom prst="leftRightArrow">
                  <a:avLst>
                    <a:gd name="adj1" fmla="val 63059"/>
                    <a:gd name="adj2" fmla="val 50000"/>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800" b="1" dirty="0" err="1" smtClean="0">
                      <a:solidFill>
                        <a:schemeClr val="tx1"/>
                      </a:solidFill>
                    </a:rPr>
                    <a:t>plasmon</a:t>
                  </a:r>
                  <a:endParaRPr kumimoji="1" lang="ja-JP" altLang="en-US" sz="2800" b="1" dirty="0">
                    <a:solidFill>
                      <a:schemeClr val="tx1"/>
                    </a:solidFill>
                  </a:endParaRPr>
                </a:p>
              </p:txBody>
            </p:sp>
            <p:cxnSp>
              <p:nvCxnSpPr>
                <p:cNvPr id="15" name="直線矢印コネクタ 14"/>
                <p:cNvCxnSpPr/>
                <p:nvPr/>
              </p:nvCxnSpPr>
              <p:spPr>
                <a:xfrm>
                  <a:off x="857015" y="1458510"/>
                  <a:ext cx="882596" cy="698545"/>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6" name="矢印: 右 156"/>
                <p:cNvSpPr/>
                <p:nvPr/>
              </p:nvSpPr>
              <p:spPr>
                <a:xfrm rot="19076929">
                  <a:off x="2433463" y="1299262"/>
                  <a:ext cx="1083531" cy="402746"/>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p:cNvSpPr txBox="1"/>
                <p:nvPr/>
              </p:nvSpPr>
              <p:spPr>
                <a:xfrm>
                  <a:off x="488027" y="983602"/>
                  <a:ext cx="1514918" cy="566349"/>
                </a:xfrm>
                <a:prstGeom prst="rect">
                  <a:avLst/>
                </a:prstGeom>
                <a:noFill/>
              </p:spPr>
              <p:txBody>
                <a:bodyPr wrap="none" rtlCol="0">
                  <a:spAutoFit/>
                </a:bodyPr>
                <a:lstStyle/>
                <a:p>
                  <a:r>
                    <a:rPr kumimoji="1" lang="en-US" altLang="ja-JP" sz="2400" b="1" dirty="0" smtClean="0"/>
                    <a:t>electron</a:t>
                  </a:r>
                  <a:endParaRPr kumimoji="1" lang="en-US" altLang="ja-JP" sz="2400" b="1" dirty="0"/>
                </a:p>
              </p:txBody>
            </p:sp>
            <p:sp>
              <p:nvSpPr>
                <p:cNvPr id="18" name="テキスト ボックス 17"/>
                <p:cNvSpPr txBox="1"/>
                <p:nvPr/>
              </p:nvSpPr>
              <p:spPr>
                <a:xfrm>
                  <a:off x="3548876" y="983602"/>
                  <a:ext cx="1359446" cy="566349"/>
                </a:xfrm>
                <a:prstGeom prst="rect">
                  <a:avLst/>
                </a:prstGeom>
                <a:noFill/>
              </p:spPr>
              <p:txBody>
                <a:bodyPr wrap="none" rtlCol="0">
                  <a:spAutoFit/>
                </a:bodyPr>
                <a:lstStyle/>
                <a:p>
                  <a:r>
                    <a:rPr kumimoji="1" lang="en-US" altLang="ja-JP" sz="2400" b="1" dirty="0" smtClean="0"/>
                    <a:t>photon</a:t>
                  </a:r>
                  <a:endParaRPr kumimoji="1" lang="en-US" altLang="ja-JP" sz="2400" b="1" dirty="0"/>
                </a:p>
              </p:txBody>
            </p:sp>
          </p:grpSp>
          <p:sp>
            <p:nvSpPr>
              <p:cNvPr id="12" name="テキスト ボックス 11"/>
              <p:cNvSpPr txBox="1"/>
              <p:nvPr/>
            </p:nvSpPr>
            <p:spPr>
              <a:xfrm>
                <a:off x="-1315849" y="2988856"/>
                <a:ext cx="2196009" cy="566349"/>
              </a:xfrm>
              <a:prstGeom prst="rect">
                <a:avLst/>
              </a:prstGeom>
              <a:noFill/>
            </p:spPr>
            <p:txBody>
              <a:bodyPr wrap="none" rtlCol="0">
                <a:spAutoFit/>
              </a:bodyPr>
              <a:lstStyle/>
              <a:p>
                <a:r>
                  <a:rPr kumimoji="1" lang="en-US" altLang="ja-JP" sz="2400" b="1" dirty="0" smtClean="0">
                    <a:solidFill>
                      <a:schemeClr val="accent5"/>
                    </a:solidFill>
                  </a:rPr>
                  <a:t>nanoparticle</a:t>
                </a:r>
                <a:endParaRPr kumimoji="1" lang="ja-JP" altLang="en-US" sz="2400" b="1" dirty="0">
                  <a:solidFill>
                    <a:schemeClr val="accent5"/>
                  </a:solidFill>
                </a:endParaRPr>
              </a:p>
            </p:txBody>
          </p:sp>
        </p:grpSp>
        <p:sp>
          <p:nvSpPr>
            <p:cNvPr id="8" name="楕円 7"/>
            <p:cNvSpPr/>
            <p:nvPr/>
          </p:nvSpPr>
          <p:spPr>
            <a:xfrm rot="19689485">
              <a:off x="3328796" y="3850150"/>
              <a:ext cx="882978" cy="28169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楕円 8"/>
            <p:cNvSpPr/>
            <p:nvPr/>
          </p:nvSpPr>
          <p:spPr>
            <a:xfrm rot="2326933">
              <a:off x="4431952" y="3868404"/>
              <a:ext cx="882978" cy="28169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5161870" y="3674599"/>
              <a:ext cx="3083986" cy="461665"/>
            </a:xfrm>
            <a:prstGeom prst="rect">
              <a:avLst/>
            </a:prstGeom>
            <a:noFill/>
          </p:spPr>
          <p:txBody>
            <a:bodyPr wrap="none" rtlCol="0">
              <a:spAutoFit/>
            </a:bodyPr>
            <a:lstStyle/>
            <a:p>
              <a:r>
                <a:rPr lang="en-US" altLang="ja-JP" sz="2400" b="1" dirty="0" smtClean="0">
                  <a:solidFill>
                    <a:srgbClr val="00B050"/>
                  </a:solidFill>
                </a:rPr>
                <a:t>organic semiconductor</a:t>
              </a:r>
              <a:endParaRPr kumimoji="1" lang="ja-JP" altLang="en-US" sz="2400" b="1" dirty="0">
                <a:solidFill>
                  <a:srgbClr val="00B050"/>
                </a:solidFill>
              </a:endParaRPr>
            </a:p>
          </p:txBody>
        </p:sp>
      </p:grpSp>
      <p:grpSp>
        <p:nvGrpSpPr>
          <p:cNvPr id="122" name="グループ化 121"/>
          <p:cNvGrpSpPr/>
          <p:nvPr/>
        </p:nvGrpSpPr>
        <p:grpSpPr>
          <a:xfrm>
            <a:off x="64659" y="4545124"/>
            <a:ext cx="8971837" cy="1859441"/>
            <a:chOff x="755396" y="4610302"/>
            <a:chExt cx="8971837" cy="1859441"/>
          </a:xfrm>
        </p:grpSpPr>
        <p:pic>
          <p:nvPicPr>
            <p:cNvPr id="123" name="図 122">
              <a:extLst>
                <a:ext uri="{FF2B5EF4-FFF2-40B4-BE49-F238E27FC236}">
                  <a16:creationId xmlns="" xmlns:a16="http://schemas.microsoft.com/office/drawing/2014/main" id="{A25392DA-79E0-4E12-A635-7AC70225AAA9}"/>
                </a:ext>
              </a:extLst>
            </p:cNvPr>
            <p:cNvPicPr>
              <a:picLocks noChangeAspect="1"/>
            </p:cNvPicPr>
            <p:nvPr/>
          </p:nvPicPr>
          <p:blipFill rotWithShape="1">
            <a:blip r:embed="rId4"/>
            <a:srcRect r="26417"/>
            <a:stretch/>
          </p:blipFill>
          <p:spPr>
            <a:xfrm>
              <a:off x="755396" y="4610302"/>
              <a:ext cx="6912948" cy="1859441"/>
            </a:xfrm>
            <a:prstGeom prst="rect">
              <a:avLst/>
            </a:prstGeom>
          </p:spPr>
        </p:pic>
        <p:cxnSp>
          <p:nvCxnSpPr>
            <p:cNvPr id="4" name="直線矢印コネクタ 3"/>
            <p:cNvCxnSpPr/>
            <p:nvPr/>
          </p:nvCxnSpPr>
          <p:spPr>
            <a:xfrm>
              <a:off x="6948264" y="5733256"/>
              <a:ext cx="864096"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テキスト ボックス 4"/>
            <p:cNvSpPr txBox="1"/>
            <p:nvPr/>
          </p:nvSpPr>
          <p:spPr>
            <a:xfrm>
              <a:off x="7867172" y="5265439"/>
              <a:ext cx="1860061" cy="954107"/>
            </a:xfrm>
            <a:prstGeom prst="rect">
              <a:avLst/>
            </a:prstGeom>
            <a:noFill/>
          </p:spPr>
          <p:txBody>
            <a:bodyPr wrap="none" rtlCol="0">
              <a:spAutoFit/>
            </a:bodyPr>
            <a:lstStyle/>
            <a:p>
              <a:r>
                <a:rPr kumimoji="1" lang="en-US" altLang="ja-JP" sz="2800" dirty="0" smtClean="0"/>
                <a:t>wavelength</a:t>
              </a:r>
            </a:p>
            <a:p>
              <a:r>
                <a:rPr kumimoji="1" lang="en-US" altLang="ja-JP" sz="2800" dirty="0" smtClean="0"/>
                <a:t>(nm)</a:t>
              </a:r>
              <a:endParaRPr kumimoji="1" lang="ja-JP" altLang="en-US" sz="2800" dirty="0"/>
            </a:p>
          </p:txBody>
        </p:sp>
      </p:grpSp>
    </p:spTree>
    <p:extLst>
      <p:ext uri="{BB962C8B-B14F-4D97-AF65-F5344CB8AC3E}">
        <p14:creationId xmlns:p14="http://schemas.microsoft.com/office/powerpoint/2010/main" val="3294402614"/>
      </p:ext>
    </p:extLst>
  </p:cSld>
  <p:clrMapOvr>
    <a:masterClrMapping/>
  </p:clrMapOvr>
  <mc:AlternateContent xmlns:mc="http://schemas.openxmlformats.org/markup-compatibility/2006" xmlns:p14="http://schemas.microsoft.com/office/powerpoint/2010/main">
    <mc:Choice Requires="p14">
      <p:transition spd="slow" p14:dur="2000" advTm="116382"/>
    </mc:Choice>
    <mc:Fallback xmlns="">
      <p:transition spd="slow" advTm="116382"/>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ja-JP" sz="3933" dirty="0" smtClean="0">
                <a:solidFill>
                  <a:srgbClr val="993300"/>
                </a:solidFill>
              </a:rPr>
              <a:t>Ag nanoparticles</a:t>
            </a:r>
            <a:endParaRPr lang="ja-JP" altLang="en-US" sz="3933" dirty="0">
              <a:solidFill>
                <a:srgbClr val="993300"/>
              </a:solidFill>
            </a:endParaRPr>
          </a:p>
        </p:txBody>
      </p:sp>
      <p:pic>
        <p:nvPicPr>
          <p:cNvPr id="4" name="図 3">
            <a:extLst>
              <a:ext uri="{FF2B5EF4-FFF2-40B4-BE49-F238E27FC236}">
                <a16:creationId xmlns="" xmlns:a16="http://schemas.microsoft.com/office/drawing/2014/main" id="{500171F7-64B4-4394-90A8-6634215DF154}"/>
              </a:ext>
            </a:extLst>
          </p:cNvPr>
          <p:cNvPicPr>
            <a:picLocks noChangeAspect="1"/>
          </p:cNvPicPr>
          <p:nvPr/>
        </p:nvPicPr>
        <p:blipFill>
          <a:blip r:embed="rId2"/>
          <a:stretch>
            <a:fillRect/>
          </a:stretch>
        </p:blipFill>
        <p:spPr>
          <a:xfrm>
            <a:off x="628650" y="1689374"/>
            <a:ext cx="7886700" cy="2720000"/>
          </a:xfrm>
          <a:prstGeom prst="rect">
            <a:avLst/>
          </a:prstGeom>
        </p:spPr>
      </p:pic>
      <p:sp>
        <p:nvSpPr>
          <p:cNvPr id="2" name="テキスト ボックス 1"/>
          <p:cNvSpPr txBox="1"/>
          <p:nvPr/>
        </p:nvSpPr>
        <p:spPr>
          <a:xfrm>
            <a:off x="899592" y="4869160"/>
            <a:ext cx="5122171" cy="523220"/>
          </a:xfrm>
          <a:prstGeom prst="rect">
            <a:avLst/>
          </a:prstGeom>
          <a:noFill/>
        </p:spPr>
        <p:txBody>
          <a:bodyPr wrap="none" rtlCol="0">
            <a:spAutoFit/>
          </a:bodyPr>
          <a:lstStyle/>
          <a:p>
            <a:r>
              <a:rPr kumimoji="1" lang="en-US" altLang="ja-JP" sz="2800" dirty="0" smtClean="0"/>
              <a:t>Vacuum deposition: Ag / ITO glass</a:t>
            </a:r>
            <a:endParaRPr kumimoji="1" lang="ja-JP" altLang="en-US" sz="2800" dirty="0"/>
          </a:p>
        </p:txBody>
      </p:sp>
    </p:spTree>
    <p:extLst>
      <p:ext uri="{BB962C8B-B14F-4D97-AF65-F5344CB8AC3E}">
        <p14:creationId xmlns:p14="http://schemas.microsoft.com/office/powerpoint/2010/main" val="99260600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p:cNvPicPr>
            <a:picLocks noChangeAspect="1"/>
          </p:cNvPicPr>
          <p:nvPr/>
        </p:nvPicPr>
        <p:blipFill>
          <a:blip r:embed="rId3"/>
          <a:stretch>
            <a:fillRect/>
          </a:stretch>
        </p:blipFill>
        <p:spPr>
          <a:xfrm>
            <a:off x="807350" y="1340408"/>
            <a:ext cx="7221034" cy="4668488"/>
          </a:xfrm>
          <a:prstGeom prst="rect">
            <a:avLst/>
          </a:prstGeom>
        </p:spPr>
      </p:pic>
      <p:sp>
        <p:nvSpPr>
          <p:cNvPr id="4" name="タイトル 3"/>
          <p:cNvSpPr>
            <a:spLocks noGrp="1"/>
          </p:cNvSpPr>
          <p:nvPr>
            <p:ph type="title"/>
          </p:nvPr>
        </p:nvSpPr>
        <p:spPr/>
        <p:txBody>
          <a:bodyPr>
            <a:normAutofit fontScale="90000"/>
          </a:bodyPr>
          <a:lstStyle/>
          <a:p>
            <a:r>
              <a:rPr kumimoji="1" lang="en-US" altLang="ja-JP" dirty="0" smtClean="0"/>
              <a:t>Extinction spectra of Ag nanoparticles</a:t>
            </a:r>
            <a:endParaRPr kumimoji="1" lang="ja-JP" altLang="en-US" dirty="0"/>
          </a:p>
        </p:txBody>
      </p:sp>
      <p:sp>
        <p:nvSpPr>
          <p:cNvPr id="2" name="日付プレースホルダー 1"/>
          <p:cNvSpPr>
            <a:spLocks noGrp="1"/>
          </p:cNvSpPr>
          <p:nvPr>
            <p:ph type="dt" sz="half" idx="10"/>
          </p:nvPr>
        </p:nvSpPr>
        <p:spPr/>
        <p:txBody>
          <a:bodyPr/>
          <a:lstStyle/>
          <a:p>
            <a:r>
              <a:rPr kumimoji="1" lang="en-US" altLang="ja-JP" smtClean="0"/>
              <a:t>2017/09/07</a:t>
            </a:r>
            <a:endParaRPr kumimoji="1" lang="ja-JP" altLang="en-US"/>
          </a:p>
        </p:txBody>
      </p:sp>
      <p:sp>
        <p:nvSpPr>
          <p:cNvPr id="7" name="フッター プレースホルダー 6"/>
          <p:cNvSpPr>
            <a:spLocks noGrp="1"/>
          </p:cNvSpPr>
          <p:nvPr>
            <p:ph type="ftr" sz="quarter" idx="11"/>
          </p:nvPr>
        </p:nvSpPr>
        <p:spPr/>
        <p:txBody>
          <a:bodyPr/>
          <a:lstStyle/>
          <a:p>
            <a:r>
              <a:rPr kumimoji="1" lang="ja-JP" altLang="en-US" smtClean="0"/>
              <a:t>表面プラズモン共鳴による逆光電子分光信号強度の増強　吉田弘幸</a:t>
            </a:r>
            <a:endParaRPr kumimoji="1" lang="ja-JP" altLang="en-US"/>
          </a:p>
        </p:txBody>
      </p:sp>
      <p:sp>
        <p:nvSpPr>
          <p:cNvPr id="8" name="スライド番号プレースホルダー 7"/>
          <p:cNvSpPr>
            <a:spLocks noGrp="1"/>
          </p:cNvSpPr>
          <p:nvPr>
            <p:ph type="sldNum" sz="quarter" idx="12"/>
          </p:nvPr>
        </p:nvSpPr>
        <p:spPr/>
        <p:txBody>
          <a:bodyPr/>
          <a:lstStyle/>
          <a:p>
            <a:fld id="{7457A266-628F-476B-9126-BEA2AF004BAB}" type="slidenum">
              <a:rPr kumimoji="1" lang="ja-JP" altLang="en-US" smtClean="0"/>
              <a:t>33</a:t>
            </a:fld>
            <a:endParaRPr kumimoji="1" lang="ja-JP" altLang="en-US"/>
          </a:p>
        </p:txBody>
      </p:sp>
      <p:sp>
        <p:nvSpPr>
          <p:cNvPr id="9" name="テキスト ボックス 8"/>
          <p:cNvSpPr txBox="1"/>
          <p:nvPr/>
        </p:nvSpPr>
        <p:spPr>
          <a:xfrm>
            <a:off x="4281793" y="4507307"/>
            <a:ext cx="1398140" cy="461665"/>
          </a:xfrm>
          <a:prstGeom prst="rect">
            <a:avLst/>
          </a:prstGeom>
          <a:noFill/>
        </p:spPr>
        <p:txBody>
          <a:bodyPr wrap="none" rtlCol="0">
            <a:spAutoFit/>
          </a:bodyPr>
          <a:lstStyle/>
          <a:p>
            <a:r>
              <a:rPr kumimoji="1" lang="en-US" altLang="ja-JP" sz="2400" b="1" dirty="0">
                <a:solidFill>
                  <a:srgbClr val="FF0000"/>
                </a:solidFill>
                <a:latin typeface="Arial" panose="020B0604020202020204" pitchFamily="34" charset="0"/>
                <a:cs typeface="Arial" panose="020B0604020202020204" pitchFamily="34" charset="0"/>
              </a:rPr>
              <a:t>Ag 3 nm</a:t>
            </a:r>
            <a:endParaRPr kumimoji="1" lang="ja-JP" altLang="en-US" sz="2400" b="1" dirty="0">
              <a:solidFill>
                <a:srgbClr val="FF0000"/>
              </a:solidFill>
              <a:latin typeface="Arial" panose="020B0604020202020204" pitchFamily="34" charset="0"/>
              <a:cs typeface="Arial" panose="020B0604020202020204" pitchFamily="34" charset="0"/>
            </a:endParaRPr>
          </a:p>
        </p:txBody>
      </p:sp>
      <p:sp>
        <p:nvSpPr>
          <p:cNvPr id="11" name="テキスト ボックス 10"/>
          <p:cNvSpPr txBox="1"/>
          <p:nvPr/>
        </p:nvSpPr>
        <p:spPr>
          <a:xfrm>
            <a:off x="1864355" y="2183657"/>
            <a:ext cx="1569660" cy="461665"/>
          </a:xfrm>
          <a:prstGeom prst="rect">
            <a:avLst/>
          </a:prstGeom>
          <a:noFill/>
        </p:spPr>
        <p:txBody>
          <a:bodyPr wrap="none" rtlCol="0">
            <a:spAutoFit/>
          </a:bodyPr>
          <a:lstStyle/>
          <a:p>
            <a:r>
              <a:rPr kumimoji="1" lang="en-US" altLang="ja-JP" sz="2400" b="1" dirty="0">
                <a:solidFill>
                  <a:srgbClr val="0000CC"/>
                </a:solidFill>
                <a:latin typeface="Arial" panose="020B0604020202020204" pitchFamily="34" charset="0"/>
                <a:cs typeface="Arial" panose="020B0604020202020204" pitchFamily="34" charset="0"/>
              </a:rPr>
              <a:t>Ag 30 nm</a:t>
            </a:r>
            <a:endParaRPr kumimoji="1" lang="ja-JP" altLang="en-US" sz="2400" b="1" dirty="0">
              <a:solidFill>
                <a:srgbClr val="0000CC"/>
              </a:solidFill>
              <a:latin typeface="Arial" panose="020B0604020202020204" pitchFamily="34" charset="0"/>
              <a:cs typeface="Arial" panose="020B0604020202020204" pitchFamily="34" charset="0"/>
            </a:endParaRPr>
          </a:p>
        </p:txBody>
      </p:sp>
      <p:sp>
        <p:nvSpPr>
          <p:cNvPr id="12" name="テキスト ボックス 11"/>
          <p:cNvSpPr txBox="1"/>
          <p:nvPr/>
        </p:nvSpPr>
        <p:spPr>
          <a:xfrm>
            <a:off x="4563802" y="2239412"/>
            <a:ext cx="1569660" cy="461665"/>
          </a:xfrm>
          <a:prstGeom prst="rect">
            <a:avLst/>
          </a:prstGeom>
          <a:noFill/>
        </p:spPr>
        <p:txBody>
          <a:bodyPr wrap="none" rtlCol="0">
            <a:spAutoFit/>
          </a:bodyPr>
          <a:lstStyle/>
          <a:p>
            <a:r>
              <a:rPr kumimoji="1" lang="en-US" altLang="ja-JP" sz="2400" b="1" dirty="0">
                <a:solidFill>
                  <a:srgbClr val="335A24"/>
                </a:solidFill>
                <a:latin typeface="Arial" panose="020B0604020202020204" pitchFamily="34" charset="0"/>
                <a:cs typeface="Arial" panose="020B0604020202020204" pitchFamily="34" charset="0"/>
              </a:rPr>
              <a:t>Ag 50 nm</a:t>
            </a:r>
            <a:endParaRPr kumimoji="1" lang="ja-JP" altLang="en-US" sz="2400" b="1" dirty="0">
              <a:solidFill>
                <a:srgbClr val="335A24"/>
              </a:solidFill>
              <a:latin typeface="Arial" panose="020B0604020202020204" pitchFamily="34" charset="0"/>
              <a:cs typeface="Arial" panose="020B0604020202020204" pitchFamily="34" charset="0"/>
            </a:endParaRPr>
          </a:p>
        </p:txBody>
      </p:sp>
      <p:sp>
        <p:nvSpPr>
          <p:cNvPr id="3" name="矢印: 下 2"/>
          <p:cNvSpPr/>
          <p:nvPr/>
        </p:nvSpPr>
        <p:spPr>
          <a:xfrm>
            <a:off x="3358185" y="1664327"/>
            <a:ext cx="425980" cy="575085"/>
          </a:xfrm>
          <a:prstGeom prst="downArrow">
            <a:avLst/>
          </a:prstGeom>
          <a:solidFill>
            <a:srgbClr val="0000CC"/>
          </a:solidFill>
          <a:ln>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矢印: 下 12"/>
          <p:cNvSpPr/>
          <p:nvPr/>
        </p:nvSpPr>
        <p:spPr>
          <a:xfrm>
            <a:off x="4146020" y="1951869"/>
            <a:ext cx="425980" cy="575085"/>
          </a:xfrm>
          <a:prstGeom prst="downArrow">
            <a:avLst/>
          </a:prstGeom>
          <a:solidFill>
            <a:srgbClr val="456A2C"/>
          </a:solidFill>
          <a:ln>
            <a:solidFill>
              <a:srgbClr val="335A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矢印: 下 13"/>
          <p:cNvSpPr/>
          <p:nvPr/>
        </p:nvSpPr>
        <p:spPr>
          <a:xfrm>
            <a:off x="5253953" y="3097285"/>
            <a:ext cx="425980" cy="575085"/>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317715740"/>
      </p:ext>
    </p:extLst>
  </p:cSld>
  <p:clrMapOvr>
    <a:masterClrMapping/>
  </p:clrMapOvr>
  <mc:AlternateContent xmlns:mc="http://schemas.openxmlformats.org/markup-compatibility/2006" xmlns:p14="http://schemas.microsoft.com/office/powerpoint/2010/main">
    <mc:Choice Requires="p14">
      <p:transition spd="slow" p14:dur="2000" advTm="36344"/>
    </mc:Choice>
    <mc:Fallback xmlns="">
      <p:transition spd="slow" advTm="36344"/>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ja-JP" sz="3933" dirty="0" smtClean="0">
                <a:solidFill>
                  <a:srgbClr val="993300"/>
                </a:solidFill>
              </a:rPr>
              <a:t>LEIPS spectra of Ag</a:t>
            </a:r>
            <a:endParaRPr lang="ja-JP" altLang="en-US" sz="3933" dirty="0">
              <a:solidFill>
                <a:srgbClr val="993300"/>
              </a:solidFill>
            </a:endParaRPr>
          </a:p>
        </p:txBody>
      </p:sp>
      <p:grpSp>
        <p:nvGrpSpPr>
          <p:cNvPr id="10" name="グループ化 9">
            <a:extLst>
              <a:ext uri="{FF2B5EF4-FFF2-40B4-BE49-F238E27FC236}">
                <a16:creationId xmlns="" xmlns:a16="http://schemas.microsoft.com/office/drawing/2014/main" id="{79101226-28DD-4E2D-B6AF-00D0CC5C520B}"/>
              </a:ext>
            </a:extLst>
          </p:cNvPr>
          <p:cNvGrpSpPr/>
          <p:nvPr/>
        </p:nvGrpSpPr>
        <p:grpSpPr>
          <a:xfrm>
            <a:off x="628650" y="2016382"/>
            <a:ext cx="7591658" cy="3613480"/>
            <a:chOff x="644834" y="26669211"/>
            <a:chExt cx="9372433" cy="4461095"/>
          </a:xfrm>
        </p:grpSpPr>
        <p:pic>
          <p:nvPicPr>
            <p:cNvPr id="16" name="図 15">
              <a:extLst>
                <a:ext uri="{FF2B5EF4-FFF2-40B4-BE49-F238E27FC236}">
                  <a16:creationId xmlns="" xmlns:a16="http://schemas.microsoft.com/office/drawing/2014/main" id="{BE6609B8-4939-497A-ACB4-68D5C0087B83}"/>
                </a:ext>
              </a:extLst>
            </p:cNvPr>
            <p:cNvPicPr>
              <a:picLocks noChangeAspect="1"/>
            </p:cNvPicPr>
            <p:nvPr/>
          </p:nvPicPr>
          <p:blipFill>
            <a:blip r:embed="rId2"/>
            <a:stretch>
              <a:fillRect/>
            </a:stretch>
          </p:blipFill>
          <p:spPr>
            <a:xfrm>
              <a:off x="644834" y="26669211"/>
              <a:ext cx="4501347" cy="4461095"/>
            </a:xfrm>
            <a:prstGeom prst="rect">
              <a:avLst/>
            </a:prstGeom>
          </p:spPr>
        </p:pic>
        <p:pic>
          <p:nvPicPr>
            <p:cNvPr id="17" name="図 16">
              <a:extLst>
                <a:ext uri="{FF2B5EF4-FFF2-40B4-BE49-F238E27FC236}">
                  <a16:creationId xmlns="" xmlns:a16="http://schemas.microsoft.com/office/drawing/2014/main" id="{1A298AF4-B76B-4965-9E6B-DD6A1533D368}"/>
                </a:ext>
              </a:extLst>
            </p:cNvPr>
            <p:cNvPicPr>
              <a:picLocks noChangeAspect="1"/>
            </p:cNvPicPr>
            <p:nvPr/>
          </p:nvPicPr>
          <p:blipFill>
            <a:blip r:embed="rId3"/>
            <a:stretch>
              <a:fillRect/>
            </a:stretch>
          </p:blipFill>
          <p:spPr>
            <a:xfrm>
              <a:off x="5421664" y="26694002"/>
              <a:ext cx="4595603" cy="4348150"/>
            </a:xfrm>
            <a:prstGeom prst="rect">
              <a:avLst/>
            </a:prstGeom>
          </p:spPr>
        </p:pic>
      </p:grpSp>
      <p:sp>
        <p:nvSpPr>
          <p:cNvPr id="11" name="テキスト ボックス 10">
            <a:extLst>
              <a:ext uri="{FF2B5EF4-FFF2-40B4-BE49-F238E27FC236}">
                <a16:creationId xmlns="" xmlns:a16="http://schemas.microsoft.com/office/drawing/2014/main" id="{C983F267-689F-4802-9CF2-79563E9C7949}"/>
              </a:ext>
            </a:extLst>
          </p:cNvPr>
          <p:cNvSpPr txBox="1"/>
          <p:nvPr/>
        </p:nvSpPr>
        <p:spPr>
          <a:xfrm>
            <a:off x="6376303" y="3544604"/>
            <a:ext cx="1330814" cy="461665"/>
          </a:xfrm>
          <a:prstGeom prst="rect">
            <a:avLst/>
          </a:prstGeom>
          <a:noFill/>
        </p:spPr>
        <p:txBody>
          <a:bodyPr wrap="none" rtlCol="0">
            <a:spAutoFit/>
          </a:bodyPr>
          <a:lstStyle/>
          <a:p>
            <a:r>
              <a:rPr kumimoji="1" lang="en-US" altLang="ja-JP" sz="2400" dirty="0">
                <a:solidFill>
                  <a:srgbClr val="FF0000"/>
                </a:solidFill>
                <a:latin typeface="Arial" panose="020B0604020202020204" pitchFamily="34" charset="0"/>
                <a:cs typeface="Arial" panose="020B0604020202020204" pitchFamily="34" charset="0"/>
              </a:rPr>
              <a:t>Ag 3 nm</a:t>
            </a:r>
            <a:endParaRPr kumimoji="1" lang="ja-JP" altLang="en-US" sz="2400" dirty="0">
              <a:solidFill>
                <a:srgbClr val="FF0000"/>
              </a:solidFill>
              <a:latin typeface="Arial" panose="020B0604020202020204" pitchFamily="34" charset="0"/>
              <a:cs typeface="Arial" panose="020B0604020202020204" pitchFamily="34" charset="0"/>
            </a:endParaRPr>
          </a:p>
        </p:txBody>
      </p:sp>
      <p:sp>
        <p:nvSpPr>
          <p:cNvPr id="12" name="テキスト ボックス 11">
            <a:extLst>
              <a:ext uri="{FF2B5EF4-FFF2-40B4-BE49-F238E27FC236}">
                <a16:creationId xmlns="" xmlns:a16="http://schemas.microsoft.com/office/drawing/2014/main" id="{FF823602-9B37-4547-A9AB-64081E5001C0}"/>
              </a:ext>
            </a:extLst>
          </p:cNvPr>
          <p:cNvSpPr txBox="1"/>
          <p:nvPr/>
        </p:nvSpPr>
        <p:spPr>
          <a:xfrm>
            <a:off x="6391269" y="3219269"/>
            <a:ext cx="1502334" cy="461665"/>
          </a:xfrm>
          <a:prstGeom prst="rect">
            <a:avLst/>
          </a:prstGeom>
          <a:noFill/>
        </p:spPr>
        <p:txBody>
          <a:bodyPr wrap="none" rtlCol="0">
            <a:spAutoFit/>
          </a:bodyPr>
          <a:lstStyle/>
          <a:p>
            <a:r>
              <a:rPr kumimoji="1" lang="en-US" altLang="ja-JP" sz="2400" dirty="0">
                <a:solidFill>
                  <a:srgbClr val="335A24"/>
                </a:solidFill>
                <a:latin typeface="Arial" panose="020B0604020202020204" pitchFamily="34" charset="0"/>
                <a:cs typeface="Arial" panose="020B0604020202020204" pitchFamily="34" charset="0"/>
              </a:rPr>
              <a:t>Ag 50 nm</a:t>
            </a:r>
            <a:endParaRPr kumimoji="1" lang="ja-JP" altLang="en-US" sz="2400" dirty="0">
              <a:solidFill>
                <a:srgbClr val="335A24"/>
              </a:solidFill>
              <a:latin typeface="Arial" panose="020B0604020202020204" pitchFamily="34" charset="0"/>
              <a:cs typeface="Arial" panose="020B0604020202020204" pitchFamily="34" charset="0"/>
            </a:endParaRPr>
          </a:p>
        </p:txBody>
      </p:sp>
      <p:sp>
        <p:nvSpPr>
          <p:cNvPr id="13" name="テキスト ボックス 12">
            <a:extLst>
              <a:ext uri="{FF2B5EF4-FFF2-40B4-BE49-F238E27FC236}">
                <a16:creationId xmlns="" xmlns:a16="http://schemas.microsoft.com/office/drawing/2014/main" id="{9395AB05-4324-4283-A5A7-8BD54E9B0E69}"/>
              </a:ext>
            </a:extLst>
          </p:cNvPr>
          <p:cNvSpPr txBox="1"/>
          <p:nvPr/>
        </p:nvSpPr>
        <p:spPr>
          <a:xfrm>
            <a:off x="6376303" y="2605843"/>
            <a:ext cx="1502334" cy="461665"/>
          </a:xfrm>
          <a:prstGeom prst="rect">
            <a:avLst/>
          </a:prstGeom>
          <a:noFill/>
        </p:spPr>
        <p:txBody>
          <a:bodyPr wrap="none" rtlCol="0">
            <a:spAutoFit/>
          </a:bodyPr>
          <a:lstStyle/>
          <a:p>
            <a:r>
              <a:rPr kumimoji="1" lang="en-US" altLang="ja-JP" sz="2400" dirty="0">
                <a:solidFill>
                  <a:srgbClr val="0000CC"/>
                </a:solidFill>
                <a:latin typeface="Arial" panose="020B0604020202020204" pitchFamily="34" charset="0"/>
                <a:cs typeface="Arial" panose="020B0604020202020204" pitchFamily="34" charset="0"/>
              </a:rPr>
              <a:t>Ag 30 nm</a:t>
            </a:r>
            <a:endParaRPr kumimoji="1" lang="ja-JP" altLang="en-US" sz="2400" dirty="0">
              <a:solidFill>
                <a:srgbClr val="0000CC"/>
              </a:solidFill>
              <a:latin typeface="Arial" panose="020B0604020202020204" pitchFamily="34" charset="0"/>
              <a:cs typeface="Arial" panose="020B0604020202020204" pitchFamily="34" charset="0"/>
            </a:endParaRPr>
          </a:p>
        </p:txBody>
      </p:sp>
      <p:sp>
        <p:nvSpPr>
          <p:cNvPr id="14" name="テキスト ボックス 13">
            <a:extLst>
              <a:ext uri="{FF2B5EF4-FFF2-40B4-BE49-F238E27FC236}">
                <a16:creationId xmlns="" xmlns:a16="http://schemas.microsoft.com/office/drawing/2014/main" id="{42524CAC-A38A-4338-A930-E4E4ED84752E}"/>
              </a:ext>
            </a:extLst>
          </p:cNvPr>
          <p:cNvSpPr txBox="1"/>
          <p:nvPr/>
        </p:nvSpPr>
        <p:spPr>
          <a:xfrm>
            <a:off x="6360305" y="4427326"/>
            <a:ext cx="1056700" cy="461665"/>
          </a:xfrm>
          <a:prstGeom prst="rect">
            <a:avLst/>
          </a:prstGeom>
          <a:noFill/>
        </p:spPr>
        <p:txBody>
          <a:bodyPr wrap="none" rtlCol="0">
            <a:spAutoFit/>
          </a:bodyPr>
          <a:lstStyle/>
          <a:p>
            <a:r>
              <a:rPr kumimoji="1" lang="en-US" altLang="ja-JP" sz="2400" dirty="0">
                <a:latin typeface="Arial" panose="020B0604020202020204" pitchFamily="34" charset="0"/>
                <a:cs typeface="Arial" panose="020B0604020202020204" pitchFamily="34" charset="0"/>
              </a:rPr>
              <a:t>Ag flat</a:t>
            </a:r>
            <a:endParaRPr kumimoji="1" lang="ja-JP" altLang="en-US" sz="2400" dirty="0">
              <a:latin typeface="Arial" panose="020B0604020202020204" pitchFamily="34" charset="0"/>
              <a:cs typeface="Arial" panose="020B0604020202020204" pitchFamily="34" charset="0"/>
            </a:endParaRPr>
          </a:p>
        </p:txBody>
      </p:sp>
      <p:sp>
        <p:nvSpPr>
          <p:cNvPr id="8" name="楕円 7">
            <a:extLst>
              <a:ext uri="{FF2B5EF4-FFF2-40B4-BE49-F238E27FC236}">
                <a16:creationId xmlns="" xmlns:a16="http://schemas.microsoft.com/office/drawing/2014/main" id="{FEF960FA-05CD-4460-8DE8-6D5BA185C71B}"/>
              </a:ext>
            </a:extLst>
          </p:cNvPr>
          <p:cNvSpPr/>
          <p:nvPr/>
        </p:nvSpPr>
        <p:spPr>
          <a:xfrm>
            <a:off x="7176099" y="5710219"/>
            <a:ext cx="1844978" cy="753777"/>
          </a:xfrm>
          <a:prstGeom prst="ellips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b="1" dirty="0">
                <a:latin typeface="Arial" panose="020B0604020202020204" pitchFamily="34" charset="0"/>
                <a:cs typeface="Arial" panose="020B0604020202020204" pitchFamily="34" charset="0"/>
              </a:rPr>
              <a:t>3 times</a:t>
            </a:r>
            <a:endParaRPr kumimoji="1" lang="ja-JP" altLang="en-US" sz="2400" b="1" dirty="0">
              <a:latin typeface="Arial" panose="020B0604020202020204" pitchFamily="34" charset="0"/>
              <a:cs typeface="Arial" panose="020B0604020202020204" pitchFamily="34" charset="0"/>
            </a:endParaRPr>
          </a:p>
        </p:txBody>
      </p:sp>
      <p:sp>
        <p:nvSpPr>
          <p:cNvPr id="9" name="楕円 8">
            <a:extLst>
              <a:ext uri="{FF2B5EF4-FFF2-40B4-BE49-F238E27FC236}">
                <a16:creationId xmlns="" xmlns:a16="http://schemas.microsoft.com/office/drawing/2014/main" id="{76C8D570-356A-4DBB-91A8-54A528C727CC}"/>
              </a:ext>
            </a:extLst>
          </p:cNvPr>
          <p:cNvSpPr/>
          <p:nvPr/>
        </p:nvSpPr>
        <p:spPr>
          <a:xfrm>
            <a:off x="5142006" y="5760252"/>
            <a:ext cx="1844978" cy="730909"/>
          </a:xfrm>
          <a:prstGeom prst="ellipse">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b="1" dirty="0">
                <a:latin typeface="Arial" panose="020B0604020202020204" pitchFamily="34" charset="0"/>
                <a:cs typeface="Arial" panose="020B0604020202020204" pitchFamily="34" charset="0"/>
              </a:rPr>
              <a:t>3 times</a:t>
            </a:r>
            <a:endParaRPr kumimoji="1" lang="ja-JP" altLang="en-US" sz="2400" b="1" dirty="0">
              <a:latin typeface="Arial" panose="020B0604020202020204" pitchFamily="34" charset="0"/>
              <a:cs typeface="Arial" panose="020B0604020202020204" pitchFamily="34" charset="0"/>
            </a:endParaRPr>
          </a:p>
        </p:txBody>
      </p:sp>
      <p:grpSp>
        <p:nvGrpSpPr>
          <p:cNvPr id="18" name="グループ化 17">
            <a:extLst>
              <a:ext uri="{FF2B5EF4-FFF2-40B4-BE49-F238E27FC236}">
                <a16:creationId xmlns="" xmlns:a16="http://schemas.microsoft.com/office/drawing/2014/main" id="{AED0CD0B-2B31-4FF8-9C1B-F7513B3DEADC}"/>
              </a:ext>
            </a:extLst>
          </p:cNvPr>
          <p:cNvGrpSpPr/>
          <p:nvPr/>
        </p:nvGrpSpPr>
        <p:grpSpPr>
          <a:xfrm>
            <a:off x="4898920" y="1281491"/>
            <a:ext cx="3408193" cy="895697"/>
            <a:chOff x="6676361" y="3490619"/>
            <a:chExt cx="4376359" cy="1118360"/>
          </a:xfrm>
        </p:grpSpPr>
        <p:sp>
          <p:nvSpPr>
            <p:cNvPr id="19" name="弦 18">
              <a:extLst>
                <a:ext uri="{FF2B5EF4-FFF2-40B4-BE49-F238E27FC236}">
                  <a16:creationId xmlns="" xmlns:a16="http://schemas.microsoft.com/office/drawing/2014/main" id="{E37CF28F-C219-4F0D-AEEA-61EF87CE8C0C}"/>
                </a:ext>
              </a:extLst>
            </p:cNvPr>
            <p:cNvSpPr/>
            <p:nvPr/>
          </p:nvSpPr>
          <p:spPr>
            <a:xfrm>
              <a:off x="8522849" y="3586030"/>
              <a:ext cx="769098" cy="822168"/>
            </a:xfrm>
            <a:prstGeom prst="chord">
              <a:avLst>
                <a:gd name="adj1" fmla="val 11135045"/>
                <a:gd name="adj2" fmla="val 21332303"/>
              </a:avLst>
            </a:prstGeom>
            <a:solidFill>
              <a:schemeClr val="bg1">
                <a:lumMod val="5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0" name="弦 19">
              <a:extLst>
                <a:ext uri="{FF2B5EF4-FFF2-40B4-BE49-F238E27FC236}">
                  <a16:creationId xmlns="" xmlns:a16="http://schemas.microsoft.com/office/drawing/2014/main" id="{D48D26FC-5A42-48A4-91C0-968769EA5F0D}"/>
                </a:ext>
              </a:extLst>
            </p:cNvPr>
            <p:cNvSpPr/>
            <p:nvPr/>
          </p:nvSpPr>
          <p:spPr>
            <a:xfrm>
              <a:off x="9525783" y="3510947"/>
              <a:ext cx="986138" cy="1054184"/>
            </a:xfrm>
            <a:prstGeom prst="chord">
              <a:avLst>
                <a:gd name="adj1" fmla="val 11135045"/>
                <a:gd name="adj2" fmla="val 21332303"/>
              </a:avLst>
            </a:prstGeom>
            <a:solidFill>
              <a:schemeClr val="bg1">
                <a:lumMod val="5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弦 20">
              <a:extLst>
                <a:ext uri="{FF2B5EF4-FFF2-40B4-BE49-F238E27FC236}">
                  <a16:creationId xmlns="" xmlns:a16="http://schemas.microsoft.com/office/drawing/2014/main" id="{7E5DE869-5AF1-4BE9-92CB-DEA8C9F6FE91}"/>
                </a:ext>
              </a:extLst>
            </p:cNvPr>
            <p:cNvSpPr/>
            <p:nvPr/>
          </p:nvSpPr>
          <p:spPr>
            <a:xfrm>
              <a:off x="7292708" y="3490619"/>
              <a:ext cx="1046172" cy="1118360"/>
            </a:xfrm>
            <a:prstGeom prst="chord">
              <a:avLst>
                <a:gd name="adj1" fmla="val 11135045"/>
                <a:gd name="adj2" fmla="val 21332303"/>
              </a:avLst>
            </a:prstGeom>
            <a:solidFill>
              <a:schemeClr val="bg1">
                <a:lumMod val="5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2" name="1 つの角を丸めた四角形 3">
              <a:extLst>
                <a:ext uri="{FF2B5EF4-FFF2-40B4-BE49-F238E27FC236}">
                  <a16:creationId xmlns="" xmlns:a16="http://schemas.microsoft.com/office/drawing/2014/main" id="{7D91C2B4-A90C-44DE-929A-5EE686C4CD74}"/>
                </a:ext>
              </a:extLst>
            </p:cNvPr>
            <p:cNvSpPr/>
            <p:nvPr/>
          </p:nvSpPr>
          <p:spPr>
            <a:xfrm>
              <a:off x="6676361" y="3953328"/>
              <a:ext cx="4376359" cy="160421"/>
            </a:xfrm>
            <a:prstGeom prst="round1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4" name="テキスト ボックス 23">
            <a:extLst>
              <a:ext uri="{FF2B5EF4-FFF2-40B4-BE49-F238E27FC236}">
                <a16:creationId xmlns="" xmlns:a16="http://schemas.microsoft.com/office/drawing/2014/main" id="{1C2BA0A9-CC56-4998-80A8-030ABF7442D3}"/>
              </a:ext>
            </a:extLst>
          </p:cNvPr>
          <p:cNvSpPr txBox="1"/>
          <p:nvPr/>
        </p:nvSpPr>
        <p:spPr>
          <a:xfrm>
            <a:off x="5764120" y="804249"/>
            <a:ext cx="2680542" cy="461665"/>
          </a:xfrm>
          <a:prstGeom prst="rect">
            <a:avLst/>
          </a:prstGeom>
          <a:noFill/>
        </p:spPr>
        <p:txBody>
          <a:bodyPr wrap="none" rtlCol="0">
            <a:spAutoFit/>
          </a:bodyPr>
          <a:lstStyle/>
          <a:p>
            <a:r>
              <a:rPr kumimoji="1" lang="en-US" altLang="ja-JP" sz="2400" b="1" dirty="0">
                <a:latin typeface="Arial" panose="020B0604020202020204" pitchFamily="34" charset="0"/>
                <a:cs typeface="Arial" panose="020B0604020202020204" pitchFamily="34" charset="0"/>
              </a:rPr>
              <a:t>Ag nanoparticles</a:t>
            </a:r>
            <a:endParaRPr kumimoji="1" lang="ja-JP" alt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572980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smtClean="0">
                <a:latin typeface="+mj-ea"/>
              </a:rPr>
              <a:t>Organic semiconductor</a:t>
            </a:r>
            <a:r>
              <a:rPr lang="en-US" altLang="ja-JP" dirty="0" smtClean="0">
                <a:latin typeface="+mj-ea"/>
                <a:cs typeface="Arial" panose="020B0604020202020204" pitchFamily="34" charset="0"/>
              </a:rPr>
              <a:t>/Ag NP</a:t>
            </a:r>
            <a:endParaRPr kumimoji="1" lang="ja-JP" altLang="en-US" dirty="0">
              <a:latin typeface="+mj-ea"/>
            </a:endParaRPr>
          </a:p>
        </p:txBody>
      </p:sp>
      <p:sp>
        <p:nvSpPr>
          <p:cNvPr id="3" name="日付プレースホルダー 2"/>
          <p:cNvSpPr>
            <a:spLocks noGrp="1"/>
          </p:cNvSpPr>
          <p:nvPr>
            <p:ph type="dt" sz="half" idx="10"/>
          </p:nvPr>
        </p:nvSpPr>
        <p:spPr/>
        <p:txBody>
          <a:bodyPr/>
          <a:lstStyle/>
          <a:p>
            <a:r>
              <a:rPr kumimoji="1" lang="en-US" altLang="ja-JP" smtClean="0"/>
              <a:t>2017/09/07</a:t>
            </a:r>
            <a:endParaRPr kumimoji="1" lang="ja-JP" altLang="en-US"/>
          </a:p>
        </p:txBody>
      </p:sp>
      <p:sp>
        <p:nvSpPr>
          <p:cNvPr id="7" name="フッター プレースホルダー 6"/>
          <p:cNvSpPr>
            <a:spLocks noGrp="1"/>
          </p:cNvSpPr>
          <p:nvPr>
            <p:ph type="ftr" sz="quarter" idx="11"/>
          </p:nvPr>
        </p:nvSpPr>
        <p:spPr/>
        <p:txBody>
          <a:bodyPr/>
          <a:lstStyle/>
          <a:p>
            <a:r>
              <a:rPr kumimoji="1" lang="ja-JP" altLang="en-US" smtClean="0"/>
              <a:t>表面プラズモン共鳴による逆光電子分光信号強度の増強　吉田弘幸</a:t>
            </a:r>
            <a:endParaRPr kumimoji="1" lang="ja-JP" altLang="en-US"/>
          </a:p>
        </p:txBody>
      </p:sp>
      <p:sp>
        <p:nvSpPr>
          <p:cNvPr id="8" name="スライド番号プレースホルダー 7"/>
          <p:cNvSpPr>
            <a:spLocks noGrp="1"/>
          </p:cNvSpPr>
          <p:nvPr>
            <p:ph type="sldNum" sz="quarter" idx="12"/>
          </p:nvPr>
        </p:nvSpPr>
        <p:spPr/>
        <p:txBody>
          <a:bodyPr/>
          <a:lstStyle/>
          <a:p>
            <a:fld id="{7457A266-628F-476B-9126-BEA2AF004BAB}" type="slidenum">
              <a:rPr kumimoji="1" lang="ja-JP" altLang="en-US" smtClean="0"/>
              <a:t>35</a:t>
            </a:fld>
            <a:endParaRPr kumimoji="1" lang="ja-JP" altLang="en-US"/>
          </a:p>
        </p:txBody>
      </p:sp>
      <p:sp>
        <p:nvSpPr>
          <p:cNvPr id="10" name="テキスト ボックス 9"/>
          <p:cNvSpPr txBox="1"/>
          <p:nvPr/>
        </p:nvSpPr>
        <p:spPr>
          <a:xfrm>
            <a:off x="229528" y="1729234"/>
            <a:ext cx="3693372" cy="461665"/>
          </a:xfrm>
          <a:prstGeom prst="rect">
            <a:avLst/>
          </a:prstGeom>
          <a:noFill/>
        </p:spPr>
        <p:txBody>
          <a:bodyPr wrap="square" rtlCol="0">
            <a:spAutoFit/>
          </a:bodyPr>
          <a:lstStyle/>
          <a:p>
            <a:r>
              <a:rPr kumimoji="1" lang="en-US" altLang="ja-JP" sz="2400" b="1" dirty="0" smtClean="0"/>
              <a:t>Cu </a:t>
            </a:r>
            <a:r>
              <a:rPr kumimoji="1" lang="en-US" altLang="ja-JP" sz="2400" b="1" dirty="0" err="1" smtClean="0"/>
              <a:t>phthalocyanine</a:t>
            </a:r>
            <a:r>
              <a:rPr kumimoji="1" lang="en-US" altLang="ja-JP" sz="2400" b="1" dirty="0" smtClean="0"/>
              <a:t> </a:t>
            </a:r>
            <a:r>
              <a:rPr kumimoji="1" lang="en-US" altLang="ja-JP" sz="2400" b="1" dirty="0" smtClean="0">
                <a:latin typeface="Arial" panose="020B0604020202020204" pitchFamily="34" charset="0"/>
                <a:cs typeface="Arial" panose="020B0604020202020204" pitchFamily="34" charset="0"/>
              </a:rPr>
              <a:t>(</a:t>
            </a:r>
            <a:r>
              <a:rPr kumimoji="1" lang="en-US" altLang="ja-JP" sz="2400" b="1" dirty="0" err="1" smtClean="0">
                <a:latin typeface="Arial" panose="020B0604020202020204" pitchFamily="34" charset="0"/>
                <a:cs typeface="Arial" panose="020B0604020202020204" pitchFamily="34" charset="0"/>
              </a:rPr>
              <a:t>CuPc</a:t>
            </a:r>
            <a:r>
              <a:rPr kumimoji="1" lang="en-US" altLang="ja-JP" sz="2400" b="1" dirty="0">
                <a:latin typeface="Arial" panose="020B0604020202020204" pitchFamily="34" charset="0"/>
                <a:cs typeface="Arial" panose="020B0604020202020204" pitchFamily="34" charset="0"/>
              </a:rPr>
              <a:t>)</a:t>
            </a:r>
            <a:endParaRPr kumimoji="1" lang="ja-JP" altLang="en-US" sz="2400" b="1" dirty="0">
              <a:latin typeface="Arial" panose="020B0604020202020204" pitchFamily="34" charset="0"/>
              <a:cs typeface="Arial" panose="020B0604020202020204" pitchFamily="34" charset="0"/>
            </a:endParaRPr>
          </a:p>
        </p:txBody>
      </p:sp>
      <p:sp>
        <p:nvSpPr>
          <p:cNvPr id="4" name="四角形: 角を丸くする 3"/>
          <p:cNvSpPr/>
          <p:nvPr/>
        </p:nvSpPr>
        <p:spPr>
          <a:xfrm>
            <a:off x="4523359" y="1701423"/>
            <a:ext cx="3937073" cy="1507727"/>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400" b="1" dirty="0" smtClean="0">
                <a:solidFill>
                  <a:prstClr val="black"/>
                </a:solidFill>
              </a:rPr>
              <a:t>thickness</a:t>
            </a:r>
            <a:r>
              <a:rPr kumimoji="1" lang="ja-JP" altLang="en-US" sz="2400" b="1" dirty="0" smtClean="0">
                <a:solidFill>
                  <a:prstClr val="black"/>
                </a:solidFill>
              </a:rPr>
              <a:t> </a:t>
            </a:r>
            <a:r>
              <a:rPr kumimoji="1" lang="en-US" altLang="ja-JP" sz="2400" b="1" dirty="0">
                <a:solidFill>
                  <a:prstClr val="black"/>
                </a:solidFill>
              </a:rPr>
              <a:t>: </a:t>
            </a:r>
            <a:r>
              <a:rPr kumimoji="1" lang="en-US" altLang="ja-JP" sz="2400" b="1" dirty="0">
                <a:solidFill>
                  <a:prstClr val="black"/>
                </a:solidFill>
                <a:latin typeface="Arial" panose="020B0604020202020204" pitchFamily="34" charset="0"/>
                <a:cs typeface="Arial" panose="020B0604020202020204" pitchFamily="34" charset="0"/>
              </a:rPr>
              <a:t>5~40 nm</a:t>
            </a:r>
          </a:p>
          <a:p>
            <a:r>
              <a:rPr kumimoji="1" lang="en-US" altLang="ja-JP" sz="2400" b="1" dirty="0" smtClean="0">
                <a:solidFill>
                  <a:prstClr val="black"/>
                </a:solidFill>
              </a:rPr>
              <a:t>depo rate</a:t>
            </a:r>
            <a:r>
              <a:rPr kumimoji="1" lang="ja-JP" altLang="en-US" sz="2400" b="1" dirty="0" smtClean="0">
                <a:solidFill>
                  <a:prstClr val="black"/>
                </a:solidFill>
              </a:rPr>
              <a:t> </a:t>
            </a:r>
            <a:r>
              <a:rPr kumimoji="1" lang="en-US" altLang="ja-JP" sz="2400" b="1" dirty="0">
                <a:solidFill>
                  <a:prstClr val="black"/>
                </a:solidFill>
              </a:rPr>
              <a:t>: </a:t>
            </a:r>
            <a:r>
              <a:rPr kumimoji="1" lang="en-US" altLang="ja-JP" sz="2400" b="1" dirty="0">
                <a:solidFill>
                  <a:prstClr val="black"/>
                </a:solidFill>
                <a:latin typeface="Arial" panose="020B0604020202020204" pitchFamily="34" charset="0"/>
                <a:cs typeface="Arial" panose="020B0604020202020204" pitchFamily="34" charset="0"/>
              </a:rPr>
              <a:t>0.15 </a:t>
            </a:r>
            <a:r>
              <a:rPr kumimoji="1" lang="en-US" altLang="ja-JP" sz="2400" b="1" dirty="0" smtClean="0">
                <a:solidFill>
                  <a:prstClr val="black"/>
                </a:solidFill>
                <a:latin typeface="Arial" panose="020B0604020202020204" pitchFamily="34" charset="0"/>
                <a:cs typeface="Arial" panose="020B0604020202020204" pitchFamily="34" charset="0"/>
              </a:rPr>
              <a:t>nm min</a:t>
            </a:r>
            <a:r>
              <a:rPr kumimoji="1" lang="ja-JP" altLang="en-US" sz="2400" b="1" dirty="0" smtClean="0">
                <a:solidFill>
                  <a:prstClr val="black"/>
                </a:solidFill>
                <a:latin typeface="Arial" panose="020B0604020202020204" pitchFamily="34" charset="0"/>
                <a:cs typeface="Arial" panose="020B0604020202020204" pitchFamily="34" charset="0"/>
              </a:rPr>
              <a:t>⁻</a:t>
            </a:r>
            <a:r>
              <a:rPr kumimoji="1" lang="en-US" altLang="ja-JP" sz="2400" b="1" baseline="30000" dirty="0" smtClean="0">
                <a:solidFill>
                  <a:prstClr val="black"/>
                </a:solidFill>
                <a:latin typeface="Arial" panose="020B0604020202020204" pitchFamily="34" charset="0"/>
                <a:cs typeface="Arial" panose="020B0604020202020204" pitchFamily="34" charset="0"/>
              </a:rPr>
              <a:t>1</a:t>
            </a:r>
            <a:endParaRPr kumimoji="1" lang="en-US" altLang="ja-JP" sz="2400" b="1" baseline="30000" dirty="0">
              <a:solidFill>
                <a:prstClr val="black"/>
              </a:solidFill>
              <a:latin typeface="Arial" panose="020B0604020202020204" pitchFamily="34" charset="0"/>
              <a:cs typeface="Arial" panose="020B0604020202020204" pitchFamily="34" charset="0"/>
            </a:endParaRPr>
          </a:p>
          <a:p>
            <a:r>
              <a:rPr kumimoji="1" lang="en-US" altLang="ja-JP" sz="2400" b="1" dirty="0" smtClean="0">
                <a:solidFill>
                  <a:prstClr val="black"/>
                </a:solidFill>
              </a:rPr>
              <a:t>vacuum</a:t>
            </a:r>
            <a:r>
              <a:rPr kumimoji="1" lang="ja-JP" altLang="en-US" sz="2400" b="1" dirty="0" smtClean="0">
                <a:solidFill>
                  <a:prstClr val="black"/>
                </a:solidFill>
              </a:rPr>
              <a:t> </a:t>
            </a:r>
            <a:r>
              <a:rPr kumimoji="1" lang="en-US" altLang="ja-JP" sz="2400" b="1" dirty="0">
                <a:solidFill>
                  <a:prstClr val="black"/>
                </a:solidFill>
              </a:rPr>
              <a:t>: </a:t>
            </a:r>
            <a:r>
              <a:rPr kumimoji="1" lang="en-US" altLang="ja-JP" sz="2400" b="1" dirty="0">
                <a:solidFill>
                  <a:prstClr val="black"/>
                </a:solidFill>
                <a:latin typeface="Arial" panose="020B0604020202020204" pitchFamily="34" charset="0"/>
                <a:cs typeface="Arial" panose="020B0604020202020204" pitchFamily="34" charset="0"/>
              </a:rPr>
              <a:t>1.0×10</a:t>
            </a:r>
            <a:r>
              <a:rPr kumimoji="1" lang="ja-JP" altLang="en-US" sz="2400" b="1" dirty="0">
                <a:solidFill>
                  <a:prstClr val="black"/>
                </a:solidFill>
                <a:latin typeface="Arial" panose="020B0604020202020204" pitchFamily="34" charset="0"/>
                <a:cs typeface="Arial" panose="020B0604020202020204" pitchFamily="34" charset="0"/>
              </a:rPr>
              <a:t>⁻⁷ </a:t>
            </a:r>
            <a:r>
              <a:rPr kumimoji="1" lang="en-US" altLang="ja-JP" sz="2400" b="1" dirty="0">
                <a:solidFill>
                  <a:prstClr val="black"/>
                </a:solidFill>
                <a:latin typeface="Arial" panose="020B0604020202020204" pitchFamily="34" charset="0"/>
                <a:cs typeface="Arial" panose="020B0604020202020204" pitchFamily="34" charset="0"/>
              </a:rPr>
              <a:t>Pa</a:t>
            </a:r>
            <a:endParaRPr kumimoji="1" lang="ja-JP" altLang="en-US" sz="2400" b="1" dirty="0">
              <a:solidFill>
                <a:prstClr val="black"/>
              </a:solidFill>
              <a:latin typeface="Arial" panose="020B0604020202020204" pitchFamily="34" charset="0"/>
              <a:cs typeface="Arial" panose="020B0604020202020204" pitchFamily="34" charset="0"/>
            </a:endParaRPr>
          </a:p>
        </p:txBody>
      </p:sp>
      <p:grpSp>
        <p:nvGrpSpPr>
          <p:cNvPr id="6" name="グループ化 5"/>
          <p:cNvGrpSpPr/>
          <p:nvPr/>
        </p:nvGrpSpPr>
        <p:grpSpPr>
          <a:xfrm>
            <a:off x="4460198" y="3445756"/>
            <a:ext cx="4209734" cy="2165904"/>
            <a:chOff x="4814268" y="1940785"/>
            <a:chExt cx="4209734" cy="2165904"/>
          </a:xfrm>
        </p:grpSpPr>
        <p:grpSp>
          <p:nvGrpSpPr>
            <p:cNvPr id="35" name="グループ化 34"/>
            <p:cNvGrpSpPr/>
            <p:nvPr/>
          </p:nvGrpSpPr>
          <p:grpSpPr>
            <a:xfrm>
              <a:off x="4814268" y="1940785"/>
              <a:ext cx="4172574" cy="1579887"/>
              <a:chOff x="1094713" y="4819155"/>
              <a:chExt cx="4172574" cy="1579887"/>
            </a:xfrm>
          </p:grpSpPr>
          <p:grpSp>
            <p:nvGrpSpPr>
              <p:cNvPr id="11" name="グループ化 10"/>
              <p:cNvGrpSpPr/>
              <p:nvPr/>
            </p:nvGrpSpPr>
            <p:grpSpPr>
              <a:xfrm>
                <a:off x="1094713" y="4819155"/>
                <a:ext cx="3343856" cy="1080024"/>
                <a:chOff x="611560" y="5122211"/>
                <a:chExt cx="3343856" cy="1080024"/>
              </a:xfrm>
            </p:grpSpPr>
            <p:grpSp>
              <p:nvGrpSpPr>
                <p:cNvPr id="13" name="グループ化 12"/>
                <p:cNvGrpSpPr/>
                <p:nvPr/>
              </p:nvGrpSpPr>
              <p:grpSpPr>
                <a:xfrm>
                  <a:off x="611560" y="5760791"/>
                  <a:ext cx="2200733" cy="441444"/>
                  <a:chOff x="1309367" y="3012937"/>
                  <a:chExt cx="2200733" cy="441444"/>
                </a:xfrm>
              </p:grpSpPr>
              <p:cxnSp>
                <p:nvCxnSpPr>
                  <p:cNvPr id="30" name="直線コネクタ 29"/>
                  <p:cNvCxnSpPr/>
                  <p:nvPr/>
                </p:nvCxnSpPr>
                <p:spPr>
                  <a:xfrm>
                    <a:off x="1309367" y="3444985"/>
                    <a:ext cx="2200733" cy="0"/>
                  </a:xfrm>
                  <a:prstGeom prst="line">
                    <a:avLst/>
                  </a:prstGeom>
                  <a:ln w="69850"/>
                </p:spPr>
                <p:style>
                  <a:lnRef idx="1">
                    <a:schemeClr val="accent1"/>
                  </a:lnRef>
                  <a:fillRef idx="0">
                    <a:schemeClr val="accent1"/>
                  </a:fillRef>
                  <a:effectRef idx="0">
                    <a:schemeClr val="accent1"/>
                  </a:effectRef>
                  <a:fontRef idx="minor">
                    <a:schemeClr val="tx1"/>
                  </a:fontRef>
                </p:style>
              </p:cxnSp>
              <p:sp>
                <p:nvSpPr>
                  <p:cNvPr id="31" name="楕円 30"/>
                  <p:cNvSpPr/>
                  <p:nvPr/>
                </p:nvSpPr>
                <p:spPr>
                  <a:xfrm>
                    <a:off x="1494666" y="3022333"/>
                    <a:ext cx="432049" cy="432048"/>
                  </a:xfrm>
                  <a:prstGeom prst="ellipse">
                    <a:avLst/>
                  </a:prstGeom>
                  <a:solidFill>
                    <a:schemeClr val="bg1">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p>
                </p:txBody>
              </p:sp>
              <p:sp>
                <p:nvSpPr>
                  <p:cNvPr id="32" name="楕円 31"/>
                  <p:cNvSpPr/>
                  <p:nvPr/>
                </p:nvSpPr>
                <p:spPr>
                  <a:xfrm>
                    <a:off x="2195736" y="3022333"/>
                    <a:ext cx="432049" cy="432048"/>
                  </a:xfrm>
                  <a:prstGeom prst="ellipse">
                    <a:avLst/>
                  </a:prstGeom>
                  <a:solidFill>
                    <a:schemeClr val="bg1">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3" name="楕円 32"/>
                  <p:cNvSpPr/>
                  <p:nvPr/>
                </p:nvSpPr>
                <p:spPr>
                  <a:xfrm>
                    <a:off x="2934036" y="3012937"/>
                    <a:ext cx="432049" cy="432048"/>
                  </a:xfrm>
                  <a:prstGeom prst="ellipse">
                    <a:avLst/>
                  </a:prstGeom>
                  <a:solidFill>
                    <a:schemeClr val="bg1">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grpSp>
              <p:nvGrpSpPr>
                <p:cNvPr id="14" name="グループ化 13"/>
                <p:cNvGrpSpPr/>
                <p:nvPr/>
              </p:nvGrpSpPr>
              <p:grpSpPr>
                <a:xfrm>
                  <a:off x="715271" y="5122211"/>
                  <a:ext cx="1840454" cy="1061233"/>
                  <a:chOff x="986679" y="2368812"/>
                  <a:chExt cx="1840454" cy="1061233"/>
                </a:xfrm>
              </p:grpSpPr>
              <p:grpSp>
                <p:nvGrpSpPr>
                  <p:cNvPr id="16" name="グループ化 15"/>
                  <p:cNvGrpSpPr/>
                  <p:nvPr/>
                </p:nvGrpSpPr>
                <p:grpSpPr>
                  <a:xfrm>
                    <a:off x="1502923" y="2368812"/>
                    <a:ext cx="1324210" cy="641054"/>
                    <a:chOff x="1518474" y="2076312"/>
                    <a:chExt cx="1324210" cy="641054"/>
                  </a:xfrm>
                </p:grpSpPr>
                <p:sp>
                  <p:nvSpPr>
                    <p:cNvPr id="28" name="楕円 27"/>
                    <p:cNvSpPr/>
                    <p:nvPr/>
                  </p:nvSpPr>
                  <p:spPr>
                    <a:xfrm>
                      <a:off x="2716613" y="2591010"/>
                      <a:ext cx="126071" cy="12635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9" name="テキスト ボックス 28"/>
                    <p:cNvSpPr txBox="1"/>
                    <p:nvPr/>
                  </p:nvSpPr>
                  <p:spPr>
                    <a:xfrm>
                      <a:off x="1518474" y="2076312"/>
                      <a:ext cx="1006193" cy="461665"/>
                    </a:xfrm>
                    <a:prstGeom prst="rect">
                      <a:avLst/>
                    </a:prstGeom>
                    <a:noFill/>
                  </p:spPr>
                  <p:txBody>
                    <a:bodyPr wrap="square" rtlCol="0">
                      <a:spAutoFit/>
                    </a:bodyPr>
                    <a:lstStyle/>
                    <a:p>
                      <a:r>
                        <a:rPr kumimoji="1" lang="en-US" altLang="ja-JP" sz="2400" b="1" dirty="0" err="1">
                          <a:solidFill>
                            <a:srgbClr val="00B050"/>
                          </a:solidFill>
                          <a:latin typeface="Arial" panose="020B0604020202020204" pitchFamily="34" charset="0"/>
                          <a:cs typeface="Arial" panose="020B0604020202020204" pitchFamily="34" charset="0"/>
                        </a:rPr>
                        <a:t>CuPc</a:t>
                      </a:r>
                      <a:endParaRPr kumimoji="1" lang="ja-JP" altLang="en-US" sz="2400" b="1" dirty="0">
                        <a:solidFill>
                          <a:srgbClr val="00B050"/>
                        </a:solidFill>
                        <a:latin typeface="Arial" panose="020B0604020202020204" pitchFamily="34" charset="0"/>
                        <a:cs typeface="Arial" panose="020B0604020202020204" pitchFamily="34" charset="0"/>
                      </a:endParaRPr>
                    </a:p>
                  </p:txBody>
                </p:sp>
              </p:grpSp>
              <p:sp>
                <p:nvSpPr>
                  <p:cNvPr id="17" name="楕円 16"/>
                  <p:cNvSpPr/>
                  <p:nvPr/>
                </p:nvSpPr>
                <p:spPr>
                  <a:xfrm>
                    <a:off x="1780414" y="2991346"/>
                    <a:ext cx="126071" cy="12635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 name="楕円 17"/>
                  <p:cNvSpPr/>
                  <p:nvPr/>
                </p:nvSpPr>
                <p:spPr>
                  <a:xfrm>
                    <a:off x="1611027" y="3295639"/>
                    <a:ext cx="126071" cy="12635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 name="楕円 18"/>
                  <p:cNvSpPr/>
                  <p:nvPr/>
                </p:nvSpPr>
                <p:spPr>
                  <a:xfrm>
                    <a:off x="2061733" y="2936365"/>
                    <a:ext cx="126071" cy="12635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0" name="楕円 19"/>
                  <p:cNvSpPr/>
                  <p:nvPr/>
                </p:nvSpPr>
                <p:spPr>
                  <a:xfrm>
                    <a:off x="2258959" y="3266399"/>
                    <a:ext cx="126071" cy="12635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1" name="楕円 20"/>
                  <p:cNvSpPr/>
                  <p:nvPr/>
                </p:nvSpPr>
                <p:spPr>
                  <a:xfrm>
                    <a:off x="2463932" y="3006849"/>
                    <a:ext cx="126071" cy="12635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2" name="楕円 21"/>
                  <p:cNvSpPr/>
                  <p:nvPr/>
                </p:nvSpPr>
                <p:spPr>
                  <a:xfrm>
                    <a:off x="2152868" y="3097604"/>
                    <a:ext cx="126071" cy="12635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3" name="楕円 22"/>
                  <p:cNvSpPr/>
                  <p:nvPr/>
                </p:nvSpPr>
                <p:spPr>
                  <a:xfrm>
                    <a:off x="2427884" y="3303689"/>
                    <a:ext cx="126071" cy="12635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4" name="楕円 23"/>
                  <p:cNvSpPr/>
                  <p:nvPr/>
                </p:nvSpPr>
                <p:spPr>
                  <a:xfrm>
                    <a:off x="1110445" y="2926392"/>
                    <a:ext cx="126071" cy="12635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5" name="楕円 24"/>
                  <p:cNvSpPr/>
                  <p:nvPr/>
                </p:nvSpPr>
                <p:spPr>
                  <a:xfrm>
                    <a:off x="986679" y="3281758"/>
                    <a:ext cx="126071" cy="12635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6" name="楕円 25"/>
                  <p:cNvSpPr/>
                  <p:nvPr/>
                </p:nvSpPr>
                <p:spPr>
                  <a:xfrm>
                    <a:off x="1290729" y="2904941"/>
                    <a:ext cx="126071" cy="12635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7" name="楕円 26"/>
                  <p:cNvSpPr/>
                  <p:nvPr/>
                </p:nvSpPr>
                <p:spPr>
                  <a:xfrm>
                    <a:off x="1432788" y="3099837"/>
                    <a:ext cx="126071" cy="12635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5" name="テキスト ボックス 14"/>
                <p:cNvSpPr txBox="1"/>
                <p:nvPr/>
              </p:nvSpPr>
              <p:spPr>
                <a:xfrm>
                  <a:off x="2847420" y="5539354"/>
                  <a:ext cx="1107996" cy="461665"/>
                </a:xfrm>
                <a:prstGeom prst="rect">
                  <a:avLst/>
                </a:prstGeom>
                <a:noFill/>
              </p:spPr>
              <p:txBody>
                <a:bodyPr wrap="none" rtlCol="0">
                  <a:spAutoFit/>
                </a:bodyPr>
                <a:lstStyle/>
                <a:p>
                  <a:r>
                    <a:rPr kumimoji="1" lang="en-US" altLang="ja-JP" sz="2400" b="1" dirty="0" smtClean="0">
                      <a:latin typeface="Arial" panose="020B0604020202020204" pitchFamily="34" charset="0"/>
                      <a:cs typeface="Arial" panose="020B0604020202020204" pitchFamily="34" charset="0"/>
                    </a:rPr>
                    <a:t>Ag NP</a:t>
                  </a:r>
                  <a:endParaRPr kumimoji="1" lang="ja-JP" altLang="en-US" sz="2400" b="1" dirty="0"/>
                </a:p>
              </p:txBody>
            </p:sp>
          </p:grpSp>
          <p:sp>
            <p:nvSpPr>
              <p:cNvPr id="34" name="テキスト ボックス 33"/>
              <p:cNvSpPr txBox="1"/>
              <p:nvPr/>
            </p:nvSpPr>
            <p:spPr>
              <a:xfrm>
                <a:off x="3601697" y="5568045"/>
                <a:ext cx="1665590" cy="830997"/>
              </a:xfrm>
              <a:prstGeom prst="rect">
                <a:avLst/>
              </a:prstGeom>
              <a:noFill/>
            </p:spPr>
            <p:txBody>
              <a:bodyPr wrap="square" rtlCol="0">
                <a:spAutoFit/>
              </a:bodyPr>
              <a:lstStyle/>
              <a:p>
                <a:r>
                  <a:rPr kumimoji="1" lang="en-US" altLang="ja-JP" sz="2400" b="1" dirty="0" smtClean="0">
                    <a:solidFill>
                      <a:schemeClr val="accent1"/>
                    </a:solidFill>
                    <a:latin typeface="Arial" panose="020B0604020202020204" pitchFamily="34" charset="0"/>
                    <a:cs typeface="Arial" panose="020B0604020202020204" pitchFamily="34" charset="0"/>
                  </a:rPr>
                  <a:t>ITO substrate</a:t>
                </a:r>
                <a:endParaRPr kumimoji="1" lang="ja-JP" altLang="en-US" sz="2400" b="1" dirty="0">
                  <a:solidFill>
                    <a:schemeClr val="accent1"/>
                  </a:solidFill>
                </a:endParaRPr>
              </a:p>
            </p:txBody>
          </p:sp>
        </p:grpSp>
        <p:grpSp>
          <p:nvGrpSpPr>
            <p:cNvPr id="54" name="グループ化 53"/>
            <p:cNvGrpSpPr/>
            <p:nvPr/>
          </p:nvGrpSpPr>
          <p:grpSpPr>
            <a:xfrm>
              <a:off x="4899423" y="3645024"/>
              <a:ext cx="4124579" cy="461665"/>
              <a:chOff x="5014683" y="5514874"/>
              <a:chExt cx="4124579" cy="461665"/>
            </a:xfrm>
          </p:grpSpPr>
          <p:sp>
            <p:nvSpPr>
              <p:cNvPr id="36" name="テキスト ボックス 35"/>
              <p:cNvSpPr txBox="1"/>
              <p:nvPr/>
            </p:nvSpPr>
            <p:spPr>
              <a:xfrm flipH="1">
                <a:off x="7377496" y="5514874"/>
                <a:ext cx="1761766" cy="461665"/>
              </a:xfrm>
              <a:prstGeom prst="rect">
                <a:avLst/>
              </a:prstGeom>
              <a:noFill/>
            </p:spPr>
            <p:txBody>
              <a:bodyPr wrap="square" rtlCol="0">
                <a:spAutoFit/>
              </a:bodyPr>
              <a:lstStyle/>
              <a:p>
                <a:r>
                  <a:rPr kumimoji="1" lang="en-US" altLang="ja-JP" sz="2400" b="1" dirty="0" smtClean="0"/>
                  <a:t>reference</a:t>
                </a:r>
                <a:endParaRPr kumimoji="1" lang="ja-JP" altLang="en-US" sz="2400" b="1" dirty="0"/>
              </a:p>
            </p:txBody>
          </p:sp>
          <p:cxnSp>
            <p:nvCxnSpPr>
              <p:cNvPr id="37" name="直線コネクタ 36"/>
              <p:cNvCxnSpPr/>
              <p:nvPr/>
            </p:nvCxnSpPr>
            <p:spPr>
              <a:xfrm>
                <a:off x="5014683" y="5818737"/>
                <a:ext cx="2200733" cy="0"/>
              </a:xfrm>
              <a:prstGeom prst="line">
                <a:avLst/>
              </a:prstGeom>
              <a:ln w="69850"/>
            </p:spPr>
            <p:style>
              <a:lnRef idx="1">
                <a:schemeClr val="accent1"/>
              </a:lnRef>
              <a:fillRef idx="0">
                <a:schemeClr val="accent1"/>
              </a:fillRef>
              <a:effectRef idx="0">
                <a:schemeClr val="accent1"/>
              </a:effectRef>
              <a:fontRef idx="minor">
                <a:schemeClr val="tx1"/>
              </a:fontRef>
            </p:style>
          </p:cxnSp>
          <p:sp>
            <p:nvSpPr>
              <p:cNvPr id="47" name="楕円 46"/>
              <p:cNvSpPr/>
              <p:nvPr/>
            </p:nvSpPr>
            <p:spPr>
              <a:xfrm>
                <a:off x="5310025" y="5678908"/>
                <a:ext cx="126071" cy="12635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8" name="楕円 47"/>
              <p:cNvSpPr/>
              <p:nvPr/>
            </p:nvSpPr>
            <p:spPr>
              <a:xfrm>
                <a:off x="5670065" y="5678908"/>
                <a:ext cx="126071" cy="12635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9" name="楕円 48"/>
              <p:cNvSpPr/>
              <p:nvPr/>
            </p:nvSpPr>
            <p:spPr>
              <a:xfrm>
                <a:off x="5958097" y="5678908"/>
                <a:ext cx="126071" cy="12635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0" name="楕円 49"/>
              <p:cNvSpPr/>
              <p:nvPr/>
            </p:nvSpPr>
            <p:spPr>
              <a:xfrm>
                <a:off x="6318137" y="5678908"/>
                <a:ext cx="126071" cy="12635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1" name="楕円 50"/>
              <p:cNvSpPr/>
              <p:nvPr/>
            </p:nvSpPr>
            <p:spPr>
              <a:xfrm>
                <a:off x="6606169" y="5678908"/>
                <a:ext cx="126071" cy="12635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2" name="楕円 51"/>
              <p:cNvSpPr/>
              <p:nvPr/>
            </p:nvSpPr>
            <p:spPr>
              <a:xfrm>
                <a:off x="6894201" y="5678908"/>
                <a:ext cx="126071" cy="12635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3" name="楕円 52"/>
              <p:cNvSpPr/>
              <p:nvPr/>
            </p:nvSpPr>
            <p:spPr>
              <a:xfrm>
                <a:off x="5076056" y="5678908"/>
                <a:ext cx="126071" cy="12635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pic>
        <p:nvPicPr>
          <p:cNvPr id="1026" name="Picture 2" descr="関連画像"/>
          <p:cNvPicPr>
            <a:picLocks noChangeAspect="1" noChangeArrowheads="1"/>
          </p:cNvPicPr>
          <p:nvPr/>
        </p:nvPicPr>
        <p:blipFill rotWithShape="1">
          <a:blip r:embed="rId3">
            <a:extLst>
              <a:ext uri="{28A0092B-C50C-407E-A947-70E740481C1C}">
                <a14:useLocalDpi xmlns:a14="http://schemas.microsoft.com/office/drawing/2010/main" val="0"/>
              </a:ext>
            </a:extLst>
          </a:blip>
          <a:srcRect l="15757" b="6756"/>
          <a:stretch/>
        </p:blipFill>
        <p:spPr bwMode="auto">
          <a:xfrm>
            <a:off x="799019" y="2624721"/>
            <a:ext cx="2537662" cy="2586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0421429"/>
      </p:ext>
    </p:extLst>
  </p:cSld>
  <p:clrMapOvr>
    <a:masterClrMapping/>
  </p:clrMapOvr>
  <mc:AlternateContent xmlns:mc="http://schemas.openxmlformats.org/markup-compatibility/2006" xmlns:p14="http://schemas.microsoft.com/office/powerpoint/2010/main">
    <mc:Choice Requires="p14">
      <p:transition spd="slow" p14:dur="2000" advTm="31103"/>
    </mc:Choice>
    <mc:Fallback xmlns="">
      <p:transition spd="slow" advTm="31103"/>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ja-JP" sz="3933" dirty="0" smtClean="0">
                <a:solidFill>
                  <a:srgbClr val="993300"/>
                </a:solidFill>
              </a:rPr>
              <a:t>LEIPS spectra of organic semiconductor</a:t>
            </a:r>
            <a:endParaRPr lang="ja-JP" altLang="en-US" sz="3933" dirty="0">
              <a:solidFill>
                <a:srgbClr val="993300"/>
              </a:solidFill>
            </a:endParaRPr>
          </a:p>
        </p:txBody>
      </p:sp>
      <p:grpSp>
        <p:nvGrpSpPr>
          <p:cNvPr id="4" name="グループ化 3">
            <a:extLst>
              <a:ext uri="{FF2B5EF4-FFF2-40B4-BE49-F238E27FC236}">
                <a16:creationId xmlns="" xmlns:a16="http://schemas.microsoft.com/office/drawing/2014/main" id="{E246E9F9-B330-4E71-A77B-873493541266}"/>
              </a:ext>
            </a:extLst>
          </p:cNvPr>
          <p:cNvGrpSpPr/>
          <p:nvPr/>
        </p:nvGrpSpPr>
        <p:grpSpPr>
          <a:xfrm>
            <a:off x="5107157" y="1798230"/>
            <a:ext cx="3408193" cy="1150509"/>
            <a:chOff x="6676361" y="3424529"/>
            <a:chExt cx="4376359" cy="1184450"/>
          </a:xfrm>
        </p:grpSpPr>
        <p:sp>
          <p:nvSpPr>
            <p:cNvPr id="5" name="1 つの角を丸めた四角形 24">
              <a:extLst>
                <a:ext uri="{FF2B5EF4-FFF2-40B4-BE49-F238E27FC236}">
                  <a16:creationId xmlns="" xmlns:a16="http://schemas.microsoft.com/office/drawing/2014/main" id="{A80905A2-AAC2-4F86-901F-96AA894ADA37}"/>
                </a:ext>
              </a:extLst>
            </p:cNvPr>
            <p:cNvSpPr/>
            <p:nvPr/>
          </p:nvSpPr>
          <p:spPr>
            <a:xfrm>
              <a:off x="6676361" y="3868792"/>
              <a:ext cx="4376359" cy="84535"/>
            </a:xfrm>
            <a:prstGeom prst="round1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弦 5">
              <a:extLst>
                <a:ext uri="{FF2B5EF4-FFF2-40B4-BE49-F238E27FC236}">
                  <a16:creationId xmlns="" xmlns:a16="http://schemas.microsoft.com/office/drawing/2014/main" id="{60039E89-7CC5-40C7-A716-D865F75DF113}"/>
                </a:ext>
              </a:extLst>
            </p:cNvPr>
            <p:cNvSpPr/>
            <p:nvPr/>
          </p:nvSpPr>
          <p:spPr>
            <a:xfrm>
              <a:off x="6846297" y="3424529"/>
              <a:ext cx="1728240" cy="1041110"/>
            </a:xfrm>
            <a:prstGeom prst="chord">
              <a:avLst>
                <a:gd name="adj1" fmla="val 11135045"/>
                <a:gd name="adj2" fmla="val 21332303"/>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弦 6">
              <a:extLst>
                <a:ext uri="{FF2B5EF4-FFF2-40B4-BE49-F238E27FC236}">
                  <a16:creationId xmlns="" xmlns:a16="http://schemas.microsoft.com/office/drawing/2014/main" id="{57976462-56F8-4B20-9B6C-4BECA86C7135}"/>
                </a:ext>
              </a:extLst>
            </p:cNvPr>
            <p:cNvSpPr/>
            <p:nvPr/>
          </p:nvSpPr>
          <p:spPr>
            <a:xfrm>
              <a:off x="8178154" y="3441017"/>
              <a:ext cx="1549848" cy="923005"/>
            </a:xfrm>
            <a:prstGeom prst="chord">
              <a:avLst>
                <a:gd name="adj1" fmla="val 11135045"/>
                <a:gd name="adj2" fmla="val 21332303"/>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弦 7">
              <a:extLst>
                <a:ext uri="{FF2B5EF4-FFF2-40B4-BE49-F238E27FC236}">
                  <a16:creationId xmlns="" xmlns:a16="http://schemas.microsoft.com/office/drawing/2014/main" id="{16604763-3A77-4991-8802-6FB2877BAD3B}"/>
                </a:ext>
              </a:extLst>
            </p:cNvPr>
            <p:cNvSpPr/>
            <p:nvPr/>
          </p:nvSpPr>
          <p:spPr>
            <a:xfrm>
              <a:off x="9133075" y="3424529"/>
              <a:ext cx="1619707" cy="1024373"/>
            </a:xfrm>
            <a:prstGeom prst="chord">
              <a:avLst>
                <a:gd name="adj1" fmla="val 11135045"/>
                <a:gd name="adj2" fmla="val 21332303"/>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弦 8">
              <a:extLst>
                <a:ext uri="{FF2B5EF4-FFF2-40B4-BE49-F238E27FC236}">
                  <a16:creationId xmlns="" xmlns:a16="http://schemas.microsoft.com/office/drawing/2014/main" id="{D79CF996-ADBC-4535-99CF-BB98F9D1EE28}"/>
                </a:ext>
              </a:extLst>
            </p:cNvPr>
            <p:cNvSpPr/>
            <p:nvPr/>
          </p:nvSpPr>
          <p:spPr>
            <a:xfrm>
              <a:off x="8522849" y="3586030"/>
              <a:ext cx="769098" cy="822168"/>
            </a:xfrm>
            <a:prstGeom prst="chord">
              <a:avLst>
                <a:gd name="adj1" fmla="val 11135045"/>
                <a:gd name="adj2" fmla="val 21332303"/>
              </a:avLst>
            </a:prstGeom>
            <a:solidFill>
              <a:schemeClr val="bg1">
                <a:lumMod val="5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弦 9">
              <a:extLst>
                <a:ext uri="{FF2B5EF4-FFF2-40B4-BE49-F238E27FC236}">
                  <a16:creationId xmlns="" xmlns:a16="http://schemas.microsoft.com/office/drawing/2014/main" id="{23C6F1EE-AEBB-4236-AABE-C9C67FCB8697}"/>
                </a:ext>
              </a:extLst>
            </p:cNvPr>
            <p:cNvSpPr/>
            <p:nvPr/>
          </p:nvSpPr>
          <p:spPr>
            <a:xfrm>
              <a:off x="9525783" y="3510947"/>
              <a:ext cx="986138" cy="1054184"/>
            </a:xfrm>
            <a:prstGeom prst="chord">
              <a:avLst>
                <a:gd name="adj1" fmla="val 11135045"/>
                <a:gd name="adj2" fmla="val 21332303"/>
              </a:avLst>
            </a:prstGeom>
            <a:solidFill>
              <a:schemeClr val="bg1">
                <a:lumMod val="5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弦 10">
              <a:extLst>
                <a:ext uri="{FF2B5EF4-FFF2-40B4-BE49-F238E27FC236}">
                  <a16:creationId xmlns="" xmlns:a16="http://schemas.microsoft.com/office/drawing/2014/main" id="{4B80B2A0-D9D3-45AA-B8EC-F3ACAC3312B9}"/>
                </a:ext>
              </a:extLst>
            </p:cNvPr>
            <p:cNvSpPr/>
            <p:nvPr/>
          </p:nvSpPr>
          <p:spPr>
            <a:xfrm>
              <a:off x="7292708" y="3490619"/>
              <a:ext cx="1046172" cy="1118360"/>
            </a:xfrm>
            <a:prstGeom prst="chord">
              <a:avLst>
                <a:gd name="adj1" fmla="val 11135045"/>
                <a:gd name="adj2" fmla="val 21332303"/>
              </a:avLst>
            </a:prstGeom>
            <a:solidFill>
              <a:schemeClr val="bg1">
                <a:lumMod val="5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1 つの角を丸めた四角形 3">
              <a:extLst>
                <a:ext uri="{FF2B5EF4-FFF2-40B4-BE49-F238E27FC236}">
                  <a16:creationId xmlns="" xmlns:a16="http://schemas.microsoft.com/office/drawing/2014/main" id="{73FA6731-8A1C-4656-A40E-3EDDC91593ED}"/>
                </a:ext>
              </a:extLst>
            </p:cNvPr>
            <p:cNvSpPr/>
            <p:nvPr/>
          </p:nvSpPr>
          <p:spPr>
            <a:xfrm>
              <a:off x="6676361" y="3953328"/>
              <a:ext cx="4376359" cy="160421"/>
            </a:xfrm>
            <a:prstGeom prst="round1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3" name="テキスト ボックス 12">
            <a:extLst>
              <a:ext uri="{FF2B5EF4-FFF2-40B4-BE49-F238E27FC236}">
                <a16:creationId xmlns="" xmlns:a16="http://schemas.microsoft.com/office/drawing/2014/main" id="{CE4B9A74-050C-4750-ABA9-BAB22228BF19}"/>
              </a:ext>
            </a:extLst>
          </p:cNvPr>
          <p:cNvSpPr txBox="1"/>
          <p:nvPr/>
        </p:nvSpPr>
        <p:spPr>
          <a:xfrm>
            <a:off x="6209738" y="1297429"/>
            <a:ext cx="2680542" cy="461665"/>
          </a:xfrm>
          <a:prstGeom prst="rect">
            <a:avLst/>
          </a:prstGeom>
          <a:noFill/>
        </p:spPr>
        <p:txBody>
          <a:bodyPr wrap="none" rtlCol="0">
            <a:spAutoFit/>
          </a:bodyPr>
          <a:lstStyle/>
          <a:p>
            <a:r>
              <a:rPr kumimoji="1" lang="en-US" altLang="ja-JP" sz="2400" b="1" dirty="0">
                <a:latin typeface="Arial" panose="020B0604020202020204" pitchFamily="34" charset="0"/>
                <a:cs typeface="Arial" panose="020B0604020202020204" pitchFamily="34" charset="0"/>
              </a:rPr>
              <a:t>Ag nanoparticles</a:t>
            </a:r>
            <a:endParaRPr kumimoji="1" lang="ja-JP" altLang="en-US" sz="2400" b="1" dirty="0">
              <a:latin typeface="Arial" panose="020B0604020202020204" pitchFamily="34" charset="0"/>
              <a:cs typeface="Arial" panose="020B0604020202020204" pitchFamily="34" charset="0"/>
            </a:endParaRPr>
          </a:p>
        </p:txBody>
      </p:sp>
      <p:grpSp>
        <p:nvGrpSpPr>
          <p:cNvPr id="16" name="グループ化 15">
            <a:extLst>
              <a:ext uri="{FF2B5EF4-FFF2-40B4-BE49-F238E27FC236}">
                <a16:creationId xmlns="" xmlns:a16="http://schemas.microsoft.com/office/drawing/2014/main" id="{8320ED1E-6888-407B-A271-1455EC728F49}"/>
              </a:ext>
            </a:extLst>
          </p:cNvPr>
          <p:cNvGrpSpPr/>
          <p:nvPr/>
        </p:nvGrpSpPr>
        <p:grpSpPr>
          <a:xfrm>
            <a:off x="35496" y="2586534"/>
            <a:ext cx="8825620" cy="3521940"/>
            <a:chOff x="964620" y="32066519"/>
            <a:chExt cx="10662090" cy="4254800"/>
          </a:xfrm>
        </p:grpSpPr>
        <p:grpSp>
          <p:nvGrpSpPr>
            <p:cNvPr id="19" name="グループ化 18">
              <a:extLst>
                <a:ext uri="{FF2B5EF4-FFF2-40B4-BE49-F238E27FC236}">
                  <a16:creationId xmlns="" xmlns:a16="http://schemas.microsoft.com/office/drawing/2014/main" id="{892D99B3-C5E7-45A0-8E7D-8D6CC4792A47}"/>
                </a:ext>
              </a:extLst>
            </p:cNvPr>
            <p:cNvGrpSpPr/>
            <p:nvPr/>
          </p:nvGrpSpPr>
          <p:grpSpPr>
            <a:xfrm>
              <a:off x="964620" y="32066519"/>
              <a:ext cx="9077580" cy="4254800"/>
              <a:chOff x="661428" y="33978690"/>
              <a:chExt cx="9077580" cy="4254800"/>
            </a:xfrm>
          </p:grpSpPr>
          <p:pic>
            <p:nvPicPr>
              <p:cNvPr id="25" name="図 24">
                <a:extLst>
                  <a:ext uri="{FF2B5EF4-FFF2-40B4-BE49-F238E27FC236}">
                    <a16:creationId xmlns="" xmlns:a16="http://schemas.microsoft.com/office/drawing/2014/main" id="{E998DA5B-186F-48B0-A8FD-496B1C989A20}"/>
                  </a:ext>
                </a:extLst>
              </p:cNvPr>
              <p:cNvPicPr>
                <a:picLocks noChangeAspect="1"/>
              </p:cNvPicPr>
              <p:nvPr/>
            </p:nvPicPr>
            <p:blipFill>
              <a:blip r:embed="rId2"/>
              <a:stretch>
                <a:fillRect/>
              </a:stretch>
            </p:blipFill>
            <p:spPr>
              <a:xfrm>
                <a:off x="5234099" y="33978690"/>
                <a:ext cx="4504909" cy="4186021"/>
              </a:xfrm>
              <a:prstGeom prst="rect">
                <a:avLst/>
              </a:prstGeom>
            </p:spPr>
          </p:pic>
          <p:pic>
            <p:nvPicPr>
              <p:cNvPr id="27" name="図 26">
                <a:extLst>
                  <a:ext uri="{FF2B5EF4-FFF2-40B4-BE49-F238E27FC236}">
                    <a16:creationId xmlns="" xmlns:a16="http://schemas.microsoft.com/office/drawing/2014/main" id="{1E05C307-1822-4A36-B3C0-58B49CD7A6B5}"/>
                  </a:ext>
                </a:extLst>
              </p:cNvPr>
              <p:cNvPicPr>
                <a:picLocks noChangeAspect="1"/>
              </p:cNvPicPr>
              <p:nvPr/>
            </p:nvPicPr>
            <p:blipFill>
              <a:blip r:embed="rId3"/>
              <a:stretch>
                <a:fillRect/>
              </a:stretch>
            </p:blipFill>
            <p:spPr>
              <a:xfrm>
                <a:off x="661428" y="33978690"/>
                <a:ext cx="4440074" cy="4254800"/>
              </a:xfrm>
              <a:prstGeom prst="rect">
                <a:avLst/>
              </a:prstGeom>
            </p:spPr>
          </p:pic>
        </p:grpSp>
        <p:grpSp>
          <p:nvGrpSpPr>
            <p:cNvPr id="20" name="グループ化 19">
              <a:extLst>
                <a:ext uri="{FF2B5EF4-FFF2-40B4-BE49-F238E27FC236}">
                  <a16:creationId xmlns="" xmlns:a16="http://schemas.microsoft.com/office/drawing/2014/main" id="{CE500317-AB1B-4992-961D-DC536D590961}"/>
                </a:ext>
              </a:extLst>
            </p:cNvPr>
            <p:cNvGrpSpPr/>
            <p:nvPr/>
          </p:nvGrpSpPr>
          <p:grpSpPr>
            <a:xfrm>
              <a:off x="9811764" y="32858189"/>
              <a:ext cx="1814946" cy="2621980"/>
              <a:chOff x="11287315" y="27249250"/>
              <a:chExt cx="1814946" cy="2621980"/>
            </a:xfrm>
          </p:grpSpPr>
          <p:sp>
            <p:nvSpPr>
              <p:cNvPr id="21" name="テキスト ボックス 20">
                <a:extLst>
                  <a:ext uri="{FF2B5EF4-FFF2-40B4-BE49-F238E27FC236}">
                    <a16:creationId xmlns="" xmlns:a16="http://schemas.microsoft.com/office/drawing/2014/main" id="{D237B473-162D-4717-ACBF-D5F9296E5E72}"/>
                  </a:ext>
                </a:extLst>
              </p:cNvPr>
              <p:cNvSpPr txBox="1"/>
              <p:nvPr/>
            </p:nvSpPr>
            <p:spPr>
              <a:xfrm>
                <a:off x="11287315" y="29313500"/>
                <a:ext cx="1607735" cy="557730"/>
              </a:xfrm>
              <a:prstGeom prst="rect">
                <a:avLst/>
              </a:prstGeom>
              <a:noFill/>
            </p:spPr>
            <p:txBody>
              <a:bodyPr wrap="none" rtlCol="0">
                <a:spAutoFit/>
              </a:bodyPr>
              <a:lstStyle/>
              <a:p>
                <a:r>
                  <a:rPr kumimoji="1" lang="en-US" altLang="ja-JP" sz="2400" dirty="0">
                    <a:solidFill>
                      <a:srgbClr val="FF0000"/>
                    </a:solidFill>
                    <a:latin typeface="Arial" panose="020B0604020202020204" pitchFamily="34" charset="0"/>
                    <a:cs typeface="Arial" panose="020B0604020202020204" pitchFamily="34" charset="0"/>
                  </a:rPr>
                  <a:t>Ag 3 nm</a:t>
                </a:r>
                <a:endParaRPr kumimoji="1" lang="ja-JP" altLang="en-US" sz="2400" dirty="0">
                  <a:solidFill>
                    <a:srgbClr val="FF0000"/>
                  </a:solidFill>
                  <a:latin typeface="Arial" panose="020B0604020202020204" pitchFamily="34" charset="0"/>
                  <a:cs typeface="Arial" panose="020B0604020202020204" pitchFamily="34" charset="0"/>
                </a:endParaRPr>
              </a:p>
            </p:txBody>
          </p:sp>
          <p:sp>
            <p:nvSpPr>
              <p:cNvPr id="22" name="テキスト ボックス 21">
                <a:extLst>
                  <a:ext uri="{FF2B5EF4-FFF2-40B4-BE49-F238E27FC236}">
                    <a16:creationId xmlns="" xmlns:a16="http://schemas.microsoft.com/office/drawing/2014/main" id="{545361B7-4DE7-45A5-B9D5-284331FBF119}"/>
                  </a:ext>
                </a:extLst>
              </p:cNvPr>
              <p:cNvSpPr txBox="1"/>
              <p:nvPr/>
            </p:nvSpPr>
            <p:spPr>
              <a:xfrm>
                <a:off x="11287315" y="27249250"/>
                <a:ext cx="1814946" cy="557730"/>
              </a:xfrm>
              <a:prstGeom prst="rect">
                <a:avLst/>
              </a:prstGeom>
              <a:noFill/>
            </p:spPr>
            <p:txBody>
              <a:bodyPr wrap="none" rtlCol="0">
                <a:spAutoFit/>
              </a:bodyPr>
              <a:lstStyle/>
              <a:p>
                <a:r>
                  <a:rPr kumimoji="1" lang="en-US" altLang="ja-JP" sz="2400" dirty="0">
                    <a:solidFill>
                      <a:srgbClr val="335A24"/>
                    </a:solidFill>
                    <a:latin typeface="Arial" panose="020B0604020202020204" pitchFamily="34" charset="0"/>
                    <a:cs typeface="Arial" panose="020B0604020202020204" pitchFamily="34" charset="0"/>
                  </a:rPr>
                  <a:t>Ag 50 nm</a:t>
                </a:r>
                <a:endParaRPr kumimoji="1" lang="ja-JP" altLang="en-US" sz="2400" dirty="0">
                  <a:solidFill>
                    <a:srgbClr val="335A24"/>
                  </a:solidFill>
                  <a:latin typeface="Arial" panose="020B0604020202020204" pitchFamily="34" charset="0"/>
                  <a:cs typeface="Arial" panose="020B0604020202020204" pitchFamily="34" charset="0"/>
                </a:endParaRPr>
              </a:p>
            </p:txBody>
          </p:sp>
          <p:sp>
            <p:nvSpPr>
              <p:cNvPr id="23" name="テキスト ボックス 22">
                <a:extLst>
                  <a:ext uri="{FF2B5EF4-FFF2-40B4-BE49-F238E27FC236}">
                    <a16:creationId xmlns="" xmlns:a16="http://schemas.microsoft.com/office/drawing/2014/main" id="{32114FB6-B26B-432F-9F30-580B658233BA}"/>
                  </a:ext>
                </a:extLst>
              </p:cNvPr>
              <p:cNvSpPr txBox="1"/>
              <p:nvPr/>
            </p:nvSpPr>
            <p:spPr>
              <a:xfrm>
                <a:off x="11287315" y="27912059"/>
                <a:ext cx="1814946" cy="557730"/>
              </a:xfrm>
              <a:prstGeom prst="rect">
                <a:avLst/>
              </a:prstGeom>
              <a:noFill/>
            </p:spPr>
            <p:txBody>
              <a:bodyPr wrap="none" rtlCol="0">
                <a:spAutoFit/>
              </a:bodyPr>
              <a:lstStyle/>
              <a:p>
                <a:r>
                  <a:rPr kumimoji="1" lang="en-US" altLang="ja-JP" sz="2400" dirty="0">
                    <a:solidFill>
                      <a:srgbClr val="0000CC"/>
                    </a:solidFill>
                    <a:latin typeface="Arial" panose="020B0604020202020204" pitchFamily="34" charset="0"/>
                    <a:cs typeface="Arial" panose="020B0604020202020204" pitchFamily="34" charset="0"/>
                  </a:rPr>
                  <a:t>Ag 30 nm</a:t>
                </a:r>
                <a:endParaRPr kumimoji="1" lang="ja-JP" altLang="en-US" sz="2400" dirty="0">
                  <a:solidFill>
                    <a:srgbClr val="0000CC"/>
                  </a:solidFill>
                  <a:latin typeface="Arial" panose="020B0604020202020204" pitchFamily="34" charset="0"/>
                  <a:cs typeface="Arial" panose="020B0604020202020204" pitchFamily="34" charset="0"/>
                </a:endParaRPr>
              </a:p>
            </p:txBody>
          </p:sp>
          <p:sp>
            <p:nvSpPr>
              <p:cNvPr id="24" name="テキスト ボックス 23">
                <a:extLst>
                  <a:ext uri="{FF2B5EF4-FFF2-40B4-BE49-F238E27FC236}">
                    <a16:creationId xmlns="" xmlns:a16="http://schemas.microsoft.com/office/drawing/2014/main" id="{BAE31A11-5DEF-4524-8D2B-CE3D5F371044}"/>
                  </a:ext>
                </a:extLst>
              </p:cNvPr>
              <p:cNvSpPr txBox="1"/>
              <p:nvPr/>
            </p:nvSpPr>
            <p:spPr>
              <a:xfrm>
                <a:off x="11301900" y="28612103"/>
                <a:ext cx="829802" cy="557730"/>
              </a:xfrm>
              <a:prstGeom prst="rect">
                <a:avLst/>
              </a:prstGeom>
              <a:noFill/>
            </p:spPr>
            <p:txBody>
              <a:bodyPr wrap="square" rtlCol="0">
                <a:spAutoFit/>
              </a:bodyPr>
              <a:lstStyle/>
              <a:p>
                <a:r>
                  <a:rPr kumimoji="1" lang="en-US" altLang="ja-JP" sz="2400" dirty="0">
                    <a:latin typeface="Arial" panose="020B0604020202020204" pitchFamily="34" charset="0"/>
                    <a:cs typeface="Arial" panose="020B0604020202020204" pitchFamily="34" charset="0"/>
                  </a:rPr>
                  <a:t>ITO</a:t>
                </a:r>
                <a:endParaRPr kumimoji="1" lang="ja-JP" altLang="en-US" sz="2400" dirty="0">
                  <a:latin typeface="Arial" panose="020B0604020202020204" pitchFamily="34" charset="0"/>
                  <a:cs typeface="Arial" panose="020B0604020202020204" pitchFamily="34" charset="0"/>
                </a:endParaRPr>
              </a:p>
            </p:txBody>
          </p:sp>
        </p:grpSp>
      </p:grpSp>
      <p:sp>
        <p:nvSpPr>
          <p:cNvPr id="17" name="楕円 16">
            <a:extLst>
              <a:ext uri="{FF2B5EF4-FFF2-40B4-BE49-F238E27FC236}">
                <a16:creationId xmlns="" xmlns:a16="http://schemas.microsoft.com/office/drawing/2014/main" id="{FA419D22-9B3F-48D5-91C5-7A221F7BEF7F}"/>
              </a:ext>
            </a:extLst>
          </p:cNvPr>
          <p:cNvSpPr/>
          <p:nvPr/>
        </p:nvSpPr>
        <p:spPr>
          <a:xfrm>
            <a:off x="4250241" y="6108474"/>
            <a:ext cx="1843050" cy="623944"/>
          </a:xfrm>
          <a:prstGeom prst="ellips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b="1" dirty="0">
                <a:latin typeface="Arial" panose="020B0604020202020204" pitchFamily="34" charset="0"/>
                <a:cs typeface="Arial" panose="020B0604020202020204" pitchFamily="34" charset="0"/>
              </a:rPr>
              <a:t>3 times</a:t>
            </a:r>
            <a:endParaRPr kumimoji="1" lang="ja-JP" altLang="en-US" sz="2400" b="1" dirty="0">
              <a:latin typeface="Arial" panose="020B0604020202020204" pitchFamily="34" charset="0"/>
              <a:cs typeface="Arial" panose="020B0604020202020204" pitchFamily="34" charset="0"/>
            </a:endParaRPr>
          </a:p>
        </p:txBody>
      </p:sp>
      <p:sp>
        <p:nvSpPr>
          <p:cNvPr id="18" name="楕円 17">
            <a:extLst>
              <a:ext uri="{FF2B5EF4-FFF2-40B4-BE49-F238E27FC236}">
                <a16:creationId xmlns="" xmlns:a16="http://schemas.microsoft.com/office/drawing/2014/main" id="{95865E9A-57B4-4CF1-B022-B6616F8E53DF}"/>
              </a:ext>
            </a:extLst>
          </p:cNvPr>
          <p:cNvSpPr/>
          <p:nvPr/>
        </p:nvSpPr>
        <p:spPr>
          <a:xfrm>
            <a:off x="6185334" y="6137987"/>
            <a:ext cx="1843050" cy="605015"/>
          </a:xfrm>
          <a:prstGeom prst="ellipse">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b="1" dirty="0">
                <a:latin typeface="Arial" panose="020B0604020202020204" pitchFamily="34" charset="0"/>
                <a:cs typeface="Arial" panose="020B0604020202020204" pitchFamily="34" charset="0"/>
              </a:rPr>
              <a:t>5 times</a:t>
            </a:r>
            <a:endParaRPr kumimoji="1" lang="ja-JP" altLang="en-US" sz="2400" b="1" dirty="0">
              <a:latin typeface="Arial" panose="020B0604020202020204" pitchFamily="34" charset="0"/>
              <a:cs typeface="Arial" panose="020B0604020202020204" pitchFamily="34" charset="0"/>
            </a:endParaRPr>
          </a:p>
        </p:txBody>
      </p:sp>
      <p:sp>
        <p:nvSpPr>
          <p:cNvPr id="28" name="テキスト ボックス 27">
            <a:extLst>
              <a:ext uri="{FF2B5EF4-FFF2-40B4-BE49-F238E27FC236}">
                <a16:creationId xmlns="" xmlns:a16="http://schemas.microsoft.com/office/drawing/2014/main" id="{3009BF31-A0D7-4637-AF4D-C60CB8A9B29B}"/>
              </a:ext>
            </a:extLst>
          </p:cNvPr>
          <p:cNvSpPr txBox="1"/>
          <p:nvPr/>
        </p:nvSpPr>
        <p:spPr>
          <a:xfrm>
            <a:off x="4753628" y="1358837"/>
            <a:ext cx="971741" cy="461665"/>
          </a:xfrm>
          <a:prstGeom prst="rect">
            <a:avLst/>
          </a:prstGeom>
          <a:noFill/>
        </p:spPr>
        <p:txBody>
          <a:bodyPr wrap="none" rtlCol="0">
            <a:spAutoFit/>
          </a:bodyPr>
          <a:lstStyle/>
          <a:p>
            <a:r>
              <a:rPr kumimoji="1" lang="en-US" altLang="ja-JP" sz="2400" b="1" dirty="0" err="1">
                <a:solidFill>
                  <a:srgbClr val="00B050"/>
                </a:solidFill>
                <a:latin typeface="Arial" panose="020B0604020202020204" pitchFamily="34" charset="0"/>
                <a:cs typeface="Arial" panose="020B0604020202020204" pitchFamily="34" charset="0"/>
              </a:rPr>
              <a:t>CuPc</a:t>
            </a:r>
            <a:endParaRPr kumimoji="1" lang="ja-JP" altLang="en-US" sz="2400" b="1" dirty="0">
              <a:solidFill>
                <a:srgbClr val="00B05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815826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ja-JP" sz="3933" dirty="0" smtClean="0">
                <a:solidFill>
                  <a:srgbClr val="993300"/>
                </a:solidFill>
              </a:rPr>
              <a:t>Wavelength of the </a:t>
            </a:r>
            <a:r>
              <a:rPr lang="en-US" altLang="ja-JP" sz="3933" dirty="0" err="1" smtClean="0">
                <a:solidFill>
                  <a:srgbClr val="993300"/>
                </a:solidFill>
              </a:rPr>
              <a:t>plasmon</a:t>
            </a:r>
            <a:r>
              <a:rPr lang="en-US" altLang="ja-JP" sz="3933" dirty="0" smtClean="0">
                <a:solidFill>
                  <a:srgbClr val="993300"/>
                </a:solidFill>
              </a:rPr>
              <a:t> resonance </a:t>
            </a:r>
            <a:endParaRPr lang="ja-JP" altLang="en-US" sz="3933" dirty="0">
              <a:solidFill>
                <a:srgbClr val="993300"/>
              </a:solidFill>
            </a:endParaRPr>
          </a:p>
        </p:txBody>
      </p:sp>
      <p:grpSp>
        <p:nvGrpSpPr>
          <p:cNvPr id="7" name="グループ化 6">
            <a:extLst>
              <a:ext uri="{FF2B5EF4-FFF2-40B4-BE49-F238E27FC236}">
                <a16:creationId xmlns="" xmlns:a16="http://schemas.microsoft.com/office/drawing/2014/main" id="{A31B0522-2BF1-4949-AEEE-74E5595C0111}"/>
              </a:ext>
            </a:extLst>
          </p:cNvPr>
          <p:cNvGrpSpPr/>
          <p:nvPr/>
        </p:nvGrpSpPr>
        <p:grpSpPr>
          <a:xfrm>
            <a:off x="4834159" y="1651812"/>
            <a:ext cx="4001443" cy="4775319"/>
            <a:chOff x="22758697" y="25701441"/>
            <a:chExt cx="5503394" cy="6567746"/>
          </a:xfrm>
        </p:grpSpPr>
        <p:pic>
          <p:nvPicPr>
            <p:cNvPr id="14" name="図 13">
              <a:extLst>
                <a:ext uri="{FF2B5EF4-FFF2-40B4-BE49-F238E27FC236}">
                  <a16:creationId xmlns="" xmlns:a16="http://schemas.microsoft.com/office/drawing/2014/main" id="{5951AC9F-CDFE-4D60-A933-13261F8411D4}"/>
                </a:ext>
              </a:extLst>
            </p:cNvPr>
            <p:cNvPicPr>
              <a:picLocks noChangeAspect="1"/>
            </p:cNvPicPr>
            <p:nvPr/>
          </p:nvPicPr>
          <p:blipFill>
            <a:blip r:embed="rId2"/>
            <a:stretch>
              <a:fillRect/>
            </a:stretch>
          </p:blipFill>
          <p:spPr>
            <a:xfrm>
              <a:off x="22758697" y="26369809"/>
              <a:ext cx="4936410" cy="5899378"/>
            </a:xfrm>
            <a:prstGeom prst="rect">
              <a:avLst/>
            </a:prstGeom>
          </p:spPr>
        </p:pic>
        <p:sp>
          <p:nvSpPr>
            <p:cNvPr id="15" name="テキスト ボックス 14">
              <a:extLst>
                <a:ext uri="{FF2B5EF4-FFF2-40B4-BE49-F238E27FC236}">
                  <a16:creationId xmlns="" xmlns:a16="http://schemas.microsoft.com/office/drawing/2014/main" id="{F072BA01-02CA-4BA9-B741-C6F21712E958}"/>
                </a:ext>
              </a:extLst>
            </p:cNvPr>
            <p:cNvSpPr txBox="1"/>
            <p:nvPr/>
          </p:nvSpPr>
          <p:spPr>
            <a:xfrm>
              <a:off x="23364276" y="25701441"/>
              <a:ext cx="4897815" cy="719612"/>
            </a:xfrm>
            <a:prstGeom prst="rect">
              <a:avLst/>
            </a:prstGeom>
            <a:noFill/>
          </p:spPr>
          <p:txBody>
            <a:bodyPr wrap="square" rtlCol="0">
              <a:spAutoFit/>
            </a:bodyPr>
            <a:lstStyle/>
            <a:p>
              <a:r>
                <a:rPr kumimoji="1" lang="en-US" altLang="ja-JP" sz="2800" dirty="0" err="1">
                  <a:solidFill>
                    <a:srgbClr val="C00000"/>
                  </a:solidFill>
                  <a:latin typeface="Arial" panose="020B0604020202020204" pitchFamily="34" charset="0"/>
                  <a:cs typeface="Arial" panose="020B0604020202020204" pitchFamily="34" charset="0"/>
                </a:rPr>
                <a:t>CuPc</a:t>
              </a:r>
              <a:r>
                <a:rPr kumimoji="1" lang="en-US" altLang="ja-JP" sz="2800" dirty="0">
                  <a:solidFill>
                    <a:srgbClr val="C00000"/>
                  </a:solidFill>
                  <a:latin typeface="Arial" panose="020B0604020202020204" pitchFamily="34" charset="0"/>
                  <a:cs typeface="Arial" panose="020B0604020202020204" pitchFamily="34" charset="0"/>
                </a:rPr>
                <a:t> / </a:t>
              </a:r>
              <a:r>
                <a:rPr kumimoji="1" lang="en-US" altLang="ja-JP" sz="2800" dirty="0" smtClean="0">
                  <a:solidFill>
                    <a:srgbClr val="C00000"/>
                  </a:solidFill>
                  <a:latin typeface="Arial" panose="020B0604020202020204" pitchFamily="34" charset="0"/>
                  <a:cs typeface="Arial" panose="020B0604020202020204" pitchFamily="34" charset="0"/>
                </a:rPr>
                <a:t>Ag NP</a:t>
              </a:r>
              <a:endParaRPr kumimoji="1" lang="en-US" altLang="ja-JP" sz="2800" dirty="0">
                <a:solidFill>
                  <a:srgbClr val="C00000"/>
                </a:solidFill>
                <a:latin typeface="Arial" panose="020B0604020202020204" pitchFamily="34" charset="0"/>
                <a:cs typeface="Arial" panose="020B0604020202020204" pitchFamily="34" charset="0"/>
              </a:endParaRPr>
            </a:p>
          </p:txBody>
        </p:sp>
      </p:grpSp>
      <p:grpSp>
        <p:nvGrpSpPr>
          <p:cNvPr id="8" name="グループ化 7">
            <a:extLst>
              <a:ext uri="{FF2B5EF4-FFF2-40B4-BE49-F238E27FC236}">
                <a16:creationId xmlns="" xmlns:a16="http://schemas.microsoft.com/office/drawing/2014/main" id="{B0055581-2727-4D9F-ABC6-EAAD179844D5}"/>
              </a:ext>
            </a:extLst>
          </p:cNvPr>
          <p:cNvGrpSpPr/>
          <p:nvPr/>
        </p:nvGrpSpPr>
        <p:grpSpPr>
          <a:xfrm>
            <a:off x="308398" y="1628798"/>
            <a:ext cx="3711500" cy="4933053"/>
            <a:chOff x="13932339" y="25736256"/>
            <a:chExt cx="5104621" cy="6784687"/>
          </a:xfrm>
        </p:grpSpPr>
        <p:sp>
          <p:nvSpPr>
            <p:cNvPr id="9" name="テキスト ボックス 8">
              <a:extLst>
                <a:ext uri="{FF2B5EF4-FFF2-40B4-BE49-F238E27FC236}">
                  <a16:creationId xmlns="" xmlns:a16="http://schemas.microsoft.com/office/drawing/2014/main" id="{7024177B-A997-4834-BCA7-C4EFB3CAB7ED}"/>
                </a:ext>
              </a:extLst>
            </p:cNvPr>
            <p:cNvSpPr txBox="1"/>
            <p:nvPr/>
          </p:nvSpPr>
          <p:spPr>
            <a:xfrm>
              <a:off x="14682295" y="25736256"/>
              <a:ext cx="3736664" cy="719612"/>
            </a:xfrm>
            <a:prstGeom prst="rect">
              <a:avLst/>
            </a:prstGeom>
            <a:noFill/>
          </p:spPr>
          <p:txBody>
            <a:bodyPr wrap="square" rtlCol="0">
              <a:spAutoFit/>
            </a:bodyPr>
            <a:lstStyle/>
            <a:p>
              <a:r>
                <a:rPr kumimoji="1" lang="en-US" altLang="ja-JP" sz="2800" dirty="0" smtClean="0">
                  <a:solidFill>
                    <a:srgbClr val="C00000"/>
                  </a:solidFill>
                  <a:latin typeface="Arial" panose="020B0604020202020204" pitchFamily="34" charset="0"/>
                  <a:cs typeface="Arial" panose="020B0604020202020204" pitchFamily="34" charset="0"/>
                </a:rPr>
                <a:t>Ag nanoparticle</a:t>
              </a:r>
              <a:endParaRPr kumimoji="1" lang="en-US" altLang="ja-JP" sz="2800" dirty="0">
                <a:solidFill>
                  <a:srgbClr val="C00000"/>
                </a:solidFill>
                <a:latin typeface="Arial" panose="020B0604020202020204" pitchFamily="34" charset="0"/>
                <a:cs typeface="Arial" panose="020B0604020202020204" pitchFamily="34" charset="0"/>
              </a:endParaRPr>
            </a:p>
          </p:txBody>
        </p:sp>
        <p:pic>
          <p:nvPicPr>
            <p:cNvPr id="10" name="図 9">
              <a:extLst>
                <a:ext uri="{FF2B5EF4-FFF2-40B4-BE49-F238E27FC236}">
                  <a16:creationId xmlns="" xmlns:a16="http://schemas.microsoft.com/office/drawing/2014/main" id="{0A2A50EB-5B57-4C28-B271-99E18C6564E1}"/>
                </a:ext>
              </a:extLst>
            </p:cNvPr>
            <p:cNvPicPr>
              <a:picLocks noChangeAspect="1"/>
            </p:cNvPicPr>
            <p:nvPr/>
          </p:nvPicPr>
          <p:blipFill>
            <a:blip r:embed="rId3"/>
            <a:stretch>
              <a:fillRect/>
            </a:stretch>
          </p:blipFill>
          <p:spPr>
            <a:xfrm>
              <a:off x="13932339" y="26375619"/>
              <a:ext cx="5104621" cy="6145324"/>
            </a:xfrm>
            <a:prstGeom prst="rect">
              <a:avLst/>
            </a:prstGeom>
          </p:spPr>
        </p:pic>
        <p:sp>
          <p:nvSpPr>
            <p:cNvPr id="11" name="テキスト ボックス 10">
              <a:extLst>
                <a:ext uri="{FF2B5EF4-FFF2-40B4-BE49-F238E27FC236}">
                  <a16:creationId xmlns="" xmlns:a16="http://schemas.microsoft.com/office/drawing/2014/main" id="{AAEB09C3-8C10-433B-9B35-1982579D78CB}"/>
                </a:ext>
              </a:extLst>
            </p:cNvPr>
            <p:cNvSpPr txBox="1"/>
            <p:nvPr/>
          </p:nvSpPr>
          <p:spPr>
            <a:xfrm>
              <a:off x="17082594" y="27128214"/>
              <a:ext cx="1761992" cy="550292"/>
            </a:xfrm>
            <a:prstGeom prst="rect">
              <a:avLst/>
            </a:prstGeom>
            <a:noFill/>
          </p:spPr>
          <p:txBody>
            <a:bodyPr wrap="none" rtlCol="0">
              <a:spAutoFit/>
            </a:bodyPr>
            <a:lstStyle/>
            <a:p>
              <a:r>
                <a:rPr kumimoji="1" lang="en-US" altLang="ja-JP" sz="2000" dirty="0">
                  <a:solidFill>
                    <a:srgbClr val="0000CC"/>
                  </a:solidFill>
                  <a:latin typeface="Arial" panose="020B0604020202020204" pitchFamily="34" charset="0"/>
                  <a:cs typeface="Arial" panose="020B0604020202020204" pitchFamily="34" charset="0"/>
                </a:rPr>
                <a:t>Ag 30 nm</a:t>
              </a:r>
              <a:endParaRPr kumimoji="1" lang="ja-JP" altLang="en-US" sz="2000" dirty="0">
                <a:solidFill>
                  <a:srgbClr val="0000CC"/>
                </a:solidFill>
                <a:latin typeface="Arial" panose="020B0604020202020204" pitchFamily="34" charset="0"/>
                <a:cs typeface="Arial" panose="020B0604020202020204" pitchFamily="34" charset="0"/>
              </a:endParaRPr>
            </a:p>
          </p:txBody>
        </p:sp>
        <p:sp>
          <p:nvSpPr>
            <p:cNvPr id="12" name="テキスト ボックス 11">
              <a:extLst>
                <a:ext uri="{FF2B5EF4-FFF2-40B4-BE49-F238E27FC236}">
                  <a16:creationId xmlns="" xmlns:a16="http://schemas.microsoft.com/office/drawing/2014/main" id="{0C8C9E87-3D96-4F88-BC63-12C9C35C6B66}"/>
                </a:ext>
              </a:extLst>
            </p:cNvPr>
            <p:cNvSpPr txBox="1"/>
            <p:nvPr/>
          </p:nvSpPr>
          <p:spPr>
            <a:xfrm>
              <a:off x="16484650" y="28648804"/>
              <a:ext cx="1761992" cy="550292"/>
            </a:xfrm>
            <a:prstGeom prst="rect">
              <a:avLst/>
            </a:prstGeom>
            <a:noFill/>
          </p:spPr>
          <p:txBody>
            <a:bodyPr wrap="none" rtlCol="0">
              <a:spAutoFit/>
            </a:bodyPr>
            <a:lstStyle/>
            <a:p>
              <a:r>
                <a:rPr kumimoji="1" lang="en-US" altLang="ja-JP" sz="2000" dirty="0">
                  <a:solidFill>
                    <a:srgbClr val="335A24"/>
                  </a:solidFill>
                  <a:latin typeface="Arial" panose="020B0604020202020204" pitchFamily="34" charset="0"/>
                  <a:cs typeface="Arial" panose="020B0604020202020204" pitchFamily="34" charset="0"/>
                </a:rPr>
                <a:t>Ag 50 nm</a:t>
              </a:r>
              <a:endParaRPr kumimoji="1" lang="ja-JP" altLang="en-US" sz="2000" dirty="0">
                <a:solidFill>
                  <a:srgbClr val="335A24"/>
                </a:solidFill>
                <a:latin typeface="Arial" panose="020B0604020202020204" pitchFamily="34" charset="0"/>
                <a:cs typeface="Arial" panose="020B0604020202020204" pitchFamily="34" charset="0"/>
              </a:endParaRPr>
            </a:p>
          </p:txBody>
        </p:sp>
        <p:sp>
          <p:nvSpPr>
            <p:cNvPr id="13" name="テキスト ボックス 12">
              <a:extLst>
                <a:ext uri="{FF2B5EF4-FFF2-40B4-BE49-F238E27FC236}">
                  <a16:creationId xmlns="" xmlns:a16="http://schemas.microsoft.com/office/drawing/2014/main" id="{E7BE331E-BC5D-40CE-A7F2-FCC42A45D465}"/>
                </a:ext>
              </a:extLst>
            </p:cNvPr>
            <p:cNvSpPr txBox="1"/>
            <p:nvPr/>
          </p:nvSpPr>
          <p:spPr>
            <a:xfrm>
              <a:off x="15517757" y="27544271"/>
              <a:ext cx="1565774" cy="550292"/>
            </a:xfrm>
            <a:prstGeom prst="rect">
              <a:avLst/>
            </a:prstGeom>
            <a:noFill/>
          </p:spPr>
          <p:txBody>
            <a:bodyPr wrap="none" rtlCol="0">
              <a:spAutoFit/>
            </a:bodyPr>
            <a:lstStyle/>
            <a:p>
              <a:r>
                <a:rPr kumimoji="1" lang="en-US" altLang="ja-JP" sz="2000" dirty="0">
                  <a:solidFill>
                    <a:srgbClr val="FF0000"/>
                  </a:solidFill>
                  <a:latin typeface="Arial" panose="020B0604020202020204" pitchFamily="34" charset="0"/>
                  <a:cs typeface="Arial" panose="020B0604020202020204" pitchFamily="34" charset="0"/>
                </a:rPr>
                <a:t>Ag 3 nm</a:t>
              </a:r>
              <a:endParaRPr kumimoji="1" lang="ja-JP" altLang="en-US" sz="2000" dirty="0">
                <a:solidFill>
                  <a:srgbClr val="FF0000"/>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22881555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solidFill>
                  <a:srgbClr val="993300"/>
                </a:solidFill>
              </a:rPr>
              <a:t>Summary of LEIPS and SPR</a:t>
            </a:r>
            <a:endParaRPr kumimoji="1" lang="ja-JP" altLang="en-US" dirty="0"/>
          </a:p>
        </p:txBody>
      </p:sp>
      <p:grpSp>
        <p:nvGrpSpPr>
          <p:cNvPr id="4" name="グループ化 3"/>
          <p:cNvGrpSpPr/>
          <p:nvPr/>
        </p:nvGrpSpPr>
        <p:grpSpPr>
          <a:xfrm>
            <a:off x="4039107" y="2301267"/>
            <a:ext cx="4811656" cy="3334977"/>
            <a:chOff x="1670880" y="3885069"/>
            <a:chExt cx="3329843" cy="2187887"/>
          </a:xfrm>
        </p:grpSpPr>
        <p:sp>
          <p:nvSpPr>
            <p:cNvPr id="5" name="Line 737"/>
            <p:cNvSpPr>
              <a:spLocks noChangeShapeType="1"/>
            </p:cNvSpPr>
            <p:nvPr/>
          </p:nvSpPr>
          <p:spPr bwMode="auto">
            <a:xfrm flipV="1">
              <a:off x="4297460" y="5517204"/>
              <a:ext cx="0" cy="46939"/>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6" name="Line 738"/>
            <p:cNvSpPr>
              <a:spLocks noChangeShapeType="1"/>
            </p:cNvSpPr>
            <p:nvPr/>
          </p:nvSpPr>
          <p:spPr bwMode="auto">
            <a:xfrm flipV="1">
              <a:off x="3592610" y="5517204"/>
              <a:ext cx="0" cy="46939"/>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7" name="Line 739"/>
            <p:cNvSpPr>
              <a:spLocks noChangeShapeType="1"/>
            </p:cNvSpPr>
            <p:nvPr/>
          </p:nvSpPr>
          <p:spPr bwMode="auto">
            <a:xfrm flipV="1">
              <a:off x="2889347" y="5517204"/>
              <a:ext cx="0" cy="46939"/>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8" name="Line 740"/>
            <p:cNvSpPr>
              <a:spLocks noChangeShapeType="1"/>
            </p:cNvSpPr>
            <p:nvPr/>
          </p:nvSpPr>
          <p:spPr bwMode="auto">
            <a:xfrm flipV="1">
              <a:off x="2186085" y="5517204"/>
              <a:ext cx="0" cy="46939"/>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9" name="Line 741"/>
            <p:cNvSpPr>
              <a:spLocks noChangeShapeType="1"/>
            </p:cNvSpPr>
            <p:nvPr/>
          </p:nvSpPr>
          <p:spPr bwMode="auto">
            <a:xfrm flipV="1">
              <a:off x="4648297" y="5468924"/>
              <a:ext cx="0" cy="95219"/>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10" name="Rectangle 742"/>
            <p:cNvSpPr>
              <a:spLocks noChangeArrowheads="1"/>
            </p:cNvSpPr>
            <p:nvPr/>
          </p:nvSpPr>
          <p:spPr bwMode="auto">
            <a:xfrm>
              <a:off x="4585998" y="5580533"/>
              <a:ext cx="118700" cy="242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2400" b="0" i="0" u="none" strike="noStrike" cap="none" normalizeH="0" baseline="0" dirty="0" smtClean="0">
                  <a:ln>
                    <a:noFill/>
                  </a:ln>
                  <a:solidFill>
                    <a:srgbClr val="000000"/>
                  </a:solidFill>
                  <a:effectLst/>
                  <a:cs typeface="Arial" panose="020B0604020202020204" pitchFamily="34" charset="0"/>
                </a:rPr>
                <a:t>0</a:t>
              </a:r>
              <a:endParaRPr kumimoji="0" lang="ja-JP" altLang="ja-JP" sz="2400" b="0" i="0" u="none" strike="noStrike" cap="none" normalizeH="0" baseline="0" dirty="0" smtClean="0">
                <a:ln>
                  <a:noFill/>
                </a:ln>
                <a:solidFill>
                  <a:schemeClr val="tx1"/>
                </a:solidFill>
                <a:effectLst/>
                <a:cs typeface="Arial" panose="020B0604020202020204" pitchFamily="34" charset="0"/>
              </a:endParaRPr>
            </a:p>
          </p:txBody>
        </p:sp>
        <p:sp>
          <p:nvSpPr>
            <p:cNvPr id="11" name="Line 743"/>
            <p:cNvSpPr>
              <a:spLocks noChangeShapeType="1"/>
            </p:cNvSpPr>
            <p:nvPr/>
          </p:nvSpPr>
          <p:spPr bwMode="auto">
            <a:xfrm flipV="1">
              <a:off x="3945035" y="5468924"/>
              <a:ext cx="0" cy="95219"/>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12" name="Rectangle 744"/>
            <p:cNvSpPr>
              <a:spLocks noChangeArrowheads="1"/>
            </p:cNvSpPr>
            <p:nvPr/>
          </p:nvSpPr>
          <p:spPr bwMode="auto">
            <a:xfrm>
              <a:off x="3882735" y="5580533"/>
              <a:ext cx="118700" cy="242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2400" b="0" i="0" u="none" strike="noStrike" cap="none" normalizeH="0" baseline="0" smtClean="0">
                  <a:ln>
                    <a:noFill/>
                  </a:ln>
                  <a:solidFill>
                    <a:srgbClr val="000000"/>
                  </a:solidFill>
                  <a:effectLst/>
                  <a:cs typeface="Arial" panose="020B0604020202020204" pitchFamily="34" charset="0"/>
                </a:rPr>
                <a:t>1</a:t>
              </a:r>
              <a:endParaRPr kumimoji="0" lang="ja-JP" altLang="ja-JP" sz="2400" b="0" i="0" u="none" strike="noStrike" cap="none" normalizeH="0" baseline="0" smtClean="0">
                <a:ln>
                  <a:noFill/>
                </a:ln>
                <a:solidFill>
                  <a:schemeClr val="tx1"/>
                </a:solidFill>
                <a:effectLst/>
                <a:cs typeface="Arial" panose="020B0604020202020204" pitchFamily="34" charset="0"/>
              </a:endParaRPr>
            </a:p>
          </p:txBody>
        </p:sp>
        <p:sp>
          <p:nvSpPr>
            <p:cNvPr id="13" name="Line 745"/>
            <p:cNvSpPr>
              <a:spLocks noChangeShapeType="1"/>
            </p:cNvSpPr>
            <p:nvPr/>
          </p:nvSpPr>
          <p:spPr bwMode="auto">
            <a:xfrm flipV="1">
              <a:off x="3241772" y="5468924"/>
              <a:ext cx="0" cy="95219"/>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14" name="Rectangle 746"/>
            <p:cNvSpPr>
              <a:spLocks noChangeArrowheads="1"/>
            </p:cNvSpPr>
            <p:nvPr/>
          </p:nvSpPr>
          <p:spPr bwMode="auto">
            <a:xfrm>
              <a:off x="3179476" y="5580533"/>
              <a:ext cx="118700" cy="242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2400" b="0" i="0" u="none" strike="noStrike" cap="none" normalizeH="0" baseline="0" smtClean="0">
                  <a:ln>
                    <a:noFill/>
                  </a:ln>
                  <a:solidFill>
                    <a:srgbClr val="000000"/>
                  </a:solidFill>
                  <a:effectLst/>
                  <a:cs typeface="Arial" panose="020B0604020202020204" pitchFamily="34" charset="0"/>
                </a:rPr>
                <a:t>2</a:t>
              </a:r>
              <a:endParaRPr kumimoji="0" lang="ja-JP" altLang="ja-JP" sz="2400" b="0" i="0" u="none" strike="noStrike" cap="none" normalizeH="0" baseline="0" smtClean="0">
                <a:ln>
                  <a:noFill/>
                </a:ln>
                <a:solidFill>
                  <a:schemeClr val="tx1"/>
                </a:solidFill>
                <a:effectLst/>
                <a:cs typeface="Arial" panose="020B0604020202020204" pitchFamily="34" charset="0"/>
              </a:endParaRPr>
            </a:p>
          </p:txBody>
        </p:sp>
        <p:sp>
          <p:nvSpPr>
            <p:cNvPr id="15" name="Line 747"/>
            <p:cNvSpPr>
              <a:spLocks noChangeShapeType="1"/>
            </p:cNvSpPr>
            <p:nvPr/>
          </p:nvSpPr>
          <p:spPr bwMode="auto">
            <a:xfrm flipV="1">
              <a:off x="2536922" y="5468924"/>
              <a:ext cx="0" cy="95219"/>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16" name="Rectangle 748"/>
            <p:cNvSpPr>
              <a:spLocks noChangeArrowheads="1"/>
            </p:cNvSpPr>
            <p:nvPr/>
          </p:nvSpPr>
          <p:spPr bwMode="auto">
            <a:xfrm>
              <a:off x="2474625" y="5580533"/>
              <a:ext cx="118700" cy="242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2400" b="0" i="0" u="none" strike="noStrike" cap="none" normalizeH="0" baseline="0" dirty="0" smtClean="0">
                  <a:ln>
                    <a:noFill/>
                  </a:ln>
                  <a:solidFill>
                    <a:srgbClr val="000000"/>
                  </a:solidFill>
                  <a:effectLst/>
                  <a:cs typeface="Arial" panose="020B0604020202020204" pitchFamily="34" charset="0"/>
                </a:rPr>
                <a:t>3</a:t>
              </a:r>
              <a:endParaRPr kumimoji="0" lang="ja-JP" altLang="ja-JP" sz="2400" b="0" i="0" u="none" strike="noStrike" cap="none" normalizeH="0" baseline="0" dirty="0" smtClean="0">
                <a:ln>
                  <a:noFill/>
                </a:ln>
                <a:solidFill>
                  <a:schemeClr val="tx1"/>
                </a:solidFill>
                <a:effectLst/>
                <a:cs typeface="Arial" panose="020B0604020202020204" pitchFamily="34" charset="0"/>
              </a:endParaRPr>
            </a:p>
          </p:txBody>
        </p:sp>
        <p:sp>
          <p:nvSpPr>
            <p:cNvPr id="17" name="Line 761"/>
            <p:cNvSpPr>
              <a:spLocks noChangeShapeType="1"/>
            </p:cNvSpPr>
            <p:nvPr/>
          </p:nvSpPr>
          <p:spPr bwMode="auto">
            <a:xfrm>
              <a:off x="1974947" y="3885069"/>
              <a:ext cx="111125" cy="0"/>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18" name="Line 763"/>
            <p:cNvSpPr>
              <a:spLocks noChangeShapeType="1"/>
            </p:cNvSpPr>
            <p:nvPr/>
          </p:nvSpPr>
          <p:spPr bwMode="auto">
            <a:xfrm>
              <a:off x="5000722" y="3885069"/>
              <a:ext cx="0" cy="46939"/>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19" name="Line 764"/>
            <p:cNvSpPr>
              <a:spLocks noChangeShapeType="1"/>
            </p:cNvSpPr>
            <p:nvPr/>
          </p:nvSpPr>
          <p:spPr bwMode="auto">
            <a:xfrm>
              <a:off x="4297460" y="3885069"/>
              <a:ext cx="0" cy="46939"/>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20" name="Line 765"/>
            <p:cNvSpPr>
              <a:spLocks noChangeShapeType="1"/>
            </p:cNvSpPr>
            <p:nvPr/>
          </p:nvSpPr>
          <p:spPr bwMode="auto">
            <a:xfrm>
              <a:off x="3592610" y="3885069"/>
              <a:ext cx="0" cy="46939"/>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21" name="Line 766"/>
            <p:cNvSpPr>
              <a:spLocks noChangeShapeType="1"/>
            </p:cNvSpPr>
            <p:nvPr/>
          </p:nvSpPr>
          <p:spPr bwMode="auto">
            <a:xfrm>
              <a:off x="2889347" y="3885069"/>
              <a:ext cx="0" cy="46939"/>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22" name="Line 767"/>
            <p:cNvSpPr>
              <a:spLocks noChangeShapeType="1"/>
            </p:cNvSpPr>
            <p:nvPr/>
          </p:nvSpPr>
          <p:spPr bwMode="auto">
            <a:xfrm>
              <a:off x="2186085" y="3885069"/>
              <a:ext cx="0" cy="46939"/>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23" name="Line 768"/>
            <p:cNvSpPr>
              <a:spLocks noChangeShapeType="1"/>
            </p:cNvSpPr>
            <p:nvPr/>
          </p:nvSpPr>
          <p:spPr bwMode="auto">
            <a:xfrm>
              <a:off x="4648297" y="3885069"/>
              <a:ext cx="0" cy="95219"/>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24" name="Line 769"/>
            <p:cNvSpPr>
              <a:spLocks noChangeShapeType="1"/>
            </p:cNvSpPr>
            <p:nvPr/>
          </p:nvSpPr>
          <p:spPr bwMode="auto">
            <a:xfrm>
              <a:off x="3945035" y="3885069"/>
              <a:ext cx="0" cy="95219"/>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25" name="Line 770"/>
            <p:cNvSpPr>
              <a:spLocks noChangeShapeType="1"/>
            </p:cNvSpPr>
            <p:nvPr/>
          </p:nvSpPr>
          <p:spPr bwMode="auto">
            <a:xfrm>
              <a:off x="3241772" y="3885069"/>
              <a:ext cx="0" cy="95219"/>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26" name="Line 771"/>
            <p:cNvSpPr>
              <a:spLocks noChangeShapeType="1"/>
            </p:cNvSpPr>
            <p:nvPr/>
          </p:nvSpPr>
          <p:spPr bwMode="auto">
            <a:xfrm>
              <a:off x="2536922" y="3885069"/>
              <a:ext cx="0" cy="95219"/>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27" name="Line 780"/>
            <p:cNvSpPr>
              <a:spLocks noChangeShapeType="1"/>
            </p:cNvSpPr>
            <p:nvPr/>
          </p:nvSpPr>
          <p:spPr bwMode="auto">
            <a:xfrm flipH="1">
              <a:off x="4888010" y="3885069"/>
              <a:ext cx="112713" cy="0"/>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28" name="Line 781"/>
            <p:cNvSpPr>
              <a:spLocks noChangeShapeType="1"/>
            </p:cNvSpPr>
            <p:nvPr/>
          </p:nvSpPr>
          <p:spPr bwMode="auto">
            <a:xfrm>
              <a:off x="1974947" y="5564142"/>
              <a:ext cx="3025775" cy="0"/>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29" name="Line 782"/>
            <p:cNvSpPr>
              <a:spLocks noChangeShapeType="1"/>
            </p:cNvSpPr>
            <p:nvPr/>
          </p:nvSpPr>
          <p:spPr bwMode="auto">
            <a:xfrm>
              <a:off x="1974947" y="3885069"/>
              <a:ext cx="0" cy="1679073"/>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30" name="Line 783"/>
            <p:cNvSpPr>
              <a:spLocks noChangeShapeType="1"/>
            </p:cNvSpPr>
            <p:nvPr/>
          </p:nvSpPr>
          <p:spPr bwMode="auto">
            <a:xfrm>
              <a:off x="1974947" y="3885069"/>
              <a:ext cx="3025775" cy="0"/>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31" name="Line 784"/>
            <p:cNvSpPr>
              <a:spLocks noChangeShapeType="1"/>
            </p:cNvSpPr>
            <p:nvPr/>
          </p:nvSpPr>
          <p:spPr bwMode="auto">
            <a:xfrm>
              <a:off x="5000722" y="3885069"/>
              <a:ext cx="0" cy="1679073"/>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32" name="Freeform 785"/>
            <p:cNvSpPr>
              <a:spLocks/>
            </p:cNvSpPr>
            <p:nvPr/>
          </p:nvSpPr>
          <p:spPr bwMode="auto">
            <a:xfrm>
              <a:off x="2017810" y="5000713"/>
              <a:ext cx="2814638" cy="559245"/>
            </a:xfrm>
            <a:custGeom>
              <a:avLst/>
              <a:gdLst>
                <a:gd name="T0" fmla="*/ 113 w 7535"/>
                <a:gd name="T1" fmla="*/ 1752 h 1765"/>
                <a:gd name="T2" fmla="*/ 245 w 7535"/>
                <a:gd name="T3" fmla="*/ 1754 h 1765"/>
                <a:gd name="T4" fmla="*/ 377 w 7535"/>
                <a:gd name="T5" fmla="*/ 1763 h 1765"/>
                <a:gd name="T6" fmla="*/ 509 w 7535"/>
                <a:gd name="T7" fmla="*/ 1750 h 1765"/>
                <a:gd name="T8" fmla="*/ 640 w 7535"/>
                <a:gd name="T9" fmla="*/ 1746 h 1765"/>
                <a:gd name="T10" fmla="*/ 772 w 7535"/>
                <a:gd name="T11" fmla="*/ 1743 h 1765"/>
                <a:gd name="T12" fmla="*/ 904 w 7535"/>
                <a:gd name="T13" fmla="*/ 1743 h 1765"/>
                <a:gd name="T14" fmla="*/ 1036 w 7535"/>
                <a:gd name="T15" fmla="*/ 1730 h 1765"/>
                <a:gd name="T16" fmla="*/ 1168 w 7535"/>
                <a:gd name="T17" fmla="*/ 1735 h 1765"/>
                <a:gd name="T18" fmla="*/ 1300 w 7535"/>
                <a:gd name="T19" fmla="*/ 1699 h 1765"/>
                <a:gd name="T20" fmla="*/ 1432 w 7535"/>
                <a:gd name="T21" fmla="*/ 1679 h 1765"/>
                <a:gd name="T22" fmla="*/ 1563 w 7535"/>
                <a:gd name="T23" fmla="*/ 1673 h 1765"/>
                <a:gd name="T24" fmla="*/ 1695 w 7535"/>
                <a:gd name="T25" fmla="*/ 1636 h 1765"/>
                <a:gd name="T26" fmla="*/ 1827 w 7535"/>
                <a:gd name="T27" fmla="*/ 1604 h 1765"/>
                <a:gd name="T28" fmla="*/ 1959 w 7535"/>
                <a:gd name="T29" fmla="*/ 1499 h 1765"/>
                <a:gd name="T30" fmla="*/ 2091 w 7535"/>
                <a:gd name="T31" fmla="*/ 1358 h 1765"/>
                <a:gd name="T32" fmla="*/ 2223 w 7535"/>
                <a:gd name="T33" fmla="*/ 1335 h 1765"/>
                <a:gd name="T34" fmla="*/ 2355 w 7535"/>
                <a:gd name="T35" fmla="*/ 1267 h 1765"/>
                <a:gd name="T36" fmla="*/ 2486 w 7535"/>
                <a:gd name="T37" fmla="*/ 1081 h 1765"/>
                <a:gd name="T38" fmla="*/ 2618 w 7535"/>
                <a:gd name="T39" fmla="*/ 1014 h 1765"/>
                <a:gd name="T40" fmla="*/ 2750 w 7535"/>
                <a:gd name="T41" fmla="*/ 1018 h 1765"/>
                <a:gd name="T42" fmla="*/ 2882 w 7535"/>
                <a:gd name="T43" fmla="*/ 1082 h 1765"/>
                <a:gd name="T44" fmla="*/ 3014 w 7535"/>
                <a:gd name="T45" fmla="*/ 952 h 1765"/>
                <a:gd name="T46" fmla="*/ 3146 w 7535"/>
                <a:gd name="T47" fmla="*/ 1072 h 1765"/>
                <a:gd name="T48" fmla="*/ 3278 w 7535"/>
                <a:gd name="T49" fmla="*/ 1040 h 1765"/>
                <a:gd name="T50" fmla="*/ 3409 w 7535"/>
                <a:gd name="T51" fmla="*/ 1165 h 1765"/>
                <a:gd name="T52" fmla="*/ 3541 w 7535"/>
                <a:gd name="T53" fmla="*/ 1151 h 1765"/>
                <a:gd name="T54" fmla="*/ 3673 w 7535"/>
                <a:gd name="T55" fmla="*/ 1228 h 1765"/>
                <a:gd name="T56" fmla="*/ 3805 w 7535"/>
                <a:gd name="T57" fmla="*/ 1231 h 1765"/>
                <a:gd name="T58" fmla="*/ 3937 w 7535"/>
                <a:gd name="T59" fmla="*/ 1307 h 1765"/>
                <a:gd name="T60" fmla="*/ 4069 w 7535"/>
                <a:gd name="T61" fmla="*/ 1290 h 1765"/>
                <a:gd name="T62" fmla="*/ 4201 w 7535"/>
                <a:gd name="T63" fmla="*/ 1322 h 1765"/>
                <a:gd name="T64" fmla="*/ 4332 w 7535"/>
                <a:gd name="T65" fmla="*/ 1352 h 1765"/>
                <a:gd name="T66" fmla="*/ 4464 w 7535"/>
                <a:gd name="T67" fmla="*/ 1370 h 1765"/>
                <a:gd name="T68" fmla="*/ 4596 w 7535"/>
                <a:gd name="T69" fmla="*/ 1335 h 1765"/>
                <a:gd name="T70" fmla="*/ 4728 w 7535"/>
                <a:gd name="T71" fmla="*/ 1275 h 1765"/>
                <a:gd name="T72" fmla="*/ 4860 w 7535"/>
                <a:gd name="T73" fmla="*/ 1242 h 1765"/>
                <a:gd name="T74" fmla="*/ 4992 w 7535"/>
                <a:gd name="T75" fmla="*/ 1284 h 1765"/>
                <a:gd name="T76" fmla="*/ 5124 w 7535"/>
                <a:gd name="T77" fmla="*/ 1249 h 1765"/>
                <a:gd name="T78" fmla="*/ 5255 w 7535"/>
                <a:gd name="T79" fmla="*/ 1172 h 1765"/>
                <a:gd name="T80" fmla="*/ 5387 w 7535"/>
                <a:gd name="T81" fmla="*/ 1036 h 1765"/>
                <a:gd name="T82" fmla="*/ 5519 w 7535"/>
                <a:gd name="T83" fmla="*/ 1040 h 1765"/>
                <a:gd name="T84" fmla="*/ 5651 w 7535"/>
                <a:gd name="T85" fmla="*/ 911 h 1765"/>
                <a:gd name="T86" fmla="*/ 5783 w 7535"/>
                <a:gd name="T87" fmla="*/ 802 h 1765"/>
                <a:gd name="T88" fmla="*/ 5915 w 7535"/>
                <a:gd name="T89" fmla="*/ 639 h 1765"/>
                <a:gd name="T90" fmla="*/ 6047 w 7535"/>
                <a:gd name="T91" fmla="*/ 398 h 1765"/>
                <a:gd name="T92" fmla="*/ 6179 w 7535"/>
                <a:gd name="T93" fmla="*/ 385 h 1765"/>
                <a:gd name="T94" fmla="*/ 6310 w 7535"/>
                <a:gd name="T95" fmla="*/ 231 h 1765"/>
                <a:gd name="T96" fmla="*/ 6442 w 7535"/>
                <a:gd name="T97" fmla="*/ 334 h 1765"/>
                <a:gd name="T98" fmla="*/ 6574 w 7535"/>
                <a:gd name="T99" fmla="*/ 257 h 1765"/>
                <a:gd name="T100" fmla="*/ 6706 w 7535"/>
                <a:gd name="T101" fmla="*/ 257 h 1765"/>
                <a:gd name="T102" fmla="*/ 6838 w 7535"/>
                <a:gd name="T103" fmla="*/ 154 h 1765"/>
                <a:gd name="T104" fmla="*/ 6970 w 7535"/>
                <a:gd name="T105" fmla="*/ 154 h 1765"/>
                <a:gd name="T106" fmla="*/ 7102 w 7535"/>
                <a:gd name="T107" fmla="*/ 218 h 1765"/>
                <a:gd name="T108" fmla="*/ 7233 w 7535"/>
                <a:gd name="T109" fmla="*/ 398 h 1765"/>
                <a:gd name="T110" fmla="*/ 7365 w 7535"/>
                <a:gd name="T111" fmla="*/ 385 h 1765"/>
                <a:gd name="T112" fmla="*/ 7497 w 7535"/>
                <a:gd name="T113" fmla="*/ 398 h 1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535" h="1765">
                  <a:moveTo>
                    <a:pt x="0" y="1752"/>
                  </a:moveTo>
                  <a:lnTo>
                    <a:pt x="19" y="1754"/>
                  </a:lnTo>
                  <a:lnTo>
                    <a:pt x="38" y="1752"/>
                  </a:lnTo>
                  <a:lnTo>
                    <a:pt x="56" y="1741"/>
                  </a:lnTo>
                  <a:lnTo>
                    <a:pt x="75" y="1763"/>
                  </a:lnTo>
                  <a:lnTo>
                    <a:pt x="94" y="1756"/>
                  </a:lnTo>
                  <a:lnTo>
                    <a:pt x="113" y="1752"/>
                  </a:lnTo>
                  <a:lnTo>
                    <a:pt x="132" y="1752"/>
                  </a:lnTo>
                  <a:lnTo>
                    <a:pt x="151" y="1748"/>
                  </a:lnTo>
                  <a:lnTo>
                    <a:pt x="169" y="1756"/>
                  </a:lnTo>
                  <a:lnTo>
                    <a:pt x="188" y="1760"/>
                  </a:lnTo>
                  <a:lnTo>
                    <a:pt x="207" y="1765"/>
                  </a:lnTo>
                  <a:lnTo>
                    <a:pt x="226" y="1752"/>
                  </a:lnTo>
                  <a:lnTo>
                    <a:pt x="245" y="1754"/>
                  </a:lnTo>
                  <a:lnTo>
                    <a:pt x="264" y="1752"/>
                  </a:lnTo>
                  <a:lnTo>
                    <a:pt x="282" y="1752"/>
                  </a:lnTo>
                  <a:lnTo>
                    <a:pt x="301" y="1756"/>
                  </a:lnTo>
                  <a:lnTo>
                    <a:pt x="320" y="1754"/>
                  </a:lnTo>
                  <a:lnTo>
                    <a:pt x="339" y="1756"/>
                  </a:lnTo>
                  <a:lnTo>
                    <a:pt x="358" y="1754"/>
                  </a:lnTo>
                  <a:lnTo>
                    <a:pt x="377" y="1763"/>
                  </a:lnTo>
                  <a:lnTo>
                    <a:pt x="395" y="1763"/>
                  </a:lnTo>
                  <a:lnTo>
                    <a:pt x="414" y="1748"/>
                  </a:lnTo>
                  <a:lnTo>
                    <a:pt x="433" y="1756"/>
                  </a:lnTo>
                  <a:lnTo>
                    <a:pt x="452" y="1763"/>
                  </a:lnTo>
                  <a:lnTo>
                    <a:pt x="471" y="1754"/>
                  </a:lnTo>
                  <a:lnTo>
                    <a:pt x="490" y="1746"/>
                  </a:lnTo>
                  <a:lnTo>
                    <a:pt x="509" y="1750"/>
                  </a:lnTo>
                  <a:lnTo>
                    <a:pt x="527" y="1748"/>
                  </a:lnTo>
                  <a:lnTo>
                    <a:pt x="546" y="1760"/>
                  </a:lnTo>
                  <a:lnTo>
                    <a:pt x="565" y="1756"/>
                  </a:lnTo>
                  <a:lnTo>
                    <a:pt x="584" y="1746"/>
                  </a:lnTo>
                  <a:lnTo>
                    <a:pt x="603" y="1765"/>
                  </a:lnTo>
                  <a:lnTo>
                    <a:pt x="622" y="1750"/>
                  </a:lnTo>
                  <a:lnTo>
                    <a:pt x="640" y="1746"/>
                  </a:lnTo>
                  <a:lnTo>
                    <a:pt x="659" y="1756"/>
                  </a:lnTo>
                  <a:lnTo>
                    <a:pt x="678" y="1748"/>
                  </a:lnTo>
                  <a:lnTo>
                    <a:pt x="697" y="1758"/>
                  </a:lnTo>
                  <a:lnTo>
                    <a:pt x="716" y="1752"/>
                  </a:lnTo>
                  <a:lnTo>
                    <a:pt x="735" y="1739"/>
                  </a:lnTo>
                  <a:lnTo>
                    <a:pt x="753" y="1752"/>
                  </a:lnTo>
                  <a:lnTo>
                    <a:pt x="772" y="1743"/>
                  </a:lnTo>
                  <a:lnTo>
                    <a:pt x="791" y="1752"/>
                  </a:lnTo>
                  <a:lnTo>
                    <a:pt x="810" y="1754"/>
                  </a:lnTo>
                  <a:lnTo>
                    <a:pt x="829" y="1748"/>
                  </a:lnTo>
                  <a:lnTo>
                    <a:pt x="848" y="1754"/>
                  </a:lnTo>
                  <a:lnTo>
                    <a:pt x="866" y="1748"/>
                  </a:lnTo>
                  <a:lnTo>
                    <a:pt x="885" y="1748"/>
                  </a:lnTo>
                  <a:lnTo>
                    <a:pt x="904" y="1743"/>
                  </a:lnTo>
                  <a:lnTo>
                    <a:pt x="923" y="1737"/>
                  </a:lnTo>
                  <a:lnTo>
                    <a:pt x="942" y="1739"/>
                  </a:lnTo>
                  <a:lnTo>
                    <a:pt x="961" y="1750"/>
                  </a:lnTo>
                  <a:lnTo>
                    <a:pt x="979" y="1746"/>
                  </a:lnTo>
                  <a:lnTo>
                    <a:pt x="998" y="1739"/>
                  </a:lnTo>
                  <a:lnTo>
                    <a:pt x="1017" y="1730"/>
                  </a:lnTo>
                  <a:lnTo>
                    <a:pt x="1036" y="1730"/>
                  </a:lnTo>
                  <a:lnTo>
                    <a:pt x="1055" y="1746"/>
                  </a:lnTo>
                  <a:lnTo>
                    <a:pt x="1074" y="1739"/>
                  </a:lnTo>
                  <a:lnTo>
                    <a:pt x="1092" y="1746"/>
                  </a:lnTo>
                  <a:lnTo>
                    <a:pt x="1111" y="1718"/>
                  </a:lnTo>
                  <a:lnTo>
                    <a:pt x="1130" y="1737"/>
                  </a:lnTo>
                  <a:lnTo>
                    <a:pt x="1149" y="1730"/>
                  </a:lnTo>
                  <a:lnTo>
                    <a:pt x="1168" y="1735"/>
                  </a:lnTo>
                  <a:lnTo>
                    <a:pt x="1187" y="1737"/>
                  </a:lnTo>
                  <a:lnTo>
                    <a:pt x="1205" y="1718"/>
                  </a:lnTo>
                  <a:lnTo>
                    <a:pt x="1224" y="1724"/>
                  </a:lnTo>
                  <a:lnTo>
                    <a:pt x="1243" y="1722"/>
                  </a:lnTo>
                  <a:lnTo>
                    <a:pt x="1262" y="1741"/>
                  </a:lnTo>
                  <a:lnTo>
                    <a:pt x="1281" y="1726"/>
                  </a:lnTo>
                  <a:lnTo>
                    <a:pt x="1300" y="1699"/>
                  </a:lnTo>
                  <a:lnTo>
                    <a:pt x="1319" y="1711"/>
                  </a:lnTo>
                  <a:lnTo>
                    <a:pt x="1337" y="1728"/>
                  </a:lnTo>
                  <a:lnTo>
                    <a:pt x="1356" y="1709"/>
                  </a:lnTo>
                  <a:lnTo>
                    <a:pt x="1375" y="1711"/>
                  </a:lnTo>
                  <a:lnTo>
                    <a:pt x="1394" y="1720"/>
                  </a:lnTo>
                  <a:lnTo>
                    <a:pt x="1413" y="1709"/>
                  </a:lnTo>
                  <a:lnTo>
                    <a:pt x="1432" y="1679"/>
                  </a:lnTo>
                  <a:lnTo>
                    <a:pt x="1450" y="1664"/>
                  </a:lnTo>
                  <a:lnTo>
                    <a:pt x="1469" y="1679"/>
                  </a:lnTo>
                  <a:lnTo>
                    <a:pt x="1488" y="1688"/>
                  </a:lnTo>
                  <a:lnTo>
                    <a:pt x="1507" y="1684"/>
                  </a:lnTo>
                  <a:lnTo>
                    <a:pt x="1526" y="1671"/>
                  </a:lnTo>
                  <a:lnTo>
                    <a:pt x="1545" y="1662"/>
                  </a:lnTo>
                  <a:lnTo>
                    <a:pt x="1563" y="1673"/>
                  </a:lnTo>
                  <a:lnTo>
                    <a:pt x="1582" y="1656"/>
                  </a:lnTo>
                  <a:lnTo>
                    <a:pt x="1601" y="1627"/>
                  </a:lnTo>
                  <a:lnTo>
                    <a:pt x="1620" y="1620"/>
                  </a:lnTo>
                  <a:lnTo>
                    <a:pt x="1639" y="1639"/>
                  </a:lnTo>
                  <a:lnTo>
                    <a:pt x="1658" y="1633"/>
                  </a:lnTo>
                  <a:lnTo>
                    <a:pt x="1676" y="1617"/>
                  </a:lnTo>
                  <a:lnTo>
                    <a:pt x="1695" y="1636"/>
                  </a:lnTo>
                  <a:lnTo>
                    <a:pt x="1714" y="1598"/>
                  </a:lnTo>
                  <a:lnTo>
                    <a:pt x="1733" y="1602"/>
                  </a:lnTo>
                  <a:lnTo>
                    <a:pt x="1752" y="1589"/>
                  </a:lnTo>
                  <a:lnTo>
                    <a:pt x="1771" y="1620"/>
                  </a:lnTo>
                  <a:lnTo>
                    <a:pt x="1789" y="1595"/>
                  </a:lnTo>
                  <a:lnTo>
                    <a:pt x="1808" y="1550"/>
                  </a:lnTo>
                  <a:lnTo>
                    <a:pt x="1827" y="1604"/>
                  </a:lnTo>
                  <a:lnTo>
                    <a:pt x="1846" y="1538"/>
                  </a:lnTo>
                  <a:lnTo>
                    <a:pt x="1865" y="1549"/>
                  </a:lnTo>
                  <a:lnTo>
                    <a:pt x="1884" y="1508"/>
                  </a:lnTo>
                  <a:lnTo>
                    <a:pt x="1902" y="1527"/>
                  </a:lnTo>
                  <a:lnTo>
                    <a:pt x="1921" y="1470"/>
                  </a:lnTo>
                  <a:lnTo>
                    <a:pt x="1940" y="1466"/>
                  </a:lnTo>
                  <a:lnTo>
                    <a:pt x="1959" y="1499"/>
                  </a:lnTo>
                  <a:lnTo>
                    <a:pt x="1978" y="1480"/>
                  </a:lnTo>
                  <a:lnTo>
                    <a:pt x="1997" y="1405"/>
                  </a:lnTo>
                  <a:lnTo>
                    <a:pt x="2015" y="1427"/>
                  </a:lnTo>
                  <a:lnTo>
                    <a:pt x="2034" y="1421"/>
                  </a:lnTo>
                  <a:lnTo>
                    <a:pt x="2053" y="1425"/>
                  </a:lnTo>
                  <a:lnTo>
                    <a:pt x="2072" y="1425"/>
                  </a:lnTo>
                  <a:lnTo>
                    <a:pt x="2091" y="1358"/>
                  </a:lnTo>
                  <a:lnTo>
                    <a:pt x="2110" y="1408"/>
                  </a:lnTo>
                  <a:lnTo>
                    <a:pt x="2129" y="1353"/>
                  </a:lnTo>
                  <a:lnTo>
                    <a:pt x="2147" y="1377"/>
                  </a:lnTo>
                  <a:lnTo>
                    <a:pt x="2166" y="1276"/>
                  </a:lnTo>
                  <a:lnTo>
                    <a:pt x="2185" y="1299"/>
                  </a:lnTo>
                  <a:lnTo>
                    <a:pt x="2204" y="1345"/>
                  </a:lnTo>
                  <a:lnTo>
                    <a:pt x="2223" y="1335"/>
                  </a:lnTo>
                  <a:lnTo>
                    <a:pt x="2242" y="1254"/>
                  </a:lnTo>
                  <a:lnTo>
                    <a:pt x="2260" y="1255"/>
                  </a:lnTo>
                  <a:lnTo>
                    <a:pt x="2279" y="1209"/>
                  </a:lnTo>
                  <a:lnTo>
                    <a:pt x="2298" y="1217"/>
                  </a:lnTo>
                  <a:lnTo>
                    <a:pt x="2317" y="1241"/>
                  </a:lnTo>
                  <a:lnTo>
                    <a:pt x="2336" y="1219"/>
                  </a:lnTo>
                  <a:lnTo>
                    <a:pt x="2355" y="1267"/>
                  </a:lnTo>
                  <a:lnTo>
                    <a:pt x="2373" y="1230"/>
                  </a:lnTo>
                  <a:lnTo>
                    <a:pt x="2392" y="1203"/>
                  </a:lnTo>
                  <a:lnTo>
                    <a:pt x="2411" y="1203"/>
                  </a:lnTo>
                  <a:lnTo>
                    <a:pt x="2430" y="1219"/>
                  </a:lnTo>
                  <a:lnTo>
                    <a:pt x="2449" y="1119"/>
                  </a:lnTo>
                  <a:lnTo>
                    <a:pt x="2468" y="1119"/>
                  </a:lnTo>
                  <a:lnTo>
                    <a:pt x="2486" y="1081"/>
                  </a:lnTo>
                  <a:lnTo>
                    <a:pt x="2505" y="1142"/>
                  </a:lnTo>
                  <a:lnTo>
                    <a:pt x="2524" y="1076"/>
                  </a:lnTo>
                  <a:lnTo>
                    <a:pt x="2543" y="1088"/>
                  </a:lnTo>
                  <a:lnTo>
                    <a:pt x="2562" y="1133"/>
                  </a:lnTo>
                  <a:lnTo>
                    <a:pt x="2581" y="1062"/>
                  </a:lnTo>
                  <a:lnTo>
                    <a:pt x="2599" y="1121"/>
                  </a:lnTo>
                  <a:lnTo>
                    <a:pt x="2618" y="1014"/>
                  </a:lnTo>
                  <a:lnTo>
                    <a:pt x="2637" y="1027"/>
                  </a:lnTo>
                  <a:lnTo>
                    <a:pt x="2656" y="1065"/>
                  </a:lnTo>
                  <a:lnTo>
                    <a:pt x="2675" y="1088"/>
                  </a:lnTo>
                  <a:lnTo>
                    <a:pt x="2694" y="999"/>
                  </a:lnTo>
                  <a:lnTo>
                    <a:pt x="2712" y="1031"/>
                  </a:lnTo>
                  <a:lnTo>
                    <a:pt x="2731" y="1008"/>
                  </a:lnTo>
                  <a:lnTo>
                    <a:pt x="2750" y="1018"/>
                  </a:lnTo>
                  <a:lnTo>
                    <a:pt x="2769" y="1053"/>
                  </a:lnTo>
                  <a:lnTo>
                    <a:pt x="2788" y="1037"/>
                  </a:lnTo>
                  <a:lnTo>
                    <a:pt x="2807" y="985"/>
                  </a:lnTo>
                  <a:lnTo>
                    <a:pt x="2825" y="940"/>
                  </a:lnTo>
                  <a:lnTo>
                    <a:pt x="2844" y="997"/>
                  </a:lnTo>
                  <a:lnTo>
                    <a:pt x="2863" y="995"/>
                  </a:lnTo>
                  <a:lnTo>
                    <a:pt x="2882" y="1082"/>
                  </a:lnTo>
                  <a:lnTo>
                    <a:pt x="2901" y="1070"/>
                  </a:lnTo>
                  <a:lnTo>
                    <a:pt x="2920" y="1005"/>
                  </a:lnTo>
                  <a:lnTo>
                    <a:pt x="2939" y="1008"/>
                  </a:lnTo>
                  <a:lnTo>
                    <a:pt x="2957" y="1042"/>
                  </a:lnTo>
                  <a:lnTo>
                    <a:pt x="2976" y="1010"/>
                  </a:lnTo>
                  <a:lnTo>
                    <a:pt x="2995" y="1010"/>
                  </a:lnTo>
                  <a:lnTo>
                    <a:pt x="3014" y="952"/>
                  </a:lnTo>
                  <a:lnTo>
                    <a:pt x="3033" y="1062"/>
                  </a:lnTo>
                  <a:lnTo>
                    <a:pt x="3052" y="1108"/>
                  </a:lnTo>
                  <a:lnTo>
                    <a:pt x="3070" y="1056"/>
                  </a:lnTo>
                  <a:lnTo>
                    <a:pt x="3089" y="1106"/>
                  </a:lnTo>
                  <a:lnTo>
                    <a:pt x="3108" y="1056"/>
                  </a:lnTo>
                  <a:lnTo>
                    <a:pt x="3127" y="1149"/>
                  </a:lnTo>
                  <a:lnTo>
                    <a:pt x="3146" y="1072"/>
                  </a:lnTo>
                  <a:lnTo>
                    <a:pt x="3165" y="1050"/>
                  </a:lnTo>
                  <a:lnTo>
                    <a:pt x="3183" y="999"/>
                  </a:lnTo>
                  <a:lnTo>
                    <a:pt x="3202" y="1056"/>
                  </a:lnTo>
                  <a:lnTo>
                    <a:pt x="3221" y="1094"/>
                  </a:lnTo>
                  <a:lnTo>
                    <a:pt x="3240" y="1085"/>
                  </a:lnTo>
                  <a:lnTo>
                    <a:pt x="3259" y="1008"/>
                  </a:lnTo>
                  <a:lnTo>
                    <a:pt x="3278" y="1040"/>
                  </a:lnTo>
                  <a:lnTo>
                    <a:pt x="3296" y="1085"/>
                  </a:lnTo>
                  <a:lnTo>
                    <a:pt x="3315" y="1072"/>
                  </a:lnTo>
                  <a:lnTo>
                    <a:pt x="3334" y="1142"/>
                  </a:lnTo>
                  <a:lnTo>
                    <a:pt x="3353" y="1145"/>
                  </a:lnTo>
                  <a:lnTo>
                    <a:pt x="3372" y="1168"/>
                  </a:lnTo>
                  <a:lnTo>
                    <a:pt x="3391" y="1142"/>
                  </a:lnTo>
                  <a:lnTo>
                    <a:pt x="3409" y="1165"/>
                  </a:lnTo>
                  <a:lnTo>
                    <a:pt x="3428" y="1113"/>
                  </a:lnTo>
                  <a:lnTo>
                    <a:pt x="3447" y="1132"/>
                  </a:lnTo>
                  <a:lnTo>
                    <a:pt x="3466" y="1133"/>
                  </a:lnTo>
                  <a:lnTo>
                    <a:pt x="3485" y="1155"/>
                  </a:lnTo>
                  <a:lnTo>
                    <a:pt x="3504" y="1136"/>
                  </a:lnTo>
                  <a:lnTo>
                    <a:pt x="3522" y="1194"/>
                  </a:lnTo>
                  <a:lnTo>
                    <a:pt x="3541" y="1151"/>
                  </a:lnTo>
                  <a:lnTo>
                    <a:pt x="3560" y="1127"/>
                  </a:lnTo>
                  <a:lnTo>
                    <a:pt x="3579" y="1218"/>
                  </a:lnTo>
                  <a:lnTo>
                    <a:pt x="3598" y="1187"/>
                  </a:lnTo>
                  <a:lnTo>
                    <a:pt x="3617" y="1174"/>
                  </a:lnTo>
                  <a:lnTo>
                    <a:pt x="3635" y="1189"/>
                  </a:lnTo>
                  <a:lnTo>
                    <a:pt x="3654" y="1273"/>
                  </a:lnTo>
                  <a:lnTo>
                    <a:pt x="3673" y="1228"/>
                  </a:lnTo>
                  <a:lnTo>
                    <a:pt x="3692" y="1299"/>
                  </a:lnTo>
                  <a:lnTo>
                    <a:pt x="3711" y="1251"/>
                  </a:lnTo>
                  <a:lnTo>
                    <a:pt x="3730" y="1254"/>
                  </a:lnTo>
                  <a:lnTo>
                    <a:pt x="3749" y="1172"/>
                  </a:lnTo>
                  <a:lnTo>
                    <a:pt x="3767" y="1210"/>
                  </a:lnTo>
                  <a:lnTo>
                    <a:pt x="3786" y="1222"/>
                  </a:lnTo>
                  <a:lnTo>
                    <a:pt x="3805" y="1231"/>
                  </a:lnTo>
                  <a:lnTo>
                    <a:pt x="3824" y="1236"/>
                  </a:lnTo>
                  <a:lnTo>
                    <a:pt x="3843" y="1267"/>
                  </a:lnTo>
                  <a:lnTo>
                    <a:pt x="3862" y="1309"/>
                  </a:lnTo>
                  <a:lnTo>
                    <a:pt x="3880" y="1251"/>
                  </a:lnTo>
                  <a:lnTo>
                    <a:pt x="3899" y="1273"/>
                  </a:lnTo>
                  <a:lnTo>
                    <a:pt x="3918" y="1300"/>
                  </a:lnTo>
                  <a:lnTo>
                    <a:pt x="3937" y="1307"/>
                  </a:lnTo>
                  <a:lnTo>
                    <a:pt x="3956" y="1309"/>
                  </a:lnTo>
                  <a:lnTo>
                    <a:pt x="3975" y="1294"/>
                  </a:lnTo>
                  <a:lnTo>
                    <a:pt x="3993" y="1241"/>
                  </a:lnTo>
                  <a:lnTo>
                    <a:pt x="4012" y="1241"/>
                  </a:lnTo>
                  <a:lnTo>
                    <a:pt x="4031" y="1332"/>
                  </a:lnTo>
                  <a:lnTo>
                    <a:pt x="4050" y="1350"/>
                  </a:lnTo>
                  <a:lnTo>
                    <a:pt x="4069" y="1290"/>
                  </a:lnTo>
                  <a:lnTo>
                    <a:pt x="4088" y="1376"/>
                  </a:lnTo>
                  <a:lnTo>
                    <a:pt x="4106" y="1326"/>
                  </a:lnTo>
                  <a:lnTo>
                    <a:pt x="4125" y="1352"/>
                  </a:lnTo>
                  <a:lnTo>
                    <a:pt x="4144" y="1318"/>
                  </a:lnTo>
                  <a:lnTo>
                    <a:pt x="4163" y="1325"/>
                  </a:lnTo>
                  <a:lnTo>
                    <a:pt x="4182" y="1377"/>
                  </a:lnTo>
                  <a:lnTo>
                    <a:pt x="4201" y="1322"/>
                  </a:lnTo>
                  <a:lnTo>
                    <a:pt x="4219" y="1363"/>
                  </a:lnTo>
                  <a:lnTo>
                    <a:pt x="4238" y="1390"/>
                  </a:lnTo>
                  <a:lnTo>
                    <a:pt x="4257" y="1373"/>
                  </a:lnTo>
                  <a:lnTo>
                    <a:pt x="4276" y="1390"/>
                  </a:lnTo>
                  <a:lnTo>
                    <a:pt x="4295" y="1380"/>
                  </a:lnTo>
                  <a:lnTo>
                    <a:pt x="4314" y="1358"/>
                  </a:lnTo>
                  <a:lnTo>
                    <a:pt x="4332" y="1352"/>
                  </a:lnTo>
                  <a:lnTo>
                    <a:pt x="4351" y="1389"/>
                  </a:lnTo>
                  <a:lnTo>
                    <a:pt x="4370" y="1382"/>
                  </a:lnTo>
                  <a:lnTo>
                    <a:pt x="4389" y="1354"/>
                  </a:lnTo>
                  <a:lnTo>
                    <a:pt x="4408" y="1366"/>
                  </a:lnTo>
                  <a:lnTo>
                    <a:pt x="4427" y="1373"/>
                  </a:lnTo>
                  <a:lnTo>
                    <a:pt x="4445" y="1382"/>
                  </a:lnTo>
                  <a:lnTo>
                    <a:pt x="4464" y="1370"/>
                  </a:lnTo>
                  <a:lnTo>
                    <a:pt x="4483" y="1382"/>
                  </a:lnTo>
                  <a:lnTo>
                    <a:pt x="4502" y="1431"/>
                  </a:lnTo>
                  <a:lnTo>
                    <a:pt x="4521" y="1341"/>
                  </a:lnTo>
                  <a:lnTo>
                    <a:pt x="4540" y="1332"/>
                  </a:lnTo>
                  <a:lnTo>
                    <a:pt x="4559" y="1357"/>
                  </a:lnTo>
                  <a:lnTo>
                    <a:pt x="4577" y="1380"/>
                  </a:lnTo>
                  <a:lnTo>
                    <a:pt x="4596" y="1335"/>
                  </a:lnTo>
                  <a:lnTo>
                    <a:pt x="4615" y="1373"/>
                  </a:lnTo>
                  <a:lnTo>
                    <a:pt x="4634" y="1319"/>
                  </a:lnTo>
                  <a:lnTo>
                    <a:pt x="4653" y="1384"/>
                  </a:lnTo>
                  <a:lnTo>
                    <a:pt x="4672" y="1363"/>
                  </a:lnTo>
                  <a:lnTo>
                    <a:pt x="4690" y="1362"/>
                  </a:lnTo>
                  <a:lnTo>
                    <a:pt x="4709" y="1367"/>
                  </a:lnTo>
                  <a:lnTo>
                    <a:pt x="4728" y="1275"/>
                  </a:lnTo>
                  <a:lnTo>
                    <a:pt x="4747" y="1327"/>
                  </a:lnTo>
                  <a:lnTo>
                    <a:pt x="4766" y="1357"/>
                  </a:lnTo>
                  <a:lnTo>
                    <a:pt x="4785" y="1312"/>
                  </a:lnTo>
                  <a:lnTo>
                    <a:pt x="4803" y="1313"/>
                  </a:lnTo>
                  <a:lnTo>
                    <a:pt x="4822" y="1319"/>
                  </a:lnTo>
                  <a:lnTo>
                    <a:pt x="4841" y="1328"/>
                  </a:lnTo>
                  <a:lnTo>
                    <a:pt x="4860" y="1242"/>
                  </a:lnTo>
                  <a:lnTo>
                    <a:pt x="4879" y="1318"/>
                  </a:lnTo>
                  <a:lnTo>
                    <a:pt x="4898" y="1254"/>
                  </a:lnTo>
                  <a:lnTo>
                    <a:pt x="4916" y="1300"/>
                  </a:lnTo>
                  <a:lnTo>
                    <a:pt x="4935" y="1254"/>
                  </a:lnTo>
                  <a:lnTo>
                    <a:pt x="4954" y="1254"/>
                  </a:lnTo>
                  <a:lnTo>
                    <a:pt x="4973" y="1325"/>
                  </a:lnTo>
                  <a:lnTo>
                    <a:pt x="4992" y="1284"/>
                  </a:lnTo>
                  <a:lnTo>
                    <a:pt x="5011" y="1300"/>
                  </a:lnTo>
                  <a:lnTo>
                    <a:pt x="5029" y="1326"/>
                  </a:lnTo>
                  <a:lnTo>
                    <a:pt x="5048" y="1267"/>
                  </a:lnTo>
                  <a:lnTo>
                    <a:pt x="5067" y="1228"/>
                  </a:lnTo>
                  <a:lnTo>
                    <a:pt x="5086" y="1185"/>
                  </a:lnTo>
                  <a:lnTo>
                    <a:pt x="5105" y="1230"/>
                  </a:lnTo>
                  <a:lnTo>
                    <a:pt x="5124" y="1249"/>
                  </a:lnTo>
                  <a:lnTo>
                    <a:pt x="5142" y="1236"/>
                  </a:lnTo>
                  <a:lnTo>
                    <a:pt x="5161" y="1242"/>
                  </a:lnTo>
                  <a:lnTo>
                    <a:pt x="5180" y="1217"/>
                  </a:lnTo>
                  <a:lnTo>
                    <a:pt x="5199" y="1149"/>
                  </a:lnTo>
                  <a:lnTo>
                    <a:pt x="5218" y="1155"/>
                  </a:lnTo>
                  <a:lnTo>
                    <a:pt x="5237" y="1232"/>
                  </a:lnTo>
                  <a:lnTo>
                    <a:pt x="5255" y="1172"/>
                  </a:lnTo>
                  <a:lnTo>
                    <a:pt x="5274" y="1142"/>
                  </a:lnTo>
                  <a:lnTo>
                    <a:pt x="5293" y="1059"/>
                  </a:lnTo>
                  <a:lnTo>
                    <a:pt x="5312" y="1127"/>
                  </a:lnTo>
                  <a:lnTo>
                    <a:pt x="5331" y="1101"/>
                  </a:lnTo>
                  <a:lnTo>
                    <a:pt x="5350" y="1104"/>
                  </a:lnTo>
                  <a:lnTo>
                    <a:pt x="5369" y="1100"/>
                  </a:lnTo>
                  <a:lnTo>
                    <a:pt x="5387" y="1036"/>
                  </a:lnTo>
                  <a:lnTo>
                    <a:pt x="5406" y="1065"/>
                  </a:lnTo>
                  <a:lnTo>
                    <a:pt x="5425" y="1104"/>
                  </a:lnTo>
                  <a:lnTo>
                    <a:pt x="5444" y="1091"/>
                  </a:lnTo>
                  <a:lnTo>
                    <a:pt x="5463" y="937"/>
                  </a:lnTo>
                  <a:lnTo>
                    <a:pt x="5482" y="1018"/>
                  </a:lnTo>
                  <a:lnTo>
                    <a:pt x="5500" y="1031"/>
                  </a:lnTo>
                  <a:lnTo>
                    <a:pt x="5519" y="1040"/>
                  </a:lnTo>
                  <a:lnTo>
                    <a:pt x="5538" y="950"/>
                  </a:lnTo>
                  <a:lnTo>
                    <a:pt x="5557" y="972"/>
                  </a:lnTo>
                  <a:lnTo>
                    <a:pt x="5576" y="952"/>
                  </a:lnTo>
                  <a:lnTo>
                    <a:pt x="5595" y="950"/>
                  </a:lnTo>
                  <a:lnTo>
                    <a:pt x="5613" y="937"/>
                  </a:lnTo>
                  <a:lnTo>
                    <a:pt x="5632" y="877"/>
                  </a:lnTo>
                  <a:lnTo>
                    <a:pt x="5651" y="911"/>
                  </a:lnTo>
                  <a:lnTo>
                    <a:pt x="5670" y="902"/>
                  </a:lnTo>
                  <a:lnTo>
                    <a:pt x="5689" y="949"/>
                  </a:lnTo>
                  <a:lnTo>
                    <a:pt x="5708" y="798"/>
                  </a:lnTo>
                  <a:lnTo>
                    <a:pt x="5726" y="780"/>
                  </a:lnTo>
                  <a:lnTo>
                    <a:pt x="5745" y="761"/>
                  </a:lnTo>
                  <a:lnTo>
                    <a:pt x="5764" y="798"/>
                  </a:lnTo>
                  <a:lnTo>
                    <a:pt x="5783" y="802"/>
                  </a:lnTo>
                  <a:lnTo>
                    <a:pt x="5802" y="754"/>
                  </a:lnTo>
                  <a:lnTo>
                    <a:pt x="5821" y="664"/>
                  </a:lnTo>
                  <a:lnTo>
                    <a:pt x="5839" y="723"/>
                  </a:lnTo>
                  <a:lnTo>
                    <a:pt x="5858" y="693"/>
                  </a:lnTo>
                  <a:lnTo>
                    <a:pt x="5877" y="632"/>
                  </a:lnTo>
                  <a:lnTo>
                    <a:pt x="5896" y="616"/>
                  </a:lnTo>
                  <a:lnTo>
                    <a:pt x="5915" y="639"/>
                  </a:lnTo>
                  <a:lnTo>
                    <a:pt x="5934" y="580"/>
                  </a:lnTo>
                  <a:lnTo>
                    <a:pt x="5952" y="664"/>
                  </a:lnTo>
                  <a:lnTo>
                    <a:pt x="5971" y="490"/>
                  </a:lnTo>
                  <a:lnTo>
                    <a:pt x="5990" y="616"/>
                  </a:lnTo>
                  <a:lnTo>
                    <a:pt x="6009" y="475"/>
                  </a:lnTo>
                  <a:lnTo>
                    <a:pt x="6028" y="603"/>
                  </a:lnTo>
                  <a:lnTo>
                    <a:pt x="6047" y="398"/>
                  </a:lnTo>
                  <a:lnTo>
                    <a:pt x="6065" y="462"/>
                  </a:lnTo>
                  <a:lnTo>
                    <a:pt x="6084" y="372"/>
                  </a:lnTo>
                  <a:lnTo>
                    <a:pt x="6103" y="424"/>
                  </a:lnTo>
                  <a:lnTo>
                    <a:pt x="6122" y="385"/>
                  </a:lnTo>
                  <a:lnTo>
                    <a:pt x="6141" y="283"/>
                  </a:lnTo>
                  <a:lnTo>
                    <a:pt x="6160" y="475"/>
                  </a:lnTo>
                  <a:lnTo>
                    <a:pt x="6179" y="385"/>
                  </a:lnTo>
                  <a:lnTo>
                    <a:pt x="6197" y="321"/>
                  </a:lnTo>
                  <a:lnTo>
                    <a:pt x="6216" y="270"/>
                  </a:lnTo>
                  <a:lnTo>
                    <a:pt x="6235" y="385"/>
                  </a:lnTo>
                  <a:lnTo>
                    <a:pt x="6254" y="360"/>
                  </a:lnTo>
                  <a:lnTo>
                    <a:pt x="6273" y="295"/>
                  </a:lnTo>
                  <a:lnTo>
                    <a:pt x="6292" y="308"/>
                  </a:lnTo>
                  <a:lnTo>
                    <a:pt x="6310" y="231"/>
                  </a:lnTo>
                  <a:lnTo>
                    <a:pt x="6329" y="206"/>
                  </a:lnTo>
                  <a:lnTo>
                    <a:pt x="6348" y="295"/>
                  </a:lnTo>
                  <a:lnTo>
                    <a:pt x="6367" y="257"/>
                  </a:lnTo>
                  <a:lnTo>
                    <a:pt x="6386" y="321"/>
                  </a:lnTo>
                  <a:lnTo>
                    <a:pt x="6405" y="244"/>
                  </a:lnTo>
                  <a:lnTo>
                    <a:pt x="6423" y="283"/>
                  </a:lnTo>
                  <a:lnTo>
                    <a:pt x="6442" y="334"/>
                  </a:lnTo>
                  <a:lnTo>
                    <a:pt x="6461" y="129"/>
                  </a:lnTo>
                  <a:lnTo>
                    <a:pt x="6480" y="180"/>
                  </a:lnTo>
                  <a:lnTo>
                    <a:pt x="6499" y="141"/>
                  </a:lnTo>
                  <a:lnTo>
                    <a:pt x="6518" y="193"/>
                  </a:lnTo>
                  <a:lnTo>
                    <a:pt x="6536" y="193"/>
                  </a:lnTo>
                  <a:lnTo>
                    <a:pt x="6555" y="167"/>
                  </a:lnTo>
                  <a:lnTo>
                    <a:pt x="6574" y="257"/>
                  </a:lnTo>
                  <a:lnTo>
                    <a:pt x="6593" y="218"/>
                  </a:lnTo>
                  <a:lnTo>
                    <a:pt x="6612" y="116"/>
                  </a:lnTo>
                  <a:lnTo>
                    <a:pt x="6631" y="218"/>
                  </a:lnTo>
                  <a:lnTo>
                    <a:pt x="6649" y="0"/>
                  </a:lnTo>
                  <a:lnTo>
                    <a:pt x="6668" y="295"/>
                  </a:lnTo>
                  <a:lnTo>
                    <a:pt x="6687" y="244"/>
                  </a:lnTo>
                  <a:lnTo>
                    <a:pt x="6706" y="257"/>
                  </a:lnTo>
                  <a:lnTo>
                    <a:pt x="6725" y="257"/>
                  </a:lnTo>
                  <a:lnTo>
                    <a:pt x="6744" y="257"/>
                  </a:lnTo>
                  <a:lnTo>
                    <a:pt x="6762" y="257"/>
                  </a:lnTo>
                  <a:lnTo>
                    <a:pt x="6781" y="141"/>
                  </a:lnTo>
                  <a:lnTo>
                    <a:pt x="6800" y="257"/>
                  </a:lnTo>
                  <a:lnTo>
                    <a:pt x="6819" y="270"/>
                  </a:lnTo>
                  <a:lnTo>
                    <a:pt x="6838" y="154"/>
                  </a:lnTo>
                  <a:lnTo>
                    <a:pt x="6857" y="218"/>
                  </a:lnTo>
                  <a:lnTo>
                    <a:pt x="6875" y="218"/>
                  </a:lnTo>
                  <a:lnTo>
                    <a:pt x="6894" y="360"/>
                  </a:lnTo>
                  <a:lnTo>
                    <a:pt x="6913" y="283"/>
                  </a:lnTo>
                  <a:lnTo>
                    <a:pt x="6932" y="295"/>
                  </a:lnTo>
                  <a:lnTo>
                    <a:pt x="6951" y="218"/>
                  </a:lnTo>
                  <a:lnTo>
                    <a:pt x="6970" y="154"/>
                  </a:lnTo>
                  <a:lnTo>
                    <a:pt x="6989" y="295"/>
                  </a:lnTo>
                  <a:lnTo>
                    <a:pt x="7007" y="321"/>
                  </a:lnTo>
                  <a:lnTo>
                    <a:pt x="7026" y="295"/>
                  </a:lnTo>
                  <a:lnTo>
                    <a:pt x="7045" y="193"/>
                  </a:lnTo>
                  <a:lnTo>
                    <a:pt x="7064" y="244"/>
                  </a:lnTo>
                  <a:lnTo>
                    <a:pt x="7083" y="372"/>
                  </a:lnTo>
                  <a:lnTo>
                    <a:pt x="7102" y="218"/>
                  </a:lnTo>
                  <a:lnTo>
                    <a:pt x="7120" y="295"/>
                  </a:lnTo>
                  <a:lnTo>
                    <a:pt x="7139" y="308"/>
                  </a:lnTo>
                  <a:lnTo>
                    <a:pt x="7158" y="347"/>
                  </a:lnTo>
                  <a:lnTo>
                    <a:pt x="7177" y="295"/>
                  </a:lnTo>
                  <a:lnTo>
                    <a:pt x="7196" y="231"/>
                  </a:lnTo>
                  <a:lnTo>
                    <a:pt x="7215" y="321"/>
                  </a:lnTo>
                  <a:lnTo>
                    <a:pt x="7233" y="398"/>
                  </a:lnTo>
                  <a:lnTo>
                    <a:pt x="7252" y="283"/>
                  </a:lnTo>
                  <a:lnTo>
                    <a:pt x="7271" y="347"/>
                  </a:lnTo>
                  <a:lnTo>
                    <a:pt x="7290" y="308"/>
                  </a:lnTo>
                  <a:lnTo>
                    <a:pt x="7309" y="360"/>
                  </a:lnTo>
                  <a:lnTo>
                    <a:pt x="7328" y="424"/>
                  </a:lnTo>
                  <a:lnTo>
                    <a:pt x="7346" y="347"/>
                  </a:lnTo>
                  <a:lnTo>
                    <a:pt x="7365" y="385"/>
                  </a:lnTo>
                  <a:lnTo>
                    <a:pt x="7384" y="411"/>
                  </a:lnTo>
                  <a:lnTo>
                    <a:pt x="7403" y="347"/>
                  </a:lnTo>
                  <a:lnTo>
                    <a:pt x="7422" y="398"/>
                  </a:lnTo>
                  <a:lnTo>
                    <a:pt x="7441" y="398"/>
                  </a:lnTo>
                  <a:lnTo>
                    <a:pt x="7459" y="334"/>
                  </a:lnTo>
                  <a:lnTo>
                    <a:pt x="7478" y="321"/>
                  </a:lnTo>
                  <a:lnTo>
                    <a:pt x="7497" y="398"/>
                  </a:lnTo>
                  <a:lnTo>
                    <a:pt x="7516" y="475"/>
                  </a:lnTo>
                  <a:lnTo>
                    <a:pt x="7535" y="475"/>
                  </a:lnTo>
                </a:path>
              </a:pathLst>
            </a:custGeom>
            <a:noFill/>
            <a:ln w="19050">
              <a:solidFill>
                <a:srgbClr val="9E1E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33" name="Freeform 788"/>
            <p:cNvSpPr>
              <a:spLocks/>
            </p:cNvSpPr>
            <p:nvPr/>
          </p:nvSpPr>
          <p:spPr bwMode="auto">
            <a:xfrm>
              <a:off x="2095597" y="3954442"/>
              <a:ext cx="2722563" cy="1617382"/>
            </a:xfrm>
            <a:custGeom>
              <a:avLst/>
              <a:gdLst>
                <a:gd name="T0" fmla="*/ 113 w 7290"/>
                <a:gd name="T1" fmla="*/ 5026 h 5105"/>
                <a:gd name="T2" fmla="*/ 245 w 7290"/>
                <a:gd name="T3" fmla="*/ 5022 h 5105"/>
                <a:gd name="T4" fmla="*/ 377 w 7290"/>
                <a:gd name="T5" fmla="*/ 5017 h 5105"/>
                <a:gd name="T6" fmla="*/ 509 w 7290"/>
                <a:gd name="T7" fmla="*/ 5027 h 5105"/>
                <a:gd name="T8" fmla="*/ 641 w 7290"/>
                <a:gd name="T9" fmla="*/ 5008 h 5105"/>
                <a:gd name="T10" fmla="*/ 772 w 7290"/>
                <a:gd name="T11" fmla="*/ 5031 h 5105"/>
                <a:gd name="T12" fmla="*/ 904 w 7290"/>
                <a:gd name="T13" fmla="*/ 5038 h 5105"/>
                <a:gd name="T14" fmla="*/ 1036 w 7290"/>
                <a:gd name="T15" fmla="*/ 5021 h 5105"/>
                <a:gd name="T16" fmla="*/ 1168 w 7290"/>
                <a:gd name="T17" fmla="*/ 4907 h 5105"/>
                <a:gd name="T18" fmla="*/ 1300 w 7290"/>
                <a:gd name="T19" fmla="*/ 4849 h 5105"/>
                <a:gd name="T20" fmla="*/ 1432 w 7290"/>
                <a:gd name="T21" fmla="*/ 4200 h 5105"/>
                <a:gd name="T22" fmla="*/ 1564 w 7290"/>
                <a:gd name="T23" fmla="*/ 3743 h 5105"/>
                <a:gd name="T24" fmla="*/ 1695 w 7290"/>
                <a:gd name="T25" fmla="*/ 2825 h 5105"/>
                <a:gd name="T26" fmla="*/ 1827 w 7290"/>
                <a:gd name="T27" fmla="*/ 2220 h 5105"/>
                <a:gd name="T28" fmla="*/ 1959 w 7290"/>
                <a:gd name="T29" fmla="*/ 1850 h 5105"/>
                <a:gd name="T30" fmla="*/ 2091 w 7290"/>
                <a:gd name="T31" fmla="*/ 1799 h 5105"/>
                <a:gd name="T32" fmla="*/ 2223 w 7290"/>
                <a:gd name="T33" fmla="*/ 1766 h 5105"/>
                <a:gd name="T34" fmla="*/ 2355 w 7290"/>
                <a:gd name="T35" fmla="*/ 1799 h 5105"/>
                <a:gd name="T36" fmla="*/ 2487 w 7290"/>
                <a:gd name="T37" fmla="*/ 2152 h 5105"/>
                <a:gd name="T38" fmla="*/ 2618 w 7290"/>
                <a:gd name="T39" fmla="*/ 2489 h 5105"/>
                <a:gd name="T40" fmla="*/ 2750 w 7290"/>
                <a:gd name="T41" fmla="*/ 2993 h 5105"/>
                <a:gd name="T42" fmla="*/ 2882 w 7290"/>
                <a:gd name="T43" fmla="*/ 2976 h 5105"/>
                <a:gd name="T44" fmla="*/ 3014 w 7290"/>
                <a:gd name="T45" fmla="*/ 3628 h 5105"/>
                <a:gd name="T46" fmla="*/ 3146 w 7290"/>
                <a:gd name="T47" fmla="*/ 3595 h 5105"/>
                <a:gd name="T48" fmla="*/ 3278 w 7290"/>
                <a:gd name="T49" fmla="*/ 3716 h 5105"/>
                <a:gd name="T50" fmla="*/ 3410 w 7290"/>
                <a:gd name="T51" fmla="*/ 3904 h 5105"/>
                <a:gd name="T52" fmla="*/ 3542 w 7290"/>
                <a:gd name="T53" fmla="*/ 4292 h 5105"/>
                <a:gd name="T54" fmla="*/ 3673 w 7290"/>
                <a:gd name="T55" fmla="*/ 4297 h 5105"/>
                <a:gd name="T56" fmla="*/ 3805 w 7290"/>
                <a:gd name="T57" fmla="*/ 4114 h 5105"/>
                <a:gd name="T58" fmla="*/ 3937 w 7290"/>
                <a:gd name="T59" fmla="*/ 4109 h 5105"/>
                <a:gd name="T60" fmla="*/ 4069 w 7290"/>
                <a:gd name="T61" fmla="*/ 4047 h 5105"/>
                <a:gd name="T62" fmla="*/ 4201 w 7290"/>
                <a:gd name="T63" fmla="*/ 3897 h 5105"/>
                <a:gd name="T64" fmla="*/ 4333 w 7290"/>
                <a:gd name="T65" fmla="*/ 3808 h 5105"/>
                <a:gd name="T66" fmla="*/ 4465 w 7290"/>
                <a:gd name="T67" fmla="*/ 3556 h 5105"/>
                <a:gd name="T68" fmla="*/ 4596 w 7290"/>
                <a:gd name="T69" fmla="*/ 3427 h 5105"/>
                <a:gd name="T70" fmla="*/ 4728 w 7290"/>
                <a:gd name="T71" fmla="*/ 2589 h 5105"/>
                <a:gd name="T72" fmla="*/ 4860 w 7290"/>
                <a:gd name="T73" fmla="*/ 2556 h 5105"/>
                <a:gd name="T74" fmla="*/ 4992 w 7290"/>
                <a:gd name="T75" fmla="*/ 2018 h 5105"/>
                <a:gd name="T76" fmla="*/ 5124 w 7290"/>
                <a:gd name="T77" fmla="*/ 1917 h 5105"/>
                <a:gd name="T78" fmla="*/ 5256 w 7290"/>
                <a:gd name="T79" fmla="*/ 1446 h 5105"/>
                <a:gd name="T80" fmla="*/ 5388 w 7290"/>
                <a:gd name="T81" fmla="*/ 1043 h 5105"/>
                <a:gd name="T82" fmla="*/ 5519 w 7290"/>
                <a:gd name="T83" fmla="*/ 925 h 5105"/>
                <a:gd name="T84" fmla="*/ 5651 w 7290"/>
                <a:gd name="T85" fmla="*/ 488 h 5105"/>
                <a:gd name="T86" fmla="*/ 5783 w 7290"/>
                <a:gd name="T87" fmla="*/ 353 h 5105"/>
                <a:gd name="T88" fmla="*/ 5915 w 7290"/>
                <a:gd name="T89" fmla="*/ 185 h 5105"/>
                <a:gd name="T90" fmla="*/ 6047 w 7290"/>
                <a:gd name="T91" fmla="*/ 337 h 5105"/>
                <a:gd name="T92" fmla="*/ 6179 w 7290"/>
                <a:gd name="T93" fmla="*/ 303 h 5105"/>
                <a:gd name="T94" fmla="*/ 6311 w 7290"/>
                <a:gd name="T95" fmla="*/ 269 h 5105"/>
                <a:gd name="T96" fmla="*/ 6442 w 7290"/>
                <a:gd name="T97" fmla="*/ 404 h 5105"/>
                <a:gd name="T98" fmla="*/ 6574 w 7290"/>
                <a:gd name="T99" fmla="*/ 555 h 5105"/>
                <a:gd name="T100" fmla="*/ 6706 w 7290"/>
                <a:gd name="T101" fmla="*/ 404 h 5105"/>
                <a:gd name="T102" fmla="*/ 6838 w 7290"/>
                <a:gd name="T103" fmla="*/ 723 h 5105"/>
                <a:gd name="T104" fmla="*/ 6970 w 7290"/>
                <a:gd name="T105" fmla="*/ 438 h 5105"/>
                <a:gd name="T106" fmla="*/ 7102 w 7290"/>
                <a:gd name="T107" fmla="*/ 353 h 5105"/>
                <a:gd name="T108" fmla="*/ 7234 w 7290"/>
                <a:gd name="T109" fmla="*/ 169 h 5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90" h="5105">
                  <a:moveTo>
                    <a:pt x="0" y="5013"/>
                  </a:moveTo>
                  <a:lnTo>
                    <a:pt x="19" y="5016"/>
                  </a:lnTo>
                  <a:lnTo>
                    <a:pt x="38" y="5019"/>
                  </a:lnTo>
                  <a:lnTo>
                    <a:pt x="57" y="5028"/>
                  </a:lnTo>
                  <a:lnTo>
                    <a:pt x="75" y="5033"/>
                  </a:lnTo>
                  <a:lnTo>
                    <a:pt x="94" y="5018"/>
                  </a:lnTo>
                  <a:lnTo>
                    <a:pt x="113" y="5026"/>
                  </a:lnTo>
                  <a:lnTo>
                    <a:pt x="132" y="5026"/>
                  </a:lnTo>
                  <a:lnTo>
                    <a:pt x="151" y="5020"/>
                  </a:lnTo>
                  <a:lnTo>
                    <a:pt x="170" y="5028"/>
                  </a:lnTo>
                  <a:lnTo>
                    <a:pt x="188" y="5015"/>
                  </a:lnTo>
                  <a:lnTo>
                    <a:pt x="207" y="5002"/>
                  </a:lnTo>
                  <a:lnTo>
                    <a:pt x="226" y="5014"/>
                  </a:lnTo>
                  <a:lnTo>
                    <a:pt x="245" y="5022"/>
                  </a:lnTo>
                  <a:lnTo>
                    <a:pt x="264" y="5006"/>
                  </a:lnTo>
                  <a:lnTo>
                    <a:pt x="283" y="4999"/>
                  </a:lnTo>
                  <a:lnTo>
                    <a:pt x="302" y="5016"/>
                  </a:lnTo>
                  <a:lnTo>
                    <a:pt x="320" y="5014"/>
                  </a:lnTo>
                  <a:lnTo>
                    <a:pt x="339" y="5026"/>
                  </a:lnTo>
                  <a:lnTo>
                    <a:pt x="358" y="5018"/>
                  </a:lnTo>
                  <a:lnTo>
                    <a:pt x="377" y="5017"/>
                  </a:lnTo>
                  <a:lnTo>
                    <a:pt x="396" y="4994"/>
                  </a:lnTo>
                  <a:lnTo>
                    <a:pt x="415" y="5028"/>
                  </a:lnTo>
                  <a:lnTo>
                    <a:pt x="433" y="5002"/>
                  </a:lnTo>
                  <a:lnTo>
                    <a:pt x="452" y="5016"/>
                  </a:lnTo>
                  <a:lnTo>
                    <a:pt x="471" y="5014"/>
                  </a:lnTo>
                  <a:lnTo>
                    <a:pt x="490" y="5015"/>
                  </a:lnTo>
                  <a:lnTo>
                    <a:pt x="509" y="5027"/>
                  </a:lnTo>
                  <a:lnTo>
                    <a:pt x="528" y="5037"/>
                  </a:lnTo>
                  <a:lnTo>
                    <a:pt x="546" y="5000"/>
                  </a:lnTo>
                  <a:lnTo>
                    <a:pt x="565" y="5024"/>
                  </a:lnTo>
                  <a:lnTo>
                    <a:pt x="584" y="5009"/>
                  </a:lnTo>
                  <a:lnTo>
                    <a:pt x="603" y="4997"/>
                  </a:lnTo>
                  <a:lnTo>
                    <a:pt x="622" y="4980"/>
                  </a:lnTo>
                  <a:lnTo>
                    <a:pt x="641" y="5008"/>
                  </a:lnTo>
                  <a:lnTo>
                    <a:pt x="659" y="5002"/>
                  </a:lnTo>
                  <a:lnTo>
                    <a:pt x="678" y="4993"/>
                  </a:lnTo>
                  <a:lnTo>
                    <a:pt x="697" y="5039"/>
                  </a:lnTo>
                  <a:lnTo>
                    <a:pt x="716" y="5001"/>
                  </a:lnTo>
                  <a:lnTo>
                    <a:pt x="735" y="5031"/>
                  </a:lnTo>
                  <a:lnTo>
                    <a:pt x="754" y="5036"/>
                  </a:lnTo>
                  <a:lnTo>
                    <a:pt x="772" y="5031"/>
                  </a:lnTo>
                  <a:lnTo>
                    <a:pt x="791" y="4995"/>
                  </a:lnTo>
                  <a:lnTo>
                    <a:pt x="810" y="4992"/>
                  </a:lnTo>
                  <a:lnTo>
                    <a:pt x="829" y="5002"/>
                  </a:lnTo>
                  <a:lnTo>
                    <a:pt x="848" y="4994"/>
                  </a:lnTo>
                  <a:lnTo>
                    <a:pt x="867" y="4988"/>
                  </a:lnTo>
                  <a:lnTo>
                    <a:pt x="885" y="5046"/>
                  </a:lnTo>
                  <a:lnTo>
                    <a:pt x="904" y="5038"/>
                  </a:lnTo>
                  <a:lnTo>
                    <a:pt x="923" y="5060"/>
                  </a:lnTo>
                  <a:lnTo>
                    <a:pt x="942" y="5079"/>
                  </a:lnTo>
                  <a:lnTo>
                    <a:pt x="961" y="5004"/>
                  </a:lnTo>
                  <a:lnTo>
                    <a:pt x="980" y="5105"/>
                  </a:lnTo>
                  <a:lnTo>
                    <a:pt x="998" y="4993"/>
                  </a:lnTo>
                  <a:lnTo>
                    <a:pt x="1017" y="5033"/>
                  </a:lnTo>
                  <a:lnTo>
                    <a:pt x="1036" y="5021"/>
                  </a:lnTo>
                  <a:lnTo>
                    <a:pt x="1055" y="4997"/>
                  </a:lnTo>
                  <a:lnTo>
                    <a:pt x="1074" y="5035"/>
                  </a:lnTo>
                  <a:lnTo>
                    <a:pt x="1093" y="4987"/>
                  </a:lnTo>
                  <a:lnTo>
                    <a:pt x="1112" y="4967"/>
                  </a:lnTo>
                  <a:lnTo>
                    <a:pt x="1130" y="4999"/>
                  </a:lnTo>
                  <a:lnTo>
                    <a:pt x="1149" y="4938"/>
                  </a:lnTo>
                  <a:lnTo>
                    <a:pt x="1168" y="4907"/>
                  </a:lnTo>
                  <a:lnTo>
                    <a:pt x="1187" y="4888"/>
                  </a:lnTo>
                  <a:lnTo>
                    <a:pt x="1206" y="4910"/>
                  </a:lnTo>
                  <a:lnTo>
                    <a:pt x="1225" y="4837"/>
                  </a:lnTo>
                  <a:lnTo>
                    <a:pt x="1243" y="4812"/>
                  </a:lnTo>
                  <a:lnTo>
                    <a:pt x="1262" y="4724"/>
                  </a:lnTo>
                  <a:lnTo>
                    <a:pt x="1281" y="4734"/>
                  </a:lnTo>
                  <a:lnTo>
                    <a:pt x="1300" y="4849"/>
                  </a:lnTo>
                  <a:lnTo>
                    <a:pt x="1319" y="4753"/>
                  </a:lnTo>
                  <a:lnTo>
                    <a:pt x="1338" y="4602"/>
                  </a:lnTo>
                  <a:lnTo>
                    <a:pt x="1356" y="4617"/>
                  </a:lnTo>
                  <a:lnTo>
                    <a:pt x="1375" y="4571"/>
                  </a:lnTo>
                  <a:lnTo>
                    <a:pt x="1394" y="4476"/>
                  </a:lnTo>
                  <a:lnTo>
                    <a:pt x="1413" y="4479"/>
                  </a:lnTo>
                  <a:lnTo>
                    <a:pt x="1432" y="4200"/>
                  </a:lnTo>
                  <a:lnTo>
                    <a:pt x="1451" y="4297"/>
                  </a:lnTo>
                  <a:lnTo>
                    <a:pt x="1469" y="4197"/>
                  </a:lnTo>
                  <a:lnTo>
                    <a:pt x="1488" y="4045"/>
                  </a:lnTo>
                  <a:lnTo>
                    <a:pt x="1507" y="3909"/>
                  </a:lnTo>
                  <a:lnTo>
                    <a:pt x="1526" y="3870"/>
                  </a:lnTo>
                  <a:lnTo>
                    <a:pt x="1545" y="3854"/>
                  </a:lnTo>
                  <a:lnTo>
                    <a:pt x="1564" y="3743"/>
                  </a:lnTo>
                  <a:lnTo>
                    <a:pt x="1582" y="3507"/>
                  </a:lnTo>
                  <a:lnTo>
                    <a:pt x="1601" y="3447"/>
                  </a:lnTo>
                  <a:lnTo>
                    <a:pt x="1620" y="3477"/>
                  </a:lnTo>
                  <a:lnTo>
                    <a:pt x="1639" y="3295"/>
                  </a:lnTo>
                  <a:lnTo>
                    <a:pt x="1658" y="2892"/>
                  </a:lnTo>
                  <a:lnTo>
                    <a:pt x="1677" y="3144"/>
                  </a:lnTo>
                  <a:lnTo>
                    <a:pt x="1695" y="2825"/>
                  </a:lnTo>
                  <a:lnTo>
                    <a:pt x="1714" y="2909"/>
                  </a:lnTo>
                  <a:lnTo>
                    <a:pt x="1733" y="2825"/>
                  </a:lnTo>
                  <a:lnTo>
                    <a:pt x="1752" y="2640"/>
                  </a:lnTo>
                  <a:lnTo>
                    <a:pt x="1771" y="2556"/>
                  </a:lnTo>
                  <a:lnTo>
                    <a:pt x="1790" y="2623"/>
                  </a:lnTo>
                  <a:lnTo>
                    <a:pt x="1808" y="2270"/>
                  </a:lnTo>
                  <a:lnTo>
                    <a:pt x="1827" y="2220"/>
                  </a:lnTo>
                  <a:lnTo>
                    <a:pt x="1846" y="2035"/>
                  </a:lnTo>
                  <a:lnTo>
                    <a:pt x="1865" y="2186"/>
                  </a:lnTo>
                  <a:lnTo>
                    <a:pt x="1884" y="1900"/>
                  </a:lnTo>
                  <a:lnTo>
                    <a:pt x="1903" y="1631"/>
                  </a:lnTo>
                  <a:lnTo>
                    <a:pt x="1922" y="1900"/>
                  </a:lnTo>
                  <a:lnTo>
                    <a:pt x="1940" y="2169"/>
                  </a:lnTo>
                  <a:lnTo>
                    <a:pt x="1959" y="1850"/>
                  </a:lnTo>
                  <a:lnTo>
                    <a:pt x="1978" y="1967"/>
                  </a:lnTo>
                  <a:lnTo>
                    <a:pt x="1997" y="1698"/>
                  </a:lnTo>
                  <a:lnTo>
                    <a:pt x="2016" y="1766"/>
                  </a:lnTo>
                  <a:lnTo>
                    <a:pt x="2035" y="1782"/>
                  </a:lnTo>
                  <a:lnTo>
                    <a:pt x="2053" y="1413"/>
                  </a:lnTo>
                  <a:lnTo>
                    <a:pt x="2072" y="1698"/>
                  </a:lnTo>
                  <a:lnTo>
                    <a:pt x="2091" y="1799"/>
                  </a:lnTo>
                  <a:lnTo>
                    <a:pt x="2110" y="1900"/>
                  </a:lnTo>
                  <a:lnTo>
                    <a:pt x="2129" y="1648"/>
                  </a:lnTo>
                  <a:lnTo>
                    <a:pt x="2148" y="1732"/>
                  </a:lnTo>
                  <a:lnTo>
                    <a:pt x="2166" y="1749"/>
                  </a:lnTo>
                  <a:lnTo>
                    <a:pt x="2185" y="1883"/>
                  </a:lnTo>
                  <a:lnTo>
                    <a:pt x="2204" y="1951"/>
                  </a:lnTo>
                  <a:lnTo>
                    <a:pt x="2223" y="1766"/>
                  </a:lnTo>
                  <a:lnTo>
                    <a:pt x="2242" y="1749"/>
                  </a:lnTo>
                  <a:lnTo>
                    <a:pt x="2261" y="2035"/>
                  </a:lnTo>
                  <a:lnTo>
                    <a:pt x="2279" y="1698"/>
                  </a:lnTo>
                  <a:lnTo>
                    <a:pt x="2298" y="1648"/>
                  </a:lnTo>
                  <a:lnTo>
                    <a:pt x="2317" y="1866"/>
                  </a:lnTo>
                  <a:lnTo>
                    <a:pt x="2336" y="1782"/>
                  </a:lnTo>
                  <a:lnTo>
                    <a:pt x="2355" y="1799"/>
                  </a:lnTo>
                  <a:lnTo>
                    <a:pt x="2374" y="2035"/>
                  </a:lnTo>
                  <a:lnTo>
                    <a:pt x="2392" y="2001"/>
                  </a:lnTo>
                  <a:lnTo>
                    <a:pt x="2411" y="1967"/>
                  </a:lnTo>
                  <a:lnTo>
                    <a:pt x="2430" y="2220"/>
                  </a:lnTo>
                  <a:lnTo>
                    <a:pt x="2449" y="2018"/>
                  </a:lnTo>
                  <a:lnTo>
                    <a:pt x="2468" y="2102"/>
                  </a:lnTo>
                  <a:lnTo>
                    <a:pt x="2487" y="2152"/>
                  </a:lnTo>
                  <a:lnTo>
                    <a:pt x="2505" y="2220"/>
                  </a:lnTo>
                  <a:lnTo>
                    <a:pt x="2524" y="2320"/>
                  </a:lnTo>
                  <a:lnTo>
                    <a:pt x="2543" y="2489"/>
                  </a:lnTo>
                  <a:lnTo>
                    <a:pt x="2562" y="2404"/>
                  </a:lnTo>
                  <a:lnTo>
                    <a:pt x="2581" y="2455"/>
                  </a:lnTo>
                  <a:lnTo>
                    <a:pt x="2600" y="2455"/>
                  </a:lnTo>
                  <a:lnTo>
                    <a:pt x="2618" y="2489"/>
                  </a:lnTo>
                  <a:lnTo>
                    <a:pt x="2637" y="2388"/>
                  </a:lnTo>
                  <a:lnTo>
                    <a:pt x="2656" y="2589"/>
                  </a:lnTo>
                  <a:lnTo>
                    <a:pt x="2675" y="2589"/>
                  </a:lnTo>
                  <a:lnTo>
                    <a:pt x="2694" y="2657"/>
                  </a:lnTo>
                  <a:lnTo>
                    <a:pt x="2713" y="2623"/>
                  </a:lnTo>
                  <a:lnTo>
                    <a:pt x="2732" y="2926"/>
                  </a:lnTo>
                  <a:lnTo>
                    <a:pt x="2750" y="2993"/>
                  </a:lnTo>
                  <a:lnTo>
                    <a:pt x="2769" y="2808"/>
                  </a:lnTo>
                  <a:lnTo>
                    <a:pt x="2788" y="3043"/>
                  </a:lnTo>
                  <a:lnTo>
                    <a:pt x="2807" y="2976"/>
                  </a:lnTo>
                  <a:lnTo>
                    <a:pt x="2826" y="3010"/>
                  </a:lnTo>
                  <a:lnTo>
                    <a:pt x="2845" y="2976"/>
                  </a:lnTo>
                  <a:lnTo>
                    <a:pt x="2863" y="3127"/>
                  </a:lnTo>
                  <a:lnTo>
                    <a:pt x="2882" y="2976"/>
                  </a:lnTo>
                  <a:lnTo>
                    <a:pt x="2901" y="2858"/>
                  </a:lnTo>
                  <a:lnTo>
                    <a:pt x="2920" y="3043"/>
                  </a:lnTo>
                  <a:lnTo>
                    <a:pt x="2939" y="3111"/>
                  </a:lnTo>
                  <a:lnTo>
                    <a:pt x="2958" y="3295"/>
                  </a:lnTo>
                  <a:lnTo>
                    <a:pt x="2976" y="3331"/>
                  </a:lnTo>
                  <a:lnTo>
                    <a:pt x="2995" y="3279"/>
                  </a:lnTo>
                  <a:lnTo>
                    <a:pt x="3014" y="3628"/>
                  </a:lnTo>
                  <a:lnTo>
                    <a:pt x="3033" y="3506"/>
                  </a:lnTo>
                  <a:lnTo>
                    <a:pt x="3052" y="3430"/>
                  </a:lnTo>
                  <a:lnTo>
                    <a:pt x="3071" y="3588"/>
                  </a:lnTo>
                  <a:lnTo>
                    <a:pt x="3089" y="3588"/>
                  </a:lnTo>
                  <a:lnTo>
                    <a:pt x="3108" y="3613"/>
                  </a:lnTo>
                  <a:lnTo>
                    <a:pt x="3127" y="3766"/>
                  </a:lnTo>
                  <a:lnTo>
                    <a:pt x="3146" y="3595"/>
                  </a:lnTo>
                  <a:lnTo>
                    <a:pt x="3165" y="3654"/>
                  </a:lnTo>
                  <a:lnTo>
                    <a:pt x="3184" y="3731"/>
                  </a:lnTo>
                  <a:lnTo>
                    <a:pt x="3202" y="3828"/>
                  </a:lnTo>
                  <a:lnTo>
                    <a:pt x="3221" y="3733"/>
                  </a:lnTo>
                  <a:lnTo>
                    <a:pt x="3240" y="3874"/>
                  </a:lnTo>
                  <a:lnTo>
                    <a:pt x="3259" y="3788"/>
                  </a:lnTo>
                  <a:lnTo>
                    <a:pt x="3278" y="3716"/>
                  </a:lnTo>
                  <a:lnTo>
                    <a:pt x="3297" y="3818"/>
                  </a:lnTo>
                  <a:lnTo>
                    <a:pt x="3315" y="4072"/>
                  </a:lnTo>
                  <a:lnTo>
                    <a:pt x="3334" y="3865"/>
                  </a:lnTo>
                  <a:lnTo>
                    <a:pt x="3353" y="4112"/>
                  </a:lnTo>
                  <a:lnTo>
                    <a:pt x="3372" y="4112"/>
                  </a:lnTo>
                  <a:lnTo>
                    <a:pt x="3391" y="4178"/>
                  </a:lnTo>
                  <a:lnTo>
                    <a:pt x="3410" y="3904"/>
                  </a:lnTo>
                  <a:lnTo>
                    <a:pt x="3428" y="4075"/>
                  </a:lnTo>
                  <a:lnTo>
                    <a:pt x="3447" y="3953"/>
                  </a:lnTo>
                  <a:lnTo>
                    <a:pt x="3466" y="4072"/>
                  </a:lnTo>
                  <a:lnTo>
                    <a:pt x="3485" y="4091"/>
                  </a:lnTo>
                  <a:lnTo>
                    <a:pt x="3504" y="4050"/>
                  </a:lnTo>
                  <a:lnTo>
                    <a:pt x="3523" y="4126"/>
                  </a:lnTo>
                  <a:lnTo>
                    <a:pt x="3542" y="4292"/>
                  </a:lnTo>
                  <a:lnTo>
                    <a:pt x="3560" y="4111"/>
                  </a:lnTo>
                  <a:lnTo>
                    <a:pt x="3579" y="4171"/>
                  </a:lnTo>
                  <a:lnTo>
                    <a:pt x="3598" y="4124"/>
                  </a:lnTo>
                  <a:lnTo>
                    <a:pt x="3617" y="4176"/>
                  </a:lnTo>
                  <a:lnTo>
                    <a:pt x="3636" y="4262"/>
                  </a:lnTo>
                  <a:lnTo>
                    <a:pt x="3655" y="4287"/>
                  </a:lnTo>
                  <a:lnTo>
                    <a:pt x="3673" y="4297"/>
                  </a:lnTo>
                  <a:lnTo>
                    <a:pt x="3692" y="4403"/>
                  </a:lnTo>
                  <a:lnTo>
                    <a:pt x="3711" y="4302"/>
                  </a:lnTo>
                  <a:lnTo>
                    <a:pt x="3730" y="4291"/>
                  </a:lnTo>
                  <a:lnTo>
                    <a:pt x="3749" y="4252"/>
                  </a:lnTo>
                  <a:lnTo>
                    <a:pt x="3768" y="4212"/>
                  </a:lnTo>
                  <a:lnTo>
                    <a:pt x="3786" y="4403"/>
                  </a:lnTo>
                  <a:lnTo>
                    <a:pt x="3805" y="4114"/>
                  </a:lnTo>
                  <a:lnTo>
                    <a:pt x="3824" y="4413"/>
                  </a:lnTo>
                  <a:lnTo>
                    <a:pt x="3843" y="3946"/>
                  </a:lnTo>
                  <a:lnTo>
                    <a:pt x="3862" y="4218"/>
                  </a:lnTo>
                  <a:lnTo>
                    <a:pt x="3881" y="4114"/>
                  </a:lnTo>
                  <a:lnTo>
                    <a:pt x="3899" y="4220"/>
                  </a:lnTo>
                  <a:lnTo>
                    <a:pt x="3918" y="4208"/>
                  </a:lnTo>
                  <a:lnTo>
                    <a:pt x="3937" y="4109"/>
                  </a:lnTo>
                  <a:lnTo>
                    <a:pt x="3956" y="4319"/>
                  </a:lnTo>
                  <a:lnTo>
                    <a:pt x="3975" y="3991"/>
                  </a:lnTo>
                  <a:lnTo>
                    <a:pt x="3994" y="4097"/>
                  </a:lnTo>
                  <a:lnTo>
                    <a:pt x="4012" y="4141"/>
                  </a:lnTo>
                  <a:lnTo>
                    <a:pt x="4031" y="4062"/>
                  </a:lnTo>
                  <a:lnTo>
                    <a:pt x="4050" y="4154"/>
                  </a:lnTo>
                  <a:lnTo>
                    <a:pt x="4069" y="4047"/>
                  </a:lnTo>
                  <a:lnTo>
                    <a:pt x="4088" y="4018"/>
                  </a:lnTo>
                  <a:lnTo>
                    <a:pt x="4107" y="4191"/>
                  </a:lnTo>
                  <a:lnTo>
                    <a:pt x="4125" y="4151"/>
                  </a:lnTo>
                  <a:lnTo>
                    <a:pt x="4144" y="4000"/>
                  </a:lnTo>
                  <a:lnTo>
                    <a:pt x="4163" y="4133"/>
                  </a:lnTo>
                  <a:lnTo>
                    <a:pt x="4182" y="4025"/>
                  </a:lnTo>
                  <a:lnTo>
                    <a:pt x="4201" y="3897"/>
                  </a:lnTo>
                  <a:lnTo>
                    <a:pt x="4220" y="3922"/>
                  </a:lnTo>
                  <a:lnTo>
                    <a:pt x="4238" y="3954"/>
                  </a:lnTo>
                  <a:lnTo>
                    <a:pt x="4257" y="3921"/>
                  </a:lnTo>
                  <a:lnTo>
                    <a:pt x="4276" y="3820"/>
                  </a:lnTo>
                  <a:lnTo>
                    <a:pt x="4295" y="3892"/>
                  </a:lnTo>
                  <a:lnTo>
                    <a:pt x="4314" y="3879"/>
                  </a:lnTo>
                  <a:lnTo>
                    <a:pt x="4333" y="3808"/>
                  </a:lnTo>
                  <a:lnTo>
                    <a:pt x="4352" y="3872"/>
                  </a:lnTo>
                  <a:lnTo>
                    <a:pt x="4370" y="3697"/>
                  </a:lnTo>
                  <a:lnTo>
                    <a:pt x="4389" y="3736"/>
                  </a:lnTo>
                  <a:lnTo>
                    <a:pt x="4408" y="3532"/>
                  </a:lnTo>
                  <a:lnTo>
                    <a:pt x="4427" y="3475"/>
                  </a:lnTo>
                  <a:lnTo>
                    <a:pt x="4446" y="3344"/>
                  </a:lnTo>
                  <a:lnTo>
                    <a:pt x="4465" y="3556"/>
                  </a:lnTo>
                  <a:lnTo>
                    <a:pt x="4483" y="3601"/>
                  </a:lnTo>
                  <a:lnTo>
                    <a:pt x="4502" y="3427"/>
                  </a:lnTo>
                  <a:lnTo>
                    <a:pt x="4521" y="3279"/>
                  </a:lnTo>
                  <a:lnTo>
                    <a:pt x="4540" y="3295"/>
                  </a:lnTo>
                  <a:lnTo>
                    <a:pt x="4559" y="3358"/>
                  </a:lnTo>
                  <a:lnTo>
                    <a:pt x="4578" y="3455"/>
                  </a:lnTo>
                  <a:lnTo>
                    <a:pt x="4596" y="3427"/>
                  </a:lnTo>
                  <a:lnTo>
                    <a:pt x="4615" y="3211"/>
                  </a:lnTo>
                  <a:lnTo>
                    <a:pt x="4634" y="3144"/>
                  </a:lnTo>
                  <a:lnTo>
                    <a:pt x="4653" y="3228"/>
                  </a:lnTo>
                  <a:lnTo>
                    <a:pt x="4672" y="3195"/>
                  </a:lnTo>
                  <a:lnTo>
                    <a:pt x="4691" y="3060"/>
                  </a:lnTo>
                  <a:lnTo>
                    <a:pt x="4709" y="2993"/>
                  </a:lnTo>
                  <a:lnTo>
                    <a:pt x="4728" y="2589"/>
                  </a:lnTo>
                  <a:lnTo>
                    <a:pt x="4747" y="2959"/>
                  </a:lnTo>
                  <a:lnTo>
                    <a:pt x="4766" y="2976"/>
                  </a:lnTo>
                  <a:lnTo>
                    <a:pt x="4785" y="2455"/>
                  </a:lnTo>
                  <a:lnTo>
                    <a:pt x="4804" y="2825"/>
                  </a:lnTo>
                  <a:lnTo>
                    <a:pt x="4822" y="2472"/>
                  </a:lnTo>
                  <a:lnTo>
                    <a:pt x="4841" y="2606"/>
                  </a:lnTo>
                  <a:lnTo>
                    <a:pt x="4860" y="2556"/>
                  </a:lnTo>
                  <a:lnTo>
                    <a:pt x="4879" y="2556"/>
                  </a:lnTo>
                  <a:lnTo>
                    <a:pt x="4898" y="2606"/>
                  </a:lnTo>
                  <a:lnTo>
                    <a:pt x="4917" y="2472"/>
                  </a:lnTo>
                  <a:lnTo>
                    <a:pt x="4935" y="2421"/>
                  </a:lnTo>
                  <a:lnTo>
                    <a:pt x="4954" y="2489"/>
                  </a:lnTo>
                  <a:lnTo>
                    <a:pt x="4973" y="2236"/>
                  </a:lnTo>
                  <a:lnTo>
                    <a:pt x="4992" y="2018"/>
                  </a:lnTo>
                  <a:lnTo>
                    <a:pt x="5011" y="2169"/>
                  </a:lnTo>
                  <a:lnTo>
                    <a:pt x="5030" y="2085"/>
                  </a:lnTo>
                  <a:lnTo>
                    <a:pt x="5048" y="2135"/>
                  </a:lnTo>
                  <a:lnTo>
                    <a:pt x="5067" y="1951"/>
                  </a:lnTo>
                  <a:lnTo>
                    <a:pt x="5086" y="1833"/>
                  </a:lnTo>
                  <a:lnTo>
                    <a:pt x="5105" y="1715"/>
                  </a:lnTo>
                  <a:lnTo>
                    <a:pt x="5124" y="1917"/>
                  </a:lnTo>
                  <a:lnTo>
                    <a:pt x="5143" y="1513"/>
                  </a:lnTo>
                  <a:lnTo>
                    <a:pt x="5162" y="1513"/>
                  </a:lnTo>
                  <a:lnTo>
                    <a:pt x="5180" y="1648"/>
                  </a:lnTo>
                  <a:lnTo>
                    <a:pt x="5199" y="1766"/>
                  </a:lnTo>
                  <a:lnTo>
                    <a:pt x="5218" y="1682"/>
                  </a:lnTo>
                  <a:lnTo>
                    <a:pt x="5237" y="1463"/>
                  </a:lnTo>
                  <a:lnTo>
                    <a:pt x="5256" y="1446"/>
                  </a:lnTo>
                  <a:lnTo>
                    <a:pt x="5275" y="1379"/>
                  </a:lnTo>
                  <a:lnTo>
                    <a:pt x="5293" y="1530"/>
                  </a:lnTo>
                  <a:lnTo>
                    <a:pt x="5312" y="1480"/>
                  </a:lnTo>
                  <a:lnTo>
                    <a:pt x="5331" y="1194"/>
                  </a:lnTo>
                  <a:lnTo>
                    <a:pt x="5350" y="1127"/>
                  </a:lnTo>
                  <a:lnTo>
                    <a:pt x="5369" y="1144"/>
                  </a:lnTo>
                  <a:lnTo>
                    <a:pt x="5388" y="1043"/>
                  </a:lnTo>
                  <a:lnTo>
                    <a:pt x="5406" y="1110"/>
                  </a:lnTo>
                  <a:lnTo>
                    <a:pt x="5425" y="1127"/>
                  </a:lnTo>
                  <a:lnTo>
                    <a:pt x="5444" y="824"/>
                  </a:lnTo>
                  <a:lnTo>
                    <a:pt x="5463" y="824"/>
                  </a:lnTo>
                  <a:lnTo>
                    <a:pt x="5482" y="1076"/>
                  </a:lnTo>
                  <a:lnTo>
                    <a:pt x="5501" y="925"/>
                  </a:lnTo>
                  <a:lnTo>
                    <a:pt x="5519" y="925"/>
                  </a:lnTo>
                  <a:lnTo>
                    <a:pt x="5538" y="807"/>
                  </a:lnTo>
                  <a:lnTo>
                    <a:pt x="5557" y="589"/>
                  </a:lnTo>
                  <a:lnTo>
                    <a:pt x="5576" y="959"/>
                  </a:lnTo>
                  <a:lnTo>
                    <a:pt x="5595" y="522"/>
                  </a:lnTo>
                  <a:lnTo>
                    <a:pt x="5614" y="740"/>
                  </a:lnTo>
                  <a:lnTo>
                    <a:pt x="5632" y="622"/>
                  </a:lnTo>
                  <a:lnTo>
                    <a:pt x="5651" y="488"/>
                  </a:lnTo>
                  <a:lnTo>
                    <a:pt x="5670" y="891"/>
                  </a:lnTo>
                  <a:lnTo>
                    <a:pt x="5689" y="471"/>
                  </a:lnTo>
                  <a:lnTo>
                    <a:pt x="5708" y="454"/>
                  </a:lnTo>
                  <a:lnTo>
                    <a:pt x="5727" y="555"/>
                  </a:lnTo>
                  <a:lnTo>
                    <a:pt x="5745" y="471"/>
                  </a:lnTo>
                  <a:lnTo>
                    <a:pt x="5764" y="101"/>
                  </a:lnTo>
                  <a:lnTo>
                    <a:pt x="5783" y="353"/>
                  </a:lnTo>
                  <a:lnTo>
                    <a:pt x="5802" y="169"/>
                  </a:lnTo>
                  <a:lnTo>
                    <a:pt x="5821" y="421"/>
                  </a:lnTo>
                  <a:lnTo>
                    <a:pt x="5840" y="370"/>
                  </a:lnTo>
                  <a:lnTo>
                    <a:pt x="5858" y="353"/>
                  </a:lnTo>
                  <a:lnTo>
                    <a:pt x="5877" y="169"/>
                  </a:lnTo>
                  <a:lnTo>
                    <a:pt x="5896" y="236"/>
                  </a:lnTo>
                  <a:lnTo>
                    <a:pt x="5915" y="185"/>
                  </a:lnTo>
                  <a:lnTo>
                    <a:pt x="5934" y="353"/>
                  </a:lnTo>
                  <a:lnTo>
                    <a:pt x="5953" y="253"/>
                  </a:lnTo>
                  <a:lnTo>
                    <a:pt x="5972" y="404"/>
                  </a:lnTo>
                  <a:lnTo>
                    <a:pt x="5990" y="219"/>
                  </a:lnTo>
                  <a:lnTo>
                    <a:pt x="6009" y="236"/>
                  </a:lnTo>
                  <a:lnTo>
                    <a:pt x="6028" y="370"/>
                  </a:lnTo>
                  <a:lnTo>
                    <a:pt x="6047" y="337"/>
                  </a:lnTo>
                  <a:lnTo>
                    <a:pt x="6066" y="0"/>
                  </a:lnTo>
                  <a:lnTo>
                    <a:pt x="6085" y="337"/>
                  </a:lnTo>
                  <a:lnTo>
                    <a:pt x="6103" y="286"/>
                  </a:lnTo>
                  <a:lnTo>
                    <a:pt x="6122" y="471"/>
                  </a:lnTo>
                  <a:lnTo>
                    <a:pt x="6141" y="269"/>
                  </a:lnTo>
                  <a:lnTo>
                    <a:pt x="6160" y="438"/>
                  </a:lnTo>
                  <a:lnTo>
                    <a:pt x="6179" y="303"/>
                  </a:lnTo>
                  <a:lnTo>
                    <a:pt x="6198" y="320"/>
                  </a:lnTo>
                  <a:lnTo>
                    <a:pt x="6216" y="757"/>
                  </a:lnTo>
                  <a:lnTo>
                    <a:pt x="6235" y="387"/>
                  </a:lnTo>
                  <a:lnTo>
                    <a:pt x="6254" y="387"/>
                  </a:lnTo>
                  <a:lnTo>
                    <a:pt x="6273" y="320"/>
                  </a:lnTo>
                  <a:lnTo>
                    <a:pt x="6292" y="538"/>
                  </a:lnTo>
                  <a:lnTo>
                    <a:pt x="6311" y="269"/>
                  </a:lnTo>
                  <a:lnTo>
                    <a:pt x="6329" y="757"/>
                  </a:lnTo>
                  <a:lnTo>
                    <a:pt x="6348" y="690"/>
                  </a:lnTo>
                  <a:lnTo>
                    <a:pt x="6367" y="387"/>
                  </a:lnTo>
                  <a:lnTo>
                    <a:pt x="6386" y="589"/>
                  </a:lnTo>
                  <a:lnTo>
                    <a:pt x="6405" y="639"/>
                  </a:lnTo>
                  <a:lnTo>
                    <a:pt x="6424" y="370"/>
                  </a:lnTo>
                  <a:lnTo>
                    <a:pt x="6442" y="404"/>
                  </a:lnTo>
                  <a:lnTo>
                    <a:pt x="6461" y="236"/>
                  </a:lnTo>
                  <a:lnTo>
                    <a:pt x="6480" y="639"/>
                  </a:lnTo>
                  <a:lnTo>
                    <a:pt x="6499" y="488"/>
                  </a:lnTo>
                  <a:lnTo>
                    <a:pt x="6518" y="370"/>
                  </a:lnTo>
                  <a:lnTo>
                    <a:pt x="6537" y="438"/>
                  </a:lnTo>
                  <a:lnTo>
                    <a:pt x="6555" y="538"/>
                  </a:lnTo>
                  <a:lnTo>
                    <a:pt x="6574" y="555"/>
                  </a:lnTo>
                  <a:lnTo>
                    <a:pt x="6593" y="522"/>
                  </a:lnTo>
                  <a:lnTo>
                    <a:pt x="6612" y="841"/>
                  </a:lnTo>
                  <a:lnTo>
                    <a:pt x="6631" y="370"/>
                  </a:lnTo>
                  <a:lnTo>
                    <a:pt x="6650" y="572"/>
                  </a:lnTo>
                  <a:lnTo>
                    <a:pt x="6668" y="337"/>
                  </a:lnTo>
                  <a:lnTo>
                    <a:pt x="6687" y="723"/>
                  </a:lnTo>
                  <a:lnTo>
                    <a:pt x="6706" y="404"/>
                  </a:lnTo>
                  <a:lnTo>
                    <a:pt x="6725" y="555"/>
                  </a:lnTo>
                  <a:lnTo>
                    <a:pt x="6744" y="1026"/>
                  </a:lnTo>
                  <a:lnTo>
                    <a:pt x="6763" y="673"/>
                  </a:lnTo>
                  <a:lnTo>
                    <a:pt x="6782" y="488"/>
                  </a:lnTo>
                  <a:lnTo>
                    <a:pt x="6800" y="707"/>
                  </a:lnTo>
                  <a:lnTo>
                    <a:pt x="6819" y="690"/>
                  </a:lnTo>
                  <a:lnTo>
                    <a:pt x="6838" y="723"/>
                  </a:lnTo>
                  <a:lnTo>
                    <a:pt x="6857" y="488"/>
                  </a:lnTo>
                  <a:lnTo>
                    <a:pt x="6876" y="505"/>
                  </a:lnTo>
                  <a:lnTo>
                    <a:pt x="6895" y="404"/>
                  </a:lnTo>
                  <a:lnTo>
                    <a:pt x="6913" y="555"/>
                  </a:lnTo>
                  <a:lnTo>
                    <a:pt x="6932" y="606"/>
                  </a:lnTo>
                  <a:lnTo>
                    <a:pt x="6951" y="320"/>
                  </a:lnTo>
                  <a:lnTo>
                    <a:pt x="6970" y="438"/>
                  </a:lnTo>
                  <a:lnTo>
                    <a:pt x="6989" y="555"/>
                  </a:lnTo>
                  <a:lnTo>
                    <a:pt x="7008" y="269"/>
                  </a:lnTo>
                  <a:lnTo>
                    <a:pt x="7026" y="438"/>
                  </a:lnTo>
                  <a:lnTo>
                    <a:pt x="7045" y="353"/>
                  </a:lnTo>
                  <a:lnTo>
                    <a:pt x="7064" y="438"/>
                  </a:lnTo>
                  <a:lnTo>
                    <a:pt x="7083" y="538"/>
                  </a:lnTo>
                  <a:lnTo>
                    <a:pt x="7102" y="353"/>
                  </a:lnTo>
                  <a:lnTo>
                    <a:pt x="7121" y="438"/>
                  </a:lnTo>
                  <a:lnTo>
                    <a:pt x="7139" y="404"/>
                  </a:lnTo>
                  <a:lnTo>
                    <a:pt x="7158" y="353"/>
                  </a:lnTo>
                  <a:lnTo>
                    <a:pt x="7177" y="522"/>
                  </a:lnTo>
                  <a:lnTo>
                    <a:pt x="7196" y="404"/>
                  </a:lnTo>
                  <a:lnTo>
                    <a:pt x="7215" y="219"/>
                  </a:lnTo>
                  <a:lnTo>
                    <a:pt x="7234" y="169"/>
                  </a:lnTo>
                  <a:lnTo>
                    <a:pt x="7252" y="0"/>
                  </a:lnTo>
                  <a:lnTo>
                    <a:pt x="7271" y="337"/>
                  </a:lnTo>
                  <a:lnTo>
                    <a:pt x="7290" y="269"/>
                  </a:lnTo>
                </a:path>
              </a:pathLst>
            </a:custGeom>
            <a:solidFill>
              <a:srgbClr val="FFFFFF"/>
            </a:solidFill>
            <a:ln w="19050">
              <a:solidFill>
                <a:srgbClr val="FF0000"/>
              </a:solidFill>
              <a:prstDash val="solid"/>
              <a:round/>
              <a:headEnd/>
              <a:tailEnd/>
            </a:ln>
            <a:extLst/>
          </p:spPr>
          <p:txBody>
            <a:bodyPr vert="horz" wrap="square" lIns="91440" tIns="45720" rIns="91440" bIns="45720" numCol="1" anchor="t" anchorCtr="0" compatLnSpc="1">
              <a:prstTxWarp prst="textNoShape">
                <a:avLst/>
              </a:prstTxWarp>
            </a:bodyPr>
            <a:lstStyle/>
            <a:p>
              <a:endParaRPr lang="ja-JP" altLang="en-US" sz="2400"/>
            </a:p>
          </p:txBody>
        </p:sp>
        <p:sp>
          <p:nvSpPr>
            <p:cNvPr id="34" name="Rectangle 789"/>
            <p:cNvSpPr>
              <a:spLocks noChangeArrowheads="1"/>
            </p:cNvSpPr>
            <p:nvPr/>
          </p:nvSpPr>
          <p:spPr bwMode="auto">
            <a:xfrm>
              <a:off x="2881896" y="5830658"/>
              <a:ext cx="1113774" cy="242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2400" b="0" i="0" u="none" strike="noStrike" cap="none" normalizeH="0" baseline="0" dirty="0" smtClean="0">
                  <a:ln>
                    <a:noFill/>
                  </a:ln>
                  <a:solidFill>
                    <a:srgbClr val="000000"/>
                  </a:solidFill>
                  <a:effectLst/>
                  <a:cs typeface="Arial" panose="020B0604020202020204" pitchFamily="34" charset="0"/>
                </a:rPr>
                <a:t>energy (eV)</a:t>
              </a:r>
              <a:endParaRPr kumimoji="0" lang="ja-JP" altLang="ja-JP" sz="2400" b="0" i="0" u="none" strike="noStrike" cap="none" normalizeH="0" baseline="0" dirty="0" smtClean="0">
                <a:ln>
                  <a:noFill/>
                </a:ln>
                <a:solidFill>
                  <a:schemeClr val="tx1"/>
                </a:solidFill>
                <a:effectLst/>
                <a:cs typeface="Arial" panose="020B0604020202020204" pitchFamily="34" charset="0"/>
              </a:endParaRPr>
            </a:p>
          </p:txBody>
        </p:sp>
        <p:sp>
          <p:nvSpPr>
            <p:cNvPr id="35" name="Rectangle 790"/>
            <p:cNvSpPr>
              <a:spLocks noChangeArrowheads="1"/>
            </p:cNvSpPr>
            <p:nvPr/>
          </p:nvSpPr>
          <p:spPr bwMode="auto">
            <a:xfrm>
              <a:off x="3773585" y="5800178"/>
              <a:ext cx="45" cy="242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2400" b="0" i="0" u="none" strike="noStrike" cap="none" normalizeH="0" baseline="0" dirty="0" smtClean="0">
                <a:ln>
                  <a:noFill/>
                </a:ln>
                <a:solidFill>
                  <a:schemeClr val="tx1"/>
                </a:solidFill>
                <a:effectLst/>
                <a:cs typeface="Arial" panose="020B0604020202020204" pitchFamily="34" charset="0"/>
              </a:endParaRPr>
            </a:p>
          </p:txBody>
        </p:sp>
        <p:sp>
          <p:nvSpPr>
            <p:cNvPr id="36" name="Rectangle 794"/>
            <p:cNvSpPr>
              <a:spLocks noChangeArrowheads="1"/>
            </p:cNvSpPr>
            <p:nvPr/>
          </p:nvSpPr>
          <p:spPr bwMode="auto">
            <a:xfrm rot="16200000">
              <a:off x="1269475" y="4514837"/>
              <a:ext cx="1058402" cy="255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ja-JP" sz="2400" b="0" i="0" u="none" strike="noStrike" cap="none" normalizeH="0" baseline="0" dirty="0" smtClean="0">
                  <a:ln>
                    <a:noFill/>
                  </a:ln>
                  <a:solidFill>
                    <a:srgbClr val="000000"/>
                  </a:solidFill>
                  <a:effectLst/>
                  <a:cs typeface="Arial" panose="020B0604020202020204" pitchFamily="34" charset="0"/>
                </a:rPr>
                <a:t>intensity</a:t>
              </a:r>
              <a:endParaRPr kumimoji="0" lang="ja-JP" altLang="ja-JP" sz="2400" b="0" i="0" u="none" strike="noStrike" cap="none" normalizeH="0" baseline="0" dirty="0" smtClean="0">
                <a:ln>
                  <a:noFill/>
                </a:ln>
                <a:solidFill>
                  <a:schemeClr val="tx1"/>
                </a:solidFill>
                <a:effectLst/>
                <a:cs typeface="Arial" panose="020B0604020202020204" pitchFamily="34" charset="0"/>
              </a:endParaRPr>
            </a:p>
          </p:txBody>
        </p:sp>
        <p:sp>
          <p:nvSpPr>
            <p:cNvPr id="37" name="右矢印 36"/>
            <p:cNvSpPr/>
            <p:nvPr/>
          </p:nvSpPr>
          <p:spPr>
            <a:xfrm rot="16200000">
              <a:off x="2667380" y="4860900"/>
              <a:ext cx="503354" cy="275064"/>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38" name="正方形/長方形 37"/>
            <p:cNvSpPr/>
            <p:nvPr/>
          </p:nvSpPr>
          <p:spPr>
            <a:xfrm>
              <a:off x="2954199" y="4092463"/>
              <a:ext cx="985314" cy="343255"/>
            </a:xfrm>
            <a:prstGeom prst="rect">
              <a:avLst/>
            </a:prstGeom>
          </p:spPr>
          <p:txBody>
            <a:bodyPr wrap="none">
              <a:spAutoFit/>
            </a:bodyPr>
            <a:lstStyle/>
            <a:p>
              <a:r>
                <a:rPr kumimoji="1" lang="en-US" altLang="ja-JP" sz="2800" b="1" dirty="0" smtClean="0">
                  <a:solidFill>
                    <a:srgbClr val="C00000"/>
                  </a:solidFill>
                  <a:latin typeface="Arial" panose="020B0604020202020204" pitchFamily="34" charset="0"/>
                  <a:cs typeface="Arial" panose="020B0604020202020204" pitchFamily="34" charset="0"/>
                </a:rPr>
                <a:t>5 times</a:t>
              </a:r>
              <a:endParaRPr lang="ja-JP" altLang="en-US" sz="2800" dirty="0">
                <a:solidFill>
                  <a:srgbClr val="C00000"/>
                </a:solidFill>
              </a:endParaRPr>
            </a:p>
          </p:txBody>
        </p:sp>
      </p:grpSp>
      <p:grpSp>
        <p:nvGrpSpPr>
          <p:cNvPr id="39" name="グループ化 38"/>
          <p:cNvGrpSpPr/>
          <p:nvPr/>
        </p:nvGrpSpPr>
        <p:grpSpPr>
          <a:xfrm>
            <a:off x="397426" y="3224080"/>
            <a:ext cx="3310478" cy="2149136"/>
            <a:chOff x="1963383" y="1853173"/>
            <a:chExt cx="2837744" cy="1842241"/>
          </a:xfrm>
        </p:grpSpPr>
        <p:sp>
          <p:nvSpPr>
            <p:cNvPr id="40" name="弦 39"/>
            <p:cNvSpPr/>
            <p:nvPr/>
          </p:nvSpPr>
          <p:spPr>
            <a:xfrm>
              <a:off x="2907127" y="2366373"/>
              <a:ext cx="1004961" cy="1205518"/>
            </a:xfrm>
            <a:prstGeom prst="chord">
              <a:avLst>
                <a:gd name="adj1" fmla="val 11135045"/>
                <a:gd name="adj2" fmla="val 21332303"/>
              </a:avLst>
            </a:prstGeom>
            <a:solidFill>
              <a:srgbClr val="00B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42" name="弦 41"/>
            <p:cNvSpPr/>
            <p:nvPr/>
          </p:nvSpPr>
          <p:spPr>
            <a:xfrm>
              <a:off x="2092969" y="2280306"/>
              <a:ext cx="1179683" cy="1415108"/>
            </a:xfrm>
            <a:prstGeom prst="chord">
              <a:avLst>
                <a:gd name="adj1" fmla="val 11135045"/>
                <a:gd name="adj2" fmla="val 21332303"/>
              </a:avLst>
            </a:prstGeom>
            <a:solidFill>
              <a:srgbClr val="00B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43" name="1 つの角を丸めた四角形 24"/>
            <p:cNvSpPr/>
            <p:nvPr/>
          </p:nvSpPr>
          <p:spPr>
            <a:xfrm>
              <a:off x="1963383" y="2610331"/>
              <a:ext cx="2837744" cy="315894"/>
            </a:xfrm>
            <a:prstGeom prst="round1Rect">
              <a:avLst/>
            </a:prstGeom>
            <a:solidFill>
              <a:srgbClr val="00B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44" name="1 つの角を丸めた四角形 24"/>
            <p:cNvSpPr/>
            <p:nvPr/>
          </p:nvSpPr>
          <p:spPr>
            <a:xfrm>
              <a:off x="2642084" y="2694921"/>
              <a:ext cx="925304" cy="354344"/>
            </a:xfrm>
            <a:prstGeom prst="round1Rect">
              <a:avLst/>
            </a:prstGeom>
            <a:gradFill flip="none" rotWithShape="1">
              <a:gsLst>
                <a:gs pos="0">
                  <a:srgbClr val="CBFE12">
                    <a:alpha val="86000"/>
                  </a:srgbClr>
                </a:gs>
                <a:gs pos="30000">
                  <a:srgbClr val="00C04E"/>
                </a:gs>
                <a:gs pos="100000">
                  <a:srgbClr val="00B853">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45" name="弦 44"/>
            <p:cNvSpPr/>
            <p:nvPr/>
          </p:nvSpPr>
          <p:spPr>
            <a:xfrm>
              <a:off x="3616939" y="2334587"/>
              <a:ext cx="1050260" cy="1259856"/>
            </a:xfrm>
            <a:prstGeom prst="chord">
              <a:avLst>
                <a:gd name="adj1" fmla="val 11135045"/>
                <a:gd name="adj2" fmla="val 21332303"/>
              </a:avLst>
            </a:prstGeom>
            <a:solidFill>
              <a:srgbClr val="00B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46" name="1 つの角を丸めた四角形 24"/>
            <p:cNvSpPr/>
            <p:nvPr/>
          </p:nvSpPr>
          <p:spPr>
            <a:xfrm>
              <a:off x="3449052" y="2783005"/>
              <a:ext cx="570729" cy="211934"/>
            </a:xfrm>
            <a:prstGeom prst="round1Rect">
              <a:avLst/>
            </a:prstGeom>
            <a:gradFill flip="none" rotWithShape="1">
              <a:gsLst>
                <a:gs pos="0">
                  <a:srgbClr val="CBFE12">
                    <a:alpha val="86000"/>
                  </a:srgbClr>
                </a:gs>
                <a:gs pos="30000">
                  <a:srgbClr val="00C04E"/>
                </a:gs>
                <a:gs pos="100000">
                  <a:srgbClr val="00B853">
                    <a:shade val="100000"/>
                    <a:satMod val="115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47" name="弦 46"/>
            <p:cNvSpPr/>
            <p:nvPr/>
          </p:nvSpPr>
          <p:spPr>
            <a:xfrm>
              <a:off x="3811022" y="2604337"/>
              <a:ext cx="639437" cy="767049"/>
            </a:xfrm>
            <a:prstGeom prst="chord">
              <a:avLst>
                <a:gd name="adj1" fmla="val 11135045"/>
                <a:gd name="adj2" fmla="val 21332303"/>
              </a:avLst>
            </a:prstGeom>
            <a:solidFill>
              <a:schemeClr val="bg1">
                <a:lumMod val="5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48" name="弦 47"/>
            <p:cNvSpPr/>
            <p:nvPr/>
          </p:nvSpPr>
          <p:spPr>
            <a:xfrm>
              <a:off x="2329828" y="2580990"/>
              <a:ext cx="678365" cy="813744"/>
            </a:xfrm>
            <a:prstGeom prst="chord">
              <a:avLst>
                <a:gd name="adj1" fmla="val 11135045"/>
                <a:gd name="adj2" fmla="val 21332303"/>
              </a:avLst>
            </a:prstGeom>
            <a:solidFill>
              <a:schemeClr val="bg1">
                <a:lumMod val="5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p>
          </p:txBody>
        </p:sp>
        <p:sp>
          <p:nvSpPr>
            <p:cNvPr id="49" name="弦 48"/>
            <p:cNvSpPr/>
            <p:nvPr/>
          </p:nvSpPr>
          <p:spPr>
            <a:xfrm>
              <a:off x="3160256" y="2688752"/>
              <a:ext cx="498703" cy="598229"/>
            </a:xfrm>
            <a:prstGeom prst="chord">
              <a:avLst>
                <a:gd name="adj1" fmla="val 11135045"/>
                <a:gd name="adj2" fmla="val 21332303"/>
              </a:avLst>
            </a:prstGeom>
            <a:solidFill>
              <a:schemeClr val="bg1">
                <a:lumMod val="50000"/>
              </a:schemeClr>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50" name="テキスト ボックス 49"/>
            <p:cNvSpPr txBox="1"/>
            <p:nvPr/>
          </p:nvSpPr>
          <p:spPr>
            <a:xfrm>
              <a:off x="2363713" y="2284839"/>
              <a:ext cx="792140" cy="461665"/>
            </a:xfrm>
            <a:prstGeom prst="rect">
              <a:avLst/>
            </a:prstGeom>
            <a:noFill/>
          </p:spPr>
          <p:txBody>
            <a:bodyPr wrap="none" rtlCol="0">
              <a:spAutoFit/>
            </a:bodyPr>
            <a:lstStyle/>
            <a:p>
              <a:r>
                <a:rPr kumimoji="1" lang="en-US" altLang="ja-JP" sz="2400" dirty="0" err="1" smtClean="0">
                  <a:solidFill>
                    <a:schemeClr val="bg1"/>
                  </a:solidFill>
                </a:rPr>
                <a:t>CuPc</a:t>
              </a:r>
              <a:endParaRPr kumimoji="1" lang="ja-JP" altLang="en-US" sz="2400" dirty="0">
                <a:solidFill>
                  <a:schemeClr val="bg1"/>
                </a:solidFill>
              </a:endParaRPr>
            </a:p>
          </p:txBody>
        </p:sp>
        <p:sp>
          <p:nvSpPr>
            <p:cNvPr id="51" name="テキスト ボックス 50"/>
            <p:cNvSpPr txBox="1"/>
            <p:nvPr/>
          </p:nvSpPr>
          <p:spPr>
            <a:xfrm flipH="1">
              <a:off x="2847023" y="1855245"/>
              <a:ext cx="634112" cy="461665"/>
            </a:xfrm>
            <a:prstGeom prst="rect">
              <a:avLst/>
            </a:prstGeom>
            <a:noFill/>
          </p:spPr>
          <p:txBody>
            <a:bodyPr wrap="square" rtlCol="0">
              <a:spAutoFit/>
            </a:bodyPr>
            <a:lstStyle/>
            <a:p>
              <a:r>
                <a:rPr kumimoji="1" lang="en-US" altLang="ja-JP" sz="2400" dirty="0" smtClean="0">
                  <a:solidFill>
                    <a:srgbClr val="C00000"/>
                  </a:solidFill>
                </a:rPr>
                <a:t>e</a:t>
              </a:r>
              <a:r>
                <a:rPr kumimoji="1" lang="en-US" altLang="ja-JP" sz="2400" baseline="30000" dirty="0" smtClean="0">
                  <a:solidFill>
                    <a:srgbClr val="C00000"/>
                  </a:solidFill>
                </a:rPr>
                <a:t>-</a:t>
              </a:r>
              <a:endParaRPr lang="en-US" altLang="ja-JP" sz="2400" baseline="30000" dirty="0" smtClean="0">
                <a:solidFill>
                  <a:srgbClr val="C00000"/>
                </a:solidFill>
              </a:endParaRPr>
            </a:p>
          </p:txBody>
        </p:sp>
        <p:cxnSp>
          <p:nvCxnSpPr>
            <p:cNvPr id="52" name="直線矢印コネクタ 51"/>
            <p:cNvCxnSpPr/>
            <p:nvPr/>
          </p:nvCxnSpPr>
          <p:spPr>
            <a:xfrm>
              <a:off x="3167646" y="2192764"/>
              <a:ext cx="138220" cy="273509"/>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3" name="直線矢印コネクタ 52"/>
            <p:cNvCxnSpPr/>
            <p:nvPr/>
          </p:nvCxnSpPr>
          <p:spPr>
            <a:xfrm flipV="1">
              <a:off x="3483011" y="2160866"/>
              <a:ext cx="213048" cy="294523"/>
            </a:xfrm>
            <a:prstGeom prst="straightConnector1">
              <a:avLst/>
            </a:prstGeom>
            <a:ln w="381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54" name="テキスト ボックス 53"/>
            <p:cNvSpPr txBox="1"/>
            <p:nvPr/>
          </p:nvSpPr>
          <p:spPr>
            <a:xfrm>
              <a:off x="3699812" y="1853173"/>
              <a:ext cx="503664" cy="461665"/>
            </a:xfrm>
            <a:prstGeom prst="rect">
              <a:avLst/>
            </a:prstGeom>
            <a:noFill/>
          </p:spPr>
          <p:txBody>
            <a:bodyPr wrap="none" rtlCol="0">
              <a:spAutoFit/>
            </a:bodyPr>
            <a:lstStyle/>
            <a:p>
              <a:r>
                <a:rPr kumimoji="1" lang="en-US" altLang="ja-JP" sz="2400" i="1" dirty="0" err="1" smtClean="0">
                  <a:solidFill>
                    <a:schemeClr val="accent2"/>
                  </a:solidFill>
                </a:rPr>
                <a:t>h</a:t>
              </a:r>
              <a:r>
                <a:rPr kumimoji="1" lang="en-US" altLang="ja-JP" sz="2400" i="1" dirty="0" err="1" smtClean="0">
                  <a:solidFill>
                    <a:schemeClr val="accent2"/>
                  </a:solidFill>
                  <a:latin typeface="Symbol" panose="05050102010706020507" pitchFamily="18" charset="2"/>
                </a:rPr>
                <a:t>n</a:t>
              </a:r>
              <a:endParaRPr kumimoji="1" lang="ja-JP" altLang="en-US" sz="2400" i="1" dirty="0">
                <a:solidFill>
                  <a:schemeClr val="accent2"/>
                </a:solidFill>
                <a:latin typeface="Symbol" panose="05050102010706020507" pitchFamily="18" charset="2"/>
              </a:endParaRPr>
            </a:p>
          </p:txBody>
        </p:sp>
        <p:grpSp>
          <p:nvGrpSpPr>
            <p:cNvPr id="55" name="グループ化 54"/>
            <p:cNvGrpSpPr/>
            <p:nvPr/>
          </p:nvGrpSpPr>
          <p:grpSpPr>
            <a:xfrm>
              <a:off x="2208832" y="2420676"/>
              <a:ext cx="864678" cy="978584"/>
              <a:chOff x="20866" y="601205"/>
              <a:chExt cx="1199664" cy="1357704"/>
            </a:xfrm>
          </p:grpSpPr>
          <p:sp>
            <p:nvSpPr>
              <p:cNvPr id="67" name="円弧 66"/>
              <p:cNvSpPr/>
              <p:nvPr/>
            </p:nvSpPr>
            <p:spPr>
              <a:xfrm>
                <a:off x="89616" y="667513"/>
                <a:ext cx="1082484" cy="1225087"/>
              </a:xfrm>
              <a:prstGeom prst="arc">
                <a:avLst>
                  <a:gd name="adj1" fmla="val 18951842"/>
                  <a:gd name="adj2" fmla="val 20330946"/>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2400"/>
              </a:p>
            </p:txBody>
          </p:sp>
          <p:sp>
            <p:nvSpPr>
              <p:cNvPr id="68" name="円弧 67"/>
              <p:cNvSpPr/>
              <p:nvPr/>
            </p:nvSpPr>
            <p:spPr>
              <a:xfrm>
                <a:off x="20866" y="601205"/>
                <a:ext cx="1199664" cy="1357704"/>
              </a:xfrm>
              <a:prstGeom prst="arc">
                <a:avLst>
                  <a:gd name="adj1" fmla="val 19017102"/>
                  <a:gd name="adj2" fmla="val 20379255"/>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2400"/>
              </a:p>
            </p:txBody>
          </p:sp>
        </p:grpSp>
        <p:grpSp>
          <p:nvGrpSpPr>
            <p:cNvPr id="56" name="グループ化 55"/>
            <p:cNvGrpSpPr/>
            <p:nvPr/>
          </p:nvGrpSpPr>
          <p:grpSpPr>
            <a:xfrm flipH="1">
              <a:off x="2229152" y="2440996"/>
              <a:ext cx="864676" cy="978584"/>
              <a:chOff x="20866" y="601205"/>
              <a:chExt cx="1199664" cy="1357704"/>
            </a:xfrm>
          </p:grpSpPr>
          <p:sp>
            <p:nvSpPr>
              <p:cNvPr id="65" name="円弧 64"/>
              <p:cNvSpPr/>
              <p:nvPr/>
            </p:nvSpPr>
            <p:spPr>
              <a:xfrm>
                <a:off x="89616" y="667513"/>
                <a:ext cx="1082484" cy="1225087"/>
              </a:xfrm>
              <a:prstGeom prst="arc">
                <a:avLst>
                  <a:gd name="adj1" fmla="val 18951842"/>
                  <a:gd name="adj2" fmla="val 20330946"/>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2400"/>
              </a:p>
            </p:txBody>
          </p:sp>
          <p:sp>
            <p:nvSpPr>
              <p:cNvPr id="66" name="円弧 65"/>
              <p:cNvSpPr/>
              <p:nvPr/>
            </p:nvSpPr>
            <p:spPr>
              <a:xfrm>
                <a:off x="20866" y="601205"/>
                <a:ext cx="1199664" cy="1357704"/>
              </a:xfrm>
              <a:prstGeom prst="arc">
                <a:avLst>
                  <a:gd name="adj1" fmla="val 19017102"/>
                  <a:gd name="adj2" fmla="val 20379255"/>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2400"/>
              </a:p>
            </p:txBody>
          </p:sp>
        </p:grpSp>
        <p:grpSp>
          <p:nvGrpSpPr>
            <p:cNvPr id="57" name="グループ化 56"/>
            <p:cNvGrpSpPr/>
            <p:nvPr/>
          </p:nvGrpSpPr>
          <p:grpSpPr>
            <a:xfrm flipH="1">
              <a:off x="3730946" y="2489987"/>
              <a:ext cx="864676" cy="978584"/>
              <a:chOff x="20866" y="601205"/>
              <a:chExt cx="1199664" cy="1357704"/>
            </a:xfrm>
          </p:grpSpPr>
          <p:sp>
            <p:nvSpPr>
              <p:cNvPr id="63" name="円弧 62"/>
              <p:cNvSpPr/>
              <p:nvPr/>
            </p:nvSpPr>
            <p:spPr>
              <a:xfrm>
                <a:off x="89616" y="667513"/>
                <a:ext cx="1082484" cy="1225087"/>
              </a:xfrm>
              <a:prstGeom prst="arc">
                <a:avLst>
                  <a:gd name="adj1" fmla="val 18951842"/>
                  <a:gd name="adj2" fmla="val 20330946"/>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2400"/>
              </a:p>
            </p:txBody>
          </p:sp>
          <p:sp>
            <p:nvSpPr>
              <p:cNvPr id="64" name="円弧 63"/>
              <p:cNvSpPr/>
              <p:nvPr/>
            </p:nvSpPr>
            <p:spPr>
              <a:xfrm>
                <a:off x="20866" y="601205"/>
                <a:ext cx="1199664" cy="1357704"/>
              </a:xfrm>
              <a:prstGeom prst="arc">
                <a:avLst>
                  <a:gd name="adj1" fmla="val 19017102"/>
                  <a:gd name="adj2" fmla="val 20379255"/>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2400"/>
              </a:p>
            </p:txBody>
          </p:sp>
        </p:grpSp>
        <p:grpSp>
          <p:nvGrpSpPr>
            <p:cNvPr id="58" name="グループ化 57"/>
            <p:cNvGrpSpPr/>
            <p:nvPr/>
          </p:nvGrpSpPr>
          <p:grpSpPr>
            <a:xfrm>
              <a:off x="3660659" y="2498984"/>
              <a:ext cx="864678" cy="978584"/>
              <a:chOff x="20866" y="601205"/>
              <a:chExt cx="1199664" cy="1357704"/>
            </a:xfrm>
          </p:grpSpPr>
          <p:sp>
            <p:nvSpPr>
              <p:cNvPr id="61" name="円弧 60"/>
              <p:cNvSpPr/>
              <p:nvPr/>
            </p:nvSpPr>
            <p:spPr>
              <a:xfrm>
                <a:off x="89616" y="667513"/>
                <a:ext cx="1082484" cy="1225087"/>
              </a:xfrm>
              <a:prstGeom prst="arc">
                <a:avLst>
                  <a:gd name="adj1" fmla="val 18951842"/>
                  <a:gd name="adj2" fmla="val 20330946"/>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2400"/>
              </a:p>
            </p:txBody>
          </p:sp>
          <p:sp>
            <p:nvSpPr>
              <p:cNvPr id="62" name="円弧 61"/>
              <p:cNvSpPr/>
              <p:nvPr/>
            </p:nvSpPr>
            <p:spPr>
              <a:xfrm>
                <a:off x="20866" y="601205"/>
                <a:ext cx="1199664" cy="1357704"/>
              </a:xfrm>
              <a:prstGeom prst="arc">
                <a:avLst>
                  <a:gd name="adj1" fmla="val 19017102"/>
                  <a:gd name="adj2" fmla="val 20379255"/>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2400"/>
              </a:p>
            </p:txBody>
          </p:sp>
        </p:grpSp>
        <p:sp>
          <p:nvSpPr>
            <p:cNvPr id="59" name="テキスト ボックス 58"/>
            <p:cNvSpPr txBox="1"/>
            <p:nvPr/>
          </p:nvSpPr>
          <p:spPr>
            <a:xfrm>
              <a:off x="2469450" y="2604334"/>
              <a:ext cx="506870" cy="461665"/>
            </a:xfrm>
            <a:prstGeom prst="rect">
              <a:avLst/>
            </a:prstGeom>
            <a:noFill/>
          </p:spPr>
          <p:txBody>
            <a:bodyPr wrap="none" rtlCol="0">
              <a:spAutoFit/>
            </a:bodyPr>
            <a:lstStyle/>
            <a:p>
              <a:r>
                <a:rPr kumimoji="1" lang="en-US" altLang="ja-JP" sz="2400" dirty="0" smtClean="0">
                  <a:solidFill>
                    <a:schemeClr val="bg1"/>
                  </a:solidFill>
                </a:rPr>
                <a:t>Ag</a:t>
              </a:r>
              <a:endParaRPr kumimoji="1" lang="ja-JP" altLang="en-US" sz="2400" dirty="0">
                <a:solidFill>
                  <a:schemeClr val="bg1"/>
                </a:solidFill>
              </a:endParaRPr>
            </a:p>
          </p:txBody>
        </p:sp>
        <p:sp>
          <p:nvSpPr>
            <p:cNvPr id="60" name="1 つの角を丸めた四角形 3"/>
            <p:cNvSpPr/>
            <p:nvPr/>
          </p:nvSpPr>
          <p:spPr>
            <a:xfrm>
              <a:off x="1963383" y="2926224"/>
              <a:ext cx="2837744" cy="116726"/>
            </a:xfrm>
            <a:prstGeom prst="round1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grpSp>
      <p:pic>
        <p:nvPicPr>
          <p:cNvPr id="69" name="Picture 15"/>
          <p:cNvPicPr>
            <a:picLocks noChangeAspect="1"/>
          </p:cNvPicPr>
          <p:nvPr/>
        </p:nvPicPr>
        <p:blipFill rotWithShape="1">
          <a:blip r:embed="rId2">
            <a:extLst>
              <a:ext uri="{28A0092B-C50C-407E-A947-70E740481C1C}">
                <a14:useLocalDpi xmlns:a14="http://schemas.microsoft.com/office/drawing/2010/main" val="0"/>
              </a:ext>
            </a:extLst>
          </a:blip>
          <a:srcRect l="6772" t="2747" r="65729" b="64195"/>
          <a:stretch/>
        </p:blipFill>
        <p:spPr>
          <a:xfrm>
            <a:off x="1475656" y="1510172"/>
            <a:ext cx="1693080" cy="1702804"/>
          </a:xfrm>
          <a:prstGeom prst="rect">
            <a:avLst/>
          </a:prstGeom>
        </p:spPr>
      </p:pic>
      <p:pic>
        <p:nvPicPr>
          <p:cNvPr id="70" name="図 69">
            <a:extLst>
              <a:ext uri="{FF2B5EF4-FFF2-40B4-BE49-F238E27FC236}">
                <a16:creationId xmlns="" xmlns:a16="http://schemas.microsoft.com/office/drawing/2014/main" id="{500171F7-64B4-4394-90A8-6634215DF154}"/>
              </a:ext>
            </a:extLst>
          </p:cNvPr>
          <p:cNvPicPr>
            <a:picLocks noChangeAspect="1"/>
          </p:cNvPicPr>
          <p:nvPr/>
        </p:nvPicPr>
        <p:blipFill rotWithShape="1">
          <a:blip r:embed="rId3"/>
          <a:srcRect l="33865"/>
          <a:stretch/>
        </p:blipFill>
        <p:spPr>
          <a:xfrm>
            <a:off x="356932" y="4788093"/>
            <a:ext cx="3455284" cy="1801880"/>
          </a:xfrm>
          <a:prstGeom prst="rect">
            <a:avLst/>
          </a:prstGeom>
        </p:spPr>
      </p:pic>
    </p:spTree>
    <p:extLst>
      <p:ext uri="{BB962C8B-B14F-4D97-AF65-F5344CB8AC3E}">
        <p14:creationId xmlns:p14="http://schemas.microsoft.com/office/powerpoint/2010/main" val="182572198"/>
      </p:ext>
    </p:extLst>
  </p:cSld>
  <p:clrMapOvr>
    <a:masterClrMapping/>
  </p:clrMapOvr>
  <mc:AlternateContent xmlns:mc="http://schemas.openxmlformats.org/markup-compatibility/2006" xmlns:p14="http://schemas.microsoft.com/office/powerpoint/2010/main">
    <mc:Choice Requires="p14">
      <p:transition spd="slow" p14:dur="2000" advTm="24431"/>
    </mc:Choice>
    <mc:Fallback xmlns="">
      <p:transition spd="slow" advTm="24431"/>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kumimoji="1" lang="en-US" altLang="ja-JP" dirty="0" smtClean="0"/>
              <a:t>Outline</a:t>
            </a:r>
            <a:endParaRPr kumimoji="1" lang="ja-JP" altLang="en-US" dirty="0"/>
          </a:p>
        </p:txBody>
      </p:sp>
      <p:sp>
        <p:nvSpPr>
          <p:cNvPr id="4" name="コンテンツ プレースホルダー 3"/>
          <p:cNvSpPr>
            <a:spLocks noGrp="1"/>
          </p:cNvSpPr>
          <p:nvPr>
            <p:ph idx="1"/>
          </p:nvPr>
        </p:nvSpPr>
        <p:spPr/>
        <p:txBody>
          <a:bodyPr>
            <a:normAutofit/>
          </a:bodyPr>
          <a:lstStyle/>
          <a:p>
            <a:pPr marL="514350" indent="-514350">
              <a:buFont typeface="+mj-lt"/>
              <a:buAutoNum type="arabicPeriod"/>
            </a:pPr>
            <a:r>
              <a:rPr kumimoji="1" lang="en-US" altLang="ja-JP" sz="3600" b="1" dirty="0" smtClean="0">
                <a:solidFill>
                  <a:schemeClr val="bg1">
                    <a:lumMod val="65000"/>
                  </a:schemeClr>
                </a:solidFill>
              </a:rPr>
              <a:t>Energy levels </a:t>
            </a:r>
            <a:r>
              <a:rPr kumimoji="1" lang="en-US" altLang="ja-JP" sz="3600" dirty="0" smtClean="0">
                <a:solidFill>
                  <a:schemeClr val="bg1">
                    <a:lumMod val="65000"/>
                  </a:schemeClr>
                </a:solidFill>
              </a:rPr>
              <a:t>of </a:t>
            </a:r>
            <a:r>
              <a:rPr kumimoji="1" lang="en-US" altLang="ja-JP" b="1" dirty="0" smtClean="0">
                <a:solidFill>
                  <a:schemeClr val="bg1">
                    <a:lumMod val="65000"/>
                  </a:schemeClr>
                </a:solidFill>
              </a:rPr>
              <a:t>unoccupied states</a:t>
            </a:r>
            <a:endParaRPr kumimoji="1" lang="en-US" altLang="ja-JP" b="1" dirty="0" smtClean="0">
              <a:solidFill>
                <a:schemeClr val="bg1">
                  <a:lumMod val="65000"/>
                </a:schemeClr>
              </a:solidFill>
            </a:endParaRPr>
          </a:p>
          <a:p>
            <a:pPr marL="914400" lvl="1" indent="-514350"/>
            <a:r>
              <a:rPr lang="en-US" altLang="ja-JP" dirty="0" smtClean="0">
                <a:solidFill>
                  <a:schemeClr val="bg1">
                    <a:lumMod val="65000"/>
                  </a:schemeClr>
                </a:solidFill>
              </a:rPr>
              <a:t>low energy inverse photoelectron spectroscopy</a:t>
            </a:r>
          </a:p>
          <a:p>
            <a:pPr marL="914400" lvl="1" indent="-514350"/>
            <a:r>
              <a:rPr lang="en-US" altLang="ja-JP" dirty="0" smtClean="0">
                <a:solidFill>
                  <a:schemeClr val="bg1">
                    <a:lumMod val="65000"/>
                  </a:schemeClr>
                </a:solidFill>
              </a:rPr>
              <a:t>enhancement of signal by surface </a:t>
            </a:r>
            <a:r>
              <a:rPr lang="en-US" altLang="ja-JP" dirty="0" err="1" smtClean="0">
                <a:solidFill>
                  <a:schemeClr val="bg1">
                    <a:lumMod val="65000"/>
                  </a:schemeClr>
                </a:solidFill>
              </a:rPr>
              <a:t>plasmon</a:t>
            </a:r>
            <a:endParaRPr kumimoji="1" lang="en-US" altLang="ja-JP" sz="3600" dirty="0" smtClean="0">
              <a:solidFill>
                <a:schemeClr val="bg1">
                  <a:lumMod val="65000"/>
                </a:schemeClr>
              </a:solidFill>
            </a:endParaRPr>
          </a:p>
          <a:p>
            <a:pPr marL="514350" indent="-514350">
              <a:buFont typeface="+mj-lt"/>
              <a:buAutoNum type="arabicPeriod"/>
            </a:pPr>
            <a:r>
              <a:rPr lang="en-US" altLang="ja-JP" sz="3600" b="1" dirty="0" smtClean="0"/>
              <a:t>Intermolecular overlap</a:t>
            </a:r>
            <a:r>
              <a:rPr lang="en-US" altLang="ja-JP" sz="3600" dirty="0" smtClean="0"/>
              <a:t> of </a:t>
            </a:r>
            <a:r>
              <a:rPr lang="en-US" altLang="ja-JP" sz="3600" dirty="0" smtClean="0"/>
              <a:t>molecular orbitals</a:t>
            </a:r>
            <a:endParaRPr lang="en-US" altLang="ja-JP" sz="3600" dirty="0" smtClean="0"/>
          </a:p>
          <a:p>
            <a:pPr marL="914400" lvl="1" indent="-514350"/>
            <a:r>
              <a:rPr lang="en-US" altLang="ja-JP" b="1" dirty="0" smtClean="0"/>
              <a:t>splits </a:t>
            </a:r>
            <a:r>
              <a:rPr lang="en-US" altLang="ja-JP" dirty="0" smtClean="0"/>
              <a:t>of occupied and unoccupied levels</a:t>
            </a:r>
          </a:p>
          <a:p>
            <a:pPr marL="914400" lvl="1" indent="-514350"/>
            <a:r>
              <a:rPr kumimoji="1" lang="en-US" altLang="ja-JP" b="1" dirty="0" smtClean="0"/>
              <a:t>angle-resolved</a:t>
            </a:r>
            <a:r>
              <a:rPr kumimoji="1" lang="en-US" altLang="ja-JP" dirty="0" smtClean="0"/>
              <a:t> inverse photoelectron spectroscopy</a:t>
            </a:r>
            <a:endParaRPr kumimoji="1" lang="ja-JP" altLang="en-US" dirty="0"/>
          </a:p>
        </p:txBody>
      </p:sp>
    </p:spTree>
    <p:extLst>
      <p:ext uri="{BB962C8B-B14F-4D97-AF65-F5344CB8AC3E}">
        <p14:creationId xmlns:p14="http://schemas.microsoft.com/office/powerpoint/2010/main" val="389566237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normAutofit fontScale="90000"/>
          </a:bodyPr>
          <a:lstStyle/>
          <a:p>
            <a:r>
              <a:rPr lang="en-US" altLang="ja-JP" dirty="0" smtClean="0"/>
              <a:t>Carrier transport </a:t>
            </a:r>
            <a:br>
              <a:rPr lang="en-US" altLang="ja-JP" dirty="0" smtClean="0"/>
            </a:br>
            <a:r>
              <a:rPr lang="en-US" altLang="ja-JP" dirty="0" smtClean="0"/>
              <a:t>in organic semiconductor</a:t>
            </a:r>
            <a:endParaRPr kumimoji="1" lang="ja-JP" altLang="en-US" dirty="0"/>
          </a:p>
        </p:txBody>
      </p:sp>
      <p:sp>
        <p:nvSpPr>
          <p:cNvPr id="4" name="スライド番号プレースホルダー 3"/>
          <p:cNvSpPr>
            <a:spLocks noGrp="1"/>
          </p:cNvSpPr>
          <p:nvPr>
            <p:ph type="sldNum" sz="quarter" idx="12"/>
          </p:nvPr>
        </p:nvSpPr>
        <p:spPr/>
        <p:txBody>
          <a:bodyPr/>
          <a:lstStyle/>
          <a:p>
            <a:fld id="{8E85554F-C387-4861-A355-13F72218BF61}" type="slidenum">
              <a:rPr kumimoji="1" lang="ja-JP" altLang="en-US" smtClean="0"/>
              <a:t>40</a:t>
            </a:fld>
            <a:endParaRPr kumimoji="1" lang="ja-JP" altLang="en-US"/>
          </a:p>
        </p:txBody>
      </p:sp>
      <p:sp>
        <p:nvSpPr>
          <p:cNvPr id="21" name="テキスト ボックス 20"/>
          <p:cNvSpPr txBox="1"/>
          <p:nvPr/>
        </p:nvSpPr>
        <p:spPr>
          <a:xfrm>
            <a:off x="345590" y="4201924"/>
            <a:ext cx="1224136" cy="523220"/>
          </a:xfrm>
          <a:prstGeom prst="rect">
            <a:avLst/>
          </a:prstGeom>
          <a:noFill/>
        </p:spPr>
        <p:txBody>
          <a:bodyPr wrap="square" rtlCol="0">
            <a:spAutoFit/>
          </a:bodyPr>
          <a:lstStyle/>
          <a:p>
            <a:pPr algn="ctr"/>
            <a:r>
              <a:rPr lang="en-US" altLang="ja-JP" sz="2800" b="1" dirty="0" smtClean="0">
                <a:solidFill>
                  <a:schemeClr val="tx2"/>
                </a:solidFill>
              </a:rPr>
              <a:t>HOMO</a:t>
            </a:r>
          </a:p>
        </p:txBody>
      </p:sp>
      <p:grpSp>
        <p:nvGrpSpPr>
          <p:cNvPr id="55" name="グループ化 54"/>
          <p:cNvGrpSpPr/>
          <p:nvPr/>
        </p:nvGrpSpPr>
        <p:grpSpPr>
          <a:xfrm>
            <a:off x="1479960" y="4149080"/>
            <a:ext cx="3202243" cy="2520280"/>
            <a:chOff x="1479960" y="1449702"/>
            <a:chExt cx="3202243" cy="2520280"/>
          </a:xfrm>
        </p:grpSpPr>
        <p:grpSp>
          <p:nvGrpSpPr>
            <p:cNvPr id="24" name="グループ化 23"/>
            <p:cNvGrpSpPr/>
            <p:nvPr/>
          </p:nvGrpSpPr>
          <p:grpSpPr>
            <a:xfrm>
              <a:off x="1479960" y="1839433"/>
              <a:ext cx="3202243" cy="2130549"/>
              <a:chOff x="2784095" y="1431666"/>
              <a:chExt cx="3202243" cy="2130549"/>
            </a:xfrm>
          </p:grpSpPr>
          <p:grpSp>
            <p:nvGrpSpPr>
              <p:cNvPr id="29" name="グループ化 28"/>
              <p:cNvGrpSpPr/>
              <p:nvPr/>
            </p:nvGrpSpPr>
            <p:grpSpPr>
              <a:xfrm>
                <a:off x="2784095" y="1431666"/>
                <a:ext cx="3202243" cy="2130549"/>
                <a:chOff x="1418098" y="1456144"/>
                <a:chExt cx="3202243" cy="2130549"/>
              </a:xfrm>
            </p:grpSpPr>
            <p:grpSp>
              <p:nvGrpSpPr>
                <p:cNvPr id="35" name="グループ化 34"/>
                <p:cNvGrpSpPr/>
                <p:nvPr/>
              </p:nvGrpSpPr>
              <p:grpSpPr>
                <a:xfrm>
                  <a:off x="1418098" y="1456144"/>
                  <a:ext cx="3202243" cy="2130549"/>
                  <a:chOff x="964473" y="1297630"/>
                  <a:chExt cx="1832654" cy="1624909"/>
                </a:xfrm>
                <a:solidFill>
                  <a:schemeClr val="accent5">
                    <a:lumMod val="20000"/>
                    <a:lumOff val="80000"/>
                  </a:schemeClr>
                </a:solidFill>
              </p:grpSpPr>
              <p:sp>
                <p:nvSpPr>
                  <p:cNvPr id="37" name="円/楕円 36"/>
                  <p:cNvSpPr/>
                  <p:nvPr/>
                </p:nvSpPr>
                <p:spPr>
                  <a:xfrm rot="18248319">
                    <a:off x="392409" y="1874518"/>
                    <a:ext cx="1610436" cy="466307"/>
                  </a:xfrm>
                  <a:prstGeom prst="ellipse">
                    <a:avLst/>
                  </a:prstGeom>
                  <a:solidFill>
                    <a:schemeClr val="accent5">
                      <a:lumMod val="20000"/>
                      <a:lumOff val="80000"/>
                    </a:schemeClr>
                  </a:solid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円/楕円 37"/>
                  <p:cNvSpPr/>
                  <p:nvPr/>
                </p:nvSpPr>
                <p:spPr>
                  <a:xfrm rot="18248319">
                    <a:off x="841858" y="1869694"/>
                    <a:ext cx="1610436" cy="466307"/>
                  </a:xfrm>
                  <a:prstGeom prst="ellipse">
                    <a:avLst/>
                  </a:prstGeom>
                  <a:solidFill>
                    <a:schemeClr val="accent5">
                      <a:lumMod val="20000"/>
                      <a:lumOff val="80000"/>
                    </a:schemeClr>
                  </a:solid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円/楕円 38"/>
                  <p:cNvSpPr/>
                  <p:nvPr/>
                </p:nvSpPr>
                <p:spPr>
                  <a:xfrm rot="18248319">
                    <a:off x="1305326" y="1874518"/>
                    <a:ext cx="1610436" cy="466307"/>
                  </a:xfrm>
                  <a:prstGeom prst="ellipse">
                    <a:avLst/>
                  </a:prstGeom>
                  <a:solidFill>
                    <a:schemeClr val="accent5">
                      <a:lumMod val="20000"/>
                      <a:lumOff val="80000"/>
                    </a:schemeClr>
                  </a:solid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円/楕円 39"/>
                  <p:cNvSpPr/>
                  <p:nvPr/>
                </p:nvSpPr>
                <p:spPr>
                  <a:xfrm rot="18248319">
                    <a:off x="1758756" y="1884167"/>
                    <a:ext cx="1610436" cy="466307"/>
                  </a:xfrm>
                  <a:prstGeom prst="ellipse">
                    <a:avLst/>
                  </a:prstGeom>
                  <a:solidFill>
                    <a:schemeClr val="accent5">
                      <a:lumMod val="20000"/>
                      <a:lumOff val="80000"/>
                    </a:schemeClr>
                  </a:solid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6" name="正方形/長方形 35"/>
                <p:cNvSpPr/>
                <p:nvPr/>
              </p:nvSpPr>
              <p:spPr>
                <a:xfrm>
                  <a:off x="1791654" y="2022579"/>
                  <a:ext cx="2506238" cy="995131"/>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0" name="グループ化 29"/>
              <p:cNvGrpSpPr/>
              <p:nvPr/>
            </p:nvGrpSpPr>
            <p:grpSpPr>
              <a:xfrm>
                <a:off x="2971121" y="1858936"/>
                <a:ext cx="2873185" cy="1215702"/>
                <a:chOff x="681988" y="1302454"/>
                <a:chExt cx="2873185" cy="1620087"/>
              </a:xfrm>
              <a:solidFill>
                <a:schemeClr val="accent1"/>
              </a:solidFill>
            </p:grpSpPr>
            <p:sp>
              <p:nvSpPr>
                <p:cNvPr id="31" name="円/楕円 30"/>
                <p:cNvSpPr/>
                <p:nvPr/>
              </p:nvSpPr>
              <p:spPr>
                <a:xfrm rot="18248319">
                  <a:off x="109924" y="1874518"/>
                  <a:ext cx="1610436" cy="46630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円/楕円 31"/>
                <p:cNvSpPr/>
                <p:nvPr/>
              </p:nvSpPr>
              <p:spPr>
                <a:xfrm rot="18248319">
                  <a:off x="886526" y="1879344"/>
                  <a:ext cx="1610436" cy="46630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円/楕円 32"/>
                <p:cNvSpPr/>
                <p:nvPr/>
              </p:nvSpPr>
              <p:spPr>
                <a:xfrm rot="18248319">
                  <a:off x="1685650" y="1884169"/>
                  <a:ext cx="1610436" cy="46630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円/楕円 33"/>
                <p:cNvSpPr/>
                <p:nvPr/>
              </p:nvSpPr>
              <p:spPr>
                <a:xfrm rot="18248319">
                  <a:off x="2516802" y="1884168"/>
                  <a:ext cx="1610436" cy="46630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25" name="右カーブ矢印 24"/>
            <p:cNvSpPr/>
            <p:nvPr/>
          </p:nvSpPr>
          <p:spPr>
            <a:xfrm rot="15812103" flipH="1">
              <a:off x="3160282" y="1480815"/>
              <a:ext cx="332311" cy="788841"/>
            </a:xfrm>
            <a:prstGeom prst="curved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7" name="円/楕円 26"/>
            <p:cNvSpPr/>
            <p:nvPr/>
          </p:nvSpPr>
          <p:spPr>
            <a:xfrm>
              <a:off x="3688382" y="1910331"/>
              <a:ext cx="379562" cy="379562"/>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8" name="テキスト ボックス 27"/>
            <p:cNvSpPr txBox="1"/>
            <p:nvPr/>
          </p:nvSpPr>
          <p:spPr>
            <a:xfrm>
              <a:off x="3635896" y="1869279"/>
              <a:ext cx="500332" cy="461665"/>
            </a:xfrm>
            <a:prstGeom prst="rect">
              <a:avLst/>
            </a:prstGeom>
            <a:noFill/>
            <a:ln>
              <a:noFill/>
            </a:ln>
          </p:spPr>
          <p:txBody>
            <a:bodyPr wrap="square" rtlCol="0">
              <a:spAutoFit/>
            </a:bodyPr>
            <a:lstStyle/>
            <a:p>
              <a:r>
                <a:rPr lang="ja-JP" altLang="en-US" sz="2400" dirty="0" smtClean="0"/>
                <a:t>＋</a:t>
              </a:r>
              <a:endParaRPr kumimoji="1" lang="ja-JP" altLang="en-US" sz="2400" dirty="0"/>
            </a:p>
          </p:txBody>
        </p:sp>
        <p:sp>
          <p:nvSpPr>
            <p:cNvPr id="50" name="正方形/長方形 49"/>
            <p:cNvSpPr/>
            <p:nvPr/>
          </p:nvSpPr>
          <p:spPr>
            <a:xfrm>
              <a:off x="3749338" y="1449702"/>
              <a:ext cx="822662" cy="523220"/>
            </a:xfrm>
            <a:prstGeom prst="rect">
              <a:avLst/>
            </a:prstGeom>
          </p:spPr>
          <p:txBody>
            <a:bodyPr wrap="none">
              <a:spAutoFit/>
            </a:bodyPr>
            <a:lstStyle/>
            <a:p>
              <a:pPr algn="ctr"/>
              <a:r>
                <a:rPr lang="en-US" altLang="ja-JP" sz="2800" dirty="0" smtClean="0">
                  <a:solidFill>
                    <a:schemeClr val="tx2"/>
                  </a:solidFill>
                </a:rPr>
                <a:t>hole</a:t>
              </a:r>
              <a:endParaRPr lang="en-US" altLang="ja-JP" sz="2800" dirty="0">
                <a:solidFill>
                  <a:schemeClr val="tx2"/>
                </a:solidFill>
              </a:endParaRPr>
            </a:p>
          </p:txBody>
        </p:sp>
      </p:grpSp>
      <p:grpSp>
        <p:nvGrpSpPr>
          <p:cNvPr id="53" name="グループ化 52"/>
          <p:cNvGrpSpPr/>
          <p:nvPr/>
        </p:nvGrpSpPr>
        <p:grpSpPr>
          <a:xfrm>
            <a:off x="1115616" y="1772816"/>
            <a:ext cx="3672408" cy="2160240"/>
            <a:chOff x="1067990" y="3643825"/>
            <a:chExt cx="3672408" cy="2160240"/>
          </a:xfrm>
        </p:grpSpPr>
        <p:grpSp>
          <p:nvGrpSpPr>
            <p:cNvPr id="6" name="グループ化 5"/>
            <p:cNvGrpSpPr/>
            <p:nvPr/>
          </p:nvGrpSpPr>
          <p:grpSpPr>
            <a:xfrm>
              <a:off x="1067990" y="4290804"/>
              <a:ext cx="3652101" cy="1513261"/>
              <a:chOff x="-720881" y="3353415"/>
              <a:chExt cx="3652101" cy="1513261"/>
            </a:xfrm>
          </p:grpSpPr>
          <p:grpSp>
            <p:nvGrpSpPr>
              <p:cNvPr id="7" name="グループ化 6"/>
              <p:cNvGrpSpPr/>
              <p:nvPr/>
            </p:nvGrpSpPr>
            <p:grpSpPr>
              <a:xfrm>
                <a:off x="-720881" y="3379526"/>
                <a:ext cx="1224284" cy="1487150"/>
                <a:chOff x="-408260" y="3970019"/>
                <a:chExt cx="1224284" cy="1487150"/>
              </a:xfrm>
            </p:grpSpPr>
            <p:sp>
              <p:nvSpPr>
                <p:cNvPr id="19" name="弦 18"/>
                <p:cNvSpPr/>
                <p:nvPr/>
              </p:nvSpPr>
              <p:spPr>
                <a:xfrm rot="7580949">
                  <a:off x="-111537" y="4020887"/>
                  <a:ext cx="978430" cy="876693"/>
                </a:xfrm>
                <a:prstGeom prst="chord">
                  <a:avLst>
                    <a:gd name="adj1" fmla="val 2700000"/>
                    <a:gd name="adj2" fmla="val 18628511"/>
                  </a:avLst>
                </a:prstGeom>
                <a:solidFill>
                  <a:schemeClr val="accent2">
                    <a:lumMod val="20000"/>
                    <a:lumOff val="80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弦 19"/>
                <p:cNvSpPr/>
                <p:nvPr/>
              </p:nvSpPr>
              <p:spPr>
                <a:xfrm rot="18357168">
                  <a:off x="-459128" y="4529607"/>
                  <a:ext cx="978430" cy="876693"/>
                </a:xfrm>
                <a:prstGeom prst="chord">
                  <a:avLst>
                    <a:gd name="adj1" fmla="val 2700000"/>
                    <a:gd name="adj2" fmla="val 18628511"/>
                  </a:avLst>
                </a:prstGeom>
                <a:solidFill>
                  <a:schemeClr val="accent2">
                    <a:lumMod val="20000"/>
                    <a:lumOff val="80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 name="グループ化 7"/>
              <p:cNvGrpSpPr/>
              <p:nvPr/>
            </p:nvGrpSpPr>
            <p:grpSpPr>
              <a:xfrm>
                <a:off x="56410" y="3377248"/>
                <a:ext cx="1224284" cy="1487150"/>
                <a:chOff x="-398833" y="3970019"/>
                <a:chExt cx="1224284" cy="1487150"/>
              </a:xfrm>
            </p:grpSpPr>
            <p:sp>
              <p:nvSpPr>
                <p:cNvPr id="17" name="弦 16"/>
                <p:cNvSpPr/>
                <p:nvPr/>
              </p:nvSpPr>
              <p:spPr>
                <a:xfrm rot="7580949">
                  <a:off x="-102110" y="4020887"/>
                  <a:ext cx="978430" cy="876693"/>
                </a:xfrm>
                <a:prstGeom prst="chord">
                  <a:avLst>
                    <a:gd name="adj1" fmla="val 2700000"/>
                    <a:gd name="adj2" fmla="val 18628511"/>
                  </a:avLst>
                </a:prstGeom>
                <a:solidFill>
                  <a:schemeClr val="accent2">
                    <a:lumMod val="20000"/>
                    <a:lumOff val="80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弦 17"/>
                <p:cNvSpPr/>
                <p:nvPr/>
              </p:nvSpPr>
              <p:spPr>
                <a:xfrm rot="18357168">
                  <a:off x="-449701" y="4529607"/>
                  <a:ext cx="978430" cy="876693"/>
                </a:xfrm>
                <a:prstGeom prst="chord">
                  <a:avLst>
                    <a:gd name="adj1" fmla="val 2700000"/>
                    <a:gd name="adj2" fmla="val 18628511"/>
                  </a:avLst>
                </a:prstGeom>
                <a:solidFill>
                  <a:schemeClr val="accent2">
                    <a:lumMod val="20000"/>
                    <a:lumOff val="80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9" name="グループ化 8"/>
              <p:cNvGrpSpPr/>
              <p:nvPr/>
            </p:nvGrpSpPr>
            <p:grpSpPr>
              <a:xfrm>
                <a:off x="876431" y="3378044"/>
                <a:ext cx="1224284" cy="1487150"/>
                <a:chOff x="-361125" y="3970019"/>
                <a:chExt cx="1224284" cy="1487150"/>
              </a:xfrm>
            </p:grpSpPr>
            <p:sp>
              <p:nvSpPr>
                <p:cNvPr id="15" name="弦 14"/>
                <p:cNvSpPr/>
                <p:nvPr/>
              </p:nvSpPr>
              <p:spPr>
                <a:xfrm rot="7580949">
                  <a:off x="-64402" y="4020887"/>
                  <a:ext cx="978430" cy="876693"/>
                </a:xfrm>
                <a:prstGeom prst="chord">
                  <a:avLst>
                    <a:gd name="adj1" fmla="val 2700000"/>
                    <a:gd name="adj2" fmla="val 18628511"/>
                  </a:avLst>
                </a:prstGeom>
                <a:solidFill>
                  <a:schemeClr val="accent2">
                    <a:lumMod val="20000"/>
                    <a:lumOff val="80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弦 15"/>
                <p:cNvSpPr/>
                <p:nvPr/>
              </p:nvSpPr>
              <p:spPr>
                <a:xfrm rot="18357168">
                  <a:off x="-411993" y="4529607"/>
                  <a:ext cx="978430" cy="876693"/>
                </a:xfrm>
                <a:prstGeom prst="chord">
                  <a:avLst>
                    <a:gd name="adj1" fmla="val 2700000"/>
                    <a:gd name="adj2" fmla="val 18628511"/>
                  </a:avLst>
                </a:prstGeom>
                <a:solidFill>
                  <a:schemeClr val="accent2">
                    <a:lumMod val="20000"/>
                    <a:lumOff val="80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0" name="グループ化 9"/>
              <p:cNvGrpSpPr/>
              <p:nvPr/>
            </p:nvGrpSpPr>
            <p:grpSpPr>
              <a:xfrm>
                <a:off x="1706936" y="3353415"/>
                <a:ext cx="1224284" cy="1487150"/>
                <a:chOff x="-342271" y="3979446"/>
                <a:chExt cx="1224284" cy="1487150"/>
              </a:xfrm>
            </p:grpSpPr>
            <p:sp>
              <p:nvSpPr>
                <p:cNvPr id="13" name="弦 12"/>
                <p:cNvSpPr/>
                <p:nvPr/>
              </p:nvSpPr>
              <p:spPr>
                <a:xfrm rot="7580949">
                  <a:off x="-45548" y="4030314"/>
                  <a:ext cx="978430" cy="876693"/>
                </a:xfrm>
                <a:prstGeom prst="chord">
                  <a:avLst>
                    <a:gd name="adj1" fmla="val 2700000"/>
                    <a:gd name="adj2" fmla="val 18628511"/>
                  </a:avLst>
                </a:prstGeom>
                <a:solidFill>
                  <a:schemeClr val="accent2">
                    <a:lumMod val="20000"/>
                    <a:lumOff val="80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弦 13"/>
                <p:cNvSpPr/>
                <p:nvPr/>
              </p:nvSpPr>
              <p:spPr>
                <a:xfrm rot="18357168">
                  <a:off x="-393139" y="4539034"/>
                  <a:ext cx="978430" cy="876693"/>
                </a:xfrm>
                <a:prstGeom prst="chord">
                  <a:avLst>
                    <a:gd name="adj1" fmla="val 2700000"/>
                    <a:gd name="adj2" fmla="val 18628511"/>
                  </a:avLst>
                </a:prstGeom>
                <a:solidFill>
                  <a:schemeClr val="accent2">
                    <a:lumMod val="20000"/>
                    <a:lumOff val="80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2" name="正方形/長方形 11"/>
              <p:cNvSpPr/>
              <p:nvPr/>
            </p:nvSpPr>
            <p:spPr>
              <a:xfrm>
                <a:off x="-46491" y="3650246"/>
                <a:ext cx="2277195" cy="96013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1" name="グループ化 40"/>
            <p:cNvGrpSpPr/>
            <p:nvPr/>
          </p:nvGrpSpPr>
          <p:grpSpPr>
            <a:xfrm>
              <a:off x="1450615" y="4423438"/>
              <a:ext cx="2873185" cy="1215702"/>
              <a:chOff x="681988" y="1302454"/>
              <a:chExt cx="2873185" cy="1620087"/>
            </a:xfrm>
            <a:solidFill>
              <a:schemeClr val="accent1"/>
            </a:solidFill>
          </p:grpSpPr>
          <p:sp>
            <p:nvSpPr>
              <p:cNvPr id="42" name="円/楕円 41"/>
              <p:cNvSpPr/>
              <p:nvPr/>
            </p:nvSpPr>
            <p:spPr>
              <a:xfrm rot="18248319">
                <a:off x="109924" y="1874518"/>
                <a:ext cx="1610436" cy="46630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円/楕円 42"/>
              <p:cNvSpPr/>
              <p:nvPr/>
            </p:nvSpPr>
            <p:spPr>
              <a:xfrm rot="18248319">
                <a:off x="886526" y="1879344"/>
                <a:ext cx="1610436" cy="46630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円/楕円 43"/>
              <p:cNvSpPr/>
              <p:nvPr/>
            </p:nvSpPr>
            <p:spPr>
              <a:xfrm rot="18248319">
                <a:off x="1685650" y="1884169"/>
                <a:ext cx="1610436" cy="46630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円/楕円 44"/>
              <p:cNvSpPr/>
              <p:nvPr/>
            </p:nvSpPr>
            <p:spPr>
              <a:xfrm rot="18248319">
                <a:off x="2516802" y="1884168"/>
                <a:ext cx="1610436" cy="46630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6" name="グループ化 45"/>
            <p:cNvGrpSpPr/>
            <p:nvPr/>
          </p:nvGrpSpPr>
          <p:grpSpPr>
            <a:xfrm>
              <a:off x="3375970" y="4093275"/>
              <a:ext cx="500332" cy="461665"/>
              <a:chOff x="2770542" y="2874342"/>
              <a:chExt cx="500332" cy="461665"/>
            </a:xfrm>
          </p:grpSpPr>
          <p:sp>
            <p:nvSpPr>
              <p:cNvPr id="47" name="円/楕円 46"/>
              <p:cNvSpPr/>
              <p:nvPr/>
            </p:nvSpPr>
            <p:spPr>
              <a:xfrm>
                <a:off x="2819304" y="2918581"/>
                <a:ext cx="379562" cy="379562"/>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8" name="テキスト ボックス 47"/>
              <p:cNvSpPr txBox="1"/>
              <p:nvPr/>
            </p:nvSpPr>
            <p:spPr>
              <a:xfrm>
                <a:off x="2770542" y="2874342"/>
                <a:ext cx="500332" cy="461665"/>
              </a:xfrm>
              <a:prstGeom prst="rect">
                <a:avLst/>
              </a:prstGeom>
              <a:noFill/>
            </p:spPr>
            <p:txBody>
              <a:bodyPr wrap="square" rtlCol="0">
                <a:spAutoFit/>
              </a:bodyPr>
              <a:lstStyle/>
              <a:p>
                <a:r>
                  <a:rPr lang="ja-JP" altLang="en-US" sz="2400" dirty="0"/>
                  <a:t>－</a:t>
                </a:r>
                <a:endParaRPr kumimoji="1" lang="ja-JP" altLang="en-US" sz="2400" dirty="0"/>
              </a:p>
            </p:txBody>
          </p:sp>
        </p:grpSp>
        <p:sp>
          <p:nvSpPr>
            <p:cNvPr id="49" name="右カーブ矢印 48"/>
            <p:cNvSpPr/>
            <p:nvPr/>
          </p:nvSpPr>
          <p:spPr>
            <a:xfrm rot="15812103" flipH="1">
              <a:off x="2894947" y="3726632"/>
              <a:ext cx="332311" cy="788841"/>
            </a:xfrm>
            <a:prstGeom prst="curv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1" name="正方形/長方形 50"/>
            <p:cNvSpPr/>
            <p:nvPr/>
          </p:nvSpPr>
          <p:spPr>
            <a:xfrm>
              <a:off x="3348029" y="3643825"/>
              <a:ext cx="1392369" cy="523220"/>
            </a:xfrm>
            <a:prstGeom prst="rect">
              <a:avLst/>
            </a:prstGeom>
          </p:spPr>
          <p:txBody>
            <a:bodyPr wrap="none">
              <a:spAutoFit/>
            </a:bodyPr>
            <a:lstStyle/>
            <a:p>
              <a:pPr algn="ctr"/>
              <a:r>
                <a:rPr lang="en-US" altLang="ja-JP" sz="2800" dirty="0" smtClean="0">
                  <a:solidFill>
                    <a:srgbClr val="C00000"/>
                  </a:solidFill>
                </a:rPr>
                <a:t>electron</a:t>
              </a:r>
              <a:endParaRPr lang="en-US" altLang="ja-JP" sz="2800" dirty="0">
                <a:solidFill>
                  <a:srgbClr val="C00000"/>
                </a:solidFill>
              </a:endParaRPr>
            </a:p>
          </p:txBody>
        </p:sp>
      </p:grpSp>
      <mc:AlternateContent xmlns:mc="http://schemas.openxmlformats.org/markup-compatibility/2006" xmlns:a14="http://schemas.microsoft.com/office/drawing/2010/main">
        <mc:Choice Requires="a14">
          <p:sp>
            <p:nvSpPr>
              <p:cNvPr id="52" name="テキスト ボックス 51"/>
              <p:cNvSpPr txBox="1"/>
              <p:nvPr/>
            </p:nvSpPr>
            <p:spPr>
              <a:xfrm>
                <a:off x="5292080" y="3417729"/>
                <a:ext cx="3645726" cy="929357"/>
              </a:xfrm>
              <a:prstGeom prst="rect">
                <a:avLst/>
              </a:prstGeom>
              <a:noFill/>
            </p:spPr>
            <p:txBody>
              <a:bodyPr wrap="square" lIns="0" tIns="0" rIns="0" bIns="0" rtlCol="0">
                <a:spAutoFit/>
              </a:bodyPr>
              <a:lstStyle/>
              <a:p>
                <a:r>
                  <a:rPr lang="en-US" altLang="ja-JP" sz="2800" dirty="0" smtClean="0">
                    <a:latin typeface="Cambria Math" panose="02040503050406030204" pitchFamily="18" charset="0"/>
                  </a:rPr>
                  <a:t>transfer integral:</a:t>
                </a:r>
                <a:endParaRPr lang="en-US" altLang="ja-JP" sz="2800"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kumimoji="1" lang="en-US" altLang="ja-JP" sz="2800" i="1" smtClean="0">
                          <a:latin typeface="Cambria Math"/>
                        </a:rPr>
                        <m:t>𝑡</m:t>
                      </m:r>
                      <m:r>
                        <a:rPr kumimoji="1" lang="en-US" altLang="ja-JP" sz="2800" b="0" i="1" smtClean="0">
                          <a:latin typeface="Cambria Math" panose="02040503050406030204" pitchFamily="18" charset="0"/>
                        </a:rPr>
                        <m:t>=</m:t>
                      </m:r>
                      <m:d>
                        <m:dPr>
                          <m:begChr m:val="⟨"/>
                          <m:endChr m:val="⟩"/>
                          <m:ctrlPr>
                            <a:rPr kumimoji="1" lang="en-US" altLang="ja-JP" sz="2800" b="0" i="1" smtClean="0">
                              <a:latin typeface="Cambria Math"/>
                            </a:rPr>
                          </m:ctrlPr>
                        </m:dPr>
                        <m:e>
                          <m:sSub>
                            <m:sSubPr>
                              <m:ctrlPr>
                                <a:rPr kumimoji="1" lang="en-US" altLang="ja-JP" sz="2800" b="0" i="1" smtClean="0">
                                  <a:latin typeface="Cambria Math"/>
                                </a:rPr>
                              </m:ctrlPr>
                            </m:sSubPr>
                            <m:e>
                              <m:r>
                                <a:rPr lang="ja-JP" altLang="en-US" sz="2800" i="1">
                                  <a:latin typeface="Cambria Math"/>
                                </a:rPr>
                                <m:t>𝜑</m:t>
                              </m:r>
                            </m:e>
                            <m:sub>
                              <m:r>
                                <a:rPr lang="en-US" altLang="ja-JP" sz="2800" i="1">
                                  <a:latin typeface="Cambria Math"/>
                                </a:rPr>
                                <m:t>𝑗</m:t>
                              </m:r>
                              <m:r>
                                <a:rPr lang="en-US" altLang="ja-JP" sz="2800" i="1">
                                  <a:latin typeface="Cambria Math"/>
                                </a:rPr>
                                <m:t>+</m:t>
                              </m:r>
                              <m:r>
                                <a:rPr lang="en-US" altLang="ja-JP" sz="2800" i="1">
                                  <a:latin typeface="Cambria Math"/>
                                </a:rPr>
                                <m:t>1</m:t>
                              </m:r>
                            </m:sub>
                          </m:sSub>
                        </m:e>
                        <m:e>
                          <m:acc>
                            <m:accPr>
                              <m:chr m:val="̂"/>
                              <m:ctrlPr>
                                <a:rPr kumimoji="1" lang="en-US" altLang="ja-JP" sz="2800" b="0" i="1" smtClean="0">
                                  <a:latin typeface="Cambria Math"/>
                                </a:rPr>
                              </m:ctrlPr>
                            </m:accPr>
                            <m:e>
                              <m:r>
                                <a:rPr kumimoji="1" lang="en-US" altLang="ja-JP" sz="2800" b="0" i="1" smtClean="0">
                                  <a:latin typeface="Cambria Math"/>
                                </a:rPr>
                                <m:t>h</m:t>
                              </m:r>
                            </m:e>
                          </m:acc>
                        </m:e>
                        <m:e>
                          <m:sSub>
                            <m:sSubPr>
                              <m:ctrlPr>
                                <a:rPr kumimoji="1" lang="en-US" altLang="ja-JP" sz="2800" b="0" i="1" smtClean="0">
                                  <a:latin typeface="Cambria Math"/>
                                </a:rPr>
                              </m:ctrlPr>
                            </m:sSubPr>
                            <m:e>
                              <m:r>
                                <a:rPr lang="ja-JP" altLang="en-US" sz="2800" i="1">
                                  <a:latin typeface="Cambria Math"/>
                                </a:rPr>
                                <m:t>𝜑</m:t>
                              </m:r>
                            </m:e>
                            <m:sub>
                              <m:r>
                                <a:rPr kumimoji="1" lang="en-US" altLang="ja-JP" sz="2800" b="0" i="1" smtClean="0">
                                  <a:latin typeface="Cambria Math"/>
                                </a:rPr>
                                <m:t>𝑗</m:t>
                              </m:r>
                            </m:sub>
                          </m:sSub>
                        </m:e>
                      </m:d>
                    </m:oMath>
                  </m:oMathPara>
                </a14:m>
                <a:endParaRPr kumimoji="1" lang="ja-JP" altLang="en-US" sz="2800" dirty="0"/>
              </a:p>
            </p:txBody>
          </p:sp>
        </mc:Choice>
        <mc:Fallback xmlns="">
          <p:sp>
            <p:nvSpPr>
              <p:cNvPr id="52" name="テキスト ボックス 51"/>
              <p:cNvSpPr txBox="1">
                <a:spLocks noRot="1" noChangeAspect="1" noMove="1" noResize="1" noEditPoints="1" noAdjustHandles="1" noChangeArrowheads="1" noChangeShapeType="1" noTextEdit="1"/>
              </p:cNvSpPr>
              <p:nvPr/>
            </p:nvSpPr>
            <p:spPr>
              <a:xfrm>
                <a:off x="5292080" y="3417729"/>
                <a:ext cx="3645726" cy="929357"/>
              </a:xfrm>
              <a:prstGeom prst="rect">
                <a:avLst/>
              </a:prstGeom>
              <a:blipFill rotWithShape="1">
                <a:blip r:embed="rId2"/>
                <a:stretch>
                  <a:fillRect l="-5853" t="-11842"/>
                </a:stretch>
              </a:blipFill>
            </p:spPr>
            <p:txBody>
              <a:bodyPr/>
              <a:lstStyle/>
              <a:p>
                <a:r>
                  <a:rPr lang="ja-JP" altLang="en-US">
                    <a:noFill/>
                  </a:rPr>
                  <a:t> </a:t>
                </a:r>
              </a:p>
            </p:txBody>
          </p:sp>
        </mc:Fallback>
      </mc:AlternateContent>
      <p:sp>
        <p:nvSpPr>
          <p:cNvPr id="54" name="テキスト ボックス 53"/>
          <p:cNvSpPr txBox="1"/>
          <p:nvPr/>
        </p:nvSpPr>
        <p:spPr>
          <a:xfrm>
            <a:off x="345590" y="1648301"/>
            <a:ext cx="1224136" cy="523220"/>
          </a:xfrm>
          <a:prstGeom prst="rect">
            <a:avLst/>
          </a:prstGeom>
          <a:noFill/>
        </p:spPr>
        <p:txBody>
          <a:bodyPr wrap="square" rtlCol="0">
            <a:spAutoFit/>
          </a:bodyPr>
          <a:lstStyle/>
          <a:p>
            <a:pPr algn="ctr"/>
            <a:r>
              <a:rPr lang="en-US" altLang="ja-JP" sz="2800" b="1" dirty="0" smtClean="0">
                <a:solidFill>
                  <a:srgbClr val="C00000"/>
                </a:solidFill>
              </a:rPr>
              <a:t>LUMO</a:t>
            </a:r>
          </a:p>
        </p:txBody>
      </p:sp>
      <mc:AlternateContent xmlns:mc="http://schemas.openxmlformats.org/markup-compatibility/2006" xmlns:a14="http://schemas.microsoft.com/office/drawing/2010/main">
        <mc:Choice Requires="a14">
          <p:sp>
            <p:nvSpPr>
              <p:cNvPr id="56" name="テキスト ボックス 55"/>
              <p:cNvSpPr txBox="1"/>
              <p:nvPr/>
            </p:nvSpPr>
            <p:spPr>
              <a:xfrm>
                <a:off x="3452906" y="3841303"/>
                <a:ext cx="1095685"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000" b="0" i="1" smtClean="0">
                          <a:latin typeface="Cambria Math"/>
                        </a:rPr>
                        <m:t>𝑗</m:t>
                      </m:r>
                      <m:r>
                        <a:rPr kumimoji="1" lang="en-US" altLang="ja-JP" sz="2000" b="0" i="1" smtClean="0">
                          <a:latin typeface="Cambria Math"/>
                        </a:rPr>
                        <m:t>+</m:t>
                      </m:r>
                      <m:r>
                        <a:rPr kumimoji="1" lang="en-US" altLang="ja-JP" sz="2000" b="0" i="1" smtClean="0">
                          <a:latin typeface="Cambria Math"/>
                        </a:rPr>
                        <m:t>1</m:t>
                      </m:r>
                    </m:oMath>
                  </m:oMathPara>
                </a14:m>
                <a:endParaRPr kumimoji="1" lang="ja-JP" altLang="en-US" sz="2000" dirty="0"/>
              </a:p>
            </p:txBody>
          </p:sp>
        </mc:Choice>
        <mc:Fallback xmlns="">
          <p:sp>
            <p:nvSpPr>
              <p:cNvPr id="56" name="テキスト ボックス 55"/>
              <p:cNvSpPr txBox="1">
                <a:spLocks noRot="1" noChangeAspect="1" noMove="1" noResize="1" noEditPoints="1" noAdjustHandles="1" noChangeArrowheads="1" noChangeShapeType="1" noTextEdit="1"/>
              </p:cNvSpPr>
              <p:nvPr/>
            </p:nvSpPr>
            <p:spPr>
              <a:xfrm>
                <a:off x="3452906" y="3841303"/>
                <a:ext cx="1095685" cy="307777"/>
              </a:xfrm>
              <a:prstGeom prst="rect">
                <a:avLst/>
              </a:prstGeom>
              <a:blipFill rotWithShape="1">
                <a:blip r:embed="rId3"/>
                <a:stretch>
                  <a:fillRect b="-3137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57" name="テキスト ボックス 56"/>
              <p:cNvSpPr txBox="1"/>
              <p:nvPr/>
            </p:nvSpPr>
            <p:spPr>
              <a:xfrm>
                <a:off x="1737545" y="3841303"/>
                <a:ext cx="1095685"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000" b="0" i="1" smtClean="0">
                          <a:latin typeface="Cambria Math"/>
                        </a:rPr>
                        <m:t>𝑗</m:t>
                      </m:r>
                      <m:r>
                        <a:rPr kumimoji="1" lang="en-US" altLang="ja-JP" sz="2000" b="0" i="1" smtClean="0">
                          <a:latin typeface="Cambria Math"/>
                        </a:rPr>
                        <m:t>−</m:t>
                      </m:r>
                      <m:r>
                        <a:rPr kumimoji="1" lang="en-US" altLang="ja-JP" sz="2000" b="0" i="1" smtClean="0">
                          <a:latin typeface="Cambria Math"/>
                        </a:rPr>
                        <m:t>1</m:t>
                      </m:r>
                    </m:oMath>
                  </m:oMathPara>
                </a14:m>
                <a:endParaRPr kumimoji="1" lang="ja-JP" altLang="en-US" sz="2000" dirty="0"/>
              </a:p>
            </p:txBody>
          </p:sp>
        </mc:Choice>
        <mc:Fallback xmlns="">
          <p:sp>
            <p:nvSpPr>
              <p:cNvPr id="57" name="テキスト ボックス 56"/>
              <p:cNvSpPr txBox="1">
                <a:spLocks noRot="1" noChangeAspect="1" noMove="1" noResize="1" noEditPoints="1" noAdjustHandles="1" noChangeArrowheads="1" noChangeShapeType="1" noTextEdit="1"/>
              </p:cNvSpPr>
              <p:nvPr/>
            </p:nvSpPr>
            <p:spPr>
              <a:xfrm>
                <a:off x="1737545" y="3841303"/>
                <a:ext cx="1095685" cy="307777"/>
              </a:xfrm>
              <a:prstGeom prst="rect">
                <a:avLst/>
              </a:prstGeom>
              <a:blipFill rotWithShape="1">
                <a:blip r:embed="rId4"/>
                <a:stretch>
                  <a:fillRect b="-3137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58" name="テキスト ボックス 57"/>
              <p:cNvSpPr txBox="1"/>
              <p:nvPr/>
            </p:nvSpPr>
            <p:spPr>
              <a:xfrm>
                <a:off x="2532042" y="3841303"/>
                <a:ext cx="1095685"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000" b="0" i="1" smtClean="0">
                          <a:latin typeface="Cambria Math"/>
                        </a:rPr>
                        <m:t>𝑗</m:t>
                      </m:r>
                    </m:oMath>
                  </m:oMathPara>
                </a14:m>
                <a:endParaRPr kumimoji="1" lang="ja-JP" altLang="en-US" sz="2000" dirty="0"/>
              </a:p>
            </p:txBody>
          </p:sp>
        </mc:Choice>
        <mc:Fallback xmlns="">
          <p:sp>
            <p:nvSpPr>
              <p:cNvPr id="58" name="テキスト ボックス 57"/>
              <p:cNvSpPr txBox="1">
                <a:spLocks noRot="1" noChangeAspect="1" noMove="1" noResize="1" noEditPoints="1" noAdjustHandles="1" noChangeArrowheads="1" noChangeShapeType="1" noTextEdit="1"/>
              </p:cNvSpPr>
              <p:nvPr/>
            </p:nvSpPr>
            <p:spPr>
              <a:xfrm>
                <a:off x="2532042" y="3841303"/>
                <a:ext cx="1095685" cy="307777"/>
              </a:xfrm>
              <a:prstGeom prst="rect">
                <a:avLst/>
              </a:prstGeom>
              <a:blipFill rotWithShape="1">
                <a:blip r:embed="rId5"/>
                <a:stretch>
                  <a:fillRect b="-3137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59" name="テキスト ボックス 58"/>
              <p:cNvSpPr txBox="1"/>
              <p:nvPr/>
            </p:nvSpPr>
            <p:spPr>
              <a:xfrm>
                <a:off x="827584" y="3841303"/>
                <a:ext cx="1095685"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000" b="0" i="1" smtClean="0">
                          <a:latin typeface="Cambria Math"/>
                        </a:rPr>
                        <m:t>𝑗</m:t>
                      </m:r>
                      <m:r>
                        <a:rPr kumimoji="1" lang="en-US" altLang="ja-JP" sz="2000" b="0" i="1" smtClean="0">
                          <a:latin typeface="Cambria Math"/>
                        </a:rPr>
                        <m:t>−</m:t>
                      </m:r>
                      <m:r>
                        <a:rPr kumimoji="1" lang="en-US" altLang="ja-JP" sz="2000" b="0" i="1" smtClean="0">
                          <a:latin typeface="Cambria Math"/>
                        </a:rPr>
                        <m:t>2</m:t>
                      </m:r>
                    </m:oMath>
                  </m:oMathPara>
                </a14:m>
                <a:endParaRPr kumimoji="1" lang="ja-JP" altLang="en-US" sz="2000" dirty="0"/>
              </a:p>
            </p:txBody>
          </p:sp>
        </mc:Choice>
        <mc:Fallback xmlns="">
          <p:sp>
            <p:nvSpPr>
              <p:cNvPr id="59" name="テキスト ボックス 58"/>
              <p:cNvSpPr txBox="1">
                <a:spLocks noRot="1" noChangeAspect="1" noMove="1" noResize="1" noEditPoints="1" noAdjustHandles="1" noChangeArrowheads="1" noChangeShapeType="1" noTextEdit="1"/>
              </p:cNvSpPr>
              <p:nvPr/>
            </p:nvSpPr>
            <p:spPr>
              <a:xfrm>
                <a:off x="827584" y="3841303"/>
                <a:ext cx="1095685" cy="307777"/>
              </a:xfrm>
              <a:prstGeom prst="rect">
                <a:avLst/>
              </a:prstGeom>
              <a:blipFill rotWithShape="1">
                <a:blip r:embed="rId6"/>
                <a:stretch>
                  <a:fillRect b="-31373"/>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221856118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en-US" altLang="ja-JP" dirty="0" smtClean="0"/>
              <a:t>Intermolecular overlap of MO</a:t>
            </a:r>
            <a:endParaRPr kumimoji="1" lang="ja-JP" altLang="en-US" dirty="0"/>
          </a:p>
        </p:txBody>
      </p:sp>
      <p:grpSp>
        <p:nvGrpSpPr>
          <p:cNvPr id="10" name="グループ化 9"/>
          <p:cNvGrpSpPr/>
          <p:nvPr/>
        </p:nvGrpSpPr>
        <p:grpSpPr>
          <a:xfrm>
            <a:off x="6019015" y="5304218"/>
            <a:ext cx="862896" cy="1040359"/>
            <a:chOff x="4167337" y="4597111"/>
            <a:chExt cx="417960" cy="270291"/>
          </a:xfrm>
        </p:grpSpPr>
        <p:cxnSp>
          <p:nvCxnSpPr>
            <p:cNvPr id="63" name="直線コネクタ 62"/>
            <p:cNvCxnSpPr/>
            <p:nvPr/>
          </p:nvCxnSpPr>
          <p:spPr>
            <a:xfrm flipV="1">
              <a:off x="4167337" y="4866511"/>
              <a:ext cx="417960" cy="891"/>
            </a:xfrm>
            <a:prstGeom prst="line">
              <a:avLst/>
            </a:prstGeom>
            <a:ln w="57150">
              <a:solidFill>
                <a:srgbClr val="0066FF"/>
              </a:solidFill>
            </a:ln>
          </p:spPr>
          <p:style>
            <a:lnRef idx="1">
              <a:schemeClr val="accent1"/>
            </a:lnRef>
            <a:fillRef idx="0">
              <a:schemeClr val="accent1"/>
            </a:fillRef>
            <a:effectRef idx="0">
              <a:schemeClr val="accent1"/>
            </a:effectRef>
            <a:fontRef idx="minor">
              <a:schemeClr val="tx1"/>
            </a:fontRef>
          </p:style>
        </p:cxnSp>
        <p:cxnSp>
          <p:nvCxnSpPr>
            <p:cNvPr id="64" name="直線コネクタ 63"/>
            <p:cNvCxnSpPr/>
            <p:nvPr/>
          </p:nvCxnSpPr>
          <p:spPr>
            <a:xfrm flipV="1">
              <a:off x="4167337" y="4597111"/>
              <a:ext cx="417960" cy="891"/>
            </a:xfrm>
            <a:prstGeom prst="line">
              <a:avLst/>
            </a:prstGeom>
            <a:ln w="57150">
              <a:solidFill>
                <a:srgbClr val="0066FF"/>
              </a:solidFill>
            </a:ln>
          </p:spPr>
          <p:style>
            <a:lnRef idx="1">
              <a:schemeClr val="accent1"/>
            </a:lnRef>
            <a:fillRef idx="0">
              <a:schemeClr val="accent1"/>
            </a:fillRef>
            <a:effectRef idx="0">
              <a:schemeClr val="accent1"/>
            </a:effectRef>
            <a:fontRef idx="minor">
              <a:schemeClr val="tx1"/>
            </a:fontRef>
          </p:style>
        </p:cxnSp>
        <p:cxnSp>
          <p:nvCxnSpPr>
            <p:cNvPr id="66" name="直線矢印コネクタ 65"/>
            <p:cNvCxnSpPr/>
            <p:nvPr/>
          </p:nvCxnSpPr>
          <p:spPr>
            <a:xfrm>
              <a:off x="4376712" y="4627012"/>
              <a:ext cx="0" cy="207906"/>
            </a:xfrm>
            <a:prstGeom prst="straightConnector1">
              <a:avLst/>
            </a:prstGeom>
            <a:ln w="28575">
              <a:solidFill>
                <a:srgbClr val="C00000"/>
              </a:solidFill>
              <a:headEnd type="stealth" w="sm" len="med"/>
              <a:tailEnd type="stealth" w="sm" len="med"/>
            </a:ln>
          </p:spPr>
          <p:style>
            <a:lnRef idx="1">
              <a:schemeClr val="accent1"/>
            </a:lnRef>
            <a:fillRef idx="0">
              <a:schemeClr val="accent1"/>
            </a:fillRef>
            <a:effectRef idx="0">
              <a:schemeClr val="accent1"/>
            </a:effectRef>
            <a:fontRef idx="minor">
              <a:schemeClr val="tx1"/>
            </a:fontRef>
          </p:style>
        </p:cxnSp>
      </p:grpSp>
      <p:sp>
        <p:nvSpPr>
          <p:cNvPr id="12" name="テキスト ボックス 11"/>
          <p:cNvSpPr txBox="1"/>
          <p:nvPr/>
        </p:nvSpPr>
        <p:spPr>
          <a:xfrm>
            <a:off x="431540" y="3753037"/>
            <a:ext cx="1970668" cy="1384995"/>
          </a:xfrm>
          <a:prstGeom prst="rect">
            <a:avLst/>
          </a:prstGeom>
          <a:noFill/>
        </p:spPr>
        <p:txBody>
          <a:bodyPr wrap="none" rtlCol="0">
            <a:spAutoFit/>
          </a:bodyPr>
          <a:lstStyle/>
          <a:p>
            <a:r>
              <a:rPr lang="en-US" altLang="ja-JP" sz="2800" dirty="0" smtClean="0"/>
              <a:t>MO overlap</a:t>
            </a:r>
            <a:endParaRPr kumimoji="1" lang="en-US" altLang="ja-JP" sz="2800" dirty="0" smtClean="0"/>
          </a:p>
          <a:p>
            <a:r>
              <a:rPr lang="en-US" altLang="ja-JP" sz="2800" dirty="0" smtClean="0"/>
              <a:t>conductivity</a:t>
            </a:r>
          </a:p>
          <a:p>
            <a:r>
              <a:rPr kumimoji="1" lang="en-US" altLang="ja-JP" sz="2800" dirty="0" smtClean="0"/>
              <a:t>energy split</a:t>
            </a:r>
            <a:endParaRPr kumimoji="1" lang="ja-JP" altLang="en-US" sz="2800" dirty="0"/>
          </a:p>
        </p:txBody>
      </p:sp>
      <p:grpSp>
        <p:nvGrpSpPr>
          <p:cNvPr id="83" name="グループ化 82"/>
          <p:cNvGrpSpPr/>
          <p:nvPr/>
        </p:nvGrpSpPr>
        <p:grpSpPr>
          <a:xfrm>
            <a:off x="2915816" y="5623909"/>
            <a:ext cx="862896" cy="326721"/>
            <a:chOff x="4167337" y="4597111"/>
            <a:chExt cx="417960" cy="270291"/>
          </a:xfrm>
        </p:grpSpPr>
        <p:cxnSp>
          <p:nvCxnSpPr>
            <p:cNvPr id="84" name="直線コネクタ 83"/>
            <p:cNvCxnSpPr/>
            <p:nvPr/>
          </p:nvCxnSpPr>
          <p:spPr>
            <a:xfrm flipV="1">
              <a:off x="4167337" y="4866511"/>
              <a:ext cx="417960" cy="891"/>
            </a:xfrm>
            <a:prstGeom prst="line">
              <a:avLst/>
            </a:prstGeom>
            <a:ln w="57150">
              <a:solidFill>
                <a:srgbClr val="0066FF"/>
              </a:solidFill>
            </a:ln>
          </p:spPr>
          <p:style>
            <a:lnRef idx="1">
              <a:schemeClr val="accent1"/>
            </a:lnRef>
            <a:fillRef idx="0">
              <a:schemeClr val="accent1"/>
            </a:fillRef>
            <a:effectRef idx="0">
              <a:schemeClr val="accent1"/>
            </a:effectRef>
            <a:fontRef idx="minor">
              <a:schemeClr val="tx1"/>
            </a:fontRef>
          </p:style>
        </p:cxnSp>
        <p:cxnSp>
          <p:nvCxnSpPr>
            <p:cNvPr id="85" name="直線コネクタ 84"/>
            <p:cNvCxnSpPr/>
            <p:nvPr/>
          </p:nvCxnSpPr>
          <p:spPr>
            <a:xfrm flipV="1">
              <a:off x="4167337" y="4597111"/>
              <a:ext cx="417960" cy="891"/>
            </a:xfrm>
            <a:prstGeom prst="line">
              <a:avLst/>
            </a:prstGeom>
            <a:ln w="57150">
              <a:solidFill>
                <a:srgbClr val="0066FF"/>
              </a:solidFill>
            </a:ln>
          </p:spPr>
          <p:style>
            <a:lnRef idx="1">
              <a:schemeClr val="accent1"/>
            </a:lnRef>
            <a:fillRef idx="0">
              <a:schemeClr val="accent1"/>
            </a:fillRef>
            <a:effectRef idx="0">
              <a:schemeClr val="accent1"/>
            </a:effectRef>
            <a:fontRef idx="minor">
              <a:schemeClr val="tx1"/>
            </a:fontRef>
          </p:style>
        </p:cxnSp>
        <p:cxnSp>
          <p:nvCxnSpPr>
            <p:cNvPr id="86" name="直線矢印コネクタ 85"/>
            <p:cNvCxnSpPr/>
            <p:nvPr/>
          </p:nvCxnSpPr>
          <p:spPr>
            <a:xfrm>
              <a:off x="4376712" y="4627012"/>
              <a:ext cx="0" cy="207906"/>
            </a:xfrm>
            <a:prstGeom prst="straightConnector1">
              <a:avLst/>
            </a:prstGeom>
            <a:ln w="28575">
              <a:solidFill>
                <a:schemeClr val="accent1">
                  <a:lumMod val="50000"/>
                </a:schemeClr>
              </a:solidFill>
              <a:headEnd type="stealth" w="sm" len="med"/>
              <a:tailEnd type="stealth" w="sm" len="med"/>
            </a:ln>
          </p:spPr>
          <p:style>
            <a:lnRef idx="1">
              <a:schemeClr val="accent1"/>
            </a:lnRef>
            <a:fillRef idx="0">
              <a:schemeClr val="accent1"/>
            </a:fillRef>
            <a:effectRef idx="0">
              <a:schemeClr val="accent1"/>
            </a:effectRef>
            <a:fontRef idx="minor">
              <a:schemeClr val="tx1"/>
            </a:fontRef>
          </p:style>
        </p:cxnSp>
      </p:grpSp>
      <p:sp>
        <p:nvSpPr>
          <p:cNvPr id="11" name="右矢印 10"/>
          <p:cNvSpPr/>
          <p:nvPr/>
        </p:nvSpPr>
        <p:spPr>
          <a:xfrm>
            <a:off x="4723195" y="2247746"/>
            <a:ext cx="568885" cy="707282"/>
          </a:xfrm>
          <a:prstGeom prst="rightArrow">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 name="グループ化 3"/>
          <p:cNvGrpSpPr/>
          <p:nvPr/>
        </p:nvGrpSpPr>
        <p:grpSpPr>
          <a:xfrm>
            <a:off x="1781792" y="1389890"/>
            <a:ext cx="3006232" cy="2399150"/>
            <a:chOff x="1179524" y="1389890"/>
            <a:chExt cx="3006232" cy="2399150"/>
          </a:xfrm>
        </p:grpSpPr>
        <p:grpSp>
          <p:nvGrpSpPr>
            <p:cNvPr id="70" name="グループ化 69"/>
            <p:cNvGrpSpPr/>
            <p:nvPr/>
          </p:nvGrpSpPr>
          <p:grpSpPr>
            <a:xfrm>
              <a:off x="2667264" y="1389890"/>
              <a:ext cx="1518492" cy="2399150"/>
              <a:chOff x="2068650" y="1806929"/>
              <a:chExt cx="1518492" cy="2399150"/>
            </a:xfrm>
            <a:solidFill>
              <a:srgbClr val="8FAAFF"/>
            </a:solidFill>
          </p:grpSpPr>
          <p:sp>
            <p:nvSpPr>
              <p:cNvPr id="71" name="円/楕円 109"/>
              <p:cNvSpPr/>
              <p:nvPr/>
            </p:nvSpPr>
            <p:spPr>
              <a:xfrm rot="616816">
                <a:off x="2068650" y="1806929"/>
                <a:ext cx="1518492" cy="2399150"/>
              </a:xfrm>
              <a:prstGeom prst="ellipse">
                <a:avLst/>
              </a:prstGeom>
              <a:grp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72" name="グループ化 144"/>
              <p:cNvGrpSpPr/>
              <p:nvPr/>
            </p:nvGrpSpPr>
            <p:grpSpPr>
              <a:xfrm rot="836343">
                <a:off x="2562973" y="2505434"/>
                <a:ext cx="540898" cy="1021696"/>
                <a:chOff x="1884218" y="1995053"/>
                <a:chExt cx="498764" cy="942109"/>
              </a:xfrm>
              <a:grpFill/>
            </p:grpSpPr>
            <p:sp>
              <p:nvSpPr>
                <p:cNvPr id="73" name="六角形 72"/>
                <p:cNvSpPr/>
                <p:nvPr/>
              </p:nvSpPr>
              <p:spPr>
                <a:xfrm>
                  <a:off x="1884218" y="1995053"/>
                  <a:ext cx="498764" cy="471055"/>
                </a:xfrm>
                <a:prstGeom prst="hexagon">
                  <a:avLst/>
                </a:prstGeom>
                <a:no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六角形 73"/>
                <p:cNvSpPr/>
                <p:nvPr/>
              </p:nvSpPr>
              <p:spPr>
                <a:xfrm>
                  <a:off x="1884218" y="2466107"/>
                  <a:ext cx="498764" cy="471055"/>
                </a:xfrm>
                <a:prstGeom prst="hexagon">
                  <a:avLst/>
                </a:prstGeom>
                <a:no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76" name="グループ化 75"/>
            <p:cNvGrpSpPr/>
            <p:nvPr/>
          </p:nvGrpSpPr>
          <p:grpSpPr>
            <a:xfrm>
              <a:off x="1179524" y="1389890"/>
              <a:ext cx="1518492" cy="2399150"/>
              <a:chOff x="2068650" y="1806929"/>
              <a:chExt cx="1518492" cy="2399150"/>
            </a:xfrm>
            <a:solidFill>
              <a:srgbClr val="8FAAFF"/>
            </a:solidFill>
          </p:grpSpPr>
          <p:sp>
            <p:nvSpPr>
              <p:cNvPr id="77" name="円/楕円 109"/>
              <p:cNvSpPr/>
              <p:nvPr/>
            </p:nvSpPr>
            <p:spPr>
              <a:xfrm rot="616816">
                <a:off x="2068650" y="1806929"/>
                <a:ext cx="1518492" cy="2399150"/>
              </a:xfrm>
              <a:prstGeom prst="ellipse">
                <a:avLst/>
              </a:prstGeom>
              <a:grp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78" name="グループ化 144"/>
              <p:cNvGrpSpPr/>
              <p:nvPr/>
            </p:nvGrpSpPr>
            <p:grpSpPr>
              <a:xfrm rot="836343">
                <a:off x="2562973" y="2505434"/>
                <a:ext cx="540898" cy="1021696"/>
                <a:chOff x="1884218" y="1995053"/>
                <a:chExt cx="498764" cy="942109"/>
              </a:xfrm>
              <a:grpFill/>
            </p:grpSpPr>
            <p:sp>
              <p:nvSpPr>
                <p:cNvPr id="79" name="六角形 78"/>
                <p:cNvSpPr/>
                <p:nvPr/>
              </p:nvSpPr>
              <p:spPr>
                <a:xfrm>
                  <a:off x="1884218" y="1995053"/>
                  <a:ext cx="498764" cy="471055"/>
                </a:xfrm>
                <a:prstGeom prst="hexagon">
                  <a:avLst/>
                </a:prstGeom>
                <a:no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六角形 79"/>
                <p:cNvSpPr/>
                <p:nvPr/>
              </p:nvSpPr>
              <p:spPr>
                <a:xfrm>
                  <a:off x="1884218" y="2466107"/>
                  <a:ext cx="498764" cy="471055"/>
                </a:xfrm>
                <a:prstGeom prst="hexagon">
                  <a:avLst/>
                </a:prstGeom>
                <a:no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87" name="円/楕円 140"/>
            <p:cNvSpPr>
              <a:spLocks noChangeAspect="1"/>
            </p:cNvSpPr>
            <p:nvPr/>
          </p:nvSpPr>
          <p:spPr>
            <a:xfrm flipV="1">
              <a:off x="1895304" y="2243341"/>
              <a:ext cx="242335" cy="216000"/>
            </a:xfrm>
            <a:prstGeom prst="ellipse">
              <a:avLst/>
            </a:prstGeom>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smtClean="0">
                  <a:solidFill>
                    <a:schemeClr val="tx1"/>
                  </a:solidFill>
                </a:rPr>
                <a:t>＋</a:t>
              </a:r>
              <a:endParaRPr kumimoji="1" lang="ja-JP" altLang="en-US" sz="2800" dirty="0">
                <a:solidFill>
                  <a:schemeClr val="tx1"/>
                </a:solidFill>
              </a:endParaRPr>
            </a:p>
          </p:txBody>
        </p:sp>
        <p:sp>
          <p:nvSpPr>
            <p:cNvPr id="89" name="フリーフォーム 88"/>
            <p:cNvSpPr/>
            <p:nvPr/>
          </p:nvSpPr>
          <p:spPr>
            <a:xfrm>
              <a:off x="2076912" y="1992052"/>
              <a:ext cx="1136958" cy="244363"/>
            </a:xfrm>
            <a:custGeom>
              <a:avLst/>
              <a:gdLst>
                <a:gd name="connsiteX0" fmla="*/ 0 w 383458"/>
                <a:gd name="connsiteY0" fmla="*/ 0 h 147484"/>
                <a:gd name="connsiteX1" fmla="*/ 206477 w 383458"/>
                <a:gd name="connsiteY1" fmla="*/ 29497 h 147484"/>
                <a:gd name="connsiteX2" fmla="*/ 383458 w 383458"/>
                <a:gd name="connsiteY2" fmla="*/ 147484 h 147484"/>
                <a:gd name="connsiteX0" fmla="*/ 0 w 365078"/>
                <a:gd name="connsiteY0" fmla="*/ 96717 h 121298"/>
                <a:gd name="connsiteX1" fmla="*/ 188097 w 365078"/>
                <a:gd name="connsiteY1" fmla="*/ 3311 h 121298"/>
                <a:gd name="connsiteX2" fmla="*/ 365078 w 365078"/>
                <a:gd name="connsiteY2" fmla="*/ 121298 h 121298"/>
                <a:gd name="connsiteX0" fmla="*/ 0 w 365078"/>
                <a:gd name="connsiteY0" fmla="*/ 98394 h 122975"/>
                <a:gd name="connsiteX1" fmla="*/ 188097 w 365078"/>
                <a:gd name="connsiteY1" fmla="*/ 4988 h 122975"/>
                <a:gd name="connsiteX2" fmla="*/ 365078 w 365078"/>
                <a:gd name="connsiteY2" fmla="*/ 122975 h 122975"/>
                <a:gd name="connsiteX0" fmla="*/ 0 w 365078"/>
                <a:gd name="connsiteY0" fmla="*/ 113308 h 137889"/>
                <a:gd name="connsiteX1" fmla="*/ 191871 w 365078"/>
                <a:gd name="connsiteY1" fmla="*/ 4272 h 137889"/>
                <a:gd name="connsiteX2" fmla="*/ 365078 w 365078"/>
                <a:gd name="connsiteY2" fmla="*/ 137889 h 137889"/>
                <a:gd name="connsiteX0" fmla="*/ 0 w 365078"/>
                <a:gd name="connsiteY0" fmla="*/ 113308 h 137889"/>
                <a:gd name="connsiteX1" fmla="*/ 191871 w 365078"/>
                <a:gd name="connsiteY1" fmla="*/ 4272 h 137889"/>
                <a:gd name="connsiteX2" fmla="*/ 365078 w 365078"/>
                <a:gd name="connsiteY2" fmla="*/ 137889 h 137889"/>
                <a:gd name="connsiteX0" fmla="*/ 0 w 365078"/>
                <a:gd name="connsiteY0" fmla="*/ 109575 h 134156"/>
                <a:gd name="connsiteX1" fmla="*/ 191871 w 365078"/>
                <a:gd name="connsiteY1" fmla="*/ 539 h 134156"/>
                <a:gd name="connsiteX2" fmla="*/ 365078 w 365078"/>
                <a:gd name="connsiteY2" fmla="*/ 134156 h 134156"/>
                <a:gd name="connsiteX0" fmla="*/ 0 w 365078"/>
                <a:gd name="connsiteY0" fmla="*/ 109575 h 134156"/>
                <a:gd name="connsiteX1" fmla="*/ 191871 w 365078"/>
                <a:gd name="connsiteY1" fmla="*/ 539 h 134156"/>
                <a:gd name="connsiteX2" fmla="*/ 365078 w 365078"/>
                <a:gd name="connsiteY2" fmla="*/ 134156 h 134156"/>
                <a:gd name="connsiteX0" fmla="*/ 0 w 295995"/>
                <a:gd name="connsiteY0" fmla="*/ 109575 h 121728"/>
                <a:gd name="connsiteX1" fmla="*/ 191871 w 295995"/>
                <a:gd name="connsiteY1" fmla="*/ 539 h 121728"/>
                <a:gd name="connsiteX2" fmla="*/ 295995 w 295995"/>
                <a:gd name="connsiteY2" fmla="*/ 121728 h 121728"/>
                <a:gd name="connsiteX0" fmla="*/ 0 w 295995"/>
                <a:gd name="connsiteY0" fmla="*/ 109575 h 121728"/>
                <a:gd name="connsiteX1" fmla="*/ 191871 w 295995"/>
                <a:gd name="connsiteY1" fmla="*/ 539 h 121728"/>
                <a:gd name="connsiteX2" fmla="*/ 295995 w 295995"/>
                <a:gd name="connsiteY2" fmla="*/ 121728 h 121728"/>
                <a:gd name="connsiteX0" fmla="*/ 0 w 312367"/>
                <a:gd name="connsiteY0" fmla="*/ 109575 h 118395"/>
                <a:gd name="connsiteX1" fmla="*/ 191871 w 312367"/>
                <a:gd name="connsiteY1" fmla="*/ 539 h 118395"/>
                <a:gd name="connsiteX2" fmla="*/ 312367 w 312367"/>
                <a:gd name="connsiteY2" fmla="*/ 118395 h 118395"/>
                <a:gd name="connsiteX0" fmla="*/ 0 w 313827"/>
                <a:gd name="connsiteY0" fmla="*/ 109575 h 134603"/>
                <a:gd name="connsiteX1" fmla="*/ 191871 w 313827"/>
                <a:gd name="connsiteY1" fmla="*/ 539 h 134603"/>
                <a:gd name="connsiteX2" fmla="*/ 313827 w 313827"/>
                <a:gd name="connsiteY2" fmla="*/ 134603 h 134603"/>
                <a:gd name="connsiteX0" fmla="*/ 0 w 313827"/>
                <a:gd name="connsiteY0" fmla="*/ 109575 h 134603"/>
                <a:gd name="connsiteX1" fmla="*/ 191871 w 313827"/>
                <a:gd name="connsiteY1" fmla="*/ 539 h 134603"/>
                <a:gd name="connsiteX2" fmla="*/ 313827 w 313827"/>
                <a:gd name="connsiteY2" fmla="*/ 134603 h 134603"/>
              </a:gdLst>
              <a:ahLst/>
              <a:cxnLst>
                <a:cxn ang="0">
                  <a:pos x="connsiteX0" y="connsiteY0"/>
                </a:cxn>
                <a:cxn ang="0">
                  <a:pos x="connsiteX1" y="connsiteY1"/>
                </a:cxn>
                <a:cxn ang="0">
                  <a:pos x="connsiteX2" y="connsiteY2"/>
                </a:cxn>
              </a:cxnLst>
              <a:rect l="l" t="t" r="r" b="b"/>
              <a:pathLst>
                <a:path w="313827" h="134603">
                  <a:moveTo>
                    <a:pt x="0" y="109575"/>
                  </a:moveTo>
                  <a:cubicBezTo>
                    <a:pt x="36990" y="63446"/>
                    <a:pt x="113318" y="-6846"/>
                    <a:pt x="191871" y="539"/>
                  </a:cubicBezTo>
                  <a:cubicBezTo>
                    <a:pt x="265057" y="7724"/>
                    <a:pt x="295833" y="75684"/>
                    <a:pt x="313827" y="134603"/>
                  </a:cubicBezTo>
                </a:path>
              </a:pathLst>
            </a:custGeom>
            <a:ln w="28575">
              <a:solidFill>
                <a:srgbClr val="295CFF"/>
              </a:solidFill>
              <a:prstDash val="sysDot"/>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rgbClr val="295CFF"/>
                </a:solidFill>
              </a:endParaRPr>
            </a:p>
          </p:txBody>
        </p:sp>
      </p:grpSp>
      <p:grpSp>
        <p:nvGrpSpPr>
          <p:cNvPr id="7" name="グループ化 6"/>
          <p:cNvGrpSpPr/>
          <p:nvPr/>
        </p:nvGrpSpPr>
        <p:grpSpPr>
          <a:xfrm>
            <a:off x="5220642" y="1326884"/>
            <a:ext cx="2535982" cy="2403460"/>
            <a:chOff x="5220642" y="1326884"/>
            <a:chExt cx="2535982" cy="2403460"/>
          </a:xfrm>
        </p:grpSpPr>
        <p:grpSp>
          <p:nvGrpSpPr>
            <p:cNvPr id="5" name="グループ化 4"/>
            <p:cNvGrpSpPr/>
            <p:nvPr/>
          </p:nvGrpSpPr>
          <p:grpSpPr>
            <a:xfrm>
              <a:off x="6238132" y="1326884"/>
              <a:ext cx="1518492" cy="2399150"/>
              <a:chOff x="2068650" y="1806929"/>
              <a:chExt cx="1518492" cy="2399150"/>
            </a:xfrm>
            <a:solidFill>
              <a:srgbClr val="8FAAFF"/>
            </a:solidFill>
          </p:grpSpPr>
          <p:sp>
            <p:nvSpPr>
              <p:cNvPr id="44" name="円/楕円 109"/>
              <p:cNvSpPr/>
              <p:nvPr/>
            </p:nvSpPr>
            <p:spPr>
              <a:xfrm rot="616816">
                <a:off x="2068650" y="1806929"/>
                <a:ext cx="1518492" cy="2399150"/>
              </a:xfrm>
              <a:prstGeom prst="ellipse">
                <a:avLst/>
              </a:prstGeom>
              <a:grp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8" name="グループ化 144"/>
              <p:cNvGrpSpPr/>
              <p:nvPr/>
            </p:nvGrpSpPr>
            <p:grpSpPr>
              <a:xfrm rot="836343">
                <a:off x="2562973" y="2505434"/>
                <a:ext cx="540898" cy="1021696"/>
                <a:chOff x="1884218" y="1995053"/>
                <a:chExt cx="498764" cy="942109"/>
              </a:xfrm>
              <a:grpFill/>
            </p:grpSpPr>
            <p:sp>
              <p:nvSpPr>
                <p:cNvPr id="99" name="六角形 98"/>
                <p:cNvSpPr/>
                <p:nvPr/>
              </p:nvSpPr>
              <p:spPr>
                <a:xfrm>
                  <a:off x="1884218" y="1995053"/>
                  <a:ext cx="498764" cy="471055"/>
                </a:xfrm>
                <a:prstGeom prst="hexagon">
                  <a:avLst/>
                </a:prstGeom>
                <a:no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 name="六角形 99"/>
                <p:cNvSpPr/>
                <p:nvPr/>
              </p:nvSpPr>
              <p:spPr>
                <a:xfrm>
                  <a:off x="1884218" y="2466107"/>
                  <a:ext cx="498764" cy="471055"/>
                </a:xfrm>
                <a:prstGeom prst="hexagon">
                  <a:avLst/>
                </a:prstGeom>
                <a:no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6" name="グループ化 5"/>
            <p:cNvGrpSpPr/>
            <p:nvPr/>
          </p:nvGrpSpPr>
          <p:grpSpPr>
            <a:xfrm>
              <a:off x="5220642" y="1331194"/>
              <a:ext cx="1518492" cy="2399150"/>
              <a:chOff x="1094436" y="1806929"/>
              <a:chExt cx="1518492" cy="2399150"/>
            </a:xfrm>
            <a:solidFill>
              <a:srgbClr val="8FAAFF"/>
            </a:solidFill>
          </p:grpSpPr>
          <p:sp>
            <p:nvSpPr>
              <p:cNvPr id="110" name="円/楕円 109"/>
              <p:cNvSpPr/>
              <p:nvPr/>
            </p:nvSpPr>
            <p:spPr>
              <a:xfrm rot="616816">
                <a:off x="1094436" y="1806929"/>
                <a:ext cx="1518492" cy="2399150"/>
              </a:xfrm>
              <a:prstGeom prst="ellipse">
                <a:avLst/>
              </a:prstGeom>
              <a:grp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1" name="グループ化 144"/>
              <p:cNvGrpSpPr/>
              <p:nvPr/>
            </p:nvGrpSpPr>
            <p:grpSpPr>
              <a:xfrm rot="836343">
                <a:off x="1589771" y="2505434"/>
                <a:ext cx="540898" cy="1021696"/>
                <a:chOff x="1884218" y="1995053"/>
                <a:chExt cx="498764" cy="942109"/>
              </a:xfrm>
              <a:grpFill/>
            </p:grpSpPr>
            <p:sp>
              <p:nvSpPr>
                <p:cNvPr id="123" name="六角形 122"/>
                <p:cNvSpPr/>
                <p:nvPr/>
              </p:nvSpPr>
              <p:spPr>
                <a:xfrm>
                  <a:off x="1884218" y="1995053"/>
                  <a:ext cx="498764" cy="471055"/>
                </a:xfrm>
                <a:prstGeom prst="hexagon">
                  <a:avLst/>
                </a:prstGeom>
                <a:no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0" name="六角形 129"/>
                <p:cNvSpPr/>
                <p:nvPr/>
              </p:nvSpPr>
              <p:spPr>
                <a:xfrm>
                  <a:off x="1884218" y="2466107"/>
                  <a:ext cx="498764" cy="471055"/>
                </a:xfrm>
                <a:prstGeom prst="hexagon">
                  <a:avLst/>
                </a:prstGeom>
                <a:noFill/>
                <a:ln w="190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90" name="フリーフォーム 89"/>
            <p:cNvSpPr/>
            <p:nvPr/>
          </p:nvSpPr>
          <p:spPr>
            <a:xfrm>
              <a:off x="6170095" y="1994543"/>
              <a:ext cx="809369" cy="244363"/>
            </a:xfrm>
            <a:custGeom>
              <a:avLst/>
              <a:gdLst>
                <a:gd name="connsiteX0" fmla="*/ 0 w 383458"/>
                <a:gd name="connsiteY0" fmla="*/ 0 h 147484"/>
                <a:gd name="connsiteX1" fmla="*/ 206477 w 383458"/>
                <a:gd name="connsiteY1" fmla="*/ 29497 h 147484"/>
                <a:gd name="connsiteX2" fmla="*/ 383458 w 383458"/>
                <a:gd name="connsiteY2" fmla="*/ 147484 h 147484"/>
                <a:gd name="connsiteX0" fmla="*/ 0 w 365078"/>
                <a:gd name="connsiteY0" fmla="*/ 96717 h 121298"/>
                <a:gd name="connsiteX1" fmla="*/ 188097 w 365078"/>
                <a:gd name="connsiteY1" fmla="*/ 3311 h 121298"/>
                <a:gd name="connsiteX2" fmla="*/ 365078 w 365078"/>
                <a:gd name="connsiteY2" fmla="*/ 121298 h 121298"/>
                <a:gd name="connsiteX0" fmla="*/ 0 w 365078"/>
                <a:gd name="connsiteY0" fmla="*/ 98394 h 122975"/>
                <a:gd name="connsiteX1" fmla="*/ 188097 w 365078"/>
                <a:gd name="connsiteY1" fmla="*/ 4988 h 122975"/>
                <a:gd name="connsiteX2" fmla="*/ 365078 w 365078"/>
                <a:gd name="connsiteY2" fmla="*/ 122975 h 122975"/>
                <a:gd name="connsiteX0" fmla="*/ 0 w 365078"/>
                <a:gd name="connsiteY0" fmla="*/ 113308 h 137889"/>
                <a:gd name="connsiteX1" fmla="*/ 191871 w 365078"/>
                <a:gd name="connsiteY1" fmla="*/ 4272 h 137889"/>
                <a:gd name="connsiteX2" fmla="*/ 365078 w 365078"/>
                <a:gd name="connsiteY2" fmla="*/ 137889 h 137889"/>
                <a:gd name="connsiteX0" fmla="*/ 0 w 365078"/>
                <a:gd name="connsiteY0" fmla="*/ 113308 h 137889"/>
                <a:gd name="connsiteX1" fmla="*/ 191871 w 365078"/>
                <a:gd name="connsiteY1" fmla="*/ 4272 h 137889"/>
                <a:gd name="connsiteX2" fmla="*/ 365078 w 365078"/>
                <a:gd name="connsiteY2" fmla="*/ 137889 h 137889"/>
                <a:gd name="connsiteX0" fmla="*/ 0 w 365078"/>
                <a:gd name="connsiteY0" fmla="*/ 109575 h 134156"/>
                <a:gd name="connsiteX1" fmla="*/ 191871 w 365078"/>
                <a:gd name="connsiteY1" fmla="*/ 539 h 134156"/>
                <a:gd name="connsiteX2" fmla="*/ 365078 w 365078"/>
                <a:gd name="connsiteY2" fmla="*/ 134156 h 134156"/>
                <a:gd name="connsiteX0" fmla="*/ 0 w 365078"/>
                <a:gd name="connsiteY0" fmla="*/ 109575 h 134156"/>
                <a:gd name="connsiteX1" fmla="*/ 191871 w 365078"/>
                <a:gd name="connsiteY1" fmla="*/ 539 h 134156"/>
                <a:gd name="connsiteX2" fmla="*/ 365078 w 365078"/>
                <a:gd name="connsiteY2" fmla="*/ 134156 h 134156"/>
                <a:gd name="connsiteX0" fmla="*/ 0 w 295995"/>
                <a:gd name="connsiteY0" fmla="*/ 109575 h 121728"/>
                <a:gd name="connsiteX1" fmla="*/ 191871 w 295995"/>
                <a:gd name="connsiteY1" fmla="*/ 539 h 121728"/>
                <a:gd name="connsiteX2" fmla="*/ 295995 w 295995"/>
                <a:gd name="connsiteY2" fmla="*/ 121728 h 121728"/>
                <a:gd name="connsiteX0" fmla="*/ 0 w 295995"/>
                <a:gd name="connsiteY0" fmla="*/ 109575 h 121728"/>
                <a:gd name="connsiteX1" fmla="*/ 191871 w 295995"/>
                <a:gd name="connsiteY1" fmla="*/ 539 h 121728"/>
                <a:gd name="connsiteX2" fmla="*/ 295995 w 295995"/>
                <a:gd name="connsiteY2" fmla="*/ 121728 h 121728"/>
                <a:gd name="connsiteX0" fmla="*/ 0 w 312367"/>
                <a:gd name="connsiteY0" fmla="*/ 109575 h 118395"/>
                <a:gd name="connsiteX1" fmla="*/ 191871 w 312367"/>
                <a:gd name="connsiteY1" fmla="*/ 539 h 118395"/>
                <a:gd name="connsiteX2" fmla="*/ 312367 w 312367"/>
                <a:gd name="connsiteY2" fmla="*/ 118395 h 118395"/>
                <a:gd name="connsiteX0" fmla="*/ 0 w 313827"/>
                <a:gd name="connsiteY0" fmla="*/ 109575 h 134603"/>
                <a:gd name="connsiteX1" fmla="*/ 191871 w 313827"/>
                <a:gd name="connsiteY1" fmla="*/ 539 h 134603"/>
                <a:gd name="connsiteX2" fmla="*/ 313827 w 313827"/>
                <a:gd name="connsiteY2" fmla="*/ 134603 h 134603"/>
                <a:gd name="connsiteX0" fmla="*/ 0 w 313827"/>
                <a:gd name="connsiteY0" fmla="*/ 109575 h 134603"/>
                <a:gd name="connsiteX1" fmla="*/ 191871 w 313827"/>
                <a:gd name="connsiteY1" fmla="*/ 539 h 134603"/>
                <a:gd name="connsiteX2" fmla="*/ 313827 w 313827"/>
                <a:gd name="connsiteY2" fmla="*/ 134603 h 134603"/>
              </a:gdLst>
              <a:ahLst/>
              <a:cxnLst>
                <a:cxn ang="0">
                  <a:pos x="connsiteX0" y="connsiteY0"/>
                </a:cxn>
                <a:cxn ang="0">
                  <a:pos x="connsiteX1" y="connsiteY1"/>
                </a:cxn>
                <a:cxn ang="0">
                  <a:pos x="connsiteX2" y="connsiteY2"/>
                </a:cxn>
              </a:cxnLst>
              <a:rect l="l" t="t" r="r" b="b"/>
              <a:pathLst>
                <a:path w="313827" h="134603">
                  <a:moveTo>
                    <a:pt x="0" y="109575"/>
                  </a:moveTo>
                  <a:cubicBezTo>
                    <a:pt x="36990" y="63446"/>
                    <a:pt x="113318" y="-6846"/>
                    <a:pt x="191871" y="539"/>
                  </a:cubicBezTo>
                  <a:cubicBezTo>
                    <a:pt x="265057" y="7724"/>
                    <a:pt x="295833" y="75684"/>
                    <a:pt x="313827" y="134603"/>
                  </a:cubicBezTo>
                </a:path>
              </a:pathLst>
            </a:custGeom>
            <a:ln w="28575">
              <a:solidFill>
                <a:srgbClr val="295C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rgbClr val="295CFF"/>
                </a:solidFill>
              </a:endParaRPr>
            </a:p>
          </p:txBody>
        </p:sp>
        <p:sp>
          <p:nvSpPr>
            <p:cNvPr id="91" name="円/楕円 140"/>
            <p:cNvSpPr>
              <a:spLocks noChangeAspect="1"/>
            </p:cNvSpPr>
            <p:nvPr/>
          </p:nvSpPr>
          <p:spPr>
            <a:xfrm flipV="1">
              <a:off x="5951667" y="2180335"/>
              <a:ext cx="242335" cy="216000"/>
            </a:xfrm>
            <a:prstGeom prst="ellipse">
              <a:avLst/>
            </a:prstGeom>
            <a:solidFill>
              <a:schemeClr val="accent1">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smtClean="0">
                  <a:solidFill>
                    <a:schemeClr val="tx1"/>
                  </a:solidFill>
                </a:rPr>
                <a:t>＋</a:t>
              </a:r>
              <a:endParaRPr kumimoji="1" lang="ja-JP" altLang="en-US" sz="2800" dirty="0">
                <a:solidFill>
                  <a:schemeClr val="tx1"/>
                </a:solidFill>
              </a:endParaRPr>
            </a:p>
          </p:txBody>
        </p:sp>
      </p:grpSp>
      <p:sp>
        <p:nvSpPr>
          <p:cNvPr id="93" name="テキスト ボックス 92"/>
          <p:cNvSpPr txBox="1"/>
          <p:nvPr/>
        </p:nvSpPr>
        <p:spPr>
          <a:xfrm>
            <a:off x="457200" y="5498068"/>
            <a:ext cx="2078839" cy="523220"/>
          </a:xfrm>
          <a:prstGeom prst="rect">
            <a:avLst/>
          </a:prstGeom>
          <a:noFill/>
        </p:spPr>
        <p:txBody>
          <a:bodyPr wrap="none" rtlCol="0">
            <a:spAutoFit/>
          </a:bodyPr>
          <a:lstStyle/>
          <a:p>
            <a:r>
              <a:rPr kumimoji="1" lang="en-US" altLang="ja-JP" sz="2800" dirty="0" smtClean="0"/>
              <a:t>energy levels</a:t>
            </a:r>
            <a:endParaRPr kumimoji="1" lang="ja-JP" altLang="en-US" sz="2800" dirty="0"/>
          </a:p>
        </p:txBody>
      </p:sp>
      <p:sp>
        <p:nvSpPr>
          <p:cNvPr id="39" name="テキスト ボックス 38"/>
          <p:cNvSpPr txBox="1"/>
          <p:nvPr/>
        </p:nvSpPr>
        <p:spPr>
          <a:xfrm>
            <a:off x="2830403" y="3770721"/>
            <a:ext cx="971741" cy="1384995"/>
          </a:xfrm>
          <a:prstGeom prst="rect">
            <a:avLst/>
          </a:prstGeom>
          <a:noFill/>
        </p:spPr>
        <p:txBody>
          <a:bodyPr wrap="none" rtlCol="0">
            <a:spAutoFit/>
          </a:bodyPr>
          <a:lstStyle/>
          <a:p>
            <a:r>
              <a:rPr lang="en-US" altLang="ja-JP" sz="2800" dirty="0" smtClean="0">
                <a:solidFill>
                  <a:schemeClr val="accent1">
                    <a:lumMod val="50000"/>
                  </a:schemeClr>
                </a:solidFill>
              </a:rPr>
              <a:t>small</a:t>
            </a:r>
            <a:endParaRPr kumimoji="1" lang="en-US" altLang="ja-JP" sz="2800" dirty="0" smtClean="0">
              <a:solidFill>
                <a:schemeClr val="accent1">
                  <a:lumMod val="50000"/>
                </a:schemeClr>
              </a:solidFill>
            </a:endParaRPr>
          </a:p>
          <a:p>
            <a:r>
              <a:rPr lang="en-US" altLang="ja-JP" sz="2800" dirty="0" smtClean="0">
                <a:solidFill>
                  <a:schemeClr val="accent1">
                    <a:lumMod val="50000"/>
                  </a:schemeClr>
                </a:solidFill>
              </a:rPr>
              <a:t>small</a:t>
            </a:r>
          </a:p>
          <a:p>
            <a:r>
              <a:rPr kumimoji="1" lang="en-US" altLang="ja-JP" sz="2800" dirty="0" smtClean="0">
                <a:solidFill>
                  <a:schemeClr val="accent1">
                    <a:lumMod val="50000"/>
                  </a:schemeClr>
                </a:solidFill>
              </a:rPr>
              <a:t>small</a:t>
            </a:r>
            <a:endParaRPr kumimoji="1" lang="ja-JP" altLang="en-US" sz="2800" dirty="0">
              <a:solidFill>
                <a:schemeClr val="accent1">
                  <a:lumMod val="50000"/>
                </a:schemeClr>
              </a:solidFill>
            </a:endParaRPr>
          </a:p>
        </p:txBody>
      </p:sp>
      <p:sp>
        <p:nvSpPr>
          <p:cNvPr id="40" name="テキスト ボックス 39"/>
          <p:cNvSpPr txBox="1"/>
          <p:nvPr/>
        </p:nvSpPr>
        <p:spPr>
          <a:xfrm>
            <a:off x="5938915" y="3753036"/>
            <a:ext cx="901337" cy="1384995"/>
          </a:xfrm>
          <a:prstGeom prst="rect">
            <a:avLst/>
          </a:prstGeom>
          <a:noFill/>
        </p:spPr>
        <p:txBody>
          <a:bodyPr wrap="none" rtlCol="0">
            <a:spAutoFit/>
          </a:bodyPr>
          <a:lstStyle/>
          <a:p>
            <a:r>
              <a:rPr lang="en-US" altLang="ja-JP" sz="2800" dirty="0" smtClean="0">
                <a:solidFill>
                  <a:srgbClr val="C00000"/>
                </a:solidFill>
              </a:rPr>
              <a:t>large</a:t>
            </a:r>
          </a:p>
          <a:p>
            <a:r>
              <a:rPr lang="en-US" altLang="ja-JP" sz="2800" dirty="0" smtClean="0">
                <a:solidFill>
                  <a:srgbClr val="C00000"/>
                </a:solidFill>
              </a:rPr>
              <a:t>large</a:t>
            </a:r>
          </a:p>
          <a:p>
            <a:r>
              <a:rPr lang="en-US" altLang="ja-JP" sz="2800" dirty="0" smtClean="0">
                <a:solidFill>
                  <a:srgbClr val="C00000"/>
                </a:solidFill>
              </a:rPr>
              <a:t>large</a:t>
            </a:r>
          </a:p>
        </p:txBody>
      </p:sp>
    </p:spTree>
    <p:extLst>
      <p:ext uri="{BB962C8B-B14F-4D97-AF65-F5344CB8AC3E}">
        <p14:creationId xmlns:p14="http://schemas.microsoft.com/office/powerpoint/2010/main" val="3514485990"/>
      </p:ext>
    </p:extLst>
  </p:cSld>
  <p:clrMapOvr>
    <a:masterClrMapping/>
  </p:clrMapOvr>
  <mc:AlternateContent xmlns:mc="http://schemas.openxmlformats.org/markup-compatibility/2006" xmlns:p14="http://schemas.microsoft.com/office/powerpoint/2010/main">
    <mc:Choice Requires="p14">
      <p:transition spd="slow" p14:dur="2000" advTm="71112"/>
    </mc:Choice>
    <mc:Fallback xmlns="">
      <p:transition spd="slow" advTm="71112"/>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smtClean="0"/>
              <a:t>Energy level split and formation of energy band structure</a:t>
            </a:r>
            <a:endParaRPr kumimoji="1" lang="ja-JP" altLang="en-US" dirty="0"/>
          </a:p>
        </p:txBody>
      </p:sp>
      <p:sp>
        <p:nvSpPr>
          <p:cNvPr id="3" name="スライド番号プレースホルダー 2"/>
          <p:cNvSpPr>
            <a:spLocks noGrp="1"/>
          </p:cNvSpPr>
          <p:nvPr>
            <p:ph type="sldNum" sz="quarter" idx="12"/>
          </p:nvPr>
        </p:nvSpPr>
        <p:spPr>
          <a:xfrm>
            <a:off x="6337176" y="6356350"/>
            <a:ext cx="2133600" cy="365125"/>
          </a:xfrm>
        </p:spPr>
        <p:txBody>
          <a:bodyPr/>
          <a:lstStyle/>
          <a:p>
            <a:fld id="{8E85554F-C387-4861-A355-13F72218BF61}" type="slidenum">
              <a:rPr kumimoji="1" lang="ja-JP" altLang="en-US" smtClean="0"/>
              <a:t>42</a:t>
            </a:fld>
            <a:endParaRPr kumimoji="1" lang="ja-JP" altLang="en-US"/>
          </a:p>
        </p:txBody>
      </p:sp>
      <p:sp>
        <p:nvSpPr>
          <p:cNvPr id="5" name="正方形/長方形 4"/>
          <p:cNvSpPr/>
          <p:nvPr/>
        </p:nvSpPr>
        <p:spPr>
          <a:xfrm>
            <a:off x="3124472" y="1484784"/>
            <a:ext cx="393056" cy="584775"/>
          </a:xfrm>
          <a:prstGeom prst="rect">
            <a:avLst/>
          </a:prstGeom>
        </p:spPr>
        <p:txBody>
          <a:bodyPr wrap="none">
            <a:spAutoFit/>
          </a:bodyPr>
          <a:lstStyle/>
          <a:p>
            <a:r>
              <a:rPr lang="en-US" altLang="ja-JP" sz="3200" dirty="0" smtClean="0"/>
              <a:t>2</a:t>
            </a:r>
            <a:endParaRPr lang="ja-JP" altLang="en-US" sz="3200" dirty="0"/>
          </a:p>
        </p:txBody>
      </p:sp>
      <p:sp>
        <p:nvSpPr>
          <p:cNvPr id="6" name="正方形/長方形 5"/>
          <p:cNvSpPr/>
          <p:nvPr/>
        </p:nvSpPr>
        <p:spPr>
          <a:xfrm>
            <a:off x="7668344" y="1484784"/>
            <a:ext cx="534121" cy="584775"/>
          </a:xfrm>
          <a:prstGeom prst="rect">
            <a:avLst/>
          </a:prstGeom>
        </p:spPr>
        <p:txBody>
          <a:bodyPr wrap="none">
            <a:spAutoFit/>
          </a:bodyPr>
          <a:lstStyle/>
          <a:p>
            <a:r>
              <a:rPr lang="ja-JP" altLang="en-US" sz="3200" dirty="0" smtClean="0"/>
              <a:t>∞</a:t>
            </a:r>
            <a:endParaRPr lang="ja-JP" altLang="en-US" sz="3200" dirty="0"/>
          </a:p>
        </p:txBody>
      </p:sp>
      <p:sp>
        <p:nvSpPr>
          <p:cNvPr id="9" name="円/楕円 8"/>
          <p:cNvSpPr/>
          <p:nvPr/>
        </p:nvSpPr>
        <p:spPr>
          <a:xfrm rot="6575855">
            <a:off x="5603061" y="2370282"/>
            <a:ext cx="633440" cy="18341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9"/>
          <p:cNvSpPr/>
          <p:nvPr/>
        </p:nvSpPr>
        <p:spPr>
          <a:xfrm rot="6575855">
            <a:off x="5393290" y="2378844"/>
            <a:ext cx="633440" cy="18341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楕円 10"/>
          <p:cNvSpPr/>
          <p:nvPr/>
        </p:nvSpPr>
        <p:spPr>
          <a:xfrm rot="6575855">
            <a:off x="1761231" y="2792136"/>
            <a:ext cx="633440" cy="18341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p:nvSpPr>
        <p:spPr>
          <a:xfrm rot="6575855">
            <a:off x="5798379" y="2377023"/>
            <a:ext cx="633440" cy="18341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rot="6575855">
            <a:off x="3127800" y="2586306"/>
            <a:ext cx="633440" cy="18341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楕円 13"/>
          <p:cNvSpPr/>
          <p:nvPr/>
        </p:nvSpPr>
        <p:spPr>
          <a:xfrm rot="6575855">
            <a:off x="2918029" y="2594868"/>
            <a:ext cx="633440" cy="18341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p:nvSpPr>
        <p:spPr>
          <a:xfrm rot="6575855">
            <a:off x="6010540" y="2370774"/>
            <a:ext cx="633440" cy="18341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p:nvSpPr>
        <p:spPr>
          <a:xfrm rot="6575855">
            <a:off x="4396377" y="2442290"/>
            <a:ext cx="633440" cy="18341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rot="6575855">
            <a:off x="4186607" y="2450852"/>
            <a:ext cx="633440" cy="18341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p:nvSpPr>
        <p:spPr>
          <a:xfrm rot="6575855">
            <a:off x="4591696" y="2449031"/>
            <a:ext cx="633440" cy="18341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p:cNvSpPr/>
          <p:nvPr/>
        </p:nvSpPr>
        <p:spPr>
          <a:xfrm>
            <a:off x="4499992" y="1484784"/>
            <a:ext cx="393056" cy="584775"/>
          </a:xfrm>
          <a:prstGeom prst="rect">
            <a:avLst/>
          </a:prstGeom>
        </p:spPr>
        <p:txBody>
          <a:bodyPr wrap="none">
            <a:spAutoFit/>
          </a:bodyPr>
          <a:lstStyle/>
          <a:p>
            <a:r>
              <a:rPr lang="en-US" altLang="ja-JP" sz="3200" dirty="0" smtClean="0"/>
              <a:t>3</a:t>
            </a:r>
            <a:endParaRPr lang="ja-JP" altLang="en-US" sz="3200" dirty="0"/>
          </a:p>
        </p:txBody>
      </p:sp>
      <p:sp>
        <p:nvSpPr>
          <p:cNvPr id="24" name="正方形/長方形 23"/>
          <p:cNvSpPr/>
          <p:nvPr/>
        </p:nvSpPr>
        <p:spPr>
          <a:xfrm>
            <a:off x="5860776" y="1484784"/>
            <a:ext cx="393056" cy="584775"/>
          </a:xfrm>
          <a:prstGeom prst="rect">
            <a:avLst/>
          </a:prstGeom>
        </p:spPr>
        <p:txBody>
          <a:bodyPr wrap="none">
            <a:spAutoFit/>
          </a:bodyPr>
          <a:lstStyle/>
          <a:p>
            <a:r>
              <a:rPr lang="en-US" altLang="ja-JP" sz="3200" dirty="0" smtClean="0"/>
              <a:t>4</a:t>
            </a:r>
          </a:p>
        </p:txBody>
      </p:sp>
      <p:sp>
        <p:nvSpPr>
          <p:cNvPr id="25" name="正方形/長方形 24"/>
          <p:cNvSpPr/>
          <p:nvPr/>
        </p:nvSpPr>
        <p:spPr>
          <a:xfrm>
            <a:off x="1403648" y="1484784"/>
            <a:ext cx="995785" cy="584775"/>
          </a:xfrm>
          <a:prstGeom prst="rect">
            <a:avLst/>
          </a:prstGeom>
        </p:spPr>
        <p:txBody>
          <a:bodyPr wrap="none">
            <a:spAutoFit/>
          </a:bodyPr>
          <a:lstStyle/>
          <a:p>
            <a:r>
              <a:rPr lang="en-US" altLang="ja-JP" sz="3200" i="1" dirty="0" smtClean="0"/>
              <a:t>n </a:t>
            </a:r>
            <a:r>
              <a:rPr lang="en-US" altLang="ja-JP" sz="3200" dirty="0" smtClean="0"/>
              <a:t>= 1</a:t>
            </a:r>
            <a:endParaRPr lang="ja-JP" altLang="en-US" sz="3200" dirty="0"/>
          </a:p>
        </p:txBody>
      </p:sp>
      <p:cxnSp>
        <p:nvCxnSpPr>
          <p:cNvPr id="30" name="直線コネクタ 29"/>
          <p:cNvCxnSpPr/>
          <p:nvPr/>
        </p:nvCxnSpPr>
        <p:spPr>
          <a:xfrm>
            <a:off x="2345594" y="3704500"/>
            <a:ext cx="631414" cy="291483"/>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p:nvCxnSpPr>
        <p:spPr>
          <a:xfrm>
            <a:off x="3555720" y="3994659"/>
            <a:ext cx="662114" cy="17690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2" name="直線コネクタ 31"/>
          <p:cNvCxnSpPr/>
          <p:nvPr/>
        </p:nvCxnSpPr>
        <p:spPr>
          <a:xfrm flipV="1">
            <a:off x="2348683" y="3409188"/>
            <a:ext cx="562977" cy="279203"/>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p:nvPr/>
        </p:nvCxnSpPr>
        <p:spPr>
          <a:xfrm flipV="1">
            <a:off x="3555720" y="3266022"/>
            <a:ext cx="713463" cy="14316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 name="直線コネクタ 40"/>
          <p:cNvCxnSpPr/>
          <p:nvPr/>
        </p:nvCxnSpPr>
        <p:spPr>
          <a:xfrm flipV="1">
            <a:off x="4920190" y="3193664"/>
            <a:ext cx="645012" cy="71281"/>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a:off x="4949265" y="4132901"/>
            <a:ext cx="660144" cy="77331"/>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flipV="1">
            <a:off x="6225799" y="3029422"/>
            <a:ext cx="1355042" cy="1695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9" name="直線コネクタ 48"/>
          <p:cNvCxnSpPr/>
          <p:nvPr/>
        </p:nvCxnSpPr>
        <p:spPr>
          <a:xfrm>
            <a:off x="6273867" y="4201046"/>
            <a:ext cx="1306974" cy="164058"/>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121" name="グループ化 120"/>
          <p:cNvGrpSpPr/>
          <p:nvPr/>
        </p:nvGrpSpPr>
        <p:grpSpPr>
          <a:xfrm>
            <a:off x="7097432" y="2132856"/>
            <a:ext cx="1507016" cy="540324"/>
            <a:chOff x="6300192" y="2292723"/>
            <a:chExt cx="1507016" cy="540324"/>
          </a:xfrm>
        </p:grpSpPr>
        <mc:AlternateContent xmlns:mc="http://schemas.openxmlformats.org/markup-compatibility/2006" xmlns:a14="http://schemas.microsoft.com/office/drawing/2010/main">
          <mc:Choice Requires="a14">
            <p:sp>
              <p:nvSpPr>
                <p:cNvPr id="22" name="テキスト ボックス 21"/>
                <p:cNvSpPr txBox="1"/>
                <p:nvPr/>
              </p:nvSpPr>
              <p:spPr>
                <a:xfrm>
                  <a:off x="6300192" y="2408997"/>
                  <a:ext cx="330802"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ja-JP" altLang="en-US" sz="1400" i="1" smtClean="0">
                            <a:solidFill>
                              <a:srgbClr val="92D050"/>
                            </a:solidFill>
                            <a:latin typeface="Cambria Math" panose="02040503050406030204" pitchFamily="18" charset="0"/>
                          </a:rPr>
                          <m:t>・・・</m:t>
                        </m:r>
                      </m:oMath>
                    </m:oMathPara>
                  </a14:m>
                  <a:endParaRPr kumimoji="1" lang="ja-JP" altLang="en-US" sz="1400" i="1" dirty="0">
                    <a:solidFill>
                      <a:srgbClr val="92D050"/>
                    </a:solidFill>
                  </a:endParaRPr>
                </a:p>
              </p:txBody>
            </p:sp>
          </mc:Choice>
          <mc:Fallback xmlns="">
            <p:sp>
              <p:nvSpPr>
                <p:cNvPr id="22" name="テキスト ボックス 21"/>
                <p:cNvSpPr txBox="1">
                  <a:spLocks noRot="1" noChangeAspect="1" noMove="1" noResize="1" noEditPoints="1" noAdjustHandles="1" noChangeArrowheads="1" noChangeShapeType="1" noTextEdit="1"/>
                </p:cNvSpPr>
                <p:nvPr/>
              </p:nvSpPr>
              <p:spPr>
                <a:xfrm>
                  <a:off x="6300192" y="2408997"/>
                  <a:ext cx="330802" cy="307777"/>
                </a:xfrm>
                <a:prstGeom prst="rect">
                  <a:avLst/>
                </a:prstGeom>
                <a:blipFill rotWithShape="1">
                  <a:blip r:embed="rId2"/>
                  <a:stretch>
                    <a:fillRect r="-2363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 name="テキスト ボックス 6"/>
                <p:cNvSpPr txBox="1"/>
                <p:nvPr/>
              </p:nvSpPr>
              <p:spPr>
                <a:xfrm>
                  <a:off x="7525034" y="2431618"/>
                  <a:ext cx="282174" cy="26253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ja-JP" altLang="en-US" sz="1400" i="1" smtClean="0">
                            <a:solidFill>
                              <a:srgbClr val="92D050"/>
                            </a:solidFill>
                            <a:latin typeface="Cambria Math" panose="02040503050406030204" pitchFamily="18" charset="0"/>
                          </a:rPr>
                          <m:t>・・・</m:t>
                        </m:r>
                      </m:oMath>
                    </m:oMathPara>
                  </a14:m>
                  <a:endParaRPr kumimoji="1" lang="ja-JP" altLang="en-US" sz="1400" i="1" dirty="0">
                    <a:solidFill>
                      <a:srgbClr val="92D050"/>
                    </a:solidFill>
                  </a:endParaRPr>
                </a:p>
              </p:txBody>
            </p:sp>
          </mc:Choice>
          <mc:Fallback xmlns="">
            <p:sp>
              <p:nvSpPr>
                <p:cNvPr id="7" name="テキスト ボックス 6"/>
                <p:cNvSpPr txBox="1">
                  <a:spLocks noRot="1" noChangeAspect="1" noMove="1" noResize="1" noEditPoints="1" noAdjustHandles="1" noChangeArrowheads="1" noChangeShapeType="1" noTextEdit="1"/>
                </p:cNvSpPr>
                <p:nvPr/>
              </p:nvSpPr>
              <p:spPr>
                <a:xfrm>
                  <a:off x="7525034" y="2431618"/>
                  <a:ext cx="282174" cy="262534"/>
                </a:xfrm>
                <a:prstGeom prst="rect">
                  <a:avLst/>
                </a:prstGeom>
                <a:blipFill rotWithShape="1">
                  <a:blip r:embed="rId3"/>
                  <a:stretch>
                    <a:fillRect r="-47826"/>
                  </a:stretch>
                </a:blipFill>
              </p:spPr>
              <p:txBody>
                <a:bodyPr/>
                <a:lstStyle/>
                <a:p>
                  <a:r>
                    <a:rPr lang="ja-JP" altLang="en-US">
                      <a:noFill/>
                    </a:rPr>
                    <a:t> </a:t>
                  </a:r>
                </a:p>
              </p:txBody>
            </p:sp>
          </mc:Fallback>
        </mc:AlternateContent>
        <p:sp>
          <p:nvSpPr>
            <p:cNvPr id="19" name="円/楕円 18"/>
            <p:cNvSpPr/>
            <p:nvPr/>
          </p:nvSpPr>
          <p:spPr>
            <a:xfrm rot="6575855">
              <a:off x="6898727" y="2484659"/>
              <a:ext cx="540324" cy="156452"/>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円/楕円 19"/>
            <p:cNvSpPr/>
            <p:nvPr/>
          </p:nvSpPr>
          <p:spPr>
            <a:xfrm rot="6575855">
              <a:off x="6719792" y="2484659"/>
              <a:ext cx="540324" cy="156452"/>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円/楕円 20"/>
            <p:cNvSpPr/>
            <p:nvPr/>
          </p:nvSpPr>
          <p:spPr>
            <a:xfrm rot="6575855">
              <a:off x="7065333" y="2484659"/>
              <a:ext cx="540324" cy="156452"/>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 name="円/楕円 117"/>
            <p:cNvSpPr/>
            <p:nvPr/>
          </p:nvSpPr>
          <p:spPr>
            <a:xfrm rot="6575855">
              <a:off x="7232694" y="2484659"/>
              <a:ext cx="540324" cy="156452"/>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0" name="円/楕円 119"/>
            <p:cNvSpPr/>
            <p:nvPr/>
          </p:nvSpPr>
          <p:spPr>
            <a:xfrm rot="6575855">
              <a:off x="6534744" y="2484659"/>
              <a:ext cx="540324" cy="156452"/>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124" name="直線コネクタ 123"/>
          <p:cNvCxnSpPr/>
          <p:nvPr/>
        </p:nvCxnSpPr>
        <p:spPr>
          <a:xfrm flipV="1">
            <a:off x="1619672" y="5440732"/>
            <a:ext cx="640412" cy="1702"/>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25" name="グループ化 124"/>
          <p:cNvGrpSpPr/>
          <p:nvPr/>
        </p:nvGrpSpPr>
        <p:grpSpPr>
          <a:xfrm>
            <a:off x="2915308" y="5184275"/>
            <a:ext cx="640412" cy="515068"/>
            <a:chOff x="2047634" y="3288287"/>
            <a:chExt cx="720769" cy="600954"/>
          </a:xfrm>
        </p:grpSpPr>
        <p:cxnSp>
          <p:nvCxnSpPr>
            <p:cNvPr id="170" name="直線コネクタ 169"/>
            <p:cNvCxnSpPr/>
            <p:nvPr/>
          </p:nvCxnSpPr>
          <p:spPr>
            <a:xfrm flipV="1">
              <a:off x="2047634" y="3887918"/>
              <a:ext cx="720769" cy="1323"/>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1" name="直線コネクタ 170"/>
            <p:cNvCxnSpPr/>
            <p:nvPr/>
          </p:nvCxnSpPr>
          <p:spPr>
            <a:xfrm flipV="1">
              <a:off x="2047634" y="3288287"/>
              <a:ext cx="720769" cy="1323"/>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126" name="直線コネクタ 125"/>
          <p:cNvCxnSpPr/>
          <p:nvPr/>
        </p:nvCxnSpPr>
        <p:spPr>
          <a:xfrm>
            <a:off x="2345594" y="5449519"/>
            <a:ext cx="631414" cy="249825"/>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7" name="直線コネクタ 126"/>
          <p:cNvCxnSpPr/>
          <p:nvPr/>
        </p:nvCxnSpPr>
        <p:spPr>
          <a:xfrm>
            <a:off x="3555720" y="5698210"/>
            <a:ext cx="662114" cy="15162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8" name="直線コネクタ 127"/>
          <p:cNvCxnSpPr/>
          <p:nvPr/>
        </p:nvCxnSpPr>
        <p:spPr>
          <a:xfrm flipV="1">
            <a:off x="2348683" y="5196412"/>
            <a:ext cx="562977" cy="2393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9" name="直線コネクタ 128"/>
          <p:cNvCxnSpPr/>
          <p:nvPr/>
        </p:nvCxnSpPr>
        <p:spPr>
          <a:xfrm flipV="1">
            <a:off x="3555720" y="5073707"/>
            <a:ext cx="713463" cy="122705"/>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130" name="グループ化 129"/>
          <p:cNvGrpSpPr/>
          <p:nvPr/>
        </p:nvGrpSpPr>
        <p:grpSpPr>
          <a:xfrm>
            <a:off x="4217834" y="5069268"/>
            <a:ext cx="640412" cy="745610"/>
            <a:chOff x="3350160" y="3154102"/>
            <a:chExt cx="720769" cy="869938"/>
          </a:xfrm>
        </p:grpSpPr>
        <p:cxnSp>
          <p:nvCxnSpPr>
            <p:cNvPr id="167" name="直線コネクタ 166"/>
            <p:cNvCxnSpPr/>
            <p:nvPr/>
          </p:nvCxnSpPr>
          <p:spPr>
            <a:xfrm flipV="1">
              <a:off x="3350160" y="3588409"/>
              <a:ext cx="720769" cy="1323"/>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8" name="直線コネクタ 167"/>
            <p:cNvCxnSpPr/>
            <p:nvPr/>
          </p:nvCxnSpPr>
          <p:spPr>
            <a:xfrm flipV="1">
              <a:off x="3350160" y="3154102"/>
              <a:ext cx="720769" cy="1323"/>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9" name="直線コネクタ 168"/>
            <p:cNvCxnSpPr/>
            <p:nvPr/>
          </p:nvCxnSpPr>
          <p:spPr>
            <a:xfrm flipV="1">
              <a:off x="3350160" y="4022717"/>
              <a:ext cx="720769" cy="1323"/>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31" name="グループ化 130"/>
          <p:cNvGrpSpPr/>
          <p:nvPr/>
        </p:nvGrpSpPr>
        <p:grpSpPr>
          <a:xfrm>
            <a:off x="5573035" y="5015109"/>
            <a:ext cx="652764" cy="861125"/>
            <a:chOff x="4705362" y="3090913"/>
            <a:chExt cx="734670" cy="1004715"/>
          </a:xfrm>
        </p:grpSpPr>
        <p:cxnSp>
          <p:nvCxnSpPr>
            <p:cNvPr id="163" name="直線コネクタ 162"/>
            <p:cNvCxnSpPr/>
            <p:nvPr/>
          </p:nvCxnSpPr>
          <p:spPr>
            <a:xfrm flipV="1">
              <a:off x="4705362" y="3090913"/>
              <a:ext cx="720769" cy="1323"/>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4" name="直線コネクタ 163"/>
            <p:cNvCxnSpPr/>
            <p:nvPr/>
          </p:nvCxnSpPr>
          <p:spPr>
            <a:xfrm flipV="1">
              <a:off x="4705362" y="3421277"/>
              <a:ext cx="720769" cy="1323"/>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5" name="直線コネクタ 164"/>
            <p:cNvCxnSpPr/>
            <p:nvPr/>
          </p:nvCxnSpPr>
          <p:spPr>
            <a:xfrm flipV="1">
              <a:off x="4719263" y="4094305"/>
              <a:ext cx="720769" cy="1323"/>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6" name="直線コネクタ 165"/>
            <p:cNvCxnSpPr/>
            <p:nvPr/>
          </p:nvCxnSpPr>
          <p:spPr>
            <a:xfrm flipV="1">
              <a:off x="4705362" y="3767411"/>
              <a:ext cx="720769" cy="1323"/>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132" name="直線コネクタ 131"/>
          <p:cNvCxnSpPr/>
          <p:nvPr/>
        </p:nvCxnSpPr>
        <p:spPr>
          <a:xfrm flipV="1">
            <a:off x="4920190" y="5011690"/>
            <a:ext cx="645012" cy="6109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3" name="直線コネクタ 132"/>
          <p:cNvCxnSpPr/>
          <p:nvPr/>
        </p:nvCxnSpPr>
        <p:spPr>
          <a:xfrm>
            <a:off x="4949265" y="5816695"/>
            <a:ext cx="660144" cy="66279"/>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4" name="直線コネクタ 133"/>
          <p:cNvCxnSpPr/>
          <p:nvPr/>
        </p:nvCxnSpPr>
        <p:spPr>
          <a:xfrm flipV="1">
            <a:off x="6225799" y="4870920"/>
            <a:ext cx="1355042" cy="14532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5" name="直線コネクタ 134"/>
          <p:cNvCxnSpPr/>
          <p:nvPr/>
        </p:nvCxnSpPr>
        <p:spPr>
          <a:xfrm>
            <a:off x="6273867" y="5875101"/>
            <a:ext cx="1306974" cy="140611"/>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136" name="グループ化 135"/>
          <p:cNvGrpSpPr/>
          <p:nvPr/>
        </p:nvGrpSpPr>
        <p:grpSpPr>
          <a:xfrm>
            <a:off x="7580841" y="4869160"/>
            <a:ext cx="618196" cy="1146552"/>
            <a:chOff x="6713167" y="2920627"/>
            <a:chExt cx="695765" cy="1337736"/>
          </a:xfrm>
        </p:grpSpPr>
        <p:cxnSp>
          <p:nvCxnSpPr>
            <p:cNvPr id="145" name="直線コネクタ 144"/>
            <p:cNvCxnSpPr/>
            <p:nvPr/>
          </p:nvCxnSpPr>
          <p:spPr>
            <a:xfrm>
              <a:off x="6713167" y="2920627"/>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6" name="直線コネクタ 145"/>
            <p:cNvCxnSpPr/>
            <p:nvPr/>
          </p:nvCxnSpPr>
          <p:spPr>
            <a:xfrm>
              <a:off x="6713167" y="2976581"/>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7" name="直線コネクタ 146"/>
            <p:cNvCxnSpPr/>
            <p:nvPr/>
          </p:nvCxnSpPr>
          <p:spPr>
            <a:xfrm>
              <a:off x="6713167" y="3038831"/>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8" name="直線コネクタ 147"/>
            <p:cNvCxnSpPr/>
            <p:nvPr/>
          </p:nvCxnSpPr>
          <p:spPr>
            <a:xfrm>
              <a:off x="6713167" y="3111811"/>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9" name="直線コネクタ 148"/>
            <p:cNvCxnSpPr/>
            <p:nvPr/>
          </p:nvCxnSpPr>
          <p:spPr>
            <a:xfrm>
              <a:off x="6713167" y="3195322"/>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0" name="直線コネクタ 149"/>
            <p:cNvCxnSpPr/>
            <p:nvPr/>
          </p:nvCxnSpPr>
          <p:spPr>
            <a:xfrm>
              <a:off x="6713167" y="3284349"/>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1" name="直線コネクタ 150"/>
            <p:cNvCxnSpPr/>
            <p:nvPr/>
          </p:nvCxnSpPr>
          <p:spPr>
            <a:xfrm>
              <a:off x="6713167" y="3380530"/>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2" name="直線コネクタ 151"/>
            <p:cNvCxnSpPr/>
            <p:nvPr/>
          </p:nvCxnSpPr>
          <p:spPr>
            <a:xfrm>
              <a:off x="6713167" y="3474472"/>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3" name="直線コネクタ 152"/>
            <p:cNvCxnSpPr/>
            <p:nvPr/>
          </p:nvCxnSpPr>
          <p:spPr>
            <a:xfrm>
              <a:off x="6713167" y="3556961"/>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4" name="直線コネクタ 153"/>
            <p:cNvCxnSpPr/>
            <p:nvPr/>
          </p:nvCxnSpPr>
          <p:spPr>
            <a:xfrm flipV="1">
              <a:off x="6713167" y="4256709"/>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5" name="直線コネクタ 154"/>
            <p:cNvCxnSpPr/>
            <p:nvPr/>
          </p:nvCxnSpPr>
          <p:spPr>
            <a:xfrm flipV="1">
              <a:off x="6713167" y="4200754"/>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6" name="直線コネクタ 155"/>
            <p:cNvCxnSpPr/>
            <p:nvPr/>
          </p:nvCxnSpPr>
          <p:spPr>
            <a:xfrm flipV="1">
              <a:off x="6713167" y="4138505"/>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7" name="直線コネクタ 156"/>
            <p:cNvCxnSpPr/>
            <p:nvPr/>
          </p:nvCxnSpPr>
          <p:spPr>
            <a:xfrm flipV="1">
              <a:off x="6713167" y="4065525"/>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8" name="直線コネクタ 157"/>
            <p:cNvCxnSpPr/>
            <p:nvPr/>
          </p:nvCxnSpPr>
          <p:spPr>
            <a:xfrm flipV="1">
              <a:off x="6713167" y="3982014"/>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9" name="直線コネクタ 158"/>
            <p:cNvCxnSpPr/>
            <p:nvPr/>
          </p:nvCxnSpPr>
          <p:spPr>
            <a:xfrm flipV="1">
              <a:off x="6713167" y="3892986"/>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0" name="直線コネクタ 159"/>
            <p:cNvCxnSpPr/>
            <p:nvPr/>
          </p:nvCxnSpPr>
          <p:spPr>
            <a:xfrm flipV="1">
              <a:off x="6713167" y="3796806"/>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1" name="直線コネクタ 160"/>
            <p:cNvCxnSpPr/>
            <p:nvPr/>
          </p:nvCxnSpPr>
          <p:spPr>
            <a:xfrm flipV="1">
              <a:off x="6713167" y="3702864"/>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2" name="直線コネクタ 161"/>
            <p:cNvCxnSpPr/>
            <p:nvPr/>
          </p:nvCxnSpPr>
          <p:spPr>
            <a:xfrm flipV="1">
              <a:off x="6713167" y="3633453"/>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174" name="テキスト ボックス 173"/>
          <p:cNvSpPr txBox="1"/>
          <p:nvPr/>
        </p:nvSpPr>
        <p:spPr>
          <a:xfrm>
            <a:off x="284304" y="3429000"/>
            <a:ext cx="1103507" cy="523220"/>
          </a:xfrm>
          <a:prstGeom prst="rect">
            <a:avLst/>
          </a:prstGeom>
          <a:noFill/>
        </p:spPr>
        <p:txBody>
          <a:bodyPr wrap="none" rtlCol="0">
            <a:spAutoFit/>
          </a:bodyPr>
          <a:lstStyle/>
          <a:p>
            <a:r>
              <a:rPr kumimoji="1" lang="en-US" altLang="ja-JP" sz="2800" dirty="0" smtClean="0"/>
              <a:t>LUMO</a:t>
            </a:r>
            <a:endParaRPr kumimoji="1" lang="ja-JP" altLang="en-US" sz="2800" dirty="0"/>
          </a:p>
        </p:txBody>
      </p:sp>
      <p:sp>
        <p:nvSpPr>
          <p:cNvPr id="175" name="テキスト ボックス 174"/>
          <p:cNvSpPr txBox="1"/>
          <p:nvPr/>
        </p:nvSpPr>
        <p:spPr>
          <a:xfrm>
            <a:off x="284304" y="5157192"/>
            <a:ext cx="1191352" cy="523220"/>
          </a:xfrm>
          <a:prstGeom prst="rect">
            <a:avLst/>
          </a:prstGeom>
          <a:noFill/>
        </p:spPr>
        <p:txBody>
          <a:bodyPr wrap="none" rtlCol="0">
            <a:spAutoFit/>
          </a:bodyPr>
          <a:lstStyle/>
          <a:p>
            <a:r>
              <a:rPr kumimoji="1" lang="en-US" altLang="ja-JP" sz="2800" dirty="0" smtClean="0"/>
              <a:t>HOMO</a:t>
            </a:r>
            <a:endParaRPr kumimoji="1" lang="ja-JP" altLang="en-US" sz="2800" dirty="0"/>
          </a:p>
        </p:txBody>
      </p:sp>
      <p:cxnSp>
        <p:nvCxnSpPr>
          <p:cNvPr id="26" name="直線コネクタ 25"/>
          <p:cNvCxnSpPr/>
          <p:nvPr/>
        </p:nvCxnSpPr>
        <p:spPr>
          <a:xfrm flipV="1">
            <a:off x="1619672" y="3694248"/>
            <a:ext cx="640412" cy="1986"/>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100" name="グループ化 99"/>
          <p:cNvGrpSpPr/>
          <p:nvPr/>
        </p:nvGrpSpPr>
        <p:grpSpPr>
          <a:xfrm>
            <a:off x="2915308" y="3395028"/>
            <a:ext cx="640412" cy="600954"/>
            <a:chOff x="2047634" y="3288287"/>
            <a:chExt cx="720769" cy="600954"/>
          </a:xfrm>
        </p:grpSpPr>
        <p:cxnSp>
          <p:nvCxnSpPr>
            <p:cNvPr id="27" name="直線コネクタ 26"/>
            <p:cNvCxnSpPr/>
            <p:nvPr/>
          </p:nvCxnSpPr>
          <p:spPr>
            <a:xfrm flipV="1">
              <a:off x="2047634" y="3887918"/>
              <a:ext cx="720769" cy="1323"/>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p:nvCxnSpPr>
          <p:spPr>
            <a:xfrm flipV="1">
              <a:off x="2047634" y="3288287"/>
              <a:ext cx="720769" cy="1323"/>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99" name="グループ化 98"/>
          <p:cNvGrpSpPr/>
          <p:nvPr/>
        </p:nvGrpSpPr>
        <p:grpSpPr>
          <a:xfrm>
            <a:off x="4217834" y="3260843"/>
            <a:ext cx="640412" cy="869938"/>
            <a:chOff x="3350160" y="3154102"/>
            <a:chExt cx="720769" cy="869938"/>
          </a:xfrm>
        </p:grpSpPr>
        <p:cxnSp>
          <p:nvCxnSpPr>
            <p:cNvPr id="29" name="直線コネクタ 28"/>
            <p:cNvCxnSpPr/>
            <p:nvPr/>
          </p:nvCxnSpPr>
          <p:spPr>
            <a:xfrm flipV="1">
              <a:off x="3350160" y="3588409"/>
              <a:ext cx="720769" cy="1323"/>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flipV="1">
              <a:off x="3350160" y="3154102"/>
              <a:ext cx="720769" cy="1323"/>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flipV="1">
              <a:off x="3350160" y="4022717"/>
              <a:ext cx="720769" cy="1323"/>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98" name="グループ化 97"/>
          <p:cNvGrpSpPr/>
          <p:nvPr/>
        </p:nvGrpSpPr>
        <p:grpSpPr>
          <a:xfrm>
            <a:off x="5573035" y="3197654"/>
            <a:ext cx="652764" cy="1004715"/>
            <a:chOff x="4705362" y="3090913"/>
            <a:chExt cx="734670" cy="1004715"/>
          </a:xfrm>
        </p:grpSpPr>
        <p:cxnSp>
          <p:nvCxnSpPr>
            <p:cNvPr id="37" name="直線コネクタ 36"/>
            <p:cNvCxnSpPr/>
            <p:nvPr/>
          </p:nvCxnSpPr>
          <p:spPr>
            <a:xfrm flipV="1">
              <a:off x="4705362" y="3090913"/>
              <a:ext cx="720769" cy="1323"/>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flipV="1">
              <a:off x="4705362" y="3421277"/>
              <a:ext cx="720769" cy="1323"/>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直線コネクタ 38"/>
            <p:cNvCxnSpPr/>
            <p:nvPr/>
          </p:nvCxnSpPr>
          <p:spPr>
            <a:xfrm flipV="1">
              <a:off x="4719263" y="4094305"/>
              <a:ext cx="720769" cy="1323"/>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flipV="1">
              <a:off x="4705362" y="3767411"/>
              <a:ext cx="720769" cy="1323"/>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97" name="グループ化 96"/>
          <p:cNvGrpSpPr/>
          <p:nvPr/>
        </p:nvGrpSpPr>
        <p:grpSpPr>
          <a:xfrm>
            <a:off x="7580841" y="3027368"/>
            <a:ext cx="618196" cy="1337736"/>
            <a:chOff x="6713167" y="2920627"/>
            <a:chExt cx="695765" cy="1337736"/>
          </a:xfrm>
        </p:grpSpPr>
        <p:cxnSp>
          <p:nvCxnSpPr>
            <p:cNvPr id="51" name="直線コネクタ 50"/>
            <p:cNvCxnSpPr/>
            <p:nvPr/>
          </p:nvCxnSpPr>
          <p:spPr>
            <a:xfrm>
              <a:off x="6713167" y="2920627"/>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2" name="直線コネクタ 51"/>
            <p:cNvCxnSpPr/>
            <p:nvPr/>
          </p:nvCxnSpPr>
          <p:spPr>
            <a:xfrm>
              <a:off x="6713167" y="2976581"/>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p:nvCxnSpPr>
          <p:spPr>
            <a:xfrm>
              <a:off x="6713167" y="3038831"/>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p:nvCxnSpPr>
          <p:spPr>
            <a:xfrm>
              <a:off x="6713167" y="3111811"/>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a:off x="6713167" y="3195322"/>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a:off x="6713167" y="3284349"/>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a:off x="6713167" y="3380530"/>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8" name="直線コネクタ 57"/>
            <p:cNvCxnSpPr/>
            <p:nvPr/>
          </p:nvCxnSpPr>
          <p:spPr>
            <a:xfrm>
              <a:off x="6713167" y="3474472"/>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9" name="直線コネクタ 58"/>
            <p:cNvCxnSpPr/>
            <p:nvPr/>
          </p:nvCxnSpPr>
          <p:spPr>
            <a:xfrm>
              <a:off x="6713167" y="3556961"/>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0" name="直線コネクタ 59"/>
            <p:cNvCxnSpPr/>
            <p:nvPr/>
          </p:nvCxnSpPr>
          <p:spPr>
            <a:xfrm flipV="1">
              <a:off x="6713167" y="4256709"/>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1" name="直線コネクタ 60"/>
            <p:cNvCxnSpPr/>
            <p:nvPr/>
          </p:nvCxnSpPr>
          <p:spPr>
            <a:xfrm flipV="1">
              <a:off x="6713167" y="4200754"/>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2" name="直線コネクタ 61"/>
            <p:cNvCxnSpPr/>
            <p:nvPr/>
          </p:nvCxnSpPr>
          <p:spPr>
            <a:xfrm flipV="1">
              <a:off x="6713167" y="4138505"/>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3" name="直線コネクタ 62"/>
            <p:cNvCxnSpPr/>
            <p:nvPr/>
          </p:nvCxnSpPr>
          <p:spPr>
            <a:xfrm flipV="1">
              <a:off x="6713167" y="4065525"/>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4" name="直線コネクタ 63"/>
            <p:cNvCxnSpPr/>
            <p:nvPr/>
          </p:nvCxnSpPr>
          <p:spPr>
            <a:xfrm flipV="1">
              <a:off x="6713167" y="3982014"/>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5" name="直線コネクタ 64"/>
            <p:cNvCxnSpPr/>
            <p:nvPr/>
          </p:nvCxnSpPr>
          <p:spPr>
            <a:xfrm flipV="1">
              <a:off x="6713167" y="3892986"/>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6" name="直線コネクタ 65"/>
            <p:cNvCxnSpPr/>
            <p:nvPr/>
          </p:nvCxnSpPr>
          <p:spPr>
            <a:xfrm flipV="1">
              <a:off x="6713167" y="3796806"/>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7" name="直線コネクタ 66"/>
            <p:cNvCxnSpPr/>
            <p:nvPr/>
          </p:nvCxnSpPr>
          <p:spPr>
            <a:xfrm flipV="1">
              <a:off x="6713167" y="3702864"/>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8" name="直線コネクタ 67"/>
            <p:cNvCxnSpPr/>
            <p:nvPr/>
          </p:nvCxnSpPr>
          <p:spPr>
            <a:xfrm flipV="1">
              <a:off x="6713167" y="3633453"/>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09" name="テキスト ボックス 108"/>
              <p:cNvSpPr txBox="1"/>
              <p:nvPr/>
            </p:nvSpPr>
            <p:spPr>
              <a:xfrm>
                <a:off x="2928586" y="5220240"/>
                <a:ext cx="635302"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ja-JP" sz="2400" i="1" dirty="0" smtClean="0">
                          <a:solidFill>
                            <a:srgbClr val="0000FF"/>
                          </a:solidFill>
                          <a:latin typeface="Cambria Math" panose="02040503050406030204" pitchFamily="18" charset="0"/>
                        </a:rPr>
                        <m:t>2</m:t>
                      </m:r>
                      <m:r>
                        <a:rPr kumimoji="1" lang="en-US" altLang="ja-JP" sz="2400" i="1" dirty="0" smtClean="0">
                          <a:solidFill>
                            <a:srgbClr val="0000FF"/>
                          </a:solidFill>
                          <a:latin typeface="Cambria Math" panose="02040503050406030204" pitchFamily="18" charset="0"/>
                        </a:rPr>
                        <m:t>𝑡</m:t>
                      </m:r>
                    </m:oMath>
                  </m:oMathPara>
                </a14:m>
                <a:endParaRPr kumimoji="1" lang="ja-JP" altLang="en-US" sz="2400" i="1" dirty="0">
                  <a:solidFill>
                    <a:srgbClr val="0000FF"/>
                  </a:solidFill>
                </a:endParaRPr>
              </a:p>
            </p:txBody>
          </p:sp>
        </mc:Choice>
        <mc:Fallback xmlns="">
          <p:sp>
            <p:nvSpPr>
              <p:cNvPr id="109" name="テキスト ボックス 108"/>
              <p:cNvSpPr txBox="1">
                <a:spLocks noRot="1" noChangeAspect="1" noMove="1" noResize="1" noEditPoints="1" noAdjustHandles="1" noChangeArrowheads="1" noChangeShapeType="1" noTextEdit="1"/>
              </p:cNvSpPr>
              <p:nvPr/>
            </p:nvSpPr>
            <p:spPr>
              <a:xfrm>
                <a:off x="2928586" y="5220240"/>
                <a:ext cx="635302" cy="461665"/>
              </a:xfrm>
              <a:prstGeom prst="rect">
                <a:avLst/>
              </a:prstGeom>
              <a:blipFill rotWithShape="1">
                <a:blip r:embed="rId4"/>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12" name="テキスト ボックス 111"/>
              <p:cNvSpPr txBox="1"/>
              <p:nvPr/>
            </p:nvSpPr>
            <p:spPr>
              <a:xfrm>
                <a:off x="2966476" y="3449280"/>
                <a:ext cx="635302" cy="51043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ja-JP" sz="2400" i="1" dirty="0" smtClean="0">
                          <a:solidFill>
                            <a:srgbClr val="FF0000"/>
                          </a:solidFill>
                          <a:latin typeface="Cambria Math" panose="02040503050406030204" pitchFamily="18" charset="0"/>
                        </a:rPr>
                        <m:t>2</m:t>
                      </m:r>
                      <m:r>
                        <a:rPr kumimoji="1" lang="en-US" altLang="ja-JP" sz="2400" i="1" dirty="0" smtClean="0">
                          <a:solidFill>
                            <a:srgbClr val="FF0000"/>
                          </a:solidFill>
                          <a:latin typeface="Cambria Math" panose="02040503050406030204" pitchFamily="18" charset="0"/>
                        </a:rPr>
                        <m:t>𝑡</m:t>
                      </m:r>
                    </m:oMath>
                  </m:oMathPara>
                </a14:m>
                <a:endParaRPr kumimoji="1" lang="ja-JP" altLang="en-US" sz="2400" i="1" dirty="0">
                  <a:solidFill>
                    <a:srgbClr val="FF0000"/>
                  </a:solidFill>
                </a:endParaRPr>
              </a:p>
            </p:txBody>
          </p:sp>
        </mc:Choice>
        <mc:Fallback xmlns="">
          <p:sp>
            <p:nvSpPr>
              <p:cNvPr id="112" name="テキスト ボックス 111"/>
              <p:cNvSpPr txBox="1">
                <a:spLocks noRot="1" noChangeAspect="1" noMove="1" noResize="1" noEditPoints="1" noAdjustHandles="1" noChangeArrowheads="1" noChangeShapeType="1" noTextEdit="1"/>
              </p:cNvSpPr>
              <p:nvPr/>
            </p:nvSpPr>
            <p:spPr>
              <a:xfrm>
                <a:off x="2966476" y="3449280"/>
                <a:ext cx="635302" cy="510439"/>
              </a:xfrm>
              <a:prstGeom prst="rect">
                <a:avLst/>
              </a:prstGeom>
              <a:blipFill rotWithShape="1">
                <a:blip r:embed="rId5"/>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13" name="テキスト ボックス 112"/>
              <p:cNvSpPr txBox="1"/>
              <p:nvPr/>
            </p:nvSpPr>
            <p:spPr>
              <a:xfrm>
                <a:off x="8286797" y="5168410"/>
                <a:ext cx="635302"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ja-JP" sz="2400" b="0" i="1" dirty="0" smtClean="0">
                          <a:solidFill>
                            <a:srgbClr val="0000FF"/>
                          </a:solidFill>
                          <a:latin typeface="Cambria Math"/>
                        </a:rPr>
                        <m:t>4</m:t>
                      </m:r>
                      <m:r>
                        <a:rPr kumimoji="1" lang="en-US" altLang="ja-JP" sz="2400" i="1" dirty="0" smtClean="0">
                          <a:solidFill>
                            <a:srgbClr val="0000FF"/>
                          </a:solidFill>
                          <a:latin typeface="Cambria Math" panose="02040503050406030204" pitchFamily="18" charset="0"/>
                        </a:rPr>
                        <m:t>𝑡</m:t>
                      </m:r>
                    </m:oMath>
                  </m:oMathPara>
                </a14:m>
                <a:endParaRPr kumimoji="1" lang="ja-JP" altLang="en-US" sz="2400" i="1" dirty="0">
                  <a:solidFill>
                    <a:srgbClr val="0000FF"/>
                  </a:solidFill>
                </a:endParaRPr>
              </a:p>
            </p:txBody>
          </p:sp>
        </mc:Choice>
        <mc:Fallback xmlns="">
          <p:sp>
            <p:nvSpPr>
              <p:cNvPr id="113" name="テキスト ボックス 112"/>
              <p:cNvSpPr txBox="1">
                <a:spLocks noRot="1" noChangeAspect="1" noMove="1" noResize="1" noEditPoints="1" noAdjustHandles="1" noChangeArrowheads="1" noChangeShapeType="1" noTextEdit="1"/>
              </p:cNvSpPr>
              <p:nvPr/>
            </p:nvSpPr>
            <p:spPr>
              <a:xfrm>
                <a:off x="8286797" y="5168410"/>
                <a:ext cx="635302" cy="461665"/>
              </a:xfrm>
              <a:prstGeom prst="rect">
                <a:avLst/>
              </a:prstGeom>
              <a:blipFill rotWithShape="1">
                <a:blip r:embed="rId6"/>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14" name="テキスト ボックス 113"/>
              <p:cNvSpPr txBox="1"/>
              <p:nvPr/>
            </p:nvSpPr>
            <p:spPr>
              <a:xfrm>
                <a:off x="8286797" y="3454340"/>
                <a:ext cx="635302"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ja-JP" sz="2400" i="1" dirty="0">
                          <a:solidFill>
                            <a:srgbClr val="FF0000"/>
                          </a:solidFill>
                          <a:latin typeface="Cambria Math"/>
                        </a:rPr>
                        <m:t>4</m:t>
                      </m:r>
                      <m:r>
                        <a:rPr kumimoji="1" lang="en-US" altLang="ja-JP" sz="2400" i="1" dirty="0" smtClean="0">
                          <a:solidFill>
                            <a:srgbClr val="FF0000"/>
                          </a:solidFill>
                          <a:latin typeface="Cambria Math" panose="02040503050406030204" pitchFamily="18" charset="0"/>
                        </a:rPr>
                        <m:t>𝑡</m:t>
                      </m:r>
                    </m:oMath>
                  </m:oMathPara>
                </a14:m>
                <a:endParaRPr kumimoji="1" lang="ja-JP" altLang="en-US" sz="2400" i="1" dirty="0">
                  <a:solidFill>
                    <a:srgbClr val="FF0000"/>
                  </a:solidFill>
                </a:endParaRPr>
              </a:p>
            </p:txBody>
          </p:sp>
        </mc:Choice>
        <mc:Fallback xmlns="">
          <p:sp>
            <p:nvSpPr>
              <p:cNvPr id="114" name="テキスト ボックス 113"/>
              <p:cNvSpPr txBox="1">
                <a:spLocks noRot="1" noChangeAspect="1" noMove="1" noResize="1" noEditPoints="1" noAdjustHandles="1" noChangeArrowheads="1" noChangeShapeType="1" noTextEdit="1"/>
              </p:cNvSpPr>
              <p:nvPr/>
            </p:nvSpPr>
            <p:spPr>
              <a:xfrm>
                <a:off x="8286797" y="3454340"/>
                <a:ext cx="635302" cy="461665"/>
              </a:xfrm>
              <a:prstGeom prst="rect">
                <a:avLst/>
              </a:prstGeom>
              <a:blipFill rotWithShape="1">
                <a:blip r:embed="rId7"/>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216329957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円/楕円 114"/>
          <p:cNvSpPr/>
          <p:nvPr/>
        </p:nvSpPr>
        <p:spPr>
          <a:xfrm>
            <a:off x="7189630" y="4653136"/>
            <a:ext cx="1414818" cy="1512168"/>
          </a:xfrm>
          <a:prstGeom prst="ellipse">
            <a:avLst/>
          </a:prstGeom>
          <a:solidFill>
            <a:schemeClr val="accent6">
              <a:lumMod val="60000"/>
              <a:lumOff val="40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円/楕円 3"/>
          <p:cNvSpPr/>
          <p:nvPr/>
        </p:nvSpPr>
        <p:spPr>
          <a:xfrm>
            <a:off x="2483768" y="4653136"/>
            <a:ext cx="1414818" cy="1512168"/>
          </a:xfrm>
          <a:prstGeom prst="ellipse">
            <a:avLst/>
          </a:prstGeom>
          <a:solidFill>
            <a:schemeClr val="accent6">
              <a:lumMod val="60000"/>
              <a:lumOff val="40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p:nvPr>
        </p:nvSpPr>
        <p:spPr/>
        <p:txBody>
          <a:bodyPr>
            <a:normAutofit fontScale="90000"/>
          </a:bodyPr>
          <a:lstStyle/>
          <a:p>
            <a:r>
              <a:rPr lang="en-US" altLang="ja-JP" dirty="0" smtClean="0"/>
              <a:t>Energy level split and formation of energy band structure</a:t>
            </a:r>
            <a:endParaRPr kumimoji="1" lang="ja-JP" altLang="en-US" dirty="0"/>
          </a:p>
        </p:txBody>
      </p:sp>
      <p:sp>
        <p:nvSpPr>
          <p:cNvPr id="3" name="スライド番号プレースホルダー 2"/>
          <p:cNvSpPr>
            <a:spLocks noGrp="1"/>
          </p:cNvSpPr>
          <p:nvPr>
            <p:ph type="sldNum" sz="quarter" idx="12"/>
          </p:nvPr>
        </p:nvSpPr>
        <p:spPr>
          <a:xfrm>
            <a:off x="6337176" y="6356350"/>
            <a:ext cx="2133600" cy="365125"/>
          </a:xfrm>
        </p:spPr>
        <p:txBody>
          <a:bodyPr/>
          <a:lstStyle/>
          <a:p>
            <a:fld id="{8E85554F-C387-4861-A355-13F72218BF61}" type="slidenum">
              <a:rPr kumimoji="1" lang="ja-JP" altLang="en-US" smtClean="0"/>
              <a:t>43</a:t>
            </a:fld>
            <a:endParaRPr kumimoji="1" lang="ja-JP" altLang="en-US"/>
          </a:p>
        </p:txBody>
      </p:sp>
      <p:sp>
        <p:nvSpPr>
          <p:cNvPr id="5" name="正方形/長方形 4"/>
          <p:cNvSpPr/>
          <p:nvPr/>
        </p:nvSpPr>
        <p:spPr>
          <a:xfrm>
            <a:off x="3124472" y="1484784"/>
            <a:ext cx="393056" cy="584775"/>
          </a:xfrm>
          <a:prstGeom prst="rect">
            <a:avLst/>
          </a:prstGeom>
        </p:spPr>
        <p:txBody>
          <a:bodyPr wrap="none">
            <a:spAutoFit/>
          </a:bodyPr>
          <a:lstStyle/>
          <a:p>
            <a:r>
              <a:rPr lang="en-US" altLang="ja-JP" sz="3200" dirty="0" smtClean="0"/>
              <a:t>2</a:t>
            </a:r>
            <a:endParaRPr lang="ja-JP" altLang="en-US" sz="3200" dirty="0"/>
          </a:p>
        </p:txBody>
      </p:sp>
      <p:sp>
        <p:nvSpPr>
          <p:cNvPr id="6" name="正方形/長方形 5"/>
          <p:cNvSpPr/>
          <p:nvPr/>
        </p:nvSpPr>
        <p:spPr>
          <a:xfrm>
            <a:off x="7668344" y="1484784"/>
            <a:ext cx="534121" cy="584775"/>
          </a:xfrm>
          <a:prstGeom prst="rect">
            <a:avLst/>
          </a:prstGeom>
        </p:spPr>
        <p:txBody>
          <a:bodyPr wrap="none">
            <a:spAutoFit/>
          </a:bodyPr>
          <a:lstStyle/>
          <a:p>
            <a:r>
              <a:rPr lang="ja-JP" altLang="en-US" sz="3200" dirty="0" smtClean="0"/>
              <a:t>∞</a:t>
            </a:r>
            <a:endParaRPr lang="ja-JP" altLang="en-US" sz="3200" dirty="0"/>
          </a:p>
        </p:txBody>
      </p:sp>
      <p:sp>
        <p:nvSpPr>
          <p:cNvPr id="9" name="円/楕円 8"/>
          <p:cNvSpPr/>
          <p:nvPr/>
        </p:nvSpPr>
        <p:spPr>
          <a:xfrm rot="6575855">
            <a:off x="5603061" y="2370282"/>
            <a:ext cx="633440" cy="18341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9"/>
          <p:cNvSpPr/>
          <p:nvPr/>
        </p:nvSpPr>
        <p:spPr>
          <a:xfrm rot="6575855">
            <a:off x="5393290" y="2378844"/>
            <a:ext cx="633440" cy="18341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楕円 10"/>
          <p:cNvSpPr/>
          <p:nvPr/>
        </p:nvSpPr>
        <p:spPr>
          <a:xfrm rot="6575855">
            <a:off x="1761231" y="2792136"/>
            <a:ext cx="633440" cy="18341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p:nvSpPr>
        <p:spPr>
          <a:xfrm rot="6575855">
            <a:off x="5798379" y="2377023"/>
            <a:ext cx="633440" cy="18341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rot="6575855">
            <a:off x="3127800" y="2586306"/>
            <a:ext cx="633440" cy="18341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楕円 13"/>
          <p:cNvSpPr/>
          <p:nvPr/>
        </p:nvSpPr>
        <p:spPr>
          <a:xfrm rot="6575855">
            <a:off x="2918029" y="2594868"/>
            <a:ext cx="633440" cy="18341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p:nvSpPr>
        <p:spPr>
          <a:xfrm rot="6575855">
            <a:off x="6010540" y="2370774"/>
            <a:ext cx="633440" cy="18341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p:nvSpPr>
        <p:spPr>
          <a:xfrm rot="6575855">
            <a:off x="4396377" y="2442290"/>
            <a:ext cx="633440" cy="18341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rot="6575855">
            <a:off x="4186607" y="2450852"/>
            <a:ext cx="633440" cy="18341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p:nvSpPr>
        <p:spPr>
          <a:xfrm rot="6575855">
            <a:off x="4591696" y="2449031"/>
            <a:ext cx="633440" cy="18341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p:cNvSpPr/>
          <p:nvPr/>
        </p:nvSpPr>
        <p:spPr>
          <a:xfrm>
            <a:off x="4499992" y="1484784"/>
            <a:ext cx="393056" cy="584775"/>
          </a:xfrm>
          <a:prstGeom prst="rect">
            <a:avLst/>
          </a:prstGeom>
        </p:spPr>
        <p:txBody>
          <a:bodyPr wrap="none">
            <a:spAutoFit/>
          </a:bodyPr>
          <a:lstStyle/>
          <a:p>
            <a:r>
              <a:rPr lang="en-US" altLang="ja-JP" sz="3200" dirty="0" smtClean="0"/>
              <a:t>3</a:t>
            </a:r>
            <a:endParaRPr lang="ja-JP" altLang="en-US" sz="3200" dirty="0"/>
          </a:p>
        </p:txBody>
      </p:sp>
      <p:sp>
        <p:nvSpPr>
          <p:cNvPr id="24" name="正方形/長方形 23"/>
          <p:cNvSpPr/>
          <p:nvPr/>
        </p:nvSpPr>
        <p:spPr>
          <a:xfrm>
            <a:off x="5860776" y="1484784"/>
            <a:ext cx="393056" cy="584775"/>
          </a:xfrm>
          <a:prstGeom prst="rect">
            <a:avLst/>
          </a:prstGeom>
        </p:spPr>
        <p:txBody>
          <a:bodyPr wrap="none">
            <a:spAutoFit/>
          </a:bodyPr>
          <a:lstStyle/>
          <a:p>
            <a:r>
              <a:rPr lang="en-US" altLang="ja-JP" sz="3200" dirty="0" smtClean="0"/>
              <a:t>4</a:t>
            </a:r>
          </a:p>
        </p:txBody>
      </p:sp>
      <p:sp>
        <p:nvSpPr>
          <p:cNvPr id="25" name="正方形/長方形 24"/>
          <p:cNvSpPr/>
          <p:nvPr/>
        </p:nvSpPr>
        <p:spPr>
          <a:xfrm>
            <a:off x="1403648" y="1484784"/>
            <a:ext cx="995785" cy="584775"/>
          </a:xfrm>
          <a:prstGeom prst="rect">
            <a:avLst/>
          </a:prstGeom>
        </p:spPr>
        <p:txBody>
          <a:bodyPr wrap="none">
            <a:spAutoFit/>
          </a:bodyPr>
          <a:lstStyle/>
          <a:p>
            <a:r>
              <a:rPr lang="en-US" altLang="ja-JP" sz="3200" i="1" dirty="0" smtClean="0"/>
              <a:t>n </a:t>
            </a:r>
            <a:r>
              <a:rPr lang="en-US" altLang="ja-JP" sz="3200" dirty="0" smtClean="0"/>
              <a:t>= 1</a:t>
            </a:r>
            <a:endParaRPr lang="ja-JP" altLang="en-US" sz="3200" dirty="0"/>
          </a:p>
        </p:txBody>
      </p:sp>
      <p:cxnSp>
        <p:nvCxnSpPr>
          <p:cNvPr id="30" name="直線コネクタ 29"/>
          <p:cNvCxnSpPr/>
          <p:nvPr/>
        </p:nvCxnSpPr>
        <p:spPr>
          <a:xfrm>
            <a:off x="2345594" y="3704500"/>
            <a:ext cx="631414" cy="291483"/>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p:nvCxnSpPr>
        <p:spPr>
          <a:xfrm>
            <a:off x="3555720" y="3994659"/>
            <a:ext cx="662114" cy="17690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2" name="直線コネクタ 31"/>
          <p:cNvCxnSpPr/>
          <p:nvPr/>
        </p:nvCxnSpPr>
        <p:spPr>
          <a:xfrm flipV="1">
            <a:off x="2348683" y="3409188"/>
            <a:ext cx="562977" cy="279203"/>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p:nvPr/>
        </p:nvCxnSpPr>
        <p:spPr>
          <a:xfrm flipV="1">
            <a:off x="3555720" y="3266022"/>
            <a:ext cx="713463" cy="14316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 name="直線コネクタ 40"/>
          <p:cNvCxnSpPr/>
          <p:nvPr/>
        </p:nvCxnSpPr>
        <p:spPr>
          <a:xfrm flipV="1">
            <a:off x="4920190" y="3193664"/>
            <a:ext cx="645012" cy="71281"/>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a:off x="4949265" y="4132901"/>
            <a:ext cx="660144" cy="77331"/>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flipV="1">
            <a:off x="6225799" y="3029422"/>
            <a:ext cx="1355042" cy="16955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9" name="直線コネクタ 48"/>
          <p:cNvCxnSpPr/>
          <p:nvPr/>
        </p:nvCxnSpPr>
        <p:spPr>
          <a:xfrm>
            <a:off x="6273867" y="4201046"/>
            <a:ext cx="1306974" cy="164058"/>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121" name="グループ化 120"/>
          <p:cNvGrpSpPr/>
          <p:nvPr/>
        </p:nvGrpSpPr>
        <p:grpSpPr>
          <a:xfrm>
            <a:off x="7097432" y="2132856"/>
            <a:ext cx="1507016" cy="540324"/>
            <a:chOff x="6300192" y="2292723"/>
            <a:chExt cx="1507016" cy="540324"/>
          </a:xfrm>
        </p:grpSpPr>
        <mc:AlternateContent xmlns:mc="http://schemas.openxmlformats.org/markup-compatibility/2006" xmlns:a14="http://schemas.microsoft.com/office/drawing/2010/main">
          <mc:Choice Requires="a14">
            <p:sp>
              <p:nvSpPr>
                <p:cNvPr id="22" name="テキスト ボックス 21"/>
                <p:cNvSpPr txBox="1"/>
                <p:nvPr/>
              </p:nvSpPr>
              <p:spPr>
                <a:xfrm>
                  <a:off x="6300192" y="2408997"/>
                  <a:ext cx="330802"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ja-JP" altLang="en-US" sz="1400" i="1" smtClean="0">
                            <a:solidFill>
                              <a:srgbClr val="92D050"/>
                            </a:solidFill>
                            <a:latin typeface="Cambria Math" panose="02040503050406030204" pitchFamily="18" charset="0"/>
                          </a:rPr>
                          <m:t>・・・</m:t>
                        </m:r>
                      </m:oMath>
                    </m:oMathPara>
                  </a14:m>
                  <a:endParaRPr kumimoji="1" lang="ja-JP" altLang="en-US" sz="1400" i="1" dirty="0">
                    <a:solidFill>
                      <a:srgbClr val="92D050"/>
                    </a:solidFill>
                  </a:endParaRPr>
                </a:p>
              </p:txBody>
            </p:sp>
          </mc:Choice>
          <mc:Fallback xmlns="">
            <p:sp>
              <p:nvSpPr>
                <p:cNvPr id="22" name="テキスト ボックス 21"/>
                <p:cNvSpPr txBox="1">
                  <a:spLocks noRot="1" noChangeAspect="1" noMove="1" noResize="1" noEditPoints="1" noAdjustHandles="1" noChangeArrowheads="1" noChangeShapeType="1" noTextEdit="1"/>
                </p:cNvSpPr>
                <p:nvPr/>
              </p:nvSpPr>
              <p:spPr>
                <a:xfrm>
                  <a:off x="6300192" y="2408997"/>
                  <a:ext cx="330802" cy="307777"/>
                </a:xfrm>
                <a:prstGeom prst="rect">
                  <a:avLst/>
                </a:prstGeom>
                <a:blipFill rotWithShape="1">
                  <a:blip r:embed="rId2"/>
                  <a:stretch>
                    <a:fillRect r="-2363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 name="テキスト ボックス 6"/>
                <p:cNvSpPr txBox="1"/>
                <p:nvPr/>
              </p:nvSpPr>
              <p:spPr>
                <a:xfrm>
                  <a:off x="7525034" y="2431618"/>
                  <a:ext cx="282174" cy="26253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ja-JP" altLang="en-US" sz="1400" i="1" smtClean="0">
                            <a:solidFill>
                              <a:srgbClr val="92D050"/>
                            </a:solidFill>
                            <a:latin typeface="Cambria Math" panose="02040503050406030204" pitchFamily="18" charset="0"/>
                          </a:rPr>
                          <m:t>・・・</m:t>
                        </m:r>
                      </m:oMath>
                    </m:oMathPara>
                  </a14:m>
                  <a:endParaRPr kumimoji="1" lang="ja-JP" altLang="en-US" sz="1400" i="1" dirty="0">
                    <a:solidFill>
                      <a:srgbClr val="92D050"/>
                    </a:solidFill>
                  </a:endParaRPr>
                </a:p>
              </p:txBody>
            </p:sp>
          </mc:Choice>
          <mc:Fallback xmlns="">
            <p:sp>
              <p:nvSpPr>
                <p:cNvPr id="7" name="テキスト ボックス 6"/>
                <p:cNvSpPr txBox="1">
                  <a:spLocks noRot="1" noChangeAspect="1" noMove="1" noResize="1" noEditPoints="1" noAdjustHandles="1" noChangeArrowheads="1" noChangeShapeType="1" noTextEdit="1"/>
                </p:cNvSpPr>
                <p:nvPr/>
              </p:nvSpPr>
              <p:spPr>
                <a:xfrm>
                  <a:off x="7525034" y="2431618"/>
                  <a:ext cx="282174" cy="262534"/>
                </a:xfrm>
                <a:prstGeom prst="rect">
                  <a:avLst/>
                </a:prstGeom>
                <a:blipFill rotWithShape="1">
                  <a:blip r:embed="rId3"/>
                  <a:stretch>
                    <a:fillRect r="-47826"/>
                  </a:stretch>
                </a:blipFill>
              </p:spPr>
              <p:txBody>
                <a:bodyPr/>
                <a:lstStyle/>
                <a:p>
                  <a:r>
                    <a:rPr lang="ja-JP" altLang="en-US">
                      <a:noFill/>
                    </a:rPr>
                    <a:t> </a:t>
                  </a:r>
                </a:p>
              </p:txBody>
            </p:sp>
          </mc:Fallback>
        </mc:AlternateContent>
        <p:sp>
          <p:nvSpPr>
            <p:cNvPr id="19" name="円/楕円 18"/>
            <p:cNvSpPr/>
            <p:nvPr/>
          </p:nvSpPr>
          <p:spPr>
            <a:xfrm rot="6575855">
              <a:off x="6898727" y="2484659"/>
              <a:ext cx="540324" cy="156452"/>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円/楕円 19"/>
            <p:cNvSpPr/>
            <p:nvPr/>
          </p:nvSpPr>
          <p:spPr>
            <a:xfrm rot="6575855">
              <a:off x="6719792" y="2484659"/>
              <a:ext cx="540324" cy="156452"/>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円/楕円 20"/>
            <p:cNvSpPr/>
            <p:nvPr/>
          </p:nvSpPr>
          <p:spPr>
            <a:xfrm rot="6575855">
              <a:off x="7065333" y="2484659"/>
              <a:ext cx="540324" cy="156452"/>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 name="円/楕円 117"/>
            <p:cNvSpPr/>
            <p:nvPr/>
          </p:nvSpPr>
          <p:spPr>
            <a:xfrm rot="6575855">
              <a:off x="7232694" y="2484659"/>
              <a:ext cx="540324" cy="156452"/>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0" name="円/楕円 119"/>
            <p:cNvSpPr/>
            <p:nvPr/>
          </p:nvSpPr>
          <p:spPr>
            <a:xfrm rot="6575855">
              <a:off x="6534744" y="2484659"/>
              <a:ext cx="540324" cy="156452"/>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124" name="直線コネクタ 123"/>
          <p:cNvCxnSpPr/>
          <p:nvPr/>
        </p:nvCxnSpPr>
        <p:spPr>
          <a:xfrm flipV="1">
            <a:off x="1619672" y="5440732"/>
            <a:ext cx="640412" cy="1702"/>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25" name="グループ化 124"/>
          <p:cNvGrpSpPr/>
          <p:nvPr/>
        </p:nvGrpSpPr>
        <p:grpSpPr>
          <a:xfrm>
            <a:off x="2915308" y="5184275"/>
            <a:ext cx="640412" cy="515068"/>
            <a:chOff x="2047634" y="3288287"/>
            <a:chExt cx="720769" cy="600954"/>
          </a:xfrm>
        </p:grpSpPr>
        <p:cxnSp>
          <p:nvCxnSpPr>
            <p:cNvPr id="170" name="直線コネクタ 169"/>
            <p:cNvCxnSpPr/>
            <p:nvPr/>
          </p:nvCxnSpPr>
          <p:spPr>
            <a:xfrm flipV="1">
              <a:off x="2047634" y="3887918"/>
              <a:ext cx="720769" cy="1323"/>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1" name="直線コネクタ 170"/>
            <p:cNvCxnSpPr/>
            <p:nvPr/>
          </p:nvCxnSpPr>
          <p:spPr>
            <a:xfrm flipV="1">
              <a:off x="2047634" y="3288287"/>
              <a:ext cx="720769" cy="1323"/>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126" name="直線コネクタ 125"/>
          <p:cNvCxnSpPr/>
          <p:nvPr/>
        </p:nvCxnSpPr>
        <p:spPr>
          <a:xfrm>
            <a:off x="2345594" y="5449519"/>
            <a:ext cx="631414" cy="249825"/>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7" name="直線コネクタ 126"/>
          <p:cNvCxnSpPr/>
          <p:nvPr/>
        </p:nvCxnSpPr>
        <p:spPr>
          <a:xfrm>
            <a:off x="3555720" y="5698210"/>
            <a:ext cx="662114" cy="15162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8" name="直線コネクタ 127"/>
          <p:cNvCxnSpPr/>
          <p:nvPr/>
        </p:nvCxnSpPr>
        <p:spPr>
          <a:xfrm flipV="1">
            <a:off x="2348683" y="5196412"/>
            <a:ext cx="562977" cy="2393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9" name="直線コネクタ 128"/>
          <p:cNvCxnSpPr/>
          <p:nvPr/>
        </p:nvCxnSpPr>
        <p:spPr>
          <a:xfrm flipV="1">
            <a:off x="3555720" y="5073707"/>
            <a:ext cx="713463" cy="122705"/>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130" name="グループ化 129"/>
          <p:cNvGrpSpPr/>
          <p:nvPr/>
        </p:nvGrpSpPr>
        <p:grpSpPr>
          <a:xfrm>
            <a:off x="4217834" y="5069268"/>
            <a:ext cx="640412" cy="745610"/>
            <a:chOff x="3350160" y="3154102"/>
            <a:chExt cx="720769" cy="869938"/>
          </a:xfrm>
        </p:grpSpPr>
        <p:cxnSp>
          <p:nvCxnSpPr>
            <p:cNvPr id="167" name="直線コネクタ 166"/>
            <p:cNvCxnSpPr/>
            <p:nvPr/>
          </p:nvCxnSpPr>
          <p:spPr>
            <a:xfrm flipV="1">
              <a:off x="3350160" y="3588409"/>
              <a:ext cx="720769" cy="1323"/>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8" name="直線コネクタ 167"/>
            <p:cNvCxnSpPr/>
            <p:nvPr/>
          </p:nvCxnSpPr>
          <p:spPr>
            <a:xfrm flipV="1">
              <a:off x="3350160" y="3154102"/>
              <a:ext cx="720769" cy="1323"/>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9" name="直線コネクタ 168"/>
            <p:cNvCxnSpPr/>
            <p:nvPr/>
          </p:nvCxnSpPr>
          <p:spPr>
            <a:xfrm flipV="1">
              <a:off x="3350160" y="4022717"/>
              <a:ext cx="720769" cy="1323"/>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31" name="グループ化 130"/>
          <p:cNvGrpSpPr/>
          <p:nvPr/>
        </p:nvGrpSpPr>
        <p:grpSpPr>
          <a:xfrm>
            <a:off x="5573035" y="5015109"/>
            <a:ext cx="652764" cy="861125"/>
            <a:chOff x="4705362" y="3090913"/>
            <a:chExt cx="734670" cy="1004715"/>
          </a:xfrm>
        </p:grpSpPr>
        <p:cxnSp>
          <p:nvCxnSpPr>
            <p:cNvPr id="163" name="直線コネクタ 162"/>
            <p:cNvCxnSpPr/>
            <p:nvPr/>
          </p:nvCxnSpPr>
          <p:spPr>
            <a:xfrm flipV="1">
              <a:off x="4705362" y="3090913"/>
              <a:ext cx="720769" cy="1323"/>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4" name="直線コネクタ 163"/>
            <p:cNvCxnSpPr/>
            <p:nvPr/>
          </p:nvCxnSpPr>
          <p:spPr>
            <a:xfrm flipV="1">
              <a:off x="4705362" y="3421277"/>
              <a:ext cx="720769" cy="1323"/>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5" name="直線コネクタ 164"/>
            <p:cNvCxnSpPr/>
            <p:nvPr/>
          </p:nvCxnSpPr>
          <p:spPr>
            <a:xfrm flipV="1">
              <a:off x="4719263" y="4094305"/>
              <a:ext cx="720769" cy="1323"/>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6" name="直線コネクタ 165"/>
            <p:cNvCxnSpPr/>
            <p:nvPr/>
          </p:nvCxnSpPr>
          <p:spPr>
            <a:xfrm flipV="1">
              <a:off x="4705362" y="3767411"/>
              <a:ext cx="720769" cy="1323"/>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grpSp>
      <p:cxnSp>
        <p:nvCxnSpPr>
          <p:cNvPr id="132" name="直線コネクタ 131"/>
          <p:cNvCxnSpPr/>
          <p:nvPr/>
        </p:nvCxnSpPr>
        <p:spPr>
          <a:xfrm flipV="1">
            <a:off x="4920190" y="5011690"/>
            <a:ext cx="645012" cy="6109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3" name="直線コネクタ 132"/>
          <p:cNvCxnSpPr/>
          <p:nvPr/>
        </p:nvCxnSpPr>
        <p:spPr>
          <a:xfrm>
            <a:off x="4949265" y="5816695"/>
            <a:ext cx="660144" cy="66279"/>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4" name="直線コネクタ 133"/>
          <p:cNvCxnSpPr/>
          <p:nvPr/>
        </p:nvCxnSpPr>
        <p:spPr>
          <a:xfrm flipV="1">
            <a:off x="6225799" y="4870920"/>
            <a:ext cx="1355042" cy="14532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5" name="直線コネクタ 134"/>
          <p:cNvCxnSpPr/>
          <p:nvPr/>
        </p:nvCxnSpPr>
        <p:spPr>
          <a:xfrm>
            <a:off x="6273867" y="5875101"/>
            <a:ext cx="1306974" cy="140611"/>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136" name="グループ化 135"/>
          <p:cNvGrpSpPr/>
          <p:nvPr/>
        </p:nvGrpSpPr>
        <p:grpSpPr>
          <a:xfrm>
            <a:off x="7580841" y="4869160"/>
            <a:ext cx="618196" cy="1146552"/>
            <a:chOff x="6713167" y="2920627"/>
            <a:chExt cx="695765" cy="1337736"/>
          </a:xfrm>
        </p:grpSpPr>
        <p:cxnSp>
          <p:nvCxnSpPr>
            <p:cNvPr id="145" name="直線コネクタ 144"/>
            <p:cNvCxnSpPr/>
            <p:nvPr/>
          </p:nvCxnSpPr>
          <p:spPr>
            <a:xfrm>
              <a:off x="6713167" y="2920627"/>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6" name="直線コネクタ 145"/>
            <p:cNvCxnSpPr/>
            <p:nvPr/>
          </p:nvCxnSpPr>
          <p:spPr>
            <a:xfrm>
              <a:off x="6713167" y="2976581"/>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7" name="直線コネクタ 146"/>
            <p:cNvCxnSpPr/>
            <p:nvPr/>
          </p:nvCxnSpPr>
          <p:spPr>
            <a:xfrm>
              <a:off x="6713167" y="3038831"/>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8" name="直線コネクタ 147"/>
            <p:cNvCxnSpPr/>
            <p:nvPr/>
          </p:nvCxnSpPr>
          <p:spPr>
            <a:xfrm>
              <a:off x="6713167" y="3111811"/>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9" name="直線コネクタ 148"/>
            <p:cNvCxnSpPr/>
            <p:nvPr/>
          </p:nvCxnSpPr>
          <p:spPr>
            <a:xfrm>
              <a:off x="6713167" y="3195322"/>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0" name="直線コネクタ 149"/>
            <p:cNvCxnSpPr/>
            <p:nvPr/>
          </p:nvCxnSpPr>
          <p:spPr>
            <a:xfrm>
              <a:off x="6713167" y="3284349"/>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1" name="直線コネクタ 150"/>
            <p:cNvCxnSpPr/>
            <p:nvPr/>
          </p:nvCxnSpPr>
          <p:spPr>
            <a:xfrm>
              <a:off x="6713167" y="3380530"/>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2" name="直線コネクタ 151"/>
            <p:cNvCxnSpPr/>
            <p:nvPr/>
          </p:nvCxnSpPr>
          <p:spPr>
            <a:xfrm>
              <a:off x="6713167" y="3474472"/>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3" name="直線コネクタ 152"/>
            <p:cNvCxnSpPr/>
            <p:nvPr/>
          </p:nvCxnSpPr>
          <p:spPr>
            <a:xfrm>
              <a:off x="6713167" y="3556961"/>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4" name="直線コネクタ 153"/>
            <p:cNvCxnSpPr/>
            <p:nvPr/>
          </p:nvCxnSpPr>
          <p:spPr>
            <a:xfrm flipV="1">
              <a:off x="6713167" y="4256709"/>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5" name="直線コネクタ 154"/>
            <p:cNvCxnSpPr/>
            <p:nvPr/>
          </p:nvCxnSpPr>
          <p:spPr>
            <a:xfrm flipV="1">
              <a:off x="6713167" y="4200754"/>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6" name="直線コネクタ 155"/>
            <p:cNvCxnSpPr/>
            <p:nvPr/>
          </p:nvCxnSpPr>
          <p:spPr>
            <a:xfrm flipV="1">
              <a:off x="6713167" y="4138505"/>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7" name="直線コネクタ 156"/>
            <p:cNvCxnSpPr/>
            <p:nvPr/>
          </p:nvCxnSpPr>
          <p:spPr>
            <a:xfrm flipV="1">
              <a:off x="6713167" y="4065525"/>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8" name="直線コネクタ 157"/>
            <p:cNvCxnSpPr/>
            <p:nvPr/>
          </p:nvCxnSpPr>
          <p:spPr>
            <a:xfrm flipV="1">
              <a:off x="6713167" y="3982014"/>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9" name="直線コネクタ 158"/>
            <p:cNvCxnSpPr/>
            <p:nvPr/>
          </p:nvCxnSpPr>
          <p:spPr>
            <a:xfrm flipV="1">
              <a:off x="6713167" y="3892986"/>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0" name="直線コネクタ 159"/>
            <p:cNvCxnSpPr/>
            <p:nvPr/>
          </p:nvCxnSpPr>
          <p:spPr>
            <a:xfrm flipV="1">
              <a:off x="6713167" y="3796806"/>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1" name="直線コネクタ 160"/>
            <p:cNvCxnSpPr/>
            <p:nvPr/>
          </p:nvCxnSpPr>
          <p:spPr>
            <a:xfrm flipV="1">
              <a:off x="6713167" y="3702864"/>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2" name="直線コネクタ 161"/>
            <p:cNvCxnSpPr/>
            <p:nvPr/>
          </p:nvCxnSpPr>
          <p:spPr>
            <a:xfrm flipV="1">
              <a:off x="6713167" y="3633453"/>
              <a:ext cx="695765" cy="1654"/>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174" name="テキスト ボックス 173"/>
          <p:cNvSpPr txBox="1"/>
          <p:nvPr/>
        </p:nvSpPr>
        <p:spPr>
          <a:xfrm>
            <a:off x="284304" y="3429000"/>
            <a:ext cx="1103507" cy="523220"/>
          </a:xfrm>
          <a:prstGeom prst="rect">
            <a:avLst/>
          </a:prstGeom>
          <a:noFill/>
        </p:spPr>
        <p:txBody>
          <a:bodyPr wrap="none" rtlCol="0">
            <a:spAutoFit/>
          </a:bodyPr>
          <a:lstStyle/>
          <a:p>
            <a:r>
              <a:rPr kumimoji="1" lang="en-US" altLang="ja-JP" sz="2800" dirty="0" smtClean="0"/>
              <a:t>LUMO</a:t>
            </a:r>
            <a:endParaRPr kumimoji="1" lang="ja-JP" altLang="en-US" sz="2800" dirty="0"/>
          </a:p>
        </p:txBody>
      </p:sp>
      <p:sp>
        <p:nvSpPr>
          <p:cNvPr id="175" name="テキスト ボックス 174"/>
          <p:cNvSpPr txBox="1"/>
          <p:nvPr/>
        </p:nvSpPr>
        <p:spPr>
          <a:xfrm>
            <a:off x="284304" y="5157192"/>
            <a:ext cx="1191352" cy="523220"/>
          </a:xfrm>
          <a:prstGeom prst="rect">
            <a:avLst/>
          </a:prstGeom>
          <a:noFill/>
        </p:spPr>
        <p:txBody>
          <a:bodyPr wrap="none" rtlCol="0">
            <a:spAutoFit/>
          </a:bodyPr>
          <a:lstStyle/>
          <a:p>
            <a:r>
              <a:rPr kumimoji="1" lang="en-US" altLang="ja-JP" sz="2800" dirty="0" smtClean="0"/>
              <a:t>HOMO</a:t>
            </a:r>
            <a:endParaRPr kumimoji="1" lang="ja-JP" altLang="en-US" sz="2800" dirty="0"/>
          </a:p>
        </p:txBody>
      </p:sp>
      <p:cxnSp>
        <p:nvCxnSpPr>
          <p:cNvPr id="26" name="直線コネクタ 25"/>
          <p:cNvCxnSpPr/>
          <p:nvPr/>
        </p:nvCxnSpPr>
        <p:spPr>
          <a:xfrm flipV="1">
            <a:off x="1619672" y="3694248"/>
            <a:ext cx="640412" cy="1986"/>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100" name="グループ化 99"/>
          <p:cNvGrpSpPr/>
          <p:nvPr/>
        </p:nvGrpSpPr>
        <p:grpSpPr>
          <a:xfrm>
            <a:off x="2915308" y="3395028"/>
            <a:ext cx="640412" cy="600954"/>
            <a:chOff x="2047634" y="3288287"/>
            <a:chExt cx="720769" cy="600954"/>
          </a:xfrm>
        </p:grpSpPr>
        <p:cxnSp>
          <p:nvCxnSpPr>
            <p:cNvPr id="27" name="直線コネクタ 26"/>
            <p:cNvCxnSpPr/>
            <p:nvPr/>
          </p:nvCxnSpPr>
          <p:spPr>
            <a:xfrm flipV="1">
              <a:off x="2047634" y="3887918"/>
              <a:ext cx="720769" cy="1323"/>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p:nvCxnSpPr>
          <p:spPr>
            <a:xfrm flipV="1">
              <a:off x="2047634" y="3288287"/>
              <a:ext cx="720769" cy="1323"/>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99" name="グループ化 98"/>
          <p:cNvGrpSpPr/>
          <p:nvPr/>
        </p:nvGrpSpPr>
        <p:grpSpPr>
          <a:xfrm>
            <a:off x="4217834" y="3260843"/>
            <a:ext cx="640412" cy="869938"/>
            <a:chOff x="3350160" y="3154102"/>
            <a:chExt cx="720769" cy="869938"/>
          </a:xfrm>
        </p:grpSpPr>
        <p:cxnSp>
          <p:nvCxnSpPr>
            <p:cNvPr id="29" name="直線コネクタ 28"/>
            <p:cNvCxnSpPr/>
            <p:nvPr/>
          </p:nvCxnSpPr>
          <p:spPr>
            <a:xfrm flipV="1">
              <a:off x="3350160" y="3588409"/>
              <a:ext cx="720769" cy="1323"/>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flipV="1">
              <a:off x="3350160" y="3154102"/>
              <a:ext cx="720769" cy="1323"/>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flipV="1">
              <a:off x="3350160" y="4022717"/>
              <a:ext cx="720769" cy="1323"/>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98" name="グループ化 97"/>
          <p:cNvGrpSpPr/>
          <p:nvPr/>
        </p:nvGrpSpPr>
        <p:grpSpPr>
          <a:xfrm>
            <a:off x="5573035" y="3197654"/>
            <a:ext cx="652764" cy="1004715"/>
            <a:chOff x="4705362" y="3090913"/>
            <a:chExt cx="734670" cy="1004715"/>
          </a:xfrm>
        </p:grpSpPr>
        <p:cxnSp>
          <p:nvCxnSpPr>
            <p:cNvPr id="37" name="直線コネクタ 36"/>
            <p:cNvCxnSpPr/>
            <p:nvPr/>
          </p:nvCxnSpPr>
          <p:spPr>
            <a:xfrm flipV="1">
              <a:off x="4705362" y="3090913"/>
              <a:ext cx="720769" cy="1323"/>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flipV="1">
              <a:off x="4705362" y="3421277"/>
              <a:ext cx="720769" cy="1323"/>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直線コネクタ 38"/>
            <p:cNvCxnSpPr/>
            <p:nvPr/>
          </p:nvCxnSpPr>
          <p:spPr>
            <a:xfrm flipV="1">
              <a:off x="4719263" y="4094305"/>
              <a:ext cx="720769" cy="1323"/>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flipV="1">
              <a:off x="4705362" y="3767411"/>
              <a:ext cx="720769" cy="1323"/>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97" name="グループ化 96"/>
          <p:cNvGrpSpPr/>
          <p:nvPr/>
        </p:nvGrpSpPr>
        <p:grpSpPr>
          <a:xfrm>
            <a:off x="7580841" y="3027368"/>
            <a:ext cx="618196" cy="1337736"/>
            <a:chOff x="6713167" y="2920627"/>
            <a:chExt cx="695765" cy="1337736"/>
          </a:xfrm>
        </p:grpSpPr>
        <p:cxnSp>
          <p:nvCxnSpPr>
            <p:cNvPr id="51" name="直線コネクタ 50"/>
            <p:cNvCxnSpPr/>
            <p:nvPr/>
          </p:nvCxnSpPr>
          <p:spPr>
            <a:xfrm>
              <a:off x="6713167" y="2920627"/>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2" name="直線コネクタ 51"/>
            <p:cNvCxnSpPr/>
            <p:nvPr/>
          </p:nvCxnSpPr>
          <p:spPr>
            <a:xfrm>
              <a:off x="6713167" y="2976581"/>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p:nvCxnSpPr>
          <p:spPr>
            <a:xfrm>
              <a:off x="6713167" y="3038831"/>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p:nvCxnSpPr>
          <p:spPr>
            <a:xfrm>
              <a:off x="6713167" y="3111811"/>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a:off x="6713167" y="3195322"/>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a:off x="6713167" y="3284349"/>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a:off x="6713167" y="3380530"/>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8" name="直線コネクタ 57"/>
            <p:cNvCxnSpPr/>
            <p:nvPr/>
          </p:nvCxnSpPr>
          <p:spPr>
            <a:xfrm>
              <a:off x="6713167" y="3474472"/>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9" name="直線コネクタ 58"/>
            <p:cNvCxnSpPr/>
            <p:nvPr/>
          </p:nvCxnSpPr>
          <p:spPr>
            <a:xfrm>
              <a:off x="6713167" y="3556961"/>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0" name="直線コネクタ 59"/>
            <p:cNvCxnSpPr/>
            <p:nvPr/>
          </p:nvCxnSpPr>
          <p:spPr>
            <a:xfrm flipV="1">
              <a:off x="6713167" y="4256709"/>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1" name="直線コネクタ 60"/>
            <p:cNvCxnSpPr/>
            <p:nvPr/>
          </p:nvCxnSpPr>
          <p:spPr>
            <a:xfrm flipV="1">
              <a:off x="6713167" y="4200754"/>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2" name="直線コネクタ 61"/>
            <p:cNvCxnSpPr/>
            <p:nvPr/>
          </p:nvCxnSpPr>
          <p:spPr>
            <a:xfrm flipV="1">
              <a:off x="6713167" y="4138505"/>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3" name="直線コネクタ 62"/>
            <p:cNvCxnSpPr/>
            <p:nvPr/>
          </p:nvCxnSpPr>
          <p:spPr>
            <a:xfrm flipV="1">
              <a:off x="6713167" y="4065525"/>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4" name="直線コネクタ 63"/>
            <p:cNvCxnSpPr/>
            <p:nvPr/>
          </p:nvCxnSpPr>
          <p:spPr>
            <a:xfrm flipV="1">
              <a:off x="6713167" y="3982014"/>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5" name="直線コネクタ 64"/>
            <p:cNvCxnSpPr/>
            <p:nvPr/>
          </p:nvCxnSpPr>
          <p:spPr>
            <a:xfrm flipV="1">
              <a:off x="6713167" y="3892986"/>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6" name="直線コネクタ 65"/>
            <p:cNvCxnSpPr/>
            <p:nvPr/>
          </p:nvCxnSpPr>
          <p:spPr>
            <a:xfrm flipV="1">
              <a:off x="6713167" y="3796806"/>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7" name="直線コネクタ 66"/>
            <p:cNvCxnSpPr/>
            <p:nvPr/>
          </p:nvCxnSpPr>
          <p:spPr>
            <a:xfrm flipV="1">
              <a:off x="6713167" y="3702864"/>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8" name="直線コネクタ 67"/>
            <p:cNvCxnSpPr/>
            <p:nvPr/>
          </p:nvCxnSpPr>
          <p:spPr>
            <a:xfrm flipV="1">
              <a:off x="6713167" y="3633453"/>
              <a:ext cx="695765" cy="165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09" name="テキスト ボックス 108"/>
              <p:cNvSpPr txBox="1"/>
              <p:nvPr/>
            </p:nvSpPr>
            <p:spPr>
              <a:xfrm>
                <a:off x="2928586" y="5220240"/>
                <a:ext cx="635302"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ja-JP" sz="2400" i="1" dirty="0" smtClean="0">
                          <a:solidFill>
                            <a:srgbClr val="0000FF"/>
                          </a:solidFill>
                          <a:latin typeface="Cambria Math" panose="02040503050406030204" pitchFamily="18" charset="0"/>
                        </a:rPr>
                        <m:t>2</m:t>
                      </m:r>
                      <m:r>
                        <a:rPr kumimoji="1" lang="en-US" altLang="ja-JP" sz="2400" i="1" dirty="0" smtClean="0">
                          <a:solidFill>
                            <a:srgbClr val="0000FF"/>
                          </a:solidFill>
                          <a:latin typeface="Cambria Math" panose="02040503050406030204" pitchFamily="18" charset="0"/>
                        </a:rPr>
                        <m:t>𝑡</m:t>
                      </m:r>
                    </m:oMath>
                  </m:oMathPara>
                </a14:m>
                <a:endParaRPr kumimoji="1" lang="ja-JP" altLang="en-US" sz="2400" i="1" dirty="0">
                  <a:solidFill>
                    <a:srgbClr val="0000FF"/>
                  </a:solidFill>
                </a:endParaRPr>
              </a:p>
            </p:txBody>
          </p:sp>
        </mc:Choice>
        <mc:Fallback xmlns="">
          <p:sp>
            <p:nvSpPr>
              <p:cNvPr id="109" name="テキスト ボックス 108"/>
              <p:cNvSpPr txBox="1">
                <a:spLocks noRot="1" noChangeAspect="1" noMove="1" noResize="1" noEditPoints="1" noAdjustHandles="1" noChangeArrowheads="1" noChangeShapeType="1" noTextEdit="1"/>
              </p:cNvSpPr>
              <p:nvPr/>
            </p:nvSpPr>
            <p:spPr>
              <a:xfrm>
                <a:off x="2928586" y="5220240"/>
                <a:ext cx="635302" cy="461665"/>
              </a:xfrm>
              <a:prstGeom prst="rect">
                <a:avLst/>
              </a:prstGeom>
              <a:blipFill rotWithShape="1">
                <a:blip r:embed="rId4"/>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12" name="テキスト ボックス 111"/>
              <p:cNvSpPr txBox="1"/>
              <p:nvPr/>
            </p:nvSpPr>
            <p:spPr>
              <a:xfrm>
                <a:off x="2966476" y="3449280"/>
                <a:ext cx="635302" cy="51043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ja-JP" sz="2400" i="1" dirty="0" smtClean="0">
                          <a:solidFill>
                            <a:srgbClr val="FF0000"/>
                          </a:solidFill>
                          <a:latin typeface="Cambria Math" panose="02040503050406030204" pitchFamily="18" charset="0"/>
                        </a:rPr>
                        <m:t>2</m:t>
                      </m:r>
                      <m:r>
                        <a:rPr kumimoji="1" lang="en-US" altLang="ja-JP" sz="2400" i="1" dirty="0" smtClean="0">
                          <a:solidFill>
                            <a:srgbClr val="FF0000"/>
                          </a:solidFill>
                          <a:latin typeface="Cambria Math" panose="02040503050406030204" pitchFamily="18" charset="0"/>
                        </a:rPr>
                        <m:t>𝑡</m:t>
                      </m:r>
                    </m:oMath>
                  </m:oMathPara>
                </a14:m>
                <a:endParaRPr kumimoji="1" lang="ja-JP" altLang="en-US" sz="2400" i="1" dirty="0">
                  <a:solidFill>
                    <a:srgbClr val="FF0000"/>
                  </a:solidFill>
                </a:endParaRPr>
              </a:p>
            </p:txBody>
          </p:sp>
        </mc:Choice>
        <mc:Fallback xmlns="">
          <p:sp>
            <p:nvSpPr>
              <p:cNvPr id="112" name="テキスト ボックス 111"/>
              <p:cNvSpPr txBox="1">
                <a:spLocks noRot="1" noChangeAspect="1" noMove="1" noResize="1" noEditPoints="1" noAdjustHandles="1" noChangeArrowheads="1" noChangeShapeType="1" noTextEdit="1"/>
              </p:cNvSpPr>
              <p:nvPr/>
            </p:nvSpPr>
            <p:spPr>
              <a:xfrm>
                <a:off x="2966476" y="3449280"/>
                <a:ext cx="635302" cy="510439"/>
              </a:xfrm>
              <a:prstGeom prst="rect">
                <a:avLst/>
              </a:prstGeom>
              <a:blipFill rotWithShape="1">
                <a:blip r:embed="rId5"/>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13" name="テキスト ボックス 112"/>
              <p:cNvSpPr txBox="1"/>
              <p:nvPr/>
            </p:nvSpPr>
            <p:spPr>
              <a:xfrm>
                <a:off x="8286797" y="5168410"/>
                <a:ext cx="635302"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ja-JP" sz="2400" b="0" i="1" dirty="0" smtClean="0">
                          <a:solidFill>
                            <a:srgbClr val="0000FF"/>
                          </a:solidFill>
                          <a:latin typeface="Cambria Math"/>
                        </a:rPr>
                        <m:t>4</m:t>
                      </m:r>
                      <m:r>
                        <a:rPr kumimoji="1" lang="en-US" altLang="ja-JP" sz="2400" i="1" dirty="0" smtClean="0">
                          <a:solidFill>
                            <a:srgbClr val="0000FF"/>
                          </a:solidFill>
                          <a:latin typeface="Cambria Math" panose="02040503050406030204" pitchFamily="18" charset="0"/>
                        </a:rPr>
                        <m:t>𝑡</m:t>
                      </m:r>
                    </m:oMath>
                  </m:oMathPara>
                </a14:m>
                <a:endParaRPr kumimoji="1" lang="ja-JP" altLang="en-US" sz="2400" i="1" dirty="0">
                  <a:solidFill>
                    <a:srgbClr val="0000FF"/>
                  </a:solidFill>
                </a:endParaRPr>
              </a:p>
            </p:txBody>
          </p:sp>
        </mc:Choice>
        <mc:Fallback xmlns="">
          <p:sp>
            <p:nvSpPr>
              <p:cNvPr id="113" name="テキスト ボックス 112"/>
              <p:cNvSpPr txBox="1">
                <a:spLocks noRot="1" noChangeAspect="1" noMove="1" noResize="1" noEditPoints="1" noAdjustHandles="1" noChangeArrowheads="1" noChangeShapeType="1" noTextEdit="1"/>
              </p:cNvSpPr>
              <p:nvPr/>
            </p:nvSpPr>
            <p:spPr>
              <a:xfrm>
                <a:off x="8286797" y="5168410"/>
                <a:ext cx="635302" cy="461665"/>
              </a:xfrm>
              <a:prstGeom prst="rect">
                <a:avLst/>
              </a:prstGeom>
              <a:blipFill rotWithShape="1">
                <a:blip r:embed="rId6"/>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14" name="テキスト ボックス 113"/>
              <p:cNvSpPr txBox="1"/>
              <p:nvPr/>
            </p:nvSpPr>
            <p:spPr>
              <a:xfrm>
                <a:off x="8286797" y="3454340"/>
                <a:ext cx="635302"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ja-JP" sz="2400" i="1" dirty="0">
                          <a:solidFill>
                            <a:srgbClr val="FF0000"/>
                          </a:solidFill>
                          <a:latin typeface="Cambria Math"/>
                        </a:rPr>
                        <m:t>4</m:t>
                      </m:r>
                      <m:r>
                        <a:rPr kumimoji="1" lang="en-US" altLang="ja-JP" sz="2400" i="1" dirty="0" smtClean="0">
                          <a:solidFill>
                            <a:srgbClr val="FF0000"/>
                          </a:solidFill>
                          <a:latin typeface="Cambria Math" panose="02040503050406030204" pitchFamily="18" charset="0"/>
                        </a:rPr>
                        <m:t>𝑡</m:t>
                      </m:r>
                    </m:oMath>
                  </m:oMathPara>
                </a14:m>
                <a:endParaRPr kumimoji="1" lang="ja-JP" altLang="en-US" sz="2400" i="1" dirty="0">
                  <a:solidFill>
                    <a:srgbClr val="FF0000"/>
                  </a:solidFill>
                </a:endParaRPr>
              </a:p>
            </p:txBody>
          </p:sp>
        </mc:Choice>
        <mc:Fallback xmlns="">
          <p:sp>
            <p:nvSpPr>
              <p:cNvPr id="114" name="テキスト ボックス 113"/>
              <p:cNvSpPr txBox="1">
                <a:spLocks noRot="1" noChangeAspect="1" noMove="1" noResize="1" noEditPoints="1" noAdjustHandles="1" noChangeArrowheads="1" noChangeShapeType="1" noTextEdit="1"/>
              </p:cNvSpPr>
              <p:nvPr/>
            </p:nvSpPr>
            <p:spPr>
              <a:xfrm>
                <a:off x="8286797" y="3454340"/>
                <a:ext cx="635302" cy="461665"/>
              </a:xfrm>
              <a:prstGeom prst="rect">
                <a:avLst/>
              </a:prstGeom>
              <a:blipFill rotWithShape="1">
                <a:blip r:embed="rId7"/>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272980682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kumimoji="1" lang="en-US" altLang="ja-JP" dirty="0" smtClean="0"/>
              <a:t>Challenges</a:t>
            </a:r>
            <a:endParaRPr kumimoji="1" lang="ja-JP" altLang="en-US" dirty="0"/>
          </a:p>
        </p:txBody>
      </p:sp>
      <p:sp>
        <p:nvSpPr>
          <p:cNvPr id="5" name="コンテンツ プレースホルダー 4"/>
          <p:cNvSpPr>
            <a:spLocks noGrp="1"/>
          </p:cNvSpPr>
          <p:nvPr>
            <p:ph idx="1"/>
          </p:nvPr>
        </p:nvSpPr>
        <p:spPr/>
        <p:txBody>
          <a:bodyPr>
            <a:normAutofit/>
          </a:bodyPr>
          <a:lstStyle/>
          <a:p>
            <a:pPr marL="742950" indent="-742950">
              <a:buFont typeface="+mj-lt"/>
              <a:buAutoNum type="arabicPeriod"/>
            </a:pPr>
            <a:r>
              <a:rPr lang="en-US" altLang="ja-JP" sz="4000" dirty="0" smtClean="0"/>
              <a:t>Precise examination of LUMO energy levels</a:t>
            </a:r>
          </a:p>
          <a:p>
            <a:pPr marL="742950" indent="-742950">
              <a:buFont typeface="+mj-lt"/>
              <a:buAutoNum type="arabicPeriod"/>
            </a:pPr>
            <a:r>
              <a:rPr kumimoji="1" lang="en-US" altLang="ja-JP" sz="4000" dirty="0" smtClean="0"/>
              <a:t>Layer-by-layer </a:t>
            </a:r>
            <a:r>
              <a:rPr lang="en-US" altLang="ja-JP" sz="4000" dirty="0" smtClean="0"/>
              <a:t>growth into </a:t>
            </a:r>
            <a:r>
              <a:rPr kumimoji="1" lang="en-US" altLang="ja-JP" sz="4000" dirty="0" smtClean="0"/>
              <a:t>1D columnar structure</a:t>
            </a:r>
            <a:endParaRPr kumimoji="1" lang="ja-JP" altLang="en-US" sz="4000" dirty="0"/>
          </a:p>
        </p:txBody>
      </p:sp>
      <p:sp>
        <p:nvSpPr>
          <p:cNvPr id="3" name="スライド番号プレースホルダー 2"/>
          <p:cNvSpPr>
            <a:spLocks noGrp="1"/>
          </p:cNvSpPr>
          <p:nvPr>
            <p:ph type="sldNum" sz="quarter" idx="12"/>
          </p:nvPr>
        </p:nvSpPr>
        <p:spPr/>
        <p:txBody>
          <a:bodyPr/>
          <a:lstStyle/>
          <a:p>
            <a:fld id="{8E85554F-C387-4861-A355-13F72218BF61}" type="slidenum">
              <a:rPr kumimoji="1" lang="ja-JP" altLang="en-US" smtClean="0"/>
              <a:t>44</a:t>
            </a:fld>
            <a:endParaRPr kumimoji="1" lang="ja-JP" altLang="en-US"/>
          </a:p>
        </p:txBody>
      </p:sp>
      <p:sp>
        <p:nvSpPr>
          <p:cNvPr id="6" name="円/楕円 5"/>
          <p:cNvSpPr/>
          <p:nvPr/>
        </p:nvSpPr>
        <p:spPr>
          <a:xfrm>
            <a:off x="2354384" y="5254335"/>
            <a:ext cx="633440" cy="26289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p:nvSpPr>
        <p:spPr>
          <a:xfrm>
            <a:off x="1403648" y="5254335"/>
            <a:ext cx="633440" cy="26289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3779912" y="5237747"/>
            <a:ext cx="633440" cy="26289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p:cNvSpPr/>
          <p:nvPr/>
        </p:nvSpPr>
        <p:spPr>
          <a:xfrm>
            <a:off x="1329709" y="5589240"/>
            <a:ext cx="1693673" cy="253255"/>
          </a:xfrm>
          <a:prstGeom prst="rect">
            <a:avLst/>
          </a:prstGeom>
          <a:gradFill flip="none" rotWithShape="1">
            <a:gsLst>
              <a:gs pos="0">
                <a:schemeClr val="bg1">
                  <a:lumMod val="50000"/>
                  <a:tint val="66000"/>
                  <a:satMod val="160000"/>
                </a:schemeClr>
              </a:gs>
              <a:gs pos="50000">
                <a:schemeClr val="bg1">
                  <a:lumMod val="50000"/>
                  <a:tint val="44500"/>
                  <a:satMod val="160000"/>
                </a:schemeClr>
              </a:gs>
              <a:gs pos="100000">
                <a:schemeClr val="bg1">
                  <a:lumMod val="50000"/>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p:nvSpPr>
        <p:spPr>
          <a:xfrm>
            <a:off x="3656822" y="5589240"/>
            <a:ext cx="1693673" cy="253255"/>
          </a:xfrm>
          <a:prstGeom prst="rect">
            <a:avLst/>
          </a:prstGeom>
          <a:gradFill flip="none" rotWithShape="1">
            <a:gsLst>
              <a:gs pos="0">
                <a:schemeClr val="bg1">
                  <a:lumMod val="50000"/>
                  <a:tint val="66000"/>
                  <a:satMod val="160000"/>
                </a:schemeClr>
              </a:gs>
              <a:gs pos="50000">
                <a:schemeClr val="bg1">
                  <a:lumMod val="50000"/>
                  <a:tint val="44500"/>
                  <a:satMod val="160000"/>
                </a:schemeClr>
              </a:gs>
              <a:gs pos="100000">
                <a:schemeClr val="bg1">
                  <a:lumMod val="50000"/>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楕円 10"/>
          <p:cNvSpPr/>
          <p:nvPr/>
        </p:nvSpPr>
        <p:spPr>
          <a:xfrm>
            <a:off x="3779912" y="4954079"/>
            <a:ext cx="633440" cy="26289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p:nvSpPr>
        <p:spPr>
          <a:xfrm>
            <a:off x="4658640" y="5237747"/>
            <a:ext cx="633440" cy="26289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a:off x="4658640" y="4954079"/>
            <a:ext cx="633440" cy="26289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楕円 13"/>
          <p:cNvSpPr/>
          <p:nvPr/>
        </p:nvSpPr>
        <p:spPr>
          <a:xfrm>
            <a:off x="6207258" y="5226213"/>
            <a:ext cx="633440" cy="26289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a:xfrm>
            <a:off x="6084168" y="5577706"/>
            <a:ext cx="1693673" cy="253255"/>
          </a:xfrm>
          <a:prstGeom prst="rect">
            <a:avLst/>
          </a:prstGeom>
          <a:gradFill flip="none" rotWithShape="1">
            <a:gsLst>
              <a:gs pos="0">
                <a:schemeClr val="bg1">
                  <a:lumMod val="50000"/>
                  <a:tint val="66000"/>
                  <a:satMod val="160000"/>
                </a:schemeClr>
              </a:gs>
              <a:gs pos="50000">
                <a:schemeClr val="bg1">
                  <a:lumMod val="50000"/>
                  <a:tint val="44500"/>
                  <a:satMod val="160000"/>
                </a:schemeClr>
              </a:gs>
              <a:gs pos="100000">
                <a:schemeClr val="bg1">
                  <a:lumMod val="50000"/>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p:nvSpPr>
        <p:spPr>
          <a:xfrm>
            <a:off x="6207258" y="4942545"/>
            <a:ext cx="633440" cy="26289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a:off x="7081507" y="5226213"/>
            <a:ext cx="633440" cy="26289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p:nvSpPr>
        <p:spPr>
          <a:xfrm>
            <a:off x="7081507" y="4942545"/>
            <a:ext cx="633440" cy="26289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円/楕円 18"/>
          <p:cNvSpPr/>
          <p:nvPr/>
        </p:nvSpPr>
        <p:spPr>
          <a:xfrm>
            <a:off x="6207258" y="4658877"/>
            <a:ext cx="633440" cy="26289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円/楕円 19"/>
          <p:cNvSpPr/>
          <p:nvPr/>
        </p:nvSpPr>
        <p:spPr>
          <a:xfrm>
            <a:off x="7081507" y="4658877"/>
            <a:ext cx="633440" cy="26289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円弧 1"/>
          <p:cNvSpPr/>
          <p:nvPr/>
        </p:nvSpPr>
        <p:spPr>
          <a:xfrm>
            <a:off x="7681530" y="4768725"/>
            <a:ext cx="178535" cy="249882"/>
          </a:xfrm>
          <a:prstGeom prst="arc">
            <a:avLst>
              <a:gd name="adj1" fmla="val 16550817"/>
              <a:gd name="adj2" fmla="val 4924647"/>
            </a:avLst>
          </a:prstGeom>
          <a:ln w="1905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1" name="円弧 20"/>
          <p:cNvSpPr/>
          <p:nvPr/>
        </p:nvSpPr>
        <p:spPr>
          <a:xfrm>
            <a:off x="7698239" y="5126493"/>
            <a:ext cx="178535" cy="249882"/>
          </a:xfrm>
          <a:prstGeom prst="arc">
            <a:avLst>
              <a:gd name="adj1" fmla="val 16550817"/>
              <a:gd name="adj2" fmla="val 4924647"/>
            </a:avLst>
          </a:prstGeom>
          <a:ln w="1905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2" name="円弧 21"/>
          <p:cNvSpPr/>
          <p:nvPr/>
        </p:nvSpPr>
        <p:spPr>
          <a:xfrm>
            <a:off x="5258768" y="5085527"/>
            <a:ext cx="178535" cy="249882"/>
          </a:xfrm>
          <a:prstGeom prst="arc">
            <a:avLst>
              <a:gd name="adj1" fmla="val 16550817"/>
              <a:gd name="adj2" fmla="val 4924647"/>
            </a:avLst>
          </a:prstGeom>
          <a:ln w="1905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3" name="テキスト ボックス 22"/>
          <p:cNvSpPr txBox="1"/>
          <p:nvPr/>
        </p:nvSpPr>
        <p:spPr>
          <a:xfrm>
            <a:off x="919614" y="6063679"/>
            <a:ext cx="7133299" cy="461665"/>
          </a:xfrm>
          <a:prstGeom prst="rect">
            <a:avLst/>
          </a:prstGeom>
          <a:noFill/>
        </p:spPr>
        <p:txBody>
          <a:bodyPr wrap="none" rtlCol="0">
            <a:spAutoFit/>
          </a:bodyPr>
          <a:lstStyle/>
          <a:p>
            <a:r>
              <a:rPr kumimoji="1" lang="en-US" altLang="ja-JP" sz="2400" dirty="0" smtClean="0"/>
              <a:t>J. Phys. Chem. C, 122, 12090 (2018). ACS Editors’ Choice</a:t>
            </a:r>
            <a:endParaRPr kumimoji="1" lang="ja-JP" altLang="en-US" sz="2400" dirty="0"/>
          </a:p>
        </p:txBody>
      </p:sp>
    </p:spTree>
    <p:extLst>
      <p:ext uri="{BB962C8B-B14F-4D97-AF65-F5344CB8AC3E}">
        <p14:creationId xmlns:p14="http://schemas.microsoft.com/office/powerpoint/2010/main" val="309732215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kumimoji="1" lang="en-US" altLang="ja-JP" dirty="0" smtClean="0"/>
              <a:t>Challenges</a:t>
            </a:r>
            <a:endParaRPr kumimoji="1" lang="ja-JP" altLang="en-US" dirty="0"/>
          </a:p>
        </p:txBody>
      </p:sp>
      <p:sp>
        <p:nvSpPr>
          <p:cNvPr id="5" name="コンテンツ プレースホルダー 4"/>
          <p:cNvSpPr>
            <a:spLocks noGrp="1"/>
          </p:cNvSpPr>
          <p:nvPr>
            <p:ph idx="1"/>
          </p:nvPr>
        </p:nvSpPr>
        <p:spPr/>
        <p:txBody>
          <a:bodyPr>
            <a:normAutofit/>
          </a:bodyPr>
          <a:lstStyle/>
          <a:p>
            <a:pPr marL="742950" indent="-742950">
              <a:buFont typeface="+mj-lt"/>
              <a:buAutoNum type="arabicPeriod"/>
            </a:pPr>
            <a:r>
              <a:rPr lang="en-US" altLang="ja-JP" sz="4000" dirty="0" smtClean="0"/>
              <a:t>Precise examination of LUMO energy levels</a:t>
            </a:r>
          </a:p>
          <a:p>
            <a:pPr marL="742950" indent="-742950">
              <a:buFont typeface="+mj-lt"/>
              <a:buAutoNum type="arabicPeriod"/>
            </a:pPr>
            <a:r>
              <a:rPr kumimoji="1" lang="en-US" altLang="ja-JP" sz="4000" dirty="0" smtClean="0"/>
              <a:t>Layer-by-layer </a:t>
            </a:r>
            <a:r>
              <a:rPr lang="en-US" altLang="ja-JP" sz="4000" dirty="0" smtClean="0"/>
              <a:t>growth into </a:t>
            </a:r>
            <a:r>
              <a:rPr kumimoji="1" lang="en-US" altLang="ja-JP" sz="4000" dirty="0" smtClean="0"/>
              <a:t>1D columnar structure</a:t>
            </a:r>
            <a:endParaRPr kumimoji="1" lang="ja-JP" altLang="en-US" sz="4000" dirty="0"/>
          </a:p>
        </p:txBody>
      </p:sp>
      <p:sp>
        <p:nvSpPr>
          <p:cNvPr id="3" name="スライド番号プレースホルダー 2"/>
          <p:cNvSpPr>
            <a:spLocks noGrp="1"/>
          </p:cNvSpPr>
          <p:nvPr>
            <p:ph type="sldNum" sz="quarter" idx="12"/>
          </p:nvPr>
        </p:nvSpPr>
        <p:spPr/>
        <p:txBody>
          <a:bodyPr/>
          <a:lstStyle/>
          <a:p>
            <a:fld id="{8E85554F-C387-4861-A355-13F72218BF61}" type="slidenum">
              <a:rPr kumimoji="1" lang="ja-JP" altLang="en-US" smtClean="0"/>
              <a:t>45</a:t>
            </a:fld>
            <a:endParaRPr kumimoji="1" lang="ja-JP" altLang="en-US"/>
          </a:p>
        </p:txBody>
      </p:sp>
      <p:sp>
        <p:nvSpPr>
          <p:cNvPr id="6" name="円/楕円 5"/>
          <p:cNvSpPr/>
          <p:nvPr/>
        </p:nvSpPr>
        <p:spPr>
          <a:xfrm>
            <a:off x="2354384" y="5254335"/>
            <a:ext cx="633440" cy="26289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p:nvSpPr>
        <p:spPr>
          <a:xfrm>
            <a:off x="1403648" y="5254335"/>
            <a:ext cx="633440" cy="26289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3779912" y="5237747"/>
            <a:ext cx="633440" cy="26289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p:cNvSpPr/>
          <p:nvPr/>
        </p:nvSpPr>
        <p:spPr>
          <a:xfrm>
            <a:off x="1329709" y="5589240"/>
            <a:ext cx="1693673" cy="253255"/>
          </a:xfrm>
          <a:prstGeom prst="rect">
            <a:avLst/>
          </a:prstGeom>
          <a:gradFill flip="none" rotWithShape="1">
            <a:gsLst>
              <a:gs pos="0">
                <a:schemeClr val="bg1">
                  <a:lumMod val="50000"/>
                  <a:tint val="66000"/>
                  <a:satMod val="160000"/>
                </a:schemeClr>
              </a:gs>
              <a:gs pos="50000">
                <a:schemeClr val="bg1">
                  <a:lumMod val="50000"/>
                  <a:tint val="44500"/>
                  <a:satMod val="160000"/>
                </a:schemeClr>
              </a:gs>
              <a:gs pos="100000">
                <a:schemeClr val="bg1">
                  <a:lumMod val="50000"/>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p:nvSpPr>
        <p:spPr>
          <a:xfrm>
            <a:off x="3656822" y="5589240"/>
            <a:ext cx="1693673" cy="253255"/>
          </a:xfrm>
          <a:prstGeom prst="rect">
            <a:avLst/>
          </a:prstGeom>
          <a:gradFill flip="none" rotWithShape="1">
            <a:gsLst>
              <a:gs pos="0">
                <a:schemeClr val="bg1">
                  <a:lumMod val="50000"/>
                  <a:tint val="66000"/>
                  <a:satMod val="160000"/>
                </a:schemeClr>
              </a:gs>
              <a:gs pos="50000">
                <a:schemeClr val="bg1">
                  <a:lumMod val="50000"/>
                  <a:tint val="44500"/>
                  <a:satMod val="160000"/>
                </a:schemeClr>
              </a:gs>
              <a:gs pos="100000">
                <a:schemeClr val="bg1">
                  <a:lumMod val="50000"/>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楕円 10"/>
          <p:cNvSpPr/>
          <p:nvPr/>
        </p:nvSpPr>
        <p:spPr>
          <a:xfrm>
            <a:off x="3779912" y="4954079"/>
            <a:ext cx="633440" cy="26289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p:nvSpPr>
        <p:spPr>
          <a:xfrm>
            <a:off x="4658640" y="5237747"/>
            <a:ext cx="633440" cy="26289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a:off x="4658640" y="4954079"/>
            <a:ext cx="633440" cy="26289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楕円 13"/>
          <p:cNvSpPr/>
          <p:nvPr/>
        </p:nvSpPr>
        <p:spPr>
          <a:xfrm>
            <a:off x="6207258" y="5226213"/>
            <a:ext cx="633440" cy="26289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a:xfrm>
            <a:off x="6084168" y="5577706"/>
            <a:ext cx="1693673" cy="253255"/>
          </a:xfrm>
          <a:prstGeom prst="rect">
            <a:avLst/>
          </a:prstGeom>
          <a:gradFill flip="none" rotWithShape="1">
            <a:gsLst>
              <a:gs pos="0">
                <a:schemeClr val="bg1">
                  <a:lumMod val="50000"/>
                  <a:tint val="66000"/>
                  <a:satMod val="160000"/>
                </a:schemeClr>
              </a:gs>
              <a:gs pos="50000">
                <a:schemeClr val="bg1">
                  <a:lumMod val="50000"/>
                  <a:tint val="44500"/>
                  <a:satMod val="160000"/>
                </a:schemeClr>
              </a:gs>
              <a:gs pos="100000">
                <a:schemeClr val="bg1">
                  <a:lumMod val="50000"/>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p:nvSpPr>
        <p:spPr>
          <a:xfrm>
            <a:off x="6207258" y="4942545"/>
            <a:ext cx="633440" cy="26289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a:off x="7081507" y="5226213"/>
            <a:ext cx="633440" cy="26289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p:nvSpPr>
        <p:spPr>
          <a:xfrm>
            <a:off x="7081507" y="4942545"/>
            <a:ext cx="633440" cy="26289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円/楕円 18"/>
          <p:cNvSpPr/>
          <p:nvPr/>
        </p:nvSpPr>
        <p:spPr>
          <a:xfrm>
            <a:off x="6207258" y="4658877"/>
            <a:ext cx="633440" cy="26289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円/楕円 19"/>
          <p:cNvSpPr/>
          <p:nvPr/>
        </p:nvSpPr>
        <p:spPr>
          <a:xfrm>
            <a:off x="7081507" y="4658877"/>
            <a:ext cx="633440" cy="26289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円弧 1"/>
          <p:cNvSpPr/>
          <p:nvPr/>
        </p:nvSpPr>
        <p:spPr>
          <a:xfrm>
            <a:off x="7681530" y="4768725"/>
            <a:ext cx="178535" cy="249882"/>
          </a:xfrm>
          <a:prstGeom prst="arc">
            <a:avLst>
              <a:gd name="adj1" fmla="val 16550817"/>
              <a:gd name="adj2" fmla="val 4924647"/>
            </a:avLst>
          </a:prstGeom>
          <a:ln w="1905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1" name="円弧 20"/>
          <p:cNvSpPr/>
          <p:nvPr/>
        </p:nvSpPr>
        <p:spPr>
          <a:xfrm>
            <a:off x="7698239" y="5126493"/>
            <a:ext cx="178535" cy="249882"/>
          </a:xfrm>
          <a:prstGeom prst="arc">
            <a:avLst>
              <a:gd name="adj1" fmla="val 16550817"/>
              <a:gd name="adj2" fmla="val 4924647"/>
            </a:avLst>
          </a:prstGeom>
          <a:ln w="1905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2" name="円弧 21"/>
          <p:cNvSpPr/>
          <p:nvPr/>
        </p:nvSpPr>
        <p:spPr>
          <a:xfrm>
            <a:off x="5258768" y="5085527"/>
            <a:ext cx="178535" cy="249882"/>
          </a:xfrm>
          <a:prstGeom prst="arc">
            <a:avLst>
              <a:gd name="adj1" fmla="val 16550817"/>
              <a:gd name="adj2" fmla="val 4924647"/>
            </a:avLst>
          </a:prstGeom>
          <a:ln w="1905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3" name="円/楕円 22"/>
          <p:cNvSpPr/>
          <p:nvPr/>
        </p:nvSpPr>
        <p:spPr>
          <a:xfrm>
            <a:off x="338768" y="3012192"/>
            <a:ext cx="648072" cy="59822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p:cNvSpPr txBox="1"/>
          <p:nvPr/>
        </p:nvSpPr>
        <p:spPr>
          <a:xfrm>
            <a:off x="919614" y="6063679"/>
            <a:ext cx="7133299" cy="461665"/>
          </a:xfrm>
          <a:prstGeom prst="rect">
            <a:avLst/>
          </a:prstGeom>
          <a:noFill/>
        </p:spPr>
        <p:txBody>
          <a:bodyPr wrap="none" rtlCol="0">
            <a:spAutoFit/>
          </a:bodyPr>
          <a:lstStyle/>
          <a:p>
            <a:r>
              <a:rPr kumimoji="1" lang="en-US" altLang="ja-JP" sz="2400" dirty="0" smtClean="0"/>
              <a:t>J. Phys. Chem. C, 122, 12090 (2018). ACS Editors’ Choice</a:t>
            </a:r>
            <a:endParaRPr kumimoji="1" lang="ja-JP" altLang="en-US" sz="2400" dirty="0"/>
          </a:p>
        </p:txBody>
      </p:sp>
    </p:spTree>
    <p:extLst>
      <p:ext uri="{BB962C8B-B14F-4D97-AF65-F5344CB8AC3E}">
        <p14:creationId xmlns:p14="http://schemas.microsoft.com/office/powerpoint/2010/main" val="77428022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kumimoji="1" lang="en-US" altLang="ja-JP" dirty="0" smtClean="0"/>
              <a:t>Sn </a:t>
            </a:r>
            <a:r>
              <a:rPr kumimoji="1" lang="en-US" altLang="ja-JP" dirty="0" err="1" smtClean="0"/>
              <a:t>phthalocyanine</a:t>
            </a:r>
            <a:endParaRPr kumimoji="1" lang="ja-JP" altLang="en-US" dirty="0"/>
          </a:p>
        </p:txBody>
      </p:sp>
      <p:sp>
        <p:nvSpPr>
          <p:cNvPr id="5" name="スライド番号プレースホルダー 4"/>
          <p:cNvSpPr>
            <a:spLocks noGrp="1"/>
          </p:cNvSpPr>
          <p:nvPr>
            <p:ph type="sldNum" sz="quarter" idx="12"/>
          </p:nvPr>
        </p:nvSpPr>
        <p:spPr/>
        <p:txBody>
          <a:bodyPr/>
          <a:lstStyle/>
          <a:p>
            <a:fld id="{8E85554F-C387-4861-A355-13F72218BF61}" type="slidenum">
              <a:rPr kumimoji="1" lang="ja-JP" altLang="en-US" smtClean="0"/>
              <a:t>46</a:t>
            </a:fld>
            <a:endParaRPr kumimoji="1" lang="ja-JP" altLang="en-US" dirty="0"/>
          </a:p>
        </p:txBody>
      </p:sp>
      <p:sp>
        <p:nvSpPr>
          <p:cNvPr id="16" name="正方形/長方形 15"/>
          <p:cNvSpPr/>
          <p:nvPr/>
        </p:nvSpPr>
        <p:spPr>
          <a:xfrm>
            <a:off x="5940152" y="2780928"/>
            <a:ext cx="1116124" cy="1080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p:cNvGrpSpPr/>
          <p:nvPr/>
        </p:nvGrpSpPr>
        <p:grpSpPr>
          <a:xfrm>
            <a:off x="683568" y="1734132"/>
            <a:ext cx="3419540" cy="1499538"/>
            <a:chOff x="5040892" y="1285600"/>
            <a:chExt cx="3419540" cy="1499538"/>
          </a:xfrm>
        </p:grpSpPr>
        <p:pic>
          <p:nvPicPr>
            <p:cNvPr id="19" name="Picture 3"/>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t="1822" r="17090" b="22564"/>
            <a:stretch/>
          </p:blipFill>
          <p:spPr bwMode="auto">
            <a:xfrm>
              <a:off x="5040892" y="1358227"/>
              <a:ext cx="3419540" cy="14269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円/楕円 19"/>
            <p:cNvSpPr/>
            <p:nvPr/>
          </p:nvSpPr>
          <p:spPr>
            <a:xfrm>
              <a:off x="6560250" y="1358227"/>
              <a:ext cx="337635" cy="33763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a</a:t>
              </a:r>
              <a:endParaRPr kumimoji="1" lang="ja-JP" altLang="en-US" dirty="0"/>
            </a:p>
          </p:txBody>
        </p:sp>
        <p:sp>
          <p:nvSpPr>
            <p:cNvPr id="21" name="テキスト ボックス 20"/>
            <p:cNvSpPr txBox="1"/>
            <p:nvPr/>
          </p:nvSpPr>
          <p:spPr>
            <a:xfrm>
              <a:off x="6455593" y="1285600"/>
              <a:ext cx="546946" cy="523220"/>
            </a:xfrm>
            <a:prstGeom prst="rect">
              <a:avLst/>
            </a:prstGeom>
            <a:noFill/>
          </p:spPr>
          <p:txBody>
            <a:bodyPr wrap="none" rtlCol="0">
              <a:spAutoFit/>
            </a:bodyPr>
            <a:lstStyle/>
            <a:p>
              <a:pPr algn="ctr"/>
              <a:r>
                <a:rPr lang="en-US" altLang="ja-JP" sz="2800" b="1" dirty="0" smtClean="0">
                  <a:solidFill>
                    <a:srgbClr val="FF0000"/>
                  </a:solidFill>
                </a:rPr>
                <a:t>Sn</a:t>
              </a:r>
              <a:endParaRPr kumimoji="1" lang="ja-JP" altLang="en-US" sz="2800" b="1" dirty="0">
                <a:solidFill>
                  <a:srgbClr val="FF0000"/>
                </a:solidFill>
              </a:endParaRPr>
            </a:p>
          </p:txBody>
        </p:sp>
      </p:grpSp>
      <p:pic>
        <p:nvPicPr>
          <p:cNvPr id="22"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8294" b="6371"/>
          <a:stretch/>
        </p:blipFill>
        <p:spPr bwMode="auto">
          <a:xfrm>
            <a:off x="5972520" y="1423870"/>
            <a:ext cx="2167512" cy="2831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正方形/長方形 23"/>
          <p:cNvSpPr/>
          <p:nvPr/>
        </p:nvSpPr>
        <p:spPr>
          <a:xfrm>
            <a:off x="855464" y="5268129"/>
            <a:ext cx="1874187" cy="251972"/>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5" name="グループ化 24"/>
          <p:cNvGrpSpPr/>
          <p:nvPr/>
        </p:nvGrpSpPr>
        <p:grpSpPr>
          <a:xfrm>
            <a:off x="927611" y="4773453"/>
            <a:ext cx="416831" cy="552571"/>
            <a:chOff x="3832579" y="4600197"/>
            <a:chExt cx="416831" cy="552571"/>
          </a:xfrm>
        </p:grpSpPr>
        <p:grpSp>
          <p:nvGrpSpPr>
            <p:cNvPr id="40" name="グループ化 39"/>
            <p:cNvGrpSpPr/>
            <p:nvPr/>
          </p:nvGrpSpPr>
          <p:grpSpPr>
            <a:xfrm rot="19581384">
              <a:off x="3833184" y="4801928"/>
              <a:ext cx="416226" cy="350840"/>
              <a:chOff x="8642564" y="3022092"/>
              <a:chExt cx="773217" cy="651750"/>
            </a:xfrm>
          </p:grpSpPr>
          <p:sp>
            <p:nvSpPr>
              <p:cNvPr id="44" name="正方形/長方形 43"/>
              <p:cNvSpPr/>
              <p:nvPr/>
            </p:nvSpPr>
            <p:spPr>
              <a:xfrm>
                <a:off x="8642564" y="3022092"/>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正方形/長方形 44"/>
              <p:cNvSpPr/>
              <p:nvPr/>
            </p:nvSpPr>
            <p:spPr>
              <a:xfrm rot="4023175">
                <a:off x="8999709" y="3257770"/>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1" name="グループ化 40"/>
            <p:cNvGrpSpPr/>
            <p:nvPr/>
          </p:nvGrpSpPr>
          <p:grpSpPr>
            <a:xfrm rot="19581384">
              <a:off x="3832579" y="4600197"/>
              <a:ext cx="416226" cy="350840"/>
              <a:chOff x="8642564" y="3022092"/>
              <a:chExt cx="773217" cy="651750"/>
            </a:xfrm>
          </p:grpSpPr>
          <p:sp>
            <p:nvSpPr>
              <p:cNvPr id="42" name="正方形/長方形 41"/>
              <p:cNvSpPr/>
              <p:nvPr/>
            </p:nvSpPr>
            <p:spPr>
              <a:xfrm>
                <a:off x="8642564" y="3022092"/>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正方形/長方形 42"/>
              <p:cNvSpPr/>
              <p:nvPr/>
            </p:nvSpPr>
            <p:spPr>
              <a:xfrm rot="4023175">
                <a:off x="8999709" y="3257770"/>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26" name="グループ化 25"/>
          <p:cNvGrpSpPr/>
          <p:nvPr/>
        </p:nvGrpSpPr>
        <p:grpSpPr>
          <a:xfrm>
            <a:off x="1620505" y="4617132"/>
            <a:ext cx="431215" cy="551324"/>
            <a:chOff x="4329726" y="3543807"/>
            <a:chExt cx="431215" cy="551324"/>
          </a:xfrm>
        </p:grpSpPr>
        <p:grpSp>
          <p:nvGrpSpPr>
            <p:cNvPr id="34" name="グループ化 33"/>
            <p:cNvGrpSpPr/>
            <p:nvPr/>
          </p:nvGrpSpPr>
          <p:grpSpPr>
            <a:xfrm rot="8799875">
              <a:off x="4329726" y="3744291"/>
              <a:ext cx="416226" cy="350840"/>
              <a:chOff x="8642564" y="3022092"/>
              <a:chExt cx="773217" cy="651750"/>
            </a:xfrm>
          </p:grpSpPr>
          <p:sp>
            <p:nvSpPr>
              <p:cNvPr id="38" name="正方形/長方形 37"/>
              <p:cNvSpPr/>
              <p:nvPr/>
            </p:nvSpPr>
            <p:spPr>
              <a:xfrm>
                <a:off x="8642564" y="3022092"/>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正方形/長方形 38"/>
              <p:cNvSpPr/>
              <p:nvPr/>
            </p:nvSpPr>
            <p:spPr>
              <a:xfrm rot="4023175">
                <a:off x="8999709" y="3257770"/>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5" name="グループ化 34"/>
            <p:cNvGrpSpPr/>
            <p:nvPr/>
          </p:nvGrpSpPr>
          <p:grpSpPr>
            <a:xfrm rot="8799875">
              <a:off x="4344715" y="3543807"/>
              <a:ext cx="416226" cy="350840"/>
              <a:chOff x="8642564" y="3022092"/>
              <a:chExt cx="773217" cy="651750"/>
            </a:xfrm>
          </p:grpSpPr>
          <p:sp>
            <p:nvSpPr>
              <p:cNvPr id="36" name="正方形/長方形 35"/>
              <p:cNvSpPr/>
              <p:nvPr/>
            </p:nvSpPr>
            <p:spPr>
              <a:xfrm>
                <a:off x="8642564" y="3022092"/>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p:cNvSpPr/>
              <p:nvPr/>
            </p:nvSpPr>
            <p:spPr>
              <a:xfrm rot="4023175">
                <a:off x="8999709" y="3257770"/>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27" name="グループ化 26"/>
          <p:cNvGrpSpPr/>
          <p:nvPr/>
        </p:nvGrpSpPr>
        <p:grpSpPr>
          <a:xfrm>
            <a:off x="2210953" y="4771418"/>
            <a:ext cx="416831" cy="552571"/>
            <a:chOff x="4944213" y="4598162"/>
            <a:chExt cx="416831" cy="552571"/>
          </a:xfrm>
        </p:grpSpPr>
        <p:grpSp>
          <p:nvGrpSpPr>
            <p:cNvPr id="28" name="グループ化 27"/>
            <p:cNvGrpSpPr/>
            <p:nvPr/>
          </p:nvGrpSpPr>
          <p:grpSpPr>
            <a:xfrm rot="19581384">
              <a:off x="4944818" y="4799893"/>
              <a:ext cx="416226" cy="350840"/>
              <a:chOff x="8642564" y="3022092"/>
              <a:chExt cx="773217" cy="651750"/>
            </a:xfrm>
          </p:grpSpPr>
          <p:sp>
            <p:nvSpPr>
              <p:cNvPr id="32" name="正方形/長方形 31"/>
              <p:cNvSpPr/>
              <p:nvPr/>
            </p:nvSpPr>
            <p:spPr>
              <a:xfrm>
                <a:off x="8642564" y="3022092"/>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p:cNvSpPr/>
              <p:nvPr/>
            </p:nvSpPr>
            <p:spPr>
              <a:xfrm rot="4023175">
                <a:off x="8999709" y="3257770"/>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9" name="グループ化 28"/>
            <p:cNvGrpSpPr/>
            <p:nvPr/>
          </p:nvGrpSpPr>
          <p:grpSpPr>
            <a:xfrm rot="19581384">
              <a:off x="4944213" y="4598162"/>
              <a:ext cx="416226" cy="350840"/>
              <a:chOff x="8642564" y="3022092"/>
              <a:chExt cx="773217" cy="651750"/>
            </a:xfrm>
          </p:grpSpPr>
          <p:sp>
            <p:nvSpPr>
              <p:cNvPr id="30" name="正方形/長方形 29"/>
              <p:cNvSpPr/>
              <p:nvPr/>
            </p:nvSpPr>
            <p:spPr>
              <a:xfrm>
                <a:off x="8642564" y="3022092"/>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p:cNvSpPr/>
              <p:nvPr/>
            </p:nvSpPr>
            <p:spPr>
              <a:xfrm rot="4023175">
                <a:off x="8999709" y="3257770"/>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47" name="正方形/長方形 46"/>
          <p:cNvSpPr/>
          <p:nvPr/>
        </p:nvSpPr>
        <p:spPr>
          <a:xfrm>
            <a:off x="3273876" y="5268129"/>
            <a:ext cx="1874187" cy="251972"/>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 name="グループ化 3"/>
          <p:cNvGrpSpPr/>
          <p:nvPr/>
        </p:nvGrpSpPr>
        <p:grpSpPr>
          <a:xfrm>
            <a:off x="3359694" y="4487025"/>
            <a:ext cx="416226" cy="850187"/>
            <a:chOff x="3359694" y="4487025"/>
            <a:chExt cx="416226" cy="850187"/>
          </a:xfrm>
        </p:grpSpPr>
        <p:grpSp>
          <p:nvGrpSpPr>
            <p:cNvPr id="63" name="グループ化 62"/>
            <p:cNvGrpSpPr/>
            <p:nvPr/>
          </p:nvGrpSpPr>
          <p:grpSpPr>
            <a:xfrm rot="19581384">
              <a:off x="3359694" y="4986372"/>
              <a:ext cx="416226" cy="350840"/>
              <a:chOff x="8642564" y="3022092"/>
              <a:chExt cx="773217" cy="651750"/>
            </a:xfrm>
          </p:grpSpPr>
          <p:sp>
            <p:nvSpPr>
              <p:cNvPr id="67" name="正方形/長方形 66"/>
              <p:cNvSpPr/>
              <p:nvPr/>
            </p:nvSpPr>
            <p:spPr>
              <a:xfrm>
                <a:off x="8642564" y="3022092"/>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正方形/長方形 67"/>
              <p:cNvSpPr/>
              <p:nvPr/>
            </p:nvSpPr>
            <p:spPr>
              <a:xfrm rot="4023175">
                <a:off x="8999709" y="3257770"/>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4" name="グループ化 63"/>
            <p:cNvGrpSpPr/>
            <p:nvPr/>
          </p:nvGrpSpPr>
          <p:grpSpPr>
            <a:xfrm rot="19581384">
              <a:off x="3359694" y="4756439"/>
              <a:ext cx="416226" cy="350840"/>
              <a:chOff x="8642564" y="3022092"/>
              <a:chExt cx="773217" cy="651750"/>
            </a:xfrm>
          </p:grpSpPr>
          <p:sp>
            <p:nvSpPr>
              <p:cNvPr id="65" name="正方形/長方形 64"/>
              <p:cNvSpPr/>
              <p:nvPr/>
            </p:nvSpPr>
            <p:spPr>
              <a:xfrm>
                <a:off x="8642564" y="3022092"/>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正方形/長方形 65"/>
              <p:cNvSpPr/>
              <p:nvPr/>
            </p:nvSpPr>
            <p:spPr>
              <a:xfrm rot="4023175">
                <a:off x="8999709" y="3257770"/>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9" name="グループ化 68"/>
            <p:cNvGrpSpPr/>
            <p:nvPr/>
          </p:nvGrpSpPr>
          <p:grpSpPr>
            <a:xfrm rot="19581384">
              <a:off x="3359694" y="4487025"/>
              <a:ext cx="416226" cy="350840"/>
              <a:chOff x="8642564" y="3022092"/>
              <a:chExt cx="773217" cy="651750"/>
            </a:xfrm>
          </p:grpSpPr>
          <p:sp>
            <p:nvSpPr>
              <p:cNvPr id="70" name="正方形/長方形 69"/>
              <p:cNvSpPr/>
              <p:nvPr/>
            </p:nvSpPr>
            <p:spPr>
              <a:xfrm>
                <a:off x="8642564" y="3022092"/>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正方形/長方形 70"/>
              <p:cNvSpPr/>
              <p:nvPr/>
            </p:nvSpPr>
            <p:spPr>
              <a:xfrm rot="4023175">
                <a:off x="8999709" y="3257770"/>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76" name="グループ化 75"/>
          <p:cNvGrpSpPr/>
          <p:nvPr/>
        </p:nvGrpSpPr>
        <p:grpSpPr>
          <a:xfrm>
            <a:off x="4623826" y="4473116"/>
            <a:ext cx="416226" cy="850187"/>
            <a:chOff x="3359694" y="4487025"/>
            <a:chExt cx="416226" cy="850187"/>
          </a:xfrm>
        </p:grpSpPr>
        <p:grpSp>
          <p:nvGrpSpPr>
            <p:cNvPr id="77" name="グループ化 76"/>
            <p:cNvGrpSpPr/>
            <p:nvPr/>
          </p:nvGrpSpPr>
          <p:grpSpPr>
            <a:xfrm rot="19581384">
              <a:off x="3359694" y="4986372"/>
              <a:ext cx="416226" cy="350840"/>
              <a:chOff x="8642564" y="3022092"/>
              <a:chExt cx="773217" cy="651750"/>
            </a:xfrm>
          </p:grpSpPr>
          <p:sp>
            <p:nvSpPr>
              <p:cNvPr id="84" name="正方形/長方形 83"/>
              <p:cNvSpPr/>
              <p:nvPr/>
            </p:nvSpPr>
            <p:spPr>
              <a:xfrm>
                <a:off x="8642564" y="3022092"/>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p:cNvSpPr/>
              <p:nvPr/>
            </p:nvSpPr>
            <p:spPr>
              <a:xfrm rot="4023175">
                <a:off x="8999709" y="3257770"/>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78" name="グループ化 77"/>
            <p:cNvGrpSpPr/>
            <p:nvPr/>
          </p:nvGrpSpPr>
          <p:grpSpPr>
            <a:xfrm rot="19581384">
              <a:off x="3359694" y="4756439"/>
              <a:ext cx="416226" cy="350840"/>
              <a:chOff x="8642564" y="3022092"/>
              <a:chExt cx="773217" cy="651750"/>
            </a:xfrm>
          </p:grpSpPr>
          <p:sp>
            <p:nvSpPr>
              <p:cNvPr id="82" name="正方形/長方形 81"/>
              <p:cNvSpPr/>
              <p:nvPr/>
            </p:nvSpPr>
            <p:spPr>
              <a:xfrm>
                <a:off x="8642564" y="3022092"/>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 name="正方形/長方形 82"/>
              <p:cNvSpPr/>
              <p:nvPr/>
            </p:nvSpPr>
            <p:spPr>
              <a:xfrm rot="4023175">
                <a:off x="8999709" y="3257770"/>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79" name="グループ化 78"/>
            <p:cNvGrpSpPr/>
            <p:nvPr/>
          </p:nvGrpSpPr>
          <p:grpSpPr>
            <a:xfrm rot="19581384">
              <a:off x="3359694" y="4487025"/>
              <a:ext cx="416226" cy="350840"/>
              <a:chOff x="8642564" y="3022092"/>
              <a:chExt cx="773217" cy="651750"/>
            </a:xfrm>
          </p:grpSpPr>
          <p:sp>
            <p:nvSpPr>
              <p:cNvPr id="80" name="正方形/長方形 79"/>
              <p:cNvSpPr/>
              <p:nvPr/>
            </p:nvSpPr>
            <p:spPr>
              <a:xfrm>
                <a:off x="8642564" y="3022092"/>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 name="正方形/長方形 80"/>
              <p:cNvSpPr/>
              <p:nvPr/>
            </p:nvSpPr>
            <p:spPr>
              <a:xfrm rot="4023175">
                <a:off x="8999709" y="3257770"/>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86" name="グループ化 85"/>
          <p:cNvGrpSpPr/>
          <p:nvPr/>
        </p:nvGrpSpPr>
        <p:grpSpPr>
          <a:xfrm flipV="1">
            <a:off x="4011758" y="4329100"/>
            <a:ext cx="416226" cy="850187"/>
            <a:chOff x="3359694" y="4487025"/>
            <a:chExt cx="416226" cy="850187"/>
          </a:xfrm>
        </p:grpSpPr>
        <p:grpSp>
          <p:nvGrpSpPr>
            <p:cNvPr id="87" name="グループ化 86"/>
            <p:cNvGrpSpPr/>
            <p:nvPr/>
          </p:nvGrpSpPr>
          <p:grpSpPr>
            <a:xfrm rot="19581384">
              <a:off x="3359694" y="4986372"/>
              <a:ext cx="416226" cy="350840"/>
              <a:chOff x="8642564" y="3022092"/>
              <a:chExt cx="773217" cy="651750"/>
            </a:xfrm>
          </p:grpSpPr>
          <p:sp>
            <p:nvSpPr>
              <p:cNvPr id="94" name="正方形/長方形 93"/>
              <p:cNvSpPr/>
              <p:nvPr/>
            </p:nvSpPr>
            <p:spPr>
              <a:xfrm>
                <a:off x="8642564" y="3022092"/>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正方形/長方形 94"/>
              <p:cNvSpPr/>
              <p:nvPr/>
            </p:nvSpPr>
            <p:spPr>
              <a:xfrm rot="4023175">
                <a:off x="8999709" y="3257770"/>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8" name="グループ化 87"/>
            <p:cNvGrpSpPr/>
            <p:nvPr/>
          </p:nvGrpSpPr>
          <p:grpSpPr>
            <a:xfrm rot="19581384">
              <a:off x="3359694" y="4756439"/>
              <a:ext cx="416226" cy="350840"/>
              <a:chOff x="8642564" y="3022092"/>
              <a:chExt cx="773217" cy="651750"/>
            </a:xfrm>
          </p:grpSpPr>
          <p:sp>
            <p:nvSpPr>
              <p:cNvPr id="92" name="正方形/長方形 91"/>
              <p:cNvSpPr/>
              <p:nvPr/>
            </p:nvSpPr>
            <p:spPr>
              <a:xfrm>
                <a:off x="8642564" y="3022092"/>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正方形/長方形 92"/>
              <p:cNvSpPr/>
              <p:nvPr/>
            </p:nvSpPr>
            <p:spPr>
              <a:xfrm rot="4023175">
                <a:off x="8999709" y="3257770"/>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9" name="グループ化 88"/>
            <p:cNvGrpSpPr/>
            <p:nvPr/>
          </p:nvGrpSpPr>
          <p:grpSpPr>
            <a:xfrm rot="19581384">
              <a:off x="3359694" y="4487025"/>
              <a:ext cx="416226" cy="350840"/>
              <a:chOff x="8642564" y="3022092"/>
              <a:chExt cx="773217" cy="651750"/>
            </a:xfrm>
          </p:grpSpPr>
          <p:sp>
            <p:nvSpPr>
              <p:cNvPr id="90" name="正方形/長方形 89"/>
              <p:cNvSpPr/>
              <p:nvPr/>
            </p:nvSpPr>
            <p:spPr>
              <a:xfrm>
                <a:off x="8642564" y="3022092"/>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正方形/長方形 90"/>
              <p:cNvSpPr/>
              <p:nvPr/>
            </p:nvSpPr>
            <p:spPr>
              <a:xfrm rot="4023175">
                <a:off x="8999709" y="3257770"/>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Tree>
    <p:extLst>
      <p:ext uri="{BB962C8B-B14F-4D97-AF65-F5344CB8AC3E}">
        <p14:creationId xmlns:p14="http://schemas.microsoft.com/office/powerpoint/2010/main" val="346887928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normAutofit/>
          </a:bodyPr>
          <a:lstStyle/>
          <a:p>
            <a:r>
              <a:rPr lang="en-US" altLang="ja-JP" dirty="0"/>
              <a:t>Structure of thin films (LEED</a:t>
            </a:r>
            <a:r>
              <a:rPr lang="en-US" altLang="ja-JP" dirty="0" smtClean="0"/>
              <a:t>)</a:t>
            </a:r>
            <a:endParaRPr kumimoji="1" lang="ja-JP" altLang="en-US" dirty="0"/>
          </a:p>
        </p:txBody>
      </p:sp>
      <p:sp>
        <p:nvSpPr>
          <p:cNvPr id="20" name="コンテンツ プレースホルダー 19"/>
          <p:cNvSpPr>
            <a:spLocks noGrp="1"/>
          </p:cNvSpPr>
          <p:nvPr>
            <p:ph sz="half" idx="1"/>
          </p:nvPr>
        </p:nvSpPr>
        <p:spPr>
          <a:xfrm>
            <a:off x="457200" y="1412776"/>
            <a:ext cx="4038600" cy="4525963"/>
          </a:xfrm>
        </p:spPr>
        <p:txBody>
          <a:bodyPr/>
          <a:lstStyle/>
          <a:p>
            <a:pPr marL="0" indent="0">
              <a:buNone/>
            </a:pPr>
            <a:r>
              <a:rPr lang="en-US" altLang="ja-JP" sz="4000" dirty="0" err="1" smtClean="0">
                <a:solidFill>
                  <a:srgbClr val="0000FF"/>
                </a:solidFill>
                <a:effectLst>
                  <a:outerShdw blurRad="38100" dist="38100" dir="2700000" algn="tl">
                    <a:srgbClr val="000000">
                      <a:alpha val="43137"/>
                    </a:srgbClr>
                  </a:outerShdw>
                </a:effectLst>
              </a:rPr>
              <a:t>Pb</a:t>
            </a:r>
            <a:r>
              <a:rPr lang="en-US" altLang="ja-JP" sz="4000" dirty="0" err="1" smtClean="0">
                <a:effectLst>
                  <a:outerShdw blurRad="38100" dist="38100" dir="2700000" algn="tl">
                    <a:srgbClr val="000000">
                      <a:alpha val="43137"/>
                    </a:srgbClr>
                  </a:outerShdw>
                </a:effectLst>
              </a:rPr>
              <a:t>Pc</a:t>
            </a:r>
            <a:r>
              <a:rPr lang="en-US" altLang="ja-JP" sz="4000" dirty="0" smtClean="0">
                <a:solidFill>
                  <a:srgbClr val="0000FF"/>
                </a:solidFill>
                <a:effectLst>
                  <a:outerShdw blurRad="38100" dist="38100" dir="2700000" algn="tl">
                    <a:srgbClr val="000000">
                      <a:alpha val="43137"/>
                    </a:srgbClr>
                  </a:outerShdw>
                </a:effectLst>
              </a:rPr>
              <a:t> </a:t>
            </a:r>
            <a:r>
              <a:rPr lang="en-US" altLang="ja-JP" dirty="0" smtClean="0"/>
              <a:t>/ graphene</a:t>
            </a:r>
            <a:endParaRPr lang="en-US" altLang="ja-JP" dirty="0"/>
          </a:p>
        </p:txBody>
      </p:sp>
      <p:sp>
        <p:nvSpPr>
          <p:cNvPr id="21" name="コンテンツ プレースホルダー 20"/>
          <p:cNvSpPr>
            <a:spLocks noGrp="1"/>
          </p:cNvSpPr>
          <p:nvPr>
            <p:ph sz="half" idx="2"/>
          </p:nvPr>
        </p:nvSpPr>
        <p:spPr>
          <a:xfrm>
            <a:off x="4648200" y="1412776"/>
            <a:ext cx="4038600" cy="4525963"/>
          </a:xfrm>
        </p:spPr>
        <p:txBody>
          <a:bodyPr/>
          <a:lstStyle/>
          <a:p>
            <a:pPr marL="0" indent="0">
              <a:buNone/>
            </a:pPr>
            <a:r>
              <a:rPr lang="en-US" altLang="ja-JP" sz="4000" dirty="0" err="1" smtClean="0">
                <a:solidFill>
                  <a:srgbClr val="FF00FF"/>
                </a:solidFill>
                <a:effectLst>
                  <a:outerShdw blurRad="38100" dist="38100" dir="2700000" algn="tl">
                    <a:srgbClr val="000000">
                      <a:alpha val="43137"/>
                    </a:srgbClr>
                  </a:outerShdw>
                </a:effectLst>
              </a:rPr>
              <a:t>Sn</a:t>
            </a:r>
            <a:r>
              <a:rPr lang="en-US" altLang="ja-JP" sz="4000" dirty="0" err="1" smtClean="0">
                <a:effectLst>
                  <a:outerShdw blurRad="38100" dist="38100" dir="2700000" algn="tl">
                    <a:srgbClr val="000000">
                      <a:alpha val="43137"/>
                    </a:srgbClr>
                  </a:outerShdw>
                </a:effectLst>
              </a:rPr>
              <a:t>Pc</a:t>
            </a:r>
            <a:r>
              <a:rPr lang="en-US" altLang="ja-JP" sz="4000" dirty="0" smtClean="0">
                <a:effectLst>
                  <a:outerShdw blurRad="38100" dist="38100" dir="2700000" algn="tl">
                    <a:srgbClr val="000000">
                      <a:alpha val="43137"/>
                    </a:srgbClr>
                  </a:outerShdw>
                </a:effectLst>
              </a:rPr>
              <a:t> </a:t>
            </a:r>
            <a:r>
              <a:rPr lang="en-US" altLang="ja-JP" dirty="0" smtClean="0"/>
              <a:t>/ graphene</a:t>
            </a:r>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8E85554F-C387-4861-A355-13F72218BF61}" type="slidenum">
              <a:rPr kumimoji="1" lang="ja-JP" altLang="en-US" smtClean="0"/>
              <a:t>47</a:t>
            </a:fld>
            <a:endParaRPr kumimoji="1" lang="ja-JP" altLang="en-US"/>
          </a:p>
        </p:txBody>
      </p:sp>
      <p:pic>
        <p:nvPicPr>
          <p:cNvPr id="6" name="図 5"/>
          <p:cNvPicPr>
            <a:picLocks noChangeAspect="1"/>
          </p:cNvPicPr>
          <p:nvPr/>
        </p:nvPicPr>
        <p:blipFill rotWithShape="1">
          <a:blip r:embed="rId2"/>
          <a:srcRect l="50000" t="6692" r="720" b="1949"/>
          <a:stretch/>
        </p:blipFill>
        <p:spPr>
          <a:xfrm>
            <a:off x="1547664" y="2180026"/>
            <a:ext cx="2051117" cy="2041062"/>
          </a:xfrm>
          <a:prstGeom prst="rect">
            <a:avLst/>
          </a:prstGeom>
        </p:spPr>
      </p:pic>
      <p:sp>
        <p:nvSpPr>
          <p:cNvPr id="7" name="テキスト ボックス 6"/>
          <p:cNvSpPr txBox="1"/>
          <p:nvPr/>
        </p:nvSpPr>
        <p:spPr>
          <a:xfrm>
            <a:off x="4969670" y="3573016"/>
            <a:ext cx="939357" cy="461665"/>
          </a:xfrm>
          <a:prstGeom prst="rect">
            <a:avLst/>
          </a:prstGeom>
          <a:noFill/>
        </p:spPr>
        <p:txBody>
          <a:bodyPr wrap="square" rtlCol="0">
            <a:spAutoFit/>
          </a:bodyPr>
          <a:lstStyle/>
          <a:p>
            <a:r>
              <a:rPr lang="en-US" altLang="ja-JP" sz="2400" dirty="0" smtClean="0"/>
              <a:t>2 ML</a:t>
            </a:r>
          </a:p>
        </p:txBody>
      </p:sp>
      <p:pic>
        <p:nvPicPr>
          <p:cNvPr id="11" name="図 10"/>
          <p:cNvPicPr>
            <a:picLocks noChangeAspect="1"/>
          </p:cNvPicPr>
          <p:nvPr/>
        </p:nvPicPr>
        <p:blipFill rotWithShape="1">
          <a:blip r:embed="rId3"/>
          <a:srcRect l="53088" t="-1" r="-111" b="2286"/>
          <a:stretch/>
        </p:blipFill>
        <p:spPr>
          <a:xfrm>
            <a:off x="5652120" y="2180026"/>
            <a:ext cx="1959914" cy="1915545"/>
          </a:xfrm>
          <a:prstGeom prst="rect">
            <a:avLst/>
          </a:prstGeom>
        </p:spPr>
      </p:pic>
      <p:sp>
        <p:nvSpPr>
          <p:cNvPr id="14" name="テキスト ボックス 13"/>
          <p:cNvSpPr txBox="1"/>
          <p:nvPr/>
        </p:nvSpPr>
        <p:spPr>
          <a:xfrm>
            <a:off x="680315" y="3615407"/>
            <a:ext cx="939357" cy="461665"/>
          </a:xfrm>
          <a:prstGeom prst="rect">
            <a:avLst/>
          </a:prstGeom>
          <a:noFill/>
        </p:spPr>
        <p:txBody>
          <a:bodyPr wrap="square" rtlCol="0">
            <a:spAutoFit/>
          </a:bodyPr>
          <a:lstStyle/>
          <a:p>
            <a:r>
              <a:rPr lang="en-US" altLang="ja-JP" sz="2400" dirty="0" smtClean="0"/>
              <a:t>2 ML</a:t>
            </a:r>
          </a:p>
        </p:txBody>
      </p:sp>
      <mc:AlternateContent xmlns:mc="http://schemas.openxmlformats.org/markup-compatibility/2006" xmlns:a14="http://schemas.microsoft.com/office/drawing/2010/main">
        <mc:Choice Requires="a14">
          <p:graphicFrame>
            <p:nvGraphicFramePr>
              <p:cNvPr id="18" name="表 17"/>
              <p:cNvGraphicFramePr>
                <a:graphicFrameLocks noGrp="1"/>
              </p:cNvGraphicFramePr>
              <p:nvPr>
                <p:extLst/>
              </p:nvPr>
            </p:nvGraphicFramePr>
            <p:xfrm>
              <a:off x="450124" y="4412704"/>
              <a:ext cx="3770904" cy="1752600"/>
            </p:xfrm>
            <a:graphic>
              <a:graphicData uri="http://schemas.openxmlformats.org/drawingml/2006/table">
                <a:tbl>
                  <a:tblPr firstRow="1" bandRow="1">
                    <a:tableStyleId>{7DF18680-E054-41AD-8BC1-D1AEF772440D}</a:tableStyleId>
                  </a:tblPr>
                  <a:tblGrid>
                    <a:gridCol w="881517">
                      <a:extLst>
                        <a:ext uri="{9D8B030D-6E8A-4147-A177-3AD203B41FA5}">
                          <a16:colId xmlns="" xmlns:a16="http://schemas.microsoft.com/office/drawing/2014/main" val="20000"/>
                        </a:ext>
                      </a:extLst>
                    </a:gridCol>
                    <a:gridCol w="1003935">
                      <a:extLst>
                        <a:ext uri="{9D8B030D-6E8A-4147-A177-3AD203B41FA5}">
                          <a16:colId xmlns="" xmlns:a16="http://schemas.microsoft.com/office/drawing/2014/main" val="20001"/>
                        </a:ext>
                      </a:extLst>
                    </a:gridCol>
                    <a:gridCol w="942726">
                      <a:extLst>
                        <a:ext uri="{9D8B030D-6E8A-4147-A177-3AD203B41FA5}">
                          <a16:colId xmlns="" xmlns:a16="http://schemas.microsoft.com/office/drawing/2014/main" val="20002"/>
                        </a:ext>
                      </a:extLst>
                    </a:gridCol>
                    <a:gridCol w="942726">
                      <a:extLst>
                        <a:ext uri="{9D8B030D-6E8A-4147-A177-3AD203B41FA5}">
                          <a16:colId xmlns="" xmlns:a16="http://schemas.microsoft.com/office/drawing/2014/main" val="20003"/>
                        </a:ext>
                      </a:extLst>
                    </a:gridCol>
                  </a:tblGrid>
                  <a:tr h="370840">
                    <a:tc>
                      <a:txBody>
                        <a:bodyPr/>
                        <a:lstStyle/>
                        <a:p>
                          <a:endParaRPr kumimoji="1" lang="ja-JP" altLang="en-US" dirty="0"/>
                        </a:p>
                      </a:txBody>
                      <a:tcPr/>
                    </a:tc>
                    <a:tc>
                      <a:txBody>
                        <a:bodyPr/>
                        <a:lstStyle/>
                        <a:p>
                          <a:pPr algn="ctr"/>
                          <a:r>
                            <a:rPr kumimoji="1" lang="en-US" altLang="ja-JP" dirty="0" smtClean="0"/>
                            <a:t>1</a:t>
                          </a:r>
                          <a:r>
                            <a:rPr kumimoji="1" lang="en-US" altLang="ja-JP" baseline="0" dirty="0" smtClean="0"/>
                            <a:t> ML</a:t>
                          </a:r>
                          <a:endParaRPr kumimoji="1" lang="ja-JP" altLang="en-US" dirty="0"/>
                        </a:p>
                      </a:txBody>
                      <a:tcPr/>
                    </a:tc>
                    <a:tc>
                      <a:txBody>
                        <a:bodyPr/>
                        <a:lstStyle/>
                        <a:p>
                          <a:pPr algn="ctr"/>
                          <a:r>
                            <a:rPr kumimoji="1" lang="en-US" altLang="ja-JP" dirty="0" smtClean="0"/>
                            <a:t>2 ML</a:t>
                          </a:r>
                          <a:endParaRPr kumimoji="1" lang="ja-JP" altLang="en-US" dirty="0"/>
                        </a:p>
                      </a:txBody>
                      <a:tcPr/>
                    </a:tc>
                    <a:tc>
                      <a:txBody>
                        <a:bodyPr/>
                        <a:lstStyle/>
                        <a:p>
                          <a:pPr algn="ctr"/>
                          <a:r>
                            <a:rPr kumimoji="1" lang="en-US" altLang="ja-JP" dirty="0" smtClean="0"/>
                            <a:t>T</a:t>
                          </a:r>
                          <a:r>
                            <a:rPr kumimoji="1" lang="en-US" altLang="ja-JP" baseline="0" dirty="0" smtClean="0"/>
                            <a:t> (</a:t>
                          </a:r>
                          <a:r>
                            <a:rPr kumimoji="1" lang="en-US" altLang="ja-JP" baseline="0" dirty="0" err="1" smtClean="0"/>
                            <a:t>PbPc</a:t>
                          </a:r>
                          <a:r>
                            <a:rPr kumimoji="1" lang="en-US" altLang="ja-JP" baseline="0" dirty="0" smtClean="0"/>
                            <a:t>)</a:t>
                          </a:r>
                          <a:endParaRPr kumimoji="1" lang="ja-JP" altLang="en-US" dirty="0"/>
                        </a:p>
                      </a:txBody>
                      <a:tcPr/>
                    </a:tc>
                    <a:extLst>
                      <a:ext uri="{0D108BD9-81ED-4DB2-BD59-A6C34878D82A}">
                        <a16:rowId xmlns="" xmlns:a16="http://schemas.microsoft.com/office/drawing/2014/main" val="10000"/>
                      </a:ext>
                    </a:extLst>
                  </a:tr>
                  <a:tr h="370840">
                    <a:tc>
                      <a:txBody>
                        <a:bodyPr/>
                        <a:lstStyle/>
                        <a:p>
                          <a:pPr algn="ctr"/>
                          <a14:m>
                            <m:oMath xmlns:m="http://schemas.openxmlformats.org/officeDocument/2006/math">
                              <m:sSub>
                                <m:sSubPr>
                                  <m:ctrlPr>
                                    <a:rPr kumimoji="1" lang="en-US" altLang="ja-JP" i="1" smtClean="0">
                                      <a:latin typeface="Cambria Math"/>
                                    </a:rPr>
                                  </m:ctrlPr>
                                </m:sSubPr>
                                <m:e>
                                  <m:r>
                                    <a:rPr kumimoji="1" lang="en-US" altLang="ja-JP" smtClean="0">
                                      <a:latin typeface="Cambria Math"/>
                                    </a:rPr>
                                    <m:t>𝑎</m:t>
                                  </m:r>
                                </m:e>
                                <m:sub>
                                  <m:r>
                                    <a:rPr kumimoji="1" lang="en-US" altLang="ja-JP" smtClean="0">
                                      <a:latin typeface="Cambria Math"/>
                                    </a:rPr>
                                    <m:t>1</m:t>
                                  </m:r>
                                </m:sub>
                              </m:sSub>
                            </m:oMath>
                          </a14:m>
                          <a:r>
                            <a:rPr kumimoji="1" lang="ja-JP" altLang="en-US" dirty="0" smtClean="0"/>
                            <a:t> </a:t>
                          </a:r>
                          <a:r>
                            <a:rPr kumimoji="1" lang="en-US" altLang="ja-JP" dirty="0" smtClean="0"/>
                            <a:t>(</a:t>
                          </a:r>
                          <a:r>
                            <a:rPr kumimoji="1" lang="en-US" altLang="ja-JP" dirty="0" smtClean="0">
                              <a:latin typeface="+mn-lt"/>
                              <a:ea typeface="Arial Unicode MS"/>
                              <a:cs typeface="Arial Unicode MS"/>
                            </a:rPr>
                            <a:t>Å</a:t>
                          </a:r>
                          <a:r>
                            <a:rPr kumimoji="1" lang="en-US" altLang="ja-JP" dirty="0" smtClean="0"/>
                            <a:t>)</a:t>
                          </a:r>
                          <a:endParaRPr kumimoji="1" lang="ja-JP" altLang="en-US" dirty="0"/>
                        </a:p>
                      </a:txBody>
                      <a:tcPr/>
                    </a:tc>
                    <a:tc>
                      <a:txBody>
                        <a:bodyPr/>
                        <a:lstStyle/>
                        <a:p>
                          <a:r>
                            <a:rPr kumimoji="1" lang="en-US" altLang="ja-JP" dirty="0" smtClean="0"/>
                            <a:t>13.81</a:t>
                          </a:r>
                          <a:endParaRPr kumimoji="1" lang="ja-JP" altLang="en-US" dirty="0"/>
                        </a:p>
                      </a:txBody>
                      <a:tcPr/>
                    </a:tc>
                    <a:tc>
                      <a:txBody>
                        <a:bodyPr/>
                        <a:lstStyle/>
                        <a:p>
                          <a:r>
                            <a:rPr kumimoji="1" lang="en-US" altLang="ja-JP" dirty="0" smtClean="0"/>
                            <a:t>13.47</a:t>
                          </a:r>
                          <a:endParaRPr kumimoji="1" lang="ja-JP"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12.89</a:t>
                          </a:r>
                          <a:endParaRPr kumimoji="1" lang="ja-JP" altLang="en-US" dirty="0" smtClean="0"/>
                        </a:p>
                      </a:txBody>
                      <a:tcPr/>
                    </a:tc>
                    <a:extLst>
                      <a:ext uri="{0D108BD9-81ED-4DB2-BD59-A6C34878D82A}">
                        <a16:rowId xmlns="" xmlns:a16="http://schemas.microsoft.com/office/drawing/2014/main" val="10001"/>
                      </a:ext>
                    </a:extLst>
                  </a:tr>
                  <a:tr h="370840">
                    <a:tc>
                      <a:txBody>
                        <a:bodyPr/>
                        <a:lstStyle/>
                        <a:p>
                          <a:pPr algn="ctr"/>
                          <a14:m>
                            <m:oMath xmlns:m="http://schemas.openxmlformats.org/officeDocument/2006/math">
                              <m:sSub>
                                <m:sSubPr>
                                  <m:ctrlPr>
                                    <a:rPr kumimoji="1" lang="en-US" altLang="ja-JP" i="1" smtClean="0">
                                      <a:latin typeface="Cambria Math"/>
                                    </a:rPr>
                                  </m:ctrlPr>
                                </m:sSubPr>
                                <m:e>
                                  <m:r>
                                    <a:rPr kumimoji="1" lang="en-US" altLang="ja-JP" smtClean="0">
                                      <a:latin typeface="Cambria Math"/>
                                    </a:rPr>
                                    <m:t>𝑎</m:t>
                                  </m:r>
                                </m:e>
                                <m:sub>
                                  <m:r>
                                    <a:rPr kumimoji="1" lang="en-US" altLang="ja-JP" smtClean="0">
                                      <a:latin typeface="Cambria Math"/>
                                    </a:rPr>
                                    <m:t>2</m:t>
                                  </m:r>
                                </m:sub>
                              </m:sSub>
                            </m:oMath>
                          </a14:m>
                          <a:r>
                            <a:rPr kumimoji="1" lang="ja-JP" altLang="en-US" dirty="0" smtClean="0"/>
                            <a:t> </a:t>
                          </a:r>
                          <a:r>
                            <a:rPr kumimoji="1" lang="en-US" altLang="ja-JP" dirty="0" smtClean="0"/>
                            <a:t>(</a:t>
                          </a:r>
                          <a:r>
                            <a:rPr kumimoji="1" lang="en-US" altLang="ja-JP" dirty="0" smtClean="0">
                              <a:latin typeface="+mn-lt"/>
                              <a:ea typeface="Arial Unicode MS"/>
                              <a:cs typeface="Arial Unicode MS"/>
                            </a:rPr>
                            <a:t>Å</a:t>
                          </a:r>
                          <a:r>
                            <a:rPr kumimoji="1" lang="en-US" altLang="ja-JP" dirty="0" smtClean="0"/>
                            <a:t>)</a:t>
                          </a:r>
                          <a:endParaRPr kumimoji="1"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13.90</a:t>
                          </a:r>
                          <a:endParaRPr kumimoji="1" lang="ja-JP" altLang="en-US" dirty="0" smtClean="0"/>
                        </a:p>
                      </a:txBody>
                      <a:tcPr/>
                    </a:tc>
                    <a:tc>
                      <a:txBody>
                        <a:bodyPr/>
                        <a:lstStyle/>
                        <a:p>
                          <a:r>
                            <a:rPr kumimoji="1" lang="en-US" altLang="ja-JP" dirty="0" smtClean="0"/>
                            <a:t>13.99</a:t>
                          </a:r>
                          <a:endParaRPr kumimoji="1" lang="ja-JP"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13.12</a:t>
                          </a:r>
                          <a:endParaRPr kumimoji="1" lang="ja-JP" altLang="en-US" dirty="0" smtClean="0"/>
                        </a:p>
                      </a:txBody>
                      <a:tcPr/>
                    </a:tc>
                    <a:extLst>
                      <a:ext uri="{0D108BD9-81ED-4DB2-BD59-A6C34878D82A}">
                        <a16:rowId xmlns="" xmlns:a16="http://schemas.microsoft.com/office/drawing/2014/main" val="10002"/>
                      </a:ext>
                    </a:extLst>
                  </a:tr>
                  <a:tr h="370840">
                    <a:tc>
                      <a:txBody>
                        <a:bodyPr/>
                        <a:lstStyle/>
                        <a:p>
                          <a:pPr algn="ctr"/>
                          <a:r>
                            <a:rPr kumimoji="1" lang="en-US" altLang="ja-JP" i="1" dirty="0" smtClean="0">
                              <a:latin typeface="Symbol" panose="05050102010706020507" pitchFamily="18" charset="2"/>
                            </a:rPr>
                            <a:t>g</a:t>
                          </a:r>
                          <a:r>
                            <a:rPr kumimoji="1" lang="en-US" altLang="ja-JP" dirty="0" smtClean="0"/>
                            <a:t>  (°)</a:t>
                          </a:r>
                          <a:endParaRPr kumimoji="1" lang="ja-JP" altLang="en-US" dirty="0"/>
                        </a:p>
                      </a:txBody>
                      <a:tcPr/>
                    </a:tc>
                    <a:tc>
                      <a:txBody>
                        <a:bodyPr/>
                        <a:lstStyle/>
                        <a:p>
                          <a:r>
                            <a:rPr kumimoji="1" lang="en-US" altLang="ja-JP" dirty="0" smtClean="0"/>
                            <a:t>91.65</a:t>
                          </a:r>
                          <a:endParaRPr kumimoji="1" lang="ja-JP" altLang="en-US" dirty="0"/>
                        </a:p>
                      </a:txBody>
                      <a:tcPr/>
                    </a:tc>
                    <a:tc>
                      <a:txBody>
                        <a:bodyPr/>
                        <a:lstStyle/>
                        <a:p>
                          <a:r>
                            <a:rPr kumimoji="1" lang="en-US" altLang="ja-JP" dirty="0" smtClean="0"/>
                            <a:t>101.9</a:t>
                          </a:r>
                          <a:endParaRPr kumimoji="1" lang="ja-JP" altLang="en-US" dirty="0"/>
                        </a:p>
                      </a:txBody>
                      <a:tcPr/>
                    </a:tc>
                    <a:tc>
                      <a:txBody>
                        <a:bodyPr/>
                        <a:lstStyle/>
                        <a:p>
                          <a:r>
                            <a:rPr kumimoji="1" lang="en-US" altLang="ja-JP" dirty="0" smtClean="0"/>
                            <a:t>96.20</a:t>
                          </a:r>
                          <a:endParaRPr kumimoji="1" lang="ja-JP" altLang="en-US" dirty="0"/>
                        </a:p>
                      </a:txBody>
                      <a:tcPr/>
                    </a:tc>
                    <a:extLst>
                      <a:ext uri="{0D108BD9-81ED-4DB2-BD59-A6C34878D82A}">
                        <a16:rowId xmlns="" xmlns:a16="http://schemas.microsoft.com/office/drawing/2014/main" val="10003"/>
                      </a:ext>
                    </a:extLst>
                  </a:tr>
                </a:tbl>
              </a:graphicData>
            </a:graphic>
          </p:graphicFrame>
        </mc:Choice>
        <mc:Fallback xmlns="">
          <p:graphicFrame>
            <p:nvGraphicFramePr>
              <p:cNvPr id="18" name="表 17"/>
              <p:cNvGraphicFramePr>
                <a:graphicFrameLocks noGrp="1"/>
              </p:cNvGraphicFramePr>
              <p:nvPr>
                <p:extLst>
                  <p:ext uri="{D42A27DB-BD31-4B8C-83A1-F6EECF244321}">
                    <p14:modId xmlns:p14="http://schemas.microsoft.com/office/powerpoint/2010/main" val="2367398192"/>
                  </p:ext>
                </p:extLst>
              </p:nvPr>
            </p:nvGraphicFramePr>
            <p:xfrm>
              <a:off x="450124" y="4412704"/>
              <a:ext cx="3770904" cy="1752600"/>
            </p:xfrm>
            <a:graphic>
              <a:graphicData uri="http://schemas.openxmlformats.org/drawingml/2006/table">
                <a:tbl>
                  <a:tblPr firstRow="1" bandRow="1">
                    <a:tableStyleId>{7DF18680-E054-41AD-8BC1-D1AEF772440D}</a:tableStyleId>
                  </a:tblPr>
                  <a:tblGrid>
                    <a:gridCol w="881517"/>
                    <a:gridCol w="1003935"/>
                    <a:gridCol w="942726"/>
                    <a:gridCol w="942726"/>
                  </a:tblGrid>
                  <a:tr h="640080">
                    <a:tc>
                      <a:txBody>
                        <a:bodyPr/>
                        <a:lstStyle/>
                        <a:p>
                          <a:endParaRPr kumimoji="1" lang="ja-JP" altLang="en-US" dirty="0"/>
                        </a:p>
                      </a:txBody>
                      <a:tcPr/>
                    </a:tc>
                    <a:tc>
                      <a:txBody>
                        <a:bodyPr/>
                        <a:lstStyle/>
                        <a:p>
                          <a:pPr algn="ctr"/>
                          <a:r>
                            <a:rPr kumimoji="1" lang="en-US" altLang="ja-JP" dirty="0" smtClean="0"/>
                            <a:t>1</a:t>
                          </a:r>
                          <a:r>
                            <a:rPr kumimoji="1" lang="en-US" altLang="ja-JP" baseline="0" dirty="0" smtClean="0"/>
                            <a:t> ML</a:t>
                          </a:r>
                          <a:endParaRPr kumimoji="1" lang="ja-JP" altLang="en-US" dirty="0"/>
                        </a:p>
                      </a:txBody>
                      <a:tcPr/>
                    </a:tc>
                    <a:tc>
                      <a:txBody>
                        <a:bodyPr/>
                        <a:lstStyle/>
                        <a:p>
                          <a:pPr algn="ctr"/>
                          <a:r>
                            <a:rPr kumimoji="1" lang="en-US" altLang="ja-JP" dirty="0" smtClean="0"/>
                            <a:t>2 ML</a:t>
                          </a:r>
                          <a:endParaRPr kumimoji="1" lang="ja-JP" altLang="en-US" dirty="0"/>
                        </a:p>
                      </a:txBody>
                      <a:tcPr/>
                    </a:tc>
                    <a:tc>
                      <a:txBody>
                        <a:bodyPr/>
                        <a:lstStyle/>
                        <a:p>
                          <a:pPr algn="ctr"/>
                          <a:r>
                            <a:rPr kumimoji="1" lang="en-US" altLang="ja-JP" dirty="0" smtClean="0"/>
                            <a:t>T</a:t>
                          </a:r>
                          <a:r>
                            <a:rPr kumimoji="1" lang="en-US" altLang="ja-JP" baseline="0" dirty="0" smtClean="0"/>
                            <a:t> (</a:t>
                          </a:r>
                          <a:r>
                            <a:rPr kumimoji="1" lang="en-US" altLang="ja-JP" baseline="0" dirty="0" err="1" smtClean="0"/>
                            <a:t>PbPc</a:t>
                          </a:r>
                          <a:r>
                            <a:rPr kumimoji="1" lang="en-US" altLang="ja-JP" baseline="0" dirty="0" smtClean="0"/>
                            <a:t>)</a:t>
                          </a:r>
                          <a:endParaRPr kumimoji="1" lang="ja-JP" altLang="en-US" dirty="0"/>
                        </a:p>
                      </a:txBody>
                      <a:tcPr/>
                    </a:tc>
                  </a:tr>
                  <a:tr h="370840">
                    <a:tc>
                      <a:txBody>
                        <a:bodyPr/>
                        <a:lstStyle/>
                        <a:p>
                          <a:endParaRPr lang="ja-JP"/>
                        </a:p>
                      </a:txBody>
                      <a:tcPr>
                        <a:blipFill rotWithShape="1">
                          <a:blip r:embed="rId4"/>
                          <a:stretch>
                            <a:fillRect l="-694" t="-180328" r="-329861" b="-226230"/>
                          </a:stretch>
                        </a:blipFill>
                      </a:tcPr>
                    </a:tc>
                    <a:tc>
                      <a:txBody>
                        <a:bodyPr/>
                        <a:lstStyle/>
                        <a:p>
                          <a:r>
                            <a:rPr kumimoji="1" lang="en-US" altLang="ja-JP" dirty="0" smtClean="0"/>
                            <a:t>13.81</a:t>
                          </a:r>
                          <a:endParaRPr kumimoji="1" lang="ja-JP" altLang="en-US" dirty="0"/>
                        </a:p>
                      </a:txBody>
                      <a:tcPr/>
                    </a:tc>
                    <a:tc>
                      <a:txBody>
                        <a:bodyPr/>
                        <a:lstStyle/>
                        <a:p>
                          <a:r>
                            <a:rPr kumimoji="1" lang="en-US" altLang="ja-JP" dirty="0" smtClean="0"/>
                            <a:t>13.47</a:t>
                          </a:r>
                          <a:endParaRPr kumimoji="1" lang="ja-JP"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12.89</a:t>
                          </a:r>
                          <a:endParaRPr kumimoji="1" lang="ja-JP" altLang="en-US" dirty="0" smtClean="0"/>
                        </a:p>
                      </a:txBody>
                      <a:tcPr/>
                    </a:tc>
                  </a:tr>
                  <a:tr h="370840">
                    <a:tc>
                      <a:txBody>
                        <a:bodyPr/>
                        <a:lstStyle/>
                        <a:p>
                          <a:endParaRPr lang="ja-JP"/>
                        </a:p>
                      </a:txBody>
                      <a:tcPr>
                        <a:blipFill rotWithShape="1">
                          <a:blip r:embed="rId4"/>
                          <a:stretch>
                            <a:fillRect l="-694" t="-285000" r="-329861" b="-130000"/>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13.90</a:t>
                          </a:r>
                          <a:endParaRPr kumimoji="1" lang="ja-JP" altLang="en-US" dirty="0" smtClean="0"/>
                        </a:p>
                      </a:txBody>
                      <a:tcPr/>
                    </a:tc>
                    <a:tc>
                      <a:txBody>
                        <a:bodyPr/>
                        <a:lstStyle/>
                        <a:p>
                          <a:r>
                            <a:rPr kumimoji="1" lang="en-US" altLang="ja-JP" dirty="0" smtClean="0"/>
                            <a:t>13.99</a:t>
                          </a:r>
                          <a:endParaRPr kumimoji="1" lang="ja-JP" alt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13.12</a:t>
                          </a:r>
                          <a:endParaRPr kumimoji="1" lang="ja-JP" altLang="en-US" dirty="0" smtClean="0"/>
                        </a:p>
                      </a:txBody>
                      <a:tcPr/>
                    </a:tc>
                  </a:tr>
                  <a:tr h="370840">
                    <a:tc>
                      <a:txBody>
                        <a:bodyPr/>
                        <a:lstStyle/>
                        <a:p>
                          <a:pPr algn="ctr"/>
                          <a:r>
                            <a:rPr kumimoji="1" lang="en-US" altLang="ja-JP" i="1" dirty="0" smtClean="0">
                              <a:latin typeface="Symbol" panose="05050102010706020507" pitchFamily="18" charset="2"/>
                            </a:rPr>
                            <a:t>g</a:t>
                          </a:r>
                          <a:r>
                            <a:rPr kumimoji="1" lang="en-US" altLang="ja-JP" dirty="0" smtClean="0"/>
                            <a:t>  </a:t>
                          </a:r>
                          <a:r>
                            <a:rPr kumimoji="1" lang="en-US" altLang="ja-JP" dirty="0" smtClean="0"/>
                            <a:t>(°)</a:t>
                          </a:r>
                          <a:endParaRPr kumimoji="1" lang="ja-JP" altLang="en-US" dirty="0"/>
                        </a:p>
                      </a:txBody>
                      <a:tcPr/>
                    </a:tc>
                    <a:tc>
                      <a:txBody>
                        <a:bodyPr/>
                        <a:lstStyle/>
                        <a:p>
                          <a:r>
                            <a:rPr kumimoji="1" lang="en-US" altLang="ja-JP" dirty="0" smtClean="0"/>
                            <a:t>91.65</a:t>
                          </a:r>
                          <a:endParaRPr kumimoji="1" lang="ja-JP" altLang="en-US" dirty="0"/>
                        </a:p>
                      </a:txBody>
                      <a:tcPr/>
                    </a:tc>
                    <a:tc>
                      <a:txBody>
                        <a:bodyPr/>
                        <a:lstStyle/>
                        <a:p>
                          <a:r>
                            <a:rPr kumimoji="1" lang="en-US" altLang="ja-JP" dirty="0" smtClean="0"/>
                            <a:t>101.9</a:t>
                          </a:r>
                          <a:endParaRPr kumimoji="1" lang="ja-JP" altLang="en-US" dirty="0"/>
                        </a:p>
                      </a:txBody>
                      <a:tcPr/>
                    </a:tc>
                    <a:tc>
                      <a:txBody>
                        <a:bodyPr/>
                        <a:lstStyle/>
                        <a:p>
                          <a:r>
                            <a:rPr kumimoji="1" lang="en-US" altLang="ja-JP" dirty="0" smtClean="0"/>
                            <a:t>96.20</a:t>
                          </a:r>
                          <a:endParaRPr kumimoji="1" lang="ja-JP" altLang="en-US" dirty="0"/>
                        </a:p>
                      </a:txBody>
                      <a:tcPr/>
                    </a:tc>
                  </a:tr>
                </a:tbl>
              </a:graphicData>
            </a:graphic>
          </p:graphicFrame>
        </mc:Fallback>
      </mc:AlternateContent>
      <mc:AlternateContent xmlns:mc="http://schemas.openxmlformats.org/markup-compatibility/2006" xmlns:a14="http://schemas.microsoft.com/office/drawing/2010/main">
        <mc:Choice Requires="a14">
          <p:graphicFrame>
            <p:nvGraphicFramePr>
              <p:cNvPr id="19" name="表 18"/>
              <p:cNvGraphicFramePr>
                <a:graphicFrameLocks noGrp="1"/>
              </p:cNvGraphicFramePr>
              <p:nvPr>
                <p:extLst/>
              </p:nvPr>
            </p:nvGraphicFramePr>
            <p:xfrm>
              <a:off x="4833544" y="4412704"/>
              <a:ext cx="3770904" cy="1752600"/>
            </p:xfrm>
            <a:graphic>
              <a:graphicData uri="http://schemas.openxmlformats.org/drawingml/2006/table">
                <a:tbl>
                  <a:tblPr firstRow="1" bandRow="1">
                    <a:tableStyleId>{21E4AEA4-8DFA-4A89-87EB-49C32662AFE0}</a:tableStyleId>
                  </a:tblPr>
                  <a:tblGrid>
                    <a:gridCol w="942726">
                      <a:extLst>
                        <a:ext uri="{9D8B030D-6E8A-4147-A177-3AD203B41FA5}">
                          <a16:colId xmlns="" xmlns:a16="http://schemas.microsoft.com/office/drawing/2014/main" val="20000"/>
                        </a:ext>
                      </a:extLst>
                    </a:gridCol>
                    <a:gridCol w="942726">
                      <a:extLst>
                        <a:ext uri="{9D8B030D-6E8A-4147-A177-3AD203B41FA5}">
                          <a16:colId xmlns="" xmlns:a16="http://schemas.microsoft.com/office/drawing/2014/main" val="20001"/>
                        </a:ext>
                      </a:extLst>
                    </a:gridCol>
                    <a:gridCol w="942726">
                      <a:extLst>
                        <a:ext uri="{9D8B030D-6E8A-4147-A177-3AD203B41FA5}">
                          <a16:colId xmlns="" xmlns:a16="http://schemas.microsoft.com/office/drawing/2014/main" val="20002"/>
                        </a:ext>
                      </a:extLst>
                    </a:gridCol>
                    <a:gridCol w="942726">
                      <a:extLst>
                        <a:ext uri="{9D8B030D-6E8A-4147-A177-3AD203B41FA5}">
                          <a16:colId xmlns="" xmlns:a16="http://schemas.microsoft.com/office/drawing/2014/main" val="20003"/>
                        </a:ext>
                      </a:extLst>
                    </a:gridCol>
                  </a:tblGrid>
                  <a:tr h="370840">
                    <a:tc>
                      <a:txBody>
                        <a:bodyPr/>
                        <a:lstStyle/>
                        <a:p>
                          <a:endParaRPr kumimoji="1" lang="ja-JP" altLang="en-US" dirty="0"/>
                        </a:p>
                      </a:txBody>
                      <a:tcPr/>
                    </a:tc>
                    <a:tc>
                      <a:txBody>
                        <a:bodyPr/>
                        <a:lstStyle/>
                        <a:p>
                          <a:pPr algn="ctr"/>
                          <a:r>
                            <a:rPr kumimoji="1" lang="en-US" altLang="ja-JP" dirty="0" smtClean="0"/>
                            <a:t>1</a:t>
                          </a:r>
                          <a:r>
                            <a:rPr kumimoji="1" lang="en-US" altLang="ja-JP" baseline="0" dirty="0" smtClean="0"/>
                            <a:t> ML</a:t>
                          </a:r>
                          <a:endParaRPr kumimoji="1" lang="ja-JP" altLang="en-US" dirty="0"/>
                        </a:p>
                      </a:txBody>
                      <a:tcPr/>
                    </a:tc>
                    <a:tc>
                      <a:txBody>
                        <a:bodyPr/>
                        <a:lstStyle/>
                        <a:p>
                          <a:pPr algn="ctr"/>
                          <a:r>
                            <a:rPr kumimoji="1" lang="en-US" altLang="ja-JP" dirty="0" smtClean="0"/>
                            <a:t>2 ML</a:t>
                          </a:r>
                          <a:endParaRPr kumimoji="1" lang="ja-JP" altLang="en-US" dirty="0"/>
                        </a:p>
                      </a:txBody>
                      <a:tcPr/>
                    </a:tc>
                    <a:tc>
                      <a:txBody>
                        <a:bodyPr/>
                        <a:lstStyle/>
                        <a:p>
                          <a:pPr algn="ctr"/>
                          <a:r>
                            <a:rPr kumimoji="1" lang="en-US" altLang="ja-JP" dirty="0" smtClean="0"/>
                            <a:t>M (</a:t>
                          </a:r>
                          <a:r>
                            <a:rPr kumimoji="1" lang="en-US" altLang="ja-JP" dirty="0" err="1" smtClean="0"/>
                            <a:t>PbPc</a:t>
                          </a:r>
                          <a:r>
                            <a:rPr kumimoji="1" lang="en-US" altLang="ja-JP" dirty="0" smtClean="0"/>
                            <a:t>)</a:t>
                          </a:r>
                          <a:endParaRPr kumimoji="1" lang="ja-JP" altLang="en-US" dirty="0"/>
                        </a:p>
                      </a:txBody>
                      <a:tcPr/>
                    </a:tc>
                    <a:extLst>
                      <a:ext uri="{0D108BD9-81ED-4DB2-BD59-A6C34878D82A}">
                        <a16:rowId xmlns="" xmlns:a16="http://schemas.microsoft.com/office/drawing/2014/main" val="10000"/>
                      </a:ext>
                    </a:extLst>
                  </a:tr>
                  <a:tr h="370840">
                    <a:tc>
                      <a:txBody>
                        <a:bodyPr/>
                        <a:lstStyle/>
                        <a:p>
                          <a:pPr algn="ctr"/>
                          <a14:m>
                            <m:oMath xmlns:m="http://schemas.openxmlformats.org/officeDocument/2006/math">
                              <m:sSub>
                                <m:sSubPr>
                                  <m:ctrlPr>
                                    <a:rPr kumimoji="1" lang="en-US" altLang="ja-JP" i="1" smtClean="0">
                                      <a:latin typeface="Cambria Math"/>
                                    </a:rPr>
                                  </m:ctrlPr>
                                </m:sSubPr>
                                <m:e>
                                  <m:r>
                                    <a:rPr kumimoji="1" lang="en-US" altLang="ja-JP" smtClean="0">
                                      <a:latin typeface="Cambria Math"/>
                                    </a:rPr>
                                    <m:t>𝑎</m:t>
                                  </m:r>
                                </m:e>
                                <m:sub>
                                  <m:r>
                                    <a:rPr kumimoji="1" lang="en-US" altLang="ja-JP" smtClean="0">
                                      <a:latin typeface="Cambria Math"/>
                                    </a:rPr>
                                    <m:t>1</m:t>
                                  </m:r>
                                </m:sub>
                              </m:sSub>
                            </m:oMath>
                          </a14:m>
                          <a:r>
                            <a:rPr kumimoji="1" lang="ja-JP" altLang="en-US" dirty="0" smtClean="0"/>
                            <a:t> </a:t>
                          </a:r>
                          <a:r>
                            <a:rPr kumimoji="1" lang="en-US" altLang="ja-JP" dirty="0" smtClean="0"/>
                            <a:t>(</a:t>
                          </a:r>
                          <a:r>
                            <a:rPr kumimoji="1" lang="en-US" altLang="ja-JP" dirty="0" smtClean="0">
                              <a:latin typeface="+mn-lt"/>
                              <a:ea typeface="Arial Unicode MS"/>
                              <a:cs typeface="Arial Unicode MS"/>
                            </a:rPr>
                            <a:t>Å</a:t>
                          </a:r>
                          <a:r>
                            <a:rPr kumimoji="1" lang="en-US" altLang="ja-JP" dirty="0" smtClean="0"/>
                            <a:t>)</a:t>
                          </a:r>
                          <a:endParaRPr kumimoji="1" lang="ja-JP" altLang="en-US" dirty="0"/>
                        </a:p>
                      </a:txBody>
                      <a:tcPr/>
                    </a:tc>
                    <a:tc>
                      <a:txBody>
                        <a:bodyPr/>
                        <a:lstStyle/>
                        <a:p>
                          <a:r>
                            <a:rPr kumimoji="1" lang="en-US" altLang="ja-JP" dirty="0" smtClean="0"/>
                            <a:t>13.84</a:t>
                          </a:r>
                          <a:endParaRPr kumimoji="1" lang="ja-JP" altLang="en-US" dirty="0"/>
                        </a:p>
                      </a:txBody>
                      <a:tcPr/>
                    </a:tc>
                    <a:tc>
                      <a:txBody>
                        <a:bodyPr/>
                        <a:lstStyle/>
                        <a:p>
                          <a:r>
                            <a:rPr kumimoji="1" lang="en-US" altLang="ja-JP" dirty="0" smtClean="0"/>
                            <a:t>13.67</a:t>
                          </a:r>
                          <a:endParaRPr kumimoji="1" lang="ja-JP" altLang="en-US" dirty="0"/>
                        </a:p>
                      </a:txBody>
                      <a:tcPr/>
                    </a:tc>
                    <a:tc>
                      <a:txBody>
                        <a:bodyPr/>
                        <a:lstStyle/>
                        <a:p>
                          <a:r>
                            <a:rPr kumimoji="1" lang="en-US" altLang="ja-JP" dirty="0" smtClean="0"/>
                            <a:t>12.74</a:t>
                          </a:r>
                          <a:endParaRPr kumimoji="1" lang="ja-JP" altLang="en-US" dirty="0"/>
                        </a:p>
                      </a:txBody>
                      <a:tcPr/>
                    </a:tc>
                    <a:extLst>
                      <a:ext uri="{0D108BD9-81ED-4DB2-BD59-A6C34878D82A}">
                        <a16:rowId xmlns="" xmlns:a16="http://schemas.microsoft.com/office/drawing/2014/main" val="10001"/>
                      </a:ext>
                    </a:extLst>
                  </a:tr>
                  <a:tr h="370840">
                    <a:tc>
                      <a:txBody>
                        <a:bodyPr/>
                        <a:lstStyle/>
                        <a:p>
                          <a:pPr algn="ctr"/>
                          <a14:m>
                            <m:oMath xmlns:m="http://schemas.openxmlformats.org/officeDocument/2006/math">
                              <m:sSub>
                                <m:sSubPr>
                                  <m:ctrlPr>
                                    <a:rPr kumimoji="1" lang="en-US" altLang="ja-JP" i="1" smtClean="0">
                                      <a:latin typeface="Cambria Math"/>
                                    </a:rPr>
                                  </m:ctrlPr>
                                </m:sSubPr>
                                <m:e>
                                  <m:r>
                                    <a:rPr kumimoji="1" lang="en-US" altLang="ja-JP" smtClean="0">
                                      <a:latin typeface="Cambria Math"/>
                                    </a:rPr>
                                    <m:t>𝑎</m:t>
                                  </m:r>
                                </m:e>
                                <m:sub>
                                  <m:r>
                                    <a:rPr kumimoji="1" lang="en-US" altLang="ja-JP" smtClean="0">
                                      <a:latin typeface="Cambria Math"/>
                                    </a:rPr>
                                    <m:t>2</m:t>
                                  </m:r>
                                </m:sub>
                              </m:sSub>
                            </m:oMath>
                          </a14:m>
                          <a:r>
                            <a:rPr kumimoji="1" lang="ja-JP" altLang="en-US" dirty="0" smtClean="0"/>
                            <a:t> </a:t>
                          </a:r>
                          <a:r>
                            <a:rPr kumimoji="1" lang="en-US" altLang="ja-JP" dirty="0" smtClean="0"/>
                            <a:t>(</a:t>
                          </a:r>
                          <a:r>
                            <a:rPr kumimoji="1" lang="en-US" altLang="ja-JP" dirty="0" smtClean="0">
                              <a:latin typeface="+mn-lt"/>
                              <a:ea typeface="Arial Unicode MS"/>
                              <a:cs typeface="Arial Unicode MS"/>
                            </a:rPr>
                            <a:t>Å</a:t>
                          </a:r>
                          <a:r>
                            <a:rPr kumimoji="1" lang="en-US" altLang="ja-JP" dirty="0" smtClean="0"/>
                            <a:t>)</a:t>
                          </a:r>
                          <a:endParaRPr kumimoji="1" lang="ja-JP"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13.88</a:t>
                          </a:r>
                          <a:endParaRPr kumimoji="1" lang="ja-JP" altLang="en-US" dirty="0" smtClean="0"/>
                        </a:p>
                      </a:txBody>
                      <a:tcPr/>
                    </a:tc>
                    <a:tc>
                      <a:txBody>
                        <a:bodyPr/>
                        <a:lstStyle/>
                        <a:p>
                          <a:r>
                            <a:rPr kumimoji="1" lang="en-US" altLang="ja-JP" dirty="0" smtClean="0"/>
                            <a:t>13.70</a:t>
                          </a:r>
                          <a:endParaRPr kumimoji="1" lang="ja-JP" altLang="en-US" dirty="0"/>
                        </a:p>
                      </a:txBody>
                      <a:tcPr/>
                    </a:tc>
                    <a:tc>
                      <a:txBody>
                        <a:bodyPr/>
                        <a:lstStyle/>
                        <a:p>
                          <a:r>
                            <a:rPr kumimoji="1" lang="en-US" altLang="ja-JP" dirty="0" smtClean="0"/>
                            <a:t>12.74</a:t>
                          </a:r>
                          <a:endParaRPr kumimoji="1" lang="ja-JP" altLang="en-US" dirty="0"/>
                        </a:p>
                      </a:txBody>
                      <a:tcPr/>
                    </a:tc>
                    <a:extLst>
                      <a:ext uri="{0D108BD9-81ED-4DB2-BD59-A6C34878D82A}">
                        <a16:rowId xmlns="" xmlns:a16="http://schemas.microsoft.com/office/drawing/2014/main" val="10002"/>
                      </a:ext>
                    </a:extLst>
                  </a:tr>
                  <a:tr h="370840">
                    <a:tc>
                      <a:txBody>
                        <a:bodyPr/>
                        <a:lstStyle/>
                        <a:p>
                          <a:pPr algn="ctr"/>
                          <a:r>
                            <a:rPr kumimoji="1" lang="en-US" altLang="ja-JP" i="1" dirty="0" smtClean="0">
                              <a:latin typeface="Symbol" panose="05050102010706020507" pitchFamily="18" charset="2"/>
                            </a:rPr>
                            <a:t>g</a:t>
                          </a:r>
                          <a:r>
                            <a:rPr kumimoji="1" lang="en-US" altLang="ja-JP" dirty="0" smtClean="0"/>
                            <a:t>  (°)</a:t>
                          </a:r>
                          <a:endParaRPr kumimoji="1" lang="ja-JP" altLang="en-US" dirty="0"/>
                        </a:p>
                      </a:txBody>
                      <a:tcPr/>
                    </a:tc>
                    <a:tc>
                      <a:txBody>
                        <a:bodyPr/>
                        <a:lstStyle/>
                        <a:p>
                          <a:r>
                            <a:rPr kumimoji="1" lang="en-US" altLang="ja-JP" dirty="0" smtClean="0"/>
                            <a:t>91.76</a:t>
                          </a:r>
                          <a:endParaRPr kumimoji="1" lang="ja-JP" altLang="en-US" dirty="0"/>
                        </a:p>
                      </a:txBody>
                      <a:tcPr/>
                    </a:tc>
                    <a:tc>
                      <a:txBody>
                        <a:bodyPr/>
                        <a:lstStyle/>
                        <a:p>
                          <a:r>
                            <a:rPr kumimoji="1" lang="en-US" altLang="ja-JP" dirty="0" smtClean="0"/>
                            <a:t>90.34</a:t>
                          </a:r>
                          <a:endParaRPr kumimoji="1" lang="ja-JP" altLang="en-US" dirty="0"/>
                        </a:p>
                      </a:txBody>
                      <a:tcPr/>
                    </a:tc>
                    <a:tc>
                      <a:txBody>
                        <a:bodyPr/>
                        <a:lstStyle/>
                        <a:p>
                          <a:r>
                            <a:rPr kumimoji="1" lang="en-US" altLang="ja-JP" dirty="0" smtClean="0"/>
                            <a:t>90</a:t>
                          </a:r>
                          <a:endParaRPr kumimoji="1" lang="ja-JP" altLang="en-US" dirty="0"/>
                        </a:p>
                      </a:txBody>
                      <a:tcPr/>
                    </a:tc>
                    <a:extLst>
                      <a:ext uri="{0D108BD9-81ED-4DB2-BD59-A6C34878D82A}">
                        <a16:rowId xmlns="" xmlns:a16="http://schemas.microsoft.com/office/drawing/2014/main" val="10003"/>
                      </a:ext>
                    </a:extLst>
                  </a:tr>
                </a:tbl>
              </a:graphicData>
            </a:graphic>
          </p:graphicFrame>
        </mc:Choice>
        <mc:Fallback xmlns="">
          <p:graphicFrame>
            <p:nvGraphicFramePr>
              <p:cNvPr id="19" name="表 18"/>
              <p:cNvGraphicFramePr>
                <a:graphicFrameLocks noGrp="1"/>
              </p:cNvGraphicFramePr>
              <p:nvPr>
                <p:extLst>
                  <p:ext uri="{D42A27DB-BD31-4B8C-83A1-F6EECF244321}">
                    <p14:modId xmlns:p14="http://schemas.microsoft.com/office/powerpoint/2010/main" val="265421439"/>
                  </p:ext>
                </p:extLst>
              </p:nvPr>
            </p:nvGraphicFramePr>
            <p:xfrm>
              <a:off x="4833544" y="4412704"/>
              <a:ext cx="3770904" cy="1752600"/>
            </p:xfrm>
            <a:graphic>
              <a:graphicData uri="http://schemas.openxmlformats.org/drawingml/2006/table">
                <a:tbl>
                  <a:tblPr firstRow="1" bandRow="1">
                    <a:tableStyleId>{21E4AEA4-8DFA-4A89-87EB-49C32662AFE0}</a:tableStyleId>
                  </a:tblPr>
                  <a:tblGrid>
                    <a:gridCol w="942726"/>
                    <a:gridCol w="942726"/>
                    <a:gridCol w="942726"/>
                    <a:gridCol w="942726"/>
                  </a:tblGrid>
                  <a:tr h="640080">
                    <a:tc>
                      <a:txBody>
                        <a:bodyPr/>
                        <a:lstStyle/>
                        <a:p>
                          <a:endParaRPr kumimoji="1" lang="ja-JP" altLang="en-US" dirty="0"/>
                        </a:p>
                      </a:txBody>
                      <a:tcPr/>
                    </a:tc>
                    <a:tc>
                      <a:txBody>
                        <a:bodyPr/>
                        <a:lstStyle/>
                        <a:p>
                          <a:pPr algn="ctr"/>
                          <a:r>
                            <a:rPr kumimoji="1" lang="en-US" altLang="ja-JP" dirty="0" smtClean="0"/>
                            <a:t>1</a:t>
                          </a:r>
                          <a:r>
                            <a:rPr kumimoji="1" lang="en-US" altLang="ja-JP" baseline="0" dirty="0" smtClean="0"/>
                            <a:t> ML</a:t>
                          </a:r>
                          <a:endParaRPr kumimoji="1" lang="ja-JP" altLang="en-US" dirty="0"/>
                        </a:p>
                      </a:txBody>
                      <a:tcPr/>
                    </a:tc>
                    <a:tc>
                      <a:txBody>
                        <a:bodyPr/>
                        <a:lstStyle/>
                        <a:p>
                          <a:pPr algn="ctr"/>
                          <a:r>
                            <a:rPr kumimoji="1" lang="en-US" altLang="ja-JP" dirty="0" smtClean="0"/>
                            <a:t>2 ML</a:t>
                          </a:r>
                          <a:endParaRPr kumimoji="1" lang="ja-JP" altLang="en-US" dirty="0"/>
                        </a:p>
                      </a:txBody>
                      <a:tcPr/>
                    </a:tc>
                    <a:tc>
                      <a:txBody>
                        <a:bodyPr/>
                        <a:lstStyle/>
                        <a:p>
                          <a:pPr algn="ctr"/>
                          <a:r>
                            <a:rPr kumimoji="1" lang="en-US" altLang="ja-JP" dirty="0" smtClean="0"/>
                            <a:t>M (</a:t>
                          </a:r>
                          <a:r>
                            <a:rPr kumimoji="1" lang="en-US" altLang="ja-JP" dirty="0" err="1" smtClean="0"/>
                            <a:t>PbPc</a:t>
                          </a:r>
                          <a:r>
                            <a:rPr kumimoji="1" lang="en-US" altLang="ja-JP" dirty="0" smtClean="0"/>
                            <a:t>)</a:t>
                          </a:r>
                          <a:endParaRPr kumimoji="1" lang="ja-JP" altLang="en-US" dirty="0"/>
                        </a:p>
                      </a:txBody>
                      <a:tcPr/>
                    </a:tc>
                  </a:tr>
                  <a:tr h="370840">
                    <a:tc>
                      <a:txBody>
                        <a:bodyPr/>
                        <a:lstStyle/>
                        <a:p>
                          <a:endParaRPr lang="ja-JP"/>
                        </a:p>
                      </a:txBody>
                      <a:tcPr>
                        <a:blipFill rotWithShape="1">
                          <a:blip r:embed="rId5"/>
                          <a:stretch>
                            <a:fillRect l="-645" t="-180328" r="-299355" b="-226230"/>
                          </a:stretch>
                        </a:blipFill>
                      </a:tcPr>
                    </a:tc>
                    <a:tc>
                      <a:txBody>
                        <a:bodyPr/>
                        <a:lstStyle/>
                        <a:p>
                          <a:r>
                            <a:rPr kumimoji="1" lang="en-US" altLang="ja-JP" dirty="0" smtClean="0"/>
                            <a:t>13.84</a:t>
                          </a:r>
                          <a:endParaRPr kumimoji="1" lang="ja-JP" altLang="en-US" dirty="0"/>
                        </a:p>
                      </a:txBody>
                      <a:tcPr/>
                    </a:tc>
                    <a:tc>
                      <a:txBody>
                        <a:bodyPr/>
                        <a:lstStyle/>
                        <a:p>
                          <a:r>
                            <a:rPr kumimoji="1" lang="en-US" altLang="ja-JP" dirty="0" smtClean="0"/>
                            <a:t>13.67</a:t>
                          </a:r>
                          <a:endParaRPr kumimoji="1" lang="ja-JP" altLang="en-US" dirty="0"/>
                        </a:p>
                      </a:txBody>
                      <a:tcPr/>
                    </a:tc>
                    <a:tc>
                      <a:txBody>
                        <a:bodyPr/>
                        <a:lstStyle/>
                        <a:p>
                          <a:r>
                            <a:rPr kumimoji="1" lang="en-US" altLang="ja-JP" dirty="0" smtClean="0"/>
                            <a:t>12.74</a:t>
                          </a:r>
                          <a:endParaRPr kumimoji="1" lang="ja-JP" altLang="en-US" dirty="0"/>
                        </a:p>
                      </a:txBody>
                      <a:tcPr/>
                    </a:tc>
                  </a:tr>
                  <a:tr h="370840">
                    <a:tc>
                      <a:txBody>
                        <a:bodyPr/>
                        <a:lstStyle/>
                        <a:p>
                          <a:endParaRPr lang="ja-JP"/>
                        </a:p>
                      </a:txBody>
                      <a:tcPr>
                        <a:blipFill rotWithShape="1">
                          <a:blip r:embed="rId5"/>
                          <a:stretch>
                            <a:fillRect l="-645" t="-285000" r="-299355" b="-130000"/>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13.88</a:t>
                          </a:r>
                          <a:endParaRPr kumimoji="1" lang="ja-JP" altLang="en-US" dirty="0" smtClean="0"/>
                        </a:p>
                      </a:txBody>
                      <a:tcPr/>
                    </a:tc>
                    <a:tc>
                      <a:txBody>
                        <a:bodyPr/>
                        <a:lstStyle/>
                        <a:p>
                          <a:r>
                            <a:rPr kumimoji="1" lang="en-US" altLang="ja-JP" dirty="0" smtClean="0"/>
                            <a:t>13.70</a:t>
                          </a:r>
                          <a:endParaRPr kumimoji="1" lang="ja-JP" altLang="en-US" dirty="0"/>
                        </a:p>
                      </a:txBody>
                      <a:tcPr/>
                    </a:tc>
                    <a:tc>
                      <a:txBody>
                        <a:bodyPr/>
                        <a:lstStyle/>
                        <a:p>
                          <a:r>
                            <a:rPr kumimoji="1" lang="en-US" altLang="ja-JP" dirty="0" smtClean="0"/>
                            <a:t>12.74</a:t>
                          </a:r>
                          <a:endParaRPr kumimoji="1" lang="ja-JP" altLang="en-US" dirty="0"/>
                        </a:p>
                      </a:txBody>
                      <a:tcPr/>
                    </a:tc>
                  </a:tr>
                  <a:tr h="370840">
                    <a:tc>
                      <a:txBody>
                        <a:bodyPr/>
                        <a:lstStyle/>
                        <a:p>
                          <a:pPr algn="ctr"/>
                          <a:r>
                            <a:rPr kumimoji="1" lang="en-US" altLang="ja-JP" i="1" dirty="0" smtClean="0">
                              <a:latin typeface="Symbol" panose="05050102010706020507" pitchFamily="18" charset="2"/>
                            </a:rPr>
                            <a:t>g</a:t>
                          </a:r>
                          <a:r>
                            <a:rPr kumimoji="1" lang="en-US" altLang="ja-JP" dirty="0" smtClean="0"/>
                            <a:t>  </a:t>
                          </a:r>
                          <a:r>
                            <a:rPr kumimoji="1" lang="en-US" altLang="ja-JP" dirty="0" smtClean="0"/>
                            <a:t>(°)</a:t>
                          </a:r>
                          <a:endParaRPr kumimoji="1" lang="ja-JP" altLang="en-US" dirty="0"/>
                        </a:p>
                      </a:txBody>
                      <a:tcPr/>
                    </a:tc>
                    <a:tc>
                      <a:txBody>
                        <a:bodyPr/>
                        <a:lstStyle/>
                        <a:p>
                          <a:r>
                            <a:rPr kumimoji="1" lang="en-US" altLang="ja-JP" dirty="0" smtClean="0"/>
                            <a:t>91.76</a:t>
                          </a:r>
                          <a:endParaRPr kumimoji="1" lang="ja-JP" altLang="en-US" dirty="0"/>
                        </a:p>
                      </a:txBody>
                      <a:tcPr/>
                    </a:tc>
                    <a:tc>
                      <a:txBody>
                        <a:bodyPr/>
                        <a:lstStyle/>
                        <a:p>
                          <a:r>
                            <a:rPr kumimoji="1" lang="en-US" altLang="ja-JP" dirty="0" smtClean="0"/>
                            <a:t>90.34</a:t>
                          </a:r>
                          <a:endParaRPr kumimoji="1" lang="ja-JP" altLang="en-US" dirty="0"/>
                        </a:p>
                      </a:txBody>
                      <a:tcPr/>
                    </a:tc>
                    <a:tc>
                      <a:txBody>
                        <a:bodyPr/>
                        <a:lstStyle/>
                        <a:p>
                          <a:r>
                            <a:rPr kumimoji="1" lang="en-US" altLang="ja-JP" dirty="0" smtClean="0"/>
                            <a:t>90</a:t>
                          </a:r>
                          <a:endParaRPr kumimoji="1" lang="ja-JP" altLang="en-US" dirty="0"/>
                        </a:p>
                      </a:txBody>
                      <a:tcPr/>
                    </a:tc>
                  </a:tr>
                </a:tbl>
              </a:graphicData>
            </a:graphic>
          </p:graphicFrame>
        </mc:Fallback>
      </mc:AlternateContent>
    </p:spTree>
    <p:extLst>
      <p:ext uri="{BB962C8B-B14F-4D97-AF65-F5344CB8AC3E}">
        <p14:creationId xmlns:p14="http://schemas.microsoft.com/office/powerpoint/2010/main" val="195094886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a:t>Molecular </a:t>
            </a:r>
            <a:r>
              <a:rPr lang="en-US" altLang="ja-JP" dirty="0" smtClean="0"/>
              <a:t>packing </a:t>
            </a:r>
            <a:r>
              <a:rPr lang="en-US" altLang="ja-JP" dirty="0"/>
              <a:t>(</a:t>
            </a:r>
            <a:r>
              <a:rPr lang="en-US" altLang="ja-JP" dirty="0" smtClean="0"/>
              <a:t>DRS)</a:t>
            </a:r>
            <a:endParaRPr kumimoji="1" lang="ja-JP" altLang="en-US" dirty="0"/>
          </a:p>
        </p:txBody>
      </p:sp>
      <p:sp>
        <p:nvSpPr>
          <p:cNvPr id="4" name="スライド番号プレースホルダー 3"/>
          <p:cNvSpPr>
            <a:spLocks noGrp="1"/>
          </p:cNvSpPr>
          <p:nvPr>
            <p:ph type="sldNum" sz="quarter" idx="12"/>
          </p:nvPr>
        </p:nvSpPr>
        <p:spPr/>
        <p:txBody>
          <a:bodyPr/>
          <a:lstStyle/>
          <a:p>
            <a:fld id="{8E85554F-C387-4861-A355-13F72218BF61}" type="slidenum">
              <a:rPr kumimoji="1" lang="ja-JP" altLang="en-US" smtClean="0"/>
              <a:t>48</a:t>
            </a:fld>
            <a:endParaRPr kumimoji="1" lang="ja-JP" altLang="en-US"/>
          </a:p>
        </p:txBody>
      </p:sp>
      <p:pic>
        <p:nvPicPr>
          <p:cNvPr id="5" name="図 4"/>
          <p:cNvPicPr>
            <a:picLocks noChangeAspect="1"/>
          </p:cNvPicPr>
          <p:nvPr/>
        </p:nvPicPr>
        <p:blipFill rotWithShape="1">
          <a:blip r:embed="rId2"/>
          <a:srcRect t="10886"/>
          <a:stretch/>
        </p:blipFill>
        <p:spPr>
          <a:xfrm>
            <a:off x="4677364" y="3312564"/>
            <a:ext cx="3968072" cy="2870006"/>
          </a:xfrm>
          <a:prstGeom prst="rect">
            <a:avLst/>
          </a:prstGeom>
        </p:spPr>
      </p:pic>
      <p:sp>
        <p:nvSpPr>
          <p:cNvPr id="6" name="正方形/長方形 5"/>
          <p:cNvSpPr/>
          <p:nvPr/>
        </p:nvSpPr>
        <p:spPr>
          <a:xfrm>
            <a:off x="7148311" y="2087164"/>
            <a:ext cx="1900686" cy="461665"/>
          </a:xfrm>
          <a:prstGeom prst="rect">
            <a:avLst/>
          </a:prstGeom>
        </p:spPr>
        <p:txBody>
          <a:bodyPr wrap="square">
            <a:spAutoFit/>
          </a:bodyPr>
          <a:lstStyle/>
          <a:p>
            <a:pPr algn="ctr"/>
            <a:r>
              <a:rPr lang="en-US" altLang="ja-JP" sz="2400" dirty="0" smtClean="0">
                <a:solidFill>
                  <a:srgbClr val="FF00FF"/>
                </a:solidFill>
              </a:rPr>
              <a:t>monoclinic</a:t>
            </a:r>
            <a:endParaRPr lang="ja-JP" altLang="en-US" sz="2400" dirty="0">
              <a:solidFill>
                <a:srgbClr val="FF00FF"/>
              </a:solidFill>
            </a:endParaRPr>
          </a:p>
        </p:txBody>
      </p:sp>
      <p:sp>
        <p:nvSpPr>
          <p:cNvPr id="7" name="正方形/長方形 6"/>
          <p:cNvSpPr/>
          <p:nvPr/>
        </p:nvSpPr>
        <p:spPr>
          <a:xfrm>
            <a:off x="4728517" y="2087164"/>
            <a:ext cx="1900686" cy="461665"/>
          </a:xfrm>
          <a:prstGeom prst="rect">
            <a:avLst/>
          </a:prstGeom>
        </p:spPr>
        <p:txBody>
          <a:bodyPr wrap="square">
            <a:spAutoFit/>
          </a:bodyPr>
          <a:lstStyle/>
          <a:p>
            <a:pPr algn="ctr"/>
            <a:r>
              <a:rPr lang="en-US" altLang="ja-JP" sz="2400" dirty="0" smtClean="0">
                <a:solidFill>
                  <a:srgbClr val="0000FF"/>
                </a:solidFill>
              </a:rPr>
              <a:t>triclinic</a:t>
            </a:r>
            <a:endParaRPr lang="ja-JP" altLang="en-US" sz="2400" dirty="0">
              <a:solidFill>
                <a:srgbClr val="0000FF"/>
              </a:solidFill>
            </a:endParaRPr>
          </a:p>
        </p:txBody>
      </p:sp>
      <p:sp>
        <p:nvSpPr>
          <p:cNvPr id="8" name="テキスト ボックス 7"/>
          <p:cNvSpPr txBox="1"/>
          <p:nvPr/>
        </p:nvSpPr>
        <p:spPr>
          <a:xfrm>
            <a:off x="4724358" y="2586390"/>
            <a:ext cx="4395440" cy="338554"/>
          </a:xfrm>
          <a:prstGeom prst="rect">
            <a:avLst/>
          </a:prstGeom>
          <a:noFill/>
        </p:spPr>
        <p:txBody>
          <a:bodyPr wrap="square" rtlCol="0">
            <a:spAutoFit/>
          </a:bodyPr>
          <a:lstStyle/>
          <a:p>
            <a:r>
              <a:rPr lang="da-DK" altLang="ja-JP" sz="1600" dirty="0"/>
              <a:t>Miyamoto et al., </a:t>
            </a:r>
            <a:r>
              <a:rPr lang="da-DK" altLang="ja-JP" sz="1600" i="1" dirty="0"/>
              <a:t>Thin Solid Films </a:t>
            </a:r>
            <a:r>
              <a:rPr lang="da-DK" altLang="ja-JP" sz="1600" b="1" dirty="0"/>
              <a:t>256, </a:t>
            </a:r>
            <a:r>
              <a:rPr lang="da-DK" altLang="ja-JP" sz="1600" dirty="0" smtClean="0"/>
              <a:t>64 (1995)</a:t>
            </a:r>
            <a:endParaRPr kumimoji="1" lang="ja-JP" altLang="en-US" sz="1600" dirty="0"/>
          </a:p>
        </p:txBody>
      </p:sp>
      <p:sp>
        <p:nvSpPr>
          <p:cNvPr id="9" name="テキスト ボックス 8"/>
          <p:cNvSpPr txBox="1"/>
          <p:nvPr/>
        </p:nvSpPr>
        <p:spPr>
          <a:xfrm>
            <a:off x="6558236" y="6279703"/>
            <a:ext cx="1650929" cy="461665"/>
          </a:xfrm>
          <a:prstGeom prst="rect">
            <a:avLst/>
          </a:prstGeom>
          <a:noFill/>
        </p:spPr>
        <p:txBody>
          <a:bodyPr wrap="square" rtlCol="0">
            <a:spAutoFit/>
          </a:bodyPr>
          <a:lstStyle/>
          <a:p>
            <a:pPr algn="ctr"/>
            <a:r>
              <a:rPr lang="en-US" altLang="ja-JP" sz="2400" dirty="0" smtClean="0">
                <a:solidFill>
                  <a:srgbClr val="FF0000"/>
                </a:solidFill>
              </a:rPr>
              <a:t>monoclinic</a:t>
            </a:r>
          </a:p>
        </p:txBody>
      </p:sp>
      <p:pic>
        <p:nvPicPr>
          <p:cNvPr id="10" name="図 9"/>
          <p:cNvPicPr>
            <a:picLocks noChangeAspect="1"/>
          </p:cNvPicPr>
          <p:nvPr/>
        </p:nvPicPr>
        <p:blipFill rotWithShape="1">
          <a:blip r:embed="rId3"/>
          <a:srcRect t="11018"/>
          <a:stretch/>
        </p:blipFill>
        <p:spPr>
          <a:xfrm>
            <a:off x="390053" y="3310827"/>
            <a:ext cx="3931674" cy="2831432"/>
          </a:xfrm>
          <a:prstGeom prst="rect">
            <a:avLst/>
          </a:prstGeom>
        </p:spPr>
      </p:pic>
      <p:sp>
        <p:nvSpPr>
          <p:cNvPr id="11" name="正方形/長方形 10"/>
          <p:cNvSpPr/>
          <p:nvPr/>
        </p:nvSpPr>
        <p:spPr>
          <a:xfrm>
            <a:off x="6897395" y="1644130"/>
            <a:ext cx="1257108" cy="1398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p:cNvSpPr/>
          <p:nvPr/>
        </p:nvSpPr>
        <p:spPr>
          <a:xfrm>
            <a:off x="2853533" y="3689058"/>
            <a:ext cx="1257108" cy="1398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3" name="グループ化 12"/>
          <p:cNvGrpSpPr/>
          <p:nvPr/>
        </p:nvGrpSpPr>
        <p:grpSpPr>
          <a:xfrm>
            <a:off x="4677364" y="1613875"/>
            <a:ext cx="2300792" cy="546857"/>
            <a:chOff x="4727845" y="4704473"/>
            <a:chExt cx="2300792" cy="546857"/>
          </a:xfrm>
        </p:grpSpPr>
        <p:grpSp>
          <p:nvGrpSpPr>
            <p:cNvPr id="14" name="グループ化 13"/>
            <p:cNvGrpSpPr/>
            <p:nvPr/>
          </p:nvGrpSpPr>
          <p:grpSpPr>
            <a:xfrm>
              <a:off x="4727845" y="4704473"/>
              <a:ext cx="2032185" cy="546857"/>
              <a:chOff x="5757359" y="3600453"/>
              <a:chExt cx="2591317" cy="697318"/>
            </a:xfrm>
          </p:grpSpPr>
          <p:sp>
            <p:nvSpPr>
              <p:cNvPr id="18" name="正方形/長方形 17"/>
              <p:cNvSpPr/>
              <p:nvPr/>
            </p:nvSpPr>
            <p:spPr>
              <a:xfrm>
                <a:off x="5776506" y="3987710"/>
                <a:ext cx="2572170" cy="31006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9" name="グループ化 18"/>
              <p:cNvGrpSpPr/>
              <p:nvPr/>
            </p:nvGrpSpPr>
            <p:grpSpPr>
              <a:xfrm>
                <a:off x="5757359" y="3600453"/>
                <a:ext cx="1205638" cy="344886"/>
                <a:chOff x="6526234" y="2106722"/>
                <a:chExt cx="1829643" cy="523390"/>
              </a:xfrm>
            </p:grpSpPr>
            <p:pic>
              <p:nvPicPr>
                <p:cNvPr id="24" name="図 23"/>
                <p:cNvPicPr/>
                <p:nvPr/>
              </p:nvPicPr>
              <p:blipFill rotWithShape="1">
                <a:blip r:embed="rId4" cstate="print">
                  <a:extLst>
                    <a:ext uri="{28A0092B-C50C-407E-A947-70E740481C1C}">
                      <a14:useLocalDpi xmlns:a14="http://schemas.microsoft.com/office/drawing/2010/main" val="0"/>
                    </a:ext>
                  </a:extLst>
                </a:blip>
                <a:srcRect b="76345"/>
                <a:stretch/>
              </p:blipFill>
              <p:spPr bwMode="auto">
                <a:xfrm rot="10800000">
                  <a:off x="6526234" y="2271415"/>
                  <a:ext cx="1250460" cy="354609"/>
                </a:xfrm>
                <a:prstGeom prst="rect">
                  <a:avLst/>
                </a:prstGeom>
                <a:noFill/>
                <a:ln>
                  <a:noFill/>
                </a:ln>
              </p:spPr>
            </p:pic>
            <p:pic>
              <p:nvPicPr>
                <p:cNvPr id="25" name="図 24"/>
                <p:cNvPicPr/>
                <p:nvPr/>
              </p:nvPicPr>
              <p:blipFill rotWithShape="1">
                <a:blip r:embed="rId4" cstate="print">
                  <a:extLst>
                    <a:ext uri="{28A0092B-C50C-407E-A947-70E740481C1C}">
                      <a14:useLocalDpi xmlns:a14="http://schemas.microsoft.com/office/drawing/2010/main" val="0"/>
                    </a:ext>
                  </a:extLst>
                </a:blip>
                <a:srcRect b="76345"/>
                <a:stretch/>
              </p:blipFill>
              <p:spPr bwMode="auto">
                <a:xfrm>
                  <a:off x="7105417" y="2106722"/>
                  <a:ext cx="1250460" cy="354609"/>
                </a:xfrm>
                <a:prstGeom prst="rect">
                  <a:avLst/>
                </a:prstGeom>
                <a:noFill/>
                <a:ln>
                  <a:noFill/>
                </a:ln>
              </p:spPr>
            </p:pic>
            <p:pic>
              <p:nvPicPr>
                <p:cNvPr id="26" name="図 25"/>
                <p:cNvPicPr/>
                <p:nvPr/>
              </p:nvPicPr>
              <p:blipFill rotWithShape="1">
                <a:blip r:embed="rId5" cstate="print">
                  <a:extLst>
                    <a:ext uri="{28A0092B-C50C-407E-A947-70E740481C1C}">
                      <a14:useLocalDpi xmlns:a14="http://schemas.microsoft.com/office/drawing/2010/main" val="0"/>
                    </a:ext>
                  </a:extLst>
                </a:blip>
                <a:srcRect l="41122" r="37249" b="79221"/>
                <a:stretch/>
              </p:blipFill>
              <p:spPr bwMode="auto">
                <a:xfrm rot="10800000">
                  <a:off x="6993212" y="2318628"/>
                  <a:ext cx="270457" cy="311484"/>
                </a:xfrm>
                <a:prstGeom prst="rect">
                  <a:avLst/>
                </a:prstGeom>
                <a:noFill/>
                <a:ln>
                  <a:noFill/>
                </a:ln>
              </p:spPr>
            </p:pic>
          </p:grpSp>
          <p:grpSp>
            <p:nvGrpSpPr>
              <p:cNvPr id="20" name="グループ化 19"/>
              <p:cNvGrpSpPr/>
              <p:nvPr/>
            </p:nvGrpSpPr>
            <p:grpSpPr>
              <a:xfrm>
                <a:off x="6624942" y="3614404"/>
                <a:ext cx="1205638" cy="344886"/>
                <a:chOff x="6526234" y="2106722"/>
                <a:chExt cx="1829643" cy="523390"/>
              </a:xfrm>
            </p:grpSpPr>
            <p:pic>
              <p:nvPicPr>
                <p:cNvPr id="21" name="図 20"/>
                <p:cNvPicPr/>
                <p:nvPr/>
              </p:nvPicPr>
              <p:blipFill rotWithShape="1">
                <a:blip r:embed="rId4" cstate="print">
                  <a:extLst>
                    <a:ext uri="{28A0092B-C50C-407E-A947-70E740481C1C}">
                      <a14:useLocalDpi xmlns:a14="http://schemas.microsoft.com/office/drawing/2010/main" val="0"/>
                    </a:ext>
                  </a:extLst>
                </a:blip>
                <a:srcRect b="76345"/>
                <a:stretch/>
              </p:blipFill>
              <p:spPr bwMode="auto">
                <a:xfrm rot="10800000">
                  <a:off x="6526234" y="2271415"/>
                  <a:ext cx="1250460" cy="354609"/>
                </a:xfrm>
                <a:prstGeom prst="rect">
                  <a:avLst/>
                </a:prstGeom>
                <a:noFill/>
                <a:ln>
                  <a:noFill/>
                </a:ln>
              </p:spPr>
            </p:pic>
            <p:pic>
              <p:nvPicPr>
                <p:cNvPr id="22" name="図 21"/>
                <p:cNvPicPr/>
                <p:nvPr/>
              </p:nvPicPr>
              <p:blipFill rotWithShape="1">
                <a:blip r:embed="rId4" cstate="print">
                  <a:extLst>
                    <a:ext uri="{28A0092B-C50C-407E-A947-70E740481C1C}">
                      <a14:useLocalDpi xmlns:a14="http://schemas.microsoft.com/office/drawing/2010/main" val="0"/>
                    </a:ext>
                  </a:extLst>
                </a:blip>
                <a:srcRect b="76345"/>
                <a:stretch/>
              </p:blipFill>
              <p:spPr bwMode="auto">
                <a:xfrm>
                  <a:off x="7105417" y="2106722"/>
                  <a:ext cx="1250460" cy="354609"/>
                </a:xfrm>
                <a:prstGeom prst="rect">
                  <a:avLst/>
                </a:prstGeom>
                <a:noFill/>
                <a:ln>
                  <a:noFill/>
                </a:ln>
              </p:spPr>
            </p:pic>
            <p:pic>
              <p:nvPicPr>
                <p:cNvPr id="23" name="図 22"/>
                <p:cNvPicPr/>
                <p:nvPr/>
              </p:nvPicPr>
              <p:blipFill rotWithShape="1">
                <a:blip r:embed="rId5" cstate="print">
                  <a:extLst>
                    <a:ext uri="{28A0092B-C50C-407E-A947-70E740481C1C}">
                      <a14:useLocalDpi xmlns:a14="http://schemas.microsoft.com/office/drawing/2010/main" val="0"/>
                    </a:ext>
                  </a:extLst>
                </a:blip>
                <a:srcRect l="41122" r="37249" b="79221"/>
                <a:stretch/>
              </p:blipFill>
              <p:spPr bwMode="auto">
                <a:xfrm rot="10800000">
                  <a:off x="6993212" y="2318628"/>
                  <a:ext cx="270457" cy="311484"/>
                </a:xfrm>
                <a:prstGeom prst="rect">
                  <a:avLst/>
                </a:prstGeom>
                <a:noFill/>
                <a:ln>
                  <a:noFill/>
                </a:ln>
              </p:spPr>
            </p:pic>
          </p:grpSp>
        </p:grpSp>
        <p:pic>
          <p:nvPicPr>
            <p:cNvPr id="15" name="図 14"/>
            <p:cNvPicPr/>
            <p:nvPr/>
          </p:nvPicPr>
          <p:blipFill rotWithShape="1">
            <a:blip r:embed="rId4" cstate="print">
              <a:extLst>
                <a:ext uri="{28A0092B-C50C-407E-A947-70E740481C1C}">
                  <a14:useLocalDpi xmlns:a14="http://schemas.microsoft.com/office/drawing/2010/main" val="0"/>
                </a:ext>
              </a:extLst>
            </a:blip>
            <a:srcRect b="76345"/>
            <a:stretch/>
          </p:blipFill>
          <p:spPr bwMode="auto">
            <a:xfrm rot="10800000">
              <a:off x="6083141" y="4800521"/>
              <a:ext cx="646194" cy="183250"/>
            </a:xfrm>
            <a:prstGeom prst="rect">
              <a:avLst/>
            </a:prstGeom>
            <a:noFill/>
            <a:ln>
              <a:noFill/>
            </a:ln>
          </p:spPr>
        </p:pic>
        <p:pic>
          <p:nvPicPr>
            <p:cNvPr id="16" name="図 15"/>
            <p:cNvPicPr/>
            <p:nvPr/>
          </p:nvPicPr>
          <p:blipFill rotWithShape="1">
            <a:blip r:embed="rId4" cstate="print">
              <a:extLst>
                <a:ext uri="{28A0092B-C50C-407E-A947-70E740481C1C}">
                  <a14:useLocalDpi xmlns:a14="http://schemas.microsoft.com/office/drawing/2010/main" val="0"/>
                </a:ext>
              </a:extLst>
            </a:blip>
            <a:srcRect b="76345"/>
            <a:stretch/>
          </p:blipFill>
          <p:spPr bwMode="auto">
            <a:xfrm>
              <a:off x="6382443" y="4715413"/>
              <a:ext cx="646194" cy="183250"/>
            </a:xfrm>
            <a:prstGeom prst="rect">
              <a:avLst/>
            </a:prstGeom>
            <a:noFill/>
            <a:ln>
              <a:noFill/>
            </a:ln>
          </p:spPr>
        </p:pic>
        <p:pic>
          <p:nvPicPr>
            <p:cNvPr id="17" name="図 16"/>
            <p:cNvPicPr/>
            <p:nvPr/>
          </p:nvPicPr>
          <p:blipFill rotWithShape="1">
            <a:blip r:embed="rId5" cstate="print">
              <a:extLst>
                <a:ext uri="{28A0092B-C50C-407E-A947-70E740481C1C}">
                  <a14:useLocalDpi xmlns:a14="http://schemas.microsoft.com/office/drawing/2010/main" val="0"/>
                </a:ext>
              </a:extLst>
            </a:blip>
            <a:srcRect l="41122" r="37249" b="79221"/>
            <a:stretch/>
          </p:blipFill>
          <p:spPr bwMode="auto">
            <a:xfrm rot="10800000">
              <a:off x="6335348" y="4824922"/>
              <a:ext cx="139763" cy="160964"/>
            </a:xfrm>
            <a:prstGeom prst="rect">
              <a:avLst/>
            </a:prstGeom>
            <a:noFill/>
            <a:ln>
              <a:noFill/>
            </a:ln>
          </p:spPr>
        </p:pic>
      </p:grpSp>
      <p:grpSp>
        <p:nvGrpSpPr>
          <p:cNvPr id="27" name="グループ化 26"/>
          <p:cNvGrpSpPr/>
          <p:nvPr/>
        </p:nvGrpSpPr>
        <p:grpSpPr>
          <a:xfrm>
            <a:off x="7053848" y="1592100"/>
            <a:ext cx="2038941" cy="588737"/>
            <a:chOff x="7730983" y="4198031"/>
            <a:chExt cx="2038941" cy="588737"/>
          </a:xfrm>
        </p:grpSpPr>
        <p:grpSp>
          <p:nvGrpSpPr>
            <p:cNvPr id="28" name="グループ化 27"/>
            <p:cNvGrpSpPr/>
            <p:nvPr/>
          </p:nvGrpSpPr>
          <p:grpSpPr>
            <a:xfrm>
              <a:off x="7730983" y="4198032"/>
              <a:ext cx="2038941" cy="588736"/>
              <a:chOff x="5748744" y="3547052"/>
              <a:chExt cx="2599932" cy="750719"/>
            </a:xfrm>
          </p:grpSpPr>
          <p:sp>
            <p:nvSpPr>
              <p:cNvPr id="37" name="正方形/長方形 36"/>
              <p:cNvSpPr/>
              <p:nvPr/>
            </p:nvSpPr>
            <p:spPr>
              <a:xfrm>
                <a:off x="5776506" y="3987710"/>
                <a:ext cx="2572170" cy="31006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8" name="グループ化 37"/>
              <p:cNvGrpSpPr/>
              <p:nvPr/>
            </p:nvGrpSpPr>
            <p:grpSpPr>
              <a:xfrm>
                <a:off x="5748744" y="3547052"/>
                <a:ext cx="832602" cy="398288"/>
                <a:chOff x="6513160" y="2025681"/>
                <a:chExt cx="1263534" cy="604431"/>
              </a:xfrm>
            </p:grpSpPr>
            <p:pic>
              <p:nvPicPr>
                <p:cNvPr id="39" name="図 38"/>
                <p:cNvPicPr/>
                <p:nvPr/>
              </p:nvPicPr>
              <p:blipFill rotWithShape="1">
                <a:blip r:embed="rId4" cstate="print">
                  <a:extLst>
                    <a:ext uri="{28A0092B-C50C-407E-A947-70E740481C1C}">
                      <a14:useLocalDpi xmlns:a14="http://schemas.microsoft.com/office/drawing/2010/main" val="0"/>
                    </a:ext>
                  </a:extLst>
                </a:blip>
                <a:srcRect b="76345"/>
                <a:stretch/>
              </p:blipFill>
              <p:spPr bwMode="auto">
                <a:xfrm rot="10800000">
                  <a:off x="6526234" y="2271415"/>
                  <a:ext cx="1250460" cy="354609"/>
                </a:xfrm>
                <a:prstGeom prst="rect">
                  <a:avLst/>
                </a:prstGeom>
                <a:noFill/>
                <a:ln>
                  <a:noFill/>
                </a:ln>
              </p:spPr>
            </p:pic>
            <p:pic>
              <p:nvPicPr>
                <p:cNvPr id="40" name="図 39"/>
                <p:cNvPicPr/>
                <p:nvPr/>
              </p:nvPicPr>
              <p:blipFill rotWithShape="1">
                <a:blip r:embed="rId4" cstate="print">
                  <a:extLst>
                    <a:ext uri="{28A0092B-C50C-407E-A947-70E740481C1C}">
                      <a14:useLocalDpi xmlns:a14="http://schemas.microsoft.com/office/drawing/2010/main" val="0"/>
                    </a:ext>
                  </a:extLst>
                </a:blip>
                <a:srcRect b="76345"/>
                <a:stretch/>
              </p:blipFill>
              <p:spPr bwMode="auto">
                <a:xfrm rot="10800000">
                  <a:off x="6513160" y="2025681"/>
                  <a:ext cx="1250459" cy="354610"/>
                </a:xfrm>
                <a:prstGeom prst="rect">
                  <a:avLst/>
                </a:prstGeom>
                <a:noFill/>
                <a:ln>
                  <a:noFill/>
                </a:ln>
              </p:spPr>
            </p:pic>
            <p:pic>
              <p:nvPicPr>
                <p:cNvPr id="41" name="図 40"/>
                <p:cNvPicPr/>
                <p:nvPr/>
              </p:nvPicPr>
              <p:blipFill rotWithShape="1">
                <a:blip r:embed="rId5" cstate="print">
                  <a:extLst>
                    <a:ext uri="{28A0092B-C50C-407E-A947-70E740481C1C}">
                      <a14:useLocalDpi xmlns:a14="http://schemas.microsoft.com/office/drawing/2010/main" val="0"/>
                    </a:ext>
                  </a:extLst>
                </a:blip>
                <a:srcRect l="41122" r="37249" b="79221"/>
                <a:stretch/>
              </p:blipFill>
              <p:spPr bwMode="auto">
                <a:xfrm rot="10800000">
                  <a:off x="6993212" y="2318628"/>
                  <a:ext cx="270457" cy="311484"/>
                </a:xfrm>
                <a:prstGeom prst="rect">
                  <a:avLst/>
                </a:prstGeom>
                <a:noFill/>
                <a:ln>
                  <a:noFill/>
                </a:ln>
              </p:spPr>
            </p:pic>
          </p:grpSp>
        </p:grpSp>
        <p:grpSp>
          <p:nvGrpSpPr>
            <p:cNvPr id="29" name="グループ化 28"/>
            <p:cNvGrpSpPr/>
            <p:nvPr/>
          </p:nvGrpSpPr>
          <p:grpSpPr>
            <a:xfrm>
              <a:off x="9015502" y="4198031"/>
              <a:ext cx="652950" cy="312349"/>
              <a:chOff x="9080815" y="4198031"/>
              <a:chExt cx="652950" cy="312349"/>
            </a:xfrm>
          </p:grpSpPr>
          <p:pic>
            <p:nvPicPr>
              <p:cNvPr id="34" name="図 33"/>
              <p:cNvPicPr/>
              <p:nvPr/>
            </p:nvPicPr>
            <p:blipFill rotWithShape="1">
              <a:blip r:embed="rId4" cstate="print">
                <a:extLst>
                  <a:ext uri="{28A0092B-C50C-407E-A947-70E740481C1C}">
                    <a14:useLocalDpi xmlns:a14="http://schemas.microsoft.com/office/drawing/2010/main" val="0"/>
                  </a:ext>
                </a:extLst>
              </a:blip>
              <a:srcRect b="76345"/>
              <a:stretch/>
            </p:blipFill>
            <p:spPr bwMode="auto">
              <a:xfrm rot="10800000">
                <a:off x="9087571" y="4325018"/>
                <a:ext cx="646194" cy="183250"/>
              </a:xfrm>
              <a:prstGeom prst="rect">
                <a:avLst/>
              </a:prstGeom>
              <a:noFill/>
              <a:ln>
                <a:noFill/>
              </a:ln>
            </p:spPr>
          </p:pic>
          <p:pic>
            <p:nvPicPr>
              <p:cNvPr id="35" name="図 34"/>
              <p:cNvPicPr/>
              <p:nvPr/>
            </p:nvPicPr>
            <p:blipFill rotWithShape="1">
              <a:blip r:embed="rId4" cstate="print">
                <a:extLst>
                  <a:ext uri="{28A0092B-C50C-407E-A947-70E740481C1C}">
                    <a14:useLocalDpi xmlns:a14="http://schemas.microsoft.com/office/drawing/2010/main" val="0"/>
                  </a:ext>
                </a:extLst>
              </a:blip>
              <a:srcRect b="76345"/>
              <a:stretch/>
            </p:blipFill>
            <p:spPr bwMode="auto">
              <a:xfrm rot="10800000">
                <a:off x="9080815" y="4198031"/>
                <a:ext cx="646194" cy="183250"/>
              </a:xfrm>
              <a:prstGeom prst="rect">
                <a:avLst/>
              </a:prstGeom>
              <a:noFill/>
              <a:ln>
                <a:noFill/>
              </a:ln>
            </p:spPr>
          </p:pic>
          <p:pic>
            <p:nvPicPr>
              <p:cNvPr id="36" name="図 35"/>
              <p:cNvPicPr/>
              <p:nvPr/>
            </p:nvPicPr>
            <p:blipFill rotWithShape="1">
              <a:blip r:embed="rId5" cstate="print">
                <a:extLst>
                  <a:ext uri="{28A0092B-C50C-407E-A947-70E740481C1C}">
                    <a14:useLocalDpi xmlns:a14="http://schemas.microsoft.com/office/drawing/2010/main" val="0"/>
                  </a:ext>
                </a:extLst>
              </a:blip>
              <a:srcRect l="41122" r="37249" b="79221"/>
              <a:stretch/>
            </p:blipFill>
            <p:spPr bwMode="auto">
              <a:xfrm rot="10800000">
                <a:off x="9318003" y="4349416"/>
                <a:ext cx="139763" cy="160964"/>
              </a:xfrm>
              <a:prstGeom prst="rect">
                <a:avLst/>
              </a:prstGeom>
              <a:noFill/>
              <a:ln>
                <a:noFill/>
              </a:ln>
            </p:spPr>
          </p:pic>
        </p:grpSp>
        <p:grpSp>
          <p:nvGrpSpPr>
            <p:cNvPr id="30" name="グループ化 29"/>
            <p:cNvGrpSpPr/>
            <p:nvPr/>
          </p:nvGrpSpPr>
          <p:grpSpPr>
            <a:xfrm rot="10800000">
              <a:off x="8395013" y="4219806"/>
              <a:ext cx="652950" cy="312349"/>
              <a:chOff x="8405898" y="4198034"/>
              <a:chExt cx="652950" cy="312349"/>
            </a:xfrm>
          </p:grpSpPr>
          <p:pic>
            <p:nvPicPr>
              <p:cNvPr id="31" name="図 30"/>
              <p:cNvPicPr/>
              <p:nvPr/>
            </p:nvPicPr>
            <p:blipFill rotWithShape="1">
              <a:blip r:embed="rId4" cstate="print">
                <a:extLst>
                  <a:ext uri="{28A0092B-C50C-407E-A947-70E740481C1C}">
                    <a14:useLocalDpi xmlns:a14="http://schemas.microsoft.com/office/drawing/2010/main" val="0"/>
                  </a:ext>
                </a:extLst>
              </a:blip>
              <a:srcRect b="76345"/>
              <a:stretch/>
            </p:blipFill>
            <p:spPr bwMode="auto">
              <a:xfrm rot="10800000">
                <a:off x="8412654" y="4325021"/>
                <a:ext cx="646194" cy="183250"/>
              </a:xfrm>
              <a:prstGeom prst="rect">
                <a:avLst/>
              </a:prstGeom>
              <a:noFill/>
              <a:ln>
                <a:noFill/>
              </a:ln>
            </p:spPr>
          </p:pic>
          <p:pic>
            <p:nvPicPr>
              <p:cNvPr id="32" name="図 31"/>
              <p:cNvPicPr/>
              <p:nvPr/>
            </p:nvPicPr>
            <p:blipFill rotWithShape="1">
              <a:blip r:embed="rId4" cstate="print">
                <a:extLst>
                  <a:ext uri="{28A0092B-C50C-407E-A947-70E740481C1C}">
                    <a14:useLocalDpi xmlns:a14="http://schemas.microsoft.com/office/drawing/2010/main" val="0"/>
                  </a:ext>
                </a:extLst>
              </a:blip>
              <a:srcRect b="76345"/>
              <a:stretch/>
            </p:blipFill>
            <p:spPr bwMode="auto">
              <a:xfrm rot="10800000">
                <a:off x="8405898" y="4198034"/>
                <a:ext cx="646194" cy="183250"/>
              </a:xfrm>
              <a:prstGeom prst="rect">
                <a:avLst/>
              </a:prstGeom>
              <a:noFill/>
              <a:ln>
                <a:noFill/>
              </a:ln>
            </p:spPr>
          </p:pic>
          <p:pic>
            <p:nvPicPr>
              <p:cNvPr id="33" name="図 32"/>
              <p:cNvPicPr/>
              <p:nvPr/>
            </p:nvPicPr>
            <p:blipFill rotWithShape="1">
              <a:blip r:embed="rId5" cstate="print">
                <a:extLst>
                  <a:ext uri="{28A0092B-C50C-407E-A947-70E740481C1C}">
                    <a14:useLocalDpi xmlns:a14="http://schemas.microsoft.com/office/drawing/2010/main" val="0"/>
                  </a:ext>
                </a:extLst>
              </a:blip>
              <a:srcRect l="41122" r="37249" b="79221"/>
              <a:stretch/>
            </p:blipFill>
            <p:spPr bwMode="auto">
              <a:xfrm rot="10800000">
                <a:off x="8653972" y="4349419"/>
                <a:ext cx="139763" cy="160964"/>
              </a:xfrm>
              <a:prstGeom prst="rect">
                <a:avLst/>
              </a:prstGeom>
              <a:noFill/>
              <a:ln>
                <a:noFill/>
              </a:ln>
            </p:spPr>
          </p:pic>
        </p:grpSp>
      </p:grpSp>
      <p:sp>
        <p:nvSpPr>
          <p:cNvPr id="42" name="正方形/長方形 41"/>
          <p:cNvSpPr/>
          <p:nvPr/>
        </p:nvSpPr>
        <p:spPr>
          <a:xfrm>
            <a:off x="6814595" y="3655818"/>
            <a:ext cx="1257108" cy="1398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テキスト ボックス 42"/>
          <p:cNvSpPr txBox="1"/>
          <p:nvPr/>
        </p:nvSpPr>
        <p:spPr>
          <a:xfrm>
            <a:off x="1864064" y="6268976"/>
            <a:ext cx="1650929" cy="461665"/>
          </a:xfrm>
          <a:prstGeom prst="rect">
            <a:avLst/>
          </a:prstGeom>
          <a:noFill/>
        </p:spPr>
        <p:txBody>
          <a:bodyPr wrap="square" rtlCol="0">
            <a:spAutoFit/>
          </a:bodyPr>
          <a:lstStyle/>
          <a:p>
            <a:pPr algn="ctr"/>
            <a:r>
              <a:rPr lang="en-US" altLang="ja-JP" sz="2400" dirty="0" smtClean="0">
                <a:solidFill>
                  <a:srgbClr val="FF0000"/>
                </a:solidFill>
              </a:rPr>
              <a:t>triclinic</a:t>
            </a:r>
          </a:p>
        </p:txBody>
      </p:sp>
      <p:sp>
        <p:nvSpPr>
          <p:cNvPr id="44" name="テキスト ボックス 43"/>
          <p:cNvSpPr txBox="1"/>
          <p:nvPr/>
        </p:nvSpPr>
        <p:spPr>
          <a:xfrm>
            <a:off x="6375883" y="3429000"/>
            <a:ext cx="2084549" cy="461665"/>
          </a:xfrm>
          <a:prstGeom prst="rect">
            <a:avLst/>
          </a:prstGeom>
          <a:solidFill>
            <a:schemeClr val="bg1"/>
          </a:solidFill>
        </p:spPr>
        <p:txBody>
          <a:bodyPr wrap="square" rtlCol="0">
            <a:spAutoFit/>
          </a:bodyPr>
          <a:lstStyle/>
          <a:p>
            <a:pPr algn="ctr"/>
            <a:r>
              <a:rPr lang="en-US" altLang="ja-JP" sz="2400" dirty="0" err="1" smtClean="0"/>
              <a:t>SnPc</a:t>
            </a:r>
            <a:r>
              <a:rPr lang="en-US" altLang="ja-JP" sz="2400" dirty="0" smtClean="0"/>
              <a:t>/graphene</a:t>
            </a:r>
          </a:p>
        </p:txBody>
      </p:sp>
      <p:sp>
        <p:nvSpPr>
          <p:cNvPr id="45" name="テキスト ボックス 44"/>
          <p:cNvSpPr txBox="1"/>
          <p:nvPr/>
        </p:nvSpPr>
        <p:spPr>
          <a:xfrm>
            <a:off x="2843808" y="3812847"/>
            <a:ext cx="1293012" cy="1200329"/>
          </a:xfrm>
          <a:prstGeom prst="rect">
            <a:avLst/>
          </a:prstGeom>
          <a:solidFill>
            <a:schemeClr val="bg1"/>
          </a:solidFill>
        </p:spPr>
        <p:txBody>
          <a:bodyPr wrap="square" rtlCol="0">
            <a:spAutoFit/>
          </a:bodyPr>
          <a:lstStyle/>
          <a:p>
            <a:r>
              <a:rPr lang="ja-JP" altLang="en-US" sz="2400" b="1" dirty="0" smtClean="0">
                <a:solidFill>
                  <a:srgbClr val="00B050"/>
                </a:solidFill>
              </a:rPr>
              <a:t>－ </a:t>
            </a:r>
            <a:r>
              <a:rPr lang="en-US" altLang="ja-JP" sz="2000" dirty="0" smtClean="0">
                <a:solidFill>
                  <a:srgbClr val="002060"/>
                </a:solidFill>
              </a:rPr>
              <a:t>1 ML</a:t>
            </a:r>
          </a:p>
          <a:p>
            <a:r>
              <a:rPr lang="ja-JP" altLang="en-US" sz="2400" dirty="0" smtClean="0">
                <a:solidFill>
                  <a:srgbClr val="FF0000"/>
                </a:solidFill>
              </a:rPr>
              <a:t>－</a:t>
            </a:r>
            <a:r>
              <a:rPr lang="ja-JP" altLang="en-US" sz="2000" dirty="0" smtClean="0">
                <a:solidFill>
                  <a:srgbClr val="FF0000"/>
                </a:solidFill>
              </a:rPr>
              <a:t> </a:t>
            </a:r>
            <a:r>
              <a:rPr lang="en-US" altLang="ja-JP" sz="2000" dirty="0" smtClean="0">
                <a:solidFill>
                  <a:srgbClr val="002060"/>
                </a:solidFill>
              </a:rPr>
              <a:t>2 ML</a:t>
            </a:r>
          </a:p>
          <a:p>
            <a:r>
              <a:rPr lang="ja-JP" altLang="en-US" sz="2400" dirty="0" smtClean="0">
                <a:solidFill>
                  <a:srgbClr val="002060"/>
                </a:solidFill>
              </a:rPr>
              <a:t>－</a:t>
            </a:r>
            <a:r>
              <a:rPr lang="ja-JP" altLang="en-US" sz="2000" dirty="0" smtClean="0">
                <a:solidFill>
                  <a:srgbClr val="002060"/>
                </a:solidFill>
              </a:rPr>
              <a:t> </a:t>
            </a:r>
            <a:r>
              <a:rPr lang="en-US" altLang="ja-JP" sz="2000" dirty="0" smtClean="0">
                <a:solidFill>
                  <a:srgbClr val="002060"/>
                </a:solidFill>
              </a:rPr>
              <a:t>2.8 ML</a:t>
            </a:r>
          </a:p>
        </p:txBody>
      </p:sp>
      <p:sp>
        <p:nvSpPr>
          <p:cNvPr id="46" name="テキスト ボックス 45"/>
          <p:cNvSpPr txBox="1"/>
          <p:nvPr/>
        </p:nvSpPr>
        <p:spPr>
          <a:xfrm>
            <a:off x="1812976" y="3429000"/>
            <a:ext cx="2326976" cy="461665"/>
          </a:xfrm>
          <a:prstGeom prst="rect">
            <a:avLst/>
          </a:prstGeom>
          <a:solidFill>
            <a:schemeClr val="bg1"/>
          </a:solidFill>
        </p:spPr>
        <p:txBody>
          <a:bodyPr wrap="square" rtlCol="0">
            <a:spAutoFit/>
          </a:bodyPr>
          <a:lstStyle/>
          <a:p>
            <a:pPr algn="ctr"/>
            <a:r>
              <a:rPr lang="en-US" altLang="ja-JP" sz="2400" dirty="0" err="1" smtClean="0"/>
              <a:t>PbPc</a:t>
            </a:r>
            <a:r>
              <a:rPr lang="en-US" altLang="ja-JP" sz="2400" dirty="0" smtClean="0"/>
              <a:t>/graphene</a:t>
            </a:r>
          </a:p>
        </p:txBody>
      </p:sp>
      <p:sp>
        <p:nvSpPr>
          <p:cNvPr id="47" name="テキスト ボックス 46"/>
          <p:cNvSpPr txBox="1"/>
          <p:nvPr/>
        </p:nvSpPr>
        <p:spPr>
          <a:xfrm>
            <a:off x="7092280" y="3861048"/>
            <a:ext cx="1293012" cy="830997"/>
          </a:xfrm>
          <a:prstGeom prst="rect">
            <a:avLst/>
          </a:prstGeom>
          <a:solidFill>
            <a:schemeClr val="bg1"/>
          </a:solidFill>
        </p:spPr>
        <p:txBody>
          <a:bodyPr wrap="square" rtlCol="0">
            <a:spAutoFit/>
          </a:bodyPr>
          <a:lstStyle/>
          <a:p>
            <a:r>
              <a:rPr lang="ja-JP" altLang="en-US" sz="2400" b="1" dirty="0" smtClean="0">
                <a:solidFill>
                  <a:srgbClr val="00B050"/>
                </a:solidFill>
              </a:rPr>
              <a:t>－ </a:t>
            </a:r>
            <a:r>
              <a:rPr lang="en-US" altLang="ja-JP" sz="2000" dirty="0" smtClean="0">
                <a:solidFill>
                  <a:srgbClr val="002060"/>
                </a:solidFill>
              </a:rPr>
              <a:t>1 ML</a:t>
            </a:r>
          </a:p>
          <a:p>
            <a:r>
              <a:rPr lang="ja-JP" altLang="en-US" sz="2400" dirty="0" smtClean="0">
                <a:solidFill>
                  <a:srgbClr val="FF0000"/>
                </a:solidFill>
              </a:rPr>
              <a:t>－</a:t>
            </a:r>
            <a:r>
              <a:rPr lang="ja-JP" altLang="en-US" sz="2000" dirty="0" smtClean="0">
                <a:solidFill>
                  <a:srgbClr val="FF0000"/>
                </a:solidFill>
              </a:rPr>
              <a:t> </a:t>
            </a:r>
            <a:r>
              <a:rPr lang="en-US" altLang="ja-JP" sz="2000" dirty="0" smtClean="0">
                <a:solidFill>
                  <a:srgbClr val="002060"/>
                </a:solidFill>
              </a:rPr>
              <a:t>2 ML</a:t>
            </a:r>
          </a:p>
        </p:txBody>
      </p:sp>
      <p:grpSp>
        <p:nvGrpSpPr>
          <p:cNvPr id="48" name="グループ化 47"/>
          <p:cNvGrpSpPr/>
          <p:nvPr/>
        </p:nvGrpSpPr>
        <p:grpSpPr>
          <a:xfrm>
            <a:off x="179512" y="1374651"/>
            <a:ext cx="4410075" cy="1838325"/>
            <a:chOff x="315260" y="916287"/>
            <a:chExt cx="4410075" cy="1838325"/>
          </a:xfrm>
        </p:grpSpPr>
        <p:pic>
          <p:nvPicPr>
            <p:cNvPr id="49" name="図 48"/>
            <p:cNvPicPr>
              <a:picLocks noChangeAspect="1"/>
            </p:cNvPicPr>
            <p:nvPr/>
          </p:nvPicPr>
          <p:blipFill>
            <a:blip r:embed="rId6"/>
            <a:stretch>
              <a:fillRect/>
            </a:stretch>
          </p:blipFill>
          <p:spPr>
            <a:xfrm>
              <a:off x="315260" y="916287"/>
              <a:ext cx="4410075" cy="1838325"/>
            </a:xfrm>
            <a:prstGeom prst="rect">
              <a:avLst/>
            </a:prstGeom>
          </p:spPr>
        </p:pic>
        <p:sp>
          <p:nvSpPr>
            <p:cNvPr id="50" name="テキスト ボックス 49"/>
            <p:cNvSpPr txBox="1"/>
            <p:nvPr/>
          </p:nvSpPr>
          <p:spPr>
            <a:xfrm>
              <a:off x="1609918" y="1034327"/>
              <a:ext cx="359394" cy="523220"/>
            </a:xfrm>
            <a:prstGeom prst="rect">
              <a:avLst/>
            </a:prstGeom>
            <a:noFill/>
          </p:spPr>
          <p:txBody>
            <a:bodyPr wrap="none" rtlCol="0">
              <a:spAutoFit/>
            </a:bodyPr>
            <a:lstStyle/>
            <a:p>
              <a:r>
                <a:rPr kumimoji="1" lang="en-US" altLang="ja-JP" sz="2800" dirty="0" smtClean="0">
                  <a:solidFill>
                    <a:srgbClr val="0000FF"/>
                  </a:solidFill>
                </a:rPr>
                <a:t>T</a:t>
              </a:r>
              <a:endParaRPr kumimoji="1" lang="ja-JP" altLang="en-US" sz="2800" dirty="0">
                <a:solidFill>
                  <a:srgbClr val="0000FF"/>
                </a:solidFill>
              </a:endParaRPr>
            </a:p>
          </p:txBody>
        </p:sp>
        <p:sp>
          <p:nvSpPr>
            <p:cNvPr id="51" name="テキスト ボックス 50"/>
            <p:cNvSpPr txBox="1"/>
            <p:nvPr/>
          </p:nvSpPr>
          <p:spPr>
            <a:xfrm>
              <a:off x="2670811" y="1034327"/>
              <a:ext cx="492443" cy="523220"/>
            </a:xfrm>
            <a:prstGeom prst="rect">
              <a:avLst/>
            </a:prstGeom>
            <a:noFill/>
          </p:spPr>
          <p:txBody>
            <a:bodyPr wrap="none" rtlCol="0">
              <a:spAutoFit/>
            </a:bodyPr>
            <a:lstStyle/>
            <a:p>
              <a:r>
                <a:rPr kumimoji="1" lang="en-US" altLang="ja-JP" sz="2800" dirty="0" smtClean="0">
                  <a:solidFill>
                    <a:srgbClr val="FF00FF"/>
                  </a:solidFill>
                </a:rPr>
                <a:t>M</a:t>
              </a:r>
              <a:endParaRPr kumimoji="1" lang="ja-JP" altLang="en-US" sz="2800" dirty="0">
                <a:solidFill>
                  <a:srgbClr val="FF00FF"/>
                </a:solidFill>
              </a:endParaRPr>
            </a:p>
          </p:txBody>
        </p:sp>
        <p:sp>
          <p:nvSpPr>
            <p:cNvPr id="52" name="テキスト ボックス 51"/>
            <p:cNvSpPr txBox="1"/>
            <p:nvPr/>
          </p:nvSpPr>
          <p:spPr>
            <a:xfrm>
              <a:off x="3482087" y="1890675"/>
              <a:ext cx="1114408" cy="369332"/>
            </a:xfrm>
            <a:prstGeom prst="rect">
              <a:avLst/>
            </a:prstGeom>
            <a:noFill/>
          </p:spPr>
          <p:txBody>
            <a:bodyPr wrap="none" rtlCol="0">
              <a:spAutoFit/>
            </a:bodyPr>
            <a:lstStyle/>
            <a:p>
              <a:r>
                <a:rPr kumimoji="1" lang="en-US" altLang="ja-JP" dirty="0" smtClean="0">
                  <a:solidFill>
                    <a:srgbClr val="00CC00"/>
                  </a:solidFill>
                </a:rPr>
                <a:t>monomer</a:t>
              </a:r>
              <a:endParaRPr kumimoji="1" lang="ja-JP" altLang="en-US" dirty="0">
                <a:solidFill>
                  <a:srgbClr val="00CC00"/>
                </a:solidFill>
              </a:endParaRPr>
            </a:p>
          </p:txBody>
        </p:sp>
      </p:grpSp>
      <p:sp>
        <p:nvSpPr>
          <p:cNvPr id="53" name="右矢印 52"/>
          <p:cNvSpPr/>
          <p:nvPr/>
        </p:nvSpPr>
        <p:spPr>
          <a:xfrm>
            <a:off x="1547664" y="6311774"/>
            <a:ext cx="576064" cy="37607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54" name="右矢印 53"/>
          <p:cNvSpPr/>
          <p:nvPr/>
        </p:nvSpPr>
        <p:spPr>
          <a:xfrm>
            <a:off x="6053139" y="6322500"/>
            <a:ext cx="576064" cy="37607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Tree>
    <p:extLst>
      <p:ext uri="{BB962C8B-B14F-4D97-AF65-F5344CB8AC3E}">
        <p14:creationId xmlns:p14="http://schemas.microsoft.com/office/powerpoint/2010/main" val="102126914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normAutofit fontScale="90000"/>
          </a:bodyPr>
          <a:lstStyle/>
          <a:p>
            <a:r>
              <a:rPr kumimoji="1" lang="en-US" altLang="ja-JP" dirty="0" smtClean="0"/>
              <a:t>UPS and LEIPS spectra of </a:t>
            </a:r>
            <a:r>
              <a:rPr kumimoji="1" lang="en-US" altLang="ja-JP" dirty="0" err="1" smtClean="0"/>
              <a:t>SnPc</a:t>
            </a:r>
            <a:r>
              <a:rPr kumimoji="1" lang="en-US" altLang="ja-JP" dirty="0" smtClean="0"/>
              <a:t>/HOPG</a:t>
            </a:r>
            <a:endParaRPr kumimoji="1" lang="ja-JP" altLang="en-US" dirty="0"/>
          </a:p>
        </p:txBody>
      </p:sp>
      <p:sp>
        <p:nvSpPr>
          <p:cNvPr id="4" name="スライド番号プレースホルダー 3"/>
          <p:cNvSpPr>
            <a:spLocks noGrp="1"/>
          </p:cNvSpPr>
          <p:nvPr>
            <p:ph type="sldNum" sz="quarter" idx="12"/>
          </p:nvPr>
        </p:nvSpPr>
        <p:spPr/>
        <p:txBody>
          <a:bodyPr/>
          <a:lstStyle/>
          <a:p>
            <a:fld id="{8E85554F-C387-4861-A355-13F72218BF61}" type="slidenum">
              <a:rPr kumimoji="1" lang="ja-JP" altLang="en-US" smtClean="0"/>
              <a:t>49</a:t>
            </a:fld>
            <a:endParaRPr kumimoji="1" lang="ja-JP" altLang="en-US"/>
          </a:p>
        </p:txBody>
      </p:sp>
      <p:sp>
        <p:nvSpPr>
          <p:cNvPr id="15" name="AutoShape 3"/>
          <p:cNvSpPr>
            <a:spLocks noChangeAspect="1" noChangeArrowheads="1" noTextEdit="1"/>
          </p:cNvSpPr>
          <p:nvPr/>
        </p:nvSpPr>
        <p:spPr bwMode="auto">
          <a:xfrm>
            <a:off x="1203327" y="1363662"/>
            <a:ext cx="5889628" cy="523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solidFill>
                <a:srgbClr val="FF0000"/>
              </a:solidFill>
            </a:endParaRPr>
          </a:p>
        </p:txBody>
      </p:sp>
      <p:sp>
        <p:nvSpPr>
          <p:cNvPr id="16" name="Line 5"/>
          <p:cNvSpPr>
            <a:spLocks noChangeShapeType="1"/>
          </p:cNvSpPr>
          <p:nvPr/>
        </p:nvSpPr>
        <p:spPr bwMode="auto">
          <a:xfrm>
            <a:off x="1641477" y="5826125"/>
            <a:ext cx="5334002" cy="0"/>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 name="Line 6"/>
          <p:cNvSpPr>
            <a:spLocks noChangeShapeType="1"/>
          </p:cNvSpPr>
          <p:nvPr/>
        </p:nvSpPr>
        <p:spPr bwMode="auto">
          <a:xfrm>
            <a:off x="2166940" y="5826125"/>
            <a:ext cx="0" cy="39688"/>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 name="Line 7"/>
          <p:cNvSpPr>
            <a:spLocks noChangeShapeType="1"/>
          </p:cNvSpPr>
          <p:nvPr/>
        </p:nvSpPr>
        <p:spPr bwMode="auto">
          <a:xfrm>
            <a:off x="3233740" y="5826125"/>
            <a:ext cx="0" cy="39688"/>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 name="Line 8"/>
          <p:cNvSpPr>
            <a:spLocks noChangeShapeType="1"/>
          </p:cNvSpPr>
          <p:nvPr/>
        </p:nvSpPr>
        <p:spPr bwMode="auto">
          <a:xfrm>
            <a:off x="4314828" y="5826125"/>
            <a:ext cx="0" cy="39688"/>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Line 9"/>
          <p:cNvSpPr>
            <a:spLocks noChangeShapeType="1"/>
          </p:cNvSpPr>
          <p:nvPr/>
        </p:nvSpPr>
        <p:spPr bwMode="auto">
          <a:xfrm>
            <a:off x="5381628" y="5826125"/>
            <a:ext cx="0" cy="39688"/>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1" name="Line 10"/>
          <p:cNvSpPr>
            <a:spLocks noChangeShapeType="1"/>
          </p:cNvSpPr>
          <p:nvPr/>
        </p:nvSpPr>
        <p:spPr bwMode="auto">
          <a:xfrm>
            <a:off x="6448429" y="5826125"/>
            <a:ext cx="0" cy="39688"/>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2" name="Line 11"/>
          <p:cNvSpPr>
            <a:spLocks noChangeShapeType="1"/>
          </p:cNvSpPr>
          <p:nvPr/>
        </p:nvSpPr>
        <p:spPr bwMode="auto">
          <a:xfrm>
            <a:off x="1641477" y="5826125"/>
            <a:ext cx="0" cy="93663"/>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3" name="Line 12"/>
          <p:cNvSpPr>
            <a:spLocks noChangeShapeType="1"/>
          </p:cNvSpPr>
          <p:nvPr/>
        </p:nvSpPr>
        <p:spPr bwMode="auto">
          <a:xfrm>
            <a:off x="2708277" y="5826125"/>
            <a:ext cx="0" cy="93663"/>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4" name="Line 13"/>
          <p:cNvSpPr>
            <a:spLocks noChangeShapeType="1"/>
          </p:cNvSpPr>
          <p:nvPr/>
        </p:nvSpPr>
        <p:spPr bwMode="auto">
          <a:xfrm>
            <a:off x="3775078" y="5826125"/>
            <a:ext cx="0" cy="93663"/>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5" name="Line 14"/>
          <p:cNvSpPr>
            <a:spLocks noChangeShapeType="1"/>
          </p:cNvSpPr>
          <p:nvPr/>
        </p:nvSpPr>
        <p:spPr bwMode="auto">
          <a:xfrm>
            <a:off x="4841878" y="5826125"/>
            <a:ext cx="0" cy="93663"/>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6" name="Line 15"/>
          <p:cNvSpPr>
            <a:spLocks noChangeShapeType="1"/>
          </p:cNvSpPr>
          <p:nvPr/>
        </p:nvSpPr>
        <p:spPr bwMode="auto">
          <a:xfrm>
            <a:off x="5908679" y="5826125"/>
            <a:ext cx="0" cy="93663"/>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7" name="Line 16"/>
          <p:cNvSpPr>
            <a:spLocks noChangeShapeType="1"/>
          </p:cNvSpPr>
          <p:nvPr/>
        </p:nvSpPr>
        <p:spPr bwMode="auto">
          <a:xfrm>
            <a:off x="6975479" y="5826125"/>
            <a:ext cx="0" cy="93663"/>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8" name="Line 17"/>
          <p:cNvSpPr>
            <a:spLocks noChangeShapeType="1"/>
          </p:cNvSpPr>
          <p:nvPr/>
        </p:nvSpPr>
        <p:spPr bwMode="auto">
          <a:xfrm flipV="1">
            <a:off x="1641477" y="1531937"/>
            <a:ext cx="0" cy="4294188"/>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9" name="Rectangle 18"/>
          <p:cNvSpPr>
            <a:spLocks noChangeArrowheads="1"/>
          </p:cNvSpPr>
          <p:nvPr/>
        </p:nvSpPr>
        <p:spPr bwMode="auto">
          <a:xfrm>
            <a:off x="1547814" y="5949950"/>
            <a:ext cx="2746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smtClean="0">
                <a:ln>
                  <a:noFill/>
                </a:ln>
                <a:solidFill>
                  <a:srgbClr val="000000"/>
                </a:solidFill>
                <a:effectLst/>
                <a:latin typeface="Arial Unicode MS" panose="020B0604020202020204" pitchFamily="50" charset="-128"/>
                <a:ea typeface="Arial Unicode MS" panose="020B0604020202020204" pitchFamily="50" charset="-128"/>
                <a:cs typeface="Arial Unicode MS" panose="020B0604020202020204" pitchFamily="50" charset="-128"/>
              </a:rPr>
              <a:t>-3</a:t>
            </a:r>
            <a:endParaRPr kumimoji="1" lang="ja-JP" altLang="ja-JP" sz="2400" b="0" i="0" u="none" strike="noStrike" cap="none" normalizeH="0" baseline="0" smtClean="0">
              <a:ln>
                <a:noFill/>
              </a:ln>
              <a:solidFill>
                <a:schemeClr val="tx1"/>
              </a:solidFill>
              <a:effectLst/>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0" name="Rectangle 19"/>
          <p:cNvSpPr>
            <a:spLocks noChangeArrowheads="1"/>
          </p:cNvSpPr>
          <p:nvPr/>
        </p:nvSpPr>
        <p:spPr bwMode="auto">
          <a:xfrm>
            <a:off x="2614615" y="5949950"/>
            <a:ext cx="2746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dirty="0" smtClean="0">
                <a:ln>
                  <a:noFill/>
                </a:ln>
                <a:solidFill>
                  <a:srgbClr val="000000"/>
                </a:solidFill>
                <a:effectLst/>
                <a:latin typeface="Arial Unicode MS" panose="020B0604020202020204" pitchFamily="50" charset="-128"/>
                <a:ea typeface="Arial Unicode MS" panose="020B0604020202020204" pitchFamily="50" charset="-128"/>
                <a:cs typeface="Arial Unicode MS" panose="020B0604020202020204" pitchFamily="50" charset="-128"/>
              </a:rPr>
              <a:t>-2</a:t>
            </a:r>
            <a:endParaRPr kumimoji="1" lang="ja-JP" altLang="ja-JP" sz="2400" b="0" i="0" u="none" strike="noStrike" cap="none" normalizeH="0" baseline="0" dirty="0" smtClean="0">
              <a:ln>
                <a:noFill/>
              </a:ln>
              <a:solidFill>
                <a:schemeClr val="tx1"/>
              </a:solidFill>
              <a:effectLst/>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1" name="Rectangle 20"/>
          <p:cNvSpPr>
            <a:spLocks noChangeArrowheads="1"/>
          </p:cNvSpPr>
          <p:nvPr/>
        </p:nvSpPr>
        <p:spPr bwMode="auto">
          <a:xfrm>
            <a:off x="3681415" y="5949950"/>
            <a:ext cx="2746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smtClean="0">
                <a:ln>
                  <a:noFill/>
                </a:ln>
                <a:solidFill>
                  <a:srgbClr val="000000"/>
                </a:solidFill>
                <a:effectLst/>
                <a:latin typeface="Arial Unicode MS" panose="020B0604020202020204" pitchFamily="50" charset="-128"/>
                <a:ea typeface="Arial Unicode MS" panose="020B0604020202020204" pitchFamily="50" charset="-128"/>
                <a:cs typeface="Arial Unicode MS" panose="020B0604020202020204" pitchFamily="50" charset="-128"/>
              </a:rPr>
              <a:t>-1</a:t>
            </a:r>
            <a:endParaRPr kumimoji="1" lang="ja-JP" altLang="ja-JP" sz="2400" b="0" i="0" u="none" strike="noStrike" cap="none" normalizeH="0" baseline="0" smtClean="0">
              <a:ln>
                <a:noFill/>
              </a:ln>
              <a:solidFill>
                <a:schemeClr val="tx1"/>
              </a:solidFill>
              <a:effectLst/>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2" name="Rectangle 21"/>
          <p:cNvSpPr>
            <a:spLocks noChangeArrowheads="1"/>
          </p:cNvSpPr>
          <p:nvPr/>
        </p:nvSpPr>
        <p:spPr bwMode="auto">
          <a:xfrm>
            <a:off x="4787903" y="5949950"/>
            <a:ext cx="171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smtClean="0">
                <a:ln>
                  <a:noFill/>
                </a:ln>
                <a:solidFill>
                  <a:srgbClr val="000000"/>
                </a:solidFill>
                <a:effectLst/>
                <a:latin typeface="Arial Unicode MS" panose="020B0604020202020204" pitchFamily="50" charset="-128"/>
                <a:ea typeface="Arial Unicode MS" panose="020B0604020202020204" pitchFamily="50" charset="-128"/>
                <a:cs typeface="Arial Unicode MS" panose="020B0604020202020204" pitchFamily="50" charset="-128"/>
              </a:rPr>
              <a:t>0</a:t>
            </a:r>
            <a:endParaRPr kumimoji="1" lang="ja-JP" altLang="ja-JP" sz="2400" b="0" i="0" u="none" strike="noStrike" cap="none" normalizeH="0" baseline="0" smtClean="0">
              <a:ln>
                <a:noFill/>
              </a:ln>
              <a:solidFill>
                <a:schemeClr val="tx1"/>
              </a:solidFill>
              <a:effectLst/>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3" name="Rectangle 22"/>
          <p:cNvSpPr>
            <a:spLocks noChangeArrowheads="1"/>
          </p:cNvSpPr>
          <p:nvPr/>
        </p:nvSpPr>
        <p:spPr bwMode="auto">
          <a:xfrm>
            <a:off x="5854704" y="5949950"/>
            <a:ext cx="171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smtClean="0">
                <a:ln>
                  <a:noFill/>
                </a:ln>
                <a:solidFill>
                  <a:srgbClr val="000000"/>
                </a:solidFill>
                <a:effectLst/>
                <a:latin typeface="Arial Unicode MS" panose="020B0604020202020204" pitchFamily="50" charset="-128"/>
                <a:ea typeface="Arial Unicode MS" panose="020B0604020202020204" pitchFamily="50" charset="-128"/>
                <a:cs typeface="Arial Unicode MS" panose="020B0604020202020204" pitchFamily="50" charset="-128"/>
              </a:rPr>
              <a:t>1</a:t>
            </a:r>
            <a:endParaRPr kumimoji="1" lang="ja-JP" altLang="ja-JP" sz="2400" b="0" i="0" u="none" strike="noStrike" cap="none" normalizeH="0" baseline="0" smtClean="0">
              <a:ln>
                <a:noFill/>
              </a:ln>
              <a:solidFill>
                <a:schemeClr val="tx1"/>
              </a:solidFill>
              <a:effectLst/>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4" name="Rectangle 23"/>
          <p:cNvSpPr>
            <a:spLocks noChangeArrowheads="1"/>
          </p:cNvSpPr>
          <p:nvPr/>
        </p:nvSpPr>
        <p:spPr bwMode="auto">
          <a:xfrm>
            <a:off x="6921504" y="5949950"/>
            <a:ext cx="1714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dirty="0" smtClean="0">
                <a:ln>
                  <a:noFill/>
                </a:ln>
                <a:solidFill>
                  <a:srgbClr val="000000"/>
                </a:solidFill>
                <a:effectLst/>
                <a:latin typeface="Arial Unicode MS" panose="020B0604020202020204" pitchFamily="50" charset="-128"/>
                <a:ea typeface="Arial Unicode MS" panose="020B0604020202020204" pitchFamily="50" charset="-128"/>
                <a:cs typeface="Arial Unicode MS" panose="020B0604020202020204" pitchFamily="50" charset="-128"/>
              </a:rPr>
              <a:t>2</a:t>
            </a:r>
            <a:endParaRPr kumimoji="1" lang="ja-JP" altLang="ja-JP" sz="2400" b="0" i="0" u="none" strike="noStrike" cap="none" normalizeH="0" baseline="0" dirty="0" smtClean="0">
              <a:ln>
                <a:noFill/>
              </a:ln>
              <a:solidFill>
                <a:schemeClr val="tx1"/>
              </a:solidFill>
              <a:effectLst/>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5" name="Freeform 24"/>
          <p:cNvSpPr>
            <a:spLocks/>
          </p:cNvSpPr>
          <p:nvPr/>
        </p:nvSpPr>
        <p:spPr bwMode="auto">
          <a:xfrm>
            <a:off x="4854578" y="5338762"/>
            <a:ext cx="2133601" cy="460375"/>
          </a:xfrm>
          <a:custGeom>
            <a:avLst/>
            <a:gdLst>
              <a:gd name="T0" fmla="*/ 17 w 1344"/>
              <a:gd name="T1" fmla="*/ 281 h 290"/>
              <a:gd name="T2" fmla="*/ 43 w 1344"/>
              <a:gd name="T3" fmla="*/ 273 h 290"/>
              <a:gd name="T4" fmla="*/ 77 w 1344"/>
              <a:gd name="T5" fmla="*/ 281 h 290"/>
              <a:gd name="T6" fmla="*/ 102 w 1344"/>
              <a:gd name="T7" fmla="*/ 273 h 290"/>
              <a:gd name="T8" fmla="*/ 128 w 1344"/>
              <a:gd name="T9" fmla="*/ 273 h 290"/>
              <a:gd name="T10" fmla="*/ 153 w 1344"/>
              <a:gd name="T11" fmla="*/ 281 h 290"/>
              <a:gd name="T12" fmla="*/ 179 w 1344"/>
              <a:gd name="T13" fmla="*/ 281 h 290"/>
              <a:gd name="T14" fmla="*/ 204 w 1344"/>
              <a:gd name="T15" fmla="*/ 273 h 290"/>
              <a:gd name="T16" fmla="*/ 238 w 1344"/>
              <a:gd name="T17" fmla="*/ 281 h 290"/>
              <a:gd name="T18" fmla="*/ 264 w 1344"/>
              <a:gd name="T19" fmla="*/ 281 h 290"/>
              <a:gd name="T20" fmla="*/ 289 w 1344"/>
              <a:gd name="T21" fmla="*/ 281 h 290"/>
              <a:gd name="T22" fmla="*/ 315 w 1344"/>
              <a:gd name="T23" fmla="*/ 273 h 290"/>
              <a:gd name="T24" fmla="*/ 340 w 1344"/>
              <a:gd name="T25" fmla="*/ 264 h 290"/>
              <a:gd name="T26" fmla="*/ 366 w 1344"/>
              <a:gd name="T27" fmla="*/ 264 h 290"/>
              <a:gd name="T28" fmla="*/ 400 w 1344"/>
              <a:gd name="T29" fmla="*/ 264 h 290"/>
              <a:gd name="T30" fmla="*/ 425 w 1344"/>
              <a:gd name="T31" fmla="*/ 247 h 290"/>
              <a:gd name="T32" fmla="*/ 451 w 1344"/>
              <a:gd name="T33" fmla="*/ 222 h 290"/>
              <a:gd name="T34" fmla="*/ 476 w 1344"/>
              <a:gd name="T35" fmla="*/ 222 h 290"/>
              <a:gd name="T36" fmla="*/ 502 w 1344"/>
              <a:gd name="T37" fmla="*/ 205 h 290"/>
              <a:gd name="T38" fmla="*/ 527 w 1344"/>
              <a:gd name="T39" fmla="*/ 170 h 290"/>
              <a:gd name="T40" fmla="*/ 553 w 1344"/>
              <a:gd name="T41" fmla="*/ 145 h 290"/>
              <a:gd name="T42" fmla="*/ 587 w 1344"/>
              <a:gd name="T43" fmla="*/ 111 h 290"/>
              <a:gd name="T44" fmla="*/ 612 w 1344"/>
              <a:gd name="T45" fmla="*/ 94 h 290"/>
              <a:gd name="T46" fmla="*/ 638 w 1344"/>
              <a:gd name="T47" fmla="*/ 51 h 290"/>
              <a:gd name="T48" fmla="*/ 664 w 1344"/>
              <a:gd name="T49" fmla="*/ 34 h 290"/>
              <a:gd name="T50" fmla="*/ 689 w 1344"/>
              <a:gd name="T51" fmla="*/ 9 h 290"/>
              <a:gd name="T52" fmla="*/ 723 w 1344"/>
              <a:gd name="T53" fmla="*/ 17 h 290"/>
              <a:gd name="T54" fmla="*/ 749 w 1344"/>
              <a:gd name="T55" fmla="*/ 26 h 290"/>
              <a:gd name="T56" fmla="*/ 774 w 1344"/>
              <a:gd name="T57" fmla="*/ 43 h 290"/>
              <a:gd name="T58" fmla="*/ 800 w 1344"/>
              <a:gd name="T59" fmla="*/ 51 h 290"/>
              <a:gd name="T60" fmla="*/ 825 w 1344"/>
              <a:gd name="T61" fmla="*/ 68 h 290"/>
              <a:gd name="T62" fmla="*/ 851 w 1344"/>
              <a:gd name="T63" fmla="*/ 94 h 290"/>
              <a:gd name="T64" fmla="*/ 885 w 1344"/>
              <a:gd name="T65" fmla="*/ 85 h 290"/>
              <a:gd name="T66" fmla="*/ 910 w 1344"/>
              <a:gd name="T67" fmla="*/ 128 h 290"/>
              <a:gd name="T68" fmla="*/ 936 w 1344"/>
              <a:gd name="T69" fmla="*/ 136 h 290"/>
              <a:gd name="T70" fmla="*/ 961 w 1344"/>
              <a:gd name="T71" fmla="*/ 179 h 290"/>
              <a:gd name="T72" fmla="*/ 987 w 1344"/>
              <a:gd name="T73" fmla="*/ 187 h 290"/>
              <a:gd name="T74" fmla="*/ 1012 w 1344"/>
              <a:gd name="T75" fmla="*/ 213 h 290"/>
              <a:gd name="T76" fmla="*/ 1038 w 1344"/>
              <a:gd name="T77" fmla="*/ 230 h 290"/>
              <a:gd name="T78" fmla="*/ 1072 w 1344"/>
              <a:gd name="T79" fmla="*/ 230 h 290"/>
              <a:gd name="T80" fmla="*/ 1097 w 1344"/>
              <a:gd name="T81" fmla="*/ 230 h 290"/>
              <a:gd name="T82" fmla="*/ 1123 w 1344"/>
              <a:gd name="T83" fmla="*/ 239 h 290"/>
              <a:gd name="T84" fmla="*/ 1148 w 1344"/>
              <a:gd name="T85" fmla="*/ 264 h 290"/>
              <a:gd name="T86" fmla="*/ 1174 w 1344"/>
              <a:gd name="T87" fmla="*/ 273 h 290"/>
              <a:gd name="T88" fmla="*/ 1208 w 1344"/>
              <a:gd name="T89" fmla="*/ 273 h 290"/>
              <a:gd name="T90" fmla="*/ 1233 w 1344"/>
              <a:gd name="T91" fmla="*/ 273 h 290"/>
              <a:gd name="T92" fmla="*/ 1259 w 1344"/>
              <a:gd name="T93" fmla="*/ 264 h 290"/>
              <a:gd name="T94" fmla="*/ 1284 w 1344"/>
              <a:gd name="T95" fmla="*/ 281 h 290"/>
              <a:gd name="T96" fmla="*/ 1310 w 1344"/>
              <a:gd name="T97" fmla="*/ 247 h 290"/>
              <a:gd name="T98" fmla="*/ 1336 w 1344"/>
              <a:gd name="T99" fmla="*/ 264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44" h="290">
                <a:moveTo>
                  <a:pt x="0" y="281"/>
                </a:moveTo>
                <a:lnTo>
                  <a:pt x="9" y="281"/>
                </a:lnTo>
                <a:lnTo>
                  <a:pt x="9" y="281"/>
                </a:lnTo>
                <a:lnTo>
                  <a:pt x="17" y="281"/>
                </a:lnTo>
                <a:lnTo>
                  <a:pt x="26" y="281"/>
                </a:lnTo>
                <a:lnTo>
                  <a:pt x="34" y="281"/>
                </a:lnTo>
                <a:lnTo>
                  <a:pt x="43" y="281"/>
                </a:lnTo>
                <a:lnTo>
                  <a:pt x="43" y="273"/>
                </a:lnTo>
                <a:lnTo>
                  <a:pt x="51" y="281"/>
                </a:lnTo>
                <a:lnTo>
                  <a:pt x="60" y="281"/>
                </a:lnTo>
                <a:lnTo>
                  <a:pt x="68" y="290"/>
                </a:lnTo>
                <a:lnTo>
                  <a:pt x="77" y="281"/>
                </a:lnTo>
                <a:lnTo>
                  <a:pt x="77" y="273"/>
                </a:lnTo>
                <a:lnTo>
                  <a:pt x="85" y="273"/>
                </a:lnTo>
                <a:lnTo>
                  <a:pt x="94" y="281"/>
                </a:lnTo>
                <a:lnTo>
                  <a:pt x="102" y="273"/>
                </a:lnTo>
                <a:lnTo>
                  <a:pt x="111" y="273"/>
                </a:lnTo>
                <a:lnTo>
                  <a:pt x="111" y="281"/>
                </a:lnTo>
                <a:lnTo>
                  <a:pt x="119" y="281"/>
                </a:lnTo>
                <a:lnTo>
                  <a:pt x="128" y="273"/>
                </a:lnTo>
                <a:lnTo>
                  <a:pt x="136" y="281"/>
                </a:lnTo>
                <a:lnTo>
                  <a:pt x="145" y="281"/>
                </a:lnTo>
                <a:lnTo>
                  <a:pt x="145" y="273"/>
                </a:lnTo>
                <a:lnTo>
                  <a:pt x="153" y="281"/>
                </a:lnTo>
                <a:lnTo>
                  <a:pt x="162" y="281"/>
                </a:lnTo>
                <a:lnTo>
                  <a:pt x="170" y="281"/>
                </a:lnTo>
                <a:lnTo>
                  <a:pt x="170" y="281"/>
                </a:lnTo>
                <a:lnTo>
                  <a:pt x="179" y="281"/>
                </a:lnTo>
                <a:lnTo>
                  <a:pt x="187" y="273"/>
                </a:lnTo>
                <a:lnTo>
                  <a:pt x="196" y="273"/>
                </a:lnTo>
                <a:lnTo>
                  <a:pt x="204" y="281"/>
                </a:lnTo>
                <a:lnTo>
                  <a:pt x="204" y="273"/>
                </a:lnTo>
                <a:lnTo>
                  <a:pt x="213" y="273"/>
                </a:lnTo>
                <a:lnTo>
                  <a:pt x="221" y="281"/>
                </a:lnTo>
                <a:lnTo>
                  <a:pt x="230" y="273"/>
                </a:lnTo>
                <a:lnTo>
                  <a:pt x="238" y="281"/>
                </a:lnTo>
                <a:lnTo>
                  <a:pt x="238" y="281"/>
                </a:lnTo>
                <a:lnTo>
                  <a:pt x="247" y="281"/>
                </a:lnTo>
                <a:lnTo>
                  <a:pt x="255" y="281"/>
                </a:lnTo>
                <a:lnTo>
                  <a:pt x="264" y="281"/>
                </a:lnTo>
                <a:lnTo>
                  <a:pt x="272" y="281"/>
                </a:lnTo>
                <a:lnTo>
                  <a:pt x="272" y="281"/>
                </a:lnTo>
                <a:lnTo>
                  <a:pt x="281" y="281"/>
                </a:lnTo>
                <a:lnTo>
                  <a:pt x="289" y="281"/>
                </a:lnTo>
                <a:lnTo>
                  <a:pt x="298" y="273"/>
                </a:lnTo>
                <a:lnTo>
                  <a:pt x="298" y="273"/>
                </a:lnTo>
                <a:lnTo>
                  <a:pt x="306" y="281"/>
                </a:lnTo>
                <a:lnTo>
                  <a:pt x="315" y="273"/>
                </a:lnTo>
                <a:lnTo>
                  <a:pt x="323" y="281"/>
                </a:lnTo>
                <a:lnTo>
                  <a:pt x="332" y="273"/>
                </a:lnTo>
                <a:lnTo>
                  <a:pt x="332" y="273"/>
                </a:lnTo>
                <a:lnTo>
                  <a:pt x="340" y="264"/>
                </a:lnTo>
                <a:lnTo>
                  <a:pt x="349" y="273"/>
                </a:lnTo>
                <a:lnTo>
                  <a:pt x="357" y="273"/>
                </a:lnTo>
                <a:lnTo>
                  <a:pt x="366" y="273"/>
                </a:lnTo>
                <a:lnTo>
                  <a:pt x="366" y="264"/>
                </a:lnTo>
                <a:lnTo>
                  <a:pt x="374" y="264"/>
                </a:lnTo>
                <a:lnTo>
                  <a:pt x="383" y="256"/>
                </a:lnTo>
                <a:lnTo>
                  <a:pt x="391" y="264"/>
                </a:lnTo>
                <a:lnTo>
                  <a:pt x="400" y="264"/>
                </a:lnTo>
                <a:lnTo>
                  <a:pt x="400" y="256"/>
                </a:lnTo>
                <a:lnTo>
                  <a:pt x="408" y="273"/>
                </a:lnTo>
                <a:lnTo>
                  <a:pt x="417" y="256"/>
                </a:lnTo>
                <a:lnTo>
                  <a:pt x="425" y="247"/>
                </a:lnTo>
                <a:lnTo>
                  <a:pt x="434" y="256"/>
                </a:lnTo>
                <a:lnTo>
                  <a:pt x="434" y="247"/>
                </a:lnTo>
                <a:lnTo>
                  <a:pt x="442" y="239"/>
                </a:lnTo>
                <a:lnTo>
                  <a:pt x="451" y="222"/>
                </a:lnTo>
                <a:lnTo>
                  <a:pt x="459" y="239"/>
                </a:lnTo>
                <a:lnTo>
                  <a:pt x="459" y="230"/>
                </a:lnTo>
                <a:lnTo>
                  <a:pt x="468" y="230"/>
                </a:lnTo>
                <a:lnTo>
                  <a:pt x="476" y="222"/>
                </a:lnTo>
                <a:lnTo>
                  <a:pt x="485" y="213"/>
                </a:lnTo>
                <a:lnTo>
                  <a:pt x="493" y="222"/>
                </a:lnTo>
                <a:lnTo>
                  <a:pt x="493" y="205"/>
                </a:lnTo>
                <a:lnTo>
                  <a:pt x="502" y="205"/>
                </a:lnTo>
                <a:lnTo>
                  <a:pt x="510" y="187"/>
                </a:lnTo>
                <a:lnTo>
                  <a:pt x="519" y="179"/>
                </a:lnTo>
                <a:lnTo>
                  <a:pt x="527" y="170"/>
                </a:lnTo>
                <a:lnTo>
                  <a:pt x="527" y="170"/>
                </a:lnTo>
                <a:lnTo>
                  <a:pt x="536" y="170"/>
                </a:lnTo>
                <a:lnTo>
                  <a:pt x="544" y="153"/>
                </a:lnTo>
                <a:lnTo>
                  <a:pt x="553" y="145"/>
                </a:lnTo>
                <a:lnTo>
                  <a:pt x="553" y="145"/>
                </a:lnTo>
                <a:lnTo>
                  <a:pt x="561" y="128"/>
                </a:lnTo>
                <a:lnTo>
                  <a:pt x="570" y="128"/>
                </a:lnTo>
                <a:lnTo>
                  <a:pt x="578" y="111"/>
                </a:lnTo>
                <a:lnTo>
                  <a:pt x="587" y="111"/>
                </a:lnTo>
                <a:lnTo>
                  <a:pt x="587" y="102"/>
                </a:lnTo>
                <a:lnTo>
                  <a:pt x="595" y="94"/>
                </a:lnTo>
                <a:lnTo>
                  <a:pt x="604" y="77"/>
                </a:lnTo>
                <a:lnTo>
                  <a:pt x="612" y="94"/>
                </a:lnTo>
                <a:lnTo>
                  <a:pt x="621" y="68"/>
                </a:lnTo>
                <a:lnTo>
                  <a:pt x="621" y="68"/>
                </a:lnTo>
                <a:lnTo>
                  <a:pt x="630" y="51"/>
                </a:lnTo>
                <a:lnTo>
                  <a:pt x="638" y="51"/>
                </a:lnTo>
                <a:lnTo>
                  <a:pt x="647" y="34"/>
                </a:lnTo>
                <a:lnTo>
                  <a:pt x="655" y="51"/>
                </a:lnTo>
                <a:lnTo>
                  <a:pt x="655" y="17"/>
                </a:lnTo>
                <a:lnTo>
                  <a:pt x="664" y="34"/>
                </a:lnTo>
                <a:lnTo>
                  <a:pt x="672" y="26"/>
                </a:lnTo>
                <a:lnTo>
                  <a:pt x="681" y="9"/>
                </a:lnTo>
                <a:lnTo>
                  <a:pt x="689" y="9"/>
                </a:lnTo>
                <a:lnTo>
                  <a:pt x="689" y="9"/>
                </a:lnTo>
                <a:lnTo>
                  <a:pt x="698" y="17"/>
                </a:lnTo>
                <a:lnTo>
                  <a:pt x="706" y="0"/>
                </a:lnTo>
                <a:lnTo>
                  <a:pt x="715" y="26"/>
                </a:lnTo>
                <a:lnTo>
                  <a:pt x="723" y="17"/>
                </a:lnTo>
                <a:lnTo>
                  <a:pt x="723" y="9"/>
                </a:lnTo>
                <a:lnTo>
                  <a:pt x="732" y="17"/>
                </a:lnTo>
                <a:lnTo>
                  <a:pt x="740" y="17"/>
                </a:lnTo>
                <a:lnTo>
                  <a:pt x="749" y="26"/>
                </a:lnTo>
                <a:lnTo>
                  <a:pt x="749" y="17"/>
                </a:lnTo>
                <a:lnTo>
                  <a:pt x="757" y="9"/>
                </a:lnTo>
                <a:lnTo>
                  <a:pt x="766" y="9"/>
                </a:lnTo>
                <a:lnTo>
                  <a:pt x="774" y="43"/>
                </a:lnTo>
                <a:lnTo>
                  <a:pt x="783" y="43"/>
                </a:lnTo>
                <a:lnTo>
                  <a:pt x="783" y="26"/>
                </a:lnTo>
                <a:lnTo>
                  <a:pt x="791" y="51"/>
                </a:lnTo>
                <a:lnTo>
                  <a:pt x="800" y="51"/>
                </a:lnTo>
                <a:lnTo>
                  <a:pt x="808" y="51"/>
                </a:lnTo>
                <a:lnTo>
                  <a:pt x="817" y="51"/>
                </a:lnTo>
                <a:lnTo>
                  <a:pt x="817" y="34"/>
                </a:lnTo>
                <a:lnTo>
                  <a:pt x="825" y="68"/>
                </a:lnTo>
                <a:lnTo>
                  <a:pt x="834" y="77"/>
                </a:lnTo>
                <a:lnTo>
                  <a:pt x="842" y="77"/>
                </a:lnTo>
                <a:lnTo>
                  <a:pt x="851" y="60"/>
                </a:lnTo>
                <a:lnTo>
                  <a:pt x="851" y="94"/>
                </a:lnTo>
                <a:lnTo>
                  <a:pt x="859" y="60"/>
                </a:lnTo>
                <a:lnTo>
                  <a:pt x="868" y="77"/>
                </a:lnTo>
                <a:lnTo>
                  <a:pt x="876" y="111"/>
                </a:lnTo>
                <a:lnTo>
                  <a:pt x="885" y="85"/>
                </a:lnTo>
                <a:lnTo>
                  <a:pt x="885" y="119"/>
                </a:lnTo>
                <a:lnTo>
                  <a:pt x="893" y="102"/>
                </a:lnTo>
                <a:lnTo>
                  <a:pt x="902" y="119"/>
                </a:lnTo>
                <a:lnTo>
                  <a:pt x="910" y="128"/>
                </a:lnTo>
                <a:lnTo>
                  <a:pt x="910" y="128"/>
                </a:lnTo>
                <a:lnTo>
                  <a:pt x="919" y="136"/>
                </a:lnTo>
                <a:lnTo>
                  <a:pt x="927" y="145"/>
                </a:lnTo>
                <a:lnTo>
                  <a:pt x="936" y="136"/>
                </a:lnTo>
                <a:lnTo>
                  <a:pt x="944" y="145"/>
                </a:lnTo>
                <a:lnTo>
                  <a:pt x="944" y="153"/>
                </a:lnTo>
                <a:lnTo>
                  <a:pt x="953" y="162"/>
                </a:lnTo>
                <a:lnTo>
                  <a:pt x="961" y="179"/>
                </a:lnTo>
                <a:lnTo>
                  <a:pt x="970" y="162"/>
                </a:lnTo>
                <a:lnTo>
                  <a:pt x="978" y="162"/>
                </a:lnTo>
                <a:lnTo>
                  <a:pt x="978" y="196"/>
                </a:lnTo>
                <a:lnTo>
                  <a:pt x="987" y="187"/>
                </a:lnTo>
                <a:lnTo>
                  <a:pt x="995" y="187"/>
                </a:lnTo>
                <a:lnTo>
                  <a:pt x="1004" y="205"/>
                </a:lnTo>
                <a:lnTo>
                  <a:pt x="1012" y="205"/>
                </a:lnTo>
                <a:lnTo>
                  <a:pt x="1012" y="213"/>
                </a:lnTo>
                <a:lnTo>
                  <a:pt x="1021" y="205"/>
                </a:lnTo>
                <a:lnTo>
                  <a:pt x="1029" y="213"/>
                </a:lnTo>
                <a:lnTo>
                  <a:pt x="1038" y="213"/>
                </a:lnTo>
                <a:lnTo>
                  <a:pt x="1038" y="230"/>
                </a:lnTo>
                <a:lnTo>
                  <a:pt x="1046" y="213"/>
                </a:lnTo>
                <a:lnTo>
                  <a:pt x="1055" y="239"/>
                </a:lnTo>
                <a:lnTo>
                  <a:pt x="1063" y="239"/>
                </a:lnTo>
                <a:lnTo>
                  <a:pt x="1072" y="230"/>
                </a:lnTo>
                <a:lnTo>
                  <a:pt x="1072" y="247"/>
                </a:lnTo>
                <a:lnTo>
                  <a:pt x="1080" y="239"/>
                </a:lnTo>
                <a:lnTo>
                  <a:pt x="1089" y="230"/>
                </a:lnTo>
                <a:lnTo>
                  <a:pt x="1097" y="230"/>
                </a:lnTo>
                <a:lnTo>
                  <a:pt x="1106" y="256"/>
                </a:lnTo>
                <a:lnTo>
                  <a:pt x="1106" y="239"/>
                </a:lnTo>
                <a:lnTo>
                  <a:pt x="1114" y="264"/>
                </a:lnTo>
                <a:lnTo>
                  <a:pt x="1123" y="239"/>
                </a:lnTo>
                <a:lnTo>
                  <a:pt x="1131" y="239"/>
                </a:lnTo>
                <a:lnTo>
                  <a:pt x="1140" y="247"/>
                </a:lnTo>
                <a:lnTo>
                  <a:pt x="1140" y="273"/>
                </a:lnTo>
                <a:lnTo>
                  <a:pt x="1148" y="264"/>
                </a:lnTo>
                <a:lnTo>
                  <a:pt x="1157" y="273"/>
                </a:lnTo>
                <a:lnTo>
                  <a:pt x="1165" y="264"/>
                </a:lnTo>
                <a:lnTo>
                  <a:pt x="1174" y="264"/>
                </a:lnTo>
                <a:lnTo>
                  <a:pt x="1174" y="273"/>
                </a:lnTo>
                <a:lnTo>
                  <a:pt x="1182" y="264"/>
                </a:lnTo>
                <a:lnTo>
                  <a:pt x="1191" y="264"/>
                </a:lnTo>
                <a:lnTo>
                  <a:pt x="1199" y="256"/>
                </a:lnTo>
                <a:lnTo>
                  <a:pt x="1208" y="273"/>
                </a:lnTo>
                <a:lnTo>
                  <a:pt x="1208" y="264"/>
                </a:lnTo>
                <a:lnTo>
                  <a:pt x="1216" y="256"/>
                </a:lnTo>
                <a:lnTo>
                  <a:pt x="1225" y="273"/>
                </a:lnTo>
                <a:lnTo>
                  <a:pt x="1233" y="273"/>
                </a:lnTo>
                <a:lnTo>
                  <a:pt x="1233" y="264"/>
                </a:lnTo>
                <a:lnTo>
                  <a:pt x="1242" y="290"/>
                </a:lnTo>
                <a:lnTo>
                  <a:pt x="1250" y="281"/>
                </a:lnTo>
                <a:lnTo>
                  <a:pt x="1259" y="264"/>
                </a:lnTo>
                <a:lnTo>
                  <a:pt x="1267" y="273"/>
                </a:lnTo>
                <a:lnTo>
                  <a:pt x="1267" y="281"/>
                </a:lnTo>
                <a:lnTo>
                  <a:pt x="1276" y="264"/>
                </a:lnTo>
                <a:lnTo>
                  <a:pt x="1284" y="281"/>
                </a:lnTo>
                <a:lnTo>
                  <a:pt x="1293" y="273"/>
                </a:lnTo>
                <a:lnTo>
                  <a:pt x="1301" y="281"/>
                </a:lnTo>
                <a:lnTo>
                  <a:pt x="1301" y="273"/>
                </a:lnTo>
                <a:lnTo>
                  <a:pt x="1310" y="247"/>
                </a:lnTo>
                <a:lnTo>
                  <a:pt x="1318" y="273"/>
                </a:lnTo>
                <a:lnTo>
                  <a:pt x="1327" y="290"/>
                </a:lnTo>
                <a:lnTo>
                  <a:pt x="1327" y="273"/>
                </a:lnTo>
                <a:lnTo>
                  <a:pt x="1336" y="264"/>
                </a:lnTo>
                <a:lnTo>
                  <a:pt x="1344" y="281"/>
                </a:lnTo>
              </a:path>
            </a:pathLst>
          </a:custGeom>
          <a:noFill/>
          <a:ln w="19050">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6" name="Freeform 25"/>
          <p:cNvSpPr>
            <a:spLocks/>
          </p:cNvSpPr>
          <p:nvPr/>
        </p:nvSpPr>
        <p:spPr bwMode="auto">
          <a:xfrm>
            <a:off x="4854578" y="4124325"/>
            <a:ext cx="2133601" cy="917575"/>
          </a:xfrm>
          <a:custGeom>
            <a:avLst/>
            <a:gdLst>
              <a:gd name="T0" fmla="*/ 17 w 1344"/>
              <a:gd name="T1" fmla="*/ 570 h 578"/>
              <a:gd name="T2" fmla="*/ 43 w 1344"/>
              <a:gd name="T3" fmla="*/ 561 h 578"/>
              <a:gd name="T4" fmla="*/ 77 w 1344"/>
              <a:gd name="T5" fmla="*/ 553 h 578"/>
              <a:gd name="T6" fmla="*/ 102 w 1344"/>
              <a:gd name="T7" fmla="*/ 561 h 578"/>
              <a:gd name="T8" fmla="*/ 128 w 1344"/>
              <a:gd name="T9" fmla="*/ 570 h 578"/>
              <a:gd name="T10" fmla="*/ 153 w 1344"/>
              <a:gd name="T11" fmla="*/ 561 h 578"/>
              <a:gd name="T12" fmla="*/ 179 w 1344"/>
              <a:gd name="T13" fmla="*/ 561 h 578"/>
              <a:gd name="T14" fmla="*/ 204 w 1344"/>
              <a:gd name="T15" fmla="*/ 544 h 578"/>
              <a:gd name="T16" fmla="*/ 238 w 1344"/>
              <a:gd name="T17" fmla="*/ 536 h 578"/>
              <a:gd name="T18" fmla="*/ 264 w 1344"/>
              <a:gd name="T19" fmla="*/ 553 h 578"/>
              <a:gd name="T20" fmla="*/ 289 w 1344"/>
              <a:gd name="T21" fmla="*/ 544 h 578"/>
              <a:gd name="T22" fmla="*/ 315 w 1344"/>
              <a:gd name="T23" fmla="*/ 510 h 578"/>
              <a:gd name="T24" fmla="*/ 340 w 1344"/>
              <a:gd name="T25" fmla="*/ 510 h 578"/>
              <a:gd name="T26" fmla="*/ 366 w 1344"/>
              <a:gd name="T27" fmla="*/ 502 h 578"/>
              <a:gd name="T28" fmla="*/ 400 w 1344"/>
              <a:gd name="T29" fmla="*/ 485 h 578"/>
              <a:gd name="T30" fmla="*/ 425 w 1344"/>
              <a:gd name="T31" fmla="*/ 451 h 578"/>
              <a:gd name="T32" fmla="*/ 451 w 1344"/>
              <a:gd name="T33" fmla="*/ 417 h 578"/>
              <a:gd name="T34" fmla="*/ 476 w 1344"/>
              <a:gd name="T35" fmla="*/ 400 h 578"/>
              <a:gd name="T36" fmla="*/ 502 w 1344"/>
              <a:gd name="T37" fmla="*/ 315 h 578"/>
              <a:gd name="T38" fmla="*/ 527 w 1344"/>
              <a:gd name="T39" fmla="*/ 264 h 578"/>
              <a:gd name="T40" fmla="*/ 553 w 1344"/>
              <a:gd name="T41" fmla="*/ 230 h 578"/>
              <a:gd name="T42" fmla="*/ 587 w 1344"/>
              <a:gd name="T43" fmla="*/ 204 h 578"/>
              <a:gd name="T44" fmla="*/ 612 w 1344"/>
              <a:gd name="T45" fmla="*/ 119 h 578"/>
              <a:gd name="T46" fmla="*/ 638 w 1344"/>
              <a:gd name="T47" fmla="*/ 59 h 578"/>
              <a:gd name="T48" fmla="*/ 664 w 1344"/>
              <a:gd name="T49" fmla="*/ 51 h 578"/>
              <a:gd name="T50" fmla="*/ 689 w 1344"/>
              <a:gd name="T51" fmla="*/ 0 h 578"/>
              <a:gd name="T52" fmla="*/ 723 w 1344"/>
              <a:gd name="T53" fmla="*/ 76 h 578"/>
              <a:gd name="T54" fmla="*/ 749 w 1344"/>
              <a:gd name="T55" fmla="*/ 136 h 578"/>
              <a:gd name="T56" fmla="*/ 774 w 1344"/>
              <a:gd name="T57" fmla="*/ 85 h 578"/>
              <a:gd name="T58" fmla="*/ 800 w 1344"/>
              <a:gd name="T59" fmla="*/ 85 h 578"/>
              <a:gd name="T60" fmla="*/ 825 w 1344"/>
              <a:gd name="T61" fmla="*/ 51 h 578"/>
              <a:gd name="T62" fmla="*/ 851 w 1344"/>
              <a:gd name="T63" fmla="*/ 187 h 578"/>
              <a:gd name="T64" fmla="*/ 885 w 1344"/>
              <a:gd name="T65" fmla="*/ 247 h 578"/>
              <a:gd name="T66" fmla="*/ 910 w 1344"/>
              <a:gd name="T67" fmla="*/ 238 h 578"/>
              <a:gd name="T68" fmla="*/ 936 w 1344"/>
              <a:gd name="T69" fmla="*/ 264 h 578"/>
              <a:gd name="T70" fmla="*/ 961 w 1344"/>
              <a:gd name="T71" fmla="*/ 357 h 578"/>
              <a:gd name="T72" fmla="*/ 987 w 1344"/>
              <a:gd name="T73" fmla="*/ 383 h 578"/>
              <a:gd name="T74" fmla="*/ 1012 w 1344"/>
              <a:gd name="T75" fmla="*/ 425 h 578"/>
              <a:gd name="T76" fmla="*/ 1038 w 1344"/>
              <a:gd name="T77" fmla="*/ 502 h 578"/>
              <a:gd name="T78" fmla="*/ 1072 w 1344"/>
              <a:gd name="T79" fmla="*/ 468 h 578"/>
              <a:gd name="T80" fmla="*/ 1097 w 1344"/>
              <a:gd name="T81" fmla="*/ 459 h 578"/>
              <a:gd name="T82" fmla="*/ 1123 w 1344"/>
              <a:gd name="T83" fmla="*/ 519 h 578"/>
              <a:gd name="T84" fmla="*/ 1148 w 1344"/>
              <a:gd name="T85" fmla="*/ 510 h 578"/>
              <a:gd name="T86" fmla="*/ 1174 w 1344"/>
              <a:gd name="T87" fmla="*/ 578 h 578"/>
              <a:gd name="T88" fmla="*/ 1208 w 1344"/>
              <a:gd name="T89" fmla="*/ 527 h 578"/>
              <a:gd name="T90" fmla="*/ 1233 w 1344"/>
              <a:gd name="T91" fmla="*/ 544 h 578"/>
              <a:gd name="T92" fmla="*/ 1259 w 1344"/>
              <a:gd name="T93" fmla="*/ 536 h 578"/>
              <a:gd name="T94" fmla="*/ 1284 w 1344"/>
              <a:gd name="T95" fmla="*/ 553 h 578"/>
              <a:gd name="T96" fmla="*/ 1310 w 1344"/>
              <a:gd name="T97" fmla="*/ 544 h 578"/>
              <a:gd name="T98" fmla="*/ 1336 w 1344"/>
              <a:gd name="T99" fmla="*/ 553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44" h="578">
                <a:moveTo>
                  <a:pt x="0" y="553"/>
                </a:moveTo>
                <a:lnTo>
                  <a:pt x="9" y="553"/>
                </a:lnTo>
                <a:lnTo>
                  <a:pt x="9" y="561"/>
                </a:lnTo>
                <a:lnTo>
                  <a:pt x="17" y="570"/>
                </a:lnTo>
                <a:lnTo>
                  <a:pt x="26" y="570"/>
                </a:lnTo>
                <a:lnTo>
                  <a:pt x="34" y="561"/>
                </a:lnTo>
                <a:lnTo>
                  <a:pt x="43" y="570"/>
                </a:lnTo>
                <a:lnTo>
                  <a:pt x="43" y="561"/>
                </a:lnTo>
                <a:lnTo>
                  <a:pt x="51" y="561"/>
                </a:lnTo>
                <a:lnTo>
                  <a:pt x="60" y="553"/>
                </a:lnTo>
                <a:lnTo>
                  <a:pt x="68" y="553"/>
                </a:lnTo>
                <a:lnTo>
                  <a:pt x="77" y="553"/>
                </a:lnTo>
                <a:lnTo>
                  <a:pt x="77" y="561"/>
                </a:lnTo>
                <a:lnTo>
                  <a:pt x="85" y="561"/>
                </a:lnTo>
                <a:lnTo>
                  <a:pt x="94" y="553"/>
                </a:lnTo>
                <a:lnTo>
                  <a:pt x="102" y="561"/>
                </a:lnTo>
                <a:lnTo>
                  <a:pt x="111" y="561"/>
                </a:lnTo>
                <a:lnTo>
                  <a:pt x="111" y="553"/>
                </a:lnTo>
                <a:lnTo>
                  <a:pt x="119" y="561"/>
                </a:lnTo>
                <a:lnTo>
                  <a:pt x="128" y="570"/>
                </a:lnTo>
                <a:lnTo>
                  <a:pt x="136" y="561"/>
                </a:lnTo>
                <a:lnTo>
                  <a:pt x="145" y="544"/>
                </a:lnTo>
                <a:lnTo>
                  <a:pt x="145" y="553"/>
                </a:lnTo>
                <a:lnTo>
                  <a:pt x="153" y="561"/>
                </a:lnTo>
                <a:lnTo>
                  <a:pt x="162" y="570"/>
                </a:lnTo>
                <a:lnTo>
                  <a:pt x="170" y="561"/>
                </a:lnTo>
                <a:lnTo>
                  <a:pt x="170" y="544"/>
                </a:lnTo>
                <a:lnTo>
                  <a:pt x="179" y="561"/>
                </a:lnTo>
                <a:lnTo>
                  <a:pt x="187" y="561"/>
                </a:lnTo>
                <a:lnTo>
                  <a:pt x="196" y="553"/>
                </a:lnTo>
                <a:lnTo>
                  <a:pt x="204" y="544"/>
                </a:lnTo>
                <a:lnTo>
                  <a:pt x="204" y="544"/>
                </a:lnTo>
                <a:lnTo>
                  <a:pt x="213" y="544"/>
                </a:lnTo>
                <a:lnTo>
                  <a:pt x="221" y="553"/>
                </a:lnTo>
                <a:lnTo>
                  <a:pt x="230" y="527"/>
                </a:lnTo>
                <a:lnTo>
                  <a:pt x="238" y="536"/>
                </a:lnTo>
                <a:lnTo>
                  <a:pt x="238" y="561"/>
                </a:lnTo>
                <a:lnTo>
                  <a:pt x="247" y="527"/>
                </a:lnTo>
                <a:lnTo>
                  <a:pt x="255" y="527"/>
                </a:lnTo>
                <a:lnTo>
                  <a:pt x="264" y="553"/>
                </a:lnTo>
                <a:lnTo>
                  <a:pt x="272" y="519"/>
                </a:lnTo>
                <a:lnTo>
                  <a:pt x="272" y="519"/>
                </a:lnTo>
                <a:lnTo>
                  <a:pt x="281" y="536"/>
                </a:lnTo>
                <a:lnTo>
                  <a:pt x="289" y="544"/>
                </a:lnTo>
                <a:lnTo>
                  <a:pt x="298" y="510"/>
                </a:lnTo>
                <a:lnTo>
                  <a:pt x="298" y="527"/>
                </a:lnTo>
                <a:lnTo>
                  <a:pt x="306" y="519"/>
                </a:lnTo>
                <a:lnTo>
                  <a:pt x="315" y="510"/>
                </a:lnTo>
                <a:lnTo>
                  <a:pt x="323" y="510"/>
                </a:lnTo>
                <a:lnTo>
                  <a:pt x="332" y="502"/>
                </a:lnTo>
                <a:lnTo>
                  <a:pt x="332" y="519"/>
                </a:lnTo>
                <a:lnTo>
                  <a:pt x="340" y="510"/>
                </a:lnTo>
                <a:lnTo>
                  <a:pt x="349" y="510"/>
                </a:lnTo>
                <a:lnTo>
                  <a:pt x="357" y="502"/>
                </a:lnTo>
                <a:lnTo>
                  <a:pt x="366" y="502"/>
                </a:lnTo>
                <a:lnTo>
                  <a:pt x="366" y="502"/>
                </a:lnTo>
                <a:lnTo>
                  <a:pt x="374" y="476"/>
                </a:lnTo>
                <a:lnTo>
                  <a:pt x="383" y="459"/>
                </a:lnTo>
                <a:lnTo>
                  <a:pt x="391" y="502"/>
                </a:lnTo>
                <a:lnTo>
                  <a:pt x="400" y="485"/>
                </a:lnTo>
                <a:lnTo>
                  <a:pt x="400" y="485"/>
                </a:lnTo>
                <a:lnTo>
                  <a:pt x="408" y="459"/>
                </a:lnTo>
                <a:lnTo>
                  <a:pt x="417" y="468"/>
                </a:lnTo>
                <a:lnTo>
                  <a:pt x="425" y="451"/>
                </a:lnTo>
                <a:lnTo>
                  <a:pt x="434" y="442"/>
                </a:lnTo>
                <a:lnTo>
                  <a:pt x="434" y="391"/>
                </a:lnTo>
                <a:lnTo>
                  <a:pt x="442" y="442"/>
                </a:lnTo>
                <a:lnTo>
                  <a:pt x="451" y="417"/>
                </a:lnTo>
                <a:lnTo>
                  <a:pt x="459" y="425"/>
                </a:lnTo>
                <a:lnTo>
                  <a:pt x="459" y="408"/>
                </a:lnTo>
                <a:lnTo>
                  <a:pt x="468" y="357"/>
                </a:lnTo>
                <a:lnTo>
                  <a:pt x="476" y="400"/>
                </a:lnTo>
                <a:lnTo>
                  <a:pt x="485" y="340"/>
                </a:lnTo>
                <a:lnTo>
                  <a:pt x="493" y="340"/>
                </a:lnTo>
                <a:lnTo>
                  <a:pt x="493" y="315"/>
                </a:lnTo>
                <a:lnTo>
                  <a:pt x="502" y="315"/>
                </a:lnTo>
                <a:lnTo>
                  <a:pt x="510" y="289"/>
                </a:lnTo>
                <a:lnTo>
                  <a:pt x="519" y="221"/>
                </a:lnTo>
                <a:lnTo>
                  <a:pt x="527" y="298"/>
                </a:lnTo>
                <a:lnTo>
                  <a:pt x="527" y="264"/>
                </a:lnTo>
                <a:lnTo>
                  <a:pt x="536" y="298"/>
                </a:lnTo>
                <a:lnTo>
                  <a:pt x="544" y="264"/>
                </a:lnTo>
                <a:lnTo>
                  <a:pt x="553" y="221"/>
                </a:lnTo>
                <a:lnTo>
                  <a:pt x="553" y="230"/>
                </a:lnTo>
                <a:lnTo>
                  <a:pt x="561" y="195"/>
                </a:lnTo>
                <a:lnTo>
                  <a:pt x="570" y="213"/>
                </a:lnTo>
                <a:lnTo>
                  <a:pt x="578" y="195"/>
                </a:lnTo>
                <a:lnTo>
                  <a:pt x="587" y="204"/>
                </a:lnTo>
                <a:lnTo>
                  <a:pt x="587" y="238"/>
                </a:lnTo>
                <a:lnTo>
                  <a:pt x="595" y="119"/>
                </a:lnTo>
                <a:lnTo>
                  <a:pt x="604" y="110"/>
                </a:lnTo>
                <a:lnTo>
                  <a:pt x="612" y="119"/>
                </a:lnTo>
                <a:lnTo>
                  <a:pt x="621" y="110"/>
                </a:lnTo>
                <a:lnTo>
                  <a:pt x="621" y="93"/>
                </a:lnTo>
                <a:lnTo>
                  <a:pt x="630" y="119"/>
                </a:lnTo>
                <a:lnTo>
                  <a:pt x="638" y="59"/>
                </a:lnTo>
                <a:lnTo>
                  <a:pt x="647" y="102"/>
                </a:lnTo>
                <a:lnTo>
                  <a:pt x="655" y="85"/>
                </a:lnTo>
                <a:lnTo>
                  <a:pt x="655" y="34"/>
                </a:lnTo>
                <a:lnTo>
                  <a:pt x="664" y="51"/>
                </a:lnTo>
                <a:lnTo>
                  <a:pt x="672" y="68"/>
                </a:lnTo>
                <a:lnTo>
                  <a:pt x="681" y="102"/>
                </a:lnTo>
                <a:lnTo>
                  <a:pt x="689" y="76"/>
                </a:lnTo>
                <a:lnTo>
                  <a:pt x="689" y="0"/>
                </a:lnTo>
                <a:lnTo>
                  <a:pt x="698" y="34"/>
                </a:lnTo>
                <a:lnTo>
                  <a:pt x="706" y="25"/>
                </a:lnTo>
                <a:lnTo>
                  <a:pt x="715" y="34"/>
                </a:lnTo>
                <a:lnTo>
                  <a:pt x="723" y="76"/>
                </a:lnTo>
                <a:lnTo>
                  <a:pt x="723" y="68"/>
                </a:lnTo>
                <a:lnTo>
                  <a:pt x="732" y="17"/>
                </a:lnTo>
                <a:lnTo>
                  <a:pt x="740" y="51"/>
                </a:lnTo>
                <a:lnTo>
                  <a:pt x="749" y="136"/>
                </a:lnTo>
                <a:lnTo>
                  <a:pt x="749" y="25"/>
                </a:lnTo>
                <a:lnTo>
                  <a:pt x="757" y="76"/>
                </a:lnTo>
                <a:lnTo>
                  <a:pt x="766" y="25"/>
                </a:lnTo>
                <a:lnTo>
                  <a:pt x="774" y="85"/>
                </a:lnTo>
                <a:lnTo>
                  <a:pt x="783" y="42"/>
                </a:lnTo>
                <a:lnTo>
                  <a:pt x="783" y="102"/>
                </a:lnTo>
                <a:lnTo>
                  <a:pt x="791" y="102"/>
                </a:lnTo>
                <a:lnTo>
                  <a:pt x="800" y="85"/>
                </a:lnTo>
                <a:lnTo>
                  <a:pt x="808" y="127"/>
                </a:lnTo>
                <a:lnTo>
                  <a:pt x="817" y="93"/>
                </a:lnTo>
                <a:lnTo>
                  <a:pt x="817" y="136"/>
                </a:lnTo>
                <a:lnTo>
                  <a:pt x="825" y="51"/>
                </a:lnTo>
                <a:lnTo>
                  <a:pt x="834" y="102"/>
                </a:lnTo>
                <a:lnTo>
                  <a:pt x="842" y="153"/>
                </a:lnTo>
                <a:lnTo>
                  <a:pt x="851" y="195"/>
                </a:lnTo>
                <a:lnTo>
                  <a:pt x="851" y="187"/>
                </a:lnTo>
                <a:lnTo>
                  <a:pt x="859" y="178"/>
                </a:lnTo>
                <a:lnTo>
                  <a:pt x="868" y="161"/>
                </a:lnTo>
                <a:lnTo>
                  <a:pt x="876" y="170"/>
                </a:lnTo>
                <a:lnTo>
                  <a:pt x="885" y="247"/>
                </a:lnTo>
                <a:lnTo>
                  <a:pt x="885" y="255"/>
                </a:lnTo>
                <a:lnTo>
                  <a:pt x="893" y="247"/>
                </a:lnTo>
                <a:lnTo>
                  <a:pt x="902" y="281"/>
                </a:lnTo>
                <a:lnTo>
                  <a:pt x="910" y="238"/>
                </a:lnTo>
                <a:lnTo>
                  <a:pt x="910" y="281"/>
                </a:lnTo>
                <a:lnTo>
                  <a:pt x="919" y="264"/>
                </a:lnTo>
                <a:lnTo>
                  <a:pt x="927" y="298"/>
                </a:lnTo>
                <a:lnTo>
                  <a:pt x="936" y="264"/>
                </a:lnTo>
                <a:lnTo>
                  <a:pt x="944" y="340"/>
                </a:lnTo>
                <a:lnTo>
                  <a:pt x="944" y="332"/>
                </a:lnTo>
                <a:lnTo>
                  <a:pt x="953" y="332"/>
                </a:lnTo>
                <a:lnTo>
                  <a:pt x="961" y="357"/>
                </a:lnTo>
                <a:lnTo>
                  <a:pt x="970" y="374"/>
                </a:lnTo>
                <a:lnTo>
                  <a:pt x="978" y="349"/>
                </a:lnTo>
                <a:lnTo>
                  <a:pt x="978" y="366"/>
                </a:lnTo>
                <a:lnTo>
                  <a:pt x="987" y="383"/>
                </a:lnTo>
                <a:lnTo>
                  <a:pt x="995" y="357"/>
                </a:lnTo>
                <a:lnTo>
                  <a:pt x="1004" y="400"/>
                </a:lnTo>
                <a:lnTo>
                  <a:pt x="1012" y="459"/>
                </a:lnTo>
                <a:lnTo>
                  <a:pt x="1012" y="425"/>
                </a:lnTo>
                <a:lnTo>
                  <a:pt x="1021" y="408"/>
                </a:lnTo>
                <a:lnTo>
                  <a:pt x="1029" y="485"/>
                </a:lnTo>
                <a:lnTo>
                  <a:pt x="1038" y="451"/>
                </a:lnTo>
                <a:lnTo>
                  <a:pt x="1038" y="502"/>
                </a:lnTo>
                <a:lnTo>
                  <a:pt x="1046" y="476"/>
                </a:lnTo>
                <a:lnTo>
                  <a:pt x="1055" y="468"/>
                </a:lnTo>
                <a:lnTo>
                  <a:pt x="1063" y="502"/>
                </a:lnTo>
                <a:lnTo>
                  <a:pt x="1072" y="468"/>
                </a:lnTo>
                <a:lnTo>
                  <a:pt x="1072" y="493"/>
                </a:lnTo>
                <a:lnTo>
                  <a:pt x="1080" y="485"/>
                </a:lnTo>
                <a:lnTo>
                  <a:pt x="1089" y="502"/>
                </a:lnTo>
                <a:lnTo>
                  <a:pt x="1097" y="459"/>
                </a:lnTo>
                <a:lnTo>
                  <a:pt x="1106" y="502"/>
                </a:lnTo>
                <a:lnTo>
                  <a:pt x="1106" y="485"/>
                </a:lnTo>
                <a:lnTo>
                  <a:pt x="1114" y="527"/>
                </a:lnTo>
                <a:lnTo>
                  <a:pt x="1123" y="519"/>
                </a:lnTo>
                <a:lnTo>
                  <a:pt x="1131" y="536"/>
                </a:lnTo>
                <a:lnTo>
                  <a:pt x="1140" y="527"/>
                </a:lnTo>
                <a:lnTo>
                  <a:pt x="1140" y="527"/>
                </a:lnTo>
                <a:lnTo>
                  <a:pt x="1148" y="510"/>
                </a:lnTo>
                <a:lnTo>
                  <a:pt x="1157" y="502"/>
                </a:lnTo>
                <a:lnTo>
                  <a:pt x="1165" y="544"/>
                </a:lnTo>
                <a:lnTo>
                  <a:pt x="1174" y="519"/>
                </a:lnTo>
                <a:lnTo>
                  <a:pt x="1174" y="578"/>
                </a:lnTo>
                <a:lnTo>
                  <a:pt x="1182" y="536"/>
                </a:lnTo>
                <a:lnTo>
                  <a:pt x="1191" y="510"/>
                </a:lnTo>
                <a:lnTo>
                  <a:pt x="1199" y="578"/>
                </a:lnTo>
                <a:lnTo>
                  <a:pt x="1208" y="527"/>
                </a:lnTo>
                <a:lnTo>
                  <a:pt x="1208" y="510"/>
                </a:lnTo>
                <a:lnTo>
                  <a:pt x="1216" y="561"/>
                </a:lnTo>
                <a:lnTo>
                  <a:pt x="1225" y="570"/>
                </a:lnTo>
                <a:lnTo>
                  <a:pt x="1233" y="544"/>
                </a:lnTo>
                <a:lnTo>
                  <a:pt x="1233" y="544"/>
                </a:lnTo>
                <a:lnTo>
                  <a:pt x="1242" y="553"/>
                </a:lnTo>
                <a:lnTo>
                  <a:pt x="1250" y="561"/>
                </a:lnTo>
                <a:lnTo>
                  <a:pt x="1259" y="536"/>
                </a:lnTo>
                <a:lnTo>
                  <a:pt x="1267" y="561"/>
                </a:lnTo>
                <a:lnTo>
                  <a:pt x="1267" y="519"/>
                </a:lnTo>
                <a:lnTo>
                  <a:pt x="1276" y="561"/>
                </a:lnTo>
                <a:lnTo>
                  <a:pt x="1284" y="553"/>
                </a:lnTo>
                <a:lnTo>
                  <a:pt x="1293" y="578"/>
                </a:lnTo>
                <a:lnTo>
                  <a:pt x="1301" y="561"/>
                </a:lnTo>
                <a:lnTo>
                  <a:pt x="1301" y="561"/>
                </a:lnTo>
                <a:lnTo>
                  <a:pt x="1310" y="544"/>
                </a:lnTo>
                <a:lnTo>
                  <a:pt x="1318" y="570"/>
                </a:lnTo>
                <a:lnTo>
                  <a:pt x="1327" y="544"/>
                </a:lnTo>
                <a:lnTo>
                  <a:pt x="1327" y="553"/>
                </a:lnTo>
                <a:lnTo>
                  <a:pt x="1336" y="553"/>
                </a:lnTo>
                <a:lnTo>
                  <a:pt x="1344" y="553"/>
                </a:lnTo>
              </a:path>
            </a:pathLst>
          </a:custGeom>
          <a:noFill/>
          <a:ln w="19050">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7" name="Freeform 26"/>
          <p:cNvSpPr>
            <a:spLocks/>
          </p:cNvSpPr>
          <p:nvPr/>
        </p:nvSpPr>
        <p:spPr bwMode="auto">
          <a:xfrm>
            <a:off x="4854578" y="3314700"/>
            <a:ext cx="2133601" cy="957263"/>
          </a:xfrm>
          <a:custGeom>
            <a:avLst/>
            <a:gdLst>
              <a:gd name="T0" fmla="*/ 17 w 1344"/>
              <a:gd name="T1" fmla="*/ 578 h 603"/>
              <a:gd name="T2" fmla="*/ 43 w 1344"/>
              <a:gd name="T3" fmla="*/ 595 h 603"/>
              <a:gd name="T4" fmla="*/ 77 w 1344"/>
              <a:gd name="T5" fmla="*/ 586 h 603"/>
              <a:gd name="T6" fmla="*/ 102 w 1344"/>
              <a:gd name="T7" fmla="*/ 586 h 603"/>
              <a:gd name="T8" fmla="*/ 128 w 1344"/>
              <a:gd name="T9" fmla="*/ 595 h 603"/>
              <a:gd name="T10" fmla="*/ 153 w 1344"/>
              <a:gd name="T11" fmla="*/ 603 h 603"/>
              <a:gd name="T12" fmla="*/ 179 w 1344"/>
              <a:gd name="T13" fmla="*/ 595 h 603"/>
              <a:gd name="T14" fmla="*/ 204 w 1344"/>
              <a:gd name="T15" fmla="*/ 578 h 603"/>
              <a:gd name="T16" fmla="*/ 238 w 1344"/>
              <a:gd name="T17" fmla="*/ 578 h 603"/>
              <a:gd name="T18" fmla="*/ 264 w 1344"/>
              <a:gd name="T19" fmla="*/ 569 h 603"/>
              <a:gd name="T20" fmla="*/ 289 w 1344"/>
              <a:gd name="T21" fmla="*/ 552 h 603"/>
              <a:gd name="T22" fmla="*/ 315 w 1344"/>
              <a:gd name="T23" fmla="*/ 578 h 603"/>
              <a:gd name="T24" fmla="*/ 340 w 1344"/>
              <a:gd name="T25" fmla="*/ 569 h 603"/>
              <a:gd name="T26" fmla="*/ 366 w 1344"/>
              <a:gd name="T27" fmla="*/ 518 h 603"/>
              <a:gd name="T28" fmla="*/ 400 w 1344"/>
              <a:gd name="T29" fmla="*/ 518 h 603"/>
              <a:gd name="T30" fmla="*/ 425 w 1344"/>
              <a:gd name="T31" fmla="*/ 459 h 603"/>
              <a:gd name="T32" fmla="*/ 451 w 1344"/>
              <a:gd name="T33" fmla="*/ 450 h 603"/>
              <a:gd name="T34" fmla="*/ 476 w 1344"/>
              <a:gd name="T35" fmla="*/ 365 h 603"/>
              <a:gd name="T36" fmla="*/ 502 w 1344"/>
              <a:gd name="T37" fmla="*/ 382 h 603"/>
              <a:gd name="T38" fmla="*/ 527 w 1344"/>
              <a:gd name="T39" fmla="*/ 297 h 603"/>
              <a:gd name="T40" fmla="*/ 553 w 1344"/>
              <a:gd name="T41" fmla="*/ 263 h 603"/>
              <a:gd name="T42" fmla="*/ 587 w 1344"/>
              <a:gd name="T43" fmla="*/ 212 h 603"/>
              <a:gd name="T44" fmla="*/ 612 w 1344"/>
              <a:gd name="T45" fmla="*/ 195 h 603"/>
              <a:gd name="T46" fmla="*/ 638 w 1344"/>
              <a:gd name="T47" fmla="*/ 127 h 603"/>
              <a:gd name="T48" fmla="*/ 664 w 1344"/>
              <a:gd name="T49" fmla="*/ 85 h 603"/>
              <a:gd name="T50" fmla="*/ 689 w 1344"/>
              <a:gd name="T51" fmla="*/ 85 h 603"/>
              <a:gd name="T52" fmla="*/ 723 w 1344"/>
              <a:gd name="T53" fmla="*/ 93 h 603"/>
              <a:gd name="T54" fmla="*/ 749 w 1344"/>
              <a:gd name="T55" fmla="*/ 76 h 603"/>
              <a:gd name="T56" fmla="*/ 774 w 1344"/>
              <a:gd name="T57" fmla="*/ 42 h 603"/>
              <a:gd name="T58" fmla="*/ 800 w 1344"/>
              <a:gd name="T59" fmla="*/ 76 h 603"/>
              <a:gd name="T60" fmla="*/ 825 w 1344"/>
              <a:gd name="T61" fmla="*/ 127 h 603"/>
              <a:gd name="T62" fmla="*/ 851 w 1344"/>
              <a:gd name="T63" fmla="*/ 127 h 603"/>
              <a:gd name="T64" fmla="*/ 885 w 1344"/>
              <a:gd name="T65" fmla="*/ 221 h 603"/>
              <a:gd name="T66" fmla="*/ 910 w 1344"/>
              <a:gd name="T67" fmla="*/ 246 h 603"/>
              <a:gd name="T68" fmla="*/ 936 w 1344"/>
              <a:gd name="T69" fmla="*/ 255 h 603"/>
              <a:gd name="T70" fmla="*/ 961 w 1344"/>
              <a:gd name="T71" fmla="*/ 289 h 603"/>
              <a:gd name="T72" fmla="*/ 987 w 1344"/>
              <a:gd name="T73" fmla="*/ 314 h 603"/>
              <a:gd name="T74" fmla="*/ 1012 w 1344"/>
              <a:gd name="T75" fmla="*/ 391 h 603"/>
              <a:gd name="T76" fmla="*/ 1038 w 1344"/>
              <a:gd name="T77" fmla="*/ 357 h 603"/>
              <a:gd name="T78" fmla="*/ 1072 w 1344"/>
              <a:gd name="T79" fmla="*/ 442 h 603"/>
              <a:gd name="T80" fmla="*/ 1097 w 1344"/>
              <a:gd name="T81" fmla="*/ 450 h 603"/>
              <a:gd name="T82" fmla="*/ 1123 w 1344"/>
              <a:gd name="T83" fmla="*/ 476 h 603"/>
              <a:gd name="T84" fmla="*/ 1148 w 1344"/>
              <a:gd name="T85" fmla="*/ 493 h 603"/>
              <a:gd name="T86" fmla="*/ 1174 w 1344"/>
              <a:gd name="T87" fmla="*/ 501 h 603"/>
              <a:gd name="T88" fmla="*/ 1208 w 1344"/>
              <a:gd name="T89" fmla="*/ 552 h 603"/>
              <a:gd name="T90" fmla="*/ 1233 w 1344"/>
              <a:gd name="T91" fmla="*/ 544 h 603"/>
              <a:gd name="T92" fmla="*/ 1259 w 1344"/>
              <a:gd name="T93" fmla="*/ 552 h 603"/>
              <a:gd name="T94" fmla="*/ 1284 w 1344"/>
              <a:gd name="T95" fmla="*/ 552 h 603"/>
              <a:gd name="T96" fmla="*/ 1310 w 1344"/>
              <a:gd name="T97" fmla="*/ 544 h 603"/>
              <a:gd name="T98" fmla="*/ 1336 w 1344"/>
              <a:gd name="T99" fmla="*/ 60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44" h="603">
                <a:moveTo>
                  <a:pt x="0" y="586"/>
                </a:moveTo>
                <a:lnTo>
                  <a:pt x="9" y="595"/>
                </a:lnTo>
                <a:lnTo>
                  <a:pt x="9" y="595"/>
                </a:lnTo>
                <a:lnTo>
                  <a:pt x="17" y="578"/>
                </a:lnTo>
                <a:lnTo>
                  <a:pt x="26" y="595"/>
                </a:lnTo>
                <a:lnTo>
                  <a:pt x="34" y="595"/>
                </a:lnTo>
                <a:lnTo>
                  <a:pt x="43" y="595"/>
                </a:lnTo>
                <a:lnTo>
                  <a:pt x="43" y="595"/>
                </a:lnTo>
                <a:lnTo>
                  <a:pt x="51" y="595"/>
                </a:lnTo>
                <a:lnTo>
                  <a:pt x="60" y="603"/>
                </a:lnTo>
                <a:lnTo>
                  <a:pt x="68" y="586"/>
                </a:lnTo>
                <a:lnTo>
                  <a:pt x="77" y="586"/>
                </a:lnTo>
                <a:lnTo>
                  <a:pt x="77" y="595"/>
                </a:lnTo>
                <a:lnTo>
                  <a:pt x="85" y="595"/>
                </a:lnTo>
                <a:lnTo>
                  <a:pt x="94" y="595"/>
                </a:lnTo>
                <a:lnTo>
                  <a:pt x="102" y="586"/>
                </a:lnTo>
                <a:lnTo>
                  <a:pt x="111" y="595"/>
                </a:lnTo>
                <a:lnTo>
                  <a:pt x="111" y="569"/>
                </a:lnTo>
                <a:lnTo>
                  <a:pt x="119" y="595"/>
                </a:lnTo>
                <a:lnTo>
                  <a:pt x="128" y="595"/>
                </a:lnTo>
                <a:lnTo>
                  <a:pt x="136" y="586"/>
                </a:lnTo>
                <a:lnTo>
                  <a:pt x="145" y="595"/>
                </a:lnTo>
                <a:lnTo>
                  <a:pt x="145" y="569"/>
                </a:lnTo>
                <a:lnTo>
                  <a:pt x="153" y="603"/>
                </a:lnTo>
                <a:lnTo>
                  <a:pt x="162" y="603"/>
                </a:lnTo>
                <a:lnTo>
                  <a:pt x="170" y="586"/>
                </a:lnTo>
                <a:lnTo>
                  <a:pt x="170" y="595"/>
                </a:lnTo>
                <a:lnTo>
                  <a:pt x="179" y="595"/>
                </a:lnTo>
                <a:lnTo>
                  <a:pt x="187" y="586"/>
                </a:lnTo>
                <a:lnTo>
                  <a:pt x="196" y="595"/>
                </a:lnTo>
                <a:lnTo>
                  <a:pt x="204" y="586"/>
                </a:lnTo>
                <a:lnTo>
                  <a:pt x="204" y="578"/>
                </a:lnTo>
                <a:lnTo>
                  <a:pt x="213" y="569"/>
                </a:lnTo>
                <a:lnTo>
                  <a:pt x="221" y="578"/>
                </a:lnTo>
                <a:lnTo>
                  <a:pt x="230" y="586"/>
                </a:lnTo>
                <a:lnTo>
                  <a:pt x="238" y="578"/>
                </a:lnTo>
                <a:lnTo>
                  <a:pt x="238" y="595"/>
                </a:lnTo>
                <a:lnTo>
                  <a:pt x="247" y="586"/>
                </a:lnTo>
                <a:lnTo>
                  <a:pt x="255" y="595"/>
                </a:lnTo>
                <a:lnTo>
                  <a:pt x="264" y="569"/>
                </a:lnTo>
                <a:lnTo>
                  <a:pt x="272" y="578"/>
                </a:lnTo>
                <a:lnTo>
                  <a:pt x="272" y="569"/>
                </a:lnTo>
                <a:lnTo>
                  <a:pt x="281" y="569"/>
                </a:lnTo>
                <a:lnTo>
                  <a:pt x="289" y="552"/>
                </a:lnTo>
                <a:lnTo>
                  <a:pt x="298" y="578"/>
                </a:lnTo>
                <a:lnTo>
                  <a:pt x="298" y="561"/>
                </a:lnTo>
                <a:lnTo>
                  <a:pt x="306" y="578"/>
                </a:lnTo>
                <a:lnTo>
                  <a:pt x="315" y="578"/>
                </a:lnTo>
                <a:lnTo>
                  <a:pt x="323" y="561"/>
                </a:lnTo>
                <a:lnTo>
                  <a:pt x="332" y="561"/>
                </a:lnTo>
                <a:lnTo>
                  <a:pt x="332" y="561"/>
                </a:lnTo>
                <a:lnTo>
                  <a:pt x="340" y="569"/>
                </a:lnTo>
                <a:lnTo>
                  <a:pt x="349" y="561"/>
                </a:lnTo>
                <a:lnTo>
                  <a:pt x="357" y="544"/>
                </a:lnTo>
                <a:lnTo>
                  <a:pt x="366" y="535"/>
                </a:lnTo>
                <a:lnTo>
                  <a:pt x="366" y="518"/>
                </a:lnTo>
                <a:lnTo>
                  <a:pt x="374" y="544"/>
                </a:lnTo>
                <a:lnTo>
                  <a:pt x="383" y="518"/>
                </a:lnTo>
                <a:lnTo>
                  <a:pt x="391" y="527"/>
                </a:lnTo>
                <a:lnTo>
                  <a:pt x="400" y="518"/>
                </a:lnTo>
                <a:lnTo>
                  <a:pt x="400" y="501"/>
                </a:lnTo>
                <a:lnTo>
                  <a:pt x="408" y="476"/>
                </a:lnTo>
                <a:lnTo>
                  <a:pt x="417" y="467"/>
                </a:lnTo>
                <a:lnTo>
                  <a:pt x="425" y="459"/>
                </a:lnTo>
                <a:lnTo>
                  <a:pt x="434" y="493"/>
                </a:lnTo>
                <a:lnTo>
                  <a:pt x="434" y="467"/>
                </a:lnTo>
                <a:lnTo>
                  <a:pt x="442" y="450"/>
                </a:lnTo>
                <a:lnTo>
                  <a:pt x="451" y="450"/>
                </a:lnTo>
                <a:lnTo>
                  <a:pt x="459" y="433"/>
                </a:lnTo>
                <a:lnTo>
                  <a:pt x="459" y="408"/>
                </a:lnTo>
                <a:lnTo>
                  <a:pt x="468" y="442"/>
                </a:lnTo>
                <a:lnTo>
                  <a:pt x="476" y="365"/>
                </a:lnTo>
                <a:lnTo>
                  <a:pt x="485" y="374"/>
                </a:lnTo>
                <a:lnTo>
                  <a:pt x="493" y="399"/>
                </a:lnTo>
                <a:lnTo>
                  <a:pt x="493" y="365"/>
                </a:lnTo>
                <a:lnTo>
                  <a:pt x="502" y="382"/>
                </a:lnTo>
                <a:lnTo>
                  <a:pt x="510" y="365"/>
                </a:lnTo>
                <a:lnTo>
                  <a:pt x="519" y="365"/>
                </a:lnTo>
                <a:lnTo>
                  <a:pt x="527" y="348"/>
                </a:lnTo>
                <a:lnTo>
                  <a:pt x="527" y="297"/>
                </a:lnTo>
                <a:lnTo>
                  <a:pt x="536" y="272"/>
                </a:lnTo>
                <a:lnTo>
                  <a:pt x="544" y="306"/>
                </a:lnTo>
                <a:lnTo>
                  <a:pt x="553" y="246"/>
                </a:lnTo>
                <a:lnTo>
                  <a:pt x="553" y="263"/>
                </a:lnTo>
                <a:lnTo>
                  <a:pt x="561" y="229"/>
                </a:lnTo>
                <a:lnTo>
                  <a:pt x="570" y="221"/>
                </a:lnTo>
                <a:lnTo>
                  <a:pt x="578" y="221"/>
                </a:lnTo>
                <a:lnTo>
                  <a:pt x="587" y="212"/>
                </a:lnTo>
                <a:lnTo>
                  <a:pt x="587" y="204"/>
                </a:lnTo>
                <a:lnTo>
                  <a:pt x="595" y="212"/>
                </a:lnTo>
                <a:lnTo>
                  <a:pt x="604" y="161"/>
                </a:lnTo>
                <a:lnTo>
                  <a:pt x="612" y="195"/>
                </a:lnTo>
                <a:lnTo>
                  <a:pt x="621" y="161"/>
                </a:lnTo>
                <a:lnTo>
                  <a:pt x="621" y="178"/>
                </a:lnTo>
                <a:lnTo>
                  <a:pt x="630" y="153"/>
                </a:lnTo>
                <a:lnTo>
                  <a:pt x="638" y="127"/>
                </a:lnTo>
                <a:lnTo>
                  <a:pt x="647" y="170"/>
                </a:lnTo>
                <a:lnTo>
                  <a:pt x="655" y="144"/>
                </a:lnTo>
                <a:lnTo>
                  <a:pt x="655" y="161"/>
                </a:lnTo>
                <a:lnTo>
                  <a:pt x="664" y="85"/>
                </a:lnTo>
                <a:lnTo>
                  <a:pt x="672" y="93"/>
                </a:lnTo>
                <a:lnTo>
                  <a:pt x="681" y="110"/>
                </a:lnTo>
                <a:lnTo>
                  <a:pt x="689" y="93"/>
                </a:lnTo>
                <a:lnTo>
                  <a:pt x="689" y="85"/>
                </a:lnTo>
                <a:lnTo>
                  <a:pt x="698" y="93"/>
                </a:lnTo>
                <a:lnTo>
                  <a:pt x="706" y="102"/>
                </a:lnTo>
                <a:lnTo>
                  <a:pt x="715" y="68"/>
                </a:lnTo>
                <a:lnTo>
                  <a:pt x="723" y="93"/>
                </a:lnTo>
                <a:lnTo>
                  <a:pt x="723" y="76"/>
                </a:lnTo>
                <a:lnTo>
                  <a:pt x="732" y="59"/>
                </a:lnTo>
                <a:lnTo>
                  <a:pt x="740" y="93"/>
                </a:lnTo>
                <a:lnTo>
                  <a:pt x="749" y="76"/>
                </a:lnTo>
                <a:lnTo>
                  <a:pt x="749" y="0"/>
                </a:lnTo>
                <a:lnTo>
                  <a:pt x="757" y="119"/>
                </a:lnTo>
                <a:lnTo>
                  <a:pt x="766" y="153"/>
                </a:lnTo>
                <a:lnTo>
                  <a:pt x="774" y="42"/>
                </a:lnTo>
                <a:lnTo>
                  <a:pt x="783" y="110"/>
                </a:lnTo>
                <a:lnTo>
                  <a:pt x="783" y="110"/>
                </a:lnTo>
                <a:lnTo>
                  <a:pt x="791" y="76"/>
                </a:lnTo>
                <a:lnTo>
                  <a:pt x="800" y="76"/>
                </a:lnTo>
                <a:lnTo>
                  <a:pt x="808" y="51"/>
                </a:lnTo>
                <a:lnTo>
                  <a:pt x="817" y="85"/>
                </a:lnTo>
                <a:lnTo>
                  <a:pt x="817" y="144"/>
                </a:lnTo>
                <a:lnTo>
                  <a:pt x="825" y="127"/>
                </a:lnTo>
                <a:lnTo>
                  <a:pt x="834" y="102"/>
                </a:lnTo>
                <a:lnTo>
                  <a:pt x="842" y="187"/>
                </a:lnTo>
                <a:lnTo>
                  <a:pt x="851" y="170"/>
                </a:lnTo>
                <a:lnTo>
                  <a:pt x="851" y="127"/>
                </a:lnTo>
                <a:lnTo>
                  <a:pt x="859" y="127"/>
                </a:lnTo>
                <a:lnTo>
                  <a:pt x="868" y="178"/>
                </a:lnTo>
                <a:lnTo>
                  <a:pt x="876" y="187"/>
                </a:lnTo>
                <a:lnTo>
                  <a:pt x="885" y="221"/>
                </a:lnTo>
                <a:lnTo>
                  <a:pt x="885" y="161"/>
                </a:lnTo>
                <a:lnTo>
                  <a:pt x="893" y="170"/>
                </a:lnTo>
                <a:lnTo>
                  <a:pt x="902" y="212"/>
                </a:lnTo>
                <a:lnTo>
                  <a:pt x="910" y="246"/>
                </a:lnTo>
                <a:lnTo>
                  <a:pt x="910" y="238"/>
                </a:lnTo>
                <a:lnTo>
                  <a:pt x="919" y="263"/>
                </a:lnTo>
                <a:lnTo>
                  <a:pt x="927" y="272"/>
                </a:lnTo>
                <a:lnTo>
                  <a:pt x="936" y="255"/>
                </a:lnTo>
                <a:lnTo>
                  <a:pt x="944" y="306"/>
                </a:lnTo>
                <a:lnTo>
                  <a:pt x="944" y="170"/>
                </a:lnTo>
                <a:lnTo>
                  <a:pt x="953" y="246"/>
                </a:lnTo>
                <a:lnTo>
                  <a:pt x="961" y="289"/>
                </a:lnTo>
                <a:lnTo>
                  <a:pt x="970" y="306"/>
                </a:lnTo>
                <a:lnTo>
                  <a:pt x="978" y="323"/>
                </a:lnTo>
                <a:lnTo>
                  <a:pt x="978" y="314"/>
                </a:lnTo>
                <a:lnTo>
                  <a:pt x="987" y="314"/>
                </a:lnTo>
                <a:lnTo>
                  <a:pt x="995" y="357"/>
                </a:lnTo>
                <a:lnTo>
                  <a:pt x="1004" y="340"/>
                </a:lnTo>
                <a:lnTo>
                  <a:pt x="1012" y="365"/>
                </a:lnTo>
                <a:lnTo>
                  <a:pt x="1012" y="391"/>
                </a:lnTo>
                <a:lnTo>
                  <a:pt x="1021" y="374"/>
                </a:lnTo>
                <a:lnTo>
                  <a:pt x="1029" y="442"/>
                </a:lnTo>
                <a:lnTo>
                  <a:pt x="1038" y="340"/>
                </a:lnTo>
                <a:lnTo>
                  <a:pt x="1038" y="357"/>
                </a:lnTo>
                <a:lnTo>
                  <a:pt x="1046" y="399"/>
                </a:lnTo>
                <a:lnTo>
                  <a:pt x="1055" y="399"/>
                </a:lnTo>
                <a:lnTo>
                  <a:pt x="1063" y="433"/>
                </a:lnTo>
                <a:lnTo>
                  <a:pt x="1072" y="442"/>
                </a:lnTo>
                <a:lnTo>
                  <a:pt x="1072" y="433"/>
                </a:lnTo>
                <a:lnTo>
                  <a:pt x="1080" y="527"/>
                </a:lnTo>
                <a:lnTo>
                  <a:pt x="1089" y="476"/>
                </a:lnTo>
                <a:lnTo>
                  <a:pt x="1097" y="450"/>
                </a:lnTo>
                <a:lnTo>
                  <a:pt x="1106" y="484"/>
                </a:lnTo>
                <a:lnTo>
                  <a:pt x="1106" y="484"/>
                </a:lnTo>
                <a:lnTo>
                  <a:pt x="1114" y="459"/>
                </a:lnTo>
                <a:lnTo>
                  <a:pt x="1123" y="476"/>
                </a:lnTo>
                <a:lnTo>
                  <a:pt x="1131" y="467"/>
                </a:lnTo>
                <a:lnTo>
                  <a:pt x="1140" y="476"/>
                </a:lnTo>
                <a:lnTo>
                  <a:pt x="1140" y="467"/>
                </a:lnTo>
                <a:lnTo>
                  <a:pt x="1148" y="493"/>
                </a:lnTo>
                <a:lnTo>
                  <a:pt x="1157" y="484"/>
                </a:lnTo>
                <a:lnTo>
                  <a:pt x="1165" y="501"/>
                </a:lnTo>
                <a:lnTo>
                  <a:pt x="1174" y="561"/>
                </a:lnTo>
                <a:lnTo>
                  <a:pt x="1174" y="501"/>
                </a:lnTo>
                <a:lnTo>
                  <a:pt x="1182" y="527"/>
                </a:lnTo>
                <a:lnTo>
                  <a:pt x="1191" y="518"/>
                </a:lnTo>
                <a:lnTo>
                  <a:pt x="1199" y="535"/>
                </a:lnTo>
                <a:lnTo>
                  <a:pt x="1208" y="552"/>
                </a:lnTo>
                <a:lnTo>
                  <a:pt x="1208" y="518"/>
                </a:lnTo>
                <a:lnTo>
                  <a:pt x="1216" y="527"/>
                </a:lnTo>
                <a:lnTo>
                  <a:pt x="1225" y="518"/>
                </a:lnTo>
                <a:lnTo>
                  <a:pt x="1233" y="544"/>
                </a:lnTo>
                <a:lnTo>
                  <a:pt x="1233" y="552"/>
                </a:lnTo>
                <a:lnTo>
                  <a:pt x="1242" y="535"/>
                </a:lnTo>
                <a:lnTo>
                  <a:pt x="1250" y="544"/>
                </a:lnTo>
                <a:lnTo>
                  <a:pt x="1259" y="552"/>
                </a:lnTo>
                <a:lnTo>
                  <a:pt x="1267" y="527"/>
                </a:lnTo>
                <a:lnTo>
                  <a:pt x="1267" y="561"/>
                </a:lnTo>
                <a:lnTo>
                  <a:pt x="1276" y="544"/>
                </a:lnTo>
                <a:lnTo>
                  <a:pt x="1284" y="552"/>
                </a:lnTo>
                <a:lnTo>
                  <a:pt x="1293" y="527"/>
                </a:lnTo>
                <a:lnTo>
                  <a:pt x="1301" y="535"/>
                </a:lnTo>
                <a:lnTo>
                  <a:pt x="1301" y="578"/>
                </a:lnTo>
                <a:lnTo>
                  <a:pt x="1310" y="544"/>
                </a:lnTo>
                <a:lnTo>
                  <a:pt x="1318" y="510"/>
                </a:lnTo>
                <a:lnTo>
                  <a:pt x="1327" y="544"/>
                </a:lnTo>
                <a:lnTo>
                  <a:pt x="1327" y="586"/>
                </a:lnTo>
                <a:lnTo>
                  <a:pt x="1336" y="603"/>
                </a:lnTo>
                <a:lnTo>
                  <a:pt x="1344" y="552"/>
                </a:lnTo>
              </a:path>
            </a:pathLst>
          </a:custGeom>
          <a:noFill/>
          <a:ln w="19050">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8" name="Freeform 27"/>
          <p:cNvSpPr>
            <a:spLocks/>
          </p:cNvSpPr>
          <p:nvPr/>
        </p:nvSpPr>
        <p:spPr bwMode="auto">
          <a:xfrm>
            <a:off x="4854578" y="2544762"/>
            <a:ext cx="2133601" cy="944563"/>
          </a:xfrm>
          <a:custGeom>
            <a:avLst/>
            <a:gdLst>
              <a:gd name="T0" fmla="*/ 17 w 1344"/>
              <a:gd name="T1" fmla="*/ 578 h 595"/>
              <a:gd name="T2" fmla="*/ 43 w 1344"/>
              <a:gd name="T3" fmla="*/ 587 h 595"/>
              <a:gd name="T4" fmla="*/ 77 w 1344"/>
              <a:gd name="T5" fmla="*/ 578 h 595"/>
              <a:gd name="T6" fmla="*/ 102 w 1344"/>
              <a:gd name="T7" fmla="*/ 570 h 595"/>
              <a:gd name="T8" fmla="*/ 128 w 1344"/>
              <a:gd name="T9" fmla="*/ 561 h 595"/>
              <a:gd name="T10" fmla="*/ 153 w 1344"/>
              <a:gd name="T11" fmla="*/ 578 h 595"/>
              <a:gd name="T12" fmla="*/ 179 w 1344"/>
              <a:gd name="T13" fmla="*/ 570 h 595"/>
              <a:gd name="T14" fmla="*/ 204 w 1344"/>
              <a:gd name="T15" fmla="*/ 570 h 595"/>
              <a:gd name="T16" fmla="*/ 238 w 1344"/>
              <a:gd name="T17" fmla="*/ 544 h 595"/>
              <a:gd name="T18" fmla="*/ 264 w 1344"/>
              <a:gd name="T19" fmla="*/ 561 h 595"/>
              <a:gd name="T20" fmla="*/ 289 w 1344"/>
              <a:gd name="T21" fmla="*/ 544 h 595"/>
              <a:gd name="T22" fmla="*/ 315 w 1344"/>
              <a:gd name="T23" fmla="*/ 544 h 595"/>
              <a:gd name="T24" fmla="*/ 340 w 1344"/>
              <a:gd name="T25" fmla="*/ 519 h 595"/>
              <a:gd name="T26" fmla="*/ 366 w 1344"/>
              <a:gd name="T27" fmla="*/ 536 h 595"/>
              <a:gd name="T28" fmla="*/ 400 w 1344"/>
              <a:gd name="T29" fmla="*/ 502 h 595"/>
              <a:gd name="T30" fmla="*/ 425 w 1344"/>
              <a:gd name="T31" fmla="*/ 459 h 595"/>
              <a:gd name="T32" fmla="*/ 451 w 1344"/>
              <a:gd name="T33" fmla="*/ 442 h 595"/>
              <a:gd name="T34" fmla="*/ 476 w 1344"/>
              <a:gd name="T35" fmla="*/ 374 h 595"/>
              <a:gd name="T36" fmla="*/ 502 w 1344"/>
              <a:gd name="T37" fmla="*/ 348 h 595"/>
              <a:gd name="T38" fmla="*/ 527 w 1344"/>
              <a:gd name="T39" fmla="*/ 306 h 595"/>
              <a:gd name="T40" fmla="*/ 553 w 1344"/>
              <a:gd name="T41" fmla="*/ 272 h 595"/>
              <a:gd name="T42" fmla="*/ 587 w 1344"/>
              <a:gd name="T43" fmla="*/ 204 h 595"/>
              <a:gd name="T44" fmla="*/ 612 w 1344"/>
              <a:gd name="T45" fmla="*/ 161 h 595"/>
              <a:gd name="T46" fmla="*/ 638 w 1344"/>
              <a:gd name="T47" fmla="*/ 85 h 595"/>
              <a:gd name="T48" fmla="*/ 664 w 1344"/>
              <a:gd name="T49" fmla="*/ 119 h 595"/>
              <a:gd name="T50" fmla="*/ 689 w 1344"/>
              <a:gd name="T51" fmla="*/ 68 h 595"/>
              <a:gd name="T52" fmla="*/ 723 w 1344"/>
              <a:gd name="T53" fmla="*/ 51 h 595"/>
              <a:gd name="T54" fmla="*/ 749 w 1344"/>
              <a:gd name="T55" fmla="*/ 76 h 595"/>
              <a:gd name="T56" fmla="*/ 774 w 1344"/>
              <a:gd name="T57" fmla="*/ 136 h 595"/>
              <a:gd name="T58" fmla="*/ 800 w 1344"/>
              <a:gd name="T59" fmla="*/ 110 h 595"/>
              <a:gd name="T60" fmla="*/ 825 w 1344"/>
              <a:gd name="T61" fmla="*/ 127 h 595"/>
              <a:gd name="T62" fmla="*/ 851 w 1344"/>
              <a:gd name="T63" fmla="*/ 85 h 595"/>
              <a:gd name="T64" fmla="*/ 885 w 1344"/>
              <a:gd name="T65" fmla="*/ 127 h 595"/>
              <a:gd name="T66" fmla="*/ 910 w 1344"/>
              <a:gd name="T67" fmla="*/ 153 h 595"/>
              <a:gd name="T68" fmla="*/ 936 w 1344"/>
              <a:gd name="T69" fmla="*/ 221 h 595"/>
              <a:gd name="T70" fmla="*/ 961 w 1344"/>
              <a:gd name="T71" fmla="*/ 272 h 595"/>
              <a:gd name="T72" fmla="*/ 987 w 1344"/>
              <a:gd name="T73" fmla="*/ 314 h 595"/>
              <a:gd name="T74" fmla="*/ 1012 w 1344"/>
              <a:gd name="T75" fmla="*/ 314 h 595"/>
              <a:gd name="T76" fmla="*/ 1038 w 1344"/>
              <a:gd name="T77" fmla="*/ 391 h 595"/>
              <a:gd name="T78" fmla="*/ 1072 w 1344"/>
              <a:gd name="T79" fmla="*/ 433 h 595"/>
              <a:gd name="T80" fmla="*/ 1097 w 1344"/>
              <a:gd name="T81" fmla="*/ 399 h 595"/>
              <a:gd name="T82" fmla="*/ 1123 w 1344"/>
              <a:gd name="T83" fmla="*/ 416 h 595"/>
              <a:gd name="T84" fmla="*/ 1148 w 1344"/>
              <a:gd name="T85" fmla="*/ 502 h 595"/>
              <a:gd name="T86" fmla="*/ 1174 w 1344"/>
              <a:gd name="T87" fmla="*/ 485 h 595"/>
              <a:gd name="T88" fmla="*/ 1208 w 1344"/>
              <a:gd name="T89" fmla="*/ 485 h 595"/>
              <a:gd name="T90" fmla="*/ 1233 w 1344"/>
              <a:gd name="T91" fmla="*/ 493 h 595"/>
              <a:gd name="T92" fmla="*/ 1259 w 1344"/>
              <a:gd name="T93" fmla="*/ 570 h 595"/>
              <a:gd name="T94" fmla="*/ 1284 w 1344"/>
              <a:gd name="T95" fmla="*/ 553 h 595"/>
              <a:gd name="T96" fmla="*/ 1310 w 1344"/>
              <a:gd name="T97" fmla="*/ 570 h 595"/>
              <a:gd name="T98" fmla="*/ 1336 w 1344"/>
              <a:gd name="T99" fmla="*/ 544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44" h="595">
                <a:moveTo>
                  <a:pt x="0" y="587"/>
                </a:moveTo>
                <a:lnTo>
                  <a:pt x="9" y="578"/>
                </a:lnTo>
                <a:lnTo>
                  <a:pt x="9" y="570"/>
                </a:lnTo>
                <a:lnTo>
                  <a:pt x="17" y="578"/>
                </a:lnTo>
                <a:lnTo>
                  <a:pt x="26" y="587"/>
                </a:lnTo>
                <a:lnTo>
                  <a:pt x="34" y="595"/>
                </a:lnTo>
                <a:lnTo>
                  <a:pt x="43" y="578"/>
                </a:lnTo>
                <a:lnTo>
                  <a:pt x="43" y="587"/>
                </a:lnTo>
                <a:lnTo>
                  <a:pt x="51" y="587"/>
                </a:lnTo>
                <a:lnTo>
                  <a:pt x="60" y="578"/>
                </a:lnTo>
                <a:lnTo>
                  <a:pt x="68" y="570"/>
                </a:lnTo>
                <a:lnTo>
                  <a:pt x="77" y="578"/>
                </a:lnTo>
                <a:lnTo>
                  <a:pt x="77" y="587"/>
                </a:lnTo>
                <a:lnTo>
                  <a:pt x="85" y="578"/>
                </a:lnTo>
                <a:lnTo>
                  <a:pt x="94" y="587"/>
                </a:lnTo>
                <a:lnTo>
                  <a:pt x="102" y="570"/>
                </a:lnTo>
                <a:lnTo>
                  <a:pt x="111" y="578"/>
                </a:lnTo>
                <a:lnTo>
                  <a:pt x="111" y="578"/>
                </a:lnTo>
                <a:lnTo>
                  <a:pt x="119" y="578"/>
                </a:lnTo>
                <a:lnTo>
                  <a:pt x="128" y="561"/>
                </a:lnTo>
                <a:lnTo>
                  <a:pt x="136" y="561"/>
                </a:lnTo>
                <a:lnTo>
                  <a:pt x="145" y="570"/>
                </a:lnTo>
                <a:lnTo>
                  <a:pt x="145" y="570"/>
                </a:lnTo>
                <a:lnTo>
                  <a:pt x="153" y="578"/>
                </a:lnTo>
                <a:lnTo>
                  <a:pt x="162" y="570"/>
                </a:lnTo>
                <a:lnTo>
                  <a:pt x="170" y="578"/>
                </a:lnTo>
                <a:lnTo>
                  <a:pt x="170" y="578"/>
                </a:lnTo>
                <a:lnTo>
                  <a:pt x="179" y="570"/>
                </a:lnTo>
                <a:lnTo>
                  <a:pt x="187" y="587"/>
                </a:lnTo>
                <a:lnTo>
                  <a:pt x="196" y="570"/>
                </a:lnTo>
                <a:lnTo>
                  <a:pt x="204" y="561"/>
                </a:lnTo>
                <a:lnTo>
                  <a:pt x="204" y="570"/>
                </a:lnTo>
                <a:lnTo>
                  <a:pt x="213" y="561"/>
                </a:lnTo>
                <a:lnTo>
                  <a:pt x="221" y="553"/>
                </a:lnTo>
                <a:lnTo>
                  <a:pt x="230" y="561"/>
                </a:lnTo>
                <a:lnTo>
                  <a:pt x="238" y="544"/>
                </a:lnTo>
                <a:lnTo>
                  <a:pt x="238" y="544"/>
                </a:lnTo>
                <a:lnTo>
                  <a:pt x="247" y="553"/>
                </a:lnTo>
                <a:lnTo>
                  <a:pt x="255" y="553"/>
                </a:lnTo>
                <a:lnTo>
                  <a:pt x="264" y="561"/>
                </a:lnTo>
                <a:lnTo>
                  <a:pt x="272" y="561"/>
                </a:lnTo>
                <a:lnTo>
                  <a:pt x="272" y="553"/>
                </a:lnTo>
                <a:lnTo>
                  <a:pt x="281" y="544"/>
                </a:lnTo>
                <a:lnTo>
                  <a:pt x="289" y="544"/>
                </a:lnTo>
                <a:lnTo>
                  <a:pt x="298" y="536"/>
                </a:lnTo>
                <a:lnTo>
                  <a:pt x="298" y="510"/>
                </a:lnTo>
                <a:lnTo>
                  <a:pt x="306" y="553"/>
                </a:lnTo>
                <a:lnTo>
                  <a:pt x="315" y="544"/>
                </a:lnTo>
                <a:lnTo>
                  <a:pt x="323" y="536"/>
                </a:lnTo>
                <a:lnTo>
                  <a:pt x="332" y="527"/>
                </a:lnTo>
                <a:lnTo>
                  <a:pt x="332" y="527"/>
                </a:lnTo>
                <a:lnTo>
                  <a:pt x="340" y="519"/>
                </a:lnTo>
                <a:lnTo>
                  <a:pt x="349" y="536"/>
                </a:lnTo>
                <a:lnTo>
                  <a:pt x="357" y="510"/>
                </a:lnTo>
                <a:lnTo>
                  <a:pt x="366" y="519"/>
                </a:lnTo>
                <a:lnTo>
                  <a:pt x="366" y="536"/>
                </a:lnTo>
                <a:lnTo>
                  <a:pt x="374" y="493"/>
                </a:lnTo>
                <a:lnTo>
                  <a:pt x="383" y="493"/>
                </a:lnTo>
                <a:lnTo>
                  <a:pt x="391" y="502"/>
                </a:lnTo>
                <a:lnTo>
                  <a:pt x="400" y="502"/>
                </a:lnTo>
                <a:lnTo>
                  <a:pt x="400" y="493"/>
                </a:lnTo>
                <a:lnTo>
                  <a:pt x="408" y="468"/>
                </a:lnTo>
                <a:lnTo>
                  <a:pt x="417" y="433"/>
                </a:lnTo>
                <a:lnTo>
                  <a:pt x="425" y="459"/>
                </a:lnTo>
                <a:lnTo>
                  <a:pt x="434" y="468"/>
                </a:lnTo>
                <a:lnTo>
                  <a:pt x="434" y="425"/>
                </a:lnTo>
                <a:lnTo>
                  <a:pt x="442" y="442"/>
                </a:lnTo>
                <a:lnTo>
                  <a:pt x="451" y="442"/>
                </a:lnTo>
                <a:lnTo>
                  <a:pt x="459" y="399"/>
                </a:lnTo>
                <a:lnTo>
                  <a:pt x="459" y="425"/>
                </a:lnTo>
                <a:lnTo>
                  <a:pt x="468" y="433"/>
                </a:lnTo>
                <a:lnTo>
                  <a:pt x="476" y="374"/>
                </a:lnTo>
                <a:lnTo>
                  <a:pt x="485" y="408"/>
                </a:lnTo>
                <a:lnTo>
                  <a:pt x="493" y="365"/>
                </a:lnTo>
                <a:lnTo>
                  <a:pt x="493" y="331"/>
                </a:lnTo>
                <a:lnTo>
                  <a:pt x="502" y="348"/>
                </a:lnTo>
                <a:lnTo>
                  <a:pt x="510" y="357"/>
                </a:lnTo>
                <a:lnTo>
                  <a:pt x="519" y="306"/>
                </a:lnTo>
                <a:lnTo>
                  <a:pt x="527" y="314"/>
                </a:lnTo>
                <a:lnTo>
                  <a:pt x="527" y="306"/>
                </a:lnTo>
                <a:lnTo>
                  <a:pt x="536" y="280"/>
                </a:lnTo>
                <a:lnTo>
                  <a:pt x="544" y="263"/>
                </a:lnTo>
                <a:lnTo>
                  <a:pt x="553" y="263"/>
                </a:lnTo>
                <a:lnTo>
                  <a:pt x="553" y="272"/>
                </a:lnTo>
                <a:lnTo>
                  <a:pt x="561" y="238"/>
                </a:lnTo>
                <a:lnTo>
                  <a:pt x="570" y="229"/>
                </a:lnTo>
                <a:lnTo>
                  <a:pt x="578" y="221"/>
                </a:lnTo>
                <a:lnTo>
                  <a:pt x="587" y="204"/>
                </a:lnTo>
                <a:lnTo>
                  <a:pt x="587" y="178"/>
                </a:lnTo>
                <a:lnTo>
                  <a:pt x="595" y="221"/>
                </a:lnTo>
                <a:lnTo>
                  <a:pt x="604" y="195"/>
                </a:lnTo>
                <a:lnTo>
                  <a:pt x="612" y="161"/>
                </a:lnTo>
                <a:lnTo>
                  <a:pt x="621" y="161"/>
                </a:lnTo>
                <a:lnTo>
                  <a:pt x="621" y="178"/>
                </a:lnTo>
                <a:lnTo>
                  <a:pt x="630" y="51"/>
                </a:lnTo>
                <a:lnTo>
                  <a:pt x="638" y="85"/>
                </a:lnTo>
                <a:lnTo>
                  <a:pt x="647" y="187"/>
                </a:lnTo>
                <a:lnTo>
                  <a:pt x="655" y="110"/>
                </a:lnTo>
                <a:lnTo>
                  <a:pt x="655" y="170"/>
                </a:lnTo>
                <a:lnTo>
                  <a:pt x="664" y="119"/>
                </a:lnTo>
                <a:lnTo>
                  <a:pt x="672" y="93"/>
                </a:lnTo>
                <a:lnTo>
                  <a:pt x="681" y="110"/>
                </a:lnTo>
                <a:lnTo>
                  <a:pt x="689" y="76"/>
                </a:lnTo>
                <a:lnTo>
                  <a:pt x="689" y="68"/>
                </a:lnTo>
                <a:lnTo>
                  <a:pt x="698" y="59"/>
                </a:lnTo>
                <a:lnTo>
                  <a:pt x="706" y="119"/>
                </a:lnTo>
                <a:lnTo>
                  <a:pt x="715" y="102"/>
                </a:lnTo>
                <a:lnTo>
                  <a:pt x="723" y="51"/>
                </a:lnTo>
                <a:lnTo>
                  <a:pt x="723" y="0"/>
                </a:lnTo>
                <a:lnTo>
                  <a:pt x="732" y="102"/>
                </a:lnTo>
                <a:lnTo>
                  <a:pt x="740" y="119"/>
                </a:lnTo>
                <a:lnTo>
                  <a:pt x="749" y="76"/>
                </a:lnTo>
                <a:lnTo>
                  <a:pt x="749" y="51"/>
                </a:lnTo>
                <a:lnTo>
                  <a:pt x="757" y="59"/>
                </a:lnTo>
                <a:lnTo>
                  <a:pt x="766" y="68"/>
                </a:lnTo>
                <a:lnTo>
                  <a:pt x="774" y="136"/>
                </a:lnTo>
                <a:lnTo>
                  <a:pt x="783" y="68"/>
                </a:lnTo>
                <a:lnTo>
                  <a:pt x="783" y="76"/>
                </a:lnTo>
                <a:lnTo>
                  <a:pt x="791" y="42"/>
                </a:lnTo>
                <a:lnTo>
                  <a:pt x="800" y="110"/>
                </a:lnTo>
                <a:lnTo>
                  <a:pt x="808" y="42"/>
                </a:lnTo>
                <a:lnTo>
                  <a:pt x="817" y="68"/>
                </a:lnTo>
                <a:lnTo>
                  <a:pt x="817" y="93"/>
                </a:lnTo>
                <a:lnTo>
                  <a:pt x="825" y="127"/>
                </a:lnTo>
                <a:lnTo>
                  <a:pt x="834" y="119"/>
                </a:lnTo>
                <a:lnTo>
                  <a:pt x="842" y="127"/>
                </a:lnTo>
                <a:lnTo>
                  <a:pt x="851" y="51"/>
                </a:lnTo>
                <a:lnTo>
                  <a:pt x="851" y="85"/>
                </a:lnTo>
                <a:lnTo>
                  <a:pt x="859" y="195"/>
                </a:lnTo>
                <a:lnTo>
                  <a:pt x="868" y="144"/>
                </a:lnTo>
                <a:lnTo>
                  <a:pt x="876" y="204"/>
                </a:lnTo>
                <a:lnTo>
                  <a:pt x="885" y="127"/>
                </a:lnTo>
                <a:lnTo>
                  <a:pt x="885" y="170"/>
                </a:lnTo>
                <a:lnTo>
                  <a:pt x="893" y="212"/>
                </a:lnTo>
                <a:lnTo>
                  <a:pt x="902" y="170"/>
                </a:lnTo>
                <a:lnTo>
                  <a:pt x="910" y="153"/>
                </a:lnTo>
                <a:lnTo>
                  <a:pt x="910" y="204"/>
                </a:lnTo>
                <a:lnTo>
                  <a:pt x="919" y="170"/>
                </a:lnTo>
                <a:lnTo>
                  <a:pt x="927" y="221"/>
                </a:lnTo>
                <a:lnTo>
                  <a:pt x="936" y="221"/>
                </a:lnTo>
                <a:lnTo>
                  <a:pt x="944" y="229"/>
                </a:lnTo>
                <a:lnTo>
                  <a:pt x="944" y="272"/>
                </a:lnTo>
                <a:lnTo>
                  <a:pt x="953" y="246"/>
                </a:lnTo>
                <a:lnTo>
                  <a:pt x="961" y="272"/>
                </a:lnTo>
                <a:lnTo>
                  <a:pt x="970" y="246"/>
                </a:lnTo>
                <a:lnTo>
                  <a:pt x="978" y="306"/>
                </a:lnTo>
                <a:lnTo>
                  <a:pt x="978" y="280"/>
                </a:lnTo>
                <a:lnTo>
                  <a:pt x="987" y="314"/>
                </a:lnTo>
                <a:lnTo>
                  <a:pt x="995" y="340"/>
                </a:lnTo>
                <a:lnTo>
                  <a:pt x="1004" y="238"/>
                </a:lnTo>
                <a:lnTo>
                  <a:pt x="1012" y="314"/>
                </a:lnTo>
                <a:lnTo>
                  <a:pt x="1012" y="314"/>
                </a:lnTo>
                <a:lnTo>
                  <a:pt x="1021" y="323"/>
                </a:lnTo>
                <a:lnTo>
                  <a:pt x="1029" y="323"/>
                </a:lnTo>
                <a:lnTo>
                  <a:pt x="1038" y="331"/>
                </a:lnTo>
                <a:lnTo>
                  <a:pt x="1038" y="391"/>
                </a:lnTo>
                <a:lnTo>
                  <a:pt x="1046" y="374"/>
                </a:lnTo>
                <a:lnTo>
                  <a:pt x="1055" y="399"/>
                </a:lnTo>
                <a:lnTo>
                  <a:pt x="1063" y="382"/>
                </a:lnTo>
                <a:lnTo>
                  <a:pt x="1072" y="433"/>
                </a:lnTo>
                <a:lnTo>
                  <a:pt x="1072" y="408"/>
                </a:lnTo>
                <a:lnTo>
                  <a:pt x="1080" y="382"/>
                </a:lnTo>
                <a:lnTo>
                  <a:pt x="1089" y="442"/>
                </a:lnTo>
                <a:lnTo>
                  <a:pt x="1097" y="399"/>
                </a:lnTo>
                <a:lnTo>
                  <a:pt x="1106" y="365"/>
                </a:lnTo>
                <a:lnTo>
                  <a:pt x="1106" y="459"/>
                </a:lnTo>
                <a:lnTo>
                  <a:pt x="1114" y="459"/>
                </a:lnTo>
                <a:lnTo>
                  <a:pt x="1123" y="416"/>
                </a:lnTo>
                <a:lnTo>
                  <a:pt x="1131" y="433"/>
                </a:lnTo>
                <a:lnTo>
                  <a:pt x="1140" y="476"/>
                </a:lnTo>
                <a:lnTo>
                  <a:pt x="1140" y="451"/>
                </a:lnTo>
                <a:lnTo>
                  <a:pt x="1148" y="502"/>
                </a:lnTo>
                <a:lnTo>
                  <a:pt x="1157" y="493"/>
                </a:lnTo>
                <a:lnTo>
                  <a:pt x="1165" y="468"/>
                </a:lnTo>
                <a:lnTo>
                  <a:pt x="1174" y="485"/>
                </a:lnTo>
                <a:lnTo>
                  <a:pt x="1174" y="485"/>
                </a:lnTo>
                <a:lnTo>
                  <a:pt x="1182" y="485"/>
                </a:lnTo>
                <a:lnTo>
                  <a:pt x="1191" y="519"/>
                </a:lnTo>
                <a:lnTo>
                  <a:pt x="1199" y="536"/>
                </a:lnTo>
                <a:lnTo>
                  <a:pt x="1208" y="485"/>
                </a:lnTo>
                <a:lnTo>
                  <a:pt x="1208" y="561"/>
                </a:lnTo>
                <a:lnTo>
                  <a:pt x="1216" y="485"/>
                </a:lnTo>
                <a:lnTo>
                  <a:pt x="1225" y="493"/>
                </a:lnTo>
                <a:lnTo>
                  <a:pt x="1233" y="493"/>
                </a:lnTo>
                <a:lnTo>
                  <a:pt x="1233" y="570"/>
                </a:lnTo>
                <a:lnTo>
                  <a:pt x="1242" y="544"/>
                </a:lnTo>
                <a:lnTo>
                  <a:pt x="1250" y="544"/>
                </a:lnTo>
                <a:lnTo>
                  <a:pt x="1259" y="570"/>
                </a:lnTo>
                <a:lnTo>
                  <a:pt x="1267" y="510"/>
                </a:lnTo>
                <a:lnTo>
                  <a:pt x="1267" y="553"/>
                </a:lnTo>
                <a:lnTo>
                  <a:pt x="1276" y="544"/>
                </a:lnTo>
                <a:lnTo>
                  <a:pt x="1284" y="553"/>
                </a:lnTo>
                <a:lnTo>
                  <a:pt x="1293" y="578"/>
                </a:lnTo>
                <a:lnTo>
                  <a:pt x="1301" y="587"/>
                </a:lnTo>
                <a:lnTo>
                  <a:pt x="1301" y="544"/>
                </a:lnTo>
                <a:lnTo>
                  <a:pt x="1310" y="570"/>
                </a:lnTo>
                <a:lnTo>
                  <a:pt x="1318" y="553"/>
                </a:lnTo>
                <a:lnTo>
                  <a:pt x="1327" y="561"/>
                </a:lnTo>
                <a:lnTo>
                  <a:pt x="1327" y="561"/>
                </a:lnTo>
                <a:lnTo>
                  <a:pt x="1336" y="544"/>
                </a:lnTo>
                <a:lnTo>
                  <a:pt x="1344" y="587"/>
                </a:lnTo>
              </a:path>
            </a:pathLst>
          </a:custGeom>
          <a:noFill/>
          <a:ln w="19050">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9" name="Freeform 28"/>
          <p:cNvSpPr>
            <a:spLocks/>
          </p:cNvSpPr>
          <p:nvPr/>
        </p:nvSpPr>
        <p:spPr bwMode="auto">
          <a:xfrm>
            <a:off x="4854578" y="1733550"/>
            <a:ext cx="2133601" cy="985838"/>
          </a:xfrm>
          <a:custGeom>
            <a:avLst/>
            <a:gdLst>
              <a:gd name="T0" fmla="*/ 17 w 1344"/>
              <a:gd name="T1" fmla="*/ 604 h 621"/>
              <a:gd name="T2" fmla="*/ 43 w 1344"/>
              <a:gd name="T3" fmla="*/ 596 h 621"/>
              <a:gd name="T4" fmla="*/ 77 w 1344"/>
              <a:gd name="T5" fmla="*/ 604 h 621"/>
              <a:gd name="T6" fmla="*/ 102 w 1344"/>
              <a:gd name="T7" fmla="*/ 587 h 621"/>
              <a:gd name="T8" fmla="*/ 128 w 1344"/>
              <a:gd name="T9" fmla="*/ 613 h 621"/>
              <a:gd name="T10" fmla="*/ 153 w 1344"/>
              <a:gd name="T11" fmla="*/ 596 h 621"/>
              <a:gd name="T12" fmla="*/ 179 w 1344"/>
              <a:gd name="T13" fmla="*/ 587 h 621"/>
              <a:gd name="T14" fmla="*/ 204 w 1344"/>
              <a:gd name="T15" fmla="*/ 596 h 621"/>
              <a:gd name="T16" fmla="*/ 238 w 1344"/>
              <a:gd name="T17" fmla="*/ 579 h 621"/>
              <a:gd name="T18" fmla="*/ 264 w 1344"/>
              <a:gd name="T19" fmla="*/ 562 h 621"/>
              <a:gd name="T20" fmla="*/ 289 w 1344"/>
              <a:gd name="T21" fmla="*/ 553 h 621"/>
              <a:gd name="T22" fmla="*/ 315 w 1344"/>
              <a:gd name="T23" fmla="*/ 562 h 621"/>
              <a:gd name="T24" fmla="*/ 340 w 1344"/>
              <a:gd name="T25" fmla="*/ 553 h 621"/>
              <a:gd name="T26" fmla="*/ 366 w 1344"/>
              <a:gd name="T27" fmla="*/ 511 h 621"/>
              <a:gd name="T28" fmla="*/ 400 w 1344"/>
              <a:gd name="T29" fmla="*/ 519 h 621"/>
              <a:gd name="T30" fmla="*/ 425 w 1344"/>
              <a:gd name="T31" fmla="*/ 485 h 621"/>
              <a:gd name="T32" fmla="*/ 451 w 1344"/>
              <a:gd name="T33" fmla="*/ 468 h 621"/>
              <a:gd name="T34" fmla="*/ 476 w 1344"/>
              <a:gd name="T35" fmla="*/ 409 h 621"/>
              <a:gd name="T36" fmla="*/ 502 w 1344"/>
              <a:gd name="T37" fmla="*/ 349 h 621"/>
              <a:gd name="T38" fmla="*/ 527 w 1344"/>
              <a:gd name="T39" fmla="*/ 358 h 621"/>
              <a:gd name="T40" fmla="*/ 553 w 1344"/>
              <a:gd name="T41" fmla="*/ 290 h 621"/>
              <a:gd name="T42" fmla="*/ 587 w 1344"/>
              <a:gd name="T43" fmla="*/ 187 h 621"/>
              <a:gd name="T44" fmla="*/ 612 w 1344"/>
              <a:gd name="T45" fmla="*/ 153 h 621"/>
              <a:gd name="T46" fmla="*/ 638 w 1344"/>
              <a:gd name="T47" fmla="*/ 128 h 621"/>
              <a:gd name="T48" fmla="*/ 664 w 1344"/>
              <a:gd name="T49" fmla="*/ 145 h 621"/>
              <a:gd name="T50" fmla="*/ 689 w 1344"/>
              <a:gd name="T51" fmla="*/ 94 h 621"/>
              <a:gd name="T52" fmla="*/ 723 w 1344"/>
              <a:gd name="T53" fmla="*/ 128 h 621"/>
              <a:gd name="T54" fmla="*/ 749 w 1344"/>
              <a:gd name="T55" fmla="*/ 128 h 621"/>
              <a:gd name="T56" fmla="*/ 774 w 1344"/>
              <a:gd name="T57" fmla="*/ 60 h 621"/>
              <a:gd name="T58" fmla="*/ 800 w 1344"/>
              <a:gd name="T59" fmla="*/ 136 h 621"/>
              <a:gd name="T60" fmla="*/ 825 w 1344"/>
              <a:gd name="T61" fmla="*/ 102 h 621"/>
              <a:gd name="T62" fmla="*/ 851 w 1344"/>
              <a:gd name="T63" fmla="*/ 162 h 621"/>
              <a:gd name="T64" fmla="*/ 885 w 1344"/>
              <a:gd name="T65" fmla="*/ 128 h 621"/>
              <a:gd name="T66" fmla="*/ 910 w 1344"/>
              <a:gd name="T67" fmla="*/ 187 h 621"/>
              <a:gd name="T68" fmla="*/ 936 w 1344"/>
              <a:gd name="T69" fmla="*/ 239 h 621"/>
              <a:gd name="T70" fmla="*/ 961 w 1344"/>
              <a:gd name="T71" fmla="*/ 324 h 621"/>
              <a:gd name="T72" fmla="*/ 987 w 1344"/>
              <a:gd name="T73" fmla="*/ 230 h 621"/>
              <a:gd name="T74" fmla="*/ 1012 w 1344"/>
              <a:gd name="T75" fmla="*/ 349 h 621"/>
              <a:gd name="T76" fmla="*/ 1038 w 1344"/>
              <a:gd name="T77" fmla="*/ 383 h 621"/>
              <a:gd name="T78" fmla="*/ 1072 w 1344"/>
              <a:gd name="T79" fmla="*/ 434 h 621"/>
              <a:gd name="T80" fmla="*/ 1097 w 1344"/>
              <a:gd name="T81" fmla="*/ 468 h 621"/>
              <a:gd name="T82" fmla="*/ 1123 w 1344"/>
              <a:gd name="T83" fmla="*/ 468 h 621"/>
              <a:gd name="T84" fmla="*/ 1148 w 1344"/>
              <a:gd name="T85" fmla="*/ 485 h 621"/>
              <a:gd name="T86" fmla="*/ 1174 w 1344"/>
              <a:gd name="T87" fmla="*/ 536 h 621"/>
              <a:gd name="T88" fmla="*/ 1208 w 1344"/>
              <a:gd name="T89" fmla="*/ 579 h 621"/>
              <a:gd name="T90" fmla="*/ 1233 w 1344"/>
              <a:gd name="T91" fmla="*/ 562 h 621"/>
              <a:gd name="T92" fmla="*/ 1259 w 1344"/>
              <a:gd name="T93" fmla="*/ 545 h 621"/>
              <a:gd name="T94" fmla="*/ 1284 w 1344"/>
              <a:gd name="T95" fmla="*/ 596 h 621"/>
              <a:gd name="T96" fmla="*/ 1310 w 1344"/>
              <a:gd name="T97" fmla="*/ 579 h 621"/>
              <a:gd name="T98" fmla="*/ 1336 w 1344"/>
              <a:gd name="T99" fmla="*/ 59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44" h="621">
                <a:moveTo>
                  <a:pt x="0" y="596"/>
                </a:moveTo>
                <a:lnTo>
                  <a:pt x="9" y="596"/>
                </a:lnTo>
                <a:lnTo>
                  <a:pt x="9" y="596"/>
                </a:lnTo>
                <a:lnTo>
                  <a:pt x="17" y="604"/>
                </a:lnTo>
                <a:lnTo>
                  <a:pt x="26" y="604"/>
                </a:lnTo>
                <a:lnTo>
                  <a:pt x="34" y="596"/>
                </a:lnTo>
                <a:lnTo>
                  <a:pt x="43" y="596"/>
                </a:lnTo>
                <a:lnTo>
                  <a:pt x="43" y="596"/>
                </a:lnTo>
                <a:lnTo>
                  <a:pt x="51" y="604"/>
                </a:lnTo>
                <a:lnTo>
                  <a:pt x="60" y="596"/>
                </a:lnTo>
                <a:lnTo>
                  <a:pt x="68" y="596"/>
                </a:lnTo>
                <a:lnTo>
                  <a:pt x="77" y="604"/>
                </a:lnTo>
                <a:lnTo>
                  <a:pt x="77" y="604"/>
                </a:lnTo>
                <a:lnTo>
                  <a:pt x="85" y="596"/>
                </a:lnTo>
                <a:lnTo>
                  <a:pt x="94" y="596"/>
                </a:lnTo>
                <a:lnTo>
                  <a:pt x="102" y="587"/>
                </a:lnTo>
                <a:lnTo>
                  <a:pt x="111" y="596"/>
                </a:lnTo>
                <a:lnTo>
                  <a:pt x="111" y="596"/>
                </a:lnTo>
                <a:lnTo>
                  <a:pt x="119" y="596"/>
                </a:lnTo>
                <a:lnTo>
                  <a:pt x="128" y="613"/>
                </a:lnTo>
                <a:lnTo>
                  <a:pt x="136" y="587"/>
                </a:lnTo>
                <a:lnTo>
                  <a:pt x="145" y="604"/>
                </a:lnTo>
                <a:lnTo>
                  <a:pt x="145" y="596"/>
                </a:lnTo>
                <a:lnTo>
                  <a:pt x="153" y="596"/>
                </a:lnTo>
                <a:lnTo>
                  <a:pt x="162" y="596"/>
                </a:lnTo>
                <a:lnTo>
                  <a:pt x="170" y="587"/>
                </a:lnTo>
                <a:lnTo>
                  <a:pt x="170" y="587"/>
                </a:lnTo>
                <a:lnTo>
                  <a:pt x="179" y="587"/>
                </a:lnTo>
                <a:lnTo>
                  <a:pt x="187" y="579"/>
                </a:lnTo>
                <a:lnTo>
                  <a:pt x="196" y="587"/>
                </a:lnTo>
                <a:lnTo>
                  <a:pt x="204" y="562"/>
                </a:lnTo>
                <a:lnTo>
                  <a:pt x="204" y="596"/>
                </a:lnTo>
                <a:lnTo>
                  <a:pt x="213" y="579"/>
                </a:lnTo>
                <a:lnTo>
                  <a:pt x="221" y="587"/>
                </a:lnTo>
                <a:lnTo>
                  <a:pt x="230" y="570"/>
                </a:lnTo>
                <a:lnTo>
                  <a:pt x="238" y="579"/>
                </a:lnTo>
                <a:lnTo>
                  <a:pt x="238" y="587"/>
                </a:lnTo>
                <a:lnTo>
                  <a:pt x="247" y="570"/>
                </a:lnTo>
                <a:lnTo>
                  <a:pt x="255" y="570"/>
                </a:lnTo>
                <a:lnTo>
                  <a:pt x="264" y="562"/>
                </a:lnTo>
                <a:lnTo>
                  <a:pt x="272" y="562"/>
                </a:lnTo>
                <a:lnTo>
                  <a:pt x="272" y="562"/>
                </a:lnTo>
                <a:lnTo>
                  <a:pt x="281" y="545"/>
                </a:lnTo>
                <a:lnTo>
                  <a:pt x="289" y="553"/>
                </a:lnTo>
                <a:lnTo>
                  <a:pt x="298" y="562"/>
                </a:lnTo>
                <a:lnTo>
                  <a:pt x="298" y="545"/>
                </a:lnTo>
                <a:lnTo>
                  <a:pt x="306" y="562"/>
                </a:lnTo>
                <a:lnTo>
                  <a:pt x="315" y="562"/>
                </a:lnTo>
                <a:lnTo>
                  <a:pt x="323" y="545"/>
                </a:lnTo>
                <a:lnTo>
                  <a:pt x="332" y="536"/>
                </a:lnTo>
                <a:lnTo>
                  <a:pt x="332" y="553"/>
                </a:lnTo>
                <a:lnTo>
                  <a:pt x="340" y="553"/>
                </a:lnTo>
                <a:lnTo>
                  <a:pt x="349" y="545"/>
                </a:lnTo>
                <a:lnTo>
                  <a:pt x="357" y="553"/>
                </a:lnTo>
                <a:lnTo>
                  <a:pt x="366" y="502"/>
                </a:lnTo>
                <a:lnTo>
                  <a:pt x="366" y="511"/>
                </a:lnTo>
                <a:lnTo>
                  <a:pt x="374" y="502"/>
                </a:lnTo>
                <a:lnTo>
                  <a:pt x="383" y="511"/>
                </a:lnTo>
                <a:lnTo>
                  <a:pt x="391" y="528"/>
                </a:lnTo>
                <a:lnTo>
                  <a:pt x="400" y="519"/>
                </a:lnTo>
                <a:lnTo>
                  <a:pt x="400" y="468"/>
                </a:lnTo>
                <a:lnTo>
                  <a:pt x="408" y="477"/>
                </a:lnTo>
                <a:lnTo>
                  <a:pt x="417" y="511"/>
                </a:lnTo>
                <a:lnTo>
                  <a:pt x="425" y="485"/>
                </a:lnTo>
                <a:lnTo>
                  <a:pt x="434" y="494"/>
                </a:lnTo>
                <a:lnTo>
                  <a:pt x="434" y="494"/>
                </a:lnTo>
                <a:lnTo>
                  <a:pt x="442" y="460"/>
                </a:lnTo>
                <a:lnTo>
                  <a:pt x="451" y="468"/>
                </a:lnTo>
                <a:lnTo>
                  <a:pt x="459" y="451"/>
                </a:lnTo>
                <a:lnTo>
                  <a:pt x="459" y="434"/>
                </a:lnTo>
                <a:lnTo>
                  <a:pt x="468" y="451"/>
                </a:lnTo>
                <a:lnTo>
                  <a:pt x="476" y="409"/>
                </a:lnTo>
                <a:lnTo>
                  <a:pt x="485" y="400"/>
                </a:lnTo>
                <a:lnTo>
                  <a:pt x="493" y="392"/>
                </a:lnTo>
                <a:lnTo>
                  <a:pt x="493" y="426"/>
                </a:lnTo>
                <a:lnTo>
                  <a:pt x="502" y="349"/>
                </a:lnTo>
                <a:lnTo>
                  <a:pt x="510" y="332"/>
                </a:lnTo>
                <a:lnTo>
                  <a:pt x="519" y="375"/>
                </a:lnTo>
                <a:lnTo>
                  <a:pt x="527" y="341"/>
                </a:lnTo>
                <a:lnTo>
                  <a:pt x="527" y="358"/>
                </a:lnTo>
                <a:lnTo>
                  <a:pt x="536" y="332"/>
                </a:lnTo>
                <a:lnTo>
                  <a:pt x="544" y="273"/>
                </a:lnTo>
                <a:lnTo>
                  <a:pt x="553" y="324"/>
                </a:lnTo>
                <a:lnTo>
                  <a:pt x="553" y="290"/>
                </a:lnTo>
                <a:lnTo>
                  <a:pt x="561" y="247"/>
                </a:lnTo>
                <a:lnTo>
                  <a:pt x="570" y="247"/>
                </a:lnTo>
                <a:lnTo>
                  <a:pt x="578" y="264"/>
                </a:lnTo>
                <a:lnTo>
                  <a:pt x="587" y="187"/>
                </a:lnTo>
                <a:lnTo>
                  <a:pt x="587" y="213"/>
                </a:lnTo>
                <a:lnTo>
                  <a:pt x="595" y="205"/>
                </a:lnTo>
                <a:lnTo>
                  <a:pt x="604" y="256"/>
                </a:lnTo>
                <a:lnTo>
                  <a:pt x="612" y="153"/>
                </a:lnTo>
                <a:lnTo>
                  <a:pt x="621" y="239"/>
                </a:lnTo>
                <a:lnTo>
                  <a:pt x="621" y="205"/>
                </a:lnTo>
                <a:lnTo>
                  <a:pt x="630" y="145"/>
                </a:lnTo>
                <a:lnTo>
                  <a:pt x="638" y="128"/>
                </a:lnTo>
                <a:lnTo>
                  <a:pt x="647" y="153"/>
                </a:lnTo>
                <a:lnTo>
                  <a:pt x="655" y="196"/>
                </a:lnTo>
                <a:lnTo>
                  <a:pt x="655" y="136"/>
                </a:lnTo>
                <a:lnTo>
                  <a:pt x="664" y="145"/>
                </a:lnTo>
                <a:lnTo>
                  <a:pt x="672" y="85"/>
                </a:lnTo>
                <a:lnTo>
                  <a:pt x="681" y="111"/>
                </a:lnTo>
                <a:lnTo>
                  <a:pt x="689" y="85"/>
                </a:lnTo>
                <a:lnTo>
                  <a:pt x="689" y="94"/>
                </a:lnTo>
                <a:lnTo>
                  <a:pt x="698" y="145"/>
                </a:lnTo>
                <a:lnTo>
                  <a:pt x="706" y="128"/>
                </a:lnTo>
                <a:lnTo>
                  <a:pt x="715" y="0"/>
                </a:lnTo>
                <a:lnTo>
                  <a:pt x="723" y="128"/>
                </a:lnTo>
                <a:lnTo>
                  <a:pt x="723" y="94"/>
                </a:lnTo>
                <a:lnTo>
                  <a:pt x="732" y="85"/>
                </a:lnTo>
                <a:lnTo>
                  <a:pt x="740" y="77"/>
                </a:lnTo>
                <a:lnTo>
                  <a:pt x="749" y="128"/>
                </a:lnTo>
                <a:lnTo>
                  <a:pt x="749" y="43"/>
                </a:lnTo>
                <a:lnTo>
                  <a:pt x="757" y="119"/>
                </a:lnTo>
                <a:lnTo>
                  <a:pt x="766" y="77"/>
                </a:lnTo>
                <a:lnTo>
                  <a:pt x="774" y="60"/>
                </a:lnTo>
                <a:lnTo>
                  <a:pt x="783" y="85"/>
                </a:lnTo>
                <a:lnTo>
                  <a:pt x="783" y="60"/>
                </a:lnTo>
                <a:lnTo>
                  <a:pt x="791" y="102"/>
                </a:lnTo>
                <a:lnTo>
                  <a:pt x="800" y="136"/>
                </a:lnTo>
                <a:lnTo>
                  <a:pt x="808" y="68"/>
                </a:lnTo>
                <a:lnTo>
                  <a:pt x="817" y="85"/>
                </a:lnTo>
                <a:lnTo>
                  <a:pt x="817" y="51"/>
                </a:lnTo>
                <a:lnTo>
                  <a:pt x="825" y="102"/>
                </a:lnTo>
                <a:lnTo>
                  <a:pt x="834" y="136"/>
                </a:lnTo>
                <a:lnTo>
                  <a:pt x="842" y="136"/>
                </a:lnTo>
                <a:lnTo>
                  <a:pt x="851" y="111"/>
                </a:lnTo>
                <a:lnTo>
                  <a:pt x="851" y="162"/>
                </a:lnTo>
                <a:lnTo>
                  <a:pt x="859" y="111"/>
                </a:lnTo>
                <a:lnTo>
                  <a:pt x="868" y="85"/>
                </a:lnTo>
                <a:lnTo>
                  <a:pt x="876" y="153"/>
                </a:lnTo>
                <a:lnTo>
                  <a:pt x="885" y="128"/>
                </a:lnTo>
                <a:lnTo>
                  <a:pt x="885" y="136"/>
                </a:lnTo>
                <a:lnTo>
                  <a:pt x="893" y="179"/>
                </a:lnTo>
                <a:lnTo>
                  <a:pt x="902" y="136"/>
                </a:lnTo>
                <a:lnTo>
                  <a:pt x="910" y="187"/>
                </a:lnTo>
                <a:lnTo>
                  <a:pt x="910" y="213"/>
                </a:lnTo>
                <a:lnTo>
                  <a:pt x="919" y="239"/>
                </a:lnTo>
                <a:lnTo>
                  <a:pt x="927" y="162"/>
                </a:lnTo>
                <a:lnTo>
                  <a:pt x="936" y="239"/>
                </a:lnTo>
                <a:lnTo>
                  <a:pt x="944" y="213"/>
                </a:lnTo>
                <a:lnTo>
                  <a:pt x="944" y="281"/>
                </a:lnTo>
                <a:lnTo>
                  <a:pt x="953" y="153"/>
                </a:lnTo>
                <a:lnTo>
                  <a:pt x="961" y="324"/>
                </a:lnTo>
                <a:lnTo>
                  <a:pt x="970" y="281"/>
                </a:lnTo>
                <a:lnTo>
                  <a:pt x="978" y="290"/>
                </a:lnTo>
                <a:lnTo>
                  <a:pt x="978" y="281"/>
                </a:lnTo>
                <a:lnTo>
                  <a:pt x="987" y="230"/>
                </a:lnTo>
                <a:lnTo>
                  <a:pt x="995" y="332"/>
                </a:lnTo>
                <a:lnTo>
                  <a:pt x="1004" y="298"/>
                </a:lnTo>
                <a:lnTo>
                  <a:pt x="1012" y="298"/>
                </a:lnTo>
                <a:lnTo>
                  <a:pt x="1012" y="349"/>
                </a:lnTo>
                <a:lnTo>
                  <a:pt x="1021" y="366"/>
                </a:lnTo>
                <a:lnTo>
                  <a:pt x="1029" y="409"/>
                </a:lnTo>
                <a:lnTo>
                  <a:pt x="1038" y="392"/>
                </a:lnTo>
                <a:lnTo>
                  <a:pt x="1038" y="383"/>
                </a:lnTo>
                <a:lnTo>
                  <a:pt x="1046" y="366"/>
                </a:lnTo>
                <a:lnTo>
                  <a:pt x="1055" y="434"/>
                </a:lnTo>
                <a:lnTo>
                  <a:pt x="1063" y="409"/>
                </a:lnTo>
                <a:lnTo>
                  <a:pt x="1072" y="434"/>
                </a:lnTo>
                <a:lnTo>
                  <a:pt x="1072" y="434"/>
                </a:lnTo>
                <a:lnTo>
                  <a:pt x="1080" y="358"/>
                </a:lnTo>
                <a:lnTo>
                  <a:pt x="1089" y="426"/>
                </a:lnTo>
                <a:lnTo>
                  <a:pt x="1097" y="468"/>
                </a:lnTo>
                <a:lnTo>
                  <a:pt x="1106" y="451"/>
                </a:lnTo>
                <a:lnTo>
                  <a:pt x="1106" y="451"/>
                </a:lnTo>
                <a:lnTo>
                  <a:pt x="1114" y="460"/>
                </a:lnTo>
                <a:lnTo>
                  <a:pt x="1123" y="468"/>
                </a:lnTo>
                <a:lnTo>
                  <a:pt x="1131" y="477"/>
                </a:lnTo>
                <a:lnTo>
                  <a:pt x="1140" y="528"/>
                </a:lnTo>
                <a:lnTo>
                  <a:pt x="1140" y="468"/>
                </a:lnTo>
                <a:lnTo>
                  <a:pt x="1148" y="485"/>
                </a:lnTo>
                <a:lnTo>
                  <a:pt x="1157" y="553"/>
                </a:lnTo>
                <a:lnTo>
                  <a:pt x="1165" y="545"/>
                </a:lnTo>
                <a:lnTo>
                  <a:pt x="1174" y="519"/>
                </a:lnTo>
                <a:lnTo>
                  <a:pt x="1174" y="536"/>
                </a:lnTo>
                <a:lnTo>
                  <a:pt x="1182" y="545"/>
                </a:lnTo>
                <a:lnTo>
                  <a:pt x="1191" y="545"/>
                </a:lnTo>
                <a:lnTo>
                  <a:pt x="1199" y="545"/>
                </a:lnTo>
                <a:lnTo>
                  <a:pt x="1208" y="579"/>
                </a:lnTo>
                <a:lnTo>
                  <a:pt x="1208" y="536"/>
                </a:lnTo>
                <a:lnTo>
                  <a:pt x="1216" y="519"/>
                </a:lnTo>
                <a:lnTo>
                  <a:pt x="1225" y="562"/>
                </a:lnTo>
                <a:lnTo>
                  <a:pt x="1233" y="562"/>
                </a:lnTo>
                <a:lnTo>
                  <a:pt x="1233" y="536"/>
                </a:lnTo>
                <a:lnTo>
                  <a:pt x="1242" y="528"/>
                </a:lnTo>
                <a:lnTo>
                  <a:pt x="1250" y="604"/>
                </a:lnTo>
                <a:lnTo>
                  <a:pt x="1259" y="545"/>
                </a:lnTo>
                <a:lnTo>
                  <a:pt x="1267" y="553"/>
                </a:lnTo>
                <a:lnTo>
                  <a:pt x="1267" y="587"/>
                </a:lnTo>
                <a:lnTo>
                  <a:pt x="1276" y="579"/>
                </a:lnTo>
                <a:lnTo>
                  <a:pt x="1284" y="596"/>
                </a:lnTo>
                <a:lnTo>
                  <a:pt x="1293" y="579"/>
                </a:lnTo>
                <a:lnTo>
                  <a:pt x="1301" y="570"/>
                </a:lnTo>
                <a:lnTo>
                  <a:pt x="1301" y="587"/>
                </a:lnTo>
                <a:lnTo>
                  <a:pt x="1310" y="579"/>
                </a:lnTo>
                <a:lnTo>
                  <a:pt x="1318" y="570"/>
                </a:lnTo>
                <a:lnTo>
                  <a:pt x="1327" y="621"/>
                </a:lnTo>
                <a:lnTo>
                  <a:pt x="1327" y="545"/>
                </a:lnTo>
                <a:lnTo>
                  <a:pt x="1336" y="596"/>
                </a:lnTo>
                <a:lnTo>
                  <a:pt x="1344" y="587"/>
                </a:lnTo>
              </a:path>
            </a:pathLst>
          </a:custGeom>
          <a:noFill/>
          <a:ln w="19050">
            <a:solidFill>
              <a:srgbClr val="C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0" name="Freeform 29"/>
          <p:cNvSpPr>
            <a:spLocks/>
          </p:cNvSpPr>
          <p:nvPr/>
        </p:nvSpPr>
        <p:spPr bwMode="auto">
          <a:xfrm>
            <a:off x="1641477" y="4867275"/>
            <a:ext cx="3200401" cy="931863"/>
          </a:xfrm>
          <a:custGeom>
            <a:avLst/>
            <a:gdLst>
              <a:gd name="T0" fmla="*/ 25 w 2016"/>
              <a:gd name="T1" fmla="*/ 536 h 587"/>
              <a:gd name="T2" fmla="*/ 59 w 2016"/>
              <a:gd name="T3" fmla="*/ 553 h 587"/>
              <a:gd name="T4" fmla="*/ 93 w 2016"/>
              <a:gd name="T5" fmla="*/ 544 h 587"/>
              <a:gd name="T6" fmla="*/ 127 w 2016"/>
              <a:gd name="T7" fmla="*/ 510 h 587"/>
              <a:gd name="T8" fmla="*/ 161 w 2016"/>
              <a:gd name="T9" fmla="*/ 476 h 587"/>
              <a:gd name="T10" fmla="*/ 195 w 2016"/>
              <a:gd name="T11" fmla="*/ 374 h 587"/>
              <a:gd name="T12" fmla="*/ 229 w 2016"/>
              <a:gd name="T13" fmla="*/ 289 h 587"/>
              <a:gd name="T14" fmla="*/ 263 w 2016"/>
              <a:gd name="T15" fmla="*/ 204 h 587"/>
              <a:gd name="T16" fmla="*/ 297 w 2016"/>
              <a:gd name="T17" fmla="*/ 153 h 587"/>
              <a:gd name="T18" fmla="*/ 323 w 2016"/>
              <a:gd name="T19" fmla="*/ 68 h 587"/>
              <a:gd name="T20" fmla="*/ 357 w 2016"/>
              <a:gd name="T21" fmla="*/ 17 h 587"/>
              <a:gd name="T22" fmla="*/ 391 w 2016"/>
              <a:gd name="T23" fmla="*/ 8 h 587"/>
              <a:gd name="T24" fmla="*/ 425 w 2016"/>
              <a:gd name="T25" fmla="*/ 68 h 587"/>
              <a:gd name="T26" fmla="*/ 459 w 2016"/>
              <a:gd name="T27" fmla="*/ 144 h 587"/>
              <a:gd name="T28" fmla="*/ 493 w 2016"/>
              <a:gd name="T29" fmla="*/ 246 h 587"/>
              <a:gd name="T30" fmla="*/ 527 w 2016"/>
              <a:gd name="T31" fmla="*/ 340 h 587"/>
              <a:gd name="T32" fmla="*/ 561 w 2016"/>
              <a:gd name="T33" fmla="*/ 416 h 587"/>
              <a:gd name="T34" fmla="*/ 595 w 2016"/>
              <a:gd name="T35" fmla="*/ 502 h 587"/>
              <a:gd name="T36" fmla="*/ 629 w 2016"/>
              <a:gd name="T37" fmla="*/ 527 h 587"/>
              <a:gd name="T38" fmla="*/ 663 w 2016"/>
              <a:gd name="T39" fmla="*/ 561 h 587"/>
              <a:gd name="T40" fmla="*/ 697 w 2016"/>
              <a:gd name="T41" fmla="*/ 578 h 587"/>
              <a:gd name="T42" fmla="*/ 731 w 2016"/>
              <a:gd name="T43" fmla="*/ 578 h 587"/>
              <a:gd name="T44" fmla="*/ 765 w 2016"/>
              <a:gd name="T45" fmla="*/ 578 h 587"/>
              <a:gd name="T46" fmla="*/ 799 w 2016"/>
              <a:gd name="T47" fmla="*/ 561 h 587"/>
              <a:gd name="T48" fmla="*/ 833 w 2016"/>
              <a:gd name="T49" fmla="*/ 561 h 587"/>
              <a:gd name="T50" fmla="*/ 867 w 2016"/>
              <a:gd name="T51" fmla="*/ 544 h 587"/>
              <a:gd name="T52" fmla="*/ 901 w 2016"/>
              <a:gd name="T53" fmla="*/ 536 h 587"/>
              <a:gd name="T54" fmla="*/ 935 w 2016"/>
              <a:gd name="T55" fmla="*/ 527 h 587"/>
              <a:gd name="T56" fmla="*/ 969 w 2016"/>
              <a:gd name="T57" fmla="*/ 493 h 587"/>
              <a:gd name="T58" fmla="*/ 1003 w 2016"/>
              <a:gd name="T59" fmla="*/ 467 h 587"/>
              <a:gd name="T60" fmla="*/ 1037 w 2016"/>
              <a:gd name="T61" fmla="*/ 442 h 587"/>
              <a:gd name="T62" fmla="*/ 1063 w 2016"/>
              <a:gd name="T63" fmla="*/ 408 h 587"/>
              <a:gd name="T64" fmla="*/ 1097 w 2016"/>
              <a:gd name="T65" fmla="*/ 399 h 587"/>
              <a:gd name="T66" fmla="*/ 1131 w 2016"/>
              <a:gd name="T67" fmla="*/ 433 h 587"/>
              <a:gd name="T68" fmla="*/ 1165 w 2016"/>
              <a:gd name="T69" fmla="*/ 484 h 587"/>
              <a:gd name="T70" fmla="*/ 1199 w 2016"/>
              <a:gd name="T71" fmla="*/ 527 h 587"/>
              <a:gd name="T72" fmla="*/ 1233 w 2016"/>
              <a:gd name="T73" fmla="*/ 544 h 587"/>
              <a:gd name="T74" fmla="*/ 1267 w 2016"/>
              <a:gd name="T75" fmla="*/ 561 h 587"/>
              <a:gd name="T76" fmla="*/ 1301 w 2016"/>
              <a:gd name="T77" fmla="*/ 570 h 587"/>
              <a:gd name="T78" fmla="*/ 1335 w 2016"/>
              <a:gd name="T79" fmla="*/ 578 h 587"/>
              <a:gd name="T80" fmla="*/ 1369 w 2016"/>
              <a:gd name="T81" fmla="*/ 578 h 587"/>
              <a:gd name="T82" fmla="*/ 1403 w 2016"/>
              <a:gd name="T83" fmla="*/ 578 h 587"/>
              <a:gd name="T84" fmla="*/ 1437 w 2016"/>
              <a:gd name="T85" fmla="*/ 570 h 587"/>
              <a:gd name="T86" fmla="*/ 1471 w 2016"/>
              <a:gd name="T87" fmla="*/ 578 h 587"/>
              <a:gd name="T88" fmla="*/ 1505 w 2016"/>
              <a:gd name="T89" fmla="*/ 578 h 587"/>
              <a:gd name="T90" fmla="*/ 1539 w 2016"/>
              <a:gd name="T91" fmla="*/ 578 h 587"/>
              <a:gd name="T92" fmla="*/ 1573 w 2016"/>
              <a:gd name="T93" fmla="*/ 578 h 587"/>
              <a:gd name="T94" fmla="*/ 1607 w 2016"/>
              <a:gd name="T95" fmla="*/ 578 h 587"/>
              <a:gd name="T96" fmla="*/ 1641 w 2016"/>
              <a:gd name="T97" fmla="*/ 578 h 587"/>
              <a:gd name="T98" fmla="*/ 1675 w 2016"/>
              <a:gd name="T99" fmla="*/ 578 h 587"/>
              <a:gd name="T100" fmla="*/ 1709 w 2016"/>
              <a:gd name="T101" fmla="*/ 578 h 587"/>
              <a:gd name="T102" fmla="*/ 1743 w 2016"/>
              <a:gd name="T103" fmla="*/ 578 h 587"/>
              <a:gd name="T104" fmla="*/ 1777 w 2016"/>
              <a:gd name="T105" fmla="*/ 578 h 587"/>
              <a:gd name="T106" fmla="*/ 1811 w 2016"/>
              <a:gd name="T107" fmla="*/ 578 h 587"/>
              <a:gd name="T108" fmla="*/ 1837 w 2016"/>
              <a:gd name="T109" fmla="*/ 587 h 587"/>
              <a:gd name="T110" fmla="*/ 1871 w 2016"/>
              <a:gd name="T111" fmla="*/ 587 h 587"/>
              <a:gd name="T112" fmla="*/ 1905 w 2016"/>
              <a:gd name="T113" fmla="*/ 578 h 587"/>
              <a:gd name="T114" fmla="*/ 1939 w 2016"/>
              <a:gd name="T115" fmla="*/ 578 h 587"/>
              <a:gd name="T116" fmla="*/ 1973 w 2016"/>
              <a:gd name="T117" fmla="*/ 578 h 587"/>
              <a:gd name="T118" fmla="*/ 2007 w 2016"/>
              <a:gd name="T119" fmla="*/ 578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16" h="587">
                <a:moveTo>
                  <a:pt x="0" y="484"/>
                </a:moveTo>
                <a:lnTo>
                  <a:pt x="8" y="493"/>
                </a:lnTo>
                <a:lnTo>
                  <a:pt x="8" y="502"/>
                </a:lnTo>
                <a:lnTo>
                  <a:pt x="17" y="519"/>
                </a:lnTo>
                <a:lnTo>
                  <a:pt x="25" y="536"/>
                </a:lnTo>
                <a:lnTo>
                  <a:pt x="34" y="510"/>
                </a:lnTo>
                <a:lnTo>
                  <a:pt x="34" y="553"/>
                </a:lnTo>
                <a:lnTo>
                  <a:pt x="42" y="544"/>
                </a:lnTo>
                <a:lnTo>
                  <a:pt x="51" y="544"/>
                </a:lnTo>
                <a:lnTo>
                  <a:pt x="59" y="553"/>
                </a:lnTo>
                <a:lnTo>
                  <a:pt x="68" y="544"/>
                </a:lnTo>
                <a:lnTo>
                  <a:pt x="68" y="536"/>
                </a:lnTo>
                <a:lnTo>
                  <a:pt x="76" y="536"/>
                </a:lnTo>
                <a:lnTo>
                  <a:pt x="85" y="544"/>
                </a:lnTo>
                <a:lnTo>
                  <a:pt x="93" y="544"/>
                </a:lnTo>
                <a:lnTo>
                  <a:pt x="102" y="536"/>
                </a:lnTo>
                <a:lnTo>
                  <a:pt x="102" y="510"/>
                </a:lnTo>
                <a:lnTo>
                  <a:pt x="110" y="519"/>
                </a:lnTo>
                <a:lnTo>
                  <a:pt x="119" y="502"/>
                </a:lnTo>
                <a:lnTo>
                  <a:pt x="127" y="510"/>
                </a:lnTo>
                <a:lnTo>
                  <a:pt x="136" y="493"/>
                </a:lnTo>
                <a:lnTo>
                  <a:pt x="136" y="502"/>
                </a:lnTo>
                <a:lnTo>
                  <a:pt x="144" y="493"/>
                </a:lnTo>
                <a:lnTo>
                  <a:pt x="153" y="476"/>
                </a:lnTo>
                <a:lnTo>
                  <a:pt x="161" y="476"/>
                </a:lnTo>
                <a:lnTo>
                  <a:pt x="161" y="442"/>
                </a:lnTo>
                <a:lnTo>
                  <a:pt x="170" y="416"/>
                </a:lnTo>
                <a:lnTo>
                  <a:pt x="178" y="433"/>
                </a:lnTo>
                <a:lnTo>
                  <a:pt x="187" y="416"/>
                </a:lnTo>
                <a:lnTo>
                  <a:pt x="195" y="374"/>
                </a:lnTo>
                <a:lnTo>
                  <a:pt x="195" y="391"/>
                </a:lnTo>
                <a:lnTo>
                  <a:pt x="204" y="365"/>
                </a:lnTo>
                <a:lnTo>
                  <a:pt x="212" y="357"/>
                </a:lnTo>
                <a:lnTo>
                  <a:pt x="221" y="314"/>
                </a:lnTo>
                <a:lnTo>
                  <a:pt x="229" y="289"/>
                </a:lnTo>
                <a:lnTo>
                  <a:pt x="229" y="272"/>
                </a:lnTo>
                <a:lnTo>
                  <a:pt x="238" y="280"/>
                </a:lnTo>
                <a:lnTo>
                  <a:pt x="246" y="255"/>
                </a:lnTo>
                <a:lnTo>
                  <a:pt x="255" y="229"/>
                </a:lnTo>
                <a:lnTo>
                  <a:pt x="263" y="204"/>
                </a:lnTo>
                <a:lnTo>
                  <a:pt x="263" y="195"/>
                </a:lnTo>
                <a:lnTo>
                  <a:pt x="272" y="178"/>
                </a:lnTo>
                <a:lnTo>
                  <a:pt x="280" y="178"/>
                </a:lnTo>
                <a:lnTo>
                  <a:pt x="289" y="144"/>
                </a:lnTo>
                <a:lnTo>
                  <a:pt x="297" y="153"/>
                </a:lnTo>
                <a:lnTo>
                  <a:pt x="297" y="119"/>
                </a:lnTo>
                <a:lnTo>
                  <a:pt x="306" y="76"/>
                </a:lnTo>
                <a:lnTo>
                  <a:pt x="314" y="85"/>
                </a:lnTo>
                <a:lnTo>
                  <a:pt x="323" y="59"/>
                </a:lnTo>
                <a:lnTo>
                  <a:pt x="323" y="68"/>
                </a:lnTo>
                <a:lnTo>
                  <a:pt x="331" y="68"/>
                </a:lnTo>
                <a:lnTo>
                  <a:pt x="340" y="42"/>
                </a:lnTo>
                <a:lnTo>
                  <a:pt x="348" y="42"/>
                </a:lnTo>
                <a:lnTo>
                  <a:pt x="357" y="25"/>
                </a:lnTo>
                <a:lnTo>
                  <a:pt x="357" y="17"/>
                </a:lnTo>
                <a:lnTo>
                  <a:pt x="365" y="0"/>
                </a:lnTo>
                <a:lnTo>
                  <a:pt x="374" y="17"/>
                </a:lnTo>
                <a:lnTo>
                  <a:pt x="382" y="8"/>
                </a:lnTo>
                <a:lnTo>
                  <a:pt x="391" y="25"/>
                </a:lnTo>
                <a:lnTo>
                  <a:pt x="391" y="8"/>
                </a:lnTo>
                <a:lnTo>
                  <a:pt x="399" y="25"/>
                </a:lnTo>
                <a:lnTo>
                  <a:pt x="408" y="34"/>
                </a:lnTo>
                <a:lnTo>
                  <a:pt x="416" y="51"/>
                </a:lnTo>
                <a:lnTo>
                  <a:pt x="425" y="51"/>
                </a:lnTo>
                <a:lnTo>
                  <a:pt x="425" y="68"/>
                </a:lnTo>
                <a:lnTo>
                  <a:pt x="433" y="76"/>
                </a:lnTo>
                <a:lnTo>
                  <a:pt x="442" y="93"/>
                </a:lnTo>
                <a:lnTo>
                  <a:pt x="450" y="102"/>
                </a:lnTo>
                <a:lnTo>
                  <a:pt x="459" y="110"/>
                </a:lnTo>
                <a:lnTo>
                  <a:pt x="459" y="144"/>
                </a:lnTo>
                <a:lnTo>
                  <a:pt x="467" y="161"/>
                </a:lnTo>
                <a:lnTo>
                  <a:pt x="476" y="170"/>
                </a:lnTo>
                <a:lnTo>
                  <a:pt x="484" y="204"/>
                </a:lnTo>
                <a:lnTo>
                  <a:pt x="484" y="212"/>
                </a:lnTo>
                <a:lnTo>
                  <a:pt x="493" y="246"/>
                </a:lnTo>
                <a:lnTo>
                  <a:pt x="501" y="272"/>
                </a:lnTo>
                <a:lnTo>
                  <a:pt x="510" y="255"/>
                </a:lnTo>
                <a:lnTo>
                  <a:pt x="518" y="314"/>
                </a:lnTo>
                <a:lnTo>
                  <a:pt x="518" y="323"/>
                </a:lnTo>
                <a:lnTo>
                  <a:pt x="527" y="340"/>
                </a:lnTo>
                <a:lnTo>
                  <a:pt x="536" y="357"/>
                </a:lnTo>
                <a:lnTo>
                  <a:pt x="544" y="365"/>
                </a:lnTo>
                <a:lnTo>
                  <a:pt x="553" y="382"/>
                </a:lnTo>
                <a:lnTo>
                  <a:pt x="553" y="416"/>
                </a:lnTo>
                <a:lnTo>
                  <a:pt x="561" y="416"/>
                </a:lnTo>
                <a:lnTo>
                  <a:pt x="570" y="442"/>
                </a:lnTo>
                <a:lnTo>
                  <a:pt x="578" y="467"/>
                </a:lnTo>
                <a:lnTo>
                  <a:pt x="587" y="450"/>
                </a:lnTo>
                <a:lnTo>
                  <a:pt x="587" y="484"/>
                </a:lnTo>
                <a:lnTo>
                  <a:pt x="595" y="502"/>
                </a:lnTo>
                <a:lnTo>
                  <a:pt x="604" y="510"/>
                </a:lnTo>
                <a:lnTo>
                  <a:pt x="612" y="502"/>
                </a:lnTo>
                <a:lnTo>
                  <a:pt x="612" y="510"/>
                </a:lnTo>
                <a:lnTo>
                  <a:pt x="621" y="510"/>
                </a:lnTo>
                <a:lnTo>
                  <a:pt x="629" y="527"/>
                </a:lnTo>
                <a:lnTo>
                  <a:pt x="638" y="536"/>
                </a:lnTo>
                <a:lnTo>
                  <a:pt x="646" y="544"/>
                </a:lnTo>
                <a:lnTo>
                  <a:pt x="646" y="561"/>
                </a:lnTo>
                <a:lnTo>
                  <a:pt x="655" y="553"/>
                </a:lnTo>
                <a:lnTo>
                  <a:pt x="663" y="561"/>
                </a:lnTo>
                <a:lnTo>
                  <a:pt x="672" y="561"/>
                </a:lnTo>
                <a:lnTo>
                  <a:pt x="680" y="570"/>
                </a:lnTo>
                <a:lnTo>
                  <a:pt x="680" y="578"/>
                </a:lnTo>
                <a:lnTo>
                  <a:pt x="689" y="570"/>
                </a:lnTo>
                <a:lnTo>
                  <a:pt x="697" y="578"/>
                </a:lnTo>
                <a:lnTo>
                  <a:pt x="706" y="578"/>
                </a:lnTo>
                <a:lnTo>
                  <a:pt x="714" y="587"/>
                </a:lnTo>
                <a:lnTo>
                  <a:pt x="714" y="587"/>
                </a:lnTo>
                <a:lnTo>
                  <a:pt x="723" y="570"/>
                </a:lnTo>
                <a:lnTo>
                  <a:pt x="731" y="578"/>
                </a:lnTo>
                <a:lnTo>
                  <a:pt x="740" y="578"/>
                </a:lnTo>
                <a:lnTo>
                  <a:pt x="748" y="578"/>
                </a:lnTo>
                <a:lnTo>
                  <a:pt x="748" y="578"/>
                </a:lnTo>
                <a:lnTo>
                  <a:pt x="757" y="578"/>
                </a:lnTo>
                <a:lnTo>
                  <a:pt x="765" y="578"/>
                </a:lnTo>
                <a:lnTo>
                  <a:pt x="774" y="570"/>
                </a:lnTo>
                <a:lnTo>
                  <a:pt x="774" y="570"/>
                </a:lnTo>
                <a:lnTo>
                  <a:pt x="782" y="587"/>
                </a:lnTo>
                <a:lnTo>
                  <a:pt x="791" y="570"/>
                </a:lnTo>
                <a:lnTo>
                  <a:pt x="799" y="561"/>
                </a:lnTo>
                <a:lnTo>
                  <a:pt x="808" y="578"/>
                </a:lnTo>
                <a:lnTo>
                  <a:pt x="808" y="561"/>
                </a:lnTo>
                <a:lnTo>
                  <a:pt x="816" y="553"/>
                </a:lnTo>
                <a:lnTo>
                  <a:pt x="825" y="561"/>
                </a:lnTo>
                <a:lnTo>
                  <a:pt x="833" y="561"/>
                </a:lnTo>
                <a:lnTo>
                  <a:pt x="842" y="536"/>
                </a:lnTo>
                <a:lnTo>
                  <a:pt x="842" y="553"/>
                </a:lnTo>
                <a:lnTo>
                  <a:pt x="850" y="561"/>
                </a:lnTo>
                <a:lnTo>
                  <a:pt x="859" y="544"/>
                </a:lnTo>
                <a:lnTo>
                  <a:pt x="867" y="544"/>
                </a:lnTo>
                <a:lnTo>
                  <a:pt x="867" y="544"/>
                </a:lnTo>
                <a:lnTo>
                  <a:pt x="876" y="544"/>
                </a:lnTo>
                <a:lnTo>
                  <a:pt x="884" y="544"/>
                </a:lnTo>
                <a:lnTo>
                  <a:pt x="893" y="544"/>
                </a:lnTo>
                <a:lnTo>
                  <a:pt x="901" y="536"/>
                </a:lnTo>
                <a:lnTo>
                  <a:pt x="901" y="527"/>
                </a:lnTo>
                <a:lnTo>
                  <a:pt x="910" y="519"/>
                </a:lnTo>
                <a:lnTo>
                  <a:pt x="918" y="527"/>
                </a:lnTo>
                <a:lnTo>
                  <a:pt x="927" y="527"/>
                </a:lnTo>
                <a:lnTo>
                  <a:pt x="935" y="527"/>
                </a:lnTo>
                <a:lnTo>
                  <a:pt x="935" y="519"/>
                </a:lnTo>
                <a:lnTo>
                  <a:pt x="944" y="502"/>
                </a:lnTo>
                <a:lnTo>
                  <a:pt x="952" y="493"/>
                </a:lnTo>
                <a:lnTo>
                  <a:pt x="961" y="493"/>
                </a:lnTo>
                <a:lnTo>
                  <a:pt x="969" y="493"/>
                </a:lnTo>
                <a:lnTo>
                  <a:pt x="969" y="484"/>
                </a:lnTo>
                <a:lnTo>
                  <a:pt x="978" y="476"/>
                </a:lnTo>
                <a:lnTo>
                  <a:pt x="986" y="476"/>
                </a:lnTo>
                <a:lnTo>
                  <a:pt x="995" y="476"/>
                </a:lnTo>
                <a:lnTo>
                  <a:pt x="1003" y="467"/>
                </a:lnTo>
                <a:lnTo>
                  <a:pt x="1003" y="459"/>
                </a:lnTo>
                <a:lnTo>
                  <a:pt x="1012" y="459"/>
                </a:lnTo>
                <a:lnTo>
                  <a:pt x="1020" y="476"/>
                </a:lnTo>
                <a:lnTo>
                  <a:pt x="1029" y="459"/>
                </a:lnTo>
                <a:lnTo>
                  <a:pt x="1037" y="442"/>
                </a:lnTo>
                <a:lnTo>
                  <a:pt x="1037" y="450"/>
                </a:lnTo>
                <a:lnTo>
                  <a:pt x="1046" y="442"/>
                </a:lnTo>
                <a:lnTo>
                  <a:pt x="1054" y="425"/>
                </a:lnTo>
                <a:lnTo>
                  <a:pt x="1063" y="425"/>
                </a:lnTo>
                <a:lnTo>
                  <a:pt x="1063" y="408"/>
                </a:lnTo>
                <a:lnTo>
                  <a:pt x="1071" y="408"/>
                </a:lnTo>
                <a:lnTo>
                  <a:pt x="1080" y="399"/>
                </a:lnTo>
                <a:lnTo>
                  <a:pt x="1088" y="399"/>
                </a:lnTo>
                <a:lnTo>
                  <a:pt x="1097" y="408"/>
                </a:lnTo>
                <a:lnTo>
                  <a:pt x="1097" y="399"/>
                </a:lnTo>
                <a:lnTo>
                  <a:pt x="1105" y="408"/>
                </a:lnTo>
                <a:lnTo>
                  <a:pt x="1114" y="408"/>
                </a:lnTo>
                <a:lnTo>
                  <a:pt x="1122" y="416"/>
                </a:lnTo>
                <a:lnTo>
                  <a:pt x="1131" y="425"/>
                </a:lnTo>
                <a:lnTo>
                  <a:pt x="1131" y="433"/>
                </a:lnTo>
                <a:lnTo>
                  <a:pt x="1139" y="450"/>
                </a:lnTo>
                <a:lnTo>
                  <a:pt x="1148" y="450"/>
                </a:lnTo>
                <a:lnTo>
                  <a:pt x="1156" y="467"/>
                </a:lnTo>
                <a:lnTo>
                  <a:pt x="1165" y="493"/>
                </a:lnTo>
                <a:lnTo>
                  <a:pt x="1165" y="484"/>
                </a:lnTo>
                <a:lnTo>
                  <a:pt x="1173" y="510"/>
                </a:lnTo>
                <a:lnTo>
                  <a:pt x="1182" y="510"/>
                </a:lnTo>
                <a:lnTo>
                  <a:pt x="1190" y="519"/>
                </a:lnTo>
                <a:lnTo>
                  <a:pt x="1199" y="536"/>
                </a:lnTo>
                <a:lnTo>
                  <a:pt x="1199" y="527"/>
                </a:lnTo>
                <a:lnTo>
                  <a:pt x="1207" y="527"/>
                </a:lnTo>
                <a:lnTo>
                  <a:pt x="1216" y="536"/>
                </a:lnTo>
                <a:lnTo>
                  <a:pt x="1224" y="553"/>
                </a:lnTo>
                <a:lnTo>
                  <a:pt x="1224" y="544"/>
                </a:lnTo>
                <a:lnTo>
                  <a:pt x="1233" y="544"/>
                </a:lnTo>
                <a:lnTo>
                  <a:pt x="1242" y="553"/>
                </a:lnTo>
                <a:lnTo>
                  <a:pt x="1250" y="561"/>
                </a:lnTo>
                <a:lnTo>
                  <a:pt x="1259" y="553"/>
                </a:lnTo>
                <a:lnTo>
                  <a:pt x="1259" y="570"/>
                </a:lnTo>
                <a:lnTo>
                  <a:pt x="1267" y="561"/>
                </a:lnTo>
                <a:lnTo>
                  <a:pt x="1276" y="553"/>
                </a:lnTo>
                <a:lnTo>
                  <a:pt x="1284" y="570"/>
                </a:lnTo>
                <a:lnTo>
                  <a:pt x="1293" y="578"/>
                </a:lnTo>
                <a:lnTo>
                  <a:pt x="1293" y="570"/>
                </a:lnTo>
                <a:lnTo>
                  <a:pt x="1301" y="570"/>
                </a:lnTo>
                <a:lnTo>
                  <a:pt x="1310" y="570"/>
                </a:lnTo>
                <a:lnTo>
                  <a:pt x="1318" y="570"/>
                </a:lnTo>
                <a:lnTo>
                  <a:pt x="1327" y="570"/>
                </a:lnTo>
                <a:lnTo>
                  <a:pt x="1327" y="578"/>
                </a:lnTo>
                <a:lnTo>
                  <a:pt x="1335" y="578"/>
                </a:lnTo>
                <a:lnTo>
                  <a:pt x="1344" y="578"/>
                </a:lnTo>
                <a:lnTo>
                  <a:pt x="1352" y="578"/>
                </a:lnTo>
                <a:lnTo>
                  <a:pt x="1352" y="578"/>
                </a:lnTo>
                <a:lnTo>
                  <a:pt x="1361" y="578"/>
                </a:lnTo>
                <a:lnTo>
                  <a:pt x="1369" y="578"/>
                </a:lnTo>
                <a:lnTo>
                  <a:pt x="1378" y="578"/>
                </a:lnTo>
                <a:lnTo>
                  <a:pt x="1386" y="570"/>
                </a:lnTo>
                <a:lnTo>
                  <a:pt x="1386" y="578"/>
                </a:lnTo>
                <a:lnTo>
                  <a:pt x="1395" y="578"/>
                </a:lnTo>
                <a:lnTo>
                  <a:pt x="1403" y="578"/>
                </a:lnTo>
                <a:lnTo>
                  <a:pt x="1412" y="578"/>
                </a:lnTo>
                <a:lnTo>
                  <a:pt x="1420" y="578"/>
                </a:lnTo>
                <a:lnTo>
                  <a:pt x="1420" y="578"/>
                </a:lnTo>
                <a:lnTo>
                  <a:pt x="1429" y="578"/>
                </a:lnTo>
                <a:lnTo>
                  <a:pt x="1437" y="570"/>
                </a:lnTo>
                <a:lnTo>
                  <a:pt x="1446" y="578"/>
                </a:lnTo>
                <a:lnTo>
                  <a:pt x="1454" y="578"/>
                </a:lnTo>
                <a:lnTo>
                  <a:pt x="1454" y="570"/>
                </a:lnTo>
                <a:lnTo>
                  <a:pt x="1463" y="578"/>
                </a:lnTo>
                <a:lnTo>
                  <a:pt x="1471" y="578"/>
                </a:lnTo>
                <a:lnTo>
                  <a:pt x="1480" y="578"/>
                </a:lnTo>
                <a:lnTo>
                  <a:pt x="1488" y="578"/>
                </a:lnTo>
                <a:lnTo>
                  <a:pt x="1488" y="578"/>
                </a:lnTo>
                <a:lnTo>
                  <a:pt x="1497" y="578"/>
                </a:lnTo>
                <a:lnTo>
                  <a:pt x="1505" y="578"/>
                </a:lnTo>
                <a:lnTo>
                  <a:pt x="1514" y="578"/>
                </a:lnTo>
                <a:lnTo>
                  <a:pt x="1522" y="578"/>
                </a:lnTo>
                <a:lnTo>
                  <a:pt x="1522" y="587"/>
                </a:lnTo>
                <a:lnTo>
                  <a:pt x="1531" y="578"/>
                </a:lnTo>
                <a:lnTo>
                  <a:pt x="1539" y="578"/>
                </a:lnTo>
                <a:lnTo>
                  <a:pt x="1548" y="578"/>
                </a:lnTo>
                <a:lnTo>
                  <a:pt x="1548" y="578"/>
                </a:lnTo>
                <a:lnTo>
                  <a:pt x="1556" y="578"/>
                </a:lnTo>
                <a:lnTo>
                  <a:pt x="1565" y="578"/>
                </a:lnTo>
                <a:lnTo>
                  <a:pt x="1573" y="578"/>
                </a:lnTo>
                <a:lnTo>
                  <a:pt x="1582" y="578"/>
                </a:lnTo>
                <a:lnTo>
                  <a:pt x="1582" y="578"/>
                </a:lnTo>
                <a:lnTo>
                  <a:pt x="1590" y="578"/>
                </a:lnTo>
                <a:lnTo>
                  <a:pt x="1599" y="578"/>
                </a:lnTo>
                <a:lnTo>
                  <a:pt x="1607" y="578"/>
                </a:lnTo>
                <a:lnTo>
                  <a:pt x="1616" y="578"/>
                </a:lnTo>
                <a:lnTo>
                  <a:pt x="1616" y="578"/>
                </a:lnTo>
                <a:lnTo>
                  <a:pt x="1624" y="578"/>
                </a:lnTo>
                <a:lnTo>
                  <a:pt x="1633" y="578"/>
                </a:lnTo>
                <a:lnTo>
                  <a:pt x="1641" y="578"/>
                </a:lnTo>
                <a:lnTo>
                  <a:pt x="1641" y="578"/>
                </a:lnTo>
                <a:lnTo>
                  <a:pt x="1650" y="578"/>
                </a:lnTo>
                <a:lnTo>
                  <a:pt x="1658" y="578"/>
                </a:lnTo>
                <a:lnTo>
                  <a:pt x="1667" y="587"/>
                </a:lnTo>
                <a:lnTo>
                  <a:pt x="1675" y="578"/>
                </a:lnTo>
                <a:lnTo>
                  <a:pt x="1675" y="578"/>
                </a:lnTo>
                <a:lnTo>
                  <a:pt x="1684" y="587"/>
                </a:lnTo>
                <a:lnTo>
                  <a:pt x="1692" y="578"/>
                </a:lnTo>
                <a:lnTo>
                  <a:pt x="1701" y="578"/>
                </a:lnTo>
                <a:lnTo>
                  <a:pt x="1709" y="578"/>
                </a:lnTo>
                <a:lnTo>
                  <a:pt x="1709" y="578"/>
                </a:lnTo>
                <a:lnTo>
                  <a:pt x="1718" y="578"/>
                </a:lnTo>
                <a:lnTo>
                  <a:pt x="1726" y="587"/>
                </a:lnTo>
                <a:lnTo>
                  <a:pt x="1735" y="578"/>
                </a:lnTo>
                <a:lnTo>
                  <a:pt x="1743" y="578"/>
                </a:lnTo>
                <a:lnTo>
                  <a:pt x="1743" y="578"/>
                </a:lnTo>
                <a:lnTo>
                  <a:pt x="1752" y="578"/>
                </a:lnTo>
                <a:lnTo>
                  <a:pt x="1760" y="587"/>
                </a:lnTo>
                <a:lnTo>
                  <a:pt x="1769" y="578"/>
                </a:lnTo>
                <a:lnTo>
                  <a:pt x="1777" y="578"/>
                </a:lnTo>
                <a:lnTo>
                  <a:pt x="1777" y="578"/>
                </a:lnTo>
                <a:lnTo>
                  <a:pt x="1786" y="578"/>
                </a:lnTo>
                <a:lnTo>
                  <a:pt x="1794" y="578"/>
                </a:lnTo>
                <a:lnTo>
                  <a:pt x="1803" y="578"/>
                </a:lnTo>
                <a:lnTo>
                  <a:pt x="1811" y="578"/>
                </a:lnTo>
                <a:lnTo>
                  <a:pt x="1811" y="587"/>
                </a:lnTo>
                <a:lnTo>
                  <a:pt x="1820" y="578"/>
                </a:lnTo>
                <a:lnTo>
                  <a:pt x="1828" y="578"/>
                </a:lnTo>
                <a:lnTo>
                  <a:pt x="1837" y="578"/>
                </a:lnTo>
                <a:lnTo>
                  <a:pt x="1837" y="587"/>
                </a:lnTo>
                <a:lnTo>
                  <a:pt x="1845" y="578"/>
                </a:lnTo>
                <a:lnTo>
                  <a:pt x="1854" y="578"/>
                </a:lnTo>
                <a:lnTo>
                  <a:pt x="1862" y="578"/>
                </a:lnTo>
                <a:lnTo>
                  <a:pt x="1871" y="578"/>
                </a:lnTo>
                <a:lnTo>
                  <a:pt x="1871" y="587"/>
                </a:lnTo>
                <a:lnTo>
                  <a:pt x="1879" y="578"/>
                </a:lnTo>
                <a:lnTo>
                  <a:pt x="1888" y="578"/>
                </a:lnTo>
                <a:lnTo>
                  <a:pt x="1896" y="578"/>
                </a:lnTo>
                <a:lnTo>
                  <a:pt x="1905" y="578"/>
                </a:lnTo>
                <a:lnTo>
                  <a:pt x="1905" y="578"/>
                </a:lnTo>
                <a:lnTo>
                  <a:pt x="1913" y="578"/>
                </a:lnTo>
                <a:lnTo>
                  <a:pt x="1922" y="578"/>
                </a:lnTo>
                <a:lnTo>
                  <a:pt x="1930" y="578"/>
                </a:lnTo>
                <a:lnTo>
                  <a:pt x="1930" y="578"/>
                </a:lnTo>
                <a:lnTo>
                  <a:pt x="1939" y="578"/>
                </a:lnTo>
                <a:lnTo>
                  <a:pt x="1948" y="578"/>
                </a:lnTo>
                <a:lnTo>
                  <a:pt x="1956" y="578"/>
                </a:lnTo>
                <a:lnTo>
                  <a:pt x="1965" y="578"/>
                </a:lnTo>
                <a:lnTo>
                  <a:pt x="1965" y="578"/>
                </a:lnTo>
                <a:lnTo>
                  <a:pt x="1973" y="578"/>
                </a:lnTo>
                <a:lnTo>
                  <a:pt x="1982" y="578"/>
                </a:lnTo>
                <a:lnTo>
                  <a:pt x="1990" y="578"/>
                </a:lnTo>
                <a:lnTo>
                  <a:pt x="1999" y="578"/>
                </a:lnTo>
                <a:lnTo>
                  <a:pt x="1999" y="578"/>
                </a:lnTo>
                <a:lnTo>
                  <a:pt x="2007" y="578"/>
                </a:lnTo>
                <a:lnTo>
                  <a:pt x="2016" y="578"/>
                </a:lnTo>
              </a:path>
            </a:pathLst>
          </a:custGeom>
          <a:noFill/>
          <a:ln w="19050">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 name="Freeform 30"/>
          <p:cNvSpPr>
            <a:spLocks/>
          </p:cNvSpPr>
          <p:nvPr/>
        </p:nvSpPr>
        <p:spPr bwMode="auto">
          <a:xfrm>
            <a:off x="1641477" y="4462462"/>
            <a:ext cx="3200401" cy="579438"/>
          </a:xfrm>
          <a:custGeom>
            <a:avLst/>
            <a:gdLst>
              <a:gd name="T0" fmla="*/ 25 w 2016"/>
              <a:gd name="T1" fmla="*/ 289 h 365"/>
              <a:gd name="T2" fmla="*/ 59 w 2016"/>
              <a:gd name="T3" fmla="*/ 314 h 365"/>
              <a:gd name="T4" fmla="*/ 93 w 2016"/>
              <a:gd name="T5" fmla="*/ 306 h 365"/>
              <a:gd name="T6" fmla="*/ 127 w 2016"/>
              <a:gd name="T7" fmla="*/ 246 h 365"/>
              <a:gd name="T8" fmla="*/ 161 w 2016"/>
              <a:gd name="T9" fmla="*/ 195 h 365"/>
              <a:gd name="T10" fmla="*/ 195 w 2016"/>
              <a:gd name="T11" fmla="*/ 136 h 365"/>
              <a:gd name="T12" fmla="*/ 229 w 2016"/>
              <a:gd name="T13" fmla="*/ 51 h 365"/>
              <a:gd name="T14" fmla="*/ 263 w 2016"/>
              <a:gd name="T15" fmla="*/ 25 h 365"/>
              <a:gd name="T16" fmla="*/ 297 w 2016"/>
              <a:gd name="T17" fmla="*/ 34 h 365"/>
              <a:gd name="T18" fmla="*/ 323 w 2016"/>
              <a:gd name="T19" fmla="*/ 34 h 365"/>
              <a:gd name="T20" fmla="*/ 357 w 2016"/>
              <a:gd name="T21" fmla="*/ 34 h 365"/>
              <a:gd name="T22" fmla="*/ 391 w 2016"/>
              <a:gd name="T23" fmla="*/ 93 h 365"/>
              <a:gd name="T24" fmla="*/ 425 w 2016"/>
              <a:gd name="T25" fmla="*/ 144 h 365"/>
              <a:gd name="T26" fmla="*/ 459 w 2016"/>
              <a:gd name="T27" fmla="*/ 204 h 365"/>
              <a:gd name="T28" fmla="*/ 493 w 2016"/>
              <a:gd name="T29" fmla="*/ 272 h 365"/>
              <a:gd name="T30" fmla="*/ 527 w 2016"/>
              <a:gd name="T31" fmla="*/ 323 h 365"/>
              <a:gd name="T32" fmla="*/ 561 w 2016"/>
              <a:gd name="T33" fmla="*/ 340 h 365"/>
              <a:gd name="T34" fmla="*/ 595 w 2016"/>
              <a:gd name="T35" fmla="*/ 365 h 365"/>
              <a:gd name="T36" fmla="*/ 629 w 2016"/>
              <a:gd name="T37" fmla="*/ 348 h 365"/>
              <a:gd name="T38" fmla="*/ 663 w 2016"/>
              <a:gd name="T39" fmla="*/ 340 h 365"/>
              <a:gd name="T40" fmla="*/ 697 w 2016"/>
              <a:gd name="T41" fmla="*/ 331 h 365"/>
              <a:gd name="T42" fmla="*/ 731 w 2016"/>
              <a:gd name="T43" fmla="*/ 314 h 365"/>
              <a:gd name="T44" fmla="*/ 765 w 2016"/>
              <a:gd name="T45" fmla="*/ 297 h 365"/>
              <a:gd name="T46" fmla="*/ 799 w 2016"/>
              <a:gd name="T47" fmla="*/ 263 h 365"/>
              <a:gd name="T48" fmla="*/ 833 w 2016"/>
              <a:gd name="T49" fmla="*/ 229 h 365"/>
              <a:gd name="T50" fmla="*/ 867 w 2016"/>
              <a:gd name="T51" fmla="*/ 212 h 365"/>
              <a:gd name="T52" fmla="*/ 901 w 2016"/>
              <a:gd name="T53" fmla="*/ 187 h 365"/>
              <a:gd name="T54" fmla="*/ 935 w 2016"/>
              <a:gd name="T55" fmla="*/ 161 h 365"/>
              <a:gd name="T56" fmla="*/ 969 w 2016"/>
              <a:gd name="T57" fmla="*/ 170 h 365"/>
              <a:gd name="T58" fmla="*/ 1003 w 2016"/>
              <a:gd name="T59" fmla="*/ 187 h 365"/>
              <a:gd name="T60" fmla="*/ 1037 w 2016"/>
              <a:gd name="T61" fmla="*/ 178 h 365"/>
              <a:gd name="T62" fmla="*/ 1063 w 2016"/>
              <a:gd name="T63" fmla="*/ 195 h 365"/>
              <a:gd name="T64" fmla="*/ 1097 w 2016"/>
              <a:gd name="T65" fmla="*/ 212 h 365"/>
              <a:gd name="T66" fmla="*/ 1131 w 2016"/>
              <a:gd name="T67" fmla="*/ 255 h 365"/>
              <a:gd name="T68" fmla="*/ 1165 w 2016"/>
              <a:gd name="T69" fmla="*/ 306 h 365"/>
              <a:gd name="T70" fmla="*/ 1199 w 2016"/>
              <a:gd name="T71" fmla="*/ 331 h 365"/>
              <a:gd name="T72" fmla="*/ 1233 w 2016"/>
              <a:gd name="T73" fmla="*/ 340 h 365"/>
              <a:gd name="T74" fmla="*/ 1267 w 2016"/>
              <a:gd name="T75" fmla="*/ 357 h 365"/>
              <a:gd name="T76" fmla="*/ 1301 w 2016"/>
              <a:gd name="T77" fmla="*/ 348 h 365"/>
              <a:gd name="T78" fmla="*/ 1335 w 2016"/>
              <a:gd name="T79" fmla="*/ 357 h 365"/>
              <a:gd name="T80" fmla="*/ 1369 w 2016"/>
              <a:gd name="T81" fmla="*/ 357 h 365"/>
              <a:gd name="T82" fmla="*/ 1403 w 2016"/>
              <a:gd name="T83" fmla="*/ 357 h 365"/>
              <a:gd name="T84" fmla="*/ 1437 w 2016"/>
              <a:gd name="T85" fmla="*/ 357 h 365"/>
              <a:gd name="T86" fmla="*/ 1471 w 2016"/>
              <a:gd name="T87" fmla="*/ 357 h 365"/>
              <a:gd name="T88" fmla="*/ 1505 w 2016"/>
              <a:gd name="T89" fmla="*/ 357 h 365"/>
              <a:gd name="T90" fmla="*/ 1539 w 2016"/>
              <a:gd name="T91" fmla="*/ 348 h 365"/>
              <a:gd name="T92" fmla="*/ 1573 w 2016"/>
              <a:gd name="T93" fmla="*/ 357 h 365"/>
              <a:gd name="T94" fmla="*/ 1607 w 2016"/>
              <a:gd name="T95" fmla="*/ 357 h 365"/>
              <a:gd name="T96" fmla="*/ 1641 w 2016"/>
              <a:gd name="T97" fmla="*/ 357 h 365"/>
              <a:gd name="T98" fmla="*/ 1675 w 2016"/>
              <a:gd name="T99" fmla="*/ 357 h 365"/>
              <a:gd name="T100" fmla="*/ 1709 w 2016"/>
              <a:gd name="T101" fmla="*/ 357 h 365"/>
              <a:gd name="T102" fmla="*/ 1743 w 2016"/>
              <a:gd name="T103" fmla="*/ 357 h 365"/>
              <a:gd name="T104" fmla="*/ 1777 w 2016"/>
              <a:gd name="T105" fmla="*/ 357 h 365"/>
              <a:gd name="T106" fmla="*/ 1811 w 2016"/>
              <a:gd name="T107" fmla="*/ 357 h 365"/>
              <a:gd name="T108" fmla="*/ 1837 w 2016"/>
              <a:gd name="T109" fmla="*/ 357 h 365"/>
              <a:gd name="T110" fmla="*/ 1871 w 2016"/>
              <a:gd name="T111" fmla="*/ 357 h 365"/>
              <a:gd name="T112" fmla="*/ 1905 w 2016"/>
              <a:gd name="T113" fmla="*/ 348 h 365"/>
              <a:gd name="T114" fmla="*/ 1939 w 2016"/>
              <a:gd name="T115" fmla="*/ 348 h 365"/>
              <a:gd name="T116" fmla="*/ 1973 w 2016"/>
              <a:gd name="T117" fmla="*/ 357 h 365"/>
              <a:gd name="T118" fmla="*/ 2007 w 2016"/>
              <a:gd name="T119" fmla="*/ 348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16" h="365">
                <a:moveTo>
                  <a:pt x="0" y="289"/>
                </a:moveTo>
                <a:lnTo>
                  <a:pt x="8" y="289"/>
                </a:lnTo>
                <a:lnTo>
                  <a:pt x="8" y="289"/>
                </a:lnTo>
                <a:lnTo>
                  <a:pt x="17" y="323"/>
                </a:lnTo>
                <a:lnTo>
                  <a:pt x="25" y="289"/>
                </a:lnTo>
                <a:lnTo>
                  <a:pt x="34" y="272"/>
                </a:lnTo>
                <a:lnTo>
                  <a:pt x="34" y="314"/>
                </a:lnTo>
                <a:lnTo>
                  <a:pt x="42" y="323"/>
                </a:lnTo>
                <a:lnTo>
                  <a:pt x="51" y="306"/>
                </a:lnTo>
                <a:lnTo>
                  <a:pt x="59" y="314"/>
                </a:lnTo>
                <a:lnTo>
                  <a:pt x="68" y="306"/>
                </a:lnTo>
                <a:lnTo>
                  <a:pt x="68" y="314"/>
                </a:lnTo>
                <a:lnTo>
                  <a:pt x="76" y="306"/>
                </a:lnTo>
                <a:lnTo>
                  <a:pt x="85" y="289"/>
                </a:lnTo>
                <a:lnTo>
                  <a:pt x="93" y="306"/>
                </a:lnTo>
                <a:lnTo>
                  <a:pt x="102" y="297"/>
                </a:lnTo>
                <a:lnTo>
                  <a:pt x="102" y="263"/>
                </a:lnTo>
                <a:lnTo>
                  <a:pt x="110" y="272"/>
                </a:lnTo>
                <a:lnTo>
                  <a:pt x="119" y="263"/>
                </a:lnTo>
                <a:lnTo>
                  <a:pt x="127" y="246"/>
                </a:lnTo>
                <a:lnTo>
                  <a:pt x="136" y="229"/>
                </a:lnTo>
                <a:lnTo>
                  <a:pt x="136" y="221"/>
                </a:lnTo>
                <a:lnTo>
                  <a:pt x="144" y="221"/>
                </a:lnTo>
                <a:lnTo>
                  <a:pt x="153" y="178"/>
                </a:lnTo>
                <a:lnTo>
                  <a:pt x="161" y="195"/>
                </a:lnTo>
                <a:lnTo>
                  <a:pt x="161" y="204"/>
                </a:lnTo>
                <a:lnTo>
                  <a:pt x="170" y="161"/>
                </a:lnTo>
                <a:lnTo>
                  <a:pt x="178" y="161"/>
                </a:lnTo>
                <a:lnTo>
                  <a:pt x="187" y="136"/>
                </a:lnTo>
                <a:lnTo>
                  <a:pt x="195" y="136"/>
                </a:lnTo>
                <a:lnTo>
                  <a:pt x="195" y="110"/>
                </a:lnTo>
                <a:lnTo>
                  <a:pt x="204" y="102"/>
                </a:lnTo>
                <a:lnTo>
                  <a:pt x="212" y="110"/>
                </a:lnTo>
                <a:lnTo>
                  <a:pt x="221" y="102"/>
                </a:lnTo>
                <a:lnTo>
                  <a:pt x="229" y="51"/>
                </a:lnTo>
                <a:lnTo>
                  <a:pt x="229" y="68"/>
                </a:lnTo>
                <a:lnTo>
                  <a:pt x="238" y="76"/>
                </a:lnTo>
                <a:lnTo>
                  <a:pt x="246" y="42"/>
                </a:lnTo>
                <a:lnTo>
                  <a:pt x="255" y="42"/>
                </a:lnTo>
                <a:lnTo>
                  <a:pt x="263" y="25"/>
                </a:lnTo>
                <a:lnTo>
                  <a:pt x="263" y="42"/>
                </a:lnTo>
                <a:lnTo>
                  <a:pt x="272" y="25"/>
                </a:lnTo>
                <a:lnTo>
                  <a:pt x="280" y="17"/>
                </a:lnTo>
                <a:lnTo>
                  <a:pt x="289" y="0"/>
                </a:lnTo>
                <a:lnTo>
                  <a:pt x="297" y="34"/>
                </a:lnTo>
                <a:lnTo>
                  <a:pt x="297" y="34"/>
                </a:lnTo>
                <a:lnTo>
                  <a:pt x="306" y="34"/>
                </a:lnTo>
                <a:lnTo>
                  <a:pt x="314" y="25"/>
                </a:lnTo>
                <a:lnTo>
                  <a:pt x="323" y="17"/>
                </a:lnTo>
                <a:lnTo>
                  <a:pt x="323" y="34"/>
                </a:lnTo>
                <a:lnTo>
                  <a:pt x="331" y="34"/>
                </a:lnTo>
                <a:lnTo>
                  <a:pt x="340" y="25"/>
                </a:lnTo>
                <a:lnTo>
                  <a:pt x="348" y="17"/>
                </a:lnTo>
                <a:lnTo>
                  <a:pt x="357" y="34"/>
                </a:lnTo>
                <a:lnTo>
                  <a:pt x="357" y="34"/>
                </a:lnTo>
                <a:lnTo>
                  <a:pt x="365" y="76"/>
                </a:lnTo>
                <a:lnTo>
                  <a:pt x="374" y="68"/>
                </a:lnTo>
                <a:lnTo>
                  <a:pt x="382" y="93"/>
                </a:lnTo>
                <a:lnTo>
                  <a:pt x="391" y="68"/>
                </a:lnTo>
                <a:lnTo>
                  <a:pt x="391" y="93"/>
                </a:lnTo>
                <a:lnTo>
                  <a:pt x="399" y="127"/>
                </a:lnTo>
                <a:lnTo>
                  <a:pt x="408" y="110"/>
                </a:lnTo>
                <a:lnTo>
                  <a:pt x="416" y="119"/>
                </a:lnTo>
                <a:lnTo>
                  <a:pt x="425" y="161"/>
                </a:lnTo>
                <a:lnTo>
                  <a:pt x="425" y="144"/>
                </a:lnTo>
                <a:lnTo>
                  <a:pt x="433" y="170"/>
                </a:lnTo>
                <a:lnTo>
                  <a:pt x="442" y="178"/>
                </a:lnTo>
                <a:lnTo>
                  <a:pt x="450" y="195"/>
                </a:lnTo>
                <a:lnTo>
                  <a:pt x="459" y="212"/>
                </a:lnTo>
                <a:lnTo>
                  <a:pt x="459" y="204"/>
                </a:lnTo>
                <a:lnTo>
                  <a:pt x="467" y="229"/>
                </a:lnTo>
                <a:lnTo>
                  <a:pt x="476" y="246"/>
                </a:lnTo>
                <a:lnTo>
                  <a:pt x="484" y="246"/>
                </a:lnTo>
                <a:lnTo>
                  <a:pt x="484" y="246"/>
                </a:lnTo>
                <a:lnTo>
                  <a:pt x="493" y="272"/>
                </a:lnTo>
                <a:lnTo>
                  <a:pt x="501" y="263"/>
                </a:lnTo>
                <a:lnTo>
                  <a:pt x="510" y="297"/>
                </a:lnTo>
                <a:lnTo>
                  <a:pt x="518" y="289"/>
                </a:lnTo>
                <a:lnTo>
                  <a:pt x="518" y="314"/>
                </a:lnTo>
                <a:lnTo>
                  <a:pt x="527" y="323"/>
                </a:lnTo>
                <a:lnTo>
                  <a:pt x="536" y="331"/>
                </a:lnTo>
                <a:lnTo>
                  <a:pt x="544" y="323"/>
                </a:lnTo>
                <a:lnTo>
                  <a:pt x="553" y="331"/>
                </a:lnTo>
                <a:lnTo>
                  <a:pt x="553" y="340"/>
                </a:lnTo>
                <a:lnTo>
                  <a:pt x="561" y="340"/>
                </a:lnTo>
                <a:lnTo>
                  <a:pt x="570" y="340"/>
                </a:lnTo>
                <a:lnTo>
                  <a:pt x="578" y="340"/>
                </a:lnTo>
                <a:lnTo>
                  <a:pt x="587" y="340"/>
                </a:lnTo>
                <a:lnTo>
                  <a:pt x="587" y="348"/>
                </a:lnTo>
                <a:lnTo>
                  <a:pt x="595" y="365"/>
                </a:lnTo>
                <a:lnTo>
                  <a:pt x="604" y="340"/>
                </a:lnTo>
                <a:lnTo>
                  <a:pt x="612" y="348"/>
                </a:lnTo>
                <a:lnTo>
                  <a:pt x="612" y="348"/>
                </a:lnTo>
                <a:lnTo>
                  <a:pt x="621" y="340"/>
                </a:lnTo>
                <a:lnTo>
                  <a:pt x="629" y="348"/>
                </a:lnTo>
                <a:lnTo>
                  <a:pt x="638" y="331"/>
                </a:lnTo>
                <a:lnTo>
                  <a:pt x="646" y="340"/>
                </a:lnTo>
                <a:lnTo>
                  <a:pt x="646" y="340"/>
                </a:lnTo>
                <a:lnTo>
                  <a:pt x="655" y="340"/>
                </a:lnTo>
                <a:lnTo>
                  <a:pt x="663" y="340"/>
                </a:lnTo>
                <a:lnTo>
                  <a:pt x="672" y="323"/>
                </a:lnTo>
                <a:lnTo>
                  <a:pt x="680" y="331"/>
                </a:lnTo>
                <a:lnTo>
                  <a:pt x="680" y="340"/>
                </a:lnTo>
                <a:lnTo>
                  <a:pt x="689" y="340"/>
                </a:lnTo>
                <a:lnTo>
                  <a:pt x="697" y="331"/>
                </a:lnTo>
                <a:lnTo>
                  <a:pt x="706" y="323"/>
                </a:lnTo>
                <a:lnTo>
                  <a:pt x="714" y="331"/>
                </a:lnTo>
                <a:lnTo>
                  <a:pt x="714" y="323"/>
                </a:lnTo>
                <a:lnTo>
                  <a:pt x="723" y="323"/>
                </a:lnTo>
                <a:lnTo>
                  <a:pt x="731" y="314"/>
                </a:lnTo>
                <a:lnTo>
                  <a:pt x="740" y="314"/>
                </a:lnTo>
                <a:lnTo>
                  <a:pt x="748" y="314"/>
                </a:lnTo>
                <a:lnTo>
                  <a:pt x="748" y="306"/>
                </a:lnTo>
                <a:lnTo>
                  <a:pt x="757" y="306"/>
                </a:lnTo>
                <a:lnTo>
                  <a:pt x="765" y="297"/>
                </a:lnTo>
                <a:lnTo>
                  <a:pt x="774" y="289"/>
                </a:lnTo>
                <a:lnTo>
                  <a:pt x="774" y="272"/>
                </a:lnTo>
                <a:lnTo>
                  <a:pt x="782" y="280"/>
                </a:lnTo>
                <a:lnTo>
                  <a:pt x="791" y="272"/>
                </a:lnTo>
                <a:lnTo>
                  <a:pt x="799" y="263"/>
                </a:lnTo>
                <a:lnTo>
                  <a:pt x="808" y="272"/>
                </a:lnTo>
                <a:lnTo>
                  <a:pt x="808" y="255"/>
                </a:lnTo>
                <a:lnTo>
                  <a:pt x="816" y="255"/>
                </a:lnTo>
                <a:lnTo>
                  <a:pt x="825" y="255"/>
                </a:lnTo>
                <a:lnTo>
                  <a:pt x="833" y="229"/>
                </a:lnTo>
                <a:lnTo>
                  <a:pt x="842" y="246"/>
                </a:lnTo>
                <a:lnTo>
                  <a:pt x="842" y="238"/>
                </a:lnTo>
                <a:lnTo>
                  <a:pt x="850" y="229"/>
                </a:lnTo>
                <a:lnTo>
                  <a:pt x="859" y="221"/>
                </a:lnTo>
                <a:lnTo>
                  <a:pt x="867" y="212"/>
                </a:lnTo>
                <a:lnTo>
                  <a:pt x="867" y="221"/>
                </a:lnTo>
                <a:lnTo>
                  <a:pt x="876" y="204"/>
                </a:lnTo>
                <a:lnTo>
                  <a:pt x="884" y="195"/>
                </a:lnTo>
                <a:lnTo>
                  <a:pt x="893" y="187"/>
                </a:lnTo>
                <a:lnTo>
                  <a:pt x="901" y="187"/>
                </a:lnTo>
                <a:lnTo>
                  <a:pt x="901" y="187"/>
                </a:lnTo>
                <a:lnTo>
                  <a:pt x="910" y="187"/>
                </a:lnTo>
                <a:lnTo>
                  <a:pt x="918" y="170"/>
                </a:lnTo>
                <a:lnTo>
                  <a:pt x="927" y="178"/>
                </a:lnTo>
                <a:lnTo>
                  <a:pt x="935" y="161"/>
                </a:lnTo>
                <a:lnTo>
                  <a:pt x="935" y="153"/>
                </a:lnTo>
                <a:lnTo>
                  <a:pt x="944" y="153"/>
                </a:lnTo>
                <a:lnTo>
                  <a:pt x="952" y="153"/>
                </a:lnTo>
                <a:lnTo>
                  <a:pt x="961" y="153"/>
                </a:lnTo>
                <a:lnTo>
                  <a:pt x="969" y="170"/>
                </a:lnTo>
                <a:lnTo>
                  <a:pt x="969" y="161"/>
                </a:lnTo>
                <a:lnTo>
                  <a:pt x="978" y="161"/>
                </a:lnTo>
                <a:lnTo>
                  <a:pt x="986" y="153"/>
                </a:lnTo>
                <a:lnTo>
                  <a:pt x="995" y="170"/>
                </a:lnTo>
                <a:lnTo>
                  <a:pt x="1003" y="187"/>
                </a:lnTo>
                <a:lnTo>
                  <a:pt x="1003" y="170"/>
                </a:lnTo>
                <a:lnTo>
                  <a:pt x="1012" y="161"/>
                </a:lnTo>
                <a:lnTo>
                  <a:pt x="1020" y="170"/>
                </a:lnTo>
                <a:lnTo>
                  <a:pt x="1029" y="178"/>
                </a:lnTo>
                <a:lnTo>
                  <a:pt x="1037" y="178"/>
                </a:lnTo>
                <a:lnTo>
                  <a:pt x="1037" y="187"/>
                </a:lnTo>
                <a:lnTo>
                  <a:pt x="1046" y="178"/>
                </a:lnTo>
                <a:lnTo>
                  <a:pt x="1054" y="187"/>
                </a:lnTo>
                <a:lnTo>
                  <a:pt x="1063" y="195"/>
                </a:lnTo>
                <a:lnTo>
                  <a:pt x="1063" y="195"/>
                </a:lnTo>
                <a:lnTo>
                  <a:pt x="1071" y="187"/>
                </a:lnTo>
                <a:lnTo>
                  <a:pt x="1080" y="195"/>
                </a:lnTo>
                <a:lnTo>
                  <a:pt x="1088" y="212"/>
                </a:lnTo>
                <a:lnTo>
                  <a:pt x="1097" y="204"/>
                </a:lnTo>
                <a:lnTo>
                  <a:pt x="1097" y="212"/>
                </a:lnTo>
                <a:lnTo>
                  <a:pt x="1105" y="212"/>
                </a:lnTo>
                <a:lnTo>
                  <a:pt x="1114" y="238"/>
                </a:lnTo>
                <a:lnTo>
                  <a:pt x="1122" y="229"/>
                </a:lnTo>
                <a:lnTo>
                  <a:pt x="1131" y="238"/>
                </a:lnTo>
                <a:lnTo>
                  <a:pt x="1131" y="255"/>
                </a:lnTo>
                <a:lnTo>
                  <a:pt x="1139" y="263"/>
                </a:lnTo>
                <a:lnTo>
                  <a:pt x="1148" y="280"/>
                </a:lnTo>
                <a:lnTo>
                  <a:pt x="1156" y="280"/>
                </a:lnTo>
                <a:lnTo>
                  <a:pt x="1165" y="297"/>
                </a:lnTo>
                <a:lnTo>
                  <a:pt x="1165" y="306"/>
                </a:lnTo>
                <a:lnTo>
                  <a:pt x="1173" y="297"/>
                </a:lnTo>
                <a:lnTo>
                  <a:pt x="1182" y="323"/>
                </a:lnTo>
                <a:lnTo>
                  <a:pt x="1190" y="323"/>
                </a:lnTo>
                <a:lnTo>
                  <a:pt x="1199" y="331"/>
                </a:lnTo>
                <a:lnTo>
                  <a:pt x="1199" y="331"/>
                </a:lnTo>
                <a:lnTo>
                  <a:pt x="1207" y="323"/>
                </a:lnTo>
                <a:lnTo>
                  <a:pt x="1216" y="340"/>
                </a:lnTo>
                <a:lnTo>
                  <a:pt x="1224" y="348"/>
                </a:lnTo>
                <a:lnTo>
                  <a:pt x="1224" y="348"/>
                </a:lnTo>
                <a:lnTo>
                  <a:pt x="1233" y="340"/>
                </a:lnTo>
                <a:lnTo>
                  <a:pt x="1242" y="357"/>
                </a:lnTo>
                <a:lnTo>
                  <a:pt x="1250" y="348"/>
                </a:lnTo>
                <a:lnTo>
                  <a:pt x="1259" y="348"/>
                </a:lnTo>
                <a:lnTo>
                  <a:pt x="1259" y="348"/>
                </a:lnTo>
                <a:lnTo>
                  <a:pt x="1267" y="357"/>
                </a:lnTo>
                <a:lnTo>
                  <a:pt x="1276" y="357"/>
                </a:lnTo>
                <a:lnTo>
                  <a:pt x="1284" y="348"/>
                </a:lnTo>
                <a:lnTo>
                  <a:pt x="1293" y="348"/>
                </a:lnTo>
                <a:lnTo>
                  <a:pt x="1293" y="348"/>
                </a:lnTo>
                <a:lnTo>
                  <a:pt x="1301" y="348"/>
                </a:lnTo>
                <a:lnTo>
                  <a:pt x="1310" y="348"/>
                </a:lnTo>
                <a:lnTo>
                  <a:pt x="1318" y="357"/>
                </a:lnTo>
                <a:lnTo>
                  <a:pt x="1327" y="348"/>
                </a:lnTo>
                <a:lnTo>
                  <a:pt x="1327" y="357"/>
                </a:lnTo>
                <a:lnTo>
                  <a:pt x="1335" y="357"/>
                </a:lnTo>
                <a:lnTo>
                  <a:pt x="1344" y="357"/>
                </a:lnTo>
                <a:lnTo>
                  <a:pt x="1352" y="357"/>
                </a:lnTo>
                <a:lnTo>
                  <a:pt x="1352" y="357"/>
                </a:lnTo>
                <a:lnTo>
                  <a:pt x="1361" y="357"/>
                </a:lnTo>
                <a:lnTo>
                  <a:pt x="1369" y="357"/>
                </a:lnTo>
                <a:lnTo>
                  <a:pt x="1378" y="357"/>
                </a:lnTo>
                <a:lnTo>
                  <a:pt x="1386" y="357"/>
                </a:lnTo>
                <a:lnTo>
                  <a:pt x="1386" y="357"/>
                </a:lnTo>
                <a:lnTo>
                  <a:pt x="1395" y="357"/>
                </a:lnTo>
                <a:lnTo>
                  <a:pt x="1403" y="357"/>
                </a:lnTo>
                <a:lnTo>
                  <a:pt x="1412" y="348"/>
                </a:lnTo>
                <a:lnTo>
                  <a:pt x="1420" y="357"/>
                </a:lnTo>
                <a:lnTo>
                  <a:pt x="1420" y="348"/>
                </a:lnTo>
                <a:lnTo>
                  <a:pt x="1429" y="357"/>
                </a:lnTo>
                <a:lnTo>
                  <a:pt x="1437" y="357"/>
                </a:lnTo>
                <a:lnTo>
                  <a:pt x="1446" y="357"/>
                </a:lnTo>
                <a:lnTo>
                  <a:pt x="1454" y="357"/>
                </a:lnTo>
                <a:lnTo>
                  <a:pt x="1454" y="348"/>
                </a:lnTo>
                <a:lnTo>
                  <a:pt x="1463" y="357"/>
                </a:lnTo>
                <a:lnTo>
                  <a:pt x="1471" y="357"/>
                </a:lnTo>
                <a:lnTo>
                  <a:pt x="1480" y="357"/>
                </a:lnTo>
                <a:lnTo>
                  <a:pt x="1488" y="357"/>
                </a:lnTo>
                <a:lnTo>
                  <a:pt x="1488" y="357"/>
                </a:lnTo>
                <a:lnTo>
                  <a:pt x="1497" y="357"/>
                </a:lnTo>
                <a:lnTo>
                  <a:pt x="1505" y="357"/>
                </a:lnTo>
                <a:lnTo>
                  <a:pt x="1514" y="357"/>
                </a:lnTo>
                <a:lnTo>
                  <a:pt x="1522" y="357"/>
                </a:lnTo>
                <a:lnTo>
                  <a:pt x="1522" y="357"/>
                </a:lnTo>
                <a:lnTo>
                  <a:pt x="1531" y="357"/>
                </a:lnTo>
                <a:lnTo>
                  <a:pt x="1539" y="348"/>
                </a:lnTo>
                <a:lnTo>
                  <a:pt x="1548" y="357"/>
                </a:lnTo>
                <a:lnTo>
                  <a:pt x="1548" y="357"/>
                </a:lnTo>
                <a:lnTo>
                  <a:pt x="1556" y="357"/>
                </a:lnTo>
                <a:lnTo>
                  <a:pt x="1565" y="357"/>
                </a:lnTo>
                <a:lnTo>
                  <a:pt x="1573" y="357"/>
                </a:lnTo>
                <a:lnTo>
                  <a:pt x="1582" y="357"/>
                </a:lnTo>
                <a:lnTo>
                  <a:pt x="1582" y="357"/>
                </a:lnTo>
                <a:lnTo>
                  <a:pt x="1590" y="365"/>
                </a:lnTo>
                <a:lnTo>
                  <a:pt x="1599" y="357"/>
                </a:lnTo>
                <a:lnTo>
                  <a:pt x="1607" y="357"/>
                </a:lnTo>
                <a:lnTo>
                  <a:pt x="1616" y="365"/>
                </a:lnTo>
                <a:lnTo>
                  <a:pt x="1616" y="357"/>
                </a:lnTo>
                <a:lnTo>
                  <a:pt x="1624" y="365"/>
                </a:lnTo>
                <a:lnTo>
                  <a:pt x="1633" y="357"/>
                </a:lnTo>
                <a:lnTo>
                  <a:pt x="1641" y="357"/>
                </a:lnTo>
                <a:lnTo>
                  <a:pt x="1641" y="357"/>
                </a:lnTo>
                <a:lnTo>
                  <a:pt x="1650" y="357"/>
                </a:lnTo>
                <a:lnTo>
                  <a:pt x="1658" y="357"/>
                </a:lnTo>
                <a:lnTo>
                  <a:pt x="1667" y="357"/>
                </a:lnTo>
                <a:lnTo>
                  <a:pt x="1675" y="357"/>
                </a:lnTo>
                <a:lnTo>
                  <a:pt x="1675" y="357"/>
                </a:lnTo>
                <a:lnTo>
                  <a:pt x="1684" y="357"/>
                </a:lnTo>
                <a:lnTo>
                  <a:pt x="1692" y="357"/>
                </a:lnTo>
                <a:lnTo>
                  <a:pt x="1701" y="357"/>
                </a:lnTo>
                <a:lnTo>
                  <a:pt x="1709" y="357"/>
                </a:lnTo>
                <a:lnTo>
                  <a:pt x="1709" y="357"/>
                </a:lnTo>
                <a:lnTo>
                  <a:pt x="1718" y="357"/>
                </a:lnTo>
                <a:lnTo>
                  <a:pt x="1726" y="357"/>
                </a:lnTo>
                <a:lnTo>
                  <a:pt x="1735" y="357"/>
                </a:lnTo>
                <a:lnTo>
                  <a:pt x="1743" y="357"/>
                </a:lnTo>
                <a:lnTo>
                  <a:pt x="1743" y="357"/>
                </a:lnTo>
                <a:lnTo>
                  <a:pt x="1752" y="357"/>
                </a:lnTo>
                <a:lnTo>
                  <a:pt x="1760" y="357"/>
                </a:lnTo>
                <a:lnTo>
                  <a:pt x="1769" y="357"/>
                </a:lnTo>
                <a:lnTo>
                  <a:pt x="1777" y="357"/>
                </a:lnTo>
                <a:lnTo>
                  <a:pt x="1777" y="357"/>
                </a:lnTo>
                <a:lnTo>
                  <a:pt x="1786" y="357"/>
                </a:lnTo>
                <a:lnTo>
                  <a:pt x="1794" y="357"/>
                </a:lnTo>
                <a:lnTo>
                  <a:pt x="1803" y="357"/>
                </a:lnTo>
                <a:lnTo>
                  <a:pt x="1811" y="357"/>
                </a:lnTo>
                <a:lnTo>
                  <a:pt x="1811" y="357"/>
                </a:lnTo>
                <a:lnTo>
                  <a:pt x="1820" y="357"/>
                </a:lnTo>
                <a:lnTo>
                  <a:pt x="1828" y="357"/>
                </a:lnTo>
                <a:lnTo>
                  <a:pt x="1837" y="357"/>
                </a:lnTo>
                <a:lnTo>
                  <a:pt x="1837" y="357"/>
                </a:lnTo>
                <a:lnTo>
                  <a:pt x="1845" y="357"/>
                </a:lnTo>
                <a:lnTo>
                  <a:pt x="1854" y="357"/>
                </a:lnTo>
                <a:lnTo>
                  <a:pt x="1862" y="348"/>
                </a:lnTo>
                <a:lnTo>
                  <a:pt x="1871" y="357"/>
                </a:lnTo>
                <a:lnTo>
                  <a:pt x="1871" y="357"/>
                </a:lnTo>
                <a:lnTo>
                  <a:pt x="1879" y="357"/>
                </a:lnTo>
                <a:lnTo>
                  <a:pt x="1888" y="348"/>
                </a:lnTo>
                <a:lnTo>
                  <a:pt x="1896" y="357"/>
                </a:lnTo>
                <a:lnTo>
                  <a:pt x="1905" y="348"/>
                </a:lnTo>
                <a:lnTo>
                  <a:pt x="1905" y="348"/>
                </a:lnTo>
                <a:lnTo>
                  <a:pt x="1913" y="348"/>
                </a:lnTo>
                <a:lnTo>
                  <a:pt x="1922" y="348"/>
                </a:lnTo>
                <a:lnTo>
                  <a:pt x="1930" y="357"/>
                </a:lnTo>
                <a:lnTo>
                  <a:pt x="1930" y="348"/>
                </a:lnTo>
                <a:lnTo>
                  <a:pt x="1939" y="348"/>
                </a:lnTo>
                <a:lnTo>
                  <a:pt x="1948" y="348"/>
                </a:lnTo>
                <a:lnTo>
                  <a:pt x="1956" y="348"/>
                </a:lnTo>
                <a:lnTo>
                  <a:pt x="1965" y="348"/>
                </a:lnTo>
                <a:lnTo>
                  <a:pt x="1965" y="348"/>
                </a:lnTo>
                <a:lnTo>
                  <a:pt x="1973" y="357"/>
                </a:lnTo>
                <a:lnTo>
                  <a:pt x="1982" y="348"/>
                </a:lnTo>
                <a:lnTo>
                  <a:pt x="1990" y="357"/>
                </a:lnTo>
                <a:lnTo>
                  <a:pt x="1999" y="348"/>
                </a:lnTo>
                <a:lnTo>
                  <a:pt x="1999" y="348"/>
                </a:lnTo>
                <a:lnTo>
                  <a:pt x="2007" y="348"/>
                </a:lnTo>
                <a:lnTo>
                  <a:pt x="2016" y="348"/>
                </a:lnTo>
              </a:path>
            </a:pathLst>
          </a:custGeom>
          <a:noFill/>
          <a:ln w="19050">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2" name="Freeform 31"/>
          <p:cNvSpPr>
            <a:spLocks/>
          </p:cNvSpPr>
          <p:nvPr/>
        </p:nvSpPr>
        <p:spPr bwMode="auto">
          <a:xfrm>
            <a:off x="1641477" y="3719512"/>
            <a:ext cx="3200401" cy="539750"/>
          </a:xfrm>
          <a:custGeom>
            <a:avLst/>
            <a:gdLst>
              <a:gd name="T0" fmla="*/ 25 w 2016"/>
              <a:gd name="T1" fmla="*/ 212 h 340"/>
              <a:gd name="T2" fmla="*/ 59 w 2016"/>
              <a:gd name="T3" fmla="*/ 263 h 340"/>
              <a:gd name="T4" fmla="*/ 93 w 2016"/>
              <a:gd name="T5" fmla="*/ 289 h 340"/>
              <a:gd name="T6" fmla="*/ 127 w 2016"/>
              <a:gd name="T7" fmla="*/ 255 h 340"/>
              <a:gd name="T8" fmla="*/ 161 w 2016"/>
              <a:gd name="T9" fmla="*/ 238 h 340"/>
              <a:gd name="T10" fmla="*/ 195 w 2016"/>
              <a:gd name="T11" fmla="*/ 136 h 340"/>
              <a:gd name="T12" fmla="*/ 229 w 2016"/>
              <a:gd name="T13" fmla="*/ 85 h 340"/>
              <a:gd name="T14" fmla="*/ 263 w 2016"/>
              <a:gd name="T15" fmla="*/ 42 h 340"/>
              <a:gd name="T16" fmla="*/ 297 w 2016"/>
              <a:gd name="T17" fmla="*/ 59 h 340"/>
              <a:gd name="T18" fmla="*/ 323 w 2016"/>
              <a:gd name="T19" fmla="*/ 17 h 340"/>
              <a:gd name="T20" fmla="*/ 357 w 2016"/>
              <a:gd name="T21" fmla="*/ 34 h 340"/>
              <a:gd name="T22" fmla="*/ 391 w 2016"/>
              <a:gd name="T23" fmla="*/ 93 h 340"/>
              <a:gd name="T24" fmla="*/ 425 w 2016"/>
              <a:gd name="T25" fmla="*/ 119 h 340"/>
              <a:gd name="T26" fmla="*/ 459 w 2016"/>
              <a:gd name="T27" fmla="*/ 187 h 340"/>
              <a:gd name="T28" fmla="*/ 493 w 2016"/>
              <a:gd name="T29" fmla="*/ 238 h 340"/>
              <a:gd name="T30" fmla="*/ 527 w 2016"/>
              <a:gd name="T31" fmla="*/ 272 h 340"/>
              <a:gd name="T32" fmla="*/ 561 w 2016"/>
              <a:gd name="T33" fmla="*/ 297 h 340"/>
              <a:gd name="T34" fmla="*/ 595 w 2016"/>
              <a:gd name="T35" fmla="*/ 323 h 340"/>
              <a:gd name="T36" fmla="*/ 629 w 2016"/>
              <a:gd name="T37" fmla="*/ 289 h 340"/>
              <a:gd name="T38" fmla="*/ 663 w 2016"/>
              <a:gd name="T39" fmla="*/ 306 h 340"/>
              <a:gd name="T40" fmla="*/ 697 w 2016"/>
              <a:gd name="T41" fmla="*/ 289 h 340"/>
              <a:gd name="T42" fmla="*/ 731 w 2016"/>
              <a:gd name="T43" fmla="*/ 255 h 340"/>
              <a:gd name="T44" fmla="*/ 765 w 2016"/>
              <a:gd name="T45" fmla="*/ 238 h 340"/>
              <a:gd name="T46" fmla="*/ 799 w 2016"/>
              <a:gd name="T47" fmla="*/ 187 h 340"/>
              <a:gd name="T48" fmla="*/ 833 w 2016"/>
              <a:gd name="T49" fmla="*/ 153 h 340"/>
              <a:gd name="T50" fmla="*/ 867 w 2016"/>
              <a:gd name="T51" fmla="*/ 110 h 340"/>
              <a:gd name="T52" fmla="*/ 901 w 2016"/>
              <a:gd name="T53" fmla="*/ 76 h 340"/>
              <a:gd name="T54" fmla="*/ 935 w 2016"/>
              <a:gd name="T55" fmla="*/ 25 h 340"/>
              <a:gd name="T56" fmla="*/ 969 w 2016"/>
              <a:gd name="T57" fmla="*/ 34 h 340"/>
              <a:gd name="T58" fmla="*/ 1003 w 2016"/>
              <a:gd name="T59" fmla="*/ 17 h 340"/>
              <a:gd name="T60" fmla="*/ 1037 w 2016"/>
              <a:gd name="T61" fmla="*/ 51 h 340"/>
              <a:gd name="T62" fmla="*/ 1063 w 2016"/>
              <a:gd name="T63" fmla="*/ 85 h 340"/>
              <a:gd name="T64" fmla="*/ 1097 w 2016"/>
              <a:gd name="T65" fmla="*/ 93 h 340"/>
              <a:gd name="T66" fmla="*/ 1131 w 2016"/>
              <a:gd name="T67" fmla="*/ 127 h 340"/>
              <a:gd name="T68" fmla="*/ 1165 w 2016"/>
              <a:gd name="T69" fmla="*/ 187 h 340"/>
              <a:gd name="T70" fmla="*/ 1199 w 2016"/>
              <a:gd name="T71" fmla="*/ 246 h 340"/>
              <a:gd name="T72" fmla="*/ 1233 w 2016"/>
              <a:gd name="T73" fmla="*/ 289 h 340"/>
              <a:gd name="T74" fmla="*/ 1267 w 2016"/>
              <a:gd name="T75" fmla="*/ 306 h 340"/>
              <a:gd name="T76" fmla="*/ 1301 w 2016"/>
              <a:gd name="T77" fmla="*/ 323 h 340"/>
              <a:gd name="T78" fmla="*/ 1335 w 2016"/>
              <a:gd name="T79" fmla="*/ 331 h 340"/>
              <a:gd name="T80" fmla="*/ 1369 w 2016"/>
              <a:gd name="T81" fmla="*/ 331 h 340"/>
              <a:gd name="T82" fmla="*/ 1403 w 2016"/>
              <a:gd name="T83" fmla="*/ 340 h 340"/>
              <a:gd name="T84" fmla="*/ 1437 w 2016"/>
              <a:gd name="T85" fmla="*/ 340 h 340"/>
              <a:gd name="T86" fmla="*/ 1471 w 2016"/>
              <a:gd name="T87" fmla="*/ 340 h 340"/>
              <a:gd name="T88" fmla="*/ 1505 w 2016"/>
              <a:gd name="T89" fmla="*/ 331 h 340"/>
              <a:gd name="T90" fmla="*/ 1539 w 2016"/>
              <a:gd name="T91" fmla="*/ 331 h 340"/>
              <a:gd name="T92" fmla="*/ 1573 w 2016"/>
              <a:gd name="T93" fmla="*/ 331 h 340"/>
              <a:gd name="T94" fmla="*/ 1607 w 2016"/>
              <a:gd name="T95" fmla="*/ 331 h 340"/>
              <a:gd name="T96" fmla="*/ 1641 w 2016"/>
              <a:gd name="T97" fmla="*/ 340 h 340"/>
              <a:gd name="T98" fmla="*/ 1675 w 2016"/>
              <a:gd name="T99" fmla="*/ 331 h 340"/>
              <a:gd name="T100" fmla="*/ 1709 w 2016"/>
              <a:gd name="T101" fmla="*/ 340 h 340"/>
              <a:gd name="T102" fmla="*/ 1743 w 2016"/>
              <a:gd name="T103" fmla="*/ 331 h 340"/>
              <a:gd name="T104" fmla="*/ 1777 w 2016"/>
              <a:gd name="T105" fmla="*/ 331 h 340"/>
              <a:gd name="T106" fmla="*/ 1811 w 2016"/>
              <a:gd name="T107" fmla="*/ 340 h 340"/>
              <a:gd name="T108" fmla="*/ 1837 w 2016"/>
              <a:gd name="T109" fmla="*/ 331 h 340"/>
              <a:gd name="T110" fmla="*/ 1871 w 2016"/>
              <a:gd name="T111" fmla="*/ 340 h 340"/>
              <a:gd name="T112" fmla="*/ 1905 w 2016"/>
              <a:gd name="T113" fmla="*/ 331 h 340"/>
              <a:gd name="T114" fmla="*/ 1939 w 2016"/>
              <a:gd name="T115" fmla="*/ 340 h 340"/>
              <a:gd name="T116" fmla="*/ 1973 w 2016"/>
              <a:gd name="T117" fmla="*/ 331 h 340"/>
              <a:gd name="T118" fmla="*/ 2007 w 2016"/>
              <a:gd name="T119" fmla="*/ 331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16" h="340">
                <a:moveTo>
                  <a:pt x="0" y="127"/>
                </a:moveTo>
                <a:lnTo>
                  <a:pt x="8" y="153"/>
                </a:lnTo>
                <a:lnTo>
                  <a:pt x="8" y="161"/>
                </a:lnTo>
                <a:lnTo>
                  <a:pt x="17" y="170"/>
                </a:lnTo>
                <a:lnTo>
                  <a:pt x="25" y="212"/>
                </a:lnTo>
                <a:lnTo>
                  <a:pt x="34" y="229"/>
                </a:lnTo>
                <a:lnTo>
                  <a:pt x="34" y="229"/>
                </a:lnTo>
                <a:lnTo>
                  <a:pt x="42" y="229"/>
                </a:lnTo>
                <a:lnTo>
                  <a:pt x="51" y="246"/>
                </a:lnTo>
                <a:lnTo>
                  <a:pt x="59" y="263"/>
                </a:lnTo>
                <a:lnTo>
                  <a:pt x="68" y="255"/>
                </a:lnTo>
                <a:lnTo>
                  <a:pt x="68" y="272"/>
                </a:lnTo>
                <a:lnTo>
                  <a:pt x="76" y="246"/>
                </a:lnTo>
                <a:lnTo>
                  <a:pt x="85" y="280"/>
                </a:lnTo>
                <a:lnTo>
                  <a:pt x="93" y="289"/>
                </a:lnTo>
                <a:lnTo>
                  <a:pt x="102" y="263"/>
                </a:lnTo>
                <a:lnTo>
                  <a:pt x="102" y="263"/>
                </a:lnTo>
                <a:lnTo>
                  <a:pt x="110" y="255"/>
                </a:lnTo>
                <a:lnTo>
                  <a:pt x="119" y="280"/>
                </a:lnTo>
                <a:lnTo>
                  <a:pt x="127" y="255"/>
                </a:lnTo>
                <a:lnTo>
                  <a:pt x="136" y="238"/>
                </a:lnTo>
                <a:lnTo>
                  <a:pt x="136" y="238"/>
                </a:lnTo>
                <a:lnTo>
                  <a:pt x="144" y="238"/>
                </a:lnTo>
                <a:lnTo>
                  <a:pt x="153" y="221"/>
                </a:lnTo>
                <a:lnTo>
                  <a:pt x="161" y="238"/>
                </a:lnTo>
                <a:lnTo>
                  <a:pt x="161" y="212"/>
                </a:lnTo>
                <a:lnTo>
                  <a:pt x="170" y="178"/>
                </a:lnTo>
                <a:lnTo>
                  <a:pt x="178" y="178"/>
                </a:lnTo>
                <a:lnTo>
                  <a:pt x="187" y="161"/>
                </a:lnTo>
                <a:lnTo>
                  <a:pt x="195" y="136"/>
                </a:lnTo>
                <a:lnTo>
                  <a:pt x="195" y="127"/>
                </a:lnTo>
                <a:lnTo>
                  <a:pt x="204" y="127"/>
                </a:lnTo>
                <a:lnTo>
                  <a:pt x="212" y="119"/>
                </a:lnTo>
                <a:lnTo>
                  <a:pt x="221" y="127"/>
                </a:lnTo>
                <a:lnTo>
                  <a:pt x="229" y="85"/>
                </a:lnTo>
                <a:lnTo>
                  <a:pt x="229" y="85"/>
                </a:lnTo>
                <a:lnTo>
                  <a:pt x="238" y="68"/>
                </a:lnTo>
                <a:lnTo>
                  <a:pt x="246" y="76"/>
                </a:lnTo>
                <a:lnTo>
                  <a:pt x="255" y="76"/>
                </a:lnTo>
                <a:lnTo>
                  <a:pt x="263" y="42"/>
                </a:lnTo>
                <a:lnTo>
                  <a:pt x="263" y="34"/>
                </a:lnTo>
                <a:lnTo>
                  <a:pt x="272" y="25"/>
                </a:lnTo>
                <a:lnTo>
                  <a:pt x="280" y="25"/>
                </a:lnTo>
                <a:lnTo>
                  <a:pt x="289" y="34"/>
                </a:lnTo>
                <a:lnTo>
                  <a:pt x="297" y="59"/>
                </a:lnTo>
                <a:lnTo>
                  <a:pt x="297" y="34"/>
                </a:lnTo>
                <a:lnTo>
                  <a:pt x="306" y="25"/>
                </a:lnTo>
                <a:lnTo>
                  <a:pt x="314" y="17"/>
                </a:lnTo>
                <a:lnTo>
                  <a:pt x="323" y="25"/>
                </a:lnTo>
                <a:lnTo>
                  <a:pt x="323" y="17"/>
                </a:lnTo>
                <a:lnTo>
                  <a:pt x="331" y="8"/>
                </a:lnTo>
                <a:lnTo>
                  <a:pt x="340" y="8"/>
                </a:lnTo>
                <a:lnTo>
                  <a:pt x="348" y="0"/>
                </a:lnTo>
                <a:lnTo>
                  <a:pt x="357" y="34"/>
                </a:lnTo>
                <a:lnTo>
                  <a:pt x="357" y="34"/>
                </a:lnTo>
                <a:lnTo>
                  <a:pt x="365" y="34"/>
                </a:lnTo>
                <a:lnTo>
                  <a:pt x="374" y="42"/>
                </a:lnTo>
                <a:lnTo>
                  <a:pt x="382" y="42"/>
                </a:lnTo>
                <a:lnTo>
                  <a:pt x="391" y="85"/>
                </a:lnTo>
                <a:lnTo>
                  <a:pt x="391" y="93"/>
                </a:lnTo>
                <a:lnTo>
                  <a:pt x="399" y="85"/>
                </a:lnTo>
                <a:lnTo>
                  <a:pt x="408" y="93"/>
                </a:lnTo>
                <a:lnTo>
                  <a:pt x="416" y="102"/>
                </a:lnTo>
                <a:lnTo>
                  <a:pt x="425" y="119"/>
                </a:lnTo>
                <a:lnTo>
                  <a:pt x="425" y="119"/>
                </a:lnTo>
                <a:lnTo>
                  <a:pt x="433" y="136"/>
                </a:lnTo>
                <a:lnTo>
                  <a:pt x="442" y="161"/>
                </a:lnTo>
                <a:lnTo>
                  <a:pt x="450" y="153"/>
                </a:lnTo>
                <a:lnTo>
                  <a:pt x="459" y="161"/>
                </a:lnTo>
                <a:lnTo>
                  <a:pt x="459" y="187"/>
                </a:lnTo>
                <a:lnTo>
                  <a:pt x="467" y="187"/>
                </a:lnTo>
                <a:lnTo>
                  <a:pt x="476" y="204"/>
                </a:lnTo>
                <a:lnTo>
                  <a:pt x="484" y="212"/>
                </a:lnTo>
                <a:lnTo>
                  <a:pt x="484" y="221"/>
                </a:lnTo>
                <a:lnTo>
                  <a:pt x="493" y="238"/>
                </a:lnTo>
                <a:lnTo>
                  <a:pt x="501" y="238"/>
                </a:lnTo>
                <a:lnTo>
                  <a:pt x="510" y="246"/>
                </a:lnTo>
                <a:lnTo>
                  <a:pt x="518" y="255"/>
                </a:lnTo>
                <a:lnTo>
                  <a:pt x="518" y="272"/>
                </a:lnTo>
                <a:lnTo>
                  <a:pt x="527" y="272"/>
                </a:lnTo>
                <a:lnTo>
                  <a:pt x="536" y="289"/>
                </a:lnTo>
                <a:lnTo>
                  <a:pt x="544" y="280"/>
                </a:lnTo>
                <a:lnTo>
                  <a:pt x="553" y="297"/>
                </a:lnTo>
                <a:lnTo>
                  <a:pt x="553" y="289"/>
                </a:lnTo>
                <a:lnTo>
                  <a:pt x="561" y="297"/>
                </a:lnTo>
                <a:lnTo>
                  <a:pt x="570" y="306"/>
                </a:lnTo>
                <a:lnTo>
                  <a:pt x="578" y="306"/>
                </a:lnTo>
                <a:lnTo>
                  <a:pt x="587" y="306"/>
                </a:lnTo>
                <a:lnTo>
                  <a:pt x="587" y="297"/>
                </a:lnTo>
                <a:lnTo>
                  <a:pt x="595" y="323"/>
                </a:lnTo>
                <a:lnTo>
                  <a:pt x="604" y="306"/>
                </a:lnTo>
                <a:lnTo>
                  <a:pt x="612" y="297"/>
                </a:lnTo>
                <a:lnTo>
                  <a:pt x="612" y="306"/>
                </a:lnTo>
                <a:lnTo>
                  <a:pt x="621" y="306"/>
                </a:lnTo>
                <a:lnTo>
                  <a:pt x="629" y="289"/>
                </a:lnTo>
                <a:lnTo>
                  <a:pt x="638" y="297"/>
                </a:lnTo>
                <a:lnTo>
                  <a:pt x="646" y="306"/>
                </a:lnTo>
                <a:lnTo>
                  <a:pt x="646" y="297"/>
                </a:lnTo>
                <a:lnTo>
                  <a:pt x="655" y="297"/>
                </a:lnTo>
                <a:lnTo>
                  <a:pt x="663" y="306"/>
                </a:lnTo>
                <a:lnTo>
                  <a:pt x="672" y="306"/>
                </a:lnTo>
                <a:lnTo>
                  <a:pt x="680" y="297"/>
                </a:lnTo>
                <a:lnTo>
                  <a:pt x="680" y="297"/>
                </a:lnTo>
                <a:lnTo>
                  <a:pt x="689" y="297"/>
                </a:lnTo>
                <a:lnTo>
                  <a:pt x="697" y="289"/>
                </a:lnTo>
                <a:lnTo>
                  <a:pt x="706" y="289"/>
                </a:lnTo>
                <a:lnTo>
                  <a:pt x="714" y="272"/>
                </a:lnTo>
                <a:lnTo>
                  <a:pt x="714" y="272"/>
                </a:lnTo>
                <a:lnTo>
                  <a:pt x="723" y="255"/>
                </a:lnTo>
                <a:lnTo>
                  <a:pt x="731" y="255"/>
                </a:lnTo>
                <a:lnTo>
                  <a:pt x="740" y="263"/>
                </a:lnTo>
                <a:lnTo>
                  <a:pt x="748" y="246"/>
                </a:lnTo>
                <a:lnTo>
                  <a:pt x="748" y="246"/>
                </a:lnTo>
                <a:lnTo>
                  <a:pt x="757" y="229"/>
                </a:lnTo>
                <a:lnTo>
                  <a:pt x="765" y="238"/>
                </a:lnTo>
                <a:lnTo>
                  <a:pt x="774" y="221"/>
                </a:lnTo>
                <a:lnTo>
                  <a:pt x="774" y="221"/>
                </a:lnTo>
                <a:lnTo>
                  <a:pt x="782" y="204"/>
                </a:lnTo>
                <a:lnTo>
                  <a:pt x="791" y="195"/>
                </a:lnTo>
                <a:lnTo>
                  <a:pt x="799" y="187"/>
                </a:lnTo>
                <a:lnTo>
                  <a:pt x="808" y="187"/>
                </a:lnTo>
                <a:lnTo>
                  <a:pt x="808" y="178"/>
                </a:lnTo>
                <a:lnTo>
                  <a:pt x="816" y="178"/>
                </a:lnTo>
                <a:lnTo>
                  <a:pt x="825" y="161"/>
                </a:lnTo>
                <a:lnTo>
                  <a:pt x="833" y="153"/>
                </a:lnTo>
                <a:lnTo>
                  <a:pt x="842" y="144"/>
                </a:lnTo>
                <a:lnTo>
                  <a:pt x="842" y="144"/>
                </a:lnTo>
                <a:lnTo>
                  <a:pt x="850" y="119"/>
                </a:lnTo>
                <a:lnTo>
                  <a:pt x="859" y="119"/>
                </a:lnTo>
                <a:lnTo>
                  <a:pt x="867" y="110"/>
                </a:lnTo>
                <a:lnTo>
                  <a:pt x="867" y="119"/>
                </a:lnTo>
                <a:lnTo>
                  <a:pt x="876" y="102"/>
                </a:lnTo>
                <a:lnTo>
                  <a:pt x="884" y="76"/>
                </a:lnTo>
                <a:lnTo>
                  <a:pt x="893" y="85"/>
                </a:lnTo>
                <a:lnTo>
                  <a:pt x="901" y="76"/>
                </a:lnTo>
                <a:lnTo>
                  <a:pt x="901" y="68"/>
                </a:lnTo>
                <a:lnTo>
                  <a:pt x="910" y="76"/>
                </a:lnTo>
                <a:lnTo>
                  <a:pt x="918" y="68"/>
                </a:lnTo>
                <a:lnTo>
                  <a:pt x="927" y="51"/>
                </a:lnTo>
                <a:lnTo>
                  <a:pt x="935" y="25"/>
                </a:lnTo>
                <a:lnTo>
                  <a:pt x="935" y="42"/>
                </a:lnTo>
                <a:lnTo>
                  <a:pt x="944" y="42"/>
                </a:lnTo>
                <a:lnTo>
                  <a:pt x="952" y="34"/>
                </a:lnTo>
                <a:lnTo>
                  <a:pt x="961" y="25"/>
                </a:lnTo>
                <a:lnTo>
                  <a:pt x="969" y="34"/>
                </a:lnTo>
                <a:lnTo>
                  <a:pt x="969" y="34"/>
                </a:lnTo>
                <a:lnTo>
                  <a:pt x="978" y="17"/>
                </a:lnTo>
                <a:lnTo>
                  <a:pt x="986" y="17"/>
                </a:lnTo>
                <a:lnTo>
                  <a:pt x="995" y="25"/>
                </a:lnTo>
                <a:lnTo>
                  <a:pt x="1003" y="17"/>
                </a:lnTo>
                <a:lnTo>
                  <a:pt x="1003" y="25"/>
                </a:lnTo>
                <a:lnTo>
                  <a:pt x="1012" y="25"/>
                </a:lnTo>
                <a:lnTo>
                  <a:pt x="1020" y="42"/>
                </a:lnTo>
                <a:lnTo>
                  <a:pt x="1029" y="42"/>
                </a:lnTo>
                <a:lnTo>
                  <a:pt x="1037" y="51"/>
                </a:lnTo>
                <a:lnTo>
                  <a:pt x="1037" y="68"/>
                </a:lnTo>
                <a:lnTo>
                  <a:pt x="1046" y="68"/>
                </a:lnTo>
                <a:lnTo>
                  <a:pt x="1054" y="68"/>
                </a:lnTo>
                <a:lnTo>
                  <a:pt x="1063" y="68"/>
                </a:lnTo>
                <a:lnTo>
                  <a:pt x="1063" y="85"/>
                </a:lnTo>
                <a:lnTo>
                  <a:pt x="1071" y="68"/>
                </a:lnTo>
                <a:lnTo>
                  <a:pt x="1080" y="85"/>
                </a:lnTo>
                <a:lnTo>
                  <a:pt x="1088" y="85"/>
                </a:lnTo>
                <a:lnTo>
                  <a:pt x="1097" y="102"/>
                </a:lnTo>
                <a:lnTo>
                  <a:pt x="1097" y="93"/>
                </a:lnTo>
                <a:lnTo>
                  <a:pt x="1105" y="110"/>
                </a:lnTo>
                <a:lnTo>
                  <a:pt x="1114" y="110"/>
                </a:lnTo>
                <a:lnTo>
                  <a:pt x="1122" y="102"/>
                </a:lnTo>
                <a:lnTo>
                  <a:pt x="1131" y="119"/>
                </a:lnTo>
                <a:lnTo>
                  <a:pt x="1131" y="127"/>
                </a:lnTo>
                <a:lnTo>
                  <a:pt x="1139" y="127"/>
                </a:lnTo>
                <a:lnTo>
                  <a:pt x="1148" y="144"/>
                </a:lnTo>
                <a:lnTo>
                  <a:pt x="1156" y="153"/>
                </a:lnTo>
                <a:lnTo>
                  <a:pt x="1165" y="178"/>
                </a:lnTo>
                <a:lnTo>
                  <a:pt x="1165" y="187"/>
                </a:lnTo>
                <a:lnTo>
                  <a:pt x="1173" y="195"/>
                </a:lnTo>
                <a:lnTo>
                  <a:pt x="1182" y="204"/>
                </a:lnTo>
                <a:lnTo>
                  <a:pt x="1190" y="229"/>
                </a:lnTo>
                <a:lnTo>
                  <a:pt x="1199" y="229"/>
                </a:lnTo>
                <a:lnTo>
                  <a:pt x="1199" y="246"/>
                </a:lnTo>
                <a:lnTo>
                  <a:pt x="1207" y="263"/>
                </a:lnTo>
                <a:lnTo>
                  <a:pt x="1216" y="263"/>
                </a:lnTo>
                <a:lnTo>
                  <a:pt x="1224" y="280"/>
                </a:lnTo>
                <a:lnTo>
                  <a:pt x="1224" y="289"/>
                </a:lnTo>
                <a:lnTo>
                  <a:pt x="1233" y="289"/>
                </a:lnTo>
                <a:lnTo>
                  <a:pt x="1242" y="297"/>
                </a:lnTo>
                <a:lnTo>
                  <a:pt x="1250" y="306"/>
                </a:lnTo>
                <a:lnTo>
                  <a:pt x="1259" y="306"/>
                </a:lnTo>
                <a:lnTo>
                  <a:pt x="1259" y="314"/>
                </a:lnTo>
                <a:lnTo>
                  <a:pt x="1267" y="306"/>
                </a:lnTo>
                <a:lnTo>
                  <a:pt x="1276" y="314"/>
                </a:lnTo>
                <a:lnTo>
                  <a:pt x="1284" y="323"/>
                </a:lnTo>
                <a:lnTo>
                  <a:pt x="1293" y="331"/>
                </a:lnTo>
                <a:lnTo>
                  <a:pt x="1293" y="323"/>
                </a:lnTo>
                <a:lnTo>
                  <a:pt x="1301" y="323"/>
                </a:lnTo>
                <a:lnTo>
                  <a:pt x="1310" y="323"/>
                </a:lnTo>
                <a:lnTo>
                  <a:pt x="1318" y="331"/>
                </a:lnTo>
                <a:lnTo>
                  <a:pt x="1327" y="331"/>
                </a:lnTo>
                <a:lnTo>
                  <a:pt x="1327" y="331"/>
                </a:lnTo>
                <a:lnTo>
                  <a:pt x="1335" y="331"/>
                </a:lnTo>
                <a:lnTo>
                  <a:pt x="1344" y="331"/>
                </a:lnTo>
                <a:lnTo>
                  <a:pt x="1352" y="331"/>
                </a:lnTo>
                <a:lnTo>
                  <a:pt x="1352" y="340"/>
                </a:lnTo>
                <a:lnTo>
                  <a:pt x="1361" y="331"/>
                </a:lnTo>
                <a:lnTo>
                  <a:pt x="1369" y="331"/>
                </a:lnTo>
                <a:lnTo>
                  <a:pt x="1378" y="340"/>
                </a:lnTo>
                <a:lnTo>
                  <a:pt x="1386" y="340"/>
                </a:lnTo>
                <a:lnTo>
                  <a:pt x="1386" y="340"/>
                </a:lnTo>
                <a:lnTo>
                  <a:pt x="1395" y="331"/>
                </a:lnTo>
                <a:lnTo>
                  <a:pt x="1403" y="340"/>
                </a:lnTo>
                <a:lnTo>
                  <a:pt x="1412" y="331"/>
                </a:lnTo>
                <a:lnTo>
                  <a:pt x="1420" y="331"/>
                </a:lnTo>
                <a:lnTo>
                  <a:pt x="1420" y="331"/>
                </a:lnTo>
                <a:lnTo>
                  <a:pt x="1429" y="331"/>
                </a:lnTo>
                <a:lnTo>
                  <a:pt x="1437" y="340"/>
                </a:lnTo>
                <a:lnTo>
                  <a:pt x="1446" y="331"/>
                </a:lnTo>
                <a:lnTo>
                  <a:pt x="1454" y="331"/>
                </a:lnTo>
                <a:lnTo>
                  <a:pt x="1454" y="331"/>
                </a:lnTo>
                <a:lnTo>
                  <a:pt x="1463" y="331"/>
                </a:lnTo>
                <a:lnTo>
                  <a:pt x="1471" y="340"/>
                </a:lnTo>
                <a:lnTo>
                  <a:pt x="1480" y="331"/>
                </a:lnTo>
                <a:lnTo>
                  <a:pt x="1488" y="331"/>
                </a:lnTo>
                <a:lnTo>
                  <a:pt x="1488" y="340"/>
                </a:lnTo>
                <a:lnTo>
                  <a:pt x="1497" y="331"/>
                </a:lnTo>
                <a:lnTo>
                  <a:pt x="1505" y="331"/>
                </a:lnTo>
                <a:lnTo>
                  <a:pt x="1514" y="331"/>
                </a:lnTo>
                <a:lnTo>
                  <a:pt x="1522" y="340"/>
                </a:lnTo>
                <a:lnTo>
                  <a:pt x="1522" y="331"/>
                </a:lnTo>
                <a:lnTo>
                  <a:pt x="1531" y="331"/>
                </a:lnTo>
                <a:lnTo>
                  <a:pt x="1539" y="331"/>
                </a:lnTo>
                <a:lnTo>
                  <a:pt x="1548" y="331"/>
                </a:lnTo>
                <a:lnTo>
                  <a:pt x="1548" y="331"/>
                </a:lnTo>
                <a:lnTo>
                  <a:pt x="1556" y="340"/>
                </a:lnTo>
                <a:lnTo>
                  <a:pt x="1565" y="331"/>
                </a:lnTo>
                <a:lnTo>
                  <a:pt x="1573" y="331"/>
                </a:lnTo>
                <a:lnTo>
                  <a:pt x="1582" y="331"/>
                </a:lnTo>
                <a:lnTo>
                  <a:pt x="1582" y="331"/>
                </a:lnTo>
                <a:lnTo>
                  <a:pt x="1590" y="340"/>
                </a:lnTo>
                <a:lnTo>
                  <a:pt x="1599" y="331"/>
                </a:lnTo>
                <a:lnTo>
                  <a:pt x="1607" y="331"/>
                </a:lnTo>
                <a:lnTo>
                  <a:pt x="1616" y="331"/>
                </a:lnTo>
                <a:lnTo>
                  <a:pt x="1616" y="331"/>
                </a:lnTo>
                <a:lnTo>
                  <a:pt x="1624" y="331"/>
                </a:lnTo>
                <a:lnTo>
                  <a:pt x="1633" y="331"/>
                </a:lnTo>
                <a:lnTo>
                  <a:pt x="1641" y="340"/>
                </a:lnTo>
                <a:lnTo>
                  <a:pt x="1641" y="331"/>
                </a:lnTo>
                <a:lnTo>
                  <a:pt x="1650" y="331"/>
                </a:lnTo>
                <a:lnTo>
                  <a:pt x="1658" y="340"/>
                </a:lnTo>
                <a:lnTo>
                  <a:pt x="1667" y="331"/>
                </a:lnTo>
                <a:lnTo>
                  <a:pt x="1675" y="331"/>
                </a:lnTo>
                <a:lnTo>
                  <a:pt x="1675" y="340"/>
                </a:lnTo>
                <a:lnTo>
                  <a:pt x="1684" y="340"/>
                </a:lnTo>
                <a:lnTo>
                  <a:pt x="1692" y="331"/>
                </a:lnTo>
                <a:lnTo>
                  <a:pt x="1701" y="331"/>
                </a:lnTo>
                <a:lnTo>
                  <a:pt x="1709" y="340"/>
                </a:lnTo>
                <a:lnTo>
                  <a:pt x="1709" y="331"/>
                </a:lnTo>
                <a:lnTo>
                  <a:pt x="1718" y="340"/>
                </a:lnTo>
                <a:lnTo>
                  <a:pt x="1726" y="331"/>
                </a:lnTo>
                <a:lnTo>
                  <a:pt x="1735" y="331"/>
                </a:lnTo>
                <a:lnTo>
                  <a:pt x="1743" y="331"/>
                </a:lnTo>
                <a:lnTo>
                  <a:pt x="1743" y="340"/>
                </a:lnTo>
                <a:lnTo>
                  <a:pt x="1752" y="331"/>
                </a:lnTo>
                <a:lnTo>
                  <a:pt x="1760" y="340"/>
                </a:lnTo>
                <a:lnTo>
                  <a:pt x="1769" y="340"/>
                </a:lnTo>
                <a:lnTo>
                  <a:pt x="1777" y="331"/>
                </a:lnTo>
                <a:lnTo>
                  <a:pt x="1777" y="340"/>
                </a:lnTo>
                <a:lnTo>
                  <a:pt x="1786" y="331"/>
                </a:lnTo>
                <a:lnTo>
                  <a:pt x="1794" y="340"/>
                </a:lnTo>
                <a:lnTo>
                  <a:pt x="1803" y="331"/>
                </a:lnTo>
                <a:lnTo>
                  <a:pt x="1811" y="340"/>
                </a:lnTo>
                <a:lnTo>
                  <a:pt x="1811" y="331"/>
                </a:lnTo>
                <a:lnTo>
                  <a:pt x="1820" y="331"/>
                </a:lnTo>
                <a:lnTo>
                  <a:pt x="1828" y="331"/>
                </a:lnTo>
                <a:lnTo>
                  <a:pt x="1837" y="340"/>
                </a:lnTo>
                <a:lnTo>
                  <a:pt x="1837" y="331"/>
                </a:lnTo>
                <a:lnTo>
                  <a:pt x="1845" y="331"/>
                </a:lnTo>
                <a:lnTo>
                  <a:pt x="1854" y="331"/>
                </a:lnTo>
                <a:lnTo>
                  <a:pt x="1862" y="331"/>
                </a:lnTo>
                <a:lnTo>
                  <a:pt x="1871" y="331"/>
                </a:lnTo>
                <a:lnTo>
                  <a:pt x="1871" y="340"/>
                </a:lnTo>
                <a:lnTo>
                  <a:pt x="1879" y="331"/>
                </a:lnTo>
                <a:lnTo>
                  <a:pt x="1888" y="331"/>
                </a:lnTo>
                <a:lnTo>
                  <a:pt x="1896" y="331"/>
                </a:lnTo>
                <a:lnTo>
                  <a:pt x="1905" y="331"/>
                </a:lnTo>
                <a:lnTo>
                  <a:pt x="1905" y="331"/>
                </a:lnTo>
                <a:lnTo>
                  <a:pt x="1913" y="331"/>
                </a:lnTo>
                <a:lnTo>
                  <a:pt x="1922" y="331"/>
                </a:lnTo>
                <a:lnTo>
                  <a:pt x="1930" y="331"/>
                </a:lnTo>
                <a:lnTo>
                  <a:pt x="1930" y="331"/>
                </a:lnTo>
                <a:lnTo>
                  <a:pt x="1939" y="340"/>
                </a:lnTo>
                <a:lnTo>
                  <a:pt x="1948" y="331"/>
                </a:lnTo>
                <a:lnTo>
                  <a:pt x="1956" y="331"/>
                </a:lnTo>
                <a:lnTo>
                  <a:pt x="1965" y="331"/>
                </a:lnTo>
                <a:lnTo>
                  <a:pt x="1965" y="331"/>
                </a:lnTo>
                <a:lnTo>
                  <a:pt x="1973" y="331"/>
                </a:lnTo>
                <a:lnTo>
                  <a:pt x="1982" y="331"/>
                </a:lnTo>
                <a:lnTo>
                  <a:pt x="1990" y="331"/>
                </a:lnTo>
                <a:lnTo>
                  <a:pt x="1999" y="331"/>
                </a:lnTo>
                <a:lnTo>
                  <a:pt x="1999" y="331"/>
                </a:lnTo>
                <a:lnTo>
                  <a:pt x="2007" y="331"/>
                </a:lnTo>
                <a:lnTo>
                  <a:pt x="2016" y="331"/>
                </a:lnTo>
              </a:path>
            </a:pathLst>
          </a:custGeom>
          <a:noFill/>
          <a:ln w="19050">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3" name="Freeform 32"/>
          <p:cNvSpPr>
            <a:spLocks/>
          </p:cNvSpPr>
          <p:nvPr/>
        </p:nvSpPr>
        <p:spPr bwMode="auto">
          <a:xfrm>
            <a:off x="1641477" y="2814637"/>
            <a:ext cx="3200401" cy="661988"/>
          </a:xfrm>
          <a:custGeom>
            <a:avLst/>
            <a:gdLst>
              <a:gd name="T0" fmla="*/ 25 w 2016"/>
              <a:gd name="T1" fmla="*/ 195 h 417"/>
              <a:gd name="T2" fmla="*/ 59 w 2016"/>
              <a:gd name="T3" fmla="*/ 289 h 417"/>
              <a:gd name="T4" fmla="*/ 93 w 2016"/>
              <a:gd name="T5" fmla="*/ 357 h 417"/>
              <a:gd name="T6" fmla="*/ 127 w 2016"/>
              <a:gd name="T7" fmla="*/ 383 h 417"/>
              <a:gd name="T8" fmla="*/ 161 w 2016"/>
              <a:gd name="T9" fmla="*/ 332 h 417"/>
              <a:gd name="T10" fmla="*/ 195 w 2016"/>
              <a:gd name="T11" fmla="*/ 272 h 417"/>
              <a:gd name="T12" fmla="*/ 229 w 2016"/>
              <a:gd name="T13" fmla="*/ 221 h 417"/>
              <a:gd name="T14" fmla="*/ 263 w 2016"/>
              <a:gd name="T15" fmla="*/ 153 h 417"/>
              <a:gd name="T16" fmla="*/ 297 w 2016"/>
              <a:gd name="T17" fmla="*/ 127 h 417"/>
              <a:gd name="T18" fmla="*/ 323 w 2016"/>
              <a:gd name="T19" fmla="*/ 85 h 417"/>
              <a:gd name="T20" fmla="*/ 357 w 2016"/>
              <a:gd name="T21" fmla="*/ 102 h 417"/>
              <a:gd name="T22" fmla="*/ 391 w 2016"/>
              <a:gd name="T23" fmla="*/ 102 h 417"/>
              <a:gd name="T24" fmla="*/ 425 w 2016"/>
              <a:gd name="T25" fmla="*/ 195 h 417"/>
              <a:gd name="T26" fmla="*/ 459 w 2016"/>
              <a:gd name="T27" fmla="*/ 238 h 417"/>
              <a:gd name="T28" fmla="*/ 493 w 2016"/>
              <a:gd name="T29" fmla="*/ 289 h 417"/>
              <a:gd name="T30" fmla="*/ 527 w 2016"/>
              <a:gd name="T31" fmla="*/ 323 h 417"/>
              <a:gd name="T32" fmla="*/ 561 w 2016"/>
              <a:gd name="T33" fmla="*/ 374 h 417"/>
              <a:gd name="T34" fmla="*/ 595 w 2016"/>
              <a:gd name="T35" fmla="*/ 374 h 417"/>
              <a:gd name="T36" fmla="*/ 629 w 2016"/>
              <a:gd name="T37" fmla="*/ 383 h 417"/>
              <a:gd name="T38" fmla="*/ 663 w 2016"/>
              <a:gd name="T39" fmla="*/ 374 h 417"/>
              <a:gd name="T40" fmla="*/ 697 w 2016"/>
              <a:gd name="T41" fmla="*/ 357 h 417"/>
              <a:gd name="T42" fmla="*/ 731 w 2016"/>
              <a:gd name="T43" fmla="*/ 323 h 417"/>
              <a:gd name="T44" fmla="*/ 765 w 2016"/>
              <a:gd name="T45" fmla="*/ 281 h 417"/>
              <a:gd name="T46" fmla="*/ 799 w 2016"/>
              <a:gd name="T47" fmla="*/ 229 h 417"/>
              <a:gd name="T48" fmla="*/ 833 w 2016"/>
              <a:gd name="T49" fmla="*/ 153 h 417"/>
              <a:gd name="T50" fmla="*/ 867 w 2016"/>
              <a:gd name="T51" fmla="*/ 110 h 417"/>
              <a:gd name="T52" fmla="*/ 901 w 2016"/>
              <a:gd name="T53" fmla="*/ 76 h 417"/>
              <a:gd name="T54" fmla="*/ 935 w 2016"/>
              <a:gd name="T55" fmla="*/ 34 h 417"/>
              <a:gd name="T56" fmla="*/ 969 w 2016"/>
              <a:gd name="T57" fmla="*/ 17 h 417"/>
              <a:gd name="T58" fmla="*/ 1003 w 2016"/>
              <a:gd name="T59" fmla="*/ 25 h 417"/>
              <a:gd name="T60" fmla="*/ 1037 w 2016"/>
              <a:gd name="T61" fmla="*/ 25 h 417"/>
              <a:gd name="T62" fmla="*/ 1063 w 2016"/>
              <a:gd name="T63" fmla="*/ 68 h 417"/>
              <a:gd name="T64" fmla="*/ 1097 w 2016"/>
              <a:gd name="T65" fmla="*/ 68 h 417"/>
              <a:gd name="T66" fmla="*/ 1131 w 2016"/>
              <a:gd name="T67" fmla="*/ 93 h 417"/>
              <a:gd name="T68" fmla="*/ 1165 w 2016"/>
              <a:gd name="T69" fmla="*/ 136 h 417"/>
              <a:gd name="T70" fmla="*/ 1199 w 2016"/>
              <a:gd name="T71" fmla="*/ 204 h 417"/>
              <a:gd name="T72" fmla="*/ 1233 w 2016"/>
              <a:gd name="T73" fmla="*/ 281 h 417"/>
              <a:gd name="T74" fmla="*/ 1267 w 2016"/>
              <a:gd name="T75" fmla="*/ 340 h 417"/>
              <a:gd name="T76" fmla="*/ 1301 w 2016"/>
              <a:gd name="T77" fmla="*/ 374 h 417"/>
              <a:gd name="T78" fmla="*/ 1335 w 2016"/>
              <a:gd name="T79" fmla="*/ 383 h 417"/>
              <a:gd name="T80" fmla="*/ 1369 w 2016"/>
              <a:gd name="T81" fmla="*/ 391 h 417"/>
              <a:gd name="T82" fmla="*/ 1403 w 2016"/>
              <a:gd name="T83" fmla="*/ 383 h 417"/>
              <a:gd name="T84" fmla="*/ 1437 w 2016"/>
              <a:gd name="T85" fmla="*/ 391 h 417"/>
              <a:gd name="T86" fmla="*/ 1471 w 2016"/>
              <a:gd name="T87" fmla="*/ 391 h 417"/>
              <a:gd name="T88" fmla="*/ 1505 w 2016"/>
              <a:gd name="T89" fmla="*/ 391 h 417"/>
              <a:gd name="T90" fmla="*/ 1539 w 2016"/>
              <a:gd name="T91" fmla="*/ 400 h 417"/>
              <a:gd name="T92" fmla="*/ 1573 w 2016"/>
              <a:gd name="T93" fmla="*/ 400 h 417"/>
              <a:gd name="T94" fmla="*/ 1607 w 2016"/>
              <a:gd name="T95" fmla="*/ 400 h 417"/>
              <a:gd name="T96" fmla="*/ 1641 w 2016"/>
              <a:gd name="T97" fmla="*/ 400 h 417"/>
              <a:gd name="T98" fmla="*/ 1675 w 2016"/>
              <a:gd name="T99" fmla="*/ 400 h 417"/>
              <a:gd name="T100" fmla="*/ 1709 w 2016"/>
              <a:gd name="T101" fmla="*/ 408 h 417"/>
              <a:gd name="T102" fmla="*/ 1743 w 2016"/>
              <a:gd name="T103" fmla="*/ 408 h 417"/>
              <a:gd name="T104" fmla="*/ 1777 w 2016"/>
              <a:gd name="T105" fmla="*/ 408 h 417"/>
              <a:gd name="T106" fmla="*/ 1811 w 2016"/>
              <a:gd name="T107" fmla="*/ 408 h 417"/>
              <a:gd name="T108" fmla="*/ 1837 w 2016"/>
              <a:gd name="T109" fmla="*/ 417 h 417"/>
              <a:gd name="T110" fmla="*/ 1871 w 2016"/>
              <a:gd name="T111" fmla="*/ 417 h 417"/>
              <a:gd name="T112" fmla="*/ 1905 w 2016"/>
              <a:gd name="T113" fmla="*/ 417 h 417"/>
              <a:gd name="T114" fmla="*/ 1939 w 2016"/>
              <a:gd name="T115" fmla="*/ 417 h 417"/>
              <a:gd name="T116" fmla="*/ 1973 w 2016"/>
              <a:gd name="T117" fmla="*/ 417 h 417"/>
              <a:gd name="T118" fmla="*/ 2007 w 2016"/>
              <a:gd name="T119"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16" h="417">
                <a:moveTo>
                  <a:pt x="0" y="76"/>
                </a:moveTo>
                <a:lnTo>
                  <a:pt x="8" y="110"/>
                </a:lnTo>
                <a:lnTo>
                  <a:pt x="8" y="127"/>
                </a:lnTo>
                <a:lnTo>
                  <a:pt x="17" y="204"/>
                </a:lnTo>
                <a:lnTo>
                  <a:pt x="25" y="195"/>
                </a:lnTo>
                <a:lnTo>
                  <a:pt x="34" y="238"/>
                </a:lnTo>
                <a:lnTo>
                  <a:pt x="34" y="289"/>
                </a:lnTo>
                <a:lnTo>
                  <a:pt x="42" y="298"/>
                </a:lnTo>
                <a:lnTo>
                  <a:pt x="51" y="340"/>
                </a:lnTo>
                <a:lnTo>
                  <a:pt x="59" y="289"/>
                </a:lnTo>
                <a:lnTo>
                  <a:pt x="68" y="332"/>
                </a:lnTo>
                <a:lnTo>
                  <a:pt x="68" y="332"/>
                </a:lnTo>
                <a:lnTo>
                  <a:pt x="76" y="349"/>
                </a:lnTo>
                <a:lnTo>
                  <a:pt x="85" y="374"/>
                </a:lnTo>
                <a:lnTo>
                  <a:pt x="93" y="357"/>
                </a:lnTo>
                <a:lnTo>
                  <a:pt x="102" y="366"/>
                </a:lnTo>
                <a:lnTo>
                  <a:pt x="102" y="374"/>
                </a:lnTo>
                <a:lnTo>
                  <a:pt x="110" y="349"/>
                </a:lnTo>
                <a:lnTo>
                  <a:pt x="119" y="374"/>
                </a:lnTo>
                <a:lnTo>
                  <a:pt x="127" y="383"/>
                </a:lnTo>
                <a:lnTo>
                  <a:pt x="136" y="374"/>
                </a:lnTo>
                <a:lnTo>
                  <a:pt x="136" y="349"/>
                </a:lnTo>
                <a:lnTo>
                  <a:pt x="144" y="357"/>
                </a:lnTo>
                <a:lnTo>
                  <a:pt x="153" y="332"/>
                </a:lnTo>
                <a:lnTo>
                  <a:pt x="161" y="332"/>
                </a:lnTo>
                <a:lnTo>
                  <a:pt x="161" y="349"/>
                </a:lnTo>
                <a:lnTo>
                  <a:pt x="170" y="306"/>
                </a:lnTo>
                <a:lnTo>
                  <a:pt x="178" y="306"/>
                </a:lnTo>
                <a:lnTo>
                  <a:pt x="187" y="298"/>
                </a:lnTo>
                <a:lnTo>
                  <a:pt x="195" y="272"/>
                </a:lnTo>
                <a:lnTo>
                  <a:pt x="195" y="272"/>
                </a:lnTo>
                <a:lnTo>
                  <a:pt x="204" y="255"/>
                </a:lnTo>
                <a:lnTo>
                  <a:pt x="212" y="255"/>
                </a:lnTo>
                <a:lnTo>
                  <a:pt x="221" y="229"/>
                </a:lnTo>
                <a:lnTo>
                  <a:pt x="229" y="221"/>
                </a:lnTo>
                <a:lnTo>
                  <a:pt x="229" y="195"/>
                </a:lnTo>
                <a:lnTo>
                  <a:pt x="238" y="204"/>
                </a:lnTo>
                <a:lnTo>
                  <a:pt x="246" y="187"/>
                </a:lnTo>
                <a:lnTo>
                  <a:pt x="255" y="161"/>
                </a:lnTo>
                <a:lnTo>
                  <a:pt x="263" y="153"/>
                </a:lnTo>
                <a:lnTo>
                  <a:pt x="263" y="127"/>
                </a:lnTo>
                <a:lnTo>
                  <a:pt x="272" y="127"/>
                </a:lnTo>
                <a:lnTo>
                  <a:pt x="280" y="119"/>
                </a:lnTo>
                <a:lnTo>
                  <a:pt x="289" y="136"/>
                </a:lnTo>
                <a:lnTo>
                  <a:pt x="297" y="127"/>
                </a:lnTo>
                <a:lnTo>
                  <a:pt x="297" y="85"/>
                </a:lnTo>
                <a:lnTo>
                  <a:pt x="306" y="110"/>
                </a:lnTo>
                <a:lnTo>
                  <a:pt x="314" y="85"/>
                </a:lnTo>
                <a:lnTo>
                  <a:pt x="323" y="102"/>
                </a:lnTo>
                <a:lnTo>
                  <a:pt x="323" y="85"/>
                </a:lnTo>
                <a:lnTo>
                  <a:pt x="331" y="93"/>
                </a:lnTo>
                <a:lnTo>
                  <a:pt x="340" y="102"/>
                </a:lnTo>
                <a:lnTo>
                  <a:pt x="348" y="102"/>
                </a:lnTo>
                <a:lnTo>
                  <a:pt x="357" y="110"/>
                </a:lnTo>
                <a:lnTo>
                  <a:pt x="357" y="102"/>
                </a:lnTo>
                <a:lnTo>
                  <a:pt x="365" y="127"/>
                </a:lnTo>
                <a:lnTo>
                  <a:pt x="374" y="110"/>
                </a:lnTo>
                <a:lnTo>
                  <a:pt x="382" y="110"/>
                </a:lnTo>
                <a:lnTo>
                  <a:pt x="391" y="110"/>
                </a:lnTo>
                <a:lnTo>
                  <a:pt x="391" y="102"/>
                </a:lnTo>
                <a:lnTo>
                  <a:pt x="399" y="136"/>
                </a:lnTo>
                <a:lnTo>
                  <a:pt x="408" y="136"/>
                </a:lnTo>
                <a:lnTo>
                  <a:pt x="416" y="161"/>
                </a:lnTo>
                <a:lnTo>
                  <a:pt x="425" y="170"/>
                </a:lnTo>
                <a:lnTo>
                  <a:pt x="425" y="195"/>
                </a:lnTo>
                <a:lnTo>
                  <a:pt x="433" y="195"/>
                </a:lnTo>
                <a:lnTo>
                  <a:pt x="442" y="195"/>
                </a:lnTo>
                <a:lnTo>
                  <a:pt x="450" y="212"/>
                </a:lnTo>
                <a:lnTo>
                  <a:pt x="459" y="221"/>
                </a:lnTo>
                <a:lnTo>
                  <a:pt x="459" y="238"/>
                </a:lnTo>
                <a:lnTo>
                  <a:pt x="467" y="246"/>
                </a:lnTo>
                <a:lnTo>
                  <a:pt x="476" y="263"/>
                </a:lnTo>
                <a:lnTo>
                  <a:pt x="484" y="263"/>
                </a:lnTo>
                <a:lnTo>
                  <a:pt x="484" y="289"/>
                </a:lnTo>
                <a:lnTo>
                  <a:pt x="493" y="289"/>
                </a:lnTo>
                <a:lnTo>
                  <a:pt x="501" y="306"/>
                </a:lnTo>
                <a:lnTo>
                  <a:pt x="510" y="306"/>
                </a:lnTo>
                <a:lnTo>
                  <a:pt x="518" y="306"/>
                </a:lnTo>
                <a:lnTo>
                  <a:pt x="518" y="323"/>
                </a:lnTo>
                <a:lnTo>
                  <a:pt x="527" y="323"/>
                </a:lnTo>
                <a:lnTo>
                  <a:pt x="536" y="340"/>
                </a:lnTo>
                <a:lnTo>
                  <a:pt x="544" y="349"/>
                </a:lnTo>
                <a:lnTo>
                  <a:pt x="553" y="366"/>
                </a:lnTo>
                <a:lnTo>
                  <a:pt x="553" y="357"/>
                </a:lnTo>
                <a:lnTo>
                  <a:pt x="561" y="374"/>
                </a:lnTo>
                <a:lnTo>
                  <a:pt x="570" y="366"/>
                </a:lnTo>
                <a:lnTo>
                  <a:pt x="578" y="366"/>
                </a:lnTo>
                <a:lnTo>
                  <a:pt x="587" y="366"/>
                </a:lnTo>
                <a:lnTo>
                  <a:pt x="587" y="349"/>
                </a:lnTo>
                <a:lnTo>
                  <a:pt x="595" y="374"/>
                </a:lnTo>
                <a:lnTo>
                  <a:pt x="604" y="366"/>
                </a:lnTo>
                <a:lnTo>
                  <a:pt x="612" y="383"/>
                </a:lnTo>
                <a:lnTo>
                  <a:pt x="612" y="374"/>
                </a:lnTo>
                <a:lnTo>
                  <a:pt x="621" y="383"/>
                </a:lnTo>
                <a:lnTo>
                  <a:pt x="629" y="383"/>
                </a:lnTo>
                <a:lnTo>
                  <a:pt x="638" y="383"/>
                </a:lnTo>
                <a:lnTo>
                  <a:pt x="646" y="391"/>
                </a:lnTo>
                <a:lnTo>
                  <a:pt x="646" y="383"/>
                </a:lnTo>
                <a:lnTo>
                  <a:pt x="655" y="383"/>
                </a:lnTo>
                <a:lnTo>
                  <a:pt x="663" y="374"/>
                </a:lnTo>
                <a:lnTo>
                  <a:pt x="672" y="366"/>
                </a:lnTo>
                <a:lnTo>
                  <a:pt x="680" y="374"/>
                </a:lnTo>
                <a:lnTo>
                  <a:pt x="680" y="374"/>
                </a:lnTo>
                <a:lnTo>
                  <a:pt x="689" y="357"/>
                </a:lnTo>
                <a:lnTo>
                  <a:pt x="697" y="357"/>
                </a:lnTo>
                <a:lnTo>
                  <a:pt x="706" y="349"/>
                </a:lnTo>
                <a:lnTo>
                  <a:pt x="714" y="340"/>
                </a:lnTo>
                <a:lnTo>
                  <a:pt x="714" y="332"/>
                </a:lnTo>
                <a:lnTo>
                  <a:pt x="723" y="332"/>
                </a:lnTo>
                <a:lnTo>
                  <a:pt x="731" y="323"/>
                </a:lnTo>
                <a:lnTo>
                  <a:pt x="740" y="323"/>
                </a:lnTo>
                <a:lnTo>
                  <a:pt x="748" y="306"/>
                </a:lnTo>
                <a:lnTo>
                  <a:pt x="748" y="298"/>
                </a:lnTo>
                <a:lnTo>
                  <a:pt x="757" y="289"/>
                </a:lnTo>
                <a:lnTo>
                  <a:pt x="765" y="281"/>
                </a:lnTo>
                <a:lnTo>
                  <a:pt x="774" y="272"/>
                </a:lnTo>
                <a:lnTo>
                  <a:pt x="774" y="263"/>
                </a:lnTo>
                <a:lnTo>
                  <a:pt x="782" y="263"/>
                </a:lnTo>
                <a:lnTo>
                  <a:pt x="791" y="229"/>
                </a:lnTo>
                <a:lnTo>
                  <a:pt x="799" y="229"/>
                </a:lnTo>
                <a:lnTo>
                  <a:pt x="808" y="229"/>
                </a:lnTo>
                <a:lnTo>
                  <a:pt x="808" y="187"/>
                </a:lnTo>
                <a:lnTo>
                  <a:pt x="816" y="204"/>
                </a:lnTo>
                <a:lnTo>
                  <a:pt x="825" y="187"/>
                </a:lnTo>
                <a:lnTo>
                  <a:pt x="833" y="153"/>
                </a:lnTo>
                <a:lnTo>
                  <a:pt x="842" y="170"/>
                </a:lnTo>
                <a:lnTo>
                  <a:pt x="842" y="153"/>
                </a:lnTo>
                <a:lnTo>
                  <a:pt x="850" y="144"/>
                </a:lnTo>
                <a:lnTo>
                  <a:pt x="859" y="110"/>
                </a:lnTo>
                <a:lnTo>
                  <a:pt x="867" y="110"/>
                </a:lnTo>
                <a:lnTo>
                  <a:pt x="867" y="102"/>
                </a:lnTo>
                <a:lnTo>
                  <a:pt x="876" y="93"/>
                </a:lnTo>
                <a:lnTo>
                  <a:pt x="884" y="102"/>
                </a:lnTo>
                <a:lnTo>
                  <a:pt x="893" y="76"/>
                </a:lnTo>
                <a:lnTo>
                  <a:pt x="901" y="76"/>
                </a:lnTo>
                <a:lnTo>
                  <a:pt x="901" y="51"/>
                </a:lnTo>
                <a:lnTo>
                  <a:pt x="910" y="68"/>
                </a:lnTo>
                <a:lnTo>
                  <a:pt x="918" y="42"/>
                </a:lnTo>
                <a:lnTo>
                  <a:pt x="927" y="34"/>
                </a:lnTo>
                <a:lnTo>
                  <a:pt x="935" y="34"/>
                </a:lnTo>
                <a:lnTo>
                  <a:pt x="935" y="34"/>
                </a:lnTo>
                <a:lnTo>
                  <a:pt x="944" y="34"/>
                </a:lnTo>
                <a:lnTo>
                  <a:pt x="952" y="17"/>
                </a:lnTo>
                <a:lnTo>
                  <a:pt x="961" y="25"/>
                </a:lnTo>
                <a:lnTo>
                  <a:pt x="969" y="17"/>
                </a:lnTo>
                <a:lnTo>
                  <a:pt x="969" y="8"/>
                </a:lnTo>
                <a:lnTo>
                  <a:pt x="978" y="25"/>
                </a:lnTo>
                <a:lnTo>
                  <a:pt x="986" y="0"/>
                </a:lnTo>
                <a:lnTo>
                  <a:pt x="995" y="17"/>
                </a:lnTo>
                <a:lnTo>
                  <a:pt x="1003" y="25"/>
                </a:lnTo>
                <a:lnTo>
                  <a:pt x="1003" y="17"/>
                </a:lnTo>
                <a:lnTo>
                  <a:pt x="1012" y="34"/>
                </a:lnTo>
                <a:lnTo>
                  <a:pt x="1020" y="25"/>
                </a:lnTo>
                <a:lnTo>
                  <a:pt x="1029" y="25"/>
                </a:lnTo>
                <a:lnTo>
                  <a:pt x="1037" y="25"/>
                </a:lnTo>
                <a:lnTo>
                  <a:pt x="1037" y="42"/>
                </a:lnTo>
                <a:lnTo>
                  <a:pt x="1046" y="42"/>
                </a:lnTo>
                <a:lnTo>
                  <a:pt x="1054" y="34"/>
                </a:lnTo>
                <a:lnTo>
                  <a:pt x="1063" y="51"/>
                </a:lnTo>
                <a:lnTo>
                  <a:pt x="1063" y="68"/>
                </a:lnTo>
                <a:lnTo>
                  <a:pt x="1071" y="59"/>
                </a:lnTo>
                <a:lnTo>
                  <a:pt x="1080" y="68"/>
                </a:lnTo>
                <a:lnTo>
                  <a:pt x="1088" y="68"/>
                </a:lnTo>
                <a:lnTo>
                  <a:pt x="1097" y="68"/>
                </a:lnTo>
                <a:lnTo>
                  <a:pt x="1097" y="68"/>
                </a:lnTo>
                <a:lnTo>
                  <a:pt x="1105" y="85"/>
                </a:lnTo>
                <a:lnTo>
                  <a:pt x="1114" y="76"/>
                </a:lnTo>
                <a:lnTo>
                  <a:pt x="1122" y="68"/>
                </a:lnTo>
                <a:lnTo>
                  <a:pt x="1131" y="76"/>
                </a:lnTo>
                <a:lnTo>
                  <a:pt x="1131" y="93"/>
                </a:lnTo>
                <a:lnTo>
                  <a:pt x="1139" y="102"/>
                </a:lnTo>
                <a:lnTo>
                  <a:pt x="1148" y="102"/>
                </a:lnTo>
                <a:lnTo>
                  <a:pt x="1156" y="93"/>
                </a:lnTo>
                <a:lnTo>
                  <a:pt x="1165" y="136"/>
                </a:lnTo>
                <a:lnTo>
                  <a:pt x="1165" y="136"/>
                </a:lnTo>
                <a:lnTo>
                  <a:pt x="1173" y="153"/>
                </a:lnTo>
                <a:lnTo>
                  <a:pt x="1182" y="161"/>
                </a:lnTo>
                <a:lnTo>
                  <a:pt x="1190" y="178"/>
                </a:lnTo>
                <a:lnTo>
                  <a:pt x="1199" y="195"/>
                </a:lnTo>
                <a:lnTo>
                  <a:pt x="1199" y="204"/>
                </a:lnTo>
                <a:lnTo>
                  <a:pt x="1207" y="212"/>
                </a:lnTo>
                <a:lnTo>
                  <a:pt x="1216" y="238"/>
                </a:lnTo>
                <a:lnTo>
                  <a:pt x="1224" y="246"/>
                </a:lnTo>
                <a:lnTo>
                  <a:pt x="1224" y="255"/>
                </a:lnTo>
                <a:lnTo>
                  <a:pt x="1233" y="281"/>
                </a:lnTo>
                <a:lnTo>
                  <a:pt x="1242" y="289"/>
                </a:lnTo>
                <a:lnTo>
                  <a:pt x="1250" y="298"/>
                </a:lnTo>
                <a:lnTo>
                  <a:pt x="1259" y="315"/>
                </a:lnTo>
                <a:lnTo>
                  <a:pt x="1259" y="323"/>
                </a:lnTo>
                <a:lnTo>
                  <a:pt x="1267" y="340"/>
                </a:lnTo>
                <a:lnTo>
                  <a:pt x="1276" y="349"/>
                </a:lnTo>
                <a:lnTo>
                  <a:pt x="1284" y="357"/>
                </a:lnTo>
                <a:lnTo>
                  <a:pt x="1293" y="366"/>
                </a:lnTo>
                <a:lnTo>
                  <a:pt x="1293" y="366"/>
                </a:lnTo>
                <a:lnTo>
                  <a:pt x="1301" y="374"/>
                </a:lnTo>
                <a:lnTo>
                  <a:pt x="1310" y="374"/>
                </a:lnTo>
                <a:lnTo>
                  <a:pt x="1318" y="374"/>
                </a:lnTo>
                <a:lnTo>
                  <a:pt x="1327" y="391"/>
                </a:lnTo>
                <a:lnTo>
                  <a:pt x="1327" y="383"/>
                </a:lnTo>
                <a:lnTo>
                  <a:pt x="1335" y="383"/>
                </a:lnTo>
                <a:lnTo>
                  <a:pt x="1344" y="383"/>
                </a:lnTo>
                <a:lnTo>
                  <a:pt x="1352" y="383"/>
                </a:lnTo>
                <a:lnTo>
                  <a:pt x="1352" y="383"/>
                </a:lnTo>
                <a:lnTo>
                  <a:pt x="1361" y="383"/>
                </a:lnTo>
                <a:lnTo>
                  <a:pt x="1369" y="391"/>
                </a:lnTo>
                <a:lnTo>
                  <a:pt x="1378" y="391"/>
                </a:lnTo>
                <a:lnTo>
                  <a:pt x="1386" y="391"/>
                </a:lnTo>
                <a:lnTo>
                  <a:pt x="1386" y="391"/>
                </a:lnTo>
                <a:lnTo>
                  <a:pt x="1395" y="400"/>
                </a:lnTo>
                <a:lnTo>
                  <a:pt x="1403" y="383"/>
                </a:lnTo>
                <a:lnTo>
                  <a:pt x="1412" y="391"/>
                </a:lnTo>
                <a:lnTo>
                  <a:pt x="1420" y="391"/>
                </a:lnTo>
                <a:lnTo>
                  <a:pt x="1420" y="391"/>
                </a:lnTo>
                <a:lnTo>
                  <a:pt x="1429" y="391"/>
                </a:lnTo>
                <a:lnTo>
                  <a:pt x="1437" y="391"/>
                </a:lnTo>
                <a:lnTo>
                  <a:pt x="1446" y="391"/>
                </a:lnTo>
                <a:lnTo>
                  <a:pt x="1454" y="391"/>
                </a:lnTo>
                <a:lnTo>
                  <a:pt x="1454" y="391"/>
                </a:lnTo>
                <a:lnTo>
                  <a:pt x="1463" y="400"/>
                </a:lnTo>
                <a:lnTo>
                  <a:pt x="1471" y="391"/>
                </a:lnTo>
                <a:lnTo>
                  <a:pt x="1480" y="391"/>
                </a:lnTo>
                <a:lnTo>
                  <a:pt x="1488" y="391"/>
                </a:lnTo>
                <a:lnTo>
                  <a:pt x="1488" y="391"/>
                </a:lnTo>
                <a:lnTo>
                  <a:pt x="1497" y="400"/>
                </a:lnTo>
                <a:lnTo>
                  <a:pt x="1505" y="391"/>
                </a:lnTo>
                <a:lnTo>
                  <a:pt x="1514" y="400"/>
                </a:lnTo>
                <a:lnTo>
                  <a:pt x="1522" y="400"/>
                </a:lnTo>
                <a:lnTo>
                  <a:pt x="1522" y="391"/>
                </a:lnTo>
                <a:lnTo>
                  <a:pt x="1531" y="391"/>
                </a:lnTo>
                <a:lnTo>
                  <a:pt x="1539" y="400"/>
                </a:lnTo>
                <a:lnTo>
                  <a:pt x="1548" y="400"/>
                </a:lnTo>
                <a:lnTo>
                  <a:pt x="1548" y="400"/>
                </a:lnTo>
                <a:lnTo>
                  <a:pt x="1556" y="400"/>
                </a:lnTo>
                <a:lnTo>
                  <a:pt x="1565" y="400"/>
                </a:lnTo>
                <a:lnTo>
                  <a:pt x="1573" y="400"/>
                </a:lnTo>
                <a:lnTo>
                  <a:pt x="1582" y="400"/>
                </a:lnTo>
                <a:lnTo>
                  <a:pt x="1582" y="400"/>
                </a:lnTo>
                <a:lnTo>
                  <a:pt x="1590" y="400"/>
                </a:lnTo>
                <a:lnTo>
                  <a:pt x="1599" y="400"/>
                </a:lnTo>
                <a:lnTo>
                  <a:pt x="1607" y="400"/>
                </a:lnTo>
                <a:lnTo>
                  <a:pt x="1616" y="400"/>
                </a:lnTo>
                <a:lnTo>
                  <a:pt x="1616" y="400"/>
                </a:lnTo>
                <a:lnTo>
                  <a:pt x="1624" y="400"/>
                </a:lnTo>
                <a:lnTo>
                  <a:pt x="1633" y="400"/>
                </a:lnTo>
                <a:lnTo>
                  <a:pt x="1641" y="400"/>
                </a:lnTo>
                <a:lnTo>
                  <a:pt x="1641" y="400"/>
                </a:lnTo>
                <a:lnTo>
                  <a:pt x="1650" y="400"/>
                </a:lnTo>
                <a:lnTo>
                  <a:pt x="1658" y="400"/>
                </a:lnTo>
                <a:lnTo>
                  <a:pt x="1667" y="400"/>
                </a:lnTo>
                <a:lnTo>
                  <a:pt x="1675" y="400"/>
                </a:lnTo>
                <a:lnTo>
                  <a:pt x="1675" y="400"/>
                </a:lnTo>
                <a:lnTo>
                  <a:pt x="1684" y="400"/>
                </a:lnTo>
                <a:lnTo>
                  <a:pt x="1692" y="408"/>
                </a:lnTo>
                <a:lnTo>
                  <a:pt x="1701" y="408"/>
                </a:lnTo>
                <a:lnTo>
                  <a:pt x="1709" y="408"/>
                </a:lnTo>
                <a:lnTo>
                  <a:pt x="1709" y="400"/>
                </a:lnTo>
                <a:lnTo>
                  <a:pt x="1718" y="408"/>
                </a:lnTo>
                <a:lnTo>
                  <a:pt x="1726" y="408"/>
                </a:lnTo>
                <a:lnTo>
                  <a:pt x="1735" y="408"/>
                </a:lnTo>
                <a:lnTo>
                  <a:pt x="1743" y="408"/>
                </a:lnTo>
                <a:lnTo>
                  <a:pt x="1743" y="408"/>
                </a:lnTo>
                <a:lnTo>
                  <a:pt x="1752" y="408"/>
                </a:lnTo>
                <a:lnTo>
                  <a:pt x="1760" y="408"/>
                </a:lnTo>
                <a:lnTo>
                  <a:pt x="1769" y="408"/>
                </a:lnTo>
                <a:lnTo>
                  <a:pt x="1777" y="408"/>
                </a:lnTo>
                <a:lnTo>
                  <a:pt x="1777" y="408"/>
                </a:lnTo>
                <a:lnTo>
                  <a:pt x="1786" y="408"/>
                </a:lnTo>
                <a:lnTo>
                  <a:pt x="1794" y="408"/>
                </a:lnTo>
                <a:lnTo>
                  <a:pt x="1803" y="417"/>
                </a:lnTo>
                <a:lnTo>
                  <a:pt x="1811" y="408"/>
                </a:lnTo>
                <a:lnTo>
                  <a:pt x="1811" y="417"/>
                </a:lnTo>
                <a:lnTo>
                  <a:pt x="1820" y="417"/>
                </a:lnTo>
                <a:lnTo>
                  <a:pt x="1828" y="417"/>
                </a:lnTo>
                <a:lnTo>
                  <a:pt x="1837" y="417"/>
                </a:lnTo>
                <a:lnTo>
                  <a:pt x="1837" y="417"/>
                </a:lnTo>
                <a:lnTo>
                  <a:pt x="1845" y="417"/>
                </a:lnTo>
                <a:lnTo>
                  <a:pt x="1854" y="417"/>
                </a:lnTo>
                <a:lnTo>
                  <a:pt x="1862" y="417"/>
                </a:lnTo>
                <a:lnTo>
                  <a:pt x="1871" y="417"/>
                </a:lnTo>
                <a:lnTo>
                  <a:pt x="1871" y="417"/>
                </a:lnTo>
                <a:lnTo>
                  <a:pt x="1879" y="417"/>
                </a:lnTo>
                <a:lnTo>
                  <a:pt x="1888" y="417"/>
                </a:lnTo>
                <a:lnTo>
                  <a:pt x="1896" y="417"/>
                </a:lnTo>
                <a:lnTo>
                  <a:pt x="1905" y="417"/>
                </a:lnTo>
                <a:lnTo>
                  <a:pt x="1905" y="417"/>
                </a:lnTo>
                <a:lnTo>
                  <a:pt x="1913" y="417"/>
                </a:lnTo>
                <a:lnTo>
                  <a:pt x="1922" y="417"/>
                </a:lnTo>
                <a:lnTo>
                  <a:pt x="1930" y="417"/>
                </a:lnTo>
                <a:lnTo>
                  <a:pt x="1930" y="417"/>
                </a:lnTo>
                <a:lnTo>
                  <a:pt x="1939" y="417"/>
                </a:lnTo>
                <a:lnTo>
                  <a:pt x="1948" y="417"/>
                </a:lnTo>
                <a:lnTo>
                  <a:pt x="1956" y="417"/>
                </a:lnTo>
                <a:lnTo>
                  <a:pt x="1965" y="417"/>
                </a:lnTo>
                <a:lnTo>
                  <a:pt x="1965" y="417"/>
                </a:lnTo>
                <a:lnTo>
                  <a:pt x="1973" y="417"/>
                </a:lnTo>
                <a:lnTo>
                  <a:pt x="1982" y="417"/>
                </a:lnTo>
                <a:lnTo>
                  <a:pt x="1990" y="417"/>
                </a:lnTo>
                <a:lnTo>
                  <a:pt x="1999" y="417"/>
                </a:lnTo>
                <a:lnTo>
                  <a:pt x="1999" y="417"/>
                </a:lnTo>
                <a:lnTo>
                  <a:pt x="2007" y="417"/>
                </a:lnTo>
                <a:lnTo>
                  <a:pt x="2016" y="417"/>
                </a:lnTo>
              </a:path>
            </a:pathLst>
          </a:custGeom>
          <a:noFill/>
          <a:ln w="19050">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4" name="Freeform 33"/>
          <p:cNvSpPr>
            <a:spLocks/>
          </p:cNvSpPr>
          <p:nvPr/>
        </p:nvSpPr>
        <p:spPr bwMode="auto">
          <a:xfrm>
            <a:off x="1641477" y="2044700"/>
            <a:ext cx="3200401" cy="647700"/>
          </a:xfrm>
          <a:custGeom>
            <a:avLst/>
            <a:gdLst>
              <a:gd name="T0" fmla="*/ 25 w 2016"/>
              <a:gd name="T1" fmla="*/ 213 h 408"/>
              <a:gd name="T2" fmla="*/ 59 w 2016"/>
              <a:gd name="T3" fmla="*/ 315 h 408"/>
              <a:gd name="T4" fmla="*/ 93 w 2016"/>
              <a:gd name="T5" fmla="*/ 374 h 408"/>
              <a:gd name="T6" fmla="*/ 127 w 2016"/>
              <a:gd name="T7" fmla="*/ 374 h 408"/>
              <a:gd name="T8" fmla="*/ 161 w 2016"/>
              <a:gd name="T9" fmla="*/ 349 h 408"/>
              <a:gd name="T10" fmla="*/ 195 w 2016"/>
              <a:gd name="T11" fmla="*/ 289 h 408"/>
              <a:gd name="T12" fmla="*/ 229 w 2016"/>
              <a:gd name="T13" fmla="*/ 255 h 408"/>
              <a:gd name="T14" fmla="*/ 263 w 2016"/>
              <a:gd name="T15" fmla="*/ 204 h 408"/>
              <a:gd name="T16" fmla="*/ 297 w 2016"/>
              <a:gd name="T17" fmla="*/ 128 h 408"/>
              <a:gd name="T18" fmla="*/ 323 w 2016"/>
              <a:gd name="T19" fmla="*/ 136 h 408"/>
              <a:gd name="T20" fmla="*/ 357 w 2016"/>
              <a:gd name="T21" fmla="*/ 153 h 408"/>
              <a:gd name="T22" fmla="*/ 391 w 2016"/>
              <a:gd name="T23" fmla="*/ 170 h 408"/>
              <a:gd name="T24" fmla="*/ 425 w 2016"/>
              <a:gd name="T25" fmla="*/ 230 h 408"/>
              <a:gd name="T26" fmla="*/ 459 w 2016"/>
              <a:gd name="T27" fmla="*/ 281 h 408"/>
              <a:gd name="T28" fmla="*/ 493 w 2016"/>
              <a:gd name="T29" fmla="*/ 349 h 408"/>
              <a:gd name="T30" fmla="*/ 527 w 2016"/>
              <a:gd name="T31" fmla="*/ 374 h 408"/>
              <a:gd name="T32" fmla="*/ 561 w 2016"/>
              <a:gd name="T33" fmla="*/ 383 h 408"/>
              <a:gd name="T34" fmla="*/ 595 w 2016"/>
              <a:gd name="T35" fmla="*/ 383 h 408"/>
              <a:gd name="T36" fmla="*/ 629 w 2016"/>
              <a:gd name="T37" fmla="*/ 374 h 408"/>
              <a:gd name="T38" fmla="*/ 663 w 2016"/>
              <a:gd name="T39" fmla="*/ 374 h 408"/>
              <a:gd name="T40" fmla="*/ 697 w 2016"/>
              <a:gd name="T41" fmla="*/ 332 h 408"/>
              <a:gd name="T42" fmla="*/ 731 w 2016"/>
              <a:gd name="T43" fmla="*/ 298 h 408"/>
              <a:gd name="T44" fmla="*/ 765 w 2016"/>
              <a:gd name="T45" fmla="*/ 255 h 408"/>
              <a:gd name="T46" fmla="*/ 799 w 2016"/>
              <a:gd name="T47" fmla="*/ 204 h 408"/>
              <a:gd name="T48" fmla="*/ 833 w 2016"/>
              <a:gd name="T49" fmla="*/ 145 h 408"/>
              <a:gd name="T50" fmla="*/ 867 w 2016"/>
              <a:gd name="T51" fmla="*/ 85 h 408"/>
              <a:gd name="T52" fmla="*/ 901 w 2016"/>
              <a:gd name="T53" fmla="*/ 34 h 408"/>
              <a:gd name="T54" fmla="*/ 935 w 2016"/>
              <a:gd name="T55" fmla="*/ 9 h 408"/>
              <a:gd name="T56" fmla="*/ 969 w 2016"/>
              <a:gd name="T57" fmla="*/ 17 h 408"/>
              <a:gd name="T58" fmla="*/ 1003 w 2016"/>
              <a:gd name="T59" fmla="*/ 9 h 408"/>
              <a:gd name="T60" fmla="*/ 1037 w 2016"/>
              <a:gd name="T61" fmla="*/ 17 h 408"/>
              <a:gd name="T62" fmla="*/ 1063 w 2016"/>
              <a:gd name="T63" fmla="*/ 43 h 408"/>
              <a:gd name="T64" fmla="*/ 1097 w 2016"/>
              <a:gd name="T65" fmla="*/ 60 h 408"/>
              <a:gd name="T66" fmla="*/ 1131 w 2016"/>
              <a:gd name="T67" fmla="*/ 85 h 408"/>
              <a:gd name="T68" fmla="*/ 1165 w 2016"/>
              <a:gd name="T69" fmla="*/ 145 h 408"/>
              <a:gd name="T70" fmla="*/ 1199 w 2016"/>
              <a:gd name="T71" fmla="*/ 196 h 408"/>
              <a:gd name="T72" fmla="*/ 1233 w 2016"/>
              <a:gd name="T73" fmla="*/ 264 h 408"/>
              <a:gd name="T74" fmla="*/ 1267 w 2016"/>
              <a:gd name="T75" fmla="*/ 323 h 408"/>
              <a:gd name="T76" fmla="*/ 1301 w 2016"/>
              <a:gd name="T77" fmla="*/ 366 h 408"/>
              <a:gd name="T78" fmla="*/ 1335 w 2016"/>
              <a:gd name="T79" fmla="*/ 374 h 408"/>
              <a:gd name="T80" fmla="*/ 1369 w 2016"/>
              <a:gd name="T81" fmla="*/ 391 h 408"/>
              <a:gd name="T82" fmla="*/ 1403 w 2016"/>
              <a:gd name="T83" fmla="*/ 391 h 408"/>
              <a:gd name="T84" fmla="*/ 1437 w 2016"/>
              <a:gd name="T85" fmla="*/ 391 h 408"/>
              <a:gd name="T86" fmla="*/ 1471 w 2016"/>
              <a:gd name="T87" fmla="*/ 391 h 408"/>
              <a:gd name="T88" fmla="*/ 1505 w 2016"/>
              <a:gd name="T89" fmla="*/ 391 h 408"/>
              <a:gd name="T90" fmla="*/ 1539 w 2016"/>
              <a:gd name="T91" fmla="*/ 383 h 408"/>
              <a:gd name="T92" fmla="*/ 1573 w 2016"/>
              <a:gd name="T93" fmla="*/ 383 h 408"/>
              <a:gd name="T94" fmla="*/ 1607 w 2016"/>
              <a:gd name="T95" fmla="*/ 383 h 408"/>
              <a:gd name="T96" fmla="*/ 1641 w 2016"/>
              <a:gd name="T97" fmla="*/ 383 h 408"/>
              <a:gd name="T98" fmla="*/ 1675 w 2016"/>
              <a:gd name="T99" fmla="*/ 383 h 408"/>
              <a:gd name="T100" fmla="*/ 1709 w 2016"/>
              <a:gd name="T101" fmla="*/ 383 h 408"/>
              <a:gd name="T102" fmla="*/ 1743 w 2016"/>
              <a:gd name="T103" fmla="*/ 391 h 408"/>
              <a:gd name="T104" fmla="*/ 1777 w 2016"/>
              <a:gd name="T105" fmla="*/ 400 h 408"/>
              <a:gd name="T106" fmla="*/ 1811 w 2016"/>
              <a:gd name="T107" fmla="*/ 400 h 408"/>
              <a:gd name="T108" fmla="*/ 1837 w 2016"/>
              <a:gd name="T109" fmla="*/ 400 h 408"/>
              <a:gd name="T110" fmla="*/ 1871 w 2016"/>
              <a:gd name="T111" fmla="*/ 408 h 408"/>
              <a:gd name="T112" fmla="*/ 1905 w 2016"/>
              <a:gd name="T113" fmla="*/ 408 h 408"/>
              <a:gd name="T114" fmla="*/ 1939 w 2016"/>
              <a:gd name="T115" fmla="*/ 408 h 408"/>
              <a:gd name="T116" fmla="*/ 1973 w 2016"/>
              <a:gd name="T117" fmla="*/ 408 h 408"/>
              <a:gd name="T118" fmla="*/ 2007 w 2016"/>
              <a:gd name="T119" fmla="*/ 408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16" h="408">
                <a:moveTo>
                  <a:pt x="0" y="85"/>
                </a:moveTo>
                <a:lnTo>
                  <a:pt x="8" y="128"/>
                </a:lnTo>
                <a:lnTo>
                  <a:pt x="8" y="170"/>
                </a:lnTo>
                <a:lnTo>
                  <a:pt x="17" y="179"/>
                </a:lnTo>
                <a:lnTo>
                  <a:pt x="25" y="213"/>
                </a:lnTo>
                <a:lnTo>
                  <a:pt x="34" y="238"/>
                </a:lnTo>
                <a:lnTo>
                  <a:pt x="34" y="264"/>
                </a:lnTo>
                <a:lnTo>
                  <a:pt x="42" y="306"/>
                </a:lnTo>
                <a:lnTo>
                  <a:pt x="51" y="289"/>
                </a:lnTo>
                <a:lnTo>
                  <a:pt x="59" y="315"/>
                </a:lnTo>
                <a:lnTo>
                  <a:pt x="68" y="349"/>
                </a:lnTo>
                <a:lnTo>
                  <a:pt x="68" y="315"/>
                </a:lnTo>
                <a:lnTo>
                  <a:pt x="76" y="374"/>
                </a:lnTo>
                <a:lnTo>
                  <a:pt x="85" y="366"/>
                </a:lnTo>
                <a:lnTo>
                  <a:pt x="93" y="374"/>
                </a:lnTo>
                <a:lnTo>
                  <a:pt x="102" y="383"/>
                </a:lnTo>
                <a:lnTo>
                  <a:pt x="102" y="349"/>
                </a:lnTo>
                <a:lnTo>
                  <a:pt x="110" y="383"/>
                </a:lnTo>
                <a:lnTo>
                  <a:pt x="119" y="383"/>
                </a:lnTo>
                <a:lnTo>
                  <a:pt x="127" y="374"/>
                </a:lnTo>
                <a:lnTo>
                  <a:pt x="136" y="391"/>
                </a:lnTo>
                <a:lnTo>
                  <a:pt x="136" y="374"/>
                </a:lnTo>
                <a:lnTo>
                  <a:pt x="144" y="383"/>
                </a:lnTo>
                <a:lnTo>
                  <a:pt x="153" y="357"/>
                </a:lnTo>
                <a:lnTo>
                  <a:pt x="161" y="349"/>
                </a:lnTo>
                <a:lnTo>
                  <a:pt x="161" y="357"/>
                </a:lnTo>
                <a:lnTo>
                  <a:pt x="170" y="332"/>
                </a:lnTo>
                <a:lnTo>
                  <a:pt x="178" y="332"/>
                </a:lnTo>
                <a:lnTo>
                  <a:pt x="187" y="289"/>
                </a:lnTo>
                <a:lnTo>
                  <a:pt x="195" y="289"/>
                </a:lnTo>
                <a:lnTo>
                  <a:pt x="195" y="272"/>
                </a:lnTo>
                <a:lnTo>
                  <a:pt x="204" y="272"/>
                </a:lnTo>
                <a:lnTo>
                  <a:pt x="212" y="272"/>
                </a:lnTo>
                <a:lnTo>
                  <a:pt x="221" y="264"/>
                </a:lnTo>
                <a:lnTo>
                  <a:pt x="229" y="255"/>
                </a:lnTo>
                <a:lnTo>
                  <a:pt x="229" y="230"/>
                </a:lnTo>
                <a:lnTo>
                  <a:pt x="238" y="221"/>
                </a:lnTo>
                <a:lnTo>
                  <a:pt x="246" y="213"/>
                </a:lnTo>
                <a:lnTo>
                  <a:pt x="255" y="213"/>
                </a:lnTo>
                <a:lnTo>
                  <a:pt x="263" y="204"/>
                </a:lnTo>
                <a:lnTo>
                  <a:pt x="263" y="170"/>
                </a:lnTo>
                <a:lnTo>
                  <a:pt x="272" y="187"/>
                </a:lnTo>
                <a:lnTo>
                  <a:pt x="280" y="179"/>
                </a:lnTo>
                <a:lnTo>
                  <a:pt x="289" y="145"/>
                </a:lnTo>
                <a:lnTo>
                  <a:pt x="297" y="128"/>
                </a:lnTo>
                <a:lnTo>
                  <a:pt x="297" y="136"/>
                </a:lnTo>
                <a:lnTo>
                  <a:pt x="306" y="136"/>
                </a:lnTo>
                <a:lnTo>
                  <a:pt x="314" y="162"/>
                </a:lnTo>
                <a:lnTo>
                  <a:pt x="323" y="153"/>
                </a:lnTo>
                <a:lnTo>
                  <a:pt x="323" y="136"/>
                </a:lnTo>
                <a:lnTo>
                  <a:pt x="331" y="128"/>
                </a:lnTo>
                <a:lnTo>
                  <a:pt x="340" y="119"/>
                </a:lnTo>
                <a:lnTo>
                  <a:pt x="348" y="162"/>
                </a:lnTo>
                <a:lnTo>
                  <a:pt x="357" y="145"/>
                </a:lnTo>
                <a:lnTo>
                  <a:pt x="357" y="153"/>
                </a:lnTo>
                <a:lnTo>
                  <a:pt x="365" y="136"/>
                </a:lnTo>
                <a:lnTo>
                  <a:pt x="374" y="153"/>
                </a:lnTo>
                <a:lnTo>
                  <a:pt x="382" y="179"/>
                </a:lnTo>
                <a:lnTo>
                  <a:pt x="391" y="187"/>
                </a:lnTo>
                <a:lnTo>
                  <a:pt x="391" y="170"/>
                </a:lnTo>
                <a:lnTo>
                  <a:pt x="399" y="196"/>
                </a:lnTo>
                <a:lnTo>
                  <a:pt x="408" y="196"/>
                </a:lnTo>
                <a:lnTo>
                  <a:pt x="416" y="213"/>
                </a:lnTo>
                <a:lnTo>
                  <a:pt x="425" y="221"/>
                </a:lnTo>
                <a:lnTo>
                  <a:pt x="425" y="230"/>
                </a:lnTo>
                <a:lnTo>
                  <a:pt x="433" y="238"/>
                </a:lnTo>
                <a:lnTo>
                  <a:pt x="442" y="255"/>
                </a:lnTo>
                <a:lnTo>
                  <a:pt x="450" y="255"/>
                </a:lnTo>
                <a:lnTo>
                  <a:pt x="459" y="255"/>
                </a:lnTo>
                <a:lnTo>
                  <a:pt x="459" y="281"/>
                </a:lnTo>
                <a:lnTo>
                  <a:pt x="467" y="289"/>
                </a:lnTo>
                <a:lnTo>
                  <a:pt x="476" y="298"/>
                </a:lnTo>
                <a:lnTo>
                  <a:pt x="484" y="315"/>
                </a:lnTo>
                <a:lnTo>
                  <a:pt x="484" y="315"/>
                </a:lnTo>
                <a:lnTo>
                  <a:pt x="493" y="349"/>
                </a:lnTo>
                <a:lnTo>
                  <a:pt x="501" y="340"/>
                </a:lnTo>
                <a:lnTo>
                  <a:pt x="510" y="332"/>
                </a:lnTo>
                <a:lnTo>
                  <a:pt x="518" y="357"/>
                </a:lnTo>
                <a:lnTo>
                  <a:pt x="518" y="366"/>
                </a:lnTo>
                <a:lnTo>
                  <a:pt x="527" y="374"/>
                </a:lnTo>
                <a:lnTo>
                  <a:pt x="536" y="366"/>
                </a:lnTo>
                <a:lnTo>
                  <a:pt x="544" y="383"/>
                </a:lnTo>
                <a:lnTo>
                  <a:pt x="553" y="391"/>
                </a:lnTo>
                <a:lnTo>
                  <a:pt x="553" y="391"/>
                </a:lnTo>
                <a:lnTo>
                  <a:pt x="561" y="383"/>
                </a:lnTo>
                <a:lnTo>
                  <a:pt x="570" y="408"/>
                </a:lnTo>
                <a:lnTo>
                  <a:pt x="578" y="391"/>
                </a:lnTo>
                <a:lnTo>
                  <a:pt x="587" y="383"/>
                </a:lnTo>
                <a:lnTo>
                  <a:pt x="587" y="391"/>
                </a:lnTo>
                <a:lnTo>
                  <a:pt x="595" y="383"/>
                </a:lnTo>
                <a:lnTo>
                  <a:pt x="604" y="391"/>
                </a:lnTo>
                <a:lnTo>
                  <a:pt x="612" y="391"/>
                </a:lnTo>
                <a:lnTo>
                  <a:pt x="612" y="374"/>
                </a:lnTo>
                <a:lnTo>
                  <a:pt x="621" y="383"/>
                </a:lnTo>
                <a:lnTo>
                  <a:pt x="629" y="374"/>
                </a:lnTo>
                <a:lnTo>
                  <a:pt x="638" y="400"/>
                </a:lnTo>
                <a:lnTo>
                  <a:pt x="646" y="391"/>
                </a:lnTo>
                <a:lnTo>
                  <a:pt x="646" y="383"/>
                </a:lnTo>
                <a:lnTo>
                  <a:pt x="655" y="366"/>
                </a:lnTo>
                <a:lnTo>
                  <a:pt x="663" y="374"/>
                </a:lnTo>
                <a:lnTo>
                  <a:pt x="672" y="374"/>
                </a:lnTo>
                <a:lnTo>
                  <a:pt x="680" y="366"/>
                </a:lnTo>
                <a:lnTo>
                  <a:pt x="680" y="357"/>
                </a:lnTo>
                <a:lnTo>
                  <a:pt x="689" y="349"/>
                </a:lnTo>
                <a:lnTo>
                  <a:pt x="697" y="332"/>
                </a:lnTo>
                <a:lnTo>
                  <a:pt x="706" y="332"/>
                </a:lnTo>
                <a:lnTo>
                  <a:pt x="714" y="323"/>
                </a:lnTo>
                <a:lnTo>
                  <a:pt x="714" y="323"/>
                </a:lnTo>
                <a:lnTo>
                  <a:pt x="723" y="315"/>
                </a:lnTo>
                <a:lnTo>
                  <a:pt x="731" y="298"/>
                </a:lnTo>
                <a:lnTo>
                  <a:pt x="740" y="289"/>
                </a:lnTo>
                <a:lnTo>
                  <a:pt x="748" y="281"/>
                </a:lnTo>
                <a:lnTo>
                  <a:pt x="748" y="272"/>
                </a:lnTo>
                <a:lnTo>
                  <a:pt x="757" y="255"/>
                </a:lnTo>
                <a:lnTo>
                  <a:pt x="765" y="255"/>
                </a:lnTo>
                <a:lnTo>
                  <a:pt x="774" y="230"/>
                </a:lnTo>
                <a:lnTo>
                  <a:pt x="774" y="221"/>
                </a:lnTo>
                <a:lnTo>
                  <a:pt x="782" y="221"/>
                </a:lnTo>
                <a:lnTo>
                  <a:pt x="791" y="204"/>
                </a:lnTo>
                <a:lnTo>
                  <a:pt x="799" y="204"/>
                </a:lnTo>
                <a:lnTo>
                  <a:pt x="808" y="179"/>
                </a:lnTo>
                <a:lnTo>
                  <a:pt x="808" y="162"/>
                </a:lnTo>
                <a:lnTo>
                  <a:pt x="816" y="153"/>
                </a:lnTo>
                <a:lnTo>
                  <a:pt x="825" y="136"/>
                </a:lnTo>
                <a:lnTo>
                  <a:pt x="833" y="145"/>
                </a:lnTo>
                <a:lnTo>
                  <a:pt x="842" y="119"/>
                </a:lnTo>
                <a:lnTo>
                  <a:pt x="842" y="102"/>
                </a:lnTo>
                <a:lnTo>
                  <a:pt x="850" y="94"/>
                </a:lnTo>
                <a:lnTo>
                  <a:pt x="859" y="77"/>
                </a:lnTo>
                <a:lnTo>
                  <a:pt x="867" y="85"/>
                </a:lnTo>
                <a:lnTo>
                  <a:pt x="867" y="77"/>
                </a:lnTo>
                <a:lnTo>
                  <a:pt x="876" y="68"/>
                </a:lnTo>
                <a:lnTo>
                  <a:pt x="884" y="43"/>
                </a:lnTo>
                <a:lnTo>
                  <a:pt x="893" y="43"/>
                </a:lnTo>
                <a:lnTo>
                  <a:pt x="901" y="34"/>
                </a:lnTo>
                <a:lnTo>
                  <a:pt x="901" y="9"/>
                </a:lnTo>
                <a:lnTo>
                  <a:pt x="910" y="26"/>
                </a:lnTo>
                <a:lnTo>
                  <a:pt x="918" y="26"/>
                </a:lnTo>
                <a:lnTo>
                  <a:pt x="927" y="26"/>
                </a:lnTo>
                <a:lnTo>
                  <a:pt x="935" y="9"/>
                </a:lnTo>
                <a:lnTo>
                  <a:pt x="935" y="26"/>
                </a:lnTo>
                <a:lnTo>
                  <a:pt x="944" y="9"/>
                </a:lnTo>
                <a:lnTo>
                  <a:pt x="952" y="0"/>
                </a:lnTo>
                <a:lnTo>
                  <a:pt x="961" y="26"/>
                </a:lnTo>
                <a:lnTo>
                  <a:pt x="969" y="17"/>
                </a:lnTo>
                <a:lnTo>
                  <a:pt x="969" y="0"/>
                </a:lnTo>
                <a:lnTo>
                  <a:pt x="978" y="9"/>
                </a:lnTo>
                <a:lnTo>
                  <a:pt x="986" y="0"/>
                </a:lnTo>
                <a:lnTo>
                  <a:pt x="995" y="0"/>
                </a:lnTo>
                <a:lnTo>
                  <a:pt x="1003" y="9"/>
                </a:lnTo>
                <a:lnTo>
                  <a:pt x="1003" y="17"/>
                </a:lnTo>
                <a:lnTo>
                  <a:pt x="1012" y="26"/>
                </a:lnTo>
                <a:lnTo>
                  <a:pt x="1020" y="9"/>
                </a:lnTo>
                <a:lnTo>
                  <a:pt x="1029" y="17"/>
                </a:lnTo>
                <a:lnTo>
                  <a:pt x="1037" y="17"/>
                </a:lnTo>
                <a:lnTo>
                  <a:pt x="1037" y="43"/>
                </a:lnTo>
                <a:lnTo>
                  <a:pt x="1046" y="9"/>
                </a:lnTo>
                <a:lnTo>
                  <a:pt x="1054" y="17"/>
                </a:lnTo>
                <a:lnTo>
                  <a:pt x="1063" y="43"/>
                </a:lnTo>
                <a:lnTo>
                  <a:pt x="1063" y="43"/>
                </a:lnTo>
                <a:lnTo>
                  <a:pt x="1071" y="43"/>
                </a:lnTo>
                <a:lnTo>
                  <a:pt x="1080" y="34"/>
                </a:lnTo>
                <a:lnTo>
                  <a:pt x="1088" y="51"/>
                </a:lnTo>
                <a:lnTo>
                  <a:pt x="1097" y="51"/>
                </a:lnTo>
                <a:lnTo>
                  <a:pt x="1097" y="60"/>
                </a:lnTo>
                <a:lnTo>
                  <a:pt x="1105" y="60"/>
                </a:lnTo>
                <a:lnTo>
                  <a:pt x="1114" y="60"/>
                </a:lnTo>
                <a:lnTo>
                  <a:pt x="1122" y="77"/>
                </a:lnTo>
                <a:lnTo>
                  <a:pt x="1131" y="68"/>
                </a:lnTo>
                <a:lnTo>
                  <a:pt x="1131" y="85"/>
                </a:lnTo>
                <a:lnTo>
                  <a:pt x="1139" y="102"/>
                </a:lnTo>
                <a:lnTo>
                  <a:pt x="1148" y="102"/>
                </a:lnTo>
                <a:lnTo>
                  <a:pt x="1156" y="111"/>
                </a:lnTo>
                <a:lnTo>
                  <a:pt x="1165" y="111"/>
                </a:lnTo>
                <a:lnTo>
                  <a:pt x="1165" y="145"/>
                </a:lnTo>
                <a:lnTo>
                  <a:pt x="1173" y="162"/>
                </a:lnTo>
                <a:lnTo>
                  <a:pt x="1182" y="153"/>
                </a:lnTo>
                <a:lnTo>
                  <a:pt x="1190" y="153"/>
                </a:lnTo>
                <a:lnTo>
                  <a:pt x="1199" y="179"/>
                </a:lnTo>
                <a:lnTo>
                  <a:pt x="1199" y="196"/>
                </a:lnTo>
                <a:lnTo>
                  <a:pt x="1207" y="213"/>
                </a:lnTo>
                <a:lnTo>
                  <a:pt x="1216" y="221"/>
                </a:lnTo>
                <a:lnTo>
                  <a:pt x="1224" y="247"/>
                </a:lnTo>
                <a:lnTo>
                  <a:pt x="1224" y="264"/>
                </a:lnTo>
                <a:lnTo>
                  <a:pt x="1233" y="264"/>
                </a:lnTo>
                <a:lnTo>
                  <a:pt x="1242" y="289"/>
                </a:lnTo>
                <a:lnTo>
                  <a:pt x="1250" y="289"/>
                </a:lnTo>
                <a:lnTo>
                  <a:pt x="1259" y="306"/>
                </a:lnTo>
                <a:lnTo>
                  <a:pt x="1259" y="315"/>
                </a:lnTo>
                <a:lnTo>
                  <a:pt x="1267" y="323"/>
                </a:lnTo>
                <a:lnTo>
                  <a:pt x="1276" y="340"/>
                </a:lnTo>
                <a:lnTo>
                  <a:pt x="1284" y="357"/>
                </a:lnTo>
                <a:lnTo>
                  <a:pt x="1293" y="349"/>
                </a:lnTo>
                <a:lnTo>
                  <a:pt x="1293" y="349"/>
                </a:lnTo>
                <a:lnTo>
                  <a:pt x="1301" y="366"/>
                </a:lnTo>
                <a:lnTo>
                  <a:pt x="1310" y="366"/>
                </a:lnTo>
                <a:lnTo>
                  <a:pt x="1318" y="366"/>
                </a:lnTo>
                <a:lnTo>
                  <a:pt x="1327" y="383"/>
                </a:lnTo>
                <a:lnTo>
                  <a:pt x="1327" y="383"/>
                </a:lnTo>
                <a:lnTo>
                  <a:pt x="1335" y="374"/>
                </a:lnTo>
                <a:lnTo>
                  <a:pt x="1344" y="383"/>
                </a:lnTo>
                <a:lnTo>
                  <a:pt x="1352" y="383"/>
                </a:lnTo>
                <a:lnTo>
                  <a:pt x="1352" y="383"/>
                </a:lnTo>
                <a:lnTo>
                  <a:pt x="1361" y="391"/>
                </a:lnTo>
                <a:lnTo>
                  <a:pt x="1369" y="391"/>
                </a:lnTo>
                <a:lnTo>
                  <a:pt x="1378" y="383"/>
                </a:lnTo>
                <a:lnTo>
                  <a:pt x="1386" y="391"/>
                </a:lnTo>
                <a:lnTo>
                  <a:pt x="1386" y="391"/>
                </a:lnTo>
                <a:lnTo>
                  <a:pt x="1395" y="383"/>
                </a:lnTo>
                <a:lnTo>
                  <a:pt x="1403" y="391"/>
                </a:lnTo>
                <a:lnTo>
                  <a:pt x="1412" y="391"/>
                </a:lnTo>
                <a:lnTo>
                  <a:pt x="1420" y="383"/>
                </a:lnTo>
                <a:lnTo>
                  <a:pt x="1420" y="391"/>
                </a:lnTo>
                <a:lnTo>
                  <a:pt x="1429" y="391"/>
                </a:lnTo>
                <a:lnTo>
                  <a:pt x="1437" y="391"/>
                </a:lnTo>
                <a:lnTo>
                  <a:pt x="1446" y="391"/>
                </a:lnTo>
                <a:lnTo>
                  <a:pt x="1454" y="391"/>
                </a:lnTo>
                <a:lnTo>
                  <a:pt x="1454" y="391"/>
                </a:lnTo>
                <a:lnTo>
                  <a:pt x="1463" y="391"/>
                </a:lnTo>
                <a:lnTo>
                  <a:pt x="1471" y="391"/>
                </a:lnTo>
                <a:lnTo>
                  <a:pt x="1480" y="383"/>
                </a:lnTo>
                <a:lnTo>
                  <a:pt x="1488" y="391"/>
                </a:lnTo>
                <a:lnTo>
                  <a:pt x="1488" y="391"/>
                </a:lnTo>
                <a:lnTo>
                  <a:pt x="1497" y="383"/>
                </a:lnTo>
                <a:lnTo>
                  <a:pt x="1505" y="391"/>
                </a:lnTo>
                <a:lnTo>
                  <a:pt x="1514" y="383"/>
                </a:lnTo>
                <a:lnTo>
                  <a:pt x="1522" y="391"/>
                </a:lnTo>
                <a:lnTo>
                  <a:pt x="1522" y="383"/>
                </a:lnTo>
                <a:lnTo>
                  <a:pt x="1531" y="391"/>
                </a:lnTo>
                <a:lnTo>
                  <a:pt x="1539" y="383"/>
                </a:lnTo>
                <a:lnTo>
                  <a:pt x="1548" y="383"/>
                </a:lnTo>
                <a:lnTo>
                  <a:pt x="1548" y="391"/>
                </a:lnTo>
                <a:lnTo>
                  <a:pt x="1556" y="383"/>
                </a:lnTo>
                <a:lnTo>
                  <a:pt x="1565" y="383"/>
                </a:lnTo>
                <a:lnTo>
                  <a:pt x="1573" y="383"/>
                </a:lnTo>
                <a:lnTo>
                  <a:pt x="1582" y="383"/>
                </a:lnTo>
                <a:lnTo>
                  <a:pt x="1582" y="374"/>
                </a:lnTo>
                <a:lnTo>
                  <a:pt x="1590" y="383"/>
                </a:lnTo>
                <a:lnTo>
                  <a:pt x="1599" y="383"/>
                </a:lnTo>
                <a:lnTo>
                  <a:pt x="1607" y="383"/>
                </a:lnTo>
                <a:lnTo>
                  <a:pt x="1616" y="383"/>
                </a:lnTo>
                <a:lnTo>
                  <a:pt x="1616" y="374"/>
                </a:lnTo>
                <a:lnTo>
                  <a:pt x="1624" y="383"/>
                </a:lnTo>
                <a:lnTo>
                  <a:pt x="1633" y="374"/>
                </a:lnTo>
                <a:lnTo>
                  <a:pt x="1641" y="383"/>
                </a:lnTo>
                <a:lnTo>
                  <a:pt x="1641" y="383"/>
                </a:lnTo>
                <a:lnTo>
                  <a:pt x="1650" y="383"/>
                </a:lnTo>
                <a:lnTo>
                  <a:pt x="1658" y="383"/>
                </a:lnTo>
                <a:lnTo>
                  <a:pt x="1667" y="383"/>
                </a:lnTo>
                <a:lnTo>
                  <a:pt x="1675" y="383"/>
                </a:lnTo>
                <a:lnTo>
                  <a:pt x="1675" y="383"/>
                </a:lnTo>
                <a:lnTo>
                  <a:pt x="1684" y="374"/>
                </a:lnTo>
                <a:lnTo>
                  <a:pt x="1692" y="383"/>
                </a:lnTo>
                <a:lnTo>
                  <a:pt x="1701" y="383"/>
                </a:lnTo>
                <a:lnTo>
                  <a:pt x="1709" y="383"/>
                </a:lnTo>
                <a:lnTo>
                  <a:pt x="1709" y="383"/>
                </a:lnTo>
                <a:lnTo>
                  <a:pt x="1718" y="391"/>
                </a:lnTo>
                <a:lnTo>
                  <a:pt x="1726" y="383"/>
                </a:lnTo>
                <a:lnTo>
                  <a:pt x="1735" y="391"/>
                </a:lnTo>
                <a:lnTo>
                  <a:pt x="1743" y="391"/>
                </a:lnTo>
                <a:lnTo>
                  <a:pt x="1743" y="391"/>
                </a:lnTo>
                <a:lnTo>
                  <a:pt x="1752" y="391"/>
                </a:lnTo>
                <a:lnTo>
                  <a:pt x="1760" y="391"/>
                </a:lnTo>
                <a:lnTo>
                  <a:pt x="1769" y="400"/>
                </a:lnTo>
                <a:lnTo>
                  <a:pt x="1777" y="400"/>
                </a:lnTo>
                <a:lnTo>
                  <a:pt x="1777" y="391"/>
                </a:lnTo>
                <a:lnTo>
                  <a:pt x="1786" y="400"/>
                </a:lnTo>
                <a:lnTo>
                  <a:pt x="1794" y="400"/>
                </a:lnTo>
                <a:lnTo>
                  <a:pt x="1803" y="400"/>
                </a:lnTo>
                <a:lnTo>
                  <a:pt x="1811" y="400"/>
                </a:lnTo>
                <a:lnTo>
                  <a:pt x="1811" y="408"/>
                </a:lnTo>
                <a:lnTo>
                  <a:pt x="1820" y="400"/>
                </a:lnTo>
                <a:lnTo>
                  <a:pt x="1828" y="408"/>
                </a:lnTo>
                <a:lnTo>
                  <a:pt x="1837" y="408"/>
                </a:lnTo>
                <a:lnTo>
                  <a:pt x="1837" y="400"/>
                </a:lnTo>
                <a:lnTo>
                  <a:pt x="1845" y="408"/>
                </a:lnTo>
                <a:lnTo>
                  <a:pt x="1854" y="408"/>
                </a:lnTo>
                <a:lnTo>
                  <a:pt x="1862" y="408"/>
                </a:lnTo>
                <a:lnTo>
                  <a:pt x="1871" y="408"/>
                </a:lnTo>
                <a:lnTo>
                  <a:pt x="1871" y="408"/>
                </a:lnTo>
                <a:lnTo>
                  <a:pt x="1879" y="400"/>
                </a:lnTo>
                <a:lnTo>
                  <a:pt x="1888" y="408"/>
                </a:lnTo>
                <a:lnTo>
                  <a:pt x="1896" y="408"/>
                </a:lnTo>
                <a:lnTo>
                  <a:pt x="1905" y="408"/>
                </a:lnTo>
                <a:lnTo>
                  <a:pt x="1905" y="408"/>
                </a:lnTo>
                <a:lnTo>
                  <a:pt x="1913" y="408"/>
                </a:lnTo>
                <a:lnTo>
                  <a:pt x="1922" y="408"/>
                </a:lnTo>
                <a:lnTo>
                  <a:pt x="1930" y="408"/>
                </a:lnTo>
                <a:lnTo>
                  <a:pt x="1930" y="408"/>
                </a:lnTo>
                <a:lnTo>
                  <a:pt x="1939" y="408"/>
                </a:lnTo>
                <a:lnTo>
                  <a:pt x="1948" y="408"/>
                </a:lnTo>
                <a:lnTo>
                  <a:pt x="1956" y="408"/>
                </a:lnTo>
                <a:lnTo>
                  <a:pt x="1965" y="408"/>
                </a:lnTo>
                <a:lnTo>
                  <a:pt x="1965" y="408"/>
                </a:lnTo>
                <a:lnTo>
                  <a:pt x="1973" y="408"/>
                </a:lnTo>
                <a:lnTo>
                  <a:pt x="1982" y="408"/>
                </a:lnTo>
                <a:lnTo>
                  <a:pt x="1990" y="408"/>
                </a:lnTo>
                <a:lnTo>
                  <a:pt x="1999" y="408"/>
                </a:lnTo>
                <a:lnTo>
                  <a:pt x="1999" y="408"/>
                </a:lnTo>
                <a:lnTo>
                  <a:pt x="2007" y="408"/>
                </a:lnTo>
                <a:lnTo>
                  <a:pt x="2016" y="408"/>
                </a:lnTo>
              </a:path>
            </a:pathLst>
          </a:custGeom>
          <a:noFill/>
          <a:ln w="19050">
            <a:solidFill>
              <a:schemeClr val="tx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5" name="Rectangle 34"/>
          <p:cNvSpPr>
            <a:spLocks noChangeArrowheads="1"/>
          </p:cNvSpPr>
          <p:nvPr/>
        </p:nvSpPr>
        <p:spPr bwMode="auto">
          <a:xfrm rot="16200000">
            <a:off x="-4761" y="3355974"/>
            <a:ext cx="24479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dirty="0" smtClean="0">
                <a:ln>
                  <a:noFill/>
                </a:ln>
                <a:solidFill>
                  <a:srgbClr val="000000"/>
                </a:solidFill>
                <a:effectLst/>
                <a:latin typeface="Arial Unicode MS" panose="020B0604020202020204" pitchFamily="50" charset="-128"/>
                <a:ea typeface="Arial Unicode MS" panose="020B0604020202020204" pitchFamily="50" charset="-128"/>
                <a:cs typeface="Arial Unicode MS" panose="020B0604020202020204" pitchFamily="50" charset="-128"/>
              </a:rPr>
              <a:t>intensity (arb unit)</a:t>
            </a:r>
            <a:endParaRPr kumimoji="1" lang="ja-JP" altLang="ja-JP" sz="2400" b="0" i="0" u="none" strike="noStrike" cap="none" normalizeH="0" baseline="0" dirty="0" smtClean="0">
              <a:ln>
                <a:noFill/>
              </a:ln>
              <a:solidFill>
                <a:schemeClr val="tx1"/>
              </a:solidFill>
              <a:effectLst/>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6" name="Rectangle 35"/>
          <p:cNvSpPr>
            <a:spLocks noChangeArrowheads="1"/>
          </p:cNvSpPr>
          <p:nvPr/>
        </p:nvSpPr>
        <p:spPr bwMode="auto">
          <a:xfrm>
            <a:off x="3233740" y="6324600"/>
            <a:ext cx="27828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r>
              <a:rPr kumimoji="1" lang="ja-JP" altLang="ja-JP" sz="2400" b="0" i="0" u="none" strike="noStrike" cap="none" normalizeH="0" baseline="0" dirty="0" smtClean="0">
                <a:ln>
                  <a:noFill/>
                </a:ln>
                <a:solidFill>
                  <a:srgbClr val="000000"/>
                </a:solidFill>
                <a:effectLst/>
                <a:latin typeface="Arial Unicode MS" panose="020B0604020202020204" pitchFamily="50" charset="-128"/>
                <a:ea typeface="Arial Unicode MS" panose="020B0604020202020204" pitchFamily="50" charset="-128"/>
                <a:cs typeface="Arial Unicode MS" panose="020B0604020202020204" pitchFamily="50" charset="-128"/>
              </a:rPr>
              <a:t>energy from</a:t>
            </a:r>
            <a:r>
              <a:rPr kumimoji="1" lang="en-US" altLang="ja-JP" sz="2400" b="0" i="0" u="none" strike="noStrike" cap="none" normalizeH="0" baseline="0" dirty="0" smtClean="0">
                <a:ln>
                  <a:noFill/>
                </a:ln>
                <a:solidFill>
                  <a:srgbClr val="000000"/>
                </a:solidFill>
                <a:effectLst/>
                <a:latin typeface="Arial Unicode MS" panose="020B0604020202020204" pitchFamily="50" charset="-128"/>
                <a:ea typeface="Arial Unicode MS" panose="020B0604020202020204" pitchFamily="50" charset="-128"/>
                <a:cs typeface="Arial Unicode MS" panose="020B0604020202020204" pitchFamily="50" charset="-128"/>
              </a:rPr>
              <a:t> </a:t>
            </a:r>
            <a:r>
              <a:rPr lang="ja-JP" altLang="ja-JP" sz="2400" i="1" dirty="0">
                <a:solidFill>
                  <a:srgbClr val="000000"/>
                </a:solidFill>
                <a:latin typeface="Arial Unicode MS" panose="020B0604020202020204" pitchFamily="50" charset="-128"/>
                <a:ea typeface="Arial Unicode MS" panose="020B0604020202020204" pitchFamily="50" charset="-128"/>
                <a:cs typeface="Arial Unicode MS" panose="020B0604020202020204" pitchFamily="50" charset="-128"/>
              </a:rPr>
              <a:t>E</a:t>
            </a:r>
            <a:r>
              <a:rPr lang="en-US" altLang="ja-JP" sz="2400" baseline="-25000" dirty="0" smtClean="0">
                <a:solidFill>
                  <a:srgbClr val="000000"/>
                </a:solidFill>
                <a:latin typeface="Arial Unicode MS" panose="020B0604020202020204" pitchFamily="50" charset="-128"/>
                <a:ea typeface="Arial Unicode MS" panose="020B0604020202020204" pitchFamily="50" charset="-128"/>
                <a:cs typeface="Arial Unicode MS" panose="020B0604020202020204" pitchFamily="50" charset="-128"/>
              </a:rPr>
              <a:t>F</a:t>
            </a:r>
            <a:r>
              <a:rPr lang="en-US" altLang="ja-JP" sz="2400" baseline="-25000" dirty="0" smtClean="0">
                <a:latin typeface="Arial Unicode MS" panose="020B0604020202020204" pitchFamily="50" charset="-128"/>
                <a:ea typeface="Arial Unicode MS" panose="020B0604020202020204" pitchFamily="50" charset="-128"/>
                <a:cs typeface="Arial Unicode MS" panose="020B0604020202020204" pitchFamily="50" charset="-128"/>
              </a:rPr>
              <a:t> </a:t>
            </a:r>
            <a:r>
              <a:rPr lang="ja-JP" altLang="ja-JP" sz="2400" dirty="0" smtClean="0">
                <a:solidFill>
                  <a:srgbClr val="000000"/>
                </a:solidFill>
                <a:latin typeface="Arial Unicode MS" panose="020B0604020202020204" pitchFamily="50" charset="-128"/>
                <a:ea typeface="Arial Unicode MS" panose="020B0604020202020204" pitchFamily="50" charset="-128"/>
                <a:cs typeface="Arial Unicode MS" panose="020B0604020202020204" pitchFamily="50" charset="-128"/>
              </a:rPr>
              <a:t>(</a:t>
            </a:r>
            <a:r>
              <a:rPr lang="ja-JP" altLang="ja-JP" sz="2400" dirty="0">
                <a:solidFill>
                  <a:srgbClr val="000000"/>
                </a:solidFill>
                <a:latin typeface="Arial Unicode MS" panose="020B0604020202020204" pitchFamily="50" charset="-128"/>
                <a:ea typeface="Arial Unicode MS" panose="020B0604020202020204" pitchFamily="50" charset="-128"/>
                <a:cs typeface="Arial Unicode MS" panose="020B0604020202020204" pitchFamily="50" charset="-128"/>
              </a:rPr>
              <a:t>eV</a:t>
            </a:r>
            <a:r>
              <a:rPr lang="ja-JP" altLang="ja-JP" sz="2400" dirty="0" smtClean="0">
                <a:solidFill>
                  <a:srgbClr val="000000"/>
                </a:solidFill>
                <a:latin typeface="Arial Unicode MS" panose="020B0604020202020204" pitchFamily="50" charset="-128"/>
                <a:ea typeface="Arial Unicode MS" panose="020B0604020202020204" pitchFamily="50" charset="-128"/>
                <a:cs typeface="Arial Unicode MS" panose="020B0604020202020204" pitchFamily="50" charset="-128"/>
              </a:rPr>
              <a:t>)</a:t>
            </a:r>
            <a:r>
              <a:rPr kumimoji="1" lang="ja-JP" altLang="ja-JP" sz="2400" b="0" i="0" u="none" strike="noStrike" cap="none" normalizeH="0" baseline="0" dirty="0" smtClean="0">
                <a:ln>
                  <a:noFill/>
                </a:ln>
                <a:solidFill>
                  <a:srgbClr val="000000"/>
                </a:solidFill>
                <a:effectLst/>
                <a:latin typeface="Arial Unicode MS" panose="020B0604020202020204" pitchFamily="50" charset="-128"/>
                <a:ea typeface="Arial Unicode MS" panose="020B0604020202020204" pitchFamily="50" charset="-128"/>
                <a:cs typeface="Arial Unicode MS" panose="020B0604020202020204" pitchFamily="50" charset="-128"/>
              </a:rPr>
              <a:t> </a:t>
            </a:r>
            <a:endParaRPr kumimoji="1" lang="ja-JP" altLang="ja-JP" sz="2400" b="0" i="0" u="none" strike="noStrike" cap="none" normalizeH="0" baseline="0" dirty="0" smtClean="0">
              <a:ln>
                <a:noFill/>
              </a:ln>
              <a:solidFill>
                <a:schemeClr val="tx1"/>
              </a:solidFill>
              <a:effectLst/>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9" name="Rectangle 38"/>
          <p:cNvSpPr>
            <a:spLocks noChangeArrowheads="1"/>
          </p:cNvSpPr>
          <p:nvPr/>
        </p:nvSpPr>
        <p:spPr bwMode="auto">
          <a:xfrm>
            <a:off x="5206156" y="6324600"/>
            <a:ext cx="84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dirty="0" smtClean="0">
                <a:ln>
                  <a:noFill/>
                </a:ln>
                <a:solidFill>
                  <a:srgbClr val="000000"/>
                </a:solidFill>
                <a:effectLst/>
                <a:latin typeface="Arial Unicode MS" panose="020B0604020202020204" pitchFamily="50" charset="-128"/>
                <a:ea typeface="Arial Unicode MS" panose="020B0604020202020204" pitchFamily="50" charset="-128"/>
                <a:cs typeface="Arial Unicode MS" panose="020B0604020202020204" pitchFamily="50" charset="-128"/>
              </a:rPr>
              <a:t> </a:t>
            </a:r>
            <a:endParaRPr kumimoji="1" lang="ja-JP" altLang="ja-JP" sz="2400" b="0" i="0" u="none" strike="noStrike" cap="none" normalizeH="0" baseline="0" dirty="0" smtClean="0">
              <a:ln>
                <a:noFill/>
              </a:ln>
              <a:solidFill>
                <a:schemeClr val="tx1"/>
              </a:solidFill>
              <a:effectLst/>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0" name="Rectangle 39"/>
          <p:cNvSpPr>
            <a:spLocks noChangeArrowheads="1"/>
          </p:cNvSpPr>
          <p:nvPr/>
        </p:nvSpPr>
        <p:spPr bwMode="auto">
          <a:xfrm>
            <a:off x="4259265" y="2157412"/>
            <a:ext cx="600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dirty="0" smtClean="0">
                <a:ln>
                  <a:noFill/>
                </a:ln>
                <a:solidFill>
                  <a:srgbClr val="FF0000"/>
                </a:solidFill>
                <a:effectLst/>
                <a:latin typeface="Arial Unicode MS" panose="020B0604020202020204" pitchFamily="50" charset="-128"/>
                <a:ea typeface="Arial Unicode MS" panose="020B0604020202020204" pitchFamily="50" charset="-128"/>
                <a:cs typeface="Arial Unicode MS" panose="020B0604020202020204" pitchFamily="50" charset="-128"/>
              </a:rPr>
              <a:t>5ML</a:t>
            </a:r>
          </a:p>
        </p:txBody>
      </p:sp>
      <p:sp>
        <p:nvSpPr>
          <p:cNvPr id="51" name="Rectangle 40"/>
          <p:cNvSpPr>
            <a:spLocks noChangeArrowheads="1"/>
          </p:cNvSpPr>
          <p:nvPr/>
        </p:nvSpPr>
        <p:spPr bwMode="auto">
          <a:xfrm>
            <a:off x="4246565" y="2981325"/>
            <a:ext cx="600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smtClean="0">
                <a:ln>
                  <a:noFill/>
                </a:ln>
                <a:solidFill>
                  <a:srgbClr val="FF0000"/>
                </a:solidFill>
                <a:effectLst/>
                <a:latin typeface="Arial Unicode MS" panose="020B0604020202020204" pitchFamily="50" charset="-128"/>
                <a:ea typeface="Arial Unicode MS" panose="020B0604020202020204" pitchFamily="50" charset="-128"/>
                <a:cs typeface="Arial Unicode MS" panose="020B0604020202020204" pitchFamily="50" charset="-128"/>
              </a:rPr>
              <a:t>4ML</a:t>
            </a:r>
          </a:p>
        </p:txBody>
      </p:sp>
      <p:sp>
        <p:nvSpPr>
          <p:cNvPr id="52" name="Rectangle 41"/>
          <p:cNvSpPr>
            <a:spLocks noChangeArrowheads="1"/>
          </p:cNvSpPr>
          <p:nvPr/>
        </p:nvSpPr>
        <p:spPr bwMode="auto">
          <a:xfrm>
            <a:off x="4205290" y="3778250"/>
            <a:ext cx="600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smtClean="0">
                <a:ln>
                  <a:noFill/>
                </a:ln>
                <a:solidFill>
                  <a:srgbClr val="FF0000"/>
                </a:solidFill>
                <a:effectLst/>
                <a:latin typeface="Arial Unicode MS" panose="020B0604020202020204" pitchFamily="50" charset="-128"/>
                <a:ea typeface="Arial Unicode MS" panose="020B0604020202020204" pitchFamily="50" charset="-128"/>
                <a:cs typeface="Arial Unicode MS" panose="020B0604020202020204" pitchFamily="50" charset="-128"/>
              </a:rPr>
              <a:t>3ML</a:t>
            </a:r>
          </a:p>
        </p:txBody>
      </p:sp>
      <p:sp>
        <p:nvSpPr>
          <p:cNvPr id="53" name="Rectangle 42"/>
          <p:cNvSpPr>
            <a:spLocks noChangeArrowheads="1"/>
          </p:cNvSpPr>
          <p:nvPr/>
        </p:nvSpPr>
        <p:spPr bwMode="auto">
          <a:xfrm>
            <a:off x="4205290" y="4548187"/>
            <a:ext cx="600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smtClean="0">
                <a:ln>
                  <a:noFill/>
                </a:ln>
                <a:solidFill>
                  <a:srgbClr val="FF0000"/>
                </a:solidFill>
                <a:effectLst/>
                <a:latin typeface="Arial Unicode MS" panose="020B0604020202020204" pitchFamily="50" charset="-128"/>
                <a:ea typeface="Arial Unicode MS" panose="020B0604020202020204" pitchFamily="50" charset="-128"/>
                <a:cs typeface="Arial Unicode MS" panose="020B0604020202020204" pitchFamily="50" charset="-128"/>
              </a:rPr>
              <a:t>2ML</a:t>
            </a:r>
          </a:p>
        </p:txBody>
      </p:sp>
      <p:sp>
        <p:nvSpPr>
          <p:cNvPr id="54" name="Rectangle 43"/>
          <p:cNvSpPr>
            <a:spLocks noChangeArrowheads="1"/>
          </p:cNvSpPr>
          <p:nvPr/>
        </p:nvSpPr>
        <p:spPr bwMode="auto">
          <a:xfrm>
            <a:off x="4178303" y="5291137"/>
            <a:ext cx="600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smtClean="0">
                <a:ln>
                  <a:noFill/>
                </a:ln>
                <a:solidFill>
                  <a:srgbClr val="FF0000"/>
                </a:solidFill>
                <a:effectLst/>
                <a:latin typeface="Arial Unicode MS" panose="020B0604020202020204" pitchFamily="50" charset="-128"/>
                <a:ea typeface="Arial Unicode MS" panose="020B0604020202020204" pitchFamily="50" charset="-128"/>
                <a:cs typeface="Arial Unicode MS" panose="020B0604020202020204" pitchFamily="50" charset="-128"/>
              </a:rPr>
              <a:t>1ML</a:t>
            </a:r>
          </a:p>
        </p:txBody>
      </p:sp>
      <p:sp>
        <p:nvSpPr>
          <p:cNvPr id="55" name="Rectangle 44"/>
          <p:cNvSpPr>
            <a:spLocks noChangeArrowheads="1"/>
          </p:cNvSpPr>
          <p:nvPr/>
        </p:nvSpPr>
        <p:spPr bwMode="auto">
          <a:xfrm>
            <a:off x="5779089" y="1454587"/>
            <a:ext cx="5931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600" b="0" i="0" u="none" strike="noStrike" cap="none" normalizeH="0" baseline="0" dirty="0" smtClean="0">
                <a:ln>
                  <a:noFill/>
                </a:ln>
                <a:solidFill>
                  <a:srgbClr val="0000FF"/>
                </a:solidFill>
                <a:effectLst/>
                <a:latin typeface="Arial Unicode MS" panose="020B0604020202020204" pitchFamily="50" charset="-128"/>
                <a:ea typeface="Arial Unicode MS" panose="020B0604020202020204" pitchFamily="50" charset="-128"/>
                <a:cs typeface="Arial Unicode MS" panose="020B0604020202020204" pitchFamily="50" charset="-128"/>
              </a:rPr>
              <a:t>LUMO</a:t>
            </a:r>
            <a:endParaRPr kumimoji="1" lang="ja-JP" altLang="ja-JP" sz="1800" b="0" i="0" u="none" strike="noStrike" cap="none" normalizeH="0" baseline="0" dirty="0" smtClean="0">
              <a:ln>
                <a:noFill/>
              </a:ln>
              <a:solidFill>
                <a:schemeClr val="tx1"/>
              </a:solidFill>
              <a:effectLst/>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6" name="Rectangle 45"/>
          <p:cNvSpPr>
            <a:spLocks noChangeArrowheads="1"/>
          </p:cNvSpPr>
          <p:nvPr/>
        </p:nvSpPr>
        <p:spPr bwMode="auto">
          <a:xfrm>
            <a:off x="4780582" y="1196752"/>
            <a:ext cx="8715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1" i="0" u="none" strike="noStrike" cap="none" normalizeH="0" baseline="0" dirty="0" smtClean="0">
                <a:ln>
                  <a:noFill/>
                </a:ln>
                <a:solidFill>
                  <a:srgbClr val="C00000"/>
                </a:solidFill>
                <a:effectLst/>
                <a:latin typeface="Arial Unicode MS" panose="020B0604020202020204" pitchFamily="50" charset="-128"/>
                <a:ea typeface="Arial Unicode MS" panose="020B0604020202020204" pitchFamily="50" charset="-128"/>
                <a:cs typeface="Arial Unicode MS" panose="020B0604020202020204" pitchFamily="50" charset="-128"/>
              </a:rPr>
              <a:t>LEIPS</a:t>
            </a:r>
          </a:p>
        </p:txBody>
      </p:sp>
      <p:sp>
        <p:nvSpPr>
          <p:cNvPr id="57" name="Rectangle 46"/>
          <p:cNvSpPr>
            <a:spLocks noChangeArrowheads="1"/>
          </p:cNvSpPr>
          <p:nvPr/>
        </p:nvSpPr>
        <p:spPr bwMode="auto">
          <a:xfrm>
            <a:off x="1907704" y="1196752"/>
            <a:ext cx="6334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1" i="0" u="none" strike="noStrike" cap="none" normalizeH="0" baseline="0" dirty="0" smtClean="0">
                <a:ln>
                  <a:noFill/>
                </a:ln>
                <a:solidFill>
                  <a:schemeClr val="tx2"/>
                </a:solidFill>
                <a:effectLst/>
                <a:latin typeface="Arial Unicode MS" panose="020B0604020202020204" pitchFamily="50" charset="-128"/>
                <a:ea typeface="Arial Unicode MS" panose="020B0604020202020204" pitchFamily="50" charset="-128"/>
                <a:cs typeface="Arial Unicode MS" panose="020B0604020202020204" pitchFamily="50" charset="-128"/>
              </a:rPr>
              <a:t>UPS</a:t>
            </a:r>
          </a:p>
        </p:txBody>
      </p:sp>
      <p:sp>
        <p:nvSpPr>
          <p:cNvPr id="58" name="Rectangle 47"/>
          <p:cNvSpPr>
            <a:spLocks noChangeArrowheads="1"/>
          </p:cNvSpPr>
          <p:nvPr/>
        </p:nvSpPr>
        <p:spPr bwMode="auto">
          <a:xfrm>
            <a:off x="2843808" y="1670611"/>
            <a:ext cx="63959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600" b="0" i="0" u="none" strike="noStrike" cap="none" normalizeH="0" baseline="0" dirty="0" smtClean="0">
                <a:ln>
                  <a:noFill/>
                </a:ln>
                <a:solidFill>
                  <a:srgbClr val="0000FF"/>
                </a:solidFill>
                <a:effectLst/>
                <a:latin typeface="Arial Unicode MS" panose="020B0604020202020204" pitchFamily="50" charset="-128"/>
                <a:ea typeface="Arial Unicode MS" panose="020B0604020202020204" pitchFamily="50" charset="-128"/>
                <a:cs typeface="Arial Unicode MS" panose="020B0604020202020204" pitchFamily="50" charset="-128"/>
              </a:rPr>
              <a:t>HOMO</a:t>
            </a:r>
            <a:endParaRPr kumimoji="1" lang="ja-JP" altLang="ja-JP" sz="1800" b="0" i="0" u="none" strike="noStrike" cap="none" normalizeH="0" baseline="0" dirty="0" smtClean="0">
              <a:ln>
                <a:noFill/>
              </a:ln>
              <a:solidFill>
                <a:schemeClr val="tx1"/>
              </a:solidFill>
              <a:effectLst/>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9" name="Rectangle 48"/>
          <p:cNvSpPr>
            <a:spLocks noChangeArrowheads="1"/>
          </p:cNvSpPr>
          <p:nvPr/>
        </p:nvSpPr>
        <p:spPr bwMode="auto">
          <a:xfrm>
            <a:off x="1822452" y="1844675"/>
            <a:ext cx="82234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600" b="0" i="0" u="none" strike="noStrike" cap="none" normalizeH="0" baseline="0" dirty="0" smtClean="0">
                <a:ln>
                  <a:noFill/>
                </a:ln>
                <a:solidFill>
                  <a:srgbClr val="0000FF"/>
                </a:solidFill>
                <a:effectLst/>
                <a:latin typeface="Arial Unicode MS" panose="020B0604020202020204" pitchFamily="50" charset="-128"/>
                <a:ea typeface="Arial Unicode MS" panose="020B0604020202020204" pitchFamily="50" charset="-128"/>
                <a:cs typeface="Arial Unicode MS" panose="020B0604020202020204" pitchFamily="50" charset="-128"/>
              </a:rPr>
              <a:t>HOMO-1</a:t>
            </a:r>
            <a:endParaRPr kumimoji="1" lang="ja-JP" altLang="ja-JP" sz="1800" b="0" i="0" u="none" strike="noStrike" cap="none" normalizeH="0" baseline="0" dirty="0" smtClean="0">
              <a:ln>
                <a:noFill/>
              </a:ln>
              <a:solidFill>
                <a:schemeClr val="tx1"/>
              </a:solidFill>
              <a:effectLst/>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0" name="フリーフォーム 9"/>
          <p:cNvSpPr/>
          <p:nvPr/>
        </p:nvSpPr>
        <p:spPr>
          <a:xfrm>
            <a:off x="3434167" y="2087542"/>
            <a:ext cx="110685" cy="3567297"/>
          </a:xfrm>
          <a:custGeom>
            <a:avLst/>
            <a:gdLst>
              <a:gd name="connsiteX0" fmla="*/ 10952 w 142927"/>
              <a:gd name="connsiteY0" fmla="*/ 3761295 h 3761295"/>
              <a:gd name="connsiteX1" fmla="*/ 1525 w 142927"/>
              <a:gd name="connsiteY1" fmla="*/ 2950590 h 3761295"/>
              <a:gd name="connsiteX2" fmla="*/ 39232 w 142927"/>
              <a:gd name="connsiteY2" fmla="*/ 2045617 h 3761295"/>
              <a:gd name="connsiteX3" fmla="*/ 39232 w 142927"/>
              <a:gd name="connsiteY3" fmla="*/ 2045617 h 3761295"/>
              <a:gd name="connsiteX4" fmla="*/ 95793 w 142927"/>
              <a:gd name="connsiteY4" fmla="*/ 1150070 h 3761295"/>
              <a:gd name="connsiteX5" fmla="*/ 95793 w 142927"/>
              <a:gd name="connsiteY5" fmla="*/ 1150070 h 3761295"/>
              <a:gd name="connsiteX6" fmla="*/ 124074 w 142927"/>
              <a:gd name="connsiteY6" fmla="*/ 348792 h 3761295"/>
              <a:gd name="connsiteX7" fmla="*/ 124074 w 142927"/>
              <a:gd name="connsiteY7" fmla="*/ 348792 h 3761295"/>
              <a:gd name="connsiteX8" fmla="*/ 142927 w 142927"/>
              <a:gd name="connsiteY8" fmla="*/ 0 h 3761295"/>
              <a:gd name="connsiteX9" fmla="*/ 142927 w 142927"/>
              <a:gd name="connsiteY9" fmla="*/ 0 h 3761295"/>
              <a:gd name="connsiteX0" fmla="*/ 10952 w 142927"/>
              <a:gd name="connsiteY0" fmla="*/ 3761295 h 3761295"/>
              <a:gd name="connsiteX1" fmla="*/ 1525 w 142927"/>
              <a:gd name="connsiteY1" fmla="*/ 2950590 h 3761295"/>
              <a:gd name="connsiteX2" fmla="*/ 39232 w 142927"/>
              <a:gd name="connsiteY2" fmla="*/ 2045617 h 3761295"/>
              <a:gd name="connsiteX3" fmla="*/ 39232 w 142927"/>
              <a:gd name="connsiteY3" fmla="*/ 2045617 h 3761295"/>
              <a:gd name="connsiteX4" fmla="*/ 95793 w 142927"/>
              <a:gd name="connsiteY4" fmla="*/ 1150070 h 3761295"/>
              <a:gd name="connsiteX5" fmla="*/ 95793 w 142927"/>
              <a:gd name="connsiteY5" fmla="*/ 1150070 h 3761295"/>
              <a:gd name="connsiteX6" fmla="*/ 124074 w 142927"/>
              <a:gd name="connsiteY6" fmla="*/ 348792 h 3761295"/>
              <a:gd name="connsiteX7" fmla="*/ 142927 w 142927"/>
              <a:gd name="connsiteY7" fmla="*/ 0 h 3761295"/>
              <a:gd name="connsiteX8" fmla="*/ 142927 w 142927"/>
              <a:gd name="connsiteY8" fmla="*/ 0 h 3761295"/>
              <a:gd name="connsiteX0" fmla="*/ 10952 w 142927"/>
              <a:gd name="connsiteY0" fmla="*/ 3761295 h 3761295"/>
              <a:gd name="connsiteX1" fmla="*/ 1525 w 142927"/>
              <a:gd name="connsiteY1" fmla="*/ 2950590 h 3761295"/>
              <a:gd name="connsiteX2" fmla="*/ 39232 w 142927"/>
              <a:gd name="connsiteY2" fmla="*/ 2045617 h 3761295"/>
              <a:gd name="connsiteX3" fmla="*/ 39232 w 142927"/>
              <a:gd name="connsiteY3" fmla="*/ 2045617 h 3761295"/>
              <a:gd name="connsiteX4" fmla="*/ 95793 w 142927"/>
              <a:gd name="connsiteY4" fmla="*/ 1150070 h 3761295"/>
              <a:gd name="connsiteX5" fmla="*/ 95793 w 142927"/>
              <a:gd name="connsiteY5" fmla="*/ 1150070 h 3761295"/>
              <a:gd name="connsiteX6" fmla="*/ 75661 w 142927"/>
              <a:gd name="connsiteY6" fmla="*/ 211621 h 3761295"/>
              <a:gd name="connsiteX7" fmla="*/ 142927 w 142927"/>
              <a:gd name="connsiteY7" fmla="*/ 0 h 3761295"/>
              <a:gd name="connsiteX8" fmla="*/ 142927 w 142927"/>
              <a:gd name="connsiteY8" fmla="*/ 0 h 3761295"/>
              <a:gd name="connsiteX0" fmla="*/ 10952 w 142927"/>
              <a:gd name="connsiteY0" fmla="*/ 3841984 h 3841984"/>
              <a:gd name="connsiteX1" fmla="*/ 1525 w 142927"/>
              <a:gd name="connsiteY1" fmla="*/ 3031279 h 3841984"/>
              <a:gd name="connsiteX2" fmla="*/ 39232 w 142927"/>
              <a:gd name="connsiteY2" fmla="*/ 2126306 h 3841984"/>
              <a:gd name="connsiteX3" fmla="*/ 39232 w 142927"/>
              <a:gd name="connsiteY3" fmla="*/ 2126306 h 3841984"/>
              <a:gd name="connsiteX4" fmla="*/ 95793 w 142927"/>
              <a:gd name="connsiteY4" fmla="*/ 1230759 h 3841984"/>
              <a:gd name="connsiteX5" fmla="*/ 95793 w 142927"/>
              <a:gd name="connsiteY5" fmla="*/ 1230759 h 3841984"/>
              <a:gd name="connsiteX6" fmla="*/ 75661 w 142927"/>
              <a:gd name="connsiteY6" fmla="*/ 292310 h 3841984"/>
              <a:gd name="connsiteX7" fmla="*/ 142927 w 142927"/>
              <a:gd name="connsiteY7" fmla="*/ 80689 h 3841984"/>
              <a:gd name="connsiteX8" fmla="*/ 102583 w 142927"/>
              <a:gd name="connsiteY8" fmla="*/ 0 h 3841984"/>
              <a:gd name="connsiteX0" fmla="*/ 10952 w 102583"/>
              <a:gd name="connsiteY0" fmla="*/ 3841984 h 3841984"/>
              <a:gd name="connsiteX1" fmla="*/ 1525 w 102583"/>
              <a:gd name="connsiteY1" fmla="*/ 3031279 h 3841984"/>
              <a:gd name="connsiteX2" fmla="*/ 39232 w 102583"/>
              <a:gd name="connsiteY2" fmla="*/ 2126306 h 3841984"/>
              <a:gd name="connsiteX3" fmla="*/ 39232 w 102583"/>
              <a:gd name="connsiteY3" fmla="*/ 2126306 h 3841984"/>
              <a:gd name="connsiteX4" fmla="*/ 95793 w 102583"/>
              <a:gd name="connsiteY4" fmla="*/ 1230759 h 3841984"/>
              <a:gd name="connsiteX5" fmla="*/ 95793 w 102583"/>
              <a:gd name="connsiteY5" fmla="*/ 1230759 h 3841984"/>
              <a:gd name="connsiteX6" fmla="*/ 75661 w 102583"/>
              <a:gd name="connsiteY6" fmla="*/ 292310 h 3841984"/>
              <a:gd name="connsiteX7" fmla="*/ 86445 w 102583"/>
              <a:gd name="connsiteY7" fmla="*/ 64551 h 3841984"/>
              <a:gd name="connsiteX8" fmla="*/ 102583 w 102583"/>
              <a:gd name="connsiteY8" fmla="*/ 0 h 3841984"/>
              <a:gd name="connsiteX0" fmla="*/ 10952 w 95793"/>
              <a:gd name="connsiteY0" fmla="*/ 3777433 h 3777433"/>
              <a:gd name="connsiteX1" fmla="*/ 1525 w 95793"/>
              <a:gd name="connsiteY1" fmla="*/ 2966728 h 3777433"/>
              <a:gd name="connsiteX2" fmla="*/ 39232 w 95793"/>
              <a:gd name="connsiteY2" fmla="*/ 2061755 h 3777433"/>
              <a:gd name="connsiteX3" fmla="*/ 39232 w 95793"/>
              <a:gd name="connsiteY3" fmla="*/ 2061755 h 3777433"/>
              <a:gd name="connsiteX4" fmla="*/ 95793 w 95793"/>
              <a:gd name="connsiteY4" fmla="*/ 1166208 h 3777433"/>
              <a:gd name="connsiteX5" fmla="*/ 95793 w 95793"/>
              <a:gd name="connsiteY5" fmla="*/ 1166208 h 3777433"/>
              <a:gd name="connsiteX6" fmla="*/ 75661 w 95793"/>
              <a:gd name="connsiteY6" fmla="*/ 227759 h 3777433"/>
              <a:gd name="connsiteX7" fmla="*/ 86445 w 95793"/>
              <a:gd name="connsiteY7" fmla="*/ 0 h 3777433"/>
              <a:gd name="connsiteX0" fmla="*/ 10952 w 95793"/>
              <a:gd name="connsiteY0" fmla="*/ 3777433 h 3777433"/>
              <a:gd name="connsiteX1" fmla="*/ 1525 w 95793"/>
              <a:gd name="connsiteY1" fmla="*/ 2966728 h 3777433"/>
              <a:gd name="connsiteX2" fmla="*/ 39232 w 95793"/>
              <a:gd name="connsiteY2" fmla="*/ 2061755 h 3777433"/>
              <a:gd name="connsiteX3" fmla="*/ 15026 w 95793"/>
              <a:gd name="connsiteY3" fmla="*/ 1956860 h 3777433"/>
              <a:gd name="connsiteX4" fmla="*/ 95793 w 95793"/>
              <a:gd name="connsiteY4" fmla="*/ 1166208 h 3777433"/>
              <a:gd name="connsiteX5" fmla="*/ 95793 w 95793"/>
              <a:gd name="connsiteY5" fmla="*/ 1166208 h 3777433"/>
              <a:gd name="connsiteX6" fmla="*/ 75661 w 95793"/>
              <a:gd name="connsiteY6" fmla="*/ 227759 h 3777433"/>
              <a:gd name="connsiteX7" fmla="*/ 86445 w 95793"/>
              <a:gd name="connsiteY7" fmla="*/ 0 h 3777433"/>
              <a:gd name="connsiteX0" fmla="*/ 42093 w 126934"/>
              <a:gd name="connsiteY0" fmla="*/ 3777433 h 3777433"/>
              <a:gd name="connsiteX1" fmla="*/ 390 w 126934"/>
              <a:gd name="connsiteY1" fmla="*/ 2910246 h 3777433"/>
              <a:gd name="connsiteX2" fmla="*/ 70373 w 126934"/>
              <a:gd name="connsiteY2" fmla="*/ 2061755 h 3777433"/>
              <a:gd name="connsiteX3" fmla="*/ 46167 w 126934"/>
              <a:gd name="connsiteY3" fmla="*/ 1956860 h 3777433"/>
              <a:gd name="connsiteX4" fmla="*/ 126934 w 126934"/>
              <a:gd name="connsiteY4" fmla="*/ 1166208 h 3777433"/>
              <a:gd name="connsiteX5" fmla="*/ 126934 w 126934"/>
              <a:gd name="connsiteY5" fmla="*/ 1166208 h 3777433"/>
              <a:gd name="connsiteX6" fmla="*/ 106802 w 126934"/>
              <a:gd name="connsiteY6" fmla="*/ 227759 h 3777433"/>
              <a:gd name="connsiteX7" fmla="*/ 117586 w 126934"/>
              <a:gd name="connsiteY7" fmla="*/ 0 h 3777433"/>
              <a:gd name="connsiteX0" fmla="*/ 41712 w 126553"/>
              <a:gd name="connsiteY0" fmla="*/ 3777433 h 3777433"/>
              <a:gd name="connsiteX1" fmla="*/ 9 w 126553"/>
              <a:gd name="connsiteY1" fmla="*/ 2910246 h 3777433"/>
              <a:gd name="connsiteX2" fmla="*/ 37716 w 126553"/>
              <a:gd name="connsiteY2" fmla="*/ 2085962 h 3777433"/>
              <a:gd name="connsiteX3" fmla="*/ 45786 w 126553"/>
              <a:gd name="connsiteY3" fmla="*/ 1956860 h 3777433"/>
              <a:gd name="connsiteX4" fmla="*/ 126553 w 126553"/>
              <a:gd name="connsiteY4" fmla="*/ 1166208 h 3777433"/>
              <a:gd name="connsiteX5" fmla="*/ 126553 w 126553"/>
              <a:gd name="connsiteY5" fmla="*/ 1166208 h 3777433"/>
              <a:gd name="connsiteX6" fmla="*/ 106421 w 126553"/>
              <a:gd name="connsiteY6" fmla="*/ 227759 h 3777433"/>
              <a:gd name="connsiteX7" fmla="*/ 117205 w 126553"/>
              <a:gd name="connsiteY7" fmla="*/ 0 h 3777433"/>
              <a:gd name="connsiteX0" fmla="*/ 41712 w 126553"/>
              <a:gd name="connsiteY0" fmla="*/ 3777433 h 3777433"/>
              <a:gd name="connsiteX1" fmla="*/ 9 w 126553"/>
              <a:gd name="connsiteY1" fmla="*/ 2910246 h 3777433"/>
              <a:gd name="connsiteX2" fmla="*/ 45786 w 126553"/>
              <a:gd name="connsiteY2" fmla="*/ 1956860 h 3777433"/>
              <a:gd name="connsiteX3" fmla="*/ 126553 w 126553"/>
              <a:gd name="connsiteY3" fmla="*/ 1166208 h 3777433"/>
              <a:gd name="connsiteX4" fmla="*/ 126553 w 126553"/>
              <a:gd name="connsiteY4" fmla="*/ 1166208 h 3777433"/>
              <a:gd name="connsiteX5" fmla="*/ 106421 w 126553"/>
              <a:gd name="connsiteY5" fmla="*/ 227759 h 3777433"/>
              <a:gd name="connsiteX6" fmla="*/ 117205 w 126553"/>
              <a:gd name="connsiteY6" fmla="*/ 0 h 3777433"/>
              <a:gd name="connsiteX0" fmla="*/ 41712 w 126553"/>
              <a:gd name="connsiteY0" fmla="*/ 3777433 h 3777433"/>
              <a:gd name="connsiteX1" fmla="*/ 9 w 126553"/>
              <a:gd name="connsiteY1" fmla="*/ 2910246 h 3777433"/>
              <a:gd name="connsiteX2" fmla="*/ 45786 w 126553"/>
              <a:gd name="connsiteY2" fmla="*/ 1956860 h 3777433"/>
              <a:gd name="connsiteX3" fmla="*/ 126553 w 126553"/>
              <a:gd name="connsiteY3" fmla="*/ 1166208 h 3777433"/>
              <a:gd name="connsiteX4" fmla="*/ 110415 w 126553"/>
              <a:gd name="connsiteY4" fmla="*/ 1125864 h 3777433"/>
              <a:gd name="connsiteX5" fmla="*/ 106421 w 126553"/>
              <a:gd name="connsiteY5" fmla="*/ 227759 h 3777433"/>
              <a:gd name="connsiteX6" fmla="*/ 117205 w 126553"/>
              <a:gd name="connsiteY6" fmla="*/ 0 h 3777433"/>
              <a:gd name="connsiteX0" fmla="*/ 41712 w 117205"/>
              <a:gd name="connsiteY0" fmla="*/ 3777433 h 3777433"/>
              <a:gd name="connsiteX1" fmla="*/ 9 w 117205"/>
              <a:gd name="connsiteY1" fmla="*/ 2910246 h 3777433"/>
              <a:gd name="connsiteX2" fmla="*/ 45786 w 117205"/>
              <a:gd name="connsiteY2" fmla="*/ 1956860 h 3777433"/>
              <a:gd name="connsiteX3" fmla="*/ 110415 w 117205"/>
              <a:gd name="connsiteY3" fmla="*/ 1125864 h 3777433"/>
              <a:gd name="connsiteX4" fmla="*/ 106421 w 117205"/>
              <a:gd name="connsiteY4" fmla="*/ 227759 h 3777433"/>
              <a:gd name="connsiteX5" fmla="*/ 117205 w 117205"/>
              <a:gd name="connsiteY5" fmla="*/ 0 h 3777433"/>
              <a:gd name="connsiteX0" fmla="*/ 41712 w 117205"/>
              <a:gd name="connsiteY0" fmla="*/ 3777433 h 3777433"/>
              <a:gd name="connsiteX1" fmla="*/ 9 w 117205"/>
              <a:gd name="connsiteY1" fmla="*/ 2910246 h 3777433"/>
              <a:gd name="connsiteX2" fmla="*/ 45786 w 117205"/>
              <a:gd name="connsiteY2" fmla="*/ 1956860 h 3777433"/>
              <a:gd name="connsiteX3" fmla="*/ 94278 w 117205"/>
              <a:gd name="connsiteY3" fmla="*/ 1077451 h 3777433"/>
              <a:gd name="connsiteX4" fmla="*/ 106421 w 117205"/>
              <a:gd name="connsiteY4" fmla="*/ 227759 h 3777433"/>
              <a:gd name="connsiteX5" fmla="*/ 117205 w 117205"/>
              <a:gd name="connsiteY5" fmla="*/ 0 h 3777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205" h="3777433">
                <a:moveTo>
                  <a:pt x="41712" y="3777433"/>
                </a:moveTo>
                <a:cubicBezTo>
                  <a:pt x="34642" y="3515053"/>
                  <a:pt x="-670" y="3213675"/>
                  <a:pt x="9" y="2910246"/>
                </a:cubicBezTo>
                <a:cubicBezTo>
                  <a:pt x="688" y="2606817"/>
                  <a:pt x="24695" y="2247533"/>
                  <a:pt x="45786" y="1956860"/>
                </a:cubicBezTo>
                <a:lnTo>
                  <a:pt x="94278" y="1077451"/>
                </a:lnTo>
                <a:cubicBezTo>
                  <a:pt x="92947" y="778083"/>
                  <a:pt x="107752" y="527127"/>
                  <a:pt x="106421" y="227759"/>
                </a:cubicBezTo>
                <a:lnTo>
                  <a:pt x="117205" y="0"/>
                </a:lnTo>
              </a:path>
            </a:pathLst>
          </a:cu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フリーフォーム 10"/>
          <p:cNvSpPr/>
          <p:nvPr/>
        </p:nvSpPr>
        <p:spPr>
          <a:xfrm>
            <a:off x="2875891" y="2049367"/>
            <a:ext cx="330597" cy="3623277"/>
          </a:xfrm>
          <a:custGeom>
            <a:avLst/>
            <a:gdLst>
              <a:gd name="connsiteX0" fmla="*/ 301658 w 301658"/>
              <a:gd name="connsiteY0" fmla="*/ 3836710 h 3836710"/>
              <a:gd name="connsiteX1" fmla="*/ 94268 w 301658"/>
              <a:gd name="connsiteY1" fmla="*/ 2960017 h 3836710"/>
              <a:gd name="connsiteX2" fmla="*/ 94268 w 301658"/>
              <a:gd name="connsiteY2" fmla="*/ 2960017 h 3836710"/>
              <a:gd name="connsiteX3" fmla="*/ 65988 w 301658"/>
              <a:gd name="connsiteY3" fmla="*/ 2064470 h 3836710"/>
              <a:gd name="connsiteX4" fmla="*/ 56561 w 301658"/>
              <a:gd name="connsiteY4" fmla="*/ 1159497 h 3836710"/>
              <a:gd name="connsiteX5" fmla="*/ 18854 w 301658"/>
              <a:gd name="connsiteY5" fmla="*/ 358219 h 3836710"/>
              <a:gd name="connsiteX6" fmla="*/ 0 w 301658"/>
              <a:gd name="connsiteY6" fmla="*/ 0 h 3836710"/>
              <a:gd name="connsiteX0" fmla="*/ 317059 w 317059"/>
              <a:gd name="connsiteY0" fmla="*/ 3836710 h 3836710"/>
              <a:gd name="connsiteX1" fmla="*/ 109669 w 317059"/>
              <a:gd name="connsiteY1" fmla="*/ 2960017 h 3836710"/>
              <a:gd name="connsiteX2" fmla="*/ 109669 w 317059"/>
              <a:gd name="connsiteY2" fmla="*/ 2960017 h 3836710"/>
              <a:gd name="connsiteX3" fmla="*/ 81389 w 317059"/>
              <a:gd name="connsiteY3" fmla="*/ 2064470 h 3836710"/>
              <a:gd name="connsiteX4" fmla="*/ 71962 w 317059"/>
              <a:gd name="connsiteY4" fmla="*/ 1159497 h 3836710"/>
              <a:gd name="connsiteX5" fmla="*/ 1979 w 317059"/>
              <a:gd name="connsiteY5" fmla="*/ 358219 h 3836710"/>
              <a:gd name="connsiteX6" fmla="*/ 15401 w 317059"/>
              <a:gd name="connsiteY6" fmla="*/ 0 h 3836710"/>
              <a:gd name="connsiteX0" fmla="*/ 350071 w 350071"/>
              <a:gd name="connsiteY0" fmla="*/ 3836710 h 3836710"/>
              <a:gd name="connsiteX1" fmla="*/ 142681 w 350071"/>
              <a:gd name="connsiteY1" fmla="*/ 2960017 h 3836710"/>
              <a:gd name="connsiteX2" fmla="*/ 142681 w 350071"/>
              <a:gd name="connsiteY2" fmla="*/ 2960017 h 3836710"/>
              <a:gd name="connsiteX3" fmla="*/ 114401 w 350071"/>
              <a:gd name="connsiteY3" fmla="*/ 2064470 h 3836710"/>
              <a:gd name="connsiteX4" fmla="*/ 104974 w 350071"/>
              <a:gd name="connsiteY4" fmla="*/ 1159497 h 3836710"/>
              <a:gd name="connsiteX5" fmla="*/ 34991 w 350071"/>
              <a:gd name="connsiteY5" fmla="*/ 358219 h 3836710"/>
              <a:gd name="connsiteX6" fmla="*/ 0 w 350071"/>
              <a:gd name="connsiteY6" fmla="*/ 0 h 3836710"/>
              <a:gd name="connsiteX0" fmla="*/ 350071 w 350071"/>
              <a:gd name="connsiteY0" fmla="*/ 3836710 h 3836710"/>
              <a:gd name="connsiteX1" fmla="*/ 142681 w 350071"/>
              <a:gd name="connsiteY1" fmla="*/ 2960017 h 3836710"/>
              <a:gd name="connsiteX2" fmla="*/ 142681 w 350071"/>
              <a:gd name="connsiteY2" fmla="*/ 2960017 h 3836710"/>
              <a:gd name="connsiteX3" fmla="*/ 114401 w 350071"/>
              <a:gd name="connsiteY3" fmla="*/ 2064470 h 3836710"/>
              <a:gd name="connsiteX4" fmla="*/ 72698 w 350071"/>
              <a:gd name="connsiteY4" fmla="*/ 1119153 h 3836710"/>
              <a:gd name="connsiteX5" fmla="*/ 34991 w 350071"/>
              <a:gd name="connsiteY5" fmla="*/ 358219 h 3836710"/>
              <a:gd name="connsiteX6" fmla="*/ 0 w 350071"/>
              <a:gd name="connsiteY6" fmla="*/ 0 h 3836710"/>
              <a:gd name="connsiteX0" fmla="*/ 350071 w 350071"/>
              <a:gd name="connsiteY0" fmla="*/ 3836710 h 3836710"/>
              <a:gd name="connsiteX1" fmla="*/ 142681 w 350071"/>
              <a:gd name="connsiteY1" fmla="*/ 2960017 h 3836710"/>
              <a:gd name="connsiteX2" fmla="*/ 142681 w 350071"/>
              <a:gd name="connsiteY2" fmla="*/ 2960017 h 3836710"/>
              <a:gd name="connsiteX3" fmla="*/ 101559 w 350071"/>
              <a:gd name="connsiteY3" fmla="*/ 2017653 h 3836710"/>
              <a:gd name="connsiteX4" fmla="*/ 114401 w 350071"/>
              <a:gd name="connsiteY4" fmla="*/ 2064470 h 3836710"/>
              <a:gd name="connsiteX5" fmla="*/ 72698 w 350071"/>
              <a:gd name="connsiteY5" fmla="*/ 1119153 h 3836710"/>
              <a:gd name="connsiteX6" fmla="*/ 34991 w 350071"/>
              <a:gd name="connsiteY6" fmla="*/ 358219 h 3836710"/>
              <a:gd name="connsiteX7" fmla="*/ 0 w 350071"/>
              <a:gd name="connsiteY7" fmla="*/ 0 h 3836710"/>
              <a:gd name="connsiteX0" fmla="*/ 350071 w 350071"/>
              <a:gd name="connsiteY0" fmla="*/ 3836710 h 3836710"/>
              <a:gd name="connsiteX1" fmla="*/ 142681 w 350071"/>
              <a:gd name="connsiteY1" fmla="*/ 2960017 h 3836710"/>
              <a:gd name="connsiteX2" fmla="*/ 118475 w 350071"/>
              <a:gd name="connsiteY2" fmla="*/ 2968086 h 3836710"/>
              <a:gd name="connsiteX3" fmla="*/ 101559 w 350071"/>
              <a:gd name="connsiteY3" fmla="*/ 2017653 h 3836710"/>
              <a:gd name="connsiteX4" fmla="*/ 114401 w 350071"/>
              <a:gd name="connsiteY4" fmla="*/ 2064470 h 3836710"/>
              <a:gd name="connsiteX5" fmla="*/ 72698 w 350071"/>
              <a:gd name="connsiteY5" fmla="*/ 1119153 h 3836710"/>
              <a:gd name="connsiteX6" fmla="*/ 34991 w 350071"/>
              <a:gd name="connsiteY6" fmla="*/ 358219 h 3836710"/>
              <a:gd name="connsiteX7" fmla="*/ 0 w 350071"/>
              <a:gd name="connsiteY7" fmla="*/ 0 h 3836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0071" h="3836710">
                <a:moveTo>
                  <a:pt x="350071" y="3836710"/>
                </a:moveTo>
                <a:lnTo>
                  <a:pt x="142681" y="2960017"/>
                </a:lnTo>
                <a:lnTo>
                  <a:pt x="118475" y="2968086"/>
                </a:lnTo>
                <a:cubicBezTo>
                  <a:pt x="114311" y="2823129"/>
                  <a:pt x="106272" y="2166911"/>
                  <a:pt x="101559" y="2017653"/>
                </a:cubicBezTo>
                <a:cubicBezTo>
                  <a:pt x="96846" y="1868395"/>
                  <a:pt x="119211" y="2214220"/>
                  <a:pt x="114401" y="2064470"/>
                </a:cubicBezTo>
                <a:cubicBezTo>
                  <a:pt x="109591" y="1914720"/>
                  <a:pt x="85933" y="1403528"/>
                  <a:pt x="72698" y="1119153"/>
                </a:cubicBezTo>
                <a:cubicBezTo>
                  <a:pt x="59463" y="834778"/>
                  <a:pt x="44418" y="551468"/>
                  <a:pt x="34991" y="358219"/>
                </a:cubicBezTo>
                <a:cubicBezTo>
                  <a:pt x="25564" y="164970"/>
                  <a:pt x="4713" y="82485"/>
                  <a:pt x="0" y="0"/>
                </a:cubicBezTo>
              </a:path>
            </a:pathLst>
          </a:cu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フリーフォーム 7"/>
          <p:cNvSpPr/>
          <p:nvPr/>
        </p:nvSpPr>
        <p:spPr>
          <a:xfrm>
            <a:off x="6202314" y="1942539"/>
            <a:ext cx="235745" cy="3682204"/>
          </a:xfrm>
          <a:custGeom>
            <a:avLst/>
            <a:gdLst>
              <a:gd name="connsiteX0" fmla="*/ 4535 w 249632"/>
              <a:gd name="connsiteY0" fmla="*/ 3874416 h 3899109"/>
              <a:gd name="connsiteX1" fmla="*/ 4535 w 249632"/>
              <a:gd name="connsiteY1" fmla="*/ 3751868 h 3899109"/>
              <a:gd name="connsiteX2" fmla="*/ 51669 w 249632"/>
              <a:gd name="connsiteY2" fmla="*/ 2752627 h 3899109"/>
              <a:gd name="connsiteX3" fmla="*/ 108230 w 249632"/>
              <a:gd name="connsiteY3" fmla="*/ 1941921 h 3899109"/>
              <a:gd name="connsiteX4" fmla="*/ 155364 w 249632"/>
              <a:gd name="connsiteY4" fmla="*/ 1131216 h 3899109"/>
              <a:gd name="connsiteX5" fmla="*/ 211925 w 249632"/>
              <a:gd name="connsiteY5" fmla="*/ 367645 h 3899109"/>
              <a:gd name="connsiteX6" fmla="*/ 249632 w 249632"/>
              <a:gd name="connsiteY6" fmla="*/ 0 h 3899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632" h="3899109">
                <a:moveTo>
                  <a:pt x="4535" y="3874416"/>
                </a:moveTo>
                <a:cubicBezTo>
                  <a:pt x="607" y="3906624"/>
                  <a:pt x="-3321" y="3938833"/>
                  <a:pt x="4535" y="3751868"/>
                </a:cubicBezTo>
                <a:cubicBezTo>
                  <a:pt x="12391" y="3564903"/>
                  <a:pt x="34387" y="3054285"/>
                  <a:pt x="51669" y="2752627"/>
                </a:cubicBezTo>
                <a:cubicBezTo>
                  <a:pt x="68951" y="2450969"/>
                  <a:pt x="90948" y="2212156"/>
                  <a:pt x="108230" y="1941921"/>
                </a:cubicBezTo>
                <a:cubicBezTo>
                  <a:pt x="125513" y="1671686"/>
                  <a:pt x="138082" y="1393595"/>
                  <a:pt x="155364" y="1131216"/>
                </a:cubicBezTo>
                <a:cubicBezTo>
                  <a:pt x="172646" y="868837"/>
                  <a:pt x="196214" y="556181"/>
                  <a:pt x="211925" y="367645"/>
                </a:cubicBezTo>
                <a:cubicBezTo>
                  <a:pt x="227636" y="179109"/>
                  <a:pt x="238634" y="89554"/>
                  <a:pt x="249632" y="0"/>
                </a:cubicBezTo>
              </a:path>
            </a:pathLst>
          </a:cu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フリーフォーム 8"/>
          <p:cNvSpPr/>
          <p:nvPr/>
        </p:nvSpPr>
        <p:spPr>
          <a:xfrm>
            <a:off x="5672453" y="1933636"/>
            <a:ext cx="62316" cy="3685593"/>
          </a:xfrm>
          <a:custGeom>
            <a:avLst/>
            <a:gdLst>
              <a:gd name="connsiteX0" fmla="*/ 65987 w 65987"/>
              <a:gd name="connsiteY0" fmla="*/ 3902697 h 3902697"/>
              <a:gd name="connsiteX1" fmla="*/ 56560 w 65987"/>
              <a:gd name="connsiteY1" fmla="*/ 3808429 h 3902697"/>
              <a:gd name="connsiteX2" fmla="*/ 56560 w 65987"/>
              <a:gd name="connsiteY2" fmla="*/ 3808429 h 3902697"/>
              <a:gd name="connsiteX3" fmla="*/ 18853 w 65987"/>
              <a:gd name="connsiteY3" fmla="*/ 2743200 h 3902697"/>
              <a:gd name="connsiteX4" fmla="*/ 18853 w 65987"/>
              <a:gd name="connsiteY4" fmla="*/ 1932495 h 3902697"/>
              <a:gd name="connsiteX5" fmla="*/ 0 w 65987"/>
              <a:gd name="connsiteY5" fmla="*/ 377072 h 3902697"/>
              <a:gd name="connsiteX6" fmla="*/ 0 w 65987"/>
              <a:gd name="connsiteY6" fmla="*/ 377072 h 3902697"/>
              <a:gd name="connsiteX7" fmla="*/ 0 w 65987"/>
              <a:gd name="connsiteY7" fmla="*/ 0 h 3902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987" h="3902697">
                <a:moveTo>
                  <a:pt x="65987" y="3902697"/>
                </a:moveTo>
                <a:lnTo>
                  <a:pt x="56560" y="3808429"/>
                </a:lnTo>
                <a:lnTo>
                  <a:pt x="56560" y="3808429"/>
                </a:lnTo>
                <a:cubicBezTo>
                  <a:pt x="50276" y="3630891"/>
                  <a:pt x="25137" y="3055856"/>
                  <a:pt x="18853" y="2743200"/>
                </a:cubicBezTo>
                <a:cubicBezTo>
                  <a:pt x="12569" y="2430544"/>
                  <a:pt x="21995" y="2326850"/>
                  <a:pt x="18853" y="1932495"/>
                </a:cubicBezTo>
                <a:cubicBezTo>
                  <a:pt x="15711" y="1538140"/>
                  <a:pt x="0" y="377072"/>
                  <a:pt x="0" y="377072"/>
                </a:cubicBezTo>
                <a:lnTo>
                  <a:pt x="0" y="377072"/>
                </a:lnTo>
                <a:lnTo>
                  <a:pt x="0" y="0"/>
                </a:lnTo>
              </a:path>
            </a:pathLst>
          </a:cu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8086107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smtClean="0"/>
              <a:t>Energy split based on </a:t>
            </a:r>
            <a:r>
              <a:rPr lang="en-US" altLang="ja-JP" dirty="0" err="1" smtClean="0"/>
              <a:t>H</a:t>
            </a:r>
            <a:r>
              <a:rPr lang="en-US" altLang="ja-JP" dirty="0" err="1" smtClean="0">
                <a:latin typeface="Calibri"/>
                <a:ea typeface="Arial Unicode MS"/>
                <a:cs typeface="Arial Unicode MS"/>
              </a:rPr>
              <a:t>ü</a:t>
            </a:r>
            <a:r>
              <a:rPr lang="en-US" altLang="ja-JP" dirty="0" err="1" smtClean="0"/>
              <a:t>ckel</a:t>
            </a:r>
            <a:r>
              <a:rPr lang="en-US" altLang="ja-JP" dirty="0" smtClean="0"/>
              <a:t> method</a:t>
            </a:r>
            <a:endParaRPr kumimoji="1" lang="ja-JP" altLang="en-US" dirty="0"/>
          </a:p>
        </p:txBody>
      </p:sp>
      <p:sp>
        <p:nvSpPr>
          <p:cNvPr id="3" name="スライド番号プレースホルダー 2"/>
          <p:cNvSpPr>
            <a:spLocks noGrp="1"/>
          </p:cNvSpPr>
          <p:nvPr>
            <p:ph type="sldNum" sz="quarter" idx="12"/>
          </p:nvPr>
        </p:nvSpPr>
        <p:spPr/>
        <p:txBody>
          <a:bodyPr/>
          <a:lstStyle/>
          <a:p>
            <a:fld id="{8E85554F-C387-4861-A355-13F72218BF61}" type="slidenum">
              <a:rPr kumimoji="1" lang="ja-JP" altLang="en-US" smtClean="0"/>
              <a:t>50</a:t>
            </a:fld>
            <a:endParaRPr kumimoji="1" lang="ja-JP" altLang="en-US"/>
          </a:p>
        </p:txBody>
      </p:sp>
      <p:pic>
        <p:nvPicPr>
          <p:cNvPr id="24" name="図 23"/>
          <p:cNvPicPr/>
          <p:nvPr/>
        </p:nvPicPr>
        <p:blipFill rotWithShape="1">
          <a:blip r:embed="rId2" cstate="print">
            <a:extLst>
              <a:ext uri="{28A0092B-C50C-407E-A947-70E740481C1C}">
                <a14:useLocalDpi xmlns:a14="http://schemas.microsoft.com/office/drawing/2010/main" val="0"/>
              </a:ext>
            </a:extLst>
          </a:blip>
          <a:srcRect b="76345"/>
          <a:stretch/>
        </p:blipFill>
        <p:spPr bwMode="auto">
          <a:xfrm rot="10800000">
            <a:off x="1231374" y="4149080"/>
            <a:ext cx="646918" cy="183455"/>
          </a:xfrm>
          <a:prstGeom prst="rect">
            <a:avLst/>
          </a:prstGeom>
          <a:noFill/>
          <a:ln>
            <a:noFill/>
          </a:ln>
        </p:spPr>
      </p:pic>
      <p:grpSp>
        <p:nvGrpSpPr>
          <p:cNvPr id="68" name="グループ化 67"/>
          <p:cNvGrpSpPr/>
          <p:nvPr/>
        </p:nvGrpSpPr>
        <p:grpSpPr>
          <a:xfrm>
            <a:off x="2230115" y="3789040"/>
            <a:ext cx="659018" cy="334987"/>
            <a:chOff x="6526234" y="2036218"/>
            <a:chExt cx="1264718" cy="642872"/>
          </a:xfrm>
        </p:grpSpPr>
        <p:pic>
          <p:nvPicPr>
            <p:cNvPr id="107" name="図 106"/>
            <p:cNvPicPr/>
            <p:nvPr/>
          </p:nvPicPr>
          <p:blipFill rotWithShape="1">
            <a:blip r:embed="rId3" cstate="print">
              <a:extLst>
                <a:ext uri="{28A0092B-C50C-407E-A947-70E740481C1C}">
                  <a14:useLocalDpi xmlns:a14="http://schemas.microsoft.com/office/drawing/2010/main" val="0"/>
                </a:ext>
              </a:extLst>
            </a:blip>
            <a:srcRect b="76345"/>
            <a:stretch/>
          </p:blipFill>
          <p:spPr bwMode="auto">
            <a:xfrm rot="10800000">
              <a:off x="6526234" y="2320394"/>
              <a:ext cx="1250460" cy="354608"/>
            </a:xfrm>
            <a:prstGeom prst="rect">
              <a:avLst/>
            </a:prstGeom>
            <a:noFill/>
            <a:ln>
              <a:noFill/>
            </a:ln>
          </p:spPr>
        </p:pic>
        <p:pic>
          <p:nvPicPr>
            <p:cNvPr id="108" name="図 107"/>
            <p:cNvPicPr/>
            <p:nvPr/>
          </p:nvPicPr>
          <p:blipFill rotWithShape="1">
            <a:blip r:embed="rId3" cstate="print">
              <a:extLst>
                <a:ext uri="{28A0092B-C50C-407E-A947-70E740481C1C}">
                  <a14:useLocalDpi xmlns:a14="http://schemas.microsoft.com/office/drawing/2010/main" val="0"/>
                </a:ext>
              </a:extLst>
            </a:blip>
            <a:srcRect b="76345"/>
            <a:stretch/>
          </p:blipFill>
          <p:spPr bwMode="auto">
            <a:xfrm rot="10800000">
              <a:off x="6540492" y="2036218"/>
              <a:ext cx="1250460" cy="354608"/>
            </a:xfrm>
            <a:prstGeom prst="rect">
              <a:avLst/>
            </a:prstGeom>
            <a:noFill/>
            <a:ln>
              <a:noFill/>
            </a:ln>
          </p:spPr>
        </p:pic>
        <p:pic>
          <p:nvPicPr>
            <p:cNvPr id="109" name="図 108"/>
            <p:cNvPicPr/>
            <p:nvPr/>
          </p:nvPicPr>
          <p:blipFill rotWithShape="1">
            <a:blip r:embed="rId4" cstate="print">
              <a:extLst>
                <a:ext uri="{28A0092B-C50C-407E-A947-70E740481C1C}">
                  <a14:useLocalDpi xmlns:a14="http://schemas.microsoft.com/office/drawing/2010/main" val="0"/>
                </a:ext>
              </a:extLst>
            </a:blip>
            <a:srcRect l="41122" r="37249" b="79221"/>
            <a:stretch/>
          </p:blipFill>
          <p:spPr bwMode="auto">
            <a:xfrm rot="10800000">
              <a:off x="6993213" y="2367606"/>
              <a:ext cx="270457" cy="311484"/>
            </a:xfrm>
            <a:prstGeom prst="rect">
              <a:avLst/>
            </a:prstGeom>
            <a:noFill/>
            <a:ln>
              <a:noFill/>
            </a:ln>
          </p:spPr>
        </p:pic>
      </p:grpSp>
      <p:grpSp>
        <p:nvGrpSpPr>
          <p:cNvPr id="69" name="グループ化 68"/>
          <p:cNvGrpSpPr/>
          <p:nvPr/>
        </p:nvGrpSpPr>
        <p:grpSpPr>
          <a:xfrm>
            <a:off x="3351266" y="3573016"/>
            <a:ext cx="624493" cy="467918"/>
            <a:chOff x="8817529" y="3064860"/>
            <a:chExt cx="665191" cy="498412"/>
          </a:xfrm>
        </p:grpSpPr>
        <p:pic>
          <p:nvPicPr>
            <p:cNvPr id="102" name="図 101"/>
            <p:cNvPicPr/>
            <p:nvPr/>
          </p:nvPicPr>
          <p:blipFill rotWithShape="1">
            <a:blip r:embed="rId5" cstate="print">
              <a:extLst>
                <a:ext uri="{28A0092B-C50C-407E-A947-70E740481C1C}">
                  <a14:useLocalDpi xmlns:a14="http://schemas.microsoft.com/office/drawing/2010/main" val="0"/>
                </a:ext>
              </a:extLst>
            </a:blip>
            <a:srcRect b="76345"/>
            <a:stretch/>
          </p:blipFill>
          <p:spPr bwMode="auto">
            <a:xfrm rot="10800000">
              <a:off x="8825029" y="3064860"/>
              <a:ext cx="657691" cy="186509"/>
            </a:xfrm>
            <a:prstGeom prst="rect">
              <a:avLst/>
            </a:prstGeom>
            <a:noFill/>
            <a:ln>
              <a:noFill/>
            </a:ln>
          </p:spPr>
        </p:pic>
        <p:grpSp>
          <p:nvGrpSpPr>
            <p:cNvPr id="103" name="グループ化 102"/>
            <p:cNvGrpSpPr/>
            <p:nvPr/>
          </p:nvGrpSpPr>
          <p:grpSpPr>
            <a:xfrm>
              <a:off x="8817529" y="3225148"/>
              <a:ext cx="665190" cy="338124"/>
              <a:chOff x="6526234" y="2036218"/>
              <a:chExt cx="1264718" cy="642872"/>
            </a:xfrm>
          </p:grpSpPr>
          <p:pic>
            <p:nvPicPr>
              <p:cNvPr id="104" name="図 103"/>
              <p:cNvPicPr/>
              <p:nvPr/>
            </p:nvPicPr>
            <p:blipFill rotWithShape="1">
              <a:blip r:embed="rId5" cstate="print">
                <a:extLst>
                  <a:ext uri="{28A0092B-C50C-407E-A947-70E740481C1C}">
                    <a14:useLocalDpi xmlns:a14="http://schemas.microsoft.com/office/drawing/2010/main" val="0"/>
                  </a:ext>
                </a:extLst>
              </a:blip>
              <a:srcRect b="76345"/>
              <a:stretch/>
            </p:blipFill>
            <p:spPr bwMode="auto">
              <a:xfrm rot="10800000">
                <a:off x="6526234" y="2320394"/>
                <a:ext cx="1250460" cy="354608"/>
              </a:xfrm>
              <a:prstGeom prst="rect">
                <a:avLst/>
              </a:prstGeom>
              <a:noFill/>
              <a:ln>
                <a:noFill/>
              </a:ln>
            </p:spPr>
          </p:pic>
          <p:pic>
            <p:nvPicPr>
              <p:cNvPr id="105" name="図 104"/>
              <p:cNvPicPr/>
              <p:nvPr/>
            </p:nvPicPr>
            <p:blipFill rotWithShape="1">
              <a:blip r:embed="rId5" cstate="print">
                <a:extLst>
                  <a:ext uri="{28A0092B-C50C-407E-A947-70E740481C1C}">
                    <a14:useLocalDpi xmlns:a14="http://schemas.microsoft.com/office/drawing/2010/main" val="0"/>
                  </a:ext>
                </a:extLst>
              </a:blip>
              <a:srcRect b="76345"/>
              <a:stretch/>
            </p:blipFill>
            <p:spPr bwMode="auto">
              <a:xfrm rot="10800000">
                <a:off x="6540492" y="2036218"/>
                <a:ext cx="1250460" cy="354608"/>
              </a:xfrm>
              <a:prstGeom prst="rect">
                <a:avLst/>
              </a:prstGeom>
              <a:noFill/>
              <a:ln>
                <a:noFill/>
              </a:ln>
            </p:spPr>
          </p:pic>
          <p:pic>
            <p:nvPicPr>
              <p:cNvPr id="106" name="図 105"/>
              <p:cNvPicPr/>
              <p:nvPr/>
            </p:nvPicPr>
            <p:blipFill rotWithShape="1">
              <a:blip r:embed="rId6" cstate="print">
                <a:extLst>
                  <a:ext uri="{28A0092B-C50C-407E-A947-70E740481C1C}">
                    <a14:useLocalDpi xmlns:a14="http://schemas.microsoft.com/office/drawing/2010/main" val="0"/>
                  </a:ext>
                </a:extLst>
              </a:blip>
              <a:srcRect l="41122" r="37249" b="79221"/>
              <a:stretch/>
            </p:blipFill>
            <p:spPr bwMode="auto">
              <a:xfrm rot="10800000">
                <a:off x="6993213" y="2367606"/>
                <a:ext cx="270457" cy="311484"/>
              </a:xfrm>
              <a:prstGeom prst="rect">
                <a:avLst/>
              </a:prstGeom>
              <a:noFill/>
              <a:ln>
                <a:noFill/>
              </a:ln>
            </p:spPr>
          </p:pic>
        </p:grpSp>
      </p:grpSp>
      <p:grpSp>
        <p:nvGrpSpPr>
          <p:cNvPr id="70" name="グループ化 69"/>
          <p:cNvGrpSpPr/>
          <p:nvPr/>
        </p:nvGrpSpPr>
        <p:grpSpPr>
          <a:xfrm>
            <a:off x="5510224" y="3212976"/>
            <a:ext cx="580768" cy="705054"/>
            <a:chOff x="8346688" y="2557320"/>
            <a:chExt cx="672711" cy="816672"/>
          </a:xfrm>
        </p:grpSpPr>
        <p:grpSp>
          <p:nvGrpSpPr>
            <p:cNvPr id="92" name="グループ化 91"/>
            <p:cNvGrpSpPr/>
            <p:nvPr/>
          </p:nvGrpSpPr>
          <p:grpSpPr>
            <a:xfrm>
              <a:off x="8354209" y="2557320"/>
              <a:ext cx="665190" cy="338124"/>
              <a:chOff x="6526234" y="2060705"/>
              <a:chExt cx="1264718" cy="642873"/>
            </a:xfrm>
          </p:grpSpPr>
          <p:pic>
            <p:nvPicPr>
              <p:cNvPr id="99" name="図 98"/>
              <p:cNvPicPr/>
              <p:nvPr/>
            </p:nvPicPr>
            <p:blipFill rotWithShape="1">
              <a:blip r:embed="rId7" cstate="print">
                <a:extLst>
                  <a:ext uri="{28A0092B-C50C-407E-A947-70E740481C1C}">
                    <a14:useLocalDpi xmlns:a14="http://schemas.microsoft.com/office/drawing/2010/main" val="0"/>
                  </a:ext>
                </a:extLst>
              </a:blip>
              <a:srcRect b="76345"/>
              <a:stretch/>
            </p:blipFill>
            <p:spPr bwMode="auto">
              <a:xfrm rot="10800000">
                <a:off x="6526234" y="2344882"/>
                <a:ext cx="1250460" cy="354608"/>
              </a:xfrm>
              <a:prstGeom prst="rect">
                <a:avLst/>
              </a:prstGeom>
              <a:noFill/>
              <a:ln>
                <a:noFill/>
              </a:ln>
            </p:spPr>
          </p:pic>
          <p:pic>
            <p:nvPicPr>
              <p:cNvPr id="100" name="図 99"/>
              <p:cNvPicPr/>
              <p:nvPr/>
            </p:nvPicPr>
            <p:blipFill rotWithShape="1">
              <a:blip r:embed="rId7" cstate="print">
                <a:extLst>
                  <a:ext uri="{28A0092B-C50C-407E-A947-70E740481C1C}">
                    <a14:useLocalDpi xmlns:a14="http://schemas.microsoft.com/office/drawing/2010/main" val="0"/>
                  </a:ext>
                </a:extLst>
              </a:blip>
              <a:srcRect b="76345"/>
              <a:stretch/>
            </p:blipFill>
            <p:spPr bwMode="auto">
              <a:xfrm rot="10800000">
                <a:off x="6540492" y="2060705"/>
                <a:ext cx="1250460" cy="354608"/>
              </a:xfrm>
              <a:prstGeom prst="rect">
                <a:avLst/>
              </a:prstGeom>
              <a:noFill/>
              <a:ln>
                <a:noFill/>
              </a:ln>
            </p:spPr>
          </p:pic>
          <p:pic>
            <p:nvPicPr>
              <p:cNvPr id="101" name="図 100"/>
              <p:cNvPicPr/>
              <p:nvPr/>
            </p:nvPicPr>
            <p:blipFill rotWithShape="1">
              <a:blip r:embed="rId8" cstate="print">
                <a:extLst>
                  <a:ext uri="{28A0092B-C50C-407E-A947-70E740481C1C}">
                    <a14:useLocalDpi xmlns:a14="http://schemas.microsoft.com/office/drawing/2010/main" val="0"/>
                  </a:ext>
                </a:extLst>
              </a:blip>
              <a:srcRect l="41122" r="37249" b="79221"/>
              <a:stretch/>
            </p:blipFill>
            <p:spPr bwMode="auto">
              <a:xfrm rot="10800000">
                <a:off x="6993213" y="2392093"/>
                <a:ext cx="270456" cy="311485"/>
              </a:xfrm>
              <a:prstGeom prst="rect">
                <a:avLst/>
              </a:prstGeom>
              <a:noFill/>
              <a:ln>
                <a:noFill/>
              </a:ln>
            </p:spPr>
          </p:pic>
        </p:grpSp>
        <p:grpSp>
          <p:nvGrpSpPr>
            <p:cNvPr id="93" name="グループ化 92"/>
            <p:cNvGrpSpPr/>
            <p:nvPr/>
          </p:nvGrpSpPr>
          <p:grpSpPr>
            <a:xfrm>
              <a:off x="8346688" y="2875580"/>
              <a:ext cx="665191" cy="498412"/>
              <a:chOff x="8817529" y="3064860"/>
              <a:chExt cx="665191" cy="498412"/>
            </a:xfrm>
          </p:grpSpPr>
          <p:pic>
            <p:nvPicPr>
              <p:cNvPr id="94" name="図 93"/>
              <p:cNvPicPr/>
              <p:nvPr/>
            </p:nvPicPr>
            <p:blipFill rotWithShape="1">
              <a:blip r:embed="rId7" cstate="print">
                <a:extLst>
                  <a:ext uri="{28A0092B-C50C-407E-A947-70E740481C1C}">
                    <a14:useLocalDpi xmlns:a14="http://schemas.microsoft.com/office/drawing/2010/main" val="0"/>
                  </a:ext>
                </a:extLst>
              </a:blip>
              <a:srcRect b="76345"/>
              <a:stretch/>
            </p:blipFill>
            <p:spPr bwMode="auto">
              <a:xfrm rot="10800000">
                <a:off x="8825029" y="3064860"/>
                <a:ext cx="657691" cy="186509"/>
              </a:xfrm>
              <a:prstGeom prst="rect">
                <a:avLst/>
              </a:prstGeom>
              <a:noFill/>
              <a:ln>
                <a:noFill/>
              </a:ln>
            </p:spPr>
          </p:pic>
          <p:grpSp>
            <p:nvGrpSpPr>
              <p:cNvPr id="95" name="グループ化 94"/>
              <p:cNvGrpSpPr/>
              <p:nvPr/>
            </p:nvGrpSpPr>
            <p:grpSpPr>
              <a:xfrm>
                <a:off x="8817529" y="3225148"/>
                <a:ext cx="665190" cy="338124"/>
                <a:chOff x="6526234" y="2036218"/>
                <a:chExt cx="1264718" cy="642872"/>
              </a:xfrm>
            </p:grpSpPr>
            <p:pic>
              <p:nvPicPr>
                <p:cNvPr id="96" name="図 95"/>
                <p:cNvPicPr/>
                <p:nvPr/>
              </p:nvPicPr>
              <p:blipFill rotWithShape="1">
                <a:blip r:embed="rId7" cstate="print">
                  <a:extLst>
                    <a:ext uri="{28A0092B-C50C-407E-A947-70E740481C1C}">
                      <a14:useLocalDpi xmlns:a14="http://schemas.microsoft.com/office/drawing/2010/main" val="0"/>
                    </a:ext>
                  </a:extLst>
                </a:blip>
                <a:srcRect b="76345"/>
                <a:stretch/>
              </p:blipFill>
              <p:spPr bwMode="auto">
                <a:xfrm rot="10800000">
                  <a:off x="6526234" y="2320394"/>
                  <a:ext cx="1250460" cy="354608"/>
                </a:xfrm>
                <a:prstGeom prst="rect">
                  <a:avLst/>
                </a:prstGeom>
                <a:noFill/>
                <a:ln>
                  <a:noFill/>
                </a:ln>
              </p:spPr>
            </p:pic>
            <p:pic>
              <p:nvPicPr>
                <p:cNvPr id="97" name="図 96"/>
                <p:cNvPicPr/>
                <p:nvPr/>
              </p:nvPicPr>
              <p:blipFill rotWithShape="1">
                <a:blip r:embed="rId7" cstate="print">
                  <a:extLst>
                    <a:ext uri="{28A0092B-C50C-407E-A947-70E740481C1C}">
                      <a14:useLocalDpi xmlns:a14="http://schemas.microsoft.com/office/drawing/2010/main" val="0"/>
                    </a:ext>
                  </a:extLst>
                </a:blip>
                <a:srcRect b="76345"/>
                <a:stretch/>
              </p:blipFill>
              <p:spPr bwMode="auto">
                <a:xfrm rot="10800000">
                  <a:off x="6540492" y="2036218"/>
                  <a:ext cx="1250460" cy="354608"/>
                </a:xfrm>
                <a:prstGeom prst="rect">
                  <a:avLst/>
                </a:prstGeom>
                <a:noFill/>
                <a:ln>
                  <a:noFill/>
                </a:ln>
              </p:spPr>
            </p:pic>
            <p:pic>
              <p:nvPicPr>
                <p:cNvPr id="98" name="図 97"/>
                <p:cNvPicPr/>
                <p:nvPr/>
              </p:nvPicPr>
              <p:blipFill rotWithShape="1">
                <a:blip r:embed="rId8" cstate="print">
                  <a:extLst>
                    <a:ext uri="{28A0092B-C50C-407E-A947-70E740481C1C}">
                      <a14:useLocalDpi xmlns:a14="http://schemas.microsoft.com/office/drawing/2010/main" val="0"/>
                    </a:ext>
                  </a:extLst>
                </a:blip>
                <a:srcRect l="41122" r="37249" b="79221"/>
                <a:stretch/>
              </p:blipFill>
              <p:spPr bwMode="auto">
                <a:xfrm rot="10800000">
                  <a:off x="6993213" y="2367606"/>
                  <a:ext cx="270457" cy="311484"/>
                </a:xfrm>
                <a:prstGeom prst="rect">
                  <a:avLst/>
                </a:prstGeom>
                <a:noFill/>
                <a:ln>
                  <a:noFill/>
                </a:ln>
              </p:spPr>
            </p:pic>
          </p:grpSp>
        </p:grpSp>
      </p:grpSp>
      <p:grpSp>
        <p:nvGrpSpPr>
          <p:cNvPr id="71" name="グループ化 70"/>
          <p:cNvGrpSpPr/>
          <p:nvPr/>
        </p:nvGrpSpPr>
        <p:grpSpPr>
          <a:xfrm>
            <a:off x="4396714" y="3356992"/>
            <a:ext cx="633218" cy="619065"/>
            <a:chOff x="10353711" y="3288606"/>
            <a:chExt cx="672689" cy="657655"/>
          </a:xfrm>
        </p:grpSpPr>
        <p:grpSp>
          <p:nvGrpSpPr>
            <p:cNvPr id="84" name="グループ化 83"/>
            <p:cNvGrpSpPr/>
            <p:nvPr/>
          </p:nvGrpSpPr>
          <p:grpSpPr>
            <a:xfrm>
              <a:off x="10353711" y="3288606"/>
              <a:ext cx="665190" cy="338124"/>
              <a:chOff x="6526234" y="2036218"/>
              <a:chExt cx="1264718" cy="642872"/>
            </a:xfrm>
          </p:grpSpPr>
          <p:pic>
            <p:nvPicPr>
              <p:cNvPr id="89" name="図 88"/>
              <p:cNvPicPr/>
              <p:nvPr/>
            </p:nvPicPr>
            <p:blipFill rotWithShape="1">
              <a:blip r:embed="rId9" cstate="print">
                <a:extLst>
                  <a:ext uri="{28A0092B-C50C-407E-A947-70E740481C1C}">
                    <a14:useLocalDpi xmlns:a14="http://schemas.microsoft.com/office/drawing/2010/main" val="0"/>
                  </a:ext>
                </a:extLst>
              </a:blip>
              <a:srcRect b="76345"/>
              <a:stretch/>
            </p:blipFill>
            <p:spPr bwMode="auto">
              <a:xfrm rot="10800000">
                <a:off x="6526234" y="2320394"/>
                <a:ext cx="1250460" cy="354608"/>
              </a:xfrm>
              <a:prstGeom prst="rect">
                <a:avLst/>
              </a:prstGeom>
              <a:noFill/>
              <a:ln>
                <a:noFill/>
              </a:ln>
            </p:spPr>
          </p:pic>
          <p:pic>
            <p:nvPicPr>
              <p:cNvPr id="90" name="図 89"/>
              <p:cNvPicPr/>
              <p:nvPr/>
            </p:nvPicPr>
            <p:blipFill rotWithShape="1">
              <a:blip r:embed="rId9" cstate="print">
                <a:extLst>
                  <a:ext uri="{28A0092B-C50C-407E-A947-70E740481C1C}">
                    <a14:useLocalDpi xmlns:a14="http://schemas.microsoft.com/office/drawing/2010/main" val="0"/>
                  </a:ext>
                </a:extLst>
              </a:blip>
              <a:srcRect b="76345"/>
              <a:stretch/>
            </p:blipFill>
            <p:spPr bwMode="auto">
              <a:xfrm rot="10800000">
                <a:off x="6540492" y="2036218"/>
                <a:ext cx="1250460" cy="354608"/>
              </a:xfrm>
              <a:prstGeom prst="rect">
                <a:avLst/>
              </a:prstGeom>
              <a:noFill/>
              <a:ln>
                <a:noFill/>
              </a:ln>
            </p:spPr>
          </p:pic>
          <p:pic>
            <p:nvPicPr>
              <p:cNvPr id="91" name="図 90"/>
              <p:cNvPicPr/>
              <p:nvPr/>
            </p:nvPicPr>
            <p:blipFill rotWithShape="1">
              <a:blip r:embed="rId10" cstate="print">
                <a:extLst>
                  <a:ext uri="{28A0092B-C50C-407E-A947-70E740481C1C}">
                    <a14:useLocalDpi xmlns:a14="http://schemas.microsoft.com/office/drawing/2010/main" val="0"/>
                  </a:ext>
                </a:extLst>
              </a:blip>
              <a:srcRect l="41122" r="37249" b="79221"/>
              <a:stretch/>
            </p:blipFill>
            <p:spPr bwMode="auto">
              <a:xfrm rot="10800000">
                <a:off x="6993213" y="2367606"/>
                <a:ext cx="270457" cy="311484"/>
              </a:xfrm>
              <a:prstGeom prst="rect">
                <a:avLst/>
              </a:prstGeom>
              <a:noFill/>
              <a:ln>
                <a:noFill/>
              </a:ln>
            </p:spPr>
          </p:pic>
        </p:grpSp>
        <p:grpSp>
          <p:nvGrpSpPr>
            <p:cNvPr id="85" name="グループ化 84"/>
            <p:cNvGrpSpPr/>
            <p:nvPr/>
          </p:nvGrpSpPr>
          <p:grpSpPr>
            <a:xfrm>
              <a:off x="10361210" y="3608137"/>
              <a:ext cx="665190" cy="338124"/>
              <a:chOff x="6526234" y="2036218"/>
              <a:chExt cx="1264718" cy="642872"/>
            </a:xfrm>
          </p:grpSpPr>
          <p:pic>
            <p:nvPicPr>
              <p:cNvPr id="86" name="図 85"/>
              <p:cNvPicPr/>
              <p:nvPr/>
            </p:nvPicPr>
            <p:blipFill rotWithShape="1">
              <a:blip r:embed="rId9" cstate="print">
                <a:extLst>
                  <a:ext uri="{28A0092B-C50C-407E-A947-70E740481C1C}">
                    <a14:useLocalDpi xmlns:a14="http://schemas.microsoft.com/office/drawing/2010/main" val="0"/>
                  </a:ext>
                </a:extLst>
              </a:blip>
              <a:srcRect b="76345"/>
              <a:stretch/>
            </p:blipFill>
            <p:spPr bwMode="auto">
              <a:xfrm rot="10800000">
                <a:off x="6526234" y="2320394"/>
                <a:ext cx="1250460" cy="354608"/>
              </a:xfrm>
              <a:prstGeom prst="rect">
                <a:avLst/>
              </a:prstGeom>
              <a:noFill/>
              <a:ln>
                <a:noFill/>
              </a:ln>
            </p:spPr>
          </p:pic>
          <p:pic>
            <p:nvPicPr>
              <p:cNvPr id="87" name="図 86"/>
              <p:cNvPicPr/>
              <p:nvPr/>
            </p:nvPicPr>
            <p:blipFill rotWithShape="1">
              <a:blip r:embed="rId9" cstate="print">
                <a:extLst>
                  <a:ext uri="{28A0092B-C50C-407E-A947-70E740481C1C}">
                    <a14:useLocalDpi xmlns:a14="http://schemas.microsoft.com/office/drawing/2010/main" val="0"/>
                  </a:ext>
                </a:extLst>
              </a:blip>
              <a:srcRect b="76345"/>
              <a:stretch/>
            </p:blipFill>
            <p:spPr bwMode="auto">
              <a:xfrm rot="10800000">
                <a:off x="6540492" y="2036218"/>
                <a:ext cx="1250460" cy="354608"/>
              </a:xfrm>
              <a:prstGeom prst="rect">
                <a:avLst/>
              </a:prstGeom>
              <a:noFill/>
              <a:ln>
                <a:noFill/>
              </a:ln>
            </p:spPr>
          </p:pic>
          <p:pic>
            <p:nvPicPr>
              <p:cNvPr id="88" name="図 87"/>
              <p:cNvPicPr/>
              <p:nvPr/>
            </p:nvPicPr>
            <p:blipFill rotWithShape="1">
              <a:blip r:embed="rId10" cstate="print">
                <a:extLst>
                  <a:ext uri="{28A0092B-C50C-407E-A947-70E740481C1C}">
                    <a14:useLocalDpi xmlns:a14="http://schemas.microsoft.com/office/drawing/2010/main" val="0"/>
                  </a:ext>
                </a:extLst>
              </a:blip>
              <a:srcRect l="41122" r="37249" b="79221"/>
              <a:stretch/>
            </p:blipFill>
            <p:spPr bwMode="auto">
              <a:xfrm rot="10800000">
                <a:off x="6993213" y="2367606"/>
                <a:ext cx="270457" cy="311484"/>
              </a:xfrm>
              <a:prstGeom prst="rect">
                <a:avLst/>
              </a:prstGeom>
              <a:noFill/>
              <a:ln>
                <a:noFill/>
              </a:ln>
            </p:spPr>
          </p:pic>
        </p:grpSp>
      </p:grpSp>
      <p:grpSp>
        <p:nvGrpSpPr>
          <p:cNvPr id="197" name="グループ化 196"/>
          <p:cNvGrpSpPr/>
          <p:nvPr/>
        </p:nvGrpSpPr>
        <p:grpSpPr>
          <a:xfrm>
            <a:off x="6592265" y="2852936"/>
            <a:ext cx="624493" cy="1191895"/>
            <a:chOff x="6592265" y="3036990"/>
            <a:chExt cx="624493" cy="1191895"/>
          </a:xfrm>
        </p:grpSpPr>
        <p:grpSp>
          <p:nvGrpSpPr>
            <p:cNvPr id="76" name="グループ化 75"/>
            <p:cNvGrpSpPr/>
            <p:nvPr/>
          </p:nvGrpSpPr>
          <p:grpSpPr>
            <a:xfrm>
              <a:off x="6592265" y="3429000"/>
              <a:ext cx="624493" cy="467918"/>
              <a:chOff x="8817529" y="3064860"/>
              <a:chExt cx="665191" cy="498412"/>
            </a:xfrm>
          </p:grpSpPr>
          <p:pic>
            <p:nvPicPr>
              <p:cNvPr id="79" name="図 78"/>
              <p:cNvPicPr/>
              <p:nvPr/>
            </p:nvPicPr>
            <p:blipFill rotWithShape="1">
              <a:blip r:embed="rId5" cstate="print">
                <a:extLst>
                  <a:ext uri="{28A0092B-C50C-407E-A947-70E740481C1C}">
                    <a14:useLocalDpi xmlns:a14="http://schemas.microsoft.com/office/drawing/2010/main" val="0"/>
                  </a:ext>
                </a:extLst>
              </a:blip>
              <a:srcRect b="76345"/>
              <a:stretch/>
            </p:blipFill>
            <p:spPr bwMode="auto">
              <a:xfrm rot="10800000">
                <a:off x="8825029" y="3064860"/>
                <a:ext cx="657691" cy="186509"/>
              </a:xfrm>
              <a:prstGeom prst="rect">
                <a:avLst/>
              </a:prstGeom>
              <a:noFill/>
              <a:ln>
                <a:noFill/>
              </a:ln>
            </p:spPr>
          </p:pic>
          <p:grpSp>
            <p:nvGrpSpPr>
              <p:cNvPr id="80" name="グループ化 79"/>
              <p:cNvGrpSpPr/>
              <p:nvPr/>
            </p:nvGrpSpPr>
            <p:grpSpPr>
              <a:xfrm>
                <a:off x="8817529" y="3225148"/>
                <a:ext cx="665190" cy="338124"/>
                <a:chOff x="6526234" y="2036218"/>
                <a:chExt cx="1264718" cy="642872"/>
              </a:xfrm>
            </p:grpSpPr>
            <p:pic>
              <p:nvPicPr>
                <p:cNvPr id="81" name="図 80"/>
                <p:cNvPicPr/>
                <p:nvPr/>
              </p:nvPicPr>
              <p:blipFill rotWithShape="1">
                <a:blip r:embed="rId5" cstate="print">
                  <a:extLst>
                    <a:ext uri="{28A0092B-C50C-407E-A947-70E740481C1C}">
                      <a14:useLocalDpi xmlns:a14="http://schemas.microsoft.com/office/drawing/2010/main" val="0"/>
                    </a:ext>
                  </a:extLst>
                </a:blip>
                <a:srcRect b="76345"/>
                <a:stretch/>
              </p:blipFill>
              <p:spPr bwMode="auto">
                <a:xfrm rot="10800000">
                  <a:off x="6526234" y="2320394"/>
                  <a:ext cx="1250460" cy="354608"/>
                </a:xfrm>
                <a:prstGeom prst="rect">
                  <a:avLst/>
                </a:prstGeom>
                <a:noFill/>
                <a:ln>
                  <a:noFill/>
                </a:ln>
              </p:spPr>
            </p:pic>
            <p:pic>
              <p:nvPicPr>
                <p:cNvPr id="82" name="図 81"/>
                <p:cNvPicPr/>
                <p:nvPr/>
              </p:nvPicPr>
              <p:blipFill rotWithShape="1">
                <a:blip r:embed="rId5" cstate="print">
                  <a:extLst>
                    <a:ext uri="{28A0092B-C50C-407E-A947-70E740481C1C}">
                      <a14:useLocalDpi xmlns:a14="http://schemas.microsoft.com/office/drawing/2010/main" val="0"/>
                    </a:ext>
                  </a:extLst>
                </a:blip>
                <a:srcRect b="76345"/>
                <a:stretch/>
              </p:blipFill>
              <p:spPr bwMode="auto">
                <a:xfrm rot="10800000">
                  <a:off x="6540492" y="2036218"/>
                  <a:ext cx="1250460" cy="354608"/>
                </a:xfrm>
                <a:prstGeom prst="rect">
                  <a:avLst/>
                </a:prstGeom>
                <a:noFill/>
                <a:ln>
                  <a:noFill/>
                </a:ln>
              </p:spPr>
            </p:pic>
            <p:pic>
              <p:nvPicPr>
                <p:cNvPr id="83" name="図 82"/>
                <p:cNvPicPr/>
                <p:nvPr/>
              </p:nvPicPr>
              <p:blipFill rotWithShape="1">
                <a:blip r:embed="rId11" cstate="print">
                  <a:extLst>
                    <a:ext uri="{28A0092B-C50C-407E-A947-70E740481C1C}">
                      <a14:useLocalDpi xmlns:a14="http://schemas.microsoft.com/office/drawing/2010/main" val="0"/>
                    </a:ext>
                  </a:extLst>
                </a:blip>
                <a:srcRect l="41122" r="37249" b="79221"/>
                <a:stretch/>
              </p:blipFill>
              <p:spPr bwMode="auto">
                <a:xfrm rot="10800000">
                  <a:off x="6993213" y="2367606"/>
                  <a:ext cx="270457" cy="311484"/>
                </a:xfrm>
                <a:prstGeom prst="rect">
                  <a:avLst/>
                </a:prstGeom>
                <a:noFill/>
                <a:ln>
                  <a:noFill/>
                </a:ln>
              </p:spPr>
            </p:pic>
          </p:grpSp>
        </p:grpSp>
        <mc:AlternateContent xmlns:mc="http://schemas.openxmlformats.org/markup-compatibility/2006" xmlns:a14="http://schemas.microsoft.com/office/drawing/2010/main">
          <mc:Choice Requires="a14">
            <p:sp>
              <p:nvSpPr>
                <p:cNvPr id="77" name="テキスト ボックス 76"/>
                <p:cNvSpPr txBox="1"/>
                <p:nvPr/>
              </p:nvSpPr>
              <p:spPr>
                <a:xfrm rot="5400000">
                  <a:off x="6684680" y="3855711"/>
                  <a:ext cx="43857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ja-JP" altLang="en-US" sz="1400" i="0">
                            <a:latin typeface="Cambria Math" panose="02040503050406030204" pitchFamily="18" charset="0"/>
                          </a:rPr>
                          <m:t>・・・</m:t>
                        </m:r>
                      </m:oMath>
                    </m:oMathPara>
                  </a14:m>
                  <a:endParaRPr kumimoji="1" lang="ja-JP" altLang="en-US" sz="1400" dirty="0"/>
                </a:p>
              </p:txBody>
            </p:sp>
          </mc:Choice>
          <mc:Fallback xmlns="">
            <p:sp>
              <p:nvSpPr>
                <p:cNvPr id="77" name="テキスト ボックス 76"/>
                <p:cNvSpPr txBox="1">
                  <a:spLocks noRot="1" noChangeAspect="1" noMove="1" noResize="1" noEditPoints="1" noAdjustHandles="1" noChangeArrowheads="1" noChangeShapeType="1" noTextEdit="1"/>
                </p:cNvSpPr>
                <p:nvPr/>
              </p:nvSpPr>
              <p:spPr>
                <a:xfrm rot="5400000">
                  <a:off x="6684680" y="3855711"/>
                  <a:ext cx="438570" cy="307777"/>
                </a:xfrm>
                <a:prstGeom prst="rect">
                  <a:avLst/>
                </a:prstGeom>
                <a:blipFill rotWithShape="1">
                  <a:blip r:embed="rId12"/>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8" name="テキスト ボックス 77"/>
                <p:cNvSpPr txBox="1"/>
                <p:nvPr/>
              </p:nvSpPr>
              <p:spPr>
                <a:xfrm rot="5400000">
                  <a:off x="6686800" y="3091159"/>
                  <a:ext cx="438570" cy="3302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ja-JP" altLang="en-US" sz="1400" i="1">
                            <a:latin typeface="Cambria Math" panose="02040503050406030204" pitchFamily="18" charset="0"/>
                          </a:rPr>
                          <m:t>・・・</m:t>
                        </m:r>
                      </m:oMath>
                    </m:oMathPara>
                  </a14:m>
                  <a:endParaRPr kumimoji="1" lang="ja-JP" altLang="en-US" sz="1400" i="1" dirty="0"/>
                </a:p>
              </p:txBody>
            </p:sp>
          </mc:Choice>
          <mc:Fallback xmlns="">
            <p:sp>
              <p:nvSpPr>
                <p:cNvPr id="78" name="テキスト ボックス 77"/>
                <p:cNvSpPr txBox="1">
                  <a:spLocks noRot="1" noChangeAspect="1" noMove="1" noResize="1" noEditPoints="1" noAdjustHandles="1" noChangeArrowheads="1" noChangeShapeType="1" noTextEdit="1"/>
                </p:cNvSpPr>
                <p:nvPr/>
              </p:nvSpPr>
              <p:spPr>
                <a:xfrm rot="5400000">
                  <a:off x="6686800" y="3091159"/>
                  <a:ext cx="438570" cy="330231"/>
                </a:xfrm>
                <a:prstGeom prst="rect">
                  <a:avLst/>
                </a:prstGeom>
                <a:blipFill rotWithShape="1">
                  <a:blip r:embed="rId13"/>
                  <a:stretch>
                    <a:fillRect/>
                  </a:stretch>
                </a:blipFill>
              </p:spPr>
              <p:txBody>
                <a:bodyPr/>
                <a:lstStyle/>
                <a:p>
                  <a:r>
                    <a:rPr lang="ja-JP" altLang="en-US">
                      <a:noFill/>
                    </a:rPr>
                    <a:t> </a:t>
                  </a:r>
                </a:p>
              </p:txBody>
            </p:sp>
          </mc:Fallback>
        </mc:AlternateContent>
      </p:grpSp>
      <p:cxnSp>
        <p:nvCxnSpPr>
          <p:cNvPr id="25" name="直線コネクタ 24"/>
          <p:cNvCxnSpPr/>
          <p:nvPr/>
        </p:nvCxnSpPr>
        <p:spPr>
          <a:xfrm flipV="1">
            <a:off x="1280756" y="4951134"/>
            <a:ext cx="577170" cy="182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flipV="1">
            <a:off x="2334758" y="5365522"/>
            <a:ext cx="577170" cy="182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flipV="1">
            <a:off x="2318261" y="4536561"/>
            <a:ext cx="577170" cy="182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p:nvCxnSpPr>
        <p:spPr>
          <a:xfrm flipV="1">
            <a:off x="3361284" y="4964495"/>
            <a:ext cx="577170" cy="182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a:off x="1864917" y="4964390"/>
            <a:ext cx="505618" cy="402961"/>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a:off x="2911928" y="5365522"/>
            <a:ext cx="460761" cy="186352"/>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p:nvCxnSpPr>
        <p:spPr>
          <a:xfrm flipV="1">
            <a:off x="1867391" y="4524372"/>
            <a:ext cx="450815" cy="417748"/>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2" name="直線コネクタ 31"/>
          <p:cNvCxnSpPr/>
          <p:nvPr/>
        </p:nvCxnSpPr>
        <p:spPr>
          <a:xfrm flipV="1">
            <a:off x="2895551" y="4358215"/>
            <a:ext cx="509719" cy="17834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3" name="直線矢印コネクタ 32"/>
          <p:cNvCxnSpPr/>
          <p:nvPr/>
        </p:nvCxnSpPr>
        <p:spPr>
          <a:xfrm>
            <a:off x="2382153" y="4556136"/>
            <a:ext cx="0" cy="796352"/>
          </a:xfrm>
          <a:prstGeom prst="straightConnector1">
            <a:avLst/>
          </a:prstGeom>
          <a:ln w="38100">
            <a:solidFill>
              <a:srgbClr val="7030A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p:nvPr/>
        </p:nvCxnSpPr>
        <p:spPr>
          <a:xfrm flipV="1">
            <a:off x="3380731" y="4351057"/>
            <a:ext cx="577170" cy="182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flipV="1">
            <a:off x="3372688" y="5551874"/>
            <a:ext cx="577170" cy="182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flipV="1">
            <a:off x="4446490" y="4263701"/>
            <a:ext cx="577170" cy="182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flipV="1">
            <a:off x="4446490" y="4720413"/>
            <a:ext cx="577170" cy="182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flipV="1">
            <a:off x="4457621" y="5650840"/>
            <a:ext cx="577170" cy="182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直線コネクタ 38"/>
          <p:cNvCxnSpPr/>
          <p:nvPr/>
        </p:nvCxnSpPr>
        <p:spPr>
          <a:xfrm flipV="1">
            <a:off x="4446490" y="5198925"/>
            <a:ext cx="5771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flipV="1">
            <a:off x="3926575" y="4258187"/>
            <a:ext cx="516506" cy="98542"/>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 name="直線コネクタ 40"/>
          <p:cNvCxnSpPr/>
          <p:nvPr/>
        </p:nvCxnSpPr>
        <p:spPr>
          <a:xfrm>
            <a:off x="3949858" y="5556632"/>
            <a:ext cx="528624" cy="106905"/>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p:nvPr/>
        </p:nvCxnSpPr>
        <p:spPr>
          <a:xfrm>
            <a:off x="3450867" y="4362557"/>
            <a:ext cx="0" cy="564729"/>
          </a:xfrm>
          <a:prstGeom prst="straightConnector1">
            <a:avLst/>
          </a:prstGeom>
          <a:ln w="38100">
            <a:solidFill>
              <a:srgbClr val="7030A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3" name="直線矢印コネクタ 42"/>
          <p:cNvCxnSpPr/>
          <p:nvPr/>
        </p:nvCxnSpPr>
        <p:spPr>
          <a:xfrm>
            <a:off x="3450867" y="4965971"/>
            <a:ext cx="0" cy="564729"/>
          </a:xfrm>
          <a:prstGeom prst="straightConnector1">
            <a:avLst/>
          </a:prstGeom>
          <a:ln w="38100">
            <a:solidFill>
              <a:srgbClr val="7030A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a:xfrm flipH="1">
            <a:off x="4533525" y="4283853"/>
            <a:ext cx="6515" cy="420911"/>
          </a:xfrm>
          <a:prstGeom prst="straightConnector1">
            <a:avLst/>
          </a:prstGeom>
          <a:ln w="38100">
            <a:solidFill>
              <a:srgbClr val="7030A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5" name="直線矢印コネクタ 44"/>
          <p:cNvCxnSpPr/>
          <p:nvPr/>
        </p:nvCxnSpPr>
        <p:spPr>
          <a:xfrm>
            <a:off x="4536782" y="4717978"/>
            <a:ext cx="0" cy="426963"/>
          </a:xfrm>
          <a:prstGeom prst="straightConnector1">
            <a:avLst/>
          </a:prstGeom>
          <a:ln w="38100">
            <a:solidFill>
              <a:srgbClr val="7030A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p:nvPr/>
        </p:nvCxnSpPr>
        <p:spPr>
          <a:xfrm>
            <a:off x="4536782" y="5223384"/>
            <a:ext cx="0" cy="414117"/>
          </a:xfrm>
          <a:prstGeom prst="straightConnector1">
            <a:avLst/>
          </a:prstGeom>
          <a:ln w="38100">
            <a:solidFill>
              <a:srgbClr val="7030A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7" name="テキスト ボックス 46"/>
              <p:cNvSpPr txBox="1"/>
              <p:nvPr/>
            </p:nvSpPr>
            <p:spPr>
              <a:xfrm>
                <a:off x="2411760" y="4718761"/>
                <a:ext cx="635302" cy="51043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ja-JP" sz="2400" i="1" dirty="0" smtClean="0">
                          <a:solidFill>
                            <a:srgbClr val="FF0000"/>
                          </a:solidFill>
                          <a:latin typeface="Cambria Math" panose="02040503050406030204" pitchFamily="18" charset="0"/>
                        </a:rPr>
                        <m:t>2</m:t>
                      </m:r>
                      <m:r>
                        <a:rPr kumimoji="1" lang="en-US" altLang="ja-JP" sz="2400" i="1" dirty="0" smtClean="0">
                          <a:solidFill>
                            <a:srgbClr val="FF0000"/>
                          </a:solidFill>
                          <a:latin typeface="Cambria Math" panose="02040503050406030204" pitchFamily="18" charset="0"/>
                        </a:rPr>
                        <m:t>𝑡</m:t>
                      </m:r>
                    </m:oMath>
                  </m:oMathPara>
                </a14:m>
                <a:endParaRPr kumimoji="1" lang="ja-JP" altLang="en-US" sz="2400" i="1" dirty="0">
                  <a:solidFill>
                    <a:srgbClr val="FF0000"/>
                  </a:solidFill>
                </a:endParaRPr>
              </a:p>
            </p:txBody>
          </p:sp>
        </mc:Choice>
        <mc:Fallback xmlns="">
          <p:sp>
            <p:nvSpPr>
              <p:cNvPr id="47" name="テキスト ボックス 46"/>
              <p:cNvSpPr txBox="1">
                <a:spLocks noRot="1" noChangeAspect="1" noMove="1" noResize="1" noEditPoints="1" noAdjustHandles="1" noChangeArrowheads="1" noChangeShapeType="1" noTextEdit="1"/>
              </p:cNvSpPr>
              <p:nvPr/>
            </p:nvSpPr>
            <p:spPr>
              <a:xfrm>
                <a:off x="2411760" y="4718761"/>
                <a:ext cx="635302" cy="510439"/>
              </a:xfrm>
              <a:prstGeom prst="rect">
                <a:avLst/>
              </a:prstGeom>
              <a:blipFill rotWithShape="1">
                <a:blip r:embed="rId14"/>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48" name="テキスト ボックス 47"/>
              <p:cNvSpPr txBox="1"/>
              <p:nvPr/>
            </p:nvSpPr>
            <p:spPr>
              <a:xfrm>
                <a:off x="3470511" y="4431982"/>
                <a:ext cx="635302" cy="5585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ad>
                        <m:radPr>
                          <m:degHide m:val="on"/>
                          <m:ctrlPr>
                            <a:rPr kumimoji="1" lang="en-US" altLang="ja-JP" sz="2400" i="1" dirty="0" smtClean="0">
                              <a:solidFill>
                                <a:srgbClr val="FF0000"/>
                              </a:solidFill>
                              <a:latin typeface="Cambria Math"/>
                            </a:rPr>
                          </m:ctrlPr>
                        </m:radPr>
                        <m:deg/>
                        <m:e>
                          <m:r>
                            <a:rPr kumimoji="1" lang="en-US" altLang="ja-JP" sz="2400" b="0" i="1" dirty="0" smtClean="0">
                              <a:solidFill>
                                <a:srgbClr val="FF0000"/>
                              </a:solidFill>
                              <a:latin typeface="Cambria Math" panose="02040503050406030204" pitchFamily="18" charset="0"/>
                            </a:rPr>
                            <m:t>2</m:t>
                          </m:r>
                        </m:e>
                      </m:rad>
                      <m:r>
                        <a:rPr kumimoji="1" lang="en-US" altLang="ja-JP" sz="2400" i="1" dirty="0" smtClean="0">
                          <a:solidFill>
                            <a:srgbClr val="FF0000"/>
                          </a:solidFill>
                          <a:latin typeface="Cambria Math" panose="02040503050406030204" pitchFamily="18" charset="0"/>
                        </a:rPr>
                        <m:t>𝑡</m:t>
                      </m:r>
                    </m:oMath>
                  </m:oMathPara>
                </a14:m>
                <a:endParaRPr kumimoji="1" lang="ja-JP" altLang="en-US" sz="2400" i="1" dirty="0">
                  <a:solidFill>
                    <a:srgbClr val="FF0000"/>
                  </a:solidFill>
                </a:endParaRPr>
              </a:p>
            </p:txBody>
          </p:sp>
        </mc:Choice>
        <mc:Fallback xmlns="">
          <p:sp>
            <p:nvSpPr>
              <p:cNvPr id="48" name="テキスト ボックス 47"/>
              <p:cNvSpPr txBox="1">
                <a:spLocks noRot="1" noChangeAspect="1" noMove="1" noResize="1" noEditPoints="1" noAdjustHandles="1" noChangeArrowheads="1" noChangeShapeType="1" noTextEdit="1"/>
              </p:cNvSpPr>
              <p:nvPr/>
            </p:nvSpPr>
            <p:spPr>
              <a:xfrm>
                <a:off x="3470511" y="4431982"/>
                <a:ext cx="635302" cy="558577"/>
              </a:xfrm>
              <a:prstGeom prst="rect">
                <a:avLst/>
              </a:prstGeom>
              <a:blipFill rotWithShape="1">
                <a:blip r:embed="rId15"/>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49" name="テキスト ボックス 48"/>
              <p:cNvSpPr txBox="1"/>
              <p:nvPr/>
            </p:nvSpPr>
            <p:spPr>
              <a:xfrm>
                <a:off x="3487895" y="5033240"/>
                <a:ext cx="635302" cy="5585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ad>
                        <m:radPr>
                          <m:degHide m:val="on"/>
                          <m:ctrlPr>
                            <a:rPr lang="en-US" altLang="ja-JP" sz="2400" i="1" dirty="0" smtClean="0">
                              <a:solidFill>
                                <a:srgbClr val="FF0000"/>
                              </a:solidFill>
                              <a:latin typeface="Cambria Math"/>
                            </a:rPr>
                          </m:ctrlPr>
                        </m:radPr>
                        <m:deg/>
                        <m:e>
                          <m:r>
                            <a:rPr lang="en-US" altLang="ja-JP" sz="2400" i="1" dirty="0">
                              <a:solidFill>
                                <a:srgbClr val="FF0000"/>
                              </a:solidFill>
                              <a:latin typeface="Cambria Math" panose="02040503050406030204" pitchFamily="18" charset="0"/>
                            </a:rPr>
                            <m:t>2</m:t>
                          </m:r>
                        </m:e>
                      </m:rad>
                      <m:r>
                        <a:rPr kumimoji="1" lang="en-US" altLang="ja-JP" sz="2400" i="1" dirty="0" smtClean="0">
                          <a:solidFill>
                            <a:srgbClr val="FF0000"/>
                          </a:solidFill>
                          <a:latin typeface="Cambria Math" panose="02040503050406030204" pitchFamily="18" charset="0"/>
                        </a:rPr>
                        <m:t>𝑡</m:t>
                      </m:r>
                    </m:oMath>
                  </m:oMathPara>
                </a14:m>
                <a:endParaRPr kumimoji="1" lang="ja-JP" altLang="en-US" sz="2400" i="1" dirty="0">
                  <a:solidFill>
                    <a:srgbClr val="FF0000"/>
                  </a:solidFill>
                </a:endParaRPr>
              </a:p>
            </p:txBody>
          </p:sp>
        </mc:Choice>
        <mc:Fallback xmlns="">
          <p:sp>
            <p:nvSpPr>
              <p:cNvPr id="49" name="テキスト ボックス 48"/>
              <p:cNvSpPr txBox="1">
                <a:spLocks noRot="1" noChangeAspect="1" noMove="1" noResize="1" noEditPoints="1" noAdjustHandles="1" noChangeArrowheads="1" noChangeShapeType="1" noTextEdit="1"/>
              </p:cNvSpPr>
              <p:nvPr/>
            </p:nvSpPr>
            <p:spPr>
              <a:xfrm>
                <a:off x="3487895" y="5033240"/>
                <a:ext cx="635302" cy="558577"/>
              </a:xfrm>
              <a:prstGeom prst="rect">
                <a:avLst/>
              </a:prstGeom>
              <a:blipFill rotWithShape="1">
                <a:blip r:embed="rId16"/>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50" name="テキスト ボックス 49"/>
              <p:cNvSpPr txBox="1"/>
              <p:nvPr/>
            </p:nvSpPr>
            <p:spPr>
              <a:xfrm>
                <a:off x="4628737" y="4769349"/>
                <a:ext cx="774154" cy="510439"/>
              </a:xfrm>
              <a:prstGeom prst="rect">
                <a:avLst/>
              </a:prstGeom>
              <a:noFill/>
            </p:spPr>
            <p:txBody>
              <a:bodyPr wrap="square" rtlCol="0">
                <a:spAutoFit/>
              </a:bodyPr>
              <a:lstStyle/>
              <a:p>
                <a:r>
                  <a:rPr lang="en-US" altLang="ja-JP" sz="2400" dirty="0" smtClean="0">
                    <a:solidFill>
                      <a:srgbClr val="FF0000"/>
                    </a:solidFill>
                  </a:rPr>
                  <a:t>1.2</a:t>
                </a:r>
                <a14:m>
                  <m:oMath xmlns:m="http://schemas.openxmlformats.org/officeDocument/2006/math">
                    <m:r>
                      <a:rPr kumimoji="1" lang="en-US" altLang="ja-JP" sz="2400" i="1" dirty="0" smtClean="0">
                        <a:solidFill>
                          <a:srgbClr val="FF0000"/>
                        </a:solidFill>
                        <a:latin typeface="Cambria Math" panose="02040503050406030204" pitchFamily="18" charset="0"/>
                      </a:rPr>
                      <m:t>𝑡</m:t>
                    </m:r>
                  </m:oMath>
                </a14:m>
                <a:endParaRPr kumimoji="1" lang="ja-JP" altLang="en-US" sz="2400" i="1" dirty="0">
                  <a:solidFill>
                    <a:srgbClr val="FF0000"/>
                  </a:solidFill>
                </a:endParaRPr>
              </a:p>
            </p:txBody>
          </p:sp>
        </mc:Choice>
        <mc:Fallback xmlns="">
          <p:sp>
            <p:nvSpPr>
              <p:cNvPr id="50" name="テキスト ボックス 49"/>
              <p:cNvSpPr txBox="1">
                <a:spLocks noRot="1" noChangeAspect="1" noMove="1" noResize="1" noEditPoints="1" noAdjustHandles="1" noChangeArrowheads="1" noChangeShapeType="1" noTextEdit="1"/>
              </p:cNvSpPr>
              <p:nvPr/>
            </p:nvSpPr>
            <p:spPr>
              <a:xfrm>
                <a:off x="4628737" y="4769349"/>
                <a:ext cx="774154" cy="510439"/>
              </a:xfrm>
              <a:prstGeom prst="rect">
                <a:avLst/>
              </a:prstGeom>
              <a:blipFill rotWithShape="1">
                <a:blip r:embed="rId17"/>
                <a:stretch>
                  <a:fillRect l="-11811" t="-9524" b="-1666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51" name="テキスト ボックス 50"/>
              <p:cNvSpPr txBox="1"/>
              <p:nvPr/>
            </p:nvSpPr>
            <p:spPr>
              <a:xfrm>
                <a:off x="4776079" y="5248164"/>
                <a:ext cx="386286" cy="51043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ja-JP" sz="2400" i="1" dirty="0" smtClean="0">
                          <a:solidFill>
                            <a:srgbClr val="FF0000"/>
                          </a:solidFill>
                          <a:latin typeface="Cambria Math" panose="02040503050406030204" pitchFamily="18" charset="0"/>
                        </a:rPr>
                        <m:t>𝑡</m:t>
                      </m:r>
                    </m:oMath>
                  </m:oMathPara>
                </a14:m>
                <a:endParaRPr kumimoji="1" lang="ja-JP" altLang="en-US" sz="2400" i="1" dirty="0">
                  <a:solidFill>
                    <a:srgbClr val="FF0000"/>
                  </a:solidFill>
                </a:endParaRPr>
              </a:p>
            </p:txBody>
          </p:sp>
        </mc:Choice>
        <mc:Fallback xmlns="">
          <p:sp>
            <p:nvSpPr>
              <p:cNvPr id="51" name="テキスト ボックス 50"/>
              <p:cNvSpPr txBox="1">
                <a:spLocks noRot="1" noChangeAspect="1" noMove="1" noResize="1" noEditPoints="1" noAdjustHandles="1" noChangeArrowheads="1" noChangeShapeType="1" noTextEdit="1"/>
              </p:cNvSpPr>
              <p:nvPr/>
            </p:nvSpPr>
            <p:spPr>
              <a:xfrm>
                <a:off x="4776079" y="5248164"/>
                <a:ext cx="386286" cy="510439"/>
              </a:xfrm>
              <a:prstGeom prst="rect">
                <a:avLst/>
              </a:prstGeom>
              <a:blipFill rotWithShape="1">
                <a:blip r:embed="rId18"/>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52" name="テキスト ボックス 51"/>
              <p:cNvSpPr txBox="1"/>
              <p:nvPr/>
            </p:nvSpPr>
            <p:spPr>
              <a:xfrm>
                <a:off x="4716016" y="4321030"/>
                <a:ext cx="424862" cy="51043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ja-JP" sz="2400" i="1" dirty="0" smtClean="0">
                          <a:solidFill>
                            <a:srgbClr val="FF0000"/>
                          </a:solidFill>
                          <a:latin typeface="Cambria Math" panose="02040503050406030204" pitchFamily="18" charset="0"/>
                        </a:rPr>
                        <m:t>𝑡</m:t>
                      </m:r>
                    </m:oMath>
                  </m:oMathPara>
                </a14:m>
                <a:endParaRPr kumimoji="1" lang="ja-JP" altLang="en-US" sz="2400" i="1" dirty="0">
                  <a:solidFill>
                    <a:srgbClr val="FF0000"/>
                  </a:solidFill>
                </a:endParaRPr>
              </a:p>
            </p:txBody>
          </p:sp>
        </mc:Choice>
        <mc:Fallback xmlns="">
          <p:sp>
            <p:nvSpPr>
              <p:cNvPr id="52" name="テキスト ボックス 51"/>
              <p:cNvSpPr txBox="1">
                <a:spLocks noRot="1" noChangeAspect="1" noMove="1" noResize="1" noEditPoints="1" noAdjustHandles="1" noChangeArrowheads="1" noChangeShapeType="1" noTextEdit="1"/>
              </p:cNvSpPr>
              <p:nvPr/>
            </p:nvSpPr>
            <p:spPr>
              <a:xfrm>
                <a:off x="4716016" y="4321030"/>
                <a:ext cx="424862" cy="510439"/>
              </a:xfrm>
              <a:prstGeom prst="rect">
                <a:avLst/>
              </a:prstGeom>
              <a:blipFill rotWithShape="1">
                <a:blip r:embed="rId19"/>
                <a:stretch>
                  <a:fillRect/>
                </a:stretch>
              </a:blipFill>
            </p:spPr>
            <p:txBody>
              <a:bodyPr/>
              <a:lstStyle/>
              <a:p>
                <a:r>
                  <a:rPr lang="ja-JP" altLang="en-US">
                    <a:noFill/>
                  </a:rPr>
                  <a:t> </a:t>
                </a:r>
              </a:p>
            </p:txBody>
          </p:sp>
        </mc:Fallback>
      </mc:AlternateContent>
      <p:cxnSp>
        <p:nvCxnSpPr>
          <p:cNvPr id="53" name="直線コネクタ 52"/>
          <p:cNvCxnSpPr/>
          <p:nvPr/>
        </p:nvCxnSpPr>
        <p:spPr>
          <a:xfrm flipV="1">
            <a:off x="5521332" y="4510643"/>
            <a:ext cx="577170" cy="182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p:nvCxnSpPr>
        <p:spPr>
          <a:xfrm flipV="1">
            <a:off x="5521332" y="4959186"/>
            <a:ext cx="577170" cy="182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flipV="1">
            <a:off x="5532463" y="5752955"/>
            <a:ext cx="577170" cy="182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flipV="1">
            <a:off x="5521332" y="5407564"/>
            <a:ext cx="577170" cy="182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直線矢印コネクタ 56"/>
          <p:cNvCxnSpPr/>
          <p:nvPr/>
        </p:nvCxnSpPr>
        <p:spPr>
          <a:xfrm flipH="1">
            <a:off x="5603564" y="4539439"/>
            <a:ext cx="4280" cy="398247"/>
          </a:xfrm>
          <a:prstGeom prst="straightConnector1">
            <a:avLst/>
          </a:prstGeom>
          <a:ln w="38100">
            <a:solidFill>
              <a:srgbClr val="7030A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8" name="直線矢印コネクタ 57"/>
          <p:cNvCxnSpPr/>
          <p:nvPr/>
        </p:nvCxnSpPr>
        <p:spPr>
          <a:xfrm>
            <a:off x="5603089" y="4990540"/>
            <a:ext cx="5231" cy="408239"/>
          </a:xfrm>
          <a:prstGeom prst="straightConnector1">
            <a:avLst/>
          </a:prstGeom>
          <a:ln w="38100">
            <a:solidFill>
              <a:srgbClr val="7030A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9" name="直線矢印コネクタ 58"/>
          <p:cNvCxnSpPr/>
          <p:nvPr/>
        </p:nvCxnSpPr>
        <p:spPr>
          <a:xfrm flipH="1">
            <a:off x="5603089" y="5431562"/>
            <a:ext cx="5231" cy="307683"/>
          </a:xfrm>
          <a:prstGeom prst="straightConnector1">
            <a:avLst/>
          </a:prstGeom>
          <a:ln w="38100">
            <a:solidFill>
              <a:srgbClr val="7030A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0" name="テキスト ボックス 59"/>
              <p:cNvSpPr txBox="1"/>
              <p:nvPr/>
            </p:nvSpPr>
            <p:spPr>
              <a:xfrm>
                <a:off x="5673601" y="4967940"/>
                <a:ext cx="635302" cy="51043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ja-JP" sz="2400" i="1" dirty="0" smtClean="0">
                          <a:solidFill>
                            <a:srgbClr val="FF0000"/>
                          </a:solidFill>
                          <a:latin typeface="Cambria Math" panose="02040503050406030204" pitchFamily="18" charset="0"/>
                        </a:rPr>
                        <m:t>𝑡</m:t>
                      </m:r>
                    </m:oMath>
                  </m:oMathPara>
                </a14:m>
                <a:endParaRPr kumimoji="1" lang="ja-JP" altLang="en-US" sz="2400" i="1" dirty="0">
                  <a:solidFill>
                    <a:srgbClr val="FF0000"/>
                  </a:solidFill>
                </a:endParaRPr>
              </a:p>
            </p:txBody>
          </p:sp>
        </mc:Choice>
        <mc:Fallback xmlns="">
          <p:sp>
            <p:nvSpPr>
              <p:cNvPr id="60" name="テキスト ボックス 59"/>
              <p:cNvSpPr txBox="1">
                <a:spLocks noRot="1" noChangeAspect="1" noMove="1" noResize="1" noEditPoints="1" noAdjustHandles="1" noChangeArrowheads="1" noChangeShapeType="1" noTextEdit="1"/>
              </p:cNvSpPr>
              <p:nvPr/>
            </p:nvSpPr>
            <p:spPr>
              <a:xfrm>
                <a:off x="5673601" y="4967940"/>
                <a:ext cx="635302" cy="510439"/>
              </a:xfrm>
              <a:prstGeom prst="rect">
                <a:avLst/>
              </a:prstGeom>
              <a:blipFill rotWithShape="1">
                <a:blip r:embed="rId20"/>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1" name="テキスト ボックス 60"/>
              <p:cNvSpPr txBox="1"/>
              <p:nvPr/>
            </p:nvSpPr>
            <p:spPr>
              <a:xfrm>
                <a:off x="5710488" y="5361114"/>
                <a:ext cx="635302" cy="51043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ja-JP" sz="2400" b="0" i="1" dirty="0" smtClean="0">
                          <a:solidFill>
                            <a:srgbClr val="FF0000"/>
                          </a:solidFill>
                          <a:latin typeface="Cambria Math" panose="02040503050406030204" pitchFamily="18" charset="0"/>
                        </a:rPr>
                        <m:t>0.7</m:t>
                      </m:r>
                      <m:r>
                        <a:rPr kumimoji="1" lang="en-US" altLang="ja-JP" sz="2400" i="1" dirty="0" smtClean="0">
                          <a:solidFill>
                            <a:srgbClr val="FF0000"/>
                          </a:solidFill>
                          <a:latin typeface="Cambria Math" panose="02040503050406030204" pitchFamily="18" charset="0"/>
                        </a:rPr>
                        <m:t>𝑡</m:t>
                      </m:r>
                    </m:oMath>
                  </m:oMathPara>
                </a14:m>
                <a:endParaRPr kumimoji="1" lang="ja-JP" altLang="en-US" sz="2400" i="1" dirty="0">
                  <a:solidFill>
                    <a:srgbClr val="FF0000"/>
                  </a:solidFill>
                </a:endParaRPr>
              </a:p>
            </p:txBody>
          </p:sp>
        </mc:Choice>
        <mc:Fallback xmlns="">
          <p:sp>
            <p:nvSpPr>
              <p:cNvPr id="61" name="テキスト ボックス 60"/>
              <p:cNvSpPr txBox="1">
                <a:spLocks noRot="1" noChangeAspect="1" noMove="1" noResize="1" noEditPoints="1" noAdjustHandles="1" noChangeArrowheads="1" noChangeShapeType="1" noTextEdit="1"/>
              </p:cNvSpPr>
              <p:nvPr/>
            </p:nvSpPr>
            <p:spPr>
              <a:xfrm>
                <a:off x="5710488" y="5361114"/>
                <a:ext cx="635302" cy="510439"/>
              </a:xfrm>
              <a:prstGeom prst="rect">
                <a:avLst/>
              </a:prstGeom>
              <a:blipFill rotWithShape="1">
                <a:blip r:embed="rId21"/>
                <a:stretch>
                  <a:fillRect l="-2885" r="-11538"/>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2" name="テキスト ボックス 61"/>
              <p:cNvSpPr txBox="1"/>
              <p:nvPr/>
            </p:nvSpPr>
            <p:spPr>
              <a:xfrm>
                <a:off x="5682484" y="4518378"/>
                <a:ext cx="635302" cy="51043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ja-JP" sz="2400" i="1" dirty="0" smtClean="0">
                          <a:solidFill>
                            <a:srgbClr val="FF0000"/>
                          </a:solidFill>
                          <a:latin typeface="Cambria Math" panose="02040503050406030204" pitchFamily="18" charset="0"/>
                        </a:rPr>
                        <m:t>𝑡</m:t>
                      </m:r>
                    </m:oMath>
                  </m:oMathPara>
                </a14:m>
                <a:endParaRPr kumimoji="1" lang="ja-JP" altLang="en-US" sz="2400" i="1" dirty="0">
                  <a:solidFill>
                    <a:srgbClr val="FF0000"/>
                  </a:solidFill>
                </a:endParaRPr>
              </a:p>
            </p:txBody>
          </p:sp>
        </mc:Choice>
        <mc:Fallback xmlns="">
          <p:sp>
            <p:nvSpPr>
              <p:cNvPr id="62" name="テキスト ボックス 61"/>
              <p:cNvSpPr txBox="1">
                <a:spLocks noRot="1" noChangeAspect="1" noMove="1" noResize="1" noEditPoints="1" noAdjustHandles="1" noChangeArrowheads="1" noChangeShapeType="1" noTextEdit="1"/>
              </p:cNvSpPr>
              <p:nvPr/>
            </p:nvSpPr>
            <p:spPr>
              <a:xfrm>
                <a:off x="5682484" y="4518378"/>
                <a:ext cx="635302" cy="510439"/>
              </a:xfrm>
              <a:prstGeom prst="rect">
                <a:avLst/>
              </a:prstGeom>
              <a:blipFill rotWithShape="1">
                <a:blip r:embed="rId22"/>
                <a:stretch>
                  <a:fillRect/>
                </a:stretch>
              </a:blipFill>
            </p:spPr>
            <p:txBody>
              <a:bodyPr/>
              <a:lstStyle/>
              <a:p>
                <a:r>
                  <a:rPr lang="ja-JP" altLang="en-US">
                    <a:noFill/>
                  </a:rPr>
                  <a:t> </a:t>
                </a:r>
              </a:p>
            </p:txBody>
          </p:sp>
        </mc:Fallback>
      </mc:AlternateContent>
      <p:cxnSp>
        <p:nvCxnSpPr>
          <p:cNvPr id="63" name="直線コネクタ 62"/>
          <p:cNvCxnSpPr/>
          <p:nvPr/>
        </p:nvCxnSpPr>
        <p:spPr>
          <a:xfrm>
            <a:off x="5517733" y="4157877"/>
            <a:ext cx="557148" cy="22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直線矢印コネクタ 63"/>
          <p:cNvCxnSpPr/>
          <p:nvPr/>
        </p:nvCxnSpPr>
        <p:spPr>
          <a:xfrm>
            <a:off x="5604467" y="4169175"/>
            <a:ext cx="2474" cy="315242"/>
          </a:xfrm>
          <a:prstGeom prst="straightConnector1">
            <a:avLst/>
          </a:prstGeom>
          <a:ln w="38100">
            <a:solidFill>
              <a:srgbClr val="7030A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5" name="テキスト ボックス 64"/>
              <p:cNvSpPr txBox="1"/>
              <p:nvPr/>
            </p:nvSpPr>
            <p:spPr>
              <a:xfrm>
                <a:off x="5694236" y="4110460"/>
                <a:ext cx="635302" cy="51043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ja-JP" sz="2400" b="0" i="1" dirty="0" smtClean="0">
                          <a:solidFill>
                            <a:srgbClr val="FF0000"/>
                          </a:solidFill>
                          <a:latin typeface="Cambria Math" panose="02040503050406030204" pitchFamily="18" charset="0"/>
                        </a:rPr>
                        <m:t>0.7</m:t>
                      </m:r>
                      <m:r>
                        <a:rPr kumimoji="1" lang="en-US" altLang="ja-JP" sz="2400" i="1" dirty="0" smtClean="0">
                          <a:solidFill>
                            <a:srgbClr val="FF0000"/>
                          </a:solidFill>
                          <a:latin typeface="Cambria Math" panose="02040503050406030204" pitchFamily="18" charset="0"/>
                        </a:rPr>
                        <m:t>𝑡</m:t>
                      </m:r>
                    </m:oMath>
                  </m:oMathPara>
                </a14:m>
                <a:endParaRPr kumimoji="1" lang="ja-JP" altLang="en-US" sz="2400" i="1" dirty="0">
                  <a:solidFill>
                    <a:srgbClr val="FF0000"/>
                  </a:solidFill>
                </a:endParaRPr>
              </a:p>
            </p:txBody>
          </p:sp>
        </mc:Choice>
        <mc:Fallback xmlns="">
          <p:sp>
            <p:nvSpPr>
              <p:cNvPr id="65" name="テキスト ボックス 64"/>
              <p:cNvSpPr txBox="1">
                <a:spLocks noRot="1" noChangeAspect="1" noMove="1" noResize="1" noEditPoints="1" noAdjustHandles="1" noChangeArrowheads="1" noChangeShapeType="1" noTextEdit="1"/>
              </p:cNvSpPr>
              <p:nvPr/>
            </p:nvSpPr>
            <p:spPr>
              <a:xfrm>
                <a:off x="5694236" y="4110460"/>
                <a:ext cx="635302" cy="510439"/>
              </a:xfrm>
              <a:prstGeom prst="rect">
                <a:avLst/>
              </a:prstGeom>
              <a:blipFill rotWithShape="1">
                <a:blip r:embed="rId23"/>
                <a:stretch>
                  <a:fillRect l="-1923" r="-12500"/>
                </a:stretch>
              </a:blipFill>
            </p:spPr>
            <p:txBody>
              <a:bodyPr/>
              <a:lstStyle/>
              <a:p>
                <a:r>
                  <a:rPr lang="ja-JP" altLang="en-US">
                    <a:noFill/>
                  </a:rPr>
                  <a:t> </a:t>
                </a:r>
              </a:p>
            </p:txBody>
          </p:sp>
        </mc:Fallback>
      </mc:AlternateContent>
      <p:cxnSp>
        <p:nvCxnSpPr>
          <p:cNvPr id="66" name="直線コネクタ 65"/>
          <p:cNvCxnSpPr/>
          <p:nvPr/>
        </p:nvCxnSpPr>
        <p:spPr>
          <a:xfrm flipV="1">
            <a:off x="5034791" y="4152182"/>
            <a:ext cx="493930" cy="113348"/>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67" name="直線コネクタ 66"/>
          <p:cNvCxnSpPr/>
          <p:nvPr/>
        </p:nvCxnSpPr>
        <p:spPr>
          <a:xfrm>
            <a:off x="5034791" y="5663537"/>
            <a:ext cx="488400" cy="8941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72" name="直線矢印コネクタ 71"/>
          <p:cNvCxnSpPr/>
          <p:nvPr/>
        </p:nvCxnSpPr>
        <p:spPr>
          <a:xfrm flipH="1">
            <a:off x="7375796" y="4005064"/>
            <a:ext cx="10193" cy="1852788"/>
          </a:xfrm>
          <a:prstGeom prst="straightConnector1">
            <a:avLst/>
          </a:prstGeom>
          <a:ln w="38100">
            <a:solidFill>
              <a:srgbClr val="7030A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3" name="テキスト ボックス 72"/>
              <p:cNvSpPr txBox="1"/>
              <p:nvPr/>
            </p:nvSpPr>
            <p:spPr>
              <a:xfrm>
                <a:off x="7503236" y="4711983"/>
                <a:ext cx="284822" cy="408352"/>
              </a:xfrm>
              <a:prstGeom prst="rect">
                <a:avLst/>
              </a:prstGeom>
              <a:noFill/>
            </p:spPr>
            <p:txBody>
              <a:bodyPr wrap="none" lIns="0" tIns="0" rIns="0" bIns="0" rtlCol="0">
                <a:spAutoFit/>
              </a:bodyPr>
              <a:lstStyle/>
              <a:p>
                <a:r>
                  <a:rPr kumimoji="1" lang="en-US" altLang="ja-JP" sz="2400" b="0" dirty="0" smtClean="0">
                    <a:solidFill>
                      <a:srgbClr val="FF0000"/>
                    </a:solidFill>
                  </a:rPr>
                  <a:t>4</a:t>
                </a:r>
                <a14:m>
                  <m:oMath xmlns:m="http://schemas.openxmlformats.org/officeDocument/2006/math">
                    <m:r>
                      <a:rPr kumimoji="1" lang="en-US" altLang="ja-JP" sz="2400" b="0" i="1" smtClean="0">
                        <a:solidFill>
                          <a:srgbClr val="FF0000"/>
                        </a:solidFill>
                        <a:latin typeface="Cambria Math" panose="02040503050406030204" pitchFamily="18" charset="0"/>
                      </a:rPr>
                      <m:t>𝑡</m:t>
                    </m:r>
                  </m:oMath>
                </a14:m>
                <a:endParaRPr kumimoji="1" lang="ja-JP" altLang="en-US" sz="2400" dirty="0">
                  <a:solidFill>
                    <a:srgbClr val="FF0000"/>
                  </a:solidFill>
                </a:endParaRPr>
              </a:p>
            </p:txBody>
          </p:sp>
        </mc:Choice>
        <mc:Fallback xmlns="">
          <p:sp>
            <p:nvSpPr>
              <p:cNvPr id="73" name="テキスト ボックス 72"/>
              <p:cNvSpPr txBox="1">
                <a:spLocks noRot="1" noChangeAspect="1" noMove="1" noResize="1" noEditPoints="1" noAdjustHandles="1" noChangeArrowheads="1" noChangeShapeType="1" noTextEdit="1"/>
              </p:cNvSpPr>
              <p:nvPr/>
            </p:nvSpPr>
            <p:spPr>
              <a:xfrm>
                <a:off x="7503236" y="4711983"/>
                <a:ext cx="284822" cy="408352"/>
              </a:xfrm>
              <a:prstGeom prst="rect">
                <a:avLst/>
              </a:prstGeom>
              <a:blipFill rotWithShape="1">
                <a:blip r:embed="rId24"/>
                <a:stretch>
                  <a:fillRect l="-65957" t="-23881" r="-27660" b="-34328"/>
                </a:stretch>
              </a:blipFill>
            </p:spPr>
            <p:txBody>
              <a:bodyPr/>
              <a:lstStyle/>
              <a:p>
                <a:r>
                  <a:rPr lang="ja-JP" altLang="en-US">
                    <a:noFill/>
                  </a:rPr>
                  <a:t> </a:t>
                </a:r>
              </a:p>
            </p:txBody>
          </p:sp>
        </mc:Fallback>
      </mc:AlternateContent>
      <p:cxnSp>
        <p:nvCxnSpPr>
          <p:cNvPr id="74" name="直線コネクタ 73"/>
          <p:cNvCxnSpPr/>
          <p:nvPr/>
        </p:nvCxnSpPr>
        <p:spPr>
          <a:xfrm flipV="1">
            <a:off x="6065777" y="4042716"/>
            <a:ext cx="607862" cy="106938"/>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75" name="直線コネクタ 74"/>
          <p:cNvCxnSpPr/>
          <p:nvPr/>
        </p:nvCxnSpPr>
        <p:spPr>
          <a:xfrm>
            <a:off x="6107351" y="5750655"/>
            <a:ext cx="594807" cy="11553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6" name="直線コネクタ 5"/>
          <p:cNvCxnSpPr/>
          <p:nvPr/>
        </p:nvCxnSpPr>
        <p:spPr>
          <a:xfrm>
            <a:off x="6692384" y="4029480"/>
            <a:ext cx="5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線コネクタ 6"/>
          <p:cNvCxnSpPr/>
          <p:nvPr/>
        </p:nvCxnSpPr>
        <p:spPr>
          <a:xfrm>
            <a:off x="6692384" y="4106835"/>
            <a:ext cx="5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p:nvCxnSpPr>
        <p:spPr>
          <a:xfrm>
            <a:off x="6692384" y="4192891"/>
            <a:ext cx="5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6692384" y="4293782"/>
            <a:ext cx="5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6692384" y="4409231"/>
            <a:ext cx="5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6692384" y="4532307"/>
            <a:ext cx="5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a:off x="6692384" y="4665272"/>
            <a:ext cx="5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a:off x="6692384" y="4795142"/>
            <a:ext cx="5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a:off x="6692384" y="4909179"/>
            <a:ext cx="5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flipV="1">
            <a:off x="6692384" y="5876544"/>
            <a:ext cx="5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flipV="1">
            <a:off x="6692384" y="5799189"/>
            <a:ext cx="5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flipV="1">
            <a:off x="6692384" y="5713134"/>
            <a:ext cx="5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flipV="1">
            <a:off x="6692384" y="5612243"/>
            <a:ext cx="5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flipV="1">
            <a:off x="6692384" y="5496793"/>
            <a:ext cx="5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flipV="1">
            <a:off x="6692384" y="5373718"/>
            <a:ext cx="5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p:nvCxnSpPr>
        <p:spPr>
          <a:xfrm flipV="1">
            <a:off x="6692384" y="5240753"/>
            <a:ext cx="5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p:nvCxnSpPr>
        <p:spPr>
          <a:xfrm flipV="1">
            <a:off x="6692384" y="5110882"/>
            <a:ext cx="5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flipV="1">
            <a:off x="6692384" y="5014925"/>
            <a:ext cx="5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1" name="テキスト ボックス 110"/>
              <p:cNvSpPr txBox="1"/>
              <p:nvPr/>
            </p:nvSpPr>
            <p:spPr>
              <a:xfrm>
                <a:off x="387725" y="1564122"/>
                <a:ext cx="4816189" cy="136082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kumimoji="1" lang="en-US" altLang="ja-JP" sz="2400" i="1" smtClean="0">
                              <a:latin typeface="Cambria Math"/>
                            </a:rPr>
                          </m:ctrlPr>
                        </m:dPr>
                        <m:e>
                          <m:m>
                            <m:mPr>
                              <m:mcs>
                                <m:mc>
                                  <m:mcPr>
                                    <m:count m:val="2"/>
                                    <m:mcJc m:val="center"/>
                                  </m:mcPr>
                                </m:mc>
                              </m:mcs>
                              <m:ctrlPr>
                                <a:rPr kumimoji="1" lang="en-US" altLang="ja-JP" sz="2400" i="1" smtClean="0">
                                  <a:latin typeface="Cambria Math"/>
                                </a:rPr>
                              </m:ctrlPr>
                            </m:mPr>
                            <m:mr>
                              <m:e>
                                <m:m>
                                  <m:mPr>
                                    <m:mcs>
                                      <m:mc>
                                        <m:mcPr>
                                          <m:count m:val="2"/>
                                          <m:mcJc m:val="center"/>
                                        </m:mcPr>
                                      </m:mc>
                                    </m:mcs>
                                    <m:ctrlPr>
                                      <a:rPr kumimoji="1" lang="en-US" altLang="ja-JP" sz="2400" i="1" smtClean="0">
                                        <a:latin typeface="Cambria Math"/>
                                      </a:rPr>
                                    </m:ctrlPr>
                                  </m:mPr>
                                  <m:mr>
                                    <m:e>
                                      <m:r>
                                        <m:rPr>
                                          <m:brk m:alnAt="7"/>
                                        </m:rPr>
                                        <a:rPr lang="en-US" altLang="ja-JP" sz="2400" i="1">
                                          <a:latin typeface="Cambria Math" panose="02040503050406030204" pitchFamily="18" charset="0"/>
                                        </a:rPr>
                                        <m:t>𝛼</m:t>
                                      </m:r>
                                      <m:r>
                                        <a:rPr lang="en-US" altLang="ja-JP" sz="2400" b="0" i="1" smtClean="0">
                                          <a:latin typeface="Cambria Math" panose="02040503050406030204" pitchFamily="18" charset="0"/>
                                        </a:rPr>
                                        <m:t>−</m:t>
                                      </m:r>
                                      <m:r>
                                        <a:rPr lang="en-US" altLang="ja-JP" sz="2400" b="0" i="1" smtClean="0">
                                          <a:latin typeface="Cambria Math" panose="02040503050406030204" pitchFamily="18" charset="0"/>
                                        </a:rPr>
                                        <m:t>𝐸</m:t>
                                      </m:r>
                                    </m:e>
                                    <m:e>
                                      <m:r>
                                        <a:rPr lang="ja-JP" altLang="en-US" sz="2400" i="1">
                                          <a:latin typeface="Cambria Math" panose="02040503050406030204" pitchFamily="18" charset="0"/>
                                        </a:rPr>
                                        <m:t>　</m:t>
                                      </m:r>
                                      <m:r>
                                        <a:rPr lang="en-US" altLang="ja-JP" sz="2400" b="0" i="1" smtClean="0">
                                          <a:latin typeface="Cambria Math" panose="02040503050406030204" pitchFamily="18" charset="0"/>
                                        </a:rPr>
                                        <m:t>𝑡</m:t>
                                      </m:r>
                                      <m:r>
                                        <a:rPr lang="ja-JP" altLang="en-US" sz="2400" i="1" smtClean="0">
                                          <a:latin typeface="Cambria Math" panose="02040503050406030204" pitchFamily="18" charset="0"/>
                                        </a:rPr>
                                        <m:t>　</m:t>
                                      </m:r>
                                    </m:e>
                                  </m:mr>
                                  <m:mr>
                                    <m:e>
                                      <m:r>
                                        <a:rPr lang="ja-JP" altLang="en-US" sz="2400" i="1">
                                          <a:latin typeface="Cambria Math" panose="02040503050406030204" pitchFamily="18" charset="0"/>
                                        </a:rPr>
                                        <m:t>　</m:t>
                                      </m:r>
                                      <m:r>
                                        <a:rPr lang="en-US" altLang="ja-JP" sz="2400" b="0" i="1" smtClean="0">
                                          <a:latin typeface="Cambria Math" panose="02040503050406030204" pitchFamily="18" charset="0"/>
                                        </a:rPr>
                                        <m:t>𝑡</m:t>
                                      </m:r>
                                      <m:r>
                                        <a:rPr lang="ja-JP" altLang="en-US" sz="2400" i="1" smtClean="0">
                                          <a:latin typeface="Cambria Math" panose="02040503050406030204" pitchFamily="18" charset="0"/>
                                        </a:rPr>
                                        <m:t>　</m:t>
                                      </m:r>
                                    </m:e>
                                    <m:e>
                                      <m:r>
                                        <m:rPr>
                                          <m:brk m:alnAt="7"/>
                                        </m:rPr>
                                        <a:rPr lang="en-US" altLang="ja-JP" sz="2400" i="1">
                                          <a:latin typeface="Cambria Math" panose="02040503050406030204" pitchFamily="18" charset="0"/>
                                        </a:rPr>
                                        <m:t>𝛼</m:t>
                                      </m:r>
                                      <m:r>
                                        <a:rPr lang="en-US" altLang="ja-JP" sz="2400" i="1">
                                          <a:latin typeface="Cambria Math" panose="02040503050406030204" pitchFamily="18" charset="0"/>
                                        </a:rPr>
                                        <m:t>−</m:t>
                                      </m:r>
                                      <m:r>
                                        <a:rPr lang="en-US" altLang="ja-JP" sz="2400" i="1">
                                          <a:latin typeface="Cambria Math" panose="02040503050406030204" pitchFamily="18" charset="0"/>
                                        </a:rPr>
                                        <m:t>𝐸</m:t>
                                      </m:r>
                                    </m:e>
                                  </m:mr>
                                </m:m>
                              </m:e>
                              <m:e>
                                <m:m>
                                  <m:mPr>
                                    <m:mcs>
                                      <m:mc>
                                        <m:mcPr>
                                          <m:count m:val="2"/>
                                          <m:mcJc m:val="center"/>
                                        </m:mcPr>
                                      </m:mc>
                                    </m:mcs>
                                    <m:ctrlPr>
                                      <a:rPr kumimoji="1" lang="en-US" altLang="ja-JP" sz="2400" i="1" smtClean="0">
                                        <a:latin typeface="Cambria Math"/>
                                      </a:rPr>
                                    </m:ctrlPr>
                                  </m:mPr>
                                  <m:mr>
                                    <m:e>
                                      <m:r>
                                        <m:rPr>
                                          <m:brk m:alnAt="7"/>
                                        </m:rPr>
                                        <a:rPr lang="ja-JP" altLang="en-US" sz="2400" i="1">
                                          <a:latin typeface="Cambria Math" panose="02040503050406030204" pitchFamily="18" charset="0"/>
                                        </a:rPr>
                                        <m:t>　</m:t>
                                      </m:r>
                                      <m:r>
                                        <a:rPr kumimoji="1" lang="en-US" altLang="ja-JP" sz="2400" i="1" smtClean="0">
                                          <a:latin typeface="Cambria Math" panose="02040503050406030204" pitchFamily="18" charset="0"/>
                                        </a:rPr>
                                        <m:t>…</m:t>
                                      </m:r>
                                      <m:r>
                                        <a:rPr lang="ja-JP" altLang="en-US" sz="2400" i="1">
                                          <a:latin typeface="Cambria Math" panose="02040503050406030204" pitchFamily="18" charset="0"/>
                                        </a:rPr>
                                        <m:t>　</m:t>
                                      </m:r>
                                    </m:e>
                                    <m:e>
                                      <m:r>
                                        <a:rPr lang="ja-JP" altLang="en-US" sz="2400" i="1">
                                          <a:latin typeface="Cambria Math" panose="02040503050406030204" pitchFamily="18" charset="0"/>
                                        </a:rPr>
                                        <m:t>　</m:t>
                                      </m:r>
                                      <m:r>
                                        <a:rPr kumimoji="1" lang="en-US" altLang="ja-JP" sz="2400" b="0" i="1" smtClean="0">
                                          <a:latin typeface="Cambria Math" panose="02040503050406030204" pitchFamily="18" charset="0"/>
                                        </a:rPr>
                                        <m:t>0</m:t>
                                      </m:r>
                                      <m:r>
                                        <a:rPr lang="ja-JP" altLang="en-US" sz="2400" i="1">
                                          <a:latin typeface="Cambria Math" panose="02040503050406030204" pitchFamily="18" charset="0"/>
                                        </a:rPr>
                                        <m:t>　</m:t>
                                      </m:r>
                                    </m:e>
                                  </m:mr>
                                  <m:mr>
                                    <m:e>
                                      <m:r>
                                        <a:rPr lang="ja-JP" altLang="en-US" sz="2400" i="1">
                                          <a:latin typeface="Cambria Math" panose="02040503050406030204" pitchFamily="18" charset="0"/>
                                        </a:rPr>
                                        <m:t>　</m:t>
                                      </m:r>
                                      <m:r>
                                        <a:rPr lang="en-US" altLang="ja-JP" sz="2400" b="0" i="1" smtClean="0">
                                          <a:latin typeface="Cambria Math" panose="02040503050406030204" pitchFamily="18" charset="0"/>
                                        </a:rPr>
                                        <m:t>𝑡</m:t>
                                      </m:r>
                                      <m:r>
                                        <a:rPr lang="ja-JP" altLang="en-US" sz="2400" i="1">
                                          <a:latin typeface="Cambria Math" panose="02040503050406030204" pitchFamily="18" charset="0"/>
                                        </a:rPr>
                                        <m:t>　</m:t>
                                      </m:r>
                                    </m:e>
                                    <m:e>
                                      <m:r>
                                        <a:rPr lang="ja-JP" altLang="en-US" sz="2400" i="1">
                                          <a:latin typeface="Cambria Math" panose="02040503050406030204" pitchFamily="18" charset="0"/>
                                        </a:rPr>
                                        <m:t>　</m:t>
                                      </m:r>
                                      <m:r>
                                        <a:rPr kumimoji="1" lang="en-US" altLang="ja-JP" sz="2400" i="1" smtClean="0">
                                          <a:latin typeface="Cambria Math" panose="02040503050406030204" pitchFamily="18" charset="0"/>
                                        </a:rPr>
                                        <m:t>⋮</m:t>
                                      </m:r>
                                      <m:r>
                                        <a:rPr lang="ja-JP" altLang="en-US" sz="2400" i="1">
                                          <a:latin typeface="Cambria Math" panose="02040503050406030204" pitchFamily="18" charset="0"/>
                                        </a:rPr>
                                        <m:t>　</m:t>
                                      </m:r>
                                    </m:e>
                                  </m:mr>
                                </m:m>
                              </m:e>
                            </m:mr>
                            <m:mr>
                              <m:e>
                                <m:m>
                                  <m:mPr>
                                    <m:mcs>
                                      <m:mc>
                                        <m:mcPr>
                                          <m:count m:val="2"/>
                                          <m:mcJc m:val="center"/>
                                        </m:mcPr>
                                      </m:mc>
                                    </m:mcs>
                                    <m:ctrlPr>
                                      <a:rPr kumimoji="1" lang="en-US" altLang="ja-JP" sz="2400" i="1" smtClean="0">
                                        <a:latin typeface="Cambria Math"/>
                                      </a:rPr>
                                    </m:ctrlPr>
                                  </m:mPr>
                                  <m:mr>
                                    <m:e>
                                      <m:r>
                                        <m:rPr>
                                          <m:brk m:alnAt="7"/>
                                        </m:rPr>
                                        <a:rPr lang="ja-JP" altLang="en-US" sz="2400" i="1">
                                          <a:latin typeface="Cambria Math" panose="02040503050406030204" pitchFamily="18" charset="0"/>
                                        </a:rPr>
                                        <m:t>　</m:t>
                                      </m:r>
                                      <m:r>
                                        <a:rPr lang="en-US" altLang="ja-JP" sz="2400" i="1">
                                          <a:latin typeface="Cambria Math" panose="02040503050406030204" pitchFamily="18" charset="0"/>
                                        </a:rPr>
                                        <m:t>⋮</m:t>
                                      </m:r>
                                      <m:r>
                                        <a:rPr lang="ja-JP" altLang="en-US" sz="2400" i="1" smtClean="0">
                                          <a:latin typeface="Cambria Math" panose="02040503050406030204" pitchFamily="18" charset="0"/>
                                        </a:rPr>
                                        <m:t>　</m:t>
                                      </m:r>
                                    </m:e>
                                    <m:e>
                                      <m:r>
                                        <a:rPr lang="ja-JP" altLang="en-US" sz="2400" i="1">
                                          <a:latin typeface="Cambria Math" panose="02040503050406030204" pitchFamily="18" charset="0"/>
                                        </a:rPr>
                                        <m:t>　</m:t>
                                      </m:r>
                                      <m:r>
                                        <a:rPr lang="en-US" altLang="ja-JP" sz="2400" b="0" i="1" smtClean="0">
                                          <a:latin typeface="Cambria Math" panose="02040503050406030204" pitchFamily="18" charset="0"/>
                                        </a:rPr>
                                        <m:t>𝑡</m:t>
                                      </m:r>
                                      <m:r>
                                        <a:rPr lang="ja-JP" altLang="en-US" sz="2400" i="1">
                                          <a:latin typeface="Cambria Math" panose="02040503050406030204" pitchFamily="18" charset="0"/>
                                        </a:rPr>
                                        <m:t>　</m:t>
                                      </m:r>
                                    </m:e>
                                  </m:mr>
                                  <m:mr>
                                    <m:e>
                                      <m:r>
                                        <a:rPr lang="ja-JP" altLang="en-US" sz="2400" i="1">
                                          <a:latin typeface="Cambria Math" panose="02040503050406030204" pitchFamily="18" charset="0"/>
                                        </a:rPr>
                                        <m:t>　</m:t>
                                      </m:r>
                                      <m:r>
                                        <a:rPr kumimoji="1" lang="en-US" altLang="ja-JP" sz="2400" b="0" i="1" smtClean="0">
                                          <a:latin typeface="Cambria Math" panose="02040503050406030204" pitchFamily="18" charset="0"/>
                                        </a:rPr>
                                        <m:t>0</m:t>
                                      </m:r>
                                      <m:r>
                                        <a:rPr lang="ja-JP" altLang="en-US" sz="2400" i="1">
                                          <a:latin typeface="Cambria Math" panose="02040503050406030204" pitchFamily="18" charset="0"/>
                                        </a:rPr>
                                        <m:t>　</m:t>
                                      </m:r>
                                    </m:e>
                                    <m:e>
                                      <m:r>
                                        <a:rPr lang="ja-JP" altLang="en-US" sz="2400" i="1">
                                          <a:latin typeface="Cambria Math" panose="02040503050406030204" pitchFamily="18" charset="0"/>
                                        </a:rPr>
                                        <m:t>　</m:t>
                                      </m:r>
                                      <m:r>
                                        <m:rPr>
                                          <m:brk m:alnAt="7"/>
                                        </m:rPr>
                                        <a:rPr lang="en-US" altLang="ja-JP" sz="2400" i="1">
                                          <a:latin typeface="Cambria Math" panose="02040503050406030204" pitchFamily="18" charset="0"/>
                                        </a:rPr>
                                        <m:t>…</m:t>
                                      </m:r>
                                      <m:r>
                                        <a:rPr lang="ja-JP" altLang="en-US" sz="2400" i="1" smtClean="0">
                                          <a:latin typeface="Cambria Math" panose="02040503050406030204" pitchFamily="18" charset="0"/>
                                        </a:rPr>
                                        <m:t>　</m:t>
                                      </m:r>
                                    </m:e>
                                  </m:mr>
                                </m:m>
                              </m:e>
                              <m:e>
                                <m:m>
                                  <m:mPr>
                                    <m:mcs>
                                      <m:mc>
                                        <m:mcPr>
                                          <m:count m:val="2"/>
                                          <m:mcJc m:val="center"/>
                                        </m:mcPr>
                                      </m:mc>
                                    </m:mcs>
                                    <m:ctrlPr>
                                      <a:rPr kumimoji="1" lang="en-US" altLang="ja-JP" sz="2400" i="1" smtClean="0">
                                        <a:latin typeface="Cambria Math"/>
                                      </a:rPr>
                                    </m:ctrlPr>
                                  </m:mPr>
                                  <m:mr>
                                    <m:e>
                                      <m:r>
                                        <m:rPr>
                                          <m:brk m:alnAt="7"/>
                                        </m:rPr>
                                        <a:rPr lang="ja-JP" altLang="en-US" sz="2400" i="1">
                                          <a:latin typeface="Cambria Math" panose="02040503050406030204" pitchFamily="18" charset="0"/>
                                        </a:rPr>
                                        <m:t>　</m:t>
                                      </m:r>
                                      <m:r>
                                        <a:rPr kumimoji="1" lang="en-US" altLang="ja-JP" sz="2400" i="1" smtClean="0">
                                          <a:latin typeface="Cambria Math" panose="02040503050406030204" pitchFamily="18" charset="0"/>
                                        </a:rPr>
                                        <m:t>⋱</m:t>
                                      </m:r>
                                      <m:r>
                                        <a:rPr lang="ja-JP" altLang="en-US" sz="2400" i="1">
                                          <a:latin typeface="Cambria Math" panose="02040503050406030204" pitchFamily="18" charset="0"/>
                                        </a:rPr>
                                        <m:t>　</m:t>
                                      </m:r>
                                    </m:e>
                                    <m:e>
                                      <m:r>
                                        <a:rPr lang="ja-JP" altLang="en-US" sz="2400" i="1">
                                          <a:latin typeface="Cambria Math" panose="02040503050406030204" pitchFamily="18" charset="0"/>
                                        </a:rPr>
                                        <m:t>　</m:t>
                                      </m:r>
                                      <m:r>
                                        <a:rPr lang="en-US" altLang="ja-JP" sz="2400" b="0" i="1" smtClean="0">
                                          <a:latin typeface="Cambria Math" panose="02040503050406030204" pitchFamily="18" charset="0"/>
                                        </a:rPr>
                                        <m:t>𝑡</m:t>
                                      </m:r>
                                      <m:r>
                                        <a:rPr lang="ja-JP" altLang="en-US" sz="2400" i="1" smtClean="0">
                                          <a:latin typeface="Cambria Math" panose="02040503050406030204" pitchFamily="18" charset="0"/>
                                        </a:rPr>
                                        <m:t>　</m:t>
                                      </m:r>
                                    </m:e>
                                  </m:mr>
                                  <m:mr>
                                    <m:e>
                                      <m:r>
                                        <a:rPr lang="ja-JP" altLang="en-US" sz="2400" i="1">
                                          <a:latin typeface="Cambria Math" panose="02040503050406030204" pitchFamily="18" charset="0"/>
                                        </a:rPr>
                                        <m:t>　</m:t>
                                      </m:r>
                                      <m:r>
                                        <a:rPr lang="en-US" altLang="ja-JP" sz="2400" b="0" i="1" smtClean="0">
                                          <a:latin typeface="Cambria Math" panose="02040503050406030204" pitchFamily="18" charset="0"/>
                                        </a:rPr>
                                        <m:t>𝑡</m:t>
                                      </m:r>
                                      <m:r>
                                        <a:rPr lang="ja-JP" altLang="en-US" sz="2400" i="1" smtClean="0">
                                          <a:latin typeface="Cambria Math" panose="02040503050406030204" pitchFamily="18" charset="0"/>
                                        </a:rPr>
                                        <m:t>　</m:t>
                                      </m:r>
                                    </m:e>
                                    <m:e>
                                      <m:r>
                                        <m:rPr>
                                          <m:brk m:alnAt="7"/>
                                        </m:rPr>
                                        <a:rPr lang="en-US" altLang="ja-JP" sz="2400" i="1">
                                          <a:latin typeface="Cambria Math" panose="02040503050406030204" pitchFamily="18" charset="0"/>
                                        </a:rPr>
                                        <m:t>𝛼</m:t>
                                      </m:r>
                                      <m:r>
                                        <a:rPr lang="en-US" altLang="ja-JP" sz="2400" i="1">
                                          <a:latin typeface="Cambria Math" panose="02040503050406030204" pitchFamily="18" charset="0"/>
                                        </a:rPr>
                                        <m:t>−</m:t>
                                      </m:r>
                                      <m:r>
                                        <a:rPr lang="en-US" altLang="ja-JP" sz="2400" i="1">
                                          <a:latin typeface="Cambria Math" panose="02040503050406030204" pitchFamily="18" charset="0"/>
                                        </a:rPr>
                                        <m:t>𝐸</m:t>
                                      </m:r>
                                    </m:e>
                                  </m:mr>
                                </m:m>
                              </m:e>
                            </m:mr>
                          </m:m>
                        </m:e>
                      </m:d>
                      <m:r>
                        <a:rPr lang="en-US" altLang="ja-JP" sz="2400" b="0" i="1" smtClean="0">
                          <a:latin typeface="Cambria Math" panose="02040503050406030204" pitchFamily="18" charset="0"/>
                        </a:rPr>
                        <m:t>=0</m:t>
                      </m:r>
                    </m:oMath>
                  </m:oMathPara>
                </a14:m>
                <a:endParaRPr kumimoji="1" lang="ja-JP" altLang="en-US" sz="2400" dirty="0"/>
              </a:p>
            </p:txBody>
          </p:sp>
        </mc:Choice>
        <mc:Fallback xmlns="">
          <p:sp>
            <p:nvSpPr>
              <p:cNvPr id="111" name="テキスト ボックス 110"/>
              <p:cNvSpPr txBox="1">
                <a:spLocks noRot="1" noChangeAspect="1" noMove="1" noResize="1" noEditPoints="1" noAdjustHandles="1" noChangeArrowheads="1" noChangeShapeType="1" noTextEdit="1"/>
              </p:cNvSpPr>
              <p:nvPr/>
            </p:nvSpPr>
            <p:spPr>
              <a:xfrm>
                <a:off x="387725" y="1564122"/>
                <a:ext cx="4816189" cy="1360822"/>
              </a:xfrm>
              <a:prstGeom prst="rect">
                <a:avLst/>
              </a:prstGeom>
              <a:blipFill rotWithShape="1">
                <a:blip r:embed="rId25"/>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12" name="正方形/長方形 111"/>
              <p:cNvSpPr/>
              <p:nvPr/>
            </p:nvSpPr>
            <p:spPr>
              <a:xfrm>
                <a:off x="5420792" y="1772814"/>
                <a:ext cx="3507692" cy="70788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brk m:alnAt="7"/>
                        </m:rPr>
                        <a:rPr lang="en-US" altLang="ja-JP" sz="2000" i="1" smtClean="0">
                          <a:latin typeface="Cambria Math" panose="02040503050406030204" pitchFamily="18" charset="0"/>
                        </a:rPr>
                        <m:t>𝛼</m:t>
                      </m:r>
                      <m:r>
                        <a:rPr lang="ja-JP" altLang="en-US" sz="2000" i="1" smtClean="0">
                          <a:latin typeface="Cambria Math" panose="02040503050406030204" pitchFamily="18" charset="0"/>
                        </a:rPr>
                        <m:t>：</m:t>
                      </m:r>
                      <m:r>
                        <m:rPr>
                          <m:sty m:val="p"/>
                        </m:rPr>
                        <a:rPr lang="en-US" altLang="ja-JP" sz="2000" b="0" i="0" smtClean="0">
                          <a:latin typeface="Cambria Math"/>
                        </a:rPr>
                        <m:t>coulomb</m:t>
                      </m:r>
                      <m:r>
                        <a:rPr lang="en-US" altLang="ja-JP" sz="2000" b="0" i="0" smtClean="0">
                          <a:latin typeface="Cambria Math"/>
                        </a:rPr>
                        <m:t> </m:t>
                      </m:r>
                      <m:r>
                        <m:rPr>
                          <m:sty m:val="p"/>
                        </m:rPr>
                        <a:rPr lang="en-US" altLang="ja-JP" sz="2000" b="0" i="0" smtClean="0">
                          <a:latin typeface="Cambria Math"/>
                        </a:rPr>
                        <m:t>integral</m:t>
                      </m:r>
                    </m:oMath>
                  </m:oMathPara>
                </a14:m>
                <a:endParaRPr lang="en-US" altLang="ja-JP" sz="2000" b="0" i="0" dirty="0" smtClean="0">
                  <a:latin typeface="Cambria Math"/>
                </a:endParaRPr>
              </a:p>
              <a:p>
                <a:pPr/>
                <a14:m>
                  <m:oMathPara xmlns:m="http://schemas.openxmlformats.org/officeDocument/2006/math">
                    <m:oMathParaPr>
                      <m:jc m:val="centerGroup"/>
                    </m:oMathParaPr>
                    <m:oMath xmlns:m="http://schemas.openxmlformats.org/officeDocument/2006/math">
                      <m:r>
                        <a:rPr lang="en-US" altLang="ja-JP" sz="2000" b="0" i="1" smtClean="0">
                          <a:latin typeface="Cambria Math" panose="02040503050406030204" pitchFamily="18" charset="0"/>
                        </a:rPr>
                        <m:t>𝑡</m:t>
                      </m:r>
                      <m:r>
                        <a:rPr lang="ja-JP" altLang="en-US" sz="2000" i="1" smtClean="0">
                          <a:latin typeface="Cambria Math" panose="02040503050406030204" pitchFamily="18" charset="0"/>
                        </a:rPr>
                        <m:t>：</m:t>
                      </m:r>
                      <m:r>
                        <m:rPr>
                          <m:sty m:val="p"/>
                        </m:rPr>
                        <a:rPr lang="en-US" altLang="ja-JP" sz="2000" b="0" i="0" smtClean="0">
                          <a:latin typeface="Cambria Math"/>
                        </a:rPr>
                        <m:t>resonant</m:t>
                      </m:r>
                      <m:r>
                        <a:rPr lang="en-US" altLang="ja-JP" sz="2000" b="0" i="0" smtClean="0">
                          <a:latin typeface="Cambria Math"/>
                        </a:rPr>
                        <m:t> (</m:t>
                      </m:r>
                      <m:r>
                        <m:rPr>
                          <m:sty m:val="p"/>
                        </m:rPr>
                        <a:rPr lang="en-US" altLang="ja-JP" sz="2000" b="0" i="0" smtClean="0">
                          <a:latin typeface="Cambria Math"/>
                        </a:rPr>
                        <m:t>tranfer</m:t>
                      </m:r>
                      <m:r>
                        <a:rPr lang="en-US" altLang="ja-JP" sz="2000" b="0" i="0" smtClean="0">
                          <a:latin typeface="Cambria Math"/>
                        </a:rPr>
                        <m:t>) </m:t>
                      </m:r>
                      <m:r>
                        <m:rPr>
                          <m:sty m:val="p"/>
                        </m:rPr>
                        <a:rPr lang="en-US" altLang="ja-JP" sz="2000" b="0" i="0" smtClean="0">
                          <a:latin typeface="Cambria Math"/>
                        </a:rPr>
                        <m:t>integral</m:t>
                      </m:r>
                    </m:oMath>
                  </m:oMathPara>
                </a14:m>
                <a:endParaRPr lang="en-US" altLang="ja-JP" sz="2000" dirty="0" smtClean="0">
                  <a:latin typeface="Arial Unicode MS" panose="020B0604020202020204" pitchFamily="50" charset="-128"/>
                  <a:ea typeface="Arial Unicode MS" panose="020B0604020202020204" pitchFamily="50" charset="-128"/>
                  <a:cs typeface="Arial Unicode MS" panose="020B0604020202020204" pitchFamily="50" charset="-128"/>
                </a:endParaRPr>
              </a:p>
            </p:txBody>
          </p:sp>
        </mc:Choice>
        <mc:Fallback xmlns="">
          <p:sp>
            <p:nvSpPr>
              <p:cNvPr id="112" name="正方形/長方形 111"/>
              <p:cNvSpPr>
                <a:spLocks noRot="1" noChangeAspect="1" noMove="1" noResize="1" noEditPoints="1" noAdjustHandles="1" noChangeArrowheads="1" noChangeShapeType="1" noTextEdit="1"/>
              </p:cNvSpPr>
              <p:nvPr/>
            </p:nvSpPr>
            <p:spPr>
              <a:xfrm>
                <a:off x="5420792" y="1772814"/>
                <a:ext cx="3507692" cy="707886"/>
              </a:xfrm>
              <a:prstGeom prst="rect">
                <a:avLst/>
              </a:prstGeom>
              <a:blipFill rotWithShape="1">
                <a:blip r:embed="rId26"/>
                <a:stretch>
                  <a:fillRect b="-8621"/>
                </a:stretch>
              </a:blipFill>
            </p:spPr>
            <p:txBody>
              <a:bodyPr/>
              <a:lstStyle/>
              <a:p>
                <a:r>
                  <a:rPr lang="ja-JP" altLang="en-US">
                    <a:noFill/>
                  </a:rPr>
                  <a:t> </a:t>
                </a:r>
              </a:p>
            </p:txBody>
          </p:sp>
        </mc:Fallback>
      </mc:AlternateContent>
      <p:sp>
        <p:nvSpPr>
          <p:cNvPr id="198" name="正方形/長方形 197"/>
          <p:cNvSpPr/>
          <p:nvPr/>
        </p:nvSpPr>
        <p:spPr>
          <a:xfrm>
            <a:off x="2450752" y="5868561"/>
            <a:ext cx="367408" cy="523220"/>
          </a:xfrm>
          <a:prstGeom prst="rect">
            <a:avLst/>
          </a:prstGeom>
        </p:spPr>
        <p:txBody>
          <a:bodyPr wrap="none">
            <a:spAutoFit/>
          </a:bodyPr>
          <a:lstStyle/>
          <a:p>
            <a:r>
              <a:rPr lang="en-US" altLang="ja-JP" sz="2800" dirty="0" smtClean="0">
                <a:solidFill>
                  <a:schemeClr val="tx2"/>
                </a:solidFill>
              </a:rPr>
              <a:t>2</a:t>
            </a:r>
            <a:endParaRPr lang="ja-JP" altLang="en-US" sz="2800" dirty="0">
              <a:solidFill>
                <a:schemeClr val="tx2"/>
              </a:solidFill>
            </a:endParaRPr>
          </a:p>
        </p:txBody>
      </p:sp>
      <p:sp>
        <p:nvSpPr>
          <p:cNvPr id="199" name="正方形/長方形 198"/>
          <p:cNvSpPr/>
          <p:nvPr/>
        </p:nvSpPr>
        <p:spPr>
          <a:xfrm>
            <a:off x="6732240" y="5868561"/>
            <a:ext cx="490840" cy="523220"/>
          </a:xfrm>
          <a:prstGeom prst="rect">
            <a:avLst/>
          </a:prstGeom>
        </p:spPr>
        <p:txBody>
          <a:bodyPr wrap="none">
            <a:spAutoFit/>
          </a:bodyPr>
          <a:lstStyle/>
          <a:p>
            <a:r>
              <a:rPr lang="ja-JP" altLang="en-US" sz="2800" dirty="0" smtClean="0">
                <a:solidFill>
                  <a:schemeClr val="tx2"/>
                </a:solidFill>
              </a:rPr>
              <a:t>∞</a:t>
            </a:r>
            <a:endParaRPr lang="ja-JP" altLang="en-US" sz="2800" dirty="0">
              <a:solidFill>
                <a:schemeClr val="tx2"/>
              </a:solidFill>
            </a:endParaRPr>
          </a:p>
        </p:txBody>
      </p:sp>
      <p:sp>
        <p:nvSpPr>
          <p:cNvPr id="200" name="正方形/長方形 199"/>
          <p:cNvSpPr/>
          <p:nvPr/>
        </p:nvSpPr>
        <p:spPr>
          <a:xfrm>
            <a:off x="3491880" y="5868561"/>
            <a:ext cx="367408" cy="523220"/>
          </a:xfrm>
          <a:prstGeom prst="rect">
            <a:avLst/>
          </a:prstGeom>
        </p:spPr>
        <p:txBody>
          <a:bodyPr wrap="none">
            <a:spAutoFit/>
          </a:bodyPr>
          <a:lstStyle/>
          <a:p>
            <a:r>
              <a:rPr lang="en-US" altLang="ja-JP" sz="2800" dirty="0" smtClean="0">
                <a:solidFill>
                  <a:schemeClr val="tx2"/>
                </a:solidFill>
              </a:rPr>
              <a:t>3</a:t>
            </a:r>
            <a:endParaRPr lang="ja-JP" altLang="en-US" sz="2800" dirty="0">
              <a:solidFill>
                <a:schemeClr val="tx2"/>
              </a:solidFill>
            </a:endParaRPr>
          </a:p>
        </p:txBody>
      </p:sp>
      <p:sp>
        <p:nvSpPr>
          <p:cNvPr id="201" name="正方形/長方形 200"/>
          <p:cNvSpPr/>
          <p:nvPr/>
        </p:nvSpPr>
        <p:spPr>
          <a:xfrm>
            <a:off x="4572000" y="5868561"/>
            <a:ext cx="367408" cy="523220"/>
          </a:xfrm>
          <a:prstGeom prst="rect">
            <a:avLst/>
          </a:prstGeom>
        </p:spPr>
        <p:txBody>
          <a:bodyPr wrap="none">
            <a:spAutoFit/>
          </a:bodyPr>
          <a:lstStyle/>
          <a:p>
            <a:r>
              <a:rPr lang="en-US" altLang="ja-JP" sz="2800" dirty="0" smtClean="0">
                <a:solidFill>
                  <a:schemeClr val="tx2"/>
                </a:solidFill>
              </a:rPr>
              <a:t>4</a:t>
            </a:r>
          </a:p>
        </p:txBody>
      </p:sp>
      <p:sp>
        <p:nvSpPr>
          <p:cNvPr id="202" name="正方形/長方形 201"/>
          <p:cNvSpPr/>
          <p:nvPr/>
        </p:nvSpPr>
        <p:spPr>
          <a:xfrm>
            <a:off x="1043608" y="5868561"/>
            <a:ext cx="894797" cy="523220"/>
          </a:xfrm>
          <a:prstGeom prst="rect">
            <a:avLst/>
          </a:prstGeom>
        </p:spPr>
        <p:txBody>
          <a:bodyPr wrap="none">
            <a:spAutoFit/>
          </a:bodyPr>
          <a:lstStyle/>
          <a:p>
            <a:r>
              <a:rPr lang="en-US" altLang="ja-JP" sz="2800" i="1" dirty="0" smtClean="0">
                <a:solidFill>
                  <a:schemeClr val="tx2"/>
                </a:solidFill>
              </a:rPr>
              <a:t>n </a:t>
            </a:r>
            <a:r>
              <a:rPr lang="en-US" altLang="ja-JP" sz="2800" dirty="0" smtClean="0">
                <a:solidFill>
                  <a:schemeClr val="tx2"/>
                </a:solidFill>
              </a:rPr>
              <a:t>= 1</a:t>
            </a:r>
            <a:endParaRPr lang="ja-JP" altLang="en-US" sz="2800" dirty="0">
              <a:solidFill>
                <a:schemeClr val="tx2"/>
              </a:solidFill>
            </a:endParaRPr>
          </a:p>
        </p:txBody>
      </p:sp>
      <p:sp>
        <p:nvSpPr>
          <p:cNvPr id="203" name="正方形/長方形 202"/>
          <p:cNvSpPr/>
          <p:nvPr/>
        </p:nvSpPr>
        <p:spPr>
          <a:xfrm>
            <a:off x="5652120" y="5877272"/>
            <a:ext cx="367408" cy="523220"/>
          </a:xfrm>
          <a:prstGeom prst="rect">
            <a:avLst/>
          </a:prstGeom>
        </p:spPr>
        <p:txBody>
          <a:bodyPr wrap="none">
            <a:spAutoFit/>
          </a:bodyPr>
          <a:lstStyle/>
          <a:p>
            <a:r>
              <a:rPr lang="en-US" altLang="ja-JP" sz="2800" dirty="0" smtClean="0">
                <a:solidFill>
                  <a:schemeClr val="tx2"/>
                </a:solidFill>
              </a:rPr>
              <a:t>5</a:t>
            </a:r>
          </a:p>
        </p:txBody>
      </p:sp>
    </p:spTree>
    <p:extLst>
      <p:ext uri="{BB962C8B-B14F-4D97-AF65-F5344CB8AC3E}">
        <p14:creationId xmlns:p14="http://schemas.microsoft.com/office/powerpoint/2010/main" val="171769258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ja-JP" dirty="0" smtClean="0"/>
              <a:t>Energy s</a:t>
            </a:r>
            <a:r>
              <a:rPr kumimoji="1" lang="en-US" altLang="ja-JP" dirty="0" smtClean="0"/>
              <a:t>plit in bilayer (</a:t>
            </a:r>
            <a:r>
              <a:rPr kumimoji="1" lang="en-US" altLang="ja-JP" i="1" dirty="0" smtClean="0"/>
              <a:t>n</a:t>
            </a:r>
            <a:r>
              <a:rPr kumimoji="1" lang="en-US" altLang="ja-JP" dirty="0" smtClean="0"/>
              <a:t>=1,2)</a:t>
            </a:r>
            <a:endParaRPr kumimoji="1" lang="ja-JP" altLang="en-US" dirty="0"/>
          </a:p>
        </p:txBody>
      </p:sp>
      <p:sp>
        <p:nvSpPr>
          <p:cNvPr id="4" name="スライド番号プレースホルダー 3"/>
          <p:cNvSpPr>
            <a:spLocks noGrp="1"/>
          </p:cNvSpPr>
          <p:nvPr>
            <p:ph type="sldNum" sz="quarter" idx="12"/>
          </p:nvPr>
        </p:nvSpPr>
        <p:spPr/>
        <p:txBody>
          <a:bodyPr/>
          <a:lstStyle/>
          <a:p>
            <a:fld id="{8E85554F-C387-4861-A355-13F72218BF61}" type="slidenum">
              <a:rPr kumimoji="1" lang="ja-JP" altLang="en-US" smtClean="0"/>
              <a:t>51</a:t>
            </a:fld>
            <a:endParaRPr kumimoji="1" lang="ja-JP" altLang="en-US"/>
          </a:p>
        </p:txBody>
      </p:sp>
      <p:cxnSp>
        <p:nvCxnSpPr>
          <p:cNvPr id="10" name="直線コネクタ 9"/>
          <p:cNvCxnSpPr/>
          <p:nvPr/>
        </p:nvCxnSpPr>
        <p:spPr>
          <a:xfrm>
            <a:off x="3335413" y="4365104"/>
            <a:ext cx="0" cy="16754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3094900" y="4365104"/>
            <a:ext cx="0" cy="16754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a:off x="6033645" y="3933056"/>
            <a:ext cx="0" cy="16754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a:off x="5802919" y="3933057"/>
            <a:ext cx="0" cy="16754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a:off x="5958411" y="5044231"/>
            <a:ext cx="0" cy="16754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a:off x="3335413" y="5211333"/>
            <a:ext cx="0" cy="16754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テキスト ボックス 23"/>
              <p:cNvSpPr txBox="1"/>
              <p:nvPr/>
            </p:nvSpPr>
            <p:spPr>
              <a:xfrm>
                <a:off x="2483768" y="3136477"/>
                <a:ext cx="1813382" cy="86177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800" b="0" i="1" smtClean="0">
                          <a:latin typeface="Cambria Math"/>
                        </a:rPr>
                        <m:t>2</m:t>
                      </m:r>
                      <m:sSub>
                        <m:sSubPr>
                          <m:ctrlPr>
                            <a:rPr kumimoji="1" lang="en-US" altLang="ja-JP" sz="2800" i="1" smtClean="0">
                              <a:latin typeface="Cambria Math"/>
                            </a:rPr>
                          </m:ctrlPr>
                        </m:sSubPr>
                        <m:e>
                          <m:r>
                            <a:rPr kumimoji="1" lang="en-US" altLang="ja-JP" sz="2800" b="0" i="1" smtClean="0">
                              <a:latin typeface="Cambria Math"/>
                            </a:rPr>
                            <m:t>𝑡</m:t>
                          </m:r>
                        </m:e>
                        <m:sub>
                          <m:r>
                            <m:rPr>
                              <m:sty m:val="p"/>
                            </m:rPr>
                            <a:rPr kumimoji="1" lang="en-US" altLang="ja-JP" sz="2800" b="0" i="0" smtClean="0">
                              <a:latin typeface="Cambria Math"/>
                            </a:rPr>
                            <m:t>HOMO</m:t>
                          </m:r>
                        </m:sub>
                      </m:sSub>
                    </m:oMath>
                  </m:oMathPara>
                </a14:m>
                <a:endParaRPr kumimoji="1" lang="en-US" altLang="ja-JP" sz="2800" b="0" i="1" dirty="0" smtClean="0"/>
              </a:p>
              <a:p>
                <a:pPr/>
                <a14:m>
                  <m:oMathPara xmlns:m="http://schemas.openxmlformats.org/officeDocument/2006/math">
                    <m:oMathParaPr>
                      <m:jc m:val="centerGroup"/>
                    </m:oMathParaPr>
                    <m:oMath xmlns:m="http://schemas.openxmlformats.org/officeDocument/2006/math">
                      <m:r>
                        <a:rPr kumimoji="1" lang="en-US" altLang="ja-JP" sz="2800" b="0" i="1" smtClean="0">
                          <a:latin typeface="Cambria Math"/>
                        </a:rPr>
                        <m:t>=200 </m:t>
                      </m:r>
                      <m:r>
                        <m:rPr>
                          <m:sty m:val="p"/>
                        </m:rPr>
                        <a:rPr kumimoji="1" lang="en-US" altLang="ja-JP" sz="2800" b="0" i="0" smtClean="0">
                          <a:latin typeface="Cambria Math"/>
                        </a:rPr>
                        <m:t>meV</m:t>
                      </m:r>
                    </m:oMath>
                  </m:oMathPara>
                </a14:m>
                <a:endParaRPr kumimoji="1" lang="ja-JP" altLang="en-US" sz="2800" dirty="0"/>
              </a:p>
            </p:txBody>
          </p:sp>
        </mc:Choice>
        <mc:Fallback xmlns="">
          <p:sp>
            <p:nvSpPr>
              <p:cNvPr id="24" name="テキスト ボックス 23"/>
              <p:cNvSpPr txBox="1">
                <a:spLocks noRot="1" noChangeAspect="1" noMove="1" noResize="1" noEditPoints="1" noAdjustHandles="1" noChangeArrowheads="1" noChangeShapeType="1" noTextEdit="1"/>
              </p:cNvSpPr>
              <p:nvPr/>
            </p:nvSpPr>
            <p:spPr>
              <a:xfrm>
                <a:off x="2483768" y="3136477"/>
                <a:ext cx="1813382" cy="861774"/>
              </a:xfrm>
              <a:prstGeom prst="rect">
                <a:avLst/>
              </a:prstGeom>
              <a:blipFill rotWithShape="1">
                <a:blip r:embed="rId2"/>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5" name="テキスト ボックス 24"/>
              <p:cNvSpPr txBox="1"/>
              <p:nvPr/>
            </p:nvSpPr>
            <p:spPr>
              <a:xfrm>
                <a:off x="5151147" y="2852936"/>
                <a:ext cx="1813382" cy="86177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2800" b="0" i="1" smtClean="0">
                          <a:latin typeface="Cambria Math"/>
                        </a:rPr>
                        <m:t>2</m:t>
                      </m:r>
                      <m:sSub>
                        <m:sSubPr>
                          <m:ctrlPr>
                            <a:rPr kumimoji="1" lang="en-US" altLang="ja-JP" sz="2800" i="1" smtClean="0">
                              <a:latin typeface="Cambria Math"/>
                            </a:rPr>
                          </m:ctrlPr>
                        </m:sSubPr>
                        <m:e>
                          <m:r>
                            <a:rPr kumimoji="1" lang="en-US" altLang="ja-JP" sz="2800" b="0" i="1" smtClean="0">
                              <a:latin typeface="Cambria Math"/>
                            </a:rPr>
                            <m:t>𝑡</m:t>
                          </m:r>
                        </m:e>
                        <m:sub>
                          <m:r>
                            <m:rPr>
                              <m:sty m:val="p"/>
                            </m:rPr>
                            <a:rPr kumimoji="1" lang="en-US" altLang="ja-JP" sz="2800" b="0" i="0" smtClean="0">
                              <a:latin typeface="Cambria Math"/>
                            </a:rPr>
                            <m:t>LUMO</m:t>
                          </m:r>
                        </m:sub>
                      </m:sSub>
                    </m:oMath>
                  </m:oMathPara>
                </a14:m>
                <a:endParaRPr kumimoji="1" lang="en-US" altLang="ja-JP" sz="2800" b="0" i="1" dirty="0" smtClean="0"/>
              </a:p>
              <a:p>
                <a:pPr/>
                <a14:m>
                  <m:oMathPara xmlns:m="http://schemas.openxmlformats.org/officeDocument/2006/math">
                    <m:oMathParaPr>
                      <m:jc m:val="centerGroup"/>
                    </m:oMathParaPr>
                    <m:oMath xmlns:m="http://schemas.openxmlformats.org/officeDocument/2006/math">
                      <m:r>
                        <a:rPr kumimoji="1" lang="en-US" altLang="ja-JP" sz="2800" b="0" i="1" smtClean="0">
                          <a:latin typeface="Cambria Math"/>
                        </a:rPr>
                        <m:t>=260 </m:t>
                      </m:r>
                      <m:r>
                        <m:rPr>
                          <m:sty m:val="p"/>
                        </m:rPr>
                        <a:rPr kumimoji="1" lang="en-US" altLang="ja-JP" sz="2800" b="0" i="0" smtClean="0">
                          <a:latin typeface="Cambria Math"/>
                        </a:rPr>
                        <m:t>meV</m:t>
                      </m:r>
                    </m:oMath>
                  </m:oMathPara>
                </a14:m>
                <a:endParaRPr kumimoji="1" lang="ja-JP" altLang="en-US" sz="2800" dirty="0"/>
              </a:p>
            </p:txBody>
          </p:sp>
        </mc:Choice>
        <mc:Fallback xmlns="">
          <p:sp>
            <p:nvSpPr>
              <p:cNvPr id="25" name="テキスト ボックス 24"/>
              <p:cNvSpPr txBox="1">
                <a:spLocks noRot="1" noChangeAspect="1" noMove="1" noResize="1" noEditPoints="1" noAdjustHandles="1" noChangeArrowheads="1" noChangeShapeType="1" noTextEdit="1"/>
              </p:cNvSpPr>
              <p:nvPr/>
            </p:nvSpPr>
            <p:spPr>
              <a:xfrm>
                <a:off x="5151147" y="2852936"/>
                <a:ext cx="1813382" cy="861774"/>
              </a:xfrm>
              <a:prstGeom prst="rect">
                <a:avLst/>
              </a:prstGeom>
              <a:blipFill rotWithShape="1">
                <a:blip r:embed="rId3"/>
                <a:stretch>
                  <a:fillRect/>
                </a:stretch>
              </a:blipFill>
            </p:spPr>
            <p:txBody>
              <a:bodyPr/>
              <a:lstStyle/>
              <a:p>
                <a:r>
                  <a:rPr lang="ja-JP" altLang="en-US">
                    <a:noFill/>
                  </a:rPr>
                  <a:t> </a:t>
                </a:r>
              </a:p>
            </p:txBody>
          </p:sp>
        </mc:Fallback>
      </mc:AlternateContent>
      <p:sp>
        <p:nvSpPr>
          <p:cNvPr id="28" name="Line 5"/>
          <p:cNvSpPr>
            <a:spLocks noChangeShapeType="1"/>
          </p:cNvSpPr>
          <p:nvPr/>
        </p:nvSpPr>
        <p:spPr bwMode="auto">
          <a:xfrm>
            <a:off x="1610387" y="5758560"/>
            <a:ext cx="5308308" cy="0"/>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29" name="Line 6"/>
          <p:cNvSpPr>
            <a:spLocks noChangeShapeType="1"/>
          </p:cNvSpPr>
          <p:nvPr/>
        </p:nvSpPr>
        <p:spPr bwMode="auto">
          <a:xfrm>
            <a:off x="2144834" y="5758560"/>
            <a:ext cx="0" cy="36166"/>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30" name="Line 7"/>
          <p:cNvSpPr>
            <a:spLocks noChangeShapeType="1"/>
          </p:cNvSpPr>
          <p:nvPr/>
        </p:nvSpPr>
        <p:spPr bwMode="auto">
          <a:xfrm>
            <a:off x="3201674" y="5758560"/>
            <a:ext cx="0" cy="36166"/>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32" name="Line 9"/>
          <p:cNvSpPr>
            <a:spLocks noChangeShapeType="1"/>
          </p:cNvSpPr>
          <p:nvPr/>
        </p:nvSpPr>
        <p:spPr bwMode="auto">
          <a:xfrm>
            <a:off x="5327408" y="5758560"/>
            <a:ext cx="0" cy="36166"/>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33" name="Line 10"/>
          <p:cNvSpPr>
            <a:spLocks noChangeShapeType="1"/>
          </p:cNvSpPr>
          <p:nvPr/>
        </p:nvSpPr>
        <p:spPr bwMode="auto">
          <a:xfrm>
            <a:off x="6396303" y="5758560"/>
            <a:ext cx="0" cy="36166"/>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34" name="Line 11"/>
          <p:cNvSpPr>
            <a:spLocks noChangeShapeType="1"/>
          </p:cNvSpPr>
          <p:nvPr/>
        </p:nvSpPr>
        <p:spPr bwMode="auto">
          <a:xfrm>
            <a:off x="1610387" y="5758560"/>
            <a:ext cx="0" cy="70992"/>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35" name="Line 12"/>
          <p:cNvSpPr>
            <a:spLocks noChangeShapeType="1"/>
          </p:cNvSpPr>
          <p:nvPr/>
        </p:nvSpPr>
        <p:spPr bwMode="auto">
          <a:xfrm>
            <a:off x="2667226" y="5758560"/>
            <a:ext cx="0" cy="70992"/>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36" name="Line 13"/>
          <p:cNvSpPr>
            <a:spLocks noChangeShapeType="1"/>
          </p:cNvSpPr>
          <p:nvPr/>
        </p:nvSpPr>
        <p:spPr bwMode="auto">
          <a:xfrm>
            <a:off x="3736121" y="5758560"/>
            <a:ext cx="0" cy="70992"/>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38" name="Line 15"/>
          <p:cNvSpPr>
            <a:spLocks noChangeShapeType="1"/>
          </p:cNvSpPr>
          <p:nvPr/>
        </p:nvSpPr>
        <p:spPr bwMode="auto">
          <a:xfrm>
            <a:off x="5861855" y="5758560"/>
            <a:ext cx="0" cy="70992"/>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39" name="Line 16"/>
          <p:cNvSpPr>
            <a:spLocks noChangeShapeType="1"/>
          </p:cNvSpPr>
          <p:nvPr/>
        </p:nvSpPr>
        <p:spPr bwMode="auto">
          <a:xfrm>
            <a:off x="7037028" y="5806280"/>
            <a:ext cx="0" cy="70992"/>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40" name="Line 17"/>
          <p:cNvSpPr>
            <a:spLocks noChangeShapeType="1"/>
          </p:cNvSpPr>
          <p:nvPr/>
        </p:nvSpPr>
        <p:spPr bwMode="auto">
          <a:xfrm flipV="1">
            <a:off x="1610387" y="1639698"/>
            <a:ext cx="0" cy="4118862"/>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 name="Rectangle 18"/>
          <p:cNvSpPr>
            <a:spLocks noChangeArrowheads="1"/>
          </p:cNvSpPr>
          <p:nvPr/>
        </p:nvSpPr>
        <p:spPr bwMode="auto">
          <a:xfrm>
            <a:off x="1515284" y="5853662"/>
            <a:ext cx="250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smtClean="0">
                <a:ln>
                  <a:noFill/>
                </a:ln>
                <a:solidFill>
                  <a:srgbClr val="000000"/>
                </a:solidFill>
                <a:effectLst/>
                <a:latin typeface="+mn-lt"/>
                <a:ea typeface="ＭＳ Ｐゴシック" pitchFamily="50" charset="-128"/>
                <a:cs typeface="ＭＳ Ｐゴシック" pitchFamily="50" charset="-128"/>
              </a:rPr>
              <a:t>-3</a:t>
            </a:r>
            <a:endParaRPr kumimoji="1" lang="ja-JP" altLang="ja-JP" sz="2400" b="0" i="0" u="none" strike="noStrike" cap="none" normalizeH="0" baseline="0" smtClean="0">
              <a:ln>
                <a:noFill/>
              </a:ln>
              <a:solidFill>
                <a:schemeClr val="tx1"/>
              </a:solidFill>
              <a:effectLst/>
              <a:latin typeface="+mn-lt"/>
              <a:ea typeface="ＭＳ Ｐゴシック" pitchFamily="50" charset="-128"/>
              <a:cs typeface="ＭＳ Ｐゴシック" pitchFamily="50" charset="-128"/>
            </a:endParaRPr>
          </a:p>
        </p:txBody>
      </p:sp>
      <p:sp>
        <p:nvSpPr>
          <p:cNvPr id="42" name="Rectangle 19"/>
          <p:cNvSpPr>
            <a:spLocks noChangeArrowheads="1"/>
          </p:cNvSpPr>
          <p:nvPr/>
        </p:nvSpPr>
        <p:spPr bwMode="auto">
          <a:xfrm>
            <a:off x="2572124" y="5853662"/>
            <a:ext cx="250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dirty="0" smtClean="0">
                <a:ln>
                  <a:noFill/>
                </a:ln>
                <a:solidFill>
                  <a:srgbClr val="000000"/>
                </a:solidFill>
                <a:effectLst/>
                <a:latin typeface="+mn-lt"/>
                <a:ea typeface="ＭＳ Ｐゴシック" pitchFamily="50" charset="-128"/>
                <a:cs typeface="ＭＳ Ｐゴシック" pitchFamily="50" charset="-128"/>
              </a:rPr>
              <a:t>-2</a:t>
            </a:r>
            <a:endParaRPr kumimoji="1" lang="ja-JP" altLang="ja-JP" sz="2400" b="0" i="0" u="none" strike="noStrike" cap="none" normalizeH="0" baseline="0" dirty="0" smtClean="0">
              <a:ln>
                <a:noFill/>
              </a:ln>
              <a:solidFill>
                <a:schemeClr val="tx1"/>
              </a:solidFill>
              <a:effectLst/>
              <a:latin typeface="+mn-lt"/>
              <a:ea typeface="ＭＳ Ｐゴシック" pitchFamily="50" charset="-128"/>
              <a:cs typeface="ＭＳ Ｐゴシック" pitchFamily="50" charset="-128"/>
            </a:endParaRPr>
          </a:p>
        </p:txBody>
      </p:sp>
      <p:sp>
        <p:nvSpPr>
          <p:cNvPr id="43" name="Rectangle 20"/>
          <p:cNvSpPr>
            <a:spLocks noChangeArrowheads="1"/>
          </p:cNvSpPr>
          <p:nvPr/>
        </p:nvSpPr>
        <p:spPr bwMode="auto">
          <a:xfrm>
            <a:off x="3641019" y="5853662"/>
            <a:ext cx="250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smtClean="0">
                <a:ln>
                  <a:noFill/>
                </a:ln>
                <a:solidFill>
                  <a:srgbClr val="000000"/>
                </a:solidFill>
                <a:effectLst/>
                <a:latin typeface="+mn-lt"/>
                <a:ea typeface="ＭＳ Ｐゴシック" pitchFamily="50" charset="-128"/>
                <a:cs typeface="ＭＳ Ｐゴシック" pitchFamily="50" charset="-128"/>
              </a:rPr>
              <a:t>-1</a:t>
            </a:r>
            <a:endParaRPr kumimoji="1" lang="ja-JP" altLang="ja-JP" sz="2400" b="0" i="0" u="none" strike="noStrike" cap="none" normalizeH="0" baseline="0" smtClean="0">
              <a:ln>
                <a:noFill/>
              </a:ln>
              <a:solidFill>
                <a:schemeClr val="tx1"/>
              </a:solidFill>
              <a:effectLst/>
              <a:latin typeface="+mn-lt"/>
              <a:ea typeface="ＭＳ Ｐゴシック" pitchFamily="50" charset="-128"/>
              <a:cs typeface="ＭＳ Ｐゴシック" pitchFamily="50" charset="-128"/>
            </a:endParaRPr>
          </a:p>
        </p:txBody>
      </p:sp>
      <p:sp>
        <p:nvSpPr>
          <p:cNvPr id="44" name="Rectangle 21"/>
          <p:cNvSpPr>
            <a:spLocks noChangeArrowheads="1"/>
          </p:cNvSpPr>
          <p:nvPr/>
        </p:nvSpPr>
        <p:spPr bwMode="auto">
          <a:xfrm>
            <a:off x="4734024" y="5853662"/>
            <a:ext cx="155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smtClean="0">
                <a:ln>
                  <a:noFill/>
                </a:ln>
                <a:solidFill>
                  <a:srgbClr val="000000"/>
                </a:solidFill>
                <a:effectLst/>
                <a:latin typeface="+mn-lt"/>
                <a:ea typeface="ＭＳ Ｐゴシック" pitchFamily="50" charset="-128"/>
                <a:cs typeface="ＭＳ Ｐゴシック" pitchFamily="50" charset="-128"/>
              </a:rPr>
              <a:t>0</a:t>
            </a:r>
            <a:endParaRPr kumimoji="1" lang="ja-JP" altLang="ja-JP" sz="2400" b="0" i="0" u="none" strike="noStrike" cap="none" normalizeH="0" baseline="0" dirty="0" smtClean="0">
              <a:ln>
                <a:noFill/>
              </a:ln>
              <a:solidFill>
                <a:schemeClr val="tx1"/>
              </a:solidFill>
              <a:effectLst/>
              <a:latin typeface="+mn-lt"/>
              <a:ea typeface="ＭＳ Ｐゴシック" pitchFamily="50" charset="-128"/>
              <a:cs typeface="ＭＳ Ｐゴシック" pitchFamily="50" charset="-128"/>
            </a:endParaRPr>
          </a:p>
        </p:txBody>
      </p:sp>
      <p:sp>
        <p:nvSpPr>
          <p:cNvPr id="45" name="Rectangle 22"/>
          <p:cNvSpPr>
            <a:spLocks noChangeArrowheads="1"/>
          </p:cNvSpPr>
          <p:nvPr/>
        </p:nvSpPr>
        <p:spPr bwMode="auto">
          <a:xfrm>
            <a:off x="5802919" y="5853662"/>
            <a:ext cx="155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smtClean="0">
                <a:ln>
                  <a:noFill/>
                </a:ln>
                <a:solidFill>
                  <a:srgbClr val="000000"/>
                </a:solidFill>
                <a:effectLst/>
                <a:latin typeface="+mn-lt"/>
                <a:ea typeface="ＭＳ Ｐゴシック" pitchFamily="50" charset="-128"/>
                <a:cs typeface="ＭＳ Ｐゴシック" pitchFamily="50" charset="-128"/>
              </a:rPr>
              <a:t>1</a:t>
            </a:r>
            <a:endParaRPr kumimoji="1" lang="ja-JP" altLang="ja-JP" sz="2400" b="0" i="0" u="none" strike="noStrike" cap="none" normalizeH="0" baseline="0" dirty="0" smtClean="0">
              <a:ln>
                <a:noFill/>
              </a:ln>
              <a:solidFill>
                <a:schemeClr val="tx1"/>
              </a:solidFill>
              <a:effectLst/>
              <a:latin typeface="+mn-lt"/>
              <a:ea typeface="ＭＳ Ｐゴシック" pitchFamily="50" charset="-128"/>
              <a:cs typeface="ＭＳ Ｐゴシック" pitchFamily="50" charset="-128"/>
            </a:endParaRPr>
          </a:p>
        </p:txBody>
      </p:sp>
      <p:sp>
        <p:nvSpPr>
          <p:cNvPr id="46" name="Rectangle 23"/>
          <p:cNvSpPr>
            <a:spLocks noChangeArrowheads="1"/>
          </p:cNvSpPr>
          <p:nvPr/>
        </p:nvSpPr>
        <p:spPr bwMode="auto">
          <a:xfrm>
            <a:off x="6859758" y="5853662"/>
            <a:ext cx="155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smtClean="0">
                <a:ln>
                  <a:noFill/>
                </a:ln>
                <a:solidFill>
                  <a:srgbClr val="000000"/>
                </a:solidFill>
                <a:effectLst/>
                <a:latin typeface="+mn-lt"/>
                <a:ea typeface="ＭＳ Ｐゴシック" pitchFamily="50" charset="-128"/>
                <a:cs typeface="ＭＳ Ｐゴシック" pitchFamily="50" charset="-128"/>
              </a:rPr>
              <a:t>2</a:t>
            </a:r>
            <a:endParaRPr kumimoji="1" lang="ja-JP" altLang="ja-JP" sz="2400" b="0" i="0" u="none" strike="noStrike" cap="none" normalizeH="0" baseline="0" dirty="0" smtClean="0">
              <a:ln>
                <a:noFill/>
              </a:ln>
              <a:solidFill>
                <a:schemeClr val="tx1"/>
              </a:solidFill>
              <a:effectLst/>
              <a:latin typeface="+mn-lt"/>
              <a:ea typeface="ＭＳ Ｐゴシック" pitchFamily="50" charset="-128"/>
              <a:cs typeface="ＭＳ Ｐゴシック" pitchFamily="50" charset="-128"/>
            </a:endParaRPr>
          </a:p>
        </p:txBody>
      </p:sp>
      <p:sp>
        <p:nvSpPr>
          <p:cNvPr id="47" name="Freeform 24"/>
          <p:cNvSpPr>
            <a:spLocks/>
          </p:cNvSpPr>
          <p:nvPr/>
        </p:nvSpPr>
        <p:spPr bwMode="auto">
          <a:xfrm>
            <a:off x="4805016" y="5284389"/>
            <a:ext cx="2125734" cy="450061"/>
          </a:xfrm>
          <a:custGeom>
            <a:avLst/>
            <a:gdLst>
              <a:gd name="T0" fmla="*/ 27 w 1587"/>
              <a:gd name="T1" fmla="*/ 319 h 336"/>
              <a:gd name="T2" fmla="*/ 62 w 1587"/>
              <a:gd name="T3" fmla="*/ 319 h 336"/>
              <a:gd name="T4" fmla="*/ 89 w 1587"/>
              <a:gd name="T5" fmla="*/ 319 h 336"/>
              <a:gd name="T6" fmla="*/ 124 w 1587"/>
              <a:gd name="T7" fmla="*/ 310 h 336"/>
              <a:gd name="T8" fmla="*/ 151 w 1587"/>
              <a:gd name="T9" fmla="*/ 310 h 336"/>
              <a:gd name="T10" fmla="*/ 186 w 1587"/>
              <a:gd name="T11" fmla="*/ 319 h 336"/>
              <a:gd name="T12" fmla="*/ 213 w 1587"/>
              <a:gd name="T13" fmla="*/ 319 h 336"/>
              <a:gd name="T14" fmla="*/ 248 w 1587"/>
              <a:gd name="T15" fmla="*/ 310 h 336"/>
              <a:gd name="T16" fmla="*/ 284 w 1587"/>
              <a:gd name="T17" fmla="*/ 319 h 336"/>
              <a:gd name="T18" fmla="*/ 310 w 1587"/>
              <a:gd name="T19" fmla="*/ 319 h 336"/>
              <a:gd name="T20" fmla="*/ 346 w 1587"/>
              <a:gd name="T21" fmla="*/ 319 h 336"/>
              <a:gd name="T22" fmla="*/ 373 w 1587"/>
              <a:gd name="T23" fmla="*/ 310 h 336"/>
              <a:gd name="T24" fmla="*/ 408 w 1587"/>
              <a:gd name="T25" fmla="*/ 301 h 336"/>
              <a:gd name="T26" fmla="*/ 435 w 1587"/>
              <a:gd name="T27" fmla="*/ 301 h 336"/>
              <a:gd name="T28" fmla="*/ 470 w 1587"/>
              <a:gd name="T29" fmla="*/ 301 h 336"/>
              <a:gd name="T30" fmla="*/ 506 w 1587"/>
              <a:gd name="T31" fmla="*/ 283 h 336"/>
              <a:gd name="T32" fmla="*/ 532 w 1587"/>
              <a:gd name="T33" fmla="*/ 257 h 336"/>
              <a:gd name="T34" fmla="*/ 568 w 1587"/>
              <a:gd name="T35" fmla="*/ 257 h 336"/>
              <a:gd name="T36" fmla="*/ 594 w 1587"/>
              <a:gd name="T37" fmla="*/ 230 h 336"/>
              <a:gd name="T38" fmla="*/ 630 w 1587"/>
              <a:gd name="T39" fmla="*/ 195 h 336"/>
              <a:gd name="T40" fmla="*/ 665 w 1587"/>
              <a:gd name="T41" fmla="*/ 168 h 336"/>
              <a:gd name="T42" fmla="*/ 692 w 1587"/>
              <a:gd name="T43" fmla="*/ 132 h 336"/>
              <a:gd name="T44" fmla="*/ 727 w 1587"/>
              <a:gd name="T45" fmla="*/ 106 h 336"/>
              <a:gd name="T46" fmla="*/ 754 w 1587"/>
              <a:gd name="T47" fmla="*/ 53 h 336"/>
              <a:gd name="T48" fmla="*/ 789 w 1587"/>
              <a:gd name="T49" fmla="*/ 35 h 336"/>
              <a:gd name="T50" fmla="*/ 816 w 1587"/>
              <a:gd name="T51" fmla="*/ 8 h 336"/>
              <a:gd name="T52" fmla="*/ 851 w 1587"/>
              <a:gd name="T53" fmla="*/ 17 h 336"/>
              <a:gd name="T54" fmla="*/ 887 w 1587"/>
              <a:gd name="T55" fmla="*/ 35 h 336"/>
              <a:gd name="T56" fmla="*/ 913 w 1587"/>
              <a:gd name="T57" fmla="*/ 53 h 336"/>
              <a:gd name="T58" fmla="*/ 949 w 1587"/>
              <a:gd name="T59" fmla="*/ 62 h 336"/>
              <a:gd name="T60" fmla="*/ 975 w 1587"/>
              <a:gd name="T61" fmla="*/ 79 h 336"/>
              <a:gd name="T62" fmla="*/ 1011 w 1587"/>
              <a:gd name="T63" fmla="*/ 106 h 336"/>
              <a:gd name="T64" fmla="*/ 1038 w 1587"/>
              <a:gd name="T65" fmla="*/ 97 h 336"/>
              <a:gd name="T66" fmla="*/ 1073 w 1587"/>
              <a:gd name="T67" fmla="*/ 141 h 336"/>
              <a:gd name="T68" fmla="*/ 1108 w 1587"/>
              <a:gd name="T69" fmla="*/ 159 h 336"/>
              <a:gd name="T70" fmla="*/ 1135 w 1587"/>
              <a:gd name="T71" fmla="*/ 203 h 336"/>
              <a:gd name="T72" fmla="*/ 1171 w 1587"/>
              <a:gd name="T73" fmla="*/ 212 h 336"/>
              <a:gd name="T74" fmla="*/ 1197 w 1587"/>
              <a:gd name="T75" fmla="*/ 239 h 336"/>
              <a:gd name="T76" fmla="*/ 1233 w 1587"/>
              <a:gd name="T77" fmla="*/ 257 h 336"/>
              <a:gd name="T78" fmla="*/ 1259 w 1587"/>
              <a:gd name="T79" fmla="*/ 257 h 336"/>
              <a:gd name="T80" fmla="*/ 1295 w 1587"/>
              <a:gd name="T81" fmla="*/ 265 h 336"/>
              <a:gd name="T82" fmla="*/ 1330 w 1587"/>
              <a:gd name="T83" fmla="*/ 274 h 336"/>
              <a:gd name="T84" fmla="*/ 1357 w 1587"/>
              <a:gd name="T85" fmla="*/ 301 h 336"/>
              <a:gd name="T86" fmla="*/ 1392 w 1587"/>
              <a:gd name="T87" fmla="*/ 310 h 336"/>
              <a:gd name="T88" fmla="*/ 1419 w 1587"/>
              <a:gd name="T89" fmla="*/ 310 h 336"/>
              <a:gd name="T90" fmla="*/ 1454 w 1587"/>
              <a:gd name="T91" fmla="*/ 310 h 336"/>
              <a:gd name="T92" fmla="*/ 1490 w 1587"/>
              <a:gd name="T93" fmla="*/ 301 h 336"/>
              <a:gd name="T94" fmla="*/ 1516 w 1587"/>
              <a:gd name="T95" fmla="*/ 319 h 336"/>
              <a:gd name="T96" fmla="*/ 1552 w 1587"/>
              <a:gd name="T97" fmla="*/ 283 h 336"/>
              <a:gd name="T98" fmla="*/ 1578 w 1587"/>
              <a:gd name="T9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87" h="336">
                <a:moveTo>
                  <a:pt x="0" y="319"/>
                </a:moveTo>
                <a:lnTo>
                  <a:pt x="9" y="319"/>
                </a:lnTo>
                <a:lnTo>
                  <a:pt x="18" y="319"/>
                </a:lnTo>
                <a:lnTo>
                  <a:pt x="27" y="319"/>
                </a:lnTo>
                <a:lnTo>
                  <a:pt x="36" y="319"/>
                </a:lnTo>
                <a:lnTo>
                  <a:pt x="44" y="319"/>
                </a:lnTo>
                <a:lnTo>
                  <a:pt x="53" y="319"/>
                </a:lnTo>
                <a:lnTo>
                  <a:pt x="62" y="319"/>
                </a:lnTo>
                <a:lnTo>
                  <a:pt x="62" y="319"/>
                </a:lnTo>
                <a:lnTo>
                  <a:pt x="71" y="319"/>
                </a:lnTo>
                <a:lnTo>
                  <a:pt x="80" y="327"/>
                </a:lnTo>
                <a:lnTo>
                  <a:pt x="89" y="319"/>
                </a:lnTo>
                <a:lnTo>
                  <a:pt x="98" y="319"/>
                </a:lnTo>
                <a:lnTo>
                  <a:pt x="107" y="319"/>
                </a:lnTo>
                <a:lnTo>
                  <a:pt x="115" y="319"/>
                </a:lnTo>
                <a:lnTo>
                  <a:pt x="124" y="310"/>
                </a:lnTo>
                <a:lnTo>
                  <a:pt x="133" y="310"/>
                </a:lnTo>
                <a:lnTo>
                  <a:pt x="133" y="319"/>
                </a:lnTo>
                <a:lnTo>
                  <a:pt x="142" y="319"/>
                </a:lnTo>
                <a:lnTo>
                  <a:pt x="151" y="310"/>
                </a:lnTo>
                <a:lnTo>
                  <a:pt x="160" y="319"/>
                </a:lnTo>
                <a:lnTo>
                  <a:pt x="169" y="319"/>
                </a:lnTo>
                <a:lnTo>
                  <a:pt x="177" y="310"/>
                </a:lnTo>
                <a:lnTo>
                  <a:pt x="186" y="319"/>
                </a:lnTo>
                <a:lnTo>
                  <a:pt x="195" y="319"/>
                </a:lnTo>
                <a:lnTo>
                  <a:pt x="204" y="319"/>
                </a:lnTo>
                <a:lnTo>
                  <a:pt x="213" y="319"/>
                </a:lnTo>
                <a:lnTo>
                  <a:pt x="213" y="319"/>
                </a:lnTo>
                <a:lnTo>
                  <a:pt x="222" y="319"/>
                </a:lnTo>
                <a:lnTo>
                  <a:pt x="231" y="310"/>
                </a:lnTo>
                <a:lnTo>
                  <a:pt x="240" y="319"/>
                </a:lnTo>
                <a:lnTo>
                  <a:pt x="248" y="310"/>
                </a:lnTo>
                <a:lnTo>
                  <a:pt x="257" y="310"/>
                </a:lnTo>
                <a:lnTo>
                  <a:pt x="266" y="319"/>
                </a:lnTo>
                <a:lnTo>
                  <a:pt x="275" y="310"/>
                </a:lnTo>
                <a:lnTo>
                  <a:pt x="284" y="319"/>
                </a:lnTo>
                <a:lnTo>
                  <a:pt x="293" y="319"/>
                </a:lnTo>
                <a:lnTo>
                  <a:pt x="293" y="327"/>
                </a:lnTo>
                <a:lnTo>
                  <a:pt x="302" y="319"/>
                </a:lnTo>
                <a:lnTo>
                  <a:pt x="310" y="319"/>
                </a:lnTo>
                <a:lnTo>
                  <a:pt x="319" y="319"/>
                </a:lnTo>
                <a:lnTo>
                  <a:pt x="328" y="319"/>
                </a:lnTo>
                <a:lnTo>
                  <a:pt x="337" y="319"/>
                </a:lnTo>
                <a:lnTo>
                  <a:pt x="346" y="319"/>
                </a:lnTo>
                <a:lnTo>
                  <a:pt x="355" y="310"/>
                </a:lnTo>
                <a:lnTo>
                  <a:pt x="364" y="319"/>
                </a:lnTo>
                <a:lnTo>
                  <a:pt x="364" y="319"/>
                </a:lnTo>
                <a:lnTo>
                  <a:pt x="373" y="310"/>
                </a:lnTo>
                <a:lnTo>
                  <a:pt x="381" y="319"/>
                </a:lnTo>
                <a:lnTo>
                  <a:pt x="390" y="310"/>
                </a:lnTo>
                <a:lnTo>
                  <a:pt x="399" y="310"/>
                </a:lnTo>
                <a:lnTo>
                  <a:pt x="408" y="301"/>
                </a:lnTo>
                <a:lnTo>
                  <a:pt x="417" y="310"/>
                </a:lnTo>
                <a:lnTo>
                  <a:pt x="426" y="310"/>
                </a:lnTo>
                <a:lnTo>
                  <a:pt x="435" y="310"/>
                </a:lnTo>
                <a:lnTo>
                  <a:pt x="435" y="301"/>
                </a:lnTo>
                <a:lnTo>
                  <a:pt x="443" y="301"/>
                </a:lnTo>
                <a:lnTo>
                  <a:pt x="452" y="292"/>
                </a:lnTo>
                <a:lnTo>
                  <a:pt x="461" y="301"/>
                </a:lnTo>
                <a:lnTo>
                  <a:pt x="470" y="301"/>
                </a:lnTo>
                <a:lnTo>
                  <a:pt x="479" y="292"/>
                </a:lnTo>
                <a:lnTo>
                  <a:pt x="488" y="310"/>
                </a:lnTo>
                <a:lnTo>
                  <a:pt x="497" y="292"/>
                </a:lnTo>
                <a:lnTo>
                  <a:pt x="506" y="283"/>
                </a:lnTo>
                <a:lnTo>
                  <a:pt x="514" y="292"/>
                </a:lnTo>
                <a:lnTo>
                  <a:pt x="514" y="283"/>
                </a:lnTo>
                <a:lnTo>
                  <a:pt x="523" y="274"/>
                </a:lnTo>
                <a:lnTo>
                  <a:pt x="532" y="257"/>
                </a:lnTo>
                <a:lnTo>
                  <a:pt x="541" y="274"/>
                </a:lnTo>
                <a:lnTo>
                  <a:pt x="550" y="265"/>
                </a:lnTo>
                <a:lnTo>
                  <a:pt x="559" y="265"/>
                </a:lnTo>
                <a:lnTo>
                  <a:pt x="568" y="257"/>
                </a:lnTo>
                <a:lnTo>
                  <a:pt x="576" y="248"/>
                </a:lnTo>
                <a:lnTo>
                  <a:pt x="585" y="248"/>
                </a:lnTo>
                <a:lnTo>
                  <a:pt x="594" y="239"/>
                </a:lnTo>
                <a:lnTo>
                  <a:pt x="594" y="230"/>
                </a:lnTo>
                <a:lnTo>
                  <a:pt x="603" y="212"/>
                </a:lnTo>
                <a:lnTo>
                  <a:pt x="612" y="203"/>
                </a:lnTo>
                <a:lnTo>
                  <a:pt x="621" y="195"/>
                </a:lnTo>
                <a:lnTo>
                  <a:pt x="630" y="195"/>
                </a:lnTo>
                <a:lnTo>
                  <a:pt x="639" y="195"/>
                </a:lnTo>
                <a:lnTo>
                  <a:pt x="647" y="177"/>
                </a:lnTo>
                <a:lnTo>
                  <a:pt x="656" y="168"/>
                </a:lnTo>
                <a:lnTo>
                  <a:pt x="665" y="168"/>
                </a:lnTo>
                <a:lnTo>
                  <a:pt x="665" y="150"/>
                </a:lnTo>
                <a:lnTo>
                  <a:pt x="674" y="141"/>
                </a:lnTo>
                <a:lnTo>
                  <a:pt x="683" y="132"/>
                </a:lnTo>
                <a:lnTo>
                  <a:pt x="692" y="132"/>
                </a:lnTo>
                <a:lnTo>
                  <a:pt x="701" y="115"/>
                </a:lnTo>
                <a:lnTo>
                  <a:pt x="709" y="106"/>
                </a:lnTo>
                <a:lnTo>
                  <a:pt x="718" y="88"/>
                </a:lnTo>
                <a:lnTo>
                  <a:pt x="727" y="106"/>
                </a:lnTo>
                <a:lnTo>
                  <a:pt x="736" y="79"/>
                </a:lnTo>
                <a:lnTo>
                  <a:pt x="736" y="79"/>
                </a:lnTo>
                <a:lnTo>
                  <a:pt x="745" y="62"/>
                </a:lnTo>
                <a:lnTo>
                  <a:pt x="754" y="53"/>
                </a:lnTo>
                <a:lnTo>
                  <a:pt x="763" y="44"/>
                </a:lnTo>
                <a:lnTo>
                  <a:pt x="772" y="53"/>
                </a:lnTo>
                <a:lnTo>
                  <a:pt x="780" y="17"/>
                </a:lnTo>
                <a:lnTo>
                  <a:pt x="789" y="35"/>
                </a:lnTo>
                <a:lnTo>
                  <a:pt x="798" y="26"/>
                </a:lnTo>
                <a:lnTo>
                  <a:pt x="807" y="8"/>
                </a:lnTo>
                <a:lnTo>
                  <a:pt x="816" y="8"/>
                </a:lnTo>
                <a:lnTo>
                  <a:pt x="816" y="8"/>
                </a:lnTo>
                <a:lnTo>
                  <a:pt x="825" y="26"/>
                </a:lnTo>
                <a:lnTo>
                  <a:pt x="834" y="0"/>
                </a:lnTo>
                <a:lnTo>
                  <a:pt x="842" y="35"/>
                </a:lnTo>
                <a:lnTo>
                  <a:pt x="851" y="17"/>
                </a:lnTo>
                <a:lnTo>
                  <a:pt x="860" y="17"/>
                </a:lnTo>
                <a:lnTo>
                  <a:pt x="869" y="26"/>
                </a:lnTo>
                <a:lnTo>
                  <a:pt x="878" y="26"/>
                </a:lnTo>
                <a:lnTo>
                  <a:pt x="887" y="35"/>
                </a:lnTo>
                <a:lnTo>
                  <a:pt x="887" y="26"/>
                </a:lnTo>
                <a:lnTo>
                  <a:pt x="896" y="8"/>
                </a:lnTo>
                <a:lnTo>
                  <a:pt x="905" y="17"/>
                </a:lnTo>
                <a:lnTo>
                  <a:pt x="913" y="53"/>
                </a:lnTo>
                <a:lnTo>
                  <a:pt x="922" y="53"/>
                </a:lnTo>
                <a:lnTo>
                  <a:pt x="931" y="26"/>
                </a:lnTo>
                <a:lnTo>
                  <a:pt x="940" y="62"/>
                </a:lnTo>
                <a:lnTo>
                  <a:pt x="949" y="62"/>
                </a:lnTo>
                <a:lnTo>
                  <a:pt x="958" y="62"/>
                </a:lnTo>
                <a:lnTo>
                  <a:pt x="967" y="53"/>
                </a:lnTo>
                <a:lnTo>
                  <a:pt x="967" y="44"/>
                </a:lnTo>
                <a:lnTo>
                  <a:pt x="975" y="79"/>
                </a:lnTo>
                <a:lnTo>
                  <a:pt x="984" y="88"/>
                </a:lnTo>
                <a:lnTo>
                  <a:pt x="993" y="88"/>
                </a:lnTo>
                <a:lnTo>
                  <a:pt x="1002" y="70"/>
                </a:lnTo>
                <a:lnTo>
                  <a:pt x="1011" y="106"/>
                </a:lnTo>
                <a:lnTo>
                  <a:pt x="1020" y="70"/>
                </a:lnTo>
                <a:lnTo>
                  <a:pt x="1029" y="88"/>
                </a:lnTo>
                <a:lnTo>
                  <a:pt x="1038" y="124"/>
                </a:lnTo>
                <a:lnTo>
                  <a:pt x="1038" y="97"/>
                </a:lnTo>
                <a:lnTo>
                  <a:pt x="1046" y="132"/>
                </a:lnTo>
                <a:lnTo>
                  <a:pt x="1055" y="115"/>
                </a:lnTo>
                <a:lnTo>
                  <a:pt x="1064" y="132"/>
                </a:lnTo>
                <a:lnTo>
                  <a:pt x="1073" y="141"/>
                </a:lnTo>
                <a:lnTo>
                  <a:pt x="1082" y="150"/>
                </a:lnTo>
                <a:lnTo>
                  <a:pt x="1091" y="150"/>
                </a:lnTo>
                <a:lnTo>
                  <a:pt x="1100" y="168"/>
                </a:lnTo>
                <a:lnTo>
                  <a:pt x="1108" y="159"/>
                </a:lnTo>
                <a:lnTo>
                  <a:pt x="1117" y="168"/>
                </a:lnTo>
                <a:lnTo>
                  <a:pt x="1117" y="177"/>
                </a:lnTo>
                <a:lnTo>
                  <a:pt x="1126" y="186"/>
                </a:lnTo>
                <a:lnTo>
                  <a:pt x="1135" y="203"/>
                </a:lnTo>
                <a:lnTo>
                  <a:pt x="1144" y="186"/>
                </a:lnTo>
                <a:lnTo>
                  <a:pt x="1153" y="186"/>
                </a:lnTo>
                <a:lnTo>
                  <a:pt x="1162" y="230"/>
                </a:lnTo>
                <a:lnTo>
                  <a:pt x="1171" y="212"/>
                </a:lnTo>
                <a:lnTo>
                  <a:pt x="1179" y="212"/>
                </a:lnTo>
                <a:lnTo>
                  <a:pt x="1188" y="239"/>
                </a:lnTo>
                <a:lnTo>
                  <a:pt x="1188" y="230"/>
                </a:lnTo>
                <a:lnTo>
                  <a:pt x="1197" y="239"/>
                </a:lnTo>
                <a:lnTo>
                  <a:pt x="1206" y="230"/>
                </a:lnTo>
                <a:lnTo>
                  <a:pt x="1215" y="248"/>
                </a:lnTo>
                <a:lnTo>
                  <a:pt x="1224" y="239"/>
                </a:lnTo>
                <a:lnTo>
                  <a:pt x="1233" y="257"/>
                </a:lnTo>
                <a:lnTo>
                  <a:pt x="1241" y="248"/>
                </a:lnTo>
                <a:lnTo>
                  <a:pt x="1250" y="265"/>
                </a:lnTo>
                <a:lnTo>
                  <a:pt x="1259" y="274"/>
                </a:lnTo>
                <a:lnTo>
                  <a:pt x="1259" y="257"/>
                </a:lnTo>
                <a:lnTo>
                  <a:pt x="1268" y="283"/>
                </a:lnTo>
                <a:lnTo>
                  <a:pt x="1277" y="265"/>
                </a:lnTo>
                <a:lnTo>
                  <a:pt x="1286" y="265"/>
                </a:lnTo>
                <a:lnTo>
                  <a:pt x="1295" y="265"/>
                </a:lnTo>
                <a:lnTo>
                  <a:pt x="1303" y="292"/>
                </a:lnTo>
                <a:lnTo>
                  <a:pt x="1312" y="265"/>
                </a:lnTo>
                <a:lnTo>
                  <a:pt x="1321" y="301"/>
                </a:lnTo>
                <a:lnTo>
                  <a:pt x="1330" y="274"/>
                </a:lnTo>
                <a:lnTo>
                  <a:pt x="1339" y="274"/>
                </a:lnTo>
                <a:lnTo>
                  <a:pt x="1339" y="274"/>
                </a:lnTo>
                <a:lnTo>
                  <a:pt x="1348" y="310"/>
                </a:lnTo>
                <a:lnTo>
                  <a:pt x="1357" y="301"/>
                </a:lnTo>
                <a:lnTo>
                  <a:pt x="1366" y="310"/>
                </a:lnTo>
                <a:lnTo>
                  <a:pt x="1374" y="301"/>
                </a:lnTo>
                <a:lnTo>
                  <a:pt x="1383" y="301"/>
                </a:lnTo>
                <a:lnTo>
                  <a:pt x="1392" y="310"/>
                </a:lnTo>
                <a:lnTo>
                  <a:pt x="1401" y="301"/>
                </a:lnTo>
                <a:lnTo>
                  <a:pt x="1410" y="301"/>
                </a:lnTo>
                <a:lnTo>
                  <a:pt x="1419" y="292"/>
                </a:lnTo>
                <a:lnTo>
                  <a:pt x="1419" y="310"/>
                </a:lnTo>
                <a:lnTo>
                  <a:pt x="1428" y="301"/>
                </a:lnTo>
                <a:lnTo>
                  <a:pt x="1436" y="292"/>
                </a:lnTo>
                <a:lnTo>
                  <a:pt x="1445" y="310"/>
                </a:lnTo>
                <a:lnTo>
                  <a:pt x="1454" y="310"/>
                </a:lnTo>
                <a:lnTo>
                  <a:pt x="1463" y="301"/>
                </a:lnTo>
                <a:lnTo>
                  <a:pt x="1472" y="336"/>
                </a:lnTo>
                <a:lnTo>
                  <a:pt x="1481" y="319"/>
                </a:lnTo>
                <a:lnTo>
                  <a:pt x="1490" y="301"/>
                </a:lnTo>
                <a:lnTo>
                  <a:pt x="1490" y="310"/>
                </a:lnTo>
                <a:lnTo>
                  <a:pt x="1499" y="319"/>
                </a:lnTo>
                <a:lnTo>
                  <a:pt x="1507" y="301"/>
                </a:lnTo>
                <a:lnTo>
                  <a:pt x="1516" y="319"/>
                </a:lnTo>
                <a:lnTo>
                  <a:pt x="1525" y="310"/>
                </a:lnTo>
                <a:lnTo>
                  <a:pt x="1534" y="319"/>
                </a:lnTo>
                <a:lnTo>
                  <a:pt x="1543" y="310"/>
                </a:lnTo>
                <a:lnTo>
                  <a:pt x="1552" y="283"/>
                </a:lnTo>
                <a:lnTo>
                  <a:pt x="1561" y="310"/>
                </a:lnTo>
                <a:lnTo>
                  <a:pt x="1561" y="336"/>
                </a:lnTo>
                <a:lnTo>
                  <a:pt x="1569" y="310"/>
                </a:lnTo>
                <a:lnTo>
                  <a:pt x="1578" y="301"/>
                </a:lnTo>
                <a:lnTo>
                  <a:pt x="1587" y="327"/>
                </a:lnTo>
              </a:path>
            </a:pathLst>
          </a:custGeom>
          <a:noFill/>
          <a:ln w="285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8" name="Freeform 25"/>
          <p:cNvSpPr>
            <a:spLocks/>
          </p:cNvSpPr>
          <p:nvPr/>
        </p:nvSpPr>
        <p:spPr bwMode="auto">
          <a:xfrm>
            <a:off x="4817071" y="5295104"/>
            <a:ext cx="2113679" cy="427290"/>
          </a:xfrm>
          <a:custGeom>
            <a:avLst/>
            <a:gdLst>
              <a:gd name="T0" fmla="*/ 18 w 1578"/>
              <a:gd name="T1" fmla="*/ 319 h 319"/>
              <a:gd name="T2" fmla="*/ 53 w 1578"/>
              <a:gd name="T3" fmla="*/ 319 h 319"/>
              <a:gd name="T4" fmla="*/ 89 w 1578"/>
              <a:gd name="T5" fmla="*/ 311 h 319"/>
              <a:gd name="T6" fmla="*/ 124 w 1578"/>
              <a:gd name="T7" fmla="*/ 311 h 319"/>
              <a:gd name="T8" fmla="*/ 160 w 1578"/>
              <a:gd name="T9" fmla="*/ 311 h 319"/>
              <a:gd name="T10" fmla="*/ 204 w 1578"/>
              <a:gd name="T11" fmla="*/ 311 h 319"/>
              <a:gd name="T12" fmla="*/ 231 w 1578"/>
              <a:gd name="T13" fmla="*/ 311 h 319"/>
              <a:gd name="T14" fmla="*/ 275 w 1578"/>
              <a:gd name="T15" fmla="*/ 311 h 319"/>
              <a:gd name="T16" fmla="*/ 310 w 1578"/>
              <a:gd name="T17" fmla="*/ 311 h 319"/>
              <a:gd name="T18" fmla="*/ 346 w 1578"/>
              <a:gd name="T19" fmla="*/ 311 h 319"/>
              <a:gd name="T20" fmla="*/ 381 w 1578"/>
              <a:gd name="T21" fmla="*/ 311 h 319"/>
              <a:gd name="T22" fmla="*/ 417 w 1578"/>
              <a:gd name="T23" fmla="*/ 302 h 319"/>
              <a:gd name="T24" fmla="*/ 452 w 1578"/>
              <a:gd name="T25" fmla="*/ 293 h 319"/>
              <a:gd name="T26" fmla="*/ 488 w 1578"/>
              <a:gd name="T27" fmla="*/ 284 h 319"/>
              <a:gd name="T28" fmla="*/ 523 w 1578"/>
              <a:gd name="T29" fmla="*/ 266 h 319"/>
              <a:gd name="T30" fmla="*/ 559 w 1578"/>
              <a:gd name="T31" fmla="*/ 240 h 319"/>
              <a:gd name="T32" fmla="*/ 594 w 1578"/>
              <a:gd name="T33" fmla="*/ 213 h 319"/>
              <a:gd name="T34" fmla="*/ 630 w 1578"/>
              <a:gd name="T35" fmla="*/ 178 h 319"/>
              <a:gd name="T36" fmla="*/ 665 w 1578"/>
              <a:gd name="T37" fmla="*/ 142 h 319"/>
              <a:gd name="T38" fmla="*/ 700 w 1578"/>
              <a:gd name="T39" fmla="*/ 98 h 319"/>
              <a:gd name="T40" fmla="*/ 736 w 1578"/>
              <a:gd name="T41" fmla="*/ 62 h 319"/>
              <a:gd name="T42" fmla="*/ 771 w 1578"/>
              <a:gd name="T43" fmla="*/ 27 h 319"/>
              <a:gd name="T44" fmla="*/ 807 w 1578"/>
              <a:gd name="T45" fmla="*/ 9 h 319"/>
              <a:gd name="T46" fmla="*/ 842 w 1578"/>
              <a:gd name="T47" fmla="*/ 0 h 319"/>
              <a:gd name="T48" fmla="*/ 878 w 1578"/>
              <a:gd name="T49" fmla="*/ 18 h 319"/>
              <a:gd name="T50" fmla="*/ 913 w 1578"/>
              <a:gd name="T51" fmla="*/ 36 h 319"/>
              <a:gd name="T52" fmla="*/ 949 w 1578"/>
              <a:gd name="T53" fmla="*/ 54 h 319"/>
              <a:gd name="T54" fmla="*/ 984 w 1578"/>
              <a:gd name="T55" fmla="*/ 71 h 319"/>
              <a:gd name="T56" fmla="*/ 1020 w 1578"/>
              <a:gd name="T57" fmla="*/ 98 h 319"/>
              <a:gd name="T58" fmla="*/ 1055 w 1578"/>
              <a:gd name="T59" fmla="*/ 124 h 319"/>
              <a:gd name="T60" fmla="*/ 1091 w 1578"/>
              <a:gd name="T61" fmla="*/ 151 h 319"/>
              <a:gd name="T62" fmla="*/ 1126 w 1578"/>
              <a:gd name="T63" fmla="*/ 187 h 319"/>
              <a:gd name="T64" fmla="*/ 1162 w 1578"/>
              <a:gd name="T65" fmla="*/ 213 h 319"/>
              <a:gd name="T66" fmla="*/ 1197 w 1578"/>
              <a:gd name="T67" fmla="*/ 231 h 319"/>
              <a:gd name="T68" fmla="*/ 1241 w 1578"/>
              <a:gd name="T69" fmla="*/ 249 h 319"/>
              <a:gd name="T70" fmla="*/ 1277 w 1578"/>
              <a:gd name="T71" fmla="*/ 266 h 319"/>
              <a:gd name="T72" fmla="*/ 1312 w 1578"/>
              <a:gd name="T73" fmla="*/ 275 h 319"/>
              <a:gd name="T74" fmla="*/ 1348 w 1578"/>
              <a:gd name="T75" fmla="*/ 284 h 319"/>
              <a:gd name="T76" fmla="*/ 1383 w 1578"/>
              <a:gd name="T77" fmla="*/ 293 h 319"/>
              <a:gd name="T78" fmla="*/ 1419 w 1578"/>
              <a:gd name="T79" fmla="*/ 302 h 319"/>
              <a:gd name="T80" fmla="*/ 1454 w 1578"/>
              <a:gd name="T81" fmla="*/ 302 h 319"/>
              <a:gd name="T82" fmla="*/ 1490 w 1578"/>
              <a:gd name="T83" fmla="*/ 311 h 319"/>
              <a:gd name="T84" fmla="*/ 1525 w 1578"/>
              <a:gd name="T85" fmla="*/ 311 h 319"/>
              <a:gd name="T86" fmla="*/ 1560 w 1578"/>
              <a:gd name="T87" fmla="*/ 311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78" h="319">
                <a:moveTo>
                  <a:pt x="0" y="319"/>
                </a:moveTo>
                <a:lnTo>
                  <a:pt x="9" y="319"/>
                </a:lnTo>
                <a:lnTo>
                  <a:pt x="18" y="319"/>
                </a:lnTo>
                <a:lnTo>
                  <a:pt x="35" y="319"/>
                </a:lnTo>
                <a:lnTo>
                  <a:pt x="44" y="319"/>
                </a:lnTo>
                <a:lnTo>
                  <a:pt x="53" y="319"/>
                </a:lnTo>
                <a:lnTo>
                  <a:pt x="71" y="319"/>
                </a:lnTo>
                <a:lnTo>
                  <a:pt x="80" y="311"/>
                </a:lnTo>
                <a:lnTo>
                  <a:pt x="89" y="311"/>
                </a:lnTo>
                <a:lnTo>
                  <a:pt x="106" y="311"/>
                </a:lnTo>
                <a:lnTo>
                  <a:pt x="115" y="311"/>
                </a:lnTo>
                <a:lnTo>
                  <a:pt x="124" y="311"/>
                </a:lnTo>
                <a:lnTo>
                  <a:pt x="142" y="311"/>
                </a:lnTo>
                <a:lnTo>
                  <a:pt x="151" y="311"/>
                </a:lnTo>
                <a:lnTo>
                  <a:pt x="160" y="311"/>
                </a:lnTo>
                <a:lnTo>
                  <a:pt x="177" y="311"/>
                </a:lnTo>
                <a:lnTo>
                  <a:pt x="186" y="311"/>
                </a:lnTo>
                <a:lnTo>
                  <a:pt x="204" y="311"/>
                </a:lnTo>
                <a:lnTo>
                  <a:pt x="213" y="311"/>
                </a:lnTo>
                <a:lnTo>
                  <a:pt x="222" y="311"/>
                </a:lnTo>
                <a:lnTo>
                  <a:pt x="231" y="311"/>
                </a:lnTo>
                <a:lnTo>
                  <a:pt x="248" y="311"/>
                </a:lnTo>
                <a:lnTo>
                  <a:pt x="257" y="311"/>
                </a:lnTo>
                <a:lnTo>
                  <a:pt x="275" y="311"/>
                </a:lnTo>
                <a:lnTo>
                  <a:pt x="284" y="311"/>
                </a:lnTo>
                <a:lnTo>
                  <a:pt x="293" y="311"/>
                </a:lnTo>
                <a:lnTo>
                  <a:pt x="310" y="311"/>
                </a:lnTo>
                <a:lnTo>
                  <a:pt x="319" y="311"/>
                </a:lnTo>
                <a:lnTo>
                  <a:pt x="328" y="311"/>
                </a:lnTo>
                <a:lnTo>
                  <a:pt x="346" y="311"/>
                </a:lnTo>
                <a:lnTo>
                  <a:pt x="355" y="311"/>
                </a:lnTo>
                <a:lnTo>
                  <a:pt x="364" y="311"/>
                </a:lnTo>
                <a:lnTo>
                  <a:pt x="381" y="311"/>
                </a:lnTo>
                <a:lnTo>
                  <a:pt x="390" y="302"/>
                </a:lnTo>
                <a:lnTo>
                  <a:pt x="399" y="302"/>
                </a:lnTo>
                <a:lnTo>
                  <a:pt x="417" y="302"/>
                </a:lnTo>
                <a:lnTo>
                  <a:pt x="426" y="302"/>
                </a:lnTo>
                <a:lnTo>
                  <a:pt x="434" y="302"/>
                </a:lnTo>
                <a:lnTo>
                  <a:pt x="452" y="293"/>
                </a:lnTo>
                <a:lnTo>
                  <a:pt x="461" y="293"/>
                </a:lnTo>
                <a:lnTo>
                  <a:pt x="470" y="284"/>
                </a:lnTo>
                <a:lnTo>
                  <a:pt x="488" y="284"/>
                </a:lnTo>
                <a:lnTo>
                  <a:pt x="497" y="275"/>
                </a:lnTo>
                <a:lnTo>
                  <a:pt x="505" y="275"/>
                </a:lnTo>
                <a:lnTo>
                  <a:pt x="523" y="266"/>
                </a:lnTo>
                <a:lnTo>
                  <a:pt x="532" y="257"/>
                </a:lnTo>
                <a:lnTo>
                  <a:pt x="541" y="249"/>
                </a:lnTo>
                <a:lnTo>
                  <a:pt x="559" y="240"/>
                </a:lnTo>
                <a:lnTo>
                  <a:pt x="567" y="231"/>
                </a:lnTo>
                <a:lnTo>
                  <a:pt x="585" y="222"/>
                </a:lnTo>
                <a:lnTo>
                  <a:pt x="594" y="213"/>
                </a:lnTo>
                <a:lnTo>
                  <a:pt x="603" y="204"/>
                </a:lnTo>
                <a:lnTo>
                  <a:pt x="621" y="195"/>
                </a:lnTo>
                <a:lnTo>
                  <a:pt x="630" y="178"/>
                </a:lnTo>
                <a:lnTo>
                  <a:pt x="638" y="169"/>
                </a:lnTo>
                <a:lnTo>
                  <a:pt x="656" y="151"/>
                </a:lnTo>
                <a:lnTo>
                  <a:pt x="665" y="142"/>
                </a:lnTo>
                <a:lnTo>
                  <a:pt x="674" y="124"/>
                </a:lnTo>
                <a:lnTo>
                  <a:pt x="692" y="116"/>
                </a:lnTo>
                <a:lnTo>
                  <a:pt x="700" y="98"/>
                </a:lnTo>
                <a:lnTo>
                  <a:pt x="709" y="89"/>
                </a:lnTo>
                <a:lnTo>
                  <a:pt x="727" y="71"/>
                </a:lnTo>
                <a:lnTo>
                  <a:pt x="736" y="62"/>
                </a:lnTo>
                <a:lnTo>
                  <a:pt x="745" y="45"/>
                </a:lnTo>
                <a:lnTo>
                  <a:pt x="763" y="36"/>
                </a:lnTo>
                <a:lnTo>
                  <a:pt x="771" y="27"/>
                </a:lnTo>
                <a:lnTo>
                  <a:pt x="780" y="18"/>
                </a:lnTo>
                <a:lnTo>
                  <a:pt x="798" y="9"/>
                </a:lnTo>
                <a:lnTo>
                  <a:pt x="807" y="9"/>
                </a:lnTo>
                <a:lnTo>
                  <a:pt x="816" y="9"/>
                </a:lnTo>
                <a:lnTo>
                  <a:pt x="833" y="0"/>
                </a:lnTo>
                <a:lnTo>
                  <a:pt x="842" y="0"/>
                </a:lnTo>
                <a:lnTo>
                  <a:pt x="851" y="9"/>
                </a:lnTo>
                <a:lnTo>
                  <a:pt x="869" y="9"/>
                </a:lnTo>
                <a:lnTo>
                  <a:pt x="878" y="18"/>
                </a:lnTo>
                <a:lnTo>
                  <a:pt x="887" y="18"/>
                </a:lnTo>
                <a:lnTo>
                  <a:pt x="904" y="27"/>
                </a:lnTo>
                <a:lnTo>
                  <a:pt x="913" y="36"/>
                </a:lnTo>
                <a:lnTo>
                  <a:pt x="931" y="36"/>
                </a:lnTo>
                <a:lnTo>
                  <a:pt x="940" y="45"/>
                </a:lnTo>
                <a:lnTo>
                  <a:pt x="949" y="54"/>
                </a:lnTo>
                <a:lnTo>
                  <a:pt x="966" y="62"/>
                </a:lnTo>
                <a:lnTo>
                  <a:pt x="975" y="62"/>
                </a:lnTo>
                <a:lnTo>
                  <a:pt x="984" y="71"/>
                </a:lnTo>
                <a:lnTo>
                  <a:pt x="1002" y="80"/>
                </a:lnTo>
                <a:lnTo>
                  <a:pt x="1011" y="89"/>
                </a:lnTo>
                <a:lnTo>
                  <a:pt x="1020" y="98"/>
                </a:lnTo>
                <a:lnTo>
                  <a:pt x="1037" y="107"/>
                </a:lnTo>
                <a:lnTo>
                  <a:pt x="1046" y="116"/>
                </a:lnTo>
                <a:lnTo>
                  <a:pt x="1055" y="124"/>
                </a:lnTo>
                <a:lnTo>
                  <a:pt x="1073" y="133"/>
                </a:lnTo>
                <a:lnTo>
                  <a:pt x="1082" y="142"/>
                </a:lnTo>
                <a:lnTo>
                  <a:pt x="1091" y="151"/>
                </a:lnTo>
                <a:lnTo>
                  <a:pt x="1108" y="169"/>
                </a:lnTo>
                <a:lnTo>
                  <a:pt x="1117" y="178"/>
                </a:lnTo>
                <a:lnTo>
                  <a:pt x="1126" y="187"/>
                </a:lnTo>
                <a:lnTo>
                  <a:pt x="1144" y="195"/>
                </a:lnTo>
                <a:lnTo>
                  <a:pt x="1153" y="204"/>
                </a:lnTo>
                <a:lnTo>
                  <a:pt x="1162" y="213"/>
                </a:lnTo>
                <a:lnTo>
                  <a:pt x="1179" y="222"/>
                </a:lnTo>
                <a:lnTo>
                  <a:pt x="1188" y="231"/>
                </a:lnTo>
                <a:lnTo>
                  <a:pt x="1197" y="231"/>
                </a:lnTo>
                <a:lnTo>
                  <a:pt x="1215" y="240"/>
                </a:lnTo>
                <a:lnTo>
                  <a:pt x="1224" y="249"/>
                </a:lnTo>
                <a:lnTo>
                  <a:pt x="1241" y="249"/>
                </a:lnTo>
                <a:lnTo>
                  <a:pt x="1250" y="257"/>
                </a:lnTo>
                <a:lnTo>
                  <a:pt x="1259" y="257"/>
                </a:lnTo>
                <a:lnTo>
                  <a:pt x="1277" y="266"/>
                </a:lnTo>
                <a:lnTo>
                  <a:pt x="1286" y="266"/>
                </a:lnTo>
                <a:lnTo>
                  <a:pt x="1294" y="266"/>
                </a:lnTo>
                <a:lnTo>
                  <a:pt x="1312" y="275"/>
                </a:lnTo>
                <a:lnTo>
                  <a:pt x="1321" y="275"/>
                </a:lnTo>
                <a:lnTo>
                  <a:pt x="1330" y="275"/>
                </a:lnTo>
                <a:lnTo>
                  <a:pt x="1348" y="284"/>
                </a:lnTo>
                <a:lnTo>
                  <a:pt x="1357" y="284"/>
                </a:lnTo>
                <a:lnTo>
                  <a:pt x="1365" y="284"/>
                </a:lnTo>
                <a:lnTo>
                  <a:pt x="1383" y="293"/>
                </a:lnTo>
                <a:lnTo>
                  <a:pt x="1392" y="293"/>
                </a:lnTo>
                <a:lnTo>
                  <a:pt x="1401" y="293"/>
                </a:lnTo>
                <a:lnTo>
                  <a:pt x="1419" y="302"/>
                </a:lnTo>
                <a:lnTo>
                  <a:pt x="1427" y="302"/>
                </a:lnTo>
                <a:lnTo>
                  <a:pt x="1436" y="302"/>
                </a:lnTo>
                <a:lnTo>
                  <a:pt x="1454" y="302"/>
                </a:lnTo>
                <a:lnTo>
                  <a:pt x="1463" y="302"/>
                </a:lnTo>
                <a:lnTo>
                  <a:pt x="1472" y="311"/>
                </a:lnTo>
                <a:lnTo>
                  <a:pt x="1490" y="311"/>
                </a:lnTo>
                <a:lnTo>
                  <a:pt x="1498" y="311"/>
                </a:lnTo>
                <a:lnTo>
                  <a:pt x="1507" y="311"/>
                </a:lnTo>
                <a:lnTo>
                  <a:pt x="1525" y="311"/>
                </a:lnTo>
                <a:lnTo>
                  <a:pt x="1534" y="311"/>
                </a:lnTo>
                <a:lnTo>
                  <a:pt x="1543" y="311"/>
                </a:lnTo>
                <a:lnTo>
                  <a:pt x="1560" y="311"/>
                </a:lnTo>
                <a:lnTo>
                  <a:pt x="1569" y="311"/>
                </a:lnTo>
                <a:lnTo>
                  <a:pt x="1578" y="311"/>
                </a:lnTo>
              </a:path>
            </a:pathLst>
          </a:custGeom>
          <a:noFill/>
          <a:ln w="28575">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9" name="Freeform 26"/>
          <p:cNvSpPr>
            <a:spLocks/>
          </p:cNvSpPr>
          <p:nvPr/>
        </p:nvSpPr>
        <p:spPr bwMode="auto">
          <a:xfrm>
            <a:off x="4805016" y="4108336"/>
            <a:ext cx="2125734" cy="890746"/>
          </a:xfrm>
          <a:custGeom>
            <a:avLst/>
            <a:gdLst>
              <a:gd name="T0" fmla="*/ 27 w 1587"/>
              <a:gd name="T1" fmla="*/ 656 h 665"/>
              <a:gd name="T2" fmla="*/ 62 w 1587"/>
              <a:gd name="T3" fmla="*/ 647 h 665"/>
              <a:gd name="T4" fmla="*/ 89 w 1587"/>
              <a:gd name="T5" fmla="*/ 638 h 665"/>
              <a:gd name="T6" fmla="*/ 124 w 1587"/>
              <a:gd name="T7" fmla="*/ 647 h 665"/>
              <a:gd name="T8" fmla="*/ 151 w 1587"/>
              <a:gd name="T9" fmla="*/ 656 h 665"/>
              <a:gd name="T10" fmla="*/ 186 w 1587"/>
              <a:gd name="T11" fmla="*/ 647 h 665"/>
              <a:gd name="T12" fmla="*/ 213 w 1587"/>
              <a:gd name="T13" fmla="*/ 647 h 665"/>
              <a:gd name="T14" fmla="*/ 248 w 1587"/>
              <a:gd name="T15" fmla="*/ 629 h 665"/>
              <a:gd name="T16" fmla="*/ 284 w 1587"/>
              <a:gd name="T17" fmla="*/ 621 h 665"/>
              <a:gd name="T18" fmla="*/ 310 w 1587"/>
              <a:gd name="T19" fmla="*/ 629 h 665"/>
              <a:gd name="T20" fmla="*/ 346 w 1587"/>
              <a:gd name="T21" fmla="*/ 621 h 665"/>
              <a:gd name="T22" fmla="*/ 373 w 1587"/>
              <a:gd name="T23" fmla="*/ 585 h 665"/>
              <a:gd name="T24" fmla="*/ 408 w 1587"/>
              <a:gd name="T25" fmla="*/ 585 h 665"/>
              <a:gd name="T26" fmla="*/ 435 w 1587"/>
              <a:gd name="T27" fmla="*/ 576 h 665"/>
              <a:gd name="T28" fmla="*/ 470 w 1587"/>
              <a:gd name="T29" fmla="*/ 559 h 665"/>
              <a:gd name="T30" fmla="*/ 506 w 1587"/>
              <a:gd name="T31" fmla="*/ 523 h 665"/>
              <a:gd name="T32" fmla="*/ 532 w 1587"/>
              <a:gd name="T33" fmla="*/ 479 h 665"/>
              <a:gd name="T34" fmla="*/ 568 w 1587"/>
              <a:gd name="T35" fmla="*/ 461 h 665"/>
              <a:gd name="T36" fmla="*/ 594 w 1587"/>
              <a:gd name="T37" fmla="*/ 364 h 665"/>
              <a:gd name="T38" fmla="*/ 630 w 1587"/>
              <a:gd name="T39" fmla="*/ 310 h 665"/>
              <a:gd name="T40" fmla="*/ 665 w 1587"/>
              <a:gd name="T41" fmla="*/ 275 h 665"/>
              <a:gd name="T42" fmla="*/ 692 w 1587"/>
              <a:gd name="T43" fmla="*/ 240 h 665"/>
              <a:gd name="T44" fmla="*/ 727 w 1587"/>
              <a:gd name="T45" fmla="*/ 142 h 665"/>
              <a:gd name="T46" fmla="*/ 754 w 1587"/>
              <a:gd name="T47" fmla="*/ 71 h 665"/>
              <a:gd name="T48" fmla="*/ 789 w 1587"/>
              <a:gd name="T49" fmla="*/ 62 h 665"/>
              <a:gd name="T50" fmla="*/ 816 w 1587"/>
              <a:gd name="T51" fmla="*/ 0 h 665"/>
              <a:gd name="T52" fmla="*/ 851 w 1587"/>
              <a:gd name="T53" fmla="*/ 98 h 665"/>
              <a:gd name="T54" fmla="*/ 887 w 1587"/>
              <a:gd name="T55" fmla="*/ 160 h 665"/>
              <a:gd name="T56" fmla="*/ 913 w 1587"/>
              <a:gd name="T57" fmla="*/ 98 h 665"/>
              <a:gd name="T58" fmla="*/ 949 w 1587"/>
              <a:gd name="T59" fmla="*/ 107 h 665"/>
              <a:gd name="T60" fmla="*/ 975 w 1587"/>
              <a:gd name="T61" fmla="*/ 71 h 665"/>
              <a:gd name="T62" fmla="*/ 1011 w 1587"/>
              <a:gd name="T63" fmla="*/ 222 h 665"/>
              <a:gd name="T64" fmla="*/ 1038 w 1587"/>
              <a:gd name="T65" fmla="*/ 293 h 665"/>
              <a:gd name="T66" fmla="*/ 1073 w 1587"/>
              <a:gd name="T67" fmla="*/ 284 h 665"/>
              <a:gd name="T68" fmla="*/ 1108 w 1587"/>
              <a:gd name="T69" fmla="*/ 310 h 665"/>
              <a:gd name="T70" fmla="*/ 1135 w 1587"/>
              <a:gd name="T71" fmla="*/ 408 h 665"/>
              <a:gd name="T72" fmla="*/ 1171 w 1587"/>
              <a:gd name="T73" fmla="*/ 443 h 665"/>
              <a:gd name="T74" fmla="*/ 1197 w 1587"/>
              <a:gd name="T75" fmla="*/ 497 h 665"/>
              <a:gd name="T76" fmla="*/ 1233 w 1587"/>
              <a:gd name="T77" fmla="*/ 585 h 665"/>
              <a:gd name="T78" fmla="*/ 1259 w 1587"/>
              <a:gd name="T79" fmla="*/ 541 h 665"/>
              <a:gd name="T80" fmla="*/ 1295 w 1587"/>
              <a:gd name="T81" fmla="*/ 532 h 665"/>
              <a:gd name="T82" fmla="*/ 1330 w 1587"/>
              <a:gd name="T83" fmla="*/ 603 h 665"/>
              <a:gd name="T84" fmla="*/ 1357 w 1587"/>
              <a:gd name="T85" fmla="*/ 585 h 665"/>
              <a:gd name="T86" fmla="*/ 1392 w 1587"/>
              <a:gd name="T87" fmla="*/ 665 h 665"/>
              <a:gd name="T88" fmla="*/ 1419 w 1587"/>
              <a:gd name="T89" fmla="*/ 603 h 665"/>
              <a:gd name="T90" fmla="*/ 1454 w 1587"/>
              <a:gd name="T91" fmla="*/ 629 h 665"/>
              <a:gd name="T92" fmla="*/ 1490 w 1587"/>
              <a:gd name="T93" fmla="*/ 612 h 665"/>
              <a:gd name="T94" fmla="*/ 1516 w 1587"/>
              <a:gd name="T95" fmla="*/ 638 h 665"/>
              <a:gd name="T96" fmla="*/ 1552 w 1587"/>
              <a:gd name="T97" fmla="*/ 629 h 665"/>
              <a:gd name="T98" fmla="*/ 1578 w 1587"/>
              <a:gd name="T99" fmla="*/ 638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87" h="665">
                <a:moveTo>
                  <a:pt x="0" y="638"/>
                </a:moveTo>
                <a:lnTo>
                  <a:pt x="9" y="638"/>
                </a:lnTo>
                <a:lnTo>
                  <a:pt x="18" y="656"/>
                </a:lnTo>
                <a:lnTo>
                  <a:pt x="27" y="656"/>
                </a:lnTo>
                <a:lnTo>
                  <a:pt x="36" y="656"/>
                </a:lnTo>
                <a:lnTo>
                  <a:pt x="44" y="647"/>
                </a:lnTo>
                <a:lnTo>
                  <a:pt x="53" y="656"/>
                </a:lnTo>
                <a:lnTo>
                  <a:pt x="62" y="647"/>
                </a:lnTo>
                <a:lnTo>
                  <a:pt x="62" y="656"/>
                </a:lnTo>
                <a:lnTo>
                  <a:pt x="71" y="638"/>
                </a:lnTo>
                <a:lnTo>
                  <a:pt x="80" y="638"/>
                </a:lnTo>
                <a:lnTo>
                  <a:pt x="89" y="638"/>
                </a:lnTo>
                <a:lnTo>
                  <a:pt x="98" y="647"/>
                </a:lnTo>
                <a:lnTo>
                  <a:pt x="107" y="647"/>
                </a:lnTo>
                <a:lnTo>
                  <a:pt x="115" y="638"/>
                </a:lnTo>
                <a:lnTo>
                  <a:pt x="124" y="647"/>
                </a:lnTo>
                <a:lnTo>
                  <a:pt x="133" y="647"/>
                </a:lnTo>
                <a:lnTo>
                  <a:pt x="133" y="638"/>
                </a:lnTo>
                <a:lnTo>
                  <a:pt x="142" y="647"/>
                </a:lnTo>
                <a:lnTo>
                  <a:pt x="151" y="656"/>
                </a:lnTo>
                <a:lnTo>
                  <a:pt x="160" y="647"/>
                </a:lnTo>
                <a:lnTo>
                  <a:pt x="169" y="629"/>
                </a:lnTo>
                <a:lnTo>
                  <a:pt x="177" y="638"/>
                </a:lnTo>
                <a:lnTo>
                  <a:pt x="186" y="647"/>
                </a:lnTo>
                <a:lnTo>
                  <a:pt x="195" y="656"/>
                </a:lnTo>
                <a:lnTo>
                  <a:pt x="204" y="647"/>
                </a:lnTo>
                <a:lnTo>
                  <a:pt x="213" y="629"/>
                </a:lnTo>
                <a:lnTo>
                  <a:pt x="213" y="647"/>
                </a:lnTo>
                <a:lnTo>
                  <a:pt x="222" y="647"/>
                </a:lnTo>
                <a:lnTo>
                  <a:pt x="231" y="638"/>
                </a:lnTo>
                <a:lnTo>
                  <a:pt x="240" y="629"/>
                </a:lnTo>
                <a:lnTo>
                  <a:pt x="248" y="629"/>
                </a:lnTo>
                <a:lnTo>
                  <a:pt x="257" y="629"/>
                </a:lnTo>
                <a:lnTo>
                  <a:pt x="266" y="638"/>
                </a:lnTo>
                <a:lnTo>
                  <a:pt x="275" y="612"/>
                </a:lnTo>
                <a:lnTo>
                  <a:pt x="284" y="621"/>
                </a:lnTo>
                <a:lnTo>
                  <a:pt x="293" y="647"/>
                </a:lnTo>
                <a:lnTo>
                  <a:pt x="293" y="612"/>
                </a:lnTo>
                <a:lnTo>
                  <a:pt x="302" y="612"/>
                </a:lnTo>
                <a:lnTo>
                  <a:pt x="310" y="629"/>
                </a:lnTo>
                <a:lnTo>
                  <a:pt x="319" y="603"/>
                </a:lnTo>
                <a:lnTo>
                  <a:pt x="328" y="603"/>
                </a:lnTo>
                <a:lnTo>
                  <a:pt x="337" y="621"/>
                </a:lnTo>
                <a:lnTo>
                  <a:pt x="346" y="621"/>
                </a:lnTo>
                <a:lnTo>
                  <a:pt x="355" y="594"/>
                </a:lnTo>
                <a:lnTo>
                  <a:pt x="364" y="603"/>
                </a:lnTo>
                <a:lnTo>
                  <a:pt x="364" y="603"/>
                </a:lnTo>
                <a:lnTo>
                  <a:pt x="373" y="585"/>
                </a:lnTo>
                <a:lnTo>
                  <a:pt x="381" y="594"/>
                </a:lnTo>
                <a:lnTo>
                  <a:pt x="390" y="585"/>
                </a:lnTo>
                <a:lnTo>
                  <a:pt x="399" y="594"/>
                </a:lnTo>
                <a:lnTo>
                  <a:pt x="408" y="585"/>
                </a:lnTo>
                <a:lnTo>
                  <a:pt x="417" y="585"/>
                </a:lnTo>
                <a:lnTo>
                  <a:pt x="426" y="585"/>
                </a:lnTo>
                <a:lnTo>
                  <a:pt x="435" y="576"/>
                </a:lnTo>
                <a:lnTo>
                  <a:pt x="435" y="576"/>
                </a:lnTo>
                <a:lnTo>
                  <a:pt x="443" y="550"/>
                </a:lnTo>
                <a:lnTo>
                  <a:pt x="452" y="523"/>
                </a:lnTo>
                <a:lnTo>
                  <a:pt x="461" y="576"/>
                </a:lnTo>
                <a:lnTo>
                  <a:pt x="470" y="559"/>
                </a:lnTo>
                <a:lnTo>
                  <a:pt x="479" y="559"/>
                </a:lnTo>
                <a:lnTo>
                  <a:pt x="488" y="523"/>
                </a:lnTo>
                <a:lnTo>
                  <a:pt x="497" y="541"/>
                </a:lnTo>
                <a:lnTo>
                  <a:pt x="506" y="523"/>
                </a:lnTo>
                <a:lnTo>
                  <a:pt x="514" y="505"/>
                </a:lnTo>
                <a:lnTo>
                  <a:pt x="514" y="452"/>
                </a:lnTo>
                <a:lnTo>
                  <a:pt x="523" y="505"/>
                </a:lnTo>
                <a:lnTo>
                  <a:pt x="532" y="479"/>
                </a:lnTo>
                <a:lnTo>
                  <a:pt x="541" y="488"/>
                </a:lnTo>
                <a:lnTo>
                  <a:pt x="550" y="470"/>
                </a:lnTo>
                <a:lnTo>
                  <a:pt x="559" y="417"/>
                </a:lnTo>
                <a:lnTo>
                  <a:pt x="568" y="461"/>
                </a:lnTo>
                <a:lnTo>
                  <a:pt x="576" y="390"/>
                </a:lnTo>
                <a:lnTo>
                  <a:pt x="585" y="399"/>
                </a:lnTo>
                <a:lnTo>
                  <a:pt x="594" y="373"/>
                </a:lnTo>
                <a:lnTo>
                  <a:pt x="594" y="364"/>
                </a:lnTo>
                <a:lnTo>
                  <a:pt x="603" y="337"/>
                </a:lnTo>
                <a:lnTo>
                  <a:pt x="612" y="266"/>
                </a:lnTo>
                <a:lnTo>
                  <a:pt x="621" y="346"/>
                </a:lnTo>
                <a:lnTo>
                  <a:pt x="630" y="310"/>
                </a:lnTo>
                <a:lnTo>
                  <a:pt x="639" y="346"/>
                </a:lnTo>
                <a:lnTo>
                  <a:pt x="647" y="310"/>
                </a:lnTo>
                <a:lnTo>
                  <a:pt x="656" y="266"/>
                </a:lnTo>
                <a:lnTo>
                  <a:pt x="665" y="275"/>
                </a:lnTo>
                <a:lnTo>
                  <a:pt x="665" y="231"/>
                </a:lnTo>
                <a:lnTo>
                  <a:pt x="674" y="257"/>
                </a:lnTo>
                <a:lnTo>
                  <a:pt x="683" y="231"/>
                </a:lnTo>
                <a:lnTo>
                  <a:pt x="692" y="240"/>
                </a:lnTo>
                <a:lnTo>
                  <a:pt x="701" y="275"/>
                </a:lnTo>
                <a:lnTo>
                  <a:pt x="709" y="142"/>
                </a:lnTo>
                <a:lnTo>
                  <a:pt x="718" y="133"/>
                </a:lnTo>
                <a:lnTo>
                  <a:pt x="727" y="142"/>
                </a:lnTo>
                <a:lnTo>
                  <a:pt x="736" y="133"/>
                </a:lnTo>
                <a:lnTo>
                  <a:pt x="736" y="116"/>
                </a:lnTo>
                <a:lnTo>
                  <a:pt x="745" y="142"/>
                </a:lnTo>
                <a:lnTo>
                  <a:pt x="754" y="71"/>
                </a:lnTo>
                <a:lnTo>
                  <a:pt x="763" y="124"/>
                </a:lnTo>
                <a:lnTo>
                  <a:pt x="772" y="107"/>
                </a:lnTo>
                <a:lnTo>
                  <a:pt x="780" y="54"/>
                </a:lnTo>
                <a:lnTo>
                  <a:pt x="789" y="62"/>
                </a:lnTo>
                <a:lnTo>
                  <a:pt x="798" y="89"/>
                </a:lnTo>
                <a:lnTo>
                  <a:pt x="807" y="124"/>
                </a:lnTo>
                <a:lnTo>
                  <a:pt x="816" y="98"/>
                </a:lnTo>
                <a:lnTo>
                  <a:pt x="816" y="0"/>
                </a:lnTo>
                <a:lnTo>
                  <a:pt x="825" y="45"/>
                </a:lnTo>
                <a:lnTo>
                  <a:pt x="834" y="36"/>
                </a:lnTo>
                <a:lnTo>
                  <a:pt x="842" y="54"/>
                </a:lnTo>
                <a:lnTo>
                  <a:pt x="851" y="98"/>
                </a:lnTo>
                <a:lnTo>
                  <a:pt x="860" y="89"/>
                </a:lnTo>
                <a:lnTo>
                  <a:pt x="869" y="27"/>
                </a:lnTo>
                <a:lnTo>
                  <a:pt x="878" y="71"/>
                </a:lnTo>
                <a:lnTo>
                  <a:pt x="887" y="160"/>
                </a:lnTo>
                <a:lnTo>
                  <a:pt x="887" y="45"/>
                </a:lnTo>
                <a:lnTo>
                  <a:pt x="896" y="98"/>
                </a:lnTo>
                <a:lnTo>
                  <a:pt x="905" y="36"/>
                </a:lnTo>
                <a:lnTo>
                  <a:pt x="913" y="98"/>
                </a:lnTo>
                <a:lnTo>
                  <a:pt x="922" y="54"/>
                </a:lnTo>
                <a:lnTo>
                  <a:pt x="931" y="124"/>
                </a:lnTo>
                <a:lnTo>
                  <a:pt x="940" y="124"/>
                </a:lnTo>
                <a:lnTo>
                  <a:pt x="949" y="107"/>
                </a:lnTo>
                <a:lnTo>
                  <a:pt x="958" y="151"/>
                </a:lnTo>
                <a:lnTo>
                  <a:pt x="967" y="116"/>
                </a:lnTo>
                <a:lnTo>
                  <a:pt x="967" y="160"/>
                </a:lnTo>
                <a:lnTo>
                  <a:pt x="975" y="71"/>
                </a:lnTo>
                <a:lnTo>
                  <a:pt x="984" y="124"/>
                </a:lnTo>
                <a:lnTo>
                  <a:pt x="993" y="186"/>
                </a:lnTo>
                <a:lnTo>
                  <a:pt x="1002" y="231"/>
                </a:lnTo>
                <a:lnTo>
                  <a:pt x="1011" y="222"/>
                </a:lnTo>
                <a:lnTo>
                  <a:pt x="1020" y="213"/>
                </a:lnTo>
                <a:lnTo>
                  <a:pt x="1029" y="195"/>
                </a:lnTo>
                <a:lnTo>
                  <a:pt x="1038" y="204"/>
                </a:lnTo>
                <a:lnTo>
                  <a:pt x="1038" y="293"/>
                </a:lnTo>
                <a:lnTo>
                  <a:pt x="1046" y="293"/>
                </a:lnTo>
                <a:lnTo>
                  <a:pt x="1055" y="293"/>
                </a:lnTo>
                <a:lnTo>
                  <a:pt x="1064" y="328"/>
                </a:lnTo>
                <a:lnTo>
                  <a:pt x="1073" y="284"/>
                </a:lnTo>
                <a:lnTo>
                  <a:pt x="1082" y="328"/>
                </a:lnTo>
                <a:lnTo>
                  <a:pt x="1091" y="302"/>
                </a:lnTo>
                <a:lnTo>
                  <a:pt x="1100" y="346"/>
                </a:lnTo>
                <a:lnTo>
                  <a:pt x="1108" y="310"/>
                </a:lnTo>
                <a:lnTo>
                  <a:pt x="1117" y="390"/>
                </a:lnTo>
                <a:lnTo>
                  <a:pt x="1117" y="390"/>
                </a:lnTo>
                <a:lnTo>
                  <a:pt x="1126" y="390"/>
                </a:lnTo>
                <a:lnTo>
                  <a:pt x="1135" y="408"/>
                </a:lnTo>
                <a:lnTo>
                  <a:pt x="1144" y="435"/>
                </a:lnTo>
                <a:lnTo>
                  <a:pt x="1153" y="408"/>
                </a:lnTo>
                <a:lnTo>
                  <a:pt x="1162" y="426"/>
                </a:lnTo>
                <a:lnTo>
                  <a:pt x="1171" y="443"/>
                </a:lnTo>
                <a:lnTo>
                  <a:pt x="1179" y="417"/>
                </a:lnTo>
                <a:lnTo>
                  <a:pt x="1188" y="461"/>
                </a:lnTo>
                <a:lnTo>
                  <a:pt x="1188" y="532"/>
                </a:lnTo>
                <a:lnTo>
                  <a:pt x="1197" y="497"/>
                </a:lnTo>
                <a:lnTo>
                  <a:pt x="1206" y="470"/>
                </a:lnTo>
                <a:lnTo>
                  <a:pt x="1215" y="559"/>
                </a:lnTo>
                <a:lnTo>
                  <a:pt x="1224" y="523"/>
                </a:lnTo>
                <a:lnTo>
                  <a:pt x="1233" y="585"/>
                </a:lnTo>
                <a:lnTo>
                  <a:pt x="1241" y="550"/>
                </a:lnTo>
                <a:lnTo>
                  <a:pt x="1250" y="541"/>
                </a:lnTo>
                <a:lnTo>
                  <a:pt x="1259" y="576"/>
                </a:lnTo>
                <a:lnTo>
                  <a:pt x="1259" y="541"/>
                </a:lnTo>
                <a:lnTo>
                  <a:pt x="1268" y="567"/>
                </a:lnTo>
                <a:lnTo>
                  <a:pt x="1277" y="559"/>
                </a:lnTo>
                <a:lnTo>
                  <a:pt x="1286" y="576"/>
                </a:lnTo>
                <a:lnTo>
                  <a:pt x="1295" y="532"/>
                </a:lnTo>
                <a:lnTo>
                  <a:pt x="1303" y="576"/>
                </a:lnTo>
                <a:lnTo>
                  <a:pt x="1312" y="567"/>
                </a:lnTo>
                <a:lnTo>
                  <a:pt x="1321" y="603"/>
                </a:lnTo>
                <a:lnTo>
                  <a:pt x="1330" y="603"/>
                </a:lnTo>
                <a:lnTo>
                  <a:pt x="1339" y="621"/>
                </a:lnTo>
                <a:lnTo>
                  <a:pt x="1339" y="612"/>
                </a:lnTo>
                <a:lnTo>
                  <a:pt x="1348" y="612"/>
                </a:lnTo>
                <a:lnTo>
                  <a:pt x="1357" y="585"/>
                </a:lnTo>
                <a:lnTo>
                  <a:pt x="1366" y="576"/>
                </a:lnTo>
                <a:lnTo>
                  <a:pt x="1374" y="629"/>
                </a:lnTo>
                <a:lnTo>
                  <a:pt x="1383" y="603"/>
                </a:lnTo>
                <a:lnTo>
                  <a:pt x="1392" y="665"/>
                </a:lnTo>
                <a:lnTo>
                  <a:pt x="1401" y="621"/>
                </a:lnTo>
                <a:lnTo>
                  <a:pt x="1410" y="585"/>
                </a:lnTo>
                <a:lnTo>
                  <a:pt x="1419" y="665"/>
                </a:lnTo>
                <a:lnTo>
                  <a:pt x="1419" y="603"/>
                </a:lnTo>
                <a:lnTo>
                  <a:pt x="1428" y="594"/>
                </a:lnTo>
                <a:lnTo>
                  <a:pt x="1436" y="647"/>
                </a:lnTo>
                <a:lnTo>
                  <a:pt x="1445" y="656"/>
                </a:lnTo>
                <a:lnTo>
                  <a:pt x="1454" y="629"/>
                </a:lnTo>
                <a:lnTo>
                  <a:pt x="1463" y="629"/>
                </a:lnTo>
                <a:lnTo>
                  <a:pt x="1472" y="638"/>
                </a:lnTo>
                <a:lnTo>
                  <a:pt x="1481" y="647"/>
                </a:lnTo>
                <a:lnTo>
                  <a:pt x="1490" y="612"/>
                </a:lnTo>
                <a:lnTo>
                  <a:pt x="1490" y="647"/>
                </a:lnTo>
                <a:lnTo>
                  <a:pt x="1499" y="594"/>
                </a:lnTo>
                <a:lnTo>
                  <a:pt x="1507" y="647"/>
                </a:lnTo>
                <a:lnTo>
                  <a:pt x="1516" y="638"/>
                </a:lnTo>
                <a:lnTo>
                  <a:pt x="1525" y="665"/>
                </a:lnTo>
                <a:lnTo>
                  <a:pt x="1534" y="647"/>
                </a:lnTo>
                <a:lnTo>
                  <a:pt x="1543" y="647"/>
                </a:lnTo>
                <a:lnTo>
                  <a:pt x="1552" y="629"/>
                </a:lnTo>
                <a:lnTo>
                  <a:pt x="1561" y="656"/>
                </a:lnTo>
                <a:lnTo>
                  <a:pt x="1561" y="629"/>
                </a:lnTo>
                <a:lnTo>
                  <a:pt x="1569" y="638"/>
                </a:lnTo>
                <a:lnTo>
                  <a:pt x="1578" y="638"/>
                </a:lnTo>
                <a:lnTo>
                  <a:pt x="1587" y="638"/>
                </a:lnTo>
              </a:path>
            </a:pathLst>
          </a:custGeom>
          <a:noFill/>
          <a:ln w="285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0" name="Freeform 27"/>
          <p:cNvSpPr>
            <a:spLocks/>
          </p:cNvSpPr>
          <p:nvPr/>
        </p:nvSpPr>
        <p:spPr bwMode="auto">
          <a:xfrm>
            <a:off x="4817071" y="4559737"/>
            <a:ext cx="2113679" cy="415235"/>
          </a:xfrm>
          <a:custGeom>
            <a:avLst/>
            <a:gdLst>
              <a:gd name="T0" fmla="*/ 18 w 1578"/>
              <a:gd name="T1" fmla="*/ 310 h 310"/>
              <a:gd name="T2" fmla="*/ 53 w 1578"/>
              <a:gd name="T3" fmla="*/ 310 h 310"/>
              <a:gd name="T4" fmla="*/ 89 w 1578"/>
              <a:gd name="T5" fmla="*/ 310 h 310"/>
              <a:gd name="T6" fmla="*/ 124 w 1578"/>
              <a:gd name="T7" fmla="*/ 310 h 310"/>
              <a:gd name="T8" fmla="*/ 160 w 1578"/>
              <a:gd name="T9" fmla="*/ 310 h 310"/>
              <a:gd name="T10" fmla="*/ 204 w 1578"/>
              <a:gd name="T11" fmla="*/ 310 h 310"/>
              <a:gd name="T12" fmla="*/ 231 w 1578"/>
              <a:gd name="T13" fmla="*/ 310 h 310"/>
              <a:gd name="T14" fmla="*/ 275 w 1578"/>
              <a:gd name="T15" fmla="*/ 310 h 310"/>
              <a:gd name="T16" fmla="*/ 310 w 1578"/>
              <a:gd name="T17" fmla="*/ 310 h 310"/>
              <a:gd name="T18" fmla="*/ 346 w 1578"/>
              <a:gd name="T19" fmla="*/ 301 h 310"/>
              <a:gd name="T20" fmla="*/ 381 w 1578"/>
              <a:gd name="T21" fmla="*/ 301 h 310"/>
              <a:gd name="T22" fmla="*/ 417 w 1578"/>
              <a:gd name="T23" fmla="*/ 301 h 310"/>
              <a:gd name="T24" fmla="*/ 452 w 1578"/>
              <a:gd name="T25" fmla="*/ 301 h 310"/>
              <a:gd name="T26" fmla="*/ 488 w 1578"/>
              <a:gd name="T27" fmla="*/ 292 h 310"/>
              <a:gd name="T28" fmla="*/ 523 w 1578"/>
              <a:gd name="T29" fmla="*/ 284 h 310"/>
              <a:gd name="T30" fmla="*/ 559 w 1578"/>
              <a:gd name="T31" fmla="*/ 266 h 310"/>
              <a:gd name="T32" fmla="*/ 594 w 1578"/>
              <a:gd name="T33" fmla="*/ 248 h 310"/>
              <a:gd name="T34" fmla="*/ 630 w 1578"/>
              <a:gd name="T35" fmla="*/ 222 h 310"/>
              <a:gd name="T36" fmla="*/ 665 w 1578"/>
              <a:gd name="T37" fmla="*/ 186 h 310"/>
              <a:gd name="T38" fmla="*/ 700 w 1578"/>
              <a:gd name="T39" fmla="*/ 151 h 310"/>
              <a:gd name="T40" fmla="*/ 736 w 1578"/>
              <a:gd name="T41" fmla="*/ 106 h 310"/>
              <a:gd name="T42" fmla="*/ 771 w 1578"/>
              <a:gd name="T43" fmla="*/ 62 h 310"/>
              <a:gd name="T44" fmla="*/ 807 w 1578"/>
              <a:gd name="T45" fmla="*/ 36 h 310"/>
              <a:gd name="T46" fmla="*/ 842 w 1578"/>
              <a:gd name="T47" fmla="*/ 9 h 310"/>
              <a:gd name="T48" fmla="*/ 878 w 1578"/>
              <a:gd name="T49" fmla="*/ 0 h 310"/>
              <a:gd name="T50" fmla="*/ 913 w 1578"/>
              <a:gd name="T51" fmla="*/ 9 h 310"/>
              <a:gd name="T52" fmla="*/ 949 w 1578"/>
              <a:gd name="T53" fmla="*/ 18 h 310"/>
              <a:gd name="T54" fmla="*/ 984 w 1578"/>
              <a:gd name="T55" fmla="*/ 44 h 310"/>
              <a:gd name="T56" fmla="*/ 1020 w 1578"/>
              <a:gd name="T57" fmla="*/ 62 h 310"/>
              <a:gd name="T58" fmla="*/ 1055 w 1578"/>
              <a:gd name="T59" fmla="*/ 80 h 310"/>
              <a:gd name="T60" fmla="*/ 1091 w 1578"/>
              <a:gd name="T61" fmla="*/ 106 h 310"/>
              <a:gd name="T62" fmla="*/ 1126 w 1578"/>
              <a:gd name="T63" fmla="*/ 142 h 310"/>
              <a:gd name="T64" fmla="*/ 1162 w 1578"/>
              <a:gd name="T65" fmla="*/ 168 h 310"/>
              <a:gd name="T66" fmla="*/ 1197 w 1578"/>
              <a:gd name="T67" fmla="*/ 195 h 310"/>
              <a:gd name="T68" fmla="*/ 1241 w 1578"/>
              <a:gd name="T69" fmla="*/ 222 h 310"/>
              <a:gd name="T70" fmla="*/ 1268 w 1578"/>
              <a:gd name="T71" fmla="*/ 239 h 310"/>
              <a:gd name="T72" fmla="*/ 1312 w 1578"/>
              <a:gd name="T73" fmla="*/ 248 h 310"/>
              <a:gd name="T74" fmla="*/ 1348 w 1578"/>
              <a:gd name="T75" fmla="*/ 266 h 310"/>
              <a:gd name="T76" fmla="*/ 1383 w 1578"/>
              <a:gd name="T77" fmla="*/ 275 h 310"/>
              <a:gd name="T78" fmla="*/ 1419 w 1578"/>
              <a:gd name="T79" fmla="*/ 284 h 310"/>
              <a:gd name="T80" fmla="*/ 1454 w 1578"/>
              <a:gd name="T81" fmla="*/ 292 h 310"/>
              <a:gd name="T82" fmla="*/ 1490 w 1578"/>
              <a:gd name="T83" fmla="*/ 292 h 310"/>
              <a:gd name="T84" fmla="*/ 1525 w 1578"/>
              <a:gd name="T85" fmla="*/ 301 h 310"/>
              <a:gd name="T86" fmla="*/ 1560 w 1578"/>
              <a:gd name="T87" fmla="*/ 301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78" h="310">
                <a:moveTo>
                  <a:pt x="0" y="310"/>
                </a:moveTo>
                <a:lnTo>
                  <a:pt x="9" y="310"/>
                </a:lnTo>
                <a:lnTo>
                  <a:pt x="18" y="310"/>
                </a:lnTo>
                <a:lnTo>
                  <a:pt x="35" y="310"/>
                </a:lnTo>
                <a:lnTo>
                  <a:pt x="44" y="310"/>
                </a:lnTo>
                <a:lnTo>
                  <a:pt x="53" y="310"/>
                </a:lnTo>
                <a:lnTo>
                  <a:pt x="71" y="310"/>
                </a:lnTo>
                <a:lnTo>
                  <a:pt x="80" y="310"/>
                </a:lnTo>
                <a:lnTo>
                  <a:pt x="89" y="310"/>
                </a:lnTo>
                <a:lnTo>
                  <a:pt x="106" y="310"/>
                </a:lnTo>
                <a:lnTo>
                  <a:pt x="115" y="310"/>
                </a:lnTo>
                <a:lnTo>
                  <a:pt x="124" y="310"/>
                </a:lnTo>
                <a:lnTo>
                  <a:pt x="142" y="310"/>
                </a:lnTo>
                <a:lnTo>
                  <a:pt x="151" y="310"/>
                </a:lnTo>
                <a:lnTo>
                  <a:pt x="160" y="310"/>
                </a:lnTo>
                <a:lnTo>
                  <a:pt x="177" y="310"/>
                </a:lnTo>
                <a:lnTo>
                  <a:pt x="186" y="310"/>
                </a:lnTo>
                <a:lnTo>
                  <a:pt x="204" y="310"/>
                </a:lnTo>
                <a:lnTo>
                  <a:pt x="213" y="310"/>
                </a:lnTo>
                <a:lnTo>
                  <a:pt x="222" y="310"/>
                </a:lnTo>
                <a:lnTo>
                  <a:pt x="231" y="310"/>
                </a:lnTo>
                <a:lnTo>
                  <a:pt x="248" y="310"/>
                </a:lnTo>
                <a:lnTo>
                  <a:pt x="257" y="310"/>
                </a:lnTo>
                <a:lnTo>
                  <a:pt x="275" y="310"/>
                </a:lnTo>
                <a:lnTo>
                  <a:pt x="284" y="310"/>
                </a:lnTo>
                <a:lnTo>
                  <a:pt x="293" y="310"/>
                </a:lnTo>
                <a:lnTo>
                  <a:pt x="310" y="310"/>
                </a:lnTo>
                <a:lnTo>
                  <a:pt x="319" y="310"/>
                </a:lnTo>
                <a:lnTo>
                  <a:pt x="328" y="310"/>
                </a:lnTo>
                <a:lnTo>
                  <a:pt x="346" y="301"/>
                </a:lnTo>
                <a:lnTo>
                  <a:pt x="355" y="301"/>
                </a:lnTo>
                <a:lnTo>
                  <a:pt x="364" y="301"/>
                </a:lnTo>
                <a:lnTo>
                  <a:pt x="381" y="301"/>
                </a:lnTo>
                <a:lnTo>
                  <a:pt x="390" y="301"/>
                </a:lnTo>
                <a:lnTo>
                  <a:pt x="399" y="301"/>
                </a:lnTo>
                <a:lnTo>
                  <a:pt x="417" y="301"/>
                </a:lnTo>
                <a:lnTo>
                  <a:pt x="426" y="301"/>
                </a:lnTo>
                <a:lnTo>
                  <a:pt x="434" y="301"/>
                </a:lnTo>
                <a:lnTo>
                  <a:pt x="452" y="301"/>
                </a:lnTo>
                <a:lnTo>
                  <a:pt x="461" y="292"/>
                </a:lnTo>
                <a:lnTo>
                  <a:pt x="470" y="292"/>
                </a:lnTo>
                <a:lnTo>
                  <a:pt x="488" y="292"/>
                </a:lnTo>
                <a:lnTo>
                  <a:pt x="497" y="292"/>
                </a:lnTo>
                <a:lnTo>
                  <a:pt x="505" y="284"/>
                </a:lnTo>
                <a:lnTo>
                  <a:pt x="523" y="284"/>
                </a:lnTo>
                <a:lnTo>
                  <a:pt x="532" y="275"/>
                </a:lnTo>
                <a:lnTo>
                  <a:pt x="541" y="275"/>
                </a:lnTo>
                <a:lnTo>
                  <a:pt x="559" y="266"/>
                </a:lnTo>
                <a:lnTo>
                  <a:pt x="567" y="257"/>
                </a:lnTo>
                <a:lnTo>
                  <a:pt x="585" y="257"/>
                </a:lnTo>
                <a:lnTo>
                  <a:pt x="594" y="248"/>
                </a:lnTo>
                <a:lnTo>
                  <a:pt x="603" y="239"/>
                </a:lnTo>
                <a:lnTo>
                  <a:pt x="621" y="230"/>
                </a:lnTo>
                <a:lnTo>
                  <a:pt x="630" y="222"/>
                </a:lnTo>
                <a:lnTo>
                  <a:pt x="638" y="204"/>
                </a:lnTo>
                <a:lnTo>
                  <a:pt x="656" y="195"/>
                </a:lnTo>
                <a:lnTo>
                  <a:pt x="665" y="186"/>
                </a:lnTo>
                <a:lnTo>
                  <a:pt x="674" y="177"/>
                </a:lnTo>
                <a:lnTo>
                  <a:pt x="692" y="160"/>
                </a:lnTo>
                <a:lnTo>
                  <a:pt x="700" y="151"/>
                </a:lnTo>
                <a:lnTo>
                  <a:pt x="709" y="133"/>
                </a:lnTo>
                <a:lnTo>
                  <a:pt x="727" y="124"/>
                </a:lnTo>
                <a:lnTo>
                  <a:pt x="736" y="106"/>
                </a:lnTo>
                <a:lnTo>
                  <a:pt x="745" y="98"/>
                </a:lnTo>
                <a:lnTo>
                  <a:pt x="763" y="80"/>
                </a:lnTo>
                <a:lnTo>
                  <a:pt x="771" y="62"/>
                </a:lnTo>
                <a:lnTo>
                  <a:pt x="780" y="53"/>
                </a:lnTo>
                <a:lnTo>
                  <a:pt x="798" y="44"/>
                </a:lnTo>
                <a:lnTo>
                  <a:pt x="807" y="36"/>
                </a:lnTo>
                <a:lnTo>
                  <a:pt x="816" y="27"/>
                </a:lnTo>
                <a:lnTo>
                  <a:pt x="833" y="18"/>
                </a:lnTo>
                <a:lnTo>
                  <a:pt x="842" y="9"/>
                </a:lnTo>
                <a:lnTo>
                  <a:pt x="851" y="0"/>
                </a:lnTo>
                <a:lnTo>
                  <a:pt x="869" y="0"/>
                </a:lnTo>
                <a:lnTo>
                  <a:pt x="878" y="0"/>
                </a:lnTo>
                <a:lnTo>
                  <a:pt x="887" y="0"/>
                </a:lnTo>
                <a:lnTo>
                  <a:pt x="904" y="0"/>
                </a:lnTo>
                <a:lnTo>
                  <a:pt x="913" y="9"/>
                </a:lnTo>
                <a:lnTo>
                  <a:pt x="931" y="9"/>
                </a:lnTo>
                <a:lnTo>
                  <a:pt x="940" y="18"/>
                </a:lnTo>
                <a:lnTo>
                  <a:pt x="949" y="18"/>
                </a:lnTo>
                <a:lnTo>
                  <a:pt x="966" y="27"/>
                </a:lnTo>
                <a:lnTo>
                  <a:pt x="975" y="36"/>
                </a:lnTo>
                <a:lnTo>
                  <a:pt x="984" y="44"/>
                </a:lnTo>
                <a:lnTo>
                  <a:pt x="1002" y="44"/>
                </a:lnTo>
                <a:lnTo>
                  <a:pt x="1011" y="53"/>
                </a:lnTo>
                <a:lnTo>
                  <a:pt x="1020" y="62"/>
                </a:lnTo>
                <a:lnTo>
                  <a:pt x="1037" y="71"/>
                </a:lnTo>
                <a:lnTo>
                  <a:pt x="1046" y="71"/>
                </a:lnTo>
                <a:lnTo>
                  <a:pt x="1055" y="80"/>
                </a:lnTo>
                <a:lnTo>
                  <a:pt x="1073" y="89"/>
                </a:lnTo>
                <a:lnTo>
                  <a:pt x="1082" y="98"/>
                </a:lnTo>
                <a:lnTo>
                  <a:pt x="1091" y="106"/>
                </a:lnTo>
                <a:lnTo>
                  <a:pt x="1108" y="115"/>
                </a:lnTo>
                <a:lnTo>
                  <a:pt x="1117" y="124"/>
                </a:lnTo>
                <a:lnTo>
                  <a:pt x="1126" y="142"/>
                </a:lnTo>
                <a:lnTo>
                  <a:pt x="1144" y="151"/>
                </a:lnTo>
                <a:lnTo>
                  <a:pt x="1153" y="160"/>
                </a:lnTo>
                <a:lnTo>
                  <a:pt x="1162" y="168"/>
                </a:lnTo>
                <a:lnTo>
                  <a:pt x="1179" y="177"/>
                </a:lnTo>
                <a:lnTo>
                  <a:pt x="1188" y="186"/>
                </a:lnTo>
                <a:lnTo>
                  <a:pt x="1197" y="195"/>
                </a:lnTo>
                <a:lnTo>
                  <a:pt x="1215" y="204"/>
                </a:lnTo>
                <a:lnTo>
                  <a:pt x="1224" y="213"/>
                </a:lnTo>
                <a:lnTo>
                  <a:pt x="1241" y="222"/>
                </a:lnTo>
                <a:lnTo>
                  <a:pt x="1250" y="230"/>
                </a:lnTo>
                <a:lnTo>
                  <a:pt x="1259" y="230"/>
                </a:lnTo>
                <a:lnTo>
                  <a:pt x="1268" y="239"/>
                </a:lnTo>
                <a:lnTo>
                  <a:pt x="1286" y="248"/>
                </a:lnTo>
                <a:lnTo>
                  <a:pt x="1294" y="248"/>
                </a:lnTo>
                <a:lnTo>
                  <a:pt x="1312" y="248"/>
                </a:lnTo>
                <a:lnTo>
                  <a:pt x="1321" y="257"/>
                </a:lnTo>
                <a:lnTo>
                  <a:pt x="1330" y="257"/>
                </a:lnTo>
                <a:lnTo>
                  <a:pt x="1348" y="266"/>
                </a:lnTo>
                <a:lnTo>
                  <a:pt x="1357" y="266"/>
                </a:lnTo>
                <a:lnTo>
                  <a:pt x="1365" y="275"/>
                </a:lnTo>
                <a:lnTo>
                  <a:pt x="1383" y="275"/>
                </a:lnTo>
                <a:lnTo>
                  <a:pt x="1392" y="275"/>
                </a:lnTo>
                <a:lnTo>
                  <a:pt x="1401" y="284"/>
                </a:lnTo>
                <a:lnTo>
                  <a:pt x="1419" y="284"/>
                </a:lnTo>
                <a:lnTo>
                  <a:pt x="1427" y="284"/>
                </a:lnTo>
                <a:lnTo>
                  <a:pt x="1436" y="284"/>
                </a:lnTo>
                <a:lnTo>
                  <a:pt x="1454" y="292"/>
                </a:lnTo>
                <a:lnTo>
                  <a:pt x="1463" y="292"/>
                </a:lnTo>
                <a:lnTo>
                  <a:pt x="1472" y="292"/>
                </a:lnTo>
                <a:lnTo>
                  <a:pt x="1490" y="292"/>
                </a:lnTo>
                <a:lnTo>
                  <a:pt x="1498" y="301"/>
                </a:lnTo>
                <a:lnTo>
                  <a:pt x="1507" y="301"/>
                </a:lnTo>
                <a:lnTo>
                  <a:pt x="1525" y="301"/>
                </a:lnTo>
                <a:lnTo>
                  <a:pt x="1534" y="301"/>
                </a:lnTo>
                <a:lnTo>
                  <a:pt x="1543" y="301"/>
                </a:lnTo>
                <a:lnTo>
                  <a:pt x="1560" y="301"/>
                </a:lnTo>
                <a:lnTo>
                  <a:pt x="1569" y="301"/>
                </a:lnTo>
                <a:lnTo>
                  <a:pt x="1578" y="301"/>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1" name="Freeform 28"/>
          <p:cNvSpPr>
            <a:spLocks/>
          </p:cNvSpPr>
          <p:nvPr/>
        </p:nvSpPr>
        <p:spPr bwMode="auto">
          <a:xfrm>
            <a:off x="4817071" y="4559737"/>
            <a:ext cx="2125734" cy="415235"/>
          </a:xfrm>
          <a:custGeom>
            <a:avLst/>
            <a:gdLst>
              <a:gd name="T0" fmla="*/ 18 w 1587"/>
              <a:gd name="T1" fmla="*/ 310 h 310"/>
              <a:gd name="T2" fmla="*/ 53 w 1587"/>
              <a:gd name="T3" fmla="*/ 310 h 310"/>
              <a:gd name="T4" fmla="*/ 89 w 1587"/>
              <a:gd name="T5" fmla="*/ 310 h 310"/>
              <a:gd name="T6" fmla="*/ 124 w 1587"/>
              <a:gd name="T7" fmla="*/ 310 h 310"/>
              <a:gd name="T8" fmla="*/ 160 w 1587"/>
              <a:gd name="T9" fmla="*/ 310 h 310"/>
              <a:gd name="T10" fmla="*/ 204 w 1587"/>
              <a:gd name="T11" fmla="*/ 301 h 310"/>
              <a:gd name="T12" fmla="*/ 239 w 1587"/>
              <a:gd name="T13" fmla="*/ 301 h 310"/>
              <a:gd name="T14" fmla="*/ 275 w 1587"/>
              <a:gd name="T15" fmla="*/ 301 h 310"/>
              <a:gd name="T16" fmla="*/ 310 w 1587"/>
              <a:gd name="T17" fmla="*/ 301 h 310"/>
              <a:gd name="T18" fmla="*/ 346 w 1587"/>
              <a:gd name="T19" fmla="*/ 292 h 310"/>
              <a:gd name="T20" fmla="*/ 381 w 1587"/>
              <a:gd name="T21" fmla="*/ 284 h 310"/>
              <a:gd name="T22" fmla="*/ 417 w 1587"/>
              <a:gd name="T23" fmla="*/ 266 h 310"/>
              <a:gd name="T24" fmla="*/ 452 w 1587"/>
              <a:gd name="T25" fmla="*/ 248 h 310"/>
              <a:gd name="T26" fmla="*/ 488 w 1587"/>
              <a:gd name="T27" fmla="*/ 222 h 310"/>
              <a:gd name="T28" fmla="*/ 523 w 1587"/>
              <a:gd name="T29" fmla="*/ 186 h 310"/>
              <a:gd name="T30" fmla="*/ 559 w 1587"/>
              <a:gd name="T31" fmla="*/ 151 h 310"/>
              <a:gd name="T32" fmla="*/ 594 w 1587"/>
              <a:gd name="T33" fmla="*/ 106 h 310"/>
              <a:gd name="T34" fmla="*/ 630 w 1587"/>
              <a:gd name="T35" fmla="*/ 62 h 310"/>
              <a:gd name="T36" fmla="*/ 665 w 1587"/>
              <a:gd name="T37" fmla="*/ 36 h 310"/>
              <a:gd name="T38" fmla="*/ 700 w 1587"/>
              <a:gd name="T39" fmla="*/ 9 h 310"/>
              <a:gd name="T40" fmla="*/ 736 w 1587"/>
              <a:gd name="T41" fmla="*/ 0 h 310"/>
              <a:gd name="T42" fmla="*/ 771 w 1587"/>
              <a:gd name="T43" fmla="*/ 9 h 310"/>
              <a:gd name="T44" fmla="*/ 807 w 1587"/>
              <a:gd name="T45" fmla="*/ 18 h 310"/>
              <a:gd name="T46" fmla="*/ 842 w 1587"/>
              <a:gd name="T47" fmla="*/ 44 h 310"/>
              <a:gd name="T48" fmla="*/ 878 w 1587"/>
              <a:gd name="T49" fmla="*/ 62 h 310"/>
              <a:gd name="T50" fmla="*/ 913 w 1587"/>
              <a:gd name="T51" fmla="*/ 80 h 310"/>
              <a:gd name="T52" fmla="*/ 949 w 1587"/>
              <a:gd name="T53" fmla="*/ 106 h 310"/>
              <a:gd name="T54" fmla="*/ 984 w 1587"/>
              <a:gd name="T55" fmla="*/ 142 h 310"/>
              <a:gd name="T56" fmla="*/ 1020 w 1587"/>
              <a:gd name="T57" fmla="*/ 168 h 310"/>
              <a:gd name="T58" fmla="*/ 1055 w 1587"/>
              <a:gd name="T59" fmla="*/ 195 h 310"/>
              <a:gd name="T60" fmla="*/ 1091 w 1587"/>
              <a:gd name="T61" fmla="*/ 222 h 310"/>
              <a:gd name="T62" fmla="*/ 1126 w 1587"/>
              <a:gd name="T63" fmla="*/ 239 h 310"/>
              <a:gd name="T64" fmla="*/ 1162 w 1587"/>
              <a:gd name="T65" fmla="*/ 248 h 310"/>
              <a:gd name="T66" fmla="*/ 1197 w 1587"/>
              <a:gd name="T67" fmla="*/ 266 h 310"/>
              <a:gd name="T68" fmla="*/ 1241 w 1587"/>
              <a:gd name="T69" fmla="*/ 275 h 310"/>
              <a:gd name="T70" fmla="*/ 1277 w 1587"/>
              <a:gd name="T71" fmla="*/ 284 h 310"/>
              <a:gd name="T72" fmla="*/ 1312 w 1587"/>
              <a:gd name="T73" fmla="*/ 292 h 310"/>
              <a:gd name="T74" fmla="*/ 1348 w 1587"/>
              <a:gd name="T75" fmla="*/ 292 h 310"/>
              <a:gd name="T76" fmla="*/ 1383 w 1587"/>
              <a:gd name="T77" fmla="*/ 301 h 310"/>
              <a:gd name="T78" fmla="*/ 1419 w 1587"/>
              <a:gd name="T79" fmla="*/ 301 h 310"/>
              <a:gd name="T80" fmla="*/ 1454 w 1587"/>
              <a:gd name="T81" fmla="*/ 310 h 310"/>
              <a:gd name="T82" fmla="*/ 1490 w 1587"/>
              <a:gd name="T83" fmla="*/ 310 h 310"/>
              <a:gd name="T84" fmla="*/ 1525 w 1587"/>
              <a:gd name="T85" fmla="*/ 310 h 310"/>
              <a:gd name="T86" fmla="*/ 1560 w 1587"/>
              <a:gd name="T87" fmla="*/ 31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87" h="310">
                <a:moveTo>
                  <a:pt x="0" y="310"/>
                </a:moveTo>
                <a:lnTo>
                  <a:pt x="9" y="310"/>
                </a:lnTo>
                <a:lnTo>
                  <a:pt x="18" y="310"/>
                </a:lnTo>
                <a:lnTo>
                  <a:pt x="35" y="310"/>
                </a:lnTo>
                <a:lnTo>
                  <a:pt x="44" y="310"/>
                </a:lnTo>
                <a:lnTo>
                  <a:pt x="53" y="310"/>
                </a:lnTo>
                <a:lnTo>
                  <a:pt x="71" y="310"/>
                </a:lnTo>
                <a:lnTo>
                  <a:pt x="80" y="310"/>
                </a:lnTo>
                <a:lnTo>
                  <a:pt x="89" y="310"/>
                </a:lnTo>
                <a:lnTo>
                  <a:pt x="106" y="310"/>
                </a:lnTo>
                <a:lnTo>
                  <a:pt x="115" y="310"/>
                </a:lnTo>
                <a:lnTo>
                  <a:pt x="124" y="310"/>
                </a:lnTo>
                <a:lnTo>
                  <a:pt x="142" y="310"/>
                </a:lnTo>
                <a:lnTo>
                  <a:pt x="151" y="310"/>
                </a:lnTo>
                <a:lnTo>
                  <a:pt x="160" y="310"/>
                </a:lnTo>
                <a:lnTo>
                  <a:pt x="177" y="310"/>
                </a:lnTo>
                <a:lnTo>
                  <a:pt x="186" y="310"/>
                </a:lnTo>
                <a:lnTo>
                  <a:pt x="204" y="301"/>
                </a:lnTo>
                <a:lnTo>
                  <a:pt x="213" y="301"/>
                </a:lnTo>
                <a:lnTo>
                  <a:pt x="222" y="301"/>
                </a:lnTo>
                <a:lnTo>
                  <a:pt x="239" y="301"/>
                </a:lnTo>
                <a:lnTo>
                  <a:pt x="248" y="301"/>
                </a:lnTo>
                <a:lnTo>
                  <a:pt x="257" y="301"/>
                </a:lnTo>
                <a:lnTo>
                  <a:pt x="275" y="301"/>
                </a:lnTo>
                <a:lnTo>
                  <a:pt x="284" y="301"/>
                </a:lnTo>
                <a:lnTo>
                  <a:pt x="293" y="301"/>
                </a:lnTo>
                <a:lnTo>
                  <a:pt x="310" y="301"/>
                </a:lnTo>
                <a:lnTo>
                  <a:pt x="319" y="292"/>
                </a:lnTo>
                <a:lnTo>
                  <a:pt x="328" y="292"/>
                </a:lnTo>
                <a:lnTo>
                  <a:pt x="346" y="292"/>
                </a:lnTo>
                <a:lnTo>
                  <a:pt x="355" y="292"/>
                </a:lnTo>
                <a:lnTo>
                  <a:pt x="364" y="284"/>
                </a:lnTo>
                <a:lnTo>
                  <a:pt x="381" y="284"/>
                </a:lnTo>
                <a:lnTo>
                  <a:pt x="390" y="275"/>
                </a:lnTo>
                <a:lnTo>
                  <a:pt x="399" y="275"/>
                </a:lnTo>
                <a:lnTo>
                  <a:pt x="417" y="266"/>
                </a:lnTo>
                <a:lnTo>
                  <a:pt x="426" y="257"/>
                </a:lnTo>
                <a:lnTo>
                  <a:pt x="434" y="257"/>
                </a:lnTo>
                <a:lnTo>
                  <a:pt x="452" y="248"/>
                </a:lnTo>
                <a:lnTo>
                  <a:pt x="461" y="239"/>
                </a:lnTo>
                <a:lnTo>
                  <a:pt x="470" y="230"/>
                </a:lnTo>
                <a:lnTo>
                  <a:pt x="488" y="222"/>
                </a:lnTo>
                <a:lnTo>
                  <a:pt x="497" y="204"/>
                </a:lnTo>
                <a:lnTo>
                  <a:pt x="505" y="195"/>
                </a:lnTo>
                <a:lnTo>
                  <a:pt x="523" y="186"/>
                </a:lnTo>
                <a:lnTo>
                  <a:pt x="532" y="177"/>
                </a:lnTo>
                <a:lnTo>
                  <a:pt x="550" y="160"/>
                </a:lnTo>
                <a:lnTo>
                  <a:pt x="559" y="151"/>
                </a:lnTo>
                <a:lnTo>
                  <a:pt x="567" y="133"/>
                </a:lnTo>
                <a:lnTo>
                  <a:pt x="585" y="124"/>
                </a:lnTo>
                <a:lnTo>
                  <a:pt x="594" y="106"/>
                </a:lnTo>
                <a:lnTo>
                  <a:pt x="603" y="98"/>
                </a:lnTo>
                <a:lnTo>
                  <a:pt x="621" y="80"/>
                </a:lnTo>
                <a:lnTo>
                  <a:pt x="630" y="62"/>
                </a:lnTo>
                <a:lnTo>
                  <a:pt x="638" y="53"/>
                </a:lnTo>
                <a:lnTo>
                  <a:pt x="656" y="44"/>
                </a:lnTo>
                <a:lnTo>
                  <a:pt x="665" y="36"/>
                </a:lnTo>
                <a:lnTo>
                  <a:pt x="674" y="27"/>
                </a:lnTo>
                <a:lnTo>
                  <a:pt x="692" y="18"/>
                </a:lnTo>
                <a:lnTo>
                  <a:pt x="700" y="9"/>
                </a:lnTo>
                <a:lnTo>
                  <a:pt x="709" y="0"/>
                </a:lnTo>
                <a:lnTo>
                  <a:pt x="727" y="0"/>
                </a:lnTo>
                <a:lnTo>
                  <a:pt x="736" y="0"/>
                </a:lnTo>
                <a:lnTo>
                  <a:pt x="745" y="0"/>
                </a:lnTo>
                <a:lnTo>
                  <a:pt x="763" y="0"/>
                </a:lnTo>
                <a:lnTo>
                  <a:pt x="771" y="9"/>
                </a:lnTo>
                <a:lnTo>
                  <a:pt x="780" y="9"/>
                </a:lnTo>
                <a:lnTo>
                  <a:pt x="798" y="18"/>
                </a:lnTo>
                <a:lnTo>
                  <a:pt x="807" y="18"/>
                </a:lnTo>
                <a:lnTo>
                  <a:pt x="816" y="27"/>
                </a:lnTo>
                <a:lnTo>
                  <a:pt x="833" y="36"/>
                </a:lnTo>
                <a:lnTo>
                  <a:pt x="842" y="44"/>
                </a:lnTo>
                <a:lnTo>
                  <a:pt x="860" y="44"/>
                </a:lnTo>
                <a:lnTo>
                  <a:pt x="869" y="53"/>
                </a:lnTo>
                <a:lnTo>
                  <a:pt x="878" y="62"/>
                </a:lnTo>
                <a:lnTo>
                  <a:pt x="887" y="71"/>
                </a:lnTo>
                <a:lnTo>
                  <a:pt x="904" y="71"/>
                </a:lnTo>
                <a:lnTo>
                  <a:pt x="913" y="80"/>
                </a:lnTo>
                <a:lnTo>
                  <a:pt x="931" y="89"/>
                </a:lnTo>
                <a:lnTo>
                  <a:pt x="940" y="98"/>
                </a:lnTo>
                <a:lnTo>
                  <a:pt x="949" y="106"/>
                </a:lnTo>
                <a:lnTo>
                  <a:pt x="966" y="115"/>
                </a:lnTo>
                <a:lnTo>
                  <a:pt x="975" y="124"/>
                </a:lnTo>
                <a:lnTo>
                  <a:pt x="984" y="142"/>
                </a:lnTo>
                <a:lnTo>
                  <a:pt x="1002" y="151"/>
                </a:lnTo>
                <a:lnTo>
                  <a:pt x="1011" y="160"/>
                </a:lnTo>
                <a:lnTo>
                  <a:pt x="1020" y="168"/>
                </a:lnTo>
                <a:lnTo>
                  <a:pt x="1037" y="177"/>
                </a:lnTo>
                <a:lnTo>
                  <a:pt x="1046" y="186"/>
                </a:lnTo>
                <a:lnTo>
                  <a:pt x="1055" y="195"/>
                </a:lnTo>
                <a:lnTo>
                  <a:pt x="1073" y="204"/>
                </a:lnTo>
                <a:lnTo>
                  <a:pt x="1082" y="213"/>
                </a:lnTo>
                <a:lnTo>
                  <a:pt x="1091" y="222"/>
                </a:lnTo>
                <a:lnTo>
                  <a:pt x="1108" y="230"/>
                </a:lnTo>
                <a:lnTo>
                  <a:pt x="1117" y="230"/>
                </a:lnTo>
                <a:lnTo>
                  <a:pt x="1126" y="239"/>
                </a:lnTo>
                <a:lnTo>
                  <a:pt x="1144" y="248"/>
                </a:lnTo>
                <a:lnTo>
                  <a:pt x="1153" y="248"/>
                </a:lnTo>
                <a:lnTo>
                  <a:pt x="1162" y="248"/>
                </a:lnTo>
                <a:lnTo>
                  <a:pt x="1179" y="257"/>
                </a:lnTo>
                <a:lnTo>
                  <a:pt x="1188" y="257"/>
                </a:lnTo>
                <a:lnTo>
                  <a:pt x="1197" y="266"/>
                </a:lnTo>
                <a:lnTo>
                  <a:pt x="1215" y="266"/>
                </a:lnTo>
                <a:lnTo>
                  <a:pt x="1224" y="275"/>
                </a:lnTo>
                <a:lnTo>
                  <a:pt x="1241" y="275"/>
                </a:lnTo>
                <a:lnTo>
                  <a:pt x="1250" y="275"/>
                </a:lnTo>
                <a:lnTo>
                  <a:pt x="1259" y="284"/>
                </a:lnTo>
                <a:lnTo>
                  <a:pt x="1277" y="284"/>
                </a:lnTo>
                <a:lnTo>
                  <a:pt x="1286" y="284"/>
                </a:lnTo>
                <a:lnTo>
                  <a:pt x="1294" y="284"/>
                </a:lnTo>
                <a:lnTo>
                  <a:pt x="1312" y="292"/>
                </a:lnTo>
                <a:lnTo>
                  <a:pt x="1321" y="292"/>
                </a:lnTo>
                <a:lnTo>
                  <a:pt x="1330" y="292"/>
                </a:lnTo>
                <a:lnTo>
                  <a:pt x="1348" y="292"/>
                </a:lnTo>
                <a:lnTo>
                  <a:pt x="1357" y="301"/>
                </a:lnTo>
                <a:lnTo>
                  <a:pt x="1365" y="301"/>
                </a:lnTo>
                <a:lnTo>
                  <a:pt x="1383" y="301"/>
                </a:lnTo>
                <a:lnTo>
                  <a:pt x="1392" y="301"/>
                </a:lnTo>
                <a:lnTo>
                  <a:pt x="1401" y="301"/>
                </a:lnTo>
                <a:lnTo>
                  <a:pt x="1419" y="301"/>
                </a:lnTo>
                <a:lnTo>
                  <a:pt x="1427" y="301"/>
                </a:lnTo>
                <a:lnTo>
                  <a:pt x="1436" y="301"/>
                </a:lnTo>
                <a:lnTo>
                  <a:pt x="1454" y="310"/>
                </a:lnTo>
                <a:lnTo>
                  <a:pt x="1463" y="310"/>
                </a:lnTo>
                <a:lnTo>
                  <a:pt x="1472" y="310"/>
                </a:lnTo>
                <a:lnTo>
                  <a:pt x="1490" y="310"/>
                </a:lnTo>
                <a:lnTo>
                  <a:pt x="1498" y="310"/>
                </a:lnTo>
                <a:lnTo>
                  <a:pt x="1507" y="310"/>
                </a:lnTo>
                <a:lnTo>
                  <a:pt x="1525" y="310"/>
                </a:lnTo>
                <a:lnTo>
                  <a:pt x="1534" y="310"/>
                </a:lnTo>
                <a:lnTo>
                  <a:pt x="1543" y="310"/>
                </a:lnTo>
                <a:lnTo>
                  <a:pt x="1560" y="310"/>
                </a:lnTo>
                <a:lnTo>
                  <a:pt x="1569" y="310"/>
                </a:lnTo>
                <a:lnTo>
                  <a:pt x="1587" y="310"/>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2" name="Freeform 29"/>
          <p:cNvSpPr>
            <a:spLocks/>
          </p:cNvSpPr>
          <p:nvPr/>
        </p:nvSpPr>
        <p:spPr bwMode="auto">
          <a:xfrm>
            <a:off x="4817071" y="4203438"/>
            <a:ext cx="2113679" cy="771533"/>
          </a:xfrm>
          <a:custGeom>
            <a:avLst/>
            <a:gdLst>
              <a:gd name="T0" fmla="*/ 18 w 1578"/>
              <a:gd name="T1" fmla="*/ 576 h 576"/>
              <a:gd name="T2" fmla="*/ 53 w 1578"/>
              <a:gd name="T3" fmla="*/ 576 h 576"/>
              <a:gd name="T4" fmla="*/ 89 w 1578"/>
              <a:gd name="T5" fmla="*/ 567 h 576"/>
              <a:gd name="T6" fmla="*/ 124 w 1578"/>
              <a:gd name="T7" fmla="*/ 567 h 576"/>
              <a:gd name="T8" fmla="*/ 160 w 1578"/>
              <a:gd name="T9" fmla="*/ 567 h 576"/>
              <a:gd name="T10" fmla="*/ 204 w 1578"/>
              <a:gd name="T11" fmla="*/ 567 h 576"/>
              <a:gd name="T12" fmla="*/ 231 w 1578"/>
              <a:gd name="T13" fmla="*/ 567 h 576"/>
              <a:gd name="T14" fmla="*/ 275 w 1578"/>
              <a:gd name="T15" fmla="*/ 558 h 576"/>
              <a:gd name="T16" fmla="*/ 310 w 1578"/>
              <a:gd name="T17" fmla="*/ 558 h 576"/>
              <a:gd name="T18" fmla="*/ 346 w 1578"/>
              <a:gd name="T19" fmla="*/ 550 h 576"/>
              <a:gd name="T20" fmla="*/ 381 w 1578"/>
              <a:gd name="T21" fmla="*/ 541 h 576"/>
              <a:gd name="T22" fmla="*/ 417 w 1578"/>
              <a:gd name="T23" fmla="*/ 523 h 576"/>
              <a:gd name="T24" fmla="*/ 452 w 1578"/>
              <a:gd name="T25" fmla="*/ 496 h 576"/>
              <a:gd name="T26" fmla="*/ 488 w 1578"/>
              <a:gd name="T27" fmla="*/ 461 h 576"/>
              <a:gd name="T28" fmla="*/ 523 w 1578"/>
              <a:gd name="T29" fmla="*/ 426 h 576"/>
              <a:gd name="T30" fmla="*/ 559 w 1578"/>
              <a:gd name="T31" fmla="*/ 372 h 576"/>
              <a:gd name="T32" fmla="*/ 594 w 1578"/>
              <a:gd name="T33" fmla="*/ 310 h 576"/>
              <a:gd name="T34" fmla="*/ 630 w 1578"/>
              <a:gd name="T35" fmla="*/ 239 h 576"/>
              <a:gd name="T36" fmla="*/ 665 w 1578"/>
              <a:gd name="T37" fmla="*/ 169 h 576"/>
              <a:gd name="T38" fmla="*/ 700 w 1578"/>
              <a:gd name="T39" fmla="*/ 107 h 576"/>
              <a:gd name="T40" fmla="*/ 736 w 1578"/>
              <a:gd name="T41" fmla="*/ 62 h 576"/>
              <a:gd name="T42" fmla="*/ 771 w 1578"/>
              <a:gd name="T43" fmla="*/ 27 h 576"/>
              <a:gd name="T44" fmla="*/ 807 w 1578"/>
              <a:gd name="T45" fmla="*/ 9 h 576"/>
              <a:gd name="T46" fmla="*/ 842 w 1578"/>
              <a:gd name="T47" fmla="*/ 0 h 576"/>
              <a:gd name="T48" fmla="*/ 878 w 1578"/>
              <a:gd name="T49" fmla="*/ 9 h 576"/>
              <a:gd name="T50" fmla="*/ 913 w 1578"/>
              <a:gd name="T51" fmla="*/ 36 h 576"/>
              <a:gd name="T52" fmla="*/ 949 w 1578"/>
              <a:gd name="T53" fmla="*/ 80 h 576"/>
              <a:gd name="T54" fmla="*/ 984 w 1578"/>
              <a:gd name="T55" fmla="*/ 133 h 576"/>
              <a:gd name="T56" fmla="*/ 1020 w 1578"/>
              <a:gd name="T57" fmla="*/ 186 h 576"/>
              <a:gd name="T58" fmla="*/ 1055 w 1578"/>
              <a:gd name="T59" fmla="*/ 231 h 576"/>
              <a:gd name="T60" fmla="*/ 1091 w 1578"/>
              <a:gd name="T61" fmla="*/ 284 h 576"/>
              <a:gd name="T62" fmla="*/ 1126 w 1578"/>
              <a:gd name="T63" fmla="*/ 328 h 576"/>
              <a:gd name="T64" fmla="*/ 1162 w 1578"/>
              <a:gd name="T65" fmla="*/ 372 h 576"/>
              <a:gd name="T66" fmla="*/ 1197 w 1578"/>
              <a:gd name="T67" fmla="*/ 417 h 576"/>
              <a:gd name="T68" fmla="*/ 1241 w 1578"/>
              <a:gd name="T69" fmla="*/ 452 h 576"/>
              <a:gd name="T70" fmla="*/ 1268 w 1578"/>
              <a:gd name="T71" fmla="*/ 479 h 576"/>
              <a:gd name="T72" fmla="*/ 1312 w 1578"/>
              <a:gd name="T73" fmla="*/ 496 h 576"/>
              <a:gd name="T74" fmla="*/ 1348 w 1578"/>
              <a:gd name="T75" fmla="*/ 514 h 576"/>
              <a:gd name="T76" fmla="*/ 1383 w 1578"/>
              <a:gd name="T77" fmla="*/ 532 h 576"/>
              <a:gd name="T78" fmla="*/ 1419 w 1578"/>
              <a:gd name="T79" fmla="*/ 541 h 576"/>
              <a:gd name="T80" fmla="*/ 1454 w 1578"/>
              <a:gd name="T81" fmla="*/ 550 h 576"/>
              <a:gd name="T82" fmla="*/ 1490 w 1578"/>
              <a:gd name="T83" fmla="*/ 558 h 576"/>
              <a:gd name="T84" fmla="*/ 1525 w 1578"/>
              <a:gd name="T85" fmla="*/ 558 h 576"/>
              <a:gd name="T86" fmla="*/ 1560 w 1578"/>
              <a:gd name="T87" fmla="*/ 567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78" h="576">
                <a:moveTo>
                  <a:pt x="0" y="576"/>
                </a:moveTo>
                <a:lnTo>
                  <a:pt x="9" y="576"/>
                </a:lnTo>
                <a:lnTo>
                  <a:pt x="18" y="576"/>
                </a:lnTo>
                <a:lnTo>
                  <a:pt x="35" y="576"/>
                </a:lnTo>
                <a:lnTo>
                  <a:pt x="44" y="576"/>
                </a:lnTo>
                <a:lnTo>
                  <a:pt x="53" y="576"/>
                </a:lnTo>
                <a:lnTo>
                  <a:pt x="71" y="576"/>
                </a:lnTo>
                <a:lnTo>
                  <a:pt x="80" y="567"/>
                </a:lnTo>
                <a:lnTo>
                  <a:pt x="89" y="567"/>
                </a:lnTo>
                <a:lnTo>
                  <a:pt x="106" y="567"/>
                </a:lnTo>
                <a:lnTo>
                  <a:pt x="115" y="567"/>
                </a:lnTo>
                <a:lnTo>
                  <a:pt x="124" y="567"/>
                </a:lnTo>
                <a:lnTo>
                  <a:pt x="142" y="567"/>
                </a:lnTo>
                <a:lnTo>
                  <a:pt x="151" y="567"/>
                </a:lnTo>
                <a:lnTo>
                  <a:pt x="160" y="567"/>
                </a:lnTo>
                <a:lnTo>
                  <a:pt x="177" y="567"/>
                </a:lnTo>
                <a:lnTo>
                  <a:pt x="186" y="567"/>
                </a:lnTo>
                <a:lnTo>
                  <a:pt x="204" y="567"/>
                </a:lnTo>
                <a:lnTo>
                  <a:pt x="213" y="567"/>
                </a:lnTo>
                <a:lnTo>
                  <a:pt x="222" y="567"/>
                </a:lnTo>
                <a:lnTo>
                  <a:pt x="231" y="567"/>
                </a:lnTo>
                <a:lnTo>
                  <a:pt x="248" y="567"/>
                </a:lnTo>
                <a:lnTo>
                  <a:pt x="257" y="567"/>
                </a:lnTo>
                <a:lnTo>
                  <a:pt x="275" y="558"/>
                </a:lnTo>
                <a:lnTo>
                  <a:pt x="284" y="558"/>
                </a:lnTo>
                <a:lnTo>
                  <a:pt x="293" y="558"/>
                </a:lnTo>
                <a:lnTo>
                  <a:pt x="310" y="558"/>
                </a:lnTo>
                <a:lnTo>
                  <a:pt x="319" y="558"/>
                </a:lnTo>
                <a:lnTo>
                  <a:pt x="328" y="550"/>
                </a:lnTo>
                <a:lnTo>
                  <a:pt x="346" y="550"/>
                </a:lnTo>
                <a:lnTo>
                  <a:pt x="355" y="550"/>
                </a:lnTo>
                <a:lnTo>
                  <a:pt x="364" y="541"/>
                </a:lnTo>
                <a:lnTo>
                  <a:pt x="381" y="541"/>
                </a:lnTo>
                <a:lnTo>
                  <a:pt x="390" y="532"/>
                </a:lnTo>
                <a:lnTo>
                  <a:pt x="399" y="532"/>
                </a:lnTo>
                <a:lnTo>
                  <a:pt x="417" y="523"/>
                </a:lnTo>
                <a:lnTo>
                  <a:pt x="426" y="514"/>
                </a:lnTo>
                <a:lnTo>
                  <a:pt x="434" y="505"/>
                </a:lnTo>
                <a:lnTo>
                  <a:pt x="452" y="496"/>
                </a:lnTo>
                <a:lnTo>
                  <a:pt x="461" y="488"/>
                </a:lnTo>
                <a:lnTo>
                  <a:pt x="470" y="479"/>
                </a:lnTo>
                <a:lnTo>
                  <a:pt x="488" y="461"/>
                </a:lnTo>
                <a:lnTo>
                  <a:pt x="497" y="452"/>
                </a:lnTo>
                <a:lnTo>
                  <a:pt x="505" y="434"/>
                </a:lnTo>
                <a:lnTo>
                  <a:pt x="523" y="426"/>
                </a:lnTo>
                <a:lnTo>
                  <a:pt x="532" y="408"/>
                </a:lnTo>
                <a:lnTo>
                  <a:pt x="541" y="390"/>
                </a:lnTo>
                <a:lnTo>
                  <a:pt x="559" y="372"/>
                </a:lnTo>
                <a:lnTo>
                  <a:pt x="567" y="346"/>
                </a:lnTo>
                <a:lnTo>
                  <a:pt x="585" y="328"/>
                </a:lnTo>
                <a:lnTo>
                  <a:pt x="594" y="310"/>
                </a:lnTo>
                <a:lnTo>
                  <a:pt x="603" y="284"/>
                </a:lnTo>
                <a:lnTo>
                  <a:pt x="621" y="266"/>
                </a:lnTo>
                <a:lnTo>
                  <a:pt x="630" y="239"/>
                </a:lnTo>
                <a:lnTo>
                  <a:pt x="638" y="213"/>
                </a:lnTo>
                <a:lnTo>
                  <a:pt x="656" y="195"/>
                </a:lnTo>
                <a:lnTo>
                  <a:pt x="665" y="169"/>
                </a:lnTo>
                <a:lnTo>
                  <a:pt x="674" y="151"/>
                </a:lnTo>
                <a:lnTo>
                  <a:pt x="692" y="124"/>
                </a:lnTo>
                <a:lnTo>
                  <a:pt x="700" y="107"/>
                </a:lnTo>
                <a:lnTo>
                  <a:pt x="709" y="89"/>
                </a:lnTo>
                <a:lnTo>
                  <a:pt x="727" y="71"/>
                </a:lnTo>
                <a:lnTo>
                  <a:pt x="736" y="62"/>
                </a:lnTo>
                <a:lnTo>
                  <a:pt x="745" y="45"/>
                </a:lnTo>
                <a:lnTo>
                  <a:pt x="763" y="36"/>
                </a:lnTo>
                <a:lnTo>
                  <a:pt x="771" y="27"/>
                </a:lnTo>
                <a:lnTo>
                  <a:pt x="780" y="18"/>
                </a:lnTo>
                <a:lnTo>
                  <a:pt x="798" y="9"/>
                </a:lnTo>
                <a:lnTo>
                  <a:pt x="807" y="9"/>
                </a:lnTo>
                <a:lnTo>
                  <a:pt x="816" y="0"/>
                </a:lnTo>
                <a:lnTo>
                  <a:pt x="833" y="0"/>
                </a:lnTo>
                <a:lnTo>
                  <a:pt x="842" y="0"/>
                </a:lnTo>
                <a:lnTo>
                  <a:pt x="851" y="0"/>
                </a:lnTo>
                <a:lnTo>
                  <a:pt x="869" y="9"/>
                </a:lnTo>
                <a:lnTo>
                  <a:pt x="878" y="9"/>
                </a:lnTo>
                <a:lnTo>
                  <a:pt x="887" y="18"/>
                </a:lnTo>
                <a:lnTo>
                  <a:pt x="904" y="27"/>
                </a:lnTo>
                <a:lnTo>
                  <a:pt x="913" y="36"/>
                </a:lnTo>
                <a:lnTo>
                  <a:pt x="931" y="53"/>
                </a:lnTo>
                <a:lnTo>
                  <a:pt x="940" y="62"/>
                </a:lnTo>
                <a:lnTo>
                  <a:pt x="949" y="80"/>
                </a:lnTo>
                <a:lnTo>
                  <a:pt x="966" y="98"/>
                </a:lnTo>
                <a:lnTo>
                  <a:pt x="975" y="115"/>
                </a:lnTo>
                <a:lnTo>
                  <a:pt x="984" y="133"/>
                </a:lnTo>
                <a:lnTo>
                  <a:pt x="1002" y="151"/>
                </a:lnTo>
                <a:lnTo>
                  <a:pt x="1011" y="169"/>
                </a:lnTo>
                <a:lnTo>
                  <a:pt x="1020" y="186"/>
                </a:lnTo>
                <a:lnTo>
                  <a:pt x="1037" y="204"/>
                </a:lnTo>
                <a:lnTo>
                  <a:pt x="1046" y="222"/>
                </a:lnTo>
                <a:lnTo>
                  <a:pt x="1055" y="231"/>
                </a:lnTo>
                <a:lnTo>
                  <a:pt x="1073" y="248"/>
                </a:lnTo>
                <a:lnTo>
                  <a:pt x="1082" y="266"/>
                </a:lnTo>
                <a:lnTo>
                  <a:pt x="1091" y="284"/>
                </a:lnTo>
                <a:lnTo>
                  <a:pt x="1108" y="302"/>
                </a:lnTo>
                <a:lnTo>
                  <a:pt x="1117" y="310"/>
                </a:lnTo>
                <a:lnTo>
                  <a:pt x="1126" y="328"/>
                </a:lnTo>
                <a:lnTo>
                  <a:pt x="1144" y="346"/>
                </a:lnTo>
                <a:lnTo>
                  <a:pt x="1153" y="364"/>
                </a:lnTo>
                <a:lnTo>
                  <a:pt x="1162" y="372"/>
                </a:lnTo>
                <a:lnTo>
                  <a:pt x="1179" y="390"/>
                </a:lnTo>
                <a:lnTo>
                  <a:pt x="1188" y="399"/>
                </a:lnTo>
                <a:lnTo>
                  <a:pt x="1197" y="417"/>
                </a:lnTo>
                <a:lnTo>
                  <a:pt x="1215" y="426"/>
                </a:lnTo>
                <a:lnTo>
                  <a:pt x="1224" y="443"/>
                </a:lnTo>
                <a:lnTo>
                  <a:pt x="1241" y="452"/>
                </a:lnTo>
                <a:lnTo>
                  <a:pt x="1250" y="461"/>
                </a:lnTo>
                <a:lnTo>
                  <a:pt x="1259" y="470"/>
                </a:lnTo>
                <a:lnTo>
                  <a:pt x="1268" y="479"/>
                </a:lnTo>
                <a:lnTo>
                  <a:pt x="1286" y="479"/>
                </a:lnTo>
                <a:lnTo>
                  <a:pt x="1294" y="488"/>
                </a:lnTo>
                <a:lnTo>
                  <a:pt x="1312" y="496"/>
                </a:lnTo>
                <a:lnTo>
                  <a:pt x="1321" y="505"/>
                </a:lnTo>
                <a:lnTo>
                  <a:pt x="1330" y="505"/>
                </a:lnTo>
                <a:lnTo>
                  <a:pt x="1348" y="514"/>
                </a:lnTo>
                <a:lnTo>
                  <a:pt x="1357" y="523"/>
                </a:lnTo>
                <a:lnTo>
                  <a:pt x="1365" y="523"/>
                </a:lnTo>
                <a:lnTo>
                  <a:pt x="1383" y="532"/>
                </a:lnTo>
                <a:lnTo>
                  <a:pt x="1392" y="532"/>
                </a:lnTo>
                <a:lnTo>
                  <a:pt x="1401" y="541"/>
                </a:lnTo>
                <a:lnTo>
                  <a:pt x="1419" y="541"/>
                </a:lnTo>
                <a:lnTo>
                  <a:pt x="1427" y="541"/>
                </a:lnTo>
                <a:lnTo>
                  <a:pt x="1436" y="550"/>
                </a:lnTo>
                <a:lnTo>
                  <a:pt x="1454" y="550"/>
                </a:lnTo>
                <a:lnTo>
                  <a:pt x="1463" y="550"/>
                </a:lnTo>
                <a:lnTo>
                  <a:pt x="1472" y="558"/>
                </a:lnTo>
                <a:lnTo>
                  <a:pt x="1490" y="558"/>
                </a:lnTo>
                <a:lnTo>
                  <a:pt x="1498" y="558"/>
                </a:lnTo>
                <a:lnTo>
                  <a:pt x="1507" y="558"/>
                </a:lnTo>
                <a:lnTo>
                  <a:pt x="1525" y="558"/>
                </a:lnTo>
                <a:lnTo>
                  <a:pt x="1534" y="567"/>
                </a:lnTo>
                <a:lnTo>
                  <a:pt x="1543" y="567"/>
                </a:lnTo>
                <a:lnTo>
                  <a:pt x="1560" y="567"/>
                </a:lnTo>
                <a:lnTo>
                  <a:pt x="1569" y="567"/>
                </a:lnTo>
                <a:lnTo>
                  <a:pt x="1578" y="567"/>
                </a:lnTo>
              </a:path>
            </a:pathLst>
          </a:custGeom>
          <a:noFill/>
          <a:ln w="28575">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1" name="Freeform 48"/>
          <p:cNvSpPr>
            <a:spLocks/>
          </p:cNvSpPr>
          <p:nvPr/>
        </p:nvSpPr>
        <p:spPr bwMode="auto">
          <a:xfrm>
            <a:off x="1610387" y="4832988"/>
            <a:ext cx="3182574" cy="901461"/>
          </a:xfrm>
          <a:custGeom>
            <a:avLst/>
            <a:gdLst>
              <a:gd name="T0" fmla="*/ 36 w 2376"/>
              <a:gd name="T1" fmla="*/ 611 h 673"/>
              <a:gd name="T2" fmla="*/ 71 w 2376"/>
              <a:gd name="T3" fmla="*/ 629 h 673"/>
              <a:gd name="T4" fmla="*/ 107 w 2376"/>
              <a:gd name="T5" fmla="*/ 611 h 673"/>
              <a:gd name="T6" fmla="*/ 151 w 2376"/>
              <a:gd name="T7" fmla="*/ 576 h 673"/>
              <a:gd name="T8" fmla="*/ 186 w 2376"/>
              <a:gd name="T9" fmla="*/ 540 h 673"/>
              <a:gd name="T10" fmla="*/ 231 w 2376"/>
              <a:gd name="T11" fmla="*/ 425 h 673"/>
              <a:gd name="T12" fmla="*/ 266 w 2376"/>
              <a:gd name="T13" fmla="*/ 328 h 673"/>
              <a:gd name="T14" fmla="*/ 310 w 2376"/>
              <a:gd name="T15" fmla="*/ 230 h 673"/>
              <a:gd name="T16" fmla="*/ 346 w 2376"/>
              <a:gd name="T17" fmla="*/ 177 h 673"/>
              <a:gd name="T18" fmla="*/ 390 w 2376"/>
              <a:gd name="T19" fmla="*/ 80 h 673"/>
              <a:gd name="T20" fmla="*/ 426 w 2376"/>
              <a:gd name="T21" fmla="*/ 18 h 673"/>
              <a:gd name="T22" fmla="*/ 470 w 2376"/>
              <a:gd name="T23" fmla="*/ 9 h 673"/>
              <a:gd name="T24" fmla="*/ 505 w 2376"/>
              <a:gd name="T25" fmla="*/ 80 h 673"/>
              <a:gd name="T26" fmla="*/ 550 w 2376"/>
              <a:gd name="T27" fmla="*/ 168 h 673"/>
              <a:gd name="T28" fmla="*/ 585 w 2376"/>
              <a:gd name="T29" fmla="*/ 283 h 673"/>
              <a:gd name="T30" fmla="*/ 630 w 2376"/>
              <a:gd name="T31" fmla="*/ 390 h 673"/>
              <a:gd name="T32" fmla="*/ 665 w 2376"/>
              <a:gd name="T33" fmla="*/ 478 h 673"/>
              <a:gd name="T34" fmla="*/ 709 w 2376"/>
              <a:gd name="T35" fmla="*/ 576 h 673"/>
              <a:gd name="T36" fmla="*/ 745 w 2376"/>
              <a:gd name="T37" fmla="*/ 602 h 673"/>
              <a:gd name="T38" fmla="*/ 780 w 2376"/>
              <a:gd name="T39" fmla="*/ 638 h 673"/>
              <a:gd name="T40" fmla="*/ 825 w 2376"/>
              <a:gd name="T41" fmla="*/ 656 h 673"/>
              <a:gd name="T42" fmla="*/ 869 w 2376"/>
              <a:gd name="T43" fmla="*/ 656 h 673"/>
              <a:gd name="T44" fmla="*/ 904 w 2376"/>
              <a:gd name="T45" fmla="*/ 656 h 673"/>
              <a:gd name="T46" fmla="*/ 940 w 2376"/>
              <a:gd name="T47" fmla="*/ 638 h 673"/>
              <a:gd name="T48" fmla="*/ 984 w 2376"/>
              <a:gd name="T49" fmla="*/ 638 h 673"/>
              <a:gd name="T50" fmla="*/ 1020 w 2376"/>
              <a:gd name="T51" fmla="*/ 620 h 673"/>
              <a:gd name="T52" fmla="*/ 1064 w 2376"/>
              <a:gd name="T53" fmla="*/ 611 h 673"/>
              <a:gd name="T54" fmla="*/ 1100 w 2376"/>
              <a:gd name="T55" fmla="*/ 602 h 673"/>
              <a:gd name="T56" fmla="*/ 1144 w 2376"/>
              <a:gd name="T57" fmla="*/ 558 h 673"/>
              <a:gd name="T58" fmla="*/ 1179 w 2376"/>
              <a:gd name="T59" fmla="*/ 532 h 673"/>
              <a:gd name="T60" fmla="*/ 1224 w 2376"/>
              <a:gd name="T61" fmla="*/ 505 h 673"/>
              <a:gd name="T62" fmla="*/ 1259 w 2376"/>
              <a:gd name="T63" fmla="*/ 469 h 673"/>
              <a:gd name="T64" fmla="*/ 1303 w 2376"/>
              <a:gd name="T65" fmla="*/ 461 h 673"/>
              <a:gd name="T66" fmla="*/ 1339 w 2376"/>
              <a:gd name="T67" fmla="*/ 487 h 673"/>
              <a:gd name="T68" fmla="*/ 1383 w 2376"/>
              <a:gd name="T69" fmla="*/ 549 h 673"/>
              <a:gd name="T70" fmla="*/ 1419 w 2376"/>
              <a:gd name="T71" fmla="*/ 602 h 673"/>
              <a:gd name="T72" fmla="*/ 1463 w 2376"/>
              <a:gd name="T73" fmla="*/ 620 h 673"/>
              <a:gd name="T74" fmla="*/ 1499 w 2376"/>
              <a:gd name="T75" fmla="*/ 638 h 673"/>
              <a:gd name="T76" fmla="*/ 1543 w 2376"/>
              <a:gd name="T77" fmla="*/ 647 h 673"/>
              <a:gd name="T78" fmla="*/ 1578 w 2376"/>
              <a:gd name="T79" fmla="*/ 656 h 673"/>
              <a:gd name="T80" fmla="*/ 1614 w 2376"/>
              <a:gd name="T81" fmla="*/ 656 h 673"/>
              <a:gd name="T82" fmla="*/ 1658 w 2376"/>
              <a:gd name="T83" fmla="*/ 656 h 673"/>
              <a:gd name="T84" fmla="*/ 1694 w 2376"/>
              <a:gd name="T85" fmla="*/ 647 h 673"/>
              <a:gd name="T86" fmla="*/ 1738 w 2376"/>
              <a:gd name="T87" fmla="*/ 656 h 673"/>
              <a:gd name="T88" fmla="*/ 1773 w 2376"/>
              <a:gd name="T89" fmla="*/ 656 h 673"/>
              <a:gd name="T90" fmla="*/ 1818 w 2376"/>
              <a:gd name="T91" fmla="*/ 656 h 673"/>
              <a:gd name="T92" fmla="*/ 1853 w 2376"/>
              <a:gd name="T93" fmla="*/ 656 h 673"/>
              <a:gd name="T94" fmla="*/ 1898 w 2376"/>
              <a:gd name="T95" fmla="*/ 664 h 673"/>
              <a:gd name="T96" fmla="*/ 1933 w 2376"/>
              <a:gd name="T97" fmla="*/ 664 h 673"/>
              <a:gd name="T98" fmla="*/ 1977 w 2376"/>
              <a:gd name="T99" fmla="*/ 656 h 673"/>
              <a:gd name="T100" fmla="*/ 2013 w 2376"/>
              <a:gd name="T101" fmla="*/ 664 h 673"/>
              <a:gd name="T102" fmla="*/ 2057 w 2376"/>
              <a:gd name="T103" fmla="*/ 664 h 673"/>
              <a:gd name="T104" fmla="*/ 2093 w 2376"/>
              <a:gd name="T105" fmla="*/ 664 h 673"/>
              <a:gd name="T106" fmla="*/ 2137 w 2376"/>
              <a:gd name="T107" fmla="*/ 664 h 673"/>
              <a:gd name="T108" fmla="*/ 2172 w 2376"/>
              <a:gd name="T109" fmla="*/ 664 h 673"/>
              <a:gd name="T110" fmla="*/ 2208 w 2376"/>
              <a:gd name="T111" fmla="*/ 664 h 673"/>
              <a:gd name="T112" fmla="*/ 2252 w 2376"/>
              <a:gd name="T113" fmla="*/ 656 h 673"/>
              <a:gd name="T114" fmla="*/ 2288 w 2376"/>
              <a:gd name="T115" fmla="*/ 656 h 673"/>
              <a:gd name="T116" fmla="*/ 2332 w 2376"/>
              <a:gd name="T117" fmla="*/ 656 h 673"/>
              <a:gd name="T118" fmla="*/ 2367 w 2376"/>
              <a:gd name="T119" fmla="*/ 656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76" h="673">
                <a:moveTo>
                  <a:pt x="0" y="549"/>
                </a:moveTo>
                <a:lnTo>
                  <a:pt x="9" y="558"/>
                </a:lnTo>
                <a:lnTo>
                  <a:pt x="18" y="576"/>
                </a:lnTo>
                <a:lnTo>
                  <a:pt x="27" y="594"/>
                </a:lnTo>
                <a:lnTo>
                  <a:pt x="36" y="611"/>
                </a:lnTo>
                <a:lnTo>
                  <a:pt x="36" y="585"/>
                </a:lnTo>
                <a:lnTo>
                  <a:pt x="44" y="629"/>
                </a:lnTo>
                <a:lnTo>
                  <a:pt x="53" y="620"/>
                </a:lnTo>
                <a:lnTo>
                  <a:pt x="62" y="620"/>
                </a:lnTo>
                <a:lnTo>
                  <a:pt x="71" y="629"/>
                </a:lnTo>
                <a:lnTo>
                  <a:pt x="80" y="620"/>
                </a:lnTo>
                <a:lnTo>
                  <a:pt x="89" y="611"/>
                </a:lnTo>
                <a:lnTo>
                  <a:pt x="98" y="611"/>
                </a:lnTo>
                <a:lnTo>
                  <a:pt x="107" y="620"/>
                </a:lnTo>
                <a:lnTo>
                  <a:pt x="107" y="611"/>
                </a:lnTo>
                <a:lnTo>
                  <a:pt x="115" y="602"/>
                </a:lnTo>
                <a:lnTo>
                  <a:pt x="124" y="585"/>
                </a:lnTo>
                <a:lnTo>
                  <a:pt x="133" y="594"/>
                </a:lnTo>
                <a:lnTo>
                  <a:pt x="142" y="567"/>
                </a:lnTo>
                <a:lnTo>
                  <a:pt x="151" y="576"/>
                </a:lnTo>
                <a:lnTo>
                  <a:pt x="160" y="558"/>
                </a:lnTo>
                <a:lnTo>
                  <a:pt x="169" y="567"/>
                </a:lnTo>
                <a:lnTo>
                  <a:pt x="177" y="558"/>
                </a:lnTo>
                <a:lnTo>
                  <a:pt x="186" y="540"/>
                </a:lnTo>
                <a:lnTo>
                  <a:pt x="186" y="540"/>
                </a:lnTo>
                <a:lnTo>
                  <a:pt x="195" y="505"/>
                </a:lnTo>
                <a:lnTo>
                  <a:pt x="204" y="478"/>
                </a:lnTo>
                <a:lnTo>
                  <a:pt x="213" y="496"/>
                </a:lnTo>
                <a:lnTo>
                  <a:pt x="222" y="478"/>
                </a:lnTo>
                <a:lnTo>
                  <a:pt x="231" y="425"/>
                </a:lnTo>
                <a:lnTo>
                  <a:pt x="240" y="452"/>
                </a:lnTo>
                <a:lnTo>
                  <a:pt x="248" y="416"/>
                </a:lnTo>
                <a:lnTo>
                  <a:pt x="257" y="407"/>
                </a:lnTo>
                <a:lnTo>
                  <a:pt x="257" y="363"/>
                </a:lnTo>
                <a:lnTo>
                  <a:pt x="266" y="328"/>
                </a:lnTo>
                <a:lnTo>
                  <a:pt x="275" y="310"/>
                </a:lnTo>
                <a:lnTo>
                  <a:pt x="284" y="319"/>
                </a:lnTo>
                <a:lnTo>
                  <a:pt x="293" y="283"/>
                </a:lnTo>
                <a:lnTo>
                  <a:pt x="302" y="257"/>
                </a:lnTo>
                <a:lnTo>
                  <a:pt x="310" y="230"/>
                </a:lnTo>
                <a:lnTo>
                  <a:pt x="319" y="221"/>
                </a:lnTo>
                <a:lnTo>
                  <a:pt x="328" y="204"/>
                </a:lnTo>
                <a:lnTo>
                  <a:pt x="337" y="195"/>
                </a:lnTo>
                <a:lnTo>
                  <a:pt x="337" y="168"/>
                </a:lnTo>
                <a:lnTo>
                  <a:pt x="346" y="177"/>
                </a:lnTo>
                <a:lnTo>
                  <a:pt x="355" y="133"/>
                </a:lnTo>
                <a:lnTo>
                  <a:pt x="364" y="88"/>
                </a:lnTo>
                <a:lnTo>
                  <a:pt x="372" y="97"/>
                </a:lnTo>
                <a:lnTo>
                  <a:pt x="381" y="71"/>
                </a:lnTo>
                <a:lnTo>
                  <a:pt x="390" y="80"/>
                </a:lnTo>
                <a:lnTo>
                  <a:pt x="399" y="80"/>
                </a:lnTo>
                <a:lnTo>
                  <a:pt x="408" y="44"/>
                </a:lnTo>
                <a:lnTo>
                  <a:pt x="408" y="53"/>
                </a:lnTo>
                <a:lnTo>
                  <a:pt x="417" y="35"/>
                </a:lnTo>
                <a:lnTo>
                  <a:pt x="426" y="18"/>
                </a:lnTo>
                <a:lnTo>
                  <a:pt x="435" y="0"/>
                </a:lnTo>
                <a:lnTo>
                  <a:pt x="443" y="18"/>
                </a:lnTo>
                <a:lnTo>
                  <a:pt x="452" y="9"/>
                </a:lnTo>
                <a:lnTo>
                  <a:pt x="461" y="35"/>
                </a:lnTo>
                <a:lnTo>
                  <a:pt x="470" y="9"/>
                </a:lnTo>
                <a:lnTo>
                  <a:pt x="479" y="26"/>
                </a:lnTo>
                <a:lnTo>
                  <a:pt x="488" y="35"/>
                </a:lnTo>
                <a:lnTo>
                  <a:pt x="488" y="62"/>
                </a:lnTo>
                <a:lnTo>
                  <a:pt x="497" y="62"/>
                </a:lnTo>
                <a:lnTo>
                  <a:pt x="505" y="80"/>
                </a:lnTo>
                <a:lnTo>
                  <a:pt x="514" y="80"/>
                </a:lnTo>
                <a:lnTo>
                  <a:pt x="523" y="106"/>
                </a:lnTo>
                <a:lnTo>
                  <a:pt x="532" y="115"/>
                </a:lnTo>
                <a:lnTo>
                  <a:pt x="541" y="124"/>
                </a:lnTo>
                <a:lnTo>
                  <a:pt x="550" y="168"/>
                </a:lnTo>
                <a:lnTo>
                  <a:pt x="559" y="186"/>
                </a:lnTo>
                <a:lnTo>
                  <a:pt x="559" y="186"/>
                </a:lnTo>
                <a:lnTo>
                  <a:pt x="568" y="230"/>
                </a:lnTo>
                <a:lnTo>
                  <a:pt x="576" y="239"/>
                </a:lnTo>
                <a:lnTo>
                  <a:pt x="585" y="283"/>
                </a:lnTo>
                <a:lnTo>
                  <a:pt x="594" y="301"/>
                </a:lnTo>
                <a:lnTo>
                  <a:pt x="603" y="283"/>
                </a:lnTo>
                <a:lnTo>
                  <a:pt x="612" y="354"/>
                </a:lnTo>
                <a:lnTo>
                  <a:pt x="621" y="363"/>
                </a:lnTo>
                <a:lnTo>
                  <a:pt x="630" y="390"/>
                </a:lnTo>
                <a:lnTo>
                  <a:pt x="638" y="407"/>
                </a:lnTo>
                <a:lnTo>
                  <a:pt x="638" y="416"/>
                </a:lnTo>
                <a:lnTo>
                  <a:pt x="647" y="443"/>
                </a:lnTo>
                <a:lnTo>
                  <a:pt x="656" y="478"/>
                </a:lnTo>
                <a:lnTo>
                  <a:pt x="665" y="478"/>
                </a:lnTo>
                <a:lnTo>
                  <a:pt x="674" y="505"/>
                </a:lnTo>
                <a:lnTo>
                  <a:pt x="683" y="532"/>
                </a:lnTo>
                <a:lnTo>
                  <a:pt x="692" y="514"/>
                </a:lnTo>
                <a:lnTo>
                  <a:pt x="701" y="549"/>
                </a:lnTo>
                <a:lnTo>
                  <a:pt x="709" y="576"/>
                </a:lnTo>
                <a:lnTo>
                  <a:pt x="709" y="576"/>
                </a:lnTo>
                <a:lnTo>
                  <a:pt x="718" y="576"/>
                </a:lnTo>
                <a:lnTo>
                  <a:pt x="727" y="585"/>
                </a:lnTo>
                <a:lnTo>
                  <a:pt x="736" y="576"/>
                </a:lnTo>
                <a:lnTo>
                  <a:pt x="745" y="602"/>
                </a:lnTo>
                <a:lnTo>
                  <a:pt x="754" y="611"/>
                </a:lnTo>
                <a:lnTo>
                  <a:pt x="763" y="620"/>
                </a:lnTo>
                <a:lnTo>
                  <a:pt x="771" y="638"/>
                </a:lnTo>
                <a:lnTo>
                  <a:pt x="780" y="629"/>
                </a:lnTo>
                <a:lnTo>
                  <a:pt x="780" y="638"/>
                </a:lnTo>
                <a:lnTo>
                  <a:pt x="789" y="638"/>
                </a:lnTo>
                <a:lnTo>
                  <a:pt x="798" y="647"/>
                </a:lnTo>
                <a:lnTo>
                  <a:pt x="807" y="656"/>
                </a:lnTo>
                <a:lnTo>
                  <a:pt x="816" y="647"/>
                </a:lnTo>
                <a:lnTo>
                  <a:pt x="825" y="656"/>
                </a:lnTo>
                <a:lnTo>
                  <a:pt x="834" y="656"/>
                </a:lnTo>
                <a:lnTo>
                  <a:pt x="842" y="664"/>
                </a:lnTo>
                <a:lnTo>
                  <a:pt x="851" y="673"/>
                </a:lnTo>
                <a:lnTo>
                  <a:pt x="860" y="647"/>
                </a:lnTo>
                <a:lnTo>
                  <a:pt x="869" y="656"/>
                </a:lnTo>
                <a:lnTo>
                  <a:pt x="869" y="664"/>
                </a:lnTo>
                <a:lnTo>
                  <a:pt x="878" y="656"/>
                </a:lnTo>
                <a:lnTo>
                  <a:pt x="887" y="656"/>
                </a:lnTo>
                <a:lnTo>
                  <a:pt x="896" y="656"/>
                </a:lnTo>
                <a:lnTo>
                  <a:pt x="904" y="656"/>
                </a:lnTo>
                <a:lnTo>
                  <a:pt x="913" y="647"/>
                </a:lnTo>
                <a:lnTo>
                  <a:pt x="922" y="647"/>
                </a:lnTo>
                <a:lnTo>
                  <a:pt x="931" y="664"/>
                </a:lnTo>
                <a:lnTo>
                  <a:pt x="940" y="647"/>
                </a:lnTo>
                <a:lnTo>
                  <a:pt x="940" y="638"/>
                </a:lnTo>
                <a:lnTo>
                  <a:pt x="949" y="656"/>
                </a:lnTo>
                <a:lnTo>
                  <a:pt x="958" y="638"/>
                </a:lnTo>
                <a:lnTo>
                  <a:pt x="967" y="629"/>
                </a:lnTo>
                <a:lnTo>
                  <a:pt x="975" y="647"/>
                </a:lnTo>
                <a:lnTo>
                  <a:pt x="984" y="638"/>
                </a:lnTo>
                <a:lnTo>
                  <a:pt x="993" y="611"/>
                </a:lnTo>
                <a:lnTo>
                  <a:pt x="1002" y="629"/>
                </a:lnTo>
                <a:lnTo>
                  <a:pt x="1011" y="638"/>
                </a:lnTo>
                <a:lnTo>
                  <a:pt x="1011" y="620"/>
                </a:lnTo>
                <a:lnTo>
                  <a:pt x="1020" y="620"/>
                </a:lnTo>
                <a:lnTo>
                  <a:pt x="1029" y="620"/>
                </a:lnTo>
                <a:lnTo>
                  <a:pt x="1037" y="620"/>
                </a:lnTo>
                <a:lnTo>
                  <a:pt x="1046" y="620"/>
                </a:lnTo>
                <a:lnTo>
                  <a:pt x="1055" y="620"/>
                </a:lnTo>
                <a:lnTo>
                  <a:pt x="1064" y="611"/>
                </a:lnTo>
                <a:lnTo>
                  <a:pt x="1073" y="602"/>
                </a:lnTo>
                <a:lnTo>
                  <a:pt x="1082" y="594"/>
                </a:lnTo>
                <a:lnTo>
                  <a:pt x="1082" y="594"/>
                </a:lnTo>
                <a:lnTo>
                  <a:pt x="1091" y="594"/>
                </a:lnTo>
                <a:lnTo>
                  <a:pt x="1100" y="602"/>
                </a:lnTo>
                <a:lnTo>
                  <a:pt x="1108" y="594"/>
                </a:lnTo>
                <a:lnTo>
                  <a:pt x="1117" y="576"/>
                </a:lnTo>
                <a:lnTo>
                  <a:pt x="1126" y="567"/>
                </a:lnTo>
                <a:lnTo>
                  <a:pt x="1135" y="567"/>
                </a:lnTo>
                <a:lnTo>
                  <a:pt x="1144" y="558"/>
                </a:lnTo>
                <a:lnTo>
                  <a:pt x="1153" y="549"/>
                </a:lnTo>
                <a:lnTo>
                  <a:pt x="1162" y="540"/>
                </a:lnTo>
                <a:lnTo>
                  <a:pt x="1162" y="549"/>
                </a:lnTo>
                <a:lnTo>
                  <a:pt x="1170" y="540"/>
                </a:lnTo>
                <a:lnTo>
                  <a:pt x="1179" y="532"/>
                </a:lnTo>
                <a:lnTo>
                  <a:pt x="1188" y="523"/>
                </a:lnTo>
                <a:lnTo>
                  <a:pt x="1197" y="523"/>
                </a:lnTo>
                <a:lnTo>
                  <a:pt x="1206" y="540"/>
                </a:lnTo>
                <a:lnTo>
                  <a:pt x="1215" y="523"/>
                </a:lnTo>
                <a:lnTo>
                  <a:pt x="1224" y="505"/>
                </a:lnTo>
                <a:lnTo>
                  <a:pt x="1233" y="514"/>
                </a:lnTo>
                <a:lnTo>
                  <a:pt x="1241" y="496"/>
                </a:lnTo>
                <a:lnTo>
                  <a:pt x="1241" y="487"/>
                </a:lnTo>
                <a:lnTo>
                  <a:pt x="1250" y="487"/>
                </a:lnTo>
                <a:lnTo>
                  <a:pt x="1259" y="469"/>
                </a:lnTo>
                <a:lnTo>
                  <a:pt x="1268" y="461"/>
                </a:lnTo>
                <a:lnTo>
                  <a:pt x="1277" y="461"/>
                </a:lnTo>
                <a:lnTo>
                  <a:pt x="1286" y="452"/>
                </a:lnTo>
                <a:lnTo>
                  <a:pt x="1295" y="461"/>
                </a:lnTo>
                <a:lnTo>
                  <a:pt x="1303" y="461"/>
                </a:lnTo>
                <a:lnTo>
                  <a:pt x="1312" y="461"/>
                </a:lnTo>
                <a:lnTo>
                  <a:pt x="1312" y="469"/>
                </a:lnTo>
                <a:lnTo>
                  <a:pt x="1321" y="478"/>
                </a:lnTo>
                <a:lnTo>
                  <a:pt x="1330" y="487"/>
                </a:lnTo>
                <a:lnTo>
                  <a:pt x="1339" y="487"/>
                </a:lnTo>
                <a:lnTo>
                  <a:pt x="1348" y="505"/>
                </a:lnTo>
                <a:lnTo>
                  <a:pt x="1357" y="514"/>
                </a:lnTo>
                <a:lnTo>
                  <a:pt x="1366" y="532"/>
                </a:lnTo>
                <a:lnTo>
                  <a:pt x="1374" y="567"/>
                </a:lnTo>
                <a:lnTo>
                  <a:pt x="1383" y="549"/>
                </a:lnTo>
                <a:lnTo>
                  <a:pt x="1383" y="585"/>
                </a:lnTo>
                <a:lnTo>
                  <a:pt x="1392" y="585"/>
                </a:lnTo>
                <a:lnTo>
                  <a:pt x="1401" y="585"/>
                </a:lnTo>
                <a:lnTo>
                  <a:pt x="1410" y="611"/>
                </a:lnTo>
                <a:lnTo>
                  <a:pt x="1419" y="602"/>
                </a:lnTo>
                <a:lnTo>
                  <a:pt x="1428" y="602"/>
                </a:lnTo>
                <a:lnTo>
                  <a:pt x="1436" y="611"/>
                </a:lnTo>
                <a:lnTo>
                  <a:pt x="1445" y="629"/>
                </a:lnTo>
                <a:lnTo>
                  <a:pt x="1454" y="620"/>
                </a:lnTo>
                <a:lnTo>
                  <a:pt x="1463" y="620"/>
                </a:lnTo>
                <a:lnTo>
                  <a:pt x="1463" y="629"/>
                </a:lnTo>
                <a:lnTo>
                  <a:pt x="1472" y="629"/>
                </a:lnTo>
                <a:lnTo>
                  <a:pt x="1481" y="629"/>
                </a:lnTo>
                <a:lnTo>
                  <a:pt x="1490" y="647"/>
                </a:lnTo>
                <a:lnTo>
                  <a:pt x="1499" y="638"/>
                </a:lnTo>
                <a:lnTo>
                  <a:pt x="1507" y="629"/>
                </a:lnTo>
                <a:lnTo>
                  <a:pt x="1516" y="647"/>
                </a:lnTo>
                <a:lnTo>
                  <a:pt x="1525" y="656"/>
                </a:lnTo>
                <a:lnTo>
                  <a:pt x="1534" y="647"/>
                </a:lnTo>
                <a:lnTo>
                  <a:pt x="1543" y="647"/>
                </a:lnTo>
                <a:lnTo>
                  <a:pt x="1543" y="647"/>
                </a:lnTo>
                <a:lnTo>
                  <a:pt x="1552" y="656"/>
                </a:lnTo>
                <a:lnTo>
                  <a:pt x="1561" y="656"/>
                </a:lnTo>
                <a:lnTo>
                  <a:pt x="1569" y="656"/>
                </a:lnTo>
                <a:lnTo>
                  <a:pt x="1578" y="656"/>
                </a:lnTo>
                <a:lnTo>
                  <a:pt x="1587" y="656"/>
                </a:lnTo>
                <a:lnTo>
                  <a:pt x="1596" y="656"/>
                </a:lnTo>
                <a:lnTo>
                  <a:pt x="1605" y="656"/>
                </a:lnTo>
                <a:lnTo>
                  <a:pt x="1614" y="656"/>
                </a:lnTo>
                <a:lnTo>
                  <a:pt x="1614" y="656"/>
                </a:lnTo>
                <a:lnTo>
                  <a:pt x="1623" y="656"/>
                </a:lnTo>
                <a:lnTo>
                  <a:pt x="1632" y="647"/>
                </a:lnTo>
                <a:lnTo>
                  <a:pt x="1640" y="656"/>
                </a:lnTo>
                <a:lnTo>
                  <a:pt x="1649" y="656"/>
                </a:lnTo>
                <a:lnTo>
                  <a:pt x="1658" y="656"/>
                </a:lnTo>
                <a:lnTo>
                  <a:pt x="1667" y="656"/>
                </a:lnTo>
                <a:lnTo>
                  <a:pt x="1676" y="664"/>
                </a:lnTo>
                <a:lnTo>
                  <a:pt x="1685" y="656"/>
                </a:lnTo>
                <a:lnTo>
                  <a:pt x="1685" y="656"/>
                </a:lnTo>
                <a:lnTo>
                  <a:pt x="1694" y="647"/>
                </a:lnTo>
                <a:lnTo>
                  <a:pt x="1702" y="656"/>
                </a:lnTo>
                <a:lnTo>
                  <a:pt x="1711" y="656"/>
                </a:lnTo>
                <a:lnTo>
                  <a:pt x="1720" y="647"/>
                </a:lnTo>
                <a:lnTo>
                  <a:pt x="1729" y="656"/>
                </a:lnTo>
                <a:lnTo>
                  <a:pt x="1738" y="656"/>
                </a:lnTo>
                <a:lnTo>
                  <a:pt x="1747" y="656"/>
                </a:lnTo>
                <a:lnTo>
                  <a:pt x="1756" y="656"/>
                </a:lnTo>
                <a:lnTo>
                  <a:pt x="1765" y="656"/>
                </a:lnTo>
                <a:lnTo>
                  <a:pt x="1765" y="656"/>
                </a:lnTo>
                <a:lnTo>
                  <a:pt x="1773" y="656"/>
                </a:lnTo>
                <a:lnTo>
                  <a:pt x="1782" y="656"/>
                </a:lnTo>
                <a:lnTo>
                  <a:pt x="1791" y="656"/>
                </a:lnTo>
                <a:lnTo>
                  <a:pt x="1800" y="664"/>
                </a:lnTo>
                <a:lnTo>
                  <a:pt x="1809" y="656"/>
                </a:lnTo>
                <a:lnTo>
                  <a:pt x="1818" y="656"/>
                </a:lnTo>
                <a:lnTo>
                  <a:pt x="1827" y="656"/>
                </a:lnTo>
                <a:lnTo>
                  <a:pt x="1835" y="664"/>
                </a:lnTo>
                <a:lnTo>
                  <a:pt x="1835" y="664"/>
                </a:lnTo>
                <a:lnTo>
                  <a:pt x="1844" y="656"/>
                </a:lnTo>
                <a:lnTo>
                  <a:pt x="1853" y="656"/>
                </a:lnTo>
                <a:lnTo>
                  <a:pt x="1862" y="656"/>
                </a:lnTo>
                <a:lnTo>
                  <a:pt x="1871" y="656"/>
                </a:lnTo>
                <a:lnTo>
                  <a:pt x="1880" y="656"/>
                </a:lnTo>
                <a:lnTo>
                  <a:pt x="1889" y="656"/>
                </a:lnTo>
                <a:lnTo>
                  <a:pt x="1898" y="664"/>
                </a:lnTo>
                <a:lnTo>
                  <a:pt x="1906" y="656"/>
                </a:lnTo>
                <a:lnTo>
                  <a:pt x="1915" y="656"/>
                </a:lnTo>
                <a:lnTo>
                  <a:pt x="1915" y="656"/>
                </a:lnTo>
                <a:lnTo>
                  <a:pt x="1924" y="664"/>
                </a:lnTo>
                <a:lnTo>
                  <a:pt x="1933" y="664"/>
                </a:lnTo>
                <a:lnTo>
                  <a:pt x="1942" y="656"/>
                </a:lnTo>
                <a:lnTo>
                  <a:pt x="1951" y="656"/>
                </a:lnTo>
                <a:lnTo>
                  <a:pt x="1960" y="656"/>
                </a:lnTo>
                <a:lnTo>
                  <a:pt x="1968" y="664"/>
                </a:lnTo>
                <a:lnTo>
                  <a:pt x="1977" y="656"/>
                </a:lnTo>
                <a:lnTo>
                  <a:pt x="1986" y="656"/>
                </a:lnTo>
                <a:lnTo>
                  <a:pt x="1986" y="664"/>
                </a:lnTo>
                <a:lnTo>
                  <a:pt x="1995" y="656"/>
                </a:lnTo>
                <a:lnTo>
                  <a:pt x="2004" y="656"/>
                </a:lnTo>
                <a:lnTo>
                  <a:pt x="2013" y="664"/>
                </a:lnTo>
                <a:lnTo>
                  <a:pt x="2022" y="664"/>
                </a:lnTo>
                <a:lnTo>
                  <a:pt x="2030" y="656"/>
                </a:lnTo>
                <a:lnTo>
                  <a:pt x="2039" y="664"/>
                </a:lnTo>
                <a:lnTo>
                  <a:pt x="2048" y="656"/>
                </a:lnTo>
                <a:lnTo>
                  <a:pt x="2057" y="664"/>
                </a:lnTo>
                <a:lnTo>
                  <a:pt x="2066" y="656"/>
                </a:lnTo>
                <a:lnTo>
                  <a:pt x="2066" y="664"/>
                </a:lnTo>
                <a:lnTo>
                  <a:pt x="2075" y="664"/>
                </a:lnTo>
                <a:lnTo>
                  <a:pt x="2084" y="656"/>
                </a:lnTo>
                <a:lnTo>
                  <a:pt x="2093" y="664"/>
                </a:lnTo>
                <a:lnTo>
                  <a:pt x="2101" y="664"/>
                </a:lnTo>
                <a:lnTo>
                  <a:pt x="2110" y="664"/>
                </a:lnTo>
                <a:lnTo>
                  <a:pt x="2119" y="656"/>
                </a:lnTo>
                <a:lnTo>
                  <a:pt x="2128" y="656"/>
                </a:lnTo>
                <a:lnTo>
                  <a:pt x="2137" y="664"/>
                </a:lnTo>
                <a:lnTo>
                  <a:pt x="2137" y="664"/>
                </a:lnTo>
                <a:lnTo>
                  <a:pt x="2146" y="664"/>
                </a:lnTo>
                <a:lnTo>
                  <a:pt x="2155" y="664"/>
                </a:lnTo>
                <a:lnTo>
                  <a:pt x="2163" y="656"/>
                </a:lnTo>
                <a:lnTo>
                  <a:pt x="2172" y="664"/>
                </a:lnTo>
                <a:lnTo>
                  <a:pt x="2181" y="664"/>
                </a:lnTo>
                <a:lnTo>
                  <a:pt x="2190" y="656"/>
                </a:lnTo>
                <a:lnTo>
                  <a:pt x="2199" y="656"/>
                </a:lnTo>
                <a:lnTo>
                  <a:pt x="2208" y="656"/>
                </a:lnTo>
                <a:lnTo>
                  <a:pt x="2208" y="664"/>
                </a:lnTo>
                <a:lnTo>
                  <a:pt x="2217" y="664"/>
                </a:lnTo>
                <a:lnTo>
                  <a:pt x="2226" y="656"/>
                </a:lnTo>
                <a:lnTo>
                  <a:pt x="2234" y="664"/>
                </a:lnTo>
                <a:lnTo>
                  <a:pt x="2243" y="664"/>
                </a:lnTo>
                <a:lnTo>
                  <a:pt x="2252" y="656"/>
                </a:lnTo>
                <a:lnTo>
                  <a:pt x="2261" y="656"/>
                </a:lnTo>
                <a:lnTo>
                  <a:pt x="2270" y="656"/>
                </a:lnTo>
                <a:lnTo>
                  <a:pt x="2279" y="656"/>
                </a:lnTo>
                <a:lnTo>
                  <a:pt x="2288" y="656"/>
                </a:lnTo>
                <a:lnTo>
                  <a:pt x="2288" y="656"/>
                </a:lnTo>
                <a:lnTo>
                  <a:pt x="2296" y="656"/>
                </a:lnTo>
                <a:lnTo>
                  <a:pt x="2305" y="656"/>
                </a:lnTo>
                <a:lnTo>
                  <a:pt x="2314" y="656"/>
                </a:lnTo>
                <a:lnTo>
                  <a:pt x="2323" y="656"/>
                </a:lnTo>
                <a:lnTo>
                  <a:pt x="2332" y="656"/>
                </a:lnTo>
                <a:lnTo>
                  <a:pt x="2341" y="656"/>
                </a:lnTo>
                <a:lnTo>
                  <a:pt x="2350" y="656"/>
                </a:lnTo>
                <a:lnTo>
                  <a:pt x="2359" y="664"/>
                </a:lnTo>
                <a:lnTo>
                  <a:pt x="2367" y="656"/>
                </a:lnTo>
                <a:lnTo>
                  <a:pt x="2367" y="656"/>
                </a:lnTo>
                <a:lnTo>
                  <a:pt x="2376" y="656"/>
                </a:lnTo>
              </a:path>
            </a:pathLst>
          </a:custGeom>
          <a:noFill/>
          <a:ln w="285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2" name="Freeform 49"/>
          <p:cNvSpPr>
            <a:spLocks/>
          </p:cNvSpPr>
          <p:nvPr/>
        </p:nvSpPr>
        <p:spPr bwMode="auto">
          <a:xfrm>
            <a:off x="2667226" y="5438427"/>
            <a:ext cx="2137790" cy="283967"/>
          </a:xfrm>
          <a:custGeom>
            <a:avLst/>
            <a:gdLst>
              <a:gd name="T0" fmla="*/ 1578 w 1596"/>
              <a:gd name="T1" fmla="*/ 212 h 212"/>
              <a:gd name="T2" fmla="*/ 1552 w 1596"/>
              <a:gd name="T3" fmla="*/ 212 h 212"/>
              <a:gd name="T4" fmla="*/ 1525 w 1596"/>
              <a:gd name="T5" fmla="*/ 212 h 212"/>
              <a:gd name="T6" fmla="*/ 1499 w 1596"/>
              <a:gd name="T7" fmla="*/ 212 h 212"/>
              <a:gd name="T8" fmla="*/ 1472 w 1596"/>
              <a:gd name="T9" fmla="*/ 212 h 212"/>
              <a:gd name="T10" fmla="*/ 1445 w 1596"/>
              <a:gd name="T11" fmla="*/ 212 h 212"/>
              <a:gd name="T12" fmla="*/ 1419 w 1596"/>
              <a:gd name="T13" fmla="*/ 212 h 212"/>
              <a:gd name="T14" fmla="*/ 1392 w 1596"/>
              <a:gd name="T15" fmla="*/ 212 h 212"/>
              <a:gd name="T16" fmla="*/ 1366 w 1596"/>
              <a:gd name="T17" fmla="*/ 212 h 212"/>
              <a:gd name="T18" fmla="*/ 1339 w 1596"/>
              <a:gd name="T19" fmla="*/ 212 h 212"/>
              <a:gd name="T20" fmla="*/ 1312 w 1596"/>
              <a:gd name="T21" fmla="*/ 212 h 212"/>
              <a:gd name="T22" fmla="*/ 1286 w 1596"/>
              <a:gd name="T23" fmla="*/ 212 h 212"/>
              <a:gd name="T24" fmla="*/ 1259 w 1596"/>
              <a:gd name="T25" fmla="*/ 212 h 212"/>
              <a:gd name="T26" fmla="*/ 1233 w 1596"/>
              <a:gd name="T27" fmla="*/ 212 h 212"/>
              <a:gd name="T28" fmla="*/ 1206 w 1596"/>
              <a:gd name="T29" fmla="*/ 212 h 212"/>
              <a:gd name="T30" fmla="*/ 1179 w 1596"/>
              <a:gd name="T31" fmla="*/ 212 h 212"/>
              <a:gd name="T32" fmla="*/ 1153 w 1596"/>
              <a:gd name="T33" fmla="*/ 212 h 212"/>
              <a:gd name="T34" fmla="*/ 1126 w 1596"/>
              <a:gd name="T35" fmla="*/ 212 h 212"/>
              <a:gd name="T36" fmla="*/ 1100 w 1596"/>
              <a:gd name="T37" fmla="*/ 212 h 212"/>
              <a:gd name="T38" fmla="*/ 1073 w 1596"/>
              <a:gd name="T39" fmla="*/ 204 h 212"/>
              <a:gd name="T40" fmla="*/ 1046 w 1596"/>
              <a:gd name="T41" fmla="*/ 204 h 212"/>
              <a:gd name="T42" fmla="*/ 1020 w 1596"/>
              <a:gd name="T43" fmla="*/ 204 h 212"/>
              <a:gd name="T44" fmla="*/ 993 w 1596"/>
              <a:gd name="T45" fmla="*/ 204 h 212"/>
              <a:gd name="T46" fmla="*/ 967 w 1596"/>
              <a:gd name="T47" fmla="*/ 204 h 212"/>
              <a:gd name="T48" fmla="*/ 940 w 1596"/>
              <a:gd name="T49" fmla="*/ 204 h 212"/>
              <a:gd name="T50" fmla="*/ 913 w 1596"/>
              <a:gd name="T51" fmla="*/ 204 h 212"/>
              <a:gd name="T52" fmla="*/ 887 w 1596"/>
              <a:gd name="T53" fmla="*/ 204 h 212"/>
              <a:gd name="T54" fmla="*/ 860 w 1596"/>
              <a:gd name="T55" fmla="*/ 204 h 212"/>
              <a:gd name="T56" fmla="*/ 834 w 1596"/>
              <a:gd name="T57" fmla="*/ 204 h 212"/>
              <a:gd name="T58" fmla="*/ 807 w 1596"/>
              <a:gd name="T59" fmla="*/ 204 h 212"/>
              <a:gd name="T60" fmla="*/ 780 w 1596"/>
              <a:gd name="T61" fmla="*/ 195 h 212"/>
              <a:gd name="T62" fmla="*/ 754 w 1596"/>
              <a:gd name="T63" fmla="*/ 195 h 212"/>
              <a:gd name="T64" fmla="*/ 727 w 1596"/>
              <a:gd name="T65" fmla="*/ 186 h 212"/>
              <a:gd name="T66" fmla="*/ 701 w 1596"/>
              <a:gd name="T67" fmla="*/ 186 h 212"/>
              <a:gd name="T68" fmla="*/ 674 w 1596"/>
              <a:gd name="T69" fmla="*/ 177 h 212"/>
              <a:gd name="T70" fmla="*/ 647 w 1596"/>
              <a:gd name="T71" fmla="*/ 159 h 212"/>
              <a:gd name="T72" fmla="*/ 621 w 1596"/>
              <a:gd name="T73" fmla="*/ 142 h 212"/>
              <a:gd name="T74" fmla="*/ 594 w 1596"/>
              <a:gd name="T75" fmla="*/ 115 h 212"/>
              <a:gd name="T76" fmla="*/ 568 w 1596"/>
              <a:gd name="T77" fmla="*/ 71 h 212"/>
              <a:gd name="T78" fmla="*/ 541 w 1596"/>
              <a:gd name="T79" fmla="*/ 26 h 212"/>
              <a:gd name="T80" fmla="*/ 514 w 1596"/>
              <a:gd name="T81" fmla="*/ 0 h 212"/>
              <a:gd name="T82" fmla="*/ 488 w 1596"/>
              <a:gd name="T83" fmla="*/ 9 h 212"/>
              <a:gd name="T84" fmla="*/ 461 w 1596"/>
              <a:gd name="T85" fmla="*/ 35 h 212"/>
              <a:gd name="T86" fmla="*/ 435 w 1596"/>
              <a:gd name="T87" fmla="*/ 62 h 212"/>
              <a:gd name="T88" fmla="*/ 408 w 1596"/>
              <a:gd name="T89" fmla="*/ 80 h 212"/>
              <a:gd name="T90" fmla="*/ 381 w 1596"/>
              <a:gd name="T91" fmla="*/ 88 h 212"/>
              <a:gd name="T92" fmla="*/ 355 w 1596"/>
              <a:gd name="T93" fmla="*/ 106 h 212"/>
              <a:gd name="T94" fmla="*/ 328 w 1596"/>
              <a:gd name="T95" fmla="*/ 124 h 212"/>
              <a:gd name="T96" fmla="*/ 302 w 1596"/>
              <a:gd name="T97" fmla="*/ 142 h 212"/>
              <a:gd name="T98" fmla="*/ 275 w 1596"/>
              <a:gd name="T99" fmla="*/ 159 h 212"/>
              <a:gd name="T100" fmla="*/ 248 w 1596"/>
              <a:gd name="T101" fmla="*/ 168 h 212"/>
              <a:gd name="T102" fmla="*/ 222 w 1596"/>
              <a:gd name="T103" fmla="*/ 177 h 212"/>
              <a:gd name="T104" fmla="*/ 195 w 1596"/>
              <a:gd name="T105" fmla="*/ 177 h 212"/>
              <a:gd name="T106" fmla="*/ 169 w 1596"/>
              <a:gd name="T107" fmla="*/ 186 h 212"/>
              <a:gd name="T108" fmla="*/ 142 w 1596"/>
              <a:gd name="T109" fmla="*/ 195 h 212"/>
              <a:gd name="T110" fmla="*/ 115 w 1596"/>
              <a:gd name="T111" fmla="*/ 204 h 212"/>
              <a:gd name="T112" fmla="*/ 89 w 1596"/>
              <a:gd name="T113" fmla="*/ 204 h 212"/>
              <a:gd name="T114" fmla="*/ 62 w 1596"/>
              <a:gd name="T115" fmla="*/ 204 h 212"/>
              <a:gd name="T116" fmla="*/ 36 w 1596"/>
              <a:gd name="T117" fmla="*/ 204 h 212"/>
              <a:gd name="T118" fmla="*/ 9 w 1596"/>
              <a:gd name="T119" fmla="*/ 204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96" h="212">
                <a:moveTo>
                  <a:pt x="1596" y="212"/>
                </a:moveTo>
                <a:lnTo>
                  <a:pt x="1596" y="212"/>
                </a:lnTo>
                <a:lnTo>
                  <a:pt x="1587" y="212"/>
                </a:lnTo>
                <a:lnTo>
                  <a:pt x="1587" y="212"/>
                </a:lnTo>
                <a:lnTo>
                  <a:pt x="1587" y="212"/>
                </a:lnTo>
                <a:lnTo>
                  <a:pt x="1578" y="212"/>
                </a:lnTo>
                <a:lnTo>
                  <a:pt x="1578" y="212"/>
                </a:lnTo>
                <a:lnTo>
                  <a:pt x="1570" y="212"/>
                </a:lnTo>
                <a:lnTo>
                  <a:pt x="1570" y="212"/>
                </a:lnTo>
                <a:lnTo>
                  <a:pt x="1561" y="212"/>
                </a:lnTo>
                <a:lnTo>
                  <a:pt x="1561" y="212"/>
                </a:lnTo>
                <a:lnTo>
                  <a:pt x="1552" y="212"/>
                </a:lnTo>
                <a:lnTo>
                  <a:pt x="1552" y="212"/>
                </a:lnTo>
                <a:lnTo>
                  <a:pt x="1552" y="212"/>
                </a:lnTo>
                <a:lnTo>
                  <a:pt x="1543" y="212"/>
                </a:lnTo>
                <a:lnTo>
                  <a:pt x="1543" y="212"/>
                </a:lnTo>
                <a:lnTo>
                  <a:pt x="1534" y="212"/>
                </a:lnTo>
                <a:lnTo>
                  <a:pt x="1534" y="212"/>
                </a:lnTo>
                <a:lnTo>
                  <a:pt x="1525" y="212"/>
                </a:lnTo>
                <a:lnTo>
                  <a:pt x="1525" y="212"/>
                </a:lnTo>
                <a:lnTo>
                  <a:pt x="1525" y="212"/>
                </a:lnTo>
                <a:lnTo>
                  <a:pt x="1516" y="212"/>
                </a:lnTo>
                <a:lnTo>
                  <a:pt x="1516" y="212"/>
                </a:lnTo>
                <a:lnTo>
                  <a:pt x="1507" y="212"/>
                </a:lnTo>
                <a:lnTo>
                  <a:pt x="1507" y="212"/>
                </a:lnTo>
                <a:lnTo>
                  <a:pt x="1507" y="212"/>
                </a:lnTo>
                <a:lnTo>
                  <a:pt x="1499" y="212"/>
                </a:lnTo>
                <a:lnTo>
                  <a:pt x="1499" y="212"/>
                </a:lnTo>
                <a:lnTo>
                  <a:pt x="1490" y="212"/>
                </a:lnTo>
                <a:lnTo>
                  <a:pt x="1490" y="212"/>
                </a:lnTo>
                <a:lnTo>
                  <a:pt x="1481" y="212"/>
                </a:lnTo>
                <a:lnTo>
                  <a:pt x="1481" y="212"/>
                </a:lnTo>
                <a:lnTo>
                  <a:pt x="1481" y="212"/>
                </a:lnTo>
                <a:lnTo>
                  <a:pt x="1472" y="212"/>
                </a:lnTo>
                <a:lnTo>
                  <a:pt x="1472" y="212"/>
                </a:lnTo>
                <a:lnTo>
                  <a:pt x="1463" y="212"/>
                </a:lnTo>
                <a:lnTo>
                  <a:pt x="1463" y="212"/>
                </a:lnTo>
                <a:lnTo>
                  <a:pt x="1454" y="212"/>
                </a:lnTo>
                <a:lnTo>
                  <a:pt x="1454" y="212"/>
                </a:lnTo>
                <a:lnTo>
                  <a:pt x="1445" y="212"/>
                </a:lnTo>
                <a:lnTo>
                  <a:pt x="1445" y="212"/>
                </a:lnTo>
                <a:lnTo>
                  <a:pt x="1445" y="212"/>
                </a:lnTo>
                <a:lnTo>
                  <a:pt x="1437" y="212"/>
                </a:lnTo>
                <a:lnTo>
                  <a:pt x="1437" y="212"/>
                </a:lnTo>
                <a:lnTo>
                  <a:pt x="1428" y="212"/>
                </a:lnTo>
                <a:lnTo>
                  <a:pt x="1428" y="212"/>
                </a:lnTo>
                <a:lnTo>
                  <a:pt x="1419" y="212"/>
                </a:lnTo>
                <a:lnTo>
                  <a:pt x="1419" y="212"/>
                </a:lnTo>
                <a:lnTo>
                  <a:pt x="1419" y="212"/>
                </a:lnTo>
                <a:lnTo>
                  <a:pt x="1410" y="212"/>
                </a:lnTo>
                <a:lnTo>
                  <a:pt x="1410" y="212"/>
                </a:lnTo>
                <a:lnTo>
                  <a:pt x="1401" y="212"/>
                </a:lnTo>
                <a:lnTo>
                  <a:pt x="1401" y="212"/>
                </a:lnTo>
                <a:lnTo>
                  <a:pt x="1401" y="212"/>
                </a:lnTo>
                <a:lnTo>
                  <a:pt x="1392" y="212"/>
                </a:lnTo>
                <a:lnTo>
                  <a:pt x="1392" y="212"/>
                </a:lnTo>
                <a:lnTo>
                  <a:pt x="1383" y="212"/>
                </a:lnTo>
                <a:lnTo>
                  <a:pt x="1383" y="212"/>
                </a:lnTo>
                <a:lnTo>
                  <a:pt x="1374" y="212"/>
                </a:lnTo>
                <a:lnTo>
                  <a:pt x="1374" y="212"/>
                </a:lnTo>
                <a:lnTo>
                  <a:pt x="1374" y="212"/>
                </a:lnTo>
                <a:lnTo>
                  <a:pt x="1366" y="212"/>
                </a:lnTo>
                <a:lnTo>
                  <a:pt x="1366" y="212"/>
                </a:lnTo>
                <a:lnTo>
                  <a:pt x="1357" y="212"/>
                </a:lnTo>
                <a:lnTo>
                  <a:pt x="1357" y="212"/>
                </a:lnTo>
                <a:lnTo>
                  <a:pt x="1348" y="212"/>
                </a:lnTo>
                <a:lnTo>
                  <a:pt x="1348" y="212"/>
                </a:lnTo>
                <a:lnTo>
                  <a:pt x="1339" y="212"/>
                </a:lnTo>
                <a:lnTo>
                  <a:pt x="1339" y="212"/>
                </a:lnTo>
                <a:lnTo>
                  <a:pt x="1339" y="212"/>
                </a:lnTo>
                <a:lnTo>
                  <a:pt x="1330" y="212"/>
                </a:lnTo>
                <a:lnTo>
                  <a:pt x="1330" y="212"/>
                </a:lnTo>
                <a:lnTo>
                  <a:pt x="1321" y="212"/>
                </a:lnTo>
                <a:lnTo>
                  <a:pt x="1321" y="212"/>
                </a:lnTo>
                <a:lnTo>
                  <a:pt x="1321" y="212"/>
                </a:lnTo>
                <a:lnTo>
                  <a:pt x="1312" y="212"/>
                </a:lnTo>
                <a:lnTo>
                  <a:pt x="1312" y="212"/>
                </a:lnTo>
                <a:lnTo>
                  <a:pt x="1304" y="212"/>
                </a:lnTo>
                <a:lnTo>
                  <a:pt x="1304" y="212"/>
                </a:lnTo>
                <a:lnTo>
                  <a:pt x="1295" y="212"/>
                </a:lnTo>
                <a:lnTo>
                  <a:pt x="1295" y="212"/>
                </a:lnTo>
                <a:lnTo>
                  <a:pt x="1295" y="212"/>
                </a:lnTo>
                <a:lnTo>
                  <a:pt x="1286" y="212"/>
                </a:lnTo>
                <a:lnTo>
                  <a:pt x="1286" y="212"/>
                </a:lnTo>
                <a:lnTo>
                  <a:pt x="1277" y="212"/>
                </a:lnTo>
                <a:lnTo>
                  <a:pt x="1277" y="212"/>
                </a:lnTo>
                <a:lnTo>
                  <a:pt x="1268" y="212"/>
                </a:lnTo>
                <a:lnTo>
                  <a:pt x="1268" y="212"/>
                </a:lnTo>
                <a:lnTo>
                  <a:pt x="1268" y="212"/>
                </a:lnTo>
                <a:lnTo>
                  <a:pt x="1259" y="212"/>
                </a:lnTo>
                <a:lnTo>
                  <a:pt x="1259" y="212"/>
                </a:lnTo>
                <a:lnTo>
                  <a:pt x="1250" y="212"/>
                </a:lnTo>
                <a:lnTo>
                  <a:pt x="1250" y="212"/>
                </a:lnTo>
                <a:lnTo>
                  <a:pt x="1241" y="212"/>
                </a:lnTo>
                <a:lnTo>
                  <a:pt x="1241" y="212"/>
                </a:lnTo>
                <a:lnTo>
                  <a:pt x="1233" y="212"/>
                </a:lnTo>
                <a:lnTo>
                  <a:pt x="1233" y="212"/>
                </a:lnTo>
                <a:lnTo>
                  <a:pt x="1233" y="212"/>
                </a:lnTo>
                <a:lnTo>
                  <a:pt x="1224" y="212"/>
                </a:lnTo>
                <a:lnTo>
                  <a:pt x="1224" y="212"/>
                </a:lnTo>
                <a:lnTo>
                  <a:pt x="1215" y="212"/>
                </a:lnTo>
                <a:lnTo>
                  <a:pt x="1215" y="212"/>
                </a:lnTo>
                <a:lnTo>
                  <a:pt x="1215" y="212"/>
                </a:lnTo>
                <a:lnTo>
                  <a:pt x="1206" y="212"/>
                </a:lnTo>
                <a:lnTo>
                  <a:pt x="1206" y="212"/>
                </a:lnTo>
                <a:lnTo>
                  <a:pt x="1197" y="212"/>
                </a:lnTo>
                <a:lnTo>
                  <a:pt x="1197" y="212"/>
                </a:lnTo>
                <a:lnTo>
                  <a:pt x="1188" y="212"/>
                </a:lnTo>
                <a:lnTo>
                  <a:pt x="1188" y="212"/>
                </a:lnTo>
                <a:lnTo>
                  <a:pt x="1188" y="212"/>
                </a:lnTo>
                <a:lnTo>
                  <a:pt x="1179" y="212"/>
                </a:lnTo>
                <a:lnTo>
                  <a:pt x="1179" y="212"/>
                </a:lnTo>
                <a:lnTo>
                  <a:pt x="1171" y="212"/>
                </a:lnTo>
                <a:lnTo>
                  <a:pt x="1171" y="212"/>
                </a:lnTo>
                <a:lnTo>
                  <a:pt x="1162" y="212"/>
                </a:lnTo>
                <a:lnTo>
                  <a:pt x="1162" y="212"/>
                </a:lnTo>
                <a:lnTo>
                  <a:pt x="1162" y="212"/>
                </a:lnTo>
                <a:lnTo>
                  <a:pt x="1153" y="212"/>
                </a:lnTo>
                <a:lnTo>
                  <a:pt x="1153" y="212"/>
                </a:lnTo>
                <a:lnTo>
                  <a:pt x="1144" y="212"/>
                </a:lnTo>
                <a:lnTo>
                  <a:pt x="1144" y="212"/>
                </a:lnTo>
                <a:lnTo>
                  <a:pt x="1135" y="212"/>
                </a:lnTo>
                <a:lnTo>
                  <a:pt x="1135" y="212"/>
                </a:lnTo>
                <a:lnTo>
                  <a:pt x="1135" y="212"/>
                </a:lnTo>
                <a:lnTo>
                  <a:pt x="1126" y="212"/>
                </a:lnTo>
                <a:lnTo>
                  <a:pt x="1126" y="212"/>
                </a:lnTo>
                <a:lnTo>
                  <a:pt x="1117" y="212"/>
                </a:lnTo>
                <a:lnTo>
                  <a:pt x="1117" y="212"/>
                </a:lnTo>
                <a:lnTo>
                  <a:pt x="1109" y="212"/>
                </a:lnTo>
                <a:lnTo>
                  <a:pt x="1109" y="212"/>
                </a:lnTo>
                <a:lnTo>
                  <a:pt x="1109" y="212"/>
                </a:lnTo>
                <a:lnTo>
                  <a:pt x="1100" y="212"/>
                </a:lnTo>
                <a:lnTo>
                  <a:pt x="1100" y="212"/>
                </a:lnTo>
                <a:lnTo>
                  <a:pt x="1091" y="204"/>
                </a:lnTo>
                <a:lnTo>
                  <a:pt x="1091" y="204"/>
                </a:lnTo>
                <a:lnTo>
                  <a:pt x="1082" y="204"/>
                </a:lnTo>
                <a:lnTo>
                  <a:pt x="1082" y="204"/>
                </a:lnTo>
                <a:lnTo>
                  <a:pt x="1082" y="204"/>
                </a:lnTo>
                <a:lnTo>
                  <a:pt x="1073" y="204"/>
                </a:lnTo>
                <a:lnTo>
                  <a:pt x="1073" y="204"/>
                </a:lnTo>
                <a:lnTo>
                  <a:pt x="1064" y="204"/>
                </a:lnTo>
                <a:lnTo>
                  <a:pt x="1064" y="204"/>
                </a:lnTo>
                <a:lnTo>
                  <a:pt x="1055" y="204"/>
                </a:lnTo>
                <a:lnTo>
                  <a:pt x="1055" y="204"/>
                </a:lnTo>
                <a:lnTo>
                  <a:pt x="1055" y="204"/>
                </a:lnTo>
                <a:lnTo>
                  <a:pt x="1046" y="204"/>
                </a:lnTo>
                <a:lnTo>
                  <a:pt x="1046" y="204"/>
                </a:lnTo>
                <a:lnTo>
                  <a:pt x="1038" y="204"/>
                </a:lnTo>
                <a:lnTo>
                  <a:pt x="1038" y="204"/>
                </a:lnTo>
                <a:lnTo>
                  <a:pt x="1029" y="204"/>
                </a:lnTo>
                <a:lnTo>
                  <a:pt x="1029" y="204"/>
                </a:lnTo>
                <a:lnTo>
                  <a:pt x="1029" y="204"/>
                </a:lnTo>
                <a:lnTo>
                  <a:pt x="1020" y="204"/>
                </a:lnTo>
                <a:lnTo>
                  <a:pt x="1020" y="204"/>
                </a:lnTo>
                <a:lnTo>
                  <a:pt x="1011" y="204"/>
                </a:lnTo>
                <a:lnTo>
                  <a:pt x="1011" y="204"/>
                </a:lnTo>
                <a:lnTo>
                  <a:pt x="1002" y="204"/>
                </a:lnTo>
                <a:lnTo>
                  <a:pt x="1002" y="204"/>
                </a:lnTo>
                <a:lnTo>
                  <a:pt x="1002" y="204"/>
                </a:lnTo>
                <a:lnTo>
                  <a:pt x="993" y="204"/>
                </a:lnTo>
                <a:lnTo>
                  <a:pt x="993" y="204"/>
                </a:lnTo>
                <a:lnTo>
                  <a:pt x="984" y="204"/>
                </a:lnTo>
                <a:lnTo>
                  <a:pt x="984" y="204"/>
                </a:lnTo>
                <a:lnTo>
                  <a:pt x="976" y="204"/>
                </a:lnTo>
                <a:lnTo>
                  <a:pt x="976" y="204"/>
                </a:lnTo>
                <a:lnTo>
                  <a:pt x="976" y="204"/>
                </a:lnTo>
                <a:lnTo>
                  <a:pt x="967" y="204"/>
                </a:lnTo>
                <a:lnTo>
                  <a:pt x="967" y="204"/>
                </a:lnTo>
                <a:lnTo>
                  <a:pt x="958" y="204"/>
                </a:lnTo>
                <a:lnTo>
                  <a:pt x="958" y="204"/>
                </a:lnTo>
                <a:lnTo>
                  <a:pt x="949" y="204"/>
                </a:lnTo>
                <a:lnTo>
                  <a:pt x="949" y="204"/>
                </a:lnTo>
                <a:lnTo>
                  <a:pt x="949" y="204"/>
                </a:lnTo>
                <a:lnTo>
                  <a:pt x="940" y="204"/>
                </a:lnTo>
                <a:lnTo>
                  <a:pt x="940" y="204"/>
                </a:lnTo>
                <a:lnTo>
                  <a:pt x="931" y="204"/>
                </a:lnTo>
                <a:lnTo>
                  <a:pt x="931" y="204"/>
                </a:lnTo>
                <a:lnTo>
                  <a:pt x="922" y="204"/>
                </a:lnTo>
                <a:lnTo>
                  <a:pt x="922" y="204"/>
                </a:lnTo>
                <a:lnTo>
                  <a:pt x="922" y="204"/>
                </a:lnTo>
                <a:lnTo>
                  <a:pt x="913" y="204"/>
                </a:lnTo>
                <a:lnTo>
                  <a:pt x="913" y="204"/>
                </a:lnTo>
                <a:lnTo>
                  <a:pt x="905" y="204"/>
                </a:lnTo>
                <a:lnTo>
                  <a:pt x="905" y="204"/>
                </a:lnTo>
                <a:lnTo>
                  <a:pt x="896" y="204"/>
                </a:lnTo>
                <a:lnTo>
                  <a:pt x="896" y="204"/>
                </a:lnTo>
                <a:lnTo>
                  <a:pt x="896" y="204"/>
                </a:lnTo>
                <a:lnTo>
                  <a:pt x="887" y="204"/>
                </a:lnTo>
                <a:lnTo>
                  <a:pt x="887" y="204"/>
                </a:lnTo>
                <a:lnTo>
                  <a:pt x="878" y="204"/>
                </a:lnTo>
                <a:lnTo>
                  <a:pt x="878" y="204"/>
                </a:lnTo>
                <a:lnTo>
                  <a:pt x="869" y="204"/>
                </a:lnTo>
                <a:lnTo>
                  <a:pt x="869" y="204"/>
                </a:lnTo>
                <a:lnTo>
                  <a:pt x="869" y="204"/>
                </a:lnTo>
                <a:lnTo>
                  <a:pt x="860" y="204"/>
                </a:lnTo>
                <a:lnTo>
                  <a:pt x="860" y="204"/>
                </a:lnTo>
                <a:lnTo>
                  <a:pt x="851" y="204"/>
                </a:lnTo>
                <a:lnTo>
                  <a:pt x="851" y="204"/>
                </a:lnTo>
                <a:lnTo>
                  <a:pt x="843" y="204"/>
                </a:lnTo>
                <a:lnTo>
                  <a:pt x="843" y="204"/>
                </a:lnTo>
                <a:lnTo>
                  <a:pt x="843" y="204"/>
                </a:lnTo>
                <a:lnTo>
                  <a:pt x="834" y="204"/>
                </a:lnTo>
                <a:lnTo>
                  <a:pt x="834" y="204"/>
                </a:lnTo>
                <a:lnTo>
                  <a:pt x="825" y="204"/>
                </a:lnTo>
                <a:lnTo>
                  <a:pt x="825" y="204"/>
                </a:lnTo>
                <a:lnTo>
                  <a:pt x="816" y="204"/>
                </a:lnTo>
                <a:lnTo>
                  <a:pt x="816" y="204"/>
                </a:lnTo>
                <a:lnTo>
                  <a:pt x="816" y="204"/>
                </a:lnTo>
                <a:lnTo>
                  <a:pt x="807" y="204"/>
                </a:lnTo>
                <a:lnTo>
                  <a:pt x="807" y="204"/>
                </a:lnTo>
                <a:lnTo>
                  <a:pt x="798" y="204"/>
                </a:lnTo>
                <a:lnTo>
                  <a:pt x="798" y="195"/>
                </a:lnTo>
                <a:lnTo>
                  <a:pt x="789" y="195"/>
                </a:lnTo>
                <a:lnTo>
                  <a:pt x="789" y="195"/>
                </a:lnTo>
                <a:lnTo>
                  <a:pt x="789" y="195"/>
                </a:lnTo>
                <a:lnTo>
                  <a:pt x="780" y="195"/>
                </a:lnTo>
                <a:lnTo>
                  <a:pt x="780" y="195"/>
                </a:lnTo>
                <a:lnTo>
                  <a:pt x="772" y="195"/>
                </a:lnTo>
                <a:lnTo>
                  <a:pt x="772" y="195"/>
                </a:lnTo>
                <a:lnTo>
                  <a:pt x="763" y="195"/>
                </a:lnTo>
                <a:lnTo>
                  <a:pt x="763" y="195"/>
                </a:lnTo>
                <a:lnTo>
                  <a:pt x="763" y="195"/>
                </a:lnTo>
                <a:lnTo>
                  <a:pt x="754" y="195"/>
                </a:lnTo>
                <a:lnTo>
                  <a:pt x="754" y="195"/>
                </a:lnTo>
                <a:lnTo>
                  <a:pt x="745" y="195"/>
                </a:lnTo>
                <a:lnTo>
                  <a:pt x="745" y="195"/>
                </a:lnTo>
                <a:lnTo>
                  <a:pt x="736" y="195"/>
                </a:lnTo>
                <a:lnTo>
                  <a:pt x="736" y="195"/>
                </a:lnTo>
                <a:lnTo>
                  <a:pt x="736" y="195"/>
                </a:lnTo>
                <a:lnTo>
                  <a:pt x="727" y="195"/>
                </a:lnTo>
                <a:lnTo>
                  <a:pt x="727" y="186"/>
                </a:lnTo>
                <a:lnTo>
                  <a:pt x="718" y="186"/>
                </a:lnTo>
                <a:lnTo>
                  <a:pt x="718" y="186"/>
                </a:lnTo>
                <a:lnTo>
                  <a:pt x="710" y="186"/>
                </a:lnTo>
                <a:lnTo>
                  <a:pt x="710" y="186"/>
                </a:lnTo>
                <a:lnTo>
                  <a:pt x="710" y="186"/>
                </a:lnTo>
                <a:lnTo>
                  <a:pt x="701" y="186"/>
                </a:lnTo>
                <a:lnTo>
                  <a:pt x="701" y="186"/>
                </a:lnTo>
                <a:lnTo>
                  <a:pt x="692" y="186"/>
                </a:lnTo>
                <a:lnTo>
                  <a:pt x="692" y="186"/>
                </a:lnTo>
                <a:lnTo>
                  <a:pt x="683" y="177"/>
                </a:lnTo>
                <a:lnTo>
                  <a:pt x="683" y="177"/>
                </a:lnTo>
                <a:lnTo>
                  <a:pt x="683" y="177"/>
                </a:lnTo>
                <a:lnTo>
                  <a:pt x="674" y="177"/>
                </a:lnTo>
                <a:lnTo>
                  <a:pt x="674" y="177"/>
                </a:lnTo>
                <a:lnTo>
                  <a:pt x="665" y="177"/>
                </a:lnTo>
                <a:lnTo>
                  <a:pt x="665" y="177"/>
                </a:lnTo>
                <a:lnTo>
                  <a:pt x="656" y="168"/>
                </a:lnTo>
                <a:lnTo>
                  <a:pt x="656" y="168"/>
                </a:lnTo>
                <a:lnTo>
                  <a:pt x="656" y="168"/>
                </a:lnTo>
                <a:lnTo>
                  <a:pt x="647" y="168"/>
                </a:lnTo>
                <a:lnTo>
                  <a:pt x="647" y="159"/>
                </a:lnTo>
                <a:lnTo>
                  <a:pt x="639" y="159"/>
                </a:lnTo>
                <a:lnTo>
                  <a:pt x="639" y="159"/>
                </a:lnTo>
                <a:lnTo>
                  <a:pt x="630" y="159"/>
                </a:lnTo>
                <a:lnTo>
                  <a:pt x="630" y="150"/>
                </a:lnTo>
                <a:lnTo>
                  <a:pt x="630" y="150"/>
                </a:lnTo>
                <a:lnTo>
                  <a:pt x="621" y="142"/>
                </a:lnTo>
                <a:lnTo>
                  <a:pt x="621" y="142"/>
                </a:lnTo>
                <a:lnTo>
                  <a:pt x="612" y="142"/>
                </a:lnTo>
                <a:lnTo>
                  <a:pt x="612" y="133"/>
                </a:lnTo>
                <a:lnTo>
                  <a:pt x="603" y="133"/>
                </a:lnTo>
                <a:lnTo>
                  <a:pt x="603" y="124"/>
                </a:lnTo>
                <a:lnTo>
                  <a:pt x="603" y="124"/>
                </a:lnTo>
                <a:lnTo>
                  <a:pt x="594" y="115"/>
                </a:lnTo>
                <a:lnTo>
                  <a:pt x="594" y="115"/>
                </a:lnTo>
                <a:lnTo>
                  <a:pt x="585" y="106"/>
                </a:lnTo>
                <a:lnTo>
                  <a:pt x="585" y="97"/>
                </a:lnTo>
                <a:lnTo>
                  <a:pt x="577" y="97"/>
                </a:lnTo>
                <a:lnTo>
                  <a:pt x="577" y="88"/>
                </a:lnTo>
                <a:lnTo>
                  <a:pt x="577" y="80"/>
                </a:lnTo>
                <a:lnTo>
                  <a:pt x="568" y="80"/>
                </a:lnTo>
                <a:lnTo>
                  <a:pt x="568" y="71"/>
                </a:lnTo>
                <a:lnTo>
                  <a:pt x="559" y="62"/>
                </a:lnTo>
                <a:lnTo>
                  <a:pt x="559" y="62"/>
                </a:lnTo>
                <a:lnTo>
                  <a:pt x="559" y="53"/>
                </a:lnTo>
                <a:lnTo>
                  <a:pt x="550" y="44"/>
                </a:lnTo>
                <a:lnTo>
                  <a:pt x="550" y="35"/>
                </a:lnTo>
                <a:lnTo>
                  <a:pt x="541" y="35"/>
                </a:lnTo>
                <a:lnTo>
                  <a:pt x="541" y="26"/>
                </a:lnTo>
                <a:lnTo>
                  <a:pt x="532" y="26"/>
                </a:lnTo>
                <a:lnTo>
                  <a:pt x="532" y="17"/>
                </a:lnTo>
                <a:lnTo>
                  <a:pt x="523" y="17"/>
                </a:lnTo>
                <a:lnTo>
                  <a:pt x="523" y="9"/>
                </a:lnTo>
                <a:lnTo>
                  <a:pt x="523" y="9"/>
                </a:lnTo>
                <a:lnTo>
                  <a:pt x="514" y="9"/>
                </a:lnTo>
                <a:lnTo>
                  <a:pt x="514" y="0"/>
                </a:lnTo>
                <a:lnTo>
                  <a:pt x="506" y="0"/>
                </a:lnTo>
                <a:lnTo>
                  <a:pt x="506" y="0"/>
                </a:lnTo>
                <a:lnTo>
                  <a:pt x="497" y="0"/>
                </a:lnTo>
                <a:lnTo>
                  <a:pt x="497" y="0"/>
                </a:lnTo>
                <a:lnTo>
                  <a:pt x="497" y="0"/>
                </a:lnTo>
                <a:lnTo>
                  <a:pt x="488" y="9"/>
                </a:lnTo>
                <a:lnTo>
                  <a:pt x="488" y="9"/>
                </a:lnTo>
                <a:lnTo>
                  <a:pt x="479" y="9"/>
                </a:lnTo>
                <a:lnTo>
                  <a:pt x="479" y="17"/>
                </a:lnTo>
                <a:lnTo>
                  <a:pt x="470" y="17"/>
                </a:lnTo>
                <a:lnTo>
                  <a:pt x="470" y="17"/>
                </a:lnTo>
                <a:lnTo>
                  <a:pt x="470" y="26"/>
                </a:lnTo>
                <a:lnTo>
                  <a:pt x="461" y="26"/>
                </a:lnTo>
                <a:lnTo>
                  <a:pt x="461" y="35"/>
                </a:lnTo>
                <a:lnTo>
                  <a:pt x="452" y="35"/>
                </a:lnTo>
                <a:lnTo>
                  <a:pt x="452" y="44"/>
                </a:lnTo>
                <a:lnTo>
                  <a:pt x="452" y="44"/>
                </a:lnTo>
                <a:lnTo>
                  <a:pt x="444" y="44"/>
                </a:lnTo>
                <a:lnTo>
                  <a:pt x="444" y="53"/>
                </a:lnTo>
                <a:lnTo>
                  <a:pt x="435" y="53"/>
                </a:lnTo>
                <a:lnTo>
                  <a:pt x="435" y="62"/>
                </a:lnTo>
                <a:lnTo>
                  <a:pt x="426" y="62"/>
                </a:lnTo>
                <a:lnTo>
                  <a:pt x="426" y="62"/>
                </a:lnTo>
                <a:lnTo>
                  <a:pt x="426" y="71"/>
                </a:lnTo>
                <a:lnTo>
                  <a:pt x="417" y="71"/>
                </a:lnTo>
                <a:lnTo>
                  <a:pt x="417" y="71"/>
                </a:lnTo>
                <a:lnTo>
                  <a:pt x="408" y="80"/>
                </a:lnTo>
                <a:lnTo>
                  <a:pt x="408" y="80"/>
                </a:lnTo>
                <a:lnTo>
                  <a:pt x="399" y="80"/>
                </a:lnTo>
                <a:lnTo>
                  <a:pt x="399" y="80"/>
                </a:lnTo>
                <a:lnTo>
                  <a:pt x="390" y="80"/>
                </a:lnTo>
                <a:lnTo>
                  <a:pt x="390" y="88"/>
                </a:lnTo>
                <a:lnTo>
                  <a:pt x="390" y="88"/>
                </a:lnTo>
                <a:lnTo>
                  <a:pt x="381" y="88"/>
                </a:lnTo>
                <a:lnTo>
                  <a:pt x="381" y="88"/>
                </a:lnTo>
                <a:lnTo>
                  <a:pt x="373" y="97"/>
                </a:lnTo>
                <a:lnTo>
                  <a:pt x="373" y="97"/>
                </a:lnTo>
                <a:lnTo>
                  <a:pt x="364" y="97"/>
                </a:lnTo>
                <a:lnTo>
                  <a:pt x="364" y="97"/>
                </a:lnTo>
                <a:lnTo>
                  <a:pt x="364" y="97"/>
                </a:lnTo>
                <a:lnTo>
                  <a:pt x="355" y="106"/>
                </a:lnTo>
                <a:lnTo>
                  <a:pt x="355" y="106"/>
                </a:lnTo>
                <a:lnTo>
                  <a:pt x="346" y="106"/>
                </a:lnTo>
                <a:lnTo>
                  <a:pt x="346" y="115"/>
                </a:lnTo>
                <a:lnTo>
                  <a:pt x="346" y="115"/>
                </a:lnTo>
                <a:lnTo>
                  <a:pt x="337" y="115"/>
                </a:lnTo>
                <a:lnTo>
                  <a:pt x="337" y="115"/>
                </a:lnTo>
                <a:lnTo>
                  <a:pt x="328" y="124"/>
                </a:lnTo>
                <a:lnTo>
                  <a:pt x="328" y="124"/>
                </a:lnTo>
                <a:lnTo>
                  <a:pt x="319" y="124"/>
                </a:lnTo>
                <a:lnTo>
                  <a:pt x="319" y="133"/>
                </a:lnTo>
                <a:lnTo>
                  <a:pt x="319" y="133"/>
                </a:lnTo>
                <a:lnTo>
                  <a:pt x="311" y="133"/>
                </a:lnTo>
                <a:lnTo>
                  <a:pt x="311" y="142"/>
                </a:lnTo>
                <a:lnTo>
                  <a:pt x="302" y="142"/>
                </a:lnTo>
                <a:lnTo>
                  <a:pt x="302" y="142"/>
                </a:lnTo>
                <a:lnTo>
                  <a:pt x="293" y="150"/>
                </a:lnTo>
                <a:lnTo>
                  <a:pt x="293" y="150"/>
                </a:lnTo>
                <a:lnTo>
                  <a:pt x="284" y="150"/>
                </a:lnTo>
                <a:lnTo>
                  <a:pt x="284" y="159"/>
                </a:lnTo>
                <a:lnTo>
                  <a:pt x="284" y="159"/>
                </a:lnTo>
                <a:lnTo>
                  <a:pt x="275" y="159"/>
                </a:lnTo>
                <a:lnTo>
                  <a:pt x="275" y="159"/>
                </a:lnTo>
                <a:lnTo>
                  <a:pt x="266" y="159"/>
                </a:lnTo>
                <a:lnTo>
                  <a:pt x="266" y="168"/>
                </a:lnTo>
                <a:lnTo>
                  <a:pt x="266" y="168"/>
                </a:lnTo>
                <a:lnTo>
                  <a:pt x="257" y="168"/>
                </a:lnTo>
                <a:lnTo>
                  <a:pt x="257" y="168"/>
                </a:lnTo>
                <a:lnTo>
                  <a:pt x="248" y="168"/>
                </a:lnTo>
                <a:lnTo>
                  <a:pt x="248" y="168"/>
                </a:lnTo>
                <a:lnTo>
                  <a:pt x="240" y="168"/>
                </a:lnTo>
                <a:lnTo>
                  <a:pt x="240" y="168"/>
                </a:lnTo>
                <a:lnTo>
                  <a:pt x="240" y="168"/>
                </a:lnTo>
                <a:lnTo>
                  <a:pt x="231" y="168"/>
                </a:lnTo>
                <a:lnTo>
                  <a:pt x="231" y="177"/>
                </a:lnTo>
                <a:lnTo>
                  <a:pt x="222" y="177"/>
                </a:lnTo>
                <a:lnTo>
                  <a:pt x="222" y="177"/>
                </a:lnTo>
                <a:lnTo>
                  <a:pt x="213" y="177"/>
                </a:lnTo>
                <a:lnTo>
                  <a:pt x="213" y="177"/>
                </a:lnTo>
                <a:lnTo>
                  <a:pt x="213" y="177"/>
                </a:lnTo>
                <a:lnTo>
                  <a:pt x="204" y="177"/>
                </a:lnTo>
                <a:lnTo>
                  <a:pt x="204" y="177"/>
                </a:lnTo>
                <a:lnTo>
                  <a:pt x="195" y="177"/>
                </a:lnTo>
                <a:lnTo>
                  <a:pt x="195" y="177"/>
                </a:lnTo>
                <a:lnTo>
                  <a:pt x="186" y="177"/>
                </a:lnTo>
                <a:lnTo>
                  <a:pt x="186" y="177"/>
                </a:lnTo>
                <a:lnTo>
                  <a:pt x="178" y="186"/>
                </a:lnTo>
                <a:lnTo>
                  <a:pt x="178" y="186"/>
                </a:lnTo>
                <a:lnTo>
                  <a:pt x="178" y="186"/>
                </a:lnTo>
                <a:lnTo>
                  <a:pt x="169" y="186"/>
                </a:lnTo>
                <a:lnTo>
                  <a:pt x="169" y="186"/>
                </a:lnTo>
                <a:lnTo>
                  <a:pt x="160" y="186"/>
                </a:lnTo>
                <a:lnTo>
                  <a:pt x="160" y="186"/>
                </a:lnTo>
                <a:lnTo>
                  <a:pt x="160" y="195"/>
                </a:lnTo>
                <a:lnTo>
                  <a:pt x="151" y="195"/>
                </a:lnTo>
                <a:lnTo>
                  <a:pt x="151" y="195"/>
                </a:lnTo>
                <a:lnTo>
                  <a:pt x="142" y="195"/>
                </a:lnTo>
                <a:lnTo>
                  <a:pt x="142" y="195"/>
                </a:lnTo>
                <a:lnTo>
                  <a:pt x="133" y="195"/>
                </a:lnTo>
                <a:lnTo>
                  <a:pt x="133" y="195"/>
                </a:lnTo>
                <a:lnTo>
                  <a:pt x="133" y="195"/>
                </a:lnTo>
                <a:lnTo>
                  <a:pt x="124" y="195"/>
                </a:lnTo>
                <a:lnTo>
                  <a:pt x="124" y="195"/>
                </a:lnTo>
                <a:lnTo>
                  <a:pt x="115" y="204"/>
                </a:lnTo>
                <a:lnTo>
                  <a:pt x="115" y="204"/>
                </a:lnTo>
                <a:lnTo>
                  <a:pt x="107" y="204"/>
                </a:lnTo>
                <a:lnTo>
                  <a:pt x="107" y="204"/>
                </a:lnTo>
                <a:lnTo>
                  <a:pt x="107" y="204"/>
                </a:lnTo>
                <a:lnTo>
                  <a:pt x="98" y="204"/>
                </a:lnTo>
                <a:lnTo>
                  <a:pt x="98" y="204"/>
                </a:lnTo>
                <a:lnTo>
                  <a:pt x="89" y="204"/>
                </a:lnTo>
                <a:lnTo>
                  <a:pt x="89" y="204"/>
                </a:lnTo>
                <a:lnTo>
                  <a:pt x="80" y="204"/>
                </a:lnTo>
                <a:lnTo>
                  <a:pt x="80" y="204"/>
                </a:lnTo>
                <a:lnTo>
                  <a:pt x="80" y="204"/>
                </a:lnTo>
                <a:lnTo>
                  <a:pt x="71" y="204"/>
                </a:lnTo>
                <a:lnTo>
                  <a:pt x="71" y="204"/>
                </a:lnTo>
                <a:lnTo>
                  <a:pt x="62" y="204"/>
                </a:lnTo>
                <a:lnTo>
                  <a:pt x="62" y="204"/>
                </a:lnTo>
                <a:lnTo>
                  <a:pt x="53" y="204"/>
                </a:lnTo>
                <a:lnTo>
                  <a:pt x="53" y="204"/>
                </a:lnTo>
                <a:lnTo>
                  <a:pt x="53" y="204"/>
                </a:lnTo>
                <a:lnTo>
                  <a:pt x="45" y="204"/>
                </a:lnTo>
                <a:lnTo>
                  <a:pt x="45" y="204"/>
                </a:lnTo>
                <a:lnTo>
                  <a:pt x="36" y="204"/>
                </a:lnTo>
                <a:lnTo>
                  <a:pt x="36" y="204"/>
                </a:lnTo>
                <a:lnTo>
                  <a:pt x="27" y="204"/>
                </a:lnTo>
                <a:lnTo>
                  <a:pt x="27" y="204"/>
                </a:lnTo>
                <a:lnTo>
                  <a:pt x="27" y="204"/>
                </a:lnTo>
                <a:lnTo>
                  <a:pt x="18" y="204"/>
                </a:lnTo>
                <a:lnTo>
                  <a:pt x="18" y="204"/>
                </a:lnTo>
                <a:lnTo>
                  <a:pt x="9" y="204"/>
                </a:lnTo>
                <a:lnTo>
                  <a:pt x="9" y="204"/>
                </a:lnTo>
                <a:lnTo>
                  <a:pt x="0" y="204"/>
                </a:lnTo>
              </a:path>
            </a:pathLst>
          </a:custGeom>
          <a:noFill/>
          <a:ln w="28575">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3" name="Freeform 50"/>
          <p:cNvSpPr>
            <a:spLocks/>
          </p:cNvSpPr>
          <p:nvPr/>
        </p:nvSpPr>
        <p:spPr bwMode="auto">
          <a:xfrm>
            <a:off x="1658607" y="4857098"/>
            <a:ext cx="1127831" cy="865296"/>
          </a:xfrm>
          <a:custGeom>
            <a:avLst/>
            <a:gdLst>
              <a:gd name="T0" fmla="*/ 833 w 842"/>
              <a:gd name="T1" fmla="*/ 646 h 646"/>
              <a:gd name="T2" fmla="*/ 815 w 842"/>
              <a:gd name="T3" fmla="*/ 638 h 646"/>
              <a:gd name="T4" fmla="*/ 798 w 842"/>
              <a:gd name="T5" fmla="*/ 638 h 646"/>
              <a:gd name="T6" fmla="*/ 780 w 842"/>
              <a:gd name="T7" fmla="*/ 629 h 646"/>
              <a:gd name="T8" fmla="*/ 762 w 842"/>
              <a:gd name="T9" fmla="*/ 620 h 646"/>
              <a:gd name="T10" fmla="*/ 744 w 842"/>
              <a:gd name="T11" fmla="*/ 611 h 646"/>
              <a:gd name="T12" fmla="*/ 727 w 842"/>
              <a:gd name="T13" fmla="*/ 602 h 646"/>
              <a:gd name="T14" fmla="*/ 709 w 842"/>
              <a:gd name="T15" fmla="*/ 584 h 646"/>
              <a:gd name="T16" fmla="*/ 691 w 842"/>
              <a:gd name="T17" fmla="*/ 567 h 646"/>
              <a:gd name="T18" fmla="*/ 673 w 842"/>
              <a:gd name="T19" fmla="*/ 540 h 646"/>
              <a:gd name="T20" fmla="*/ 656 w 842"/>
              <a:gd name="T21" fmla="*/ 514 h 646"/>
              <a:gd name="T22" fmla="*/ 638 w 842"/>
              <a:gd name="T23" fmla="*/ 487 h 646"/>
              <a:gd name="T24" fmla="*/ 620 w 842"/>
              <a:gd name="T25" fmla="*/ 443 h 646"/>
              <a:gd name="T26" fmla="*/ 602 w 842"/>
              <a:gd name="T27" fmla="*/ 407 h 646"/>
              <a:gd name="T28" fmla="*/ 585 w 842"/>
              <a:gd name="T29" fmla="*/ 363 h 646"/>
              <a:gd name="T30" fmla="*/ 567 w 842"/>
              <a:gd name="T31" fmla="*/ 310 h 646"/>
              <a:gd name="T32" fmla="*/ 549 w 842"/>
              <a:gd name="T33" fmla="*/ 257 h 646"/>
              <a:gd name="T34" fmla="*/ 532 w 842"/>
              <a:gd name="T35" fmla="*/ 212 h 646"/>
              <a:gd name="T36" fmla="*/ 514 w 842"/>
              <a:gd name="T37" fmla="*/ 159 h 646"/>
              <a:gd name="T38" fmla="*/ 496 w 842"/>
              <a:gd name="T39" fmla="*/ 115 h 646"/>
              <a:gd name="T40" fmla="*/ 478 w 842"/>
              <a:gd name="T41" fmla="*/ 79 h 646"/>
              <a:gd name="T42" fmla="*/ 461 w 842"/>
              <a:gd name="T43" fmla="*/ 44 h 646"/>
              <a:gd name="T44" fmla="*/ 452 w 842"/>
              <a:gd name="T45" fmla="*/ 17 h 646"/>
              <a:gd name="T46" fmla="*/ 434 w 842"/>
              <a:gd name="T47" fmla="*/ 0 h 646"/>
              <a:gd name="T48" fmla="*/ 416 w 842"/>
              <a:gd name="T49" fmla="*/ 0 h 646"/>
              <a:gd name="T50" fmla="*/ 399 w 842"/>
              <a:gd name="T51" fmla="*/ 0 h 646"/>
              <a:gd name="T52" fmla="*/ 381 w 842"/>
              <a:gd name="T53" fmla="*/ 17 h 646"/>
              <a:gd name="T54" fmla="*/ 363 w 842"/>
              <a:gd name="T55" fmla="*/ 35 h 646"/>
              <a:gd name="T56" fmla="*/ 345 w 842"/>
              <a:gd name="T57" fmla="*/ 70 h 646"/>
              <a:gd name="T58" fmla="*/ 328 w 842"/>
              <a:gd name="T59" fmla="*/ 106 h 646"/>
              <a:gd name="T60" fmla="*/ 310 w 842"/>
              <a:gd name="T61" fmla="*/ 141 h 646"/>
              <a:gd name="T62" fmla="*/ 292 w 842"/>
              <a:gd name="T63" fmla="*/ 195 h 646"/>
              <a:gd name="T64" fmla="*/ 274 w 842"/>
              <a:gd name="T65" fmla="*/ 239 h 646"/>
              <a:gd name="T66" fmla="*/ 257 w 842"/>
              <a:gd name="T67" fmla="*/ 283 h 646"/>
              <a:gd name="T68" fmla="*/ 239 w 842"/>
              <a:gd name="T69" fmla="*/ 327 h 646"/>
              <a:gd name="T70" fmla="*/ 221 w 842"/>
              <a:gd name="T71" fmla="*/ 372 h 646"/>
              <a:gd name="T72" fmla="*/ 204 w 842"/>
              <a:gd name="T73" fmla="*/ 407 h 646"/>
              <a:gd name="T74" fmla="*/ 186 w 842"/>
              <a:gd name="T75" fmla="*/ 443 h 646"/>
              <a:gd name="T76" fmla="*/ 168 w 842"/>
              <a:gd name="T77" fmla="*/ 478 h 646"/>
              <a:gd name="T78" fmla="*/ 150 w 842"/>
              <a:gd name="T79" fmla="*/ 505 h 646"/>
              <a:gd name="T80" fmla="*/ 133 w 842"/>
              <a:gd name="T81" fmla="*/ 531 h 646"/>
              <a:gd name="T82" fmla="*/ 115 w 842"/>
              <a:gd name="T83" fmla="*/ 549 h 646"/>
              <a:gd name="T84" fmla="*/ 97 w 842"/>
              <a:gd name="T85" fmla="*/ 567 h 646"/>
              <a:gd name="T86" fmla="*/ 79 w 842"/>
              <a:gd name="T87" fmla="*/ 584 h 646"/>
              <a:gd name="T88" fmla="*/ 62 w 842"/>
              <a:gd name="T89" fmla="*/ 593 h 646"/>
              <a:gd name="T90" fmla="*/ 44 w 842"/>
              <a:gd name="T91" fmla="*/ 611 h 646"/>
              <a:gd name="T92" fmla="*/ 26 w 842"/>
              <a:gd name="T93" fmla="*/ 611 h 646"/>
              <a:gd name="T94" fmla="*/ 8 w 842"/>
              <a:gd name="T95" fmla="*/ 62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42" h="646">
                <a:moveTo>
                  <a:pt x="842" y="646"/>
                </a:moveTo>
                <a:lnTo>
                  <a:pt x="842" y="646"/>
                </a:lnTo>
                <a:lnTo>
                  <a:pt x="833" y="646"/>
                </a:lnTo>
                <a:lnTo>
                  <a:pt x="824" y="646"/>
                </a:lnTo>
                <a:lnTo>
                  <a:pt x="824" y="638"/>
                </a:lnTo>
                <a:lnTo>
                  <a:pt x="815" y="638"/>
                </a:lnTo>
                <a:lnTo>
                  <a:pt x="806" y="638"/>
                </a:lnTo>
                <a:lnTo>
                  <a:pt x="806" y="638"/>
                </a:lnTo>
                <a:lnTo>
                  <a:pt x="798" y="638"/>
                </a:lnTo>
                <a:lnTo>
                  <a:pt x="789" y="638"/>
                </a:lnTo>
                <a:lnTo>
                  <a:pt x="789" y="629"/>
                </a:lnTo>
                <a:lnTo>
                  <a:pt x="780" y="629"/>
                </a:lnTo>
                <a:lnTo>
                  <a:pt x="771" y="629"/>
                </a:lnTo>
                <a:lnTo>
                  <a:pt x="771" y="629"/>
                </a:lnTo>
                <a:lnTo>
                  <a:pt x="762" y="620"/>
                </a:lnTo>
                <a:lnTo>
                  <a:pt x="753" y="620"/>
                </a:lnTo>
                <a:lnTo>
                  <a:pt x="753" y="620"/>
                </a:lnTo>
                <a:lnTo>
                  <a:pt x="744" y="611"/>
                </a:lnTo>
                <a:lnTo>
                  <a:pt x="735" y="611"/>
                </a:lnTo>
                <a:lnTo>
                  <a:pt x="735" y="602"/>
                </a:lnTo>
                <a:lnTo>
                  <a:pt x="727" y="602"/>
                </a:lnTo>
                <a:lnTo>
                  <a:pt x="718" y="593"/>
                </a:lnTo>
                <a:lnTo>
                  <a:pt x="718" y="593"/>
                </a:lnTo>
                <a:lnTo>
                  <a:pt x="709" y="584"/>
                </a:lnTo>
                <a:lnTo>
                  <a:pt x="700" y="576"/>
                </a:lnTo>
                <a:lnTo>
                  <a:pt x="700" y="576"/>
                </a:lnTo>
                <a:lnTo>
                  <a:pt x="691" y="567"/>
                </a:lnTo>
                <a:lnTo>
                  <a:pt x="682" y="558"/>
                </a:lnTo>
                <a:lnTo>
                  <a:pt x="682" y="549"/>
                </a:lnTo>
                <a:lnTo>
                  <a:pt x="673" y="540"/>
                </a:lnTo>
                <a:lnTo>
                  <a:pt x="665" y="531"/>
                </a:lnTo>
                <a:lnTo>
                  <a:pt x="665" y="522"/>
                </a:lnTo>
                <a:lnTo>
                  <a:pt x="656" y="514"/>
                </a:lnTo>
                <a:lnTo>
                  <a:pt x="647" y="505"/>
                </a:lnTo>
                <a:lnTo>
                  <a:pt x="647" y="496"/>
                </a:lnTo>
                <a:lnTo>
                  <a:pt x="638" y="487"/>
                </a:lnTo>
                <a:lnTo>
                  <a:pt x="638" y="469"/>
                </a:lnTo>
                <a:lnTo>
                  <a:pt x="629" y="460"/>
                </a:lnTo>
                <a:lnTo>
                  <a:pt x="620" y="443"/>
                </a:lnTo>
                <a:lnTo>
                  <a:pt x="620" y="434"/>
                </a:lnTo>
                <a:lnTo>
                  <a:pt x="611" y="416"/>
                </a:lnTo>
                <a:lnTo>
                  <a:pt x="602" y="407"/>
                </a:lnTo>
                <a:lnTo>
                  <a:pt x="602" y="389"/>
                </a:lnTo>
                <a:lnTo>
                  <a:pt x="594" y="372"/>
                </a:lnTo>
                <a:lnTo>
                  <a:pt x="585" y="363"/>
                </a:lnTo>
                <a:lnTo>
                  <a:pt x="585" y="345"/>
                </a:lnTo>
                <a:lnTo>
                  <a:pt x="576" y="327"/>
                </a:lnTo>
                <a:lnTo>
                  <a:pt x="567" y="310"/>
                </a:lnTo>
                <a:lnTo>
                  <a:pt x="567" y="292"/>
                </a:lnTo>
                <a:lnTo>
                  <a:pt x="558" y="274"/>
                </a:lnTo>
                <a:lnTo>
                  <a:pt x="549" y="257"/>
                </a:lnTo>
                <a:lnTo>
                  <a:pt x="549" y="248"/>
                </a:lnTo>
                <a:lnTo>
                  <a:pt x="540" y="230"/>
                </a:lnTo>
                <a:lnTo>
                  <a:pt x="532" y="212"/>
                </a:lnTo>
                <a:lnTo>
                  <a:pt x="532" y="195"/>
                </a:lnTo>
                <a:lnTo>
                  <a:pt x="523" y="177"/>
                </a:lnTo>
                <a:lnTo>
                  <a:pt x="514" y="159"/>
                </a:lnTo>
                <a:lnTo>
                  <a:pt x="514" y="141"/>
                </a:lnTo>
                <a:lnTo>
                  <a:pt x="505" y="133"/>
                </a:lnTo>
                <a:lnTo>
                  <a:pt x="496" y="115"/>
                </a:lnTo>
                <a:lnTo>
                  <a:pt x="496" y="106"/>
                </a:lnTo>
                <a:lnTo>
                  <a:pt x="487" y="88"/>
                </a:lnTo>
                <a:lnTo>
                  <a:pt x="478" y="79"/>
                </a:lnTo>
                <a:lnTo>
                  <a:pt x="478" y="62"/>
                </a:lnTo>
                <a:lnTo>
                  <a:pt x="469" y="53"/>
                </a:lnTo>
                <a:lnTo>
                  <a:pt x="461" y="44"/>
                </a:lnTo>
                <a:lnTo>
                  <a:pt x="461" y="35"/>
                </a:lnTo>
                <a:lnTo>
                  <a:pt x="452" y="26"/>
                </a:lnTo>
                <a:lnTo>
                  <a:pt x="452" y="17"/>
                </a:lnTo>
                <a:lnTo>
                  <a:pt x="443" y="8"/>
                </a:lnTo>
                <a:lnTo>
                  <a:pt x="434" y="8"/>
                </a:lnTo>
                <a:lnTo>
                  <a:pt x="434" y="0"/>
                </a:lnTo>
                <a:lnTo>
                  <a:pt x="425" y="0"/>
                </a:lnTo>
                <a:lnTo>
                  <a:pt x="416" y="0"/>
                </a:lnTo>
                <a:lnTo>
                  <a:pt x="416" y="0"/>
                </a:lnTo>
                <a:lnTo>
                  <a:pt x="407" y="0"/>
                </a:lnTo>
                <a:lnTo>
                  <a:pt x="399" y="0"/>
                </a:lnTo>
                <a:lnTo>
                  <a:pt x="399" y="0"/>
                </a:lnTo>
                <a:lnTo>
                  <a:pt x="390" y="0"/>
                </a:lnTo>
                <a:lnTo>
                  <a:pt x="381" y="8"/>
                </a:lnTo>
                <a:lnTo>
                  <a:pt x="381" y="17"/>
                </a:lnTo>
                <a:lnTo>
                  <a:pt x="372" y="17"/>
                </a:lnTo>
                <a:lnTo>
                  <a:pt x="363" y="26"/>
                </a:lnTo>
                <a:lnTo>
                  <a:pt x="363" y="35"/>
                </a:lnTo>
                <a:lnTo>
                  <a:pt x="354" y="44"/>
                </a:lnTo>
                <a:lnTo>
                  <a:pt x="345" y="53"/>
                </a:lnTo>
                <a:lnTo>
                  <a:pt x="345" y="70"/>
                </a:lnTo>
                <a:lnTo>
                  <a:pt x="336" y="79"/>
                </a:lnTo>
                <a:lnTo>
                  <a:pt x="328" y="88"/>
                </a:lnTo>
                <a:lnTo>
                  <a:pt x="328" y="106"/>
                </a:lnTo>
                <a:lnTo>
                  <a:pt x="319" y="115"/>
                </a:lnTo>
                <a:lnTo>
                  <a:pt x="310" y="133"/>
                </a:lnTo>
                <a:lnTo>
                  <a:pt x="310" y="141"/>
                </a:lnTo>
                <a:lnTo>
                  <a:pt x="301" y="159"/>
                </a:lnTo>
                <a:lnTo>
                  <a:pt x="292" y="177"/>
                </a:lnTo>
                <a:lnTo>
                  <a:pt x="292" y="195"/>
                </a:lnTo>
                <a:lnTo>
                  <a:pt x="283" y="203"/>
                </a:lnTo>
                <a:lnTo>
                  <a:pt x="274" y="221"/>
                </a:lnTo>
                <a:lnTo>
                  <a:pt x="274" y="239"/>
                </a:lnTo>
                <a:lnTo>
                  <a:pt x="266" y="248"/>
                </a:lnTo>
                <a:lnTo>
                  <a:pt x="257" y="265"/>
                </a:lnTo>
                <a:lnTo>
                  <a:pt x="257" y="283"/>
                </a:lnTo>
                <a:lnTo>
                  <a:pt x="248" y="301"/>
                </a:lnTo>
                <a:lnTo>
                  <a:pt x="239" y="310"/>
                </a:lnTo>
                <a:lnTo>
                  <a:pt x="239" y="327"/>
                </a:lnTo>
                <a:lnTo>
                  <a:pt x="230" y="345"/>
                </a:lnTo>
                <a:lnTo>
                  <a:pt x="221" y="354"/>
                </a:lnTo>
                <a:lnTo>
                  <a:pt x="221" y="372"/>
                </a:lnTo>
                <a:lnTo>
                  <a:pt x="212" y="381"/>
                </a:lnTo>
                <a:lnTo>
                  <a:pt x="204" y="398"/>
                </a:lnTo>
                <a:lnTo>
                  <a:pt x="204" y="407"/>
                </a:lnTo>
                <a:lnTo>
                  <a:pt x="195" y="425"/>
                </a:lnTo>
                <a:lnTo>
                  <a:pt x="186" y="434"/>
                </a:lnTo>
                <a:lnTo>
                  <a:pt x="186" y="443"/>
                </a:lnTo>
                <a:lnTo>
                  <a:pt x="177" y="460"/>
                </a:lnTo>
                <a:lnTo>
                  <a:pt x="168" y="469"/>
                </a:lnTo>
                <a:lnTo>
                  <a:pt x="168" y="478"/>
                </a:lnTo>
                <a:lnTo>
                  <a:pt x="159" y="487"/>
                </a:lnTo>
                <a:lnTo>
                  <a:pt x="159" y="496"/>
                </a:lnTo>
                <a:lnTo>
                  <a:pt x="150" y="505"/>
                </a:lnTo>
                <a:lnTo>
                  <a:pt x="141" y="514"/>
                </a:lnTo>
                <a:lnTo>
                  <a:pt x="141" y="522"/>
                </a:lnTo>
                <a:lnTo>
                  <a:pt x="133" y="531"/>
                </a:lnTo>
                <a:lnTo>
                  <a:pt x="124" y="540"/>
                </a:lnTo>
                <a:lnTo>
                  <a:pt x="124" y="540"/>
                </a:lnTo>
                <a:lnTo>
                  <a:pt x="115" y="549"/>
                </a:lnTo>
                <a:lnTo>
                  <a:pt x="106" y="558"/>
                </a:lnTo>
                <a:lnTo>
                  <a:pt x="106" y="567"/>
                </a:lnTo>
                <a:lnTo>
                  <a:pt x="97" y="567"/>
                </a:lnTo>
                <a:lnTo>
                  <a:pt x="88" y="576"/>
                </a:lnTo>
                <a:lnTo>
                  <a:pt x="88" y="576"/>
                </a:lnTo>
                <a:lnTo>
                  <a:pt x="79" y="584"/>
                </a:lnTo>
                <a:lnTo>
                  <a:pt x="71" y="584"/>
                </a:lnTo>
                <a:lnTo>
                  <a:pt x="71" y="593"/>
                </a:lnTo>
                <a:lnTo>
                  <a:pt x="62" y="593"/>
                </a:lnTo>
                <a:lnTo>
                  <a:pt x="53" y="602"/>
                </a:lnTo>
                <a:lnTo>
                  <a:pt x="53" y="602"/>
                </a:lnTo>
                <a:lnTo>
                  <a:pt x="44" y="611"/>
                </a:lnTo>
                <a:lnTo>
                  <a:pt x="35" y="611"/>
                </a:lnTo>
                <a:lnTo>
                  <a:pt x="35" y="611"/>
                </a:lnTo>
                <a:lnTo>
                  <a:pt x="26" y="611"/>
                </a:lnTo>
                <a:lnTo>
                  <a:pt x="17" y="620"/>
                </a:lnTo>
                <a:lnTo>
                  <a:pt x="17" y="620"/>
                </a:lnTo>
                <a:lnTo>
                  <a:pt x="8" y="620"/>
                </a:lnTo>
                <a:lnTo>
                  <a:pt x="0" y="620"/>
                </a:lnTo>
              </a:path>
            </a:pathLst>
          </a:custGeom>
          <a:noFill/>
          <a:ln w="28575">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4" name="Freeform 51"/>
          <p:cNvSpPr>
            <a:spLocks/>
          </p:cNvSpPr>
          <p:nvPr/>
        </p:nvSpPr>
        <p:spPr bwMode="auto">
          <a:xfrm>
            <a:off x="1610387" y="4440524"/>
            <a:ext cx="3182574" cy="558558"/>
          </a:xfrm>
          <a:custGeom>
            <a:avLst/>
            <a:gdLst>
              <a:gd name="T0" fmla="*/ 36 w 2376"/>
              <a:gd name="T1" fmla="*/ 328 h 417"/>
              <a:gd name="T2" fmla="*/ 71 w 2376"/>
              <a:gd name="T3" fmla="*/ 355 h 417"/>
              <a:gd name="T4" fmla="*/ 107 w 2376"/>
              <a:gd name="T5" fmla="*/ 346 h 417"/>
              <a:gd name="T6" fmla="*/ 151 w 2376"/>
              <a:gd name="T7" fmla="*/ 284 h 417"/>
              <a:gd name="T8" fmla="*/ 186 w 2376"/>
              <a:gd name="T9" fmla="*/ 222 h 417"/>
              <a:gd name="T10" fmla="*/ 231 w 2376"/>
              <a:gd name="T11" fmla="*/ 160 h 417"/>
              <a:gd name="T12" fmla="*/ 266 w 2376"/>
              <a:gd name="T13" fmla="*/ 62 h 417"/>
              <a:gd name="T14" fmla="*/ 310 w 2376"/>
              <a:gd name="T15" fmla="*/ 36 h 417"/>
              <a:gd name="T16" fmla="*/ 346 w 2376"/>
              <a:gd name="T17" fmla="*/ 36 h 417"/>
              <a:gd name="T18" fmla="*/ 390 w 2376"/>
              <a:gd name="T19" fmla="*/ 36 h 417"/>
              <a:gd name="T20" fmla="*/ 426 w 2376"/>
              <a:gd name="T21" fmla="*/ 45 h 417"/>
              <a:gd name="T22" fmla="*/ 470 w 2376"/>
              <a:gd name="T23" fmla="*/ 116 h 417"/>
              <a:gd name="T24" fmla="*/ 505 w 2376"/>
              <a:gd name="T25" fmla="*/ 169 h 417"/>
              <a:gd name="T26" fmla="*/ 550 w 2376"/>
              <a:gd name="T27" fmla="*/ 240 h 417"/>
              <a:gd name="T28" fmla="*/ 585 w 2376"/>
              <a:gd name="T29" fmla="*/ 311 h 417"/>
              <a:gd name="T30" fmla="*/ 630 w 2376"/>
              <a:gd name="T31" fmla="*/ 373 h 417"/>
              <a:gd name="T32" fmla="*/ 665 w 2376"/>
              <a:gd name="T33" fmla="*/ 390 h 417"/>
              <a:gd name="T34" fmla="*/ 709 w 2376"/>
              <a:gd name="T35" fmla="*/ 417 h 417"/>
              <a:gd name="T36" fmla="*/ 745 w 2376"/>
              <a:gd name="T37" fmla="*/ 399 h 417"/>
              <a:gd name="T38" fmla="*/ 780 w 2376"/>
              <a:gd name="T39" fmla="*/ 390 h 417"/>
              <a:gd name="T40" fmla="*/ 825 w 2376"/>
              <a:gd name="T41" fmla="*/ 381 h 417"/>
              <a:gd name="T42" fmla="*/ 869 w 2376"/>
              <a:gd name="T43" fmla="*/ 355 h 417"/>
              <a:gd name="T44" fmla="*/ 904 w 2376"/>
              <a:gd name="T45" fmla="*/ 337 h 417"/>
              <a:gd name="T46" fmla="*/ 940 w 2376"/>
              <a:gd name="T47" fmla="*/ 311 h 417"/>
              <a:gd name="T48" fmla="*/ 984 w 2376"/>
              <a:gd name="T49" fmla="*/ 266 h 417"/>
              <a:gd name="T50" fmla="*/ 1020 w 2376"/>
              <a:gd name="T51" fmla="*/ 249 h 417"/>
              <a:gd name="T52" fmla="*/ 1064 w 2376"/>
              <a:gd name="T53" fmla="*/ 213 h 417"/>
              <a:gd name="T54" fmla="*/ 1100 w 2376"/>
              <a:gd name="T55" fmla="*/ 187 h 417"/>
              <a:gd name="T56" fmla="*/ 1144 w 2376"/>
              <a:gd name="T57" fmla="*/ 195 h 417"/>
              <a:gd name="T58" fmla="*/ 1179 w 2376"/>
              <a:gd name="T59" fmla="*/ 213 h 417"/>
              <a:gd name="T60" fmla="*/ 1224 w 2376"/>
              <a:gd name="T61" fmla="*/ 204 h 417"/>
              <a:gd name="T62" fmla="*/ 1259 w 2376"/>
              <a:gd name="T63" fmla="*/ 222 h 417"/>
              <a:gd name="T64" fmla="*/ 1303 w 2376"/>
              <a:gd name="T65" fmla="*/ 249 h 417"/>
              <a:gd name="T66" fmla="*/ 1339 w 2376"/>
              <a:gd name="T67" fmla="*/ 302 h 417"/>
              <a:gd name="T68" fmla="*/ 1383 w 2376"/>
              <a:gd name="T69" fmla="*/ 346 h 417"/>
              <a:gd name="T70" fmla="*/ 1419 w 2376"/>
              <a:gd name="T71" fmla="*/ 381 h 417"/>
              <a:gd name="T72" fmla="*/ 1463 w 2376"/>
              <a:gd name="T73" fmla="*/ 390 h 417"/>
              <a:gd name="T74" fmla="*/ 1499 w 2376"/>
              <a:gd name="T75" fmla="*/ 408 h 417"/>
              <a:gd name="T76" fmla="*/ 1543 w 2376"/>
              <a:gd name="T77" fmla="*/ 399 h 417"/>
              <a:gd name="T78" fmla="*/ 1578 w 2376"/>
              <a:gd name="T79" fmla="*/ 408 h 417"/>
              <a:gd name="T80" fmla="*/ 1614 w 2376"/>
              <a:gd name="T81" fmla="*/ 408 h 417"/>
              <a:gd name="T82" fmla="*/ 1658 w 2376"/>
              <a:gd name="T83" fmla="*/ 408 h 417"/>
              <a:gd name="T84" fmla="*/ 1694 w 2376"/>
              <a:gd name="T85" fmla="*/ 408 h 417"/>
              <a:gd name="T86" fmla="*/ 1738 w 2376"/>
              <a:gd name="T87" fmla="*/ 408 h 417"/>
              <a:gd name="T88" fmla="*/ 1773 w 2376"/>
              <a:gd name="T89" fmla="*/ 408 h 417"/>
              <a:gd name="T90" fmla="*/ 1818 w 2376"/>
              <a:gd name="T91" fmla="*/ 399 h 417"/>
              <a:gd name="T92" fmla="*/ 1853 w 2376"/>
              <a:gd name="T93" fmla="*/ 408 h 417"/>
              <a:gd name="T94" fmla="*/ 1898 w 2376"/>
              <a:gd name="T95" fmla="*/ 408 h 417"/>
              <a:gd name="T96" fmla="*/ 1933 w 2376"/>
              <a:gd name="T97" fmla="*/ 408 h 417"/>
              <a:gd name="T98" fmla="*/ 1977 w 2376"/>
              <a:gd name="T99" fmla="*/ 408 h 417"/>
              <a:gd name="T100" fmla="*/ 2013 w 2376"/>
              <a:gd name="T101" fmla="*/ 408 h 417"/>
              <a:gd name="T102" fmla="*/ 2057 w 2376"/>
              <a:gd name="T103" fmla="*/ 408 h 417"/>
              <a:gd name="T104" fmla="*/ 2093 w 2376"/>
              <a:gd name="T105" fmla="*/ 408 h 417"/>
              <a:gd name="T106" fmla="*/ 2137 w 2376"/>
              <a:gd name="T107" fmla="*/ 408 h 417"/>
              <a:gd name="T108" fmla="*/ 2172 w 2376"/>
              <a:gd name="T109" fmla="*/ 408 h 417"/>
              <a:gd name="T110" fmla="*/ 2208 w 2376"/>
              <a:gd name="T111" fmla="*/ 408 h 417"/>
              <a:gd name="T112" fmla="*/ 2252 w 2376"/>
              <a:gd name="T113" fmla="*/ 408 h 417"/>
              <a:gd name="T114" fmla="*/ 2288 w 2376"/>
              <a:gd name="T115" fmla="*/ 399 h 417"/>
              <a:gd name="T116" fmla="*/ 2332 w 2376"/>
              <a:gd name="T117" fmla="*/ 408 h 417"/>
              <a:gd name="T118" fmla="*/ 2367 w 2376"/>
              <a:gd name="T119" fmla="*/ 399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76" h="417">
                <a:moveTo>
                  <a:pt x="0" y="328"/>
                </a:moveTo>
                <a:lnTo>
                  <a:pt x="9" y="328"/>
                </a:lnTo>
                <a:lnTo>
                  <a:pt x="18" y="328"/>
                </a:lnTo>
                <a:lnTo>
                  <a:pt x="27" y="364"/>
                </a:lnTo>
                <a:lnTo>
                  <a:pt x="36" y="328"/>
                </a:lnTo>
                <a:lnTo>
                  <a:pt x="36" y="311"/>
                </a:lnTo>
                <a:lnTo>
                  <a:pt x="44" y="355"/>
                </a:lnTo>
                <a:lnTo>
                  <a:pt x="53" y="364"/>
                </a:lnTo>
                <a:lnTo>
                  <a:pt x="62" y="346"/>
                </a:lnTo>
                <a:lnTo>
                  <a:pt x="71" y="355"/>
                </a:lnTo>
                <a:lnTo>
                  <a:pt x="80" y="355"/>
                </a:lnTo>
                <a:lnTo>
                  <a:pt x="89" y="364"/>
                </a:lnTo>
                <a:lnTo>
                  <a:pt x="98" y="355"/>
                </a:lnTo>
                <a:lnTo>
                  <a:pt x="107" y="337"/>
                </a:lnTo>
                <a:lnTo>
                  <a:pt x="107" y="346"/>
                </a:lnTo>
                <a:lnTo>
                  <a:pt x="115" y="337"/>
                </a:lnTo>
                <a:lnTo>
                  <a:pt x="124" y="302"/>
                </a:lnTo>
                <a:lnTo>
                  <a:pt x="133" y="311"/>
                </a:lnTo>
                <a:lnTo>
                  <a:pt x="142" y="302"/>
                </a:lnTo>
                <a:lnTo>
                  <a:pt x="151" y="284"/>
                </a:lnTo>
                <a:lnTo>
                  <a:pt x="160" y="266"/>
                </a:lnTo>
                <a:lnTo>
                  <a:pt x="169" y="257"/>
                </a:lnTo>
                <a:lnTo>
                  <a:pt x="177" y="249"/>
                </a:lnTo>
                <a:lnTo>
                  <a:pt x="186" y="213"/>
                </a:lnTo>
                <a:lnTo>
                  <a:pt x="186" y="222"/>
                </a:lnTo>
                <a:lnTo>
                  <a:pt x="195" y="231"/>
                </a:lnTo>
                <a:lnTo>
                  <a:pt x="204" y="187"/>
                </a:lnTo>
                <a:lnTo>
                  <a:pt x="213" y="187"/>
                </a:lnTo>
                <a:lnTo>
                  <a:pt x="222" y="160"/>
                </a:lnTo>
                <a:lnTo>
                  <a:pt x="231" y="160"/>
                </a:lnTo>
                <a:lnTo>
                  <a:pt x="240" y="125"/>
                </a:lnTo>
                <a:lnTo>
                  <a:pt x="248" y="116"/>
                </a:lnTo>
                <a:lnTo>
                  <a:pt x="257" y="133"/>
                </a:lnTo>
                <a:lnTo>
                  <a:pt x="257" y="116"/>
                </a:lnTo>
                <a:lnTo>
                  <a:pt x="266" y="62"/>
                </a:lnTo>
                <a:lnTo>
                  <a:pt x="275" y="80"/>
                </a:lnTo>
                <a:lnTo>
                  <a:pt x="284" y="89"/>
                </a:lnTo>
                <a:lnTo>
                  <a:pt x="293" y="54"/>
                </a:lnTo>
                <a:lnTo>
                  <a:pt x="302" y="54"/>
                </a:lnTo>
                <a:lnTo>
                  <a:pt x="310" y="36"/>
                </a:lnTo>
                <a:lnTo>
                  <a:pt x="319" y="54"/>
                </a:lnTo>
                <a:lnTo>
                  <a:pt x="328" y="27"/>
                </a:lnTo>
                <a:lnTo>
                  <a:pt x="337" y="18"/>
                </a:lnTo>
                <a:lnTo>
                  <a:pt x="337" y="0"/>
                </a:lnTo>
                <a:lnTo>
                  <a:pt x="346" y="36"/>
                </a:lnTo>
                <a:lnTo>
                  <a:pt x="355" y="36"/>
                </a:lnTo>
                <a:lnTo>
                  <a:pt x="364" y="45"/>
                </a:lnTo>
                <a:lnTo>
                  <a:pt x="372" y="36"/>
                </a:lnTo>
                <a:lnTo>
                  <a:pt x="381" y="27"/>
                </a:lnTo>
                <a:lnTo>
                  <a:pt x="390" y="36"/>
                </a:lnTo>
                <a:lnTo>
                  <a:pt x="399" y="45"/>
                </a:lnTo>
                <a:lnTo>
                  <a:pt x="408" y="36"/>
                </a:lnTo>
                <a:lnTo>
                  <a:pt x="408" y="18"/>
                </a:lnTo>
                <a:lnTo>
                  <a:pt x="417" y="45"/>
                </a:lnTo>
                <a:lnTo>
                  <a:pt x="426" y="45"/>
                </a:lnTo>
                <a:lnTo>
                  <a:pt x="435" y="89"/>
                </a:lnTo>
                <a:lnTo>
                  <a:pt x="443" y="80"/>
                </a:lnTo>
                <a:lnTo>
                  <a:pt x="452" y="107"/>
                </a:lnTo>
                <a:lnTo>
                  <a:pt x="461" y="80"/>
                </a:lnTo>
                <a:lnTo>
                  <a:pt x="470" y="116"/>
                </a:lnTo>
                <a:lnTo>
                  <a:pt x="479" y="142"/>
                </a:lnTo>
                <a:lnTo>
                  <a:pt x="488" y="133"/>
                </a:lnTo>
                <a:lnTo>
                  <a:pt x="488" y="142"/>
                </a:lnTo>
                <a:lnTo>
                  <a:pt x="497" y="178"/>
                </a:lnTo>
                <a:lnTo>
                  <a:pt x="505" y="169"/>
                </a:lnTo>
                <a:lnTo>
                  <a:pt x="514" y="195"/>
                </a:lnTo>
                <a:lnTo>
                  <a:pt x="523" y="204"/>
                </a:lnTo>
                <a:lnTo>
                  <a:pt x="532" y="222"/>
                </a:lnTo>
                <a:lnTo>
                  <a:pt x="541" y="240"/>
                </a:lnTo>
                <a:lnTo>
                  <a:pt x="550" y="240"/>
                </a:lnTo>
                <a:lnTo>
                  <a:pt x="559" y="257"/>
                </a:lnTo>
                <a:lnTo>
                  <a:pt x="559" y="284"/>
                </a:lnTo>
                <a:lnTo>
                  <a:pt x="568" y="284"/>
                </a:lnTo>
                <a:lnTo>
                  <a:pt x="576" y="284"/>
                </a:lnTo>
                <a:lnTo>
                  <a:pt x="585" y="311"/>
                </a:lnTo>
                <a:lnTo>
                  <a:pt x="594" y="302"/>
                </a:lnTo>
                <a:lnTo>
                  <a:pt x="603" y="346"/>
                </a:lnTo>
                <a:lnTo>
                  <a:pt x="612" y="337"/>
                </a:lnTo>
                <a:lnTo>
                  <a:pt x="621" y="355"/>
                </a:lnTo>
                <a:lnTo>
                  <a:pt x="630" y="373"/>
                </a:lnTo>
                <a:lnTo>
                  <a:pt x="638" y="381"/>
                </a:lnTo>
                <a:lnTo>
                  <a:pt x="638" y="373"/>
                </a:lnTo>
                <a:lnTo>
                  <a:pt x="647" y="381"/>
                </a:lnTo>
                <a:lnTo>
                  <a:pt x="656" y="390"/>
                </a:lnTo>
                <a:lnTo>
                  <a:pt x="665" y="390"/>
                </a:lnTo>
                <a:lnTo>
                  <a:pt x="674" y="390"/>
                </a:lnTo>
                <a:lnTo>
                  <a:pt x="683" y="390"/>
                </a:lnTo>
                <a:lnTo>
                  <a:pt x="692" y="390"/>
                </a:lnTo>
                <a:lnTo>
                  <a:pt x="701" y="399"/>
                </a:lnTo>
                <a:lnTo>
                  <a:pt x="709" y="417"/>
                </a:lnTo>
                <a:lnTo>
                  <a:pt x="709" y="381"/>
                </a:lnTo>
                <a:lnTo>
                  <a:pt x="718" y="399"/>
                </a:lnTo>
                <a:lnTo>
                  <a:pt x="727" y="399"/>
                </a:lnTo>
                <a:lnTo>
                  <a:pt x="736" y="390"/>
                </a:lnTo>
                <a:lnTo>
                  <a:pt x="745" y="399"/>
                </a:lnTo>
                <a:lnTo>
                  <a:pt x="754" y="381"/>
                </a:lnTo>
                <a:lnTo>
                  <a:pt x="763" y="390"/>
                </a:lnTo>
                <a:lnTo>
                  <a:pt x="771" y="390"/>
                </a:lnTo>
                <a:lnTo>
                  <a:pt x="780" y="390"/>
                </a:lnTo>
                <a:lnTo>
                  <a:pt x="780" y="390"/>
                </a:lnTo>
                <a:lnTo>
                  <a:pt x="789" y="373"/>
                </a:lnTo>
                <a:lnTo>
                  <a:pt x="798" y="381"/>
                </a:lnTo>
                <a:lnTo>
                  <a:pt x="807" y="390"/>
                </a:lnTo>
                <a:lnTo>
                  <a:pt x="816" y="381"/>
                </a:lnTo>
                <a:lnTo>
                  <a:pt x="825" y="381"/>
                </a:lnTo>
                <a:lnTo>
                  <a:pt x="834" y="373"/>
                </a:lnTo>
                <a:lnTo>
                  <a:pt x="842" y="373"/>
                </a:lnTo>
                <a:lnTo>
                  <a:pt x="851" y="373"/>
                </a:lnTo>
                <a:lnTo>
                  <a:pt x="860" y="373"/>
                </a:lnTo>
                <a:lnTo>
                  <a:pt x="869" y="355"/>
                </a:lnTo>
                <a:lnTo>
                  <a:pt x="869" y="355"/>
                </a:lnTo>
                <a:lnTo>
                  <a:pt x="878" y="364"/>
                </a:lnTo>
                <a:lnTo>
                  <a:pt x="887" y="346"/>
                </a:lnTo>
                <a:lnTo>
                  <a:pt x="896" y="346"/>
                </a:lnTo>
                <a:lnTo>
                  <a:pt x="904" y="337"/>
                </a:lnTo>
                <a:lnTo>
                  <a:pt x="913" y="328"/>
                </a:lnTo>
                <a:lnTo>
                  <a:pt x="922" y="311"/>
                </a:lnTo>
                <a:lnTo>
                  <a:pt x="931" y="319"/>
                </a:lnTo>
                <a:lnTo>
                  <a:pt x="940" y="311"/>
                </a:lnTo>
                <a:lnTo>
                  <a:pt x="940" y="311"/>
                </a:lnTo>
                <a:lnTo>
                  <a:pt x="949" y="311"/>
                </a:lnTo>
                <a:lnTo>
                  <a:pt x="958" y="293"/>
                </a:lnTo>
                <a:lnTo>
                  <a:pt x="967" y="293"/>
                </a:lnTo>
                <a:lnTo>
                  <a:pt x="975" y="293"/>
                </a:lnTo>
                <a:lnTo>
                  <a:pt x="984" y="266"/>
                </a:lnTo>
                <a:lnTo>
                  <a:pt x="993" y="284"/>
                </a:lnTo>
                <a:lnTo>
                  <a:pt x="1002" y="266"/>
                </a:lnTo>
                <a:lnTo>
                  <a:pt x="1011" y="257"/>
                </a:lnTo>
                <a:lnTo>
                  <a:pt x="1011" y="249"/>
                </a:lnTo>
                <a:lnTo>
                  <a:pt x="1020" y="249"/>
                </a:lnTo>
                <a:lnTo>
                  <a:pt x="1029" y="257"/>
                </a:lnTo>
                <a:lnTo>
                  <a:pt x="1037" y="231"/>
                </a:lnTo>
                <a:lnTo>
                  <a:pt x="1046" y="231"/>
                </a:lnTo>
                <a:lnTo>
                  <a:pt x="1055" y="213"/>
                </a:lnTo>
                <a:lnTo>
                  <a:pt x="1064" y="213"/>
                </a:lnTo>
                <a:lnTo>
                  <a:pt x="1073" y="213"/>
                </a:lnTo>
                <a:lnTo>
                  <a:pt x="1082" y="213"/>
                </a:lnTo>
                <a:lnTo>
                  <a:pt x="1082" y="195"/>
                </a:lnTo>
                <a:lnTo>
                  <a:pt x="1091" y="204"/>
                </a:lnTo>
                <a:lnTo>
                  <a:pt x="1100" y="187"/>
                </a:lnTo>
                <a:lnTo>
                  <a:pt x="1108" y="178"/>
                </a:lnTo>
                <a:lnTo>
                  <a:pt x="1117" y="178"/>
                </a:lnTo>
                <a:lnTo>
                  <a:pt x="1126" y="178"/>
                </a:lnTo>
                <a:lnTo>
                  <a:pt x="1135" y="178"/>
                </a:lnTo>
                <a:lnTo>
                  <a:pt x="1144" y="195"/>
                </a:lnTo>
                <a:lnTo>
                  <a:pt x="1153" y="187"/>
                </a:lnTo>
                <a:lnTo>
                  <a:pt x="1162" y="187"/>
                </a:lnTo>
                <a:lnTo>
                  <a:pt x="1162" y="178"/>
                </a:lnTo>
                <a:lnTo>
                  <a:pt x="1170" y="195"/>
                </a:lnTo>
                <a:lnTo>
                  <a:pt x="1179" y="213"/>
                </a:lnTo>
                <a:lnTo>
                  <a:pt x="1188" y="195"/>
                </a:lnTo>
                <a:lnTo>
                  <a:pt x="1197" y="187"/>
                </a:lnTo>
                <a:lnTo>
                  <a:pt x="1206" y="195"/>
                </a:lnTo>
                <a:lnTo>
                  <a:pt x="1215" y="204"/>
                </a:lnTo>
                <a:lnTo>
                  <a:pt x="1224" y="204"/>
                </a:lnTo>
                <a:lnTo>
                  <a:pt x="1233" y="213"/>
                </a:lnTo>
                <a:lnTo>
                  <a:pt x="1241" y="213"/>
                </a:lnTo>
                <a:lnTo>
                  <a:pt x="1241" y="222"/>
                </a:lnTo>
                <a:lnTo>
                  <a:pt x="1250" y="222"/>
                </a:lnTo>
                <a:lnTo>
                  <a:pt x="1259" y="222"/>
                </a:lnTo>
                <a:lnTo>
                  <a:pt x="1268" y="222"/>
                </a:lnTo>
                <a:lnTo>
                  <a:pt x="1277" y="222"/>
                </a:lnTo>
                <a:lnTo>
                  <a:pt x="1286" y="249"/>
                </a:lnTo>
                <a:lnTo>
                  <a:pt x="1295" y="240"/>
                </a:lnTo>
                <a:lnTo>
                  <a:pt x="1303" y="249"/>
                </a:lnTo>
                <a:lnTo>
                  <a:pt x="1312" y="249"/>
                </a:lnTo>
                <a:lnTo>
                  <a:pt x="1312" y="275"/>
                </a:lnTo>
                <a:lnTo>
                  <a:pt x="1321" y="266"/>
                </a:lnTo>
                <a:lnTo>
                  <a:pt x="1330" y="275"/>
                </a:lnTo>
                <a:lnTo>
                  <a:pt x="1339" y="302"/>
                </a:lnTo>
                <a:lnTo>
                  <a:pt x="1348" y="302"/>
                </a:lnTo>
                <a:lnTo>
                  <a:pt x="1357" y="319"/>
                </a:lnTo>
                <a:lnTo>
                  <a:pt x="1366" y="319"/>
                </a:lnTo>
                <a:lnTo>
                  <a:pt x="1374" y="337"/>
                </a:lnTo>
                <a:lnTo>
                  <a:pt x="1383" y="346"/>
                </a:lnTo>
                <a:lnTo>
                  <a:pt x="1383" y="346"/>
                </a:lnTo>
                <a:lnTo>
                  <a:pt x="1392" y="364"/>
                </a:lnTo>
                <a:lnTo>
                  <a:pt x="1401" y="364"/>
                </a:lnTo>
                <a:lnTo>
                  <a:pt x="1410" y="381"/>
                </a:lnTo>
                <a:lnTo>
                  <a:pt x="1419" y="381"/>
                </a:lnTo>
                <a:lnTo>
                  <a:pt x="1428" y="373"/>
                </a:lnTo>
                <a:lnTo>
                  <a:pt x="1436" y="390"/>
                </a:lnTo>
                <a:lnTo>
                  <a:pt x="1445" y="399"/>
                </a:lnTo>
                <a:lnTo>
                  <a:pt x="1454" y="399"/>
                </a:lnTo>
                <a:lnTo>
                  <a:pt x="1463" y="390"/>
                </a:lnTo>
                <a:lnTo>
                  <a:pt x="1463" y="408"/>
                </a:lnTo>
                <a:lnTo>
                  <a:pt x="1472" y="399"/>
                </a:lnTo>
                <a:lnTo>
                  <a:pt x="1481" y="399"/>
                </a:lnTo>
                <a:lnTo>
                  <a:pt x="1490" y="399"/>
                </a:lnTo>
                <a:lnTo>
                  <a:pt x="1499" y="408"/>
                </a:lnTo>
                <a:lnTo>
                  <a:pt x="1507" y="408"/>
                </a:lnTo>
                <a:lnTo>
                  <a:pt x="1516" y="399"/>
                </a:lnTo>
                <a:lnTo>
                  <a:pt x="1525" y="399"/>
                </a:lnTo>
                <a:lnTo>
                  <a:pt x="1534" y="399"/>
                </a:lnTo>
                <a:lnTo>
                  <a:pt x="1543" y="399"/>
                </a:lnTo>
                <a:lnTo>
                  <a:pt x="1543" y="399"/>
                </a:lnTo>
                <a:lnTo>
                  <a:pt x="1552" y="408"/>
                </a:lnTo>
                <a:lnTo>
                  <a:pt x="1561" y="399"/>
                </a:lnTo>
                <a:lnTo>
                  <a:pt x="1569" y="408"/>
                </a:lnTo>
                <a:lnTo>
                  <a:pt x="1578" y="408"/>
                </a:lnTo>
                <a:lnTo>
                  <a:pt x="1587" y="408"/>
                </a:lnTo>
                <a:lnTo>
                  <a:pt x="1596" y="408"/>
                </a:lnTo>
                <a:lnTo>
                  <a:pt x="1605" y="408"/>
                </a:lnTo>
                <a:lnTo>
                  <a:pt x="1614" y="417"/>
                </a:lnTo>
                <a:lnTo>
                  <a:pt x="1614" y="408"/>
                </a:lnTo>
                <a:lnTo>
                  <a:pt x="1623" y="408"/>
                </a:lnTo>
                <a:lnTo>
                  <a:pt x="1632" y="408"/>
                </a:lnTo>
                <a:lnTo>
                  <a:pt x="1640" y="408"/>
                </a:lnTo>
                <a:lnTo>
                  <a:pt x="1649" y="408"/>
                </a:lnTo>
                <a:lnTo>
                  <a:pt x="1658" y="408"/>
                </a:lnTo>
                <a:lnTo>
                  <a:pt x="1667" y="399"/>
                </a:lnTo>
                <a:lnTo>
                  <a:pt x="1676" y="408"/>
                </a:lnTo>
                <a:lnTo>
                  <a:pt x="1685" y="399"/>
                </a:lnTo>
                <a:lnTo>
                  <a:pt x="1685" y="408"/>
                </a:lnTo>
                <a:lnTo>
                  <a:pt x="1694" y="408"/>
                </a:lnTo>
                <a:lnTo>
                  <a:pt x="1702" y="408"/>
                </a:lnTo>
                <a:lnTo>
                  <a:pt x="1711" y="408"/>
                </a:lnTo>
                <a:lnTo>
                  <a:pt x="1720" y="408"/>
                </a:lnTo>
                <a:lnTo>
                  <a:pt x="1729" y="408"/>
                </a:lnTo>
                <a:lnTo>
                  <a:pt x="1738" y="408"/>
                </a:lnTo>
                <a:lnTo>
                  <a:pt x="1747" y="417"/>
                </a:lnTo>
                <a:lnTo>
                  <a:pt x="1756" y="408"/>
                </a:lnTo>
                <a:lnTo>
                  <a:pt x="1765" y="408"/>
                </a:lnTo>
                <a:lnTo>
                  <a:pt x="1765" y="408"/>
                </a:lnTo>
                <a:lnTo>
                  <a:pt x="1773" y="408"/>
                </a:lnTo>
                <a:lnTo>
                  <a:pt x="1782" y="417"/>
                </a:lnTo>
                <a:lnTo>
                  <a:pt x="1791" y="408"/>
                </a:lnTo>
                <a:lnTo>
                  <a:pt x="1800" y="408"/>
                </a:lnTo>
                <a:lnTo>
                  <a:pt x="1809" y="408"/>
                </a:lnTo>
                <a:lnTo>
                  <a:pt x="1818" y="399"/>
                </a:lnTo>
                <a:lnTo>
                  <a:pt x="1827" y="408"/>
                </a:lnTo>
                <a:lnTo>
                  <a:pt x="1835" y="408"/>
                </a:lnTo>
                <a:lnTo>
                  <a:pt x="1835" y="408"/>
                </a:lnTo>
                <a:lnTo>
                  <a:pt x="1844" y="408"/>
                </a:lnTo>
                <a:lnTo>
                  <a:pt x="1853" y="408"/>
                </a:lnTo>
                <a:lnTo>
                  <a:pt x="1862" y="408"/>
                </a:lnTo>
                <a:lnTo>
                  <a:pt x="1871" y="408"/>
                </a:lnTo>
                <a:lnTo>
                  <a:pt x="1880" y="417"/>
                </a:lnTo>
                <a:lnTo>
                  <a:pt x="1889" y="408"/>
                </a:lnTo>
                <a:lnTo>
                  <a:pt x="1898" y="408"/>
                </a:lnTo>
                <a:lnTo>
                  <a:pt x="1906" y="417"/>
                </a:lnTo>
                <a:lnTo>
                  <a:pt x="1915" y="408"/>
                </a:lnTo>
                <a:lnTo>
                  <a:pt x="1915" y="417"/>
                </a:lnTo>
                <a:lnTo>
                  <a:pt x="1924" y="408"/>
                </a:lnTo>
                <a:lnTo>
                  <a:pt x="1933" y="408"/>
                </a:lnTo>
                <a:lnTo>
                  <a:pt x="1942" y="408"/>
                </a:lnTo>
                <a:lnTo>
                  <a:pt x="1951" y="417"/>
                </a:lnTo>
                <a:lnTo>
                  <a:pt x="1960" y="408"/>
                </a:lnTo>
                <a:lnTo>
                  <a:pt x="1968" y="408"/>
                </a:lnTo>
                <a:lnTo>
                  <a:pt x="1977" y="408"/>
                </a:lnTo>
                <a:lnTo>
                  <a:pt x="1986" y="408"/>
                </a:lnTo>
                <a:lnTo>
                  <a:pt x="1986" y="408"/>
                </a:lnTo>
                <a:lnTo>
                  <a:pt x="1995" y="408"/>
                </a:lnTo>
                <a:lnTo>
                  <a:pt x="2004" y="408"/>
                </a:lnTo>
                <a:lnTo>
                  <a:pt x="2013" y="408"/>
                </a:lnTo>
                <a:lnTo>
                  <a:pt x="2022" y="408"/>
                </a:lnTo>
                <a:lnTo>
                  <a:pt x="2030" y="408"/>
                </a:lnTo>
                <a:lnTo>
                  <a:pt x="2039" y="408"/>
                </a:lnTo>
                <a:lnTo>
                  <a:pt x="2048" y="408"/>
                </a:lnTo>
                <a:lnTo>
                  <a:pt x="2057" y="408"/>
                </a:lnTo>
                <a:lnTo>
                  <a:pt x="2066" y="408"/>
                </a:lnTo>
                <a:lnTo>
                  <a:pt x="2066" y="408"/>
                </a:lnTo>
                <a:lnTo>
                  <a:pt x="2075" y="408"/>
                </a:lnTo>
                <a:lnTo>
                  <a:pt x="2084" y="408"/>
                </a:lnTo>
                <a:lnTo>
                  <a:pt x="2093" y="408"/>
                </a:lnTo>
                <a:lnTo>
                  <a:pt x="2101" y="408"/>
                </a:lnTo>
                <a:lnTo>
                  <a:pt x="2110" y="408"/>
                </a:lnTo>
                <a:lnTo>
                  <a:pt x="2119" y="408"/>
                </a:lnTo>
                <a:lnTo>
                  <a:pt x="2128" y="408"/>
                </a:lnTo>
                <a:lnTo>
                  <a:pt x="2137" y="408"/>
                </a:lnTo>
                <a:lnTo>
                  <a:pt x="2137" y="408"/>
                </a:lnTo>
                <a:lnTo>
                  <a:pt x="2146" y="408"/>
                </a:lnTo>
                <a:lnTo>
                  <a:pt x="2155" y="408"/>
                </a:lnTo>
                <a:lnTo>
                  <a:pt x="2163" y="408"/>
                </a:lnTo>
                <a:lnTo>
                  <a:pt x="2172" y="408"/>
                </a:lnTo>
                <a:lnTo>
                  <a:pt x="2181" y="408"/>
                </a:lnTo>
                <a:lnTo>
                  <a:pt x="2190" y="408"/>
                </a:lnTo>
                <a:lnTo>
                  <a:pt x="2199" y="399"/>
                </a:lnTo>
                <a:lnTo>
                  <a:pt x="2208" y="408"/>
                </a:lnTo>
                <a:lnTo>
                  <a:pt x="2208" y="408"/>
                </a:lnTo>
                <a:lnTo>
                  <a:pt x="2217" y="408"/>
                </a:lnTo>
                <a:lnTo>
                  <a:pt x="2226" y="399"/>
                </a:lnTo>
                <a:lnTo>
                  <a:pt x="2234" y="408"/>
                </a:lnTo>
                <a:lnTo>
                  <a:pt x="2243" y="408"/>
                </a:lnTo>
                <a:lnTo>
                  <a:pt x="2252" y="408"/>
                </a:lnTo>
                <a:lnTo>
                  <a:pt x="2261" y="399"/>
                </a:lnTo>
                <a:lnTo>
                  <a:pt x="2270" y="399"/>
                </a:lnTo>
                <a:lnTo>
                  <a:pt x="2279" y="408"/>
                </a:lnTo>
                <a:lnTo>
                  <a:pt x="2288" y="408"/>
                </a:lnTo>
                <a:lnTo>
                  <a:pt x="2288" y="399"/>
                </a:lnTo>
                <a:lnTo>
                  <a:pt x="2296" y="399"/>
                </a:lnTo>
                <a:lnTo>
                  <a:pt x="2305" y="399"/>
                </a:lnTo>
                <a:lnTo>
                  <a:pt x="2314" y="399"/>
                </a:lnTo>
                <a:lnTo>
                  <a:pt x="2323" y="399"/>
                </a:lnTo>
                <a:lnTo>
                  <a:pt x="2332" y="408"/>
                </a:lnTo>
                <a:lnTo>
                  <a:pt x="2341" y="399"/>
                </a:lnTo>
                <a:lnTo>
                  <a:pt x="2350" y="408"/>
                </a:lnTo>
                <a:lnTo>
                  <a:pt x="2359" y="399"/>
                </a:lnTo>
                <a:lnTo>
                  <a:pt x="2367" y="408"/>
                </a:lnTo>
                <a:lnTo>
                  <a:pt x="2367" y="399"/>
                </a:lnTo>
                <a:lnTo>
                  <a:pt x="2376" y="399"/>
                </a:lnTo>
              </a:path>
            </a:pathLst>
          </a:custGeom>
          <a:noFill/>
          <a:ln w="285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5" name="Freeform 52"/>
          <p:cNvSpPr>
            <a:spLocks/>
          </p:cNvSpPr>
          <p:nvPr/>
        </p:nvSpPr>
        <p:spPr bwMode="auto">
          <a:xfrm>
            <a:off x="2513187" y="4784767"/>
            <a:ext cx="961737" cy="190204"/>
          </a:xfrm>
          <a:custGeom>
            <a:avLst/>
            <a:gdLst>
              <a:gd name="T0" fmla="*/ 718 w 718"/>
              <a:gd name="T1" fmla="*/ 142 h 142"/>
              <a:gd name="T2" fmla="*/ 700 w 718"/>
              <a:gd name="T3" fmla="*/ 142 h 142"/>
              <a:gd name="T4" fmla="*/ 692 w 718"/>
              <a:gd name="T5" fmla="*/ 142 h 142"/>
              <a:gd name="T6" fmla="*/ 683 w 718"/>
              <a:gd name="T7" fmla="*/ 142 h 142"/>
              <a:gd name="T8" fmla="*/ 665 w 718"/>
              <a:gd name="T9" fmla="*/ 133 h 142"/>
              <a:gd name="T10" fmla="*/ 656 w 718"/>
              <a:gd name="T11" fmla="*/ 133 h 142"/>
              <a:gd name="T12" fmla="*/ 647 w 718"/>
              <a:gd name="T13" fmla="*/ 133 h 142"/>
              <a:gd name="T14" fmla="*/ 629 w 718"/>
              <a:gd name="T15" fmla="*/ 133 h 142"/>
              <a:gd name="T16" fmla="*/ 621 w 718"/>
              <a:gd name="T17" fmla="*/ 124 h 142"/>
              <a:gd name="T18" fmla="*/ 612 w 718"/>
              <a:gd name="T19" fmla="*/ 124 h 142"/>
              <a:gd name="T20" fmla="*/ 594 w 718"/>
              <a:gd name="T21" fmla="*/ 124 h 142"/>
              <a:gd name="T22" fmla="*/ 585 w 718"/>
              <a:gd name="T23" fmla="*/ 116 h 142"/>
              <a:gd name="T24" fmla="*/ 576 w 718"/>
              <a:gd name="T25" fmla="*/ 116 h 142"/>
              <a:gd name="T26" fmla="*/ 559 w 718"/>
              <a:gd name="T27" fmla="*/ 107 h 142"/>
              <a:gd name="T28" fmla="*/ 550 w 718"/>
              <a:gd name="T29" fmla="*/ 107 h 142"/>
              <a:gd name="T30" fmla="*/ 541 w 718"/>
              <a:gd name="T31" fmla="*/ 98 h 142"/>
              <a:gd name="T32" fmla="*/ 523 w 718"/>
              <a:gd name="T33" fmla="*/ 89 h 142"/>
              <a:gd name="T34" fmla="*/ 514 w 718"/>
              <a:gd name="T35" fmla="*/ 80 h 142"/>
              <a:gd name="T36" fmla="*/ 505 w 718"/>
              <a:gd name="T37" fmla="*/ 71 h 142"/>
              <a:gd name="T38" fmla="*/ 488 w 718"/>
              <a:gd name="T39" fmla="*/ 54 h 142"/>
              <a:gd name="T40" fmla="*/ 479 w 718"/>
              <a:gd name="T41" fmla="*/ 45 h 142"/>
              <a:gd name="T42" fmla="*/ 470 w 718"/>
              <a:gd name="T43" fmla="*/ 36 h 142"/>
              <a:gd name="T44" fmla="*/ 452 w 718"/>
              <a:gd name="T45" fmla="*/ 27 h 142"/>
              <a:gd name="T46" fmla="*/ 443 w 718"/>
              <a:gd name="T47" fmla="*/ 18 h 142"/>
              <a:gd name="T48" fmla="*/ 434 w 718"/>
              <a:gd name="T49" fmla="*/ 9 h 142"/>
              <a:gd name="T50" fmla="*/ 417 w 718"/>
              <a:gd name="T51" fmla="*/ 9 h 142"/>
              <a:gd name="T52" fmla="*/ 408 w 718"/>
              <a:gd name="T53" fmla="*/ 9 h 142"/>
              <a:gd name="T54" fmla="*/ 399 w 718"/>
              <a:gd name="T55" fmla="*/ 9 h 142"/>
              <a:gd name="T56" fmla="*/ 390 w 718"/>
              <a:gd name="T57" fmla="*/ 9 h 142"/>
              <a:gd name="T58" fmla="*/ 372 w 718"/>
              <a:gd name="T59" fmla="*/ 18 h 142"/>
              <a:gd name="T60" fmla="*/ 363 w 718"/>
              <a:gd name="T61" fmla="*/ 27 h 142"/>
              <a:gd name="T62" fmla="*/ 355 w 718"/>
              <a:gd name="T63" fmla="*/ 36 h 142"/>
              <a:gd name="T64" fmla="*/ 337 w 718"/>
              <a:gd name="T65" fmla="*/ 45 h 142"/>
              <a:gd name="T66" fmla="*/ 328 w 718"/>
              <a:gd name="T67" fmla="*/ 54 h 142"/>
              <a:gd name="T68" fmla="*/ 319 w 718"/>
              <a:gd name="T69" fmla="*/ 62 h 142"/>
              <a:gd name="T70" fmla="*/ 301 w 718"/>
              <a:gd name="T71" fmla="*/ 71 h 142"/>
              <a:gd name="T72" fmla="*/ 293 w 718"/>
              <a:gd name="T73" fmla="*/ 71 h 142"/>
              <a:gd name="T74" fmla="*/ 284 w 718"/>
              <a:gd name="T75" fmla="*/ 80 h 142"/>
              <a:gd name="T76" fmla="*/ 266 w 718"/>
              <a:gd name="T77" fmla="*/ 80 h 142"/>
              <a:gd name="T78" fmla="*/ 257 w 718"/>
              <a:gd name="T79" fmla="*/ 89 h 142"/>
              <a:gd name="T80" fmla="*/ 248 w 718"/>
              <a:gd name="T81" fmla="*/ 89 h 142"/>
              <a:gd name="T82" fmla="*/ 230 w 718"/>
              <a:gd name="T83" fmla="*/ 98 h 142"/>
              <a:gd name="T84" fmla="*/ 222 w 718"/>
              <a:gd name="T85" fmla="*/ 98 h 142"/>
              <a:gd name="T86" fmla="*/ 213 w 718"/>
              <a:gd name="T87" fmla="*/ 98 h 142"/>
              <a:gd name="T88" fmla="*/ 195 w 718"/>
              <a:gd name="T89" fmla="*/ 98 h 142"/>
              <a:gd name="T90" fmla="*/ 186 w 718"/>
              <a:gd name="T91" fmla="*/ 107 h 142"/>
              <a:gd name="T92" fmla="*/ 177 w 718"/>
              <a:gd name="T93" fmla="*/ 107 h 142"/>
              <a:gd name="T94" fmla="*/ 160 w 718"/>
              <a:gd name="T95" fmla="*/ 107 h 142"/>
              <a:gd name="T96" fmla="*/ 151 w 718"/>
              <a:gd name="T97" fmla="*/ 116 h 142"/>
              <a:gd name="T98" fmla="*/ 142 w 718"/>
              <a:gd name="T99" fmla="*/ 116 h 142"/>
              <a:gd name="T100" fmla="*/ 124 w 718"/>
              <a:gd name="T101" fmla="*/ 116 h 142"/>
              <a:gd name="T102" fmla="*/ 115 w 718"/>
              <a:gd name="T103" fmla="*/ 116 h 142"/>
              <a:gd name="T104" fmla="*/ 106 w 718"/>
              <a:gd name="T105" fmla="*/ 124 h 142"/>
              <a:gd name="T106" fmla="*/ 97 w 718"/>
              <a:gd name="T107" fmla="*/ 124 h 142"/>
              <a:gd name="T108" fmla="*/ 80 w 718"/>
              <a:gd name="T109" fmla="*/ 124 h 142"/>
              <a:gd name="T110" fmla="*/ 71 w 718"/>
              <a:gd name="T111" fmla="*/ 133 h 142"/>
              <a:gd name="T112" fmla="*/ 62 w 718"/>
              <a:gd name="T113" fmla="*/ 133 h 142"/>
              <a:gd name="T114" fmla="*/ 44 w 718"/>
              <a:gd name="T115" fmla="*/ 133 h 142"/>
              <a:gd name="T116" fmla="*/ 35 w 718"/>
              <a:gd name="T117" fmla="*/ 133 h 142"/>
              <a:gd name="T118" fmla="*/ 27 w 718"/>
              <a:gd name="T119" fmla="*/ 142 h 142"/>
              <a:gd name="T120" fmla="*/ 9 w 718"/>
              <a:gd name="T121" fmla="*/ 142 h 142"/>
              <a:gd name="T122" fmla="*/ 0 w 718"/>
              <a:gd name="T123"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8" h="142">
                <a:moveTo>
                  <a:pt x="718" y="142"/>
                </a:moveTo>
                <a:lnTo>
                  <a:pt x="718" y="142"/>
                </a:lnTo>
                <a:lnTo>
                  <a:pt x="718" y="142"/>
                </a:lnTo>
                <a:lnTo>
                  <a:pt x="709" y="142"/>
                </a:lnTo>
                <a:lnTo>
                  <a:pt x="709" y="142"/>
                </a:lnTo>
                <a:lnTo>
                  <a:pt x="700" y="142"/>
                </a:lnTo>
                <a:lnTo>
                  <a:pt x="700" y="142"/>
                </a:lnTo>
                <a:lnTo>
                  <a:pt x="692" y="142"/>
                </a:lnTo>
                <a:lnTo>
                  <a:pt x="692" y="142"/>
                </a:lnTo>
                <a:lnTo>
                  <a:pt x="683" y="142"/>
                </a:lnTo>
                <a:lnTo>
                  <a:pt x="683" y="142"/>
                </a:lnTo>
                <a:lnTo>
                  <a:pt x="683" y="142"/>
                </a:lnTo>
                <a:lnTo>
                  <a:pt x="674" y="142"/>
                </a:lnTo>
                <a:lnTo>
                  <a:pt x="674" y="142"/>
                </a:lnTo>
                <a:lnTo>
                  <a:pt x="665" y="133"/>
                </a:lnTo>
                <a:lnTo>
                  <a:pt x="665" y="133"/>
                </a:lnTo>
                <a:lnTo>
                  <a:pt x="656" y="133"/>
                </a:lnTo>
                <a:lnTo>
                  <a:pt x="656" y="133"/>
                </a:lnTo>
                <a:lnTo>
                  <a:pt x="647" y="133"/>
                </a:lnTo>
                <a:lnTo>
                  <a:pt x="647" y="133"/>
                </a:lnTo>
                <a:lnTo>
                  <a:pt x="647" y="133"/>
                </a:lnTo>
                <a:lnTo>
                  <a:pt x="638" y="133"/>
                </a:lnTo>
                <a:lnTo>
                  <a:pt x="638" y="133"/>
                </a:lnTo>
                <a:lnTo>
                  <a:pt x="629" y="133"/>
                </a:lnTo>
                <a:lnTo>
                  <a:pt x="629" y="133"/>
                </a:lnTo>
                <a:lnTo>
                  <a:pt x="621" y="133"/>
                </a:lnTo>
                <a:lnTo>
                  <a:pt x="621" y="124"/>
                </a:lnTo>
                <a:lnTo>
                  <a:pt x="621" y="124"/>
                </a:lnTo>
                <a:lnTo>
                  <a:pt x="612" y="124"/>
                </a:lnTo>
                <a:lnTo>
                  <a:pt x="612" y="124"/>
                </a:lnTo>
                <a:lnTo>
                  <a:pt x="603" y="124"/>
                </a:lnTo>
                <a:lnTo>
                  <a:pt x="603" y="124"/>
                </a:lnTo>
                <a:lnTo>
                  <a:pt x="594" y="124"/>
                </a:lnTo>
                <a:lnTo>
                  <a:pt x="594" y="124"/>
                </a:lnTo>
                <a:lnTo>
                  <a:pt x="585" y="116"/>
                </a:lnTo>
                <a:lnTo>
                  <a:pt x="585" y="116"/>
                </a:lnTo>
                <a:lnTo>
                  <a:pt x="585" y="116"/>
                </a:lnTo>
                <a:lnTo>
                  <a:pt x="576" y="116"/>
                </a:lnTo>
                <a:lnTo>
                  <a:pt x="576" y="116"/>
                </a:lnTo>
                <a:lnTo>
                  <a:pt x="567" y="116"/>
                </a:lnTo>
                <a:lnTo>
                  <a:pt x="567" y="107"/>
                </a:lnTo>
                <a:lnTo>
                  <a:pt x="559" y="107"/>
                </a:lnTo>
                <a:lnTo>
                  <a:pt x="559" y="107"/>
                </a:lnTo>
                <a:lnTo>
                  <a:pt x="550" y="107"/>
                </a:lnTo>
                <a:lnTo>
                  <a:pt x="550" y="107"/>
                </a:lnTo>
                <a:lnTo>
                  <a:pt x="550" y="98"/>
                </a:lnTo>
                <a:lnTo>
                  <a:pt x="541" y="98"/>
                </a:lnTo>
                <a:lnTo>
                  <a:pt x="541" y="98"/>
                </a:lnTo>
                <a:lnTo>
                  <a:pt x="532" y="89"/>
                </a:lnTo>
                <a:lnTo>
                  <a:pt x="532" y="89"/>
                </a:lnTo>
                <a:lnTo>
                  <a:pt x="523" y="89"/>
                </a:lnTo>
                <a:lnTo>
                  <a:pt x="523" y="80"/>
                </a:lnTo>
                <a:lnTo>
                  <a:pt x="514" y="80"/>
                </a:lnTo>
                <a:lnTo>
                  <a:pt x="514" y="80"/>
                </a:lnTo>
                <a:lnTo>
                  <a:pt x="514" y="71"/>
                </a:lnTo>
                <a:lnTo>
                  <a:pt x="505" y="71"/>
                </a:lnTo>
                <a:lnTo>
                  <a:pt x="505" y="71"/>
                </a:lnTo>
                <a:lnTo>
                  <a:pt x="496" y="62"/>
                </a:lnTo>
                <a:lnTo>
                  <a:pt x="496" y="62"/>
                </a:lnTo>
                <a:lnTo>
                  <a:pt x="488" y="54"/>
                </a:lnTo>
                <a:lnTo>
                  <a:pt x="488" y="54"/>
                </a:lnTo>
                <a:lnTo>
                  <a:pt x="488" y="54"/>
                </a:lnTo>
                <a:lnTo>
                  <a:pt x="479" y="45"/>
                </a:lnTo>
                <a:lnTo>
                  <a:pt x="479" y="45"/>
                </a:lnTo>
                <a:lnTo>
                  <a:pt x="470" y="36"/>
                </a:lnTo>
                <a:lnTo>
                  <a:pt x="470" y="36"/>
                </a:lnTo>
                <a:lnTo>
                  <a:pt x="461" y="36"/>
                </a:lnTo>
                <a:lnTo>
                  <a:pt x="461" y="27"/>
                </a:lnTo>
                <a:lnTo>
                  <a:pt x="452" y="27"/>
                </a:lnTo>
                <a:lnTo>
                  <a:pt x="452" y="18"/>
                </a:lnTo>
                <a:lnTo>
                  <a:pt x="452" y="18"/>
                </a:lnTo>
                <a:lnTo>
                  <a:pt x="443" y="18"/>
                </a:lnTo>
                <a:lnTo>
                  <a:pt x="443" y="18"/>
                </a:lnTo>
                <a:lnTo>
                  <a:pt x="434" y="9"/>
                </a:lnTo>
                <a:lnTo>
                  <a:pt x="434" y="9"/>
                </a:lnTo>
                <a:lnTo>
                  <a:pt x="426" y="9"/>
                </a:lnTo>
                <a:lnTo>
                  <a:pt x="426" y="9"/>
                </a:lnTo>
                <a:lnTo>
                  <a:pt x="417" y="9"/>
                </a:lnTo>
                <a:lnTo>
                  <a:pt x="417" y="9"/>
                </a:lnTo>
                <a:lnTo>
                  <a:pt x="417" y="0"/>
                </a:lnTo>
                <a:lnTo>
                  <a:pt x="408" y="9"/>
                </a:lnTo>
                <a:lnTo>
                  <a:pt x="408" y="9"/>
                </a:lnTo>
                <a:lnTo>
                  <a:pt x="399" y="9"/>
                </a:lnTo>
                <a:lnTo>
                  <a:pt x="399" y="9"/>
                </a:lnTo>
                <a:lnTo>
                  <a:pt x="390" y="9"/>
                </a:lnTo>
                <a:lnTo>
                  <a:pt x="390" y="9"/>
                </a:lnTo>
                <a:lnTo>
                  <a:pt x="390" y="9"/>
                </a:lnTo>
                <a:lnTo>
                  <a:pt x="381" y="18"/>
                </a:lnTo>
                <a:lnTo>
                  <a:pt x="381" y="18"/>
                </a:lnTo>
                <a:lnTo>
                  <a:pt x="372" y="18"/>
                </a:lnTo>
                <a:lnTo>
                  <a:pt x="372" y="18"/>
                </a:lnTo>
                <a:lnTo>
                  <a:pt x="363" y="27"/>
                </a:lnTo>
                <a:lnTo>
                  <a:pt x="363" y="27"/>
                </a:lnTo>
                <a:lnTo>
                  <a:pt x="355" y="27"/>
                </a:lnTo>
                <a:lnTo>
                  <a:pt x="355" y="36"/>
                </a:lnTo>
                <a:lnTo>
                  <a:pt x="355" y="36"/>
                </a:lnTo>
                <a:lnTo>
                  <a:pt x="346" y="36"/>
                </a:lnTo>
                <a:lnTo>
                  <a:pt x="346" y="45"/>
                </a:lnTo>
                <a:lnTo>
                  <a:pt x="337" y="45"/>
                </a:lnTo>
                <a:lnTo>
                  <a:pt x="337" y="45"/>
                </a:lnTo>
                <a:lnTo>
                  <a:pt x="328" y="54"/>
                </a:lnTo>
                <a:lnTo>
                  <a:pt x="328" y="54"/>
                </a:lnTo>
                <a:lnTo>
                  <a:pt x="319" y="54"/>
                </a:lnTo>
                <a:lnTo>
                  <a:pt x="319" y="62"/>
                </a:lnTo>
                <a:lnTo>
                  <a:pt x="319" y="62"/>
                </a:lnTo>
                <a:lnTo>
                  <a:pt x="310" y="62"/>
                </a:lnTo>
                <a:lnTo>
                  <a:pt x="310" y="62"/>
                </a:lnTo>
                <a:lnTo>
                  <a:pt x="301" y="71"/>
                </a:lnTo>
                <a:lnTo>
                  <a:pt x="301" y="71"/>
                </a:lnTo>
                <a:lnTo>
                  <a:pt x="293" y="71"/>
                </a:lnTo>
                <a:lnTo>
                  <a:pt x="293" y="71"/>
                </a:lnTo>
                <a:lnTo>
                  <a:pt x="293" y="71"/>
                </a:lnTo>
                <a:lnTo>
                  <a:pt x="284" y="80"/>
                </a:lnTo>
                <a:lnTo>
                  <a:pt x="284" y="80"/>
                </a:lnTo>
                <a:lnTo>
                  <a:pt x="275" y="80"/>
                </a:lnTo>
                <a:lnTo>
                  <a:pt x="275" y="80"/>
                </a:lnTo>
                <a:lnTo>
                  <a:pt x="266" y="80"/>
                </a:lnTo>
                <a:lnTo>
                  <a:pt x="266" y="80"/>
                </a:lnTo>
                <a:lnTo>
                  <a:pt x="257" y="89"/>
                </a:lnTo>
                <a:lnTo>
                  <a:pt x="257" y="89"/>
                </a:lnTo>
                <a:lnTo>
                  <a:pt x="257" y="89"/>
                </a:lnTo>
                <a:lnTo>
                  <a:pt x="248" y="89"/>
                </a:lnTo>
                <a:lnTo>
                  <a:pt x="248" y="89"/>
                </a:lnTo>
                <a:lnTo>
                  <a:pt x="239" y="89"/>
                </a:lnTo>
                <a:lnTo>
                  <a:pt x="239" y="89"/>
                </a:lnTo>
                <a:lnTo>
                  <a:pt x="230" y="98"/>
                </a:lnTo>
                <a:lnTo>
                  <a:pt x="230" y="98"/>
                </a:lnTo>
                <a:lnTo>
                  <a:pt x="222" y="98"/>
                </a:lnTo>
                <a:lnTo>
                  <a:pt x="222" y="98"/>
                </a:lnTo>
                <a:lnTo>
                  <a:pt x="222" y="98"/>
                </a:lnTo>
                <a:lnTo>
                  <a:pt x="213" y="98"/>
                </a:lnTo>
                <a:lnTo>
                  <a:pt x="213" y="98"/>
                </a:lnTo>
                <a:lnTo>
                  <a:pt x="204" y="98"/>
                </a:lnTo>
                <a:lnTo>
                  <a:pt x="204" y="98"/>
                </a:lnTo>
                <a:lnTo>
                  <a:pt x="195" y="98"/>
                </a:lnTo>
                <a:lnTo>
                  <a:pt x="195" y="107"/>
                </a:lnTo>
                <a:lnTo>
                  <a:pt x="195" y="107"/>
                </a:lnTo>
                <a:lnTo>
                  <a:pt x="186" y="107"/>
                </a:lnTo>
                <a:lnTo>
                  <a:pt x="186" y="107"/>
                </a:lnTo>
                <a:lnTo>
                  <a:pt x="177" y="107"/>
                </a:lnTo>
                <a:lnTo>
                  <a:pt x="177" y="107"/>
                </a:lnTo>
                <a:lnTo>
                  <a:pt x="168" y="107"/>
                </a:lnTo>
                <a:lnTo>
                  <a:pt x="168" y="107"/>
                </a:lnTo>
                <a:lnTo>
                  <a:pt x="160" y="107"/>
                </a:lnTo>
                <a:lnTo>
                  <a:pt x="160" y="107"/>
                </a:lnTo>
                <a:lnTo>
                  <a:pt x="160" y="116"/>
                </a:lnTo>
                <a:lnTo>
                  <a:pt x="151" y="116"/>
                </a:lnTo>
                <a:lnTo>
                  <a:pt x="151" y="116"/>
                </a:lnTo>
                <a:lnTo>
                  <a:pt x="142" y="116"/>
                </a:lnTo>
                <a:lnTo>
                  <a:pt x="142" y="116"/>
                </a:lnTo>
                <a:lnTo>
                  <a:pt x="133" y="116"/>
                </a:lnTo>
                <a:lnTo>
                  <a:pt x="133" y="116"/>
                </a:lnTo>
                <a:lnTo>
                  <a:pt x="124" y="116"/>
                </a:lnTo>
                <a:lnTo>
                  <a:pt x="124" y="116"/>
                </a:lnTo>
                <a:lnTo>
                  <a:pt x="124" y="116"/>
                </a:lnTo>
                <a:lnTo>
                  <a:pt x="115" y="116"/>
                </a:lnTo>
                <a:lnTo>
                  <a:pt x="115" y="116"/>
                </a:lnTo>
                <a:lnTo>
                  <a:pt x="106" y="124"/>
                </a:lnTo>
                <a:lnTo>
                  <a:pt x="106" y="124"/>
                </a:lnTo>
                <a:lnTo>
                  <a:pt x="97" y="124"/>
                </a:lnTo>
                <a:lnTo>
                  <a:pt x="97" y="124"/>
                </a:lnTo>
                <a:lnTo>
                  <a:pt x="97" y="124"/>
                </a:lnTo>
                <a:lnTo>
                  <a:pt x="89" y="124"/>
                </a:lnTo>
                <a:lnTo>
                  <a:pt x="89" y="124"/>
                </a:lnTo>
                <a:lnTo>
                  <a:pt x="80" y="124"/>
                </a:lnTo>
                <a:lnTo>
                  <a:pt x="80" y="124"/>
                </a:lnTo>
                <a:lnTo>
                  <a:pt x="71" y="124"/>
                </a:lnTo>
                <a:lnTo>
                  <a:pt x="71" y="133"/>
                </a:lnTo>
                <a:lnTo>
                  <a:pt x="62" y="133"/>
                </a:lnTo>
                <a:lnTo>
                  <a:pt x="62" y="133"/>
                </a:lnTo>
                <a:lnTo>
                  <a:pt x="62" y="133"/>
                </a:lnTo>
                <a:lnTo>
                  <a:pt x="53" y="133"/>
                </a:lnTo>
                <a:lnTo>
                  <a:pt x="53" y="133"/>
                </a:lnTo>
                <a:lnTo>
                  <a:pt x="44" y="133"/>
                </a:lnTo>
                <a:lnTo>
                  <a:pt x="44" y="133"/>
                </a:lnTo>
                <a:lnTo>
                  <a:pt x="35" y="133"/>
                </a:lnTo>
                <a:lnTo>
                  <a:pt x="35" y="133"/>
                </a:lnTo>
                <a:lnTo>
                  <a:pt x="27" y="133"/>
                </a:lnTo>
                <a:lnTo>
                  <a:pt x="27" y="133"/>
                </a:lnTo>
                <a:lnTo>
                  <a:pt x="27" y="142"/>
                </a:lnTo>
                <a:lnTo>
                  <a:pt x="18" y="142"/>
                </a:lnTo>
                <a:lnTo>
                  <a:pt x="18" y="142"/>
                </a:lnTo>
                <a:lnTo>
                  <a:pt x="9" y="142"/>
                </a:lnTo>
                <a:lnTo>
                  <a:pt x="9" y="142"/>
                </a:lnTo>
                <a:lnTo>
                  <a:pt x="0" y="142"/>
                </a:lnTo>
                <a:lnTo>
                  <a:pt x="0" y="142"/>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6" name="Freeform 53"/>
          <p:cNvSpPr>
            <a:spLocks/>
          </p:cNvSpPr>
          <p:nvPr/>
        </p:nvSpPr>
        <p:spPr bwMode="auto">
          <a:xfrm>
            <a:off x="2738218" y="4784767"/>
            <a:ext cx="973793" cy="190204"/>
          </a:xfrm>
          <a:custGeom>
            <a:avLst/>
            <a:gdLst>
              <a:gd name="T0" fmla="*/ 719 w 727"/>
              <a:gd name="T1" fmla="*/ 142 h 142"/>
              <a:gd name="T2" fmla="*/ 701 w 727"/>
              <a:gd name="T3" fmla="*/ 142 h 142"/>
              <a:gd name="T4" fmla="*/ 692 w 727"/>
              <a:gd name="T5" fmla="*/ 142 h 142"/>
              <a:gd name="T6" fmla="*/ 683 w 727"/>
              <a:gd name="T7" fmla="*/ 142 h 142"/>
              <a:gd name="T8" fmla="*/ 665 w 727"/>
              <a:gd name="T9" fmla="*/ 133 h 142"/>
              <a:gd name="T10" fmla="*/ 657 w 727"/>
              <a:gd name="T11" fmla="*/ 133 h 142"/>
              <a:gd name="T12" fmla="*/ 648 w 727"/>
              <a:gd name="T13" fmla="*/ 133 h 142"/>
              <a:gd name="T14" fmla="*/ 630 w 727"/>
              <a:gd name="T15" fmla="*/ 133 h 142"/>
              <a:gd name="T16" fmla="*/ 621 w 727"/>
              <a:gd name="T17" fmla="*/ 124 h 142"/>
              <a:gd name="T18" fmla="*/ 612 w 727"/>
              <a:gd name="T19" fmla="*/ 124 h 142"/>
              <a:gd name="T20" fmla="*/ 603 w 727"/>
              <a:gd name="T21" fmla="*/ 124 h 142"/>
              <a:gd name="T22" fmla="*/ 586 w 727"/>
              <a:gd name="T23" fmla="*/ 116 h 142"/>
              <a:gd name="T24" fmla="*/ 577 w 727"/>
              <a:gd name="T25" fmla="*/ 116 h 142"/>
              <a:gd name="T26" fmla="*/ 568 w 727"/>
              <a:gd name="T27" fmla="*/ 107 h 142"/>
              <a:gd name="T28" fmla="*/ 550 w 727"/>
              <a:gd name="T29" fmla="*/ 107 h 142"/>
              <a:gd name="T30" fmla="*/ 541 w 727"/>
              <a:gd name="T31" fmla="*/ 98 h 142"/>
              <a:gd name="T32" fmla="*/ 532 w 727"/>
              <a:gd name="T33" fmla="*/ 89 h 142"/>
              <a:gd name="T34" fmla="*/ 515 w 727"/>
              <a:gd name="T35" fmla="*/ 80 h 142"/>
              <a:gd name="T36" fmla="*/ 506 w 727"/>
              <a:gd name="T37" fmla="*/ 71 h 142"/>
              <a:gd name="T38" fmla="*/ 497 w 727"/>
              <a:gd name="T39" fmla="*/ 54 h 142"/>
              <a:gd name="T40" fmla="*/ 479 w 727"/>
              <a:gd name="T41" fmla="*/ 45 h 142"/>
              <a:gd name="T42" fmla="*/ 470 w 727"/>
              <a:gd name="T43" fmla="*/ 36 h 142"/>
              <a:gd name="T44" fmla="*/ 461 w 727"/>
              <a:gd name="T45" fmla="*/ 27 h 142"/>
              <a:gd name="T46" fmla="*/ 444 w 727"/>
              <a:gd name="T47" fmla="*/ 18 h 142"/>
              <a:gd name="T48" fmla="*/ 435 w 727"/>
              <a:gd name="T49" fmla="*/ 9 h 142"/>
              <a:gd name="T50" fmla="*/ 426 w 727"/>
              <a:gd name="T51" fmla="*/ 9 h 142"/>
              <a:gd name="T52" fmla="*/ 408 w 727"/>
              <a:gd name="T53" fmla="*/ 9 h 142"/>
              <a:gd name="T54" fmla="*/ 399 w 727"/>
              <a:gd name="T55" fmla="*/ 9 h 142"/>
              <a:gd name="T56" fmla="*/ 391 w 727"/>
              <a:gd name="T57" fmla="*/ 9 h 142"/>
              <a:gd name="T58" fmla="*/ 373 w 727"/>
              <a:gd name="T59" fmla="*/ 18 h 142"/>
              <a:gd name="T60" fmla="*/ 364 w 727"/>
              <a:gd name="T61" fmla="*/ 27 h 142"/>
              <a:gd name="T62" fmla="*/ 355 w 727"/>
              <a:gd name="T63" fmla="*/ 36 h 142"/>
              <a:gd name="T64" fmla="*/ 337 w 727"/>
              <a:gd name="T65" fmla="*/ 45 h 142"/>
              <a:gd name="T66" fmla="*/ 328 w 727"/>
              <a:gd name="T67" fmla="*/ 54 h 142"/>
              <a:gd name="T68" fmla="*/ 320 w 727"/>
              <a:gd name="T69" fmla="*/ 62 h 142"/>
              <a:gd name="T70" fmla="*/ 311 w 727"/>
              <a:gd name="T71" fmla="*/ 71 h 142"/>
              <a:gd name="T72" fmla="*/ 293 w 727"/>
              <a:gd name="T73" fmla="*/ 71 h 142"/>
              <a:gd name="T74" fmla="*/ 284 w 727"/>
              <a:gd name="T75" fmla="*/ 80 h 142"/>
              <a:gd name="T76" fmla="*/ 275 w 727"/>
              <a:gd name="T77" fmla="*/ 80 h 142"/>
              <a:gd name="T78" fmla="*/ 258 w 727"/>
              <a:gd name="T79" fmla="*/ 89 h 142"/>
              <a:gd name="T80" fmla="*/ 249 w 727"/>
              <a:gd name="T81" fmla="*/ 89 h 142"/>
              <a:gd name="T82" fmla="*/ 240 w 727"/>
              <a:gd name="T83" fmla="*/ 98 h 142"/>
              <a:gd name="T84" fmla="*/ 222 w 727"/>
              <a:gd name="T85" fmla="*/ 98 h 142"/>
              <a:gd name="T86" fmla="*/ 213 w 727"/>
              <a:gd name="T87" fmla="*/ 98 h 142"/>
              <a:gd name="T88" fmla="*/ 204 w 727"/>
              <a:gd name="T89" fmla="*/ 98 h 142"/>
              <a:gd name="T90" fmla="*/ 187 w 727"/>
              <a:gd name="T91" fmla="*/ 107 h 142"/>
              <a:gd name="T92" fmla="*/ 178 w 727"/>
              <a:gd name="T93" fmla="*/ 107 h 142"/>
              <a:gd name="T94" fmla="*/ 169 w 727"/>
              <a:gd name="T95" fmla="*/ 107 h 142"/>
              <a:gd name="T96" fmla="*/ 151 w 727"/>
              <a:gd name="T97" fmla="*/ 116 h 142"/>
              <a:gd name="T98" fmla="*/ 142 w 727"/>
              <a:gd name="T99" fmla="*/ 116 h 142"/>
              <a:gd name="T100" fmla="*/ 133 w 727"/>
              <a:gd name="T101" fmla="*/ 116 h 142"/>
              <a:gd name="T102" fmla="*/ 116 w 727"/>
              <a:gd name="T103" fmla="*/ 116 h 142"/>
              <a:gd name="T104" fmla="*/ 107 w 727"/>
              <a:gd name="T105" fmla="*/ 124 h 142"/>
              <a:gd name="T106" fmla="*/ 98 w 727"/>
              <a:gd name="T107" fmla="*/ 124 h 142"/>
              <a:gd name="T108" fmla="*/ 80 w 727"/>
              <a:gd name="T109" fmla="*/ 124 h 142"/>
              <a:gd name="T110" fmla="*/ 71 w 727"/>
              <a:gd name="T111" fmla="*/ 133 h 142"/>
              <a:gd name="T112" fmla="*/ 62 w 727"/>
              <a:gd name="T113" fmla="*/ 133 h 142"/>
              <a:gd name="T114" fmla="*/ 45 w 727"/>
              <a:gd name="T115" fmla="*/ 133 h 142"/>
              <a:gd name="T116" fmla="*/ 36 w 727"/>
              <a:gd name="T117" fmla="*/ 133 h 142"/>
              <a:gd name="T118" fmla="*/ 27 w 727"/>
              <a:gd name="T119" fmla="*/ 142 h 142"/>
              <a:gd name="T120" fmla="*/ 18 w 727"/>
              <a:gd name="T121" fmla="*/ 142 h 142"/>
              <a:gd name="T122" fmla="*/ 0 w 727"/>
              <a:gd name="T123"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27" h="142">
                <a:moveTo>
                  <a:pt x="727" y="142"/>
                </a:moveTo>
                <a:lnTo>
                  <a:pt x="719" y="142"/>
                </a:lnTo>
                <a:lnTo>
                  <a:pt x="719" y="142"/>
                </a:lnTo>
                <a:lnTo>
                  <a:pt x="710" y="142"/>
                </a:lnTo>
                <a:lnTo>
                  <a:pt x="710" y="142"/>
                </a:lnTo>
                <a:lnTo>
                  <a:pt x="701" y="142"/>
                </a:lnTo>
                <a:lnTo>
                  <a:pt x="701" y="142"/>
                </a:lnTo>
                <a:lnTo>
                  <a:pt x="701" y="142"/>
                </a:lnTo>
                <a:lnTo>
                  <a:pt x="692" y="142"/>
                </a:lnTo>
                <a:lnTo>
                  <a:pt x="692" y="142"/>
                </a:lnTo>
                <a:lnTo>
                  <a:pt x="683" y="142"/>
                </a:lnTo>
                <a:lnTo>
                  <a:pt x="683" y="142"/>
                </a:lnTo>
                <a:lnTo>
                  <a:pt x="674" y="142"/>
                </a:lnTo>
                <a:lnTo>
                  <a:pt x="674" y="142"/>
                </a:lnTo>
                <a:lnTo>
                  <a:pt x="665" y="133"/>
                </a:lnTo>
                <a:lnTo>
                  <a:pt x="665" y="133"/>
                </a:lnTo>
                <a:lnTo>
                  <a:pt x="665" y="133"/>
                </a:lnTo>
                <a:lnTo>
                  <a:pt x="657" y="133"/>
                </a:lnTo>
                <a:lnTo>
                  <a:pt x="657" y="133"/>
                </a:lnTo>
                <a:lnTo>
                  <a:pt x="648" y="133"/>
                </a:lnTo>
                <a:lnTo>
                  <a:pt x="648" y="133"/>
                </a:lnTo>
                <a:lnTo>
                  <a:pt x="639" y="133"/>
                </a:lnTo>
                <a:lnTo>
                  <a:pt x="639" y="133"/>
                </a:lnTo>
                <a:lnTo>
                  <a:pt x="630" y="133"/>
                </a:lnTo>
                <a:lnTo>
                  <a:pt x="630" y="133"/>
                </a:lnTo>
                <a:lnTo>
                  <a:pt x="630" y="133"/>
                </a:lnTo>
                <a:lnTo>
                  <a:pt x="621" y="124"/>
                </a:lnTo>
                <a:lnTo>
                  <a:pt x="621" y="124"/>
                </a:lnTo>
                <a:lnTo>
                  <a:pt x="612" y="124"/>
                </a:lnTo>
                <a:lnTo>
                  <a:pt x="612" y="124"/>
                </a:lnTo>
                <a:lnTo>
                  <a:pt x="603" y="124"/>
                </a:lnTo>
                <a:lnTo>
                  <a:pt x="603" y="124"/>
                </a:lnTo>
                <a:lnTo>
                  <a:pt x="603" y="124"/>
                </a:lnTo>
                <a:lnTo>
                  <a:pt x="594" y="124"/>
                </a:lnTo>
                <a:lnTo>
                  <a:pt x="594" y="116"/>
                </a:lnTo>
                <a:lnTo>
                  <a:pt x="586" y="116"/>
                </a:lnTo>
                <a:lnTo>
                  <a:pt x="586" y="116"/>
                </a:lnTo>
                <a:lnTo>
                  <a:pt x="577" y="116"/>
                </a:lnTo>
                <a:lnTo>
                  <a:pt x="577" y="116"/>
                </a:lnTo>
                <a:lnTo>
                  <a:pt x="568" y="116"/>
                </a:lnTo>
                <a:lnTo>
                  <a:pt x="568" y="107"/>
                </a:lnTo>
                <a:lnTo>
                  <a:pt x="568" y="107"/>
                </a:lnTo>
                <a:lnTo>
                  <a:pt x="559" y="107"/>
                </a:lnTo>
                <a:lnTo>
                  <a:pt x="559" y="107"/>
                </a:lnTo>
                <a:lnTo>
                  <a:pt x="550" y="107"/>
                </a:lnTo>
                <a:lnTo>
                  <a:pt x="550" y="98"/>
                </a:lnTo>
                <a:lnTo>
                  <a:pt x="541" y="98"/>
                </a:lnTo>
                <a:lnTo>
                  <a:pt x="541" y="98"/>
                </a:lnTo>
                <a:lnTo>
                  <a:pt x="532" y="89"/>
                </a:lnTo>
                <a:lnTo>
                  <a:pt x="532" y="89"/>
                </a:lnTo>
                <a:lnTo>
                  <a:pt x="532" y="89"/>
                </a:lnTo>
                <a:lnTo>
                  <a:pt x="524" y="80"/>
                </a:lnTo>
                <a:lnTo>
                  <a:pt x="524" y="80"/>
                </a:lnTo>
                <a:lnTo>
                  <a:pt x="515" y="80"/>
                </a:lnTo>
                <a:lnTo>
                  <a:pt x="515" y="71"/>
                </a:lnTo>
                <a:lnTo>
                  <a:pt x="506" y="71"/>
                </a:lnTo>
                <a:lnTo>
                  <a:pt x="506" y="71"/>
                </a:lnTo>
                <a:lnTo>
                  <a:pt x="506" y="62"/>
                </a:lnTo>
                <a:lnTo>
                  <a:pt x="497" y="62"/>
                </a:lnTo>
                <a:lnTo>
                  <a:pt x="497" y="54"/>
                </a:lnTo>
                <a:lnTo>
                  <a:pt x="488" y="54"/>
                </a:lnTo>
                <a:lnTo>
                  <a:pt x="488" y="54"/>
                </a:lnTo>
                <a:lnTo>
                  <a:pt x="479" y="45"/>
                </a:lnTo>
                <a:lnTo>
                  <a:pt x="479" y="45"/>
                </a:lnTo>
                <a:lnTo>
                  <a:pt x="470" y="36"/>
                </a:lnTo>
                <a:lnTo>
                  <a:pt x="470" y="36"/>
                </a:lnTo>
                <a:lnTo>
                  <a:pt x="470" y="36"/>
                </a:lnTo>
                <a:lnTo>
                  <a:pt x="461" y="27"/>
                </a:lnTo>
                <a:lnTo>
                  <a:pt x="461" y="27"/>
                </a:lnTo>
                <a:lnTo>
                  <a:pt x="453" y="18"/>
                </a:lnTo>
                <a:lnTo>
                  <a:pt x="453" y="18"/>
                </a:lnTo>
                <a:lnTo>
                  <a:pt x="444" y="18"/>
                </a:lnTo>
                <a:lnTo>
                  <a:pt x="444" y="18"/>
                </a:lnTo>
                <a:lnTo>
                  <a:pt x="435" y="9"/>
                </a:lnTo>
                <a:lnTo>
                  <a:pt x="435" y="9"/>
                </a:lnTo>
                <a:lnTo>
                  <a:pt x="435" y="9"/>
                </a:lnTo>
                <a:lnTo>
                  <a:pt x="426" y="9"/>
                </a:lnTo>
                <a:lnTo>
                  <a:pt x="426" y="9"/>
                </a:lnTo>
                <a:lnTo>
                  <a:pt x="417" y="9"/>
                </a:lnTo>
                <a:lnTo>
                  <a:pt x="417" y="0"/>
                </a:lnTo>
                <a:lnTo>
                  <a:pt x="408" y="9"/>
                </a:lnTo>
                <a:lnTo>
                  <a:pt x="408" y="9"/>
                </a:lnTo>
                <a:lnTo>
                  <a:pt x="408" y="9"/>
                </a:lnTo>
                <a:lnTo>
                  <a:pt x="399" y="9"/>
                </a:lnTo>
                <a:lnTo>
                  <a:pt x="399" y="9"/>
                </a:lnTo>
                <a:lnTo>
                  <a:pt x="391" y="9"/>
                </a:lnTo>
                <a:lnTo>
                  <a:pt x="391" y="9"/>
                </a:lnTo>
                <a:lnTo>
                  <a:pt x="382" y="18"/>
                </a:lnTo>
                <a:lnTo>
                  <a:pt x="382" y="18"/>
                </a:lnTo>
                <a:lnTo>
                  <a:pt x="373" y="18"/>
                </a:lnTo>
                <a:lnTo>
                  <a:pt x="373" y="18"/>
                </a:lnTo>
                <a:lnTo>
                  <a:pt x="373" y="27"/>
                </a:lnTo>
                <a:lnTo>
                  <a:pt x="364" y="27"/>
                </a:lnTo>
                <a:lnTo>
                  <a:pt x="364" y="27"/>
                </a:lnTo>
                <a:lnTo>
                  <a:pt x="355" y="36"/>
                </a:lnTo>
                <a:lnTo>
                  <a:pt x="355" y="36"/>
                </a:lnTo>
                <a:lnTo>
                  <a:pt x="346" y="36"/>
                </a:lnTo>
                <a:lnTo>
                  <a:pt x="346" y="45"/>
                </a:lnTo>
                <a:lnTo>
                  <a:pt x="337" y="45"/>
                </a:lnTo>
                <a:lnTo>
                  <a:pt x="337" y="45"/>
                </a:lnTo>
                <a:lnTo>
                  <a:pt x="337" y="54"/>
                </a:lnTo>
                <a:lnTo>
                  <a:pt x="328" y="54"/>
                </a:lnTo>
                <a:lnTo>
                  <a:pt x="328" y="54"/>
                </a:lnTo>
                <a:lnTo>
                  <a:pt x="320" y="62"/>
                </a:lnTo>
                <a:lnTo>
                  <a:pt x="320" y="62"/>
                </a:lnTo>
                <a:lnTo>
                  <a:pt x="311" y="62"/>
                </a:lnTo>
                <a:lnTo>
                  <a:pt x="311" y="62"/>
                </a:lnTo>
                <a:lnTo>
                  <a:pt x="311" y="71"/>
                </a:lnTo>
                <a:lnTo>
                  <a:pt x="302" y="71"/>
                </a:lnTo>
                <a:lnTo>
                  <a:pt x="302" y="71"/>
                </a:lnTo>
                <a:lnTo>
                  <a:pt x="293" y="71"/>
                </a:lnTo>
                <a:lnTo>
                  <a:pt x="293" y="71"/>
                </a:lnTo>
                <a:lnTo>
                  <a:pt x="284" y="80"/>
                </a:lnTo>
                <a:lnTo>
                  <a:pt x="284" y="80"/>
                </a:lnTo>
                <a:lnTo>
                  <a:pt x="275" y="80"/>
                </a:lnTo>
                <a:lnTo>
                  <a:pt x="275" y="80"/>
                </a:lnTo>
                <a:lnTo>
                  <a:pt x="275" y="80"/>
                </a:lnTo>
                <a:lnTo>
                  <a:pt x="266" y="80"/>
                </a:lnTo>
                <a:lnTo>
                  <a:pt x="266" y="89"/>
                </a:lnTo>
                <a:lnTo>
                  <a:pt x="258" y="89"/>
                </a:lnTo>
                <a:lnTo>
                  <a:pt x="258" y="89"/>
                </a:lnTo>
                <a:lnTo>
                  <a:pt x="249" y="89"/>
                </a:lnTo>
                <a:lnTo>
                  <a:pt x="249" y="89"/>
                </a:lnTo>
                <a:lnTo>
                  <a:pt x="240" y="89"/>
                </a:lnTo>
                <a:lnTo>
                  <a:pt x="240" y="89"/>
                </a:lnTo>
                <a:lnTo>
                  <a:pt x="240" y="98"/>
                </a:lnTo>
                <a:lnTo>
                  <a:pt x="231" y="98"/>
                </a:lnTo>
                <a:lnTo>
                  <a:pt x="231" y="98"/>
                </a:lnTo>
                <a:lnTo>
                  <a:pt x="222" y="98"/>
                </a:lnTo>
                <a:lnTo>
                  <a:pt x="222" y="98"/>
                </a:lnTo>
                <a:lnTo>
                  <a:pt x="213" y="98"/>
                </a:lnTo>
                <a:lnTo>
                  <a:pt x="213" y="98"/>
                </a:lnTo>
                <a:lnTo>
                  <a:pt x="213" y="98"/>
                </a:lnTo>
                <a:lnTo>
                  <a:pt x="204" y="98"/>
                </a:lnTo>
                <a:lnTo>
                  <a:pt x="204" y="98"/>
                </a:lnTo>
                <a:lnTo>
                  <a:pt x="195" y="107"/>
                </a:lnTo>
                <a:lnTo>
                  <a:pt x="195" y="107"/>
                </a:lnTo>
                <a:lnTo>
                  <a:pt x="187" y="107"/>
                </a:lnTo>
                <a:lnTo>
                  <a:pt x="187" y="107"/>
                </a:lnTo>
                <a:lnTo>
                  <a:pt x="178" y="107"/>
                </a:lnTo>
                <a:lnTo>
                  <a:pt x="178" y="107"/>
                </a:lnTo>
                <a:lnTo>
                  <a:pt x="178" y="107"/>
                </a:lnTo>
                <a:lnTo>
                  <a:pt x="169" y="107"/>
                </a:lnTo>
                <a:lnTo>
                  <a:pt x="169" y="107"/>
                </a:lnTo>
                <a:lnTo>
                  <a:pt x="160" y="107"/>
                </a:lnTo>
                <a:lnTo>
                  <a:pt x="160" y="116"/>
                </a:lnTo>
                <a:lnTo>
                  <a:pt x="151" y="116"/>
                </a:lnTo>
                <a:lnTo>
                  <a:pt x="151" y="116"/>
                </a:lnTo>
                <a:lnTo>
                  <a:pt x="142" y="116"/>
                </a:lnTo>
                <a:lnTo>
                  <a:pt x="142" y="116"/>
                </a:lnTo>
                <a:lnTo>
                  <a:pt x="142" y="116"/>
                </a:lnTo>
                <a:lnTo>
                  <a:pt x="133" y="116"/>
                </a:lnTo>
                <a:lnTo>
                  <a:pt x="133" y="116"/>
                </a:lnTo>
                <a:lnTo>
                  <a:pt x="125" y="116"/>
                </a:lnTo>
                <a:lnTo>
                  <a:pt x="125" y="116"/>
                </a:lnTo>
                <a:lnTo>
                  <a:pt x="116" y="116"/>
                </a:lnTo>
                <a:lnTo>
                  <a:pt x="116" y="116"/>
                </a:lnTo>
                <a:lnTo>
                  <a:pt x="116" y="124"/>
                </a:lnTo>
                <a:lnTo>
                  <a:pt x="107" y="124"/>
                </a:lnTo>
                <a:lnTo>
                  <a:pt x="107" y="124"/>
                </a:lnTo>
                <a:lnTo>
                  <a:pt x="98" y="124"/>
                </a:lnTo>
                <a:lnTo>
                  <a:pt x="98" y="124"/>
                </a:lnTo>
                <a:lnTo>
                  <a:pt x="89" y="124"/>
                </a:lnTo>
                <a:lnTo>
                  <a:pt x="89" y="124"/>
                </a:lnTo>
                <a:lnTo>
                  <a:pt x="80" y="124"/>
                </a:lnTo>
                <a:lnTo>
                  <a:pt x="80" y="124"/>
                </a:lnTo>
                <a:lnTo>
                  <a:pt x="80" y="124"/>
                </a:lnTo>
                <a:lnTo>
                  <a:pt x="71" y="133"/>
                </a:lnTo>
                <a:lnTo>
                  <a:pt x="71" y="133"/>
                </a:lnTo>
                <a:lnTo>
                  <a:pt x="62" y="133"/>
                </a:lnTo>
                <a:lnTo>
                  <a:pt x="62" y="133"/>
                </a:lnTo>
                <a:lnTo>
                  <a:pt x="54" y="133"/>
                </a:lnTo>
                <a:lnTo>
                  <a:pt x="54" y="133"/>
                </a:lnTo>
                <a:lnTo>
                  <a:pt x="45" y="133"/>
                </a:lnTo>
                <a:lnTo>
                  <a:pt x="45" y="133"/>
                </a:lnTo>
                <a:lnTo>
                  <a:pt x="45" y="133"/>
                </a:lnTo>
                <a:lnTo>
                  <a:pt x="36" y="133"/>
                </a:lnTo>
                <a:lnTo>
                  <a:pt x="36" y="133"/>
                </a:lnTo>
                <a:lnTo>
                  <a:pt x="27" y="133"/>
                </a:lnTo>
                <a:lnTo>
                  <a:pt x="27" y="142"/>
                </a:lnTo>
                <a:lnTo>
                  <a:pt x="18" y="142"/>
                </a:lnTo>
                <a:lnTo>
                  <a:pt x="18" y="142"/>
                </a:lnTo>
                <a:lnTo>
                  <a:pt x="18" y="142"/>
                </a:lnTo>
                <a:lnTo>
                  <a:pt x="9" y="142"/>
                </a:lnTo>
                <a:lnTo>
                  <a:pt x="9" y="142"/>
                </a:lnTo>
                <a:lnTo>
                  <a:pt x="0" y="142"/>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7" name="Freeform 54"/>
          <p:cNvSpPr>
            <a:spLocks/>
          </p:cNvSpPr>
          <p:nvPr/>
        </p:nvSpPr>
        <p:spPr bwMode="auto">
          <a:xfrm>
            <a:off x="2513187" y="4691005"/>
            <a:ext cx="961737" cy="320133"/>
          </a:xfrm>
          <a:custGeom>
            <a:avLst/>
            <a:gdLst>
              <a:gd name="T0" fmla="*/ 718 w 718"/>
              <a:gd name="T1" fmla="*/ 168 h 239"/>
              <a:gd name="T2" fmla="*/ 700 w 718"/>
              <a:gd name="T3" fmla="*/ 159 h 239"/>
              <a:gd name="T4" fmla="*/ 692 w 718"/>
              <a:gd name="T5" fmla="*/ 141 h 239"/>
              <a:gd name="T6" fmla="*/ 683 w 718"/>
              <a:gd name="T7" fmla="*/ 132 h 239"/>
              <a:gd name="T8" fmla="*/ 665 w 718"/>
              <a:gd name="T9" fmla="*/ 124 h 239"/>
              <a:gd name="T10" fmla="*/ 656 w 718"/>
              <a:gd name="T11" fmla="*/ 106 h 239"/>
              <a:gd name="T12" fmla="*/ 647 w 718"/>
              <a:gd name="T13" fmla="*/ 88 h 239"/>
              <a:gd name="T14" fmla="*/ 629 w 718"/>
              <a:gd name="T15" fmla="*/ 79 h 239"/>
              <a:gd name="T16" fmla="*/ 621 w 718"/>
              <a:gd name="T17" fmla="*/ 62 h 239"/>
              <a:gd name="T18" fmla="*/ 612 w 718"/>
              <a:gd name="T19" fmla="*/ 53 h 239"/>
              <a:gd name="T20" fmla="*/ 594 w 718"/>
              <a:gd name="T21" fmla="*/ 44 h 239"/>
              <a:gd name="T22" fmla="*/ 585 w 718"/>
              <a:gd name="T23" fmla="*/ 35 h 239"/>
              <a:gd name="T24" fmla="*/ 576 w 718"/>
              <a:gd name="T25" fmla="*/ 26 h 239"/>
              <a:gd name="T26" fmla="*/ 559 w 718"/>
              <a:gd name="T27" fmla="*/ 26 h 239"/>
              <a:gd name="T28" fmla="*/ 550 w 718"/>
              <a:gd name="T29" fmla="*/ 17 h 239"/>
              <a:gd name="T30" fmla="*/ 541 w 718"/>
              <a:gd name="T31" fmla="*/ 17 h 239"/>
              <a:gd name="T32" fmla="*/ 523 w 718"/>
              <a:gd name="T33" fmla="*/ 17 h 239"/>
              <a:gd name="T34" fmla="*/ 514 w 718"/>
              <a:gd name="T35" fmla="*/ 17 h 239"/>
              <a:gd name="T36" fmla="*/ 505 w 718"/>
              <a:gd name="T37" fmla="*/ 17 h 239"/>
              <a:gd name="T38" fmla="*/ 488 w 718"/>
              <a:gd name="T39" fmla="*/ 8 h 239"/>
              <a:gd name="T40" fmla="*/ 479 w 718"/>
              <a:gd name="T41" fmla="*/ 8 h 239"/>
              <a:gd name="T42" fmla="*/ 470 w 718"/>
              <a:gd name="T43" fmla="*/ 0 h 239"/>
              <a:gd name="T44" fmla="*/ 452 w 718"/>
              <a:gd name="T45" fmla="*/ 0 h 239"/>
              <a:gd name="T46" fmla="*/ 443 w 718"/>
              <a:gd name="T47" fmla="*/ 0 h 239"/>
              <a:gd name="T48" fmla="*/ 434 w 718"/>
              <a:gd name="T49" fmla="*/ 0 h 239"/>
              <a:gd name="T50" fmla="*/ 417 w 718"/>
              <a:gd name="T51" fmla="*/ 0 h 239"/>
              <a:gd name="T52" fmla="*/ 408 w 718"/>
              <a:gd name="T53" fmla="*/ 0 h 239"/>
              <a:gd name="T54" fmla="*/ 399 w 718"/>
              <a:gd name="T55" fmla="*/ 8 h 239"/>
              <a:gd name="T56" fmla="*/ 390 w 718"/>
              <a:gd name="T57" fmla="*/ 17 h 239"/>
              <a:gd name="T58" fmla="*/ 372 w 718"/>
              <a:gd name="T59" fmla="*/ 26 h 239"/>
              <a:gd name="T60" fmla="*/ 363 w 718"/>
              <a:gd name="T61" fmla="*/ 44 h 239"/>
              <a:gd name="T62" fmla="*/ 355 w 718"/>
              <a:gd name="T63" fmla="*/ 53 h 239"/>
              <a:gd name="T64" fmla="*/ 337 w 718"/>
              <a:gd name="T65" fmla="*/ 62 h 239"/>
              <a:gd name="T66" fmla="*/ 328 w 718"/>
              <a:gd name="T67" fmla="*/ 79 h 239"/>
              <a:gd name="T68" fmla="*/ 319 w 718"/>
              <a:gd name="T69" fmla="*/ 88 h 239"/>
              <a:gd name="T70" fmla="*/ 301 w 718"/>
              <a:gd name="T71" fmla="*/ 97 h 239"/>
              <a:gd name="T72" fmla="*/ 293 w 718"/>
              <a:gd name="T73" fmla="*/ 106 h 239"/>
              <a:gd name="T74" fmla="*/ 284 w 718"/>
              <a:gd name="T75" fmla="*/ 115 h 239"/>
              <a:gd name="T76" fmla="*/ 266 w 718"/>
              <a:gd name="T77" fmla="*/ 124 h 239"/>
              <a:gd name="T78" fmla="*/ 257 w 718"/>
              <a:gd name="T79" fmla="*/ 132 h 239"/>
              <a:gd name="T80" fmla="*/ 248 w 718"/>
              <a:gd name="T81" fmla="*/ 132 h 239"/>
              <a:gd name="T82" fmla="*/ 230 w 718"/>
              <a:gd name="T83" fmla="*/ 141 h 239"/>
              <a:gd name="T84" fmla="*/ 222 w 718"/>
              <a:gd name="T85" fmla="*/ 150 h 239"/>
              <a:gd name="T86" fmla="*/ 213 w 718"/>
              <a:gd name="T87" fmla="*/ 150 h 239"/>
              <a:gd name="T88" fmla="*/ 195 w 718"/>
              <a:gd name="T89" fmla="*/ 159 h 239"/>
              <a:gd name="T90" fmla="*/ 186 w 718"/>
              <a:gd name="T91" fmla="*/ 168 h 239"/>
              <a:gd name="T92" fmla="*/ 177 w 718"/>
              <a:gd name="T93" fmla="*/ 168 h 239"/>
              <a:gd name="T94" fmla="*/ 160 w 718"/>
              <a:gd name="T95" fmla="*/ 177 h 239"/>
              <a:gd name="T96" fmla="*/ 151 w 718"/>
              <a:gd name="T97" fmla="*/ 177 h 239"/>
              <a:gd name="T98" fmla="*/ 142 w 718"/>
              <a:gd name="T99" fmla="*/ 186 h 239"/>
              <a:gd name="T100" fmla="*/ 124 w 718"/>
              <a:gd name="T101" fmla="*/ 186 h 239"/>
              <a:gd name="T102" fmla="*/ 115 w 718"/>
              <a:gd name="T103" fmla="*/ 194 h 239"/>
              <a:gd name="T104" fmla="*/ 106 w 718"/>
              <a:gd name="T105" fmla="*/ 194 h 239"/>
              <a:gd name="T106" fmla="*/ 97 w 718"/>
              <a:gd name="T107" fmla="*/ 203 h 239"/>
              <a:gd name="T108" fmla="*/ 80 w 718"/>
              <a:gd name="T109" fmla="*/ 203 h 239"/>
              <a:gd name="T110" fmla="*/ 71 w 718"/>
              <a:gd name="T111" fmla="*/ 212 h 239"/>
              <a:gd name="T112" fmla="*/ 62 w 718"/>
              <a:gd name="T113" fmla="*/ 212 h 239"/>
              <a:gd name="T114" fmla="*/ 44 w 718"/>
              <a:gd name="T115" fmla="*/ 221 h 239"/>
              <a:gd name="T116" fmla="*/ 35 w 718"/>
              <a:gd name="T117" fmla="*/ 221 h 239"/>
              <a:gd name="T118" fmla="*/ 27 w 718"/>
              <a:gd name="T119" fmla="*/ 230 h 239"/>
              <a:gd name="T120" fmla="*/ 9 w 718"/>
              <a:gd name="T121" fmla="*/ 230 h 239"/>
              <a:gd name="T122" fmla="*/ 0 w 718"/>
              <a:gd name="T123" fmla="*/ 23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8" h="239">
                <a:moveTo>
                  <a:pt x="718" y="168"/>
                </a:moveTo>
                <a:lnTo>
                  <a:pt x="718" y="168"/>
                </a:lnTo>
                <a:lnTo>
                  <a:pt x="718" y="168"/>
                </a:lnTo>
                <a:lnTo>
                  <a:pt x="709" y="159"/>
                </a:lnTo>
                <a:lnTo>
                  <a:pt x="709" y="159"/>
                </a:lnTo>
                <a:lnTo>
                  <a:pt x="700" y="159"/>
                </a:lnTo>
                <a:lnTo>
                  <a:pt x="700" y="150"/>
                </a:lnTo>
                <a:lnTo>
                  <a:pt x="692" y="150"/>
                </a:lnTo>
                <a:lnTo>
                  <a:pt x="692" y="141"/>
                </a:lnTo>
                <a:lnTo>
                  <a:pt x="683" y="141"/>
                </a:lnTo>
                <a:lnTo>
                  <a:pt x="683" y="132"/>
                </a:lnTo>
                <a:lnTo>
                  <a:pt x="683" y="132"/>
                </a:lnTo>
                <a:lnTo>
                  <a:pt x="674" y="132"/>
                </a:lnTo>
                <a:lnTo>
                  <a:pt x="674" y="124"/>
                </a:lnTo>
                <a:lnTo>
                  <a:pt x="665" y="124"/>
                </a:lnTo>
                <a:lnTo>
                  <a:pt x="665" y="115"/>
                </a:lnTo>
                <a:lnTo>
                  <a:pt x="656" y="115"/>
                </a:lnTo>
                <a:lnTo>
                  <a:pt x="656" y="106"/>
                </a:lnTo>
                <a:lnTo>
                  <a:pt x="647" y="106"/>
                </a:lnTo>
                <a:lnTo>
                  <a:pt x="647" y="97"/>
                </a:lnTo>
                <a:lnTo>
                  <a:pt x="647" y="88"/>
                </a:lnTo>
                <a:lnTo>
                  <a:pt x="638" y="88"/>
                </a:lnTo>
                <a:lnTo>
                  <a:pt x="638" y="79"/>
                </a:lnTo>
                <a:lnTo>
                  <a:pt x="629" y="79"/>
                </a:lnTo>
                <a:lnTo>
                  <a:pt x="629" y="70"/>
                </a:lnTo>
                <a:lnTo>
                  <a:pt x="621" y="70"/>
                </a:lnTo>
                <a:lnTo>
                  <a:pt x="621" y="62"/>
                </a:lnTo>
                <a:lnTo>
                  <a:pt x="621" y="62"/>
                </a:lnTo>
                <a:lnTo>
                  <a:pt x="612" y="53"/>
                </a:lnTo>
                <a:lnTo>
                  <a:pt x="612" y="53"/>
                </a:lnTo>
                <a:lnTo>
                  <a:pt x="603" y="44"/>
                </a:lnTo>
                <a:lnTo>
                  <a:pt x="603" y="44"/>
                </a:lnTo>
                <a:lnTo>
                  <a:pt x="594" y="44"/>
                </a:lnTo>
                <a:lnTo>
                  <a:pt x="594" y="35"/>
                </a:lnTo>
                <a:lnTo>
                  <a:pt x="585" y="35"/>
                </a:lnTo>
                <a:lnTo>
                  <a:pt x="585" y="35"/>
                </a:lnTo>
                <a:lnTo>
                  <a:pt x="585" y="26"/>
                </a:lnTo>
                <a:lnTo>
                  <a:pt x="576" y="26"/>
                </a:lnTo>
                <a:lnTo>
                  <a:pt x="576" y="26"/>
                </a:lnTo>
                <a:lnTo>
                  <a:pt x="567" y="26"/>
                </a:lnTo>
                <a:lnTo>
                  <a:pt x="567" y="26"/>
                </a:lnTo>
                <a:lnTo>
                  <a:pt x="559" y="26"/>
                </a:lnTo>
                <a:lnTo>
                  <a:pt x="559" y="26"/>
                </a:lnTo>
                <a:lnTo>
                  <a:pt x="550" y="17"/>
                </a:lnTo>
                <a:lnTo>
                  <a:pt x="550" y="17"/>
                </a:lnTo>
                <a:lnTo>
                  <a:pt x="550" y="17"/>
                </a:lnTo>
                <a:lnTo>
                  <a:pt x="541" y="17"/>
                </a:lnTo>
                <a:lnTo>
                  <a:pt x="541" y="17"/>
                </a:lnTo>
                <a:lnTo>
                  <a:pt x="532" y="17"/>
                </a:lnTo>
                <a:lnTo>
                  <a:pt x="532" y="17"/>
                </a:lnTo>
                <a:lnTo>
                  <a:pt x="523" y="17"/>
                </a:lnTo>
                <a:lnTo>
                  <a:pt x="523" y="17"/>
                </a:lnTo>
                <a:lnTo>
                  <a:pt x="514" y="17"/>
                </a:lnTo>
                <a:lnTo>
                  <a:pt x="514" y="17"/>
                </a:lnTo>
                <a:lnTo>
                  <a:pt x="514" y="17"/>
                </a:lnTo>
                <a:lnTo>
                  <a:pt x="505" y="17"/>
                </a:lnTo>
                <a:lnTo>
                  <a:pt x="505" y="17"/>
                </a:lnTo>
                <a:lnTo>
                  <a:pt x="496" y="8"/>
                </a:lnTo>
                <a:lnTo>
                  <a:pt x="496" y="8"/>
                </a:lnTo>
                <a:lnTo>
                  <a:pt x="488" y="8"/>
                </a:lnTo>
                <a:lnTo>
                  <a:pt x="488" y="8"/>
                </a:lnTo>
                <a:lnTo>
                  <a:pt x="488" y="8"/>
                </a:lnTo>
                <a:lnTo>
                  <a:pt x="479" y="8"/>
                </a:lnTo>
                <a:lnTo>
                  <a:pt x="479" y="8"/>
                </a:lnTo>
                <a:lnTo>
                  <a:pt x="470" y="8"/>
                </a:lnTo>
                <a:lnTo>
                  <a:pt x="470" y="0"/>
                </a:lnTo>
                <a:lnTo>
                  <a:pt x="461" y="0"/>
                </a:lnTo>
                <a:lnTo>
                  <a:pt x="461" y="0"/>
                </a:lnTo>
                <a:lnTo>
                  <a:pt x="452" y="0"/>
                </a:lnTo>
                <a:lnTo>
                  <a:pt x="452" y="0"/>
                </a:lnTo>
                <a:lnTo>
                  <a:pt x="452" y="0"/>
                </a:lnTo>
                <a:lnTo>
                  <a:pt x="443" y="0"/>
                </a:lnTo>
                <a:lnTo>
                  <a:pt x="443" y="0"/>
                </a:lnTo>
                <a:lnTo>
                  <a:pt x="434" y="0"/>
                </a:lnTo>
                <a:lnTo>
                  <a:pt x="434" y="0"/>
                </a:lnTo>
                <a:lnTo>
                  <a:pt x="426" y="0"/>
                </a:lnTo>
                <a:lnTo>
                  <a:pt x="426" y="0"/>
                </a:lnTo>
                <a:lnTo>
                  <a:pt x="417" y="0"/>
                </a:lnTo>
                <a:lnTo>
                  <a:pt x="417" y="0"/>
                </a:lnTo>
                <a:lnTo>
                  <a:pt x="417" y="0"/>
                </a:lnTo>
                <a:lnTo>
                  <a:pt x="408" y="0"/>
                </a:lnTo>
                <a:lnTo>
                  <a:pt x="408" y="8"/>
                </a:lnTo>
                <a:lnTo>
                  <a:pt x="399" y="8"/>
                </a:lnTo>
                <a:lnTo>
                  <a:pt x="399" y="8"/>
                </a:lnTo>
                <a:lnTo>
                  <a:pt x="390" y="8"/>
                </a:lnTo>
                <a:lnTo>
                  <a:pt x="390" y="17"/>
                </a:lnTo>
                <a:lnTo>
                  <a:pt x="390" y="17"/>
                </a:lnTo>
                <a:lnTo>
                  <a:pt x="381" y="26"/>
                </a:lnTo>
                <a:lnTo>
                  <a:pt x="381" y="26"/>
                </a:lnTo>
                <a:lnTo>
                  <a:pt x="372" y="26"/>
                </a:lnTo>
                <a:lnTo>
                  <a:pt x="372" y="35"/>
                </a:lnTo>
                <a:lnTo>
                  <a:pt x="363" y="35"/>
                </a:lnTo>
                <a:lnTo>
                  <a:pt x="363" y="44"/>
                </a:lnTo>
                <a:lnTo>
                  <a:pt x="355" y="44"/>
                </a:lnTo>
                <a:lnTo>
                  <a:pt x="355" y="53"/>
                </a:lnTo>
                <a:lnTo>
                  <a:pt x="355" y="53"/>
                </a:lnTo>
                <a:lnTo>
                  <a:pt x="346" y="62"/>
                </a:lnTo>
                <a:lnTo>
                  <a:pt x="346" y="62"/>
                </a:lnTo>
                <a:lnTo>
                  <a:pt x="337" y="62"/>
                </a:lnTo>
                <a:lnTo>
                  <a:pt x="337" y="70"/>
                </a:lnTo>
                <a:lnTo>
                  <a:pt x="328" y="70"/>
                </a:lnTo>
                <a:lnTo>
                  <a:pt x="328" y="79"/>
                </a:lnTo>
                <a:lnTo>
                  <a:pt x="319" y="79"/>
                </a:lnTo>
                <a:lnTo>
                  <a:pt x="319" y="88"/>
                </a:lnTo>
                <a:lnTo>
                  <a:pt x="319" y="88"/>
                </a:lnTo>
                <a:lnTo>
                  <a:pt x="310" y="88"/>
                </a:lnTo>
                <a:lnTo>
                  <a:pt x="310" y="97"/>
                </a:lnTo>
                <a:lnTo>
                  <a:pt x="301" y="97"/>
                </a:lnTo>
                <a:lnTo>
                  <a:pt x="301" y="106"/>
                </a:lnTo>
                <a:lnTo>
                  <a:pt x="293" y="106"/>
                </a:lnTo>
                <a:lnTo>
                  <a:pt x="293" y="106"/>
                </a:lnTo>
                <a:lnTo>
                  <a:pt x="293" y="106"/>
                </a:lnTo>
                <a:lnTo>
                  <a:pt x="284" y="115"/>
                </a:lnTo>
                <a:lnTo>
                  <a:pt x="284" y="115"/>
                </a:lnTo>
                <a:lnTo>
                  <a:pt x="275" y="115"/>
                </a:lnTo>
                <a:lnTo>
                  <a:pt x="275" y="124"/>
                </a:lnTo>
                <a:lnTo>
                  <a:pt x="266" y="124"/>
                </a:lnTo>
                <a:lnTo>
                  <a:pt x="266" y="124"/>
                </a:lnTo>
                <a:lnTo>
                  <a:pt x="257" y="124"/>
                </a:lnTo>
                <a:lnTo>
                  <a:pt x="257" y="132"/>
                </a:lnTo>
                <a:lnTo>
                  <a:pt x="257" y="132"/>
                </a:lnTo>
                <a:lnTo>
                  <a:pt x="248" y="132"/>
                </a:lnTo>
                <a:lnTo>
                  <a:pt x="248" y="132"/>
                </a:lnTo>
                <a:lnTo>
                  <a:pt x="239" y="141"/>
                </a:lnTo>
                <a:lnTo>
                  <a:pt x="239" y="141"/>
                </a:lnTo>
                <a:lnTo>
                  <a:pt x="230" y="141"/>
                </a:lnTo>
                <a:lnTo>
                  <a:pt x="230" y="141"/>
                </a:lnTo>
                <a:lnTo>
                  <a:pt x="222" y="150"/>
                </a:lnTo>
                <a:lnTo>
                  <a:pt x="222" y="150"/>
                </a:lnTo>
                <a:lnTo>
                  <a:pt x="222" y="150"/>
                </a:lnTo>
                <a:lnTo>
                  <a:pt x="213" y="150"/>
                </a:lnTo>
                <a:lnTo>
                  <a:pt x="213" y="150"/>
                </a:lnTo>
                <a:lnTo>
                  <a:pt x="204" y="159"/>
                </a:lnTo>
                <a:lnTo>
                  <a:pt x="204" y="159"/>
                </a:lnTo>
                <a:lnTo>
                  <a:pt x="195" y="159"/>
                </a:lnTo>
                <a:lnTo>
                  <a:pt x="195" y="159"/>
                </a:lnTo>
                <a:lnTo>
                  <a:pt x="195" y="159"/>
                </a:lnTo>
                <a:lnTo>
                  <a:pt x="186" y="168"/>
                </a:lnTo>
                <a:lnTo>
                  <a:pt x="186" y="168"/>
                </a:lnTo>
                <a:lnTo>
                  <a:pt x="177" y="168"/>
                </a:lnTo>
                <a:lnTo>
                  <a:pt x="177" y="168"/>
                </a:lnTo>
                <a:lnTo>
                  <a:pt x="168" y="168"/>
                </a:lnTo>
                <a:lnTo>
                  <a:pt x="168" y="177"/>
                </a:lnTo>
                <a:lnTo>
                  <a:pt x="160" y="177"/>
                </a:lnTo>
                <a:lnTo>
                  <a:pt x="160" y="177"/>
                </a:lnTo>
                <a:lnTo>
                  <a:pt x="160" y="177"/>
                </a:lnTo>
                <a:lnTo>
                  <a:pt x="151" y="177"/>
                </a:lnTo>
                <a:lnTo>
                  <a:pt x="151" y="177"/>
                </a:lnTo>
                <a:lnTo>
                  <a:pt x="142" y="186"/>
                </a:lnTo>
                <a:lnTo>
                  <a:pt x="142" y="186"/>
                </a:lnTo>
                <a:lnTo>
                  <a:pt x="133" y="186"/>
                </a:lnTo>
                <a:lnTo>
                  <a:pt x="133" y="186"/>
                </a:lnTo>
                <a:lnTo>
                  <a:pt x="124" y="186"/>
                </a:lnTo>
                <a:lnTo>
                  <a:pt x="124" y="186"/>
                </a:lnTo>
                <a:lnTo>
                  <a:pt x="124" y="194"/>
                </a:lnTo>
                <a:lnTo>
                  <a:pt x="115" y="194"/>
                </a:lnTo>
                <a:lnTo>
                  <a:pt x="115" y="194"/>
                </a:lnTo>
                <a:lnTo>
                  <a:pt x="106" y="194"/>
                </a:lnTo>
                <a:lnTo>
                  <a:pt x="106" y="194"/>
                </a:lnTo>
                <a:lnTo>
                  <a:pt x="97" y="203"/>
                </a:lnTo>
                <a:lnTo>
                  <a:pt x="97" y="203"/>
                </a:lnTo>
                <a:lnTo>
                  <a:pt x="97" y="203"/>
                </a:lnTo>
                <a:lnTo>
                  <a:pt x="89" y="203"/>
                </a:lnTo>
                <a:lnTo>
                  <a:pt x="89" y="203"/>
                </a:lnTo>
                <a:lnTo>
                  <a:pt x="80" y="203"/>
                </a:lnTo>
                <a:lnTo>
                  <a:pt x="80" y="212"/>
                </a:lnTo>
                <a:lnTo>
                  <a:pt x="71" y="212"/>
                </a:lnTo>
                <a:lnTo>
                  <a:pt x="71" y="212"/>
                </a:lnTo>
                <a:lnTo>
                  <a:pt x="62" y="212"/>
                </a:lnTo>
                <a:lnTo>
                  <a:pt x="62" y="212"/>
                </a:lnTo>
                <a:lnTo>
                  <a:pt x="62" y="212"/>
                </a:lnTo>
                <a:lnTo>
                  <a:pt x="53" y="221"/>
                </a:lnTo>
                <a:lnTo>
                  <a:pt x="53" y="221"/>
                </a:lnTo>
                <a:lnTo>
                  <a:pt x="44" y="221"/>
                </a:lnTo>
                <a:lnTo>
                  <a:pt x="44" y="221"/>
                </a:lnTo>
                <a:lnTo>
                  <a:pt x="35" y="221"/>
                </a:lnTo>
                <a:lnTo>
                  <a:pt x="35" y="221"/>
                </a:lnTo>
                <a:lnTo>
                  <a:pt x="27" y="230"/>
                </a:lnTo>
                <a:lnTo>
                  <a:pt x="27" y="230"/>
                </a:lnTo>
                <a:lnTo>
                  <a:pt x="27" y="230"/>
                </a:lnTo>
                <a:lnTo>
                  <a:pt x="18" y="230"/>
                </a:lnTo>
                <a:lnTo>
                  <a:pt x="18" y="230"/>
                </a:lnTo>
                <a:lnTo>
                  <a:pt x="9" y="230"/>
                </a:lnTo>
                <a:lnTo>
                  <a:pt x="9" y="230"/>
                </a:lnTo>
                <a:lnTo>
                  <a:pt x="0" y="239"/>
                </a:lnTo>
                <a:lnTo>
                  <a:pt x="0" y="239"/>
                </a:lnTo>
              </a:path>
            </a:pathLst>
          </a:custGeom>
          <a:noFill/>
          <a:ln w="28575">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8" name="Freeform 55"/>
          <p:cNvSpPr>
            <a:spLocks/>
          </p:cNvSpPr>
          <p:nvPr/>
        </p:nvSpPr>
        <p:spPr bwMode="auto">
          <a:xfrm>
            <a:off x="1598331" y="4488745"/>
            <a:ext cx="1080950" cy="486227"/>
          </a:xfrm>
          <a:custGeom>
            <a:avLst/>
            <a:gdLst>
              <a:gd name="T0" fmla="*/ 798 w 807"/>
              <a:gd name="T1" fmla="*/ 363 h 363"/>
              <a:gd name="T2" fmla="*/ 780 w 807"/>
              <a:gd name="T3" fmla="*/ 363 h 363"/>
              <a:gd name="T4" fmla="*/ 763 w 807"/>
              <a:gd name="T5" fmla="*/ 363 h 363"/>
              <a:gd name="T6" fmla="*/ 745 w 807"/>
              <a:gd name="T7" fmla="*/ 354 h 363"/>
              <a:gd name="T8" fmla="*/ 727 w 807"/>
              <a:gd name="T9" fmla="*/ 354 h 363"/>
              <a:gd name="T10" fmla="*/ 710 w 807"/>
              <a:gd name="T11" fmla="*/ 345 h 363"/>
              <a:gd name="T12" fmla="*/ 692 w 807"/>
              <a:gd name="T13" fmla="*/ 337 h 363"/>
              <a:gd name="T14" fmla="*/ 674 w 807"/>
              <a:gd name="T15" fmla="*/ 328 h 363"/>
              <a:gd name="T16" fmla="*/ 656 w 807"/>
              <a:gd name="T17" fmla="*/ 319 h 363"/>
              <a:gd name="T18" fmla="*/ 639 w 807"/>
              <a:gd name="T19" fmla="*/ 310 h 363"/>
              <a:gd name="T20" fmla="*/ 621 w 807"/>
              <a:gd name="T21" fmla="*/ 292 h 363"/>
              <a:gd name="T22" fmla="*/ 603 w 807"/>
              <a:gd name="T23" fmla="*/ 275 h 363"/>
              <a:gd name="T24" fmla="*/ 585 w 807"/>
              <a:gd name="T25" fmla="*/ 257 h 363"/>
              <a:gd name="T26" fmla="*/ 568 w 807"/>
              <a:gd name="T27" fmla="*/ 230 h 363"/>
              <a:gd name="T28" fmla="*/ 550 w 807"/>
              <a:gd name="T29" fmla="*/ 204 h 363"/>
              <a:gd name="T30" fmla="*/ 532 w 807"/>
              <a:gd name="T31" fmla="*/ 177 h 363"/>
              <a:gd name="T32" fmla="*/ 514 w 807"/>
              <a:gd name="T33" fmla="*/ 151 h 363"/>
              <a:gd name="T34" fmla="*/ 497 w 807"/>
              <a:gd name="T35" fmla="*/ 115 h 363"/>
              <a:gd name="T36" fmla="*/ 479 w 807"/>
              <a:gd name="T37" fmla="*/ 89 h 363"/>
              <a:gd name="T38" fmla="*/ 461 w 807"/>
              <a:gd name="T39" fmla="*/ 62 h 363"/>
              <a:gd name="T40" fmla="*/ 444 w 807"/>
              <a:gd name="T41" fmla="*/ 44 h 363"/>
              <a:gd name="T42" fmla="*/ 426 w 807"/>
              <a:gd name="T43" fmla="*/ 18 h 363"/>
              <a:gd name="T44" fmla="*/ 408 w 807"/>
              <a:gd name="T45" fmla="*/ 9 h 363"/>
              <a:gd name="T46" fmla="*/ 399 w 807"/>
              <a:gd name="T47" fmla="*/ 0 h 363"/>
              <a:gd name="T48" fmla="*/ 381 w 807"/>
              <a:gd name="T49" fmla="*/ 0 h 363"/>
              <a:gd name="T50" fmla="*/ 364 w 807"/>
              <a:gd name="T51" fmla="*/ 0 h 363"/>
              <a:gd name="T52" fmla="*/ 346 w 807"/>
              <a:gd name="T53" fmla="*/ 9 h 363"/>
              <a:gd name="T54" fmla="*/ 328 w 807"/>
              <a:gd name="T55" fmla="*/ 18 h 363"/>
              <a:gd name="T56" fmla="*/ 311 w 807"/>
              <a:gd name="T57" fmla="*/ 35 h 363"/>
              <a:gd name="T58" fmla="*/ 293 w 807"/>
              <a:gd name="T59" fmla="*/ 53 h 363"/>
              <a:gd name="T60" fmla="*/ 275 w 807"/>
              <a:gd name="T61" fmla="*/ 80 h 363"/>
              <a:gd name="T62" fmla="*/ 257 w 807"/>
              <a:gd name="T63" fmla="*/ 106 h 363"/>
              <a:gd name="T64" fmla="*/ 240 w 807"/>
              <a:gd name="T65" fmla="*/ 133 h 363"/>
              <a:gd name="T66" fmla="*/ 222 w 807"/>
              <a:gd name="T67" fmla="*/ 159 h 363"/>
              <a:gd name="T68" fmla="*/ 204 w 807"/>
              <a:gd name="T69" fmla="*/ 186 h 363"/>
              <a:gd name="T70" fmla="*/ 186 w 807"/>
              <a:gd name="T71" fmla="*/ 213 h 363"/>
              <a:gd name="T72" fmla="*/ 169 w 807"/>
              <a:gd name="T73" fmla="*/ 230 h 363"/>
              <a:gd name="T74" fmla="*/ 151 w 807"/>
              <a:gd name="T75" fmla="*/ 248 h 363"/>
              <a:gd name="T76" fmla="*/ 133 w 807"/>
              <a:gd name="T77" fmla="*/ 266 h 363"/>
              <a:gd name="T78" fmla="*/ 116 w 807"/>
              <a:gd name="T79" fmla="*/ 283 h 363"/>
              <a:gd name="T80" fmla="*/ 98 w 807"/>
              <a:gd name="T81" fmla="*/ 301 h 363"/>
              <a:gd name="T82" fmla="*/ 80 w 807"/>
              <a:gd name="T83" fmla="*/ 310 h 363"/>
              <a:gd name="T84" fmla="*/ 62 w 807"/>
              <a:gd name="T85" fmla="*/ 319 h 363"/>
              <a:gd name="T86" fmla="*/ 45 w 807"/>
              <a:gd name="T87" fmla="*/ 328 h 363"/>
              <a:gd name="T88" fmla="*/ 27 w 807"/>
              <a:gd name="T89" fmla="*/ 337 h 363"/>
              <a:gd name="T90" fmla="*/ 9 w 807"/>
              <a:gd name="T91" fmla="*/ 345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7" h="363">
                <a:moveTo>
                  <a:pt x="807" y="363"/>
                </a:moveTo>
                <a:lnTo>
                  <a:pt x="807" y="363"/>
                </a:lnTo>
                <a:lnTo>
                  <a:pt x="798" y="363"/>
                </a:lnTo>
                <a:lnTo>
                  <a:pt x="789" y="363"/>
                </a:lnTo>
                <a:lnTo>
                  <a:pt x="789" y="363"/>
                </a:lnTo>
                <a:lnTo>
                  <a:pt x="780" y="363"/>
                </a:lnTo>
                <a:lnTo>
                  <a:pt x="772" y="363"/>
                </a:lnTo>
                <a:lnTo>
                  <a:pt x="772" y="363"/>
                </a:lnTo>
                <a:lnTo>
                  <a:pt x="763" y="363"/>
                </a:lnTo>
                <a:lnTo>
                  <a:pt x="754" y="363"/>
                </a:lnTo>
                <a:lnTo>
                  <a:pt x="754" y="354"/>
                </a:lnTo>
                <a:lnTo>
                  <a:pt x="745" y="354"/>
                </a:lnTo>
                <a:lnTo>
                  <a:pt x="736" y="354"/>
                </a:lnTo>
                <a:lnTo>
                  <a:pt x="736" y="354"/>
                </a:lnTo>
                <a:lnTo>
                  <a:pt x="727" y="354"/>
                </a:lnTo>
                <a:lnTo>
                  <a:pt x="718" y="354"/>
                </a:lnTo>
                <a:lnTo>
                  <a:pt x="718" y="345"/>
                </a:lnTo>
                <a:lnTo>
                  <a:pt x="710" y="345"/>
                </a:lnTo>
                <a:lnTo>
                  <a:pt x="701" y="345"/>
                </a:lnTo>
                <a:lnTo>
                  <a:pt x="701" y="345"/>
                </a:lnTo>
                <a:lnTo>
                  <a:pt x="692" y="337"/>
                </a:lnTo>
                <a:lnTo>
                  <a:pt x="683" y="337"/>
                </a:lnTo>
                <a:lnTo>
                  <a:pt x="683" y="337"/>
                </a:lnTo>
                <a:lnTo>
                  <a:pt x="674" y="328"/>
                </a:lnTo>
                <a:lnTo>
                  <a:pt x="674" y="328"/>
                </a:lnTo>
                <a:lnTo>
                  <a:pt x="665" y="328"/>
                </a:lnTo>
                <a:lnTo>
                  <a:pt x="656" y="319"/>
                </a:lnTo>
                <a:lnTo>
                  <a:pt x="656" y="319"/>
                </a:lnTo>
                <a:lnTo>
                  <a:pt x="647" y="310"/>
                </a:lnTo>
                <a:lnTo>
                  <a:pt x="639" y="310"/>
                </a:lnTo>
                <a:lnTo>
                  <a:pt x="639" y="301"/>
                </a:lnTo>
                <a:lnTo>
                  <a:pt x="630" y="301"/>
                </a:lnTo>
                <a:lnTo>
                  <a:pt x="621" y="292"/>
                </a:lnTo>
                <a:lnTo>
                  <a:pt x="621" y="283"/>
                </a:lnTo>
                <a:lnTo>
                  <a:pt x="612" y="283"/>
                </a:lnTo>
                <a:lnTo>
                  <a:pt x="603" y="275"/>
                </a:lnTo>
                <a:lnTo>
                  <a:pt x="603" y="266"/>
                </a:lnTo>
                <a:lnTo>
                  <a:pt x="594" y="257"/>
                </a:lnTo>
                <a:lnTo>
                  <a:pt x="585" y="257"/>
                </a:lnTo>
                <a:lnTo>
                  <a:pt x="585" y="248"/>
                </a:lnTo>
                <a:lnTo>
                  <a:pt x="577" y="239"/>
                </a:lnTo>
                <a:lnTo>
                  <a:pt x="568" y="230"/>
                </a:lnTo>
                <a:lnTo>
                  <a:pt x="568" y="221"/>
                </a:lnTo>
                <a:lnTo>
                  <a:pt x="559" y="213"/>
                </a:lnTo>
                <a:lnTo>
                  <a:pt x="550" y="204"/>
                </a:lnTo>
                <a:lnTo>
                  <a:pt x="550" y="195"/>
                </a:lnTo>
                <a:lnTo>
                  <a:pt x="541" y="186"/>
                </a:lnTo>
                <a:lnTo>
                  <a:pt x="532" y="177"/>
                </a:lnTo>
                <a:lnTo>
                  <a:pt x="532" y="168"/>
                </a:lnTo>
                <a:lnTo>
                  <a:pt x="523" y="159"/>
                </a:lnTo>
                <a:lnTo>
                  <a:pt x="514" y="151"/>
                </a:lnTo>
                <a:lnTo>
                  <a:pt x="514" y="133"/>
                </a:lnTo>
                <a:lnTo>
                  <a:pt x="506" y="124"/>
                </a:lnTo>
                <a:lnTo>
                  <a:pt x="497" y="115"/>
                </a:lnTo>
                <a:lnTo>
                  <a:pt x="497" y="106"/>
                </a:lnTo>
                <a:lnTo>
                  <a:pt x="488" y="97"/>
                </a:lnTo>
                <a:lnTo>
                  <a:pt x="479" y="89"/>
                </a:lnTo>
                <a:lnTo>
                  <a:pt x="479" y="80"/>
                </a:lnTo>
                <a:lnTo>
                  <a:pt x="470" y="71"/>
                </a:lnTo>
                <a:lnTo>
                  <a:pt x="461" y="62"/>
                </a:lnTo>
                <a:lnTo>
                  <a:pt x="461" y="53"/>
                </a:lnTo>
                <a:lnTo>
                  <a:pt x="452" y="44"/>
                </a:lnTo>
                <a:lnTo>
                  <a:pt x="444" y="44"/>
                </a:lnTo>
                <a:lnTo>
                  <a:pt x="444" y="35"/>
                </a:lnTo>
                <a:lnTo>
                  <a:pt x="435" y="26"/>
                </a:lnTo>
                <a:lnTo>
                  <a:pt x="426" y="18"/>
                </a:lnTo>
                <a:lnTo>
                  <a:pt x="426" y="18"/>
                </a:lnTo>
                <a:lnTo>
                  <a:pt x="417" y="9"/>
                </a:lnTo>
                <a:lnTo>
                  <a:pt x="408" y="9"/>
                </a:lnTo>
                <a:lnTo>
                  <a:pt x="408" y="0"/>
                </a:lnTo>
                <a:lnTo>
                  <a:pt x="399" y="0"/>
                </a:lnTo>
                <a:lnTo>
                  <a:pt x="399" y="0"/>
                </a:lnTo>
                <a:lnTo>
                  <a:pt x="390" y="0"/>
                </a:lnTo>
                <a:lnTo>
                  <a:pt x="381" y="0"/>
                </a:lnTo>
                <a:lnTo>
                  <a:pt x="381" y="0"/>
                </a:lnTo>
                <a:lnTo>
                  <a:pt x="373" y="0"/>
                </a:lnTo>
                <a:lnTo>
                  <a:pt x="364" y="0"/>
                </a:lnTo>
                <a:lnTo>
                  <a:pt x="364" y="0"/>
                </a:lnTo>
                <a:lnTo>
                  <a:pt x="355" y="0"/>
                </a:lnTo>
                <a:lnTo>
                  <a:pt x="346" y="0"/>
                </a:lnTo>
                <a:lnTo>
                  <a:pt x="346" y="9"/>
                </a:lnTo>
                <a:lnTo>
                  <a:pt x="337" y="9"/>
                </a:lnTo>
                <a:lnTo>
                  <a:pt x="328" y="18"/>
                </a:lnTo>
                <a:lnTo>
                  <a:pt x="328" y="18"/>
                </a:lnTo>
                <a:lnTo>
                  <a:pt x="319" y="26"/>
                </a:lnTo>
                <a:lnTo>
                  <a:pt x="311" y="26"/>
                </a:lnTo>
                <a:lnTo>
                  <a:pt x="311" y="35"/>
                </a:lnTo>
                <a:lnTo>
                  <a:pt x="302" y="44"/>
                </a:lnTo>
                <a:lnTo>
                  <a:pt x="293" y="53"/>
                </a:lnTo>
                <a:lnTo>
                  <a:pt x="293" y="53"/>
                </a:lnTo>
                <a:lnTo>
                  <a:pt x="284" y="62"/>
                </a:lnTo>
                <a:lnTo>
                  <a:pt x="275" y="71"/>
                </a:lnTo>
                <a:lnTo>
                  <a:pt x="275" y="80"/>
                </a:lnTo>
                <a:lnTo>
                  <a:pt x="266" y="89"/>
                </a:lnTo>
                <a:lnTo>
                  <a:pt x="257" y="97"/>
                </a:lnTo>
                <a:lnTo>
                  <a:pt x="257" y="106"/>
                </a:lnTo>
                <a:lnTo>
                  <a:pt x="249" y="115"/>
                </a:lnTo>
                <a:lnTo>
                  <a:pt x="240" y="124"/>
                </a:lnTo>
                <a:lnTo>
                  <a:pt x="240" y="133"/>
                </a:lnTo>
                <a:lnTo>
                  <a:pt x="231" y="142"/>
                </a:lnTo>
                <a:lnTo>
                  <a:pt x="222" y="151"/>
                </a:lnTo>
                <a:lnTo>
                  <a:pt x="222" y="159"/>
                </a:lnTo>
                <a:lnTo>
                  <a:pt x="213" y="168"/>
                </a:lnTo>
                <a:lnTo>
                  <a:pt x="204" y="177"/>
                </a:lnTo>
                <a:lnTo>
                  <a:pt x="204" y="186"/>
                </a:lnTo>
                <a:lnTo>
                  <a:pt x="195" y="195"/>
                </a:lnTo>
                <a:lnTo>
                  <a:pt x="195" y="204"/>
                </a:lnTo>
                <a:lnTo>
                  <a:pt x="186" y="213"/>
                </a:lnTo>
                <a:lnTo>
                  <a:pt x="178" y="213"/>
                </a:lnTo>
                <a:lnTo>
                  <a:pt x="178" y="221"/>
                </a:lnTo>
                <a:lnTo>
                  <a:pt x="169" y="230"/>
                </a:lnTo>
                <a:lnTo>
                  <a:pt x="160" y="239"/>
                </a:lnTo>
                <a:lnTo>
                  <a:pt x="160" y="248"/>
                </a:lnTo>
                <a:lnTo>
                  <a:pt x="151" y="248"/>
                </a:lnTo>
                <a:lnTo>
                  <a:pt x="142" y="257"/>
                </a:lnTo>
                <a:lnTo>
                  <a:pt x="142" y="266"/>
                </a:lnTo>
                <a:lnTo>
                  <a:pt x="133" y="266"/>
                </a:lnTo>
                <a:lnTo>
                  <a:pt x="124" y="275"/>
                </a:lnTo>
                <a:lnTo>
                  <a:pt x="124" y="283"/>
                </a:lnTo>
                <a:lnTo>
                  <a:pt x="116" y="283"/>
                </a:lnTo>
                <a:lnTo>
                  <a:pt x="107" y="292"/>
                </a:lnTo>
                <a:lnTo>
                  <a:pt x="107" y="292"/>
                </a:lnTo>
                <a:lnTo>
                  <a:pt x="98" y="301"/>
                </a:lnTo>
                <a:lnTo>
                  <a:pt x="89" y="301"/>
                </a:lnTo>
                <a:lnTo>
                  <a:pt x="89" y="310"/>
                </a:lnTo>
                <a:lnTo>
                  <a:pt x="80" y="310"/>
                </a:lnTo>
                <a:lnTo>
                  <a:pt x="71" y="319"/>
                </a:lnTo>
                <a:lnTo>
                  <a:pt x="71" y="319"/>
                </a:lnTo>
                <a:lnTo>
                  <a:pt x="62" y="319"/>
                </a:lnTo>
                <a:lnTo>
                  <a:pt x="53" y="328"/>
                </a:lnTo>
                <a:lnTo>
                  <a:pt x="53" y="328"/>
                </a:lnTo>
                <a:lnTo>
                  <a:pt x="45" y="328"/>
                </a:lnTo>
                <a:lnTo>
                  <a:pt x="36" y="337"/>
                </a:lnTo>
                <a:lnTo>
                  <a:pt x="36" y="337"/>
                </a:lnTo>
                <a:lnTo>
                  <a:pt x="27" y="337"/>
                </a:lnTo>
                <a:lnTo>
                  <a:pt x="18" y="337"/>
                </a:lnTo>
                <a:lnTo>
                  <a:pt x="18" y="345"/>
                </a:lnTo>
                <a:lnTo>
                  <a:pt x="9" y="345"/>
                </a:lnTo>
                <a:lnTo>
                  <a:pt x="0" y="345"/>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0" name="Rectangle 77"/>
          <p:cNvSpPr>
            <a:spLocks noChangeArrowheads="1"/>
          </p:cNvSpPr>
          <p:nvPr/>
        </p:nvSpPr>
        <p:spPr bwMode="auto">
          <a:xfrm rot="16200000">
            <a:off x="70810" y="3548620"/>
            <a:ext cx="23149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dirty="0" smtClean="0">
                <a:ln>
                  <a:noFill/>
                </a:ln>
                <a:solidFill>
                  <a:srgbClr val="000000"/>
                </a:solidFill>
                <a:effectLst/>
                <a:latin typeface="+mn-lt"/>
                <a:ea typeface="ＭＳ Ｐゴシック" pitchFamily="50" charset="-128"/>
                <a:cs typeface="ＭＳ Ｐゴシック" pitchFamily="50" charset="-128"/>
              </a:rPr>
              <a:t>intensity (arb unit)</a:t>
            </a:r>
            <a:endParaRPr kumimoji="1" lang="ja-JP" altLang="ja-JP" sz="2400" b="0" i="0" u="none" strike="noStrike" cap="none" normalizeH="0" baseline="0" dirty="0" smtClean="0">
              <a:ln>
                <a:noFill/>
              </a:ln>
              <a:solidFill>
                <a:schemeClr val="tx1"/>
              </a:solidFill>
              <a:effectLst/>
              <a:latin typeface="+mn-lt"/>
              <a:ea typeface="ＭＳ Ｐゴシック" pitchFamily="50" charset="-128"/>
              <a:cs typeface="ＭＳ Ｐゴシック" pitchFamily="50" charset="-128"/>
            </a:endParaRPr>
          </a:p>
        </p:txBody>
      </p:sp>
      <p:sp>
        <p:nvSpPr>
          <p:cNvPr id="101" name="Rectangle 78"/>
          <p:cNvSpPr>
            <a:spLocks noChangeArrowheads="1"/>
          </p:cNvSpPr>
          <p:nvPr/>
        </p:nvSpPr>
        <p:spPr bwMode="auto">
          <a:xfrm>
            <a:off x="3320886" y="6228020"/>
            <a:ext cx="24273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dirty="0" smtClean="0">
                <a:ln>
                  <a:noFill/>
                </a:ln>
                <a:solidFill>
                  <a:srgbClr val="000000"/>
                </a:solidFill>
                <a:effectLst/>
                <a:latin typeface="+mn-lt"/>
              </a:rPr>
              <a:t>energy from </a:t>
            </a:r>
            <a:r>
              <a:rPr lang="en-US" altLang="ja-JP" sz="2400" i="1" dirty="0" smtClean="0">
                <a:solidFill>
                  <a:srgbClr val="000000"/>
                </a:solidFill>
                <a:latin typeface="+mn-lt"/>
              </a:rPr>
              <a:t>E</a:t>
            </a:r>
            <a:r>
              <a:rPr lang="en-US" altLang="ja-JP" sz="2400" baseline="-25000" dirty="0" smtClean="0">
                <a:solidFill>
                  <a:srgbClr val="000000"/>
                </a:solidFill>
                <a:latin typeface="+mn-lt"/>
              </a:rPr>
              <a:t>F</a:t>
            </a:r>
            <a:r>
              <a:rPr lang="en-US" altLang="ja-JP" sz="2400" dirty="0" smtClean="0">
                <a:solidFill>
                  <a:srgbClr val="000000"/>
                </a:solidFill>
                <a:latin typeface="+mn-lt"/>
              </a:rPr>
              <a:t> (eV)</a:t>
            </a:r>
            <a:endParaRPr kumimoji="1" lang="ja-JP" altLang="ja-JP" sz="2400" b="0" i="0" u="none" strike="noStrike" cap="none" normalizeH="0" baseline="0" dirty="0" smtClean="0">
              <a:ln>
                <a:noFill/>
              </a:ln>
              <a:solidFill>
                <a:schemeClr val="tx1"/>
              </a:solidFill>
              <a:effectLst/>
              <a:latin typeface="+mn-lt"/>
            </a:endParaRPr>
          </a:p>
        </p:txBody>
      </p:sp>
      <p:sp>
        <p:nvSpPr>
          <p:cNvPr id="115" name="Rectangle 92"/>
          <p:cNvSpPr>
            <a:spLocks noChangeArrowheads="1"/>
          </p:cNvSpPr>
          <p:nvPr/>
        </p:nvSpPr>
        <p:spPr bwMode="auto">
          <a:xfrm>
            <a:off x="7195203" y="4725144"/>
            <a:ext cx="6171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smtClean="0">
                <a:ln>
                  <a:noFill/>
                </a:ln>
                <a:solidFill>
                  <a:srgbClr val="000000"/>
                </a:solidFill>
                <a:effectLst/>
                <a:latin typeface="+mn-lt"/>
                <a:ea typeface="ＭＳ Ｐゴシック" pitchFamily="50" charset="-128"/>
                <a:cs typeface="ＭＳ Ｐゴシック" pitchFamily="50" charset="-128"/>
              </a:rPr>
              <a:t>2 ML</a:t>
            </a:r>
            <a:endParaRPr kumimoji="1" lang="ja-JP" altLang="ja-JP" sz="2400" b="0" i="0" u="none" strike="noStrike" cap="none" normalizeH="0" baseline="0" dirty="0" smtClean="0">
              <a:ln>
                <a:noFill/>
              </a:ln>
              <a:solidFill>
                <a:schemeClr val="tx1"/>
              </a:solidFill>
              <a:effectLst/>
              <a:latin typeface="+mn-lt"/>
              <a:ea typeface="ＭＳ Ｐゴシック" pitchFamily="50" charset="-128"/>
              <a:cs typeface="ＭＳ Ｐゴシック" pitchFamily="50" charset="-128"/>
            </a:endParaRPr>
          </a:p>
        </p:txBody>
      </p:sp>
      <p:sp>
        <p:nvSpPr>
          <p:cNvPr id="116" name="Rectangle 93"/>
          <p:cNvSpPr>
            <a:spLocks noChangeArrowheads="1"/>
          </p:cNvSpPr>
          <p:nvPr/>
        </p:nvSpPr>
        <p:spPr bwMode="auto">
          <a:xfrm>
            <a:off x="7195203" y="5461851"/>
            <a:ext cx="6171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smtClean="0">
                <a:ln>
                  <a:noFill/>
                </a:ln>
                <a:solidFill>
                  <a:srgbClr val="000000"/>
                </a:solidFill>
                <a:effectLst/>
                <a:latin typeface="+mn-lt"/>
                <a:ea typeface="ＭＳ Ｐゴシック" pitchFamily="50" charset="-128"/>
                <a:cs typeface="ＭＳ Ｐゴシック" pitchFamily="50" charset="-128"/>
              </a:rPr>
              <a:t>1 ML</a:t>
            </a:r>
            <a:endParaRPr kumimoji="1" lang="ja-JP" altLang="ja-JP" sz="2400" b="0" i="0" u="none" strike="noStrike" cap="none" normalizeH="0" baseline="0" dirty="0" smtClean="0">
              <a:ln>
                <a:noFill/>
              </a:ln>
              <a:solidFill>
                <a:schemeClr val="tx1"/>
              </a:solidFill>
              <a:effectLst/>
              <a:latin typeface="+mn-lt"/>
              <a:ea typeface="ＭＳ Ｐゴシック" pitchFamily="50" charset="-128"/>
              <a:cs typeface="ＭＳ Ｐゴシック" pitchFamily="50" charset="-128"/>
            </a:endParaRPr>
          </a:p>
        </p:txBody>
      </p:sp>
      <p:sp>
        <p:nvSpPr>
          <p:cNvPr id="122" name="Line 9"/>
          <p:cNvSpPr>
            <a:spLocks noChangeShapeType="1"/>
          </p:cNvSpPr>
          <p:nvPr/>
        </p:nvSpPr>
        <p:spPr bwMode="auto">
          <a:xfrm>
            <a:off x="4256589" y="5763584"/>
            <a:ext cx="0" cy="36166"/>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124" name="Line 15"/>
          <p:cNvSpPr>
            <a:spLocks noChangeShapeType="1"/>
          </p:cNvSpPr>
          <p:nvPr/>
        </p:nvSpPr>
        <p:spPr bwMode="auto">
          <a:xfrm>
            <a:off x="4791036" y="5763584"/>
            <a:ext cx="0" cy="70992"/>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125" name="Rectangle 45"/>
          <p:cNvSpPr>
            <a:spLocks noChangeArrowheads="1"/>
          </p:cNvSpPr>
          <p:nvPr/>
        </p:nvSpPr>
        <p:spPr bwMode="auto">
          <a:xfrm>
            <a:off x="5532365" y="2155275"/>
            <a:ext cx="10211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800" b="1" i="0" u="none" strike="noStrike" cap="none" normalizeH="0" baseline="0" dirty="0" smtClean="0">
                <a:ln>
                  <a:noFill/>
                </a:ln>
                <a:solidFill>
                  <a:srgbClr val="C00000"/>
                </a:solidFill>
                <a:effectLst/>
                <a:latin typeface="Arial Unicode MS" panose="020B0604020202020204" pitchFamily="50" charset="-128"/>
                <a:ea typeface="Arial Unicode MS" panose="020B0604020202020204" pitchFamily="50" charset="-128"/>
                <a:cs typeface="Arial Unicode MS" panose="020B0604020202020204" pitchFamily="50" charset="-128"/>
              </a:rPr>
              <a:t>LEIPS</a:t>
            </a:r>
          </a:p>
        </p:txBody>
      </p:sp>
      <p:sp>
        <p:nvSpPr>
          <p:cNvPr id="126" name="Rectangle 46"/>
          <p:cNvSpPr>
            <a:spLocks noChangeArrowheads="1"/>
          </p:cNvSpPr>
          <p:nvPr/>
        </p:nvSpPr>
        <p:spPr bwMode="auto">
          <a:xfrm>
            <a:off x="2421511" y="2155275"/>
            <a:ext cx="74058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800" b="1" i="0" u="none" strike="noStrike" cap="none" normalizeH="0" baseline="0" dirty="0" smtClean="0">
                <a:ln>
                  <a:noFill/>
                </a:ln>
                <a:solidFill>
                  <a:schemeClr val="tx2"/>
                </a:solidFill>
                <a:effectLst/>
                <a:latin typeface="Arial Unicode MS" panose="020B0604020202020204" pitchFamily="50" charset="-128"/>
                <a:ea typeface="Arial Unicode MS" panose="020B0604020202020204" pitchFamily="50" charset="-128"/>
                <a:cs typeface="Arial Unicode MS" panose="020B0604020202020204" pitchFamily="50" charset="-128"/>
              </a:rPr>
              <a:t>UPS</a:t>
            </a:r>
          </a:p>
        </p:txBody>
      </p:sp>
      <p:cxnSp>
        <p:nvCxnSpPr>
          <p:cNvPr id="127" name="直線コネクタ 126"/>
          <p:cNvCxnSpPr/>
          <p:nvPr/>
        </p:nvCxnSpPr>
        <p:spPr>
          <a:xfrm flipH="1">
            <a:off x="3084539" y="4356229"/>
            <a:ext cx="250874" cy="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30" name="直線コネクタ 129"/>
          <p:cNvCxnSpPr/>
          <p:nvPr/>
        </p:nvCxnSpPr>
        <p:spPr>
          <a:xfrm flipH="1">
            <a:off x="5802919" y="3923025"/>
            <a:ext cx="250874" cy="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350079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ja-JP" dirty="0" smtClean="0"/>
              <a:t>Energy s</a:t>
            </a:r>
            <a:r>
              <a:rPr kumimoji="1" lang="en-US" altLang="ja-JP" dirty="0" smtClean="0"/>
              <a:t>plit in bilayer (</a:t>
            </a:r>
            <a:r>
              <a:rPr kumimoji="1" lang="en-US" altLang="ja-JP" i="1" dirty="0" smtClean="0"/>
              <a:t>n</a:t>
            </a:r>
            <a:r>
              <a:rPr kumimoji="1" lang="en-US" altLang="ja-JP" dirty="0" smtClean="0"/>
              <a:t>=1,2)</a:t>
            </a:r>
            <a:endParaRPr kumimoji="1" lang="ja-JP" altLang="en-US" dirty="0"/>
          </a:p>
        </p:txBody>
      </p:sp>
      <p:sp>
        <p:nvSpPr>
          <p:cNvPr id="4" name="スライド番号プレースホルダー 3"/>
          <p:cNvSpPr>
            <a:spLocks noGrp="1"/>
          </p:cNvSpPr>
          <p:nvPr>
            <p:ph type="sldNum" sz="quarter" idx="12"/>
          </p:nvPr>
        </p:nvSpPr>
        <p:spPr/>
        <p:txBody>
          <a:bodyPr/>
          <a:lstStyle/>
          <a:p>
            <a:fld id="{8E85554F-C387-4861-A355-13F72218BF61}" type="slidenum">
              <a:rPr kumimoji="1" lang="ja-JP" altLang="en-US" smtClean="0"/>
              <a:t>52</a:t>
            </a:fld>
            <a:endParaRPr kumimoji="1" lang="ja-JP" altLang="en-US"/>
          </a:p>
        </p:txBody>
      </p:sp>
      <p:cxnSp>
        <p:nvCxnSpPr>
          <p:cNvPr id="10" name="直線コネクタ 9"/>
          <p:cNvCxnSpPr/>
          <p:nvPr/>
        </p:nvCxnSpPr>
        <p:spPr>
          <a:xfrm>
            <a:off x="3335413" y="4365104"/>
            <a:ext cx="0" cy="16754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3094900" y="4365104"/>
            <a:ext cx="0" cy="16754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a:off x="6033645" y="3933056"/>
            <a:ext cx="0" cy="16754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a:off x="5802919" y="3933057"/>
            <a:ext cx="0" cy="16754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a:off x="5958411" y="5044231"/>
            <a:ext cx="0" cy="16754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a:off x="3335413" y="5211333"/>
            <a:ext cx="0" cy="16754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テキスト ボックス 23"/>
              <p:cNvSpPr txBox="1"/>
              <p:nvPr/>
            </p:nvSpPr>
            <p:spPr>
              <a:xfrm>
                <a:off x="2483768" y="3136477"/>
                <a:ext cx="1813382" cy="861774"/>
              </a:xfrm>
              <a:prstGeom prst="rect">
                <a:avLst/>
              </a:prstGeom>
              <a:solidFill>
                <a:srgbClr val="FFFF00">
                  <a:alpha val="50196"/>
                </a:srgbClr>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sz="2800" i="1" smtClean="0">
                              <a:latin typeface="Cambria Math"/>
                            </a:rPr>
                          </m:ctrlPr>
                        </m:sSubPr>
                        <m:e>
                          <m:r>
                            <a:rPr kumimoji="1" lang="en-US" altLang="ja-JP" sz="2800" b="0" i="1" smtClean="0">
                              <a:latin typeface="Cambria Math"/>
                            </a:rPr>
                            <m:t>𝑡</m:t>
                          </m:r>
                        </m:e>
                        <m:sub>
                          <m:r>
                            <m:rPr>
                              <m:sty m:val="p"/>
                            </m:rPr>
                            <a:rPr kumimoji="1" lang="en-US" altLang="ja-JP" sz="2800" b="0" i="0" smtClean="0">
                              <a:latin typeface="Cambria Math"/>
                            </a:rPr>
                            <m:t>HOMO</m:t>
                          </m:r>
                        </m:sub>
                      </m:sSub>
                    </m:oMath>
                  </m:oMathPara>
                </a14:m>
                <a:endParaRPr kumimoji="1" lang="en-US" altLang="ja-JP" sz="2800" b="0" i="1" dirty="0" smtClean="0"/>
              </a:p>
              <a:p>
                <a:pPr/>
                <a14:m>
                  <m:oMathPara xmlns:m="http://schemas.openxmlformats.org/officeDocument/2006/math">
                    <m:oMathParaPr>
                      <m:jc m:val="centerGroup"/>
                    </m:oMathParaPr>
                    <m:oMath xmlns:m="http://schemas.openxmlformats.org/officeDocument/2006/math">
                      <m:r>
                        <a:rPr kumimoji="1" lang="en-US" altLang="ja-JP" sz="2800" b="0" i="1" smtClean="0">
                          <a:latin typeface="Cambria Math"/>
                        </a:rPr>
                        <m:t>=</m:t>
                      </m:r>
                      <m:r>
                        <a:rPr kumimoji="1" lang="en-US" altLang="ja-JP" sz="2800" b="0" i="1" smtClean="0">
                          <a:latin typeface="Cambria Math"/>
                        </a:rPr>
                        <m:t>100</m:t>
                      </m:r>
                      <m:r>
                        <a:rPr kumimoji="1" lang="en-US" altLang="ja-JP" sz="2800" b="0" i="1" smtClean="0">
                          <a:latin typeface="Cambria Math"/>
                        </a:rPr>
                        <m:t> </m:t>
                      </m:r>
                      <m:r>
                        <m:rPr>
                          <m:sty m:val="p"/>
                        </m:rPr>
                        <a:rPr kumimoji="1" lang="en-US" altLang="ja-JP" sz="2800" b="0" i="0" smtClean="0">
                          <a:latin typeface="Cambria Math"/>
                        </a:rPr>
                        <m:t>meV</m:t>
                      </m:r>
                    </m:oMath>
                  </m:oMathPara>
                </a14:m>
                <a:endParaRPr kumimoji="1" lang="ja-JP" altLang="en-US" sz="2800" dirty="0"/>
              </a:p>
            </p:txBody>
          </p:sp>
        </mc:Choice>
        <mc:Fallback xmlns="">
          <p:sp>
            <p:nvSpPr>
              <p:cNvPr id="24" name="テキスト ボックス 23"/>
              <p:cNvSpPr txBox="1">
                <a:spLocks noRot="1" noChangeAspect="1" noMove="1" noResize="1" noEditPoints="1" noAdjustHandles="1" noChangeArrowheads="1" noChangeShapeType="1" noTextEdit="1"/>
              </p:cNvSpPr>
              <p:nvPr/>
            </p:nvSpPr>
            <p:spPr>
              <a:xfrm>
                <a:off x="2483768" y="3136477"/>
                <a:ext cx="1813382" cy="861774"/>
              </a:xfrm>
              <a:prstGeom prst="rect">
                <a:avLst/>
              </a:prstGeom>
              <a:blipFill rotWithShape="1">
                <a:blip r:embed="rId2"/>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5" name="テキスト ボックス 24"/>
              <p:cNvSpPr txBox="1"/>
              <p:nvPr/>
            </p:nvSpPr>
            <p:spPr>
              <a:xfrm>
                <a:off x="5151147" y="2852936"/>
                <a:ext cx="1813382" cy="861774"/>
              </a:xfrm>
              <a:prstGeom prst="rect">
                <a:avLst/>
              </a:prstGeom>
              <a:solidFill>
                <a:srgbClr val="FFFF00">
                  <a:alpha val="50196"/>
                </a:srgbClr>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sz="2800" i="1" smtClean="0">
                              <a:latin typeface="Cambria Math"/>
                            </a:rPr>
                          </m:ctrlPr>
                        </m:sSubPr>
                        <m:e>
                          <m:r>
                            <a:rPr kumimoji="1" lang="en-US" altLang="ja-JP" sz="2800" b="0" i="1" smtClean="0">
                              <a:latin typeface="Cambria Math"/>
                            </a:rPr>
                            <m:t>𝑡</m:t>
                          </m:r>
                        </m:e>
                        <m:sub>
                          <m:r>
                            <m:rPr>
                              <m:sty m:val="p"/>
                            </m:rPr>
                            <a:rPr kumimoji="1" lang="en-US" altLang="ja-JP" sz="2800" b="0" i="0" smtClean="0">
                              <a:latin typeface="Cambria Math"/>
                            </a:rPr>
                            <m:t>LUMO</m:t>
                          </m:r>
                        </m:sub>
                      </m:sSub>
                    </m:oMath>
                  </m:oMathPara>
                </a14:m>
                <a:endParaRPr kumimoji="1" lang="en-US" altLang="ja-JP" sz="2800" b="0" i="1" dirty="0" smtClean="0"/>
              </a:p>
              <a:p>
                <a:pPr/>
                <a14:m>
                  <m:oMathPara xmlns:m="http://schemas.openxmlformats.org/officeDocument/2006/math">
                    <m:oMathParaPr>
                      <m:jc m:val="centerGroup"/>
                    </m:oMathParaPr>
                    <m:oMath xmlns:m="http://schemas.openxmlformats.org/officeDocument/2006/math">
                      <m:r>
                        <a:rPr kumimoji="1" lang="en-US" altLang="ja-JP" sz="2800" b="0" i="1" smtClean="0">
                          <a:latin typeface="Cambria Math"/>
                        </a:rPr>
                        <m:t>=</m:t>
                      </m:r>
                      <m:r>
                        <a:rPr kumimoji="1" lang="en-US" altLang="ja-JP" sz="2800" b="0" i="1" smtClean="0">
                          <a:latin typeface="Cambria Math"/>
                        </a:rPr>
                        <m:t>128</m:t>
                      </m:r>
                      <m:r>
                        <a:rPr kumimoji="1" lang="en-US" altLang="ja-JP" sz="2800" b="0" i="1" smtClean="0">
                          <a:latin typeface="Cambria Math"/>
                        </a:rPr>
                        <m:t> </m:t>
                      </m:r>
                      <m:r>
                        <m:rPr>
                          <m:sty m:val="p"/>
                        </m:rPr>
                        <a:rPr kumimoji="1" lang="en-US" altLang="ja-JP" sz="2800" b="0" i="0" smtClean="0">
                          <a:latin typeface="Cambria Math"/>
                        </a:rPr>
                        <m:t>meV</m:t>
                      </m:r>
                    </m:oMath>
                  </m:oMathPara>
                </a14:m>
                <a:endParaRPr kumimoji="1" lang="ja-JP" altLang="en-US" sz="2800" dirty="0"/>
              </a:p>
            </p:txBody>
          </p:sp>
        </mc:Choice>
        <mc:Fallback xmlns="">
          <p:sp>
            <p:nvSpPr>
              <p:cNvPr id="25" name="テキスト ボックス 24"/>
              <p:cNvSpPr txBox="1">
                <a:spLocks noRot="1" noChangeAspect="1" noMove="1" noResize="1" noEditPoints="1" noAdjustHandles="1" noChangeArrowheads="1" noChangeShapeType="1" noTextEdit="1"/>
              </p:cNvSpPr>
              <p:nvPr/>
            </p:nvSpPr>
            <p:spPr>
              <a:xfrm>
                <a:off x="5151147" y="2852936"/>
                <a:ext cx="1813382" cy="861774"/>
              </a:xfrm>
              <a:prstGeom prst="rect">
                <a:avLst/>
              </a:prstGeom>
              <a:blipFill rotWithShape="1">
                <a:blip r:embed="rId3"/>
                <a:stretch>
                  <a:fillRect/>
                </a:stretch>
              </a:blipFill>
            </p:spPr>
            <p:txBody>
              <a:bodyPr/>
              <a:lstStyle/>
              <a:p>
                <a:r>
                  <a:rPr lang="ja-JP" altLang="en-US">
                    <a:noFill/>
                  </a:rPr>
                  <a:t> </a:t>
                </a:r>
              </a:p>
            </p:txBody>
          </p:sp>
        </mc:Fallback>
      </mc:AlternateContent>
      <p:sp>
        <p:nvSpPr>
          <p:cNvPr id="28" name="Line 5"/>
          <p:cNvSpPr>
            <a:spLocks noChangeShapeType="1"/>
          </p:cNvSpPr>
          <p:nvPr/>
        </p:nvSpPr>
        <p:spPr bwMode="auto">
          <a:xfrm>
            <a:off x="1610387" y="5758560"/>
            <a:ext cx="5308308" cy="0"/>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29" name="Line 6"/>
          <p:cNvSpPr>
            <a:spLocks noChangeShapeType="1"/>
          </p:cNvSpPr>
          <p:nvPr/>
        </p:nvSpPr>
        <p:spPr bwMode="auto">
          <a:xfrm>
            <a:off x="2144834" y="5758560"/>
            <a:ext cx="0" cy="36166"/>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30" name="Line 7"/>
          <p:cNvSpPr>
            <a:spLocks noChangeShapeType="1"/>
          </p:cNvSpPr>
          <p:nvPr/>
        </p:nvSpPr>
        <p:spPr bwMode="auto">
          <a:xfrm>
            <a:off x="3201674" y="5758560"/>
            <a:ext cx="0" cy="36166"/>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32" name="Line 9"/>
          <p:cNvSpPr>
            <a:spLocks noChangeShapeType="1"/>
          </p:cNvSpPr>
          <p:nvPr/>
        </p:nvSpPr>
        <p:spPr bwMode="auto">
          <a:xfrm>
            <a:off x="5327408" y="5758560"/>
            <a:ext cx="0" cy="36166"/>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33" name="Line 10"/>
          <p:cNvSpPr>
            <a:spLocks noChangeShapeType="1"/>
          </p:cNvSpPr>
          <p:nvPr/>
        </p:nvSpPr>
        <p:spPr bwMode="auto">
          <a:xfrm>
            <a:off x="6396303" y="5758560"/>
            <a:ext cx="0" cy="36166"/>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34" name="Line 11"/>
          <p:cNvSpPr>
            <a:spLocks noChangeShapeType="1"/>
          </p:cNvSpPr>
          <p:nvPr/>
        </p:nvSpPr>
        <p:spPr bwMode="auto">
          <a:xfrm>
            <a:off x="1610387" y="5758560"/>
            <a:ext cx="0" cy="70992"/>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35" name="Line 12"/>
          <p:cNvSpPr>
            <a:spLocks noChangeShapeType="1"/>
          </p:cNvSpPr>
          <p:nvPr/>
        </p:nvSpPr>
        <p:spPr bwMode="auto">
          <a:xfrm>
            <a:off x="2667226" y="5758560"/>
            <a:ext cx="0" cy="70992"/>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36" name="Line 13"/>
          <p:cNvSpPr>
            <a:spLocks noChangeShapeType="1"/>
          </p:cNvSpPr>
          <p:nvPr/>
        </p:nvSpPr>
        <p:spPr bwMode="auto">
          <a:xfrm>
            <a:off x="3736121" y="5758560"/>
            <a:ext cx="0" cy="70992"/>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38" name="Line 15"/>
          <p:cNvSpPr>
            <a:spLocks noChangeShapeType="1"/>
          </p:cNvSpPr>
          <p:nvPr/>
        </p:nvSpPr>
        <p:spPr bwMode="auto">
          <a:xfrm>
            <a:off x="5861855" y="5758560"/>
            <a:ext cx="0" cy="70992"/>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39" name="Line 16"/>
          <p:cNvSpPr>
            <a:spLocks noChangeShapeType="1"/>
          </p:cNvSpPr>
          <p:nvPr/>
        </p:nvSpPr>
        <p:spPr bwMode="auto">
          <a:xfrm>
            <a:off x="7037028" y="5806280"/>
            <a:ext cx="0" cy="70992"/>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40" name="Line 17"/>
          <p:cNvSpPr>
            <a:spLocks noChangeShapeType="1"/>
          </p:cNvSpPr>
          <p:nvPr/>
        </p:nvSpPr>
        <p:spPr bwMode="auto">
          <a:xfrm flipV="1">
            <a:off x="1610387" y="1639698"/>
            <a:ext cx="0" cy="4118862"/>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 name="Rectangle 18"/>
          <p:cNvSpPr>
            <a:spLocks noChangeArrowheads="1"/>
          </p:cNvSpPr>
          <p:nvPr/>
        </p:nvSpPr>
        <p:spPr bwMode="auto">
          <a:xfrm>
            <a:off x="1515284" y="5853662"/>
            <a:ext cx="250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smtClean="0">
                <a:ln>
                  <a:noFill/>
                </a:ln>
                <a:solidFill>
                  <a:srgbClr val="000000"/>
                </a:solidFill>
                <a:effectLst/>
                <a:latin typeface="+mn-lt"/>
                <a:ea typeface="ＭＳ Ｐゴシック" pitchFamily="50" charset="-128"/>
                <a:cs typeface="ＭＳ Ｐゴシック" pitchFamily="50" charset="-128"/>
              </a:rPr>
              <a:t>-3</a:t>
            </a:r>
            <a:endParaRPr kumimoji="1" lang="ja-JP" altLang="ja-JP" sz="2400" b="0" i="0" u="none" strike="noStrike" cap="none" normalizeH="0" baseline="0" smtClean="0">
              <a:ln>
                <a:noFill/>
              </a:ln>
              <a:solidFill>
                <a:schemeClr val="tx1"/>
              </a:solidFill>
              <a:effectLst/>
              <a:latin typeface="+mn-lt"/>
              <a:ea typeface="ＭＳ Ｐゴシック" pitchFamily="50" charset="-128"/>
              <a:cs typeface="ＭＳ Ｐゴシック" pitchFamily="50" charset="-128"/>
            </a:endParaRPr>
          </a:p>
        </p:txBody>
      </p:sp>
      <p:sp>
        <p:nvSpPr>
          <p:cNvPr id="42" name="Rectangle 19"/>
          <p:cNvSpPr>
            <a:spLocks noChangeArrowheads="1"/>
          </p:cNvSpPr>
          <p:nvPr/>
        </p:nvSpPr>
        <p:spPr bwMode="auto">
          <a:xfrm>
            <a:off x="2572124" y="5853662"/>
            <a:ext cx="250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dirty="0" smtClean="0">
                <a:ln>
                  <a:noFill/>
                </a:ln>
                <a:solidFill>
                  <a:srgbClr val="000000"/>
                </a:solidFill>
                <a:effectLst/>
                <a:latin typeface="+mn-lt"/>
                <a:ea typeface="ＭＳ Ｐゴシック" pitchFamily="50" charset="-128"/>
                <a:cs typeface="ＭＳ Ｐゴシック" pitchFamily="50" charset="-128"/>
              </a:rPr>
              <a:t>-2</a:t>
            </a:r>
            <a:endParaRPr kumimoji="1" lang="ja-JP" altLang="ja-JP" sz="2400" b="0" i="0" u="none" strike="noStrike" cap="none" normalizeH="0" baseline="0" dirty="0" smtClean="0">
              <a:ln>
                <a:noFill/>
              </a:ln>
              <a:solidFill>
                <a:schemeClr val="tx1"/>
              </a:solidFill>
              <a:effectLst/>
              <a:latin typeface="+mn-lt"/>
              <a:ea typeface="ＭＳ Ｐゴシック" pitchFamily="50" charset="-128"/>
              <a:cs typeface="ＭＳ Ｐゴシック" pitchFamily="50" charset="-128"/>
            </a:endParaRPr>
          </a:p>
        </p:txBody>
      </p:sp>
      <p:sp>
        <p:nvSpPr>
          <p:cNvPr id="43" name="Rectangle 20"/>
          <p:cNvSpPr>
            <a:spLocks noChangeArrowheads="1"/>
          </p:cNvSpPr>
          <p:nvPr/>
        </p:nvSpPr>
        <p:spPr bwMode="auto">
          <a:xfrm>
            <a:off x="3641019" y="5853662"/>
            <a:ext cx="250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smtClean="0">
                <a:ln>
                  <a:noFill/>
                </a:ln>
                <a:solidFill>
                  <a:srgbClr val="000000"/>
                </a:solidFill>
                <a:effectLst/>
                <a:latin typeface="+mn-lt"/>
                <a:ea typeface="ＭＳ Ｐゴシック" pitchFamily="50" charset="-128"/>
                <a:cs typeface="ＭＳ Ｐゴシック" pitchFamily="50" charset="-128"/>
              </a:rPr>
              <a:t>-1</a:t>
            </a:r>
            <a:endParaRPr kumimoji="1" lang="ja-JP" altLang="ja-JP" sz="2400" b="0" i="0" u="none" strike="noStrike" cap="none" normalizeH="0" baseline="0" smtClean="0">
              <a:ln>
                <a:noFill/>
              </a:ln>
              <a:solidFill>
                <a:schemeClr val="tx1"/>
              </a:solidFill>
              <a:effectLst/>
              <a:latin typeface="+mn-lt"/>
              <a:ea typeface="ＭＳ Ｐゴシック" pitchFamily="50" charset="-128"/>
              <a:cs typeface="ＭＳ Ｐゴシック" pitchFamily="50" charset="-128"/>
            </a:endParaRPr>
          </a:p>
        </p:txBody>
      </p:sp>
      <p:sp>
        <p:nvSpPr>
          <p:cNvPr id="44" name="Rectangle 21"/>
          <p:cNvSpPr>
            <a:spLocks noChangeArrowheads="1"/>
          </p:cNvSpPr>
          <p:nvPr/>
        </p:nvSpPr>
        <p:spPr bwMode="auto">
          <a:xfrm>
            <a:off x="4734024" y="5853662"/>
            <a:ext cx="155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smtClean="0">
                <a:ln>
                  <a:noFill/>
                </a:ln>
                <a:solidFill>
                  <a:srgbClr val="000000"/>
                </a:solidFill>
                <a:effectLst/>
                <a:latin typeface="+mn-lt"/>
                <a:ea typeface="ＭＳ Ｐゴシック" pitchFamily="50" charset="-128"/>
                <a:cs typeface="ＭＳ Ｐゴシック" pitchFamily="50" charset="-128"/>
              </a:rPr>
              <a:t>0</a:t>
            </a:r>
            <a:endParaRPr kumimoji="1" lang="ja-JP" altLang="ja-JP" sz="2400" b="0" i="0" u="none" strike="noStrike" cap="none" normalizeH="0" baseline="0" dirty="0" smtClean="0">
              <a:ln>
                <a:noFill/>
              </a:ln>
              <a:solidFill>
                <a:schemeClr val="tx1"/>
              </a:solidFill>
              <a:effectLst/>
              <a:latin typeface="+mn-lt"/>
              <a:ea typeface="ＭＳ Ｐゴシック" pitchFamily="50" charset="-128"/>
              <a:cs typeface="ＭＳ Ｐゴシック" pitchFamily="50" charset="-128"/>
            </a:endParaRPr>
          </a:p>
        </p:txBody>
      </p:sp>
      <p:sp>
        <p:nvSpPr>
          <p:cNvPr id="45" name="Rectangle 22"/>
          <p:cNvSpPr>
            <a:spLocks noChangeArrowheads="1"/>
          </p:cNvSpPr>
          <p:nvPr/>
        </p:nvSpPr>
        <p:spPr bwMode="auto">
          <a:xfrm>
            <a:off x="5802919" y="5853662"/>
            <a:ext cx="155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smtClean="0">
                <a:ln>
                  <a:noFill/>
                </a:ln>
                <a:solidFill>
                  <a:srgbClr val="000000"/>
                </a:solidFill>
                <a:effectLst/>
                <a:latin typeface="+mn-lt"/>
                <a:ea typeface="ＭＳ Ｐゴシック" pitchFamily="50" charset="-128"/>
                <a:cs typeface="ＭＳ Ｐゴシック" pitchFamily="50" charset="-128"/>
              </a:rPr>
              <a:t>1</a:t>
            </a:r>
            <a:endParaRPr kumimoji="1" lang="ja-JP" altLang="ja-JP" sz="2400" b="0" i="0" u="none" strike="noStrike" cap="none" normalizeH="0" baseline="0" dirty="0" smtClean="0">
              <a:ln>
                <a:noFill/>
              </a:ln>
              <a:solidFill>
                <a:schemeClr val="tx1"/>
              </a:solidFill>
              <a:effectLst/>
              <a:latin typeface="+mn-lt"/>
              <a:ea typeface="ＭＳ Ｐゴシック" pitchFamily="50" charset="-128"/>
              <a:cs typeface="ＭＳ Ｐゴシック" pitchFamily="50" charset="-128"/>
            </a:endParaRPr>
          </a:p>
        </p:txBody>
      </p:sp>
      <p:sp>
        <p:nvSpPr>
          <p:cNvPr id="46" name="Rectangle 23"/>
          <p:cNvSpPr>
            <a:spLocks noChangeArrowheads="1"/>
          </p:cNvSpPr>
          <p:nvPr/>
        </p:nvSpPr>
        <p:spPr bwMode="auto">
          <a:xfrm>
            <a:off x="6859758" y="5853662"/>
            <a:ext cx="155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smtClean="0">
                <a:ln>
                  <a:noFill/>
                </a:ln>
                <a:solidFill>
                  <a:srgbClr val="000000"/>
                </a:solidFill>
                <a:effectLst/>
                <a:latin typeface="+mn-lt"/>
                <a:ea typeface="ＭＳ Ｐゴシック" pitchFamily="50" charset="-128"/>
                <a:cs typeface="ＭＳ Ｐゴシック" pitchFamily="50" charset="-128"/>
              </a:rPr>
              <a:t>2</a:t>
            </a:r>
            <a:endParaRPr kumimoji="1" lang="ja-JP" altLang="ja-JP" sz="2400" b="0" i="0" u="none" strike="noStrike" cap="none" normalizeH="0" baseline="0" dirty="0" smtClean="0">
              <a:ln>
                <a:noFill/>
              </a:ln>
              <a:solidFill>
                <a:schemeClr val="tx1"/>
              </a:solidFill>
              <a:effectLst/>
              <a:latin typeface="+mn-lt"/>
              <a:ea typeface="ＭＳ Ｐゴシック" pitchFamily="50" charset="-128"/>
              <a:cs typeface="ＭＳ Ｐゴシック" pitchFamily="50" charset="-128"/>
            </a:endParaRPr>
          </a:p>
        </p:txBody>
      </p:sp>
      <p:sp>
        <p:nvSpPr>
          <p:cNvPr id="47" name="Freeform 24"/>
          <p:cNvSpPr>
            <a:spLocks/>
          </p:cNvSpPr>
          <p:nvPr/>
        </p:nvSpPr>
        <p:spPr bwMode="auto">
          <a:xfrm>
            <a:off x="4805016" y="5284389"/>
            <a:ext cx="2125734" cy="450061"/>
          </a:xfrm>
          <a:custGeom>
            <a:avLst/>
            <a:gdLst>
              <a:gd name="T0" fmla="*/ 27 w 1587"/>
              <a:gd name="T1" fmla="*/ 319 h 336"/>
              <a:gd name="T2" fmla="*/ 62 w 1587"/>
              <a:gd name="T3" fmla="*/ 319 h 336"/>
              <a:gd name="T4" fmla="*/ 89 w 1587"/>
              <a:gd name="T5" fmla="*/ 319 h 336"/>
              <a:gd name="T6" fmla="*/ 124 w 1587"/>
              <a:gd name="T7" fmla="*/ 310 h 336"/>
              <a:gd name="T8" fmla="*/ 151 w 1587"/>
              <a:gd name="T9" fmla="*/ 310 h 336"/>
              <a:gd name="T10" fmla="*/ 186 w 1587"/>
              <a:gd name="T11" fmla="*/ 319 h 336"/>
              <a:gd name="T12" fmla="*/ 213 w 1587"/>
              <a:gd name="T13" fmla="*/ 319 h 336"/>
              <a:gd name="T14" fmla="*/ 248 w 1587"/>
              <a:gd name="T15" fmla="*/ 310 h 336"/>
              <a:gd name="T16" fmla="*/ 284 w 1587"/>
              <a:gd name="T17" fmla="*/ 319 h 336"/>
              <a:gd name="T18" fmla="*/ 310 w 1587"/>
              <a:gd name="T19" fmla="*/ 319 h 336"/>
              <a:gd name="T20" fmla="*/ 346 w 1587"/>
              <a:gd name="T21" fmla="*/ 319 h 336"/>
              <a:gd name="T22" fmla="*/ 373 w 1587"/>
              <a:gd name="T23" fmla="*/ 310 h 336"/>
              <a:gd name="T24" fmla="*/ 408 w 1587"/>
              <a:gd name="T25" fmla="*/ 301 h 336"/>
              <a:gd name="T26" fmla="*/ 435 w 1587"/>
              <a:gd name="T27" fmla="*/ 301 h 336"/>
              <a:gd name="T28" fmla="*/ 470 w 1587"/>
              <a:gd name="T29" fmla="*/ 301 h 336"/>
              <a:gd name="T30" fmla="*/ 506 w 1587"/>
              <a:gd name="T31" fmla="*/ 283 h 336"/>
              <a:gd name="T32" fmla="*/ 532 w 1587"/>
              <a:gd name="T33" fmla="*/ 257 h 336"/>
              <a:gd name="T34" fmla="*/ 568 w 1587"/>
              <a:gd name="T35" fmla="*/ 257 h 336"/>
              <a:gd name="T36" fmla="*/ 594 w 1587"/>
              <a:gd name="T37" fmla="*/ 230 h 336"/>
              <a:gd name="T38" fmla="*/ 630 w 1587"/>
              <a:gd name="T39" fmla="*/ 195 h 336"/>
              <a:gd name="T40" fmla="*/ 665 w 1587"/>
              <a:gd name="T41" fmla="*/ 168 h 336"/>
              <a:gd name="T42" fmla="*/ 692 w 1587"/>
              <a:gd name="T43" fmla="*/ 132 h 336"/>
              <a:gd name="T44" fmla="*/ 727 w 1587"/>
              <a:gd name="T45" fmla="*/ 106 h 336"/>
              <a:gd name="T46" fmla="*/ 754 w 1587"/>
              <a:gd name="T47" fmla="*/ 53 h 336"/>
              <a:gd name="T48" fmla="*/ 789 w 1587"/>
              <a:gd name="T49" fmla="*/ 35 h 336"/>
              <a:gd name="T50" fmla="*/ 816 w 1587"/>
              <a:gd name="T51" fmla="*/ 8 h 336"/>
              <a:gd name="T52" fmla="*/ 851 w 1587"/>
              <a:gd name="T53" fmla="*/ 17 h 336"/>
              <a:gd name="T54" fmla="*/ 887 w 1587"/>
              <a:gd name="T55" fmla="*/ 35 h 336"/>
              <a:gd name="T56" fmla="*/ 913 w 1587"/>
              <a:gd name="T57" fmla="*/ 53 h 336"/>
              <a:gd name="T58" fmla="*/ 949 w 1587"/>
              <a:gd name="T59" fmla="*/ 62 h 336"/>
              <a:gd name="T60" fmla="*/ 975 w 1587"/>
              <a:gd name="T61" fmla="*/ 79 h 336"/>
              <a:gd name="T62" fmla="*/ 1011 w 1587"/>
              <a:gd name="T63" fmla="*/ 106 h 336"/>
              <a:gd name="T64" fmla="*/ 1038 w 1587"/>
              <a:gd name="T65" fmla="*/ 97 h 336"/>
              <a:gd name="T66" fmla="*/ 1073 w 1587"/>
              <a:gd name="T67" fmla="*/ 141 h 336"/>
              <a:gd name="T68" fmla="*/ 1108 w 1587"/>
              <a:gd name="T69" fmla="*/ 159 h 336"/>
              <a:gd name="T70" fmla="*/ 1135 w 1587"/>
              <a:gd name="T71" fmla="*/ 203 h 336"/>
              <a:gd name="T72" fmla="*/ 1171 w 1587"/>
              <a:gd name="T73" fmla="*/ 212 h 336"/>
              <a:gd name="T74" fmla="*/ 1197 w 1587"/>
              <a:gd name="T75" fmla="*/ 239 h 336"/>
              <a:gd name="T76" fmla="*/ 1233 w 1587"/>
              <a:gd name="T77" fmla="*/ 257 h 336"/>
              <a:gd name="T78" fmla="*/ 1259 w 1587"/>
              <a:gd name="T79" fmla="*/ 257 h 336"/>
              <a:gd name="T80" fmla="*/ 1295 w 1587"/>
              <a:gd name="T81" fmla="*/ 265 h 336"/>
              <a:gd name="T82" fmla="*/ 1330 w 1587"/>
              <a:gd name="T83" fmla="*/ 274 h 336"/>
              <a:gd name="T84" fmla="*/ 1357 w 1587"/>
              <a:gd name="T85" fmla="*/ 301 h 336"/>
              <a:gd name="T86" fmla="*/ 1392 w 1587"/>
              <a:gd name="T87" fmla="*/ 310 h 336"/>
              <a:gd name="T88" fmla="*/ 1419 w 1587"/>
              <a:gd name="T89" fmla="*/ 310 h 336"/>
              <a:gd name="T90" fmla="*/ 1454 w 1587"/>
              <a:gd name="T91" fmla="*/ 310 h 336"/>
              <a:gd name="T92" fmla="*/ 1490 w 1587"/>
              <a:gd name="T93" fmla="*/ 301 h 336"/>
              <a:gd name="T94" fmla="*/ 1516 w 1587"/>
              <a:gd name="T95" fmla="*/ 319 h 336"/>
              <a:gd name="T96" fmla="*/ 1552 w 1587"/>
              <a:gd name="T97" fmla="*/ 283 h 336"/>
              <a:gd name="T98" fmla="*/ 1578 w 1587"/>
              <a:gd name="T9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87" h="336">
                <a:moveTo>
                  <a:pt x="0" y="319"/>
                </a:moveTo>
                <a:lnTo>
                  <a:pt x="9" y="319"/>
                </a:lnTo>
                <a:lnTo>
                  <a:pt x="18" y="319"/>
                </a:lnTo>
                <a:lnTo>
                  <a:pt x="27" y="319"/>
                </a:lnTo>
                <a:lnTo>
                  <a:pt x="36" y="319"/>
                </a:lnTo>
                <a:lnTo>
                  <a:pt x="44" y="319"/>
                </a:lnTo>
                <a:lnTo>
                  <a:pt x="53" y="319"/>
                </a:lnTo>
                <a:lnTo>
                  <a:pt x="62" y="319"/>
                </a:lnTo>
                <a:lnTo>
                  <a:pt x="62" y="319"/>
                </a:lnTo>
                <a:lnTo>
                  <a:pt x="71" y="319"/>
                </a:lnTo>
                <a:lnTo>
                  <a:pt x="80" y="327"/>
                </a:lnTo>
                <a:lnTo>
                  <a:pt x="89" y="319"/>
                </a:lnTo>
                <a:lnTo>
                  <a:pt x="98" y="319"/>
                </a:lnTo>
                <a:lnTo>
                  <a:pt x="107" y="319"/>
                </a:lnTo>
                <a:lnTo>
                  <a:pt x="115" y="319"/>
                </a:lnTo>
                <a:lnTo>
                  <a:pt x="124" y="310"/>
                </a:lnTo>
                <a:lnTo>
                  <a:pt x="133" y="310"/>
                </a:lnTo>
                <a:lnTo>
                  <a:pt x="133" y="319"/>
                </a:lnTo>
                <a:lnTo>
                  <a:pt x="142" y="319"/>
                </a:lnTo>
                <a:lnTo>
                  <a:pt x="151" y="310"/>
                </a:lnTo>
                <a:lnTo>
                  <a:pt x="160" y="319"/>
                </a:lnTo>
                <a:lnTo>
                  <a:pt x="169" y="319"/>
                </a:lnTo>
                <a:lnTo>
                  <a:pt x="177" y="310"/>
                </a:lnTo>
                <a:lnTo>
                  <a:pt x="186" y="319"/>
                </a:lnTo>
                <a:lnTo>
                  <a:pt x="195" y="319"/>
                </a:lnTo>
                <a:lnTo>
                  <a:pt x="204" y="319"/>
                </a:lnTo>
                <a:lnTo>
                  <a:pt x="213" y="319"/>
                </a:lnTo>
                <a:lnTo>
                  <a:pt x="213" y="319"/>
                </a:lnTo>
                <a:lnTo>
                  <a:pt x="222" y="319"/>
                </a:lnTo>
                <a:lnTo>
                  <a:pt x="231" y="310"/>
                </a:lnTo>
                <a:lnTo>
                  <a:pt x="240" y="319"/>
                </a:lnTo>
                <a:lnTo>
                  <a:pt x="248" y="310"/>
                </a:lnTo>
                <a:lnTo>
                  <a:pt x="257" y="310"/>
                </a:lnTo>
                <a:lnTo>
                  <a:pt x="266" y="319"/>
                </a:lnTo>
                <a:lnTo>
                  <a:pt x="275" y="310"/>
                </a:lnTo>
                <a:lnTo>
                  <a:pt x="284" y="319"/>
                </a:lnTo>
                <a:lnTo>
                  <a:pt x="293" y="319"/>
                </a:lnTo>
                <a:lnTo>
                  <a:pt x="293" y="327"/>
                </a:lnTo>
                <a:lnTo>
                  <a:pt x="302" y="319"/>
                </a:lnTo>
                <a:lnTo>
                  <a:pt x="310" y="319"/>
                </a:lnTo>
                <a:lnTo>
                  <a:pt x="319" y="319"/>
                </a:lnTo>
                <a:lnTo>
                  <a:pt x="328" y="319"/>
                </a:lnTo>
                <a:lnTo>
                  <a:pt x="337" y="319"/>
                </a:lnTo>
                <a:lnTo>
                  <a:pt x="346" y="319"/>
                </a:lnTo>
                <a:lnTo>
                  <a:pt x="355" y="310"/>
                </a:lnTo>
                <a:lnTo>
                  <a:pt x="364" y="319"/>
                </a:lnTo>
                <a:lnTo>
                  <a:pt x="364" y="319"/>
                </a:lnTo>
                <a:lnTo>
                  <a:pt x="373" y="310"/>
                </a:lnTo>
                <a:lnTo>
                  <a:pt x="381" y="319"/>
                </a:lnTo>
                <a:lnTo>
                  <a:pt x="390" y="310"/>
                </a:lnTo>
                <a:lnTo>
                  <a:pt x="399" y="310"/>
                </a:lnTo>
                <a:lnTo>
                  <a:pt x="408" y="301"/>
                </a:lnTo>
                <a:lnTo>
                  <a:pt x="417" y="310"/>
                </a:lnTo>
                <a:lnTo>
                  <a:pt x="426" y="310"/>
                </a:lnTo>
                <a:lnTo>
                  <a:pt x="435" y="310"/>
                </a:lnTo>
                <a:lnTo>
                  <a:pt x="435" y="301"/>
                </a:lnTo>
                <a:lnTo>
                  <a:pt x="443" y="301"/>
                </a:lnTo>
                <a:lnTo>
                  <a:pt x="452" y="292"/>
                </a:lnTo>
                <a:lnTo>
                  <a:pt x="461" y="301"/>
                </a:lnTo>
                <a:lnTo>
                  <a:pt x="470" y="301"/>
                </a:lnTo>
                <a:lnTo>
                  <a:pt x="479" y="292"/>
                </a:lnTo>
                <a:lnTo>
                  <a:pt x="488" y="310"/>
                </a:lnTo>
                <a:lnTo>
                  <a:pt x="497" y="292"/>
                </a:lnTo>
                <a:lnTo>
                  <a:pt x="506" y="283"/>
                </a:lnTo>
                <a:lnTo>
                  <a:pt x="514" y="292"/>
                </a:lnTo>
                <a:lnTo>
                  <a:pt x="514" y="283"/>
                </a:lnTo>
                <a:lnTo>
                  <a:pt x="523" y="274"/>
                </a:lnTo>
                <a:lnTo>
                  <a:pt x="532" y="257"/>
                </a:lnTo>
                <a:lnTo>
                  <a:pt x="541" y="274"/>
                </a:lnTo>
                <a:lnTo>
                  <a:pt x="550" y="265"/>
                </a:lnTo>
                <a:lnTo>
                  <a:pt x="559" y="265"/>
                </a:lnTo>
                <a:lnTo>
                  <a:pt x="568" y="257"/>
                </a:lnTo>
                <a:lnTo>
                  <a:pt x="576" y="248"/>
                </a:lnTo>
                <a:lnTo>
                  <a:pt x="585" y="248"/>
                </a:lnTo>
                <a:lnTo>
                  <a:pt x="594" y="239"/>
                </a:lnTo>
                <a:lnTo>
                  <a:pt x="594" y="230"/>
                </a:lnTo>
                <a:lnTo>
                  <a:pt x="603" y="212"/>
                </a:lnTo>
                <a:lnTo>
                  <a:pt x="612" y="203"/>
                </a:lnTo>
                <a:lnTo>
                  <a:pt x="621" y="195"/>
                </a:lnTo>
                <a:lnTo>
                  <a:pt x="630" y="195"/>
                </a:lnTo>
                <a:lnTo>
                  <a:pt x="639" y="195"/>
                </a:lnTo>
                <a:lnTo>
                  <a:pt x="647" y="177"/>
                </a:lnTo>
                <a:lnTo>
                  <a:pt x="656" y="168"/>
                </a:lnTo>
                <a:lnTo>
                  <a:pt x="665" y="168"/>
                </a:lnTo>
                <a:lnTo>
                  <a:pt x="665" y="150"/>
                </a:lnTo>
                <a:lnTo>
                  <a:pt x="674" y="141"/>
                </a:lnTo>
                <a:lnTo>
                  <a:pt x="683" y="132"/>
                </a:lnTo>
                <a:lnTo>
                  <a:pt x="692" y="132"/>
                </a:lnTo>
                <a:lnTo>
                  <a:pt x="701" y="115"/>
                </a:lnTo>
                <a:lnTo>
                  <a:pt x="709" y="106"/>
                </a:lnTo>
                <a:lnTo>
                  <a:pt x="718" y="88"/>
                </a:lnTo>
                <a:lnTo>
                  <a:pt x="727" y="106"/>
                </a:lnTo>
                <a:lnTo>
                  <a:pt x="736" y="79"/>
                </a:lnTo>
                <a:lnTo>
                  <a:pt x="736" y="79"/>
                </a:lnTo>
                <a:lnTo>
                  <a:pt x="745" y="62"/>
                </a:lnTo>
                <a:lnTo>
                  <a:pt x="754" y="53"/>
                </a:lnTo>
                <a:lnTo>
                  <a:pt x="763" y="44"/>
                </a:lnTo>
                <a:lnTo>
                  <a:pt x="772" y="53"/>
                </a:lnTo>
                <a:lnTo>
                  <a:pt x="780" y="17"/>
                </a:lnTo>
                <a:lnTo>
                  <a:pt x="789" y="35"/>
                </a:lnTo>
                <a:lnTo>
                  <a:pt x="798" y="26"/>
                </a:lnTo>
                <a:lnTo>
                  <a:pt x="807" y="8"/>
                </a:lnTo>
                <a:lnTo>
                  <a:pt x="816" y="8"/>
                </a:lnTo>
                <a:lnTo>
                  <a:pt x="816" y="8"/>
                </a:lnTo>
                <a:lnTo>
                  <a:pt x="825" y="26"/>
                </a:lnTo>
                <a:lnTo>
                  <a:pt x="834" y="0"/>
                </a:lnTo>
                <a:lnTo>
                  <a:pt x="842" y="35"/>
                </a:lnTo>
                <a:lnTo>
                  <a:pt x="851" y="17"/>
                </a:lnTo>
                <a:lnTo>
                  <a:pt x="860" y="17"/>
                </a:lnTo>
                <a:lnTo>
                  <a:pt x="869" y="26"/>
                </a:lnTo>
                <a:lnTo>
                  <a:pt x="878" y="26"/>
                </a:lnTo>
                <a:lnTo>
                  <a:pt x="887" y="35"/>
                </a:lnTo>
                <a:lnTo>
                  <a:pt x="887" y="26"/>
                </a:lnTo>
                <a:lnTo>
                  <a:pt x="896" y="8"/>
                </a:lnTo>
                <a:lnTo>
                  <a:pt x="905" y="17"/>
                </a:lnTo>
                <a:lnTo>
                  <a:pt x="913" y="53"/>
                </a:lnTo>
                <a:lnTo>
                  <a:pt x="922" y="53"/>
                </a:lnTo>
                <a:lnTo>
                  <a:pt x="931" y="26"/>
                </a:lnTo>
                <a:lnTo>
                  <a:pt x="940" y="62"/>
                </a:lnTo>
                <a:lnTo>
                  <a:pt x="949" y="62"/>
                </a:lnTo>
                <a:lnTo>
                  <a:pt x="958" y="62"/>
                </a:lnTo>
                <a:lnTo>
                  <a:pt x="967" y="53"/>
                </a:lnTo>
                <a:lnTo>
                  <a:pt x="967" y="44"/>
                </a:lnTo>
                <a:lnTo>
                  <a:pt x="975" y="79"/>
                </a:lnTo>
                <a:lnTo>
                  <a:pt x="984" y="88"/>
                </a:lnTo>
                <a:lnTo>
                  <a:pt x="993" y="88"/>
                </a:lnTo>
                <a:lnTo>
                  <a:pt x="1002" y="70"/>
                </a:lnTo>
                <a:lnTo>
                  <a:pt x="1011" y="106"/>
                </a:lnTo>
                <a:lnTo>
                  <a:pt x="1020" y="70"/>
                </a:lnTo>
                <a:lnTo>
                  <a:pt x="1029" y="88"/>
                </a:lnTo>
                <a:lnTo>
                  <a:pt x="1038" y="124"/>
                </a:lnTo>
                <a:lnTo>
                  <a:pt x="1038" y="97"/>
                </a:lnTo>
                <a:lnTo>
                  <a:pt x="1046" y="132"/>
                </a:lnTo>
                <a:lnTo>
                  <a:pt x="1055" y="115"/>
                </a:lnTo>
                <a:lnTo>
                  <a:pt x="1064" y="132"/>
                </a:lnTo>
                <a:lnTo>
                  <a:pt x="1073" y="141"/>
                </a:lnTo>
                <a:lnTo>
                  <a:pt x="1082" y="150"/>
                </a:lnTo>
                <a:lnTo>
                  <a:pt x="1091" y="150"/>
                </a:lnTo>
                <a:lnTo>
                  <a:pt x="1100" y="168"/>
                </a:lnTo>
                <a:lnTo>
                  <a:pt x="1108" y="159"/>
                </a:lnTo>
                <a:lnTo>
                  <a:pt x="1117" y="168"/>
                </a:lnTo>
                <a:lnTo>
                  <a:pt x="1117" y="177"/>
                </a:lnTo>
                <a:lnTo>
                  <a:pt x="1126" y="186"/>
                </a:lnTo>
                <a:lnTo>
                  <a:pt x="1135" y="203"/>
                </a:lnTo>
                <a:lnTo>
                  <a:pt x="1144" y="186"/>
                </a:lnTo>
                <a:lnTo>
                  <a:pt x="1153" y="186"/>
                </a:lnTo>
                <a:lnTo>
                  <a:pt x="1162" y="230"/>
                </a:lnTo>
                <a:lnTo>
                  <a:pt x="1171" y="212"/>
                </a:lnTo>
                <a:lnTo>
                  <a:pt x="1179" y="212"/>
                </a:lnTo>
                <a:lnTo>
                  <a:pt x="1188" y="239"/>
                </a:lnTo>
                <a:lnTo>
                  <a:pt x="1188" y="230"/>
                </a:lnTo>
                <a:lnTo>
                  <a:pt x="1197" y="239"/>
                </a:lnTo>
                <a:lnTo>
                  <a:pt x="1206" y="230"/>
                </a:lnTo>
                <a:lnTo>
                  <a:pt x="1215" y="248"/>
                </a:lnTo>
                <a:lnTo>
                  <a:pt x="1224" y="239"/>
                </a:lnTo>
                <a:lnTo>
                  <a:pt x="1233" y="257"/>
                </a:lnTo>
                <a:lnTo>
                  <a:pt x="1241" y="248"/>
                </a:lnTo>
                <a:lnTo>
                  <a:pt x="1250" y="265"/>
                </a:lnTo>
                <a:lnTo>
                  <a:pt x="1259" y="274"/>
                </a:lnTo>
                <a:lnTo>
                  <a:pt x="1259" y="257"/>
                </a:lnTo>
                <a:lnTo>
                  <a:pt x="1268" y="283"/>
                </a:lnTo>
                <a:lnTo>
                  <a:pt x="1277" y="265"/>
                </a:lnTo>
                <a:lnTo>
                  <a:pt x="1286" y="265"/>
                </a:lnTo>
                <a:lnTo>
                  <a:pt x="1295" y="265"/>
                </a:lnTo>
                <a:lnTo>
                  <a:pt x="1303" y="292"/>
                </a:lnTo>
                <a:lnTo>
                  <a:pt x="1312" y="265"/>
                </a:lnTo>
                <a:lnTo>
                  <a:pt x="1321" y="301"/>
                </a:lnTo>
                <a:lnTo>
                  <a:pt x="1330" y="274"/>
                </a:lnTo>
                <a:lnTo>
                  <a:pt x="1339" y="274"/>
                </a:lnTo>
                <a:lnTo>
                  <a:pt x="1339" y="274"/>
                </a:lnTo>
                <a:lnTo>
                  <a:pt x="1348" y="310"/>
                </a:lnTo>
                <a:lnTo>
                  <a:pt x="1357" y="301"/>
                </a:lnTo>
                <a:lnTo>
                  <a:pt x="1366" y="310"/>
                </a:lnTo>
                <a:lnTo>
                  <a:pt x="1374" y="301"/>
                </a:lnTo>
                <a:lnTo>
                  <a:pt x="1383" y="301"/>
                </a:lnTo>
                <a:lnTo>
                  <a:pt x="1392" y="310"/>
                </a:lnTo>
                <a:lnTo>
                  <a:pt x="1401" y="301"/>
                </a:lnTo>
                <a:lnTo>
                  <a:pt x="1410" y="301"/>
                </a:lnTo>
                <a:lnTo>
                  <a:pt x="1419" y="292"/>
                </a:lnTo>
                <a:lnTo>
                  <a:pt x="1419" y="310"/>
                </a:lnTo>
                <a:lnTo>
                  <a:pt x="1428" y="301"/>
                </a:lnTo>
                <a:lnTo>
                  <a:pt x="1436" y="292"/>
                </a:lnTo>
                <a:lnTo>
                  <a:pt x="1445" y="310"/>
                </a:lnTo>
                <a:lnTo>
                  <a:pt x="1454" y="310"/>
                </a:lnTo>
                <a:lnTo>
                  <a:pt x="1463" y="301"/>
                </a:lnTo>
                <a:lnTo>
                  <a:pt x="1472" y="336"/>
                </a:lnTo>
                <a:lnTo>
                  <a:pt x="1481" y="319"/>
                </a:lnTo>
                <a:lnTo>
                  <a:pt x="1490" y="301"/>
                </a:lnTo>
                <a:lnTo>
                  <a:pt x="1490" y="310"/>
                </a:lnTo>
                <a:lnTo>
                  <a:pt x="1499" y="319"/>
                </a:lnTo>
                <a:lnTo>
                  <a:pt x="1507" y="301"/>
                </a:lnTo>
                <a:lnTo>
                  <a:pt x="1516" y="319"/>
                </a:lnTo>
                <a:lnTo>
                  <a:pt x="1525" y="310"/>
                </a:lnTo>
                <a:lnTo>
                  <a:pt x="1534" y="319"/>
                </a:lnTo>
                <a:lnTo>
                  <a:pt x="1543" y="310"/>
                </a:lnTo>
                <a:lnTo>
                  <a:pt x="1552" y="283"/>
                </a:lnTo>
                <a:lnTo>
                  <a:pt x="1561" y="310"/>
                </a:lnTo>
                <a:lnTo>
                  <a:pt x="1561" y="336"/>
                </a:lnTo>
                <a:lnTo>
                  <a:pt x="1569" y="310"/>
                </a:lnTo>
                <a:lnTo>
                  <a:pt x="1578" y="301"/>
                </a:lnTo>
                <a:lnTo>
                  <a:pt x="1587" y="327"/>
                </a:lnTo>
              </a:path>
            </a:pathLst>
          </a:custGeom>
          <a:noFill/>
          <a:ln w="285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8" name="Freeform 25"/>
          <p:cNvSpPr>
            <a:spLocks/>
          </p:cNvSpPr>
          <p:nvPr/>
        </p:nvSpPr>
        <p:spPr bwMode="auto">
          <a:xfrm>
            <a:off x="4817071" y="5295104"/>
            <a:ext cx="2113679" cy="427290"/>
          </a:xfrm>
          <a:custGeom>
            <a:avLst/>
            <a:gdLst>
              <a:gd name="T0" fmla="*/ 18 w 1578"/>
              <a:gd name="T1" fmla="*/ 319 h 319"/>
              <a:gd name="T2" fmla="*/ 53 w 1578"/>
              <a:gd name="T3" fmla="*/ 319 h 319"/>
              <a:gd name="T4" fmla="*/ 89 w 1578"/>
              <a:gd name="T5" fmla="*/ 311 h 319"/>
              <a:gd name="T6" fmla="*/ 124 w 1578"/>
              <a:gd name="T7" fmla="*/ 311 h 319"/>
              <a:gd name="T8" fmla="*/ 160 w 1578"/>
              <a:gd name="T9" fmla="*/ 311 h 319"/>
              <a:gd name="T10" fmla="*/ 204 w 1578"/>
              <a:gd name="T11" fmla="*/ 311 h 319"/>
              <a:gd name="T12" fmla="*/ 231 w 1578"/>
              <a:gd name="T13" fmla="*/ 311 h 319"/>
              <a:gd name="T14" fmla="*/ 275 w 1578"/>
              <a:gd name="T15" fmla="*/ 311 h 319"/>
              <a:gd name="T16" fmla="*/ 310 w 1578"/>
              <a:gd name="T17" fmla="*/ 311 h 319"/>
              <a:gd name="T18" fmla="*/ 346 w 1578"/>
              <a:gd name="T19" fmla="*/ 311 h 319"/>
              <a:gd name="T20" fmla="*/ 381 w 1578"/>
              <a:gd name="T21" fmla="*/ 311 h 319"/>
              <a:gd name="T22" fmla="*/ 417 w 1578"/>
              <a:gd name="T23" fmla="*/ 302 h 319"/>
              <a:gd name="T24" fmla="*/ 452 w 1578"/>
              <a:gd name="T25" fmla="*/ 293 h 319"/>
              <a:gd name="T26" fmla="*/ 488 w 1578"/>
              <a:gd name="T27" fmla="*/ 284 h 319"/>
              <a:gd name="T28" fmla="*/ 523 w 1578"/>
              <a:gd name="T29" fmla="*/ 266 h 319"/>
              <a:gd name="T30" fmla="*/ 559 w 1578"/>
              <a:gd name="T31" fmla="*/ 240 h 319"/>
              <a:gd name="T32" fmla="*/ 594 w 1578"/>
              <a:gd name="T33" fmla="*/ 213 h 319"/>
              <a:gd name="T34" fmla="*/ 630 w 1578"/>
              <a:gd name="T35" fmla="*/ 178 h 319"/>
              <a:gd name="T36" fmla="*/ 665 w 1578"/>
              <a:gd name="T37" fmla="*/ 142 h 319"/>
              <a:gd name="T38" fmla="*/ 700 w 1578"/>
              <a:gd name="T39" fmla="*/ 98 h 319"/>
              <a:gd name="T40" fmla="*/ 736 w 1578"/>
              <a:gd name="T41" fmla="*/ 62 h 319"/>
              <a:gd name="T42" fmla="*/ 771 w 1578"/>
              <a:gd name="T43" fmla="*/ 27 h 319"/>
              <a:gd name="T44" fmla="*/ 807 w 1578"/>
              <a:gd name="T45" fmla="*/ 9 h 319"/>
              <a:gd name="T46" fmla="*/ 842 w 1578"/>
              <a:gd name="T47" fmla="*/ 0 h 319"/>
              <a:gd name="T48" fmla="*/ 878 w 1578"/>
              <a:gd name="T49" fmla="*/ 18 h 319"/>
              <a:gd name="T50" fmla="*/ 913 w 1578"/>
              <a:gd name="T51" fmla="*/ 36 h 319"/>
              <a:gd name="T52" fmla="*/ 949 w 1578"/>
              <a:gd name="T53" fmla="*/ 54 h 319"/>
              <a:gd name="T54" fmla="*/ 984 w 1578"/>
              <a:gd name="T55" fmla="*/ 71 h 319"/>
              <a:gd name="T56" fmla="*/ 1020 w 1578"/>
              <a:gd name="T57" fmla="*/ 98 h 319"/>
              <a:gd name="T58" fmla="*/ 1055 w 1578"/>
              <a:gd name="T59" fmla="*/ 124 h 319"/>
              <a:gd name="T60" fmla="*/ 1091 w 1578"/>
              <a:gd name="T61" fmla="*/ 151 h 319"/>
              <a:gd name="T62" fmla="*/ 1126 w 1578"/>
              <a:gd name="T63" fmla="*/ 187 h 319"/>
              <a:gd name="T64" fmla="*/ 1162 w 1578"/>
              <a:gd name="T65" fmla="*/ 213 h 319"/>
              <a:gd name="T66" fmla="*/ 1197 w 1578"/>
              <a:gd name="T67" fmla="*/ 231 h 319"/>
              <a:gd name="T68" fmla="*/ 1241 w 1578"/>
              <a:gd name="T69" fmla="*/ 249 h 319"/>
              <a:gd name="T70" fmla="*/ 1277 w 1578"/>
              <a:gd name="T71" fmla="*/ 266 h 319"/>
              <a:gd name="T72" fmla="*/ 1312 w 1578"/>
              <a:gd name="T73" fmla="*/ 275 h 319"/>
              <a:gd name="T74" fmla="*/ 1348 w 1578"/>
              <a:gd name="T75" fmla="*/ 284 h 319"/>
              <a:gd name="T76" fmla="*/ 1383 w 1578"/>
              <a:gd name="T77" fmla="*/ 293 h 319"/>
              <a:gd name="T78" fmla="*/ 1419 w 1578"/>
              <a:gd name="T79" fmla="*/ 302 h 319"/>
              <a:gd name="T80" fmla="*/ 1454 w 1578"/>
              <a:gd name="T81" fmla="*/ 302 h 319"/>
              <a:gd name="T82" fmla="*/ 1490 w 1578"/>
              <a:gd name="T83" fmla="*/ 311 h 319"/>
              <a:gd name="T84" fmla="*/ 1525 w 1578"/>
              <a:gd name="T85" fmla="*/ 311 h 319"/>
              <a:gd name="T86" fmla="*/ 1560 w 1578"/>
              <a:gd name="T87" fmla="*/ 311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78" h="319">
                <a:moveTo>
                  <a:pt x="0" y="319"/>
                </a:moveTo>
                <a:lnTo>
                  <a:pt x="9" y="319"/>
                </a:lnTo>
                <a:lnTo>
                  <a:pt x="18" y="319"/>
                </a:lnTo>
                <a:lnTo>
                  <a:pt x="35" y="319"/>
                </a:lnTo>
                <a:lnTo>
                  <a:pt x="44" y="319"/>
                </a:lnTo>
                <a:lnTo>
                  <a:pt x="53" y="319"/>
                </a:lnTo>
                <a:lnTo>
                  <a:pt x="71" y="319"/>
                </a:lnTo>
                <a:lnTo>
                  <a:pt x="80" y="311"/>
                </a:lnTo>
                <a:lnTo>
                  <a:pt x="89" y="311"/>
                </a:lnTo>
                <a:lnTo>
                  <a:pt x="106" y="311"/>
                </a:lnTo>
                <a:lnTo>
                  <a:pt x="115" y="311"/>
                </a:lnTo>
                <a:lnTo>
                  <a:pt x="124" y="311"/>
                </a:lnTo>
                <a:lnTo>
                  <a:pt x="142" y="311"/>
                </a:lnTo>
                <a:lnTo>
                  <a:pt x="151" y="311"/>
                </a:lnTo>
                <a:lnTo>
                  <a:pt x="160" y="311"/>
                </a:lnTo>
                <a:lnTo>
                  <a:pt x="177" y="311"/>
                </a:lnTo>
                <a:lnTo>
                  <a:pt x="186" y="311"/>
                </a:lnTo>
                <a:lnTo>
                  <a:pt x="204" y="311"/>
                </a:lnTo>
                <a:lnTo>
                  <a:pt x="213" y="311"/>
                </a:lnTo>
                <a:lnTo>
                  <a:pt x="222" y="311"/>
                </a:lnTo>
                <a:lnTo>
                  <a:pt x="231" y="311"/>
                </a:lnTo>
                <a:lnTo>
                  <a:pt x="248" y="311"/>
                </a:lnTo>
                <a:lnTo>
                  <a:pt x="257" y="311"/>
                </a:lnTo>
                <a:lnTo>
                  <a:pt x="275" y="311"/>
                </a:lnTo>
                <a:lnTo>
                  <a:pt x="284" y="311"/>
                </a:lnTo>
                <a:lnTo>
                  <a:pt x="293" y="311"/>
                </a:lnTo>
                <a:lnTo>
                  <a:pt x="310" y="311"/>
                </a:lnTo>
                <a:lnTo>
                  <a:pt x="319" y="311"/>
                </a:lnTo>
                <a:lnTo>
                  <a:pt x="328" y="311"/>
                </a:lnTo>
                <a:lnTo>
                  <a:pt x="346" y="311"/>
                </a:lnTo>
                <a:lnTo>
                  <a:pt x="355" y="311"/>
                </a:lnTo>
                <a:lnTo>
                  <a:pt x="364" y="311"/>
                </a:lnTo>
                <a:lnTo>
                  <a:pt x="381" y="311"/>
                </a:lnTo>
                <a:lnTo>
                  <a:pt x="390" y="302"/>
                </a:lnTo>
                <a:lnTo>
                  <a:pt x="399" y="302"/>
                </a:lnTo>
                <a:lnTo>
                  <a:pt x="417" y="302"/>
                </a:lnTo>
                <a:lnTo>
                  <a:pt x="426" y="302"/>
                </a:lnTo>
                <a:lnTo>
                  <a:pt x="434" y="302"/>
                </a:lnTo>
                <a:lnTo>
                  <a:pt x="452" y="293"/>
                </a:lnTo>
                <a:lnTo>
                  <a:pt x="461" y="293"/>
                </a:lnTo>
                <a:lnTo>
                  <a:pt x="470" y="284"/>
                </a:lnTo>
                <a:lnTo>
                  <a:pt x="488" y="284"/>
                </a:lnTo>
                <a:lnTo>
                  <a:pt x="497" y="275"/>
                </a:lnTo>
                <a:lnTo>
                  <a:pt x="505" y="275"/>
                </a:lnTo>
                <a:lnTo>
                  <a:pt x="523" y="266"/>
                </a:lnTo>
                <a:lnTo>
                  <a:pt x="532" y="257"/>
                </a:lnTo>
                <a:lnTo>
                  <a:pt x="541" y="249"/>
                </a:lnTo>
                <a:lnTo>
                  <a:pt x="559" y="240"/>
                </a:lnTo>
                <a:lnTo>
                  <a:pt x="567" y="231"/>
                </a:lnTo>
                <a:lnTo>
                  <a:pt x="585" y="222"/>
                </a:lnTo>
                <a:lnTo>
                  <a:pt x="594" y="213"/>
                </a:lnTo>
                <a:lnTo>
                  <a:pt x="603" y="204"/>
                </a:lnTo>
                <a:lnTo>
                  <a:pt x="621" y="195"/>
                </a:lnTo>
                <a:lnTo>
                  <a:pt x="630" y="178"/>
                </a:lnTo>
                <a:lnTo>
                  <a:pt x="638" y="169"/>
                </a:lnTo>
                <a:lnTo>
                  <a:pt x="656" y="151"/>
                </a:lnTo>
                <a:lnTo>
                  <a:pt x="665" y="142"/>
                </a:lnTo>
                <a:lnTo>
                  <a:pt x="674" y="124"/>
                </a:lnTo>
                <a:lnTo>
                  <a:pt x="692" y="116"/>
                </a:lnTo>
                <a:lnTo>
                  <a:pt x="700" y="98"/>
                </a:lnTo>
                <a:lnTo>
                  <a:pt x="709" y="89"/>
                </a:lnTo>
                <a:lnTo>
                  <a:pt x="727" y="71"/>
                </a:lnTo>
                <a:lnTo>
                  <a:pt x="736" y="62"/>
                </a:lnTo>
                <a:lnTo>
                  <a:pt x="745" y="45"/>
                </a:lnTo>
                <a:lnTo>
                  <a:pt x="763" y="36"/>
                </a:lnTo>
                <a:lnTo>
                  <a:pt x="771" y="27"/>
                </a:lnTo>
                <a:lnTo>
                  <a:pt x="780" y="18"/>
                </a:lnTo>
                <a:lnTo>
                  <a:pt x="798" y="9"/>
                </a:lnTo>
                <a:lnTo>
                  <a:pt x="807" y="9"/>
                </a:lnTo>
                <a:lnTo>
                  <a:pt x="816" y="9"/>
                </a:lnTo>
                <a:lnTo>
                  <a:pt x="833" y="0"/>
                </a:lnTo>
                <a:lnTo>
                  <a:pt x="842" y="0"/>
                </a:lnTo>
                <a:lnTo>
                  <a:pt x="851" y="9"/>
                </a:lnTo>
                <a:lnTo>
                  <a:pt x="869" y="9"/>
                </a:lnTo>
                <a:lnTo>
                  <a:pt x="878" y="18"/>
                </a:lnTo>
                <a:lnTo>
                  <a:pt x="887" y="18"/>
                </a:lnTo>
                <a:lnTo>
                  <a:pt x="904" y="27"/>
                </a:lnTo>
                <a:lnTo>
                  <a:pt x="913" y="36"/>
                </a:lnTo>
                <a:lnTo>
                  <a:pt x="931" y="36"/>
                </a:lnTo>
                <a:lnTo>
                  <a:pt x="940" y="45"/>
                </a:lnTo>
                <a:lnTo>
                  <a:pt x="949" y="54"/>
                </a:lnTo>
                <a:lnTo>
                  <a:pt x="966" y="62"/>
                </a:lnTo>
                <a:lnTo>
                  <a:pt x="975" y="62"/>
                </a:lnTo>
                <a:lnTo>
                  <a:pt x="984" y="71"/>
                </a:lnTo>
                <a:lnTo>
                  <a:pt x="1002" y="80"/>
                </a:lnTo>
                <a:lnTo>
                  <a:pt x="1011" y="89"/>
                </a:lnTo>
                <a:lnTo>
                  <a:pt x="1020" y="98"/>
                </a:lnTo>
                <a:lnTo>
                  <a:pt x="1037" y="107"/>
                </a:lnTo>
                <a:lnTo>
                  <a:pt x="1046" y="116"/>
                </a:lnTo>
                <a:lnTo>
                  <a:pt x="1055" y="124"/>
                </a:lnTo>
                <a:lnTo>
                  <a:pt x="1073" y="133"/>
                </a:lnTo>
                <a:lnTo>
                  <a:pt x="1082" y="142"/>
                </a:lnTo>
                <a:lnTo>
                  <a:pt x="1091" y="151"/>
                </a:lnTo>
                <a:lnTo>
                  <a:pt x="1108" y="169"/>
                </a:lnTo>
                <a:lnTo>
                  <a:pt x="1117" y="178"/>
                </a:lnTo>
                <a:lnTo>
                  <a:pt x="1126" y="187"/>
                </a:lnTo>
                <a:lnTo>
                  <a:pt x="1144" y="195"/>
                </a:lnTo>
                <a:lnTo>
                  <a:pt x="1153" y="204"/>
                </a:lnTo>
                <a:lnTo>
                  <a:pt x="1162" y="213"/>
                </a:lnTo>
                <a:lnTo>
                  <a:pt x="1179" y="222"/>
                </a:lnTo>
                <a:lnTo>
                  <a:pt x="1188" y="231"/>
                </a:lnTo>
                <a:lnTo>
                  <a:pt x="1197" y="231"/>
                </a:lnTo>
                <a:lnTo>
                  <a:pt x="1215" y="240"/>
                </a:lnTo>
                <a:lnTo>
                  <a:pt x="1224" y="249"/>
                </a:lnTo>
                <a:lnTo>
                  <a:pt x="1241" y="249"/>
                </a:lnTo>
                <a:lnTo>
                  <a:pt x="1250" y="257"/>
                </a:lnTo>
                <a:lnTo>
                  <a:pt x="1259" y="257"/>
                </a:lnTo>
                <a:lnTo>
                  <a:pt x="1277" y="266"/>
                </a:lnTo>
                <a:lnTo>
                  <a:pt x="1286" y="266"/>
                </a:lnTo>
                <a:lnTo>
                  <a:pt x="1294" y="266"/>
                </a:lnTo>
                <a:lnTo>
                  <a:pt x="1312" y="275"/>
                </a:lnTo>
                <a:lnTo>
                  <a:pt x="1321" y="275"/>
                </a:lnTo>
                <a:lnTo>
                  <a:pt x="1330" y="275"/>
                </a:lnTo>
                <a:lnTo>
                  <a:pt x="1348" y="284"/>
                </a:lnTo>
                <a:lnTo>
                  <a:pt x="1357" y="284"/>
                </a:lnTo>
                <a:lnTo>
                  <a:pt x="1365" y="284"/>
                </a:lnTo>
                <a:lnTo>
                  <a:pt x="1383" y="293"/>
                </a:lnTo>
                <a:lnTo>
                  <a:pt x="1392" y="293"/>
                </a:lnTo>
                <a:lnTo>
                  <a:pt x="1401" y="293"/>
                </a:lnTo>
                <a:lnTo>
                  <a:pt x="1419" y="302"/>
                </a:lnTo>
                <a:lnTo>
                  <a:pt x="1427" y="302"/>
                </a:lnTo>
                <a:lnTo>
                  <a:pt x="1436" y="302"/>
                </a:lnTo>
                <a:lnTo>
                  <a:pt x="1454" y="302"/>
                </a:lnTo>
                <a:lnTo>
                  <a:pt x="1463" y="302"/>
                </a:lnTo>
                <a:lnTo>
                  <a:pt x="1472" y="311"/>
                </a:lnTo>
                <a:lnTo>
                  <a:pt x="1490" y="311"/>
                </a:lnTo>
                <a:lnTo>
                  <a:pt x="1498" y="311"/>
                </a:lnTo>
                <a:lnTo>
                  <a:pt x="1507" y="311"/>
                </a:lnTo>
                <a:lnTo>
                  <a:pt x="1525" y="311"/>
                </a:lnTo>
                <a:lnTo>
                  <a:pt x="1534" y="311"/>
                </a:lnTo>
                <a:lnTo>
                  <a:pt x="1543" y="311"/>
                </a:lnTo>
                <a:lnTo>
                  <a:pt x="1560" y="311"/>
                </a:lnTo>
                <a:lnTo>
                  <a:pt x="1569" y="311"/>
                </a:lnTo>
                <a:lnTo>
                  <a:pt x="1578" y="311"/>
                </a:lnTo>
              </a:path>
            </a:pathLst>
          </a:custGeom>
          <a:noFill/>
          <a:ln w="28575">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9" name="Freeform 26"/>
          <p:cNvSpPr>
            <a:spLocks/>
          </p:cNvSpPr>
          <p:nvPr/>
        </p:nvSpPr>
        <p:spPr bwMode="auto">
          <a:xfrm>
            <a:off x="4805016" y="4108336"/>
            <a:ext cx="2125734" cy="890746"/>
          </a:xfrm>
          <a:custGeom>
            <a:avLst/>
            <a:gdLst>
              <a:gd name="T0" fmla="*/ 27 w 1587"/>
              <a:gd name="T1" fmla="*/ 656 h 665"/>
              <a:gd name="T2" fmla="*/ 62 w 1587"/>
              <a:gd name="T3" fmla="*/ 647 h 665"/>
              <a:gd name="T4" fmla="*/ 89 w 1587"/>
              <a:gd name="T5" fmla="*/ 638 h 665"/>
              <a:gd name="T6" fmla="*/ 124 w 1587"/>
              <a:gd name="T7" fmla="*/ 647 h 665"/>
              <a:gd name="T8" fmla="*/ 151 w 1587"/>
              <a:gd name="T9" fmla="*/ 656 h 665"/>
              <a:gd name="T10" fmla="*/ 186 w 1587"/>
              <a:gd name="T11" fmla="*/ 647 h 665"/>
              <a:gd name="T12" fmla="*/ 213 w 1587"/>
              <a:gd name="T13" fmla="*/ 647 h 665"/>
              <a:gd name="T14" fmla="*/ 248 w 1587"/>
              <a:gd name="T15" fmla="*/ 629 h 665"/>
              <a:gd name="T16" fmla="*/ 284 w 1587"/>
              <a:gd name="T17" fmla="*/ 621 h 665"/>
              <a:gd name="T18" fmla="*/ 310 w 1587"/>
              <a:gd name="T19" fmla="*/ 629 h 665"/>
              <a:gd name="T20" fmla="*/ 346 w 1587"/>
              <a:gd name="T21" fmla="*/ 621 h 665"/>
              <a:gd name="T22" fmla="*/ 373 w 1587"/>
              <a:gd name="T23" fmla="*/ 585 h 665"/>
              <a:gd name="T24" fmla="*/ 408 w 1587"/>
              <a:gd name="T25" fmla="*/ 585 h 665"/>
              <a:gd name="T26" fmla="*/ 435 w 1587"/>
              <a:gd name="T27" fmla="*/ 576 h 665"/>
              <a:gd name="T28" fmla="*/ 470 w 1587"/>
              <a:gd name="T29" fmla="*/ 559 h 665"/>
              <a:gd name="T30" fmla="*/ 506 w 1587"/>
              <a:gd name="T31" fmla="*/ 523 h 665"/>
              <a:gd name="T32" fmla="*/ 532 w 1587"/>
              <a:gd name="T33" fmla="*/ 479 h 665"/>
              <a:gd name="T34" fmla="*/ 568 w 1587"/>
              <a:gd name="T35" fmla="*/ 461 h 665"/>
              <a:gd name="T36" fmla="*/ 594 w 1587"/>
              <a:gd name="T37" fmla="*/ 364 h 665"/>
              <a:gd name="T38" fmla="*/ 630 w 1587"/>
              <a:gd name="T39" fmla="*/ 310 h 665"/>
              <a:gd name="T40" fmla="*/ 665 w 1587"/>
              <a:gd name="T41" fmla="*/ 275 h 665"/>
              <a:gd name="T42" fmla="*/ 692 w 1587"/>
              <a:gd name="T43" fmla="*/ 240 h 665"/>
              <a:gd name="T44" fmla="*/ 727 w 1587"/>
              <a:gd name="T45" fmla="*/ 142 h 665"/>
              <a:gd name="T46" fmla="*/ 754 w 1587"/>
              <a:gd name="T47" fmla="*/ 71 h 665"/>
              <a:gd name="T48" fmla="*/ 789 w 1587"/>
              <a:gd name="T49" fmla="*/ 62 h 665"/>
              <a:gd name="T50" fmla="*/ 816 w 1587"/>
              <a:gd name="T51" fmla="*/ 0 h 665"/>
              <a:gd name="T52" fmla="*/ 851 w 1587"/>
              <a:gd name="T53" fmla="*/ 98 h 665"/>
              <a:gd name="T54" fmla="*/ 887 w 1587"/>
              <a:gd name="T55" fmla="*/ 160 h 665"/>
              <a:gd name="T56" fmla="*/ 913 w 1587"/>
              <a:gd name="T57" fmla="*/ 98 h 665"/>
              <a:gd name="T58" fmla="*/ 949 w 1587"/>
              <a:gd name="T59" fmla="*/ 107 h 665"/>
              <a:gd name="T60" fmla="*/ 975 w 1587"/>
              <a:gd name="T61" fmla="*/ 71 h 665"/>
              <a:gd name="T62" fmla="*/ 1011 w 1587"/>
              <a:gd name="T63" fmla="*/ 222 h 665"/>
              <a:gd name="T64" fmla="*/ 1038 w 1587"/>
              <a:gd name="T65" fmla="*/ 293 h 665"/>
              <a:gd name="T66" fmla="*/ 1073 w 1587"/>
              <a:gd name="T67" fmla="*/ 284 h 665"/>
              <a:gd name="T68" fmla="*/ 1108 w 1587"/>
              <a:gd name="T69" fmla="*/ 310 h 665"/>
              <a:gd name="T70" fmla="*/ 1135 w 1587"/>
              <a:gd name="T71" fmla="*/ 408 h 665"/>
              <a:gd name="T72" fmla="*/ 1171 w 1587"/>
              <a:gd name="T73" fmla="*/ 443 h 665"/>
              <a:gd name="T74" fmla="*/ 1197 w 1587"/>
              <a:gd name="T75" fmla="*/ 497 h 665"/>
              <a:gd name="T76" fmla="*/ 1233 w 1587"/>
              <a:gd name="T77" fmla="*/ 585 h 665"/>
              <a:gd name="T78" fmla="*/ 1259 w 1587"/>
              <a:gd name="T79" fmla="*/ 541 h 665"/>
              <a:gd name="T80" fmla="*/ 1295 w 1587"/>
              <a:gd name="T81" fmla="*/ 532 h 665"/>
              <a:gd name="T82" fmla="*/ 1330 w 1587"/>
              <a:gd name="T83" fmla="*/ 603 h 665"/>
              <a:gd name="T84" fmla="*/ 1357 w 1587"/>
              <a:gd name="T85" fmla="*/ 585 h 665"/>
              <a:gd name="T86" fmla="*/ 1392 w 1587"/>
              <a:gd name="T87" fmla="*/ 665 h 665"/>
              <a:gd name="T88" fmla="*/ 1419 w 1587"/>
              <a:gd name="T89" fmla="*/ 603 h 665"/>
              <a:gd name="T90" fmla="*/ 1454 w 1587"/>
              <a:gd name="T91" fmla="*/ 629 h 665"/>
              <a:gd name="T92" fmla="*/ 1490 w 1587"/>
              <a:gd name="T93" fmla="*/ 612 h 665"/>
              <a:gd name="T94" fmla="*/ 1516 w 1587"/>
              <a:gd name="T95" fmla="*/ 638 h 665"/>
              <a:gd name="T96" fmla="*/ 1552 w 1587"/>
              <a:gd name="T97" fmla="*/ 629 h 665"/>
              <a:gd name="T98" fmla="*/ 1578 w 1587"/>
              <a:gd name="T99" fmla="*/ 638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87" h="665">
                <a:moveTo>
                  <a:pt x="0" y="638"/>
                </a:moveTo>
                <a:lnTo>
                  <a:pt x="9" y="638"/>
                </a:lnTo>
                <a:lnTo>
                  <a:pt x="18" y="656"/>
                </a:lnTo>
                <a:lnTo>
                  <a:pt x="27" y="656"/>
                </a:lnTo>
                <a:lnTo>
                  <a:pt x="36" y="656"/>
                </a:lnTo>
                <a:lnTo>
                  <a:pt x="44" y="647"/>
                </a:lnTo>
                <a:lnTo>
                  <a:pt x="53" y="656"/>
                </a:lnTo>
                <a:lnTo>
                  <a:pt x="62" y="647"/>
                </a:lnTo>
                <a:lnTo>
                  <a:pt x="62" y="656"/>
                </a:lnTo>
                <a:lnTo>
                  <a:pt x="71" y="638"/>
                </a:lnTo>
                <a:lnTo>
                  <a:pt x="80" y="638"/>
                </a:lnTo>
                <a:lnTo>
                  <a:pt x="89" y="638"/>
                </a:lnTo>
                <a:lnTo>
                  <a:pt x="98" y="647"/>
                </a:lnTo>
                <a:lnTo>
                  <a:pt x="107" y="647"/>
                </a:lnTo>
                <a:lnTo>
                  <a:pt x="115" y="638"/>
                </a:lnTo>
                <a:lnTo>
                  <a:pt x="124" y="647"/>
                </a:lnTo>
                <a:lnTo>
                  <a:pt x="133" y="647"/>
                </a:lnTo>
                <a:lnTo>
                  <a:pt x="133" y="638"/>
                </a:lnTo>
                <a:lnTo>
                  <a:pt x="142" y="647"/>
                </a:lnTo>
                <a:lnTo>
                  <a:pt x="151" y="656"/>
                </a:lnTo>
                <a:lnTo>
                  <a:pt x="160" y="647"/>
                </a:lnTo>
                <a:lnTo>
                  <a:pt x="169" y="629"/>
                </a:lnTo>
                <a:lnTo>
                  <a:pt x="177" y="638"/>
                </a:lnTo>
                <a:lnTo>
                  <a:pt x="186" y="647"/>
                </a:lnTo>
                <a:lnTo>
                  <a:pt x="195" y="656"/>
                </a:lnTo>
                <a:lnTo>
                  <a:pt x="204" y="647"/>
                </a:lnTo>
                <a:lnTo>
                  <a:pt x="213" y="629"/>
                </a:lnTo>
                <a:lnTo>
                  <a:pt x="213" y="647"/>
                </a:lnTo>
                <a:lnTo>
                  <a:pt x="222" y="647"/>
                </a:lnTo>
                <a:lnTo>
                  <a:pt x="231" y="638"/>
                </a:lnTo>
                <a:lnTo>
                  <a:pt x="240" y="629"/>
                </a:lnTo>
                <a:lnTo>
                  <a:pt x="248" y="629"/>
                </a:lnTo>
                <a:lnTo>
                  <a:pt x="257" y="629"/>
                </a:lnTo>
                <a:lnTo>
                  <a:pt x="266" y="638"/>
                </a:lnTo>
                <a:lnTo>
                  <a:pt x="275" y="612"/>
                </a:lnTo>
                <a:lnTo>
                  <a:pt x="284" y="621"/>
                </a:lnTo>
                <a:lnTo>
                  <a:pt x="293" y="647"/>
                </a:lnTo>
                <a:lnTo>
                  <a:pt x="293" y="612"/>
                </a:lnTo>
                <a:lnTo>
                  <a:pt x="302" y="612"/>
                </a:lnTo>
                <a:lnTo>
                  <a:pt x="310" y="629"/>
                </a:lnTo>
                <a:lnTo>
                  <a:pt x="319" y="603"/>
                </a:lnTo>
                <a:lnTo>
                  <a:pt x="328" y="603"/>
                </a:lnTo>
                <a:lnTo>
                  <a:pt x="337" y="621"/>
                </a:lnTo>
                <a:lnTo>
                  <a:pt x="346" y="621"/>
                </a:lnTo>
                <a:lnTo>
                  <a:pt x="355" y="594"/>
                </a:lnTo>
                <a:lnTo>
                  <a:pt x="364" y="603"/>
                </a:lnTo>
                <a:lnTo>
                  <a:pt x="364" y="603"/>
                </a:lnTo>
                <a:lnTo>
                  <a:pt x="373" y="585"/>
                </a:lnTo>
                <a:lnTo>
                  <a:pt x="381" y="594"/>
                </a:lnTo>
                <a:lnTo>
                  <a:pt x="390" y="585"/>
                </a:lnTo>
                <a:lnTo>
                  <a:pt x="399" y="594"/>
                </a:lnTo>
                <a:lnTo>
                  <a:pt x="408" y="585"/>
                </a:lnTo>
                <a:lnTo>
                  <a:pt x="417" y="585"/>
                </a:lnTo>
                <a:lnTo>
                  <a:pt x="426" y="585"/>
                </a:lnTo>
                <a:lnTo>
                  <a:pt x="435" y="576"/>
                </a:lnTo>
                <a:lnTo>
                  <a:pt x="435" y="576"/>
                </a:lnTo>
                <a:lnTo>
                  <a:pt x="443" y="550"/>
                </a:lnTo>
                <a:lnTo>
                  <a:pt x="452" y="523"/>
                </a:lnTo>
                <a:lnTo>
                  <a:pt x="461" y="576"/>
                </a:lnTo>
                <a:lnTo>
                  <a:pt x="470" y="559"/>
                </a:lnTo>
                <a:lnTo>
                  <a:pt x="479" y="559"/>
                </a:lnTo>
                <a:lnTo>
                  <a:pt x="488" y="523"/>
                </a:lnTo>
                <a:lnTo>
                  <a:pt x="497" y="541"/>
                </a:lnTo>
                <a:lnTo>
                  <a:pt x="506" y="523"/>
                </a:lnTo>
                <a:lnTo>
                  <a:pt x="514" y="505"/>
                </a:lnTo>
                <a:lnTo>
                  <a:pt x="514" y="452"/>
                </a:lnTo>
                <a:lnTo>
                  <a:pt x="523" y="505"/>
                </a:lnTo>
                <a:lnTo>
                  <a:pt x="532" y="479"/>
                </a:lnTo>
                <a:lnTo>
                  <a:pt x="541" y="488"/>
                </a:lnTo>
                <a:lnTo>
                  <a:pt x="550" y="470"/>
                </a:lnTo>
                <a:lnTo>
                  <a:pt x="559" y="417"/>
                </a:lnTo>
                <a:lnTo>
                  <a:pt x="568" y="461"/>
                </a:lnTo>
                <a:lnTo>
                  <a:pt x="576" y="390"/>
                </a:lnTo>
                <a:lnTo>
                  <a:pt x="585" y="399"/>
                </a:lnTo>
                <a:lnTo>
                  <a:pt x="594" y="373"/>
                </a:lnTo>
                <a:lnTo>
                  <a:pt x="594" y="364"/>
                </a:lnTo>
                <a:lnTo>
                  <a:pt x="603" y="337"/>
                </a:lnTo>
                <a:lnTo>
                  <a:pt x="612" y="266"/>
                </a:lnTo>
                <a:lnTo>
                  <a:pt x="621" y="346"/>
                </a:lnTo>
                <a:lnTo>
                  <a:pt x="630" y="310"/>
                </a:lnTo>
                <a:lnTo>
                  <a:pt x="639" y="346"/>
                </a:lnTo>
                <a:lnTo>
                  <a:pt x="647" y="310"/>
                </a:lnTo>
                <a:lnTo>
                  <a:pt x="656" y="266"/>
                </a:lnTo>
                <a:lnTo>
                  <a:pt x="665" y="275"/>
                </a:lnTo>
                <a:lnTo>
                  <a:pt x="665" y="231"/>
                </a:lnTo>
                <a:lnTo>
                  <a:pt x="674" y="257"/>
                </a:lnTo>
                <a:lnTo>
                  <a:pt x="683" y="231"/>
                </a:lnTo>
                <a:lnTo>
                  <a:pt x="692" y="240"/>
                </a:lnTo>
                <a:lnTo>
                  <a:pt x="701" y="275"/>
                </a:lnTo>
                <a:lnTo>
                  <a:pt x="709" y="142"/>
                </a:lnTo>
                <a:lnTo>
                  <a:pt x="718" y="133"/>
                </a:lnTo>
                <a:lnTo>
                  <a:pt x="727" y="142"/>
                </a:lnTo>
                <a:lnTo>
                  <a:pt x="736" y="133"/>
                </a:lnTo>
                <a:lnTo>
                  <a:pt x="736" y="116"/>
                </a:lnTo>
                <a:lnTo>
                  <a:pt x="745" y="142"/>
                </a:lnTo>
                <a:lnTo>
                  <a:pt x="754" y="71"/>
                </a:lnTo>
                <a:lnTo>
                  <a:pt x="763" y="124"/>
                </a:lnTo>
                <a:lnTo>
                  <a:pt x="772" y="107"/>
                </a:lnTo>
                <a:lnTo>
                  <a:pt x="780" y="54"/>
                </a:lnTo>
                <a:lnTo>
                  <a:pt x="789" y="62"/>
                </a:lnTo>
                <a:lnTo>
                  <a:pt x="798" y="89"/>
                </a:lnTo>
                <a:lnTo>
                  <a:pt x="807" y="124"/>
                </a:lnTo>
                <a:lnTo>
                  <a:pt x="816" y="98"/>
                </a:lnTo>
                <a:lnTo>
                  <a:pt x="816" y="0"/>
                </a:lnTo>
                <a:lnTo>
                  <a:pt x="825" y="45"/>
                </a:lnTo>
                <a:lnTo>
                  <a:pt x="834" y="36"/>
                </a:lnTo>
                <a:lnTo>
                  <a:pt x="842" y="54"/>
                </a:lnTo>
                <a:lnTo>
                  <a:pt x="851" y="98"/>
                </a:lnTo>
                <a:lnTo>
                  <a:pt x="860" y="89"/>
                </a:lnTo>
                <a:lnTo>
                  <a:pt x="869" y="27"/>
                </a:lnTo>
                <a:lnTo>
                  <a:pt x="878" y="71"/>
                </a:lnTo>
                <a:lnTo>
                  <a:pt x="887" y="160"/>
                </a:lnTo>
                <a:lnTo>
                  <a:pt x="887" y="45"/>
                </a:lnTo>
                <a:lnTo>
                  <a:pt x="896" y="98"/>
                </a:lnTo>
                <a:lnTo>
                  <a:pt x="905" y="36"/>
                </a:lnTo>
                <a:lnTo>
                  <a:pt x="913" y="98"/>
                </a:lnTo>
                <a:lnTo>
                  <a:pt x="922" y="54"/>
                </a:lnTo>
                <a:lnTo>
                  <a:pt x="931" y="124"/>
                </a:lnTo>
                <a:lnTo>
                  <a:pt x="940" y="124"/>
                </a:lnTo>
                <a:lnTo>
                  <a:pt x="949" y="107"/>
                </a:lnTo>
                <a:lnTo>
                  <a:pt x="958" y="151"/>
                </a:lnTo>
                <a:lnTo>
                  <a:pt x="967" y="116"/>
                </a:lnTo>
                <a:lnTo>
                  <a:pt x="967" y="160"/>
                </a:lnTo>
                <a:lnTo>
                  <a:pt x="975" y="71"/>
                </a:lnTo>
                <a:lnTo>
                  <a:pt x="984" y="124"/>
                </a:lnTo>
                <a:lnTo>
                  <a:pt x="993" y="186"/>
                </a:lnTo>
                <a:lnTo>
                  <a:pt x="1002" y="231"/>
                </a:lnTo>
                <a:lnTo>
                  <a:pt x="1011" y="222"/>
                </a:lnTo>
                <a:lnTo>
                  <a:pt x="1020" y="213"/>
                </a:lnTo>
                <a:lnTo>
                  <a:pt x="1029" y="195"/>
                </a:lnTo>
                <a:lnTo>
                  <a:pt x="1038" y="204"/>
                </a:lnTo>
                <a:lnTo>
                  <a:pt x="1038" y="293"/>
                </a:lnTo>
                <a:lnTo>
                  <a:pt x="1046" y="293"/>
                </a:lnTo>
                <a:lnTo>
                  <a:pt x="1055" y="293"/>
                </a:lnTo>
                <a:lnTo>
                  <a:pt x="1064" y="328"/>
                </a:lnTo>
                <a:lnTo>
                  <a:pt x="1073" y="284"/>
                </a:lnTo>
                <a:lnTo>
                  <a:pt x="1082" y="328"/>
                </a:lnTo>
                <a:lnTo>
                  <a:pt x="1091" y="302"/>
                </a:lnTo>
                <a:lnTo>
                  <a:pt x="1100" y="346"/>
                </a:lnTo>
                <a:lnTo>
                  <a:pt x="1108" y="310"/>
                </a:lnTo>
                <a:lnTo>
                  <a:pt x="1117" y="390"/>
                </a:lnTo>
                <a:lnTo>
                  <a:pt x="1117" y="390"/>
                </a:lnTo>
                <a:lnTo>
                  <a:pt x="1126" y="390"/>
                </a:lnTo>
                <a:lnTo>
                  <a:pt x="1135" y="408"/>
                </a:lnTo>
                <a:lnTo>
                  <a:pt x="1144" y="435"/>
                </a:lnTo>
                <a:lnTo>
                  <a:pt x="1153" y="408"/>
                </a:lnTo>
                <a:lnTo>
                  <a:pt x="1162" y="426"/>
                </a:lnTo>
                <a:lnTo>
                  <a:pt x="1171" y="443"/>
                </a:lnTo>
                <a:lnTo>
                  <a:pt x="1179" y="417"/>
                </a:lnTo>
                <a:lnTo>
                  <a:pt x="1188" y="461"/>
                </a:lnTo>
                <a:lnTo>
                  <a:pt x="1188" y="532"/>
                </a:lnTo>
                <a:lnTo>
                  <a:pt x="1197" y="497"/>
                </a:lnTo>
                <a:lnTo>
                  <a:pt x="1206" y="470"/>
                </a:lnTo>
                <a:lnTo>
                  <a:pt x="1215" y="559"/>
                </a:lnTo>
                <a:lnTo>
                  <a:pt x="1224" y="523"/>
                </a:lnTo>
                <a:lnTo>
                  <a:pt x="1233" y="585"/>
                </a:lnTo>
                <a:lnTo>
                  <a:pt x="1241" y="550"/>
                </a:lnTo>
                <a:lnTo>
                  <a:pt x="1250" y="541"/>
                </a:lnTo>
                <a:lnTo>
                  <a:pt x="1259" y="576"/>
                </a:lnTo>
                <a:lnTo>
                  <a:pt x="1259" y="541"/>
                </a:lnTo>
                <a:lnTo>
                  <a:pt x="1268" y="567"/>
                </a:lnTo>
                <a:lnTo>
                  <a:pt x="1277" y="559"/>
                </a:lnTo>
                <a:lnTo>
                  <a:pt x="1286" y="576"/>
                </a:lnTo>
                <a:lnTo>
                  <a:pt x="1295" y="532"/>
                </a:lnTo>
                <a:lnTo>
                  <a:pt x="1303" y="576"/>
                </a:lnTo>
                <a:lnTo>
                  <a:pt x="1312" y="567"/>
                </a:lnTo>
                <a:lnTo>
                  <a:pt x="1321" y="603"/>
                </a:lnTo>
                <a:lnTo>
                  <a:pt x="1330" y="603"/>
                </a:lnTo>
                <a:lnTo>
                  <a:pt x="1339" y="621"/>
                </a:lnTo>
                <a:lnTo>
                  <a:pt x="1339" y="612"/>
                </a:lnTo>
                <a:lnTo>
                  <a:pt x="1348" y="612"/>
                </a:lnTo>
                <a:lnTo>
                  <a:pt x="1357" y="585"/>
                </a:lnTo>
                <a:lnTo>
                  <a:pt x="1366" y="576"/>
                </a:lnTo>
                <a:lnTo>
                  <a:pt x="1374" y="629"/>
                </a:lnTo>
                <a:lnTo>
                  <a:pt x="1383" y="603"/>
                </a:lnTo>
                <a:lnTo>
                  <a:pt x="1392" y="665"/>
                </a:lnTo>
                <a:lnTo>
                  <a:pt x="1401" y="621"/>
                </a:lnTo>
                <a:lnTo>
                  <a:pt x="1410" y="585"/>
                </a:lnTo>
                <a:lnTo>
                  <a:pt x="1419" y="665"/>
                </a:lnTo>
                <a:lnTo>
                  <a:pt x="1419" y="603"/>
                </a:lnTo>
                <a:lnTo>
                  <a:pt x="1428" y="594"/>
                </a:lnTo>
                <a:lnTo>
                  <a:pt x="1436" y="647"/>
                </a:lnTo>
                <a:lnTo>
                  <a:pt x="1445" y="656"/>
                </a:lnTo>
                <a:lnTo>
                  <a:pt x="1454" y="629"/>
                </a:lnTo>
                <a:lnTo>
                  <a:pt x="1463" y="629"/>
                </a:lnTo>
                <a:lnTo>
                  <a:pt x="1472" y="638"/>
                </a:lnTo>
                <a:lnTo>
                  <a:pt x="1481" y="647"/>
                </a:lnTo>
                <a:lnTo>
                  <a:pt x="1490" y="612"/>
                </a:lnTo>
                <a:lnTo>
                  <a:pt x="1490" y="647"/>
                </a:lnTo>
                <a:lnTo>
                  <a:pt x="1499" y="594"/>
                </a:lnTo>
                <a:lnTo>
                  <a:pt x="1507" y="647"/>
                </a:lnTo>
                <a:lnTo>
                  <a:pt x="1516" y="638"/>
                </a:lnTo>
                <a:lnTo>
                  <a:pt x="1525" y="665"/>
                </a:lnTo>
                <a:lnTo>
                  <a:pt x="1534" y="647"/>
                </a:lnTo>
                <a:lnTo>
                  <a:pt x="1543" y="647"/>
                </a:lnTo>
                <a:lnTo>
                  <a:pt x="1552" y="629"/>
                </a:lnTo>
                <a:lnTo>
                  <a:pt x="1561" y="656"/>
                </a:lnTo>
                <a:lnTo>
                  <a:pt x="1561" y="629"/>
                </a:lnTo>
                <a:lnTo>
                  <a:pt x="1569" y="638"/>
                </a:lnTo>
                <a:lnTo>
                  <a:pt x="1578" y="638"/>
                </a:lnTo>
                <a:lnTo>
                  <a:pt x="1587" y="638"/>
                </a:lnTo>
              </a:path>
            </a:pathLst>
          </a:custGeom>
          <a:noFill/>
          <a:ln w="285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0" name="Freeform 27"/>
          <p:cNvSpPr>
            <a:spLocks/>
          </p:cNvSpPr>
          <p:nvPr/>
        </p:nvSpPr>
        <p:spPr bwMode="auto">
          <a:xfrm>
            <a:off x="4817071" y="4559737"/>
            <a:ext cx="2113679" cy="415235"/>
          </a:xfrm>
          <a:custGeom>
            <a:avLst/>
            <a:gdLst>
              <a:gd name="T0" fmla="*/ 18 w 1578"/>
              <a:gd name="T1" fmla="*/ 310 h 310"/>
              <a:gd name="T2" fmla="*/ 53 w 1578"/>
              <a:gd name="T3" fmla="*/ 310 h 310"/>
              <a:gd name="T4" fmla="*/ 89 w 1578"/>
              <a:gd name="T5" fmla="*/ 310 h 310"/>
              <a:gd name="T6" fmla="*/ 124 w 1578"/>
              <a:gd name="T7" fmla="*/ 310 h 310"/>
              <a:gd name="T8" fmla="*/ 160 w 1578"/>
              <a:gd name="T9" fmla="*/ 310 h 310"/>
              <a:gd name="T10" fmla="*/ 204 w 1578"/>
              <a:gd name="T11" fmla="*/ 310 h 310"/>
              <a:gd name="T12" fmla="*/ 231 w 1578"/>
              <a:gd name="T13" fmla="*/ 310 h 310"/>
              <a:gd name="T14" fmla="*/ 275 w 1578"/>
              <a:gd name="T15" fmla="*/ 310 h 310"/>
              <a:gd name="T16" fmla="*/ 310 w 1578"/>
              <a:gd name="T17" fmla="*/ 310 h 310"/>
              <a:gd name="T18" fmla="*/ 346 w 1578"/>
              <a:gd name="T19" fmla="*/ 301 h 310"/>
              <a:gd name="T20" fmla="*/ 381 w 1578"/>
              <a:gd name="T21" fmla="*/ 301 h 310"/>
              <a:gd name="T22" fmla="*/ 417 w 1578"/>
              <a:gd name="T23" fmla="*/ 301 h 310"/>
              <a:gd name="T24" fmla="*/ 452 w 1578"/>
              <a:gd name="T25" fmla="*/ 301 h 310"/>
              <a:gd name="T26" fmla="*/ 488 w 1578"/>
              <a:gd name="T27" fmla="*/ 292 h 310"/>
              <a:gd name="T28" fmla="*/ 523 w 1578"/>
              <a:gd name="T29" fmla="*/ 284 h 310"/>
              <a:gd name="T30" fmla="*/ 559 w 1578"/>
              <a:gd name="T31" fmla="*/ 266 h 310"/>
              <a:gd name="T32" fmla="*/ 594 w 1578"/>
              <a:gd name="T33" fmla="*/ 248 h 310"/>
              <a:gd name="T34" fmla="*/ 630 w 1578"/>
              <a:gd name="T35" fmla="*/ 222 h 310"/>
              <a:gd name="T36" fmla="*/ 665 w 1578"/>
              <a:gd name="T37" fmla="*/ 186 h 310"/>
              <a:gd name="T38" fmla="*/ 700 w 1578"/>
              <a:gd name="T39" fmla="*/ 151 h 310"/>
              <a:gd name="T40" fmla="*/ 736 w 1578"/>
              <a:gd name="T41" fmla="*/ 106 h 310"/>
              <a:gd name="T42" fmla="*/ 771 w 1578"/>
              <a:gd name="T43" fmla="*/ 62 h 310"/>
              <a:gd name="T44" fmla="*/ 807 w 1578"/>
              <a:gd name="T45" fmla="*/ 36 h 310"/>
              <a:gd name="T46" fmla="*/ 842 w 1578"/>
              <a:gd name="T47" fmla="*/ 9 h 310"/>
              <a:gd name="T48" fmla="*/ 878 w 1578"/>
              <a:gd name="T49" fmla="*/ 0 h 310"/>
              <a:gd name="T50" fmla="*/ 913 w 1578"/>
              <a:gd name="T51" fmla="*/ 9 h 310"/>
              <a:gd name="T52" fmla="*/ 949 w 1578"/>
              <a:gd name="T53" fmla="*/ 18 h 310"/>
              <a:gd name="T54" fmla="*/ 984 w 1578"/>
              <a:gd name="T55" fmla="*/ 44 h 310"/>
              <a:gd name="T56" fmla="*/ 1020 w 1578"/>
              <a:gd name="T57" fmla="*/ 62 h 310"/>
              <a:gd name="T58" fmla="*/ 1055 w 1578"/>
              <a:gd name="T59" fmla="*/ 80 h 310"/>
              <a:gd name="T60" fmla="*/ 1091 w 1578"/>
              <a:gd name="T61" fmla="*/ 106 h 310"/>
              <a:gd name="T62" fmla="*/ 1126 w 1578"/>
              <a:gd name="T63" fmla="*/ 142 h 310"/>
              <a:gd name="T64" fmla="*/ 1162 w 1578"/>
              <a:gd name="T65" fmla="*/ 168 h 310"/>
              <a:gd name="T66" fmla="*/ 1197 w 1578"/>
              <a:gd name="T67" fmla="*/ 195 h 310"/>
              <a:gd name="T68" fmla="*/ 1241 w 1578"/>
              <a:gd name="T69" fmla="*/ 222 h 310"/>
              <a:gd name="T70" fmla="*/ 1268 w 1578"/>
              <a:gd name="T71" fmla="*/ 239 h 310"/>
              <a:gd name="T72" fmla="*/ 1312 w 1578"/>
              <a:gd name="T73" fmla="*/ 248 h 310"/>
              <a:gd name="T74" fmla="*/ 1348 w 1578"/>
              <a:gd name="T75" fmla="*/ 266 h 310"/>
              <a:gd name="T76" fmla="*/ 1383 w 1578"/>
              <a:gd name="T77" fmla="*/ 275 h 310"/>
              <a:gd name="T78" fmla="*/ 1419 w 1578"/>
              <a:gd name="T79" fmla="*/ 284 h 310"/>
              <a:gd name="T80" fmla="*/ 1454 w 1578"/>
              <a:gd name="T81" fmla="*/ 292 h 310"/>
              <a:gd name="T82" fmla="*/ 1490 w 1578"/>
              <a:gd name="T83" fmla="*/ 292 h 310"/>
              <a:gd name="T84" fmla="*/ 1525 w 1578"/>
              <a:gd name="T85" fmla="*/ 301 h 310"/>
              <a:gd name="T86" fmla="*/ 1560 w 1578"/>
              <a:gd name="T87" fmla="*/ 301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78" h="310">
                <a:moveTo>
                  <a:pt x="0" y="310"/>
                </a:moveTo>
                <a:lnTo>
                  <a:pt x="9" y="310"/>
                </a:lnTo>
                <a:lnTo>
                  <a:pt x="18" y="310"/>
                </a:lnTo>
                <a:lnTo>
                  <a:pt x="35" y="310"/>
                </a:lnTo>
                <a:lnTo>
                  <a:pt x="44" y="310"/>
                </a:lnTo>
                <a:lnTo>
                  <a:pt x="53" y="310"/>
                </a:lnTo>
                <a:lnTo>
                  <a:pt x="71" y="310"/>
                </a:lnTo>
                <a:lnTo>
                  <a:pt x="80" y="310"/>
                </a:lnTo>
                <a:lnTo>
                  <a:pt x="89" y="310"/>
                </a:lnTo>
                <a:lnTo>
                  <a:pt x="106" y="310"/>
                </a:lnTo>
                <a:lnTo>
                  <a:pt x="115" y="310"/>
                </a:lnTo>
                <a:lnTo>
                  <a:pt x="124" y="310"/>
                </a:lnTo>
                <a:lnTo>
                  <a:pt x="142" y="310"/>
                </a:lnTo>
                <a:lnTo>
                  <a:pt x="151" y="310"/>
                </a:lnTo>
                <a:lnTo>
                  <a:pt x="160" y="310"/>
                </a:lnTo>
                <a:lnTo>
                  <a:pt x="177" y="310"/>
                </a:lnTo>
                <a:lnTo>
                  <a:pt x="186" y="310"/>
                </a:lnTo>
                <a:lnTo>
                  <a:pt x="204" y="310"/>
                </a:lnTo>
                <a:lnTo>
                  <a:pt x="213" y="310"/>
                </a:lnTo>
                <a:lnTo>
                  <a:pt x="222" y="310"/>
                </a:lnTo>
                <a:lnTo>
                  <a:pt x="231" y="310"/>
                </a:lnTo>
                <a:lnTo>
                  <a:pt x="248" y="310"/>
                </a:lnTo>
                <a:lnTo>
                  <a:pt x="257" y="310"/>
                </a:lnTo>
                <a:lnTo>
                  <a:pt x="275" y="310"/>
                </a:lnTo>
                <a:lnTo>
                  <a:pt x="284" y="310"/>
                </a:lnTo>
                <a:lnTo>
                  <a:pt x="293" y="310"/>
                </a:lnTo>
                <a:lnTo>
                  <a:pt x="310" y="310"/>
                </a:lnTo>
                <a:lnTo>
                  <a:pt x="319" y="310"/>
                </a:lnTo>
                <a:lnTo>
                  <a:pt x="328" y="310"/>
                </a:lnTo>
                <a:lnTo>
                  <a:pt x="346" y="301"/>
                </a:lnTo>
                <a:lnTo>
                  <a:pt x="355" y="301"/>
                </a:lnTo>
                <a:lnTo>
                  <a:pt x="364" y="301"/>
                </a:lnTo>
                <a:lnTo>
                  <a:pt x="381" y="301"/>
                </a:lnTo>
                <a:lnTo>
                  <a:pt x="390" y="301"/>
                </a:lnTo>
                <a:lnTo>
                  <a:pt x="399" y="301"/>
                </a:lnTo>
                <a:lnTo>
                  <a:pt x="417" y="301"/>
                </a:lnTo>
                <a:lnTo>
                  <a:pt x="426" y="301"/>
                </a:lnTo>
                <a:lnTo>
                  <a:pt x="434" y="301"/>
                </a:lnTo>
                <a:lnTo>
                  <a:pt x="452" y="301"/>
                </a:lnTo>
                <a:lnTo>
                  <a:pt x="461" y="292"/>
                </a:lnTo>
                <a:lnTo>
                  <a:pt x="470" y="292"/>
                </a:lnTo>
                <a:lnTo>
                  <a:pt x="488" y="292"/>
                </a:lnTo>
                <a:lnTo>
                  <a:pt x="497" y="292"/>
                </a:lnTo>
                <a:lnTo>
                  <a:pt x="505" y="284"/>
                </a:lnTo>
                <a:lnTo>
                  <a:pt x="523" y="284"/>
                </a:lnTo>
                <a:lnTo>
                  <a:pt x="532" y="275"/>
                </a:lnTo>
                <a:lnTo>
                  <a:pt x="541" y="275"/>
                </a:lnTo>
                <a:lnTo>
                  <a:pt x="559" y="266"/>
                </a:lnTo>
                <a:lnTo>
                  <a:pt x="567" y="257"/>
                </a:lnTo>
                <a:lnTo>
                  <a:pt x="585" y="257"/>
                </a:lnTo>
                <a:lnTo>
                  <a:pt x="594" y="248"/>
                </a:lnTo>
                <a:lnTo>
                  <a:pt x="603" y="239"/>
                </a:lnTo>
                <a:lnTo>
                  <a:pt x="621" y="230"/>
                </a:lnTo>
                <a:lnTo>
                  <a:pt x="630" y="222"/>
                </a:lnTo>
                <a:lnTo>
                  <a:pt x="638" y="204"/>
                </a:lnTo>
                <a:lnTo>
                  <a:pt x="656" y="195"/>
                </a:lnTo>
                <a:lnTo>
                  <a:pt x="665" y="186"/>
                </a:lnTo>
                <a:lnTo>
                  <a:pt x="674" y="177"/>
                </a:lnTo>
                <a:lnTo>
                  <a:pt x="692" y="160"/>
                </a:lnTo>
                <a:lnTo>
                  <a:pt x="700" y="151"/>
                </a:lnTo>
                <a:lnTo>
                  <a:pt x="709" y="133"/>
                </a:lnTo>
                <a:lnTo>
                  <a:pt x="727" y="124"/>
                </a:lnTo>
                <a:lnTo>
                  <a:pt x="736" y="106"/>
                </a:lnTo>
                <a:lnTo>
                  <a:pt x="745" y="98"/>
                </a:lnTo>
                <a:lnTo>
                  <a:pt x="763" y="80"/>
                </a:lnTo>
                <a:lnTo>
                  <a:pt x="771" y="62"/>
                </a:lnTo>
                <a:lnTo>
                  <a:pt x="780" y="53"/>
                </a:lnTo>
                <a:lnTo>
                  <a:pt x="798" y="44"/>
                </a:lnTo>
                <a:lnTo>
                  <a:pt x="807" y="36"/>
                </a:lnTo>
                <a:lnTo>
                  <a:pt x="816" y="27"/>
                </a:lnTo>
                <a:lnTo>
                  <a:pt x="833" y="18"/>
                </a:lnTo>
                <a:lnTo>
                  <a:pt x="842" y="9"/>
                </a:lnTo>
                <a:lnTo>
                  <a:pt x="851" y="0"/>
                </a:lnTo>
                <a:lnTo>
                  <a:pt x="869" y="0"/>
                </a:lnTo>
                <a:lnTo>
                  <a:pt x="878" y="0"/>
                </a:lnTo>
                <a:lnTo>
                  <a:pt x="887" y="0"/>
                </a:lnTo>
                <a:lnTo>
                  <a:pt x="904" y="0"/>
                </a:lnTo>
                <a:lnTo>
                  <a:pt x="913" y="9"/>
                </a:lnTo>
                <a:lnTo>
                  <a:pt x="931" y="9"/>
                </a:lnTo>
                <a:lnTo>
                  <a:pt x="940" y="18"/>
                </a:lnTo>
                <a:lnTo>
                  <a:pt x="949" y="18"/>
                </a:lnTo>
                <a:lnTo>
                  <a:pt x="966" y="27"/>
                </a:lnTo>
                <a:lnTo>
                  <a:pt x="975" y="36"/>
                </a:lnTo>
                <a:lnTo>
                  <a:pt x="984" y="44"/>
                </a:lnTo>
                <a:lnTo>
                  <a:pt x="1002" y="44"/>
                </a:lnTo>
                <a:lnTo>
                  <a:pt x="1011" y="53"/>
                </a:lnTo>
                <a:lnTo>
                  <a:pt x="1020" y="62"/>
                </a:lnTo>
                <a:lnTo>
                  <a:pt x="1037" y="71"/>
                </a:lnTo>
                <a:lnTo>
                  <a:pt x="1046" y="71"/>
                </a:lnTo>
                <a:lnTo>
                  <a:pt x="1055" y="80"/>
                </a:lnTo>
                <a:lnTo>
                  <a:pt x="1073" y="89"/>
                </a:lnTo>
                <a:lnTo>
                  <a:pt x="1082" y="98"/>
                </a:lnTo>
                <a:lnTo>
                  <a:pt x="1091" y="106"/>
                </a:lnTo>
                <a:lnTo>
                  <a:pt x="1108" y="115"/>
                </a:lnTo>
                <a:lnTo>
                  <a:pt x="1117" y="124"/>
                </a:lnTo>
                <a:lnTo>
                  <a:pt x="1126" y="142"/>
                </a:lnTo>
                <a:lnTo>
                  <a:pt x="1144" y="151"/>
                </a:lnTo>
                <a:lnTo>
                  <a:pt x="1153" y="160"/>
                </a:lnTo>
                <a:lnTo>
                  <a:pt x="1162" y="168"/>
                </a:lnTo>
                <a:lnTo>
                  <a:pt x="1179" y="177"/>
                </a:lnTo>
                <a:lnTo>
                  <a:pt x="1188" y="186"/>
                </a:lnTo>
                <a:lnTo>
                  <a:pt x="1197" y="195"/>
                </a:lnTo>
                <a:lnTo>
                  <a:pt x="1215" y="204"/>
                </a:lnTo>
                <a:lnTo>
                  <a:pt x="1224" y="213"/>
                </a:lnTo>
                <a:lnTo>
                  <a:pt x="1241" y="222"/>
                </a:lnTo>
                <a:lnTo>
                  <a:pt x="1250" y="230"/>
                </a:lnTo>
                <a:lnTo>
                  <a:pt x="1259" y="230"/>
                </a:lnTo>
                <a:lnTo>
                  <a:pt x="1268" y="239"/>
                </a:lnTo>
                <a:lnTo>
                  <a:pt x="1286" y="248"/>
                </a:lnTo>
                <a:lnTo>
                  <a:pt x="1294" y="248"/>
                </a:lnTo>
                <a:lnTo>
                  <a:pt x="1312" y="248"/>
                </a:lnTo>
                <a:lnTo>
                  <a:pt x="1321" y="257"/>
                </a:lnTo>
                <a:lnTo>
                  <a:pt x="1330" y="257"/>
                </a:lnTo>
                <a:lnTo>
                  <a:pt x="1348" y="266"/>
                </a:lnTo>
                <a:lnTo>
                  <a:pt x="1357" y="266"/>
                </a:lnTo>
                <a:lnTo>
                  <a:pt x="1365" y="275"/>
                </a:lnTo>
                <a:lnTo>
                  <a:pt x="1383" y="275"/>
                </a:lnTo>
                <a:lnTo>
                  <a:pt x="1392" y="275"/>
                </a:lnTo>
                <a:lnTo>
                  <a:pt x="1401" y="284"/>
                </a:lnTo>
                <a:lnTo>
                  <a:pt x="1419" y="284"/>
                </a:lnTo>
                <a:lnTo>
                  <a:pt x="1427" y="284"/>
                </a:lnTo>
                <a:lnTo>
                  <a:pt x="1436" y="284"/>
                </a:lnTo>
                <a:lnTo>
                  <a:pt x="1454" y="292"/>
                </a:lnTo>
                <a:lnTo>
                  <a:pt x="1463" y="292"/>
                </a:lnTo>
                <a:lnTo>
                  <a:pt x="1472" y="292"/>
                </a:lnTo>
                <a:lnTo>
                  <a:pt x="1490" y="292"/>
                </a:lnTo>
                <a:lnTo>
                  <a:pt x="1498" y="301"/>
                </a:lnTo>
                <a:lnTo>
                  <a:pt x="1507" y="301"/>
                </a:lnTo>
                <a:lnTo>
                  <a:pt x="1525" y="301"/>
                </a:lnTo>
                <a:lnTo>
                  <a:pt x="1534" y="301"/>
                </a:lnTo>
                <a:lnTo>
                  <a:pt x="1543" y="301"/>
                </a:lnTo>
                <a:lnTo>
                  <a:pt x="1560" y="301"/>
                </a:lnTo>
                <a:lnTo>
                  <a:pt x="1569" y="301"/>
                </a:lnTo>
                <a:lnTo>
                  <a:pt x="1578" y="301"/>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1" name="Freeform 28"/>
          <p:cNvSpPr>
            <a:spLocks/>
          </p:cNvSpPr>
          <p:nvPr/>
        </p:nvSpPr>
        <p:spPr bwMode="auto">
          <a:xfrm>
            <a:off x="4817071" y="4559737"/>
            <a:ext cx="2125734" cy="415235"/>
          </a:xfrm>
          <a:custGeom>
            <a:avLst/>
            <a:gdLst>
              <a:gd name="T0" fmla="*/ 18 w 1587"/>
              <a:gd name="T1" fmla="*/ 310 h 310"/>
              <a:gd name="T2" fmla="*/ 53 w 1587"/>
              <a:gd name="T3" fmla="*/ 310 h 310"/>
              <a:gd name="T4" fmla="*/ 89 w 1587"/>
              <a:gd name="T5" fmla="*/ 310 h 310"/>
              <a:gd name="T6" fmla="*/ 124 w 1587"/>
              <a:gd name="T7" fmla="*/ 310 h 310"/>
              <a:gd name="T8" fmla="*/ 160 w 1587"/>
              <a:gd name="T9" fmla="*/ 310 h 310"/>
              <a:gd name="T10" fmla="*/ 204 w 1587"/>
              <a:gd name="T11" fmla="*/ 301 h 310"/>
              <a:gd name="T12" fmla="*/ 239 w 1587"/>
              <a:gd name="T13" fmla="*/ 301 h 310"/>
              <a:gd name="T14" fmla="*/ 275 w 1587"/>
              <a:gd name="T15" fmla="*/ 301 h 310"/>
              <a:gd name="T16" fmla="*/ 310 w 1587"/>
              <a:gd name="T17" fmla="*/ 301 h 310"/>
              <a:gd name="T18" fmla="*/ 346 w 1587"/>
              <a:gd name="T19" fmla="*/ 292 h 310"/>
              <a:gd name="T20" fmla="*/ 381 w 1587"/>
              <a:gd name="T21" fmla="*/ 284 h 310"/>
              <a:gd name="T22" fmla="*/ 417 w 1587"/>
              <a:gd name="T23" fmla="*/ 266 h 310"/>
              <a:gd name="T24" fmla="*/ 452 w 1587"/>
              <a:gd name="T25" fmla="*/ 248 h 310"/>
              <a:gd name="T26" fmla="*/ 488 w 1587"/>
              <a:gd name="T27" fmla="*/ 222 h 310"/>
              <a:gd name="T28" fmla="*/ 523 w 1587"/>
              <a:gd name="T29" fmla="*/ 186 h 310"/>
              <a:gd name="T30" fmla="*/ 559 w 1587"/>
              <a:gd name="T31" fmla="*/ 151 h 310"/>
              <a:gd name="T32" fmla="*/ 594 w 1587"/>
              <a:gd name="T33" fmla="*/ 106 h 310"/>
              <a:gd name="T34" fmla="*/ 630 w 1587"/>
              <a:gd name="T35" fmla="*/ 62 h 310"/>
              <a:gd name="T36" fmla="*/ 665 w 1587"/>
              <a:gd name="T37" fmla="*/ 36 h 310"/>
              <a:gd name="T38" fmla="*/ 700 w 1587"/>
              <a:gd name="T39" fmla="*/ 9 h 310"/>
              <a:gd name="T40" fmla="*/ 736 w 1587"/>
              <a:gd name="T41" fmla="*/ 0 h 310"/>
              <a:gd name="T42" fmla="*/ 771 w 1587"/>
              <a:gd name="T43" fmla="*/ 9 h 310"/>
              <a:gd name="T44" fmla="*/ 807 w 1587"/>
              <a:gd name="T45" fmla="*/ 18 h 310"/>
              <a:gd name="T46" fmla="*/ 842 w 1587"/>
              <a:gd name="T47" fmla="*/ 44 h 310"/>
              <a:gd name="T48" fmla="*/ 878 w 1587"/>
              <a:gd name="T49" fmla="*/ 62 h 310"/>
              <a:gd name="T50" fmla="*/ 913 w 1587"/>
              <a:gd name="T51" fmla="*/ 80 h 310"/>
              <a:gd name="T52" fmla="*/ 949 w 1587"/>
              <a:gd name="T53" fmla="*/ 106 h 310"/>
              <a:gd name="T54" fmla="*/ 984 w 1587"/>
              <a:gd name="T55" fmla="*/ 142 h 310"/>
              <a:gd name="T56" fmla="*/ 1020 w 1587"/>
              <a:gd name="T57" fmla="*/ 168 h 310"/>
              <a:gd name="T58" fmla="*/ 1055 w 1587"/>
              <a:gd name="T59" fmla="*/ 195 h 310"/>
              <a:gd name="T60" fmla="*/ 1091 w 1587"/>
              <a:gd name="T61" fmla="*/ 222 h 310"/>
              <a:gd name="T62" fmla="*/ 1126 w 1587"/>
              <a:gd name="T63" fmla="*/ 239 h 310"/>
              <a:gd name="T64" fmla="*/ 1162 w 1587"/>
              <a:gd name="T65" fmla="*/ 248 h 310"/>
              <a:gd name="T66" fmla="*/ 1197 w 1587"/>
              <a:gd name="T67" fmla="*/ 266 h 310"/>
              <a:gd name="T68" fmla="*/ 1241 w 1587"/>
              <a:gd name="T69" fmla="*/ 275 h 310"/>
              <a:gd name="T70" fmla="*/ 1277 w 1587"/>
              <a:gd name="T71" fmla="*/ 284 h 310"/>
              <a:gd name="T72" fmla="*/ 1312 w 1587"/>
              <a:gd name="T73" fmla="*/ 292 h 310"/>
              <a:gd name="T74" fmla="*/ 1348 w 1587"/>
              <a:gd name="T75" fmla="*/ 292 h 310"/>
              <a:gd name="T76" fmla="*/ 1383 w 1587"/>
              <a:gd name="T77" fmla="*/ 301 h 310"/>
              <a:gd name="T78" fmla="*/ 1419 w 1587"/>
              <a:gd name="T79" fmla="*/ 301 h 310"/>
              <a:gd name="T80" fmla="*/ 1454 w 1587"/>
              <a:gd name="T81" fmla="*/ 310 h 310"/>
              <a:gd name="T82" fmla="*/ 1490 w 1587"/>
              <a:gd name="T83" fmla="*/ 310 h 310"/>
              <a:gd name="T84" fmla="*/ 1525 w 1587"/>
              <a:gd name="T85" fmla="*/ 310 h 310"/>
              <a:gd name="T86" fmla="*/ 1560 w 1587"/>
              <a:gd name="T87" fmla="*/ 31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87" h="310">
                <a:moveTo>
                  <a:pt x="0" y="310"/>
                </a:moveTo>
                <a:lnTo>
                  <a:pt x="9" y="310"/>
                </a:lnTo>
                <a:lnTo>
                  <a:pt x="18" y="310"/>
                </a:lnTo>
                <a:lnTo>
                  <a:pt x="35" y="310"/>
                </a:lnTo>
                <a:lnTo>
                  <a:pt x="44" y="310"/>
                </a:lnTo>
                <a:lnTo>
                  <a:pt x="53" y="310"/>
                </a:lnTo>
                <a:lnTo>
                  <a:pt x="71" y="310"/>
                </a:lnTo>
                <a:lnTo>
                  <a:pt x="80" y="310"/>
                </a:lnTo>
                <a:lnTo>
                  <a:pt x="89" y="310"/>
                </a:lnTo>
                <a:lnTo>
                  <a:pt x="106" y="310"/>
                </a:lnTo>
                <a:lnTo>
                  <a:pt x="115" y="310"/>
                </a:lnTo>
                <a:lnTo>
                  <a:pt x="124" y="310"/>
                </a:lnTo>
                <a:lnTo>
                  <a:pt x="142" y="310"/>
                </a:lnTo>
                <a:lnTo>
                  <a:pt x="151" y="310"/>
                </a:lnTo>
                <a:lnTo>
                  <a:pt x="160" y="310"/>
                </a:lnTo>
                <a:lnTo>
                  <a:pt x="177" y="310"/>
                </a:lnTo>
                <a:lnTo>
                  <a:pt x="186" y="310"/>
                </a:lnTo>
                <a:lnTo>
                  <a:pt x="204" y="301"/>
                </a:lnTo>
                <a:lnTo>
                  <a:pt x="213" y="301"/>
                </a:lnTo>
                <a:lnTo>
                  <a:pt x="222" y="301"/>
                </a:lnTo>
                <a:lnTo>
                  <a:pt x="239" y="301"/>
                </a:lnTo>
                <a:lnTo>
                  <a:pt x="248" y="301"/>
                </a:lnTo>
                <a:lnTo>
                  <a:pt x="257" y="301"/>
                </a:lnTo>
                <a:lnTo>
                  <a:pt x="275" y="301"/>
                </a:lnTo>
                <a:lnTo>
                  <a:pt x="284" y="301"/>
                </a:lnTo>
                <a:lnTo>
                  <a:pt x="293" y="301"/>
                </a:lnTo>
                <a:lnTo>
                  <a:pt x="310" y="301"/>
                </a:lnTo>
                <a:lnTo>
                  <a:pt x="319" y="292"/>
                </a:lnTo>
                <a:lnTo>
                  <a:pt x="328" y="292"/>
                </a:lnTo>
                <a:lnTo>
                  <a:pt x="346" y="292"/>
                </a:lnTo>
                <a:lnTo>
                  <a:pt x="355" y="292"/>
                </a:lnTo>
                <a:lnTo>
                  <a:pt x="364" y="284"/>
                </a:lnTo>
                <a:lnTo>
                  <a:pt x="381" y="284"/>
                </a:lnTo>
                <a:lnTo>
                  <a:pt x="390" y="275"/>
                </a:lnTo>
                <a:lnTo>
                  <a:pt x="399" y="275"/>
                </a:lnTo>
                <a:lnTo>
                  <a:pt x="417" y="266"/>
                </a:lnTo>
                <a:lnTo>
                  <a:pt x="426" y="257"/>
                </a:lnTo>
                <a:lnTo>
                  <a:pt x="434" y="257"/>
                </a:lnTo>
                <a:lnTo>
                  <a:pt x="452" y="248"/>
                </a:lnTo>
                <a:lnTo>
                  <a:pt x="461" y="239"/>
                </a:lnTo>
                <a:lnTo>
                  <a:pt x="470" y="230"/>
                </a:lnTo>
                <a:lnTo>
                  <a:pt x="488" y="222"/>
                </a:lnTo>
                <a:lnTo>
                  <a:pt x="497" y="204"/>
                </a:lnTo>
                <a:lnTo>
                  <a:pt x="505" y="195"/>
                </a:lnTo>
                <a:lnTo>
                  <a:pt x="523" y="186"/>
                </a:lnTo>
                <a:lnTo>
                  <a:pt x="532" y="177"/>
                </a:lnTo>
                <a:lnTo>
                  <a:pt x="550" y="160"/>
                </a:lnTo>
                <a:lnTo>
                  <a:pt x="559" y="151"/>
                </a:lnTo>
                <a:lnTo>
                  <a:pt x="567" y="133"/>
                </a:lnTo>
                <a:lnTo>
                  <a:pt x="585" y="124"/>
                </a:lnTo>
                <a:lnTo>
                  <a:pt x="594" y="106"/>
                </a:lnTo>
                <a:lnTo>
                  <a:pt x="603" y="98"/>
                </a:lnTo>
                <a:lnTo>
                  <a:pt x="621" y="80"/>
                </a:lnTo>
                <a:lnTo>
                  <a:pt x="630" y="62"/>
                </a:lnTo>
                <a:lnTo>
                  <a:pt x="638" y="53"/>
                </a:lnTo>
                <a:lnTo>
                  <a:pt x="656" y="44"/>
                </a:lnTo>
                <a:lnTo>
                  <a:pt x="665" y="36"/>
                </a:lnTo>
                <a:lnTo>
                  <a:pt x="674" y="27"/>
                </a:lnTo>
                <a:lnTo>
                  <a:pt x="692" y="18"/>
                </a:lnTo>
                <a:lnTo>
                  <a:pt x="700" y="9"/>
                </a:lnTo>
                <a:lnTo>
                  <a:pt x="709" y="0"/>
                </a:lnTo>
                <a:lnTo>
                  <a:pt x="727" y="0"/>
                </a:lnTo>
                <a:lnTo>
                  <a:pt x="736" y="0"/>
                </a:lnTo>
                <a:lnTo>
                  <a:pt x="745" y="0"/>
                </a:lnTo>
                <a:lnTo>
                  <a:pt x="763" y="0"/>
                </a:lnTo>
                <a:lnTo>
                  <a:pt x="771" y="9"/>
                </a:lnTo>
                <a:lnTo>
                  <a:pt x="780" y="9"/>
                </a:lnTo>
                <a:lnTo>
                  <a:pt x="798" y="18"/>
                </a:lnTo>
                <a:lnTo>
                  <a:pt x="807" y="18"/>
                </a:lnTo>
                <a:lnTo>
                  <a:pt x="816" y="27"/>
                </a:lnTo>
                <a:lnTo>
                  <a:pt x="833" y="36"/>
                </a:lnTo>
                <a:lnTo>
                  <a:pt x="842" y="44"/>
                </a:lnTo>
                <a:lnTo>
                  <a:pt x="860" y="44"/>
                </a:lnTo>
                <a:lnTo>
                  <a:pt x="869" y="53"/>
                </a:lnTo>
                <a:lnTo>
                  <a:pt x="878" y="62"/>
                </a:lnTo>
                <a:lnTo>
                  <a:pt x="887" y="71"/>
                </a:lnTo>
                <a:lnTo>
                  <a:pt x="904" y="71"/>
                </a:lnTo>
                <a:lnTo>
                  <a:pt x="913" y="80"/>
                </a:lnTo>
                <a:lnTo>
                  <a:pt x="931" y="89"/>
                </a:lnTo>
                <a:lnTo>
                  <a:pt x="940" y="98"/>
                </a:lnTo>
                <a:lnTo>
                  <a:pt x="949" y="106"/>
                </a:lnTo>
                <a:lnTo>
                  <a:pt x="966" y="115"/>
                </a:lnTo>
                <a:lnTo>
                  <a:pt x="975" y="124"/>
                </a:lnTo>
                <a:lnTo>
                  <a:pt x="984" y="142"/>
                </a:lnTo>
                <a:lnTo>
                  <a:pt x="1002" y="151"/>
                </a:lnTo>
                <a:lnTo>
                  <a:pt x="1011" y="160"/>
                </a:lnTo>
                <a:lnTo>
                  <a:pt x="1020" y="168"/>
                </a:lnTo>
                <a:lnTo>
                  <a:pt x="1037" y="177"/>
                </a:lnTo>
                <a:lnTo>
                  <a:pt x="1046" y="186"/>
                </a:lnTo>
                <a:lnTo>
                  <a:pt x="1055" y="195"/>
                </a:lnTo>
                <a:lnTo>
                  <a:pt x="1073" y="204"/>
                </a:lnTo>
                <a:lnTo>
                  <a:pt x="1082" y="213"/>
                </a:lnTo>
                <a:lnTo>
                  <a:pt x="1091" y="222"/>
                </a:lnTo>
                <a:lnTo>
                  <a:pt x="1108" y="230"/>
                </a:lnTo>
                <a:lnTo>
                  <a:pt x="1117" y="230"/>
                </a:lnTo>
                <a:lnTo>
                  <a:pt x="1126" y="239"/>
                </a:lnTo>
                <a:lnTo>
                  <a:pt x="1144" y="248"/>
                </a:lnTo>
                <a:lnTo>
                  <a:pt x="1153" y="248"/>
                </a:lnTo>
                <a:lnTo>
                  <a:pt x="1162" y="248"/>
                </a:lnTo>
                <a:lnTo>
                  <a:pt x="1179" y="257"/>
                </a:lnTo>
                <a:lnTo>
                  <a:pt x="1188" y="257"/>
                </a:lnTo>
                <a:lnTo>
                  <a:pt x="1197" y="266"/>
                </a:lnTo>
                <a:lnTo>
                  <a:pt x="1215" y="266"/>
                </a:lnTo>
                <a:lnTo>
                  <a:pt x="1224" y="275"/>
                </a:lnTo>
                <a:lnTo>
                  <a:pt x="1241" y="275"/>
                </a:lnTo>
                <a:lnTo>
                  <a:pt x="1250" y="275"/>
                </a:lnTo>
                <a:lnTo>
                  <a:pt x="1259" y="284"/>
                </a:lnTo>
                <a:lnTo>
                  <a:pt x="1277" y="284"/>
                </a:lnTo>
                <a:lnTo>
                  <a:pt x="1286" y="284"/>
                </a:lnTo>
                <a:lnTo>
                  <a:pt x="1294" y="284"/>
                </a:lnTo>
                <a:lnTo>
                  <a:pt x="1312" y="292"/>
                </a:lnTo>
                <a:lnTo>
                  <a:pt x="1321" y="292"/>
                </a:lnTo>
                <a:lnTo>
                  <a:pt x="1330" y="292"/>
                </a:lnTo>
                <a:lnTo>
                  <a:pt x="1348" y="292"/>
                </a:lnTo>
                <a:lnTo>
                  <a:pt x="1357" y="301"/>
                </a:lnTo>
                <a:lnTo>
                  <a:pt x="1365" y="301"/>
                </a:lnTo>
                <a:lnTo>
                  <a:pt x="1383" y="301"/>
                </a:lnTo>
                <a:lnTo>
                  <a:pt x="1392" y="301"/>
                </a:lnTo>
                <a:lnTo>
                  <a:pt x="1401" y="301"/>
                </a:lnTo>
                <a:lnTo>
                  <a:pt x="1419" y="301"/>
                </a:lnTo>
                <a:lnTo>
                  <a:pt x="1427" y="301"/>
                </a:lnTo>
                <a:lnTo>
                  <a:pt x="1436" y="301"/>
                </a:lnTo>
                <a:lnTo>
                  <a:pt x="1454" y="310"/>
                </a:lnTo>
                <a:lnTo>
                  <a:pt x="1463" y="310"/>
                </a:lnTo>
                <a:lnTo>
                  <a:pt x="1472" y="310"/>
                </a:lnTo>
                <a:lnTo>
                  <a:pt x="1490" y="310"/>
                </a:lnTo>
                <a:lnTo>
                  <a:pt x="1498" y="310"/>
                </a:lnTo>
                <a:lnTo>
                  <a:pt x="1507" y="310"/>
                </a:lnTo>
                <a:lnTo>
                  <a:pt x="1525" y="310"/>
                </a:lnTo>
                <a:lnTo>
                  <a:pt x="1534" y="310"/>
                </a:lnTo>
                <a:lnTo>
                  <a:pt x="1543" y="310"/>
                </a:lnTo>
                <a:lnTo>
                  <a:pt x="1560" y="310"/>
                </a:lnTo>
                <a:lnTo>
                  <a:pt x="1569" y="310"/>
                </a:lnTo>
                <a:lnTo>
                  <a:pt x="1587" y="310"/>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2" name="Freeform 29"/>
          <p:cNvSpPr>
            <a:spLocks/>
          </p:cNvSpPr>
          <p:nvPr/>
        </p:nvSpPr>
        <p:spPr bwMode="auto">
          <a:xfrm>
            <a:off x="4817071" y="4203438"/>
            <a:ext cx="2113679" cy="771533"/>
          </a:xfrm>
          <a:custGeom>
            <a:avLst/>
            <a:gdLst>
              <a:gd name="T0" fmla="*/ 18 w 1578"/>
              <a:gd name="T1" fmla="*/ 576 h 576"/>
              <a:gd name="T2" fmla="*/ 53 w 1578"/>
              <a:gd name="T3" fmla="*/ 576 h 576"/>
              <a:gd name="T4" fmla="*/ 89 w 1578"/>
              <a:gd name="T5" fmla="*/ 567 h 576"/>
              <a:gd name="T6" fmla="*/ 124 w 1578"/>
              <a:gd name="T7" fmla="*/ 567 h 576"/>
              <a:gd name="T8" fmla="*/ 160 w 1578"/>
              <a:gd name="T9" fmla="*/ 567 h 576"/>
              <a:gd name="T10" fmla="*/ 204 w 1578"/>
              <a:gd name="T11" fmla="*/ 567 h 576"/>
              <a:gd name="T12" fmla="*/ 231 w 1578"/>
              <a:gd name="T13" fmla="*/ 567 h 576"/>
              <a:gd name="T14" fmla="*/ 275 w 1578"/>
              <a:gd name="T15" fmla="*/ 558 h 576"/>
              <a:gd name="T16" fmla="*/ 310 w 1578"/>
              <a:gd name="T17" fmla="*/ 558 h 576"/>
              <a:gd name="T18" fmla="*/ 346 w 1578"/>
              <a:gd name="T19" fmla="*/ 550 h 576"/>
              <a:gd name="T20" fmla="*/ 381 w 1578"/>
              <a:gd name="T21" fmla="*/ 541 h 576"/>
              <a:gd name="T22" fmla="*/ 417 w 1578"/>
              <a:gd name="T23" fmla="*/ 523 h 576"/>
              <a:gd name="T24" fmla="*/ 452 w 1578"/>
              <a:gd name="T25" fmla="*/ 496 h 576"/>
              <a:gd name="T26" fmla="*/ 488 w 1578"/>
              <a:gd name="T27" fmla="*/ 461 h 576"/>
              <a:gd name="T28" fmla="*/ 523 w 1578"/>
              <a:gd name="T29" fmla="*/ 426 h 576"/>
              <a:gd name="T30" fmla="*/ 559 w 1578"/>
              <a:gd name="T31" fmla="*/ 372 h 576"/>
              <a:gd name="T32" fmla="*/ 594 w 1578"/>
              <a:gd name="T33" fmla="*/ 310 h 576"/>
              <a:gd name="T34" fmla="*/ 630 w 1578"/>
              <a:gd name="T35" fmla="*/ 239 h 576"/>
              <a:gd name="T36" fmla="*/ 665 w 1578"/>
              <a:gd name="T37" fmla="*/ 169 h 576"/>
              <a:gd name="T38" fmla="*/ 700 w 1578"/>
              <a:gd name="T39" fmla="*/ 107 h 576"/>
              <a:gd name="T40" fmla="*/ 736 w 1578"/>
              <a:gd name="T41" fmla="*/ 62 h 576"/>
              <a:gd name="T42" fmla="*/ 771 w 1578"/>
              <a:gd name="T43" fmla="*/ 27 h 576"/>
              <a:gd name="T44" fmla="*/ 807 w 1578"/>
              <a:gd name="T45" fmla="*/ 9 h 576"/>
              <a:gd name="T46" fmla="*/ 842 w 1578"/>
              <a:gd name="T47" fmla="*/ 0 h 576"/>
              <a:gd name="T48" fmla="*/ 878 w 1578"/>
              <a:gd name="T49" fmla="*/ 9 h 576"/>
              <a:gd name="T50" fmla="*/ 913 w 1578"/>
              <a:gd name="T51" fmla="*/ 36 h 576"/>
              <a:gd name="T52" fmla="*/ 949 w 1578"/>
              <a:gd name="T53" fmla="*/ 80 h 576"/>
              <a:gd name="T54" fmla="*/ 984 w 1578"/>
              <a:gd name="T55" fmla="*/ 133 h 576"/>
              <a:gd name="T56" fmla="*/ 1020 w 1578"/>
              <a:gd name="T57" fmla="*/ 186 h 576"/>
              <a:gd name="T58" fmla="*/ 1055 w 1578"/>
              <a:gd name="T59" fmla="*/ 231 h 576"/>
              <a:gd name="T60" fmla="*/ 1091 w 1578"/>
              <a:gd name="T61" fmla="*/ 284 h 576"/>
              <a:gd name="T62" fmla="*/ 1126 w 1578"/>
              <a:gd name="T63" fmla="*/ 328 h 576"/>
              <a:gd name="T64" fmla="*/ 1162 w 1578"/>
              <a:gd name="T65" fmla="*/ 372 h 576"/>
              <a:gd name="T66" fmla="*/ 1197 w 1578"/>
              <a:gd name="T67" fmla="*/ 417 h 576"/>
              <a:gd name="T68" fmla="*/ 1241 w 1578"/>
              <a:gd name="T69" fmla="*/ 452 h 576"/>
              <a:gd name="T70" fmla="*/ 1268 w 1578"/>
              <a:gd name="T71" fmla="*/ 479 h 576"/>
              <a:gd name="T72" fmla="*/ 1312 w 1578"/>
              <a:gd name="T73" fmla="*/ 496 h 576"/>
              <a:gd name="T74" fmla="*/ 1348 w 1578"/>
              <a:gd name="T75" fmla="*/ 514 h 576"/>
              <a:gd name="T76" fmla="*/ 1383 w 1578"/>
              <a:gd name="T77" fmla="*/ 532 h 576"/>
              <a:gd name="T78" fmla="*/ 1419 w 1578"/>
              <a:gd name="T79" fmla="*/ 541 h 576"/>
              <a:gd name="T80" fmla="*/ 1454 w 1578"/>
              <a:gd name="T81" fmla="*/ 550 h 576"/>
              <a:gd name="T82" fmla="*/ 1490 w 1578"/>
              <a:gd name="T83" fmla="*/ 558 h 576"/>
              <a:gd name="T84" fmla="*/ 1525 w 1578"/>
              <a:gd name="T85" fmla="*/ 558 h 576"/>
              <a:gd name="T86" fmla="*/ 1560 w 1578"/>
              <a:gd name="T87" fmla="*/ 567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78" h="576">
                <a:moveTo>
                  <a:pt x="0" y="576"/>
                </a:moveTo>
                <a:lnTo>
                  <a:pt x="9" y="576"/>
                </a:lnTo>
                <a:lnTo>
                  <a:pt x="18" y="576"/>
                </a:lnTo>
                <a:lnTo>
                  <a:pt x="35" y="576"/>
                </a:lnTo>
                <a:lnTo>
                  <a:pt x="44" y="576"/>
                </a:lnTo>
                <a:lnTo>
                  <a:pt x="53" y="576"/>
                </a:lnTo>
                <a:lnTo>
                  <a:pt x="71" y="576"/>
                </a:lnTo>
                <a:lnTo>
                  <a:pt x="80" y="567"/>
                </a:lnTo>
                <a:lnTo>
                  <a:pt x="89" y="567"/>
                </a:lnTo>
                <a:lnTo>
                  <a:pt x="106" y="567"/>
                </a:lnTo>
                <a:lnTo>
                  <a:pt x="115" y="567"/>
                </a:lnTo>
                <a:lnTo>
                  <a:pt x="124" y="567"/>
                </a:lnTo>
                <a:lnTo>
                  <a:pt x="142" y="567"/>
                </a:lnTo>
                <a:lnTo>
                  <a:pt x="151" y="567"/>
                </a:lnTo>
                <a:lnTo>
                  <a:pt x="160" y="567"/>
                </a:lnTo>
                <a:lnTo>
                  <a:pt x="177" y="567"/>
                </a:lnTo>
                <a:lnTo>
                  <a:pt x="186" y="567"/>
                </a:lnTo>
                <a:lnTo>
                  <a:pt x="204" y="567"/>
                </a:lnTo>
                <a:lnTo>
                  <a:pt x="213" y="567"/>
                </a:lnTo>
                <a:lnTo>
                  <a:pt x="222" y="567"/>
                </a:lnTo>
                <a:lnTo>
                  <a:pt x="231" y="567"/>
                </a:lnTo>
                <a:lnTo>
                  <a:pt x="248" y="567"/>
                </a:lnTo>
                <a:lnTo>
                  <a:pt x="257" y="567"/>
                </a:lnTo>
                <a:lnTo>
                  <a:pt x="275" y="558"/>
                </a:lnTo>
                <a:lnTo>
                  <a:pt x="284" y="558"/>
                </a:lnTo>
                <a:lnTo>
                  <a:pt x="293" y="558"/>
                </a:lnTo>
                <a:lnTo>
                  <a:pt x="310" y="558"/>
                </a:lnTo>
                <a:lnTo>
                  <a:pt x="319" y="558"/>
                </a:lnTo>
                <a:lnTo>
                  <a:pt x="328" y="550"/>
                </a:lnTo>
                <a:lnTo>
                  <a:pt x="346" y="550"/>
                </a:lnTo>
                <a:lnTo>
                  <a:pt x="355" y="550"/>
                </a:lnTo>
                <a:lnTo>
                  <a:pt x="364" y="541"/>
                </a:lnTo>
                <a:lnTo>
                  <a:pt x="381" y="541"/>
                </a:lnTo>
                <a:lnTo>
                  <a:pt x="390" y="532"/>
                </a:lnTo>
                <a:lnTo>
                  <a:pt x="399" y="532"/>
                </a:lnTo>
                <a:lnTo>
                  <a:pt x="417" y="523"/>
                </a:lnTo>
                <a:lnTo>
                  <a:pt x="426" y="514"/>
                </a:lnTo>
                <a:lnTo>
                  <a:pt x="434" y="505"/>
                </a:lnTo>
                <a:lnTo>
                  <a:pt x="452" y="496"/>
                </a:lnTo>
                <a:lnTo>
                  <a:pt x="461" y="488"/>
                </a:lnTo>
                <a:lnTo>
                  <a:pt x="470" y="479"/>
                </a:lnTo>
                <a:lnTo>
                  <a:pt x="488" y="461"/>
                </a:lnTo>
                <a:lnTo>
                  <a:pt x="497" y="452"/>
                </a:lnTo>
                <a:lnTo>
                  <a:pt x="505" y="434"/>
                </a:lnTo>
                <a:lnTo>
                  <a:pt x="523" y="426"/>
                </a:lnTo>
                <a:lnTo>
                  <a:pt x="532" y="408"/>
                </a:lnTo>
                <a:lnTo>
                  <a:pt x="541" y="390"/>
                </a:lnTo>
                <a:lnTo>
                  <a:pt x="559" y="372"/>
                </a:lnTo>
                <a:lnTo>
                  <a:pt x="567" y="346"/>
                </a:lnTo>
                <a:lnTo>
                  <a:pt x="585" y="328"/>
                </a:lnTo>
                <a:lnTo>
                  <a:pt x="594" y="310"/>
                </a:lnTo>
                <a:lnTo>
                  <a:pt x="603" y="284"/>
                </a:lnTo>
                <a:lnTo>
                  <a:pt x="621" y="266"/>
                </a:lnTo>
                <a:lnTo>
                  <a:pt x="630" y="239"/>
                </a:lnTo>
                <a:lnTo>
                  <a:pt x="638" y="213"/>
                </a:lnTo>
                <a:lnTo>
                  <a:pt x="656" y="195"/>
                </a:lnTo>
                <a:lnTo>
                  <a:pt x="665" y="169"/>
                </a:lnTo>
                <a:lnTo>
                  <a:pt x="674" y="151"/>
                </a:lnTo>
                <a:lnTo>
                  <a:pt x="692" y="124"/>
                </a:lnTo>
                <a:lnTo>
                  <a:pt x="700" y="107"/>
                </a:lnTo>
                <a:lnTo>
                  <a:pt x="709" y="89"/>
                </a:lnTo>
                <a:lnTo>
                  <a:pt x="727" y="71"/>
                </a:lnTo>
                <a:lnTo>
                  <a:pt x="736" y="62"/>
                </a:lnTo>
                <a:lnTo>
                  <a:pt x="745" y="45"/>
                </a:lnTo>
                <a:lnTo>
                  <a:pt x="763" y="36"/>
                </a:lnTo>
                <a:lnTo>
                  <a:pt x="771" y="27"/>
                </a:lnTo>
                <a:lnTo>
                  <a:pt x="780" y="18"/>
                </a:lnTo>
                <a:lnTo>
                  <a:pt x="798" y="9"/>
                </a:lnTo>
                <a:lnTo>
                  <a:pt x="807" y="9"/>
                </a:lnTo>
                <a:lnTo>
                  <a:pt x="816" y="0"/>
                </a:lnTo>
                <a:lnTo>
                  <a:pt x="833" y="0"/>
                </a:lnTo>
                <a:lnTo>
                  <a:pt x="842" y="0"/>
                </a:lnTo>
                <a:lnTo>
                  <a:pt x="851" y="0"/>
                </a:lnTo>
                <a:lnTo>
                  <a:pt x="869" y="9"/>
                </a:lnTo>
                <a:lnTo>
                  <a:pt x="878" y="9"/>
                </a:lnTo>
                <a:lnTo>
                  <a:pt x="887" y="18"/>
                </a:lnTo>
                <a:lnTo>
                  <a:pt x="904" y="27"/>
                </a:lnTo>
                <a:lnTo>
                  <a:pt x="913" y="36"/>
                </a:lnTo>
                <a:lnTo>
                  <a:pt x="931" y="53"/>
                </a:lnTo>
                <a:lnTo>
                  <a:pt x="940" y="62"/>
                </a:lnTo>
                <a:lnTo>
                  <a:pt x="949" y="80"/>
                </a:lnTo>
                <a:lnTo>
                  <a:pt x="966" y="98"/>
                </a:lnTo>
                <a:lnTo>
                  <a:pt x="975" y="115"/>
                </a:lnTo>
                <a:lnTo>
                  <a:pt x="984" y="133"/>
                </a:lnTo>
                <a:lnTo>
                  <a:pt x="1002" y="151"/>
                </a:lnTo>
                <a:lnTo>
                  <a:pt x="1011" y="169"/>
                </a:lnTo>
                <a:lnTo>
                  <a:pt x="1020" y="186"/>
                </a:lnTo>
                <a:lnTo>
                  <a:pt x="1037" y="204"/>
                </a:lnTo>
                <a:lnTo>
                  <a:pt x="1046" y="222"/>
                </a:lnTo>
                <a:lnTo>
                  <a:pt x="1055" y="231"/>
                </a:lnTo>
                <a:lnTo>
                  <a:pt x="1073" y="248"/>
                </a:lnTo>
                <a:lnTo>
                  <a:pt x="1082" y="266"/>
                </a:lnTo>
                <a:lnTo>
                  <a:pt x="1091" y="284"/>
                </a:lnTo>
                <a:lnTo>
                  <a:pt x="1108" y="302"/>
                </a:lnTo>
                <a:lnTo>
                  <a:pt x="1117" y="310"/>
                </a:lnTo>
                <a:lnTo>
                  <a:pt x="1126" y="328"/>
                </a:lnTo>
                <a:lnTo>
                  <a:pt x="1144" y="346"/>
                </a:lnTo>
                <a:lnTo>
                  <a:pt x="1153" y="364"/>
                </a:lnTo>
                <a:lnTo>
                  <a:pt x="1162" y="372"/>
                </a:lnTo>
                <a:lnTo>
                  <a:pt x="1179" y="390"/>
                </a:lnTo>
                <a:lnTo>
                  <a:pt x="1188" y="399"/>
                </a:lnTo>
                <a:lnTo>
                  <a:pt x="1197" y="417"/>
                </a:lnTo>
                <a:lnTo>
                  <a:pt x="1215" y="426"/>
                </a:lnTo>
                <a:lnTo>
                  <a:pt x="1224" y="443"/>
                </a:lnTo>
                <a:lnTo>
                  <a:pt x="1241" y="452"/>
                </a:lnTo>
                <a:lnTo>
                  <a:pt x="1250" y="461"/>
                </a:lnTo>
                <a:lnTo>
                  <a:pt x="1259" y="470"/>
                </a:lnTo>
                <a:lnTo>
                  <a:pt x="1268" y="479"/>
                </a:lnTo>
                <a:lnTo>
                  <a:pt x="1286" y="479"/>
                </a:lnTo>
                <a:lnTo>
                  <a:pt x="1294" y="488"/>
                </a:lnTo>
                <a:lnTo>
                  <a:pt x="1312" y="496"/>
                </a:lnTo>
                <a:lnTo>
                  <a:pt x="1321" y="505"/>
                </a:lnTo>
                <a:lnTo>
                  <a:pt x="1330" y="505"/>
                </a:lnTo>
                <a:lnTo>
                  <a:pt x="1348" y="514"/>
                </a:lnTo>
                <a:lnTo>
                  <a:pt x="1357" y="523"/>
                </a:lnTo>
                <a:lnTo>
                  <a:pt x="1365" y="523"/>
                </a:lnTo>
                <a:lnTo>
                  <a:pt x="1383" y="532"/>
                </a:lnTo>
                <a:lnTo>
                  <a:pt x="1392" y="532"/>
                </a:lnTo>
                <a:lnTo>
                  <a:pt x="1401" y="541"/>
                </a:lnTo>
                <a:lnTo>
                  <a:pt x="1419" y="541"/>
                </a:lnTo>
                <a:lnTo>
                  <a:pt x="1427" y="541"/>
                </a:lnTo>
                <a:lnTo>
                  <a:pt x="1436" y="550"/>
                </a:lnTo>
                <a:lnTo>
                  <a:pt x="1454" y="550"/>
                </a:lnTo>
                <a:lnTo>
                  <a:pt x="1463" y="550"/>
                </a:lnTo>
                <a:lnTo>
                  <a:pt x="1472" y="558"/>
                </a:lnTo>
                <a:lnTo>
                  <a:pt x="1490" y="558"/>
                </a:lnTo>
                <a:lnTo>
                  <a:pt x="1498" y="558"/>
                </a:lnTo>
                <a:lnTo>
                  <a:pt x="1507" y="558"/>
                </a:lnTo>
                <a:lnTo>
                  <a:pt x="1525" y="558"/>
                </a:lnTo>
                <a:lnTo>
                  <a:pt x="1534" y="567"/>
                </a:lnTo>
                <a:lnTo>
                  <a:pt x="1543" y="567"/>
                </a:lnTo>
                <a:lnTo>
                  <a:pt x="1560" y="567"/>
                </a:lnTo>
                <a:lnTo>
                  <a:pt x="1569" y="567"/>
                </a:lnTo>
                <a:lnTo>
                  <a:pt x="1578" y="567"/>
                </a:lnTo>
              </a:path>
            </a:pathLst>
          </a:custGeom>
          <a:noFill/>
          <a:ln w="28575">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1" name="Freeform 48"/>
          <p:cNvSpPr>
            <a:spLocks/>
          </p:cNvSpPr>
          <p:nvPr/>
        </p:nvSpPr>
        <p:spPr bwMode="auto">
          <a:xfrm>
            <a:off x="1610387" y="4832988"/>
            <a:ext cx="3182574" cy="901461"/>
          </a:xfrm>
          <a:custGeom>
            <a:avLst/>
            <a:gdLst>
              <a:gd name="T0" fmla="*/ 36 w 2376"/>
              <a:gd name="T1" fmla="*/ 611 h 673"/>
              <a:gd name="T2" fmla="*/ 71 w 2376"/>
              <a:gd name="T3" fmla="*/ 629 h 673"/>
              <a:gd name="T4" fmla="*/ 107 w 2376"/>
              <a:gd name="T5" fmla="*/ 611 h 673"/>
              <a:gd name="T6" fmla="*/ 151 w 2376"/>
              <a:gd name="T7" fmla="*/ 576 h 673"/>
              <a:gd name="T8" fmla="*/ 186 w 2376"/>
              <a:gd name="T9" fmla="*/ 540 h 673"/>
              <a:gd name="T10" fmla="*/ 231 w 2376"/>
              <a:gd name="T11" fmla="*/ 425 h 673"/>
              <a:gd name="T12" fmla="*/ 266 w 2376"/>
              <a:gd name="T13" fmla="*/ 328 h 673"/>
              <a:gd name="T14" fmla="*/ 310 w 2376"/>
              <a:gd name="T15" fmla="*/ 230 h 673"/>
              <a:gd name="T16" fmla="*/ 346 w 2376"/>
              <a:gd name="T17" fmla="*/ 177 h 673"/>
              <a:gd name="T18" fmla="*/ 390 w 2376"/>
              <a:gd name="T19" fmla="*/ 80 h 673"/>
              <a:gd name="T20" fmla="*/ 426 w 2376"/>
              <a:gd name="T21" fmla="*/ 18 h 673"/>
              <a:gd name="T22" fmla="*/ 470 w 2376"/>
              <a:gd name="T23" fmla="*/ 9 h 673"/>
              <a:gd name="T24" fmla="*/ 505 w 2376"/>
              <a:gd name="T25" fmla="*/ 80 h 673"/>
              <a:gd name="T26" fmla="*/ 550 w 2376"/>
              <a:gd name="T27" fmla="*/ 168 h 673"/>
              <a:gd name="T28" fmla="*/ 585 w 2376"/>
              <a:gd name="T29" fmla="*/ 283 h 673"/>
              <a:gd name="T30" fmla="*/ 630 w 2376"/>
              <a:gd name="T31" fmla="*/ 390 h 673"/>
              <a:gd name="T32" fmla="*/ 665 w 2376"/>
              <a:gd name="T33" fmla="*/ 478 h 673"/>
              <a:gd name="T34" fmla="*/ 709 w 2376"/>
              <a:gd name="T35" fmla="*/ 576 h 673"/>
              <a:gd name="T36" fmla="*/ 745 w 2376"/>
              <a:gd name="T37" fmla="*/ 602 h 673"/>
              <a:gd name="T38" fmla="*/ 780 w 2376"/>
              <a:gd name="T39" fmla="*/ 638 h 673"/>
              <a:gd name="T40" fmla="*/ 825 w 2376"/>
              <a:gd name="T41" fmla="*/ 656 h 673"/>
              <a:gd name="T42" fmla="*/ 869 w 2376"/>
              <a:gd name="T43" fmla="*/ 656 h 673"/>
              <a:gd name="T44" fmla="*/ 904 w 2376"/>
              <a:gd name="T45" fmla="*/ 656 h 673"/>
              <a:gd name="T46" fmla="*/ 940 w 2376"/>
              <a:gd name="T47" fmla="*/ 638 h 673"/>
              <a:gd name="T48" fmla="*/ 984 w 2376"/>
              <a:gd name="T49" fmla="*/ 638 h 673"/>
              <a:gd name="T50" fmla="*/ 1020 w 2376"/>
              <a:gd name="T51" fmla="*/ 620 h 673"/>
              <a:gd name="T52" fmla="*/ 1064 w 2376"/>
              <a:gd name="T53" fmla="*/ 611 h 673"/>
              <a:gd name="T54" fmla="*/ 1100 w 2376"/>
              <a:gd name="T55" fmla="*/ 602 h 673"/>
              <a:gd name="T56" fmla="*/ 1144 w 2376"/>
              <a:gd name="T57" fmla="*/ 558 h 673"/>
              <a:gd name="T58" fmla="*/ 1179 w 2376"/>
              <a:gd name="T59" fmla="*/ 532 h 673"/>
              <a:gd name="T60" fmla="*/ 1224 w 2376"/>
              <a:gd name="T61" fmla="*/ 505 h 673"/>
              <a:gd name="T62" fmla="*/ 1259 w 2376"/>
              <a:gd name="T63" fmla="*/ 469 h 673"/>
              <a:gd name="T64" fmla="*/ 1303 w 2376"/>
              <a:gd name="T65" fmla="*/ 461 h 673"/>
              <a:gd name="T66" fmla="*/ 1339 w 2376"/>
              <a:gd name="T67" fmla="*/ 487 h 673"/>
              <a:gd name="T68" fmla="*/ 1383 w 2376"/>
              <a:gd name="T69" fmla="*/ 549 h 673"/>
              <a:gd name="T70" fmla="*/ 1419 w 2376"/>
              <a:gd name="T71" fmla="*/ 602 h 673"/>
              <a:gd name="T72" fmla="*/ 1463 w 2376"/>
              <a:gd name="T73" fmla="*/ 620 h 673"/>
              <a:gd name="T74" fmla="*/ 1499 w 2376"/>
              <a:gd name="T75" fmla="*/ 638 h 673"/>
              <a:gd name="T76" fmla="*/ 1543 w 2376"/>
              <a:gd name="T77" fmla="*/ 647 h 673"/>
              <a:gd name="T78" fmla="*/ 1578 w 2376"/>
              <a:gd name="T79" fmla="*/ 656 h 673"/>
              <a:gd name="T80" fmla="*/ 1614 w 2376"/>
              <a:gd name="T81" fmla="*/ 656 h 673"/>
              <a:gd name="T82" fmla="*/ 1658 w 2376"/>
              <a:gd name="T83" fmla="*/ 656 h 673"/>
              <a:gd name="T84" fmla="*/ 1694 w 2376"/>
              <a:gd name="T85" fmla="*/ 647 h 673"/>
              <a:gd name="T86" fmla="*/ 1738 w 2376"/>
              <a:gd name="T87" fmla="*/ 656 h 673"/>
              <a:gd name="T88" fmla="*/ 1773 w 2376"/>
              <a:gd name="T89" fmla="*/ 656 h 673"/>
              <a:gd name="T90" fmla="*/ 1818 w 2376"/>
              <a:gd name="T91" fmla="*/ 656 h 673"/>
              <a:gd name="T92" fmla="*/ 1853 w 2376"/>
              <a:gd name="T93" fmla="*/ 656 h 673"/>
              <a:gd name="T94" fmla="*/ 1898 w 2376"/>
              <a:gd name="T95" fmla="*/ 664 h 673"/>
              <a:gd name="T96" fmla="*/ 1933 w 2376"/>
              <a:gd name="T97" fmla="*/ 664 h 673"/>
              <a:gd name="T98" fmla="*/ 1977 w 2376"/>
              <a:gd name="T99" fmla="*/ 656 h 673"/>
              <a:gd name="T100" fmla="*/ 2013 w 2376"/>
              <a:gd name="T101" fmla="*/ 664 h 673"/>
              <a:gd name="T102" fmla="*/ 2057 w 2376"/>
              <a:gd name="T103" fmla="*/ 664 h 673"/>
              <a:gd name="T104" fmla="*/ 2093 w 2376"/>
              <a:gd name="T105" fmla="*/ 664 h 673"/>
              <a:gd name="T106" fmla="*/ 2137 w 2376"/>
              <a:gd name="T107" fmla="*/ 664 h 673"/>
              <a:gd name="T108" fmla="*/ 2172 w 2376"/>
              <a:gd name="T109" fmla="*/ 664 h 673"/>
              <a:gd name="T110" fmla="*/ 2208 w 2376"/>
              <a:gd name="T111" fmla="*/ 664 h 673"/>
              <a:gd name="T112" fmla="*/ 2252 w 2376"/>
              <a:gd name="T113" fmla="*/ 656 h 673"/>
              <a:gd name="T114" fmla="*/ 2288 w 2376"/>
              <a:gd name="T115" fmla="*/ 656 h 673"/>
              <a:gd name="T116" fmla="*/ 2332 w 2376"/>
              <a:gd name="T117" fmla="*/ 656 h 673"/>
              <a:gd name="T118" fmla="*/ 2367 w 2376"/>
              <a:gd name="T119" fmla="*/ 656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76" h="673">
                <a:moveTo>
                  <a:pt x="0" y="549"/>
                </a:moveTo>
                <a:lnTo>
                  <a:pt x="9" y="558"/>
                </a:lnTo>
                <a:lnTo>
                  <a:pt x="18" y="576"/>
                </a:lnTo>
                <a:lnTo>
                  <a:pt x="27" y="594"/>
                </a:lnTo>
                <a:lnTo>
                  <a:pt x="36" y="611"/>
                </a:lnTo>
                <a:lnTo>
                  <a:pt x="36" y="585"/>
                </a:lnTo>
                <a:lnTo>
                  <a:pt x="44" y="629"/>
                </a:lnTo>
                <a:lnTo>
                  <a:pt x="53" y="620"/>
                </a:lnTo>
                <a:lnTo>
                  <a:pt x="62" y="620"/>
                </a:lnTo>
                <a:lnTo>
                  <a:pt x="71" y="629"/>
                </a:lnTo>
                <a:lnTo>
                  <a:pt x="80" y="620"/>
                </a:lnTo>
                <a:lnTo>
                  <a:pt x="89" y="611"/>
                </a:lnTo>
                <a:lnTo>
                  <a:pt x="98" y="611"/>
                </a:lnTo>
                <a:lnTo>
                  <a:pt x="107" y="620"/>
                </a:lnTo>
                <a:lnTo>
                  <a:pt x="107" y="611"/>
                </a:lnTo>
                <a:lnTo>
                  <a:pt x="115" y="602"/>
                </a:lnTo>
                <a:lnTo>
                  <a:pt x="124" y="585"/>
                </a:lnTo>
                <a:lnTo>
                  <a:pt x="133" y="594"/>
                </a:lnTo>
                <a:lnTo>
                  <a:pt x="142" y="567"/>
                </a:lnTo>
                <a:lnTo>
                  <a:pt x="151" y="576"/>
                </a:lnTo>
                <a:lnTo>
                  <a:pt x="160" y="558"/>
                </a:lnTo>
                <a:lnTo>
                  <a:pt x="169" y="567"/>
                </a:lnTo>
                <a:lnTo>
                  <a:pt x="177" y="558"/>
                </a:lnTo>
                <a:lnTo>
                  <a:pt x="186" y="540"/>
                </a:lnTo>
                <a:lnTo>
                  <a:pt x="186" y="540"/>
                </a:lnTo>
                <a:lnTo>
                  <a:pt x="195" y="505"/>
                </a:lnTo>
                <a:lnTo>
                  <a:pt x="204" y="478"/>
                </a:lnTo>
                <a:lnTo>
                  <a:pt x="213" y="496"/>
                </a:lnTo>
                <a:lnTo>
                  <a:pt x="222" y="478"/>
                </a:lnTo>
                <a:lnTo>
                  <a:pt x="231" y="425"/>
                </a:lnTo>
                <a:lnTo>
                  <a:pt x="240" y="452"/>
                </a:lnTo>
                <a:lnTo>
                  <a:pt x="248" y="416"/>
                </a:lnTo>
                <a:lnTo>
                  <a:pt x="257" y="407"/>
                </a:lnTo>
                <a:lnTo>
                  <a:pt x="257" y="363"/>
                </a:lnTo>
                <a:lnTo>
                  <a:pt x="266" y="328"/>
                </a:lnTo>
                <a:lnTo>
                  <a:pt x="275" y="310"/>
                </a:lnTo>
                <a:lnTo>
                  <a:pt x="284" y="319"/>
                </a:lnTo>
                <a:lnTo>
                  <a:pt x="293" y="283"/>
                </a:lnTo>
                <a:lnTo>
                  <a:pt x="302" y="257"/>
                </a:lnTo>
                <a:lnTo>
                  <a:pt x="310" y="230"/>
                </a:lnTo>
                <a:lnTo>
                  <a:pt x="319" y="221"/>
                </a:lnTo>
                <a:lnTo>
                  <a:pt x="328" y="204"/>
                </a:lnTo>
                <a:lnTo>
                  <a:pt x="337" y="195"/>
                </a:lnTo>
                <a:lnTo>
                  <a:pt x="337" y="168"/>
                </a:lnTo>
                <a:lnTo>
                  <a:pt x="346" y="177"/>
                </a:lnTo>
                <a:lnTo>
                  <a:pt x="355" y="133"/>
                </a:lnTo>
                <a:lnTo>
                  <a:pt x="364" y="88"/>
                </a:lnTo>
                <a:lnTo>
                  <a:pt x="372" y="97"/>
                </a:lnTo>
                <a:lnTo>
                  <a:pt x="381" y="71"/>
                </a:lnTo>
                <a:lnTo>
                  <a:pt x="390" y="80"/>
                </a:lnTo>
                <a:lnTo>
                  <a:pt x="399" y="80"/>
                </a:lnTo>
                <a:lnTo>
                  <a:pt x="408" y="44"/>
                </a:lnTo>
                <a:lnTo>
                  <a:pt x="408" y="53"/>
                </a:lnTo>
                <a:lnTo>
                  <a:pt x="417" y="35"/>
                </a:lnTo>
                <a:lnTo>
                  <a:pt x="426" y="18"/>
                </a:lnTo>
                <a:lnTo>
                  <a:pt x="435" y="0"/>
                </a:lnTo>
                <a:lnTo>
                  <a:pt x="443" y="18"/>
                </a:lnTo>
                <a:lnTo>
                  <a:pt x="452" y="9"/>
                </a:lnTo>
                <a:lnTo>
                  <a:pt x="461" y="35"/>
                </a:lnTo>
                <a:lnTo>
                  <a:pt x="470" y="9"/>
                </a:lnTo>
                <a:lnTo>
                  <a:pt x="479" y="26"/>
                </a:lnTo>
                <a:lnTo>
                  <a:pt x="488" y="35"/>
                </a:lnTo>
                <a:lnTo>
                  <a:pt x="488" y="62"/>
                </a:lnTo>
                <a:lnTo>
                  <a:pt x="497" y="62"/>
                </a:lnTo>
                <a:lnTo>
                  <a:pt x="505" y="80"/>
                </a:lnTo>
                <a:lnTo>
                  <a:pt x="514" y="80"/>
                </a:lnTo>
                <a:lnTo>
                  <a:pt x="523" y="106"/>
                </a:lnTo>
                <a:lnTo>
                  <a:pt x="532" y="115"/>
                </a:lnTo>
                <a:lnTo>
                  <a:pt x="541" y="124"/>
                </a:lnTo>
                <a:lnTo>
                  <a:pt x="550" y="168"/>
                </a:lnTo>
                <a:lnTo>
                  <a:pt x="559" y="186"/>
                </a:lnTo>
                <a:lnTo>
                  <a:pt x="559" y="186"/>
                </a:lnTo>
                <a:lnTo>
                  <a:pt x="568" y="230"/>
                </a:lnTo>
                <a:lnTo>
                  <a:pt x="576" y="239"/>
                </a:lnTo>
                <a:lnTo>
                  <a:pt x="585" y="283"/>
                </a:lnTo>
                <a:lnTo>
                  <a:pt x="594" y="301"/>
                </a:lnTo>
                <a:lnTo>
                  <a:pt x="603" y="283"/>
                </a:lnTo>
                <a:lnTo>
                  <a:pt x="612" y="354"/>
                </a:lnTo>
                <a:lnTo>
                  <a:pt x="621" y="363"/>
                </a:lnTo>
                <a:lnTo>
                  <a:pt x="630" y="390"/>
                </a:lnTo>
                <a:lnTo>
                  <a:pt x="638" y="407"/>
                </a:lnTo>
                <a:lnTo>
                  <a:pt x="638" y="416"/>
                </a:lnTo>
                <a:lnTo>
                  <a:pt x="647" y="443"/>
                </a:lnTo>
                <a:lnTo>
                  <a:pt x="656" y="478"/>
                </a:lnTo>
                <a:lnTo>
                  <a:pt x="665" y="478"/>
                </a:lnTo>
                <a:lnTo>
                  <a:pt x="674" y="505"/>
                </a:lnTo>
                <a:lnTo>
                  <a:pt x="683" y="532"/>
                </a:lnTo>
                <a:lnTo>
                  <a:pt x="692" y="514"/>
                </a:lnTo>
                <a:lnTo>
                  <a:pt x="701" y="549"/>
                </a:lnTo>
                <a:lnTo>
                  <a:pt x="709" y="576"/>
                </a:lnTo>
                <a:lnTo>
                  <a:pt x="709" y="576"/>
                </a:lnTo>
                <a:lnTo>
                  <a:pt x="718" y="576"/>
                </a:lnTo>
                <a:lnTo>
                  <a:pt x="727" y="585"/>
                </a:lnTo>
                <a:lnTo>
                  <a:pt x="736" y="576"/>
                </a:lnTo>
                <a:lnTo>
                  <a:pt x="745" y="602"/>
                </a:lnTo>
                <a:lnTo>
                  <a:pt x="754" y="611"/>
                </a:lnTo>
                <a:lnTo>
                  <a:pt x="763" y="620"/>
                </a:lnTo>
                <a:lnTo>
                  <a:pt x="771" y="638"/>
                </a:lnTo>
                <a:lnTo>
                  <a:pt x="780" y="629"/>
                </a:lnTo>
                <a:lnTo>
                  <a:pt x="780" y="638"/>
                </a:lnTo>
                <a:lnTo>
                  <a:pt x="789" y="638"/>
                </a:lnTo>
                <a:lnTo>
                  <a:pt x="798" y="647"/>
                </a:lnTo>
                <a:lnTo>
                  <a:pt x="807" y="656"/>
                </a:lnTo>
                <a:lnTo>
                  <a:pt x="816" y="647"/>
                </a:lnTo>
                <a:lnTo>
                  <a:pt x="825" y="656"/>
                </a:lnTo>
                <a:lnTo>
                  <a:pt x="834" y="656"/>
                </a:lnTo>
                <a:lnTo>
                  <a:pt x="842" y="664"/>
                </a:lnTo>
                <a:lnTo>
                  <a:pt x="851" y="673"/>
                </a:lnTo>
                <a:lnTo>
                  <a:pt x="860" y="647"/>
                </a:lnTo>
                <a:lnTo>
                  <a:pt x="869" y="656"/>
                </a:lnTo>
                <a:lnTo>
                  <a:pt x="869" y="664"/>
                </a:lnTo>
                <a:lnTo>
                  <a:pt x="878" y="656"/>
                </a:lnTo>
                <a:lnTo>
                  <a:pt x="887" y="656"/>
                </a:lnTo>
                <a:lnTo>
                  <a:pt x="896" y="656"/>
                </a:lnTo>
                <a:lnTo>
                  <a:pt x="904" y="656"/>
                </a:lnTo>
                <a:lnTo>
                  <a:pt x="913" y="647"/>
                </a:lnTo>
                <a:lnTo>
                  <a:pt x="922" y="647"/>
                </a:lnTo>
                <a:lnTo>
                  <a:pt x="931" y="664"/>
                </a:lnTo>
                <a:lnTo>
                  <a:pt x="940" y="647"/>
                </a:lnTo>
                <a:lnTo>
                  <a:pt x="940" y="638"/>
                </a:lnTo>
                <a:lnTo>
                  <a:pt x="949" y="656"/>
                </a:lnTo>
                <a:lnTo>
                  <a:pt x="958" y="638"/>
                </a:lnTo>
                <a:lnTo>
                  <a:pt x="967" y="629"/>
                </a:lnTo>
                <a:lnTo>
                  <a:pt x="975" y="647"/>
                </a:lnTo>
                <a:lnTo>
                  <a:pt x="984" y="638"/>
                </a:lnTo>
                <a:lnTo>
                  <a:pt x="993" y="611"/>
                </a:lnTo>
                <a:lnTo>
                  <a:pt x="1002" y="629"/>
                </a:lnTo>
                <a:lnTo>
                  <a:pt x="1011" y="638"/>
                </a:lnTo>
                <a:lnTo>
                  <a:pt x="1011" y="620"/>
                </a:lnTo>
                <a:lnTo>
                  <a:pt x="1020" y="620"/>
                </a:lnTo>
                <a:lnTo>
                  <a:pt x="1029" y="620"/>
                </a:lnTo>
                <a:lnTo>
                  <a:pt x="1037" y="620"/>
                </a:lnTo>
                <a:lnTo>
                  <a:pt x="1046" y="620"/>
                </a:lnTo>
                <a:lnTo>
                  <a:pt x="1055" y="620"/>
                </a:lnTo>
                <a:lnTo>
                  <a:pt x="1064" y="611"/>
                </a:lnTo>
                <a:lnTo>
                  <a:pt x="1073" y="602"/>
                </a:lnTo>
                <a:lnTo>
                  <a:pt x="1082" y="594"/>
                </a:lnTo>
                <a:lnTo>
                  <a:pt x="1082" y="594"/>
                </a:lnTo>
                <a:lnTo>
                  <a:pt x="1091" y="594"/>
                </a:lnTo>
                <a:lnTo>
                  <a:pt x="1100" y="602"/>
                </a:lnTo>
                <a:lnTo>
                  <a:pt x="1108" y="594"/>
                </a:lnTo>
                <a:lnTo>
                  <a:pt x="1117" y="576"/>
                </a:lnTo>
                <a:lnTo>
                  <a:pt x="1126" y="567"/>
                </a:lnTo>
                <a:lnTo>
                  <a:pt x="1135" y="567"/>
                </a:lnTo>
                <a:lnTo>
                  <a:pt x="1144" y="558"/>
                </a:lnTo>
                <a:lnTo>
                  <a:pt x="1153" y="549"/>
                </a:lnTo>
                <a:lnTo>
                  <a:pt x="1162" y="540"/>
                </a:lnTo>
                <a:lnTo>
                  <a:pt x="1162" y="549"/>
                </a:lnTo>
                <a:lnTo>
                  <a:pt x="1170" y="540"/>
                </a:lnTo>
                <a:lnTo>
                  <a:pt x="1179" y="532"/>
                </a:lnTo>
                <a:lnTo>
                  <a:pt x="1188" y="523"/>
                </a:lnTo>
                <a:lnTo>
                  <a:pt x="1197" y="523"/>
                </a:lnTo>
                <a:lnTo>
                  <a:pt x="1206" y="540"/>
                </a:lnTo>
                <a:lnTo>
                  <a:pt x="1215" y="523"/>
                </a:lnTo>
                <a:lnTo>
                  <a:pt x="1224" y="505"/>
                </a:lnTo>
                <a:lnTo>
                  <a:pt x="1233" y="514"/>
                </a:lnTo>
                <a:lnTo>
                  <a:pt x="1241" y="496"/>
                </a:lnTo>
                <a:lnTo>
                  <a:pt x="1241" y="487"/>
                </a:lnTo>
                <a:lnTo>
                  <a:pt x="1250" y="487"/>
                </a:lnTo>
                <a:lnTo>
                  <a:pt x="1259" y="469"/>
                </a:lnTo>
                <a:lnTo>
                  <a:pt x="1268" y="461"/>
                </a:lnTo>
                <a:lnTo>
                  <a:pt x="1277" y="461"/>
                </a:lnTo>
                <a:lnTo>
                  <a:pt x="1286" y="452"/>
                </a:lnTo>
                <a:lnTo>
                  <a:pt x="1295" y="461"/>
                </a:lnTo>
                <a:lnTo>
                  <a:pt x="1303" y="461"/>
                </a:lnTo>
                <a:lnTo>
                  <a:pt x="1312" y="461"/>
                </a:lnTo>
                <a:lnTo>
                  <a:pt x="1312" y="469"/>
                </a:lnTo>
                <a:lnTo>
                  <a:pt x="1321" y="478"/>
                </a:lnTo>
                <a:lnTo>
                  <a:pt x="1330" y="487"/>
                </a:lnTo>
                <a:lnTo>
                  <a:pt x="1339" y="487"/>
                </a:lnTo>
                <a:lnTo>
                  <a:pt x="1348" y="505"/>
                </a:lnTo>
                <a:lnTo>
                  <a:pt x="1357" y="514"/>
                </a:lnTo>
                <a:lnTo>
                  <a:pt x="1366" y="532"/>
                </a:lnTo>
                <a:lnTo>
                  <a:pt x="1374" y="567"/>
                </a:lnTo>
                <a:lnTo>
                  <a:pt x="1383" y="549"/>
                </a:lnTo>
                <a:lnTo>
                  <a:pt x="1383" y="585"/>
                </a:lnTo>
                <a:lnTo>
                  <a:pt x="1392" y="585"/>
                </a:lnTo>
                <a:lnTo>
                  <a:pt x="1401" y="585"/>
                </a:lnTo>
                <a:lnTo>
                  <a:pt x="1410" y="611"/>
                </a:lnTo>
                <a:lnTo>
                  <a:pt x="1419" y="602"/>
                </a:lnTo>
                <a:lnTo>
                  <a:pt x="1428" y="602"/>
                </a:lnTo>
                <a:lnTo>
                  <a:pt x="1436" y="611"/>
                </a:lnTo>
                <a:lnTo>
                  <a:pt x="1445" y="629"/>
                </a:lnTo>
                <a:lnTo>
                  <a:pt x="1454" y="620"/>
                </a:lnTo>
                <a:lnTo>
                  <a:pt x="1463" y="620"/>
                </a:lnTo>
                <a:lnTo>
                  <a:pt x="1463" y="629"/>
                </a:lnTo>
                <a:lnTo>
                  <a:pt x="1472" y="629"/>
                </a:lnTo>
                <a:lnTo>
                  <a:pt x="1481" y="629"/>
                </a:lnTo>
                <a:lnTo>
                  <a:pt x="1490" y="647"/>
                </a:lnTo>
                <a:lnTo>
                  <a:pt x="1499" y="638"/>
                </a:lnTo>
                <a:lnTo>
                  <a:pt x="1507" y="629"/>
                </a:lnTo>
                <a:lnTo>
                  <a:pt x="1516" y="647"/>
                </a:lnTo>
                <a:lnTo>
                  <a:pt x="1525" y="656"/>
                </a:lnTo>
                <a:lnTo>
                  <a:pt x="1534" y="647"/>
                </a:lnTo>
                <a:lnTo>
                  <a:pt x="1543" y="647"/>
                </a:lnTo>
                <a:lnTo>
                  <a:pt x="1543" y="647"/>
                </a:lnTo>
                <a:lnTo>
                  <a:pt x="1552" y="656"/>
                </a:lnTo>
                <a:lnTo>
                  <a:pt x="1561" y="656"/>
                </a:lnTo>
                <a:lnTo>
                  <a:pt x="1569" y="656"/>
                </a:lnTo>
                <a:lnTo>
                  <a:pt x="1578" y="656"/>
                </a:lnTo>
                <a:lnTo>
                  <a:pt x="1587" y="656"/>
                </a:lnTo>
                <a:lnTo>
                  <a:pt x="1596" y="656"/>
                </a:lnTo>
                <a:lnTo>
                  <a:pt x="1605" y="656"/>
                </a:lnTo>
                <a:lnTo>
                  <a:pt x="1614" y="656"/>
                </a:lnTo>
                <a:lnTo>
                  <a:pt x="1614" y="656"/>
                </a:lnTo>
                <a:lnTo>
                  <a:pt x="1623" y="656"/>
                </a:lnTo>
                <a:lnTo>
                  <a:pt x="1632" y="647"/>
                </a:lnTo>
                <a:lnTo>
                  <a:pt x="1640" y="656"/>
                </a:lnTo>
                <a:lnTo>
                  <a:pt x="1649" y="656"/>
                </a:lnTo>
                <a:lnTo>
                  <a:pt x="1658" y="656"/>
                </a:lnTo>
                <a:lnTo>
                  <a:pt x="1667" y="656"/>
                </a:lnTo>
                <a:lnTo>
                  <a:pt x="1676" y="664"/>
                </a:lnTo>
                <a:lnTo>
                  <a:pt x="1685" y="656"/>
                </a:lnTo>
                <a:lnTo>
                  <a:pt x="1685" y="656"/>
                </a:lnTo>
                <a:lnTo>
                  <a:pt x="1694" y="647"/>
                </a:lnTo>
                <a:lnTo>
                  <a:pt x="1702" y="656"/>
                </a:lnTo>
                <a:lnTo>
                  <a:pt x="1711" y="656"/>
                </a:lnTo>
                <a:lnTo>
                  <a:pt x="1720" y="647"/>
                </a:lnTo>
                <a:lnTo>
                  <a:pt x="1729" y="656"/>
                </a:lnTo>
                <a:lnTo>
                  <a:pt x="1738" y="656"/>
                </a:lnTo>
                <a:lnTo>
                  <a:pt x="1747" y="656"/>
                </a:lnTo>
                <a:lnTo>
                  <a:pt x="1756" y="656"/>
                </a:lnTo>
                <a:lnTo>
                  <a:pt x="1765" y="656"/>
                </a:lnTo>
                <a:lnTo>
                  <a:pt x="1765" y="656"/>
                </a:lnTo>
                <a:lnTo>
                  <a:pt x="1773" y="656"/>
                </a:lnTo>
                <a:lnTo>
                  <a:pt x="1782" y="656"/>
                </a:lnTo>
                <a:lnTo>
                  <a:pt x="1791" y="656"/>
                </a:lnTo>
                <a:lnTo>
                  <a:pt x="1800" y="664"/>
                </a:lnTo>
                <a:lnTo>
                  <a:pt x="1809" y="656"/>
                </a:lnTo>
                <a:lnTo>
                  <a:pt x="1818" y="656"/>
                </a:lnTo>
                <a:lnTo>
                  <a:pt x="1827" y="656"/>
                </a:lnTo>
                <a:lnTo>
                  <a:pt x="1835" y="664"/>
                </a:lnTo>
                <a:lnTo>
                  <a:pt x="1835" y="664"/>
                </a:lnTo>
                <a:lnTo>
                  <a:pt x="1844" y="656"/>
                </a:lnTo>
                <a:lnTo>
                  <a:pt x="1853" y="656"/>
                </a:lnTo>
                <a:lnTo>
                  <a:pt x="1862" y="656"/>
                </a:lnTo>
                <a:lnTo>
                  <a:pt x="1871" y="656"/>
                </a:lnTo>
                <a:lnTo>
                  <a:pt x="1880" y="656"/>
                </a:lnTo>
                <a:lnTo>
                  <a:pt x="1889" y="656"/>
                </a:lnTo>
                <a:lnTo>
                  <a:pt x="1898" y="664"/>
                </a:lnTo>
                <a:lnTo>
                  <a:pt x="1906" y="656"/>
                </a:lnTo>
                <a:lnTo>
                  <a:pt x="1915" y="656"/>
                </a:lnTo>
                <a:lnTo>
                  <a:pt x="1915" y="656"/>
                </a:lnTo>
                <a:lnTo>
                  <a:pt x="1924" y="664"/>
                </a:lnTo>
                <a:lnTo>
                  <a:pt x="1933" y="664"/>
                </a:lnTo>
                <a:lnTo>
                  <a:pt x="1942" y="656"/>
                </a:lnTo>
                <a:lnTo>
                  <a:pt x="1951" y="656"/>
                </a:lnTo>
                <a:lnTo>
                  <a:pt x="1960" y="656"/>
                </a:lnTo>
                <a:lnTo>
                  <a:pt x="1968" y="664"/>
                </a:lnTo>
                <a:lnTo>
                  <a:pt x="1977" y="656"/>
                </a:lnTo>
                <a:lnTo>
                  <a:pt x="1986" y="656"/>
                </a:lnTo>
                <a:lnTo>
                  <a:pt x="1986" y="664"/>
                </a:lnTo>
                <a:lnTo>
                  <a:pt x="1995" y="656"/>
                </a:lnTo>
                <a:lnTo>
                  <a:pt x="2004" y="656"/>
                </a:lnTo>
                <a:lnTo>
                  <a:pt x="2013" y="664"/>
                </a:lnTo>
                <a:lnTo>
                  <a:pt x="2022" y="664"/>
                </a:lnTo>
                <a:lnTo>
                  <a:pt x="2030" y="656"/>
                </a:lnTo>
                <a:lnTo>
                  <a:pt x="2039" y="664"/>
                </a:lnTo>
                <a:lnTo>
                  <a:pt x="2048" y="656"/>
                </a:lnTo>
                <a:lnTo>
                  <a:pt x="2057" y="664"/>
                </a:lnTo>
                <a:lnTo>
                  <a:pt x="2066" y="656"/>
                </a:lnTo>
                <a:lnTo>
                  <a:pt x="2066" y="664"/>
                </a:lnTo>
                <a:lnTo>
                  <a:pt x="2075" y="664"/>
                </a:lnTo>
                <a:lnTo>
                  <a:pt x="2084" y="656"/>
                </a:lnTo>
                <a:lnTo>
                  <a:pt x="2093" y="664"/>
                </a:lnTo>
                <a:lnTo>
                  <a:pt x="2101" y="664"/>
                </a:lnTo>
                <a:lnTo>
                  <a:pt x="2110" y="664"/>
                </a:lnTo>
                <a:lnTo>
                  <a:pt x="2119" y="656"/>
                </a:lnTo>
                <a:lnTo>
                  <a:pt x="2128" y="656"/>
                </a:lnTo>
                <a:lnTo>
                  <a:pt x="2137" y="664"/>
                </a:lnTo>
                <a:lnTo>
                  <a:pt x="2137" y="664"/>
                </a:lnTo>
                <a:lnTo>
                  <a:pt x="2146" y="664"/>
                </a:lnTo>
                <a:lnTo>
                  <a:pt x="2155" y="664"/>
                </a:lnTo>
                <a:lnTo>
                  <a:pt x="2163" y="656"/>
                </a:lnTo>
                <a:lnTo>
                  <a:pt x="2172" y="664"/>
                </a:lnTo>
                <a:lnTo>
                  <a:pt x="2181" y="664"/>
                </a:lnTo>
                <a:lnTo>
                  <a:pt x="2190" y="656"/>
                </a:lnTo>
                <a:lnTo>
                  <a:pt x="2199" y="656"/>
                </a:lnTo>
                <a:lnTo>
                  <a:pt x="2208" y="656"/>
                </a:lnTo>
                <a:lnTo>
                  <a:pt x="2208" y="664"/>
                </a:lnTo>
                <a:lnTo>
                  <a:pt x="2217" y="664"/>
                </a:lnTo>
                <a:lnTo>
                  <a:pt x="2226" y="656"/>
                </a:lnTo>
                <a:lnTo>
                  <a:pt x="2234" y="664"/>
                </a:lnTo>
                <a:lnTo>
                  <a:pt x="2243" y="664"/>
                </a:lnTo>
                <a:lnTo>
                  <a:pt x="2252" y="656"/>
                </a:lnTo>
                <a:lnTo>
                  <a:pt x="2261" y="656"/>
                </a:lnTo>
                <a:lnTo>
                  <a:pt x="2270" y="656"/>
                </a:lnTo>
                <a:lnTo>
                  <a:pt x="2279" y="656"/>
                </a:lnTo>
                <a:lnTo>
                  <a:pt x="2288" y="656"/>
                </a:lnTo>
                <a:lnTo>
                  <a:pt x="2288" y="656"/>
                </a:lnTo>
                <a:lnTo>
                  <a:pt x="2296" y="656"/>
                </a:lnTo>
                <a:lnTo>
                  <a:pt x="2305" y="656"/>
                </a:lnTo>
                <a:lnTo>
                  <a:pt x="2314" y="656"/>
                </a:lnTo>
                <a:lnTo>
                  <a:pt x="2323" y="656"/>
                </a:lnTo>
                <a:lnTo>
                  <a:pt x="2332" y="656"/>
                </a:lnTo>
                <a:lnTo>
                  <a:pt x="2341" y="656"/>
                </a:lnTo>
                <a:lnTo>
                  <a:pt x="2350" y="656"/>
                </a:lnTo>
                <a:lnTo>
                  <a:pt x="2359" y="664"/>
                </a:lnTo>
                <a:lnTo>
                  <a:pt x="2367" y="656"/>
                </a:lnTo>
                <a:lnTo>
                  <a:pt x="2367" y="656"/>
                </a:lnTo>
                <a:lnTo>
                  <a:pt x="2376" y="656"/>
                </a:lnTo>
              </a:path>
            </a:pathLst>
          </a:custGeom>
          <a:noFill/>
          <a:ln w="285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2" name="Freeform 49"/>
          <p:cNvSpPr>
            <a:spLocks/>
          </p:cNvSpPr>
          <p:nvPr/>
        </p:nvSpPr>
        <p:spPr bwMode="auto">
          <a:xfrm>
            <a:off x="2667226" y="5438427"/>
            <a:ext cx="2137790" cy="283967"/>
          </a:xfrm>
          <a:custGeom>
            <a:avLst/>
            <a:gdLst>
              <a:gd name="T0" fmla="*/ 1578 w 1596"/>
              <a:gd name="T1" fmla="*/ 212 h 212"/>
              <a:gd name="T2" fmla="*/ 1552 w 1596"/>
              <a:gd name="T3" fmla="*/ 212 h 212"/>
              <a:gd name="T4" fmla="*/ 1525 w 1596"/>
              <a:gd name="T5" fmla="*/ 212 h 212"/>
              <a:gd name="T6" fmla="*/ 1499 w 1596"/>
              <a:gd name="T7" fmla="*/ 212 h 212"/>
              <a:gd name="T8" fmla="*/ 1472 w 1596"/>
              <a:gd name="T9" fmla="*/ 212 h 212"/>
              <a:gd name="T10" fmla="*/ 1445 w 1596"/>
              <a:gd name="T11" fmla="*/ 212 h 212"/>
              <a:gd name="T12" fmla="*/ 1419 w 1596"/>
              <a:gd name="T13" fmla="*/ 212 h 212"/>
              <a:gd name="T14" fmla="*/ 1392 w 1596"/>
              <a:gd name="T15" fmla="*/ 212 h 212"/>
              <a:gd name="T16" fmla="*/ 1366 w 1596"/>
              <a:gd name="T17" fmla="*/ 212 h 212"/>
              <a:gd name="T18" fmla="*/ 1339 w 1596"/>
              <a:gd name="T19" fmla="*/ 212 h 212"/>
              <a:gd name="T20" fmla="*/ 1312 w 1596"/>
              <a:gd name="T21" fmla="*/ 212 h 212"/>
              <a:gd name="T22" fmla="*/ 1286 w 1596"/>
              <a:gd name="T23" fmla="*/ 212 h 212"/>
              <a:gd name="T24" fmla="*/ 1259 w 1596"/>
              <a:gd name="T25" fmla="*/ 212 h 212"/>
              <a:gd name="T26" fmla="*/ 1233 w 1596"/>
              <a:gd name="T27" fmla="*/ 212 h 212"/>
              <a:gd name="T28" fmla="*/ 1206 w 1596"/>
              <a:gd name="T29" fmla="*/ 212 h 212"/>
              <a:gd name="T30" fmla="*/ 1179 w 1596"/>
              <a:gd name="T31" fmla="*/ 212 h 212"/>
              <a:gd name="T32" fmla="*/ 1153 w 1596"/>
              <a:gd name="T33" fmla="*/ 212 h 212"/>
              <a:gd name="T34" fmla="*/ 1126 w 1596"/>
              <a:gd name="T35" fmla="*/ 212 h 212"/>
              <a:gd name="T36" fmla="*/ 1100 w 1596"/>
              <a:gd name="T37" fmla="*/ 212 h 212"/>
              <a:gd name="T38" fmla="*/ 1073 w 1596"/>
              <a:gd name="T39" fmla="*/ 204 h 212"/>
              <a:gd name="T40" fmla="*/ 1046 w 1596"/>
              <a:gd name="T41" fmla="*/ 204 h 212"/>
              <a:gd name="T42" fmla="*/ 1020 w 1596"/>
              <a:gd name="T43" fmla="*/ 204 h 212"/>
              <a:gd name="T44" fmla="*/ 993 w 1596"/>
              <a:gd name="T45" fmla="*/ 204 h 212"/>
              <a:gd name="T46" fmla="*/ 967 w 1596"/>
              <a:gd name="T47" fmla="*/ 204 h 212"/>
              <a:gd name="T48" fmla="*/ 940 w 1596"/>
              <a:gd name="T49" fmla="*/ 204 h 212"/>
              <a:gd name="T50" fmla="*/ 913 w 1596"/>
              <a:gd name="T51" fmla="*/ 204 h 212"/>
              <a:gd name="T52" fmla="*/ 887 w 1596"/>
              <a:gd name="T53" fmla="*/ 204 h 212"/>
              <a:gd name="T54" fmla="*/ 860 w 1596"/>
              <a:gd name="T55" fmla="*/ 204 h 212"/>
              <a:gd name="T56" fmla="*/ 834 w 1596"/>
              <a:gd name="T57" fmla="*/ 204 h 212"/>
              <a:gd name="T58" fmla="*/ 807 w 1596"/>
              <a:gd name="T59" fmla="*/ 204 h 212"/>
              <a:gd name="T60" fmla="*/ 780 w 1596"/>
              <a:gd name="T61" fmla="*/ 195 h 212"/>
              <a:gd name="T62" fmla="*/ 754 w 1596"/>
              <a:gd name="T63" fmla="*/ 195 h 212"/>
              <a:gd name="T64" fmla="*/ 727 w 1596"/>
              <a:gd name="T65" fmla="*/ 186 h 212"/>
              <a:gd name="T66" fmla="*/ 701 w 1596"/>
              <a:gd name="T67" fmla="*/ 186 h 212"/>
              <a:gd name="T68" fmla="*/ 674 w 1596"/>
              <a:gd name="T69" fmla="*/ 177 h 212"/>
              <a:gd name="T70" fmla="*/ 647 w 1596"/>
              <a:gd name="T71" fmla="*/ 159 h 212"/>
              <a:gd name="T72" fmla="*/ 621 w 1596"/>
              <a:gd name="T73" fmla="*/ 142 h 212"/>
              <a:gd name="T74" fmla="*/ 594 w 1596"/>
              <a:gd name="T75" fmla="*/ 115 h 212"/>
              <a:gd name="T76" fmla="*/ 568 w 1596"/>
              <a:gd name="T77" fmla="*/ 71 h 212"/>
              <a:gd name="T78" fmla="*/ 541 w 1596"/>
              <a:gd name="T79" fmla="*/ 26 h 212"/>
              <a:gd name="T80" fmla="*/ 514 w 1596"/>
              <a:gd name="T81" fmla="*/ 0 h 212"/>
              <a:gd name="T82" fmla="*/ 488 w 1596"/>
              <a:gd name="T83" fmla="*/ 9 h 212"/>
              <a:gd name="T84" fmla="*/ 461 w 1596"/>
              <a:gd name="T85" fmla="*/ 35 h 212"/>
              <a:gd name="T86" fmla="*/ 435 w 1596"/>
              <a:gd name="T87" fmla="*/ 62 h 212"/>
              <a:gd name="T88" fmla="*/ 408 w 1596"/>
              <a:gd name="T89" fmla="*/ 80 h 212"/>
              <a:gd name="T90" fmla="*/ 381 w 1596"/>
              <a:gd name="T91" fmla="*/ 88 h 212"/>
              <a:gd name="T92" fmla="*/ 355 w 1596"/>
              <a:gd name="T93" fmla="*/ 106 h 212"/>
              <a:gd name="T94" fmla="*/ 328 w 1596"/>
              <a:gd name="T95" fmla="*/ 124 h 212"/>
              <a:gd name="T96" fmla="*/ 302 w 1596"/>
              <a:gd name="T97" fmla="*/ 142 h 212"/>
              <a:gd name="T98" fmla="*/ 275 w 1596"/>
              <a:gd name="T99" fmla="*/ 159 h 212"/>
              <a:gd name="T100" fmla="*/ 248 w 1596"/>
              <a:gd name="T101" fmla="*/ 168 h 212"/>
              <a:gd name="T102" fmla="*/ 222 w 1596"/>
              <a:gd name="T103" fmla="*/ 177 h 212"/>
              <a:gd name="T104" fmla="*/ 195 w 1596"/>
              <a:gd name="T105" fmla="*/ 177 h 212"/>
              <a:gd name="T106" fmla="*/ 169 w 1596"/>
              <a:gd name="T107" fmla="*/ 186 h 212"/>
              <a:gd name="T108" fmla="*/ 142 w 1596"/>
              <a:gd name="T109" fmla="*/ 195 h 212"/>
              <a:gd name="T110" fmla="*/ 115 w 1596"/>
              <a:gd name="T111" fmla="*/ 204 h 212"/>
              <a:gd name="T112" fmla="*/ 89 w 1596"/>
              <a:gd name="T113" fmla="*/ 204 h 212"/>
              <a:gd name="T114" fmla="*/ 62 w 1596"/>
              <a:gd name="T115" fmla="*/ 204 h 212"/>
              <a:gd name="T116" fmla="*/ 36 w 1596"/>
              <a:gd name="T117" fmla="*/ 204 h 212"/>
              <a:gd name="T118" fmla="*/ 9 w 1596"/>
              <a:gd name="T119" fmla="*/ 204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96" h="212">
                <a:moveTo>
                  <a:pt x="1596" y="212"/>
                </a:moveTo>
                <a:lnTo>
                  <a:pt x="1596" y="212"/>
                </a:lnTo>
                <a:lnTo>
                  <a:pt x="1587" y="212"/>
                </a:lnTo>
                <a:lnTo>
                  <a:pt x="1587" y="212"/>
                </a:lnTo>
                <a:lnTo>
                  <a:pt x="1587" y="212"/>
                </a:lnTo>
                <a:lnTo>
                  <a:pt x="1578" y="212"/>
                </a:lnTo>
                <a:lnTo>
                  <a:pt x="1578" y="212"/>
                </a:lnTo>
                <a:lnTo>
                  <a:pt x="1570" y="212"/>
                </a:lnTo>
                <a:lnTo>
                  <a:pt x="1570" y="212"/>
                </a:lnTo>
                <a:lnTo>
                  <a:pt x="1561" y="212"/>
                </a:lnTo>
                <a:lnTo>
                  <a:pt x="1561" y="212"/>
                </a:lnTo>
                <a:lnTo>
                  <a:pt x="1552" y="212"/>
                </a:lnTo>
                <a:lnTo>
                  <a:pt x="1552" y="212"/>
                </a:lnTo>
                <a:lnTo>
                  <a:pt x="1552" y="212"/>
                </a:lnTo>
                <a:lnTo>
                  <a:pt x="1543" y="212"/>
                </a:lnTo>
                <a:lnTo>
                  <a:pt x="1543" y="212"/>
                </a:lnTo>
                <a:lnTo>
                  <a:pt x="1534" y="212"/>
                </a:lnTo>
                <a:lnTo>
                  <a:pt x="1534" y="212"/>
                </a:lnTo>
                <a:lnTo>
                  <a:pt x="1525" y="212"/>
                </a:lnTo>
                <a:lnTo>
                  <a:pt x="1525" y="212"/>
                </a:lnTo>
                <a:lnTo>
                  <a:pt x="1525" y="212"/>
                </a:lnTo>
                <a:lnTo>
                  <a:pt x="1516" y="212"/>
                </a:lnTo>
                <a:lnTo>
                  <a:pt x="1516" y="212"/>
                </a:lnTo>
                <a:lnTo>
                  <a:pt x="1507" y="212"/>
                </a:lnTo>
                <a:lnTo>
                  <a:pt x="1507" y="212"/>
                </a:lnTo>
                <a:lnTo>
                  <a:pt x="1507" y="212"/>
                </a:lnTo>
                <a:lnTo>
                  <a:pt x="1499" y="212"/>
                </a:lnTo>
                <a:lnTo>
                  <a:pt x="1499" y="212"/>
                </a:lnTo>
                <a:lnTo>
                  <a:pt x="1490" y="212"/>
                </a:lnTo>
                <a:lnTo>
                  <a:pt x="1490" y="212"/>
                </a:lnTo>
                <a:lnTo>
                  <a:pt x="1481" y="212"/>
                </a:lnTo>
                <a:lnTo>
                  <a:pt x="1481" y="212"/>
                </a:lnTo>
                <a:lnTo>
                  <a:pt x="1481" y="212"/>
                </a:lnTo>
                <a:lnTo>
                  <a:pt x="1472" y="212"/>
                </a:lnTo>
                <a:lnTo>
                  <a:pt x="1472" y="212"/>
                </a:lnTo>
                <a:lnTo>
                  <a:pt x="1463" y="212"/>
                </a:lnTo>
                <a:lnTo>
                  <a:pt x="1463" y="212"/>
                </a:lnTo>
                <a:lnTo>
                  <a:pt x="1454" y="212"/>
                </a:lnTo>
                <a:lnTo>
                  <a:pt x="1454" y="212"/>
                </a:lnTo>
                <a:lnTo>
                  <a:pt x="1445" y="212"/>
                </a:lnTo>
                <a:lnTo>
                  <a:pt x="1445" y="212"/>
                </a:lnTo>
                <a:lnTo>
                  <a:pt x="1445" y="212"/>
                </a:lnTo>
                <a:lnTo>
                  <a:pt x="1437" y="212"/>
                </a:lnTo>
                <a:lnTo>
                  <a:pt x="1437" y="212"/>
                </a:lnTo>
                <a:lnTo>
                  <a:pt x="1428" y="212"/>
                </a:lnTo>
                <a:lnTo>
                  <a:pt x="1428" y="212"/>
                </a:lnTo>
                <a:lnTo>
                  <a:pt x="1419" y="212"/>
                </a:lnTo>
                <a:lnTo>
                  <a:pt x="1419" y="212"/>
                </a:lnTo>
                <a:lnTo>
                  <a:pt x="1419" y="212"/>
                </a:lnTo>
                <a:lnTo>
                  <a:pt x="1410" y="212"/>
                </a:lnTo>
                <a:lnTo>
                  <a:pt x="1410" y="212"/>
                </a:lnTo>
                <a:lnTo>
                  <a:pt x="1401" y="212"/>
                </a:lnTo>
                <a:lnTo>
                  <a:pt x="1401" y="212"/>
                </a:lnTo>
                <a:lnTo>
                  <a:pt x="1401" y="212"/>
                </a:lnTo>
                <a:lnTo>
                  <a:pt x="1392" y="212"/>
                </a:lnTo>
                <a:lnTo>
                  <a:pt x="1392" y="212"/>
                </a:lnTo>
                <a:lnTo>
                  <a:pt x="1383" y="212"/>
                </a:lnTo>
                <a:lnTo>
                  <a:pt x="1383" y="212"/>
                </a:lnTo>
                <a:lnTo>
                  <a:pt x="1374" y="212"/>
                </a:lnTo>
                <a:lnTo>
                  <a:pt x="1374" y="212"/>
                </a:lnTo>
                <a:lnTo>
                  <a:pt x="1374" y="212"/>
                </a:lnTo>
                <a:lnTo>
                  <a:pt x="1366" y="212"/>
                </a:lnTo>
                <a:lnTo>
                  <a:pt x="1366" y="212"/>
                </a:lnTo>
                <a:lnTo>
                  <a:pt x="1357" y="212"/>
                </a:lnTo>
                <a:lnTo>
                  <a:pt x="1357" y="212"/>
                </a:lnTo>
                <a:lnTo>
                  <a:pt x="1348" y="212"/>
                </a:lnTo>
                <a:lnTo>
                  <a:pt x="1348" y="212"/>
                </a:lnTo>
                <a:lnTo>
                  <a:pt x="1339" y="212"/>
                </a:lnTo>
                <a:lnTo>
                  <a:pt x="1339" y="212"/>
                </a:lnTo>
                <a:lnTo>
                  <a:pt x="1339" y="212"/>
                </a:lnTo>
                <a:lnTo>
                  <a:pt x="1330" y="212"/>
                </a:lnTo>
                <a:lnTo>
                  <a:pt x="1330" y="212"/>
                </a:lnTo>
                <a:lnTo>
                  <a:pt x="1321" y="212"/>
                </a:lnTo>
                <a:lnTo>
                  <a:pt x="1321" y="212"/>
                </a:lnTo>
                <a:lnTo>
                  <a:pt x="1321" y="212"/>
                </a:lnTo>
                <a:lnTo>
                  <a:pt x="1312" y="212"/>
                </a:lnTo>
                <a:lnTo>
                  <a:pt x="1312" y="212"/>
                </a:lnTo>
                <a:lnTo>
                  <a:pt x="1304" y="212"/>
                </a:lnTo>
                <a:lnTo>
                  <a:pt x="1304" y="212"/>
                </a:lnTo>
                <a:lnTo>
                  <a:pt x="1295" y="212"/>
                </a:lnTo>
                <a:lnTo>
                  <a:pt x="1295" y="212"/>
                </a:lnTo>
                <a:lnTo>
                  <a:pt x="1295" y="212"/>
                </a:lnTo>
                <a:lnTo>
                  <a:pt x="1286" y="212"/>
                </a:lnTo>
                <a:lnTo>
                  <a:pt x="1286" y="212"/>
                </a:lnTo>
                <a:lnTo>
                  <a:pt x="1277" y="212"/>
                </a:lnTo>
                <a:lnTo>
                  <a:pt x="1277" y="212"/>
                </a:lnTo>
                <a:lnTo>
                  <a:pt x="1268" y="212"/>
                </a:lnTo>
                <a:lnTo>
                  <a:pt x="1268" y="212"/>
                </a:lnTo>
                <a:lnTo>
                  <a:pt x="1268" y="212"/>
                </a:lnTo>
                <a:lnTo>
                  <a:pt x="1259" y="212"/>
                </a:lnTo>
                <a:lnTo>
                  <a:pt x="1259" y="212"/>
                </a:lnTo>
                <a:lnTo>
                  <a:pt x="1250" y="212"/>
                </a:lnTo>
                <a:lnTo>
                  <a:pt x="1250" y="212"/>
                </a:lnTo>
                <a:lnTo>
                  <a:pt x="1241" y="212"/>
                </a:lnTo>
                <a:lnTo>
                  <a:pt x="1241" y="212"/>
                </a:lnTo>
                <a:lnTo>
                  <a:pt x="1233" y="212"/>
                </a:lnTo>
                <a:lnTo>
                  <a:pt x="1233" y="212"/>
                </a:lnTo>
                <a:lnTo>
                  <a:pt x="1233" y="212"/>
                </a:lnTo>
                <a:lnTo>
                  <a:pt x="1224" y="212"/>
                </a:lnTo>
                <a:lnTo>
                  <a:pt x="1224" y="212"/>
                </a:lnTo>
                <a:lnTo>
                  <a:pt x="1215" y="212"/>
                </a:lnTo>
                <a:lnTo>
                  <a:pt x="1215" y="212"/>
                </a:lnTo>
                <a:lnTo>
                  <a:pt x="1215" y="212"/>
                </a:lnTo>
                <a:lnTo>
                  <a:pt x="1206" y="212"/>
                </a:lnTo>
                <a:lnTo>
                  <a:pt x="1206" y="212"/>
                </a:lnTo>
                <a:lnTo>
                  <a:pt x="1197" y="212"/>
                </a:lnTo>
                <a:lnTo>
                  <a:pt x="1197" y="212"/>
                </a:lnTo>
                <a:lnTo>
                  <a:pt x="1188" y="212"/>
                </a:lnTo>
                <a:lnTo>
                  <a:pt x="1188" y="212"/>
                </a:lnTo>
                <a:lnTo>
                  <a:pt x="1188" y="212"/>
                </a:lnTo>
                <a:lnTo>
                  <a:pt x="1179" y="212"/>
                </a:lnTo>
                <a:lnTo>
                  <a:pt x="1179" y="212"/>
                </a:lnTo>
                <a:lnTo>
                  <a:pt x="1171" y="212"/>
                </a:lnTo>
                <a:lnTo>
                  <a:pt x="1171" y="212"/>
                </a:lnTo>
                <a:lnTo>
                  <a:pt x="1162" y="212"/>
                </a:lnTo>
                <a:lnTo>
                  <a:pt x="1162" y="212"/>
                </a:lnTo>
                <a:lnTo>
                  <a:pt x="1162" y="212"/>
                </a:lnTo>
                <a:lnTo>
                  <a:pt x="1153" y="212"/>
                </a:lnTo>
                <a:lnTo>
                  <a:pt x="1153" y="212"/>
                </a:lnTo>
                <a:lnTo>
                  <a:pt x="1144" y="212"/>
                </a:lnTo>
                <a:lnTo>
                  <a:pt x="1144" y="212"/>
                </a:lnTo>
                <a:lnTo>
                  <a:pt x="1135" y="212"/>
                </a:lnTo>
                <a:lnTo>
                  <a:pt x="1135" y="212"/>
                </a:lnTo>
                <a:lnTo>
                  <a:pt x="1135" y="212"/>
                </a:lnTo>
                <a:lnTo>
                  <a:pt x="1126" y="212"/>
                </a:lnTo>
                <a:lnTo>
                  <a:pt x="1126" y="212"/>
                </a:lnTo>
                <a:lnTo>
                  <a:pt x="1117" y="212"/>
                </a:lnTo>
                <a:lnTo>
                  <a:pt x="1117" y="212"/>
                </a:lnTo>
                <a:lnTo>
                  <a:pt x="1109" y="212"/>
                </a:lnTo>
                <a:lnTo>
                  <a:pt x="1109" y="212"/>
                </a:lnTo>
                <a:lnTo>
                  <a:pt x="1109" y="212"/>
                </a:lnTo>
                <a:lnTo>
                  <a:pt x="1100" y="212"/>
                </a:lnTo>
                <a:lnTo>
                  <a:pt x="1100" y="212"/>
                </a:lnTo>
                <a:lnTo>
                  <a:pt x="1091" y="204"/>
                </a:lnTo>
                <a:lnTo>
                  <a:pt x="1091" y="204"/>
                </a:lnTo>
                <a:lnTo>
                  <a:pt x="1082" y="204"/>
                </a:lnTo>
                <a:lnTo>
                  <a:pt x="1082" y="204"/>
                </a:lnTo>
                <a:lnTo>
                  <a:pt x="1082" y="204"/>
                </a:lnTo>
                <a:lnTo>
                  <a:pt x="1073" y="204"/>
                </a:lnTo>
                <a:lnTo>
                  <a:pt x="1073" y="204"/>
                </a:lnTo>
                <a:lnTo>
                  <a:pt x="1064" y="204"/>
                </a:lnTo>
                <a:lnTo>
                  <a:pt x="1064" y="204"/>
                </a:lnTo>
                <a:lnTo>
                  <a:pt x="1055" y="204"/>
                </a:lnTo>
                <a:lnTo>
                  <a:pt x="1055" y="204"/>
                </a:lnTo>
                <a:lnTo>
                  <a:pt x="1055" y="204"/>
                </a:lnTo>
                <a:lnTo>
                  <a:pt x="1046" y="204"/>
                </a:lnTo>
                <a:lnTo>
                  <a:pt x="1046" y="204"/>
                </a:lnTo>
                <a:lnTo>
                  <a:pt x="1038" y="204"/>
                </a:lnTo>
                <a:lnTo>
                  <a:pt x="1038" y="204"/>
                </a:lnTo>
                <a:lnTo>
                  <a:pt x="1029" y="204"/>
                </a:lnTo>
                <a:lnTo>
                  <a:pt x="1029" y="204"/>
                </a:lnTo>
                <a:lnTo>
                  <a:pt x="1029" y="204"/>
                </a:lnTo>
                <a:lnTo>
                  <a:pt x="1020" y="204"/>
                </a:lnTo>
                <a:lnTo>
                  <a:pt x="1020" y="204"/>
                </a:lnTo>
                <a:lnTo>
                  <a:pt x="1011" y="204"/>
                </a:lnTo>
                <a:lnTo>
                  <a:pt x="1011" y="204"/>
                </a:lnTo>
                <a:lnTo>
                  <a:pt x="1002" y="204"/>
                </a:lnTo>
                <a:lnTo>
                  <a:pt x="1002" y="204"/>
                </a:lnTo>
                <a:lnTo>
                  <a:pt x="1002" y="204"/>
                </a:lnTo>
                <a:lnTo>
                  <a:pt x="993" y="204"/>
                </a:lnTo>
                <a:lnTo>
                  <a:pt x="993" y="204"/>
                </a:lnTo>
                <a:lnTo>
                  <a:pt x="984" y="204"/>
                </a:lnTo>
                <a:lnTo>
                  <a:pt x="984" y="204"/>
                </a:lnTo>
                <a:lnTo>
                  <a:pt x="976" y="204"/>
                </a:lnTo>
                <a:lnTo>
                  <a:pt x="976" y="204"/>
                </a:lnTo>
                <a:lnTo>
                  <a:pt x="976" y="204"/>
                </a:lnTo>
                <a:lnTo>
                  <a:pt x="967" y="204"/>
                </a:lnTo>
                <a:lnTo>
                  <a:pt x="967" y="204"/>
                </a:lnTo>
                <a:lnTo>
                  <a:pt x="958" y="204"/>
                </a:lnTo>
                <a:lnTo>
                  <a:pt x="958" y="204"/>
                </a:lnTo>
                <a:lnTo>
                  <a:pt x="949" y="204"/>
                </a:lnTo>
                <a:lnTo>
                  <a:pt x="949" y="204"/>
                </a:lnTo>
                <a:lnTo>
                  <a:pt x="949" y="204"/>
                </a:lnTo>
                <a:lnTo>
                  <a:pt x="940" y="204"/>
                </a:lnTo>
                <a:lnTo>
                  <a:pt x="940" y="204"/>
                </a:lnTo>
                <a:lnTo>
                  <a:pt x="931" y="204"/>
                </a:lnTo>
                <a:lnTo>
                  <a:pt x="931" y="204"/>
                </a:lnTo>
                <a:lnTo>
                  <a:pt x="922" y="204"/>
                </a:lnTo>
                <a:lnTo>
                  <a:pt x="922" y="204"/>
                </a:lnTo>
                <a:lnTo>
                  <a:pt x="922" y="204"/>
                </a:lnTo>
                <a:lnTo>
                  <a:pt x="913" y="204"/>
                </a:lnTo>
                <a:lnTo>
                  <a:pt x="913" y="204"/>
                </a:lnTo>
                <a:lnTo>
                  <a:pt x="905" y="204"/>
                </a:lnTo>
                <a:lnTo>
                  <a:pt x="905" y="204"/>
                </a:lnTo>
                <a:lnTo>
                  <a:pt x="896" y="204"/>
                </a:lnTo>
                <a:lnTo>
                  <a:pt x="896" y="204"/>
                </a:lnTo>
                <a:lnTo>
                  <a:pt x="896" y="204"/>
                </a:lnTo>
                <a:lnTo>
                  <a:pt x="887" y="204"/>
                </a:lnTo>
                <a:lnTo>
                  <a:pt x="887" y="204"/>
                </a:lnTo>
                <a:lnTo>
                  <a:pt x="878" y="204"/>
                </a:lnTo>
                <a:lnTo>
                  <a:pt x="878" y="204"/>
                </a:lnTo>
                <a:lnTo>
                  <a:pt x="869" y="204"/>
                </a:lnTo>
                <a:lnTo>
                  <a:pt x="869" y="204"/>
                </a:lnTo>
                <a:lnTo>
                  <a:pt x="869" y="204"/>
                </a:lnTo>
                <a:lnTo>
                  <a:pt x="860" y="204"/>
                </a:lnTo>
                <a:lnTo>
                  <a:pt x="860" y="204"/>
                </a:lnTo>
                <a:lnTo>
                  <a:pt x="851" y="204"/>
                </a:lnTo>
                <a:lnTo>
                  <a:pt x="851" y="204"/>
                </a:lnTo>
                <a:lnTo>
                  <a:pt x="843" y="204"/>
                </a:lnTo>
                <a:lnTo>
                  <a:pt x="843" y="204"/>
                </a:lnTo>
                <a:lnTo>
                  <a:pt x="843" y="204"/>
                </a:lnTo>
                <a:lnTo>
                  <a:pt x="834" y="204"/>
                </a:lnTo>
                <a:lnTo>
                  <a:pt x="834" y="204"/>
                </a:lnTo>
                <a:lnTo>
                  <a:pt x="825" y="204"/>
                </a:lnTo>
                <a:lnTo>
                  <a:pt x="825" y="204"/>
                </a:lnTo>
                <a:lnTo>
                  <a:pt x="816" y="204"/>
                </a:lnTo>
                <a:lnTo>
                  <a:pt x="816" y="204"/>
                </a:lnTo>
                <a:lnTo>
                  <a:pt x="816" y="204"/>
                </a:lnTo>
                <a:lnTo>
                  <a:pt x="807" y="204"/>
                </a:lnTo>
                <a:lnTo>
                  <a:pt x="807" y="204"/>
                </a:lnTo>
                <a:lnTo>
                  <a:pt x="798" y="204"/>
                </a:lnTo>
                <a:lnTo>
                  <a:pt x="798" y="195"/>
                </a:lnTo>
                <a:lnTo>
                  <a:pt x="789" y="195"/>
                </a:lnTo>
                <a:lnTo>
                  <a:pt x="789" y="195"/>
                </a:lnTo>
                <a:lnTo>
                  <a:pt x="789" y="195"/>
                </a:lnTo>
                <a:lnTo>
                  <a:pt x="780" y="195"/>
                </a:lnTo>
                <a:lnTo>
                  <a:pt x="780" y="195"/>
                </a:lnTo>
                <a:lnTo>
                  <a:pt x="772" y="195"/>
                </a:lnTo>
                <a:lnTo>
                  <a:pt x="772" y="195"/>
                </a:lnTo>
                <a:lnTo>
                  <a:pt x="763" y="195"/>
                </a:lnTo>
                <a:lnTo>
                  <a:pt x="763" y="195"/>
                </a:lnTo>
                <a:lnTo>
                  <a:pt x="763" y="195"/>
                </a:lnTo>
                <a:lnTo>
                  <a:pt x="754" y="195"/>
                </a:lnTo>
                <a:lnTo>
                  <a:pt x="754" y="195"/>
                </a:lnTo>
                <a:lnTo>
                  <a:pt x="745" y="195"/>
                </a:lnTo>
                <a:lnTo>
                  <a:pt x="745" y="195"/>
                </a:lnTo>
                <a:lnTo>
                  <a:pt x="736" y="195"/>
                </a:lnTo>
                <a:lnTo>
                  <a:pt x="736" y="195"/>
                </a:lnTo>
                <a:lnTo>
                  <a:pt x="736" y="195"/>
                </a:lnTo>
                <a:lnTo>
                  <a:pt x="727" y="195"/>
                </a:lnTo>
                <a:lnTo>
                  <a:pt x="727" y="186"/>
                </a:lnTo>
                <a:lnTo>
                  <a:pt x="718" y="186"/>
                </a:lnTo>
                <a:lnTo>
                  <a:pt x="718" y="186"/>
                </a:lnTo>
                <a:lnTo>
                  <a:pt x="710" y="186"/>
                </a:lnTo>
                <a:lnTo>
                  <a:pt x="710" y="186"/>
                </a:lnTo>
                <a:lnTo>
                  <a:pt x="710" y="186"/>
                </a:lnTo>
                <a:lnTo>
                  <a:pt x="701" y="186"/>
                </a:lnTo>
                <a:lnTo>
                  <a:pt x="701" y="186"/>
                </a:lnTo>
                <a:lnTo>
                  <a:pt x="692" y="186"/>
                </a:lnTo>
                <a:lnTo>
                  <a:pt x="692" y="186"/>
                </a:lnTo>
                <a:lnTo>
                  <a:pt x="683" y="177"/>
                </a:lnTo>
                <a:lnTo>
                  <a:pt x="683" y="177"/>
                </a:lnTo>
                <a:lnTo>
                  <a:pt x="683" y="177"/>
                </a:lnTo>
                <a:lnTo>
                  <a:pt x="674" y="177"/>
                </a:lnTo>
                <a:lnTo>
                  <a:pt x="674" y="177"/>
                </a:lnTo>
                <a:lnTo>
                  <a:pt x="665" y="177"/>
                </a:lnTo>
                <a:lnTo>
                  <a:pt x="665" y="177"/>
                </a:lnTo>
                <a:lnTo>
                  <a:pt x="656" y="168"/>
                </a:lnTo>
                <a:lnTo>
                  <a:pt x="656" y="168"/>
                </a:lnTo>
                <a:lnTo>
                  <a:pt x="656" y="168"/>
                </a:lnTo>
                <a:lnTo>
                  <a:pt x="647" y="168"/>
                </a:lnTo>
                <a:lnTo>
                  <a:pt x="647" y="159"/>
                </a:lnTo>
                <a:lnTo>
                  <a:pt x="639" y="159"/>
                </a:lnTo>
                <a:lnTo>
                  <a:pt x="639" y="159"/>
                </a:lnTo>
                <a:lnTo>
                  <a:pt x="630" y="159"/>
                </a:lnTo>
                <a:lnTo>
                  <a:pt x="630" y="150"/>
                </a:lnTo>
                <a:lnTo>
                  <a:pt x="630" y="150"/>
                </a:lnTo>
                <a:lnTo>
                  <a:pt x="621" y="142"/>
                </a:lnTo>
                <a:lnTo>
                  <a:pt x="621" y="142"/>
                </a:lnTo>
                <a:lnTo>
                  <a:pt x="612" y="142"/>
                </a:lnTo>
                <a:lnTo>
                  <a:pt x="612" y="133"/>
                </a:lnTo>
                <a:lnTo>
                  <a:pt x="603" y="133"/>
                </a:lnTo>
                <a:lnTo>
                  <a:pt x="603" y="124"/>
                </a:lnTo>
                <a:lnTo>
                  <a:pt x="603" y="124"/>
                </a:lnTo>
                <a:lnTo>
                  <a:pt x="594" y="115"/>
                </a:lnTo>
                <a:lnTo>
                  <a:pt x="594" y="115"/>
                </a:lnTo>
                <a:lnTo>
                  <a:pt x="585" y="106"/>
                </a:lnTo>
                <a:lnTo>
                  <a:pt x="585" y="97"/>
                </a:lnTo>
                <a:lnTo>
                  <a:pt x="577" y="97"/>
                </a:lnTo>
                <a:lnTo>
                  <a:pt x="577" y="88"/>
                </a:lnTo>
                <a:lnTo>
                  <a:pt x="577" y="80"/>
                </a:lnTo>
                <a:lnTo>
                  <a:pt x="568" y="80"/>
                </a:lnTo>
                <a:lnTo>
                  <a:pt x="568" y="71"/>
                </a:lnTo>
                <a:lnTo>
                  <a:pt x="559" y="62"/>
                </a:lnTo>
                <a:lnTo>
                  <a:pt x="559" y="62"/>
                </a:lnTo>
                <a:lnTo>
                  <a:pt x="559" y="53"/>
                </a:lnTo>
                <a:lnTo>
                  <a:pt x="550" y="44"/>
                </a:lnTo>
                <a:lnTo>
                  <a:pt x="550" y="35"/>
                </a:lnTo>
                <a:lnTo>
                  <a:pt x="541" y="35"/>
                </a:lnTo>
                <a:lnTo>
                  <a:pt x="541" y="26"/>
                </a:lnTo>
                <a:lnTo>
                  <a:pt x="532" y="26"/>
                </a:lnTo>
                <a:lnTo>
                  <a:pt x="532" y="17"/>
                </a:lnTo>
                <a:lnTo>
                  <a:pt x="523" y="17"/>
                </a:lnTo>
                <a:lnTo>
                  <a:pt x="523" y="9"/>
                </a:lnTo>
                <a:lnTo>
                  <a:pt x="523" y="9"/>
                </a:lnTo>
                <a:lnTo>
                  <a:pt x="514" y="9"/>
                </a:lnTo>
                <a:lnTo>
                  <a:pt x="514" y="0"/>
                </a:lnTo>
                <a:lnTo>
                  <a:pt x="506" y="0"/>
                </a:lnTo>
                <a:lnTo>
                  <a:pt x="506" y="0"/>
                </a:lnTo>
                <a:lnTo>
                  <a:pt x="497" y="0"/>
                </a:lnTo>
                <a:lnTo>
                  <a:pt x="497" y="0"/>
                </a:lnTo>
                <a:lnTo>
                  <a:pt x="497" y="0"/>
                </a:lnTo>
                <a:lnTo>
                  <a:pt x="488" y="9"/>
                </a:lnTo>
                <a:lnTo>
                  <a:pt x="488" y="9"/>
                </a:lnTo>
                <a:lnTo>
                  <a:pt x="479" y="9"/>
                </a:lnTo>
                <a:lnTo>
                  <a:pt x="479" y="17"/>
                </a:lnTo>
                <a:lnTo>
                  <a:pt x="470" y="17"/>
                </a:lnTo>
                <a:lnTo>
                  <a:pt x="470" y="17"/>
                </a:lnTo>
                <a:lnTo>
                  <a:pt x="470" y="26"/>
                </a:lnTo>
                <a:lnTo>
                  <a:pt x="461" y="26"/>
                </a:lnTo>
                <a:lnTo>
                  <a:pt x="461" y="35"/>
                </a:lnTo>
                <a:lnTo>
                  <a:pt x="452" y="35"/>
                </a:lnTo>
                <a:lnTo>
                  <a:pt x="452" y="44"/>
                </a:lnTo>
                <a:lnTo>
                  <a:pt x="452" y="44"/>
                </a:lnTo>
                <a:lnTo>
                  <a:pt x="444" y="44"/>
                </a:lnTo>
                <a:lnTo>
                  <a:pt x="444" y="53"/>
                </a:lnTo>
                <a:lnTo>
                  <a:pt x="435" y="53"/>
                </a:lnTo>
                <a:lnTo>
                  <a:pt x="435" y="62"/>
                </a:lnTo>
                <a:lnTo>
                  <a:pt x="426" y="62"/>
                </a:lnTo>
                <a:lnTo>
                  <a:pt x="426" y="62"/>
                </a:lnTo>
                <a:lnTo>
                  <a:pt x="426" y="71"/>
                </a:lnTo>
                <a:lnTo>
                  <a:pt x="417" y="71"/>
                </a:lnTo>
                <a:lnTo>
                  <a:pt x="417" y="71"/>
                </a:lnTo>
                <a:lnTo>
                  <a:pt x="408" y="80"/>
                </a:lnTo>
                <a:lnTo>
                  <a:pt x="408" y="80"/>
                </a:lnTo>
                <a:lnTo>
                  <a:pt x="399" y="80"/>
                </a:lnTo>
                <a:lnTo>
                  <a:pt x="399" y="80"/>
                </a:lnTo>
                <a:lnTo>
                  <a:pt x="390" y="80"/>
                </a:lnTo>
                <a:lnTo>
                  <a:pt x="390" y="88"/>
                </a:lnTo>
                <a:lnTo>
                  <a:pt x="390" y="88"/>
                </a:lnTo>
                <a:lnTo>
                  <a:pt x="381" y="88"/>
                </a:lnTo>
                <a:lnTo>
                  <a:pt x="381" y="88"/>
                </a:lnTo>
                <a:lnTo>
                  <a:pt x="373" y="97"/>
                </a:lnTo>
                <a:lnTo>
                  <a:pt x="373" y="97"/>
                </a:lnTo>
                <a:lnTo>
                  <a:pt x="364" y="97"/>
                </a:lnTo>
                <a:lnTo>
                  <a:pt x="364" y="97"/>
                </a:lnTo>
                <a:lnTo>
                  <a:pt x="364" y="97"/>
                </a:lnTo>
                <a:lnTo>
                  <a:pt x="355" y="106"/>
                </a:lnTo>
                <a:lnTo>
                  <a:pt x="355" y="106"/>
                </a:lnTo>
                <a:lnTo>
                  <a:pt x="346" y="106"/>
                </a:lnTo>
                <a:lnTo>
                  <a:pt x="346" y="115"/>
                </a:lnTo>
                <a:lnTo>
                  <a:pt x="346" y="115"/>
                </a:lnTo>
                <a:lnTo>
                  <a:pt x="337" y="115"/>
                </a:lnTo>
                <a:lnTo>
                  <a:pt x="337" y="115"/>
                </a:lnTo>
                <a:lnTo>
                  <a:pt x="328" y="124"/>
                </a:lnTo>
                <a:lnTo>
                  <a:pt x="328" y="124"/>
                </a:lnTo>
                <a:lnTo>
                  <a:pt x="319" y="124"/>
                </a:lnTo>
                <a:lnTo>
                  <a:pt x="319" y="133"/>
                </a:lnTo>
                <a:lnTo>
                  <a:pt x="319" y="133"/>
                </a:lnTo>
                <a:lnTo>
                  <a:pt x="311" y="133"/>
                </a:lnTo>
                <a:lnTo>
                  <a:pt x="311" y="142"/>
                </a:lnTo>
                <a:lnTo>
                  <a:pt x="302" y="142"/>
                </a:lnTo>
                <a:lnTo>
                  <a:pt x="302" y="142"/>
                </a:lnTo>
                <a:lnTo>
                  <a:pt x="293" y="150"/>
                </a:lnTo>
                <a:lnTo>
                  <a:pt x="293" y="150"/>
                </a:lnTo>
                <a:lnTo>
                  <a:pt x="284" y="150"/>
                </a:lnTo>
                <a:lnTo>
                  <a:pt x="284" y="159"/>
                </a:lnTo>
                <a:lnTo>
                  <a:pt x="284" y="159"/>
                </a:lnTo>
                <a:lnTo>
                  <a:pt x="275" y="159"/>
                </a:lnTo>
                <a:lnTo>
                  <a:pt x="275" y="159"/>
                </a:lnTo>
                <a:lnTo>
                  <a:pt x="266" y="159"/>
                </a:lnTo>
                <a:lnTo>
                  <a:pt x="266" y="168"/>
                </a:lnTo>
                <a:lnTo>
                  <a:pt x="266" y="168"/>
                </a:lnTo>
                <a:lnTo>
                  <a:pt x="257" y="168"/>
                </a:lnTo>
                <a:lnTo>
                  <a:pt x="257" y="168"/>
                </a:lnTo>
                <a:lnTo>
                  <a:pt x="248" y="168"/>
                </a:lnTo>
                <a:lnTo>
                  <a:pt x="248" y="168"/>
                </a:lnTo>
                <a:lnTo>
                  <a:pt x="240" y="168"/>
                </a:lnTo>
                <a:lnTo>
                  <a:pt x="240" y="168"/>
                </a:lnTo>
                <a:lnTo>
                  <a:pt x="240" y="168"/>
                </a:lnTo>
                <a:lnTo>
                  <a:pt x="231" y="168"/>
                </a:lnTo>
                <a:lnTo>
                  <a:pt x="231" y="177"/>
                </a:lnTo>
                <a:lnTo>
                  <a:pt x="222" y="177"/>
                </a:lnTo>
                <a:lnTo>
                  <a:pt x="222" y="177"/>
                </a:lnTo>
                <a:lnTo>
                  <a:pt x="213" y="177"/>
                </a:lnTo>
                <a:lnTo>
                  <a:pt x="213" y="177"/>
                </a:lnTo>
                <a:lnTo>
                  <a:pt x="213" y="177"/>
                </a:lnTo>
                <a:lnTo>
                  <a:pt x="204" y="177"/>
                </a:lnTo>
                <a:lnTo>
                  <a:pt x="204" y="177"/>
                </a:lnTo>
                <a:lnTo>
                  <a:pt x="195" y="177"/>
                </a:lnTo>
                <a:lnTo>
                  <a:pt x="195" y="177"/>
                </a:lnTo>
                <a:lnTo>
                  <a:pt x="186" y="177"/>
                </a:lnTo>
                <a:lnTo>
                  <a:pt x="186" y="177"/>
                </a:lnTo>
                <a:lnTo>
                  <a:pt x="178" y="186"/>
                </a:lnTo>
                <a:lnTo>
                  <a:pt x="178" y="186"/>
                </a:lnTo>
                <a:lnTo>
                  <a:pt x="178" y="186"/>
                </a:lnTo>
                <a:lnTo>
                  <a:pt x="169" y="186"/>
                </a:lnTo>
                <a:lnTo>
                  <a:pt x="169" y="186"/>
                </a:lnTo>
                <a:lnTo>
                  <a:pt x="160" y="186"/>
                </a:lnTo>
                <a:lnTo>
                  <a:pt x="160" y="186"/>
                </a:lnTo>
                <a:lnTo>
                  <a:pt x="160" y="195"/>
                </a:lnTo>
                <a:lnTo>
                  <a:pt x="151" y="195"/>
                </a:lnTo>
                <a:lnTo>
                  <a:pt x="151" y="195"/>
                </a:lnTo>
                <a:lnTo>
                  <a:pt x="142" y="195"/>
                </a:lnTo>
                <a:lnTo>
                  <a:pt x="142" y="195"/>
                </a:lnTo>
                <a:lnTo>
                  <a:pt x="133" y="195"/>
                </a:lnTo>
                <a:lnTo>
                  <a:pt x="133" y="195"/>
                </a:lnTo>
                <a:lnTo>
                  <a:pt x="133" y="195"/>
                </a:lnTo>
                <a:lnTo>
                  <a:pt x="124" y="195"/>
                </a:lnTo>
                <a:lnTo>
                  <a:pt x="124" y="195"/>
                </a:lnTo>
                <a:lnTo>
                  <a:pt x="115" y="204"/>
                </a:lnTo>
                <a:lnTo>
                  <a:pt x="115" y="204"/>
                </a:lnTo>
                <a:lnTo>
                  <a:pt x="107" y="204"/>
                </a:lnTo>
                <a:lnTo>
                  <a:pt x="107" y="204"/>
                </a:lnTo>
                <a:lnTo>
                  <a:pt x="107" y="204"/>
                </a:lnTo>
                <a:lnTo>
                  <a:pt x="98" y="204"/>
                </a:lnTo>
                <a:lnTo>
                  <a:pt x="98" y="204"/>
                </a:lnTo>
                <a:lnTo>
                  <a:pt x="89" y="204"/>
                </a:lnTo>
                <a:lnTo>
                  <a:pt x="89" y="204"/>
                </a:lnTo>
                <a:lnTo>
                  <a:pt x="80" y="204"/>
                </a:lnTo>
                <a:lnTo>
                  <a:pt x="80" y="204"/>
                </a:lnTo>
                <a:lnTo>
                  <a:pt x="80" y="204"/>
                </a:lnTo>
                <a:lnTo>
                  <a:pt x="71" y="204"/>
                </a:lnTo>
                <a:lnTo>
                  <a:pt x="71" y="204"/>
                </a:lnTo>
                <a:lnTo>
                  <a:pt x="62" y="204"/>
                </a:lnTo>
                <a:lnTo>
                  <a:pt x="62" y="204"/>
                </a:lnTo>
                <a:lnTo>
                  <a:pt x="53" y="204"/>
                </a:lnTo>
                <a:lnTo>
                  <a:pt x="53" y="204"/>
                </a:lnTo>
                <a:lnTo>
                  <a:pt x="53" y="204"/>
                </a:lnTo>
                <a:lnTo>
                  <a:pt x="45" y="204"/>
                </a:lnTo>
                <a:lnTo>
                  <a:pt x="45" y="204"/>
                </a:lnTo>
                <a:lnTo>
                  <a:pt x="36" y="204"/>
                </a:lnTo>
                <a:lnTo>
                  <a:pt x="36" y="204"/>
                </a:lnTo>
                <a:lnTo>
                  <a:pt x="27" y="204"/>
                </a:lnTo>
                <a:lnTo>
                  <a:pt x="27" y="204"/>
                </a:lnTo>
                <a:lnTo>
                  <a:pt x="27" y="204"/>
                </a:lnTo>
                <a:lnTo>
                  <a:pt x="18" y="204"/>
                </a:lnTo>
                <a:lnTo>
                  <a:pt x="18" y="204"/>
                </a:lnTo>
                <a:lnTo>
                  <a:pt x="9" y="204"/>
                </a:lnTo>
                <a:lnTo>
                  <a:pt x="9" y="204"/>
                </a:lnTo>
                <a:lnTo>
                  <a:pt x="0" y="204"/>
                </a:lnTo>
              </a:path>
            </a:pathLst>
          </a:custGeom>
          <a:noFill/>
          <a:ln w="28575">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3" name="Freeform 50"/>
          <p:cNvSpPr>
            <a:spLocks/>
          </p:cNvSpPr>
          <p:nvPr/>
        </p:nvSpPr>
        <p:spPr bwMode="auto">
          <a:xfrm>
            <a:off x="1658607" y="4857098"/>
            <a:ext cx="1127831" cy="865296"/>
          </a:xfrm>
          <a:custGeom>
            <a:avLst/>
            <a:gdLst>
              <a:gd name="T0" fmla="*/ 833 w 842"/>
              <a:gd name="T1" fmla="*/ 646 h 646"/>
              <a:gd name="T2" fmla="*/ 815 w 842"/>
              <a:gd name="T3" fmla="*/ 638 h 646"/>
              <a:gd name="T4" fmla="*/ 798 w 842"/>
              <a:gd name="T5" fmla="*/ 638 h 646"/>
              <a:gd name="T6" fmla="*/ 780 w 842"/>
              <a:gd name="T7" fmla="*/ 629 h 646"/>
              <a:gd name="T8" fmla="*/ 762 w 842"/>
              <a:gd name="T9" fmla="*/ 620 h 646"/>
              <a:gd name="T10" fmla="*/ 744 w 842"/>
              <a:gd name="T11" fmla="*/ 611 h 646"/>
              <a:gd name="T12" fmla="*/ 727 w 842"/>
              <a:gd name="T13" fmla="*/ 602 h 646"/>
              <a:gd name="T14" fmla="*/ 709 w 842"/>
              <a:gd name="T15" fmla="*/ 584 h 646"/>
              <a:gd name="T16" fmla="*/ 691 w 842"/>
              <a:gd name="T17" fmla="*/ 567 h 646"/>
              <a:gd name="T18" fmla="*/ 673 w 842"/>
              <a:gd name="T19" fmla="*/ 540 h 646"/>
              <a:gd name="T20" fmla="*/ 656 w 842"/>
              <a:gd name="T21" fmla="*/ 514 h 646"/>
              <a:gd name="T22" fmla="*/ 638 w 842"/>
              <a:gd name="T23" fmla="*/ 487 h 646"/>
              <a:gd name="T24" fmla="*/ 620 w 842"/>
              <a:gd name="T25" fmla="*/ 443 h 646"/>
              <a:gd name="T26" fmla="*/ 602 w 842"/>
              <a:gd name="T27" fmla="*/ 407 h 646"/>
              <a:gd name="T28" fmla="*/ 585 w 842"/>
              <a:gd name="T29" fmla="*/ 363 h 646"/>
              <a:gd name="T30" fmla="*/ 567 w 842"/>
              <a:gd name="T31" fmla="*/ 310 h 646"/>
              <a:gd name="T32" fmla="*/ 549 w 842"/>
              <a:gd name="T33" fmla="*/ 257 h 646"/>
              <a:gd name="T34" fmla="*/ 532 w 842"/>
              <a:gd name="T35" fmla="*/ 212 h 646"/>
              <a:gd name="T36" fmla="*/ 514 w 842"/>
              <a:gd name="T37" fmla="*/ 159 h 646"/>
              <a:gd name="T38" fmla="*/ 496 w 842"/>
              <a:gd name="T39" fmla="*/ 115 h 646"/>
              <a:gd name="T40" fmla="*/ 478 w 842"/>
              <a:gd name="T41" fmla="*/ 79 h 646"/>
              <a:gd name="T42" fmla="*/ 461 w 842"/>
              <a:gd name="T43" fmla="*/ 44 h 646"/>
              <a:gd name="T44" fmla="*/ 452 w 842"/>
              <a:gd name="T45" fmla="*/ 17 h 646"/>
              <a:gd name="T46" fmla="*/ 434 w 842"/>
              <a:gd name="T47" fmla="*/ 0 h 646"/>
              <a:gd name="T48" fmla="*/ 416 w 842"/>
              <a:gd name="T49" fmla="*/ 0 h 646"/>
              <a:gd name="T50" fmla="*/ 399 w 842"/>
              <a:gd name="T51" fmla="*/ 0 h 646"/>
              <a:gd name="T52" fmla="*/ 381 w 842"/>
              <a:gd name="T53" fmla="*/ 17 h 646"/>
              <a:gd name="T54" fmla="*/ 363 w 842"/>
              <a:gd name="T55" fmla="*/ 35 h 646"/>
              <a:gd name="T56" fmla="*/ 345 w 842"/>
              <a:gd name="T57" fmla="*/ 70 h 646"/>
              <a:gd name="T58" fmla="*/ 328 w 842"/>
              <a:gd name="T59" fmla="*/ 106 h 646"/>
              <a:gd name="T60" fmla="*/ 310 w 842"/>
              <a:gd name="T61" fmla="*/ 141 h 646"/>
              <a:gd name="T62" fmla="*/ 292 w 842"/>
              <a:gd name="T63" fmla="*/ 195 h 646"/>
              <a:gd name="T64" fmla="*/ 274 w 842"/>
              <a:gd name="T65" fmla="*/ 239 h 646"/>
              <a:gd name="T66" fmla="*/ 257 w 842"/>
              <a:gd name="T67" fmla="*/ 283 h 646"/>
              <a:gd name="T68" fmla="*/ 239 w 842"/>
              <a:gd name="T69" fmla="*/ 327 h 646"/>
              <a:gd name="T70" fmla="*/ 221 w 842"/>
              <a:gd name="T71" fmla="*/ 372 h 646"/>
              <a:gd name="T72" fmla="*/ 204 w 842"/>
              <a:gd name="T73" fmla="*/ 407 h 646"/>
              <a:gd name="T74" fmla="*/ 186 w 842"/>
              <a:gd name="T75" fmla="*/ 443 h 646"/>
              <a:gd name="T76" fmla="*/ 168 w 842"/>
              <a:gd name="T77" fmla="*/ 478 h 646"/>
              <a:gd name="T78" fmla="*/ 150 w 842"/>
              <a:gd name="T79" fmla="*/ 505 h 646"/>
              <a:gd name="T80" fmla="*/ 133 w 842"/>
              <a:gd name="T81" fmla="*/ 531 h 646"/>
              <a:gd name="T82" fmla="*/ 115 w 842"/>
              <a:gd name="T83" fmla="*/ 549 h 646"/>
              <a:gd name="T84" fmla="*/ 97 w 842"/>
              <a:gd name="T85" fmla="*/ 567 h 646"/>
              <a:gd name="T86" fmla="*/ 79 w 842"/>
              <a:gd name="T87" fmla="*/ 584 h 646"/>
              <a:gd name="T88" fmla="*/ 62 w 842"/>
              <a:gd name="T89" fmla="*/ 593 h 646"/>
              <a:gd name="T90" fmla="*/ 44 w 842"/>
              <a:gd name="T91" fmla="*/ 611 h 646"/>
              <a:gd name="T92" fmla="*/ 26 w 842"/>
              <a:gd name="T93" fmla="*/ 611 h 646"/>
              <a:gd name="T94" fmla="*/ 8 w 842"/>
              <a:gd name="T95" fmla="*/ 62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42" h="646">
                <a:moveTo>
                  <a:pt x="842" y="646"/>
                </a:moveTo>
                <a:lnTo>
                  <a:pt x="842" y="646"/>
                </a:lnTo>
                <a:lnTo>
                  <a:pt x="833" y="646"/>
                </a:lnTo>
                <a:lnTo>
                  <a:pt x="824" y="646"/>
                </a:lnTo>
                <a:lnTo>
                  <a:pt x="824" y="638"/>
                </a:lnTo>
                <a:lnTo>
                  <a:pt x="815" y="638"/>
                </a:lnTo>
                <a:lnTo>
                  <a:pt x="806" y="638"/>
                </a:lnTo>
                <a:lnTo>
                  <a:pt x="806" y="638"/>
                </a:lnTo>
                <a:lnTo>
                  <a:pt x="798" y="638"/>
                </a:lnTo>
                <a:lnTo>
                  <a:pt x="789" y="638"/>
                </a:lnTo>
                <a:lnTo>
                  <a:pt x="789" y="629"/>
                </a:lnTo>
                <a:lnTo>
                  <a:pt x="780" y="629"/>
                </a:lnTo>
                <a:lnTo>
                  <a:pt x="771" y="629"/>
                </a:lnTo>
                <a:lnTo>
                  <a:pt x="771" y="629"/>
                </a:lnTo>
                <a:lnTo>
                  <a:pt x="762" y="620"/>
                </a:lnTo>
                <a:lnTo>
                  <a:pt x="753" y="620"/>
                </a:lnTo>
                <a:lnTo>
                  <a:pt x="753" y="620"/>
                </a:lnTo>
                <a:lnTo>
                  <a:pt x="744" y="611"/>
                </a:lnTo>
                <a:lnTo>
                  <a:pt x="735" y="611"/>
                </a:lnTo>
                <a:lnTo>
                  <a:pt x="735" y="602"/>
                </a:lnTo>
                <a:lnTo>
                  <a:pt x="727" y="602"/>
                </a:lnTo>
                <a:lnTo>
                  <a:pt x="718" y="593"/>
                </a:lnTo>
                <a:lnTo>
                  <a:pt x="718" y="593"/>
                </a:lnTo>
                <a:lnTo>
                  <a:pt x="709" y="584"/>
                </a:lnTo>
                <a:lnTo>
                  <a:pt x="700" y="576"/>
                </a:lnTo>
                <a:lnTo>
                  <a:pt x="700" y="576"/>
                </a:lnTo>
                <a:lnTo>
                  <a:pt x="691" y="567"/>
                </a:lnTo>
                <a:lnTo>
                  <a:pt x="682" y="558"/>
                </a:lnTo>
                <a:lnTo>
                  <a:pt x="682" y="549"/>
                </a:lnTo>
                <a:lnTo>
                  <a:pt x="673" y="540"/>
                </a:lnTo>
                <a:lnTo>
                  <a:pt x="665" y="531"/>
                </a:lnTo>
                <a:lnTo>
                  <a:pt x="665" y="522"/>
                </a:lnTo>
                <a:lnTo>
                  <a:pt x="656" y="514"/>
                </a:lnTo>
                <a:lnTo>
                  <a:pt x="647" y="505"/>
                </a:lnTo>
                <a:lnTo>
                  <a:pt x="647" y="496"/>
                </a:lnTo>
                <a:lnTo>
                  <a:pt x="638" y="487"/>
                </a:lnTo>
                <a:lnTo>
                  <a:pt x="638" y="469"/>
                </a:lnTo>
                <a:lnTo>
                  <a:pt x="629" y="460"/>
                </a:lnTo>
                <a:lnTo>
                  <a:pt x="620" y="443"/>
                </a:lnTo>
                <a:lnTo>
                  <a:pt x="620" y="434"/>
                </a:lnTo>
                <a:lnTo>
                  <a:pt x="611" y="416"/>
                </a:lnTo>
                <a:lnTo>
                  <a:pt x="602" y="407"/>
                </a:lnTo>
                <a:lnTo>
                  <a:pt x="602" y="389"/>
                </a:lnTo>
                <a:lnTo>
                  <a:pt x="594" y="372"/>
                </a:lnTo>
                <a:lnTo>
                  <a:pt x="585" y="363"/>
                </a:lnTo>
                <a:lnTo>
                  <a:pt x="585" y="345"/>
                </a:lnTo>
                <a:lnTo>
                  <a:pt x="576" y="327"/>
                </a:lnTo>
                <a:lnTo>
                  <a:pt x="567" y="310"/>
                </a:lnTo>
                <a:lnTo>
                  <a:pt x="567" y="292"/>
                </a:lnTo>
                <a:lnTo>
                  <a:pt x="558" y="274"/>
                </a:lnTo>
                <a:lnTo>
                  <a:pt x="549" y="257"/>
                </a:lnTo>
                <a:lnTo>
                  <a:pt x="549" y="248"/>
                </a:lnTo>
                <a:lnTo>
                  <a:pt x="540" y="230"/>
                </a:lnTo>
                <a:lnTo>
                  <a:pt x="532" y="212"/>
                </a:lnTo>
                <a:lnTo>
                  <a:pt x="532" y="195"/>
                </a:lnTo>
                <a:lnTo>
                  <a:pt x="523" y="177"/>
                </a:lnTo>
                <a:lnTo>
                  <a:pt x="514" y="159"/>
                </a:lnTo>
                <a:lnTo>
                  <a:pt x="514" y="141"/>
                </a:lnTo>
                <a:lnTo>
                  <a:pt x="505" y="133"/>
                </a:lnTo>
                <a:lnTo>
                  <a:pt x="496" y="115"/>
                </a:lnTo>
                <a:lnTo>
                  <a:pt x="496" y="106"/>
                </a:lnTo>
                <a:lnTo>
                  <a:pt x="487" y="88"/>
                </a:lnTo>
                <a:lnTo>
                  <a:pt x="478" y="79"/>
                </a:lnTo>
                <a:lnTo>
                  <a:pt x="478" y="62"/>
                </a:lnTo>
                <a:lnTo>
                  <a:pt x="469" y="53"/>
                </a:lnTo>
                <a:lnTo>
                  <a:pt x="461" y="44"/>
                </a:lnTo>
                <a:lnTo>
                  <a:pt x="461" y="35"/>
                </a:lnTo>
                <a:lnTo>
                  <a:pt x="452" y="26"/>
                </a:lnTo>
                <a:lnTo>
                  <a:pt x="452" y="17"/>
                </a:lnTo>
                <a:lnTo>
                  <a:pt x="443" y="8"/>
                </a:lnTo>
                <a:lnTo>
                  <a:pt x="434" y="8"/>
                </a:lnTo>
                <a:lnTo>
                  <a:pt x="434" y="0"/>
                </a:lnTo>
                <a:lnTo>
                  <a:pt x="425" y="0"/>
                </a:lnTo>
                <a:lnTo>
                  <a:pt x="416" y="0"/>
                </a:lnTo>
                <a:lnTo>
                  <a:pt x="416" y="0"/>
                </a:lnTo>
                <a:lnTo>
                  <a:pt x="407" y="0"/>
                </a:lnTo>
                <a:lnTo>
                  <a:pt x="399" y="0"/>
                </a:lnTo>
                <a:lnTo>
                  <a:pt x="399" y="0"/>
                </a:lnTo>
                <a:lnTo>
                  <a:pt x="390" y="0"/>
                </a:lnTo>
                <a:lnTo>
                  <a:pt x="381" y="8"/>
                </a:lnTo>
                <a:lnTo>
                  <a:pt x="381" y="17"/>
                </a:lnTo>
                <a:lnTo>
                  <a:pt x="372" y="17"/>
                </a:lnTo>
                <a:lnTo>
                  <a:pt x="363" y="26"/>
                </a:lnTo>
                <a:lnTo>
                  <a:pt x="363" y="35"/>
                </a:lnTo>
                <a:lnTo>
                  <a:pt x="354" y="44"/>
                </a:lnTo>
                <a:lnTo>
                  <a:pt x="345" y="53"/>
                </a:lnTo>
                <a:lnTo>
                  <a:pt x="345" y="70"/>
                </a:lnTo>
                <a:lnTo>
                  <a:pt x="336" y="79"/>
                </a:lnTo>
                <a:lnTo>
                  <a:pt x="328" y="88"/>
                </a:lnTo>
                <a:lnTo>
                  <a:pt x="328" y="106"/>
                </a:lnTo>
                <a:lnTo>
                  <a:pt x="319" y="115"/>
                </a:lnTo>
                <a:lnTo>
                  <a:pt x="310" y="133"/>
                </a:lnTo>
                <a:lnTo>
                  <a:pt x="310" y="141"/>
                </a:lnTo>
                <a:lnTo>
                  <a:pt x="301" y="159"/>
                </a:lnTo>
                <a:lnTo>
                  <a:pt x="292" y="177"/>
                </a:lnTo>
                <a:lnTo>
                  <a:pt x="292" y="195"/>
                </a:lnTo>
                <a:lnTo>
                  <a:pt x="283" y="203"/>
                </a:lnTo>
                <a:lnTo>
                  <a:pt x="274" y="221"/>
                </a:lnTo>
                <a:lnTo>
                  <a:pt x="274" y="239"/>
                </a:lnTo>
                <a:lnTo>
                  <a:pt x="266" y="248"/>
                </a:lnTo>
                <a:lnTo>
                  <a:pt x="257" y="265"/>
                </a:lnTo>
                <a:lnTo>
                  <a:pt x="257" y="283"/>
                </a:lnTo>
                <a:lnTo>
                  <a:pt x="248" y="301"/>
                </a:lnTo>
                <a:lnTo>
                  <a:pt x="239" y="310"/>
                </a:lnTo>
                <a:lnTo>
                  <a:pt x="239" y="327"/>
                </a:lnTo>
                <a:lnTo>
                  <a:pt x="230" y="345"/>
                </a:lnTo>
                <a:lnTo>
                  <a:pt x="221" y="354"/>
                </a:lnTo>
                <a:lnTo>
                  <a:pt x="221" y="372"/>
                </a:lnTo>
                <a:lnTo>
                  <a:pt x="212" y="381"/>
                </a:lnTo>
                <a:lnTo>
                  <a:pt x="204" y="398"/>
                </a:lnTo>
                <a:lnTo>
                  <a:pt x="204" y="407"/>
                </a:lnTo>
                <a:lnTo>
                  <a:pt x="195" y="425"/>
                </a:lnTo>
                <a:lnTo>
                  <a:pt x="186" y="434"/>
                </a:lnTo>
                <a:lnTo>
                  <a:pt x="186" y="443"/>
                </a:lnTo>
                <a:lnTo>
                  <a:pt x="177" y="460"/>
                </a:lnTo>
                <a:lnTo>
                  <a:pt x="168" y="469"/>
                </a:lnTo>
                <a:lnTo>
                  <a:pt x="168" y="478"/>
                </a:lnTo>
                <a:lnTo>
                  <a:pt x="159" y="487"/>
                </a:lnTo>
                <a:lnTo>
                  <a:pt x="159" y="496"/>
                </a:lnTo>
                <a:lnTo>
                  <a:pt x="150" y="505"/>
                </a:lnTo>
                <a:lnTo>
                  <a:pt x="141" y="514"/>
                </a:lnTo>
                <a:lnTo>
                  <a:pt x="141" y="522"/>
                </a:lnTo>
                <a:lnTo>
                  <a:pt x="133" y="531"/>
                </a:lnTo>
                <a:lnTo>
                  <a:pt x="124" y="540"/>
                </a:lnTo>
                <a:lnTo>
                  <a:pt x="124" y="540"/>
                </a:lnTo>
                <a:lnTo>
                  <a:pt x="115" y="549"/>
                </a:lnTo>
                <a:lnTo>
                  <a:pt x="106" y="558"/>
                </a:lnTo>
                <a:lnTo>
                  <a:pt x="106" y="567"/>
                </a:lnTo>
                <a:lnTo>
                  <a:pt x="97" y="567"/>
                </a:lnTo>
                <a:lnTo>
                  <a:pt x="88" y="576"/>
                </a:lnTo>
                <a:lnTo>
                  <a:pt x="88" y="576"/>
                </a:lnTo>
                <a:lnTo>
                  <a:pt x="79" y="584"/>
                </a:lnTo>
                <a:lnTo>
                  <a:pt x="71" y="584"/>
                </a:lnTo>
                <a:lnTo>
                  <a:pt x="71" y="593"/>
                </a:lnTo>
                <a:lnTo>
                  <a:pt x="62" y="593"/>
                </a:lnTo>
                <a:lnTo>
                  <a:pt x="53" y="602"/>
                </a:lnTo>
                <a:lnTo>
                  <a:pt x="53" y="602"/>
                </a:lnTo>
                <a:lnTo>
                  <a:pt x="44" y="611"/>
                </a:lnTo>
                <a:lnTo>
                  <a:pt x="35" y="611"/>
                </a:lnTo>
                <a:lnTo>
                  <a:pt x="35" y="611"/>
                </a:lnTo>
                <a:lnTo>
                  <a:pt x="26" y="611"/>
                </a:lnTo>
                <a:lnTo>
                  <a:pt x="17" y="620"/>
                </a:lnTo>
                <a:lnTo>
                  <a:pt x="17" y="620"/>
                </a:lnTo>
                <a:lnTo>
                  <a:pt x="8" y="620"/>
                </a:lnTo>
                <a:lnTo>
                  <a:pt x="0" y="620"/>
                </a:lnTo>
              </a:path>
            </a:pathLst>
          </a:custGeom>
          <a:noFill/>
          <a:ln w="28575">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4" name="Freeform 51"/>
          <p:cNvSpPr>
            <a:spLocks/>
          </p:cNvSpPr>
          <p:nvPr/>
        </p:nvSpPr>
        <p:spPr bwMode="auto">
          <a:xfrm>
            <a:off x="1610387" y="4440524"/>
            <a:ext cx="3182574" cy="558558"/>
          </a:xfrm>
          <a:custGeom>
            <a:avLst/>
            <a:gdLst>
              <a:gd name="T0" fmla="*/ 36 w 2376"/>
              <a:gd name="T1" fmla="*/ 328 h 417"/>
              <a:gd name="T2" fmla="*/ 71 w 2376"/>
              <a:gd name="T3" fmla="*/ 355 h 417"/>
              <a:gd name="T4" fmla="*/ 107 w 2376"/>
              <a:gd name="T5" fmla="*/ 346 h 417"/>
              <a:gd name="T6" fmla="*/ 151 w 2376"/>
              <a:gd name="T7" fmla="*/ 284 h 417"/>
              <a:gd name="T8" fmla="*/ 186 w 2376"/>
              <a:gd name="T9" fmla="*/ 222 h 417"/>
              <a:gd name="T10" fmla="*/ 231 w 2376"/>
              <a:gd name="T11" fmla="*/ 160 h 417"/>
              <a:gd name="T12" fmla="*/ 266 w 2376"/>
              <a:gd name="T13" fmla="*/ 62 h 417"/>
              <a:gd name="T14" fmla="*/ 310 w 2376"/>
              <a:gd name="T15" fmla="*/ 36 h 417"/>
              <a:gd name="T16" fmla="*/ 346 w 2376"/>
              <a:gd name="T17" fmla="*/ 36 h 417"/>
              <a:gd name="T18" fmla="*/ 390 w 2376"/>
              <a:gd name="T19" fmla="*/ 36 h 417"/>
              <a:gd name="T20" fmla="*/ 426 w 2376"/>
              <a:gd name="T21" fmla="*/ 45 h 417"/>
              <a:gd name="T22" fmla="*/ 470 w 2376"/>
              <a:gd name="T23" fmla="*/ 116 h 417"/>
              <a:gd name="T24" fmla="*/ 505 w 2376"/>
              <a:gd name="T25" fmla="*/ 169 h 417"/>
              <a:gd name="T26" fmla="*/ 550 w 2376"/>
              <a:gd name="T27" fmla="*/ 240 h 417"/>
              <a:gd name="T28" fmla="*/ 585 w 2376"/>
              <a:gd name="T29" fmla="*/ 311 h 417"/>
              <a:gd name="T30" fmla="*/ 630 w 2376"/>
              <a:gd name="T31" fmla="*/ 373 h 417"/>
              <a:gd name="T32" fmla="*/ 665 w 2376"/>
              <a:gd name="T33" fmla="*/ 390 h 417"/>
              <a:gd name="T34" fmla="*/ 709 w 2376"/>
              <a:gd name="T35" fmla="*/ 417 h 417"/>
              <a:gd name="T36" fmla="*/ 745 w 2376"/>
              <a:gd name="T37" fmla="*/ 399 h 417"/>
              <a:gd name="T38" fmla="*/ 780 w 2376"/>
              <a:gd name="T39" fmla="*/ 390 h 417"/>
              <a:gd name="T40" fmla="*/ 825 w 2376"/>
              <a:gd name="T41" fmla="*/ 381 h 417"/>
              <a:gd name="T42" fmla="*/ 869 w 2376"/>
              <a:gd name="T43" fmla="*/ 355 h 417"/>
              <a:gd name="T44" fmla="*/ 904 w 2376"/>
              <a:gd name="T45" fmla="*/ 337 h 417"/>
              <a:gd name="T46" fmla="*/ 940 w 2376"/>
              <a:gd name="T47" fmla="*/ 311 h 417"/>
              <a:gd name="T48" fmla="*/ 984 w 2376"/>
              <a:gd name="T49" fmla="*/ 266 h 417"/>
              <a:gd name="T50" fmla="*/ 1020 w 2376"/>
              <a:gd name="T51" fmla="*/ 249 h 417"/>
              <a:gd name="T52" fmla="*/ 1064 w 2376"/>
              <a:gd name="T53" fmla="*/ 213 h 417"/>
              <a:gd name="T54" fmla="*/ 1100 w 2376"/>
              <a:gd name="T55" fmla="*/ 187 h 417"/>
              <a:gd name="T56" fmla="*/ 1144 w 2376"/>
              <a:gd name="T57" fmla="*/ 195 h 417"/>
              <a:gd name="T58" fmla="*/ 1179 w 2376"/>
              <a:gd name="T59" fmla="*/ 213 h 417"/>
              <a:gd name="T60" fmla="*/ 1224 w 2376"/>
              <a:gd name="T61" fmla="*/ 204 h 417"/>
              <a:gd name="T62" fmla="*/ 1259 w 2376"/>
              <a:gd name="T63" fmla="*/ 222 h 417"/>
              <a:gd name="T64" fmla="*/ 1303 w 2376"/>
              <a:gd name="T65" fmla="*/ 249 h 417"/>
              <a:gd name="T66" fmla="*/ 1339 w 2376"/>
              <a:gd name="T67" fmla="*/ 302 h 417"/>
              <a:gd name="T68" fmla="*/ 1383 w 2376"/>
              <a:gd name="T69" fmla="*/ 346 h 417"/>
              <a:gd name="T70" fmla="*/ 1419 w 2376"/>
              <a:gd name="T71" fmla="*/ 381 h 417"/>
              <a:gd name="T72" fmla="*/ 1463 w 2376"/>
              <a:gd name="T73" fmla="*/ 390 h 417"/>
              <a:gd name="T74" fmla="*/ 1499 w 2376"/>
              <a:gd name="T75" fmla="*/ 408 h 417"/>
              <a:gd name="T76" fmla="*/ 1543 w 2376"/>
              <a:gd name="T77" fmla="*/ 399 h 417"/>
              <a:gd name="T78" fmla="*/ 1578 w 2376"/>
              <a:gd name="T79" fmla="*/ 408 h 417"/>
              <a:gd name="T80" fmla="*/ 1614 w 2376"/>
              <a:gd name="T81" fmla="*/ 408 h 417"/>
              <a:gd name="T82" fmla="*/ 1658 w 2376"/>
              <a:gd name="T83" fmla="*/ 408 h 417"/>
              <a:gd name="T84" fmla="*/ 1694 w 2376"/>
              <a:gd name="T85" fmla="*/ 408 h 417"/>
              <a:gd name="T86" fmla="*/ 1738 w 2376"/>
              <a:gd name="T87" fmla="*/ 408 h 417"/>
              <a:gd name="T88" fmla="*/ 1773 w 2376"/>
              <a:gd name="T89" fmla="*/ 408 h 417"/>
              <a:gd name="T90" fmla="*/ 1818 w 2376"/>
              <a:gd name="T91" fmla="*/ 399 h 417"/>
              <a:gd name="T92" fmla="*/ 1853 w 2376"/>
              <a:gd name="T93" fmla="*/ 408 h 417"/>
              <a:gd name="T94" fmla="*/ 1898 w 2376"/>
              <a:gd name="T95" fmla="*/ 408 h 417"/>
              <a:gd name="T96" fmla="*/ 1933 w 2376"/>
              <a:gd name="T97" fmla="*/ 408 h 417"/>
              <a:gd name="T98" fmla="*/ 1977 w 2376"/>
              <a:gd name="T99" fmla="*/ 408 h 417"/>
              <a:gd name="T100" fmla="*/ 2013 w 2376"/>
              <a:gd name="T101" fmla="*/ 408 h 417"/>
              <a:gd name="T102" fmla="*/ 2057 w 2376"/>
              <a:gd name="T103" fmla="*/ 408 h 417"/>
              <a:gd name="T104" fmla="*/ 2093 w 2376"/>
              <a:gd name="T105" fmla="*/ 408 h 417"/>
              <a:gd name="T106" fmla="*/ 2137 w 2376"/>
              <a:gd name="T107" fmla="*/ 408 h 417"/>
              <a:gd name="T108" fmla="*/ 2172 w 2376"/>
              <a:gd name="T109" fmla="*/ 408 h 417"/>
              <a:gd name="T110" fmla="*/ 2208 w 2376"/>
              <a:gd name="T111" fmla="*/ 408 h 417"/>
              <a:gd name="T112" fmla="*/ 2252 w 2376"/>
              <a:gd name="T113" fmla="*/ 408 h 417"/>
              <a:gd name="T114" fmla="*/ 2288 w 2376"/>
              <a:gd name="T115" fmla="*/ 399 h 417"/>
              <a:gd name="T116" fmla="*/ 2332 w 2376"/>
              <a:gd name="T117" fmla="*/ 408 h 417"/>
              <a:gd name="T118" fmla="*/ 2367 w 2376"/>
              <a:gd name="T119" fmla="*/ 399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76" h="417">
                <a:moveTo>
                  <a:pt x="0" y="328"/>
                </a:moveTo>
                <a:lnTo>
                  <a:pt x="9" y="328"/>
                </a:lnTo>
                <a:lnTo>
                  <a:pt x="18" y="328"/>
                </a:lnTo>
                <a:lnTo>
                  <a:pt x="27" y="364"/>
                </a:lnTo>
                <a:lnTo>
                  <a:pt x="36" y="328"/>
                </a:lnTo>
                <a:lnTo>
                  <a:pt x="36" y="311"/>
                </a:lnTo>
                <a:lnTo>
                  <a:pt x="44" y="355"/>
                </a:lnTo>
                <a:lnTo>
                  <a:pt x="53" y="364"/>
                </a:lnTo>
                <a:lnTo>
                  <a:pt x="62" y="346"/>
                </a:lnTo>
                <a:lnTo>
                  <a:pt x="71" y="355"/>
                </a:lnTo>
                <a:lnTo>
                  <a:pt x="80" y="355"/>
                </a:lnTo>
                <a:lnTo>
                  <a:pt x="89" y="364"/>
                </a:lnTo>
                <a:lnTo>
                  <a:pt x="98" y="355"/>
                </a:lnTo>
                <a:lnTo>
                  <a:pt x="107" y="337"/>
                </a:lnTo>
                <a:lnTo>
                  <a:pt x="107" y="346"/>
                </a:lnTo>
                <a:lnTo>
                  <a:pt x="115" y="337"/>
                </a:lnTo>
                <a:lnTo>
                  <a:pt x="124" y="302"/>
                </a:lnTo>
                <a:lnTo>
                  <a:pt x="133" y="311"/>
                </a:lnTo>
                <a:lnTo>
                  <a:pt x="142" y="302"/>
                </a:lnTo>
                <a:lnTo>
                  <a:pt x="151" y="284"/>
                </a:lnTo>
                <a:lnTo>
                  <a:pt x="160" y="266"/>
                </a:lnTo>
                <a:lnTo>
                  <a:pt x="169" y="257"/>
                </a:lnTo>
                <a:lnTo>
                  <a:pt x="177" y="249"/>
                </a:lnTo>
                <a:lnTo>
                  <a:pt x="186" y="213"/>
                </a:lnTo>
                <a:lnTo>
                  <a:pt x="186" y="222"/>
                </a:lnTo>
                <a:lnTo>
                  <a:pt x="195" y="231"/>
                </a:lnTo>
                <a:lnTo>
                  <a:pt x="204" y="187"/>
                </a:lnTo>
                <a:lnTo>
                  <a:pt x="213" y="187"/>
                </a:lnTo>
                <a:lnTo>
                  <a:pt x="222" y="160"/>
                </a:lnTo>
                <a:lnTo>
                  <a:pt x="231" y="160"/>
                </a:lnTo>
                <a:lnTo>
                  <a:pt x="240" y="125"/>
                </a:lnTo>
                <a:lnTo>
                  <a:pt x="248" y="116"/>
                </a:lnTo>
                <a:lnTo>
                  <a:pt x="257" y="133"/>
                </a:lnTo>
                <a:lnTo>
                  <a:pt x="257" y="116"/>
                </a:lnTo>
                <a:lnTo>
                  <a:pt x="266" y="62"/>
                </a:lnTo>
                <a:lnTo>
                  <a:pt x="275" y="80"/>
                </a:lnTo>
                <a:lnTo>
                  <a:pt x="284" y="89"/>
                </a:lnTo>
                <a:lnTo>
                  <a:pt x="293" y="54"/>
                </a:lnTo>
                <a:lnTo>
                  <a:pt x="302" y="54"/>
                </a:lnTo>
                <a:lnTo>
                  <a:pt x="310" y="36"/>
                </a:lnTo>
                <a:lnTo>
                  <a:pt x="319" y="54"/>
                </a:lnTo>
                <a:lnTo>
                  <a:pt x="328" y="27"/>
                </a:lnTo>
                <a:lnTo>
                  <a:pt x="337" y="18"/>
                </a:lnTo>
                <a:lnTo>
                  <a:pt x="337" y="0"/>
                </a:lnTo>
                <a:lnTo>
                  <a:pt x="346" y="36"/>
                </a:lnTo>
                <a:lnTo>
                  <a:pt x="355" y="36"/>
                </a:lnTo>
                <a:lnTo>
                  <a:pt x="364" y="45"/>
                </a:lnTo>
                <a:lnTo>
                  <a:pt x="372" y="36"/>
                </a:lnTo>
                <a:lnTo>
                  <a:pt x="381" y="27"/>
                </a:lnTo>
                <a:lnTo>
                  <a:pt x="390" y="36"/>
                </a:lnTo>
                <a:lnTo>
                  <a:pt x="399" y="45"/>
                </a:lnTo>
                <a:lnTo>
                  <a:pt x="408" y="36"/>
                </a:lnTo>
                <a:lnTo>
                  <a:pt x="408" y="18"/>
                </a:lnTo>
                <a:lnTo>
                  <a:pt x="417" y="45"/>
                </a:lnTo>
                <a:lnTo>
                  <a:pt x="426" y="45"/>
                </a:lnTo>
                <a:lnTo>
                  <a:pt x="435" y="89"/>
                </a:lnTo>
                <a:lnTo>
                  <a:pt x="443" y="80"/>
                </a:lnTo>
                <a:lnTo>
                  <a:pt x="452" y="107"/>
                </a:lnTo>
                <a:lnTo>
                  <a:pt x="461" y="80"/>
                </a:lnTo>
                <a:lnTo>
                  <a:pt x="470" y="116"/>
                </a:lnTo>
                <a:lnTo>
                  <a:pt x="479" y="142"/>
                </a:lnTo>
                <a:lnTo>
                  <a:pt x="488" y="133"/>
                </a:lnTo>
                <a:lnTo>
                  <a:pt x="488" y="142"/>
                </a:lnTo>
                <a:lnTo>
                  <a:pt x="497" y="178"/>
                </a:lnTo>
                <a:lnTo>
                  <a:pt x="505" y="169"/>
                </a:lnTo>
                <a:lnTo>
                  <a:pt x="514" y="195"/>
                </a:lnTo>
                <a:lnTo>
                  <a:pt x="523" y="204"/>
                </a:lnTo>
                <a:lnTo>
                  <a:pt x="532" y="222"/>
                </a:lnTo>
                <a:lnTo>
                  <a:pt x="541" y="240"/>
                </a:lnTo>
                <a:lnTo>
                  <a:pt x="550" y="240"/>
                </a:lnTo>
                <a:lnTo>
                  <a:pt x="559" y="257"/>
                </a:lnTo>
                <a:lnTo>
                  <a:pt x="559" y="284"/>
                </a:lnTo>
                <a:lnTo>
                  <a:pt x="568" y="284"/>
                </a:lnTo>
                <a:lnTo>
                  <a:pt x="576" y="284"/>
                </a:lnTo>
                <a:lnTo>
                  <a:pt x="585" y="311"/>
                </a:lnTo>
                <a:lnTo>
                  <a:pt x="594" y="302"/>
                </a:lnTo>
                <a:lnTo>
                  <a:pt x="603" y="346"/>
                </a:lnTo>
                <a:lnTo>
                  <a:pt x="612" y="337"/>
                </a:lnTo>
                <a:lnTo>
                  <a:pt x="621" y="355"/>
                </a:lnTo>
                <a:lnTo>
                  <a:pt x="630" y="373"/>
                </a:lnTo>
                <a:lnTo>
                  <a:pt x="638" y="381"/>
                </a:lnTo>
                <a:lnTo>
                  <a:pt x="638" y="373"/>
                </a:lnTo>
                <a:lnTo>
                  <a:pt x="647" y="381"/>
                </a:lnTo>
                <a:lnTo>
                  <a:pt x="656" y="390"/>
                </a:lnTo>
                <a:lnTo>
                  <a:pt x="665" y="390"/>
                </a:lnTo>
                <a:lnTo>
                  <a:pt x="674" y="390"/>
                </a:lnTo>
                <a:lnTo>
                  <a:pt x="683" y="390"/>
                </a:lnTo>
                <a:lnTo>
                  <a:pt x="692" y="390"/>
                </a:lnTo>
                <a:lnTo>
                  <a:pt x="701" y="399"/>
                </a:lnTo>
                <a:lnTo>
                  <a:pt x="709" y="417"/>
                </a:lnTo>
                <a:lnTo>
                  <a:pt x="709" y="381"/>
                </a:lnTo>
                <a:lnTo>
                  <a:pt x="718" y="399"/>
                </a:lnTo>
                <a:lnTo>
                  <a:pt x="727" y="399"/>
                </a:lnTo>
                <a:lnTo>
                  <a:pt x="736" y="390"/>
                </a:lnTo>
                <a:lnTo>
                  <a:pt x="745" y="399"/>
                </a:lnTo>
                <a:lnTo>
                  <a:pt x="754" y="381"/>
                </a:lnTo>
                <a:lnTo>
                  <a:pt x="763" y="390"/>
                </a:lnTo>
                <a:lnTo>
                  <a:pt x="771" y="390"/>
                </a:lnTo>
                <a:lnTo>
                  <a:pt x="780" y="390"/>
                </a:lnTo>
                <a:lnTo>
                  <a:pt x="780" y="390"/>
                </a:lnTo>
                <a:lnTo>
                  <a:pt x="789" y="373"/>
                </a:lnTo>
                <a:lnTo>
                  <a:pt x="798" y="381"/>
                </a:lnTo>
                <a:lnTo>
                  <a:pt x="807" y="390"/>
                </a:lnTo>
                <a:lnTo>
                  <a:pt x="816" y="381"/>
                </a:lnTo>
                <a:lnTo>
                  <a:pt x="825" y="381"/>
                </a:lnTo>
                <a:lnTo>
                  <a:pt x="834" y="373"/>
                </a:lnTo>
                <a:lnTo>
                  <a:pt x="842" y="373"/>
                </a:lnTo>
                <a:lnTo>
                  <a:pt x="851" y="373"/>
                </a:lnTo>
                <a:lnTo>
                  <a:pt x="860" y="373"/>
                </a:lnTo>
                <a:lnTo>
                  <a:pt x="869" y="355"/>
                </a:lnTo>
                <a:lnTo>
                  <a:pt x="869" y="355"/>
                </a:lnTo>
                <a:lnTo>
                  <a:pt x="878" y="364"/>
                </a:lnTo>
                <a:lnTo>
                  <a:pt x="887" y="346"/>
                </a:lnTo>
                <a:lnTo>
                  <a:pt x="896" y="346"/>
                </a:lnTo>
                <a:lnTo>
                  <a:pt x="904" y="337"/>
                </a:lnTo>
                <a:lnTo>
                  <a:pt x="913" y="328"/>
                </a:lnTo>
                <a:lnTo>
                  <a:pt x="922" y="311"/>
                </a:lnTo>
                <a:lnTo>
                  <a:pt x="931" y="319"/>
                </a:lnTo>
                <a:lnTo>
                  <a:pt x="940" y="311"/>
                </a:lnTo>
                <a:lnTo>
                  <a:pt x="940" y="311"/>
                </a:lnTo>
                <a:lnTo>
                  <a:pt x="949" y="311"/>
                </a:lnTo>
                <a:lnTo>
                  <a:pt x="958" y="293"/>
                </a:lnTo>
                <a:lnTo>
                  <a:pt x="967" y="293"/>
                </a:lnTo>
                <a:lnTo>
                  <a:pt x="975" y="293"/>
                </a:lnTo>
                <a:lnTo>
                  <a:pt x="984" y="266"/>
                </a:lnTo>
                <a:lnTo>
                  <a:pt x="993" y="284"/>
                </a:lnTo>
                <a:lnTo>
                  <a:pt x="1002" y="266"/>
                </a:lnTo>
                <a:lnTo>
                  <a:pt x="1011" y="257"/>
                </a:lnTo>
                <a:lnTo>
                  <a:pt x="1011" y="249"/>
                </a:lnTo>
                <a:lnTo>
                  <a:pt x="1020" y="249"/>
                </a:lnTo>
                <a:lnTo>
                  <a:pt x="1029" y="257"/>
                </a:lnTo>
                <a:lnTo>
                  <a:pt x="1037" y="231"/>
                </a:lnTo>
                <a:lnTo>
                  <a:pt x="1046" y="231"/>
                </a:lnTo>
                <a:lnTo>
                  <a:pt x="1055" y="213"/>
                </a:lnTo>
                <a:lnTo>
                  <a:pt x="1064" y="213"/>
                </a:lnTo>
                <a:lnTo>
                  <a:pt x="1073" y="213"/>
                </a:lnTo>
                <a:lnTo>
                  <a:pt x="1082" y="213"/>
                </a:lnTo>
                <a:lnTo>
                  <a:pt x="1082" y="195"/>
                </a:lnTo>
                <a:lnTo>
                  <a:pt x="1091" y="204"/>
                </a:lnTo>
                <a:lnTo>
                  <a:pt x="1100" y="187"/>
                </a:lnTo>
                <a:lnTo>
                  <a:pt x="1108" y="178"/>
                </a:lnTo>
                <a:lnTo>
                  <a:pt x="1117" y="178"/>
                </a:lnTo>
                <a:lnTo>
                  <a:pt x="1126" y="178"/>
                </a:lnTo>
                <a:lnTo>
                  <a:pt x="1135" y="178"/>
                </a:lnTo>
                <a:lnTo>
                  <a:pt x="1144" y="195"/>
                </a:lnTo>
                <a:lnTo>
                  <a:pt x="1153" y="187"/>
                </a:lnTo>
                <a:lnTo>
                  <a:pt x="1162" y="187"/>
                </a:lnTo>
                <a:lnTo>
                  <a:pt x="1162" y="178"/>
                </a:lnTo>
                <a:lnTo>
                  <a:pt x="1170" y="195"/>
                </a:lnTo>
                <a:lnTo>
                  <a:pt x="1179" y="213"/>
                </a:lnTo>
                <a:lnTo>
                  <a:pt x="1188" y="195"/>
                </a:lnTo>
                <a:lnTo>
                  <a:pt x="1197" y="187"/>
                </a:lnTo>
                <a:lnTo>
                  <a:pt x="1206" y="195"/>
                </a:lnTo>
                <a:lnTo>
                  <a:pt x="1215" y="204"/>
                </a:lnTo>
                <a:lnTo>
                  <a:pt x="1224" y="204"/>
                </a:lnTo>
                <a:lnTo>
                  <a:pt x="1233" y="213"/>
                </a:lnTo>
                <a:lnTo>
                  <a:pt x="1241" y="213"/>
                </a:lnTo>
                <a:lnTo>
                  <a:pt x="1241" y="222"/>
                </a:lnTo>
                <a:lnTo>
                  <a:pt x="1250" y="222"/>
                </a:lnTo>
                <a:lnTo>
                  <a:pt x="1259" y="222"/>
                </a:lnTo>
                <a:lnTo>
                  <a:pt x="1268" y="222"/>
                </a:lnTo>
                <a:lnTo>
                  <a:pt x="1277" y="222"/>
                </a:lnTo>
                <a:lnTo>
                  <a:pt x="1286" y="249"/>
                </a:lnTo>
                <a:lnTo>
                  <a:pt x="1295" y="240"/>
                </a:lnTo>
                <a:lnTo>
                  <a:pt x="1303" y="249"/>
                </a:lnTo>
                <a:lnTo>
                  <a:pt x="1312" y="249"/>
                </a:lnTo>
                <a:lnTo>
                  <a:pt x="1312" y="275"/>
                </a:lnTo>
                <a:lnTo>
                  <a:pt x="1321" y="266"/>
                </a:lnTo>
                <a:lnTo>
                  <a:pt x="1330" y="275"/>
                </a:lnTo>
                <a:lnTo>
                  <a:pt x="1339" y="302"/>
                </a:lnTo>
                <a:lnTo>
                  <a:pt x="1348" y="302"/>
                </a:lnTo>
                <a:lnTo>
                  <a:pt x="1357" y="319"/>
                </a:lnTo>
                <a:lnTo>
                  <a:pt x="1366" y="319"/>
                </a:lnTo>
                <a:lnTo>
                  <a:pt x="1374" y="337"/>
                </a:lnTo>
                <a:lnTo>
                  <a:pt x="1383" y="346"/>
                </a:lnTo>
                <a:lnTo>
                  <a:pt x="1383" y="346"/>
                </a:lnTo>
                <a:lnTo>
                  <a:pt x="1392" y="364"/>
                </a:lnTo>
                <a:lnTo>
                  <a:pt x="1401" y="364"/>
                </a:lnTo>
                <a:lnTo>
                  <a:pt x="1410" y="381"/>
                </a:lnTo>
                <a:lnTo>
                  <a:pt x="1419" y="381"/>
                </a:lnTo>
                <a:lnTo>
                  <a:pt x="1428" y="373"/>
                </a:lnTo>
                <a:lnTo>
                  <a:pt x="1436" y="390"/>
                </a:lnTo>
                <a:lnTo>
                  <a:pt x="1445" y="399"/>
                </a:lnTo>
                <a:lnTo>
                  <a:pt x="1454" y="399"/>
                </a:lnTo>
                <a:lnTo>
                  <a:pt x="1463" y="390"/>
                </a:lnTo>
                <a:lnTo>
                  <a:pt x="1463" y="408"/>
                </a:lnTo>
                <a:lnTo>
                  <a:pt x="1472" y="399"/>
                </a:lnTo>
                <a:lnTo>
                  <a:pt x="1481" y="399"/>
                </a:lnTo>
                <a:lnTo>
                  <a:pt x="1490" y="399"/>
                </a:lnTo>
                <a:lnTo>
                  <a:pt x="1499" y="408"/>
                </a:lnTo>
                <a:lnTo>
                  <a:pt x="1507" y="408"/>
                </a:lnTo>
                <a:lnTo>
                  <a:pt x="1516" y="399"/>
                </a:lnTo>
                <a:lnTo>
                  <a:pt x="1525" y="399"/>
                </a:lnTo>
                <a:lnTo>
                  <a:pt x="1534" y="399"/>
                </a:lnTo>
                <a:lnTo>
                  <a:pt x="1543" y="399"/>
                </a:lnTo>
                <a:lnTo>
                  <a:pt x="1543" y="399"/>
                </a:lnTo>
                <a:lnTo>
                  <a:pt x="1552" y="408"/>
                </a:lnTo>
                <a:lnTo>
                  <a:pt x="1561" y="399"/>
                </a:lnTo>
                <a:lnTo>
                  <a:pt x="1569" y="408"/>
                </a:lnTo>
                <a:lnTo>
                  <a:pt x="1578" y="408"/>
                </a:lnTo>
                <a:lnTo>
                  <a:pt x="1587" y="408"/>
                </a:lnTo>
                <a:lnTo>
                  <a:pt x="1596" y="408"/>
                </a:lnTo>
                <a:lnTo>
                  <a:pt x="1605" y="408"/>
                </a:lnTo>
                <a:lnTo>
                  <a:pt x="1614" y="417"/>
                </a:lnTo>
                <a:lnTo>
                  <a:pt x="1614" y="408"/>
                </a:lnTo>
                <a:lnTo>
                  <a:pt x="1623" y="408"/>
                </a:lnTo>
                <a:lnTo>
                  <a:pt x="1632" y="408"/>
                </a:lnTo>
                <a:lnTo>
                  <a:pt x="1640" y="408"/>
                </a:lnTo>
                <a:lnTo>
                  <a:pt x="1649" y="408"/>
                </a:lnTo>
                <a:lnTo>
                  <a:pt x="1658" y="408"/>
                </a:lnTo>
                <a:lnTo>
                  <a:pt x="1667" y="399"/>
                </a:lnTo>
                <a:lnTo>
                  <a:pt x="1676" y="408"/>
                </a:lnTo>
                <a:lnTo>
                  <a:pt x="1685" y="399"/>
                </a:lnTo>
                <a:lnTo>
                  <a:pt x="1685" y="408"/>
                </a:lnTo>
                <a:lnTo>
                  <a:pt x="1694" y="408"/>
                </a:lnTo>
                <a:lnTo>
                  <a:pt x="1702" y="408"/>
                </a:lnTo>
                <a:lnTo>
                  <a:pt x="1711" y="408"/>
                </a:lnTo>
                <a:lnTo>
                  <a:pt x="1720" y="408"/>
                </a:lnTo>
                <a:lnTo>
                  <a:pt x="1729" y="408"/>
                </a:lnTo>
                <a:lnTo>
                  <a:pt x="1738" y="408"/>
                </a:lnTo>
                <a:lnTo>
                  <a:pt x="1747" y="417"/>
                </a:lnTo>
                <a:lnTo>
                  <a:pt x="1756" y="408"/>
                </a:lnTo>
                <a:lnTo>
                  <a:pt x="1765" y="408"/>
                </a:lnTo>
                <a:lnTo>
                  <a:pt x="1765" y="408"/>
                </a:lnTo>
                <a:lnTo>
                  <a:pt x="1773" y="408"/>
                </a:lnTo>
                <a:lnTo>
                  <a:pt x="1782" y="417"/>
                </a:lnTo>
                <a:lnTo>
                  <a:pt x="1791" y="408"/>
                </a:lnTo>
                <a:lnTo>
                  <a:pt x="1800" y="408"/>
                </a:lnTo>
                <a:lnTo>
                  <a:pt x="1809" y="408"/>
                </a:lnTo>
                <a:lnTo>
                  <a:pt x="1818" y="399"/>
                </a:lnTo>
                <a:lnTo>
                  <a:pt x="1827" y="408"/>
                </a:lnTo>
                <a:lnTo>
                  <a:pt x="1835" y="408"/>
                </a:lnTo>
                <a:lnTo>
                  <a:pt x="1835" y="408"/>
                </a:lnTo>
                <a:lnTo>
                  <a:pt x="1844" y="408"/>
                </a:lnTo>
                <a:lnTo>
                  <a:pt x="1853" y="408"/>
                </a:lnTo>
                <a:lnTo>
                  <a:pt x="1862" y="408"/>
                </a:lnTo>
                <a:lnTo>
                  <a:pt x="1871" y="408"/>
                </a:lnTo>
                <a:lnTo>
                  <a:pt x="1880" y="417"/>
                </a:lnTo>
                <a:lnTo>
                  <a:pt x="1889" y="408"/>
                </a:lnTo>
                <a:lnTo>
                  <a:pt x="1898" y="408"/>
                </a:lnTo>
                <a:lnTo>
                  <a:pt x="1906" y="417"/>
                </a:lnTo>
                <a:lnTo>
                  <a:pt x="1915" y="408"/>
                </a:lnTo>
                <a:lnTo>
                  <a:pt x="1915" y="417"/>
                </a:lnTo>
                <a:lnTo>
                  <a:pt x="1924" y="408"/>
                </a:lnTo>
                <a:lnTo>
                  <a:pt x="1933" y="408"/>
                </a:lnTo>
                <a:lnTo>
                  <a:pt x="1942" y="408"/>
                </a:lnTo>
                <a:lnTo>
                  <a:pt x="1951" y="417"/>
                </a:lnTo>
                <a:lnTo>
                  <a:pt x="1960" y="408"/>
                </a:lnTo>
                <a:lnTo>
                  <a:pt x="1968" y="408"/>
                </a:lnTo>
                <a:lnTo>
                  <a:pt x="1977" y="408"/>
                </a:lnTo>
                <a:lnTo>
                  <a:pt x="1986" y="408"/>
                </a:lnTo>
                <a:lnTo>
                  <a:pt x="1986" y="408"/>
                </a:lnTo>
                <a:lnTo>
                  <a:pt x="1995" y="408"/>
                </a:lnTo>
                <a:lnTo>
                  <a:pt x="2004" y="408"/>
                </a:lnTo>
                <a:lnTo>
                  <a:pt x="2013" y="408"/>
                </a:lnTo>
                <a:lnTo>
                  <a:pt x="2022" y="408"/>
                </a:lnTo>
                <a:lnTo>
                  <a:pt x="2030" y="408"/>
                </a:lnTo>
                <a:lnTo>
                  <a:pt x="2039" y="408"/>
                </a:lnTo>
                <a:lnTo>
                  <a:pt x="2048" y="408"/>
                </a:lnTo>
                <a:lnTo>
                  <a:pt x="2057" y="408"/>
                </a:lnTo>
                <a:lnTo>
                  <a:pt x="2066" y="408"/>
                </a:lnTo>
                <a:lnTo>
                  <a:pt x="2066" y="408"/>
                </a:lnTo>
                <a:lnTo>
                  <a:pt x="2075" y="408"/>
                </a:lnTo>
                <a:lnTo>
                  <a:pt x="2084" y="408"/>
                </a:lnTo>
                <a:lnTo>
                  <a:pt x="2093" y="408"/>
                </a:lnTo>
                <a:lnTo>
                  <a:pt x="2101" y="408"/>
                </a:lnTo>
                <a:lnTo>
                  <a:pt x="2110" y="408"/>
                </a:lnTo>
                <a:lnTo>
                  <a:pt x="2119" y="408"/>
                </a:lnTo>
                <a:lnTo>
                  <a:pt x="2128" y="408"/>
                </a:lnTo>
                <a:lnTo>
                  <a:pt x="2137" y="408"/>
                </a:lnTo>
                <a:lnTo>
                  <a:pt x="2137" y="408"/>
                </a:lnTo>
                <a:lnTo>
                  <a:pt x="2146" y="408"/>
                </a:lnTo>
                <a:lnTo>
                  <a:pt x="2155" y="408"/>
                </a:lnTo>
                <a:lnTo>
                  <a:pt x="2163" y="408"/>
                </a:lnTo>
                <a:lnTo>
                  <a:pt x="2172" y="408"/>
                </a:lnTo>
                <a:lnTo>
                  <a:pt x="2181" y="408"/>
                </a:lnTo>
                <a:lnTo>
                  <a:pt x="2190" y="408"/>
                </a:lnTo>
                <a:lnTo>
                  <a:pt x="2199" y="399"/>
                </a:lnTo>
                <a:lnTo>
                  <a:pt x="2208" y="408"/>
                </a:lnTo>
                <a:lnTo>
                  <a:pt x="2208" y="408"/>
                </a:lnTo>
                <a:lnTo>
                  <a:pt x="2217" y="408"/>
                </a:lnTo>
                <a:lnTo>
                  <a:pt x="2226" y="399"/>
                </a:lnTo>
                <a:lnTo>
                  <a:pt x="2234" y="408"/>
                </a:lnTo>
                <a:lnTo>
                  <a:pt x="2243" y="408"/>
                </a:lnTo>
                <a:lnTo>
                  <a:pt x="2252" y="408"/>
                </a:lnTo>
                <a:lnTo>
                  <a:pt x="2261" y="399"/>
                </a:lnTo>
                <a:lnTo>
                  <a:pt x="2270" y="399"/>
                </a:lnTo>
                <a:lnTo>
                  <a:pt x="2279" y="408"/>
                </a:lnTo>
                <a:lnTo>
                  <a:pt x="2288" y="408"/>
                </a:lnTo>
                <a:lnTo>
                  <a:pt x="2288" y="399"/>
                </a:lnTo>
                <a:lnTo>
                  <a:pt x="2296" y="399"/>
                </a:lnTo>
                <a:lnTo>
                  <a:pt x="2305" y="399"/>
                </a:lnTo>
                <a:lnTo>
                  <a:pt x="2314" y="399"/>
                </a:lnTo>
                <a:lnTo>
                  <a:pt x="2323" y="399"/>
                </a:lnTo>
                <a:lnTo>
                  <a:pt x="2332" y="408"/>
                </a:lnTo>
                <a:lnTo>
                  <a:pt x="2341" y="399"/>
                </a:lnTo>
                <a:lnTo>
                  <a:pt x="2350" y="408"/>
                </a:lnTo>
                <a:lnTo>
                  <a:pt x="2359" y="399"/>
                </a:lnTo>
                <a:lnTo>
                  <a:pt x="2367" y="408"/>
                </a:lnTo>
                <a:lnTo>
                  <a:pt x="2367" y="399"/>
                </a:lnTo>
                <a:lnTo>
                  <a:pt x="2376" y="399"/>
                </a:lnTo>
              </a:path>
            </a:pathLst>
          </a:custGeom>
          <a:noFill/>
          <a:ln w="285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5" name="Freeform 52"/>
          <p:cNvSpPr>
            <a:spLocks/>
          </p:cNvSpPr>
          <p:nvPr/>
        </p:nvSpPr>
        <p:spPr bwMode="auto">
          <a:xfrm>
            <a:off x="2513187" y="4784767"/>
            <a:ext cx="961737" cy="190204"/>
          </a:xfrm>
          <a:custGeom>
            <a:avLst/>
            <a:gdLst>
              <a:gd name="T0" fmla="*/ 718 w 718"/>
              <a:gd name="T1" fmla="*/ 142 h 142"/>
              <a:gd name="T2" fmla="*/ 700 w 718"/>
              <a:gd name="T3" fmla="*/ 142 h 142"/>
              <a:gd name="T4" fmla="*/ 692 w 718"/>
              <a:gd name="T5" fmla="*/ 142 h 142"/>
              <a:gd name="T6" fmla="*/ 683 w 718"/>
              <a:gd name="T7" fmla="*/ 142 h 142"/>
              <a:gd name="T8" fmla="*/ 665 w 718"/>
              <a:gd name="T9" fmla="*/ 133 h 142"/>
              <a:gd name="T10" fmla="*/ 656 w 718"/>
              <a:gd name="T11" fmla="*/ 133 h 142"/>
              <a:gd name="T12" fmla="*/ 647 w 718"/>
              <a:gd name="T13" fmla="*/ 133 h 142"/>
              <a:gd name="T14" fmla="*/ 629 w 718"/>
              <a:gd name="T15" fmla="*/ 133 h 142"/>
              <a:gd name="T16" fmla="*/ 621 w 718"/>
              <a:gd name="T17" fmla="*/ 124 h 142"/>
              <a:gd name="T18" fmla="*/ 612 w 718"/>
              <a:gd name="T19" fmla="*/ 124 h 142"/>
              <a:gd name="T20" fmla="*/ 594 w 718"/>
              <a:gd name="T21" fmla="*/ 124 h 142"/>
              <a:gd name="T22" fmla="*/ 585 w 718"/>
              <a:gd name="T23" fmla="*/ 116 h 142"/>
              <a:gd name="T24" fmla="*/ 576 w 718"/>
              <a:gd name="T25" fmla="*/ 116 h 142"/>
              <a:gd name="T26" fmla="*/ 559 w 718"/>
              <a:gd name="T27" fmla="*/ 107 h 142"/>
              <a:gd name="T28" fmla="*/ 550 w 718"/>
              <a:gd name="T29" fmla="*/ 107 h 142"/>
              <a:gd name="T30" fmla="*/ 541 w 718"/>
              <a:gd name="T31" fmla="*/ 98 h 142"/>
              <a:gd name="T32" fmla="*/ 523 w 718"/>
              <a:gd name="T33" fmla="*/ 89 h 142"/>
              <a:gd name="T34" fmla="*/ 514 w 718"/>
              <a:gd name="T35" fmla="*/ 80 h 142"/>
              <a:gd name="T36" fmla="*/ 505 w 718"/>
              <a:gd name="T37" fmla="*/ 71 h 142"/>
              <a:gd name="T38" fmla="*/ 488 w 718"/>
              <a:gd name="T39" fmla="*/ 54 h 142"/>
              <a:gd name="T40" fmla="*/ 479 w 718"/>
              <a:gd name="T41" fmla="*/ 45 h 142"/>
              <a:gd name="T42" fmla="*/ 470 w 718"/>
              <a:gd name="T43" fmla="*/ 36 h 142"/>
              <a:gd name="T44" fmla="*/ 452 w 718"/>
              <a:gd name="T45" fmla="*/ 27 h 142"/>
              <a:gd name="T46" fmla="*/ 443 w 718"/>
              <a:gd name="T47" fmla="*/ 18 h 142"/>
              <a:gd name="T48" fmla="*/ 434 w 718"/>
              <a:gd name="T49" fmla="*/ 9 h 142"/>
              <a:gd name="T50" fmla="*/ 417 w 718"/>
              <a:gd name="T51" fmla="*/ 9 h 142"/>
              <a:gd name="T52" fmla="*/ 408 w 718"/>
              <a:gd name="T53" fmla="*/ 9 h 142"/>
              <a:gd name="T54" fmla="*/ 399 w 718"/>
              <a:gd name="T55" fmla="*/ 9 h 142"/>
              <a:gd name="T56" fmla="*/ 390 w 718"/>
              <a:gd name="T57" fmla="*/ 9 h 142"/>
              <a:gd name="T58" fmla="*/ 372 w 718"/>
              <a:gd name="T59" fmla="*/ 18 h 142"/>
              <a:gd name="T60" fmla="*/ 363 w 718"/>
              <a:gd name="T61" fmla="*/ 27 h 142"/>
              <a:gd name="T62" fmla="*/ 355 w 718"/>
              <a:gd name="T63" fmla="*/ 36 h 142"/>
              <a:gd name="T64" fmla="*/ 337 w 718"/>
              <a:gd name="T65" fmla="*/ 45 h 142"/>
              <a:gd name="T66" fmla="*/ 328 w 718"/>
              <a:gd name="T67" fmla="*/ 54 h 142"/>
              <a:gd name="T68" fmla="*/ 319 w 718"/>
              <a:gd name="T69" fmla="*/ 62 h 142"/>
              <a:gd name="T70" fmla="*/ 301 w 718"/>
              <a:gd name="T71" fmla="*/ 71 h 142"/>
              <a:gd name="T72" fmla="*/ 293 w 718"/>
              <a:gd name="T73" fmla="*/ 71 h 142"/>
              <a:gd name="T74" fmla="*/ 284 w 718"/>
              <a:gd name="T75" fmla="*/ 80 h 142"/>
              <a:gd name="T76" fmla="*/ 266 w 718"/>
              <a:gd name="T77" fmla="*/ 80 h 142"/>
              <a:gd name="T78" fmla="*/ 257 w 718"/>
              <a:gd name="T79" fmla="*/ 89 h 142"/>
              <a:gd name="T80" fmla="*/ 248 w 718"/>
              <a:gd name="T81" fmla="*/ 89 h 142"/>
              <a:gd name="T82" fmla="*/ 230 w 718"/>
              <a:gd name="T83" fmla="*/ 98 h 142"/>
              <a:gd name="T84" fmla="*/ 222 w 718"/>
              <a:gd name="T85" fmla="*/ 98 h 142"/>
              <a:gd name="T86" fmla="*/ 213 w 718"/>
              <a:gd name="T87" fmla="*/ 98 h 142"/>
              <a:gd name="T88" fmla="*/ 195 w 718"/>
              <a:gd name="T89" fmla="*/ 98 h 142"/>
              <a:gd name="T90" fmla="*/ 186 w 718"/>
              <a:gd name="T91" fmla="*/ 107 h 142"/>
              <a:gd name="T92" fmla="*/ 177 w 718"/>
              <a:gd name="T93" fmla="*/ 107 h 142"/>
              <a:gd name="T94" fmla="*/ 160 w 718"/>
              <a:gd name="T95" fmla="*/ 107 h 142"/>
              <a:gd name="T96" fmla="*/ 151 w 718"/>
              <a:gd name="T97" fmla="*/ 116 h 142"/>
              <a:gd name="T98" fmla="*/ 142 w 718"/>
              <a:gd name="T99" fmla="*/ 116 h 142"/>
              <a:gd name="T100" fmla="*/ 124 w 718"/>
              <a:gd name="T101" fmla="*/ 116 h 142"/>
              <a:gd name="T102" fmla="*/ 115 w 718"/>
              <a:gd name="T103" fmla="*/ 116 h 142"/>
              <a:gd name="T104" fmla="*/ 106 w 718"/>
              <a:gd name="T105" fmla="*/ 124 h 142"/>
              <a:gd name="T106" fmla="*/ 97 w 718"/>
              <a:gd name="T107" fmla="*/ 124 h 142"/>
              <a:gd name="T108" fmla="*/ 80 w 718"/>
              <a:gd name="T109" fmla="*/ 124 h 142"/>
              <a:gd name="T110" fmla="*/ 71 w 718"/>
              <a:gd name="T111" fmla="*/ 133 h 142"/>
              <a:gd name="T112" fmla="*/ 62 w 718"/>
              <a:gd name="T113" fmla="*/ 133 h 142"/>
              <a:gd name="T114" fmla="*/ 44 w 718"/>
              <a:gd name="T115" fmla="*/ 133 h 142"/>
              <a:gd name="T116" fmla="*/ 35 w 718"/>
              <a:gd name="T117" fmla="*/ 133 h 142"/>
              <a:gd name="T118" fmla="*/ 27 w 718"/>
              <a:gd name="T119" fmla="*/ 142 h 142"/>
              <a:gd name="T120" fmla="*/ 9 w 718"/>
              <a:gd name="T121" fmla="*/ 142 h 142"/>
              <a:gd name="T122" fmla="*/ 0 w 718"/>
              <a:gd name="T123"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8" h="142">
                <a:moveTo>
                  <a:pt x="718" y="142"/>
                </a:moveTo>
                <a:lnTo>
                  <a:pt x="718" y="142"/>
                </a:lnTo>
                <a:lnTo>
                  <a:pt x="718" y="142"/>
                </a:lnTo>
                <a:lnTo>
                  <a:pt x="709" y="142"/>
                </a:lnTo>
                <a:lnTo>
                  <a:pt x="709" y="142"/>
                </a:lnTo>
                <a:lnTo>
                  <a:pt x="700" y="142"/>
                </a:lnTo>
                <a:lnTo>
                  <a:pt x="700" y="142"/>
                </a:lnTo>
                <a:lnTo>
                  <a:pt x="692" y="142"/>
                </a:lnTo>
                <a:lnTo>
                  <a:pt x="692" y="142"/>
                </a:lnTo>
                <a:lnTo>
                  <a:pt x="683" y="142"/>
                </a:lnTo>
                <a:lnTo>
                  <a:pt x="683" y="142"/>
                </a:lnTo>
                <a:lnTo>
                  <a:pt x="683" y="142"/>
                </a:lnTo>
                <a:lnTo>
                  <a:pt x="674" y="142"/>
                </a:lnTo>
                <a:lnTo>
                  <a:pt x="674" y="142"/>
                </a:lnTo>
                <a:lnTo>
                  <a:pt x="665" y="133"/>
                </a:lnTo>
                <a:lnTo>
                  <a:pt x="665" y="133"/>
                </a:lnTo>
                <a:lnTo>
                  <a:pt x="656" y="133"/>
                </a:lnTo>
                <a:lnTo>
                  <a:pt x="656" y="133"/>
                </a:lnTo>
                <a:lnTo>
                  <a:pt x="647" y="133"/>
                </a:lnTo>
                <a:lnTo>
                  <a:pt x="647" y="133"/>
                </a:lnTo>
                <a:lnTo>
                  <a:pt x="647" y="133"/>
                </a:lnTo>
                <a:lnTo>
                  <a:pt x="638" y="133"/>
                </a:lnTo>
                <a:lnTo>
                  <a:pt x="638" y="133"/>
                </a:lnTo>
                <a:lnTo>
                  <a:pt x="629" y="133"/>
                </a:lnTo>
                <a:lnTo>
                  <a:pt x="629" y="133"/>
                </a:lnTo>
                <a:lnTo>
                  <a:pt x="621" y="133"/>
                </a:lnTo>
                <a:lnTo>
                  <a:pt x="621" y="124"/>
                </a:lnTo>
                <a:lnTo>
                  <a:pt x="621" y="124"/>
                </a:lnTo>
                <a:lnTo>
                  <a:pt x="612" y="124"/>
                </a:lnTo>
                <a:lnTo>
                  <a:pt x="612" y="124"/>
                </a:lnTo>
                <a:lnTo>
                  <a:pt x="603" y="124"/>
                </a:lnTo>
                <a:lnTo>
                  <a:pt x="603" y="124"/>
                </a:lnTo>
                <a:lnTo>
                  <a:pt x="594" y="124"/>
                </a:lnTo>
                <a:lnTo>
                  <a:pt x="594" y="124"/>
                </a:lnTo>
                <a:lnTo>
                  <a:pt x="585" y="116"/>
                </a:lnTo>
                <a:lnTo>
                  <a:pt x="585" y="116"/>
                </a:lnTo>
                <a:lnTo>
                  <a:pt x="585" y="116"/>
                </a:lnTo>
                <a:lnTo>
                  <a:pt x="576" y="116"/>
                </a:lnTo>
                <a:lnTo>
                  <a:pt x="576" y="116"/>
                </a:lnTo>
                <a:lnTo>
                  <a:pt x="567" y="116"/>
                </a:lnTo>
                <a:lnTo>
                  <a:pt x="567" y="107"/>
                </a:lnTo>
                <a:lnTo>
                  <a:pt x="559" y="107"/>
                </a:lnTo>
                <a:lnTo>
                  <a:pt x="559" y="107"/>
                </a:lnTo>
                <a:lnTo>
                  <a:pt x="550" y="107"/>
                </a:lnTo>
                <a:lnTo>
                  <a:pt x="550" y="107"/>
                </a:lnTo>
                <a:lnTo>
                  <a:pt x="550" y="98"/>
                </a:lnTo>
                <a:lnTo>
                  <a:pt x="541" y="98"/>
                </a:lnTo>
                <a:lnTo>
                  <a:pt x="541" y="98"/>
                </a:lnTo>
                <a:lnTo>
                  <a:pt x="532" y="89"/>
                </a:lnTo>
                <a:lnTo>
                  <a:pt x="532" y="89"/>
                </a:lnTo>
                <a:lnTo>
                  <a:pt x="523" y="89"/>
                </a:lnTo>
                <a:lnTo>
                  <a:pt x="523" y="80"/>
                </a:lnTo>
                <a:lnTo>
                  <a:pt x="514" y="80"/>
                </a:lnTo>
                <a:lnTo>
                  <a:pt x="514" y="80"/>
                </a:lnTo>
                <a:lnTo>
                  <a:pt x="514" y="71"/>
                </a:lnTo>
                <a:lnTo>
                  <a:pt x="505" y="71"/>
                </a:lnTo>
                <a:lnTo>
                  <a:pt x="505" y="71"/>
                </a:lnTo>
                <a:lnTo>
                  <a:pt x="496" y="62"/>
                </a:lnTo>
                <a:lnTo>
                  <a:pt x="496" y="62"/>
                </a:lnTo>
                <a:lnTo>
                  <a:pt x="488" y="54"/>
                </a:lnTo>
                <a:lnTo>
                  <a:pt x="488" y="54"/>
                </a:lnTo>
                <a:lnTo>
                  <a:pt x="488" y="54"/>
                </a:lnTo>
                <a:lnTo>
                  <a:pt x="479" y="45"/>
                </a:lnTo>
                <a:lnTo>
                  <a:pt x="479" y="45"/>
                </a:lnTo>
                <a:lnTo>
                  <a:pt x="470" y="36"/>
                </a:lnTo>
                <a:lnTo>
                  <a:pt x="470" y="36"/>
                </a:lnTo>
                <a:lnTo>
                  <a:pt x="461" y="36"/>
                </a:lnTo>
                <a:lnTo>
                  <a:pt x="461" y="27"/>
                </a:lnTo>
                <a:lnTo>
                  <a:pt x="452" y="27"/>
                </a:lnTo>
                <a:lnTo>
                  <a:pt x="452" y="18"/>
                </a:lnTo>
                <a:lnTo>
                  <a:pt x="452" y="18"/>
                </a:lnTo>
                <a:lnTo>
                  <a:pt x="443" y="18"/>
                </a:lnTo>
                <a:lnTo>
                  <a:pt x="443" y="18"/>
                </a:lnTo>
                <a:lnTo>
                  <a:pt x="434" y="9"/>
                </a:lnTo>
                <a:lnTo>
                  <a:pt x="434" y="9"/>
                </a:lnTo>
                <a:lnTo>
                  <a:pt x="426" y="9"/>
                </a:lnTo>
                <a:lnTo>
                  <a:pt x="426" y="9"/>
                </a:lnTo>
                <a:lnTo>
                  <a:pt x="417" y="9"/>
                </a:lnTo>
                <a:lnTo>
                  <a:pt x="417" y="9"/>
                </a:lnTo>
                <a:lnTo>
                  <a:pt x="417" y="0"/>
                </a:lnTo>
                <a:lnTo>
                  <a:pt x="408" y="9"/>
                </a:lnTo>
                <a:lnTo>
                  <a:pt x="408" y="9"/>
                </a:lnTo>
                <a:lnTo>
                  <a:pt x="399" y="9"/>
                </a:lnTo>
                <a:lnTo>
                  <a:pt x="399" y="9"/>
                </a:lnTo>
                <a:lnTo>
                  <a:pt x="390" y="9"/>
                </a:lnTo>
                <a:lnTo>
                  <a:pt x="390" y="9"/>
                </a:lnTo>
                <a:lnTo>
                  <a:pt x="390" y="9"/>
                </a:lnTo>
                <a:lnTo>
                  <a:pt x="381" y="18"/>
                </a:lnTo>
                <a:lnTo>
                  <a:pt x="381" y="18"/>
                </a:lnTo>
                <a:lnTo>
                  <a:pt x="372" y="18"/>
                </a:lnTo>
                <a:lnTo>
                  <a:pt x="372" y="18"/>
                </a:lnTo>
                <a:lnTo>
                  <a:pt x="363" y="27"/>
                </a:lnTo>
                <a:lnTo>
                  <a:pt x="363" y="27"/>
                </a:lnTo>
                <a:lnTo>
                  <a:pt x="355" y="27"/>
                </a:lnTo>
                <a:lnTo>
                  <a:pt x="355" y="36"/>
                </a:lnTo>
                <a:lnTo>
                  <a:pt x="355" y="36"/>
                </a:lnTo>
                <a:lnTo>
                  <a:pt x="346" y="36"/>
                </a:lnTo>
                <a:lnTo>
                  <a:pt x="346" y="45"/>
                </a:lnTo>
                <a:lnTo>
                  <a:pt x="337" y="45"/>
                </a:lnTo>
                <a:lnTo>
                  <a:pt x="337" y="45"/>
                </a:lnTo>
                <a:lnTo>
                  <a:pt x="328" y="54"/>
                </a:lnTo>
                <a:lnTo>
                  <a:pt x="328" y="54"/>
                </a:lnTo>
                <a:lnTo>
                  <a:pt x="319" y="54"/>
                </a:lnTo>
                <a:lnTo>
                  <a:pt x="319" y="62"/>
                </a:lnTo>
                <a:lnTo>
                  <a:pt x="319" y="62"/>
                </a:lnTo>
                <a:lnTo>
                  <a:pt x="310" y="62"/>
                </a:lnTo>
                <a:lnTo>
                  <a:pt x="310" y="62"/>
                </a:lnTo>
                <a:lnTo>
                  <a:pt x="301" y="71"/>
                </a:lnTo>
                <a:lnTo>
                  <a:pt x="301" y="71"/>
                </a:lnTo>
                <a:lnTo>
                  <a:pt x="293" y="71"/>
                </a:lnTo>
                <a:lnTo>
                  <a:pt x="293" y="71"/>
                </a:lnTo>
                <a:lnTo>
                  <a:pt x="293" y="71"/>
                </a:lnTo>
                <a:lnTo>
                  <a:pt x="284" y="80"/>
                </a:lnTo>
                <a:lnTo>
                  <a:pt x="284" y="80"/>
                </a:lnTo>
                <a:lnTo>
                  <a:pt x="275" y="80"/>
                </a:lnTo>
                <a:lnTo>
                  <a:pt x="275" y="80"/>
                </a:lnTo>
                <a:lnTo>
                  <a:pt x="266" y="80"/>
                </a:lnTo>
                <a:lnTo>
                  <a:pt x="266" y="80"/>
                </a:lnTo>
                <a:lnTo>
                  <a:pt x="257" y="89"/>
                </a:lnTo>
                <a:lnTo>
                  <a:pt x="257" y="89"/>
                </a:lnTo>
                <a:lnTo>
                  <a:pt x="257" y="89"/>
                </a:lnTo>
                <a:lnTo>
                  <a:pt x="248" y="89"/>
                </a:lnTo>
                <a:lnTo>
                  <a:pt x="248" y="89"/>
                </a:lnTo>
                <a:lnTo>
                  <a:pt x="239" y="89"/>
                </a:lnTo>
                <a:lnTo>
                  <a:pt x="239" y="89"/>
                </a:lnTo>
                <a:lnTo>
                  <a:pt x="230" y="98"/>
                </a:lnTo>
                <a:lnTo>
                  <a:pt x="230" y="98"/>
                </a:lnTo>
                <a:lnTo>
                  <a:pt x="222" y="98"/>
                </a:lnTo>
                <a:lnTo>
                  <a:pt x="222" y="98"/>
                </a:lnTo>
                <a:lnTo>
                  <a:pt x="222" y="98"/>
                </a:lnTo>
                <a:lnTo>
                  <a:pt x="213" y="98"/>
                </a:lnTo>
                <a:lnTo>
                  <a:pt x="213" y="98"/>
                </a:lnTo>
                <a:lnTo>
                  <a:pt x="204" y="98"/>
                </a:lnTo>
                <a:lnTo>
                  <a:pt x="204" y="98"/>
                </a:lnTo>
                <a:lnTo>
                  <a:pt x="195" y="98"/>
                </a:lnTo>
                <a:lnTo>
                  <a:pt x="195" y="107"/>
                </a:lnTo>
                <a:lnTo>
                  <a:pt x="195" y="107"/>
                </a:lnTo>
                <a:lnTo>
                  <a:pt x="186" y="107"/>
                </a:lnTo>
                <a:lnTo>
                  <a:pt x="186" y="107"/>
                </a:lnTo>
                <a:lnTo>
                  <a:pt x="177" y="107"/>
                </a:lnTo>
                <a:lnTo>
                  <a:pt x="177" y="107"/>
                </a:lnTo>
                <a:lnTo>
                  <a:pt x="168" y="107"/>
                </a:lnTo>
                <a:lnTo>
                  <a:pt x="168" y="107"/>
                </a:lnTo>
                <a:lnTo>
                  <a:pt x="160" y="107"/>
                </a:lnTo>
                <a:lnTo>
                  <a:pt x="160" y="107"/>
                </a:lnTo>
                <a:lnTo>
                  <a:pt x="160" y="116"/>
                </a:lnTo>
                <a:lnTo>
                  <a:pt x="151" y="116"/>
                </a:lnTo>
                <a:lnTo>
                  <a:pt x="151" y="116"/>
                </a:lnTo>
                <a:lnTo>
                  <a:pt x="142" y="116"/>
                </a:lnTo>
                <a:lnTo>
                  <a:pt x="142" y="116"/>
                </a:lnTo>
                <a:lnTo>
                  <a:pt x="133" y="116"/>
                </a:lnTo>
                <a:lnTo>
                  <a:pt x="133" y="116"/>
                </a:lnTo>
                <a:lnTo>
                  <a:pt x="124" y="116"/>
                </a:lnTo>
                <a:lnTo>
                  <a:pt x="124" y="116"/>
                </a:lnTo>
                <a:lnTo>
                  <a:pt x="124" y="116"/>
                </a:lnTo>
                <a:lnTo>
                  <a:pt x="115" y="116"/>
                </a:lnTo>
                <a:lnTo>
                  <a:pt x="115" y="116"/>
                </a:lnTo>
                <a:lnTo>
                  <a:pt x="106" y="124"/>
                </a:lnTo>
                <a:lnTo>
                  <a:pt x="106" y="124"/>
                </a:lnTo>
                <a:lnTo>
                  <a:pt x="97" y="124"/>
                </a:lnTo>
                <a:lnTo>
                  <a:pt x="97" y="124"/>
                </a:lnTo>
                <a:lnTo>
                  <a:pt x="97" y="124"/>
                </a:lnTo>
                <a:lnTo>
                  <a:pt x="89" y="124"/>
                </a:lnTo>
                <a:lnTo>
                  <a:pt x="89" y="124"/>
                </a:lnTo>
                <a:lnTo>
                  <a:pt x="80" y="124"/>
                </a:lnTo>
                <a:lnTo>
                  <a:pt x="80" y="124"/>
                </a:lnTo>
                <a:lnTo>
                  <a:pt x="71" y="124"/>
                </a:lnTo>
                <a:lnTo>
                  <a:pt x="71" y="133"/>
                </a:lnTo>
                <a:lnTo>
                  <a:pt x="62" y="133"/>
                </a:lnTo>
                <a:lnTo>
                  <a:pt x="62" y="133"/>
                </a:lnTo>
                <a:lnTo>
                  <a:pt x="62" y="133"/>
                </a:lnTo>
                <a:lnTo>
                  <a:pt x="53" y="133"/>
                </a:lnTo>
                <a:lnTo>
                  <a:pt x="53" y="133"/>
                </a:lnTo>
                <a:lnTo>
                  <a:pt x="44" y="133"/>
                </a:lnTo>
                <a:lnTo>
                  <a:pt x="44" y="133"/>
                </a:lnTo>
                <a:lnTo>
                  <a:pt x="35" y="133"/>
                </a:lnTo>
                <a:lnTo>
                  <a:pt x="35" y="133"/>
                </a:lnTo>
                <a:lnTo>
                  <a:pt x="27" y="133"/>
                </a:lnTo>
                <a:lnTo>
                  <a:pt x="27" y="133"/>
                </a:lnTo>
                <a:lnTo>
                  <a:pt x="27" y="142"/>
                </a:lnTo>
                <a:lnTo>
                  <a:pt x="18" y="142"/>
                </a:lnTo>
                <a:lnTo>
                  <a:pt x="18" y="142"/>
                </a:lnTo>
                <a:lnTo>
                  <a:pt x="9" y="142"/>
                </a:lnTo>
                <a:lnTo>
                  <a:pt x="9" y="142"/>
                </a:lnTo>
                <a:lnTo>
                  <a:pt x="0" y="142"/>
                </a:lnTo>
                <a:lnTo>
                  <a:pt x="0" y="142"/>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6" name="Freeform 53"/>
          <p:cNvSpPr>
            <a:spLocks/>
          </p:cNvSpPr>
          <p:nvPr/>
        </p:nvSpPr>
        <p:spPr bwMode="auto">
          <a:xfrm>
            <a:off x="2738218" y="4784767"/>
            <a:ext cx="973793" cy="190204"/>
          </a:xfrm>
          <a:custGeom>
            <a:avLst/>
            <a:gdLst>
              <a:gd name="T0" fmla="*/ 719 w 727"/>
              <a:gd name="T1" fmla="*/ 142 h 142"/>
              <a:gd name="T2" fmla="*/ 701 w 727"/>
              <a:gd name="T3" fmla="*/ 142 h 142"/>
              <a:gd name="T4" fmla="*/ 692 w 727"/>
              <a:gd name="T5" fmla="*/ 142 h 142"/>
              <a:gd name="T6" fmla="*/ 683 w 727"/>
              <a:gd name="T7" fmla="*/ 142 h 142"/>
              <a:gd name="T8" fmla="*/ 665 w 727"/>
              <a:gd name="T9" fmla="*/ 133 h 142"/>
              <a:gd name="T10" fmla="*/ 657 w 727"/>
              <a:gd name="T11" fmla="*/ 133 h 142"/>
              <a:gd name="T12" fmla="*/ 648 w 727"/>
              <a:gd name="T13" fmla="*/ 133 h 142"/>
              <a:gd name="T14" fmla="*/ 630 w 727"/>
              <a:gd name="T15" fmla="*/ 133 h 142"/>
              <a:gd name="T16" fmla="*/ 621 w 727"/>
              <a:gd name="T17" fmla="*/ 124 h 142"/>
              <a:gd name="T18" fmla="*/ 612 w 727"/>
              <a:gd name="T19" fmla="*/ 124 h 142"/>
              <a:gd name="T20" fmla="*/ 603 w 727"/>
              <a:gd name="T21" fmla="*/ 124 h 142"/>
              <a:gd name="T22" fmla="*/ 586 w 727"/>
              <a:gd name="T23" fmla="*/ 116 h 142"/>
              <a:gd name="T24" fmla="*/ 577 w 727"/>
              <a:gd name="T25" fmla="*/ 116 h 142"/>
              <a:gd name="T26" fmla="*/ 568 w 727"/>
              <a:gd name="T27" fmla="*/ 107 h 142"/>
              <a:gd name="T28" fmla="*/ 550 w 727"/>
              <a:gd name="T29" fmla="*/ 107 h 142"/>
              <a:gd name="T30" fmla="*/ 541 w 727"/>
              <a:gd name="T31" fmla="*/ 98 h 142"/>
              <a:gd name="T32" fmla="*/ 532 w 727"/>
              <a:gd name="T33" fmla="*/ 89 h 142"/>
              <a:gd name="T34" fmla="*/ 515 w 727"/>
              <a:gd name="T35" fmla="*/ 80 h 142"/>
              <a:gd name="T36" fmla="*/ 506 w 727"/>
              <a:gd name="T37" fmla="*/ 71 h 142"/>
              <a:gd name="T38" fmla="*/ 497 w 727"/>
              <a:gd name="T39" fmla="*/ 54 h 142"/>
              <a:gd name="T40" fmla="*/ 479 w 727"/>
              <a:gd name="T41" fmla="*/ 45 h 142"/>
              <a:gd name="T42" fmla="*/ 470 w 727"/>
              <a:gd name="T43" fmla="*/ 36 h 142"/>
              <a:gd name="T44" fmla="*/ 461 w 727"/>
              <a:gd name="T45" fmla="*/ 27 h 142"/>
              <a:gd name="T46" fmla="*/ 444 w 727"/>
              <a:gd name="T47" fmla="*/ 18 h 142"/>
              <a:gd name="T48" fmla="*/ 435 w 727"/>
              <a:gd name="T49" fmla="*/ 9 h 142"/>
              <a:gd name="T50" fmla="*/ 426 w 727"/>
              <a:gd name="T51" fmla="*/ 9 h 142"/>
              <a:gd name="T52" fmla="*/ 408 w 727"/>
              <a:gd name="T53" fmla="*/ 9 h 142"/>
              <a:gd name="T54" fmla="*/ 399 w 727"/>
              <a:gd name="T55" fmla="*/ 9 h 142"/>
              <a:gd name="T56" fmla="*/ 391 w 727"/>
              <a:gd name="T57" fmla="*/ 9 h 142"/>
              <a:gd name="T58" fmla="*/ 373 w 727"/>
              <a:gd name="T59" fmla="*/ 18 h 142"/>
              <a:gd name="T60" fmla="*/ 364 w 727"/>
              <a:gd name="T61" fmla="*/ 27 h 142"/>
              <a:gd name="T62" fmla="*/ 355 w 727"/>
              <a:gd name="T63" fmla="*/ 36 h 142"/>
              <a:gd name="T64" fmla="*/ 337 w 727"/>
              <a:gd name="T65" fmla="*/ 45 h 142"/>
              <a:gd name="T66" fmla="*/ 328 w 727"/>
              <a:gd name="T67" fmla="*/ 54 h 142"/>
              <a:gd name="T68" fmla="*/ 320 w 727"/>
              <a:gd name="T69" fmla="*/ 62 h 142"/>
              <a:gd name="T70" fmla="*/ 311 w 727"/>
              <a:gd name="T71" fmla="*/ 71 h 142"/>
              <a:gd name="T72" fmla="*/ 293 w 727"/>
              <a:gd name="T73" fmla="*/ 71 h 142"/>
              <a:gd name="T74" fmla="*/ 284 w 727"/>
              <a:gd name="T75" fmla="*/ 80 h 142"/>
              <a:gd name="T76" fmla="*/ 275 w 727"/>
              <a:gd name="T77" fmla="*/ 80 h 142"/>
              <a:gd name="T78" fmla="*/ 258 w 727"/>
              <a:gd name="T79" fmla="*/ 89 h 142"/>
              <a:gd name="T80" fmla="*/ 249 w 727"/>
              <a:gd name="T81" fmla="*/ 89 h 142"/>
              <a:gd name="T82" fmla="*/ 240 w 727"/>
              <a:gd name="T83" fmla="*/ 98 h 142"/>
              <a:gd name="T84" fmla="*/ 222 w 727"/>
              <a:gd name="T85" fmla="*/ 98 h 142"/>
              <a:gd name="T86" fmla="*/ 213 w 727"/>
              <a:gd name="T87" fmla="*/ 98 h 142"/>
              <a:gd name="T88" fmla="*/ 204 w 727"/>
              <a:gd name="T89" fmla="*/ 98 h 142"/>
              <a:gd name="T90" fmla="*/ 187 w 727"/>
              <a:gd name="T91" fmla="*/ 107 h 142"/>
              <a:gd name="T92" fmla="*/ 178 w 727"/>
              <a:gd name="T93" fmla="*/ 107 h 142"/>
              <a:gd name="T94" fmla="*/ 169 w 727"/>
              <a:gd name="T95" fmla="*/ 107 h 142"/>
              <a:gd name="T96" fmla="*/ 151 w 727"/>
              <a:gd name="T97" fmla="*/ 116 h 142"/>
              <a:gd name="T98" fmla="*/ 142 w 727"/>
              <a:gd name="T99" fmla="*/ 116 h 142"/>
              <a:gd name="T100" fmla="*/ 133 w 727"/>
              <a:gd name="T101" fmla="*/ 116 h 142"/>
              <a:gd name="T102" fmla="*/ 116 w 727"/>
              <a:gd name="T103" fmla="*/ 116 h 142"/>
              <a:gd name="T104" fmla="*/ 107 w 727"/>
              <a:gd name="T105" fmla="*/ 124 h 142"/>
              <a:gd name="T106" fmla="*/ 98 w 727"/>
              <a:gd name="T107" fmla="*/ 124 h 142"/>
              <a:gd name="T108" fmla="*/ 80 w 727"/>
              <a:gd name="T109" fmla="*/ 124 h 142"/>
              <a:gd name="T110" fmla="*/ 71 w 727"/>
              <a:gd name="T111" fmla="*/ 133 h 142"/>
              <a:gd name="T112" fmla="*/ 62 w 727"/>
              <a:gd name="T113" fmla="*/ 133 h 142"/>
              <a:gd name="T114" fmla="*/ 45 w 727"/>
              <a:gd name="T115" fmla="*/ 133 h 142"/>
              <a:gd name="T116" fmla="*/ 36 w 727"/>
              <a:gd name="T117" fmla="*/ 133 h 142"/>
              <a:gd name="T118" fmla="*/ 27 w 727"/>
              <a:gd name="T119" fmla="*/ 142 h 142"/>
              <a:gd name="T120" fmla="*/ 18 w 727"/>
              <a:gd name="T121" fmla="*/ 142 h 142"/>
              <a:gd name="T122" fmla="*/ 0 w 727"/>
              <a:gd name="T123"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27" h="142">
                <a:moveTo>
                  <a:pt x="727" y="142"/>
                </a:moveTo>
                <a:lnTo>
                  <a:pt x="719" y="142"/>
                </a:lnTo>
                <a:lnTo>
                  <a:pt x="719" y="142"/>
                </a:lnTo>
                <a:lnTo>
                  <a:pt x="710" y="142"/>
                </a:lnTo>
                <a:lnTo>
                  <a:pt x="710" y="142"/>
                </a:lnTo>
                <a:lnTo>
                  <a:pt x="701" y="142"/>
                </a:lnTo>
                <a:lnTo>
                  <a:pt x="701" y="142"/>
                </a:lnTo>
                <a:lnTo>
                  <a:pt x="701" y="142"/>
                </a:lnTo>
                <a:lnTo>
                  <a:pt x="692" y="142"/>
                </a:lnTo>
                <a:lnTo>
                  <a:pt x="692" y="142"/>
                </a:lnTo>
                <a:lnTo>
                  <a:pt x="683" y="142"/>
                </a:lnTo>
                <a:lnTo>
                  <a:pt x="683" y="142"/>
                </a:lnTo>
                <a:lnTo>
                  <a:pt x="674" y="142"/>
                </a:lnTo>
                <a:lnTo>
                  <a:pt x="674" y="142"/>
                </a:lnTo>
                <a:lnTo>
                  <a:pt x="665" y="133"/>
                </a:lnTo>
                <a:lnTo>
                  <a:pt x="665" y="133"/>
                </a:lnTo>
                <a:lnTo>
                  <a:pt x="665" y="133"/>
                </a:lnTo>
                <a:lnTo>
                  <a:pt x="657" y="133"/>
                </a:lnTo>
                <a:lnTo>
                  <a:pt x="657" y="133"/>
                </a:lnTo>
                <a:lnTo>
                  <a:pt x="648" y="133"/>
                </a:lnTo>
                <a:lnTo>
                  <a:pt x="648" y="133"/>
                </a:lnTo>
                <a:lnTo>
                  <a:pt x="639" y="133"/>
                </a:lnTo>
                <a:lnTo>
                  <a:pt x="639" y="133"/>
                </a:lnTo>
                <a:lnTo>
                  <a:pt x="630" y="133"/>
                </a:lnTo>
                <a:lnTo>
                  <a:pt x="630" y="133"/>
                </a:lnTo>
                <a:lnTo>
                  <a:pt x="630" y="133"/>
                </a:lnTo>
                <a:lnTo>
                  <a:pt x="621" y="124"/>
                </a:lnTo>
                <a:lnTo>
                  <a:pt x="621" y="124"/>
                </a:lnTo>
                <a:lnTo>
                  <a:pt x="612" y="124"/>
                </a:lnTo>
                <a:lnTo>
                  <a:pt x="612" y="124"/>
                </a:lnTo>
                <a:lnTo>
                  <a:pt x="603" y="124"/>
                </a:lnTo>
                <a:lnTo>
                  <a:pt x="603" y="124"/>
                </a:lnTo>
                <a:lnTo>
                  <a:pt x="603" y="124"/>
                </a:lnTo>
                <a:lnTo>
                  <a:pt x="594" y="124"/>
                </a:lnTo>
                <a:lnTo>
                  <a:pt x="594" y="116"/>
                </a:lnTo>
                <a:lnTo>
                  <a:pt x="586" y="116"/>
                </a:lnTo>
                <a:lnTo>
                  <a:pt x="586" y="116"/>
                </a:lnTo>
                <a:lnTo>
                  <a:pt x="577" y="116"/>
                </a:lnTo>
                <a:lnTo>
                  <a:pt x="577" y="116"/>
                </a:lnTo>
                <a:lnTo>
                  <a:pt x="568" y="116"/>
                </a:lnTo>
                <a:lnTo>
                  <a:pt x="568" y="107"/>
                </a:lnTo>
                <a:lnTo>
                  <a:pt x="568" y="107"/>
                </a:lnTo>
                <a:lnTo>
                  <a:pt x="559" y="107"/>
                </a:lnTo>
                <a:lnTo>
                  <a:pt x="559" y="107"/>
                </a:lnTo>
                <a:lnTo>
                  <a:pt x="550" y="107"/>
                </a:lnTo>
                <a:lnTo>
                  <a:pt x="550" y="98"/>
                </a:lnTo>
                <a:lnTo>
                  <a:pt x="541" y="98"/>
                </a:lnTo>
                <a:lnTo>
                  <a:pt x="541" y="98"/>
                </a:lnTo>
                <a:lnTo>
                  <a:pt x="532" y="89"/>
                </a:lnTo>
                <a:lnTo>
                  <a:pt x="532" y="89"/>
                </a:lnTo>
                <a:lnTo>
                  <a:pt x="532" y="89"/>
                </a:lnTo>
                <a:lnTo>
                  <a:pt x="524" y="80"/>
                </a:lnTo>
                <a:lnTo>
                  <a:pt x="524" y="80"/>
                </a:lnTo>
                <a:lnTo>
                  <a:pt x="515" y="80"/>
                </a:lnTo>
                <a:lnTo>
                  <a:pt x="515" y="71"/>
                </a:lnTo>
                <a:lnTo>
                  <a:pt x="506" y="71"/>
                </a:lnTo>
                <a:lnTo>
                  <a:pt x="506" y="71"/>
                </a:lnTo>
                <a:lnTo>
                  <a:pt x="506" y="62"/>
                </a:lnTo>
                <a:lnTo>
                  <a:pt x="497" y="62"/>
                </a:lnTo>
                <a:lnTo>
                  <a:pt x="497" y="54"/>
                </a:lnTo>
                <a:lnTo>
                  <a:pt x="488" y="54"/>
                </a:lnTo>
                <a:lnTo>
                  <a:pt x="488" y="54"/>
                </a:lnTo>
                <a:lnTo>
                  <a:pt x="479" y="45"/>
                </a:lnTo>
                <a:lnTo>
                  <a:pt x="479" y="45"/>
                </a:lnTo>
                <a:lnTo>
                  <a:pt x="470" y="36"/>
                </a:lnTo>
                <a:lnTo>
                  <a:pt x="470" y="36"/>
                </a:lnTo>
                <a:lnTo>
                  <a:pt x="470" y="36"/>
                </a:lnTo>
                <a:lnTo>
                  <a:pt x="461" y="27"/>
                </a:lnTo>
                <a:lnTo>
                  <a:pt x="461" y="27"/>
                </a:lnTo>
                <a:lnTo>
                  <a:pt x="453" y="18"/>
                </a:lnTo>
                <a:lnTo>
                  <a:pt x="453" y="18"/>
                </a:lnTo>
                <a:lnTo>
                  <a:pt x="444" y="18"/>
                </a:lnTo>
                <a:lnTo>
                  <a:pt x="444" y="18"/>
                </a:lnTo>
                <a:lnTo>
                  <a:pt x="435" y="9"/>
                </a:lnTo>
                <a:lnTo>
                  <a:pt x="435" y="9"/>
                </a:lnTo>
                <a:lnTo>
                  <a:pt x="435" y="9"/>
                </a:lnTo>
                <a:lnTo>
                  <a:pt x="426" y="9"/>
                </a:lnTo>
                <a:lnTo>
                  <a:pt x="426" y="9"/>
                </a:lnTo>
                <a:lnTo>
                  <a:pt x="417" y="9"/>
                </a:lnTo>
                <a:lnTo>
                  <a:pt x="417" y="0"/>
                </a:lnTo>
                <a:lnTo>
                  <a:pt x="408" y="9"/>
                </a:lnTo>
                <a:lnTo>
                  <a:pt x="408" y="9"/>
                </a:lnTo>
                <a:lnTo>
                  <a:pt x="408" y="9"/>
                </a:lnTo>
                <a:lnTo>
                  <a:pt x="399" y="9"/>
                </a:lnTo>
                <a:lnTo>
                  <a:pt x="399" y="9"/>
                </a:lnTo>
                <a:lnTo>
                  <a:pt x="391" y="9"/>
                </a:lnTo>
                <a:lnTo>
                  <a:pt x="391" y="9"/>
                </a:lnTo>
                <a:lnTo>
                  <a:pt x="382" y="18"/>
                </a:lnTo>
                <a:lnTo>
                  <a:pt x="382" y="18"/>
                </a:lnTo>
                <a:lnTo>
                  <a:pt x="373" y="18"/>
                </a:lnTo>
                <a:lnTo>
                  <a:pt x="373" y="18"/>
                </a:lnTo>
                <a:lnTo>
                  <a:pt x="373" y="27"/>
                </a:lnTo>
                <a:lnTo>
                  <a:pt x="364" y="27"/>
                </a:lnTo>
                <a:lnTo>
                  <a:pt x="364" y="27"/>
                </a:lnTo>
                <a:lnTo>
                  <a:pt x="355" y="36"/>
                </a:lnTo>
                <a:lnTo>
                  <a:pt x="355" y="36"/>
                </a:lnTo>
                <a:lnTo>
                  <a:pt x="346" y="36"/>
                </a:lnTo>
                <a:lnTo>
                  <a:pt x="346" y="45"/>
                </a:lnTo>
                <a:lnTo>
                  <a:pt x="337" y="45"/>
                </a:lnTo>
                <a:lnTo>
                  <a:pt x="337" y="45"/>
                </a:lnTo>
                <a:lnTo>
                  <a:pt x="337" y="54"/>
                </a:lnTo>
                <a:lnTo>
                  <a:pt x="328" y="54"/>
                </a:lnTo>
                <a:lnTo>
                  <a:pt x="328" y="54"/>
                </a:lnTo>
                <a:lnTo>
                  <a:pt x="320" y="62"/>
                </a:lnTo>
                <a:lnTo>
                  <a:pt x="320" y="62"/>
                </a:lnTo>
                <a:lnTo>
                  <a:pt x="311" y="62"/>
                </a:lnTo>
                <a:lnTo>
                  <a:pt x="311" y="62"/>
                </a:lnTo>
                <a:lnTo>
                  <a:pt x="311" y="71"/>
                </a:lnTo>
                <a:lnTo>
                  <a:pt x="302" y="71"/>
                </a:lnTo>
                <a:lnTo>
                  <a:pt x="302" y="71"/>
                </a:lnTo>
                <a:lnTo>
                  <a:pt x="293" y="71"/>
                </a:lnTo>
                <a:lnTo>
                  <a:pt x="293" y="71"/>
                </a:lnTo>
                <a:lnTo>
                  <a:pt x="284" y="80"/>
                </a:lnTo>
                <a:lnTo>
                  <a:pt x="284" y="80"/>
                </a:lnTo>
                <a:lnTo>
                  <a:pt x="275" y="80"/>
                </a:lnTo>
                <a:lnTo>
                  <a:pt x="275" y="80"/>
                </a:lnTo>
                <a:lnTo>
                  <a:pt x="275" y="80"/>
                </a:lnTo>
                <a:lnTo>
                  <a:pt x="266" y="80"/>
                </a:lnTo>
                <a:lnTo>
                  <a:pt x="266" y="89"/>
                </a:lnTo>
                <a:lnTo>
                  <a:pt x="258" y="89"/>
                </a:lnTo>
                <a:lnTo>
                  <a:pt x="258" y="89"/>
                </a:lnTo>
                <a:lnTo>
                  <a:pt x="249" y="89"/>
                </a:lnTo>
                <a:lnTo>
                  <a:pt x="249" y="89"/>
                </a:lnTo>
                <a:lnTo>
                  <a:pt x="240" y="89"/>
                </a:lnTo>
                <a:lnTo>
                  <a:pt x="240" y="89"/>
                </a:lnTo>
                <a:lnTo>
                  <a:pt x="240" y="98"/>
                </a:lnTo>
                <a:lnTo>
                  <a:pt x="231" y="98"/>
                </a:lnTo>
                <a:lnTo>
                  <a:pt x="231" y="98"/>
                </a:lnTo>
                <a:lnTo>
                  <a:pt x="222" y="98"/>
                </a:lnTo>
                <a:lnTo>
                  <a:pt x="222" y="98"/>
                </a:lnTo>
                <a:lnTo>
                  <a:pt x="213" y="98"/>
                </a:lnTo>
                <a:lnTo>
                  <a:pt x="213" y="98"/>
                </a:lnTo>
                <a:lnTo>
                  <a:pt x="213" y="98"/>
                </a:lnTo>
                <a:lnTo>
                  <a:pt x="204" y="98"/>
                </a:lnTo>
                <a:lnTo>
                  <a:pt x="204" y="98"/>
                </a:lnTo>
                <a:lnTo>
                  <a:pt x="195" y="107"/>
                </a:lnTo>
                <a:lnTo>
                  <a:pt x="195" y="107"/>
                </a:lnTo>
                <a:lnTo>
                  <a:pt x="187" y="107"/>
                </a:lnTo>
                <a:lnTo>
                  <a:pt x="187" y="107"/>
                </a:lnTo>
                <a:lnTo>
                  <a:pt x="178" y="107"/>
                </a:lnTo>
                <a:lnTo>
                  <a:pt x="178" y="107"/>
                </a:lnTo>
                <a:lnTo>
                  <a:pt x="178" y="107"/>
                </a:lnTo>
                <a:lnTo>
                  <a:pt x="169" y="107"/>
                </a:lnTo>
                <a:lnTo>
                  <a:pt x="169" y="107"/>
                </a:lnTo>
                <a:lnTo>
                  <a:pt x="160" y="107"/>
                </a:lnTo>
                <a:lnTo>
                  <a:pt x="160" y="116"/>
                </a:lnTo>
                <a:lnTo>
                  <a:pt x="151" y="116"/>
                </a:lnTo>
                <a:lnTo>
                  <a:pt x="151" y="116"/>
                </a:lnTo>
                <a:lnTo>
                  <a:pt x="142" y="116"/>
                </a:lnTo>
                <a:lnTo>
                  <a:pt x="142" y="116"/>
                </a:lnTo>
                <a:lnTo>
                  <a:pt x="142" y="116"/>
                </a:lnTo>
                <a:lnTo>
                  <a:pt x="133" y="116"/>
                </a:lnTo>
                <a:lnTo>
                  <a:pt x="133" y="116"/>
                </a:lnTo>
                <a:lnTo>
                  <a:pt x="125" y="116"/>
                </a:lnTo>
                <a:lnTo>
                  <a:pt x="125" y="116"/>
                </a:lnTo>
                <a:lnTo>
                  <a:pt x="116" y="116"/>
                </a:lnTo>
                <a:lnTo>
                  <a:pt x="116" y="116"/>
                </a:lnTo>
                <a:lnTo>
                  <a:pt x="116" y="124"/>
                </a:lnTo>
                <a:lnTo>
                  <a:pt x="107" y="124"/>
                </a:lnTo>
                <a:lnTo>
                  <a:pt x="107" y="124"/>
                </a:lnTo>
                <a:lnTo>
                  <a:pt x="98" y="124"/>
                </a:lnTo>
                <a:lnTo>
                  <a:pt x="98" y="124"/>
                </a:lnTo>
                <a:lnTo>
                  <a:pt x="89" y="124"/>
                </a:lnTo>
                <a:lnTo>
                  <a:pt x="89" y="124"/>
                </a:lnTo>
                <a:lnTo>
                  <a:pt x="80" y="124"/>
                </a:lnTo>
                <a:lnTo>
                  <a:pt x="80" y="124"/>
                </a:lnTo>
                <a:lnTo>
                  <a:pt x="80" y="124"/>
                </a:lnTo>
                <a:lnTo>
                  <a:pt x="71" y="133"/>
                </a:lnTo>
                <a:lnTo>
                  <a:pt x="71" y="133"/>
                </a:lnTo>
                <a:lnTo>
                  <a:pt x="62" y="133"/>
                </a:lnTo>
                <a:lnTo>
                  <a:pt x="62" y="133"/>
                </a:lnTo>
                <a:lnTo>
                  <a:pt x="54" y="133"/>
                </a:lnTo>
                <a:lnTo>
                  <a:pt x="54" y="133"/>
                </a:lnTo>
                <a:lnTo>
                  <a:pt x="45" y="133"/>
                </a:lnTo>
                <a:lnTo>
                  <a:pt x="45" y="133"/>
                </a:lnTo>
                <a:lnTo>
                  <a:pt x="45" y="133"/>
                </a:lnTo>
                <a:lnTo>
                  <a:pt x="36" y="133"/>
                </a:lnTo>
                <a:lnTo>
                  <a:pt x="36" y="133"/>
                </a:lnTo>
                <a:lnTo>
                  <a:pt x="27" y="133"/>
                </a:lnTo>
                <a:lnTo>
                  <a:pt x="27" y="142"/>
                </a:lnTo>
                <a:lnTo>
                  <a:pt x="18" y="142"/>
                </a:lnTo>
                <a:lnTo>
                  <a:pt x="18" y="142"/>
                </a:lnTo>
                <a:lnTo>
                  <a:pt x="18" y="142"/>
                </a:lnTo>
                <a:lnTo>
                  <a:pt x="9" y="142"/>
                </a:lnTo>
                <a:lnTo>
                  <a:pt x="9" y="142"/>
                </a:lnTo>
                <a:lnTo>
                  <a:pt x="0" y="142"/>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7" name="Freeform 54"/>
          <p:cNvSpPr>
            <a:spLocks/>
          </p:cNvSpPr>
          <p:nvPr/>
        </p:nvSpPr>
        <p:spPr bwMode="auto">
          <a:xfrm>
            <a:off x="2513187" y="4691005"/>
            <a:ext cx="961737" cy="320133"/>
          </a:xfrm>
          <a:custGeom>
            <a:avLst/>
            <a:gdLst>
              <a:gd name="T0" fmla="*/ 718 w 718"/>
              <a:gd name="T1" fmla="*/ 168 h 239"/>
              <a:gd name="T2" fmla="*/ 700 w 718"/>
              <a:gd name="T3" fmla="*/ 159 h 239"/>
              <a:gd name="T4" fmla="*/ 692 w 718"/>
              <a:gd name="T5" fmla="*/ 141 h 239"/>
              <a:gd name="T6" fmla="*/ 683 w 718"/>
              <a:gd name="T7" fmla="*/ 132 h 239"/>
              <a:gd name="T8" fmla="*/ 665 w 718"/>
              <a:gd name="T9" fmla="*/ 124 h 239"/>
              <a:gd name="T10" fmla="*/ 656 w 718"/>
              <a:gd name="T11" fmla="*/ 106 h 239"/>
              <a:gd name="T12" fmla="*/ 647 w 718"/>
              <a:gd name="T13" fmla="*/ 88 h 239"/>
              <a:gd name="T14" fmla="*/ 629 w 718"/>
              <a:gd name="T15" fmla="*/ 79 h 239"/>
              <a:gd name="T16" fmla="*/ 621 w 718"/>
              <a:gd name="T17" fmla="*/ 62 h 239"/>
              <a:gd name="T18" fmla="*/ 612 w 718"/>
              <a:gd name="T19" fmla="*/ 53 h 239"/>
              <a:gd name="T20" fmla="*/ 594 w 718"/>
              <a:gd name="T21" fmla="*/ 44 h 239"/>
              <a:gd name="T22" fmla="*/ 585 w 718"/>
              <a:gd name="T23" fmla="*/ 35 h 239"/>
              <a:gd name="T24" fmla="*/ 576 w 718"/>
              <a:gd name="T25" fmla="*/ 26 h 239"/>
              <a:gd name="T26" fmla="*/ 559 w 718"/>
              <a:gd name="T27" fmla="*/ 26 h 239"/>
              <a:gd name="T28" fmla="*/ 550 w 718"/>
              <a:gd name="T29" fmla="*/ 17 h 239"/>
              <a:gd name="T30" fmla="*/ 541 w 718"/>
              <a:gd name="T31" fmla="*/ 17 h 239"/>
              <a:gd name="T32" fmla="*/ 523 w 718"/>
              <a:gd name="T33" fmla="*/ 17 h 239"/>
              <a:gd name="T34" fmla="*/ 514 w 718"/>
              <a:gd name="T35" fmla="*/ 17 h 239"/>
              <a:gd name="T36" fmla="*/ 505 w 718"/>
              <a:gd name="T37" fmla="*/ 17 h 239"/>
              <a:gd name="T38" fmla="*/ 488 w 718"/>
              <a:gd name="T39" fmla="*/ 8 h 239"/>
              <a:gd name="T40" fmla="*/ 479 w 718"/>
              <a:gd name="T41" fmla="*/ 8 h 239"/>
              <a:gd name="T42" fmla="*/ 470 w 718"/>
              <a:gd name="T43" fmla="*/ 0 h 239"/>
              <a:gd name="T44" fmla="*/ 452 w 718"/>
              <a:gd name="T45" fmla="*/ 0 h 239"/>
              <a:gd name="T46" fmla="*/ 443 w 718"/>
              <a:gd name="T47" fmla="*/ 0 h 239"/>
              <a:gd name="T48" fmla="*/ 434 w 718"/>
              <a:gd name="T49" fmla="*/ 0 h 239"/>
              <a:gd name="T50" fmla="*/ 417 w 718"/>
              <a:gd name="T51" fmla="*/ 0 h 239"/>
              <a:gd name="T52" fmla="*/ 408 w 718"/>
              <a:gd name="T53" fmla="*/ 0 h 239"/>
              <a:gd name="T54" fmla="*/ 399 w 718"/>
              <a:gd name="T55" fmla="*/ 8 h 239"/>
              <a:gd name="T56" fmla="*/ 390 w 718"/>
              <a:gd name="T57" fmla="*/ 17 h 239"/>
              <a:gd name="T58" fmla="*/ 372 w 718"/>
              <a:gd name="T59" fmla="*/ 26 h 239"/>
              <a:gd name="T60" fmla="*/ 363 w 718"/>
              <a:gd name="T61" fmla="*/ 44 h 239"/>
              <a:gd name="T62" fmla="*/ 355 w 718"/>
              <a:gd name="T63" fmla="*/ 53 h 239"/>
              <a:gd name="T64" fmla="*/ 337 w 718"/>
              <a:gd name="T65" fmla="*/ 62 h 239"/>
              <a:gd name="T66" fmla="*/ 328 w 718"/>
              <a:gd name="T67" fmla="*/ 79 h 239"/>
              <a:gd name="T68" fmla="*/ 319 w 718"/>
              <a:gd name="T69" fmla="*/ 88 h 239"/>
              <a:gd name="T70" fmla="*/ 301 w 718"/>
              <a:gd name="T71" fmla="*/ 97 h 239"/>
              <a:gd name="T72" fmla="*/ 293 w 718"/>
              <a:gd name="T73" fmla="*/ 106 h 239"/>
              <a:gd name="T74" fmla="*/ 284 w 718"/>
              <a:gd name="T75" fmla="*/ 115 h 239"/>
              <a:gd name="T76" fmla="*/ 266 w 718"/>
              <a:gd name="T77" fmla="*/ 124 h 239"/>
              <a:gd name="T78" fmla="*/ 257 w 718"/>
              <a:gd name="T79" fmla="*/ 132 h 239"/>
              <a:gd name="T80" fmla="*/ 248 w 718"/>
              <a:gd name="T81" fmla="*/ 132 h 239"/>
              <a:gd name="T82" fmla="*/ 230 w 718"/>
              <a:gd name="T83" fmla="*/ 141 h 239"/>
              <a:gd name="T84" fmla="*/ 222 w 718"/>
              <a:gd name="T85" fmla="*/ 150 h 239"/>
              <a:gd name="T86" fmla="*/ 213 w 718"/>
              <a:gd name="T87" fmla="*/ 150 h 239"/>
              <a:gd name="T88" fmla="*/ 195 w 718"/>
              <a:gd name="T89" fmla="*/ 159 h 239"/>
              <a:gd name="T90" fmla="*/ 186 w 718"/>
              <a:gd name="T91" fmla="*/ 168 h 239"/>
              <a:gd name="T92" fmla="*/ 177 w 718"/>
              <a:gd name="T93" fmla="*/ 168 h 239"/>
              <a:gd name="T94" fmla="*/ 160 w 718"/>
              <a:gd name="T95" fmla="*/ 177 h 239"/>
              <a:gd name="T96" fmla="*/ 151 w 718"/>
              <a:gd name="T97" fmla="*/ 177 h 239"/>
              <a:gd name="T98" fmla="*/ 142 w 718"/>
              <a:gd name="T99" fmla="*/ 186 h 239"/>
              <a:gd name="T100" fmla="*/ 124 w 718"/>
              <a:gd name="T101" fmla="*/ 186 h 239"/>
              <a:gd name="T102" fmla="*/ 115 w 718"/>
              <a:gd name="T103" fmla="*/ 194 h 239"/>
              <a:gd name="T104" fmla="*/ 106 w 718"/>
              <a:gd name="T105" fmla="*/ 194 h 239"/>
              <a:gd name="T106" fmla="*/ 97 w 718"/>
              <a:gd name="T107" fmla="*/ 203 h 239"/>
              <a:gd name="T108" fmla="*/ 80 w 718"/>
              <a:gd name="T109" fmla="*/ 203 h 239"/>
              <a:gd name="T110" fmla="*/ 71 w 718"/>
              <a:gd name="T111" fmla="*/ 212 h 239"/>
              <a:gd name="T112" fmla="*/ 62 w 718"/>
              <a:gd name="T113" fmla="*/ 212 h 239"/>
              <a:gd name="T114" fmla="*/ 44 w 718"/>
              <a:gd name="T115" fmla="*/ 221 h 239"/>
              <a:gd name="T116" fmla="*/ 35 w 718"/>
              <a:gd name="T117" fmla="*/ 221 h 239"/>
              <a:gd name="T118" fmla="*/ 27 w 718"/>
              <a:gd name="T119" fmla="*/ 230 h 239"/>
              <a:gd name="T120" fmla="*/ 9 w 718"/>
              <a:gd name="T121" fmla="*/ 230 h 239"/>
              <a:gd name="T122" fmla="*/ 0 w 718"/>
              <a:gd name="T123" fmla="*/ 23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8" h="239">
                <a:moveTo>
                  <a:pt x="718" y="168"/>
                </a:moveTo>
                <a:lnTo>
                  <a:pt x="718" y="168"/>
                </a:lnTo>
                <a:lnTo>
                  <a:pt x="718" y="168"/>
                </a:lnTo>
                <a:lnTo>
                  <a:pt x="709" y="159"/>
                </a:lnTo>
                <a:lnTo>
                  <a:pt x="709" y="159"/>
                </a:lnTo>
                <a:lnTo>
                  <a:pt x="700" y="159"/>
                </a:lnTo>
                <a:lnTo>
                  <a:pt x="700" y="150"/>
                </a:lnTo>
                <a:lnTo>
                  <a:pt x="692" y="150"/>
                </a:lnTo>
                <a:lnTo>
                  <a:pt x="692" y="141"/>
                </a:lnTo>
                <a:lnTo>
                  <a:pt x="683" y="141"/>
                </a:lnTo>
                <a:lnTo>
                  <a:pt x="683" y="132"/>
                </a:lnTo>
                <a:lnTo>
                  <a:pt x="683" y="132"/>
                </a:lnTo>
                <a:lnTo>
                  <a:pt x="674" y="132"/>
                </a:lnTo>
                <a:lnTo>
                  <a:pt x="674" y="124"/>
                </a:lnTo>
                <a:lnTo>
                  <a:pt x="665" y="124"/>
                </a:lnTo>
                <a:lnTo>
                  <a:pt x="665" y="115"/>
                </a:lnTo>
                <a:lnTo>
                  <a:pt x="656" y="115"/>
                </a:lnTo>
                <a:lnTo>
                  <a:pt x="656" y="106"/>
                </a:lnTo>
                <a:lnTo>
                  <a:pt x="647" y="106"/>
                </a:lnTo>
                <a:lnTo>
                  <a:pt x="647" y="97"/>
                </a:lnTo>
                <a:lnTo>
                  <a:pt x="647" y="88"/>
                </a:lnTo>
                <a:lnTo>
                  <a:pt x="638" y="88"/>
                </a:lnTo>
                <a:lnTo>
                  <a:pt x="638" y="79"/>
                </a:lnTo>
                <a:lnTo>
                  <a:pt x="629" y="79"/>
                </a:lnTo>
                <a:lnTo>
                  <a:pt x="629" y="70"/>
                </a:lnTo>
                <a:lnTo>
                  <a:pt x="621" y="70"/>
                </a:lnTo>
                <a:lnTo>
                  <a:pt x="621" y="62"/>
                </a:lnTo>
                <a:lnTo>
                  <a:pt x="621" y="62"/>
                </a:lnTo>
                <a:lnTo>
                  <a:pt x="612" y="53"/>
                </a:lnTo>
                <a:lnTo>
                  <a:pt x="612" y="53"/>
                </a:lnTo>
                <a:lnTo>
                  <a:pt x="603" y="44"/>
                </a:lnTo>
                <a:lnTo>
                  <a:pt x="603" y="44"/>
                </a:lnTo>
                <a:lnTo>
                  <a:pt x="594" y="44"/>
                </a:lnTo>
                <a:lnTo>
                  <a:pt x="594" y="35"/>
                </a:lnTo>
                <a:lnTo>
                  <a:pt x="585" y="35"/>
                </a:lnTo>
                <a:lnTo>
                  <a:pt x="585" y="35"/>
                </a:lnTo>
                <a:lnTo>
                  <a:pt x="585" y="26"/>
                </a:lnTo>
                <a:lnTo>
                  <a:pt x="576" y="26"/>
                </a:lnTo>
                <a:lnTo>
                  <a:pt x="576" y="26"/>
                </a:lnTo>
                <a:lnTo>
                  <a:pt x="567" y="26"/>
                </a:lnTo>
                <a:lnTo>
                  <a:pt x="567" y="26"/>
                </a:lnTo>
                <a:lnTo>
                  <a:pt x="559" y="26"/>
                </a:lnTo>
                <a:lnTo>
                  <a:pt x="559" y="26"/>
                </a:lnTo>
                <a:lnTo>
                  <a:pt x="550" y="17"/>
                </a:lnTo>
                <a:lnTo>
                  <a:pt x="550" y="17"/>
                </a:lnTo>
                <a:lnTo>
                  <a:pt x="550" y="17"/>
                </a:lnTo>
                <a:lnTo>
                  <a:pt x="541" y="17"/>
                </a:lnTo>
                <a:lnTo>
                  <a:pt x="541" y="17"/>
                </a:lnTo>
                <a:lnTo>
                  <a:pt x="532" y="17"/>
                </a:lnTo>
                <a:lnTo>
                  <a:pt x="532" y="17"/>
                </a:lnTo>
                <a:lnTo>
                  <a:pt x="523" y="17"/>
                </a:lnTo>
                <a:lnTo>
                  <a:pt x="523" y="17"/>
                </a:lnTo>
                <a:lnTo>
                  <a:pt x="514" y="17"/>
                </a:lnTo>
                <a:lnTo>
                  <a:pt x="514" y="17"/>
                </a:lnTo>
                <a:lnTo>
                  <a:pt x="514" y="17"/>
                </a:lnTo>
                <a:lnTo>
                  <a:pt x="505" y="17"/>
                </a:lnTo>
                <a:lnTo>
                  <a:pt x="505" y="17"/>
                </a:lnTo>
                <a:lnTo>
                  <a:pt x="496" y="8"/>
                </a:lnTo>
                <a:lnTo>
                  <a:pt x="496" y="8"/>
                </a:lnTo>
                <a:lnTo>
                  <a:pt x="488" y="8"/>
                </a:lnTo>
                <a:lnTo>
                  <a:pt x="488" y="8"/>
                </a:lnTo>
                <a:lnTo>
                  <a:pt x="488" y="8"/>
                </a:lnTo>
                <a:lnTo>
                  <a:pt x="479" y="8"/>
                </a:lnTo>
                <a:lnTo>
                  <a:pt x="479" y="8"/>
                </a:lnTo>
                <a:lnTo>
                  <a:pt x="470" y="8"/>
                </a:lnTo>
                <a:lnTo>
                  <a:pt x="470" y="0"/>
                </a:lnTo>
                <a:lnTo>
                  <a:pt x="461" y="0"/>
                </a:lnTo>
                <a:lnTo>
                  <a:pt x="461" y="0"/>
                </a:lnTo>
                <a:lnTo>
                  <a:pt x="452" y="0"/>
                </a:lnTo>
                <a:lnTo>
                  <a:pt x="452" y="0"/>
                </a:lnTo>
                <a:lnTo>
                  <a:pt x="452" y="0"/>
                </a:lnTo>
                <a:lnTo>
                  <a:pt x="443" y="0"/>
                </a:lnTo>
                <a:lnTo>
                  <a:pt x="443" y="0"/>
                </a:lnTo>
                <a:lnTo>
                  <a:pt x="434" y="0"/>
                </a:lnTo>
                <a:lnTo>
                  <a:pt x="434" y="0"/>
                </a:lnTo>
                <a:lnTo>
                  <a:pt x="426" y="0"/>
                </a:lnTo>
                <a:lnTo>
                  <a:pt x="426" y="0"/>
                </a:lnTo>
                <a:lnTo>
                  <a:pt x="417" y="0"/>
                </a:lnTo>
                <a:lnTo>
                  <a:pt x="417" y="0"/>
                </a:lnTo>
                <a:lnTo>
                  <a:pt x="417" y="0"/>
                </a:lnTo>
                <a:lnTo>
                  <a:pt x="408" y="0"/>
                </a:lnTo>
                <a:lnTo>
                  <a:pt x="408" y="8"/>
                </a:lnTo>
                <a:lnTo>
                  <a:pt x="399" y="8"/>
                </a:lnTo>
                <a:lnTo>
                  <a:pt x="399" y="8"/>
                </a:lnTo>
                <a:lnTo>
                  <a:pt x="390" y="8"/>
                </a:lnTo>
                <a:lnTo>
                  <a:pt x="390" y="17"/>
                </a:lnTo>
                <a:lnTo>
                  <a:pt x="390" y="17"/>
                </a:lnTo>
                <a:lnTo>
                  <a:pt x="381" y="26"/>
                </a:lnTo>
                <a:lnTo>
                  <a:pt x="381" y="26"/>
                </a:lnTo>
                <a:lnTo>
                  <a:pt x="372" y="26"/>
                </a:lnTo>
                <a:lnTo>
                  <a:pt x="372" y="35"/>
                </a:lnTo>
                <a:lnTo>
                  <a:pt x="363" y="35"/>
                </a:lnTo>
                <a:lnTo>
                  <a:pt x="363" y="44"/>
                </a:lnTo>
                <a:lnTo>
                  <a:pt x="355" y="44"/>
                </a:lnTo>
                <a:lnTo>
                  <a:pt x="355" y="53"/>
                </a:lnTo>
                <a:lnTo>
                  <a:pt x="355" y="53"/>
                </a:lnTo>
                <a:lnTo>
                  <a:pt x="346" y="62"/>
                </a:lnTo>
                <a:lnTo>
                  <a:pt x="346" y="62"/>
                </a:lnTo>
                <a:lnTo>
                  <a:pt x="337" y="62"/>
                </a:lnTo>
                <a:lnTo>
                  <a:pt x="337" y="70"/>
                </a:lnTo>
                <a:lnTo>
                  <a:pt x="328" y="70"/>
                </a:lnTo>
                <a:lnTo>
                  <a:pt x="328" y="79"/>
                </a:lnTo>
                <a:lnTo>
                  <a:pt x="319" y="79"/>
                </a:lnTo>
                <a:lnTo>
                  <a:pt x="319" y="88"/>
                </a:lnTo>
                <a:lnTo>
                  <a:pt x="319" y="88"/>
                </a:lnTo>
                <a:lnTo>
                  <a:pt x="310" y="88"/>
                </a:lnTo>
                <a:lnTo>
                  <a:pt x="310" y="97"/>
                </a:lnTo>
                <a:lnTo>
                  <a:pt x="301" y="97"/>
                </a:lnTo>
                <a:lnTo>
                  <a:pt x="301" y="106"/>
                </a:lnTo>
                <a:lnTo>
                  <a:pt x="293" y="106"/>
                </a:lnTo>
                <a:lnTo>
                  <a:pt x="293" y="106"/>
                </a:lnTo>
                <a:lnTo>
                  <a:pt x="293" y="106"/>
                </a:lnTo>
                <a:lnTo>
                  <a:pt x="284" y="115"/>
                </a:lnTo>
                <a:lnTo>
                  <a:pt x="284" y="115"/>
                </a:lnTo>
                <a:lnTo>
                  <a:pt x="275" y="115"/>
                </a:lnTo>
                <a:lnTo>
                  <a:pt x="275" y="124"/>
                </a:lnTo>
                <a:lnTo>
                  <a:pt x="266" y="124"/>
                </a:lnTo>
                <a:lnTo>
                  <a:pt x="266" y="124"/>
                </a:lnTo>
                <a:lnTo>
                  <a:pt x="257" y="124"/>
                </a:lnTo>
                <a:lnTo>
                  <a:pt x="257" y="132"/>
                </a:lnTo>
                <a:lnTo>
                  <a:pt x="257" y="132"/>
                </a:lnTo>
                <a:lnTo>
                  <a:pt x="248" y="132"/>
                </a:lnTo>
                <a:lnTo>
                  <a:pt x="248" y="132"/>
                </a:lnTo>
                <a:lnTo>
                  <a:pt x="239" y="141"/>
                </a:lnTo>
                <a:lnTo>
                  <a:pt x="239" y="141"/>
                </a:lnTo>
                <a:lnTo>
                  <a:pt x="230" y="141"/>
                </a:lnTo>
                <a:lnTo>
                  <a:pt x="230" y="141"/>
                </a:lnTo>
                <a:lnTo>
                  <a:pt x="222" y="150"/>
                </a:lnTo>
                <a:lnTo>
                  <a:pt x="222" y="150"/>
                </a:lnTo>
                <a:lnTo>
                  <a:pt x="222" y="150"/>
                </a:lnTo>
                <a:lnTo>
                  <a:pt x="213" y="150"/>
                </a:lnTo>
                <a:lnTo>
                  <a:pt x="213" y="150"/>
                </a:lnTo>
                <a:lnTo>
                  <a:pt x="204" y="159"/>
                </a:lnTo>
                <a:lnTo>
                  <a:pt x="204" y="159"/>
                </a:lnTo>
                <a:lnTo>
                  <a:pt x="195" y="159"/>
                </a:lnTo>
                <a:lnTo>
                  <a:pt x="195" y="159"/>
                </a:lnTo>
                <a:lnTo>
                  <a:pt x="195" y="159"/>
                </a:lnTo>
                <a:lnTo>
                  <a:pt x="186" y="168"/>
                </a:lnTo>
                <a:lnTo>
                  <a:pt x="186" y="168"/>
                </a:lnTo>
                <a:lnTo>
                  <a:pt x="177" y="168"/>
                </a:lnTo>
                <a:lnTo>
                  <a:pt x="177" y="168"/>
                </a:lnTo>
                <a:lnTo>
                  <a:pt x="168" y="168"/>
                </a:lnTo>
                <a:lnTo>
                  <a:pt x="168" y="177"/>
                </a:lnTo>
                <a:lnTo>
                  <a:pt x="160" y="177"/>
                </a:lnTo>
                <a:lnTo>
                  <a:pt x="160" y="177"/>
                </a:lnTo>
                <a:lnTo>
                  <a:pt x="160" y="177"/>
                </a:lnTo>
                <a:lnTo>
                  <a:pt x="151" y="177"/>
                </a:lnTo>
                <a:lnTo>
                  <a:pt x="151" y="177"/>
                </a:lnTo>
                <a:lnTo>
                  <a:pt x="142" y="186"/>
                </a:lnTo>
                <a:lnTo>
                  <a:pt x="142" y="186"/>
                </a:lnTo>
                <a:lnTo>
                  <a:pt x="133" y="186"/>
                </a:lnTo>
                <a:lnTo>
                  <a:pt x="133" y="186"/>
                </a:lnTo>
                <a:lnTo>
                  <a:pt x="124" y="186"/>
                </a:lnTo>
                <a:lnTo>
                  <a:pt x="124" y="186"/>
                </a:lnTo>
                <a:lnTo>
                  <a:pt x="124" y="194"/>
                </a:lnTo>
                <a:lnTo>
                  <a:pt x="115" y="194"/>
                </a:lnTo>
                <a:lnTo>
                  <a:pt x="115" y="194"/>
                </a:lnTo>
                <a:lnTo>
                  <a:pt x="106" y="194"/>
                </a:lnTo>
                <a:lnTo>
                  <a:pt x="106" y="194"/>
                </a:lnTo>
                <a:lnTo>
                  <a:pt x="97" y="203"/>
                </a:lnTo>
                <a:lnTo>
                  <a:pt x="97" y="203"/>
                </a:lnTo>
                <a:lnTo>
                  <a:pt x="97" y="203"/>
                </a:lnTo>
                <a:lnTo>
                  <a:pt x="89" y="203"/>
                </a:lnTo>
                <a:lnTo>
                  <a:pt x="89" y="203"/>
                </a:lnTo>
                <a:lnTo>
                  <a:pt x="80" y="203"/>
                </a:lnTo>
                <a:lnTo>
                  <a:pt x="80" y="212"/>
                </a:lnTo>
                <a:lnTo>
                  <a:pt x="71" y="212"/>
                </a:lnTo>
                <a:lnTo>
                  <a:pt x="71" y="212"/>
                </a:lnTo>
                <a:lnTo>
                  <a:pt x="62" y="212"/>
                </a:lnTo>
                <a:lnTo>
                  <a:pt x="62" y="212"/>
                </a:lnTo>
                <a:lnTo>
                  <a:pt x="62" y="212"/>
                </a:lnTo>
                <a:lnTo>
                  <a:pt x="53" y="221"/>
                </a:lnTo>
                <a:lnTo>
                  <a:pt x="53" y="221"/>
                </a:lnTo>
                <a:lnTo>
                  <a:pt x="44" y="221"/>
                </a:lnTo>
                <a:lnTo>
                  <a:pt x="44" y="221"/>
                </a:lnTo>
                <a:lnTo>
                  <a:pt x="35" y="221"/>
                </a:lnTo>
                <a:lnTo>
                  <a:pt x="35" y="221"/>
                </a:lnTo>
                <a:lnTo>
                  <a:pt x="27" y="230"/>
                </a:lnTo>
                <a:lnTo>
                  <a:pt x="27" y="230"/>
                </a:lnTo>
                <a:lnTo>
                  <a:pt x="27" y="230"/>
                </a:lnTo>
                <a:lnTo>
                  <a:pt x="18" y="230"/>
                </a:lnTo>
                <a:lnTo>
                  <a:pt x="18" y="230"/>
                </a:lnTo>
                <a:lnTo>
                  <a:pt x="9" y="230"/>
                </a:lnTo>
                <a:lnTo>
                  <a:pt x="9" y="230"/>
                </a:lnTo>
                <a:lnTo>
                  <a:pt x="0" y="239"/>
                </a:lnTo>
                <a:lnTo>
                  <a:pt x="0" y="239"/>
                </a:lnTo>
              </a:path>
            </a:pathLst>
          </a:custGeom>
          <a:noFill/>
          <a:ln w="28575">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8" name="Freeform 55"/>
          <p:cNvSpPr>
            <a:spLocks/>
          </p:cNvSpPr>
          <p:nvPr/>
        </p:nvSpPr>
        <p:spPr bwMode="auto">
          <a:xfrm>
            <a:off x="1598331" y="4488745"/>
            <a:ext cx="1080950" cy="486227"/>
          </a:xfrm>
          <a:custGeom>
            <a:avLst/>
            <a:gdLst>
              <a:gd name="T0" fmla="*/ 798 w 807"/>
              <a:gd name="T1" fmla="*/ 363 h 363"/>
              <a:gd name="T2" fmla="*/ 780 w 807"/>
              <a:gd name="T3" fmla="*/ 363 h 363"/>
              <a:gd name="T4" fmla="*/ 763 w 807"/>
              <a:gd name="T5" fmla="*/ 363 h 363"/>
              <a:gd name="T6" fmla="*/ 745 w 807"/>
              <a:gd name="T7" fmla="*/ 354 h 363"/>
              <a:gd name="T8" fmla="*/ 727 w 807"/>
              <a:gd name="T9" fmla="*/ 354 h 363"/>
              <a:gd name="T10" fmla="*/ 710 w 807"/>
              <a:gd name="T11" fmla="*/ 345 h 363"/>
              <a:gd name="T12" fmla="*/ 692 w 807"/>
              <a:gd name="T13" fmla="*/ 337 h 363"/>
              <a:gd name="T14" fmla="*/ 674 w 807"/>
              <a:gd name="T15" fmla="*/ 328 h 363"/>
              <a:gd name="T16" fmla="*/ 656 w 807"/>
              <a:gd name="T17" fmla="*/ 319 h 363"/>
              <a:gd name="T18" fmla="*/ 639 w 807"/>
              <a:gd name="T19" fmla="*/ 310 h 363"/>
              <a:gd name="T20" fmla="*/ 621 w 807"/>
              <a:gd name="T21" fmla="*/ 292 h 363"/>
              <a:gd name="T22" fmla="*/ 603 w 807"/>
              <a:gd name="T23" fmla="*/ 275 h 363"/>
              <a:gd name="T24" fmla="*/ 585 w 807"/>
              <a:gd name="T25" fmla="*/ 257 h 363"/>
              <a:gd name="T26" fmla="*/ 568 w 807"/>
              <a:gd name="T27" fmla="*/ 230 h 363"/>
              <a:gd name="T28" fmla="*/ 550 w 807"/>
              <a:gd name="T29" fmla="*/ 204 h 363"/>
              <a:gd name="T30" fmla="*/ 532 w 807"/>
              <a:gd name="T31" fmla="*/ 177 h 363"/>
              <a:gd name="T32" fmla="*/ 514 w 807"/>
              <a:gd name="T33" fmla="*/ 151 h 363"/>
              <a:gd name="T34" fmla="*/ 497 w 807"/>
              <a:gd name="T35" fmla="*/ 115 h 363"/>
              <a:gd name="T36" fmla="*/ 479 w 807"/>
              <a:gd name="T37" fmla="*/ 89 h 363"/>
              <a:gd name="T38" fmla="*/ 461 w 807"/>
              <a:gd name="T39" fmla="*/ 62 h 363"/>
              <a:gd name="T40" fmla="*/ 444 w 807"/>
              <a:gd name="T41" fmla="*/ 44 h 363"/>
              <a:gd name="T42" fmla="*/ 426 w 807"/>
              <a:gd name="T43" fmla="*/ 18 h 363"/>
              <a:gd name="T44" fmla="*/ 408 w 807"/>
              <a:gd name="T45" fmla="*/ 9 h 363"/>
              <a:gd name="T46" fmla="*/ 399 w 807"/>
              <a:gd name="T47" fmla="*/ 0 h 363"/>
              <a:gd name="T48" fmla="*/ 381 w 807"/>
              <a:gd name="T49" fmla="*/ 0 h 363"/>
              <a:gd name="T50" fmla="*/ 364 w 807"/>
              <a:gd name="T51" fmla="*/ 0 h 363"/>
              <a:gd name="T52" fmla="*/ 346 w 807"/>
              <a:gd name="T53" fmla="*/ 9 h 363"/>
              <a:gd name="T54" fmla="*/ 328 w 807"/>
              <a:gd name="T55" fmla="*/ 18 h 363"/>
              <a:gd name="T56" fmla="*/ 311 w 807"/>
              <a:gd name="T57" fmla="*/ 35 h 363"/>
              <a:gd name="T58" fmla="*/ 293 w 807"/>
              <a:gd name="T59" fmla="*/ 53 h 363"/>
              <a:gd name="T60" fmla="*/ 275 w 807"/>
              <a:gd name="T61" fmla="*/ 80 h 363"/>
              <a:gd name="T62" fmla="*/ 257 w 807"/>
              <a:gd name="T63" fmla="*/ 106 h 363"/>
              <a:gd name="T64" fmla="*/ 240 w 807"/>
              <a:gd name="T65" fmla="*/ 133 h 363"/>
              <a:gd name="T66" fmla="*/ 222 w 807"/>
              <a:gd name="T67" fmla="*/ 159 h 363"/>
              <a:gd name="T68" fmla="*/ 204 w 807"/>
              <a:gd name="T69" fmla="*/ 186 h 363"/>
              <a:gd name="T70" fmla="*/ 186 w 807"/>
              <a:gd name="T71" fmla="*/ 213 h 363"/>
              <a:gd name="T72" fmla="*/ 169 w 807"/>
              <a:gd name="T73" fmla="*/ 230 h 363"/>
              <a:gd name="T74" fmla="*/ 151 w 807"/>
              <a:gd name="T75" fmla="*/ 248 h 363"/>
              <a:gd name="T76" fmla="*/ 133 w 807"/>
              <a:gd name="T77" fmla="*/ 266 h 363"/>
              <a:gd name="T78" fmla="*/ 116 w 807"/>
              <a:gd name="T79" fmla="*/ 283 h 363"/>
              <a:gd name="T80" fmla="*/ 98 w 807"/>
              <a:gd name="T81" fmla="*/ 301 h 363"/>
              <a:gd name="T82" fmla="*/ 80 w 807"/>
              <a:gd name="T83" fmla="*/ 310 h 363"/>
              <a:gd name="T84" fmla="*/ 62 w 807"/>
              <a:gd name="T85" fmla="*/ 319 h 363"/>
              <a:gd name="T86" fmla="*/ 45 w 807"/>
              <a:gd name="T87" fmla="*/ 328 h 363"/>
              <a:gd name="T88" fmla="*/ 27 w 807"/>
              <a:gd name="T89" fmla="*/ 337 h 363"/>
              <a:gd name="T90" fmla="*/ 9 w 807"/>
              <a:gd name="T91" fmla="*/ 345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7" h="363">
                <a:moveTo>
                  <a:pt x="807" y="363"/>
                </a:moveTo>
                <a:lnTo>
                  <a:pt x="807" y="363"/>
                </a:lnTo>
                <a:lnTo>
                  <a:pt x="798" y="363"/>
                </a:lnTo>
                <a:lnTo>
                  <a:pt x="789" y="363"/>
                </a:lnTo>
                <a:lnTo>
                  <a:pt x="789" y="363"/>
                </a:lnTo>
                <a:lnTo>
                  <a:pt x="780" y="363"/>
                </a:lnTo>
                <a:lnTo>
                  <a:pt x="772" y="363"/>
                </a:lnTo>
                <a:lnTo>
                  <a:pt x="772" y="363"/>
                </a:lnTo>
                <a:lnTo>
                  <a:pt x="763" y="363"/>
                </a:lnTo>
                <a:lnTo>
                  <a:pt x="754" y="363"/>
                </a:lnTo>
                <a:lnTo>
                  <a:pt x="754" y="354"/>
                </a:lnTo>
                <a:lnTo>
                  <a:pt x="745" y="354"/>
                </a:lnTo>
                <a:lnTo>
                  <a:pt x="736" y="354"/>
                </a:lnTo>
                <a:lnTo>
                  <a:pt x="736" y="354"/>
                </a:lnTo>
                <a:lnTo>
                  <a:pt x="727" y="354"/>
                </a:lnTo>
                <a:lnTo>
                  <a:pt x="718" y="354"/>
                </a:lnTo>
                <a:lnTo>
                  <a:pt x="718" y="345"/>
                </a:lnTo>
                <a:lnTo>
                  <a:pt x="710" y="345"/>
                </a:lnTo>
                <a:lnTo>
                  <a:pt x="701" y="345"/>
                </a:lnTo>
                <a:lnTo>
                  <a:pt x="701" y="345"/>
                </a:lnTo>
                <a:lnTo>
                  <a:pt x="692" y="337"/>
                </a:lnTo>
                <a:lnTo>
                  <a:pt x="683" y="337"/>
                </a:lnTo>
                <a:lnTo>
                  <a:pt x="683" y="337"/>
                </a:lnTo>
                <a:lnTo>
                  <a:pt x="674" y="328"/>
                </a:lnTo>
                <a:lnTo>
                  <a:pt x="674" y="328"/>
                </a:lnTo>
                <a:lnTo>
                  <a:pt x="665" y="328"/>
                </a:lnTo>
                <a:lnTo>
                  <a:pt x="656" y="319"/>
                </a:lnTo>
                <a:lnTo>
                  <a:pt x="656" y="319"/>
                </a:lnTo>
                <a:lnTo>
                  <a:pt x="647" y="310"/>
                </a:lnTo>
                <a:lnTo>
                  <a:pt x="639" y="310"/>
                </a:lnTo>
                <a:lnTo>
                  <a:pt x="639" y="301"/>
                </a:lnTo>
                <a:lnTo>
                  <a:pt x="630" y="301"/>
                </a:lnTo>
                <a:lnTo>
                  <a:pt x="621" y="292"/>
                </a:lnTo>
                <a:lnTo>
                  <a:pt x="621" y="283"/>
                </a:lnTo>
                <a:lnTo>
                  <a:pt x="612" y="283"/>
                </a:lnTo>
                <a:lnTo>
                  <a:pt x="603" y="275"/>
                </a:lnTo>
                <a:lnTo>
                  <a:pt x="603" y="266"/>
                </a:lnTo>
                <a:lnTo>
                  <a:pt x="594" y="257"/>
                </a:lnTo>
                <a:lnTo>
                  <a:pt x="585" y="257"/>
                </a:lnTo>
                <a:lnTo>
                  <a:pt x="585" y="248"/>
                </a:lnTo>
                <a:lnTo>
                  <a:pt x="577" y="239"/>
                </a:lnTo>
                <a:lnTo>
                  <a:pt x="568" y="230"/>
                </a:lnTo>
                <a:lnTo>
                  <a:pt x="568" y="221"/>
                </a:lnTo>
                <a:lnTo>
                  <a:pt x="559" y="213"/>
                </a:lnTo>
                <a:lnTo>
                  <a:pt x="550" y="204"/>
                </a:lnTo>
                <a:lnTo>
                  <a:pt x="550" y="195"/>
                </a:lnTo>
                <a:lnTo>
                  <a:pt x="541" y="186"/>
                </a:lnTo>
                <a:lnTo>
                  <a:pt x="532" y="177"/>
                </a:lnTo>
                <a:lnTo>
                  <a:pt x="532" y="168"/>
                </a:lnTo>
                <a:lnTo>
                  <a:pt x="523" y="159"/>
                </a:lnTo>
                <a:lnTo>
                  <a:pt x="514" y="151"/>
                </a:lnTo>
                <a:lnTo>
                  <a:pt x="514" y="133"/>
                </a:lnTo>
                <a:lnTo>
                  <a:pt x="506" y="124"/>
                </a:lnTo>
                <a:lnTo>
                  <a:pt x="497" y="115"/>
                </a:lnTo>
                <a:lnTo>
                  <a:pt x="497" y="106"/>
                </a:lnTo>
                <a:lnTo>
                  <a:pt x="488" y="97"/>
                </a:lnTo>
                <a:lnTo>
                  <a:pt x="479" y="89"/>
                </a:lnTo>
                <a:lnTo>
                  <a:pt x="479" y="80"/>
                </a:lnTo>
                <a:lnTo>
                  <a:pt x="470" y="71"/>
                </a:lnTo>
                <a:lnTo>
                  <a:pt x="461" y="62"/>
                </a:lnTo>
                <a:lnTo>
                  <a:pt x="461" y="53"/>
                </a:lnTo>
                <a:lnTo>
                  <a:pt x="452" y="44"/>
                </a:lnTo>
                <a:lnTo>
                  <a:pt x="444" y="44"/>
                </a:lnTo>
                <a:lnTo>
                  <a:pt x="444" y="35"/>
                </a:lnTo>
                <a:lnTo>
                  <a:pt x="435" y="26"/>
                </a:lnTo>
                <a:lnTo>
                  <a:pt x="426" y="18"/>
                </a:lnTo>
                <a:lnTo>
                  <a:pt x="426" y="18"/>
                </a:lnTo>
                <a:lnTo>
                  <a:pt x="417" y="9"/>
                </a:lnTo>
                <a:lnTo>
                  <a:pt x="408" y="9"/>
                </a:lnTo>
                <a:lnTo>
                  <a:pt x="408" y="0"/>
                </a:lnTo>
                <a:lnTo>
                  <a:pt x="399" y="0"/>
                </a:lnTo>
                <a:lnTo>
                  <a:pt x="399" y="0"/>
                </a:lnTo>
                <a:lnTo>
                  <a:pt x="390" y="0"/>
                </a:lnTo>
                <a:lnTo>
                  <a:pt x="381" y="0"/>
                </a:lnTo>
                <a:lnTo>
                  <a:pt x="381" y="0"/>
                </a:lnTo>
                <a:lnTo>
                  <a:pt x="373" y="0"/>
                </a:lnTo>
                <a:lnTo>
                  <a:pt x="364" y="0"/>
                </a:lnTo>
                <a:lnTo>
                  <a:pt x="364" y="0"/>
                </a:lnTo>
                <a:lnTo>
                  <a:pt x="355" y="0"/>
                </a:lnTo>
                <a:lnTo>
                  <a:pt x="346" y="0"/>
                </a:lnTo>
                <a:lnTo>
                  <a:pt x="346" y="9"/>
                </a:lnTo>
                <a:lnTo>
                  <a:pt x="337" y="9"/>
                </a:lnTo>
                <a:lnTo>
                  <a:pt x="328" y="18"/>
                </a:lnTo>
                <a:lnTo>
                  <a:pt x="328" y="18"/>
                </a:lnTo>
                <a:lnTo>
                  <a:pt x="319" y="26"/>
                </a:lnTo>
                <a:lnTo>
                  <a:pt x="311" y="26"/>
                </a:lnTo>
                <a:lnTo>
                  <a:pt x="311" y="35"/>
                </a:lnTo>
                <a:lnTo>
                  <a:pt x="302" y="44"/>
                </a:lnTo>
                <a:lnTo>
                  <a:pt x="293" y="53"/>
                </a:lnTo>
                <a:lnTo>
                  <a:pt x="293" y="53"/>
                </a:lnTo>
                <a:lnTo>
                  <a:pt x="284" y="62"/>
                </a:lnTo>
                <a:lnTo>
                  <a:pt x="275" y="71"/>
                </a:lnTo>
                <a:lnTo>
                  <a:pt x="275" y="80"/>
                </a:lnTo>
                <a:lnTo>
                  <a:pt x="266" y="89"/>
                </a:lnTo>
                <a:lnTo>
                  <a:pt x="257" y="97"/>
                </a:lnTo>
                <a:lnTo>
                  <a:pt x="257" y="106"/>
                </a:lnTo>
                <a:lnTo>
                  <a:pt x="249" y="115"/>
                </a:lnTo>
                <a:lnTo>
                  <a:pt x="240" y="124"/>
                </a:lnTo>
                <a:lnTo>
                  <a:pt x="240" y="133"/>
                </a:lnTo>
                <a:lnTo>
                  <a:pt x="231" y="142"/>
                </a:lnTo>
                <a:lnTo>
                  <a:pt x="222" y="151"/>
                </a:lnTo>
                <a:lnTo>
                  <a:pt x="222" y="159"/>
                </a:lnTo>
                <a:lnTo>
                  <a:pt x="213" y="168"/>
                </a:lnTo>
                <a:lnTo>
                  <a:pt x="204" y="177"/>
                </a:lnTo>
                <a:lnTo>
                  <a:pt x="204" y="186"/>
                </a:lnTo>
                <a:lnTo>
                  <a:pt x="195" y="195"/>
                </a:lnTo>
                <a:lnTo>
                  <a:pt x="195" y="204"/>
                </a:lnTo>
                <a:lnTo>
                  <a:pt x="186" y="213"/>
                </a:lnTo>
                <a:lnTo>
                  <a:pt x="178" y="213"/>
                </a:lnTo>
                <a:lnTo>
                  <a:pt x="178" y="221"/>
                </a:lnTo>
                <a:lnTo>
                  <a:pt x="169" y="230"/>
                </a:lnTo>
                <a:lnTo>
                  <a:pt x="160" y="239"/>
                </a:lnTo>
                <a:lnTo>
                  <a:pt x="160" y="248"/>
                </a:lnTo>
                <a:lnTo>
                  <a:pt x="151" y="248"/>
                </a:lnTo>
                <a:lnTo>
                  <a:pt x="142" y="257"/>
                </a:lnTo>
                <a:lnTo>
                  <a:pt x="142" y="266"/>
                </a:lnTo>
                <a:lnTo>
                  <a:pt x="133" y="266"/>
                </a:lnTo>
                <a:lnTo>
                  <a:pt x="124" y="275"/>
                </a:lnTo>
                <a:lnTo>
                  <a:pt x="124" y="283"/>
                </a:lnTo>
                <a:lnTo>
                  <a:pt x="116" y="283"/>
                </a:lnTo>
                <a:lnTo>
                  <a:pt x="107" y="292"/>
                </a:lnTo>
                <a:lnTo>
                  <a:pt x="107" y="292"/>
                </a:lnTo>
                <a:lnTo>
                  <a:pt x="98" y="301"/>
                </a:lnTo>
                <a:lnTo>
                  <a:pt x="89" y="301"/>
                </a:lnTo>
                <a:lnTo>
                  <a:pt x="89" y="310"/>
                </a:lnTo>
                <a:lnTo>
                  <a:pt x="80" y="310"/>
                </a:lnTo>
                <a:lnTo>
                  <a:pt x="71" y="319"/>
                </a:lnTo>
                <a:lnTo>
                  <a:pt x="71" y="319"/>
                </a:lnTo>
                <a:lnTo>
                  <a:pt x="62" y="319"/>
                </a:lnTo>
                <a:lnTo>
                  <a:pt x="53" y="328"/>
                </a:lnTo>
                <a:lnTo>
                  <a:pt x="53" y="328"/>
                </a:lnTo>
                <a:lnTo>
                  <a:pt x="45" y="328"/>
                </a:lnTo>
                <a:lnTo>
                  <a:pt x="36" y="337"/>
                </a:lnTo>
                <a:lnTo>
                  <a:pt x="36" y="337"/>
                </a:lnTo>
                <a:lnTo>
                  <a:pt x="27" y="337"/>
                </a:lnTo>
                <a:lnTo>
                  <a:pt x="18" y="337"/>
                </a:lnTo>
                <a:lnTo>
                  <a:pt x="18" y="345"/>
                </a:lnTo>
                <a:lnTo>
                  <a:pt x="9" y="345"/>
                </a:lnTo>
                <a:lnTo>
                  <a:pt x="0" y="345"/>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0" name="Rectangle 77"/>
          <p:cNvSpPr>
            <a:spLocks noChangeArrowheads="1"/>
          </p:cNvSpPr>
          <p:nvPr/>
        </p:nvSpPr>
        <p:spPr bwMode="auto">
          <a:xfrm rot="16200000">
            <a:off x="70810" y="3548620"/>
            <a:ext cx="23149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dirty="0" smtClean="0">
                <a:ln>
                  <a:noFill/>
                </a:ln>
                <a:solidFill>
                  <a:srgbClr val="000000"/>
                </a:solidFill>
                <a:effectLst/>
                <a:latin typeface="+mn-lt"/>
                <a:ea typeface="ＭＳ Ｐゴシック" pitchFamily="50" charset="-128"/>
                <a:cs typeface="ＭＳ Ｐゴシック" pitchFamily="50" charset="-128"/>
              </a:rPr>
              <a:t>intensity (arb unit)</a:t>
            </a:r>
            <a:endParaRPr kumimoji="1" lang="ja-JP" altLang="ja-JP" sz="2400" b="0" i="0" u="none" strike="noStrike" cap="none" normalizeH="0" baseline="0" dirty="0" smtClean="0">
              <a:ln>
                <a:noFill/>
              </a:ln>
              <a:solidFill>
                <a:schemeClr val="tx1"/>
              </a:solidFill>
              <a:effectLst/>
              <a:latin typeface="+mn-lt"/>
              <a:ea typeface="ＭＳ Ｐゴシック" pitchFamily="50" charset="-128"/>
              <a:cs typeface="ＭＳ Ｐゴシック" pitchFamily="50" charset="-128"/>
            </a:endParaRPr>
          </a:p>
        </p:txBody>
      </p:sp>
      <p:sp>
        <p:nvSpPr>
          <p:cNvPr id="101" name="Rectangle 78"/>
          <p:cNvSpPr>
            <a:spLocks noChangeArrowheads="1"/>
          </p:cNvSpPr>
          <p:nvPr/>
        </p:nvSpPr>
        <p:spPr bwMode="auto">
          <a:xfrm>
            <a:off x="3320886" y="6228020"/>
            <a:ext cx="24273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dirty="0" smtClean="0">
                <a:ln>
                  <a:noFill/>
                </a:ln>
                <a:solidFill>
                  <a:srgbClr val="000000"/>
                </a:solidFill>
                <a:effectLst/>
                <a:latin typeface="+mn-lt"/>
              </a:rPr>
              <a:t>energy from </a:t>
            </a:r>
            <a:r>
              <a:rPr lang="en-US" altLang="ja-JP" sz="2400" i="1" dirty="0" smtClean="0">
                <a:solidFill>
                  <a:srgbClr val="000000"/>
                </a:solidFill>
                <a:latin typeface="+mn-lt"/>
              </a:rPr>
              <a:t>E</a:t>
            </a:r>
            <a:r>
              <a:rPr lang="en-US" altLang="ja-JP" sz="2400" baseline="-25000" dirty="0" smtClean="0">
                <a:solidFill>
                  <a:srgbClr val="000000"/>
                </a:solidFill>
                <a:latin typeface="+mn-lt"/>
              </a:rPr>
              <a:t>F</a:t>
            </a:r>
            <a:r>
              <a:rPr lang="en-US" altLang="ja-JP" sz="2400" dirty="0" smtClean="0">
                <a:solidFill>
                  <a:srgbClr val="000000"/>
                </a:solidFill>
                <a:latin typeface="+mn-lt"/>
              </a:rPr>
              <a:t> (eV)</a:t>
            </a:r>
            <a:endParaRPr kumimoji="1" lang="ja-JP" altLang="ja-JP" sz="2400" b="0" i="0" u="none" strike="noStrike" cap="none" normalizeH="0" baseline="0" dirty="0" smtClean="0">
              <a:ln>
                <a:noFill/>
              </a:ln>
              <a:solidFill>
                <a:schemeClr val="tx1"/>
              </a:solidFill>
              <a:effectLst/>
              <a:latin typeface="+mn-lt"/>
            </a:endParaRPr>
          </a:p>
        </p:txBody>
      </p:sp>
      <p:sp>
        <p:nvSpPr>
          <p:cNvPr id="115" name="Rectangle 92"/>
          <p:cNvSpPr>
            <a:spLocks noChangeArrowheads="1"/>
          </p:cNvSpPr>
          <p:nvPr/>
        </p:nvSpPr>
        <p:spPr bwMode="auto">
          <a:xfrm>
            <a:off x="7195203" y="4725144"/>
            <a:ext cx="6171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smtClean="0">
                <a:ln>
                  <a:noFill/>
                </a:ln>
                <a:solidFill>
                  <a:srgbClr val="000000"/>
                </a:solidFill>
                <a:effectLst/>
                <a:latin typeface="+mn-lt"/>
                <a:ea typeface="ＭＳ Ｐゴシック" pitchFamily="50" charset="-128"/>
                <a:cs typeface="ＭＳ Ｐゴシック" pitchFamily="50" charset="-128"/>
              </a:rPr>
              <a:t>2 ML</a:t>
            </a:r>
            <a:endParaRPr kumimoji="1" lang="ja-JP" altLang="ja-JP" sz="2400" b="0" i="0" u="none" strike="noStrike" cap="none" normalizeH="0" baseline="0" dirty="0" smtClean="0">
              <a:ln>
                <a:noFill/>
              </a:ln>
              <a:solidFill>
                <a:schemeClr val="tx1"/>
              </a:solidFill>
              <a:effectLst/>
              <a:latin typeface="+mn-lt"/>
              <a:ea typeface="ＭＳ Ｐゴシック" pitchFamily="50" charset="-128"/>
              <a:cs typeface="ＭＳ Ｐゴシック" pitchFamily="50" charset="-128"/>
            </a:endParaRPr>
          </a:p>
        </p:txBody>
      </p:sp>
      <p:sp>
        <p:nvSpPr>
          <p:cNvPr id="116" name="Rectangle 93"/>
          <p:cNvSpPr>
            <a:spLocks noChangeArrowheads="1"/>
          </p:cNvSpPr>
          <p:nvPr/>
        </p:nvSpPr>
        <p:spPr bwMode="auto">
          <a:xfrm>
            <a:off x="7195203" y="5461851"/>
            <a:ext cx="6171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smtClean="0">
                <a:ln>
                  <a:noFill/>
                </a:ln>
                <a:solidFill>
                  <a:srgbClr val="000000"/>
                </a:solidFill>
                <a:effectLst/>
                <a:latin typeface="+mn-lt"/>
                <a:ea typeface="ＭＳ Ｐゴシック" pitchFamily="50" charset="-128"/>
                <a:cs typeface="ＭＳ Ｐゴシック" pitchFamily="50" charset="-128"/>
              </a:rPr>
              <a:t>1 ML</a:t>
            </a:r>
            <a:endParaRPr kumimoji="1" lang="ja-JP" altLang="ja-JP" sz="2400" b="0" i="0" u="none" strike="noStrike" cap="none" normalizeH="0" baseline="0" dirty="0" smtClean="0">
              <a:ln>
                <a:noFill/>
              </a:ln>
              <a:solidFill>
                <a:schemeClr val="tx1"/>
              </a:solidFill>
              <a:effectLst/>
              <a:latin typeface="+mn-lt"/>
              <a:ea typeface="ＭＳ Ｐゴシック" pitchFamily="50" charset="-128"/>
              <a:cs typeface="ＭＳ Ｐゴシック" pitchFamily="50" charset="-128"/>
            </a:endParaRPr>
          </a:p>
        </p:txBody>
      </p:sp>
      <p:sp>
        <p:nvSpPr>
          <p:cNvPr id="122" name="Line 9"/>
          <p:cNvSpPr>
            <a:spLocks noChangeShapeType="1"/>
          </p:cNvSpPr>
          <p:nvPr/>
        </p:nvSpPr>
        <p:spPr bwMode="auto">
          <a:xfrm>
            <a:off x="4256589" y="5763584"/>
            <a:ext cx="0" cy="36166"/>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124" name="Line 15"/>
          <p:cNvSpPr>
            <a:spLocks noChangeShapeType="1"/>
          </p:cNvSpPr>
          <p:nvPr/>
        </p:nvSpPr>
        <p:spPr bwMode="auto">
          <a:xfrm>
            <a:off x="4791036" y="5763584"/>
            <a:ext cx="0" cy="70992"/>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125" name="Rectangle 45"/>
          <p:cNvSpPr>
            <a:spLocks noChangeArrowheads="1"/>
          </p:cNvSpPr>
          <p:nvPr/>
        </p:nvSpPr>
        <p:spPr bwMode="auto">
          <a:xfrm>
            <a:off x="5532365" y="2155275"/>
            <a:ext cx="10211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800" b="1" i="0" u="none" strike="noStrike" cap="none" normalizeH="0" baseline="0" dirty="0" smtClean="0">
                <a:ln>
                  <a:noFill/>
                </a:ln>
                <a:solidFill>
                  <a:srgbClr val="C00000"/>
                </a:solidFill>
                <a:effectLst/>
                <a:latin typeface="Arial Unicode MS" panose="020B0604020202020204" pitchFamily="50" charset="-128"/>
                <a:ea typeface="Arial Unicode MS" panose="020B0604020202020204" pitchFamily="50" charset="-128"/>
                <a:cs typeface="Arial Unicode MS" panose="020B0604020202020204" pitchFamily="50" charset="-128"/>
              </a:rPr>
              <a:t>LEIPS</a:t>
            </a:r>
          </a:p>
        </p:txBody>
      </p:sp>
      <p:sp>
        <p:nvSpPr>
          <p:cNvPr id="126" name="Rectangle 46"/>
          <p:cNvSpPr>
            <a:spLocks noChangeArrowheads="1"/>
          </p:cNvSpPr>
          <p:nvPr/>
        </p:nvSpPr>
        <p:spPr bwMode="auto">
          <a:xfrm>
            <a:off x="2421511" y="2155275"/>
            <a:ext cx="74058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800" b="1" i="0" u="none" strike="noStrike" cap="none" normalizeH="0" baseline="0" dirty="0" smtClean="0">
                <a:ln>
                  <a:noFill/>
                </a:ln>
                <a:solidFill>
                  <a:schemeClr val="tx2"/>
                </a:solidFill>
                <a:effectLst/>
                <a:latin typeface="Arial Unicode MS" panose="020B0604020202020204" pitchFamily="50" charset="-128"/>
                <a:ea typeface="Arial Unicode MS" panose="020B0604020202020204" pitchFamily="50" charset="-128"/>
                <a:cs typeface="Arial Unicode MS" panose="020B0604020202020204" pitchFamily="50" charset="-128"/>
              </a:rPr>
              <a:t>UPS</a:t>
            </a:r>
          </a:p>
        </p:txBody>
      </p:sp>
      <p:cxnSp>
        <p:nvCxnSpPr>
          <p:cNvPr id="127" name="直線コネクタ 126"/>
          <p:cNvCxnSpPr/>
          <p:nvPr/>
        </p:nvCxnSpPr>
        <p:spPr>
          <a:xfrm flipH="1">
            <a:off x="3084539" y="4356229"/>
            <a:ext cx="250874" cy="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30" name="直線コネクタ 129"/>
          <p:cNvCxnSpPr/>
          <p:nvPr/>
        </p:nvCxnSpPr>
        <p:spPr>
          <a:xfrm flipH="1">
            <a:off x="5802919" y="3923025"/>
            <a:ext cx="250874" cy="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892514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ja-JP" dirty="0"/>
              <a:t>Energy split in </a:t>
            </a:r>
            <a:r>
              <a:rPr lang="en-US" altLang="ja-JP" dirty="0" smtClean="0"/>
              <a:t>multilayer </a:t>
            </a:r>
            <a:r>
              <a:rPr lang="en-US" altLang="ja-JP" dirty="0"/>
              <a:t>(</a:t>
            </a:r>
            <a:r>
              <a:rPr lang="en-US" altLang="ja-JP" i="1" dirty="0" smtClean="0"/>
              <a:t>n</a:t>
            </a:r>
            <a:r>
              <a:rPr lang="en-US" altLang="ja-JP" dirty="0" smtClean="0"/>
              <a:t>=1-5)</a:t>
            </a:r>
            <a:endParaRPr kumimoji="1" lang="ja-JP" altLang="en-US" dirty="0"/>
          </a:p>
        </p:txBody>
      </p:sp>
      <p:sp>
        <p:nvSpPr>
          <p:cNvPr id="4" name="スライド番号プレースホルダー 3"/>
          <p:cNvSpPr>
            <a:spLocks noGrp="1"/>
          </p:cNvSpPr>
          <p:nvPr>
            <p:ph type="sldNum" sz="quarter" idx="12"/>
          </p:nvPr>
        </p:nvSpPr>
        <p:spPr/>
        <p:txBody>
          <a:bodyPr/>
          <a:lstStyle/>
          <a:p>
            <a:fld id="{8E85554F-C387-4861-A355-13F72218BF61}" type="slidenum">
              <a:rPr kumimoji="1" lang="ja-JP" altLang="en-US" smtClean="0"/>
              <a:t>53</a:t>
            </a:fld>
            <a:endParaRPr kumimoji="1" lang="ja-JP" altLang="en-US"/>
          </a:p>
        </p:txBody>
      </p:sp>
      <p:cxnSp>
        <p:nvCxnSpPr>
          <p:cNvPr id="10" name="直線コネクタ 9"/>
          <p:cNvCxnSpPr/>
          <p:nvPr/>
        </p:nvCxnSpPr>
        <p:spPr>
          <a:xfrm>
            <a:off x="3335413" y="4545136"/>
            <a:ext cx="0" cy="1080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3094900" y="4475037"/>
            <a:ext cx="0" cy="1080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a:off x="6033645" y="4401119"/>
            <a:ext cx="0" cy="1080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a:off x="5802919" y="4401120"/>
            <a:ext cx="0" cy="1080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a:off x="5958411" y="5044231"/>
            <a:ext cx="0" cy="16754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a:off x="3335413" y="5211333"/>
            <a:ext cx="0" cy="16754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2221289" y="4636032"/>
            <a:ext cx="0" cy="16754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a:off x="2120300" y="4227634"/>
            <a:ext cx="0" cy="1080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
        <p:nvSpPr>
          <p:cNvPr id="28" name="Line 5"/>
          <p:cNvSpPr>
            <a:spLocks noChangeShapeType="1"/>
          </p:cNvSpPr>
          <p:nvPr/>
        </p:nvSpPr>
        <p:spPr bwMode="auto">
          <a:xfrm>
            <a:off x="1610387" y="5758560"/>
            <a:ext cx="5308308" cy="0"/>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29" name="Line 6"/>
          <p:cNvSpPr>
            <a:spLocks noChangeShapeType="1"/>
          </p:cNvSpPr>
          <p:nvPr/>
        </p:nvSpPr>
        <p:spPr bwMode="auto">
          <a:xfrm>
            <a:off x="2144834" y="5758560"/>
            <a:ext cx="0" cy="36166"/>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30" name="Line 7"/>
          <p:cNvSpPr>
            <a:spLocks noChangeShapeType="1"/>
          </p:cNvSpPr>
          <p:nvPr/>
        </p:nvSpPr>
        <p:spPr bwMode="auto">
          <a:xfrm>
            <a:off x="3201674" y="5758560"/>
            <a:ext cx="0" cy="36166"/>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32" name="Line 9"/>
          <p:cNvSpPr>
            <a:spLocks noChangeShapeType="1"/>
          </p:cNvSpPr>
          <p:nvPr/>
        </p:nvSpPr>
        <p:spPr bwMode="auto">
          <a:xfrm>
            <a:off x="5327408" y="5758560"/>
            <a:ext cx="0" cy="36166"/>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33" name="Line 10"/>
          <p:cNvSpPr>
            <a:spLocks noChangeShapeType="1"/>
          </p:cNvSpPr>
          <p:nvPr/>
        </p:nvSpPr>
        <p:spPr bwMode="auto">
          <a:xfrm>
            <a:off x="6396303" y="5758560"/>
            <a:ext cx="0" cy="36166"/>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34" name="Line 11"/>
          <p:cNvSpPr>
            <a:spLocks noChangeShapeType="1"/>
          </p:cNvSpPr>
          <p:nvPr/>
        </p:nvSpPr>
        <p:spPr bwMode="auto">
          <a:xfrm>
            <a:off x="1610387" y="5758560"/>
            <a:ext cx="0" cy="70992"/>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35" name="Line 12"/>
          <p:cNvSpPr>
            <a:spLocks noChangeShapeType="1"/>
          </p:cNvSpPr>
          <p:nvPr/>
        </p:nvSpPr>
        <p:spPr bwMode="auto">
          <a:xfrm>
            <a:off x="2667226" y="5758560"/>
            <a:ext cx="0" cy="70992"/>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36" name="Line 13"/>
          <p:cNvSpPr>
            <a:spLocks noChangeShapeType="1"/>
          </p:cNvSpPr>
          <p:nvPr/>
        </p:nvSpPr>
        <p:spPr bwMode="auto">
          <a:xfrm>
            <a:off x="3736121" y="5758560"/>
            <a:ext cx="0" cy="70992"/>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38" name="Line 15"/>
          <p:cNvSpPr>
            <a:spLocks noChangeShapeType="1"/>
          </p:cNvSpPr>
          <p:nvPr/>
        </p:nvSpPr>
        <p:spPr bwMode="auto">
          <a:xfrm>
            <a:off x="5861855" y="5758560"/>
            <a:ext cx="0" cy="70992"/>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39" name="Line 16"/>
          <p:cNvSpPr>
            <a:spLocks noChangeShapeType="1"/>
          </p:cNvSpPr>
          <p:nvPr/>
        </p:nvSpPr>
        <p:spPr bwMode="auto">
          <a:xfrm>
            <a:off x="6948264" y="5758560"/>
            <a:ext cx="0" cy="70992"/>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40" name="Line 17"/>
          <p:cNvSpPr>
            <a:spLocks noChangeShapeType="1"/>
          </p:cNvSpPr>
          <p:nvPr/>
        </p:nvSpPr>
        <p:spPr bwMode="auto">
          <a:xfrm flipV="1">
            <a:off x="1610387" y="1639698"/>
            <a:ext cx="0" cy="4118862"/>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 name="Rectangle 18"/>
          <p:cNvSpPr>
            <a:spLocks noChangeArrowheads="1"/>
          </p:cNvSpPr>
          <p:nvPr/>
        </p:nvSpPr>
        <p:spPr bwMode="auto">
          <a:xfrm>
            <a:off x="1515284" y="5853662"/>
            <a:ext cx="250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smtClean="0">
                <a:ln>
                  <a:noFill/>
                </a:ln>
                <a:solidFill>
                  <a:srgbClr val="000000"/>
                </a:solidFill>
                <a:effectLst/>
                <a:latin typeface="+mn-lt"/>
                <a:ea typeface="ＭＳ Ｐゴシック" pitchFamily="50" charset="-128"/>
                <a:cs typeface="ＭＳ Ｐゴシック" pitchFamily="50" charset="-128"/>
              </a:rPr>
              <a:t>-3</a:t>
            </a:r>
            <a:endParaRPr kumimoji="1" lang="ja-JP" altLang="ja-JP" sz="2400" b="0" i="0" u="none" strike="noStrike" cap="none" normalizeH="0" baseline="0" smtClean="0">
              <a:ln>
                <a:noFill/>
              </a:ln>
              <a:solidFill>
                <a:schemeClr val="tx1"/>
              </a:solidFill>
              <a:effectLst/>
              <a:latin typeface="+mn-lt"/>
              <a:ea typeface="ＭＳ Ｐゴシック" pitchFamily="50" charset="-128"/>
              <a:cs typeface="ＭＳ Ｐゴシック" pitchFamily="50" charset="-128"/>
            </a:endParaRPr>
          </a:p>
        </p:txBody>
      </p:sp>
      <p:sp>
        <p:nvSpPr>
          <p:cNvPr id="42" name="Rectangle 19"/>
          <p:cNvSpPr>
            <a:spLocks noChangeArrowheads="1"/>
          </p:cNvSpPr>
          <p:nvPr/>
        </p:nvSpPr>
        <p:spPr bwMode="auto">
          <a:xfrm>
            <a:off x="2572124" y="5853662"/>
            <a:ext cx="250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dirty="0" smtClean="0">
                <a:ln>
                  <a:noFill/>
                </a:ln>
                <a:solidFill>
                  <a:srgbClr val="000000"/>
                </a:solidFill>
                <a:effectLst/>
                <a:latin typeface="+mn-lt"/>
                <a:ea typeface="ＭＳ Ｐゴシック" pitchFamily="50" charset="-128"/>
                <a:cs typeface="ＭＳ Ｐゴシック" pitchFamily="50" charset="-128"/>
              </a:rPr>
              <a:t>-2</a:t>
            </a:r>
            <a:endParaRPr kumimoji="1" lang="ja-JP" altLang="ja-JP" sz="2400" b="0" i="0" u="none" strike="noStrike" cap="none" normalizeH="0" baseline="0" dirty="0" smtClean="0">
              <a:ln>
                <a:noFill/>
              </a:ln>
              <a:solidFill>
                <a:schemeClr val="tx1"/>
              </a:solidFill>
              <a:effectLst/>
              <a:latin typeface="+mn-lt"/>
              <a:ea typeface="ＭＳ Ｐゴシック" pitchFamily="50" charset="-128"/>
              <a:cs typeface="ＭＳ Ｐゴシック" pitchFamily="50" charset="-128"/>
            </a:endParaRPr>
          </a:p>
        </p:txBody>
      </p:sp>
      <p:sp>
        <p:nvSpPr>
          <p:cNvPr id="43" name="Rectangle 20"/>
          <p:cNvSpPr>
            <a:spLocks noChangeArrowheads="1"/>
          </p:cNvSpPr>
          <p:nvPr/>
        </p:nvSpPr>
        <p:spPr bwMode="auto">
          <a:xfrm>
            <a:off x="3641019" y="5853662"/>
            <a:ext cx="250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smtClean="0">
                <a:ln>
                  <a:noFill/>
                </a:ln>
                <a:solidFill>
                  <a:srgbClr val="000000"/>
                </a:solidFill>
                <a:effectLst/>
                <a:latin typeface="+mn-lt"/>
                <a:ea typeface="ＭＳ Ｐゴシック" pitchFamily="50" charset="-128"/>
                <a:cs typeface="ＭＳ Ｐゴシック" pitchFamily="50" charset="-128"/>
              </a:rPr>
              <a:t>-1</a:t>
            </a:r>
            <a:endParaRPr kumimoji="1" lang="ja-JP" altLang="ja-JP" sz="2400" b="0" i="0" u="none" strike="noStrike" cap="none" normalizeH="0" baseline="0" smtClean="0">
              <a:ln>
                <a:noFill/>
              </a:ln>
              <a:solidFill>
                <a:schemeClr val="tx1"/>
              </a:solidFill>
              <a:effectLst/>
              <a:latin typeface="+mn-lt"/>
              <a:ea typeface="ＭＳ Ｐゴシック" pitchFamily="50" charset="-128"/>
              <a:cs typeface="ＭＳ Ｐゴシック" pitchFamily="50" charset="-128"/>
            </a:endParaRPr>
          </a:p>
        </p:txBody>
      </p:sp>
      <p:sp>
        <p:nvSpPr>
          <p:cNvPr id="44" name="Rectangle 21"/>
          <p:cNvSpPr>
            <a:spLocks noChangeArrowheads="1"/>
          </p:cNvSpPr>
          <p:nvPr/>
        </p:nvSpPr>
        <p:spPr bwMode="auto">
          <a:xfrm>
            <a:off x="4734024" y="5853662"/>
            <a:ext cx="155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smtClean="0">
                <a:ln>
                  <a:noFill/>
                </a:ln>
                <a:solidFill>
                  <a:srgbClr val="000000"/>
                </a:solidFill>
                <a:effectLst/>
                <a:latin typeface="+mn-lt"/>
                <a:ea typeface="ＭＳ Ｐゴシック" pitchFamily="50" charset="-128"/>
                <a:cs typeface="ＭＳ Ｐゴシック" pitchFamily="50" charset="-128"/>
              </a:rPr>
              <a:t>0</a:t>
            </a:r>
            <a:endParaRPr kumimoji="1" lang="ja-JP" altLang="ja-JP" sz="2400" b="0" i="0" u="none" strike="noStrike" cap="none" normalizeH="0" baseline="0" dirty="0" smtClean="0">
              <a:ln>
                <a:noFill/>
              </a:ln>
              <a:solidFill>
                <a:schemeClr val="tx1"/>
              </a:solidFill>
              <a:effectLst/>
              <a:latin typeface="+mn-lt"/>
              <a:ea typeface="ＭＳ Ｐゴシック" pitchFamily="50" charset="-128"/>
              <a:cs typeface="ＭＳ Ｐゴシック" pitchFamily="50" charset="-128"/>
            </a:endParaRPr>
          </a:p>
        </p:txBody>
      </p:sp>
      <p:sp>
        <p:nvSpPr>
          <p:cNvPr id="45" name="Rectangle 22"/>
          <p:cNvSpPr>
            <a:spLocks noChangeArrowheads="1"/>
          </p:cNvSpPr>
          <p:nvPr/>
        </p:nvSpPr>
        <p:spPr bwMode="auto">
          <a:xfrm>
            <a:off x="5802919" y="5853662"/>
            <a:ext cx="155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smtClean="0">
                <a:ln>
                  <a:noFill/>
                </a:ln>
                <a:solidFill>
                  <a:srgbClr val="000000"/>
                </a:solidFill>
                <a:effectLst/>
                <a:latin typeface="+mn-lt"/>
                <a:ea typeface="ＭＳ Ｐゴシック" pitchFamily="50" charset="-128"/>
                <a:cs typeface="ＭＳ Ｐゴシック" pitchFamily="50" charset="-128"/>
              </a:rPr>
              <a:t>1</a:t>
            </a:r>
            <a:endParaRPr kumimoji="1" lang="ja-JP" altLang="ja-JP" sz="2400" b="0" i="0" u="none" strike="noStrike" cap="none" normalizeH="0" baseline="0" dirty="0" smtClean="0">
              <a:ln>
                <a:noFill/>
              </a:ln>
              <a:solidFill>
                <a:schemeClr val="tx1"/>
              </a:solidFill>
              <a:effectLst/>
              <a:latin typeface="+mn-lt"/>
              <a:ea typeface="ＭＳ Ｐゴシック" pitchFamily="50" charset="-128"/>
              <a:cs typeface="ＭＳ Ｐゴシック" pitchFamily="50" charset="-128"/>
            </a:endParaRPr>
          </a:p>
        </p:txBody>
      </p:sp>
      <p:sp>
        <p:nvSpPr>
          <p:cNvPr id="46" name="Rectangle 23"/>
          <p:cNvSpPr>
            <a:spLocks noChangeArrowheads="1"/>
          </p:cNvSpPr>
          <p:nvPr/>
        </p:nvSpPr>
        <p:spPr bwMode="auto">
          <a:xfrm>
            <a:off x="6859758" y="5853662"/>
            <a:ext cx="155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smtClean="0">
                <a:ln>
                  <a:noFill/>
                </a:ln>
                <a:solidFill>
                  <a:srgbClr val="000000"/>
                </a:solidFill>
                <a:effectLst/>
                <a:latin typeface="+mn-lt"/>
                <a:ea typeface="ＭＳ Ｐゴシック" pitchFamily="50" charset="-128"/>
                <a:cs typeface="ＭＳ Ｐゴシック" pitchFamily="50" charset="-128"/>
              </a:rPr>
              <a:t>2</a:t>
            </a:r>
            <a:endParaRPr kumimoji="1" lang="ja-JP" altLang="ja-JP" sz="2400" b="0" i="0" u="none" strike="noStrike" cap="none" normalizeH="0" baseline="0" dirty="0" smtClean="0">
              <a:ln>
                <a:noFill/>
              </a:ln>
              <a:solidFill>
                <a:schemeClr val="tx1"/>
              </a:solidFill>
              <a:effectLst/>
              <a:latin typeface="+mn-lt"/>
              <a:ea typeface="ＭＳ Ｐゴシック" pitchFamily="50" charset="-128"/>
              <a:cs typeface="ＭＳ Ｐゴシック" pitchFamily="50" charset="-128"/>
            </a:endParaRPr>
          </a:p>
        </p:txBody>
      </p:sp>
      <p:sp>
        <p:nvSpPr>
          <p:cNvPr id="47" name="Freeform 24"/>
          <p:cNvSpPr>
            <a:spLocks/>
          </p:cNvSpPr>
          <p:nvPr/>
        </p:nvSpPr>
        <p:spPr bwMode="auto">
          <a:xfrm>
            <a:off x="4805016" y="5284389"/>
            <a:ext cx="2125734" cy="450061"/>
          </a:xfrm>
          <a:custGeom>
            <a:avLst/>
            <a:gdLst>
              <a:gd name="T0" fmla="*/ 27 w 1587"/>
              <a:gd name="T1" fmla="*/ 319 h 336"/>
              <a:gd name="T2" fmla="*/ 62 w 1587"/>
              <a:gd name="T3" fmla="*/ 319 h 336"/>
              <a:gd name="T4" fmla="*/ 89 w 1587"/>
              <a:gd name="T5" fmla="*/ 319 h 336"/>
              <a:gd name="T6" fmla="*/ 124 w 1587"/>
              <a:gd name="T7" fmla="*/ 310 h 336"/>
              <a:gd name="T8" fmla="*/ 151 w 1587"/>
              <a:gd name="T9" fmla="*/ 310 h 336"/>
              <a:gd name="T10" fmla="*/ 186 w 1587"/>
              <a:gd name="T11" fmla="*/ 319 h 336"/>
              <a:gd name="T12" fmla="*/ 213 w 1587"/>
              <a:gd name="T13" fmla="*/ 319 h 336"/>
              <a:gd name="T14" fmla="*/ 248 w 1587"/>
              <a:gd name="T15" fmla="*/ 310 h 336"/>
              <a:gd name="T16" fmla="*/ 284 w 1587"/>
              <a:gd name="T17" fmla="*/ 319 h 336"/>
              <a:gd name="T18" fmla="*/ 310 w 1587"/>
              <a:gd name="T19" fmla="*/ 319 h 336"/>
              <a:gd name="T20" fmla="*/ 346 w 1587"/>
              <a:gd name="T21" fmla="*/ 319 h 336"/>
              <a:gd name="T22" fmla="*/ 373 w 1587"/>
              <a:gd name="T23" fmla="*/ 310 h 336"/>
              <a:gd name="T24" fmla="*/ 408 w 1587"/>
              <a:gd name="T25" fmla="*/ 301 h 336"/>
              <a:gd name="T26" fmla="*/ 435 w 1587"/>
              <a:gd name="T27" fmla="*/ 301 h 336"/>
              <a:gd name="T28" fmla="*/ 470 w 1587"/>
              <a:gd name="T29" fmla="*/ 301 h 336"/>
              <a:gd name="T30" fmla="*/ 506 w 1587"/>
              <a:gd name="T31" fmla="*/ 283 h 336"/>
              <a:gd name="T32" fmla="*/ 532 w 1587"/>
              <a:gd name="T33" fmla="*/ 257 h 336"/>
              <a:gd name="T34" fmla="*/ 568 w 1587"/>
              <a:gd name="T35" fmla="*/ 257 h 336"/>
              <a:gd name="T36" fmla="*/ 594 w 1587"/>
              <a:gd name="T37" fmla="*/ 230 h 336"/>
              <a:gd name="T38" fmla="*/ 630 w 1587"/>
              <a:gd name="T39" fmla="*/ 195 h 336"/>
              <a:gd name="T40" fmla="*/ 665 w 1587"/>
              <a:gd name="T41" fmla="*/ 168 h 336"/>
              <a:gd name="T42" fmla="*/ 692 w 1587"/>
              <a:gd name="T43" fmla="*/ 132 h 336"/>
              <a:gd name="T44" fmla="*/ 727 w 1587"/>
              <a:gd name="T45" fmla="*/ 106 h 336"/>
              <a:gd name="T46" fmla="*/ 754 w 1587"/>
              <a:gd name="T47" fmla="*/ 53 h 336"/>
              <a:gd name="T48" fmla="*/ 789 w 1587"/>
              <a:gd name="T49" fmla="*/ 35 h 336"/>
              <a:gd name="T50" fmla="*/ 816 w 1587"/>
              <a:gd name="T51" fmla="*/ 8 h 336"/>
              <a:gd name="T52" fmla="*/ 851 w 1587"/>
              <a:gd name="T53" fmla="*/ 17 h 336"/>
              <a:gd name="T54" fmla="*/ 887 w 1587"/>
              <a:gd name="T55" fmla="*/ 35 h 336"/>
              <a:gd name="T56" fmla="*/ 913 w 1587"/>
              <a:gd name="T57" fmla="*/ 53 h 336"/>
              <a:gd name="T58" fmla="*/ 949 w 1587"/>
              <a:gd name="T59" fmla="*/ 62 h 336"/>
              <a:gd name="T60" fmla="*/ 975 w 1587"/>
              <a:gd name="T61" fmla="*/ 79 h 336"/>
              <a:gd name="T62" fmla="*/ 1011 w 1587"/>
              <a:gd name="T63" fmla="*/ 106 h 336"/>
              <a:gd name="T64" fmla="*/ 1038 w 1587"/>
              <a:gd name="T65" fmla="*/ 97 h 336"/>
              <a:gd name="T66" fmla="*/ 1073 w 1587"/>
              <a:gd name="T67" fmla="*/ 141 h 336"/>
              <a:gd name="T68" fmla="*/ 1108 w 1587"/>
              <a:gd name="T69" fmla="*/ 159 h 336"/>
              <a:gd name="T70" fmla="*/ 1135 w 1587"/>
              <a:gd name="T71" fmla="*/ 203 h 336"/>
              <a:gd name="T72" fmla="*/ 1171 w 1587"/>
              <a:gd name="T73" fmla="*/ 212 h 336"/>
              <a:gd name="T74" fmla="*/ 1197 w 1587"/>
              <a:gd name="T75" fmla="*/ 239 h 336"/>
              <a:gd name="T76" fmla="*/ 1233 w 1587"/>
              <a:gd name="T77" fmla="*/ 257 h 336"/>
              <a:gd name="T78" fmla="*/ 1259 w 1587"/>
              <a:gd name="T79" fmla="*/ 257 h 336"/>
              <a:gd name="T80" fmla="*/ 1295 w 1587"/>
              <a:gd name="T81" fmla="*/ 265 h 336"/>
              <a:gd name="T82" fmla="*/ 1330 w 1587"/>
              <a:gd name="T83" fmla="*/ 274 h 336"/>
              <a:gd name="T84" fmla="*/ 1357 w 1587"/>
              <a:gd name="T85" fmla="*/ 301 h 336"/>
              <a:gd name="T86" fmla="*/ 1392 w 1587"/>
              <a:gd name="T87" fmla="*/ 310 h 336"/>
              <a:gd name="T88" fmla="*/ 1419 w 1587"/>
              <a:gd name="T89" fmla="*/ 310 h 336"/>
              <a:gd name="T90" fmla="*/ 1454 w 1587"/>
              <a:gd name="T91" fmla="*/ 310 h 336"/>
              <a:gd name="T92" fmla="*/ 1490 w 1587"/>
              <a:gd name="T93" fmla="*/ 301 h 336"/>
              <a:gd name="T94" fmla="*/ 1516 w 1587"/>
              <a:gd name="T95" fmla="*/ 319 h 336"/>
              <a:gd name="T96" fmla="*/ 1552 w 1587"/>
              <a:gd name="T97" fmla="*/ 283 h 336"/>
              <a:gd name="T98" fmla="*/ 1578 w 1587"/>
              <a:gd name="T9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87" h="336">
                <a:moveTo>
                  <a:pt x="0" y="319"/>
                </a:moveTo>
                <a:lnTo>
                  <a:pt x="9" y="319"/>
                </a:lnTo>
                <a:lnTo>
                  <a:pt x="18" y="319"/>
                </a:lnTo>
                <a:lnTo>
                  <a:pt x="27" y="319"/>
                </a:lnTo>
                <a:lnTo>
                  <a:pt x="36" y="319"/>
                </a:lnTo>
                <a:lnTo>
                  <a:pt x="44" y="319"/>
                </a:lnTo>
                <a:lnTo>
                  <a:pt x="53" y="319"/>
                </a:lnTo>
                <a:lnTo>
                  <a:pt x="62" y="319"/>
                </a:lnTo>
                <a:lnTo>
                  <a:pt x="62" y="319"/>
                </a:lnTo>
                <a:lnTo>
                  <a:pt x="71" y="319"/>
                </a:lnTo>
                <a:lnTo>
                  <a:pt x="80" y="327"/>
                </a:lnTo>
                <a:lnTo>
                  <a:pt x="89" y="319"/>
                </a:lnTo>
                <a:lnTo>
                  <a:pt x="98" y="319"/>
                </a:lnTo>
                <a:lnTo>
                  <a:pt x="107" y="319"/>
                </a:lnTo>
                <a:lnTo>
                  <a:pt x="115" y="319"/>
                </a:lnTo>
                <a:lnTo>
                  <a:pt x="124" y="310"/>
                </a:lnTo>
                <a:lnTo>
                  <a:pt x="133" y="310"/>
                </a:lnTo>
                <a:lnTo>
                  <a:pt x="133" y="319"/>
                </a:lnTo>
                <a:lnTo>
                  <a:pt x="142" y="319"/>
                </a:lnTo>
                <a:lnTo>
                  <a:pt x="151" y="310"/>
                </a:lnTo>
                <a:lnTo>
                  <a:pt x="160" y="319"/>
                </a:lnTo>
                <a:lnTo>
                  <a:pt x="169" y="319"/>
                </a:lnTo>
                <a:lnTo>
                  <a:pt x="177" y="310"/>
                </a:lnTo>
                <a:lnTo>
                  <a:pt x="186" y="319"/>
                </a:lnTo>
                <a:lnTo>
                  <a:pt x="195" y="319"/>
                </a:lnTo>
                <a:lnTo>
                  <a:pt x="204" y="319"/>
                </a:lnTo>
                <a:lnTo>
                  <a:pt x="213" y="319"/>
                </a:lnTo>
                <a:lnTo>
                  <a:pt x="213" y="319"/>
                </a:lnTo>
                <a:lnTo>
                  <a:pt x="222" y="319"/>
                </a:lnTo>
                <a:lnTo>
                  <a:pt x="231" y="310"/>
                </a:lnTo>
                <a:lnTo>
                  <a:pt x="240" y="319"/>
                </a:lnTo>
                <a:lnTo>
                  <a:pt x="248" y="310"/>
                </a:lnTo>
                <a:lnTo>
                  <a:pt x="257" y="310"/>
                </a:lnTo>
                <a:lnTo>
                  <a:pt x="266" y="319"/>
                </a:lnTo>
                <a:lnTo>
                  <a:pt x="275" y="310"/>
                </a:lnTo>
                <a:lnTo>
                  <a:pt x="284" y="319"/>
                </a:lnTo>
                <a:lnTo>
                  <a:pt x="293" y="319"/>
                </a:lnTo>
                <a:lnTo>
                  <a:pt x="293" y="327"/>
                </a:lnTo>
                <a:lnTo>
                  <a:pt x="302" y="319"/>
                </a:lnTo>
                <a:lnTo>
                  <a:pt x="310" y="319"/>
                </a:lnTo>
                <a:lnTo>
                  <a:pt x="319" y="319"/>
                </a:lnTo>
                <a:lnTo>
                  <a:pt x="328" y="319"/>
                </a:lnTo>
                <a:lnTo>
                  <a:pt x="337" y="319"/>
                </a:lnTo>
                <a:lnTo>
                  <a:pt x="346" y="319"/>
                </a:lnTo>
                <a:lnTo>
                  <a:pt x="355" y="310"/>
                </a:lnTo>
                <a:lnTo>
                  <a:pt x="364" y="319"/>
                </a:lnTo>
                <a:lnTo>
                  <a:pt x="364" y="319"/>
                </a:lnTo>
                <a:lnTo>
                  <a:pt x="373" y="310"/>
                </a:lnTo>
                <a:lnTo>
                  <a:pt x="381" y="319"/>
                </a:lnTo>
                <a:lnTo>
                  <a:pt x="390" y="310"/>
                </a:lnTo>
                <a:lnTo>
                  <a:pt x="399" y="310"/>
                </a:lnTo>
                <a:lnTo>
                  <a:pt x="408" y="301"/>
                </a:lnTo>
                <a:lnTo>
                  <a:pt x="417" y="310"/>
                </a:lnTo>
                <a:lnTo>
                  <a:pt x="426" y="310"/>
                </a:lnTo>
                <a:lnTo>
                  <a:pt x="435" y="310"/>
                </a:lnTo>
                <a:lnTo>
                  <a:pt x="435" y="301"/>
                </a:lnTo>
                <a:lnTo>
                  <a:pt x="443" y="301"/>
                </a:lnTo>
                <a:lnTo>
                  <a:pt x="452" y="292"/>
                </a:lnTo>
                <a:lnTo>
                  <a:pt x="461" y="301"/>
                </a:lnTo>
                <a:lnTo>
                  <a:pt x="470" y="301"/>
                </a:lnTo>
                <a:lnTo>
                  <a:pt x="479" y="292"/>
                </a:lnTo>
                <a:lnTo>
                  <a:pt x="488" y="310"/>
                </a:lnTo>
                <a:lnTo>
                  <a:pt x="497" y="292"/>
                </a:lnTo>
                <a:lnTo>
                  <a:pt x="506" y="283"/>
                </a:lnTo>
                <a:lnTo>
                  <a:pt x="514" y="292"/>
                </a:lnTo>
                <a:lnTo>
                  <a:pt x="514" y="283"/>
                </a:lnTo>
                <a:lnTo>
                  <a:pt x="523" y="274"/>
                </a:lnTo>
                <a:lnTo>
                  <a:pt x="532" y="257"/>
                </a:lnTo>
                <a:lnTo>
                  <a:pt x="541" y="274"/>
                </a:lnTo>
                <a:lnTo>
                  <a:pt x="550" y="265"/>
                </a:lnTo>
                <a:lnTo>
                  <a:pt x="559" y="265"/>
                </a:lnTo>
                <a:lnTo>
                  <a:pt x="568" y="257"/>
                </a:lnTo>
                <a:lnTo>
                  <a:pt x="576" y="248"/>
                </a:lnTo>
                <a:lnTo>
                  <a:pt x="585" y="248"/>
                </a:lnTo>
                <a:lnTo>
                  <a:pt x="594" y="239"/>
                </a:lnTo>
                <a:lnTo>
                  <a:pt x="594" y="230"/>
                </a:lnTo>
                <a:lnTo>
                  <a:pt x="603" y="212"/>
                </a:lnTo>
                <a:lnTo>
                  <a:pt x="612" y="203"/>
                </a:lnTo>
                <a:lnTo>
                  <a:pt x="621" y="195"/>
                </a:lnTo>
                <a:lnTo>
                  <a:pt x="630" y="195"/>
                </a:lnTo>
                <a:lnTo>
                  <a:pt x="639" y="195"/>
                </a:lnTo>
                <a:lnTo>
                  <a:pt x="647" y="177"/>
                </a:lnTo>
                <a:lnTo>
                  <a:pt x="656" y="168"/>
                </a:lnTo>
                <a:lnTo>
                  <a:pt x="665" y="168"/>
                </a:lnTo>
                <a:lnTo>
                  <a:pt x="665" y="150"/>
                </a:lnTo>
                <a:lnTo>
                  <a:pt x="674" y="141"/>
                </a:lnTo>
                <a:lnTo>
                  <a:pt x="683" y="132"/>
                </a:lnTo>
                <a:lnTo>
                  <a:pt x="692" y="132"/>
                </a:lnTo>
                <a:lnTo>
                  <a:pt x="701" y="115"/>
                </a:lnTo>
                <a:lnTo>
                  <a:pt x="709" y="106"/>
                </a:lnTo>
                <a:lnTo>
                  <a:pt x="718" y="88"/>
                </a:lnTo>
                <a:lnTo>
                  <a:pt x="727" y="106"/>
                </a:lnTo>
                <a:lnTo>
                  <a:pt x="736" y="79"/>
                </a:lnTo>
                <a:lnTo>
                  <a:pt x="736" y="79"/>
                </a:lnTo>
                <a:lnTo>
                  <a:pt x="745" y="62"/>
                </a:lnTo>
                <a:lnTo>
                  <a:pt x="754" y="53"/>
                </a:lnTo>
                <a:lnTo>
                  <a:pt x="763" y="44"/>
                </a:lnTo>
                <a:lnTo>
                  <a:pt x="772" y="53"/>
                </a:lnTo>
                <a:lnTo>
                  <a:pt x="780" y="17"/>
                </a:lnTo>
                <a:lnTo>
                  <a:pt x="789" y="35"/>
                </a:lnTo>
                <a:lnTo>
                  <a:pt x="798" y="26"/>
                </a:lnTo>
                <a:lnTo>
                  <a:pt x="807" y="8"/>
                </a:lnTo>
                <a:lnTo>
                  <a:pt x="816" y="8"/>
                </a:lnTo>
                <a:lnTo>
                  <a:pt x="816" y="8"/>
                </a:lnTo>
                <a:lnTo>
                  <a:pt x="825" y="26"/>
                </a:lnTo>
                <a:lnTo>
                  <a:pt x="834" y="0"/>
                </a:lnTo>
                <a:lnTo>
                  <a:pt x="842" y="35"/>
                </a:lnTo>
                <a:lnTo>
                  <a:pt x="851" y="17"/>
                </a:lnTo>
                <a:lnTo>
                  <a:pt x="860" y="17"/>
                </a:lnTo>
                <a:lnTo>
                  <a:pt x="869" y="26"/>
                </a:lnTo>
                <a:lnTo>
                  <a:pt x="878" y="26"/>
                </a:lnTo>
                <a:lnTo>
                  <a:pt x="887" y="35"/>
                </a:lnTo>
                <a:lnTo>
                  <a:pt x="887" y="26"/>
                </a:lnTo>
                <a:lnTo>
                  <a:pt x="896" y="8"/>
                </a:lnTo>
                <a:lnTo>
                  <a:pt x="905" y="17"/>
                </a:lnTo>
                <a:lnTo>
                  <a:pt x="913" y="53"/>
                </a:lnTo>
                <a:lnTo>
                  <a:pt x="922" y="53"/>
                </a:lnTo>
                <a:lnTo>
                  <a:pt x="931" y="26"/>
                </a:lnTo>
                <a:lnTo>
                  <a:pt x="940" y="62"/>
                </a:lnTo>
                <a:lnTo>
                  <a:pt x="949" y="62"/>
                </a:lnTo>
                <a:lnTo>
                  <a:pt x="958" y="62"/>
                </a:lnTo>
                <a:lnTo>
                  <a:pt x="967" y="53"/>
                </a:lnTo>
                <a:lnTo>
                  <a:pt x="967" y="44"/>
                </a:lnTo>
                <a:lnTo>
                  <a:pt x="975" y="79"/>
                </a:lnTo>
                <a:lnTo>
                  <a:pt x="984" y="88"/>
                </a:lnTo>
                <a:lnTo>
                  <a:pt x="993" y="88"/>
                </a:lnTo>
                <a:lnTo>
                  <a:pt x="1002" y="70"/>
                </a:lnTo>
                <a:lnTo>
                  <a:pt x="1011" y="106"/>
                </a:lnTo>
                <a:lnTo>
                  <a:pt x="1020" y="70"/>
                </a:lnTo>
                <a:lnTo>
                  <a:pt x="1029" y="88"/>
                </a:lnTo>
                <a:lnTo>
                  <a:pt x="1038" y="124"/>
                </a:lnTo>
                <a:lnTo>
                  <a:pt x="1038" y="97"/>
                </a:lnTo>
                <a:lnTo>
                  <a:pt x="1046" y="132"/>
                </a:lnTo>
                <a:lnTo>
                  <a:pt x="1055" y="115"/>
                </a:lnTo>
                <a:lnTo>
                  <a:pt x="1064" y="132"/>
                </a:lnTo>
                <a:lnTo>
                  <a:pt x="1073" y="141"/>
                </a:lnTo>
                <a:lnTo>
                  <a:pt x="1082" y="150"/>
                </a:lnTo>
                <a:lnTo>
                  <a:pt x="1091" y="150"/>
                </a:lnTo>
                <a:lnTo>
                  <a:pt x="1100" y="168"/>
                </a:lnTo>
                <a:lnTo>
                  <a:pt x="1108" y="159"/>
                </a:lnTo>
                <a:lnTo>
                  <a:pt x="1117" y="168"/>
                </a:lnTo>
                <a:lnTo>
                  <a:pt x="1117" y="177"/>
                </a:lnTo>
                <a:lnTo>
                  <a:pt x="1126" y="186"/>
                </a:lnTo>
                <a:lnTo>
                  <a:pt x="1135" y="203"/>
                </a:lnTo>
                <a:lnTo>
                  <a:pt x="1144" y="186"/>
                </a:lnTo>
                <a:lnTo>
                  <a:pt x="1153" y="186"/>
                </a:lnTo>
                <a:lnTo>
                  <a:pt x="1162" y="230"/>
                </a:lnTo>
                <a:lnTo>
                  <a:pt x="1171" y="212"/>
                </a:lnTo>
                <a:lnTo>
                  <a:pt x="1179" y="212"/>
                </a:lnTo>
                <a:lnTo>
                  <a:pt x="1188" y="239"/>
                </a:lnTo>
                <a:lnTo>
                  <a:pt x="1188" y="230"/>
                </a:lnTo>
                <a:lnTo>
                  <a:pt x="1197" y="239"/>
                </a:lnTo>
                <a:lnTo>
                  <a:pt x="1206" y="230"/>
                </a:lnTo>
                <a:lnTo>
                  <a:pt x="1215" y="248"/>
                </a:lnTo>
                <a:lnTo>
                  <a:pt x="1224" y="239"/>
                </a:lnTo>
                <a:lnTo>
                  <a:pt x="1233" y="257"/>
                </a:lnTo>
                <a:lnTo>
                  <a:pt x="1241" y="248"/>
                </a:lnTo>
                <a:lnTo>
                  <a:pt x="1250" y="265"/>
                </a:lnTo>
                <a:lnTo>
                  <a:pt x="1259" y="274"/>
                </a:lnTo>
                <a:lnTo>
                  <a:pt x="1259" y="257"/>
                </a:lnTo>
                <a:lnTo>
                  <a:pt x="1268" y="283"/>
                </a:lnTo>
                <a:lnTo>
                  <a:pt x="1277" y="265"/>
                </a:lnTo>
                <a:lnTo>
                  <a:pt x="1286" y="265"/>
                </a:lnTo>
                <a:lnTo>
                  <a:pt x="1295" y="265"/>
                </a:lnTo>
                <a:lnTo>
                  <a:pt x="1303" y="292"/>
                </a:lnTo>
                <a:lnTo>
                  <a:pt x="1312" y="265"/>
                </a:lnTo>
                <a:lnTo>
                  <a:pt x="1321" y="301"/>
                </a:lnTo>
                <a:lnTo>
                  <a:pt x="1330" y="274"/>
                </a:lnTo>
                <a:lnTo>
                  <a:pt x="1339" y="274"/>
                </a:lnTo>
                <a:lnTo>
                  <a:pt x="1339" y="274"/>
                </a:lnTo>
                <a:lnTo>
                  <a:pt x="1348" y="310"/>
                </a:lnTo>
                <a:lnTo>
                  <a:pt x="1357" y="301"/>
                </a:lnTo>
                <a:lnTo>
                  <a:pt x="1366" y="310"/>
                </a:lnTo>
                <a:lnTo>
                  <a:pt x="1374" y="301"/>
                </a:lnTo>
                <a:lnTo>
                  <a:pt x="1383" y="301"/>
                </a:lnTo>
                <a:lnTo>
                  <a:pt x="1392" y="310"/>
                </a:lnTo>
                <a:lnTo>
                  <a:pt x="1401" y="301"/>
                </a:lnTo>
                <a:lnTo>
                  <a:pt x="1410" y="301"/>
                </a:lnTo>
                <a:lnTo>
                  <a:pt x="1419" y="292"/>
                </a:lnTo>
                <a:lnTo>
                  <a:pt x="1419" y="310"/>
                </a:lnTo>
                <a:lnTo>
                  <a:pt x="1428" y="301"/>
                </a:lnTo>
                <a:lnTo>
                  <a:pt x="1436" y="292"/>
                </a:lnTo>
                <a:lnTo>
                  <a:pt x="1445" y="310"/>
                </a:lnTo>
                <a:lnTo>
                  <a:pt x="1454" y="310"/>
                </a:lnTo>
                <a:lnTo>
                  <a:pt x="1463" y="301"/>
                </a:lnTo>
                <a:lnTo>
                  <a:pt x="1472" y="336"/>
                </a:lnTo>
                <a:lnTo>
                  <a:pt x="1481" y="319"/>
                </a:lnTo>
                <a:lnTo>
                  <a:pt x="1490" y="301"/>
                </a:lnTo>
                <a:lnTo>
                  <a:pt x="1490" y="310"/>
                </a:lnTo>
                <a:lnTo>
                  <a:pt x="1499" y="319"/>
                </a:lnTo>
                <a:lnTo>
                  <a:pt x="1507" y="301"/>
                </a:lnTo>
                <a:lnTo>
                  <a:pt x="1516" y="319"/>
                </a:lnTo>
                <a:lnTo>
                  <a:pt x="1525" y="310"/>
                </a:lnTo>
                <a:lnTo>
                  <a:pt x="1534" y="319"/>
                </a:lnTo>
                <a:lnTo>
                  <a:pt x="1543" y="310"/>
                </a:lnTo>
                <a:lnTo>
                  <a:pt x="1552" y="283"/>
                </a:lnTo>
                <a:lnTo>
                  <a:pt x="1561" y="310"/>
                </a:lnTo>
                <a:lnTo>
                  <a:pt x="1561" y="336"/>
                </a:lnTo>
                <a:lnTo>
                  <a:pt x="1569" y="310"/>
                </a:lnTo>
                <a:lnTo>
                  <a:pt x="1578" y="301"/>
                </a:lnTo>
                <a:lnTo>
                  <a:pt x="1587" y="327"/>
                </a:lnTo>
              </a:path>
            </a:pathLst>
          </a:custGeom>
          <a:noFill/>
          <a:ln w="285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8" name="Freeform 25"/>
          <p:cNvSpPr>
            <a:spLocks/>
          </p:cNvSpPr>
          <p:nvPr/>
        </p:nvSpPr>
        <p:spPr bwMode="auto">
          <a:xfrm>
            <a:off x="4817071" y="5295104"/>
            <a:ext cx="2113679" cy="427290"/>
          </a:xfrm>
          <a:custGeom>
            <a:avLst/>
            <a:gdLst>
              <a:gd name="T0" fmla="*/ 18 w 1578"/>
              <a:gd name="T1" fmla="*/ 319 h 319"/>
              <a:gd name="T2" fmla="*/ 53 w 1578"/>
              <a:gd name="T3" fmla="*/ 319 h 319"/>
              <a:gd name="T4" fmla="*/ 89 w 1578"/>
              <a:gd name="T5" fmla="*/ 311 h 319"/>
              <a:gd name="T6" fmla="*/ 124 w 1578"/>
              <a:gd name="T7" fmla="*/ 311 h 319"/>
              <a:gd name="T8" fmla="*/ 160 w 1578"/>
              <a:gd name="T9" fmla="*/ 311 h 319"/>
              <a:gd name="T10" fmla="*/ 204 w 1578"/>
              <a:gd name="T11" fmla="*/ 311 h 319"/>
              <a:gd name="T12" fmla="*/ 231 w 1578"/>
              <a:gd name="T13" fmla="*/ 311 h 319"/>
              <a:gd name="T14" fmla="*/ 275 w 1578"/>
              <a:gd name="T15" fmla="*/ 311 h 319"/>
              <a:gd name="T16" fmla="*/ 310 w 1578"/>
              <a:gd name="T17" fmla="*/ 311 h 319"/>
              <a:gd name="T18" fmla="*/ 346 w 1578"/>
              <a:gd name="T19" fmla="*/ 311 h 319"/>
              <a:gd name="T20" fmla="*/ 381 w 1578"/>
              <a:gd name="T21" fmla="*/ 311 h 319"/>
              <a:gd name="T22" fmla="*/ 417 w 1578"/>
              <a:gd name="T23" fmla="*/ 302 h 319"/>
              <a:gd name="T24" fmla="*/ 452 w 1578"/>
              <a:gd name="T25" fmla="*/ 293 h 319"/>
              <a:gd name="T26" fmla="*/ 488 w 1578"/>
              <a:gd name="T27" fmla="*/ 284 h 319"/>
              <a:gd name="T28" fmla="*/ 523 w 1578"/>
              <a:gd name="T29" fmla="*/ 266 h 319"/>
              <a:gd name="T30" fmla="*/ 559 w 1578"/>
              <a:gd name="T31" fmla="*/ 240 h 319"/>
              <a:gd name="T32" fmla="*/ 594 w 1578"/>
              <a:gd name="T33" fmla="*/ 213 h 319"/>
              <a:gd name="T34" fmla="*/ 630 w 1578"/>
              <a:gd name="T35" fmla="*/ 178 h 319"/>
              <a:gd name="T36" fmla="*/ 665 w 1578"/>
              <a:gd name="T37" fmla="*/ 142 h 319"/>
              <a:gd name="T38" fmla="*/ 700 w 1578"/>
              <a:gd name="T39" fmla="*/ 98 h 319"/>
              <a:gd name="T40" fmla="*/ 736 w 1578"/>
              <a:gd name="T41" fmla="*/ 62 h 319"/>
              <a:gd name="T42" fmla="*/ 771 w 1578"/>
              <a:gd name="T43" fmla="*/ 27 h 319"/>
              <a:gd name="T44" fmla="*/ 807 w 1578"/>
              <a:gd name="T45" fmla="*/ 9 h 319"/>
              <a:gd name="T46" fmla="*/ 842 w 1578"/>
              <a:gd name="T47" fmla="*/ 0 h 319"/>
              <a:gd name="T48" fmla="*/ 878 w 1578"/>
              <a:gd name="T49" fmla="*/ 18 h 319"/>
              <a:gd name="T50" fmla="*/ 913 w 1578"/>
              <a:gd name="T51" fmla="*/ 36 h 319"/>
              <a:gd name="T52" fmla="*/ 949 w 1578"/>
              <a:gd name="T53" fmla="*/ 54 h 319"/>
              <a:gd name="T54" fmla="*/ 984 w 1578"/>
              <a:gd name="T55" fmla="*/ 71 h 319"/>
              <a:gd name="T56" fmla="*/ 1020 w 1578"/>
              <a:gd name="T57" fmla="*/ 98 h 319"/>
              <a:gd name="T58" fmla="*/ 1055 w 1578"/>
              <a:gd name="T59" fmla="*/ 124 h 319"/>
              <a:gd name="T60" fmla="*/ 1091 w 1578"/>
              <a:gd name="T61" fmla="*/ 151 h 319"/>
              <a:gd name="T62" fmla="*/ 1126 w 1578"/>
              <a:gd name="T63" fmla="*/ 187 h 319"/>
              <a:gd name="T64" fmla="*/ 1162 w 1578"/>
              <a:gd name="T65" fmla="*/ 213 h 319"/>
              <a:gd name="T66" fmla="*/ 1197 w 1578"/>
              <a:gd name="T67" fmla="*/ 231 h 319"/>
              <a:gd name="T68" fmla="*/ 1241 w 1578"/>
              <a:gd name="T69" fmla="*/ 249 h 319"/>
              <a:gd name="T70" fmla="*/ 1277 w 1578"/>
              <a:gd name="T71" fmla="*/ 266 h 319"/>
              <a:gd name="T72" fmla="*/ 1312 w 1578"/>
              <a:gd name="T73" fmla="*/ 275 h 319"/>
              <a:gd name="T74" fmla="*/ 1348 w 1578"/>
              <a:gd name="T75" fmla="*/ 284 h 319"/>
              <a:gd name="T76" fmla="*/ 1383 w 1578"/>
              <a:gd name="T77" fmla="*/ 293 h 319"/>
              <a:gd name="T78" fmla="*/ 1419 w 1578"/>
              <a:gd name="T79" fmla="*/ 302 h 319"/>
              <a:gd name="T80" fmla="*/ 1454 w 1578"/>
              <a:gd name="T81" fmla="*/ 302 h 319"/>
              <a:gd name="T82" fmla="*/ 1490 w 1578"/>
              <a:gd name="T83" fmla="*/ 311 h 319"/>
              <a:gd name="T84" fmla="*/ 1525 w 1578"/>
              <a:gd name="T85" fmla="*/ 311 h 319"/>
              <a:gd name="T86" fmla="*/ 1560 w 1578"/>
              <a:gd name="T87" fmla="*/ 311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78" h="319">
                <a:moveTo>
                  <a:pt x="0" y="319"/>
                </a:moveTo>
                <a:lnTo>
                  <a:pt x="9" y="319"/>
                </a:lnTo>
                <a:lnTo>
                  <a:pt x="18" y="319"/>
                </a:lnTo>
                <a:lnTo>
                  <a:pt x="35" y="319"/>
                </a:lnTo>
                <a:lnTo>
                  <a:pt x="44" y="319"/>
                </a:lnTo>
                <a:lnTo>
                  <a:pt x="53" y="319"/>
                </a:lnTo>
                <a:lnTo>
                  <a:pt x="71" y="319"/>
                </a:lnTo>
                <a:lnTo>
                  <a:pt x="80" y="311"/>
                </a:lnTo>
                <a:lnTo>
                  <a:pt x="89" y="311"/>
                </a:lnTo>
                <a:lnTo>
                  <a:pt x="106" y="311"/>
                </a:lnTo>
                <a:lnTo>
                  <a:pt x="115" y="311"/>
                </a:lnTo>
                <a:lnTo>
                  <a:pt x="124" y="311"/>
                </a:lnTo>
                <a:lnTo>
                  <a:pt x="142" y="311"/>
                </a:lnTo>
                <a:lnTo>
                  <a:pt x="151" y="311"/>
                </a:lnTo>
                <a:lnTo>
                  <a:pt x="160" y="311"/>
                </a:lnTo>
                <a:lnTo>
                  <a:pt x="177" y="311"/>
                </a:lnTo>
                <a:lnTo>
                  <a:pt x="186" y="311"/>
                </a:lnTo>
                <a:lnTo>
                  <a:pt x="204" y="311"/>
                </a:lnTo>
                <a:lnTo>
                  <a:pt x="213" y="311"/>
                </a:lnTo>
                <a:lnTo>
                  <a:pt x="222" y="311"/>
                </a:lnTo>
                <a:lnTo>
                  <a:pt x="231" y="311"/>
                </a:lnTo>
                <a:lnTo>
                  <a:pt x="248" y="311"/>
                </a:lnTo>
                <a:lnTo>
                  <a:pt x="257" y="311"/>
                </a:lnTo>
                <a:lnTo>
                  <a:pt x="275" y="311"/>
                </a:lnTo>
                <a:lnTo>
                  <a:pt x="284" y="311"/>
                </a:lnTo>
                <a:lnTo>
                  <a:pt x="293" y="311"/>
                </a:lnTo>
                <a:lnTo>
                  <a:pt x="310" y="311"/>
                </a:lnTo>
                <a:lnTo>
                  <a:pt x="319" y="311"/>
                </a:lnTo>
                <a:lnTo>
                  <a:pt x="328" y="311"/>
                </a:lnTo>
                <a:lnTo>
                  <a:pt x="346" y="311"/>
                </a:lnTo>
                <a:lnTo>
                  <a:pt x="355" y="311"/>
                </a:lnTo>
                <a:lnTo>
                  <a:pt x="364" y="311"/>
                </a:lnTo>
                <a:lnTo>
                  <a:pt x="381" y="311"/>
                </a:lnTo>
                <a:lnTo>
                  <a:pt x="390" y="302"/>
                </a:lnTo>
                <a:lnTo>
                  <a:pt x="399" y="302"/>
                </a:lnTo>
                <a:lnTo>
                  <a:pt x="417" y="302"/>
                </a:lnTo>
                <a:lnTo>
                  <a:pt x="426" y="302"/>
                </a:lnTo>
                <a:lnTo>
                  <a:pt x="434" y="302"/>
                </a:lnTo>
                <a:lnTo>
                  <a:pt x="452" y="293"/>
                </a:lnTo>
                <a:lnTo>
                  <a:pt x="461" y="293"/>
                </a:lnTo>
                <a:lnTo>
                  <a:pt x="470" y="284"/>
                </a:lnTo>
                <a:lnTo>
                  <a:pt x="488" y="284"/>
                </a:lnTo>
                <a:lnTo>
                  <a:pt x="497" y="275"/>
                </a:lnTo>
                <a:lnTo>
                  <a:pt x="505" y="275"/>
                </a:lnTo>
                <a:lnTo>
                  <a:pt x="523" y="266"/>
                </a:lnTo>
                <a:lnTo>
                  <a:pt x="532" y="257"/>
                </a:lnTo>
                <a:lnTo>
                  <a:pt x="541" y="249"/>
                </a:lnTo>
                <a:lnTo>
                  <a:pt x="559" y="240"/>
                </a:lnTo>
                <a:lnTo>
                  <a:pt x="567" y="231"/>
                </a:lnTo>
                <a:lnTo>
                  <a:pt x="585" y="222"/>
                </a:lnTo>
                <a:lnTo>
                  <a:pt x="594" y="213"/>
                </a:lnTo>
                <a:lnTo>
                  <a:pt x="603" y="204"/>
                </a:lnTo>
                <a:lnTo>
                  <a:pt x="621" y="195"/>
                </a:lnTo>
                <a:lnTo>
                  <a:pt x="630" y="178"/>
                </a:lnTo>
                <a:lnTo>
                  <a:pt x="638" y="169"/>
                </a:lnTo>
                <a:lnTo>
                  <a:pt x="656" y="151"/>
                </a:lnTo>
                <a:lnTo>
                  <a:pt x="665" y="142"/>
                </a:lnTo>
                <a:lnTo>
                  <a:pt x="674" y="124"/>
                </a:lnTo>
                <a:lnTo>
                  <a:pt x="692" y="116"/>
                </a:lnTo>
                <a:lnTo>
                  <a:pt x="700" y="98"/>
                </a:lnTo>
                <a:lnTo>
                  <a:pt x="709" y="89"/>
                </a:lnTo>
                <a:lnTo>
                  <a:pt x="727" y="71"/>
                </a:lnTo>
                <a:lnTo>
                  <a:pt x="736" y="62"/>
                </a:lnTo>
                <a:lnTo>
                  <a:pt x="745" y="45"/>
                </a:lnTo>
                <a:lnTo>
                  <a:pt x="763" y="36"/>
                </a:lnTo>
                <a:lnTo>
                  <a:pt x="771" y="27"/>
                </a:lnTo>
                <a:lnTo>
                  <a:pt x="780" y="18"/>
                </a:lnTo>
                <a:lnTo>
                  <a:pt x="798" y="9"/>
                </a:lnTo>
                <a:lnTo>
                  <a:pt x="807" y="9"/>
                </a:lnTo>
                <a:lnTo>
                  <a:pt x="816" y="9"/>
                </a:lnTo>
                <a:lnTo>
                  <a:pt x="833" y="0"/>
                </a:lnTo>
                <a:lnTo>
                  <a:pt x="842" y="0"/>
                </a:lnTo>
                <a:lnTo>
                  <a:pt x="851" y="9"/>
                </a:lnTo>
                <a:lnTo>
                  <a:pt x="869" y="9"/>
                </a:lnTo>
                <a:lnTo>
                  <a:pt x="878" y="18"/>
                </a:lnTo>
                <a:lnTo>
                  <a:pt x="887" y="18"/>
                </a:lnTo>
                <a:lnTo>
                  <a:pt x="904" y="27"/>
                </a:lnTo>
                <a:lnTo>
                  <a:pt x="913" y="36"/>
                </a:lnTo>
                <a:lnTo>
                  <a:pt x="931" y="36"/>
                </a:lnTo>
                <a:lnTo>
                  <a:pt x="940" y="45"/>
                </a:lnTo>
                <a:lnTo>
                  <a:pt x="949" y="54"/>
                </a:lnTo>
                <a:lnTo>
                  <a:pt x="966" y="62"/>
                </a:lnTo>
                <a:lnTo>
                  <a:pt x="975" y="62"/>
                </a:lnTo>
                <a:lnTo>
                  <a:pt x="984" y="71"/>
                </a:lnTo>
                <a:lnTo>
                  <a:pt x="1002" y="80"/>
                </a:lnTo>
                <a:lnTo>
                  <a:pt x="1011" y="89"/>
                </a:lnTo>
                <a:lnTo>
                  <a:pt x="1020" y="98"/>
                </a:lnTo>
                <a:lnTo>
                  <a:pt x="1037" y="107"/>
                </a:lnTo>
                <a:lnTo>
                  <a:pt x="1046" y="116"/>
                </a:lnTo>
                <a:lnTo>
                  <a:pt x="1055" y="124"/>
                </a:lnTo>
                <a:lnTo>
                  <a:pt x="1073" y="133"/>
                </a:lnTo>
                <a:lnTo>
                  <a:pt x="1082" y="142"/>
                </a:lnTo>
                <a:lnTo>
                  <a:pt x="1091" y="151"/>
                </a:lnTo>
                <a:lnTo>
                  <a:pt x="1108" y="169"/>
                </a:lnTo>
                <a:lnTo>
                  <a:pt x="1117" y="178"/>
                </a:lnTo>
                <a:lnTo>
                  <a:pt x="1126" y="187"/>
                </a:lnTo>
                <a:lnTo>
                  <a:pt x="1144" y="195"/>
                </a:lnTo>
                <a:lnTo>
                  <a:pt x="1153" y="204"/>
                </a:lnTo>
                <a:lnTo>
                  <a:pt x="1162" y="213"/>
                </a:lnTo>
                <a:lnTo>
                  <a:pt x="1179" y="222"/>
                </a:lnTo>
                <a:lnTo>
                  <a:pt x="1188" y="231"/>
                </a:lnTo>
                <a:lnTo>
                  <a:pt x="1197" y="231"/>
                </a:lnTo>
                <a:lnTo>
                  <a:pt x="1215" y="240"/>
                </a:lnTo>
                <a:lnTo>
                  <a:pt x="1224" y="249"/>
                </a:lnTo>
                <a:lnTo>
                  <a:pt x="1241" y="249"/>
                </a:lnTo>
                <a:lnTo>
                  <a:pt x="1250" y="257"/>
                </a:lnTo>
                <a:lnTo>
                  <a:pt x="1259" y="257"/>
                </a:lnTo>
                <a:lnTo>
                  <a:pt x="1277" y="266"/>
                </a:lnTo>
                <a:lnTo>
                  <a:pt x="1286" y="266"/>
                </a:lnTo>
                <a:lnTo>
                  <a:pt x="1294" y="266"/>
                </a:lnTo>
                <a:lnTo>
                  <a:pt x="1312" y="275"/>
                </a:lnTo>
                <a:lnTo>
                  <a:pt x="1321" y="275"/>
                </a:lnTo>
                <a:lnTo>
                  <a:pt x="1330" y="275"/>
                </a:lnTo>
                <a:lnTo>
                  <a:pt x="1348" y="284"/>
                </a:lnTo>
                <a:lnTo>
                  <a:pt x="1357" y="284"/>
                </a:lnTo>
                <a:lnTo>
                  <a:pt x="1365" y="284"/>
                </a:lnTo>
                <a:lnTo>
                  <a:pt x="1383" y="293"/>
                </a:lnTo>
                <a:lnTo>
                  <a:pt x="1392" y="293"/>
                </a:lnTo>
                <a:lnTo>
                  <a:pt x="1401" y="293"/>
                </a:lnTo>
                <a:lnTo>
                  <a:pt x="1419" y="302"/>
                </a:lnTo>
                <a:lnTo>
                  <a:pt x="1427" y="302"/>
                </a:lnTo>
                <a:lnTo>
                  <a:pt x="1436" y="302"/>
                </a:lnTo>
                <a:lnTo>
                  <a:pt x="1454" y="302"/>
                </a:lnTo>
                <a:lnTo>
                  <a:pt x="1463" y="302"/>
                </a:lnTo>
                <a:lnTo>
                  <a:pt x="1472" y="311"/>
                </a:lnTo>
                <a:lnTo>
                  <a:pt x="1490" y="311"/>
                </a:lnTo>
                <a:lnTo>
                  <a:pt x="1498" y="311"/>
                </a:lnTo>
                <a:lnTo>
                  <a:pt x="1507" y="311"/>
                </a:lnTo>
                <a:lnTo>
                  <a:pt x="1525" y="311"/>
                </a:lnTo>
                <a:lnTo>
                  <a:pt x="1534" y="311"/>
                </a:lnTo>
                <a:lnTo>
                  <a:pt x="1543" y="311"/>
                </a:lnTo>
                <a:lnTo>
                  <a:pt x="1560" y="311"/>
                </a:lnTo>
                <a:lnTo>
                  <a:pt x="1569" y="311"/>
                </a:lnTo>
                <a:lnTo>
                  <a:pt x="1578" y="311"/>
                </a:lnTo>
              </a:path>
            </a:pathLst>
          </a:custGeom>
          <a:noFill/>
          <a:ln w="28575">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9" name="Freeform 26"/>
          <p:cNvSpPr>
            <a:spLocks/>
          </p:cNvSpPr>
          <p:nvPr/>
        </p:nvSpPr>
        <p:spPr bwMode="auto">
          <a:xfrm>
            <a:off x="4805016" y="4108336"/>
            <a:ext cx="2125734" cy="890746"/>
          </a:xfrm>
          <a:custGeom>
            <a:avLst/>
            <a:gdLst>
              <a:gd name="T0" fmla="*/ 27 w 1587"/>
              <a:gd name="T1" fmla="*/ 656 h 665"/>
              <a:gd name="T2" fmla="*/ 62 w 1587"/>
              <a:gd name="T3" fmla="*/ 647 h 665"/>
              <a:gd name="T4" fmla="*/ 89 w 1587"/>
              <a:gd name="T5" fmla="*/ 638 h 665"/>
              <a:gd name="T6" fmla="*/ 124 w 1587"/>
              <a:gd name="T7" fmla="*/ 647 h 665"/>
              <a:gd name="T8" fmla="*/ 151 w 1587"/>
              <a:gd name="T9" fmla="*/ 656 h 665"/>
              <a:gd name="T10" fmla="*/ 186 w 1587"/>
              <a:gd name="T11" fmla="*/ 647 h 665"/>
              <a:gd name="T12" fmla="*/ 213 w 1587"/>
              <a:gd name="T13" fmla="*/ 647 h 665"/>
              <a:gd name="T14" fmla="*/ 248 w 1587"/>
              <a:gd name="T15" fmla="*/ 629 h 665"/>
              <a:gd name="T16" fmla="*/ 284 w 1587"/>
              <a:gd name="T17" fmla="*/ 621 h 665"/>
              <a:gd name="T18" fmla="*/ 310 w 1587"/>
              <a:gd name="T19" fmla="*/ 629 h 665"/>
              <a:gd name="T20" fmla="*/ 346 w 1587"/>
              <a:gd name="T21" fmla="*/ 621 h 665"/>
              <a:gd name="T22" fmla="*/ 373 w 1587"/>
              <a:gd name="T23" fmla="*/ 585 h 665"/>
              <a:gd name="T24" fmla="*/ 408 w 1587"/>
              <a:gd name="T25" fmla="*/ 585 h 665"/>
              <a:gd name="T26" fmla="*/ 435 w 1587"/>
              <a:gd name="T27" fmla="*/ 576 h 665"/>
              <a:gd name="T28" fmla="*/ 470 w 1587"/>
              <a:gd name="T29" fmla="*/ 559 h 665"/>
              <a:gd name="T30" fmla="*/ 506 w 1587"/>
              <a:gd name="T31" fmla="*/ 523 h 665"/>
              <a:gd name="T32" fmla="*/ 532 w 1587"/>
              <a:gd name="T33" fmla="*/ 479 h 665"/>
              <a:gd name="T34" fmla="*/ 568 w 1587"/>
              <a:gd name="T35" fmla="*/ 461 h 665"/>
              <a:gd name="T36" fmla="*/ 594 w 1587"/>
              <a:gd name="T37" fmla="*/ 364 h 665"/>
              <a:gd name="T38" fmla="*/ 630 w 1587"/>
              <a:gd name="T39" fmla="*/ 310 h 665"/>
              <a:gd name="T40" fmla="*/ 665 w 1587"/>
              <a:gd name="T41" fmla="*/ 275 h 665"/>
              <a:gd name="T42" fmla="*/ 692 w 1587"/>
              <a:gd name="T43" fmla="*/ 240 h 665"/>
              <a:gd name="T44" fmla="*/ 727 w 1587"/>
              <a:gd name="T45" fmla="*/ 142 h 665"/>
              <a:gd name="T46" fmla="*/ 754 w 1587"/>
              <a:gd name="T47" fmla="*/ 71 h 665"/>
              <a:gd name="T48" fmla="*/ 789 w 1587"/>
              <a:gd name="T49" fmla="*/ 62 h 665"/>
              <a:gd name="T50" fmla="*/ 816 w 1587"/>
              <a:gd name="T51" fmla="*/ 0 h 665"/>
              <a:gd name="T52" fmla="*/ 851 w 1587"/>
              <a:gd name="T53" fmla="*/ 98 h 665"/>
              <a:gd name="T54" fmla="*/ 887 w 1587"/>
              <a:gd name="T55" fmla="*/ 160 h 665"/>
              <a:gd name="T56" fmla="*/ 913 w 1587"/>
              <a:gd name="T57" fmla="*/ 98 h 665"/>
              <a:gd name="T58" fmla="*/ 949 w 1587"/>
              <a:gd name="T59" fmla="*/ 107 h 665"/>
              <a:gd name="T60" fmla="*/ 975 w 1587"/>
              <a:gd name="T61" fmla="*/ 71 h 665"/>
              <a:gd name="T62" fmla="*/ 1011 w 1587"/>
              <a:gd name="T63" fmla="*/ 222 h 665"/>
              <a:gd name="T64" fmla="*/ 1038 w 1587"/>
              <a:gd name="T65" fmla="*/ 293 h 665"/>
              <a:gd name="T66" fmla="*/ 1073 w 1587"/>
              <a:gd name="T67" fmla="*/ 284 h 665"/>
              <a:gd name="T68" fmla="*/ 1108 w 1587"/>
              <a:gd name="T69" fmla="*/ 310 h 665"/>
              <a:gd name="T70" fmla="*/ 1135 w 1587"/>
              <a:gd name="T71" fmla="*/ 408 h 665"/>
              <a:gd name="T72" fmla="*/ 1171 w 1587"/>
              <a:gd name="T73" fmla="*/ 443 h 665"/>
              <a:gd name="T74" fmla="*/ 1197 w 1587"/>
              <a:gd name="T75" fmla="*/ 497 h 665"/>
              <a:gd name="T76" fmla="*/ 1233 w 1587"/>
              <a:gd name="T77" fmla="*/ 585 h 665"/>
              <a:gd name="T78" fmla="*/ 1259 w 1587"/>
              <a:gd name="T79" fmla="*/ 541 h 665"/>
              <a:gd name="T80" fmla="*/ 1295 w 1587"/>
              <a:gd name="T81" fmla="*/ 532 h 665"/>
              <a:gd name="T82" fmla="*/ 1330 w 1587"/>
              <a:gd name="T83" fmla="*/ 603 h 665"/>
              <a:gd name="T84" fmla="*/ 1357 w 1587"/>
              <a:gd name="T85" fmla="*/ 585 h 665"/>
              <a:gd name="T86" fmla="*/ 1392 w 1587"/>
              <a:gd name="T87" fmla="*/ 665 h 665"/>
              <a:gd name="T88" fmla="*/ 1419 w 1587"/>
              <a:gd name="T89" fmla="*/ 603 h 665"/>
              <a:gd name="T90" fmla="*/ 1454 w 1587"/>
              <a:gd name="T91" fmla="*/ 629 h 665"/>
              <a:gd name="T92" fmla="*/ 1490 w 1587"/>
              <a:gd name="T93" fmla="*/ 612 h 665"/>
              <a:gd name="T94" fmla="*/ 1516 w 1587"/>
              <a:gd name="T95" fmla="*/ 638 h 665"/>
              <a:gd name="T96" fmla="*/ 1552 w 1587"/>
              <a:gd name="T97" fmla="*/ 629 h 665"/>
              <a:gd name="T98" fmla="*/ 1578 w 1587"/>
              <a:gd name="T99" fmla="*/ 638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87" h="665">
                <a:moveTo>
                  <a:pt x="0" y="638"/>
                </a:moveTo>
                <a:lnTo>
                  <a:pt x="9" y="638"/>
                </a:lnTo>
                <a:lnTo>
                  <a:pt x="18" y="656"/>
                </a:lnTo>
                <a:lnTo>
                  <a:pt x="27" y="656"/>
                </a:lnTo>
                <a:lnTo>
                  <a:pt x="36" y="656"/>
                </a:lnTo>
                <a:lnTo>
                  <a:pt x="44" y="647"/>
                </a:lnTo>
                <a:lnTo>
                  <a:pt x="53" y="656"/>
                </a:lnTo>
                <a:lnTo>
                  <a:pt x="62" y="647"/>
                </a:lnTo>
                <a:lnTo>
                  <a:pt x="62" y="656"/>
                </a:lnTo>
                <a:lnTo>
                  <a:pt x="71" y="638"/>
                </a:lnTo>
                <a:lnTo>
                  <a:pt x="80" y="638"/>
                </a:lnTo>
                <a:lnTo>
                  <a:pt x="89" y="638"/>
                </a:lnTo>
                <a:lnTo>
                  <a:pt x="98" y="647"/>
                </a:lnTo>
                <a:lnTo>
                  <a:pt x="107" y="647"/>
                </a:lnTo>
                <a:lnTo>
                  <a:pt x="115" y="638"/>
                </a:lnTo>
                <a:lnTo>
                  <a:pt x="124" y="647"/>
                </a:lnTo>
                <a:lnTo>
                  <a:pt x="133" y="647"/>
                </a:lnTo>
                <a:lnTo>
                  <a:pt x="133" y="638"/>
                </a:lnTo>
                <a:lnTo>
                  <a:pt x="142" y="647"/>
                </a:lnTo>
                <a:lnTo>
                  <a:pt x="151" y="656"/>
                </a:lnTo>
                <a:lnTo>
                  <a:pt x="160" y="647"/>
                </a:lnTo>
                <a:lnTo>
                  <a:pt x="169" y="629"/>
                </a:lnTo>
                <a:lnTo>
                  <a:pt x="177" y="638"/>
                </a:lnTo>
                <a:lnTo>
                  <a:pt x="186" y="647"/>
                </a:lnTo>
                <a:lnTo>
                  <a:pt x="195" y="656"/>
                </a:lnTo>
                <a:lnTo>
                  <a:pt x="204" y="647"/>
                </a:lnTo>
                <a:lnTo>
                  <a:pt x="213" y="629"/>
                </a:lnTo>
                <a:lnTo>
                  <a:pt x="213" y="647"/>
                </a:lnTo>
                <a:lnTo>
                  <a:pt x="222" y="647"/>
                </a:lnTo>
                <a:lnTo>
                  <a:pt x="231" y="638"/>
                </a:lnTo>
                <a:lnTo>
                  <a:pt x="240" y="629"/>
                </a:lnTo>
                <a:lnTo>
                  <a:pt x="248" y="629"/>
                </a:lnTo>
                <a:lnTo>
                  <a:pt x="257" y="629"/>
                </a:lnTo>
                <a:lnTo>
                  <a:pt x="266" y="638"/>
                </a:lnTo>
                <a:lnTo>
                  <a:pt x="275" y="612"/>
                </a:lnTo>
                <a:lnTo>
                  <a:pt x="284" y="621"/>
                </a:lnTo>
                <a:lnTo>
                  <a:pt x="293" y="647"/>
                </a:lnTo>
                <a:lnTo>
                  <a:pt x="293" y="612"/>
                </a:lnTo>
                <a:lnTo>
                  <a:pt x="302" y="612"/>
                </a:lnTo>
                <a:lnTo>
                  <a:pt x="310" y="629"/>
                </a:lnTo>
                <a:lnTo>
                  <a:pt x="319" y="603"/>
                </a:lnTo>
                <a:lnTo>
                  <a:pt x="328" y="603"/>
                </a:lnTo>
                <a:lnTo>
                  <a:pt x="337" y="621"/>
                </a:lnTo>
                <a:lnTo>
                  <a:pt x="346" y="621"/>
                </a:lnTo>
                <a:lnTo>
                  <a:pt x="355" y="594"/>
                </a:lnTo>
                <a:lnTo>
                  <a:pt x="364" y="603"/>
                </a:lnTo>
                <a:lnTo>
                  <a:pt x="364" y="603"/>
                </a:lnTo>
                <a:lnTo>
                  <a:pt x="373" y="585"/>
                </a:lnTo>
                <a:lnTo>
                  <a:pt x="381" y="594"/>
                </a:lnTo>
                <a:lnTo>
                  <a:pt x="390" y="585"/>
                </a:lnTo>
                <a:lnTo>
                  <a:pt x="399" y="594"/>
                </a:lnTo>
                <a:lnTo>
                  <a:pt x="408" y="585"/>
                </a:lnTo>
                <a:lnTo>
                  <a:pt x="417" y="585"/>
                </a:lnTo>
                <a:lnTo>
                  <a:pt x="426" y="585"/>
                </a:lnTo>
                <a:lnTo>
                  <a:pt x="435" y="576"/>
                </a:lnTo>
                <a:lnTo>
                  <a:pt x="435" y="576"/>
                </a:lnTo>
                <a:lnTo>
                  <a:pt x="443" y="550"/>
                </a:lnTo>
                <a:lnTo>
                  <a:pt x="452" y="523"/>
                </a:lnTo>
                <a:lnTo>
                  <a:pt x="461" y="576"/>
                </a:lnTo>
                <a:lnTo>
                  <a:pt x="470" y="559"/>
                </a:lnTo>
                <a:lnTo>
                  <a:pt x="479" y="559"/>
                </a:lnTo>
                <a:lnTo>
                  <a:pt x="488" y="523"/>
                </a:lnTo>
                <a:lnTo>
                  <a:pt x="497" y="541"/>
                </a:lnTo>
                <a:lnTo>
                  <a:pt x="506" y="523"/>
                </a:lnTo>
                <a:lnTo>
                  <a:pt x="514" y="505"/>
                </a:lnTo>
                <a:lnTo>
                  <a:pt x="514" y="452"/>
                </a:lnTo>
                <a:lnTo>
                  <a:pt x="523" y="505"/>
                </a:lnTo>
                <a:lnTo>
                  <a:pt x="532" y="479"/>
                </a:lnTo>
                <a:lnTo>
                  <a:pt x="541" y="488"/>
                </a:lnTo>
                <a:lnTo>
                  <a:pt x="550" y="470"/>
                </a:lnTo>
                <a:lnTo>
                  <a:pt x="559" y="417"/>
                </a:lnTo>
                <a:lnTo>
                  <a:pt x="568" y="461"/>
                </a:lnTo>
                <a:lnTo>
                  <a:pt x="576" y="390"/>
                </a:lnTo>
                <a:lnTo>
                  <a:pt x="585" y="399"/>
                </a:lnTo>
                <a:lnTo>
                  <a:pt x="594" y="373"/>
                </a:lnTo>
                <a:lnTo>
                  <a:pt x="594" y="364"/>
                </a:lnTo>
                <a:lnTo>
                  <a:pt x="603" y="337"/>
                </a:lnTo>
                <a:lnTo>
                  <a:pt x="612" y="266"/>
                </a:lnTo>
                <a:lnTo>
                  <a:pt x="621" y="346"/>
                </a:lnTo>
                <a:lnTo>
                  <a:pt x="630" y="310"/>
                </a:lnTo>
                <a:lnTo>
                  <a:pt x="639" y="346"/>
                </a:lnTo>
                <a:lnTo>
                  <a:pt x="647" y="310"/>
                </a:lnTo>
                <a:lnTo>
                  <a:pt x="656" y="266"/>
                </a:lnTo>
                <a:lnTo>
                  <a:pt x="665" y="275"/>
                </a:lnTo>
                <a:lnTo>
                  <a:pt x="665" y="231"/>
                </a:lnTo>
                <a:lnTo>
                  <a:pt x="674" y="257"/>
                </a:lnTo>
                <a:lnTo>
                  <a:pt x="683" y="231"/>
                </a:lnTo>
                <a:lnTo>
                  <a:pt x="692" y="240"/>
                </a:lnTo>
                <a:lnTo>
                  <a:pt x="701" y="275"/>
                </a:lnTo>
                <a:lnTo>
                  <a:pt x="709" y="142"/>
                </a:lnTo>
                <a:lnTo>
                  <a:pt x="718" y="133"/>
                </a:lnTo>
                <a:lnTo>
                  <a:pt x="727" y="142"/>
                </a:lnTo>
                <a:lnTo>
                  <a:pt x="736" y="133"/>
                </a:lnTo>
                <a:lnTo>
                  <a:pt x="736" y="116"/>
                </a:lnTo>
                <a:lnTo>
                  <a:pt x="745" y="142"/>
                </a:lnTo>
                <a:lnTo>
                  <a:pt x="754" y="71"/>
                </a:lnTo>
                <a:lnTo>
                  <a:pt x="763" y="124"/>
                </a:lnTo>
                <a:lnTo>
                  <a:pt x="772" y="107"/>
                </a:lnTo>
                <a:lnTo>
                  <a:pt x="780" y="54"/>
                </a:lnTo>
                <a:lnTo>
                  <a:pt x="789" y="62"/>
                </a:lnTo>
                <a:lnTo>
                  <a:pt x="798" y="89"/>
                </a:lnTo>
                <a:lnTo>
                  <a:pt x="807" y="124"/>
                </a:lnTo>
                <a:lnTo>
                  <a:pt x="816" y="98"/>
                </a:lnTo>
                <a:lnTo>
                  <a:pt x="816" y="0"/>
                </a:lnTo>
                <a:lnTo>
                  <a:pt x="825" y="45"/>
                </a:lnTo>
                <a:lnTo>
                  <a:pt x="834" y="36"/>
                </a:lnTo>
                <a:lnTo>
                  <a:pt x="842" y="54"/>
                </a:lnTo>
                <a:lnTo>
                  <a:pt x="851" y="98"/>
                </a:lnTo>
                <a:lnTo>
                  <a:pt x="860" y="89"/>
                </a:lnTo>
                <a:lnTo>
                  <a:pt x="869" y="27"/>
                </a:lnTo>
                <a:lnTo>
                  <a:pt x="878" y="71"/>
                </a:lnTo>
                <a:lnTo>
                  <a:pt x="887" y="160"/>
                </a:lnTo>
                <a:lnTo>
                  <a:pt x="887" y="45"/>
                </a:lnTo>
                <a:lnTo>
                  <a:pt x="896" y="98"/>
                </a:lnTo>
                <a:lnTo>
                  <a:pt x="905" y="36"/>
                </a:lnTo>
                <a:lnTo>
                  <a:pt x="913" y="98"/>
                </a:lnTo>
                <a:lnTo>
                  <a:pt x="922" y="54"/>
                </a:lnTo>
                <a:lnTo>
                  <a:pt x="931" y="124"/>
                </a:lnTo>
                <a:lnTo>
                  <a:pt x="940" y="124"/>
                </a:lnTo>
                <a:lnTo>
                  <a:pt x="949" y="107"/>
                </a:lnTo>
                <a:lnTo>
                  <a:pt x="958" y="151"/>
                </a:lnTo>
                <a:lnTo>
                  <a:pt x="967" y="116"/>
                </a:lnTo>
                <a:lnTo>
                  <a:pt x="967" y="160"/>
                </a:lnTo>
                <a:lnTo>
                  <a:pt x="975" y="71"/>
                </a:lnTo>
                <a:lnTo>
                  <a:pt x="984" y="124"/>
                </a:lnTo>
                <a:lnTo>
                  <a:pt x="993" y="186"/>
                </a:lnTo>
                <a:lnTo>
                  <a:pt x="1002" y="231"/>
                </a:lnTo>
                <a:lnTo>
                  <a:pt x="1011" y="222"/>
                </a:lnTo>
                <a:lnTo>
                  <a:pt x="1020" y="213"/>
                </a:lnTo>
                <a:lnTo>
                  <a:pt x="1029" y="195"/>
                </a:lnTo>
                <a:lnTo>
                  <a:pt x="1038" y="204"/>
                </a:lnTo>
                <a:lnTo>
                  <a:pt x="1038" y="293"/>
                </a:lnTo>
                <a:lnTo>
                  <a:pt x="1046" y="293"/>
                </a:lnTo>
                <a:lnTo>
                  <a:pt x="1055" y="293"/>
                </a:lnTo>
                <a:lnTo>
                  <a:pt x="1064" y="328"/>
                </a:lnTo>
                <a:lnTo>
                  <a:pt x="1073" y="284"/>
                </a:lnTo>
                <a:lnTo>
                  <a:pt x="1082" y="328"/>
                </a:lnTo>
                <a:lnTo>
                  <a:pt x="1091" y="302"/>
                </a:lnTo>
                <a:lnTo>
                  <a:pt x="1100" y="346"/>
                </a:lnTo>
                <a:lnTo>
                  <a:pt x="1108" y="310"/>
                </a:lnTo>
                <a:lnTo>
                  <a:pt x="1117" y="390"/>
                </a:lnTo>
                <a:lnTo>
                  <a:pt x="1117" y="390"/>
                </a:lnTo>
                <a:lnTo>
                  <a:pt x="1126" y="390"/>
                </a:lnTo>
                <a:lnTo>
                  <a:pt x="1135" y="408"/>
                </a:lnTo>
                <a:lnTo>
                  <a:pt x="1144" y="435"/>
                </a:lnTo>
                <a:lnTo>
                  <a:pt x="1153" y="408"/>
                </a:lnTo>
                <a:lnTo>
                  <a:pt x="1162" y="426"/>
                </a:lnTo>
                <a:lnTo>
                  <a:pt x="1171" y="443"/>
                </a:lnTo>
                <a:lnTo>
                  <a:pt x="1179" y="417"/>
                </a:lnTo>
                <a:lnTo>
                  <a:pt x="1188" y="461"/>
                </a:lnTo>
                <a:lnTo>
                  <a:pt x="1188" y="532"/>
                </a:lnTo>
                <a:lnTo>
                  <a:pt x="1197" y="497"/>
                </a:lnTo>
                <a:lnTo>
                  <a:pt x="1206" y="470"/>
                </a:lnTo>
                <a:lnTo>
                  <a:pt x="1215" y="559"/>
                </a:lnTo>
                <a:lnTo>
                  <a:pt x="1224" y="523"/>
                </a:lnTo>
                <a:lnTo>
                  <a:pt x="1233" y="585"/>
                </a:lnTo>
                <a:lnTo>
                  <a:pt x="1241" y="550"/>
                </a:lnTo>
                <a:lnTo>
                  <a:pt x="1250" y="541"/>
                </a:lnTo>
                <a:lnTo>
                  <a:pt x="1259" y="576"/>
                </a:lnTo>
                <a:lnTo>
                  <a:pt x="1259" y="541"/>
                </a:lnTo>
                <a:lnTo>
                  <a:pt x="1268" y="567"/>
                </a:lnTo>
                <a:lnTo>
                  <a:pt x="1277" y="559"/>
                </a:lnTo>
                <a:lnTo>
                  <a:pt x="1286" y="576"/>
                </a:lnTo>
                <a:lnTo>
                  <a:pt x="1295" y="532"/>
                </a:lnTo>
                <a:lnTo>
                  <a:pt x="1303" y="576"/>
                </a:lnTo>
                <a:lnTo>
                  <a:pt x="1312" y="567"/>
                </a:lnTo>
                <a:lnTo>
                  <a:pt x="1321" y="603"/>
                </a:lnTo>
                <a:lnTo>
                  <a:pt x="1330" y="603"/>
                </a:lnTo>
                <a:lnTo>
                  <a:pt x="1339" y="621"/>
                </a:lnTo>
                <a:lnTo>
                  <a:pt x="1339" y="612"/>
                </a:lnTo>
                <a:lnTo>
                  <a:pt x="1348" y="612"/>
                </a:lnTo>
                <a:lnTo>
                  <a:pt x="1357" y="585"/>
                </a:lnTo>
                <a:lnTo>
                  <a:pt x="1366" y="576"/>
                </a:lnTo>
                <a:lnTo>
                  <a:pt x="1374" y="629"/>
                </a:lnTo>
                <a:lnTo>
                  <a:pt x="1383" y="603"/>
                </a:lnTo>
                <a:lnTo>
                  <a:pt x="1392" y="665"/>
                </a:lnTo>
                <a:lnTo>
                  <a:pt x="1401" y="621"/>
                </a:lnTo>
                <a:lnTo>
                  <a:pt x="1410" y="585"/>
                </a:lnTo>
                <a:lnTo>
                  <a:pt x="1419" y="665"/>
                </a:lnTo>
                <a:lnTo>
                  <a:pt x="1419" y="603"/>
                </a:lnTo>
                <a:lnTo>
                  <a:pt x="1428" y="594"/>
                </a:lnTo>
                <a:lnTo>
                  <a:pt x="1436" y="647"/>
                </a:lnTo>
                <a:lnTo>
                  <a:pt x="1445" y="656"/>
                </a:lnTo>
                <a:lnTo>
                  <a:pt x="1454" y="629"/>
                </a:lnTo>
                <a:lnTo>
                  <a:pt x="1463" y="629"/>
                </a:lnTo>
                <a:lnTo>
                  <a:pt x="1472" y="638"/>
                </a:lnTo>
                <a:lnTo>
                  <a:pt x="1481" y="647"/>
                </a:lnTo>
                <a:lnTo>
                  <a:pt x="1490" y="612"/>
                </a:lnTo>
                <a:lnTo>
                  <a:pt x="1490" y="647"/>
                </a:lnTo>
                <a:lnTo>
                  <a:pt x="1499" y="594"/>
                </a:lnTo>
                <a:lnTo>
                  <a:pt x="1507" y="647"/>
                </a:lnTo>
                <a:lnTo>
                  <a:pt x="1516" y="638"/>
                </a:lnTo>
                <a:lnTo>
                  <a:pt x="1525" y="665"/>
                </a:lnTo>
                <a:lnTo>
                  <a:pt x="1534" y="647"/>
                </a:lnTo>
                <a:lnTo>
                  <a:pt x="1543" y="647"/>
                </a:lnTo>
                <a:lnTo>
                  <a:pt x="1552" y="629"/>
                </a:lnTo>
                <a:lnTo>
                  <a:pt x="1561" y="656"/>
                </a:lnTo>
                <a:lnTo>
                  <a:pt x="1561" y="629"/>
                </a:lnTo>
                <a:lnTo>
                  <a:pt x="1569" y="638"/>
                </a:lnTo>
                <a:lnTo>
                  <a:pt x="1578" y="638"/>
                </a:lnTo>
                <a:lnTo>
                  <a:pt x="1587" y="638"/>
                </a:lnTo>
              </a:path>
            </a:pathLst>
          </a:custGeom>
          <a:noFill/>
          <a:ln w="285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0" name="Freeform 27"/>
          <p:cNvSpPr>
            <a:spLocks/>
          </p:cNvSpPr>
          <p:nvPr/>
        </p:nvSpPr>
        <p:spPr bwMode="auto">
          <a:xfrm>
            <a:off x="4817071" y="4559737"/>
            <a:ext cx="2113679" cy="415235"/>
          </a:xfrm>
          <a:custGeom>
            <a:avLst/>
            <a:gdLst>
              <a:gd name="T0" fmla="*/ 18 w 1578"/>
              <a:gd name="T1" fmla="*/ 310 h 310"/>
              <a:gd name="T2" fmla="*/ 53 w 1578"/>
              <a:gd name="T3" fmla="*/ 310 h 310"/>
              <a:gd name="T4" fmla="*/ 89 w 1578"/>
              <a:gd name="T5" fmla="*/ 310 h 310"/>
              <a:gd name="T6" fmla="*/ 124 w 1578"/>
              <a:gd name="T7" fmla="*/ 310 h 310"/>
              <a:gd name="T8" fmla="*/ 160 w 1578"/>
              <a:gd name="T9" fmla="*/ 310 h 310"/>
              <a:gd name="T10" fmla="*/ 204 w 1578"/>
              <a:gd name="T11" fmla="*/ 310 h 310"/>
              <a:gd name="T12" fmla="*/ 231 w 1578"/>
              <a:gd name="T13" fmla="*/ 310 h 310"/>
              <a:gd name="T14" fmla="*/ 275 w 1578"/>
              <a:gd name="T15" fmla="*/ 310 h 310"/>
              <a:gd name="T16" fmla="*/ 310 w 1578"/>
              <a:gd name="T17" fmla="*/ 310 h 310"/>
              <a:gd name="T18" fmla="*/ 346 w 1578"/>
              <a:gd name="T19" fmla="*/ 301 h 310"/>
              <a:gd name="T20" fmla="*/ 381 w 1578"/>
              <a:gd name="T21" fmla="*/ 301 h 310"/>
              <a:gd name="T22" fmla="*/ 417 w 1578"/>
              <a:gd name="T23" fmla="*/ 301 h 310"/>
              <a:gd name="T24" fmla="*/ 452 w 1578"/>
              <a:gd name="T25" fmla="*/ 301 h 310"/>
              <a:gd name="T26" fmla="*/ 488 w 1578"/>
              <a:gd name="T27" fmla="*/ 292 h 310"/>
              <a:gd name="T28" fmla="*/ 523 w 1578"/>
              <a:gd name="T29" fmla="*/ 284 h 310"/>
              <a:gd name="T30" fmla="*/ 559 w 1578"/>
              <a:gd name="T31" fmla="*/ 266 h 310"/>
              <a:gd name="T32" fmla="*/ 594 w 1578"/>
              <a:gd name="T33" fmla="*/ 248 h 310"/>
              <a:gd name="T34" fmla="*/ 630 w 1578"/>
              <a:gd name="T35" fmla="*/ 222 h 310"/>
              <a:gd name="T36" fmla="*/ 665 w 1578"/>
              <a:gd name="T37" fmla="*/ 186 h 310"/>
              <a:gd name="T38" fmla="*/ 700 w 1578"/>
              <a:gd name="T39" fmla="*/ 151 h 310"/>
              <a:gd name="T40" fmla="*/ 736 w 1578"/>
              <a:gd name="T41" fmla="*/ 106 h 310"/>
              <a:gd name="T42" fmla="*/ 771 w 1578"/>
              <a:gd name="T43" fmla="*/ 62 h 310"/>
              <a:gd name="T44" fmla="*/ 807 w 1578"/>
              <a:gd name="T45" fmla="*/ 36 h 310"/>
              <a:gd name="T46" fmla="*/ 842 w 1578"/>
              <a:gd name="T47" fmla="*/ 9 h 310"/>
              <a:gd name="T48" fmla="*/ 878 w 1578"/>
              <a:gd name="T49" fmla="*/ 0 h 310"/>
              <a:gd name="T50" fmla="*/ 913 w 1578"/>
              <a:gd name="T51" fmla="*/ 9 h 310"/>
              <a:gd name="T52" fmla="*/ 949 w 1578"/>
              <a:gd name="T53" fmla="*/ 18 h 310"/>
              <a:gd name="T54" fmla="*/ 984 w 1578"/>
              <a:gd name="T55" fmla="*/ 44 h 310"/>
              <a:gd name="T56" fmla="*/ 1020 w 1578"/>
              <a:gd name="T57" fmla="*/ 62 h 310"/>
              <a:gd name="T58" fmla="*/ 1055 w 1578"/>
              <a:gd name="T59" fmla="*/ 80 h 310"/>
              <a:gd name="T60" fmla="*/ 1091 w 1578"/>
              <a:gd name="T61" fmla="*/ 106 h 310"/>
              <a:gd name="T62" fmla="*/ 1126 w 1578"/>
              <a:gd name="T63" fmla="*/ 142 h 310"/>
              <a:gd name="T64" fmla="*/ 1162 w 1578"/>
              <a:gd name="T65" fmla="*/ 168 h 310"/>
              <a:gd name="T66" fmla="*/ 1197 w 1578"/>
              <a:gd name="T67" fmla="*/ 195 h 310"/>
              <a:gd name="T68" fmla="*/ 1241 w 1578"/>
              <a:gd name="T69" fmla="*/ 222 h 310"/>
              <a:gd name="T70" fmla="*/ 1268 w 1578"/>
              <a:gd name="T71" fmla="*/ 239 h 310"/>
              <a:gd name="T72" fmla="*/ 1312 w 1578"/>
              <a:gd name="T73" fmla="*/ 248 h 310"/>
              <a:gd name="T74" fmla="*/ 1348 w 1578"/>
              <a:gd name="T75" fmla="*/ 266 h 310"/>
              <a:gd name="T76" fmla="*/ 1383 w 1578"/>
              <a:gd name="T77" fmla="*/ 275 h 310"/>
              <a:gd name="T78" fmla="*/ 1419 w 1578"/>
              <a:gd name="T79" fmla="*/ 284 h 310"/>
              <a:gd name="T80" fmla="*/ 1454 w 1578"/>
              <a:gd name="T81" fmla="*/ 292 h 310"/>
              <a:gd name="T82" fmla="*/ 1490 w 1578"/>
              <a:gd name="T83" fmla="*/ 292 h 310"/>
              <a:gd name="T84" fmla="*/ 1525 w 1578"/>
              <a:gd name="T85" fmla="*/ 301 h 310"/>
              <a:gd name="T86" fmla="*/ 1560 w 1578"/>
              <a:gd name="T87" fmla="*/ 301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78" h="310">
                <a:moveTo>
                  <a:pt x="0" y="310"/>
                </a:moveTo>
                <a:lnTo>
                  <a:pt x="9" y="310"/>
                </a:lnTo>
                <a:lnTo>
                  <a:pt x="18" y="310"/>
                </a:lnTo>
                <a:lnTo>
                  <a:pt x="35" y="310"/>
                </a:lnTo>
                <a:lnTo>
                  <a:pt x="44" y="310"/>
                </a:lnTo>
                <a:lnTo>
                  <a:pt x="53" y="310"/>
                </a:lnTo>
                <a:lnTo>
                  <a:pt x="71" y="310"/>
                </a:lnTo>
                <a:lnTo>
                  <a:pt x="80" y="310"/>
                </a:lnTo>
                <a:lnTo>
                  <a:pt x="89" y="310"/>
                </a:lnTo>
                <a:lnTo>
                  <a:pt x="106" y="310"/>
                </a:lnTo>
                <a:lnTo>
                  <a:pt x="115" y="310"/>
                </a:lnTo>
                <a:lnTo>
                  <a:pt x="124" y="310"/>
                </a:lnTo>
                <a:lnTo>
                  <a:pt x="142" y="310"/>
                </a:lnTo>
                <a:lnTo>
                  <a:pt x="151" y="310"/>
                </a:lnTo>
                <a:lnTo>
                  <a:pt x="160" y="310"/>
                </a:lnTo>
                <a:lnTo>
                  <a:pt x="177" y="310"/>
                </a:lnTo>
                <a:lnTo>
                  <a:pt x="186" y="310"/>
                </a:lnTo>
                <a:lnTo>
                  <a:pt x="204" y="310"/>
                </a:lnTo>
                <a:lnTo>
                  <a:pt x="213" y="310"/>
                </a:lnTo>
                <a:lnTo>
                  <a:pt x="222" y="310"/>
                </a:lnTo>
                <a:lnTo>
                  <a:pt x="231" y="310"/>
                </a:lnTo>
                <a:lnTo>
                  <a:pt x="248" y="310"/>
                </a:lnTo>
                <a:lnTo>
                  <a:pt x="257" y="310"/>
                </a:lnTo>
                <a:lnTo>
                  <a:pt x="275" y="310"/>
                </a:lnTo>
                <a:lnTo>
                  <a:pt x="284" y="310"/>
                </a:lnTo>
                <a:lnTo>
                  <a:pt x="293" y="310"/>
                </a:lnTo>
                <a:lnTo>
                  <a:pt x="310" y="310"/>
                </a:lnTo>
                <a:lnTo>
                  <a:pt x="319" y="310"/>
                </a:lnTo>
                <a:lnTo>
                  <a:pt x="328" y="310"/>
                </a:lnTo>
                <a:lnTo>
                  <a:pt x="346" y="301"/>
                </a:lnTo>
                <a:lnTo>
                  <a:pt x="355" y="301"/>
                </a:lnTo>
                <a:lnTo>
                  <a:pt x="364" y="301"/>
                </a:lnTo>
                <a:lnTo>
                  <a:pt x="381" y="301"/>
                </a:lnTo>
                <a:lnTo>
                  <a:pt x="390" y="301"/>
                </a:lnTo>
                <a:lnTo>
                  <a:pt x="399" y="301"/>
                </a:lnTo>
                <a:lnTo>
                  <a:pt x="417" y="301"/>
                </a:lnTo>
                <a:lnTo>
                  <a:pt x="426" y="301"/>
                </a:lnTo>
                <a:lnTo>
                  <a:pt x="434" y="301"/>
                </a:lnTo>
                <a:lnTo>
                  <a:pt x="452" y="301"/>
                </a:lnTo>
                <a:lnTo>
                  <a:pt x="461" y="292"/>
                </a:lnTo>
                <a:lnTo>
                  <a:pt x="470" y="292"/>
                </a:lnTo>
                <a:lnTo>
                  <a:pt x="488" y="292"/>
                </a:lnTo>
                <a:lnTo>
                  <a:pt x="497" y="292"/>
                </a:lnTo>
                <a:lnTo>
                  <a:pt x="505" y="284"/>
                </a:lnTo>
                <a:lnTo>
                  <a:pt x="523" y="284"/>
                </a:lnTo>
                <a:lnTo>
                  <a:pt x="532" y="275"/>
                </a:lnTo>
                <a:lnTo>
                  <a:pt x="541" y="275"/>
                </a:lnTo>
                <a:lnTo>
                  <a:pt x="559" y="266"/>
                </a:lnTo>
                <a:lnTo>
                  <a:pt x="567" y="257"/>
                </a:lnTo>
                <a:lnTo>
                  <a:pt x="585" y="257"/>
                </a:lnTo>
                <a:lnTo>
                  <a:pt x="594" y="248"/>
                </a:lnTo>
                <a:lnTo>
                  <a:pt x="603" y="239"/>
                </a:lnTo>
                <a:lnTo>
                  <a:pt x="621" y="230"/>
                </a:lnTo>
                <a:lnTo>
                  <a:pt x="630" y="222"/>
                </a:lnTo>
                <a:lnTo>
                  <a:pt x="638" y="204"/>
                </a:lnTo>
                <a:lnTo>
                  <a:pt x="656" y="195"/>
                </a:lnTo>
                <a:lnTo>
                  <a:pt x="665" y="186"/>
                </a:lnTo>
                <a:lnTo>
                  <a:pt x="674" y="177"/>
                </a:lnTo>
                <a:lnTo>
                  <a:pt x="692" y="160"/>
                </a:lnTo>
                <a:lnTo>
                  <a:pt x="700" y="151"/>
                </a:lnTo>
                <a:lnTo>
                  <a:pt x="709" y="133"/>
                </a:lnTo>
                <a:lnTo>
                  <a:pt x="727" y="124"/>
                </a:lnTo>
                <a:lnTo>
                  <a:pt x="736" y="106"/>
                </a:lnTo>
                <a:lnTo>
                  <a:pt x="745" y="98"/>
                </a:lnTo>
                <a:lnTo>
                  <a:pt x="763" y="80"/>
                </a:lnTo>
                <a:lnTo>
                  <a:pt x="771" y="62"/>
                </a:lnTo>
                <a:lnTo>
                  <a:pt x="780" y="53"/>
                </a:lnTo>
                <a:lnTo>
                  <a:pt x="798" y="44"/>
                </a:lnTo>
                <a:lnTo>
                  <a:pt x="807" y="36"/>
                </a:lnTo>
                <a:lnTo>
                  <a:pt x="816" y="27"/>
                </a:lnTo>
                <a:lnTo>
                  <a:pt x="833" y="18"/>
                </a:lnTo>
                <a:lnTo>
                  <a:pt x="842" y="9"/>
                </a:lnTo>
                <a:lnTo>
                  <a:pt x="851" y="0"/>
                </a:lnTo>
                <a:lnTo>
                  <a:pt x="869" y="0"/>
                </a:lnTo>
                <a:lnTo>
                  <a:pt x="878" y="0"/>
                </a:lnTo>
                <a:lnTo>
                  <a:pt x="887" y="0"/>
                </a:lnTo>
                <a:lnTo>
                  <a:pt x="904" y="0"/>
                </a:lnTo>
                <a:lnTo>
                  <a:pt x="913" y="9"/>
                </a:lnTo>
                <a:lnTo>
                  <a:pt x="931" y="9"/>
                </a:lnTo>
                <a:lnTo>
                  <a:pt x="940" y="18"/>
                </a:lnTo>
                <a:lnTo>
                  <a:pt x="949" y="18"/>
                </a:lnTo>
                <a:lnTo>
                  <a:pt x="966" y="27"/>
                </a:lnTo>
                <a:lnTo>
                  <a:pt x="975" y="36"/>
                </a:lnTo>
                <a:lnTo>
                  <a:pt x="984" y="44"/>
                </a:lnTo>
                <a:lnTo>
                  <a:pt x="1002" y="44"/>
                </a:lnTo>
                <a:lnTo>
                  <a:pt x="1011" y="53"/>
                </a:lnTo>
                <a:lnTo>
                  <a:pt x="1020" y="62"/>
                </a:lnTo>
                <a:lnTo>
                  <a:pt x="1037" y="71"/>
                </a:lnTo>
                <a:lnTo>
                  <a:pt x="1046" y="71"/>
                </a:lnTo>
                <a:lnTo>
                  <a:pt x="1055" y="80"/>
                </a:lnTo>
                <a:lnTo>
                  <a:pt x="1073" y="89"/>
                </a:lnTo>
                <a:lnTo>
                  <a:pt x="1082" y="98"/>
                </a:lnTo>
                <a:lnTo>
                  <a:pt x="1091" y="106"/>
                </a:lnTo>
                <a:lnTo>
                  <a:pt x="1108" y="115"/>
                </a:lnTo>
                <a:lnTo>
                  <a:pt x="1117" y="124"/>
                </a:lnTo>
                <a:lnTo>
                  <a:pt x="1126" y="142"/>
                </a:lnTo>
                <a:lnTo>
                  <a:pt x="1144" y="151"/>
                </a:lnTo>
                <a:lnTo>
                  <a:pt x="1153" y="160"/>
                </a:lnTo>
                <a:lnTo>
                  <a:pt x="1162" y="168"/>
                </a:lnTo>
                <a:lnTo>
                  <a:pt x="1179" y="177"/>
                </a:lnTo>
                <a:lnTo>
                  <a:pt x="1188" y="186"/>
                </a:lnTo>
                <a:lnTo>
                  <a:pt x="1197" y="195"/>
                </a:lnTo>
                <a:lnTo>
                  <a:pt x="1215" y="204"/>
                </a:lnTo>
                <a:lnTo>
                  <a:pt x="1224" y="213"/>
                </a:lnTo>
                <a:lnTo>
                  <a:pt x="1241" y="222"/>
                </a:lnTo>
                <a:lnTo>
                  <a:pt x="1250" y="230"/>
                </a:lnTo>
                <a:lnTo>
                  <a:pt x="1259" y="230"/>
                </a:lnTo>
                <a:lnTo>
                  <a:pt x="1268" y="239"/>
                </a:lnTo>
                <a:lnTo>
                  <a:pt x="1286" y="248"/>
                </a:lnTo>
                <a:lnTo>
                  <a:pt x="1294" y="248"/>
                </a:lnTo>
                <a:lnTo>
                  <a:pt x="1312" y="248"/>
                </a:lnTo>
                <a:lnTo>
                  <a:pt x="1321" y="257"/>
                </a:lnTo>
                <a:lnTo>
                  <a:pt x="1330" y="257"/>
                </a:lnTo>
                <a:lnTo>
                  <a:pt x="1348" y="266"/>
                </a:lnTo>
                <a:lnTo>
                  <a:pt x="1357" y="266"/>
                </a:lnTo>
                <a:lnTo>
                  <a:pt x="1365" y="275"/>
                </a:lnTo>
                <a:lnTo>
                  <a:pt x="1383" y="275"/>
                </a:lnTo>
                <a:lnTo>
                  <a:pt x="1392" y="275"/>
                </a:lnTo>
                <a:lnTo>
                  <a:pt x="1401" y="284"/>
                </a:lnTo>
                <a:lnTo>
                  <a:pt x="1419" y="284"/>
                </a:lnTo>
                <a:lnTo>
                  <a:pt x="1427" y="284"/>
                </a:lnTo>
                <a:lnTo>
                  <a:pt x="1436" y="284"/>
                </a:lnTo>
                <a:lnTo>
                  <a:pt x="1454" y="292"/>
                </a:lnTo>
                <a:lnTo>
                  <a:pt x="1463" y="292"/>
                </a:lnTo>
                <a:lnTo>
                  <a:pt x="1472" y="292"/>
                </a:lnTo>
                <a:lnTo>
                  <a:pt x="1490" y="292"/>
                </a:lnTo>
                <a:lnTo>
                  <a:pt x="1498" y="301"/>
                </a:lnTo>
                <a:lnTo>
                  <a:pt x="1507" y="301"/>
                </a:lnTo>
                <a:lnTo>
                  <a:pt x="1525" y="301"/>
                </a:lnTo>
                <a:lnTo>
                  <a:pt x="1534" y="301"/>
                </a:lnTo>
                <a:lnTo>
                  <a:pt x="1543" y="301"/>
                </a:lnTo>
                <a:lnTo>
                  <a:pt x="1560" y="301"/>
                </a:lnTo>
                <a:lnTo>
                  <a:pt x="1569" y="301"/>
                </a:lnTo>
                <a:lnTo>
                  <a:pt x="1578" y="301"/>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1" name="Freeform 28"/>
          <p:cNvSpPr>
            <a:spLocks/>
          </p:cNvSpPr>
          <p:nvPr/>
        </p:nvSpPr>
        <p:spPr bwMode="auto">
          <a:xfrm>
            <a:off x="4817071" y="4559737"/>
            <a:ext cx="2125734" cy="415235"/>
          </a:xfrm>
          <a:custGeom>
            <a:avLst/>
            <a:gdLst>
              <a:gd name="T0" fmla="*/ 18 w 1587"/>
              <a:gd name="T1" fmla="*/ 310 h 310"/>
              <a:gd name="T2" fmla="*/ 53 w 1587"/>
              <a:gd name="T3" fmla="*/ 310 h 310"/>
              <a:gd name="T4" fmla="*/ 89 w 1587"/>
              <a:gd name="T5" fmla="*/ 310 h 310"/>
              <a:gd name="T6" fmla="*/ 124 w 1587"/>
              <a:gd name="T7" fmla="*/ 310 h 310"/>
              <a:gd name="T8" fmla="*/ 160 w 1587"/>
              <a:gd name="T9" fmla="*/ 310 h 310"/>
              <a:gd name="T10" fmla="*/ 204 w 1587"/>
              <a:gd name="T11" fmla="*/ 301 h 310"/>
              <a:gd name="T12" fmla="*/ 239 w 1587"/>
              <a:gd name="T13" fmla="*/ 301 h 310"/>
              <a:gd name="T14" fmla="*/ 275 w 1587"/>
              <a:gd name="T15" fmla="*/ 301 h 310"/>
              <a:gd name="T16" fmla="*/ 310 w 1587"/>
              <a:gd name="T17" fmla="*/ 301 h 310"/>
              <a:gd name="T18" fmla="*/ 346 w 1587"/>
              <a:gd name="T19" fmla="*/ 292 h 310"/>
              <a:gd name="T20" fmla="*/ 381 w 1587"/>
              <a:gd name="T21" fmla="*/ 284 h 310"/>
              <a:gd name="T22" fmla="*/ 417 w 1587"/>
              <a:gd name="T23" fmla="*/ 266 h 310"/>
              <a:gd name="T24" fmla="*/ 452 w 1587"/>
              <a:gd name="T25" fmla="*/ 248 h 310"/>
              <a:gd name="T26" fmla="*/ 488 w 1587"/>
              <a:gd name="T27" fmla="*/ 222 h 310"/>
              <a:gd name="T28" fmla="*/ 523 w 1587"/>
              <a:gd name="T29" fmla="*/ 186 h 310"/>
              <a:gd name="T30" fmla="*/ 559 w 1587"/>
              <a:gd name="T31" fmla="*/ 151 h 310"/>
              <a:gd name="T32" fmla="*/ 594 w 1587"/>
              <a:gd name="T33" fmla="*/ 106 h 310"/>
              <a:gd name="T34" fmla="*/ 630 w 1587"/>
              <a:gd name="T35" fmla="*/ 62 h 310"/>
              <a:gd name="T36" fmla="*/ 665 w 1587"/>
              <a:gd name="T37" fmla="*/ 36 h 310"/>
              <a:gd name="T38" fmla="*/ 700 w 1587"/>
              <a:gd name="T39" fmla="*/ 9 h 310"/>
              <a:gd name="T40" fmla="*/ 736 w 1587"/>
              <a:gd name="T41" fmla="*/ 0 h 310"/>
              <a:gd name="T42" fmla="*/ 771 w 1587"/>
              <a:gd name="T43" fmla="*/ 9 h 310"/>
              <a:gd name="T44" fmla="*/ 807 w 1587"/>
              <a:gd name="T45" fmla="*/ 18 h 310"/>
              <a:gd name="T46" fmla="*/ 842 w 1587"/>
              <a:gd name="T47" fmla="*/ 44 h 310"/>
              <a:gd name="T48" fmla="*/ 878 w 1587"/>
              <a:gd name="T49" fmla="*/ 62 h 310"/>
              <a:gd name="T50" fmla="*/ 913 w 1587"/>
              <a:gd name="T51" fmla="*/ 80 h 310"/>
              <a:gd name="T52" fmla="*/ 949 w 1587"/>
              <a:gd name="T53" fmla="*/ 106 h 310"/>
              <a:gd name="T54" fmla="*/ 984 w 1587"/>
              <a:gd name="T55" fmla="*/ 142 h 310"/>
              <a:gd name="T56" fmla="*/ 1020 w 1587"/>
              <a:gd name="T57" fmla="*/ 168 h 310"/>
              <a:gd name="T58" fmla="*/ 1055 w 1587"/>
              <a:gd name="T59" fmla="*/ 195 h 310"/>
              <a:gd name="T60" fmla="*/ 1091 w 1587"/>
              <a:gd name="T61" fmla="*/ 222 h 310"/>
              <a:gd name="T62" fmla="*/ 1126 w 1587"/>
              <a:gd name="T63" fmla="*/ 239 h 310"/>
              <a:gd name="T64" fmla="*/ 1162 w 1587"/>
              <a:gd name="T65" fmla="*/ 248 h 310"/>
              <a:gd name="T66" fmla="*/ 1197 w 1587"/>
              <a:gd name="T67" fmla="*/ 266 h 310"/>
              <a:gd name="T68" fmla="*/ 1241 w 1587"/>
              <a:gd name="T69" fmla="*/ 275 h 310"/>
              <a:gd name="T70" fmla="*/ 1277 w 1587"/>
              <a:gd name="T71" fmla="*/ 284 h 310"/>
              <a:gd name="T72" fmla="*/ 1312 w 1587"/>
              <a:gd name="T73" fmla="*/ 292 h 310"/>
              <a:gd name="T74" fmla="*/ 1348 w 1587"/>
              <a:gd name="T75" fmla="*/ 292 h 310"/>
              <a:gd name="T76" fmla="*/ 1383 w 1587"/>
              <a:gd name="T77" fmla="*/ 301 h 310"/>
              <a:gd name="T78" fmla="*/ 1419 w 1587"/>
              <a:gd name="T79" fmla="*/ 301 h 310"/>
              <a:gd name="T80" fmla="*/ 1454 w 1587"/>
              <a:gd name="T81" fmla="*/ 310 h 310"/>
              <a:gd name="T82" fmla="*/ 1490 w 1587"/>
              <a:gd name="T83" fmla="*/ 310 h 310"/>
              <a:gd name="T84" fmla="*/ 1525 w 1587"/>
              <a:gd name="T85" fmla="*/ 310 h 310"/>
              <a:gd name="T86" fmla="*/ 1560 w 1587"/>
              <a:gd name="T87" fmla="*/ 31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87" h="310">
                <a:moveTo>
                  <a:pt x="0" y="310"/>
                </a:moveTo>
                <a:lnTo>
                  <a:pt x="9" y="310"/>
                </a:lnTo>
                <a:lnTo>
                  <a:pt x="18" y="310"/>
                </a:lnTo>
                <a:lnTo>
                  <a:pt x="35" y="310"/>
                </a:lnTo>
                <a:lnTo>
                  <a:pt x="44" y="310"/>
                </a:lnTo>
                <a:lnTo>
                  <a:pt x="53" y="310"/>
                </a:lnTo>
                <a:lnTo>
                  <a:pt x="71" y="310"/>
                </a:lnTo>
                <a:lnTo>
                  <a:pt x="80" y="310"/>
                </a:lnTo>
                <a:lnTo>
                  <a:pt x="89" y="310"/>
                </a:lnTo>
                <a:lnTo>
                  <a:pt x="106" y="310"/>
                </a:lnTo>
                <a:lnTo>
                  <a:pt x="115" y="310"/>
                </a:lnTo>
                <a:lnTo>
                  <a:pt x="124" y="310"/>
                </a:lnTo>
                <a:lnTo>
                  <a:pt x="142" y="310"/>
                </a:lnTo>
                <a:lnTo>
                  <a:pt x="151" y="310"/>
                </a:lnTo>
                <a:lnTo>
                  <a:pt x="160" y="310"/>
                </a:lnTo>
                <a:lnTo>
                  <a:pt x="177" y="310"/>
                </a:lnTo>
                <a:lnTo>
                  <a:pt x="186" y="310"/>
                </a:lnTo>
                <a:lnTo>
                  <a:pt x="204" y="301"/>
                </a:lnTo>
                <a:lnTo>
                  <a:pt x="213" y="301"/>
                </a:lnTo>
                <a:lnTo>
                  <a:pt x="222" y="301"/>
                </a:lnTo>
                <a:lnTo>
                  <a:pt x="239" y="301"/>
                </a:lnTo>
                <a:lnTo>
                  <a:pt x="248" y="301"/>
                </a:lnTo>
                <a:lnTo>
                  <a:pt x="257" y="301"/>
                </a:lnTo>
                <a:lnTo>
                  <a:pt x="275" y="301"/>
                </a:lnTo>
                <a:lnTo>
                  <a:pt x="284" y="301"/>
                </a:lnTo>
                <a:lnTo>
                  <a:pt x="293" y="301"/>
                </a:lnTo>
                <a:lnTo>
                  <a:pt x="310" y="301"/>
                </a:lnTo>
                <a:lnTo>
                  <a:pt x="319" y="292"/>
                </a:lnTo>
                <a:lnTo>
                  <a:pt x="328" y="292"/>
                </a:lnTo>
                <a:lnTo>
                  <a:pt x="346" y="292"/>
                </a:lnTo>
                <a:lnTo>
                  <a:pt x="355" y="292"/>
                </a:lnTo>
                <a:lnTo>
                  <a:pt x="364" y="284"/>
                </a:lnTo>
                <a:lnTo>
                  <a:pt x="381" y="284"/>
                </a:lnTo>
                <a:lnTo>
                  <a:pt x="390" y="275"/>
                </a:lnTo>
                <a:lnTo>
                  <a:pt x="399" y="275"/>
                </a:lnTo>
                <a:lnTo>
                  <a:pt x="417" y="266"/>
                </a:lnTo>
                <a:lnTo>
                  <a:pt x="426" y="257"/>
                </a:lnTo>
                <a:lnTo>
                  <a:pt x="434" y="257"/>
                </a:lnTo>
                <a:lnTo>
                  <a:pt x="452" y="248"/>
                </a:lnTo>
                <a:lnTo>
                  <a:pt x="461" y="239"/>
                </a:lnTo>
                <a:lnTo>
                  <a:pt x="470" y="230"/>
                </a:lnTo>
                <a:lnTo>
                  <a:pt x="488" y="222"/>
                </a:lnTo>
                <a:lnTo>
                  <a:pt x="497" y="204"/>
                </a:lnTo>
                <a:lnTo>
                  <a:pt x="505" y="195"/>
                </a:lnTo>
                <a:lnTo>
                  <a:pt x="523" y="186"/>
                </a:lnTo>
                <a:lnTo>
                  <a:pt x="532" y="177"/>
                </a:lnTo>
                <a:lnTo>
                  <a:pt x="550" y="160"/>
                </a:lnTo>
                <a:lnTo>
                  <a:pt x="559" y="151"/>
                </a:lnTo>
                <a:lnTo>
                  <a:pt x="567" y="133"/>
                </a:lnTo>
                <a:lnTo>
                  <a:pt x="585" y="124"/>
                </a:lnTo>
                <a:lnTo>
                  <a:pt x="594" y="106"/>
                </a:lnTo>
                <a:lnTo>
                  <a:pt x="603" y="98"/>
                </a:lnTo>
                <a:lnTo>
                  <a:pt x="621" y="80"/>
                </a:lnTo>
                <a:lnTo>
                  <a:pt x="630" y="62"/>
                </a:lnTo>
                <a:lnTo>
                  <a:pt x="638" y="53"/>
                </a:lnTo>
                <a:lnTo>
                  <a:pt x="656" y="44"/>
                </a:lnTo>
                <a:lnTo>
                  <a:pt x="665" y="36"/>
                </a:lnTo>
                <a:lnTo>
                  <a:pt x="674" y="27"/>
                </a:lnTo>
                <a:lnTo>
                  <a:pt x="692" y="18"/>
                </a:lnTo>
                <a:lnTo>
                  <a:pt x="700" y="9"/>
                </a:lnTo>
                <a:lnTo>
                  <a:pt x="709" y="0"/>
                </a:lnTo>
                <a:lnTo>
                  <a:pt x="727" y="0"/>
                </a:lnTo>
                <a:lnTo>
                  <a:pt x="736" y="0"/>
                </a:lnTo>
                <a:lnTo>
                  <a:pt x="745" y="0"/>
                </a:lnTo>
                <a:lnTo>
                  <a:pt x="763" y="0"/>
                </a:lnTo>
                <a:lnTo>
                  <a:pt x="771" y="9"/>
                </a:lnTo>
                <a:lnTo>
                  <a:pt x="780" y="9"/>
                </a:lnTo>
                <a:lnTo>
                  <a:pt x="798" y="18"/>
                </a:lnTo>
                <a:lnTo>
                  <a:pt x="807" y="18"/>
                </a:lnTo>
                <a:lnTo>
                  <a:pt x="816" y="27"/>
                </a:lnTo>
                <a:lnTo>
                  <a:pt x="833" y="36"/>
                </a:lnTo>
                <a:lnTo>
                  <a:pt x="842" y="44"/>
                </a:lnTo>
                <a:lnTo>
                  <a:pt x="860" y="44"/>
                </a:lnTo>
                <a:lnTo>
                  <a:pt x="869" y="53"/>
                </a:lnTo>
                <a:lnTo>
                  <a:pt x="878" y="62"/>
                </a:lnTo>
                <a:lnTo>
                  <a:pt x="887" y="71"/>
                </a:lnTo>
                <a:lnTo>
                  <a:pt x="904" y="71"/>
                </a:lnTo>
                <a:lnTo>
                  <a:pt x="913" y="80"/>
                </a:lnTo>
                <a:lnTo>
                  <a:pt x="931" y="89"/>
                </a:lnTo>
                <a:lnTo>
                  <a:pt x="940" y="98"/>
                </a:lnTo>
                <a:lnTo>
                  <a:pt x="949" y="106"/>
                </a:lnTo>
                <a:lnTo>
                  <a:pt x="966" y="115"/>
                </a:lnTo>
                <a:lnTo>
                  <a:pt x="975" y="124"/>
                </a:lnTo>
                <a:lnTo>
                  <a:pt x="984" y="142"/>
                </a:lnTo>
                <a:lnTo>
                  <a:pt x="1002" y="151"/>
                </a:lnTo>
                <a:lnTo>
                  <a:pt x="1011" y="160"/>
                </a:lnTo>
                <a:lnTo>
                  <a:pt x="1020" y="168"/>
                </a:lnTo>
                <a:lnTo>
                  <a:pt x="1037" y="177"/>
                </a:lnTo>
                <a:lnTo>
                  <a:pt x="1046" y="186"/>
                </a:lnTo>
                <a:lnTo>
                  <a:pt x="1055" y="195"/>
                </a:lnTo>
                <a:lnTo>
                  <a:pt x="1073" y="204"/>
                </a:lnTo>
                <a:lnTo>
                  <a:pt x="1082" y="213"/>
                </a:lnTo>
                <a:lnTo>
                  <a:pt x="1091" y="222"/>
                </a:lnTo>
                <a:lnTo>
                  <a:pt x="1108" y="230"/>
                </a:lnTo>
                <a:lnTo>
                  <a:pt x="1117" y="230"/>
                </a:lnTo>
                <a:lnTo>
                  <a:pt x="1126" y="239"/>
                </a:lnTo>
                <a:lnTo>
                  <a:pt x="1144" y="248"/>
                </a:lnTo>
                <a:lnTo>
                  <a:pt x="1153" y="248"/>
                </a:lnTo>
                <a:lnTo>
                  <a:pt x="1162" y="248"/>
                </a:lnTo>
                <a:lnTo>
                  <a:pt x="1179" y="257"/>
                </a:lnTo>
                <a:lnTo>
                  <a:pt x="1188" y="257"/>
                </a:lnTo>
                <a:lnTo>
                  <a:pt x="1197" y="266"/>
                </a:lnTo>
                <a:lnTo>
                  <a:pt x="1215" y="266"/>
                </a:lnTo>
                <a:lnTo>
                  <a:pt x="1224" y="275"/>
                </a:lnTo>
                <a:lnTo>
                  <a:pt x="1241" y="275"/>
                </a:lnTo>
                <a:lnTo>
                  <a:pt x="1250" y="275"/>
                </a:lnTo>
                <a:lnTo>
                  <a:pt x="1259" y="284"/>
                </a:lnTo>
                <a:lnTo>
                  <a:pt x="1277" y="284"/>
                </a:lnTo>
                <a:lnTo>
                  <a:pt x="1286" y="284"/>
                </a:lnTo>
                <a:lnTo>
                  <a:pt x="1294" y="284"/>
                </a:lnTo>
                <a:lnTo>
                  <a:pt x="1312" y="292"/>
                </a:lnTo>
                <a:lnTo>
                  <a:pt x="1321" y="292"/>
                </a:lnTo>
                <a:lnTo>
                  <a:pt x="1330" y="292"/>
                </a:lnTo>
                <a:lnTo>
                  <a:pt x="1348" y="292"/>
                </a:lnTo>
                <a:lnTo>
                  <a:pt x="1357" y="301"/>
                </a:lnTo>
                <a:lnTo>
                  <a:pt x="1365" y="301"/>
                </a:lnTo>
                <a:lnTo>
                  <a:pt x="1383" y="301"/>
                </a:lnTo>
                <a:lnTo>
                  <a:pt x="1392" y="301"/>
                </a:lnTo>
                <a:lnTo>
                  <a:pt x="1401" y="301"/>
                </a:lnTo>
                <a:lnTo>
                  <a:pt x="1419" y="301"/>
                </a:lnTo>
                <a:lnTo>
                  <a:pt x="1427" y="301"/>
                </a:lnTo>
                <a:lnTo>
                  <a:pt x="1436" y="301"/>
                </a:lnTo>
                <a:lnTo>
                  <a:pt x="1454" y="310"/>
                </a:lnTo>
                <a:lnTo>
                  <a:pt x="1463" y="310"/>
                </a:lnTo>
                <a:lnTo>
                  <a:pt x="1472" y="310"/>
                </a:lnTo>
                <a:lnTo>
                  <a:pt x="1490" y="310"/>
                </a:lnTo>
                <a:lnTo>
                  <a:pt x="1498" y="310"/>
                </a:lnTo>
                <a:lnTo>
                  <a:pt x="1507" y="310"/>
                </a:lnTo>
                <a:lnTo>
                  <a:pt x="1525" y="310"/>
                </a:lnTo>
                <a:lnTo>
                  <a:pt x="1534" y="310"/>
                </a:lnTo>
                <a:lnTo>
                  <a:pt x="1543" y="310"/>
                </a:lnTo>
                <a:lnTo>
                  <a:pt x="1560" y="310"/>
                </a:lnTo>
                <a:lnTo>
                  <a:pt x="1569" y="310"/>
                </a:lnTo>
                <a:lnTo>
                  <a:pt x="1587" y="310"/>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2" name="Freeform 29"/>
          <p:cNvSpPr>
            <a:spLocks/>
          </p:cNvSpPr>
          <p:nvPr/>
        </p:nvSpPr>
        <p:spPr bwMode="auto">
          <a:xfrm>
            <a:off x="4817071" y="4203438"/>
            <a:ext cx="2113679" cy="771533"/>
          </a:xfrm>
          <a:custGeom>
            <a:avLst/>
            <a:gdLst>
              <a:gd name="T0" fmla="*/ 18 w 1578"/>
              <a:gd name="T1" fmla="*/ 576 h 576"/>
              <a:gd name="T2" fmla="*/ 53 w 1578"/>
              <a:gd name="T3" fmla="*/ 576 h 576"/>
              <a:gd name="T4" fmla="*/ 89 w 1578"/>
              <a:gd name="T5" fmla="*/ 567 h 576"/>
              <a:gd name="T6" fmla="*/ 124 w 1578"/>
              <a:gd name="T7" fmla="*/ 567 h 576"/>
              <a:gd name="T8" fmla="*/ 160 w 1578"/>
              <a:gd name="T9" fmla="*/ 567 h 576"/>
              <a:gd name="T10" fmla="*/ 204 w 1578"/>
              <a:gd name="T11" fmla="*/ 567 h 576"/>
              <a:gd name="T12" fmla="*/ 231 w 1578"/>
              <a:gd name="T13" fmla="*/ 567 h 576"/>
              <a:gd name="T14" fmla="*/ 275 w 1578"/>
              <a:gd name="T15" fmla="*/ 558 h 576"/>
              <a:gd name="T16" fmla="*/ 310 w 1578"/>
              <a:gd name="T17" fmla="*/ 558 h 576"/>
              <a:gd name="T18" fmla="*/ 346 w 1578"/>
              <a:gd name="T19" fmla="*/ 550 h 576"/>
              <a:gd name="T20" fmla="*/ 381 w 1578"/>
              <a:gd name="T21" fmla="*/ 541 h 576"/>
              <a:gd name="T22" fmla="*/ 417 w 1578"/>
              <a:gd name="T23" fmla="*/ 523 h 576"/>
              <a:gd name="T24" fmla="*/ 452 w 1578"/>
              <a:gd name="T25" fmla="*/ 496 h 576"/>
              <a:gd name="T26" fmla="*/ 488 w 1578"/>
              <a:gd name="T27" fmla="*/ 461 h 576"/>
              <a:gd name="T28" fmla="*/ 523 w 1578"/>
              <a:gd name="T29" fmla="*/ 426 h 576"/>
              <a:gd name="T30" fmla="*/ 559 w 1578"/>
              <a:gd name="T31" fmla="*/ 372 h 576"/>
              <a:gd name="T32" fmla="*/ 594 w 1578"/>
              <a:gd name="T33" fmla="*/ 310 h 576"/>
              <a:gd name="T34" fmla="*/ 630 w 1578"/>
              <a:gd name="T35" fmla="*/ 239 h 576"/>
              <a:gd name="T36" fmla="*/ 665 w 1578"/>
              <a:gd name="T37" fmla="*/ 169 h 576"/>
              <a:gd name="T38" fmla="*/ 700 w 1578"/>
              <a:gd name="T39" fmla="*/ 107 h 576"/>
              <a:gd name="T40" fmla="*/ 736 w 1578"/>
              <a:gd name="T41" fmla="*/ 62 h 576"/>
              <a:gd name="T42" fmla="*/ 771 w 1578"/>
              <a:gd name="T43" fmla="*/ 27 h 576"/>
              <a:gd name="T44" fmla="*/ 807 w 1578"/>
              <a:gd name="T45" fmla="*/ 9 h 576"/>
              <a:gd name="T46" fmla="*/ 842 w 1578"/>
              <a:gd name="T47" fmla="*/ 0 h 576"/>
              <a:gd name="T48" fmla="*/ 878 w 1578"/>
              <a:gd name="T49" fmla="*/ 9 h 576"/>
              <a:gd name="T50" fmla="*/ 913 w 1578"/>
              <a:gd name="T51" fmla="*/ 36 h 576"/>
              <a:gd name="T52" fmla="*/ 949 w 1578"/>
              <a:gd name="T53" fmla="*/ 80 h 576"/>
              <a:gd name="T54" fmla="*/ 984 w 1578"/>
              <a:gd name="T55" fmla="*/ 133 h 576"/>
              <a:gd name="T56" fmla="*/ 1020 w 1578"/>
              <a:gd name="T57" fmla="*/ 186 h 576"/>
              <a:gd name="T58" fmla="*/ 1055 w 1578"/>
              <a:gd name="T59" fmla="*/ 231 h 576"/>
              <a:gd name="T60" fmla="*/ 1091 w 1578"/>
              <a:gd name="T61" fmla="*/ 284 h 576"/>
              <a:gd name="T62" fmla="*/ 1126 w 1578"/>
              <a:gd name="T63" fmla="*/ 328 h 576"/>
              <a:gd name="T64" fmla="*/ 1162 w 1578"/>
              <a:gd name="T65" fmla="*/ 372 h 576"/>
              <a:gd name="T66" fmla="*/ 1197 w 1578"/>
              <a:gd name="T67" fmla="*/ 417 h 576"/>
              <a:gd name="T68" fmla="*/ 1241 w 1578"/>
              <a:gd name="T69" fmla="*/ 452 h 576"/>
              <a:gd name="T70" fmla="*/ 1268 w 1578"/>
              <a:gd name="T71" fmla="*/ 479 h 576"/>
              <a:gd name="T72" fmla="*/ 1312 w 1578"/>
              <a:gd name="T73" fmla="*/ 496 h 576"/>
              <a:gd name="T74" fmla="*/ 1348 w 1578"/>
              <a:gd name="T75" fmla="*/ 514 h 576"/>
              <a:gd name="T76" fmla="*/ 1383 w 1578"/>
              <a:gd name="T77" fmla="*/ 532 h 576"/>
              <a:gd name="T78" fmla="*/ 1419 w 1578"/>
              <a:gd name="T79" fmla="*/ 541 h 576"/>
              <a:gd name="T80" fmla="*/ 1454 w 1578"/>
              <a:gd name="T81" fmla="*/ 550 h 576"/>
              <a:gd name="T82" fmla="*/ 1490 w 1578"/>
              <a:gd name="T83" fmla="*/ 558 h 576"/>
              <a:gd name="T84" fmla="*/ 1525 w 1578"/>
              <a:gd name="T85" fmla="*/ 558 h 576"/>
              <a:gd name="T86" fmla="*/ 1560 w 1578"/>
              <a:gd name="T87" fmla="*/ 567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78" h="576">
                <a:moveTo>
                  <a:pt x="0" y="576"/>
                </a:moveTo>
                <a:lnTo>
                  <a:pt x="9" y="576"/>
                </a:lnTo>
                <a:lnTo>
                  <a:pt x="18" y="576"/>
                </a:lnTo>
                <a:lnTo>
                  <a:pt x="35" y="576"/>
                </a:lnTo>
                <a:lnTo>
                  <a:pt x="44" y="576"/>
                </a:lnTo>
                <a:lnTo>
                  <a:pt x="53" y="576"/>
                </a:lnTo>
                <a:lnTo>
                  <a:pt x="71" y="576"/>
                </a:lnTo>
                <a:lnTo>
                  <a:pt x="80" y="567"/>
                </a:lnTo>
                <a:lnTo>
                  <a:pt x="89" y="567"/>
                </a:lnTo>
                <a:lnTo>
                  <a:pt x="106" y="567"/>
                </a:lnTo>
                <a:lnTo>
                  <a:pt x="115" y="567"/>
                </a:lnTo>
                <a:lnTo>
                  <a:pt x="124" y="567"/>
                </a:lnTo>
                <a:lnTo>
                  <a:pt x="142" y="567"/>
                </a:lnTo>
                <a:lnTo>
                  <a:pt x="151" y="567"/>
                </a:lnTo>
                <a:lnTo>
                  <a:pt x="160" y="567"/>
                </a:lnTo>
                <a:lnTo>
                  <a:pt x="177" y="567"/>
                </a:lnTo>
                <a:lnTo>
                  <a:pt x="186" y="567"/>
                </a:lnTo>
                <a:lnTo>
                  <a:pt x="204" y="567"/>
                </a:lnTo>
                <a:lnTo>
                  <a:pt x="213" y="567"/>
                </a:lnTo>
                <a:lnTo>
                  <a:pt x="222" y="567"/>
                </a:lnTo>
                <a:lnTo>
                  <a:pt x="231" y="567"/>
                </a:lnTo>
                <a:lnTo>
                  <a:pt x="248" y="567"/>
                </a:lnTo>
                <a:lnTo>
                  <a:pt x="257" y="567"/>
                </a:lnTo>
                <a:lnTo>
                  <a:pt x="275" y="558"/>
                </a:lnTo>
                <a:lnTo>
                  <a:pt x="284" y="558"/>
                </a:lnTo>
                <a:lnTo>
                  <a:pt x="293" y="558"/>
                </a:lnTo>
                <a:lnTo>
                  <a:pt x="310" y="558"/>
                </a:lnTo>
                <a:lnTo>
                  <a:pt x="319" y="558"/>
                </a:lnTo>
                <a:lnTo>
                  <a:pt x="328" y="550"/>
                </a:lnTo>
                <a:lnTo>
                  <a:pt x="346" y="550"/>
                </a:lnTo>
                <a:lnTo>
                  <a:pt x="355" y="550"/>
                </a:lnTo>
                <a:lnTo>
                  <a:pt x="364" y="541"/>
                </a:lnTo>
                <a:lnTo>
                  <a:pt x="381" y="541"/>
                </a:lnTo>
                <a:lnTo>
                  <a:pt x="390" y="532"/>
                </a:lnTo>
                <a:lnTo>
                  <a:pt x="399" y="532"/>
                </a:lnTo>
                <a:lnTo>
                  <a:pt x="417" y="523"/>
                </a:lnTo>
                <a:lnTo>
                  <a:pt x="426" y="514"/>
                </a:lnTo>
                <a:lnTo>
                  <a:pt x="434" y="505"/>
                </a:lnTo>
                <a:lnTo>
                  <a:pt x="452" y="496"/>
                </a:lnTo>
                <a:lnTo>
                  <a:pt x="461" y="488"/>
                </a:lnTo>
                <a:lnTo>
                  <a:pt x="470" y="479"/>
                </a:lnTo>
                <a:lnTo>
                  <a:pt x="488" y="461"/>
                </a:lnTo>
                <a:lnTo>
                  <a:pt x="497" y="452"/>
                </a:lnTo>
                <a:lnTo>
                  <a:pt x="505" y="434"/>
                </a:lnTo>
                <a:lnTo>
                  <a:pt x="523" y="426"/>
                </a:lnTo>
                <a:lnTo>
                  <a:pt x="532" y="408"/>
                </a:lnTo>
                <a:lnTo>
                  <a:pt x="541" y="390"/>
                </a:lnTo>
                <a:lnTo>
                  <a:pt x="559" y="372"/>
                </a:lnTo>
                <a:lnTo>
                  <a:pt x="567" y="346"/>
                </a:lnTo>
                <a:lnTo>
                  <a:pt x="585" y="328"/>
                </a:lnTo>
                <a:lnTo>
                  <a:pt x="594" y="310"/>
                </a:lnTo>
                <a:lnTo>
                  <a:pt x="603" y="284"/>
                </a:lnTo>
                <a:lnTo>
                  <a:pt x="621" y="266"/>
                </a:lnTo>
                <a:lnTo>
                  <a:pt x="630" y="239"/>
                </a:lnTo>
                <a:lnTo>
                  <a:pt x="638" y="213"/>
                </a:lnTo>
                <a:lnTo>
                  <a:pt x="656" y="195"/>
                </a:lnTo>
                <a:lnTo>
                  <a:pt x="665" y="169"/>
                </a:lnTo>
                <a:lnTo>
                  <a:pt x="674" y="151"/>
                </a:lnTo>
                <a:lnTo>
                  <a:pt x="692" y="124"/>
                </a:lnTo>
                <a:lnTo>
                  <a:pt x="700" y="107"/>
                </a:lnTo>
                <a:lnTo>
                  <a:pt x="709" y="89"/>
                </a:lnTo>
                <a:lnTo>
                  <a:pt x="727" y="71"/>
                </a:lnTo>
                <a:lnTo>
                  <a:pt x="736" y="62"/>
                </a:lnTo>
                <a:lnTo>
                  <a:pt x="745" y="45"/>
                </a:lnTo>
                <a:lnTo>
                  <a:pt x="763" y="36"/>
                </a:lnTo>
                <a:lnTo>
                  <a:pt x="771" y="27"/>
                </a:lnTo>
                <a:lnTo>
                  <a:pt x="780" y="18"/>
                </a:lnTo>
                <a:lnTo>
                  <a:pt x="798" y="9"/>
                </a:lnTo>
                <a:lnTo>
                  <a:pt x="807" y="9"/>
                </a:lnTo>
                <a:lnTo>
                  <a:pt x="816" y="0"/>
                </a:lnTo>
                <a:lnTo>
                  <a:pt x="833" y="0"/>
                </a:lnTo>
                <a:lnTo>
                  <a:pt x="842" y="0"/>
                </a:lnTo>
                <a:lnTo>
                  <a:pt x="851" y="0"/>
                </a:lnTo>
                <a:lnTo>
                  <a:pt x="869" y="9"/>
                </a:lnTo>
                <a:lnTo>
                  <a:pt x="878" y="9"/>
                </a:lnTo>
                <a:lnTo>
                  <a:pt x="887" y="18"/>
                </a:lnTo>
                <a:lnTo>
                  <a:pt x="904" y="27"/>
                </a:lnTo>
                <a:lnTo>
                  <a:pt x="913" y="36"/>
                </a:lnTo>
                <a:lnTo>
                  <a:pt x="931" y="53"/>
                </a:lnTo>
                <a:lnTo>
                  <a:pt x="940" y="62"/>
                </a:lnTo>
                <a:lnTo>
                  <a:pt x="949" y="80"/>
                </a:lnTo>
                <a:lnTo>
                  <a:pt x="966" y="98"/>
                </a:lnTo>
                <a:lnTo>
                  <a:pt x="975" y="115"/>
                </a:lnTo>
                <a:lnTo>
                  <a:pt x="984" y="133"/>
                </a:lnTo>
                <a:lnTo>
                  <a:pt x="1002" y="151"/>
                </a:lnTo>
                <a:lnTo>
                  <a:pt x="1011" y="169"/>
                </a:lnTo>
                <a:lnTo>
                  <a:pt x="1020" y="186"/>
                </a:lnTo>
                <a:lnTo>
                  <a:pt x="1037" y="204"/>
                </a:lnTo>
                <a:lnTo>
                  <a:pt x="1046" y="222"/>
                </a:lnTo>
                <a:lnTo>
                  <a:pt x="1055" y="231"/>
                </a:lnTo>
                <a:lnTo>
                  <a:pt x="1073" y="248"/>
                </a:lnTo>
                <a:lnTo>
                  <a:pt x="1082" y="266"/>
                </a:lnTo>
                <a:lnTo>
                  <a:pt x="1091" y="284"/>
                </a:lnTo>
                <a:lnTo>
                  <a:pt x="1108" y="302"/>
                </a:lnTo>
                <a:lnTo>
                  <a:pt x="1117" y="310"/>
                </a:lnTo>
                <a:lnTo>
                  <a:pt x="1126" y="328"/>
                </a:lnTo>
                <a:lnTo>
                  <a:pt x="1144" y="346"/>
                </a:lnTo>
                <a:lnTo>
                  <a:pt x="1153" y="364"/>
                </a:lnTo>
                <a:lnTo>
                  <a:pt x="1162" y="372"/>
                </a:lnTo>
                <a:lnTo>
                  <a:pt x="1179" y="390"/>
                </a:lnTo>
                <a:lnTo>
                  <a:pt x="1188" y="399"/>
                </a:lnTo>
                <a:lnTo>
                  <a:pt x="1197" y="417"/>
                </a:lnTo>
                <a:lnTo>
                  <a:pt x="1215" y="426"/>
                </a:lnTo>
                <a:lnTo>
                  <a:pt x="1224" y="443"/>
                </a:lnTo>
                <a:lnTo>
                  <a:pt x="1241" y="452"/>
                </a:lnTo>
                <a:lnTo>
                  <a:pt x="1250" y="461"/>
                </a:lnTo>
                <a:lnTo>
                  <a:pt x="1259" y="470"/>
                </a:lnTo>
                <a:lnTo>
                  <a:pt x="1268" y="479"/>
                </a:lnTo>
                <a:lnTo>
                  <a:pt x="1286" y="479"/>
                </a:lnTo>
                <a:lnTo>
                  <a:pt x="1294" y="488"/>
                </a:lnTo>
                <a:lnTo>
                  <a:pt x="1312" y="496"/>
                </a:lnTo>
                <a:lnTo>
                  <a:pt x="1321" y="505"/>
                </a:lnTo>
                <a:lnTo>
                  <a:pt x="1330" y="505"/>
                </a:lnTo>
                <a:lnTo>
                  <a:pt x="1348" y="514"/>
                </a:lnTo>
                <a:lnTo>
                  <a:pt x="1357" y="523"/>
                </a:lnTo>
                <a:lnTo>
                  <a:pt x="1365" y="523"/>
                </a:lnTo>
                <a:lnTo>
                  <a:pt x="1383" y="532"/>
                </a:lnTo>
                <a:lnTo>
                  <a:pt x="1392" y="532"/>
                </a:lnTo>
                <a:lnTo>
                  <a:pt x="1401" y="541"/>
                </a:lnTo>
                <a:lnTo>
                  <a:pt x="1419" y="541"/>
                </a:lnTo>
                <a:lnTo>
                  <a:pt x="1427" y="541"/>
                </a:lnTo>
                <a:lnTo>
                  <a:pt x="1436" y="550"/>
                </a:lnTo>
                <a:lnTo>
                  <a:pt x="1454" y="550"/>
                </a:lnTo>
                <a:lnTo>
                  <a:pt x="1463" y="550"/>
                </a:lnTo>
                <a:lnTo>
                  <a:pt x="1472" y="558"/>
                </a:lnTo>
                <a:lnTo>
                  <a:pt x="1490" y="558"/>
                </a:lnTo>
                <a:lnTo>
                  <a:pt x="1498" y="558"/>
                </a:lnTo>
                <a:lnTo>
                  <a:pt x="1507" y="558"/>
                </a:lnTo>
                <a:lnTo>
                  <a:pt x="1525" y="558"/>
                </a:lnTo>
                <a:lnTo>
                  <a:pt x="1534" y="567"/>
                </a:lnTo>
                <a:lnTo>
                  <a:pt x="1543" y="567"/>
                </a:lnTo>
                <a:lnTo>
                  <a:pt x="1560" y="567"/>
                </a:lnTo>
                <a:lnTo>
                  <a:pt x="1569" y="567"/>
                </a:lnTo>
                <a:lnTo>
                  <a:pt x="1578" y="567"/>
                </a:lnTo>
              </a:path>
            </a:pathLst>
          </a:custGeom>
          <a:noFill/>
          <a:ln w="28575">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3" name="Freeform 30"/>
          <p:cNvSpPr>
            <a:spLocks/>
          </p:cNvSpPr>
          <p:nvPr/>
        </p:nvSpPr>
        <p:spPr bwMode="auto">
          <a:xfrm>
            <a:off x="4805016" y="3336803"/>
            <a:ext cx="2125734" cy="926911"/>
          </a:xfrm>
          <a:custGeom>
            <a:avLst/>
            <a:gdLst>
              <a:gd name="T0" fmla="*/ 27 w 1587"/>
              <a:gd name="T1" fmla="*/ 665 h 692"/>
              <a:gd name="T2" fmla="*/ 62 w 1587"/>
              <a:gd name="T3" fmla="*/ 683 h 692"/>
              <a:gd name="T4" fmla="*/ 89 w 1587"/>
              <a:gd name="T5" fmla="*/ 674 h 692"/>
              <a:gd name="T6" fmla="*/ 124 w 1587"/>
              <a:gd name="T7" fmla="*/ 665 h 692"/>
              <a:gd name="T8" fmla="*/ 151 w 1587"/>
              <a:gd name="T9" fmla="*/ 683 h 692"/>
              <a:gd name="T10" fmla="*/ 186 w 1587"/>
              <a:gd name="T11" fmla="*/ 683 h 692"/>
              <a:gd name="T12" fmla="*/ 213 w 1587"/>
              <a:gd name="T13" fmla="*/ 683 h 692"/>
              <a:gd name="T14" fmla="*/ 248 w 1587"/>
              <a:gd name="T15" fmla="*/ 665 h 692"/>
              <a:gd name="T16" fmla="*/ 284 w 1587"/>
              <a:gd name="T17" fmla="*/ 665 h 692"/>
              <a:gd name="T18" fmla="*/ 310 w 1587"/>
              <a:gd name="T19" fmla="*/ 656 h 692"/>
              <a:gd name="T20" fmla="*/ 346 w 1587"/>
              <a:gd name="T21" fmla="*/ 638 h 692"/>
              <a:gd name="T22" fmla="*/ 373 w 1587"/>
              <a:gd name="T23" fmla="*/ 665 h 692"/>
              <a:gd name="T24" fmla="*/ 408 w 1587"/>
              <a:gd name="T25" fmla="*/ 647 h 692"/>
              <a:gd name="T26" fmla="*/ 435 w 1587"/>
              <a:gd name="T27" fmla="*/ 594 h 692"/>
              <a:gd name="T28" fmla="*/ 470 w 1587"/>
              <a:gd name="T29" fmla="*/ 594 h 692"/>
              <a:gd name="T30" fmla="*/ 506 w 1587"/>
              <a:gd name="T31" fmla="*/ 532 h 692"/>
              <a:gd name="T32" fmla="*/ 532 w 1587"/>
              <a:gd name="T33" fmla="*/ 514 h 692"/>
              <a:gd name="T34" fmla="*/ 568 w 1587"/>
              <a:gd name="T35" fmla="*/ 417 h 692"/>
              <a:gd name="T36" fmla="*/ 594 w 1587"/>
              <a:gd name="T37" fmla="*/ 443 h 692"/>
              <a:gd name="T38" fmla="*/ 630 w 1587"/>
              <a:gd name="T39" fmla="*/ 346 h 692"/>
              <a:gd name="T40" fmla="*/ 665 w 1587"/>
              <a:gd name="T41" fmla="*/ 311 h 692"/>
              <a:gd name="T42" fmla="*/ 692 w 1587"/>
              <a:gd name="T43" fmla="*/ 249 h 692"/>
              <a:gd name="T44" fmla="*/ 727 w 1587"/>
              <a:gd name="T45" fmla="*/ 222 h 692"/>
              <a:gd name="T46" fmla="*/ 754 w 1587"/>
              <a:gd name="T47" fmla="*/ 151 h 692"/>
              <a:gd name="T48" fmla="*/ 789 w 1587"/>
              <a:gd name="T49" fmla="*/ 98 h 692"/>
              <a:gd name="T50" fmla="*/ 816 w 1587"/>
              <a:gd name="T51" fmla="*/ 98 h 692"/>
              <a:gd name="T52" fmla="*/ 851 w 1587"/>
              <a:gd name="T53" fmla="*/ 107 h 692"/>
              <a:gd name="T54" fmla="*/ 887 w 1587"/>
              <a:gd name="T55" fmla="*/ 98 h 692"/>
              <a:gd name="T56" fmla="*/ 913 w 1587"/>
              <a:gd name="T57" fmla="*/ 54 h 692"/>
              <a:gd name="T58" fmla="*/ 949 w 1587"/>
              <a:gd name="T59" fmla="*/ 89 h 692"/>
              <a:gd name="T60" fmla="*/ 975 w 1587"/>
              <a:gd name="T61" fmla="*/ 151 h 692"/>
              <a:gd name="T62" fmla="*/ 1011 w 1587"/>
              <a:gd name="T63" fmla="*/ 151 h 692"/>
              <a:gd name="T64" fmla="*/ 1038 w 1587"/>
              <a:gd name="T65" fmla="*/ 257 h 692"/>
              <a:gd name="T66" fmla="*/ 1073 w 1587"/>
              <a:gd name="T67" fmla="*/ 284 h 692"/>
              <a:gd name="T68" fmla="*/ 1108 w 1587"/>
              <a:gd name="T69" fmla="*/ 293 h 692"/>
              <a:gd name="T70" fmla="*/ 1135 w 1587"/>
              <a:gd name="T71" fmla="*/ 337 h 692"/>
              <a:gd name="T72" fmla="*/ 1171 w 1587"/>
              <a:gd name="T73" fmla="*/ 364 h 692"/>
              <a:gd name="T74" fmla="*/ 1197 w 1587"/>
              <a:gd name="T75" fmla="*/ 452 h 692"/>
              <a:gd name="T76" fmla="*/ 1233 w 1587"/>
              <a:gd name="T77" fmla="*/ 408 h 692"/>
              <a:gd name="T78" fmla="*/ 1259 w 1587"/>
              <a:gd name="T79" fmla="*/ 505 h 692"/>
              <a:gd name="T80" fmla="*/ 1295 w 1587"/>
              <a:gd name="T81" fmla="*/ 514 h 692"/>
              <a:gd name="T82" fmla="*/ 1330 w 1587"/>
              <a:gd name="T83" fmla="*/ 541 h 692"/>
              <a:gd name="T84" fmla="*/ 1357 w 1587"/>
              <a:gd name="T85" fmla="*/ 568 h 692"/>
              <a:gd name="T86" fmla="*/ 1392 w 1587"/>
              <a:gd name="T87" fmla="*/ 576 h 692"/>
              <a:gd name="T88" fmla="*/ 1419 w 1587"/>
              <a:gd name="T89" fmla="*/ 630 h 692"/>
              <a:gd name="T90" fmla="*/ 1454 w 1587"/>
              <a:gd name="T91" fmla="*/ 630 h 692"/>
              <a:gd name="T92" fmla="*/ 1490 w 1587"/>
              <a:gd name="T93" fmla="*/ 638 h 692"/>
              <a:gd name="T94" fmla="*/ 1516 w 1587"/>
              <a:gd name="T95" fmla="*/ 630 h 692"/>
              <a:gd name="T96" fmla="*/ 1552 w 1587"/>
              <a:gd name="T97" fmla="*/ 630 h 692"/>
              <a:gd name="T98" fmla="*/ 1578 w 1587"/>
              <a:gd name="T99"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87" h="692">
                <a:moveTo>
                  <a:pt x="0" y="674"/>
                </a:moveTo>
                <a:lnTo>
                  <a:pt x="9" y="683"/>
                </a:lnTo>
                <a:lnTo>
                  <a:pt x="18" y="674"/>
                </a:lnTo>
                <a:lnTo>
                  <a:pt x="27" y="665"/>
                </a:lnTo>
                <a:lnTo>
                  <a:pt x="36" y="683"/>
                </a:lnTo>
                <a:lnTo>
                  <a:pt x="44" y="674"/>
                </a:lnTo>
                <a:lnTo>
                  <a:pt x="53" y="683"/>
                </a:lnTo>
                <a:lnTo>
                  <a:pt x="62" y="683"/>
                </a:lnTo>
                <a:lnTo>
                  <a:pt x="62" y="683"/>
                </a:lnTo>
                <a:lnTo>
                  <a:pt x="71" y="692"/>
                </a:lnTo>
                <a:lnTo>
                  <a:pt x="80" y="674"/>
                </a:lnTo>
                <a:lnTo>
                  <a:pt x="89" y="674"/>
                </a:lnTo>
                <a:lnTo>
                  <a:pt x="98" y="683"/>
                </a:lnTo>
                <a:lnTo>
                  <a:pt x="107" y="683"/>
                </a:lnTo>
                <a:lnTo>
                  <a:pt x="115" y="674"/>
                </a:lnTo>
                <a:lnTo>
                  <a:pt x="124" y="665"/>
                </a:lnTo>
                <a:lnTo>
                  <a:pt x="133" y="674"/>
                </a:lnTo>
                <a:lnTo>
                  <a:pt x="133" y="656"/>
                </a:lnTo>
                <a:lnTo>
                  <a:pt x="142" y="683"/>
                </a:lnTo>
                <a:lnTo>
                  <a:pt x="151" y="683"/>
                </a:lnTo>
                <a:lnTo>
                  <a:pt x="160" y="674"/>
                </a:lnTo>
                <a:lnTo>
                  <a:pt x="169" y="683"/>
                </a:lnTo>
                <a:lnTo>
                  <a:pt x="177" y="656"/>
                </a:lnTo>
                <a:lnTo>
                  <a:pt x="186" y="683"/>
                </a:lnTo>
                <a:lnTo>
                  <a:pt x="195" y="692"/>
                </a:lnTo>
                <a:lnTo>
                  <a:pt x="204" y="674"/>
                </a:lnTo>
                <a:lnTo>
                  <a:pt x="213" y="683"/>
                </a:lnTo>
                <a:lnTo>
                  <a:pt x="213" y="683"/>
                </a:lnTo>
                <a:lnTo>
                  <a:pt x="222" y="674"/>
                </a:lnTo>
                <a:lnTo>
                  <a:pt x="231" y="683"/>
                </a:lnTo>
                <a:lnTo>
                  <a:pt x="240" y="665"/>
                </a:lnTo>
                <a:lnTo>
                  <a:pt x="248" y="665"/>
                </a:lnTo>
                <a:lnTo>
                  <a:pt x="257" y="656"/>
                </a:lnTo>
                <a:lnTo>
                  <a:pt x="266" y="656"/>
                </a:lnTo>
                <a:lnTo>
                  <a:pt x="275" y="665"/>
                </a:lnTo>
                <a:lnTo>
                  <a:pt x="284" y="665"/>
                </a:lnTo>
                <a:lnTo>
                  <a:pt x="293" y="683"/>
                </a:lnTo>
                <a:lnTo>
                  <a:pt x="293" y="674"/>
                </a:lnTo>
                <a:lnTo>
                  <a:pt x="302" y="683"/>
                </a:lnTo>
                <a:lnTo>
                  <a:pt x="310" y="656"/>
                </a:lnTo>
                <a:lnTo>
                  <a:pt x="319" y="656"/>
                </a:lnTo>
                <a:lnTo>
                  <a:pt x="328" y="647"/>
                </a:lnTo>
                <a:lnTo>
                  <a:pt x="337" y="647"/>
                </a:lnTo>
                <a:lnTo>
                  <a:pt x="346" y="638"/>
                </a:lnTo>
                <a:lnTo>
                  <a:pt x="355" y="665"/>
                </a:lnTo>
                <a:lnTo>
                  <a:pt x="364" y="638"/>
                </a:lnTo>
                <a:lnTo>
                  <a:pt x="364" y="665"/>
                </a:lnTo>
                <a:lnTo>
                  <a:pt x="373" y="665"/>
                </a:lnTo>
                <a:lnTo>
                  <a:pt x="381" y="647"/>
                </a:lnTo>
                <a:lnTo>
                  <a:pt x="390" y="647"/>
                </a:lnTo>
                <a:lnTo>
                  <a:pt x="399" y="647"/>
                </a:lnTo>
                <a:lnTo>
                  <a:pt x="408" y="647"/>
                </a:lnTo>
                <a:lnTo>
                  <a:pt x="417" y="638"/>
                </a:lnTo>
                <a:lnTo>
                  <a:pt x="426" y="621"/>
                </a:lnTo>
                <a:lnTo>
                  <a:pt x="435" y="612"/>
                </a:lnTo>
                <a:lnTo>
                  <a:pt x="435" y="594"/>
                </a:lnTo>
                <a:lnTo>
                  <a:pt x="443" y="621"/>
                </a:lnTo>
                <a:lnTo>
                  <a:pt x="452" y="594"/>
                </a:lnTo>
                <a:lnTo>
                  <a:pt x="461" y="603"/>
                </a:lnTo>
                <a:lnTo>
                  <a:pt x="470" y="594"/>
                </a:lnTo>
                <a:lnTo>
                  <a:pt x="479" y="576"/>
                </a:lnTo>
                <a:lnTo>
                  <a:pt x="488" y="550"/>
                </a:lnTo>
                <a:lnTo>
                  <a:pt x="497" y="532"/>
                </a:lnTo>
                <a:lnTo>
                  <a:pt x="506" y="532"/>
                </a:lnTo>
                <a:lnTo>
                  <a:pt x="514" y="559"/>
                </a:lnTo>
                <a:lnTo>
                  <a:pt x="514" y="541"/>
                </a:lnTo>
                <a:lnTo>
                  <a:pt x="523" y="514"/>
                </a:lnTo>
                <a:lnTo>
                  <a:pt x="532" y="514"/>
                </a:lnTo>
                <a:lnTo>
                  <a:pt x="541" y="488"/>
                </a:lnTo>
                <a:lnTo>
                  <a:pt x="550" y="470"/>
                </a:lnTo>
                <a:lnTo>
                  <a:pt x="559" y="505"/>
                </a:lnTo>
                <a:lnTo>
                  <a:pt x="568" y="417"/>
                </a:lnTo>
                <a:lnTo>
                  <a:pt x="576" y="435"/>
                </a:lnTo>
                <a:lnTo>
                  <a:pt x="585" y="461"/>
                </a:lnTo>
                <a:lnTo>
                  <a:pt x="594" y="417"/>
                </a:lnTo>
                <a:lnTo>
                  <a:pt x="594" y="443"/>
                </a:lnTo>
                <a:lnTo>
                  <a:pt x="603" y="417"/>
                </a:lnTo>
                <a:lnTo>
                  <a:pt x="612" y="417"/>
                </a:lnTo>
                <a:lnTo>
                  <a:pt x="621" y="408"/>
                </a:lnTo>
                <a:lnTo>
                  <a:pt x="630" y="346"/>
                </a:lnTo>
                <a:lnTo>
                  <a:pt x="639" y="311"/>
                </a:lnTo>
                <a:lnTo>
                  <a:pt x="647" y="355"/>
                </a:lnTo>
                <a:lnTo>
                  <a:pt x="656" y="284"/>
                </a:lnTo>
                <a:lnTo>
                  <a:pt x="665" y="311"/>
                </a:lnTo>
                <a:lnTo>
                  <a:pt x="665" y="266"/>
                </a:lnTo>
                <a:lnTo>
                  <a:pt x="674" y="257"/>
                </a:lnTo>
                <a:lnTo>
                  <a:pt x="683" y="257"/>
                </a:lnTo>
                <a:lnTo>
                  <a:pt x="692" y="249"/>
                </a:lnTo>
                <a:lnTo>
                  <a:pt x="701" y="240"/>
                </a:lnTo>
                <a:lnTo>
                  <a:pt x="709" y="240"/>
                </a:lnTo>
                <a:lnTo>
                  <a:pt x="718" y="187"/>
                </a:lnTo>
                <a:lnTo>
                  <a:pt x="727" y="222"/>
                </a:lnTo>
                <a:lnTo>
                  <a:pt x="736" y="187"/>
                </a:lnTo>
                <a:lnTo>
                  <a:pt x="736" y="204"/>
                </a:lnTo>
                <a:lnTo>
                  <a:pt x="745" y="178"/>
                </a:lnTo>
                <a:lnTo>
                  <a:pt x="754" y="151"/>
                </a:lnTo>
                <a:lnTo>
                  <a:pt x="763" y="204"/>
                </a:lnTo>
                <a:lnTo>
                  <a:pt x="772" y="169"/>
                </a:lnTo>
                <a:lnTo>
                  <a:pt x="780" y="187"/>
                </a:lnTo>
                <a:lnTo>
                  <a:pt x="789" y="98"/>
                </a:lnTo>
                <a:lnTo>
                  <a:pt x="798" y="107"/>
                </a:lnTo>
                <a:lnTo>
                  <a:pt x="807" y="124"/>
                </a:lnTo>
                <a:lnTo>
                  <a:pt x="816" y="116"/>
                </a:lnTo>
                <a:lnTo>
                  <a:pt x="816" y="98"/>
                </a:lnTo>
                <a:lnTo>
                  <a:pt x="825" y="116"/>
                </a:lnTo>
                <a:lnTo>
                  <a:pt x="834" y="124"/>
                </a:lnTo>
                <a:lnTo>
                  <a:pt x="842" y="80"/>
                </a:lnTo>
                <a:lnTo>
                  <a:pt x="851" y="107"/>
                </a:lnTo>
                <a:lnTo>
                  <a:pt x="860" y="89"/>
                </a:lnTo>
                <a:lnTo>
                  <a:pt x="869" y="71"/>
                </a:lnTo>
                <a:lnTo>
                  <a:pt x="878" y="116"/>
                </a:lnTo>
                <a:lnTo>
                  <a:pt x="887" y="98"/>
                </a:lnTo>
                <a:lnTo>
                  <a:pt x="887" y="0"/>
                </a:lnTo>
                <a:lnTo>
                  <a:pt x="896" y="142"/>
                </a:lnTo>
                <a:lnTo>
                  <a:pt x="905" y="178"/>
                </a:lnTo>
                <a:lnTo>
                  <a:pt x="913" y="54"/>
                </a:lnTo>
                <a:lnTo>
                  <a:pt x="922" y="133"/>
                </a:lnTo>
                <a:lnTo>
                  <a:pt x="931" y="133"/>
                </a:lnTo>
                <a:lnTo>
                  <a:pt x="940" y="89"/>
                </a:lnTo>
                <a:lnTo>
                  <a:pt x="949" y="89"/>
                </a:lnTo>
                <a:lnTo>
                  <a:pt x="958" y="62"/>
                </a:lnTo>
                <a:lnTo>
                  <a:pt x="967" y="98"/>
                </a:lnTo>
                <a:lnTo>
                  <a:pt x="967" y="169"/>
                </a:lnTo>
                <a:lnTo>
                  <a:pt x="975" y="151"/>
                </a:lnTo>
                <a:lnTo>
                  <a:pt x="984" y="124"/>
                </a:lnTo>
                <a:lnTo>
                  <a:pt x="993" y="213"/>
                </a:lnTo>
                <a:lnTo>
                  <a:pt x="1002" y="195"/>
                </a:lnTo>
                <a:lnTo>
                  <a:pt x="1011" y="151"/>
                </a:lnTo>
                <a:lnTo>
                  <a:pt x="1020" y="151"/>
                </a:lnTo>
                <a:lnTo>
                  <a:pt x="1029" y="204"/>
                </a:lnTo>
                <a:lnTo>
                  <a:pt x="1038" y="222"/>
                </a:lnTo>
                <a:lnTo>
                  <a:pt x="1038" y="257"/>
                </a:lnTo>
                <a:lnTo>
                  <a:pt x="1046" y="187"/>
                </a:lnTo>
                <a:lnTo>
                  <a:pt x="1055" y="195"/>
                </a:lnTo>
                <a:lnTo>
                  <a:pt x="1064" y="249"/>
                </a:lnTo>
                <a:lnTo>
                  <a:pt x="1073" y="284"/>
                </a:lnTo>
                <a:lnTo>
                  <a:pt x="1082" y="266"/>
                </a:lnTo>
                <a:lnTo>
                  <a:pt x="1091" y="311"/>
                </a:lnTo>
                <a:lnTo>
                  <a:pt x="1100" y="311"/>
                </a:lnTo>
                <a:lnTo>
                  <a:pt x="1108" y="293"/>
                </a:lnTo>
                <a:lnTo>
                  <a:pt x="1117" y="355"/>
                </a:lnTo>
                <a:lnTo>
                  <a:pt x="1117" y="195"/>
                </a:lnTo>
                <a:lnTo>
                  <a:pt x="1126" y="284"/>
                </a:lnTo>
                <a:lnTo>
                  <a:pt x="1135" y="337"/>
                </a:lnTo>
                <a:lnTo>
                  <a:pt x="1144" y="355"/>
                </a:lnTo>
                <a:lnTo>
                  <a:pt x="1153" y="373"/>
                </a:lnTo>
                <a:lnTo>
                  <a:pt x="1162" y="364"/>
                </a:lnTo>
                <a:lnTo>
                  <a:pt x="1171" y="364"/>
                </a:lnTo>
                <a:lnTo>
                  <a:pt x="1179" y="408"/>
                </a:lnTo>
                <a:lnTo>
                  <a:pt x="1188" y="390"/>
                </a:lnTo>
                <a:lnTo>
                  <a:pt x="1188" y="417"/>
                </a:lnTo>
                <a:lnTo>
                  <a:pt x="1197" y="452"/>
                </a:lnTo>
                <a:lnTo>
                  <a:pt x="1206" y="435"/>
                </a:lnTo>
                <a:lnTo>
                  <a:pt x="1215" y="505"/>
                </a:lnTo>
                <a:lnTo>
                  <a:pt x="1224" y="399"/>
                </a:lnTo>
                <a:lnTo>
                  <a:pt x="1233" y="408"/>
                </a:lnTo>
                <a:lnTo>
                  <a:pt x="1241" y="461"/>
                </a:lnTo>
                <a:lnTo>
                  <a:pt x="1250" y="461"/>
                </a:lnTo>
                <a:lnTo>
                  <a:pt x="1259" y="497"/>
                </a:lnTo>
                <a:lnTo>
                  <a:pt x="1259" y="505"/>
                </a:lnTo>
                <a:lnTo>
                  <a:pt x="1268" y="497"/>
                </a:lnTo>
                <a:lnTo>
                  <a:pt x="1277" y="612"/>
                </a:lnTo>
                <a:lnTo>
                  <a:pt x="1286" y="550"/>
                </a:lnTo>
                <a:lnTo>
                  <a:pt x="1295" y="514"/>
                </a:lnTo>
                <a:lnTo>
                  <a:pt x="1303" y="559"/>
                </a:lnTo>
                <a:lnTo>
                  <a:pt x="1312" y="559"/>
                </a:lnTo>
                <a:lnTo>
                  <a:pt x="1321" y="532"/>
                </a:lnTo>
                <a:lnTo>
                  <a:pt x="1330" y="541"/>
                </a:lnTo>
                <a:lnTo>
                  <a:pt x="1339" y="532"/>
                </a:lnTo>
                <a:lnTo>
                  <a:pt x="1339" y="550"/>
                </a:lnTo>
                <a:lnTo>
                  <a:pt x="1348" y="541"/>
                </a:lnTo>
                <a:lnTo>
                  <a:pt x="1357" y="568"/>
                </a:lnTo>
                <a:lnTo>
                  <a:pt x="1366" y="559"/>
                </a:lnTo>
                <a:lnTo>
                  <a:pt x="1374" y="576"/>
                </a:lnTo>
                <a:lnTo>
                  <a:pt x="1383" y="638"/>
                </a:lnTo>
                <a:lnTo>
                  <a:pt x="1392" y="576"/>
                </a:lnTo>
                <a:lnTo>
                  <a:pt x="1401" y="612"/>
                </a:lnTo>
                <a:lnTo>
                  <a:pt x="1410" y="594"/>
                </a:lnTo>
                <a:lnTo>
                  <a:pt x="1419" y="612"/>
                </a:lnTo>
                <a:lnTo>
                  <a:pt x="1419" y="630"/>
                </a:lnTo>
                <a:lnTo>
                  <a:pt x="1428" y="594"/>
                </a:lnTo>
                <a:lnTo>
                  <a:pt x="1436" y="603"/>
                </a:lnTo>
                <a:lnTo>
                  <a:pt x="1445" y="594"/>
                </a:lnTo>
                <a:lnTo>
                  <a:pt x="1454" y="630"/>
                </a:lnTo>
                <a:lnTo>
                  <a:pt x="1463" y="638"/>
                </a:lnTo>
                <a:lnTo>
                  <a:pt x="1472" y="621"/>
                </a:lnTo>
                <a:lnTo>
                  <a:pt x="1481" y="630"/>
                </a:lnTo>
                <a:lnTo>
                  <a:pt x="1490" y="638"/>
                </a:lnTo>
                <a:lnTo>
                  <a:pt x="1490" y="603"/>
                </a:lnTo>
                <a:lnTo>
                  <a:pt x="1499" y="647"/>
                </a:lnTo>
                <a:lnTo>
                  <a:pt x="1507" y="621"/>
                </a:lnTo>
                <a:lnTo>
                  <a:pt x="1516" y="630"/>
                </a:lnTo>
                <a:lnTo>
                  <a:pt x="1525" y="603"/>
                </a:lnTo>
                <a:lnTo>
                  <a:pt x="1534" y="612"/>
                </a:lnTo>
                <a:lnTo>
                  <a:pt x="1543" y="665"/>
                </a:lnTo>
                <a:lnTo>
                  <a:pt x="1552" y="630"/>
                </a:lnTo>
                <a:lnTo>
                  <a:pt x="1561" y="585"/>
                </a:lnTo>
                <a:lnTo>
                  <a:pt x="1561" y="621"/>
                </a:lnTo>
                <a:lnTo>
                  <a:pt x="1569" y="674"/>
                </a:lnTo>
                <a:lnTo>
                  <a:pt x="1578" y="692"/>
                </a:lnTo>
                <a:lnTo>
                  <a:pt x="1587" y="630"/>
                </a:lnTo>
              </a:path>
            </a:pathLst>
          </a:custGeom>
          <a:noFill/>
          <a:ln w="285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4" name="Freeform 31"/>
          <p:cNvSpPr>
            <a:spLocks/>
          </p:cNvSpPr>
          <p:nvPr/>
        </p:nvSpPr>
        <p:spPr bwMode="auto">
          <a:xfrm>
            <a:off x="4805016" y="3942242"/>
            <a:ext cx="2125734" cy="285307"/>
          </a:xfrm>
          <a:custGeom>
            <a:avLst/>
            <a:gdLst>
              <a:gd name="T0" fmla="*/ 27 w 1587"/>
              <a:gd name="T1" fmla="*/ 213 h 213"/>
              <a:gd name="T2" fmla="*/ 62 w 1587"/>
              <a:gd name="T3" fmla="*/ 213 h 213"/>
              <a:gd name="T4" fmla="*/ 98 w 1587"/>
              <a:gd name="T5" fmla="*/ 213 h 213"/>
              <a:gd name="T6" fmla="*/ 133 w 1587"/>
              <a:gd name="T7" fmla="*/ 213 h 213"/>
              <a:gd name="T8" fmla="*/ 169 w 1587"/>
              <a:gd name="T9" fmla="*/ 213 h 213"/>
              <a:gd name="T10" fmla="*/ 204 w 1587"/>
              <a:gd name="T11" fmla="*/ 213 h 213"/>
              <a:gd name="T12" fmla="*/ 240 w 1587"/>
              <a:gd name="T13" fmla="*/ 213 h 213"/>
              <a:gd name="T14" fmla="*/ 275 w 1587"/>
              <a:gd name="T15" fmla="*/ 213 h 213"/>
              <a:gd name="T16" fmla="*/ 310 w 1587"/>
              <a:gd name="T17" fmla="*/ 213 h 213"/>
              <a:gd name="T18" fmla="*/ 346 w 1587"/>
              <a:gd name="T19" fmla="*/ 204 h 213"/>
              <a:gd name="T20" fmla="*/ 381 w 1587"/>
              <a:gd name="T21" fmla="*/ 195 h 213"/>
              <a:gd name="T22" fmla="*/ 417 w 1587"/>
              <a:gd name="T23" fmla="*/ 186 h 213"/>
              <a:gd name="T24" fmla="*/ 452 w 1587"/>
              <a:gd name="T25" fmla="*/ 169 h 213"/>
              <a:gd name="T26" fmla="*/ 488 w 1587"/>
              <a:gd name="T27" fmla="*/ 151 h 213"/>
              <a:gd name="T28" fmla="*/ 523 w 1587"/>
              <a:gd name="T29" fmla="*/ 133 h 213"/>
              <a:gd name="T30" fmla="*/ 559 w 1587"/>
              <a:gd name="T31" fmla="*/ 107 h 213"/>
              <a:gd name="T32" fmla="*/ 594 w 1587"/>
              <a:gd name="T33" fmla="*/ 71 h 213"/>
              <a:gd name="T34" fmla="*/ 630 w 1587"/>
              <a:gd name="T35" fmla="*/ 45 h 213"/>
              <a:gd name="T36" fmla="*/ 665 w 1587"/>
              <a:gd name="T37" fmla="*/ 27 h 213"/>
              <a:gd name="T38" fmla="*/ 701 w 1587"/>
              <a:gd name="T39" fmla="*/ 9 h 213"/>
              <a:gd name="T40" fmla="*/ 736 w 1587"/>
              <a:gd name="T41" fmla="*/ 0 h 213"/>
              <a:gd name="T42" fmla="*/ 772 w 1587"/>
              <a:gd name="T43" fmla="*/ 0 h 213"/>
              <a:gd name="T44" fmla="*/ 807 w 1587"/>
              <a:gd name="T45" fmla="*/ 18 h 213"/>
              <a:gd name="T46" fmla="*/ 851 w 1587"/>
              <a:gd name="T47" fmla="*/ 27 h 213"/>
              <a:gd name="T48" fmla="*/ 878 w 1587"/>
              <a:gd name="T49" fmla="*/ 45 h 213"/>
              <a:gd name="T50" fmla="*/ 922 w 1587"/>
              <a:gd name="T51" fmla="*/ 53 h 213"/>
              <a:gd name="T52" fmla="*/ 958 w 1587"/>
              <a:gd name="T53" fmla="*/ 71 h 213"/>
              <a:gd name="T54" fmla="*/ 993 w 1587"/>
              <a:gd name="T55" fmla="*/ 98 h 213"/>
              <a:gd name="T56" fmla="*/ 1029 w 1587"/>
              <a:gd name="T57" fmla="*/ 116 h 213"/>
              <a:gd name="T58" fmla="*/ 1064 w 1587"/>
              <a:gd name="T59" fmla="*/ 142 h 213"/>
              <a:gd name="T60" fmla="*/ 1100 w 1587"/>
              <a:gd name="T61" fmla="*/ 160 h 213"/>
              <a:gd name="T62" fmla="*/ 1135 w 1587"/>
              <a:gd name="T63" fmla="*/ 169 h 213"/>
              <a:gd name="T64" fmla="*/ 1171 w 1587"/>
              <a:gd name="T65" fmla="*/ 178 h 213"/>
              <a:gd name="T66" fmla="*/ 1206 w 1587"/>
              <a:gd name="T67" fmla="*/ 186 h 213"/>
              <a:gd name="T68" fmla="*/ 1241 w 1587"/>
              <a:gd name="T69" fmla="*/ 195 h 213"/>
              <a:gd name="T70" fmla="*/ 1277 w 1587"/>
              <a:gd name="T71" fmla="*/ 195 h 213"/>
              <a:gd name="T72" fmla="*/ 1312 w 1587"/>
              <a:gd name="T73" fmla="*/ 204 h 213"/>
              <a:gd name="T74" fmla="*/ 1348 w 1587"/>
              <a:gd name="T75" fmla="*/ 204 h 213"/>
              <a:gd name="T76" fmla="*/ 1383 w 1587"/>
              <a:gd name="T77" fmla="*/ 213 h 213"/>
              <a:gd name="T78" fmla="*/ 1419 w 1587"/>
              <a:gd name="T79" fmla="*/ 213 h 213"/>
              <a:gd name="T80" fmla="*/ 1454 w 1587"/>
              <a:gd name="T81" fmla="*/ 213 h 213"/>
              <a:gd name="T82" fmla="*/ 1490 w 1587"/>
              <a:gd name="T83" fmla="*/ 213 h 213"/>
              <a:gd name="T84" fmla="*/ 1525 w 1587"/>
              <a:gd name="T85" fmla="*/ 213 h 213"/>
              <a:gd name="T86" fmla="*/ 1561 w 1587"/>
              <a:gd name="T87" fmla="*/ 213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87" h="213">
                <a:moveTo>
                  <a:pt x="0" y="213"/>
                </a:moveTo>
                <a:lnTo>
                  <a:pt x="9" y="213"/>
                </a:lnTo>
                <a:lnTo>
                  <a:pt x="27" y="213"/>
                </a:lnTo>
                <a:lnTo>
                  <a:pt x="36" y="213"/>
                </a:lnTo>
                <a:lnTo>
                  <a:pt x="44" y="213"/>
                </a:lnTo>
                <a:lnTo>
                  <a:pt x="62" y="213"/>
                </a:lnTo>
                <a:lnTo>
                  <a:pt x="71" y="213"/>
                </a:lnTo>
                <a:lnTo>
                  <a:pt x="80" y="213"/>
                </a:lnTo>
                <a:lnTo>
                  <a:pt x="98" y="213"/>
                </a:lnTo>
                <a:lnTo>
                  <a:pt x="107" y="213"/>
                </a:lnTo>
                <a:lnTo>
                  <a:pt x="115" y="213"/>
                </a:lnTo>
                <a:lnTo>
                  <a:pt x="133" y="213"/>
                </a:lnTo>
                <a:lnTo>
                  <a:pt x="142" y="213"/>
                </a:lnTo>
                <a:lnTo>
                  <a:pt x="151" y="213"/>
                </a:lnTo>
                <a:lnTo>
                  <a:pt x="169" y="213"/>
                </a:lnTo>
                <a:lnTo>
                  <a:pt x="177" y="213"/>
                </a:lnTo>
                <a:lnTo>
                  <a:pt x="195" y="213"/>
                </a:lnTo>
                <a:lnTo>
                  <a:pt x="204" y="213"/>
                </a:lnTo>
                <a:lnTo>
                  <a:pt x="213" y="213"/>
                </a:lnTo>
                <a:lnTo>
                  <a:pt x="231" y="213"/>
                </a:lnTo>
                <a:lnTo>
                  <a:pt x="240" y="213"/>
                </a:lnTo>
                <a:lnTo>
                  <a:pt x="248" y="213"/>
                </a:lnTo>
                <a:lnTo>
                  <a:pt x="266" y="213"/>
                </a:lnTo>
                <a:lnTo>
                  <a:pt x="275" y="213"/>
                </a:lnTo>
                <a:lnTo>
                  <a:pt x="284" y="213"/>
                </a:lnTo>
                <a:lnTo>
                  <a:pt x="302" y="213"/>
                </a:lnTo>
                <a:lnTo>
                  <a:pt x="310" y="213"/>
                </a:lnTo>
                <a:lnTo>
                  <a:pt x="319" y="204"/>
                </a:lnTo>
                <a:lnTo>
                  <a:pt x="337" y="204"/>
                </a:lnTo>
                <a:lnTo>
                  <a:pt x="346" y="204"/>
                </a:lnTo>
                <a:lnTo>
                  <a:pt x="355" y="204"/>
                </a:lnTo>
                <a:lnTo>
                  <a:pt x="373" y="204"/>
                </a:lnTo>
                <a:lnTo>
                  <a:pt x="381" y="195"/>
                </a:lnTo>
                <a:lnTo>
                  <a:pt x="390" y="195"/>
                </a:lnTo>
                <a:lnTo>
                  <a:pt x="408" y="195"/>
                </a:lnTo>
                <a:lnTo>
                  <a:pt x="417" y="186"/>
                </a:lnTo>
                <a:lnTo>
                  <a:pt x="426" y="186"/>
                </a:lnTo>
                <a:lnTo>
                  <a:pt x="443" y="178"/>
                </a:lnTo>
                <a:lnTo>
                  <a:pt x="452" y="169"/>
                </a:lnTo>
                <a:lnTo>
                  <a:pt x="461" y="169"/>
                </a:lnTo>
                <a:lnTo>
                  <a:pt x="479" y="160"/>
                </a:lnTo>
                <a:lnTo>
                  <a:pt x="488" y="151"/>
                </a:lnTo>
                <a:lnTo>
                  <a:pt x="497" y="142"/>
                </a:lnTo>
                <a:lnTo>
                  <a:pt x="514" y="142"/>
                </a:lnTo>
                <a:lnTo>
                  <a:pt x="523" y="133"/>
                </a:lnTo>
                <a:lnTo>
                  <a:pt x="541" y="124"/>
                </a:lnTo>
                <a:lnTo>
                  <a:pt x="550" y="116"/>
                </a:lnTo>
                <a:lnTo>
                  <a:pt x="559" y="107"/>
                </a:lnTo>
                <a:lnTo>
                  <a:pt x="576" y="98"/>
                </a:lnTo>
                <a:lnTo>
                  <a:pt x="585" y="89"/>
                </a:lnTo>
                <a:lnTo>
                  <a:pt x="594" y="71"/>
                </a:lnTo>
                <a:lnTo>
                  <a:pt x="612" y="62"/>
                </a:lnTo>
                <a:lnTo>
                  <a:pt x="621" y="53"/>
                </a:lnTo>
                <a:lnTo>
                  <a:pt x="630" y="45"/>
                </a:lnTo>
                <a:lnTo>
                  <a:pt x="647" y="36"/>
                </a:lnTo>
                <a:lnTo>
                  <a:pt x="656" y="27"/>
                </a:lnTo>
                <a:lnTo>
                  <a:pt x="665" y="27"/>
                </a:lnTo>
                <a:lnTo>
                  <a:pt x="683" y="18"/>
                </a:lnTo>
                <a:lnTo>
                  <a:pt x="692" y="9"/>
                </a:lnTo>
                <a:lnTo>
                  <a:pt x="701" y="9"/>
                </a:lnTo>
                <a:lnTo>
                  <a:pt x="718" y="0"/>
                </a:lnTo>
                <a:lnTo>
                  <a:pt x="727" y="0"/>
                </a:lnTo>
                <a:lnTo>
                  <a:pt x="736" y="0"/>
                </a:lnTo>
                <a:lnTo>
                  <a:pt x="754" y="0"/>
                </a:lnTo>
                <a:lnTo>
                  <a:pt x="763" y="0"/>
                </a:lnTo>
                <a:lnTo>
                  <a:pt x="772" y="0"/>
                </a:lnTo>
                <a:lnTo>
                  <a:pt x="789" y="9"/>
                </a:lnTo>
                <a:lnTo>
                  <a:pt x="798" y="9"/>
                </a:lnTo>
                <a:lnTo>
                  <a:pt x="807" y="18"/>
                </a:lnTo>
                <a:lnTo>
                  <a:pt x="825" y="18"/>
                </a:lnTo>
                <a:lnTo>
                  <a:pt x="834" y="27"/>
                </a:lnTo>
                <a:lnTo>
                  <a:pt x="851" y="27"/>
                </a:lnTo>
                <a:lnTo>
                  <a:pt x="860" y="36"/>
                </a:lnTo>
                <a:lnTo>
                  <a:pt x="869" y="36"/>
                </a:lnTo>
                <a:lnTo>
                  <a:pt x="878" y="45"/>
                </a:lnTo>
                <a:lnTo>
                  <a:pt x="896" y="45"/>
                </a:lnTo>
                <a:lnTo>
                  <a:pt x="905" y="53"/>
                </a:lnTo>
                <a:lnTo>
                  <a:pt x="922" y="53"/>
                </a:lnTo>
                <a:lnTo>
                  <a:pt x="931" y="62"/>
                </a:lnTo>
                <a:lnTo>
                  <a:pt x="940" y="71"/>
                </a:lnTo>
                <a:lnTo>
                  <a:pt x="958" y="71"/>
                </a:lnTo>
                <a:lnTo>
                  <a:pt x="967" y="80"/>
                </a:lnTo>
                <a:lnTo>
                  <a:pt x="975" y="89"/>
                </a:lnTo>
                <a:lnTo>
                  <a:pt x="993" y="98"/>
                </a:lnTo>
                <a:lnTo>
                  <a:pt x="1002" y="107"/>
                </a:lnTo>
                <a:lnTo>
                  <a:pt x="1011" y="116"/>
                </a:lnTo>
                <a:lnTo>
                  <a:pt x="1029" y="116"/>
                </a:lnTo>
                <a:lnTo>
                  <a:pt x="1038" y="124"/>
                </a:lnTo>
                <a:lnTo>
                  <a:pt x="1046" y="133"/>
                </a:lnTo>
                <a:lnTo>
                  <a:pt x="1064" y="142"/>
                </a:lnTo>
                <a:lnTo>
                  <a:pt x="1073" y="142"/>
                </a:lnTo>
                <a:lnTo>
                  <a:pt x="1082" y="151"/>
                </a:lnTo>
                <a:lnTo>
                  <a:pt x="1100" y="160"/>
                </a:lnTo>
                <a:lnTo>
                  <a:pt x="1108" y="160"/>
                </a:lnTo>
                <a:lnTo>
                  <a:pt x="1117" y="169"/>
                </a:lnTo>
                <a:lnTo>
                  <a:pt x="1135" y="169"/>
                </a:lnTo>
                <a:lnTo>
                  <a:pt x="1144" y="169"/>
                </a:lnTo>
                <a:lnTo>
                  <a:pt x="1162" y="178"/>
                </a:lnTo>
                <a:lnTo>
                  <a:pt x="1171" y="178"/>
                </a:lnTo>
                <a:lnTo>
                  <a:pt x="1179" y="178"/>
                </a:lnTo>
                <a:lnTo>
                  <a:pt x="1188" y="186"/>
                </a:lnTo>
                <a:lnTo>
                  <a:pt x="1206" y="186"/>
                </a:lnTo>
                <a:lnTo>
                  <a:pt x="1215" y="186"/>
                </a:lnTo>
                <a:lnTo>
                  <a:pt x="1233" y="186"/>
                </a:lnTo>
                <a:lnTo>
                  <a:pt x="1241" y="195"/>
                </a:lnTo>
                <a:lnTo>
                  <a:pt x="1250" y="195"/>
                </a:lnTo>
                <a:lnTo>
                  <a:pt x="1268" y="195"/>
                </a:lnTo>
                <a:lnTo>
                  <a:pt x="1277" y="195"/>
                </a:lnTo>
                <a:lnTo>
                  <a:pt x="1286" y="204"/>
                </a:lnTo>
                <a:lnTo>
                  <a:pt x="1303" y="204"/>
                </a:lnTo>
                <a:lnTo>
                  <a:pt x="1312" y="204"/>
                </a:lnTo>
                <a:lnTo>
                  <a:pt x="1321" y="204"/>
                </a:lnTo>
                <a:lnTo>
                  <a:pt x="1339" y="204"/>
                </a:lnTo>
                <a:lnTo>
                  <a:pt x="1348" y="204"/>
                </a:lnTo>
                <a:lnTo>
                  <a:pt x="1357" y="213"/>
                </a:lnTo>
                <a:lnTo>
                  <a:pt x="1374" y="213"/>
                </a:lnTo>
                <a:lnTo>
                  <a:pt x="1383" y="213"/>
                </a:lnTo>
                <a:lnTo>
                  <a:pt x="1392" y="213"/>
                </a:lnTo>
                <a:lnTo>
                  <a:pt x="1410" y="213"/>
                </a:lnTo>
                <a:lnTo>
                  <a:pt x="1419" y="213"/>
                </a:lnTo>
                <a:lnTo>
                  <a:pt x="1428" y="213"/>
                </a:lnTo>
                <a:lnTo>
                  <a:pt x="1445" y="213"/>
                </a:lnTo>
                <a:lnTo>
                  <a:pt x="1454" y="213"/>
                </a:lnTo>
                <a:lnTo>
                  <a:pt x="1463" y="213"/>
                </a:lnTo>
                <a:lnTo>
                  <a:pt x="1481" y="213"/>
                </a:lnTo>
                <a:lnTo>
                  <a:pt x="1490" y="213"/>
                </a:lnTo>
                <a:lnTo>
                  <a:pt x="1499" y="213"/>
                </a:lnTo>
                <a:lnTo>
                  <a:pt x="1516" y="213"/>
                </a:lnTo>
                <a:lnTo>
                  <a:pt x="1525" y="213"/>
                </a:lnTo>
                <a:lnTo>
                  <a:pt x="1543" y="213"/>
                </a:lnTo>
                <a:lnTo>
                  <a:pt x="1552" y="213"/>
                </a:lnTo>
                <a:lnTo>
                  <a:pt x="1561" y="213"/>
                </a:lnTo>
                <a:lnTo>
                  <a:pt x="1578" y="213"/>
                </a:lnTo>
                <a:lnTo>
                  <a:pt x="1587" y="213"/>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5" name="Freeform 32"/>
          <p:cNvSpPr>
            <a:spLocks/>
          </p:cNvSpPr>
          <p:nvPr/>
        </p:nvSpPr>
        <p:spPr bwMode="auto">
          <a:xfrm>
            <a:off x="4817071" y="3942242"/>
            <a:ext cx="2113679" cy="285307"/>
          </a:xfrm>
          <a:custGeom>
            <a:avLst/>
            <a:gdLst>
              <a:gd name="T0" fmla="*/ 18 w 1578"/>
              <a:gd name="T1" fmla="*/ 213 h 213"/>
              <a:gd name="T2" fmla="*/ 53 w 1578"/>
              <a:gd name="T3" fmla="*/ 213 h 213"/>
              <a:gd name="T4" fmla="*/ 89 w 1578"/>
              <a:gd name="T5" fmla="*/ 213 h 213"/>
              <a:gd name="T6" fmla="*/ 124 w 1578"/>
              <a:gd name="T7" fmla="*/ 213 h 213"/>
              <a:gd name="T8" fmla="*/ 160 w 1578"/>
              <a:gd name="T9" fmla="*/ 213 h 213"/>
              <a:gd name="T10" fmla="*/ 204 w 1578"/>
              <a:gd name="T11" fmla="*/ 213 h 213"/>
              <a:gd name="T12" fmla="*/ 231 w 1578"/>
              <a:gd name="T13" fmla="*/ 213 h 213"/>
              <a:gd name="T14" fmla="*/ 275 w 1578"/>
              <a:gd name="T15" fmla="*/ 213 h 213"/>
              <a:gd name="T16" fmla="*/ 310 w 1578"/>
              <a:gd name="T17" fmla="*/ 213 h 213"/>
              <a:gd name="T18" fmla="*/ 346 w 1578"/>
              <a:gd name="T19" fmla="*/ 213 h 213"/>
              <a:gd name="T20" fmla="*/ 381 w 1578"/>
              <a:gd name="T21" fmla="*/ 213 h 213"/>
              <a:gd name="T22" fmla="*/ 417 w 1578"/>
              <a:gd name="T23" fmla="*/ 204 h 213"/>
              <a:gd name="T24" fmla="*/ 452 w 1578"/>
              <a:gd name="T25" fmla="*/ 204 h 213"/>
              <a:gd name="T26" fmla="*/ 488 w 1578"/>
              <a:gd name="T27" fmla="*/ 195 h 213"/>
              <a:gd name="T28" fmla="*/ 523 w 1578"/>
              <a:gd name="T29" fmla="*/ 186 h 213"/>
              <a:gd name="T30" fmla="*/ 559 w 1578"/>
              <a:gd name="T31" fmla="*/ 169 h 213"/>
              <a:gd name="T32" fmla="*/ 594 w 1578"/>
              <a:gd name="T33" fmla="*/ 142 h 213"/>
              <a:gd name="T34" fmla="*/ 630 w 1578"/>
              <a:gd name="T35" fmla="*/ 124 h 213"/>
              <a:gd name="T36" fmla="*/ 665 w 1578"/>
              <a:gd name="T37" fmla="*/ 98 h 213"/>
              <a:gd name="T38" fmla="*/ 700 w 1578"/>
              <a:gd name="T39" fmla="*/ 62 h 213"/>
              <a:gd name="T40" fmla="*/ 736 w 1578"/>
              <a:gd name="T41" fmla="*/ 36 h 213"/>
              <a:gd name="T42" fmla="*/ 771 w 1578"/>
              <a:gd name="T43" fmla="*/ 18 h 213"/>
              <a:gd name="T44" fmla="*/ 807 w 1578"/>
              <a:gd name="T45" fmla="*/ 0 h 213"/>
              <a:gd name="T46" fmla="*/ 842 w 1578"/>
              <a:gd name="T47" fmla="*/ 0 h 213"/>
              <a:gd name="T48" fmla="*/ 878 w 1578"/>
              <a:gd name="T49" fmla="*/ 9 h 213"/>
              <a:gd name="T50" fmla="*/ 913 w 1578"/>
              <a:gd name="T51" fmla="*/ 18 h 213"/>
              <a:gd name="T52" fmla="*/ 949 w 1578"/>
              <a:gd name="T53" fmla="*/ 36 h 213"/>
              <a:gd name="T54" fmla="*/ 984 w 1578"/>
              <a:gd name="T55" fmla="*/ 45 h 213"/>
              <a:gd name="T56" fmla="*/ 1020 w 1578"/>
              <a:gd name="T57" fmla="*/ 62 h 213"/>
              <a:gd name="T58" fmla="*/ 1055 w 1578"/>
              <a:gd name="T59" fmla="*/ 80 h 213"/>
              <a:gd name="T60" fmla="*/ 1091 w 1578"/>
              <a:gd name="T61" fmla="*/ 107 h 213"/>
              <a:gd name="T62" fmla="*/ 1126 w 1578"/>
              <a:gd name="T63" fmla="*/ 124 h 213"/>
              <a:gd name="T64" fmla="*/ 1162 w 1578"/>
              <a:gd name="T65" fmla="*/ 142 h 213"/>
              <a:gd name="T66" fmla="*/ 1197 w 1578"/>
              <a:gd name="T67" fmla="*/ 160 h 213"/>
              <a:gd name="T68" fmla="*/ 1241 w 1578"/>
              <a:gd name="T69" fmla="*/ 169 h 213"/>
              <a:gd name="T70" fmla="*/ 1277 w 1578"/>
              <a:gd name="T71" fmla="*/ 178 h 213"/>
              <a:gd name="T72" fmla="*/ 1312 w 1578"/>
              <a:gd name="T73" fmla="*/ 186 h 213"/>
              <a:gd name="T74" fmla="*/ 1348 w 1578"/>
              <a:gd name="T75" fmla="*/ 195 h 213"/>
              <a:gd name="T76" fmla="*/ 1383 w 1578"/>
              <a:gd name="T77" fmla="*/ 204 h 213"/>
              <a:gd name="T78" fmla="*/ 1419 w 1578"/>
              <a:gd name="T79" fmla="*/ 204 h 213"/>
              <a:gd name="T80" fmla="*/ 1454 w 1578"/>
              <a:gd name="T81" fmla="*/ 213 h 213"/>
              <a:gd name="T82" fmla="*/ 1490 w 1578"/>
              <a:gd name="T83" fmla="*/ 213 h 213"/>
              <a:gd name="T84" fmla="*/ 1525 w 1578"/>
              <a:gd name="T85" fmla="*/ 213 h 213"/>
              <a:gd name="T86" fmla="*/ 1560 w 1578"/>
              <a:gd name="T87" fmla="*/ 213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78" h="213">
                <a:moveTo>
                  <a:pt x="0" y="213"/>
                </a:moveTo>
                <a:lnTo>
                  <a:pt x="9" y="213"/>
                </a:lnTo>
                <a:lnTo>
                  <a:pt x="18" y="213"/>
                </a:lnTo>
                <a:lnTo>
                  <a:pt x="35" y="213"/>
                </a:lnTo>
                <a:lnTo>
                  <a:pt x="44" y="213"/>
                </a:lnTo>
                <a:lnTo>
                  <a:pt x="53" y="213"/>
                </a:lnTo>
                <a:lnTo>
                  <a:pt x="71" y="213"/>
                </a:lnTo>
                <a:lnTo>
                  <a:pt x="80" y="213"/>
                </a:lnTo>
                <a:lnTo>
                  <a:pt x="89" y="213"/>
                </a:lnTo>
                <a:lnTo>
                  <a:pt x="106" y="213"/>
                </a:lnTo>
                <a:lnTo>
                  <a:pt x="115" y="213"/>
                </a:lnTo>
                <a:lnTo>
                  <a:pt x="124" y="213"/>
                </a:lnTo>
                <a:lnTo>
                  <a:pt x="142" y="213"/>
                </a:lnTo>
                <a:lnTo>
                  <a:pt x="151" y="213"/>
                </a:lnTo>
                <a:lnTo>
                  <a:pt x="160" y="213"/>
                </a:lnTo>
                <a:lnTo>
                  <a:pt x="177" y="213"/>
                </a:lnTo>
                <a:lnTo>
                  <a:pt x="186" y="213"/>
                </a:lnTo>
                <a:lnTo>
                  <a:pt x="204" y="213"/>
                </a:lnTo>
                <a:lnTo>
                  <a:pt x="213" y="213"/>
                </a:lnTo>
                <a:lnTo>
                  <a:pt x="222" y="213"/>
                </a:lnTo>
                <a:lnTo>
                  <a:pt x="231" y="213"/>
                </a:lnTo>
                <a:lnTo>
                  <a:pt x="248" y="213"/>
                </a:lnTo>
                <a:lnTo>
                  <a:pt x="257" y="213"/>
                </a:lnTo>
                <a:lnTo>
                  <a:pt x="275" y="213"/>
                </a:lnTo>
                <a:lnTo>
                  <a:pt x="284" y="213"/>
                </a:lnTo>
                <a:lnTo>
                  <a:pt x="293" y="213"/>
                </a:lnTo>
                <a:lnTo>
                  <a:pt x="310" y="213"/>
                </a:lnTo>
                <a:lnTo>
                  <a:pt x="319" y="213"/>
                </a:lnTo>
                <a:lnTo>
                  <a:pt x="328" y="213"/>
                </a:lnTo>
                <a:lnTo>
                  <a:pt x="346" y="213"/>
                </a:lnTo>
                <a:lnTo>
                  <a:pt x="355" y="213"/>
                </a:lnTo>
                <a:lnTo>
                  <a:pt x="364" y="213"/>
                </a:lnTo>
                <a:lnTo>
                  <a:pt x="381" y="213"/>
                </a:lnTo>
                <a:lnTo>
                  <a:pt x="390" y="213"/>
                </a:lnTo>
                <a:lnTo>
                  <a:pt x="399" y="213"/>
                </a:lnTo>
                <a:lnTo>
                  <a:pt x="417" y="204"/>
                </a:lnTo>
                <a:lnTo>
                  <a:pt x="426" y="204"/>
                </a:lnTo>
                <a:lnTo>
                  <a:pt x="434" y="204"/>
                </a:lnTo>
                <a:lnTo>
                  <a:pt x="452" y="204"/>
                </a:lnTo>
                <a:lnTo>
                  <a:pt x="461" y="204"/>
                </a:lnTo>
                <a:lnTo>
                  <a:pt x="470" y="195"/>
                </a:lnTo>
                <a:lnTo>
                  <a:pt x="488" y="195"/>
                </a:lnTo>
                <a:lnTo>
                  <a:pt x="497" y="195"/>
                </a:lnTo>
                <a:lnTo>
                  <a:pt x="505" y="186"/>
                </a:lnTo>
                <a:lnTo>
                  <a:pt x="523" y="186"/>
                </a:lnTo>
                <a:lnTo>
                  <a:pt x="532" y="178"/>
                </a:lnTo>
                <a:lnTo>
                  <a:pt x="541" y="169"/>
                </a:lnTo>
                <a:lnTo>
                  <a:pt x="559" y="169"/>
                </a:lnTo>
                <a:lnTo>
                  <a:pt x="567" y="160"/>
                </a:lnTo>
                <a:lnTo>
                  <a:pt x="585" y="151"/>
                </a:lnTo>
                <a:lnTo>
                  <a:pt x="594" y="142"/>
                </a:lnTo>
                <a:lnTo>
                  <a:pt x="603" y="142"/>
                </a:lnTo>
                <a:lnTo>
                  <a:pt x="621" y="133"/>
                </a:lnTo>
                <a:lnTo>
                  <a:pt x="630" y="124"/>
                </a:lnTo>
                <a:lnTo>
                  <a:pt x="638" y="116"/>
                </a:lnTo>
                <a:lnTo>
                  <a:pt x="656" y="107"/>
                </a:lnTo>
                <a:lnTo>
                  <a:pt x="665" y="98"/>
                </a:lnTo>
                <a:lnTo>
                  <a:pt x="674" y="89"/>
                </a:lnTo>
                <a:lnTo>
                  <a:pt x="692" y="71"/>
                </a:lnTo>
                <a:lnTo>
                  <a:pt x="700" y="62"/>
                </a:lnTo>
                <a:lnTo>
                  <a:pt x="709" y="53"/>
                </a:lnTo>
                <a:lnTo>
                  <a:pt x="727" y="45"/>
                </a:lnTo>
                <a:lnTo>
                  <a:pt x="736" y="36"/>
                </a:lnTo>
                <a:lnTo>
                  <a:pt x="745" y="27"/>
                </a:lnTo>
                <a:lnTo>
                  <a:pt x="763" y="27"/>
                </a:lnTo>
                <a:lnTo>
                  <a:pt x="771" y="18"/>
                </a:lnTo>
                <a:lnTo>
                  <a:pt x="780" y="9"/>
                </a:lnTo>
                <a:lnTo>
                  <a:pt x="798" y="9"/>
                </a:lnTo>
                <a:lnTo>
                  <a:pt x="807" y="0"/>
                </a:lnTo>
                <a:lnTo>
                  <a:pt x="816" y="0"/>
                </a:lnTo>
                <a:lnTo>
                  <a:pt x="833" y="0"/>
                </a:lnTo>
                <a:lnTo>
                  <a:pt x="842" y="0"/>
                </a:lnTo>
                <a:lnTo>
                  <a:pt x="851" y="0"/>
                </a:lnTo>
                <a:lnTo>
                  <a:pt x="869" y="0"/>
                </a:lnTo>
                <a:lnTo>
                  <a:pt x="878" y="9"/>
                </a:lnTo>
                <a:lnTo>
                  <a:pt x="887" y="9"/>
                </a:lnTo>
                <a:lnTo>
                  <a:pt x="904" y="18"/>
                </a:lnTo>
                <a:lnTo>
                  <a:pt x="913" y="18"/>
                </a:lnTo>
                <a:lnTo>
                  <a:pt x="931" y="27"/>
                </a:lnTo>
                <a:lnTo>
                  <a:pt x="940" y="27"/>
                </a:lnTo>
                <a:lnTo>
                  <a:pt x="949" y="36"/>
                </a:lnTo>
                <a:lnTo>
                  <a:pt x="966" y="36"/>
                </a:lnTo>
                <a:lnTo>
                  <a:pt x="975" y="45"/>
                </a:lnTo>
                <a:lnTo>
                  <a:pt x="984" y="45"/>
                </a:lnTo>
                <a:lnTo>
                  <a:pt x="1002" y="53"/>
                </a:lnTo>
                <a:lnTo>
                  <a:pt x="1011" y="53"/>
                </a:lnTo>
                <a:lnTo>
                  <a:pt x="1020" y="62"/>
                </a:lnTo>
                <a:lnTo>
                  <a:pt x="1037" y="71"/>
                </a:lnTo>
                <a:lnTo>
                  <a:pt x="1046" y="71"/>
                </a:lnTo>
                <a:lnTo>
                  <a:pt x="1055" y="80"/>
                </a:lnTo>
                <a:lnTo>
                  <a:pt x="1073" y="89"/>
                </a:lnTo>
                <a:lnTo>
                  <a:pt x="1082" y="98"/>
                </a:lnTo>
                <a:lnTo>
                  <a:pt x="1091" y="107"/>
                </a:lnTo>
                <a:lnTo>
                  <a:pt x="1108" y="116"/>
                </a:lnTo>
                <a:lnTo>
                  <a:pt x="1117" y="116"/>
                </a:lnTo>
                <a:lnTo>
                  <a:pt x="1126" y="124"/>
                </a:lnTo>
                <a:lnTo>
                  <a:pt x="1144" y="133"/>
                </a:lnTo>
                <a:lnTo>
                  <a:pt x="1153" y="142"/>
                </a:lnTo>
                <a:lnTo>
                  <a:pt x="1162" y="142"/>
                </a:lnTo>
                <a:lnTo>
                  <a:pt x="1179" y="151"/>
                </a:lnTo>
                <a:lnTo>
                  <a:pt x="1188" y="160"/>
                </a:lnTo>
                <a:lnTo>
                  <a:pt x="1197" y="160"/>
                </a:lnTo>
                <a:lnTo>
                  <a:pt x="1215" y="169"/>
                </a:lnTo>
                <a:lnTo>
                  <a:pt x="1224" y="169"/>
                </a:lnTo>
                <a:lnTo>
                  <a:pt x="1241" y="169"/>
                </a:lnTo>
                <a:lnTo>
                  <a:pt x="1250" y="178"/>
                </a:lnTo>
                <a:lnTo>
                  <a:pt x="1259" y="178"/>
                </a:lnTo>
                <a:lnTo>
                  <a:pt x="1277" y="178"/>
                </a:lnTo>
                <a:lnTo>
                  <a:pt x="1286" y="186"/>
                </a:lnTo>
                <a:lnTo>
                  <a:pt x="1294" y="186"/>
                </a:lnTo>
                <a:lnTo>
                  <a:pt x="1312" y="186"/>
                </a:lnTo>
                <a:lnTo>
                  <a:pt x="1321" y="186"/>
                </a:lnTo>
                <a:lnTo>
                  <a:pt x="1330" y="195"/>
                </a:lnTo>
                <a:lnTo>
                  <a:pt x="1348" y="195"/>
                </a:lnTo>
                <a:lnTo>
                  <a:pt x="1357" y="195"/>
                </a:lnTo>
                <a:lnTo>
                  <a:pt x="1365" y="195"/>
                </a:lnTo>
                <a:lnTo>
                  <a:pt x="1383" y="204"/>
                </a:lnTo>
                <a:lnTo>
                  <a:pt x="1392" y="204"/>
                </a:lnTo>
                <a:lnTo>
                  <a:pt x="1401" y="204"/>
                </a:lnTo>
                <a:lnTo>
                  <a:pt x="1419" y="204"/>
                </a:lnTo>
                <a:lnTo>
                  <a:pt x="1427" y="204"/>
                </a:lnTo>
                <a:lnTo>
                  <a:pt x="1436" y="204"/>
                </a:lnTo>
                <a:lnTo>
                  <a:pt x="1454" y="213"/>
                </a:lnTo>
                <a:lnTo>
                  <a:pt x="1463" y="213"/>
                </a:lnTo>
                <a:lnTo>
                  <a:pt x="1472" y="213"/>
                </a:lnTo>
                <a:lnTo>
                  <a:pt x="1490" y="213"/>
                </a:lnTo>
                <a:lnTo>
                  <a:pt x="1498" y="213"/>
                </a:lnTo>
                <a:lnTo>
                  <a:pt x="1507" y="213"/>
                </a:lnTo>
                <a:lnTo>
                  <a:pt x="1525" y="213"/>
                </a:lnTo>
                <a:lnTo>
                  <a:pt x="1534" y="213"/>
                </a:lnTo>
                <a:lnTo>
                  <a:pt x="1543" y="213"/>
                </a:lnTo>
                <a:lnTo>
                  <a:pt x="1560" y="213"/>
                </a:lnTo>
                <a:lnTo>
                  <a:pt x="1569" y="213"/>
                </a:lnTo>
                <a:lnTo>
                  <a:pt x="1578" y="213"/>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6" name="Freeform 33"/>
          <p:cNvSpPr>
            <a:spLocks/>
          </p:cNvSpPr>
          <p:nvPr/>
        </p:nvSpPr>
        <p:spPr bwMode="auto">
          <a:xfrm>
            <a:off x="4805016" y="3942242"/>
            <a:ext cx="2125734" cy="297362"/>
          </a:xfrm>
          <a:custGeom>
            <a:avLst/>
            <a:gdLst>
              <a:gd name="T0" fmla="*/ 27 w 1587"/>
              <a:gd name="T1" fmla="*/ 213 h 222"/>
              <a:gd name="T2" fmla="*/ 62 w 1587"/>
              <a:gd name="T3" fmla="*/ 213 h 222"/>
              <a:gd name="T4" fmla="*/ 98 w 1587"/>
              <a:gd name="T5" fmla="*/ 213 h 222"/>
              <a:gd name="T6" fmla="*/ 133 w 1587"/>
              <a:gd name="T7" fmla="*/ 213 h 222"/>
              <a:gd name="T8" fmla="*/ 169 w 1587"/>
              <a:gd name="T9" fmla="*/ 213 h 222"/>
              <a:gd name="T10" fmla="*/ 204 w 1587"/>
              <a:gd name="T11" fmla="*/ 213 h 222"/>
              <a:gd name="T12" fmla="*/ 240 w 1587"/>
              <a:gd name="T13" fmla="*/ 213 h 222"/>
              <a:gd name="T14" fmla="*/ 275 w 1587"/>
              <a:gd name="T15" fmla="*/ 213 h 222"/>
              <a:gd name="T16" fmla="*/ 310 w 1587"/>
              <a:gd name="T17" fmla="*/ 213 h 222"/>
              <a:gd name="T18" fmla="*/ 346 w 1587"/>
              <a:gd name="T19" fmla="*/ 213 h 222"/>
              <a:gd name="T20" fmla="*/ 381 w 1587"/>
              <a:gd name="T21" fmla="*/ 213 h 222"/>
              <a:gd name="T22" fmla="*/ 417 w 1587"/>
              <a:gd name="T23" fmla="*/ 213 h 222"/>
              <a:gd name="T24" fmla="*/ 452 w 1587"/>
              <a:gd name="T25" fmla="*/ 213 h 222"/>
              <a:gd name="T26" fmla="*/ 488 w 1587"/>
              <a:gd name="T27" fmla="*/ 213 h 222"/>
              <a:gd name="T28" fmla="*/ 523 w 1587"/>
              <a:gd name="T29" fmla="*/ 204 h 222"/>
              <a:gd name="T30" fmla="*/ 559 w 1587"/>
              <a:gd name="T31" fmla="*/ 204 h 222"/>
              <a:gd name="T32" fmla="*/ 594 w 1587"/>
              <a:gd name="T33" fmla="*/ 195 h 222"/>
              <a:gd name="T34" fmla="*/ 630 w 1587"/>
              <a:gd name="T35" fmla="*/ 186 h 222"/>
              <a:gd name="T36" fmla="*/ 665 w 1587"/>
              <a:gd name="T37" fmla="*/ 169 h 222"/>
              <a:gd name="T38" fmla="*/ 701 w 1587"/>
              <a:gd name="T39" fmla="*/ 142 h 222"/>
              <a:gd name="T40" fmla="*/ 736 w 1587"/>
              <a:gd name="T41" fmla="*/ 124 h 222"/>
              <a:gd name="T42" fmla="*/ 772 w 1587"/>
              <a:gd name="T43" fmla="*/ 98 h 222"/>
              <a:gd name="T44" fmla="*/ 807 w 1587"/>
              <a:gd name="T45" fmla="*/ 62 h 222"/>
              <a:gd name="T46" fmla="*/ 842 w 1587"/>
              <a:gd name="T47" fmla="*/ 36 h 222"/>
              <a:gd name="T48" fmla="*/ 878 w 1587"/>
              <a:gd name="T49" fmla="*/ 18 h 222"/>
              <a:gd name="T50" fmla="*/ 913 w 1587"/>
              <a:gd name="T51" fmla="*/ 0 h 222"/>
              <a:gd name="T52" fmla="*/ 949 w 1587"/>
              <a:gd name="T53" fmla="*/ 0 h 222"/>
              <a:gd name="T54" fmla="*/ 984 w 1587"/>
              <a:gd name="T55" fmla="*/ 9 h 222"/>
              <a:gd name="T56" fmla="*/ 1029 w 1587"/>
              <a:gd name="T57" fmla="*/ 18 h 222"/>
              <a:gd name="T58" fmla="*/ 1064 w 1587"/>
              <a:gd name="T59" fmla="*/ 36 h 222"/>
              <a:gd name="T60" fmla="*/ 1100 w 1587"/>
              <a:gd name="T61" fmla="*/ 45 h 222"/>
              <a:gd name="T62" fmla="*/ 1135 w 1587"/>
              <a:gd name="T63" fmla="*/ 62 h 222"/>
              <a:gd name="T64" fmla="*/ 1171 w 1587"/>
              <a:gd name="T65" fmla="*/ 80 h 222"/>
              <a:gd name="T66" fmla="*/ 1206 w 1587"/>
              <a:gd name="T67" fmla="*/ 107 h 222"/>
              <a:gd name="T68" fmla="*/ 1241 w 1587"/>
              <a:gd name="T69" fmla="*/ 124 h 222"/>
              <a:gd name="T70" fmla="*/ 1277 w 1587"/>
              <a:gd name="T71" fmla="*/ 142 h 222"/>
              <a:gd name="T72" fmla="*/ 1312 w 1587"/>
              <a:gd name="T73" fmla="*/ 160 h 222"/>
              <a:gd name="T74" fmla="*/ 1348 w 1587"/>
              <a:gd name="T75" fmla="*/ 169 h 222"/>
              <a:gd name="T76" fmla="*/ 1383 w 1587"/>
              <a:gd name="T77" fmla="*/ 178 h 222"/>
              <a:gd name="T78" fmla="*/ 1419 w 1587"/>
              <a:gd name="T79" fmla="*/ 186 h 222"/>
              <a:gd name="T80" fmla="*/ 1454 w 1587"/>
              <a:gd name="T81" fmla="*/ 195 h 222"/>
              <a:gd name="T82" fmla="*/ 1490 w 1587"/>
              <a:gd name="T83" fmla="*/ 204 h 222"/>
              <a:gd name="T84" fmla="*/ 1525 w 1587"/>
              <a:gd name="T85" fmla="*/ 204 h 222"/>
              <a:gd name="T86" fmla="*/ 1561 w 1587"/>
              <a:gd name="T87" fmla="*/ 213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87" h="222">
                <a:moveTo>
                  <a:pt x="0" y="222"/>
                </a:moveTo>
                <a:lnTo>
                  <a:pt x="9" y="222"/>
                </a:lnTo>
                <a:lnTo>
                  <a:pt x="27" y="213"/>
                </a:lnTo>
                <a:lnTo>
                  <a:pt x="36" y="213"/>
                </a:lnTo>
                <a:lnTo>
                  <a:pt x="44" y="213"/>
                </a:lnTo>
                <a:lnTo>
                  <a:pt x="62" y="213"/>
                </a:lnTo>
                <a:lnTo>
                  <a:pt x="71" y="213"/>
                </a:lnTo>
                <a:lnTo>
                  <a:pt x="80" y="213"/>
                </a:lnTo>
                <a:lnTo>
                  <a:pt x="98" y="213"/>
                </a:lnTo>
                <a:lnTo>
                  <a:pt x="107" y="213"/>
                </a:lnTo>
                <a:lnTo>
                  <a:pt x="115" y="213"/>
                </a:lnTo>
                <a:lnTo>
                  <a:pt x="133" y="213"/>
                </a:lnTo>
                <a:lnTo>
                  <a:pt x="142" y="213"/>
                </a:lnTo>
                <a:lnTo>
                  <a:pt x="151" y="213"/>
                </a:lnTo>
                <a:lnTo>
                  <a:pt x="169" y="213"/>
                </a:lnTo>
                <a:lnTo>
                  <a:pt x="177" y="213"/>
                </a:lnTo>
                <a:lnTo>
                  <a:pt x="186" y="213"/>
                </a:lnTo>
                <a:lnTo>
                  <a:pt x="204" y="213"/>
                </a:lnTo>
                <a:lnTo>
                  <a:pt x="213" y="213"/>
                </a:lnTo>
                <a:lnTo>
                  <a:pt x="222" y="213"/>
                </a:lnTo>
                <a:lnTo>
                  <a:pt x="240" y="213"/>
                </a:lnTo>
                <a:lnTo>
                  <a:pt x="248" y="213"/>
                </a:lnTo>
                <a:lnTo>
                  <a:pt x="257" y="213"/>
                </a:lnTo>
                <a:lnTo>
                  <a:pt x="275" y="213"/>
                </a:lnTo>
                <a:lnTo>
                  <a:pt x="284" y="213"/>
                </a:lnTo>
                <a:lnTo>
                  <a:pt x="302" y="213"/>
                </a:lnTo>
                <a:lnTo>
                  <a:pt x="310" y="213"/>
                </a:lnTo>
                <a:lnTo>
                  <a:pt x="319" y="213"/>
                </a:lnTo>
                <a:lnTo>
                  <a:pt x="337" y="213"/>
                </a:lnTo>
                <a:lnTo>
                  <a:pt x="346" y="213"/>
                </a:lnTo>
                <a:lnTo>
                  <a:pt x="355" y="213"/>
                </a:lnTo>
                <a:lnTo>
                  <a:pt x="373" y="213"/>
                </a:lnTo>
                <a:lnTo>
                  <a:pt x="381" y="213"/>
                </a:lnTo>
                <a:lnTo>
                  <a:pt x="390" y="213"/>
                </a:lnTo>
                <a:lnTo>
                  <a:pt x="408" y="213"/>
                </a:lnTo>
                <a:lnTo>
                  <a:pt x="417" y="213"/>
                </a:lnTo>
                <a:lnTo>
                  <a:pt x="426" y="213"/>
                </a:lnTo>
                <a:lnTo>
                  <a:pt x="443" y="213"/>
                </a:lnTo>
                <a:lnTo>
                  <a:pt x="452" y="213"/>
                </a:lnTo>
                <a:lnTo>
                  <a:pt x="461" y="213"/>
                </a:lnTo>
                <a:lnTo>
                  <a:pt x="479" y="213"/>
                </a:lnTo>
                <a:lnTo>
                  <a:pt x="488" y="213"/>
                </a:lnTo>
                <a:lnTo>
                  <a:pt x="497" y="213"/>
                </a:lnTo>
                <a:lnTo>
                  <a:pt x="514" y="213"/>
                </a:lnTo>
                <a:lnTo>
                  <a:pt x="523" y="204"/>
                </a:lnTo>
                <a:lnTo>
                  <a:pt x="532" y="204"/>
                </a:lnTo>
                <a:lnTo>
                  <a:pt x="550" y="204"/>
                </a:lnTo>
                <a:lnTo>
                  <a:pt x="559" y="204"/>
                </a:lnTo>
                <a:lnTo>
                  <a:pt x="568" y="204"/>
                </a:lnTo>
                <a:lnTo>
                  <a:pt x="585" y="195"/>
                </a:lnTo>
                <a:lnTo>
                  <a:pt x="594" y="195"/>
                </a:lnTo>
                <a:lnTo>
                  <a:pt x="603" y="195"/>
                </a:lnTo>
                <a:lnTo>
                  <a:pt x="621" y="186"/>
                </a:lnTo>
                <a:lnTo>
                  <a:pt x="630" y="186"/>
                </a:lnTo>
                <a:lnTo>
                  <a:pt x="639" y="178"/>
                </a:lnTo>
                <a:lnTo>
                  <a:pt x="656" y="169"/>
                </a:lnTo>
                <a:lnTo>
                  <a:pt x="665" y="169"/>
                </a:lnTo>
                <a:lnTo>
                  <a:pt x="683" y="160"/>
                </a:lnTo>
                <a:lnTo>
                  <a:pt x="692" y="151"/>
                </a:lnTo>
                <a:lnTo>
                  <a:pt x="701" y="142"/>
                </a:lnTo>
                <a:lnTo>
                  <a:pt x="718" y="142"/>
                </a:lnTo>
                <a:lnTo>
                  <a:pt x="727" y="133"/>
                </a:lnTo>
                <a:lnTo>
                  <a:pt x="736" y="124"/>
                </a:lnTo>
                <a:lnTo>
                  <a:pt x="754" y="116"/>
                </a:lnTo>
                <a:lnTo>
                  <a:pt x="763" y="107"/>
                </a:lnTo>
                <a:lnTo>
                  <a:pt x="772" y="98"/>
                </a:lnTo>
                <a:lnTo>
                  <a:pt x="789" y="89"/>
                </a:lnTo>
                <a:lnTo>
                  <a:pt x="798" y="71"/>
                </a:lnTo>
                <a:lnTo>
                  <a:pt x="807" y="62"/>
                </a:lnTo>
                <a:lnTo>
                  <a:pt x="825" y="53"/>
                </a:lnTo>
                <a:lnTo>
                  <a:pt x="834" y="45"/>
                </a:lnTo>
                <a:lnTo>
                  <a:pt x="842" y="36"/>
                </a:lnTo>
                <a:lnTo>
                  <a:pt x="860" y="27"/>
                </a:lnTo>
                <a:lnTo>
                  <a:pt x="869" y="27"/>
                </a:lnTo>
                <a:lnTo>
                  <a:pt x="878" y="18"/>
                </a:lnTo>
                <a:lnTo>
                  <a:pt x="896" y="9"/>
                </a:lnTo>
                <a:lnTo>
                  <a:pt x="905" y="9"/>
                </a:lnTo>
                <a:lnTo>
                  <a:pt x="913" y="0"/>
                </a:lnTo>
                <a:lnTo>
                  <a:pt x="931" y="0"/>
                </a:lnTo>
                <a:lnTo>
                  <a:pt x="940" y="0"/>
                </a:lnTo>
                <a:lnTo>
                  <a:pt x="949" y="0"/>
                </a:lnTo>
                <a:lnTo>
                  <a:pt x="967" y="0"/>
                </a:lnTo>
                <a:lnTo>
                  <a:pt x="975" y="0"/>
                </a:lnTo>
                <a:lnTo>
                  <a:pt x="984" y="9"/>
                </a:lnTo>
                <a:lnTo>
                  <a:pt x="1002" y="9"/>
                </a:lnTo>
                <a:lnTo>
                  <a:pt x="1011" y="18"/>
                </a:lnTo>
                <a:lnTo>
                  <a:pt x="1029" y="18"/>
                </a:lnTo>
                <a:lnTo>
                  <a:pt x="1038" y="27"/>
                </a:lnTo>
                <a:lnTo>
                  <a:pt x="1046" y="27"/>
                </a:lnTo>
                <a:lnTo>
                  <a:pt x="1064" y="36"/>
                </a:lnTo>
                <a:lnTo>
                  <a:pt x="1073" y="36"/>
                </a:lnTo>
                <a:lnTo>
                  <a:pt x="1082" y="45"/>
                </a:lnTo>
                <a:lnTo>
                  <a:pt x="1100" y="45"/>
                </a:lnTo>
                <a:lnTo>
                  <a:pt x="1108" y="53"/>
                </a:lnTo>
                <a:lnTo>
                  <a:pt x="1117" y="53"/>
                </a:lnTo>
                <a:lnTo>
                  <a:pt x="1135" y="62"/>
                </a:lnTo>
                <a:lnTo>
                  <a:pt x="1144" y="71"/>
                </a:lnTo>
                <a:lnTo>
                  <a:pt x="1153" y="71"/>
                </a:lnTo>
                <a:lnTo>
                  <a:pt x="1171" y="80"/>
                </a:lnTo>
                <a:lnTo>
                  <a:pt x="1179" y="89"/>
                </a:lnTo>
                <a:lnTo>
                  <a:pt x="1188" y="98"/>
                </a:lnTo>
                <a:lnTo>
                  <a:pt x="1206" y="107"/>
                </a:lnTo>
                <a:lnTo>
                  <a:pt x="1215" y="116"/>
                </a:lnTo>
                <a:lnTo>
                  <a:pt x="1224" y="116"/>
                </a:lnTo>
                <a:lnTo>
                  <a:pt x="1241" y="124"/>
                </a:lnTo>
                <a:lnTo>
                  <a:pt x="1250" y="133"/>
                </a:lnTo>
                <a:lnTo>
                  <a:pt x="1259" y="142"/>
                </a:lnTo>
                <a:lnTo>
                  <a:pt x="1277" y="142"/>
                </a:lnTo>
                <a:lnTo>
                  <a:pt x="1286" y="151"/>
                </a:lnTo>
                <a:lnTo>
                  <a:pt x="1295" y="160"/>
                </a:lnTo>
                <a:lnTo>
                  <a:pt x="1312" y="160"/>
                </a:lnTo>
                <a:lnTo>
                  <a:pt x="1321" y="169"/>
                </a:lnTo>
                <a:lnTo>
                  <a:pt x="1339" y="169"/>
                </a:lnTo>
                <a:lnTo>
                  <a:pt x="1348" y="169"/>
                </a:lnTo>
                <a:lnTo>
                  <a:pt x="1357" y="178"/>
                </a:lnTo>
                <a:lnTo>
                  <a:pt x="1374" y="178"/>
                </a:lnTo>
                <a:lnTo>
                  <a:pt x="1383" y="178"/>
                </a:lnTo>
                <a:lnTo>
                  <a:pt x="1392" y="186"/>
                </a:lnTo>
                <a:lnTo>
                  <a:pt x="1410" y="186"/>
                </a:lnTo>
                <a:lnTo>
                  <a:pt x="1419" y="186"/>
                </a:lnTo>
                <a:lnTo>
                  <a:pt x="1428" y="186"/>
                </a:lnTo>
                <a:lnTo>
                  <a:pt x="1445" y="195"/>
                </a:lnTo>
                <a:lnTo>
                  <a:pt x="1454" y="195"/>
                </a:lnTo>
                <a:lnTo>
                  <a:pt x="1463" y="195"/>
                </a:lnTo>
                <a:lnTo>
                  <a:pt x="1481" y="195"/>
                </a:lnTo>
                <a:lnTo>
                  <a:pt x="1490" y="204"/>
                </a:lnTo>
                <a:lnTo>
                  <a:pt x="1499" y="204"/>
                </a:lnTo>
                <a:lnTo>
                  <a:pt x="1516" y="204"/>
                </a:lnTo>
                <a:lnTo>
                  <a:pt x="1525" y="204"/>
                </a:lnTo>
                <a:lnTo>
                  <a:pt x="1534" y="204"/>
                </a:lnTo>
                <a:lnTo>
                  <a:pt x="1552" y="204"/>
                </a:lnTo>
                <a:lnTo>
                  <a:pt x="1561" y="213"/>
                </a:lnTo>
                <a:lnTo>
                  <a:pt x="1569" y="213"/>
                </a:lnTo>
                <a:lnTo>
                  <a:pt x="1587" y="213"/>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7" name="Freeform 34"/>
          <p:cNvSpPr>
            <a:spLocks/>
          </p:cNvSpPr>
          <p:nvPr/>
        </p:nvSpPr>
        <p:spPr bwMode="auto">
          <a:xfrm>
            <a:off x="4805016" y="3443960"/>
            <a:ext cx="2125734" cy="783588"/>
          </a:xfrm>
          <a:custGeom>
            <a:avLst/>
            <a:gdLst>
              <a:gd name="T0" fmla="*/ 27 w 1587"/>
              <a:gd name="T1" fmla="*/ 585 h 585"/>
              <a:gd name="T2" fmla="*/ 62 w 1587"/>
              <a:gd name="T3" fmla="*/ 585 h 585"/>
              <a:gd name="T4" fmla="*/ 98 w 1587"/>
              <a:gd name="T5" fmla="*/ 585 h 585"/>
              <a:gd name="T6" fmla="*/ 133 w 1587"/>
              <a:gd name="T7" fmla="*/ 585 h 585"/>
              <a:gd name="T8" fmla="*/ 169 w 1587"/>
              <a:gd name="T9" fmla="*/ 585 h 585"/>
              <a:gd name="T10" fmla="*/ 204 w 1587"/>
              <a:gd name="T11" fmla="*/ 585 h 585"/>
              <a:gd name="T12" fmla="*/ 240 w 1587"/>
              <a:gd name="T13" fmla="*/ 576 h 585"/>
              <a:gd name="T14" fmla="*/ 275 w 1587"/>
              <a:gd name="T15" fmla="*/ 576 h 585"/>
              <a:gd name="T16" fmla="*/ 310 w 1587"/>
              <a:gd name="T17" fmla="*/ 576 h 585"/>
              <a:gd name="T18" fmla="*/ 346 w 1587"/>
              <a:gd name="T19" fmla="*/ 567 h 585"/>
              <a:gd name="T20" fmla="*/ 381 w 1587"/>
              <a:gd name="T21" fmla="*/ 558 h 585"/>
              <a:gd name="T22" fmla="*/ 417 w 1587"/>
              <a:gd name="T23" fmla="*/ 541 h 585"/>
              <a:gd name="T24" fmla="*/ 452 w 1587"/>
              <a:gd name="T25" fmla="*/ 523 h 585"/>
              <a:gd name="T26" fmla="*/ 488 w 1587"/>
              <a:gd name="T27" fmla="*/ 496 h 585"/>
              <a:gd name="T28" fmla="*/ 523 w 1587"/>
              <a:gd name="T29" fmla="*/ 461 h 585"/>
              <a:gd name="T30" fmla="*/ 559 w 1587"/>
              <a:gd name="T31" fmla="*/ 408 h 585"/>
              <a:gd name="T32" fmla="*/ 594 w 1587"/>
              <a:gd name="T33" fmla="*/ 355 h 585"/>
              <a:gd name="T34" fmla="*/ 630 w 1587"/>
              <a:gd name="T35" fmla="*/ 293 h 585"/>
              <a:gd name="T36" fmla="*/ 665 w 1587"/>
              <a:gd name="T37" fmla="*/ 222 h 585"/>
              <a:gd name="T38" fmla="*/ 701 w 1587"/>
              <a:gd name="T39" fmla="*/ 160 h 585"/>
              <a:gd name="T40" fmla="*/ 736 w 1587"/>
              <a:gd name="T41" fmla="*/ 98 h 585"/>
              <a:gd name="T42" fmla="*/ 772 w 1587"/>
              <a:gd name="T43" fmla="*/ 53 h 585"/>
              <a:gd name="T44" fmla="*/ 807 w 1587"/>
              <a:gd name="T45" fmla="*/ 18 h 585"/>
              <a:gd name="T46" fmla="*/ 842 w 1587"/>
              <a:gd name="T47" fmla="*/ 0 h 585"/>
              <a:gd name="T48" fmla="*/ 878 w 1587"/>
              <a:gd name="T49" fmla="*/ 0 h 585"/>
              <a:gd name="T50" fmla="*/ 913 w 1587"/>
              <a:gd name="T51" fmla="*/ 9 h 585"/>
              <a:gd name="T52" fmla="*/ 949 w 1587"/>
              <a:gd name="T53" fmla="*/ 36 h 585"/>
              <a:gd name="T54" fmla="*/ 984 w 1587"/>
              <a:gd name="T55" fmla="*/ 80 h 585"/>
              <a:gd name="T56" fmla="*/ 1029 w 1587"/>
              <a:gd name="T57" fmla="*/ 133 h 585"/>
              <a:gd name="T58" fmla="*/ 1064 w 1587"/>
              <a:gd name="T59" fmla="*/ 186 h 585"/>
              <a:gd name="T60" fmla="*/ 1100 w 1587"/>
              <a:gd name="T61" fmla="*/ 239 h 585"/>
              <a:gd name="T62" fmla="*/ 1135 w 1587"/>
              <a:gd name="T63" fmla="*/ 284 h 585"/>
              <a:gd name="T64" fmla="*/ 1171 w 1587"/>
              <a:gd name="T65" fmla="*/ 337 h 585"/>
              <a:gd name="T66" fmla="*/ 1206 w 1587"/>
              <a:gd name="T67" fmla="*/ 381 h 585"/>
              <a:gd name="T68" fmla="*/ 1241 w 1587"/>
              <a:gd name="T69" fmla="*/ 417 h 585"/>
              <a:gd name="T70" fmla="*/ 1277 w 1587"/>
              <a:gd name="T71" fmla="*/ 452 h 585"/>
              <a:gd name="T72" fmla="*/ 1312 w 1587"/>
              <a:gd name="T73" fmla="*/ 488 h 585"/>
              <a:gd name="T74" fmla="*/ 1348 w 1587"/>
              <a:gd name="T75" fmla="*/ 505 h 585"/>
              <a:gd name="T76" fmla="*/ 1383 w 1587"/>
              <a:gd name="T77" fmla="*/ 523 h 585"/>
              <a:gd name="T78" fmla="*/ 1419 w 1587"/>
              <a:gd name="T79" fmla="*/ 541 h 585"/>
              <a:gd name="T80" fmla="*/ 1454 w 1587"/>
              <a:gd name="T81" fmla="*/ 550 h 585"/>
              <a:gd name="T82" fmla="*/ 1490 w 1587"/>
              <a:gd name="T83" fmla="*/ 558 h 585"/>
              <a:gd name="T84" fmla="*/ 1525 w 1587"/>
              <a:gd name="T85" fmla="*/ 567 h 585"/>
              <a:gd name="T86" fmla="*/ 1561 w 1587"/>
              <a:gd name="T87" fmla="*/ 576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87" h="585">
                <a:moveTo>
                  <a:pt x="0" y="585"/>
                </a:moveTo>
                <a:lnTo>
                  <a:pt x="9" y="585"/>
                </a:lnTo>
                <a:lnTo>
                  <a:pt x="27" y="585"/>
                </a:lnTo>
                <a:lnTo>
                  <a:pt x="36" y="585"/>
                </a:lnTo>
                <a:lnTo>
                  <a:pt x="44" y="585"/>
                </a:lnTo>
                <a:lnTo>
                  <a:pt x="62" y="585"/>
                </a:lnTo>
                <a:lnTo>
                  <a:pt x="71" y="585"/>
                </a:lnTo>
                <a:lnTo>
                  <a:pt x="80" y="585"/>
                </a:lnTo>
                <a:lnTo>
                  <a:pt x="98" y="585"/>
                </a:lnTo>
                <a:lnTo>
                  <a:pt x="107" y="585"/>
                </a:lnTo>
                <a:lnTo>
                  <a:pt x="115" y="585"/>
                </a:lnTo>
                <a:lnTo>
                  <a:pt x="133" y="585"/>
                </a:lnTo>
                <a:lnTo>
                  <a:pt x="142" y="585"/>
                </a:lnTo>
                <a:lnTo>
                  <a:pt x="151" y="585"/>
                </a:lnTo>
                <a:lnTo>
                  <a:pt x="169" y="585"/>
                </a:lnTo>
                <a:lnTo>
                  <a:pt x="177" y="585"/>
                </a:lnTo>
                <a:lnTo>
                  <a:pt x="186" y="585"/>
                </a:lnTo>
                <a:lnTo>
                  <a:pt x="204" y="585"/>
                </a:lnTo>
                <a:lnTo>
                  <a:pt x="213" y="576"/>
                </a:lnTo>
                <a:lnTo>
                  <a:pt x="222" y="576"/>
                </a:lnTo>
                <a:lnTo>
                  <a:pt x="240" y="576"/>
                </a:lnTo>
                <a:lnTo>
                  <a:pt x="248" y="576"/>
                </a:lnTo>
                <a:lnTo>
                  <a:pt x="257" y="576"/>
                </a:lnTo>
                <a:lnTo>
                  <a:pt x="275" y="576"/>
                </a:lnTo>
                <a:lnTo>
                  <a:pt x="284" y="576"/>
                </a:lnTo>
                <a:lnTo>
                  <a:pt x="302" y="576"/>
                </a:lnTo>
                <a:lnTo>
                  <a:pt x="310" y="576"/>
                </a:lnTo>
                <a:lnTo>
                  <a:pt x="319" y="567"/>
                </a:lnTo>
                <a:lnTo>
                  <a:pt x="337" y="567"/>
                </a:lnTo>
                <a:lnTo>
                  <a:pt x="346" y="567"/>
                </a:lnTo>
                <a:lnTo>
                  <a:pt x="355" y="567"/>
                </a:lnTo>
                <a:lnTo>
                  <a:pt x="373" y="558"/>
                </a:lnTo>
                <a:lnTo>
                  <a:pt x="381" y="558"/>
                </a:lnTo>
                <a:lnTo>
                  <a:pt x="390" y="558"/>
                </a:lnTo>
                <a:lnTo>
                  <a:pt x="408" y="550"/>
                </a:lnTo>
                <a:lnTo>
                  <a:pt x="417" y="541"/>
                </a:lnTo>
                <a:lnTo>
                  <a:pt x="426" y="541"/>
                </a:lnTo>
                <a:lnTo>
                  <a:pt x="443" y="532"/>
                </a:lnTo>
                <a:lnTo>
                  <a:pt x="452" y="523"/>
                </a:lnTo>
                <a:lnTo>
                  <a:pt x="461" y="514"/>
                </a:lnTo>
                <a:lnTo>
                  <a:pt x="479" y="505"/>
                </a:lnTo>
                <a:lnTo>
                  <a:pt x="488" y="496"/>
                </a:lnTo>
                <a:lnTo>
                  <a:pt x="497" y="488"/>
                </a:lnTo>
                <a:lnTo>
                  <a:pt x="514" y="470"/>
                </a:lnTo>
                <a:lnTo>
                  <a:pt x="523" y="461"/>
                </a:lnTo>
                <a:lnTo>
                  <a:pt x="532" y="443"/>
                </a:lnTo>
                <a:lnTo>
                  <a:pt x="550" y="425"/>
                </a:lnTo>
                <a:lnTo>
                  <a:pt x="559" y="408"/>
                </a:lnTo>
                <a:lnTo>
                  <a:pt x="568" y="390"/>
                </a:lnTo>
                <a:lnTo>
                  <a:pt x="585" y="372"/>
                </a:lnTo>
                <a:lnTo>
                  <a:pt x="594" y="355"/>
                </a:lnTo>
                <a:lnTo>
                  <a:pt x="603" y="337"/>
                </a:lnTo>
                <a:lnTo>
                  <a:pt x="621" y="310"/>
                </a:lnTo>
                <a:lnTo>
                  <a:pt x="630" y="293"/>
                </a:lnTo>
                <a:lnTo>
                  <a:pt x="639" y="266"/>
                </a:lnTo>
                <a:lnTo>
                  <a:pt x="656" y="248"/>
                </a:lnTo>
                <a:lnTo>
                  <a:pt x="665" y="222"/>
                </a:lnTo>
                <a:lnTo>
                  <a:pt x="683" y="204"/>
                </a:lnTo>
                <a:lnTo>
                  <a:pt x="692" y="177"/>
                </a:lnTo>
                <a:lnTo>
                  <a:pt x="701" y="160"/>
                </a:lnTo>
                <a:lnTo>
                  <a:pt x="718" y="133"/>
                </a:lnTo>
                <a:lnTo>
                  <a:pt x="727" y="115"/>
                </a:lnTo>
                <a:lnTo>
                  <a:pt x="736" y="98"/>
                </a:lnTo>
                <a:lnTo>
                  <a:pt x="754" y="80"/>
                </a:lnTo>
                <a:lnTo>
                  <a:pt x="763" y="62"/>
                </a:lnTo>
                <a:lnTo>
                  <a:pt x="772" y="53"/>
                </a:lnTo>
                <a:lnTo>
                  <a:pt x="789" y="36"/>
                </a:lnTo>
                <a:lnTo>
                  <a:pt x="798" y="27"/>
                </a:lnTo>
                <a:lnTo>
                  <a:pt x="807" y="18"/>
                </a:lnTo>
                <a:lnTo>
                  <a:pt x="825" y="9"/>
                </a:lnTo>
                <a:lnTo>
                  <a:pt x="834" y="0"/>
                </a:lnTo>
                <a:lnTo>
                  <a:pt x="842" y="0"/>
                </a:lnTo>
                <a:lnTo>
                  <a:pt x="860" y="0"/>
                </a:lnTo>
                <a:lnTo>
                  <a:pt x="869" y="0"/>
                </a:lnTo>
                <a:lnTo>
                  <a:pt x="878" y="0"/>
                </a:lnTo>
                <a:lnTo>
                  <a:pt x="896" y="0"/>
                </a:lnTo>
                <a:lnTo>
                  <a:pt x="905" y="0"/>
                </a:lnTo>
                <a:lnTo>
                  <a:pt x="913" y="9"/>
                </a:lnTo>
                <a:lnTo>
                  <a:pt x="931" y="18"/>
                </a:lnTo>
                <a:lnTo>
                  <a:pt x="940" y="27"/>
                </a:lnTo>
                <a:lnTo>
                  <a:pt x="949" y="36"/>
                </a:lnTo>
                <a:lnTo>
                  <a:pt x="967" y="53"/>
                </a:lnTo>
                <a:lnTo>
                  <a:pt x="975" y="62"/>
                </a:lnTo>
                <a:lnTo>
                  <a:pt x="984" y="80"/>
                </a:lnTo>
                <a:lnTo>
                  <a:pt x="1002" y="98"/>
                </a:lnTo>
                <a:lnTo>
                  <a:pt x="1011" y="115"/>
                </a:lnTo>
                <a:lnTo>
                  <a:pt x="1029" y="133"/>
                </a:lnTo>
                <a:lnTo>
                  <a:pt x="1038" y="151"/>
                </a:lnTo>
                <a:lnTo>
                  <a:pt x="1046" y="169"/>
                </a:lnTo>
                <a:lnTo>
                  <a:pt x="1064" y="186"/>
                </a:lnTo>
                <a:lnTo>
                  <a:pt x="1073" y="204"/>
                </a:lnTo>
                <a:lnTo>
                  <a:pt x="1082" y="222"/>
                </a:lnTo>
                <a:lnTo>
                  <a:pt x="1100" y="239"/>
                </a:lnTo>
                <a:lnTo>
                  <a:pt x="1108" y="257"/>
                </a:lnTo>
                <a:lnTo>
                  <a:pt x="1117" y="266"/>
                </a:lnTo>
                <a:lnTo>
                  <a:pt x="1135" y="284"/>
                </a:lnTo>
                <a:lnTo>
                  <a:pt x="1144" y="301"/>
                </a:lnTo>
                <a:lnTo>
                  <a:pt x="1153" y="319"/>
                </a:lnTo>
                <a:lnTo>
                  <a:pt x="1171" y="337"/>
                </a:lnTo>
                <a:lnTo>
                  <a:pt x="1179" y="355"/>
                </a:lnTo>
                <a:lnTo>
                  <a:pt x="1188" y="363"/>
                </a:lnTo>
                <a:lnTo>
                  <a:pt x="1206" y="381"/>
                </a:lnTo>
                <a:lnTo>
                  <a:pt x="1215" y="399"/>
                </a:lnTo>
                <a:lnTo>
                  <a:pt x="1224" y="408"/>
                </a:lnTo>
                <a:lnTo>
                  <a:pt x="1241" y="417"/>
                </a:lnTo>
                <a:lnTo>
                  <a:pt x="1250" y="434"/>
                </a:lnTo>
                <a:lnTo>
                  <a:pt x="1259" y="443"/>
                </a:lnTo>
                <a:lnTo>
                  <a:pt x="1277" y="452"/>
                </a:lnTo>
                <a:lnTo>
                  <a:pt x="1286" y="470"/>
                </a:lnTo>
                <a:lnTo>
                  <a:pt x="1295" y="479"/>
                </a:lnTo>
                <a:lnTo>
                  <a:pt x="1312" y="488"/>
                </a:lnTo>
                <a:lnTo>
                  <a:pt x="1321" y="488"/>
                </a:lnTo>
                <a:lnTo>
                  <a:pt x="1339" y="496"/>
                </a:lnTo>
                <a:lnTo>
                  <a:pt x="1348" y="505"/>
                </a:lnTo>
                <a:lnTo>
                  <a:pt x="1357" y="514"/>
                </a:lnTo>
                <a:lnTo>
                  <a:pt x="1374" y="514"/>
                </a:lnTo>
                <a:lnTo>
                  <a:pt x="1383" y="523"/>
                </a:lnTo>
                <a:lnTo>
                  <a:pt x="1392" y="532"/>
                </a:lnTo>
                <a:lnTo>
                  <a:pt x="1410" y="532"/>
                </a:lnTo>
                <a:lnTo>
                  <a:pt x="1419" y="541"/>
                </a:lnTo>
                <a:lnTo>
                  <a:pt x="1428" y="541"/>
                </a:lnTo>
                <a:lnTo>
                  <a:pt x="1445" y="550"/>
                </a:lnTo>
                <a:lnTo>
                  <a:pt x="1454" y="550"/>
                </a:lnTo>
                <a:lnTo>
                  <a:pt x="1463" y="558"/>
                </a:lnTo>
                <a:lnTo>
                  <a:pt x="1481" y="558"/>
                </a:lnTo>
                <a:lnTo>
                  <a:pt x="1490" y="558"/>
                </a:lnTo>
                <a:lnTo>
                  <a:pt x="1499" y="567"/>
                </a:lnTo>
                <a:lnTo>
                  <a:pt x="1516" y="567"/>
                </a:lnTo>
                <a:lnTo>
                  <a:pt x="1525" y="567"/>
                </a:lnTo>
                <a:lnTo>
                  <a:pt x="1534" y="567"/>
                </a:lnTo>
                <a:lnTo>
                  <a:pt x="1552" y="576"/>
                </a:lnTo>
                <a:lnTo>
                  <a:pt x="1561" y="576"/>
                </a:lnTo>
                <a:lnTo>
                  <a:pt x="1569" y="576"/>
                </a:lnTo>
                <a:lnTo>
                  <a:pt x="1587" y="576"/>
                </a:lnTo>
              </a:path>
            </a:pathLst>
          </a:custGeom>
          <a:noFill/>
          <a:ln w="28575">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8" name="Freeform 35"/>
          <p:cNvSpPr>
            <a:spLocks/>
          </p:cNvSpPr>
          <p:nvPr/>
        </p:nvSpPr>
        <p:spPr bwMode="auto">
          <a:xfrm>
            <a:off x="4805016" y="2601436"/>
            <a:ext cx="2125734" cy="913517"/>
          </a:xfrm>
          <a:custGeom>
            <a:avLst/>
            <a:gdLst>
              <a:gd name="T0" fmla="*/ 27 w 1587"/>
              <a:gd name="T1" fmla="*/ 656 h 682"/>
              <a:gd name="T2" fmla="*/ 62 w 1587"/>
              <a:gd name="T3" fmla="*/ 673 h 682"/>
              <a:gd name="T4" fmla="*/ 89 w 1587"/>
              <a:gd name="T5" fmla="*/ 656 h 682"/>
              <a:gd name="T6" fmla="*/ 124 w 1587"/>
              <a:gd name="T7" fmla="*/ 647 h 682"/>
              <a:gd name="T8" fmla="*/ 151 w 1587"/>
              <a:gd name="T9" fmla="*/ 647 h 682"/>
              <a:gd name="T10" fmla="*/ 186 w 1587"/>
              <a:gd name="T11" fmla="*/ 656 h 682"/>
              <a:gd name="T12" fmla="*/ 213 w 1587"/>
              <a:gd name="T13" fmla="*/ 647 h 682"/>
              <a:gd name="T14" fmla="*/ 248 w 1587"/>
              <a:gd name="T15" fmla="*/ 647 h 682"/>
              <a:gd name="T16" fmla="*/ 284 w 1587"/>
              <a:gd name="T17" fmla="*/ 620 h 682"/>
              <a:gd name="T18" fmla="*/ 310 w 1587"/>
              <a:gd name="T19" fmla="*/ 638 h 682"/>
              <a:gd name="T20" fmla="*/ 346 w 1587"/>
              <a:gd name="T21" fmla="*/ 620 h 682"/>
              <a:gd name="T22" fmla="*/ 373 w 1587"/>
              <a:gd name="T23" fmla="*/ 620 h 682"/>
              <a:gd name="T24" fmla="*/ 408 w 1587"/>
              <a:gd name="T25" fmla="*/ 594 h 682"/>
              <a:gd name="T26" fmla="*/ 435 w 1587"/>
              <a:gd name="T27" fmla="*/ 603 h 682"/>
              <a:gd name="T28" fmla="*/ 470 w 1587"/>
              <a:gd name="T29" fmla="*/ 576 h 682"/>
              <a:gd name="T30" fmla="*/ 506 w 1587"/>
              <a:gd name="T31" fmla="*/ 523 h 682"/>
              <a:gd name="T32" fmla="*/ 532 w 1587"/>
              <a:gd name="T33" fmla="*/ 496 h 682"/>
              <a:gd name="T34" fmla="*/ 568 w 1587"/>
              <a:gd name="T35" fmla="*/ 425 h 682"/>
              <a:gd name="T36" fmla="*/ 594 w 1587"/>
              <a:gd name="T37" fmla="*/ 399 h 682"/>
              <a:gd name="T38" fmla="*/ 630 w 1587"/>
              <a:gd name="T39" fmla="*/ 354 h 682"/>
              <a:gd name="T40" fmla="*/ 665 w 1587"/>
              <a:gd name="T41" fmla="*/ 310 h 682"/>
              <a:gd name="T42" fmla="*/ 692 w 1587"/>
              <a:gd name="T43" fmla="*/ 230 h 682"/>
              <a:gd name="T44" fmla="*/ 727 w 1587"/>
              <a:gd name="T45" fmla="*/ 186 h 682"/>
              <a:gd name="T46" fmla="*/ 754 w 1587"/>
              <a:gd name="T47" fmla="*/ 98 h 682"/>
              <a:gd name="T48" fmla="*/ 789 w 1587"/>
              <a:gd name="T49" fmla="*/ 142 h 682"/>
              <a:gd name="T50" fmla="*/ 816 w 1587"/>
              <a:gd name="T51" fmla="*/ 71 h 682"/>
              <a:gd name="T52" fmla="*/ 851 w 1587"/>
              <a:gd name="T53" fmla="*/ 53 h 682"/>
              <a:gd name="T54" fmla="*/ 887 w 1587"/>
              <a:gd name="T55" fmla="*/ 80 h 682"/>
              <a:gd name="T56" fmla="*/ 913 w 1587"/>
              <a:gd name="T57" fmla="*/ 160 h 682"/>
              <a:gd name="T58" fmla="*/ 949 w 1587"/>
              <a:gd name="T59" fmla="*/ 133 h 682"/>
              <a:gd name="T60" fmla="*/ 975 w 1587"/>
              <a:gd name="T61" fmla="*/ 151 h 682"/>
              <a:gd name="T62" fmla="*/ 1011 w 1587"/>
              <a:gd name="T63" fmla="*/ 98 h 682"/>
              <a:gd name="T64" fmla="*/ 1038 w 1587"/>
              <a:gd name="T65" fmla="*/ 151 h 682"/>
              <a:gd name="T66" fmla="*/ 1073 w 1587"/>
              <a:gd name="T67" fmla="*/ 177 h 682"/>
              <a:gd name="T68" fmla="*/ 1108 w 1587"/>
              <a:gd name="T69" fmla="*/ 257 h 682"/>
              <a:gd name="T70" fmla="*/ 1135 w 1587"/>
              <a:gd name="T71" fmla="*/ 310 h 682"/>
              <a:gd name="T72" fmla="*/ 1171 w 1587"/>
              <a:gd name="T73" fmla="*/ 354 h 682"/>
              <a:gd name="T74" fmla="*/ 1197 w 1587"/>
              <a:gd name="T75" fmla="*/ 354 h 682"/>
              <a:gd name="T76" fmla="*/ 1233 w 1587"/>
              <a:gd name="T77" fmla="*/ 443 h 682"/>
              <a:gd name="T78" fmla="*/ 1259 w 1587"/>
              <a:gd name="T79" fmla="*/ 496 h 682"/>
              <a:gd name="T80" fmla="*/ 1295 w 1587"/>
              <a:gd name="T81" fmla="*/ 461 h 682"/>
              <a:gd name="T82" fmla="*/ 1330 w 1587"/>
              <a:gd name="T83" fmla="*/ 479 h 682"/>
              <a:gd name="T84" fmla="*/ 1357 w 1587"/>
              <a:gd name="T85" fmla="*/ 576 h 682"/>
              <a:gd name="T86" fmla="*/ 1392 w 1587"/>
              <a:gd name="T87" fmla="*/ 549 h 682"/>
              <a:gd name="T88" fmla="*/ 1419 w 1587"/>
              <a:gd name="T89" fmla="*/ 549 h 682"/>
              <a:gd name="T90" fmla="*/ 1454 w 1587"/>
              <a:gd name="T91" fmla="*/ 567 h 682"/>
              <a:gd name="T92" fmla="*/ 1490 w 1587"/>
              <a:gd name="T93" fmla="*/ 647 h 682"/>
              <a:gd name="T94" fmla="*/ 1516 w 1587"/>
              <a:gd name="T95" fmla="*/ 629 h 682"/>
              <a:gd name="T96" fmla="*/ 1552 w 1587"/>
              <a:gd name="T97" fmla="*/ 656 h 682"/>
              <a:gd name="T98" fmla="*/ 1578 w 1587"/>
              <a:gd name="T99" fmla="*/ 620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87" h="682">
                <a:moveTo>
                  <a:pt x="0" y="665"/>
                </a:moveTo>
                <a:lnTo>
                  <a:pt x="9" y="656"/>
                </a:lnTo>
                <a:lnTo>
                  <a:pt x="18" y="656"/>
                </a:lnTo>
                <a:lnTo>
                  <a:pt x="27" y="656"/>
                </a:lnTo>
                <a:lnTo>
                  <a:pt x="36" y="665"/>
                </a:lnTo>
                <a:lnTo>
                  <a:pt x="44" y="682"/>
                </a:lnTo>
                <a:lnTo>
                  <a:pt x="53" y="656"/>
                </a:lnTo>
                <a:lnTo>
                  <a:pt x="62" y="673"/>
                </a:lnTo>
                <a:lnTo>
                  <a:pt x="62" y="665"/>
                </a:lnTo>
                <a:lnTo>
                  <a:pt x="71" y="665"/>
                </a:lnTo>
                <a:lnTo>
                  <a:pt x="80" y="656"/>
                </a:lnTo>
                <a:lnTo>
                  <a:pt x="89" y="656"/>
                </a:lnTo>
                <a:lnTo>
                  <a:pt x="98" y="665"/>
                </a:lnTo>
                <a:lnTo>
                  <a:pt x="107" y="656"/>
                </a:lnTo>
                <a:lnTo>
                  <a:pt x="115" y="673"/>
                </a:lnTo>
                <a:lnTo>
                  <a:pt x="124" y="647"/>
                </a:lnTo>
                <a:lnTo>
                  <a:pt x="133" y="656"/>
                </a:lnTo>
                <a:lnTo>
                  <a:pt x="133" y="656"/>
                </a:lnTo>
                <a:lnTo>
                  <a:pt x="142" y="656"/>
                </a:lnTo>
                <a:lnTo>
                  <a:pt x="151" y="647"/>
                </a:lnTo>
                <a:lnTo>
                  <a:pt x="160" y="638"/>
                </a:lnTo>
                <a:lnTo>
                  <a:pt x="169" y="647"/>
                </a:lnTo>
                <a:lnTo>
                  <a:pt x="177" y="647"/>
                </a:lnTo>
                <a:lnTo>
                  <a:pt x="186" y="656"/>
                </a:lnTo>
                <a:lnTo>
                  <a:pt x="195" y="656"/>
                </a:lnTo>
                <a:lnTo>
                  <a:pt x="204" y="665"/>
                </a:lnTo>
                <a:lnTo>
                  <a:pt x="213" y="656"/>
                </a:lnTo>
                <a:lnTo>
                  <a:pt x="213" y="647"/>
                </a:lnTo>
                <a:lnTo>
                  <a:pt x="222" y="665"/>
                </a:lnTo>
                <a:lnTo>
                  <a:pt x="231" y="647"/>
                </a:lnTo>
                <a:lnTo>
                  <a:pt x="240" y="638"/>
                </a:lnTo>
                <a:lnTo>
                  <a:pt x="248" y="647"/>
                </a:lnTo>
                <a:lnTo>
                  <a:pt x="257" y="638"/>
                </a:lnTo>
                <a:lnTo>
                  <a:pt x="266" y="629"/>
                </a:lnTo>
                <a:lnTo>
                  <a:pt x="275" y="647"/>
                </a:lnTo>
                <a:lnTo>
                  <a:pt x="284" y="620"/>
                </a:lnTo>
                <a:lnTo>
                  <a:pt x="293" y="620"/>
                </a:lnTo>
                <a:lnTo>
                  <a:pt x="293" y="629"/>
                </a:lnTo>
                <a:lnTo>
                  <a:pt x="302" y="629"/>
                </a:lnTo>
                <a:lnTo>
                  <a:pt x="310" y="638"/>
                </a:lnTo>
                <a:lnTo>
                  <a:pt x="319" y="638"/>
                </a:lnTo>
                <a:lnTo>
                  <a:pt x="328" y="629"/>
                </a:lnTo>
                <a:lnTo>
                  <a:pt x="337" y="620"/>
                </a:lnTo>
                <a:lnTo>
                  <a:pt x="346" y="620"/>
                </a:lnTo>
                <a:lnTo>
                  <a:pt x="355" y="603"/>
                </a:lnTo>
                <a:lnTo>
                  <a:pt x="364" y="576"/>
                </a:lnTo>
                <a:lnTo>
                  <a:pt x="364" y="629"/>
                </a:lnTo>
                <a:lnTo>
                  <a:pt x="373" y="620"/>
                </a:lnTo>
                <a:lnTo>
                  <a:pt x="381" y="611"/>
                </a:lnTo>
                <a:lnTo>
                  <a:pt x="390" y="603"/>
                </a:lnTo>
                <a:lnTo>
                  <a:pt x="399" y="594"/>
                </a:lnTo>
                <a:lnTo>
                  <a:pt x="408" y="594"/>
                </a:lnTo>
                <a:lnTo>
                  <a:pt x="417" y="603"/>
                </a:lnTo>
                <a:lnTo>
                  <a:pt x="426" y="585"/>
                </a:lnTo>
                <a:lnTo>
                  <a:pt x="435" y="594"/>
                </a:lnTo>
                <a:lnTo>
                  <a:pt x="435" y="603"/>
                </a:lnTo>
                <a:lnTo>
                  <a:pt x="443" y="567"/>
                </a:lnTo>
                <a:lnTo>
                  <a:pt x="452" y="558"/>
                </a:lnTo>
                <a:lnTo>
                  <a:pt x="461" y="567"/>
                </a:lnTo>
                <a:lnTo>
                  <a:pt x="470" y="576"/>
                </a:lnTo>
                <a:lnTo>
                  <a:pt x="479" y="558"/>
                </a:lnTo>
                <a:lnTo>
                  <a:pt x="488" y="532"/>
                </a:lnTo>
                <a:lnTo>
                  <a:pt x="497" y="496"/>
                </a:lnTo>
                <a:lnTo>
                  <a:pt x="506" y="523"/>
                </a:lnTo>
                <a:lnTo>
                  <a:pt x="514" y="532"/>
                </a:lnTo>
                <a:lnTo>
                  <a:pt x="514" y="479"/>
                </a:lnTo>
                <a:lnTo>
                  <a:pt x="523" y="505"/>
                </a:lnTo>
                <a:lnTo>
                  <a:pt x="532" y="496"/>
                </a:lnTo>
                <a:lnTo>
                  <a:pt x="541" y="452"/>
                </a:lnTo>
                <a:lnTo>
                  <a:pt x="550" y="487"/>
                </a:lnTo>
                <a:lnTo>
                  <a:pt x="559" y="496"/>
                </a:lnTo>
                <a:lnTo>
                  <a:pt x="568" y="425"/>
                </a:lnTo>
                <a:lnTo>
                  <a:pt x="576" y="461"/>
                </a:lnTo>
                <a:lnTo>
                  <a:pt x="585" y="417"/>
                </a:lnTo>
                <a:lnTo>
                  <a:pt x="594" y="381"/>
                </a:lnTo>
                <a:lnTo>
                  <a:pt x="594" y="399"/>
                </a:lnTo>
                <a:lnTo>
                  <a:pt x="603" y="408"/>
                </a:lnTo>
                <a:lnTo>
                  <a:pt x="612" y="346"/>
                </a:lnTo>
                <a:lnTo>
                  <a:pt x="621" y="363"/>
                </a:lnTo>
                <a:lnTo>
                  <a:pt x="630" y="354"/>
                </a:lnTo>
                <a:lnTo>
                  <a:pt x="639" y="328"/>
                </a:lnTo>
                <a:lnTo>
                  <a:pt x="647" y="310"/>
                </a:lnTo>
                <a:lnTo>
                  <a:pt x="656" y="301"/>
                </a:lnTo>
                <a:lnTo>
                  <a:pt x="665" y="310"/>
                </a:lnTo>
                <a:lnTo>
                  <a:pt x="665" y="275"/>
                </a:lnTo>
                <a:lnTo>
                  <a:pt x="674" y="266"/>
                </a:lnTo>
                <a:lnTo>
                  <a:pt x="683" y="257"/>
                </a:lnTo>
                <a:lnTo>
                  <a:pt x="692" y="230"/>
                </a:lnTo>
                <a:lnTo>
                  <a:pt x="701" y="213"/>
                </a:lnTo>
                <a:lnTo>
                  <a:pt x="709" y="248"/>
                </a:lnTo>
                <a:lnTo>
                  <a:pt x="718" y="230"/>
                </a:lnTo>
                <a:lnTo>
                  <a:pt x="727" y="186"/>
                </a:lnTo>
                <a:lnTo>
                  <a:pt x="736" y="186"/>
                </a:lnTo>
                <a:lnTo>
                  <a:pt x="736" y="204"/>
                </a:lnTo>
                <a:lnTo>
                  <a:pt x="745" y="53"/>
                </a:lnTo>
                <a:lnTo>
                  <a:pt x="754" y="98"/>
                </a:lnTo>
                <a:lnTo>
                  <a:pt x="763" y="213"/>
                </a:lnTo>
                <a:lnTo>
                  <a:pt x="772" y="133"/>
                </a:lnTo>
                <a:lnTo>
                  <a:pt x="780" y="195"/>
                </a:lnTo>
                <a:lnTo>
                  <a:pt x="789" y="142"/>
                </a:lnTo>
                <a:lnTo>
                  <a:pt x="798" y="106"/>
                </a:lnTo>
                <a:lnTo>
                  <a:pt x="807" y="124"/>
                </a:lnTo>
                <a:lnTo>
                  <a:pt x="816" y="89"/>
                </a:lnTo>
                <a:lnTo>
                  <a:pt x="816" y="71"/>
                </a:lnTo>
                <a:lnTo>
                  <a:pt x="825" y="71"/>
                </a:lnTo>
                <a:lnTo>
                  <a:pt x="834" y="142"/>
                </a:lnTo>
                <a:lnTo>
                  <a:pt x="842" y="115"/>
                </a:lnTo>
                <a:lnTo>
                  <a:pt x="851" y="53"/>
                </a:lnTo>
                <a:lnTo>
                  <a:pt x="860" y="0"/>
                </a:lnTo>
                <a:lnTo>
                  <a:pt x="869" y="115"/>
                </a:lnTo>
                <a:lnTo>
                  <a:pt x="878" y="133"/>
                </a:lnTo>
                <a:lnTo>
                  <a:pt x="887" y="80"/>
                </a:lnTo>
                <a:lnTo>
                  <a:pt x="887" y="62"/>
                </a:lnTo>
                <a:lnTo>
                  <a:pt x="896" y="71"/>
                </a:lnTo>
                <a:lnTo>
                  <a:pt x="905" y="80"/>
                </a:lnTo>
                <a:lnTo>
                  <a:pt x="913" y="160"/>
                </a:lnTo>
                <a:lnTo>
                  <a:pt x="922" y="80"/>
                </a:lnTo>
                <a:lnTo>
                  <a:pt x="931" y="89"/>
                </a:lnTo>
                <a:lnTo>
                  <a:pt x="940" y="44"/>
                </a:lnTo>
                <a:lnTo>
                  <a:pt x="949" y="133"/>
                </a:lnTo>
                <a:lnTo>
                  <a:pt x="958" y="44"/>
                </a:lnTo>
                <a:lnTo>
                  <a:pt x="967" y="80"/>
                </a:lnTo>
                <a:lnTo>
                  <a:pt x="967" y="106"/>
                </a:lnTo>
                <a:lnTo>
                  <a:pt x="975" y="151"/>
                </a:lnTo>
                <a:lnTo>
                  <a:pt x="984" y="133"/>
                </a:lnTo>
                <a:lnTo>
                  <a:pt x="993" y="151"/>
                </a:lnTo>
                <a:lnTo>
                  <a:pt x="1002" y="62"/>
                </a:lnTo>
                <a:lnTo>
                  <a:pt x="1011" y="98"/>
                </a:lnTo>
                <a:lnTo>
                  <a:pt x="1020" y="222"/>
                </a:lnTo>
                <a:lnTo>
                  <a:pt x="1029" y="168"/>
                </a:lnTo>
                <a:lnTo>
                  <a:pt x="1038" y="230"/>
                </a:lnTo>
                <a:lnTo>
                  <a:pt x="1038" y="151"/>
                </a:lnTo>
                <a:lnTo>
                  <a:pt x="1046" y="195"/>
                </a:lnTo>
                <a:lnTo>
                  <a:pt x="1055" y="239"/>
                </a:lnTo>
                <a:lnTo>
                  <a:pt x="1064" y="195"/>
                </a:lnTo>
                <a:lnTo>
                  <a:pt x="1073" y="177"/>
                </a:lnTo>
                <a:lnTo>
                  <a:pt x="1082" y="230"/>
                </a:lnTo>
                <a:lnTo>
                  <a:pt x="1091" y="195"/>
                </a:lnTo>
                <a:lnTo>
                  <a:pt x="1100" y="257"/>
                </a:lnTo>
                <a:lnTo>
                  <a:pt x="1108" y="257"/>
                </a:lnTo>
                <a:lnTo>
                  <a:pt x="1117" y="257"/>
                </a:lnTo>
                <a:lnTo>
                  <a:pt x="1117" y="310"/>
                </a:lnTo>
                <a:lnTo>
                  <a:pt x="1126" y="284"/>
                </a:lnTo>
                <a:lnTo>
                  <a:pt x="1135" y="310"/>
                </a:lnTo>
                <a:lnTo>
                  <a:pt x="1144" y="284"/>
                </a:lnTo>
                <a:lnTo>
                  <a:pt x="1153" y="346"/>
                </a:lnTo>
                <a:lnTo>
                  <a:pt x="1162" y="319"/>
                </a:lnTo>
                <a:lnTo>
                  <a:pt x="1171" y="354"/>
                </a:lnTo>
                <a:lnTo>
                  <a:pt x="1179" y="390"/>
                </a:lnTo>
                <a:lnTo>
                  <a:pt x="1188" y="275"/>
                </a:lnTo>
                <a:lnTo>
                  <a:pt x="1188" y="354"/>
                </a:lnTo>
                <a:lnTo>
                  <a:pt x="1197" y="354"/>
                </a:lnTo>
                <a:lnTo>
                  <a:pt x="1206" y="363"/>
                </a:lnTo>
                <a:lnTo>
                  <a:pt x="1215" y="363"/>
                </a:lnTo>
                <a:lnTo>
                  <a:pt x="1224" y="381"/>
                </a:lnTo>
                <a:lnTo>
                  <a:pt x="1233" y="443"/>
                </a:lnTo>
                <a:lnTo>
                  <a:pt x="1241" y="425"/>
                </a:lnTo>
                <a:lnTo>
                  <a:pt x="1250" y="452"/>
                </a:lnTo>
                <a:lnTo>
                  <a:pt x="1259" y="434"/>
                </a:lnTo>
                <a:lnTo>
                  <a:pt x="1259" y="496"/>
                </a:lnTo>
                <a:lnTo>
                  <a:pt x="1268" y="470"/>
                </a:lnTo>
                <a:lnTo>
                  <a:pt x="1277" y="434"/>
                </a:lnTo>
                <a:lnTo>
                  <a:pt x="1286" y="496"/>
                </a:lnTo>
                <a:lnTo>
                  <a:pt x="1295" y="461"/>
                </a:lnTo>
                <a:lnTo>
                  <a:pt x="1303" y="417"/>
                </a:lnTo>
                <a:lnTo>
                  <a:pt x="1312" y="523"/>
                </a:lnTo>
                <a:lnTo>
                  <a:pt x="1321" y="532"/>
                </a:lnTo>
                <a:lnTo>
                  <a:pt x="1330" y="479"/>
                </a:lnTo>
                <a:lnTo>
                  <a:pt x="1339" y="496"/>
                </a:lnTo>
                <a:lnTo>
                  <a:pt x="1339" y="541"/>
                </a:lnTo>
                <a:lnTo>
                  <a:pt x="1348" y="514"/>
                </a:lnTo>
                <a:lnTo>
                  <a:pt x="1357" y="576"/>
                </a:lnTo>
                <a:lnTo>
                  <a:pt x="1366" y="567"/>
                </a:lnTo>
                <a:lnTo>
                  <a:pt x="1374" y="532"/>
                </a:lnTo>
                <a:lnTo>
                  <a:pt x="1383" y="549"/>
                </a:lnTo>
                <a:lnTo>
                  <a:pt x="1392" y="549"/>
                </a:lnTo>
                <a:lnTo>
                  <a:pt x="1401" y="549"/>
                </a:lnTo>
                <a:lnTo>
                  <a:pt x="1410" y="594"/>
                </a:lnTo>
                <a:lnTo>
                  <a:pt x="1419" y="611"/>
                </a:lnTo>
                <a:lnTo>
                  <a:pt x="1419" y="549"/>
                </a:lnTo>
                <a:lnTo>
                  <a:pt x="1428" y="638"/>
                </a:lnTo>
                <a:lnTo>
                  <a:pt x="1436" y="549"/>
                </a:lnTo>
                <a:lnTo>
                  <a:pt x="1445" y="567"/>
                </a:lnTo>
                <a:lnTo>
                  <a:pt x="1454" y="567"/>
                </a:lnTo>
                <a:lnTo>
                  <a:pt x="1463" y="647"/>
                </a:lnTo>
                <a:lnTo>
                  <a:pt x="1472" y="620"/>
                </a:lnTo>
                <a:lnTo>
                  <a:pt x="1481" y="620"/>
                </a:lnTo>
                <a:lnTo>
                  <a:pt x="1490" y="647"/>
                </a:lnTo>
                <a:lnTo>
                  <a:pt x="1490" y="585"/>
                </a:lnTo>
                <a:lnTo>
                  <a:pt x="1499" y="629"/>
                </a:lnTo>
                <a:lnTo>
                  <a:pt x="1507" y="620"/>
                </a:lnTo>
                <a:lnTo>
                  <a:pt x="1516" y="629"/>
                </a:lnTo>
                <a:lnTo>
                  <a:pt x="1525" y="665"/>
                </a:lnTo>
                <a:lnTo>
                  <a:pt x="1534" y="673"/>
                </a:lnTo>
                <a:lnTo>
                  <a:pt x="1543" y="620"/>
                </a:lnTo>
                <a:lnTo>
                  <a:pt x="1552" y="656"/>
                </a:lnTo>
                <a:lnTo>
                  <a:pt x="1561" y="629"/>
                </a:lnTo>
                <a:lnTo>
                  <a:pt x="1561" y="647"/>
                </a:lnTo>
                <a:lnTo>
                  <a:pt x="1569" y="638"/>
                </a:lnTo>
                <a:lnTo>
                  <a:pt x="1578" y="620"/>
                </a:lnTo>
                <a:lnTo>
                  <a:pt x="1587" y="665"/>
                </a:lnTo>
              </a:path>
            </a:pathLst>
          </a:custGeom>
          <a:noFill/>
          <a:ln w="285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9" name="Freeform 36"/>
          <p:cNvSpPr>
            <a:spLocks/>
          </p:cNvSpPr>
          <p:nvPr/>
        </p:nvSpPr>
        <p:spPr bwMode="auto">
          <a:xfrm>
            <a:off x="4805016" y="1817847"/>
            <a:ext cx="2125734" cy="949682"/>
          </a:xfrm>
          <a:custGeom>
            <a:avLst/>
            <a:gdLst>
              <a:gd name="T0" fmla="*/ 27 w 1587"/>
              <a:gd name="T1" fmla="*/ 691 h 709"/>
              <a:gd name="T2" fmla="*/ 62 w 1587"/>
              <a:gd name="T3" fmla="*/ 683 h 709"/>
              <a:gd name="T4" fmla="*/ 89 w 1587"/>
              <a:gd name="T5" fmla="*/ 691 h 709"/>
              <a:gd name="T6" fmla="*/ 124 w 1587"/>
              <a:gd name="T7" fmla="*/ 674 h 709"/>
              <a:gd name="T8" fmla="*/ 151 w 1587"/>
              <a:gd name="T9" fmla="*/ 700 h 709"/>
              <a:gd name="T10" fmla="*/ 186 w 1587"/>
              <a:gd name="T11" fmla="*/ 683 h 709"/>
              <a:gd name="T12" fmla="*/ 213 w 1587"/>
              <a:gd name="T13" fmla="*/ 674 h 709"/>
              <a:gd name="T14" fmla="*/ 248 w 1587"/>
              <a:gd name="T15" fmla="*/ 683 h 709"/>
              <a:gd name="T16" fmla="*/ 284 w 1587"/>
              <a:gd name="T17" fmla="*/ 665 h 709"/>
              <a:gd name="T18" fmla="*/ 310 w 1587"/>
              <a:gd name="T19" fmla="*/ 647 h 709"/>
              <a:gd name="T20" fmla="*/ 346 w 1587"/>
              <a:gd name="T21" fmla="*/ 629 h 709"/>
              <a:gd name="T22" fmla="*/ 373 w 1587"/>
              <a:gd name="T23" fmla="*/ 638 h 709"/>
              <a:gd name="T24" fmla="*/ 408 w 1587"/>
              <a:gd name="T25" fmla="*/ 638 h 709"/>
              <a:gd name="T26" fmla="*/ 435 w 1587"/>
              <a:gd name="T27" fmla="*/ 585 h 709"/>
              <a:gd name="T28" fmla="*/ 470 w 1587"/>
              <a:gd name="T29" fmla="*/ 594 h 709"/>
              <a:gd name="T30" fmla="*/ 506 w 1587"/>
              <a:gd name="T31" fmla="*/ 558 h 709"/>
              <a:gd name="T32" fmla="*/ 532 w 1587"/>
              <a:gd name="T33" fmla="*/ 541 h 709"/>
              <a:gd name="T34" fmla="*/ 568 w 1587"/>
              <a:gd name="T35" fmla="*/ 461 h 709"/>
              <a:gd name="T36" fmla="*/ 594 w 1587"/>
              <a:gd name="T37" fmla="*/ 399 h 709"/>
              <a:gd name="T38" fmla="*/ 630 w 1587"/>
              <a:gd name="T39" fmla="*/ 408 h 709"/>
              <a:gd name="T40" fmla="*/ 665 w 1587"/>
              <a:gd name="T41" fmla="*/ 337 h 709"/>
              <a:gd name="T42" fmla="*/ 692 w 1587"/>
              <a:gd name="T43" fmla="*/ 222 h 709"/>
              <a:gd name="T44" fmla="*/ 727 w 1587"/>
              <a:gd name="T45" fmla="*/ 177 h 709"/>
              <a:gd name="T46" fmla="*/ 754 w 1587"/>
              <a:gd name="T47" fmla="*/ 151 h 709"/>
              <a:gd name="T48" fmla="*/ 789 w 1587"/>
              <a:gd name="T49" fmla="*/ 169 h 709"/>
              <a:gd name="T50" fmla="*/ 816 w 1587"/>
              <a:gd name="T51" fmla="*/ 107 h 709"/>
              <a:gd name="T52" fmla="*/ 851 w 1587"/>
              <a:gd name="T53" fmla="*/ 151 h 709"/>
              <a:gd name="T54" fmla="*/ 887 w 1587"/>
              <a:gd name="T55" fmla="*/ 151 h 709"/>
              <a:gd name="T56" fmla="*/ 913 w 1587"/>
              <a:gd name="T57" fmla="*/ 80 h 709"/>
              <a:gd name="T58" fmla="*/ 949 w 1587"/>
              <a:gd name="T59" fmla="*/ 160 h 709"/>
              <a:gd name="T60" fmla="*/ 975 w 1587"/>
              <a:gd name="T61" fmla="*/ 124 h 709"/>
              <a:gd name="T62" fmla="*/ 1011 w 1587"/>
              <a:gd name="T63" fmla="*/ 186 h 709"/>
              <a:gd name="T64" fmla="*/ 1038 w 1587"/>
              <a:gd name="T65" fmla="*/ 151 h 709"/>
              <a:gd name="T66" fmla="*/ 1073 w 1587"/>
              <a:gd name="T67" fmla="*/ 222 h 709"/>
              <a:gd name="T68" fmla="*/ 1108 w 1587"/>
              <a:gd name="T69" fmla="*/ 275 h 709"/>
              <a:gd name="T70" fmla="*/ 1135 w 1587"/>
              <a:gd name="T71" fmla="*/ 381 h 709"/>
              <a:gd name="T72" fmla="*/ 1171 w 1587"/>
              <a:gd name="T73" fmla="*/ 266 h 709"/>
              <a:gd name="T74" fmla="*/ 1197 w 1587"/>
              <a:gd name="T75" fmla="*/ 408 h 709"/>
              <a:gd name="T76" fmla="*/ 1233 w 1587"/>
              <a:gd name="T77" fmla="*/ 434 h 709"/>
              <a:gd name="T78" fmla="*/ 1259 w 1587"/>
              <a:gd name="T79" fmla="*/ 496 h 709"/>
              <a:gd name="T80" fmla="*/ 1295 w 1587"/>
              <a:gd name="T81" fmla="*/ 541 h 709"/>
              <a:gd name="T82" fmla="*/ 1330 w 1587"/>
              <a:gd name="T83" fmla="*/ 532 h 709"/>
              <a:gd name="T84" fmla="*/ 1357 w 1587"/>
              <a:gd name="T85" fmla="*/ 550 h 709"/>
              <a:gd name="T86" fmla="*/ 1392 w 1587"/>
              <a:gd name="T87" fmla="*/ 612 h 709"/>
              <a:gd name="T88" fmla="*/ 1419 w 1587"/>
              <a:gd name="T89" fmla="*/ 665 h 709"/>
              <a:gd name="T90" fmla="*/ 1454 w 1587"/>
              <a:gd name="T91" fmla="*/ 647 h 709"/>
              <a:gd name="T92" fmla="*/ 1490 w 1587"/>
              <a:gd name="T93" fmla="*/ 629 h 709"/>
              <a:gd name="T94" fmla="*/ 1516 w 1587"/>
              <a:gd name="T95" fmla="*/ 683 h 709"/>
              <a:gd name="T96" fmla="*/ 1552 w 1587"/>
              <a:gd name="T97" fmla="*/ 665 h 709"/>
              <a:gd name="T98" fmla="*/ 1578 w 1587"/>
              <a:gd name="T99" fmla="*/ 683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87" h="709">
                <a:moveTo>
                  <a:pt x="0" y="683"/>
                </a:moveTo>
                <a:lnTo>
                  <a:pt x="9" y="683"/>
                </a:lnTo>
                <a:lnTo>
                  <a:pt x="18" y="683"/>
                </a:lnTo>
                <a:lnTo>
                  <a:pt x="27" y="691"/>
                </a:lnTo>
                <a:lnTo>
                  <a:pt x="36" y="691"/>
                </a:lnTo>
                <a:lnTo>
                  <a:pt x="44" y="683"/>
                </a:lnTo>
                <a:lnTo>
                  <a:pt x="53" y="683"/>
                </a:lnTo>
                <a:lnTo>
                  <a:pt x="62" y="683"/>
                </a:lnTo>
                <a:lnTo>
                  <a:pt x="62" y="700"/>
                </a:lnTo>
                <a:lnTo>
                  <a:pt x="71" y="683"/>
                </a:lnTo>
                <a:lnTo>
                  <a:pt x="80" y="683"/>
                </a:lnTo>
                <a:lnTo>
                  <a:pt x="89" y="691"/>
                </a:lnTo>
                <a:lnTo>
                  <a:pt x="98" y="691"/>
                </a:lnTo>
                <a:lnTo>
                  <a:pt x="107" y="683"/>
                </a:lnTo>
                <a:lnTo>
                  <a:pt x="115" y="683"/>
                </a:lnTo>
                <a:lnTo>
                  <a:pt x="124" y="674"/>
                </a:lnTo>
                <a:lnTo>
                  <a:pt x="133" y="683"/>
                </a:lnTo>
                <a:lnTo>
                  <a:pt x="133" y="683"/>
                </a:lnTo>
                <a:lnTo>
                  <a:pt x="142" y="683"/>
                </a:lnTo>
                <a:lnTo>
                  <a:pt x="151" y="700"/>
                </a:lnTo>
                <a:lnTo>
                  <a:pt x="160" y="674"/>
                </a:lnTo>
                <a:lnTo>
                  <a:pt x="169" y="691"/>
                </a:lnTo>
                <a:lnTo>
                  <a:pt x="177" y="683"/>
                </a:lnTo>
                <a:lnTo>
                  <a:pt x="186" y="683"/>
                </a:lnTo>
                <a:lnTo>
                  <a:pt x="195" y="683"/>
                </a:lnTo>
                <a:lnTo>
                  <a:pt x="204" y="674"/>
                </a:lnTo>
                <a:lnTo>
                  <a:pt x="213" y="674"/>
                </a:lnTo>
                <a:lnTo>
                  <a:pt x="213" y="674"/>
                </a:lnTo>
                <a:lnTo>
                  <a:pt x="222" y="665"/>
                </a:lnTo>
                <a:lnTo>
                  <a:pt x="231" y="674"/>
                </a:lnTo>
                <a:lnTo>
                  <a:pt x="240" y="647"/>
                </a:lnTo>
                <a:lnTo>
                  <a:pt x="248" y="683"/>
                </a:lnTo>
                <a:lnTo>
                  <a:pt x="257" y="665"/>
                </a:lnTo>
                <a:lnTo>
                  <a:pt x="266" y="674"/>
                </a:lnTo>
                <a:lnTo>
                  <a:pt x="275" y="656"/>
                </a:lnTo>
                <a:lnTo>
                  <a:pt x="284" y="665"/>
                </a:lnTo>
                <a:lnTo>
                  <a:pt x="293" y="674"/>
                </a:lnTo>
                <a:lnTo>
                  <a:pt x="293" y="647"/>
                </a:lnTo>
                <a:lnTo>
                  <a:pt x="302" y="647"/>
                </a:lnTo>
                <a:lnTo>
                  <a:pt x="310" y="647"/>
                </a:lnTo>
                <a:lnTo>
                  <a:pt x="319" y="647"/>
                </a:lnTo>
                <a:lnTo>
                  <a:pt x="328" y="638"/>
                </a:lnTo>
                <a:lnTo>
                  <a:pt x="337" y="629"/>
                </a:lnTo>
                <a:lnTo>
                  <a:pt x="346" y="629"/>
                </a:lnTo>
                <a:lnTo>
                  <a:pt x="355" y="647"/>
                </a:lnTo>
                <a:lnTo>
                  <a:pt x="364" y="629"/>
                </a:lnTo>
                <a:lnTo>
                  <a:pt x="364" y="647"/>
                </a:lnTo>
                <a:lnTo>
                  <a:pt x="373" y="638"/>
                </a:lnTo>
                <a:lnTo>
                  <a:pt x="381" y="629"/>
                </a:lnTo>
                <a:lnTo>
                  <a:pt x="390" y="621"/>
                </a:lnTo>
                <a:lnTo>
                  <a:pt x="399" y="638"/>
                </a:lnTo>
                <a:lnTo>
                  <a:pt x="408" y="638"/>
                </a:lnTo>
                <a:lnTo>
                  <a:pt x="417" y="621"/>
                </a:lnTo>
                <a:lnTo>
                  <a:pt x="426" y="638"/>
                </a:lnTo>
                <a:lnTo>
                  <a:pt x="435" y="576"/>
                </a:lnTo>
                <a:lnTo>
                  <a:pt x="435" y="585"/>
                </a:lnTo>
                <a:lnTo>
                  <a:pt x="443" y="576"/>
                </a:lnTo>
                <a:lnTo>
                  <a:pt x="452" y="585"/>
                </a:lnTo>
                <a:lnTo>
                  <a:pt x="461" y="603"/>
                </a:lnTo>
                <a:lnTo>
                  <a:pt x="470" y="594"/>
                </a:lnTo>
                <a:lnTo>
                  <a:pt x="479" y="532"/>
                </a:lnTo>
                <a:lnTo>
                  <a:pt x="488" y="550"/>
                </a:lnTo>
                <a:lnTo>
                  <a:pt x="497" y="585"/>
                </a:lnTo>
                <a:lnTo>
                  <a:pt x="506" y="558"/>
                </a:lnTo>
                <a:lnTo>
                  <a:pt x="514" y="567"/>
                </a:lnTo>
                <a:lnTo>
                  <a:pt x="514" y="567"/>
                </a:lnTo>
                <a:lnTo>
                  <a:pt x="523" y="532"/>
                </a:lnTo>
                <a:lnTo>
                  <a:pt x="532" y="541"/>
                </a:lnTo>
                <a:lnTo>
                  <a:pt x="541" y="514"/>
                </a:lnTo>
                <a:lnTo>
                  <a:pt x="550" y="496"/>
                </a:lnTo>
                <a:lnTo>
                  <a:pt x="559" y="523"/>
                </a:lnTo>
                <a:lnTo>
                  <a:pt x="568" y="461"/>
                </a:lnTo>
                <a:lnTo>
                  <a:pt x="576" y="461"/>
                </a:lnTo>
                <a:lnTo>
                  <a:pt x="585" y="443"/>
                </a:lnTo>
                <a:lnTo>
                  <a:pt x="594" y="488"/>
                </a:lnTo>
                <a:lnTo>
                  <a:pt x="594" y="399"/>
                </a:lnTo>
                <a:lnTo>
                  <a:pt x="603" y="381"/>
                </a:lnTo>
                <a:lnTo>
                  <a:pt x="612" y="426"/>
                </a:lnTo>
                <a:lnTo>
                  <a:pt x="621" y="390"/>
                </a:lnTo>
                <a:lnTo>
                  <a:pt x="630" y="408"/>
                </a:lnTo>
                <a:lnTo>
                  <a:pt x="639" y="381"/>
                </a:lnTo>
                <a:lnTo>
                  <a:pt x="647" y="319"/>
                </a:lnTo>
                <a:lnTo>
                  <a:pt x="656" y="372"/>
                </a:lnTo>
                <a:lnTo>
                  <a:pt x="665" y="337"/>
                </a:lnTo>
                <a:lnTo>
                  <a:pt x="665" y="293"/>
                </a:lnTo>
                <a:lnTo>
                  <a:pt x="674" y="293"/>
                </a:lnTo>
                <a:lnTo>
                  <a:pt x="683" y="302"/>
                </a:lnTo>
                <a:lnTo>
                  <a:pt x="692" y="222"/>
                </a:lnTo>
                <a:lnTo>
                  <a:pt x="701" y="240"/>
                </a:lnTo>
                <a:lnTo>
                  <a:pt x="709" y="240"/>
                </a:lnTo>
                <a:lnTo>
                  <a:pt x="718" y="293"/>
                </a:lnTo>
                <a:lnTo>
                  <a:pt x="727" y="177"/>
                </a:lnTo>
                <a:lnTo>
                  <a:pt x="736" y="284"/>
                </a:lnTo>
                <a:lnTo>
                  <a:pt x="736" y="240"/>
                </a:lnTo>
                <a:lnTo>
                  <a:pt x="745" y="177"/>
                </a:lnTo>
                <a:lnTo>
                  <a:pt x="754" y="151"/>
                </a:lnTo>
                <a:lnTo>
                  <a:pt x="763" y="177"/>
                </a:lnTo>
                <a:lnTo>
                  <a:pt x="772" y="231"/>
                </a:lnTo>
                <a:lnTo>
                  <a:pt x="780" y="160"/>
                </a:lnTo>
                <a:lnTo>
                  <a:pt x="789" y="169"/>
                </a:lnTo>
                <a:lnTo>
                  <a:pt x="798" y="107"/>
                </a:lnTo>
                <a:lnTo>
                  <a:pt x="807" y="133"/>
                </a:lnTo>
                <a:lnTo>
                  <a:pt x="816" y="98"/>
                </a:lnTo>
                <a:lnTo>
                  <a:pt x="816" y="107"/>
                </a:lnTo>
                <a:lnTo>
                  <a:pt x="825" y="169"/>
                </a:lnTo>
                <a:lnTo>
                  <a:pt x="834" y="151"/>
                </a:lnTo>
                <a:lnTo>
                  <a:pt x="842" y="0"/>
                </a:lnTo>
                <a:lnTo>
                  <a:pt x="851" y="151"/>
                </a:lnTo>
                <a:lnTo>
                  <a:pt x="860" y="115"/>
                </a:lnTo>
                <a:lnTo>
                  <a:pt x="869" y="98"/>
                </a:lnTo>
                <a:lnTo>
                  <a:pt x="878" y="89"/>
                </a:lnTo>
                <a:lnTo>
                  <a:pt x="887" y="151"/>
                </a:lnTo>
                <a:lnTo>
                  <a:pt x="887" y="53"/>
                </a:lnTo>
                <a:lnTo>
                  <a:pt x="896" y="142"/>
                </a:lnTo>
                <a:lnTo>
                  <a:pt x="905" y="89"/>
                </a:lnTo>
                <a:lnTo>
                  <a:pt x="913" y="80"/>
                </a:lnTo>
                <a:lnTo>
                  <a:pt x="922" y="107"/>
                </a:lnTo>
                <a:lnTo>
                  <a:pt x="931" y="71"/>
                </a:lnTo>
                <a:lnTo>
                  <a:pt x="940" y="124"/>
                </a:lnTo>
                <a:lnTo>
                  <a:pt x="949" y="160"/>
                </a:lnTo>
                <a:lnTo>
                  <a:pt x="958" y="89"/>
                </a:lnTo>
                <a:lnTo>
                  <a:pt x="967" y="98"/>
                </a:lnTo>
                <a:lnTo>
                  <a:pt x="967" y="62"/>
                </a:lnTo>
                <a:lnTo>
                  <a:pt x="975" y="124"/>
                </a:lnTo>
                <a:lnTo>
                  <a:pt x="984" y="160"/>
                </a:lnTo>
                <a:lnTo>
                  <a:pt x="993" y="160"/>
                </a:lnTo>
                <a:lnTo>
                  <a:pt x="1002" y="133"/>
                </a:lnTo>
                <a:lnTo>
                  <a:pt x="1011" y="186"/>
                </a:lnTo>
                <a:lnTo>
                  <a:pt x="1020" y="133"/>
                </a:lnTo>
                <a:lnTo>
                  <a:pt x="1029" y="107"/>
                </a:lnTo>
                <a:lnTo>
                  <a:pt x="1038" y="186"/>
                </a:lnTo>
                <a:lnTo>
                  <a:pt x="1038" y="151"/>
                </a:lnTo>
                <a:lnTo>
                  <a:pt x="1046" y="160"/>
                </a:lnTo>
                <a:lnTo>
                  <a:pt x="1055" y="204"/>
                </a:lnTo>
                <a:lnTo>
                  <a:pt x="1064" y="160"/>
                </a:lnTo>
                <a:lnTo>
                  <a:pt x="1073" y="222"/>
                </a:lnTo>
                <a:lnTo>
                  <a:pt x="1082" y="248"/>
                </a:lnTo>
                <a:lnTo>
                  <a:pt x="1091" y="284"/>
                </a:lnTo>
                <a:lnTo>
                  <a:pt x="1100" y="186"/>
                </a:lnTo>
                <a:lnTo>
                  <a:pt x="1108" y="275"/>
                </a:lnTo>
                <a:lnTo>
                  <a:pt x="1117" y="240"/>
                </a:lnTo>
                <a:lnTo>
                  <a:pt x="1117" y="319"/>
                </a:lnTo>
                <a:lnTo>
                  <a:pt x="1126" y="186"/>
                </a:lnTo>
                <a:lnTo>
                  <a:pt x="1135" y="381"/>
                </a:lnTo>
                <a:lnTo>
                  <a:pt x="1144" y="328"/>
                </a:lnTo>
                <a:lnTo>
                  <a:pt x="1153" y="328"/>
                </a:lnTo>
                <a:lnTo>
                  <a:pt x="1162" y="319"/>
                </a:lnTo>
                <a:lnTo>
                  <a:pt x="1171" y="266"/>
                </a:lnTo>
                <a:lnTo>
                  <a:pt x="1179" y="381"/>
                </a:lnTo>
                <a:lnTo>
                  <a:pt x="1188" y="346"/>
                </a:lnTo>
                <a:lnTo>
                  <a:pt x="1188" y="337"/>
                </a:lnTo>
                <a:lnTo>
                  <a:pt x="1197" y="408"/>
                </a:lnTo>
                <a:lnTo>
                  <a:pt x="1206" y="417"/>
                </a:lnTo>
                <a:lnTo>
                  <a:pt x="1215" y="470"/>
                </a:lnTo>
                <a:lnTo>
                  <a:pt x="1224" y="452"/>
                </a:lnTo>
                <a:lnTo>
                  <a:pt x="1233" y="434"/>
                </a:lnTo>
                <a:lnTo>
                  <a:pt x="1241" y="417"/>
                </a:lnTo>
                <a:lnTo>
                  <a:pt x="1250" y="505"/>
                </a:lnTo>
                <a:lnTo>
                  <a:pt x="1259" y="470"/>
                </a:lnTo>
                <a:lnTo>
                  <a:pt x="1259" y="496"/>
                </a:lnTo>
                <a:lnTo>
                  <a:pt x="1268" y="496"/>
                </a:lnTo>
                <a:lnTo>
                  <a:pt x="1277" y="408"/>
                </a:lnTo>
                <a:lnTo>
                  <a:pt x="1286" y="488"/>
                </a:lnTo>
                <a:lnTo>
                  <a:pt x="1295" y="541"/>
                </a:lnTo>
                <a:lnTo>
                  <a:pt x="1303" y="523"/>
                </a:lnTo>
                <a:lnTo>
                  <a:pt x="1312" y="514"/>
                </a:lnTo>
                <a:lnTo>
                  <a:pt x="1321" y="523"/>
                </a:lnTo>
                <a:lnTo>
                  <a:pt x="1330" y="532"/>
                </a:lnTo>
                <a:lnTo>
                  <a:pt x="1339" y="550"/>
                </a:lnTo>
                <a:lnTo>
                  <a:pt x="1339" y="603"/>
                </a:lnTo>
                <a:lnTo>
                  <a:pt x="1348" y="532"/>
                </a:lnTo>
                <a:lnTo>
                  <a:pt x="1357" y="550"/>
                </a:lnTo>
                <a:lnTo>
                  <a:pt x="1366" y="638"/>
                </a:lnTo>
                <a:lnTo>
                  <a:pt x="1374" y="629"/>
                </a:lnTo>
                <a:lnTo>
                  <a:pt x="1383" y="594"/>
                </a:lnTo>
                <a:lnTo>
                  <a:pt x="1392" y="612"/>
                </a:lnTo>
                <a:lnTo>
                  <a:pt x="1401" y="621"/>
                </a:lnTo>
                <a:lnTo>
                  <a:pt x="1410" y="629"/>
                </a:lnTo>
                <a:lnTo>
                  <a:pt x="1419" y="621"/>
                </a:lnTo>
                <a:lnTo>
                  <a:pt x="1419" y="665"/>
                </a:lnTo>
                <a:lnTo>
                  <a:pt x="1428" y="612"/>
                </a:lnTo>
                <a:lnTo>
                  <a:pt x="1436" y="594"/>
                </a:lnTo>
                <a:lnTo>
                  <a:pt x="1445" y="638"/>
                </a:lnTo>
                <a:lnTo>
                  <a:pt x="1454" y="647"/>
                </a:lnTo>
                <a:lnTo>
                  <a:pt x="1463" y="621"/>
                </a:lnTo>
                <a:lnTo>
                  <a:pt x="1472" y="603"/>
                </a:lnTo>
                <a:lnTo>
                  <a:pt x="1481" y="691"/>
                </a:lnTo>
                <a:lnTo>
                  <a:pt x="1490" y="629"/>
                </a:lnTo>
                <a:lnTo>
                  <a:pt x="1490" y="638"/>
                </a:lnTo>
                <a:lnTo>
                  <a:pt x="1499" y="674"/>
                </a:lnTo>
                <a:lnTo>
                  <a:pt x="1507" y="656"/>
                </a:lnTo>
                <a:lnTo>
                  <a:pt x="1516" y="683"/>
                </a:lnTo>
                <a:lnTo>
                  <a:pt x="1525" y="665"/>
                </a:lnTo>
                <a:lnTo>
                  <a:pt x="1534" y="656"/>
                </a:lnTo>
                <a:lnTo>
                  <a:pt x="1543" y="674"/>
                </a:lnTo>
                <a:lnTo>
                  <a:pt x="1552" y="665"/>
                </a:lnTo>
                <a:lnTo>
                  <a:pt x="1561" y="656"/>
                </a:lnTo>
                <a:lnTo>
                  <a:pt x="1561" y="709"/>
                </a:lnTo>
                <a:lnTo>
                  <a:pt x="1569" y="621"/>
                </a:lnTo>
                <a:lnTo>
                  <a:pt x="1578" y="683"/>
                </a:lnTo>
                <a:lnTo>
                  <a:pt x="1587" y="674"/>
                </a:lnTo>
              </a:path>
            </a:pathLst>
          </a:custGeom>
          <a:noFill/>
          <a:ln w="285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0" name="Freeform 37"/>
          <p:cNvSpPr>
            <a:spLocks/>
          </p:cNvSpPr>
          <p:nvPr/>
        </p:nvSpPr>
        <p:spPr bwMode="auto">
          <a:xfrm>
            <a:off x="4805016" y="3265811"/>
            <a:ext cx="2125734" cy="226370"/>
          </a:xfrm>
          <a:custGeom>
            <a:avLst/>
            <a:gdLst>
              <a:gd name="T0" fmla="*/ 18 w 1587"/>
              <a:gd name="T1" fmla="*/ 169 h 169"/>
              <a:gd name="T2" fmla="*/ 62 w 1587"/>
              <a:gd name="T3" fmla="*/ 169 h 169"/>
              <a:gd name="T4" fmla="*/ 98 w 1587"/>
              <a:gd name="T5" fmla="*/ 169 h 169"/>
              <a:gd name="T6" fmla="*/ 133 w 1587"/>
              <a:gd name="T7" fmla="*/ 169 h 169"/>
              <a:gd name="T8" fmla="*/ 169 w 1587"/>
              <a:gd name="T9" fmla="*/ 169 h 169"/>
              <a:gd name="T10" fmla="*/ 204 w 1587"/>
              <a:gd name="T11" fmla="*/ 169 h 169"/>
              <a:gd name="T12" fmla="*/ 240 w 1587"/>
              <a:gd name="T13" fmla="*/ 169 h 169"/>
              <a:gd name="T14" fmla="*/ 275 w 1587"/>
              <a:gd name="T15" fmla="*/ 160 h 169"/>
              <a:gd name="T16" fmla="*/ 310 w 1587"/>
              <a:gd name="T17" fmla="*/ 160 h 169"/>
              <a:gd name="T18" fmla="*/ 346 w 1587"/>
              <a:gd name="T19" fmla="*/ 160 h 169"/>
              <a:gd name="T20" fmla="*/ 381 w 1587"/>
              <a:gd name="T21" fmla="*/ 151 h 169"/>
              <a:gd name="T22" fmla="*/ 417 w 1587"/>
              <a:gd name="T23" fmla="*/ 142 h 169"/>
              <a:gd name="T24" fmla="*/ 452 w 1587"/>
              <a:gd name="T25" fmla="*/ 124 h 169"/>
              <a:gd name="T26" fmla="*/ 488 w 1587"/>
              <a:gd name="T27" fmla="*/ 115 h 169"/>
              <a:gd name="T28" fmla="*/ 523 w 1587"/>
              <a:gd name="T29" fmla="*/ 89 h 169"/>
              <a:gd name="T30" fmla="*/ 559 w 1587"/>
              <a:gd name="T31" fmla="*/ 71 h 169"/>
              <a:gd name="T32" fmla="*/ 594 w 1587"/>
              <a:gd name="T33" fmla="*/ 53 h 169"/>
              <a:gd name="T34" fmla="*/ 630 w 1587"/>
              <a:gd name="T35" fmla="*/ 27 h 169"/>
              <a:gd name="T36" fmla="*/ 665 w 1587"/>
              <a:gd name="T37" fmla="*/ 9 h 169"/>
              <a:gd name="T38" fmla="*/ 701 w 1587"/>
              <a:gd name="T39" fmla="*/ 0 h 169"/>
              <a:gd name="T40" fmla="*/ 736 w 1587"/>
              <a:gd name="T41" fmla="*/ 0 h 169"/>
              <a:gd name="T42" fmla="*/ 772 w 1587"/>
              <a:gd name="T43" fmla="*/ 0 h 169"/>
              <a:gd name="T44" fmla="*/ 807 w 1587"/>
              <a:gd name="T45" fmla="*/ 9 h 169"/>
              <a:gd name="T46" fmla="*/ 842 w 1587"/>
              <a:gd name="T47" fmla="*/ 27 h 169"/>
              <a:gd name="T48" fmla="*/ 878 w 1587"/>
              <a:gd name="T49" fmla="*/ 36 h 169"/>
              <a:gd name="T50" fmla="*/ 913 w 1587"/>
              <a:gd name="T51" fmla="*/ 45 h 169"/>
              <a:gd name="T52" fmla="*/ 949 w 1587"/>
              <a:gd name="T53" fmla="*/ 62 h 169"/>
              <a:gd name="T54" fmla="*/ 984 w 1587"/>
              <a:gd name="T55" fmla="*/ 80 h 169"/>
              <a:gd name="T56" fmla="*/ 1029 w 1587"/>
              <a:gd name="T57" fmla="*/ 98 h 169"/>
              <a:gd name="T58" fmla="*/ 1064 w 1587"/>
              <a:gd name="T59" fmla="*/ 115 h 169"/>
              <a:gd name="T60" fmla="*/ 1100 w 1587"/>
              <a:gd name="T61" fmla="*/ 124 h 169"/>
              <a:gd name="T62" fmla="*/ 1135 w 1587"/>
              <a:gd name="T63" fmla="*/ 133 h 169"/>
              <a:gd name="T64" fmla="*/ 1171 w 1587"/>
              <a:gd name="T65" fmla="*/ 142 h 169"/>
              <a:gd name="T66" fmla="*/ 1206 w 1587"/>
              <a:gd name="T67" fmla="*/ 142 h 169"/>
              <a:gd name="T68" fmla="*/ 1241 w 1587"/>
              <a:gd name="T69" fmla="*/ 151 h 169"/>
              <a:gd name="T70" fmla="*/ 1277 w 1587"/>
              <a:gd name="T71" fmla="*/ 151 h 169"/>
              <a:gd name="T72" fmla="*/ 1312 w 1587"/>
              <a:gd name="T73" fmla="*/ 160 h 169"/>
              <a:gd name="T74" fmla="*/ 1348 w 1587"/>
              <a:gd name="T75" fmla="*/ 160 h 169"/>
              <a:gd name="T76" fmla="*/ 1383 w 1587"/>
              <a:gd name="T77" fmla="*/ 160 h 169"/>
              <a:gd name="T78" fmla="*/ 1419 w 1587"/>
              <a:gd name="T79" fmla="*/ 169 h 169"/>
              <a:gd name="T80" fmla="*/ 1454 w 1587"/>
              <a:gd name="T81" fmla="*/ 169 h 169"/>
              <a:gd name="T82" fmla="*/ 1490 w 1587"/>
              <a:gd name="T83" fmla="*/ 169 h 169"/>
              <a:gd name="T84" fmla="*/ 1525 w 1587"/>
              <a:gd name="T85" fmla="*/ 169 h 169"/>
              <a:gd name="T86" fmla="*/ 1561 w 1587"/>
              <a:gd name="T87" fmla="*/ 16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87" h="169">
                <a:moveTo>
                  <a:pt x="0" y="169"/>
                </a:moveTo>
                <a:lnTo>
                  <a:pt x="9" y="169"/>
                </a:lnTo>
                <a:lnTo>
                  <a:pt x="18" y="169"/>
                </a:lnTo>
                <a:lnTo>
                  <a:pt x="36" y="169"/>
                </a:lnTo>
                <a:lnTo>
                  <a:pt x="44" y="169"/>
                </a:lnTo>
                <a:lnTo>
                  <a:pt x="62" y="169"/>
                </a:lnTo>
                <a:lnTo>
                  <a:pt x="71" y="169"/>
                </a:lnTo>
                <a:lnTo>
                  <a:pt x="80" y="169"/>
                </a:lnTo>
                <a:lnTo>
                  <a:pt x="98" y="169"/>
                </a:lnTo>
                <a:lnTo>
                  <a:pt x="107" y="169"/>
                </a:lnTo>
                <a:lnTo>
                  <a:pt x="115" y="169"/>
                </a:lnTo>
                <a:lnTo>
                  <a:pt x="133" y="169"/>
                </a:lnTo>
                <a:lnTo>
                  <a:pt x="142" y="169"/>
                </a:lnTo>
                <a:lnTo>
                  <a:pt x="151" y="169"/>
                </a:lnTo>
                <a:lnTo>
                  <a:pt x="169" y="169"/>
                </a:lnTo>
                <a:lnTo>
                  <a:pt x="177" y="169"/>
                </a:lnTo>
                <a:lnTo>
                  <a:pt x="186" y="169"/>
                </a:lnTo>
                <a:lnTo>
                  <a:pt x="204" y="169"/>
                </a:lnTo>
                <a:lnTo>
                  <a:pt x="213" y="169"/>
                </a:lnTo>
                <a:lnTo>
                  <a:pt x="222" y="169"/>
                </a:lnTo>
                <a:lnTo>
                  <a:pt x="240" y="169"/>
                </a:lnTo>
                <a:lnTo>
                  <a:pt x="248" y="160"/>
                </a:lnTo>
                <a:lnTo>
                  <a:pt x="257" y="160"/>
                </a:lnTo>
                <a:lnTo>
                  <a:pt x="275" y="160"/>
                </a:lnTo>
                <a:lnTo>
                  <a:pt x="284" y="160"/>
                </a:lnTo>
                <a:lnTo>
                  <a:pt x="293" y="160"/>
                </a:lnTo>
                <a:lnTo>
                  <a:pt x="310" y="160"/>
                </a:lnTo>
                <a:lnTo>
                  <a:pt x="319" y="160"/>
                </a:lnTo>
                <a:lnTo>
                  <a:pt x="328" y="160"/>
                </a:lnTo>
                <a:lnTo>
                  <a:pt x="346" y="160"/>
                </a:lnTo>
                <a:lnTo>
                  <a:pt x="355" y="151"/>
                </a:lnTo>
                <a:lnTo>
                  <a:pt x="373" y="151"/>
                </a:lnTo>
                <a:lnTo>
                  <a:pt x="381" y="151"/>
                </a:lnTo>
                <a:lnTo>
                  <a:pt x="390" y="151"/>
                </a:lnTo>
                <a:lnTo>
                  <a:pt x="408" y="142"/>
                </a:lnTo>
                <a:lnTo>
                  <a:pt x="417" y="142"/>
                </a:lnTo>
                <a:lnTo>
                  <a:pt x="426" y="142"/>
                </a:lnTo>
                <a:lnTo>
                  <a:pt x="443" y="133"/>
                </a:lnTo>
                <a:lnTo>
                  <a:pt x="452" y="124"/>
                </a:lnTo>
                <a:lnTo>
                  <a:pt x="461" y="124"/>
                </a:lnTo>
                <a:lnTo>
                  <a:pt x="479" y="115"/>
                </a:lnTo>
                <a:lnTo>
                  <a:pt x="488" y="115"/>
                </a:lnTo>
                <a:lnTo>
                  <a:pt x="497" y="107"/>
                </a:lnTo>
                <a:lnTo>
                  <a:pt x="514" y="98"/>
                </a:lnTo>
                <a:lnTo>
                  <a:pt x="523" y="89"/>
                </a:lnTo>
                <a:lnTo>
                  <a:pt x="532" y="89"/>
                </a:lnTo>
                <a:lnTo>
                  <a:pt x="550" y="80"/>
                </a:lnTo>
                <a:lnTo>
                  <a:pt x="559" y="71"/>
                </a:lnTo>
                <a:lnTo>
                  <a:pt x="568" y="62"/>
                </a:lnTo>
                <a:lnTo>
                  <a:pt x="585" y="53"/>
                </a:lnTo>
                <a:lnTo>
                  <a:pt x="594" y="53"/>
                </a:lnTo>
                <a:lnTo>
                  <a:pt x="603" y="45"/>
                </a:lnTo>
                <a:lnTo>
                  <a:pt x="621" y="36"/>
                </a:lnTo>
                <a:lnTo>
                  <a:pt x="630" y="27"/>
                </a:lnTo>
                <a:lnTo>
                  <a:pt x="639" y="18"/>
                </a:lnTo>
                <a:lnTo>
                  <a:pt x="656" y="18"/>
                </a:lnTo>
                <a:lnTo>
                  <a:pt x="665" y="9"/>
                </a:lnTo>
                <a:lnTo>
                  <a:pt x="683" y="9"/>
                </a:lnTo>
                <a:lnTo>
                  <a:pt x="692" y="0"/>
                </a:lnTo>
                <a:lnTo>
                  <a:pt x="701" y="0"/>
                </a:lnTo>
                <a:lnTo>
                  <a:pt x="718" y="0"/>
                </a:lnTo>
                <a:lnTo>
                  <a:pt x="727" y="0"/>
                </a:lnTo>
                <a:lnTo>
                  <a:pt x="736" y="0"/>
                </a:lnTo>
                <a:lnTo>
                  <a:pt x="754" y="0"/>
                </a:lnTo>
                <a:lnTo>
                  <a:pt x="763" y="0"/>
                </a:lnTo>
                <a:lnTo>
                  <a:pt x="772" y="0"/>
                </a:lnTo>
                <a:lnTo>
                  <a:pt x="789" y="9"/>
                </a:lnTo>
                <a:lnTo>
                  <a:pt x="798" y="9"/>
                </a:lnTo>
                <a:lnTo>
                  <a:pt x="807" y="9"/>
                </a:lnTo>
                <a:lnTo>
                  <a:pt x="825" y="18"/>
                </a:lnTo>
                <a:lnTo>
                  <a:pt x="834" y="18"/>
                </a:lnTo>
                <a:lnTo>
                  <a:pt x="842" y="27"/>
                </a:lnTo>
                <a:lnTo>
                  <a:pt x="860" y="27"/>
                </a:lnTo>
                <a:lnTo>
                  <a:pt x="869" y="27"/>
                </a:lnTo>
                <a:lnTo>
                  <a:pt x="878" y="36"/>
                </a:lnTo>
                <a:lnTo>
                  <a:pt x="896" y="36"/>
                </a:lnTo>
                <a:lnTo>
                  <a:pt x="905" y="45"/>
                </a:lnTo>
                <a:lnTo>
                  <a:pt x="913" y="45"/>
                </a:lnTo>
                <a:lnTo>
                  <a:pt x="931" y="53"/>
                </a:lnTo>
                <a:lnTo>
                  <a:pt x="940" y="53"/>
                </a:lnTo>
                <a:lnTo>
                  <a:pt x="949" y="62"/>
                </a:lnTo>
                <a:lnTo>
                  <a:pt x="967" y="71"/>
                </a:lnTo>
                <a:lnTo>
                  <a:pt x="975" y="71"/>
                </a:lnTo>
                <a:lnTo>
                  <a:pt x="984" y="80"/>
                </a:lnTo>
                <a:lnTo>
                  <a:pt x="1002" y="89"/>
                </a:lnTo>
                <a:lnTo>
                  <a:pt x="1011" y="89"/>
                </a:lnTo>
                <a:lnTo>
                  <a:pt x="1029" y="98"/>
                </a:lnTo>
                <a:lnTo>
                  <a:pt x="1038" y="98"/>
                </a:lnTo>
                <a:lnTo>
                  <a:pt x="1046" y="107"/>
                </a:lnTo>
                <a:lnTo>
                  <a:pt x="1064" y="115"/>
                </a:lnTo>
                <a:lnTo>
                  <a:pt x="1073" y="115"/>
                </a:lnTo>
                <a:lnTo>
                  <a:pt x="1082" y="124"/>
                </a:lnTo>
                <a:lnTo>
                  <a:pt x="1100" y="124"/>
                </a:lnTo>
                <a:lnTo>
                  <a:pt x="1108" y="124"/>
                </a:lnTo>
                <a:lnTo>
                  <a:pt x="1117" y="133"/>
                </a:lnTo>
                <a:lnTo>
                  <a:pt x="1135" y="133"/>
                </a:lnTo>
                <a:lnTo>
                  <a:pt x="1144" y="133"/>
                </a:lnTo>
                <a:lnTo>
                  <a:pt x="1153" y="133"/>
                </a:lnTo>
                <a:lnTo>
                  <a:pt x="1171" y="142"/>
                </a:lnTo>
                <a:lnTo>
                  <a:pt x="1179" y="142"/>
                </a:lnTo>
                <a:lnTo>
                  <a:pt x="1188" y="142"/>
                </a:lnTo>
                <a:lnTo>
                  <a:pt x="1206" y="142"/>
                </a:lnTo>
                <a:lnTo>
                  <a:pt x="1215" y="151"/>
                </a:lnTo>
                <a:lnTo>
                  <a:pt x="1224" y="151"/>
                </a:lnTo>
                <a:lnTo>
                  <a:pt x="1241" y="151"/>
                </a:lnTo>
                <a:lnTo>
                  <a:pt x="1250" y="151"/>
                </a:lnTo>
                <a:lnTo>
                  <a:pt x="1259" y="151"/>
                </a:lnTo>
                <a:lnTo>
                  <a:pt x="1277" y="151"/>
                </a:lnTo>
                <a:lnTo>
                  <a:pt x="1286" y="160"/>
                </a:lnTo>
                <a:lnTo>
                  <a:pt x="1295" y="160"/>
                </a:lnTo>
                <a:lnTo>
                  <a:pt x="1312" y="160"/>
                </a:lnTo>
                <a:lnTo>
                  <a:pt x="1321" y="160"/>
                </a:lnTo>
                <a:lnTo>
                  <a:pt x="1339" y="160"/>
                </a:lnTo>
                <a:lnTo>
                  <a:pt x="1348" y="160"/>
                </a:lnTo>
                <a:lnTo>
                  <a:pt x="1357" y="160"/>
                </a:lnTo>
                <a:lnTo>
                  <a:pt x="1366" y="160"/>
                </a:lnTo>
                <a:lnTo>
                  <a:pt x="1383" y="160"/>
                </a:lnTo>
                <a:lnTo>
                  <a:pt x="1392" y="169"/>
                </a:lnTo>
                <a:lnTo>
                  <a:pt x="1410" y="169"/>
                </a:lnTo>
                <a:lnTo>
                  <a:pt x="1419" y="169"/>
                </a:lnTo>
                <a:lnTo>
                  <a:pt x="1428" y="169"/>
                </a:lnTo>
                <a:lnTo>
                  <a:pt x="1445" y="169"/>
                </a:lnTo>
                <a:lnTo>
                  <a:pt x="1454" y="169"/>
                </a:lnTo>
                <a:lnTo>
                  <a:pt x="1463" y="169"/>
                </a:lnTo>
                <a:lnTo>
                  <a:pt x="1481" y="169"/>
                </a:lnTo>
                <a:lnTo>
                  <a:pt x="1490" y="169"/>
                </a:lnTo>
                <a:lnTo>
                  <a:pt x="1499" y="169"/>
                </a:lnTo>
                <a:lnTo>
                  <a:pt x="1516" y="169"/>
                </a:lnTo>
                <a:lnTo>
                  <a:pt x="1525" y="169"/>
                </a:lnTo>
                <a:lnTo>
                  <a:pt x="1534" y="169"/>
                </a:lnTo>
                <a:lnTo>
                  <a:pt x="1552" y="169"/>
                </a:lnTo>
                <a:lnTo>
                  <a:pt x="1561" y="169"/>
                </a:lnTo>
                <a:lnTo>
                  <a:pt x="1569" y="169"/>
                </a:lnTo>
                <a:lnTo>
                  <a:pt x="1587" y="169"/>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1" name="Freeform 38"/>
          <p:cNvSpPr>
            <a:spLocks/>
          </p:cNvSpPr>
          <p:nvPr/>
        </p:nvSpPr>
        <p:spPr bwMode="auto">
          <a:xfrm>
            <a:off x="4805016" y="3265811"/>
            <a:ext cx="2125734" cy="226370"/>
          </a:xfrm>
          <a:custGeom>
            <a:avLst/>
            <a:gdLst>
              <a:gd name="T0" fmla="*/ 18 w 1587"/>
              <a:gd name="T1" fmla="*/ 169 h 169"/>
              <a:gd name="T2" fmla="*/ 62 w 1587"/>
              <a:gd name="T3" fmla="*/ 169 h 169"/>
              <a:gd name="T4" fmla="*/ 98 w 1587"/>
              <a:gd name="T5" fmla="*/ 169 h 169"/>
              <a:gd name="T6" fmla="*/ 133 w 1587"/>
              <a:gd name="T7" fmla="*/ 169 h 169"/>
              <a:gd name="T8" fmla="*/ 169 w 1587"/>
              <a:gd name="T9" fmla="*/ 169 h 169"/>
              <a:gd name="T10" fmla="*/ 204 w 1587"/>
              <a:gd name="T11" fmla="*/ 169 h 169"/>
              <a:gd name="T12" fmla="*/ 240 w 1587"/>
              <a:gd name="T13" fmla="*/ 169 h 169"/>
              <a:gd name="T14" fmla="*/ 275 w 1587"/>
              <a:gd name="T15" fmla="*/ 169 h 169"/>
              <a:gd name="T16" fmla="*/ 310 w 1587"/>
              <a:gd name="T17" fmla="*/ 169 h 169"/>
              <a:gd name="T18" fmla="*/ 346 w 1587"/>
              <a:gd name="T19" fmla="*/ 160 h 169"/>
              <a:gd name="T20" fmla="*/ 381 w 1587"/>
              <a:gd name="T21" fmla="*/ 160 h 169"/>
              <a:gd name="T22" fmla="*/ 417 w 1587"/>
              <a:gd name="T23" fmla="*/ 160 h 169"/>
              <a:gd name="T24" fmla="*/ 452 w 1587"/>
              <a:gd name="T25" fmla="*/ 151 h 169"/>
              <a:gd name="T26" fmla="*/ 488 w 1587"/>
              <a:gd name="T27" fmla="*/ 142 h 169"/>
              <a:gd name="T28" fmla="*/ 523 w 1587"/>
              <a:gd name="T29" fmla="*/ 124 h 169"/>
              <a:gd name="T30" fmla="*/ 559 w 1587"/>
              <a:gd name="T31" fmla="*/ 115 h 169"/>
              <a:gd name="T32" fmla="*/ 594 w 1587"/>
              <a:gd name="T33" fmla="*/ 89 h 169"/>
              <a:gd name="T34" fmla="*/ 630 w 1587"/>
              <a:gd name="T35" fmla="*/ 71 h 169"/>
              <a:gd name="T36" fmla="*/ 665 w 1587"/>
              <a:gd name="T37" fmla="*/ 53 h 169"/>
              <a:gd name="T38" fmla="*/ 701 w 1587"/>
              <a:gd name="T39" fmla="*/ 27 h 169"/>
              <a:gd name="T40" fmla="*/ 736 w 1587"/>
              <a:gd name="T41" fmla="*/ 9 h 169"/>
              <a:gd name="T42" fmla="*/ 772 w 1587"/>
              <a:gd name="T43" fmla="*/ 0 h 169"/>
              <a:gd name="T44" fmla="*/ 807 w 1587"/>
              <a:gd name="T45" fmla="*/ 0 h 169"/>
              <a:gd name="T46" fmla="*/ 842 w 1587"/>
              <a:gd name="T47" fmla="*/ 0 h 169"/>
              <a:gd name="T48" fmla="*/ 878 w 1587"/>
              <a:gd name="T49" fmla="*/ 9 h 169"/>
              <a:gd name="T50" fmla="*/ 913 w 1587"/>
              <a:gd name="T51" fmla="*/ 27 h 169"/>
              <a:gd name="T52" fmla="*/ 949 w 1587"/>
              <a:gd name="T53" fmla="*/ 36 h 169"/>
              <a:gd name="T54" fmla="*/ 984 w 1587"/>
              <a:gd name="T55" fmla="*/ 45 h 169"/>
              <a:gd name="T56" fmla="*/ 1020 w 1587"/>
              <a:gd name="T57" fmla="*/ 62 h 169"/>
              <a:gd name="T58" fmla="*/ 1064 w 1587"/>
              <a:gd name="T59" fmla="*/ 80 h 169"/>
              <a:gd name="T60" fmla="*/ 1100 w 1587"/>
              <a:gd name="T61" fmla="*/ 98 h 169"/>
              <a:gd name="T62" fmla="*/ 1135 w 1587"/>
              <a:gd name="T63" fmla="*/ 115 h 169"/>
              <a:gd name="T64" fmla="*/ 1171 w 1587"/>
              <a:gd name="T65" fmla="*/ 124 h 169"/>
              <a:gd name="T66" fmla="*/ 1206 w 1587"/>
              <a:gd name="T67" fmla="*/ 133 h 169"/>
              <a:gd name="T68" fmla="*/ 1241 w 1587"/>
              <a:gd name="T69" fmla="*/ 142 h 169"/>
              <a:gd name="T70" fmla="*/ 1277 w 1587"/>
              <a:gd name="T71" fmla="*/ 142 h 169"/>
              <a:gd name="T72" fmla="*/ 1312 w 1587"/>
              <a:gd name="T73" fmla="*/ 151 h 169"/>
              <a:gd name="T74" fmla="*/ 1348 w 1587"/>
              <a:gd name="T75" fmla="*/ 151 h 169"/>
              <a:gd name="T76" fmla="*/ 1383 w 1587"/>
              <a:gd name="T77" fmla="*/ 160 h 169"/>
              <a:gd name="T78" fmla="*/ 1419 w 1587"/>
              <a:gd name="T79" fmla="*/ 160 h 169"/>
              <a:gd name="T80" fmla="*/ 1454 w 1587"/>
              <a:gd name="T81" fmla="*/ 160 h 169"/>
              <a:gd name="T82" fmla="*/ 1490 w 1587"/>
              <a:gd name="T83" fmla="*/ 169 h 169"/>
              <a:gd name="T84" fmla="*/ 1525 w 1587"/>
              <a:gd name="T85" fmla="*/ 169 h 169"/>
              <a:gd name="T86" fmla="*/ 1561 w 1587"/>
              <a:gd name="T87" fmla="*/ 16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87" h="169">
                <a:moveTo>
                  <a:pt x="0" y="169"/>
                </a:moveTo>
                <a:lnTo>
                  <a:pt x="9" y="169"/>
                </a:lnTo>
                <a:lnTo>
                  <a:pt x="18" y="169"/>
                </a:lnTo>
                <a:lnTo>
                  <a:pt x="36" y="169"/>
                </a:lnTo>
                <a:lnTo>
                  <a:pt x="44" y="169"/>
                </a:lnTo>
                <a:lnTo>
                  <a:pt x="62" y="169"/>
                </a:lnTo>
                <a:lnTo>
                  <a:pt x="71" y="169"/>
                </a:lnTo>
                <a:lnTo>
                  <a:pt x="80" y="169"/>
                </a:lnTo>
                <a:lnTo>
                  <a:pt x="98" y="169"/>
                </a:lnTo>
                <a:lnTo>
                  <a:pt x="107" y="169"/>
                </a:lnTo>
                <a:lnTo>
                  <a:pt x="115" y="169"/>
                </a:lnTo>
                <a:lnTo>
                  <a:pt x="133" y="169"/>
                </a:lnTo>
                <a:lnTo>
                  <a:pt x="142" y="169"/>
                </a:lnTo>
                <a:lnTo>
                  <a:pt x="151" y="169"/>
                </a:lnTo>
                <a:lnTo>
                  <a:pt x="169" y="169"/>
                </a:lnTo>
                <a:lnTo>
                  <a:pt x="177" y="169"/>
                </a:lnTo>
                <a:lnTo>
                  <a:pt x="186" y="169"/>
                </a:lnTo>
                <a:lnTo>
                  <a:pt x="204" y="169"/>
                </a:lnTo>
                <a:lnTo>
                  <a:pt x="213" y="169"/>
                </a:lnTo>
                <a:lnTo>
                  <a:pt x="222" y="169"/>
                </a:lnTo>
                <a:lnTo>
                  <a:pt x="240" y="169"/>
                </a:lnTo>
                <a:lnTo>
                  <a:pt x="248" y="169"/>
                </a:lnTo>
                <a:lnTo>
                  <a:pt x="257" y="169"/>
                </a:lnTo>
                <a:lnTo>
                  <a:pt x="275" y="169"/>
                </a:lnTo>
                <a:lnTo>
                  <a:pt x="284" y="169"/>
                </a:lnTo>
                <a:lnTo>
                  <a:pt x="293" y="169"/>
                </a:lnTo>
                <a:lnTo>
                  <a:pt x="310" y="169"/>
                </a:lnTo>
                <a:lnTo>
                  <a:pt x="319" y="160"/>
                </a:lnTo>
                <a:lnTo>
                  <a:pt x="328" y="160"/>
                </a:lnTo>
                <a:lnTo>
                  <a:pt x="346" y="160"/>
                </a:lnTo>
                <a:lnTo>
                  <a:pt x="355" y="160"/>
                </a:lnTo>
                <a:lnTo>
                  <a:pt x="373" y="160"/>
                </a:lnTo>
                <a:lnTo>
                  <a:pt x="381" y="160"/>
                </a:lnTo>
                <a:lnTo>
                  <a:pt x="390" y="160"/>
                </a:lnTo>
                <a:lnTo>
                  <a:pt x="408" y="160"/>
                </a:lnTo>
                <a:lnTo>
                  <a:pt x="417" y="160"/>
                </a:lnTo>
                <a:lnTo>
                  <a:pt x="426" y="151"/>
                </a:lnTo>
                <a:lnTo>
                  <a:pt x="443" y="151"/>
                </a:lnTo>
                <a:lnTo>
                  <a:pt x="452" y="151"/>
                </a:lnTo>
                <a:lnTo>
                  <a:pt x="461" y="151"/>
                </a:lnTo>
                <a:lnTo>
                  <a:pt x="479" y="142"/>
                </a:lnTo>
                <a:lnTo>
                  <a:pt x="488" y="142"/>
                </a:lnTo>
                <a:lnTo>
                  <a:pt x="497" y="142"/>
                </a:lnTo>
                <a:lnTo>
                  <a:pt x="514" y="133"/>
                </a:lnTo>
                <a:lnTo>
                  <a:pt x="523" y="124"/>
                </a:lnTo>
                <a:lnTo>
                  <a:pt x="532" y="124"/>
                </a:lnTo>
                <a:lnTo>
                  <a:pt x="550" y="115"/>
                </a:lnTo>
                <a:lnTo>
                  <a:pt x="559" y="115"/>
                </a:lnTo>
                <a:lnTo>
                  <a:pt x="568" y="107"/>
                </a:lnTo>
                <a:lnTo>
                  <a:pt x="585" y="98"/>
                </a:lnTo>
                <a:lnTo>
                  <a:pt x="594" y="89"/>
                </a:lnTo>
                <a:lnTo>
                  <a:pt x="603" y="89"/>
                </a:lnTo>
                <a:lnTo>
                  <a:pt x="621" y="80"/>
                </a:lnTo>
                <a:lnTo>
                  <a:pt x="630" y="71"/>
                </a:lnTo>
                <a:lnTo>
                  <a:pt x="639" y="62"/>
                </a:lnTo>
                <a:lnTo>
                  <a:pt x="656" y="53"/>
                </a:lnTo>
                <a:lnTo>
                  <a:pt x="665" y="53"/>
                </a:lnTo>
                <a:lnTo>
                  <a:pt x="683" y="45"/>
                </a:lnTo>
                <a:lnTo>
                  <a:pt x="692" y="36"/>
                </a:lnTo>
                <a:lnTo>
                  <a:pt x="701" y="27"/>
                </a:lnTo>
                <a:lnTo>
                  <a:pt x="709" y="18"/>
                </a:lnTo>
                <a:lnTo>
                  <a:pt x="727" y="18"/>
                </a:lnTo>
                <a:lnTo>
                  <a:pt x="736" y="9"/>
                </a:lnTo>
                <a:lnTo>
                  <a:pt x="754" y="9"/>
                </a:lnTo>
                <a:lnTo>
                  <a:pt x="763" y="0"/>
                </a:lnTo>
                <a:lnTo>
                  <a:pt x="772" y="0"/>
                </a:lnTo>
                <a:lnTo>
                  <a:pt x="789" y="0"/>
                </a:lnTo>
                <a:lnTo>
                  <a:pt x="798" y="0"/>
                </a:lnTo>
                <a:lnTo>
                  <a:pt x="807" y="0"/>
                </a:lnTo>
                <a:lnTo>
                  <a:pt x="825" y="0"/>
                </a:lnTo>
                <a:lnTo>
                  <a:pt x="834" y="0"/>
                </a:lnTo>
                <a:lnTo>
                  <a:pt x="842" y="0"/>
                </a:lnTo>
                <a:lnTo>
                  <a:pt x="860" y="9"/>
                </a:lnTo>
                <a:lnTo>
                  <a:pt x="869" y="9"/>
                </a:lnTo>
                <a:lnTo>
                  <a:pt x="878" y="9"/>
                </a:lnTo>
                <a:lnTo>
                  <a:pt x="896" y="18"/>
                </a:lnTo>
                <a:lnTo>
                  <a:pt x="905" y="18"/>
                </a:lnTo>
                <a:lnTo>
                  <a:pt x="913" y="27"/>
                </a:lnTo>
                <a:lnTo>
                  <a:pt x="931" y="27"/>
                </a:lnTo>
                <a:lnTo>
                  <a:pt x="940" y="27"/>
                </a:lnTo>
                <a:lnTo>
                  <a:pt x="949" y="36"/>
                </a:lnTo>
                <a:lnTo>
                  <a:pt x="967" y="36"/>
                </a:lnTo>
                <a:lnTo>
                  <a:pt x="975" y="45"/>
                </a:lnTo>
                <a:lnTo>
                  <a:pt x="984" y="45"/>
                </a:lnTo>
                <a:lnTo>
                  <a:pt x="1002" y="53"/>
                </a:lnTo>
                <a:lnTo>
                  <a:pt x="1011" y="53"/>
                </a:lnTo>
                <a:lnTo>
                  <a:pt x="1020" y="62"/>
                </a:lnTo>
                <a:lnTo>
                  <a:pt x="1038" y="71"/>
                </a:lnTo>
                <a:lnTo>
                  <a:pt x="1046" y="71"/>
                </a:lnTo>
                <a:lnTo>
                  <a:pt x="1064" y="80"/>
                </a:lnTo>
                <a:lnTo>
                  <a:pt x="1073" y="89"/>
                </a:lnTo>
                <a:lnTo>
                  <a:pt x="1082" y="89"/>
                </a:lnTo>
                <a:lnTo>
                  <a:pt x="1100" y="98"/>
                </a:lnTo>
                <a:lnTo>
                  <a:pt x="1108" y="98"/>
                </a:lnTo>
                <a:lnTo>
                  <a:pt x="1117" y="107"/>
                </a:lnTo>
                <a:lnTo>
                  <a:pt x="1135" y="115"/>
                </a:lnTo>
                <a:lnTo>
                  <a:pt x="1144" y="115"/>
                </a:lnTo>
                <a:lnTo>
                  <a:pt x="1153" y="124"/>
                </a:lnTo>
                <a:lnTo>
                  <a:pt x="1171" y="124"/>
                </a:lnTo>
                <a:lnTo>
                  <a:pt x="1179" y="124"/>
                </a:lnTo>
                <a:lnTo>
                  <a:pt x="1188" y="133"/>
                </a:lnTo>
                <a:lnTo>
                  <a:pt x="1206" y="133"/>
                </a:lnTo>
                <a:lnTo>
                  <a:pt x="1215" y="133"/>
                </a:lnTo>
                <a:lnTo>
                  <a:pt x="1224" y="133"/>
                </a:lnTo>
                <a:lnTo>
                  <a:pt x="1241" y="142"/>
                </a:lnTo>
                <a:lnTo>
                  <a:pt x="1250" y="142"/>
                </a:lnTo>
                <a:lnTo>
                  <a:pt x="1259" y="142"/>
                </a:lnTo>
                <a:lnTo>
                  <a:pt x="1277" y="142"/>
                </a:lnTo>
                <a:lnTo>
                  <a:pt x="1286" y="151"/>
                </a:lnTo>
                <a:lnTo>
                  <a:pt x="1295" y="151"/>
                </a:lnTo>
                <a:lnTo>
                  <a:pt x="1312" y="151"/>
                </a:lnTo>
                <a:lnTo>
                  <a:pt x="1321" y="151"/>
                </a:lnTo>
                <a:lnTo>
                  <a:pt x="1330" y="151"/>
                </a:lnTo>
                <a:lnTo>
                  <a:pt x="1348" y="151"/>
                </a:lnTo>
                <a:lnTo>
                  <a:pt x="1357" y="160"/>
                </a:lnTo>
                <a:lnTo>
                  <a:pt x="1366" y="160"/>
                </a:lnTo>
                <a:lnTo>
                  <a:pt x="1383" y="160"/>
                </a:lnTo>
                <a:lnTo>
                  <a:pt x="1392" y="160"/>
                </a:lnTo>
                <a:lnTo>
                  <a:pt x="1410" y="160"/>
                </a:lnTo>
                <a:lnTo>
                  <a:pt x="1419" y="160"/>
                </a:lnTo>
                <a:lnTo>
                  <a:pt x="1428" y="160"/>
                </a:lnTo>
                <a:lnTo>
                  <a:pt x="1445" y="160"/>
                </a:lnTo>
                <a:lnTo>
                  <a:pt x="1454" y="160"/>
                </a:lnTo>
                <a:lnTo>
                  <a:pt x="1463" y="169"/>
                </a:lnTo>
                <a:lnTo>
                  <a:pt x="1481" y="169"/>
                </a:lnTo>
                <a:lnTo>
                  <a:pt x="1490" y="169"/>
                </a:lnTo>
                <a:lnTo>
                  <a:pt x="1499" y="169"/>
                </a:lnTo>
                <a:lnTo>
                  <a:pt x="1516" y="169"/>
                </a:lnTo>
                <a:lnTo>
                  <a:pt x="1525" y="169"/>
                </a:lnTo>
                <a:lnTo>
                  <a:pt x="1534" y="169"/>
                </a:lnTo>
                <a:lnTo>
                  <a:pt x="1552" y="169"/>
                </a:lnTo>
                <a:lnTo>
                  <a:pt x="1561" y="169"/>
                </a:lnTo>
                <a:lnTo>
                  <a:pt x="1569" y="169"/>
                </a:lnTo>
                <a:lnTo>
                  <a:pt x="1587" y="169"/>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2" name="Freeform 39"/>
          <p:cNvSpPr>
            <a:spLocks/>
          </p:cNvSpPr>
          <p:nvPr/>
        </p:nvSpPr>
        <p:spPr bwMode="auto">
          <a:xfrm>
            <a:off x="4805016" y="3265811"/>
            <a:ext cx="2125734" cy="226370"/>
          </a:xfrm>
          <a:custGeom>
            <a:avLst/>
            <a:gdLst>
              <a:gd name="T0" fmla="*/ 27 w 1587"/>
              <a:gd name="T1" fmla="*/ 169 h 169"/>
              <a:gd name="T2" fmla="*/ 62 w 1587"/>
              <a:gd name="T3" fmla="*/ 169 h 169"/>
              <a:gd name="T4" fmla="*/ 98 w 1587"/>
              <a:gd name="T5" fmla="*/ 169 h 169"/>
              <a:gd name="T6" fmla="*/ 133 w 1587"/>
              <a:gd name="T7" fmla="*/ 169 h 169"/>
              <a:gd name="T8" fmla="*/ 169 w 1587"/>
              <a:gd name="T9" fmla="*/ 169 h 169"/>
              <a:gd name="T10" fmla="*/ 204 w 1587"/>
              <a:gd name="T11" fmla="*/ 169 h 169"/>
              <a:gd name="T12" fmla="*/ 240 w 1587"/>
              <a:gd name="T13" fmla="*/ 169 h 169"/>
              <a:gd name="T14" fmla="*/ 275 w 1587"/>
              <a:gd name="T15" fmla="*/ 169 h 169"/>
              <a:gd name="T16" fmla="*/ 310 w 1587"/>
              <a:gd name="T17" fmla="*/ 169 h 169"/>
              <a:gd name="T18" fmla="*/ 346 w 1587"/>
              <a:gd name="T19" fmla="*/ 169 h 169"/>
              <a:gd name="T20" fmla="*/ 381 w 1587"/>
              <a:gd name="T21" fmla="*/ 169 h 169"/>
              <a:gd name="T22" fmla="*/ 417 w 1587"/>
              <a:gd name="T23" fmla="*/ 160 h 169"/>
              <a:gd name="T24" fmla="*/ 452 w 1587"/>
              <a:gd name="T25" fmla="*/ 160 h 169"/>
              <a:gd name="T26" fmla="*/ 488 w 1587"/>
              <a:gd name="T27" fmla="*/ 160 h 169"/>
              <a:gd name="T28" fmla="*/ 523 w 1587"/>
              <a:gd name="T29" fmla="*/ 151 h 169"/>
              <a:gd name="T30" fmla="*/ 559 w 1587"/>
              <a:gd name="T31" fmla="*/ 142 h 169"/>
              <a:gd name="T32" fmla="*/ 594 w 1587"/>
              <a:gd name="T33" fmla="*/ 133 h 169"/>
              <a:gd name="T34" fmla="*/ 630 w 1587"/>
              <a:gd name="T35" fmla="*/ 115 h 169"/>
              <a:gd name="T36" fmla="*/ 665 w 1587"/>
              <a:gd name="T37" fmla="*/ 98 h 169"/>
              <a:gd name="T38" fmla="*/ 701 w 1587"/>
              <a:gd name="T39" fmla="*/ 80 h 169"/>
              <a:gd name="T40" fmla="*/ 736 w 1587"/>
              <a:gd name="T41" fmla="*/ 53 h 169"/>
              <a:gd name="T42" fmla="*/ 780 w 1587"/>
              <a:gd name="T43" fmla="*/ 36 h 169"/>
              <a:gd name="T44" fmla="*/ 816 w 1587"/>
              <a:gd name="T45" fmla="*/ 18 h 169"/>
              <a:gd name="T46" fmla="*/ 851 w 1587"/>
              <a:gd name="T47" fmla="*/ 0 h 169"/>
              <a:gd name="T48" fmla="*/ 887 w 1587"/>
              <a:gd name="T49" fmla="*/ 0 h 169"/>
              <a:gd name="T50" fmla="*/ 922 w 1587"/>
              <a:gd name="T51" fmla="*/ 0 h 169"/>
              <a:gd name="T52" fmla="*/ 958 w 1587"/>
              <a:gd name="T53" fmla="*/ 9 h 169"/>
              <a:gd name="T54" fmla="*/ 993 w 1587"/>
              <a:gd name="T55" fmla="*/ 18 h 169"/>
              <a:gd name="T56" fmla="*/ 1029 w 1587"/>
              <a:gd name="T57" fmla="*/ 27 h 169"/>
              <a:gd name="T58" fmla="*/ 1064 w 1587"/>
              <a:gd name="T59" fmla="*/ 45 h 169"/>
              <a:gd name="T60" fmla="*/ 1100 w 1587"/>
              <a:gd name="T61" fmla="*/ 53 h 169"/>
              <a:gd name="T62" fmla="*/ 1135 w 1587"/>
              <a:gd name="T63" fmla="*/ 71 h 169"/>
              <a:gd name="T64" fmla="*/ 1171 w 1587"/>
              <a:gd name="T65" fmla="*/ 89 h 169"/>
              <a:gd name="T66" fmla="*/ 1206 w 1587"/>
              <a:gd name="T67" fmla="*/ 107 h 169"/>
              <a:gd name="T68" fmla="*/ 1241 w 1587"/>
              <a:gd name="T69" fmla="*/ 124 h 169"/>
              <a:gd name="T70" fmla="*/ 1277 w 1587"/>
              <a:gd name="T71" fmla="*/ 133 h 169"/>
              <a:gd name="T72" fmla="*/ 1312 w 1587"/>
              <a:gd name="T73" fmla="*/ 133 h 169"/>
              <a:gd name="T74" fmla="*/ 1348 w 1587"/>
              <a:gd name="T75" fmla="*/ 142 h 169"/>
              <a:gd name="T76" fmla="*/ 1383 w 1587"/>
              <a:gd name="T77" fmla="*/ 151 h 169"/>
              <a:gd name="T78" fmla="*/ 1419 w 1587"/>
              <a:gd name="T79" fmla="*/ 151 h 169"/>
              <a:gd name="T80" fmla="*/ 1454 w 1587"/>
              <a:gd name="T81" fmla="*/ 160 h 169"/>
              <a:gd name="T82" fmla="*/ 1490 w 1587"/>
              <a:gd name="T83" fmla="*/ 160 h 169"/>
              <a:gd name="T84" fmla="*/ 1525 w 1587"/>
              <a:gd name="T85" fmla="*/ 160 h 169"/>
              <a:gd name="T86" fmla="*/ 1561 w 1587"/>
              <a:gd name="T87" fmla="*/ 16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87" h="169">
                <a:moveTo>
                  <a:pt x="0" y="169"/>
                </a:moveTo>
                <a:lnTo>
                  <a:pt x="9" y="169"/>
                </a:lnTo>
                <a:lnTo>
                  <a:pt x="27" y="169"/>
                </a:lnTo>
                <a:lnTo>
                  <a:pt x="36" y="169"/>
                </a:lnTo>
                <a:lnTo>
                  <a:pt x="44" y="169"/>
                </a:lnTo>
                <a:lnTo>
                  <a:pt x="62" y="169"/>
                </a:lnTo>
                <a:lnTo>
                  <a:pt x="71" y="169"/>
                </a:lnTo>
                <a:lnTo>
                  <a:pt x="80" y="169"/>
                </a:lnTo>
                <a:lnTo>
                  <a:pt x="98" y="169"/>
                </a:lnTo>
                <a:lnTo>
                  <a:pt x="107" y="169"/>
                </a:lnTo>
                <a:lnTo>
                  <a:pt x="115" y="169"/>
                </a:lnTo>
                <a:lnTo>
                  <a:pt x="133" y="169"/>
                </a:lnTo>
                <a:lnTo>
                  <a:pt x="142" y="169"/>
                </a:lnTo>
                <a:lnTo>
                  <a:pt x="160" y="169"/>
                </a:lnTo>
                <a:lnTo>
                  <a:pt x="169" y="169"/>
                </a:lnTo>
                <a:lnTo>
                  <a:pt x="177" y="169"/>
                </a:lnTo>
                <a:lnTo>
                  <a:pt x="195" y="169"/>
                </a:lnTo>
                <a:lnTo>
                  <a:pt x="204" y="169"/>
                </a:lnTo>
                <a:lnTo>
                  <a:pt x="213" y="169"/>
                </a:lnTo>
                <a:lnTo>
                  <a:pt x="231" y="169"/>
                </a:lnTo>
                <a:lnTo>
                  <a:pt x="240" y="169"/>
                </a:lnTo>
                <a:lnTo>
                  <a:pt x="248" y="169"/>
                </a:lnTo>
                <a:lnTo>
                  <a:pt x="266" y="169"/>
                </a:lnTo>
                <a:lnTo>
                  <a:pt x="275" y="169"/>
                </a:lnTo>
                <a:lnTo>
                  <a:pt x="284" y="169"/>
                </a:lnTo>
                <a:lnTo>
                  <a:pt x="302" y="169"/>
                </a:lnTo>
                <a:lnTo>
                  <a:pt x="310" y="169"/>
                </a:lnTo>
                <a:lnTo>
                  <a:pt x="319" y="169"/>
                </a:lnTo>
                <a:lnTo>
                  <a:pt x="337" y="169"/>
                </a:lnTo>
                <a:lnTo>
                  <a:pt x="346" y="169"/>
                </a:lnTo>
                <a:lnTo>
                  <a:pt x="355" y="169"/>
                </a:lnTo>
                <a:lnTo>
                  <a:pt x="373" y="169"/>
                </a:lnTo>
                <a:lnTo>
                  <a:pt x="381" y="169"/>
                </a:lnTo>
                <a:lnTo>
                  <a:pt x="390" y="169"/>
                </a:lnTo>
                <a:lnTo>
                  <a:pt x="408" y="160"/>
                </a:lnTo>
                <a:lnTo>
                  <a:pt x="417" y="160"/>
                </a:lnTo>
                <a:lnTo>
                  <a:pt x="426" y="160"/>
                </a:lnTo>
                <a:lnTo>
                  <a:pt x="443" y="160"/>
                </a:lnTo>
                <a:lnTo>
                  <a:pt x="452" y="160"/>
                </a:lnTo>
                <a:lnTo>
                  <a:pt x="470" y="160"/>
                </a:lnTo>
                <a:lnTo>
                  <a:pt x="479" y="160"/>
                </a:lnTo>
                <a:lnTo>
                  <a:pt x="488" y="160"/>
                </a:lnTo>
                <a:lnTo>
                  <a:pt x="506" y="160"/>
                </a:lnTo>
                <a:lnTo>
                  <a:pt x="514" y="151"/>
                </a:lnTo>
                <a:lnTo>
                  <a:pt x="523" y="151"/>
                </a:lnTo>
                <a:lnTo>
                  <a:pt x="541" y="151"/>
                </a:lnTo>
                <a:lnTo>
                  <a:pt x="550" y="151"/>
                </a:lnTo>
                <a:lnTo>
                  <a:pt x="559" y="142"/>
                </a:lnTo>
                <a:lnTo>
                  <a:pt x="576" y="142"/>
                </a:lnTo>
                <a:lnTo>
                  <a:pt x="585" y="142"/>
                </a:lnTo>
                <a:lnTo>
                  <a:pt x="594" y="133"/>
                </a:lnTo>
                <a:lnTo>
                  <a:pt x="612" y="124"/>
                </a:lnTo>
                <a:lnTo>
                  <a:pt x="621" y="124"/>
                </a:lnTo>
                <a:lnTo>
                  <a:pt x="630" y="115"/>
                </a:lnTo>
                <a:lnTo>
                  <a:pt x="647" y="115"/>
                </a:lnTo>
                <a:lnTo>
                  <a:pt x="656" y="107"/>
                </a:lnTo>
                <a:lnTo>
                  <a:pt x="665" y="98"/>
                </a:lnTo>
                <a:lnTo>
                  <a:pt x="683" y="89"/>
                </a:lnTo>
                <a:lnTo>
                  <a:pt x="692" y="89"/>
                </a:lnTo>
                <a:lnTo>
                  <a:pt x="701" y="80"/>
                </a:lnTo>
                <a:lnTo>
                  <a:pt x="718" y="71"/>
                </a:lnTo>
                <a:lnTo>
                  <a:pt x="727" y="62"/>
                </a:lnTo>
                <a:lnTo>
                  <a:pt x="736" y="53"/>
                </a:lnTo>
                <a:lnTo>
                  <a:pt x="754" y="53"/>
                </a:lnTo>
                <a:lnTo>
                  <a:pt x="763" y="45"/>
                </a:lnTo>
                <a:lnTo>
                  <a:pt x="780" y="36"/>
                </a:lnTo>
                <a:lnTo>
                  <a:pt x="789" y="27"/>
                </a:lnTo>
                <a:lnTo>
                  <a:pt x="798" y="18"/>
                </a:lnTo>
                <a:lnTo>
                  <a:pt x="816" y="18"/>
                </a:lnTo>
                <a:lnTo>
                  <a:pt x="825" y="9"/>
                </a:lnTo>
                <a:lnTo>
                  <a:pt x="834" y="9"/>
                </a:lnTo>
                <a:lnTo>
                  <a:pt x="851" y="0"/>
                </a:lnTo>
                <a:lnTo>
                  <a:pt x="860" y="0"/>
                </a:lnTo>
                <a:lnTo>
                  <a:pt x="869" y="0"/>
                </a:lnTo>
                <a:lnTo>
                  <a:pt x="887" y="0"/>
                </a:lnTo>
                <a:lnTo>
                  <a:pt x="896" y="0"/>
                </a:lnTo>
                <a:lnTo>
                  <a:pt x="905" y="0"/>
                </a:lnTo>
                <a:lnTo>
                  <a:pt x="922" y="0"/>
                </a:lnTo>
                <a:lnTo>
                  <a:pt x="931" y="0"/>
                </a:lnTo>
                <a:lnTo>
                  <a:pt x="940" y="9"/>
                </a:lnTo>
                <a:lnTo>
                  <a:pt x="958" y="9"/>
                </a:lnTo>
                <a:lnTo>
                  <a:pt x="967" y="9"/>
                </a:lnTo>
                <a:lnTo>
                  <a:pt x="975" y="18"/>
                </a:lnTo>
                <a:lnTo>
                  <a:pt x="993" y="18"/>
                </a:lnTo>
                <a:lnTo>
                  <a:pt x="1002" y="27"/>
                </a:lnTo>
                <a:lnTo>
                  <a:pt x="1011" y="27"/>
                </a:lnTo>
                <a:lnTo>
                  <a:pt x="1029" y="27"/>
                </a:lnTo>
                <a:lnTo>
                  <a:pt x="1038" y="36"/>
                </a:lnTo>
                <a:lnTo>
                  <a:pt x="1046" y="36"/>
                </a:lnTo>
                <a:lnTo>
                  <a:pt x="1064" y="45"/>
                </a:lnTo>
                <a:lnTo>
                  <a:pt x="1073" y="45"/>
                </a:lnTo>
                <a:lnTo>
                  <a:pt x="1082" y="53"/>
                </a:lnTo>
                <a:lnTo>
                  <a:pt x="1100" y="53"/>
                </a:lnTo>
                <a:lnTo>
                  <a:pt x="1108" y="62"/>
                </a:lnTo>
                <a:lnTo>
                  <a:pt x="1117" y="71"/>
                </a:lnTo>
                <a:lnTo>
                  <a:pt x="1135" y="71"/>
                </a:lnTo>
                <a:lnTo>
                  <a:pt x="1144" y="80"/>
                </a:lnTo>
                <a:lnTo>
                  <a:pt x="1162" y="89"/>
                </a:lnTo>
                <a:lnTo>
                  <a:pt x="1171" y="89"/>
                </a:lnTo>
                <a:lnTo>
                  <a:pt x="1179" y="98"/>
                </a:lnTo>
                <a:lnTo>
                  <a:pt x="1197" y="98"/>
                </a:lnTo>
                <a:lnTo>
                  <a:pt x="1206" y="107"/>
                </a:lnTo>
                <a:lnTo>
                  <a:pt x="1215" y="115"/>
                </a:lnTo>
                <a:lnTo>
                  <a:pt x="1233" y="115"/>
                </a:lnTo>
                <a:lnTo>
                  <a:pt x="1241" y="124"/>
                </a:lnTo>
                <a:lnTo>
                  <a:pt x="1250" y="124"/>
                </a:lnTo>
                <a:lnTo>
                  <a:pt x="1268" y="124"/>
                </a:lnTo>
                <a:lnTo>
                  <a:pt x="1277" y="133"/>
                </a:lnTo>
                <a:lnTo>
                  <a:pt x="1286" y="133"/>
                </a:lnTo>
                <a:lnTo>
                  <a:pt x="1303" y="133"/>
                </a:lnTo>
                <a:lnTo>
                  <a:pt x="1312" y="133"/>
                </a:lnTo>
                <a:lnTo>
                  <a:pt x="1321" y="142"/>
                </a:lnTo>
                <a:lnTo>
                  <a:pt x="1339" y="142"/>
                </a:lnTo>
                <a:lnTo>
                  <a:pt x="1348" y="142"/>
                </a:lnTo>
                <a:lnTo>
                  <a:pt x="1357" y="142"/>
                </a:lnTo>
                <a:lnTo>
                  <a:pt x="1374" y="151"/>
                </a:lnTo>
                <a:lnTo>
                  <a:pt x="1383" y="151"/>
                </a:lnTo>
                <a:lnTo>
                  <a:pt x="1392" y="151"/>
                </a:lnTo>
                <a:lnTo>
                  <a:pt x="1410" y="151"/>
                </a:lnTo>
                <a:lnTo>
                  <a:pt x="1419" y="151"/>
                </a:lnTo>
                <a:lnTo>
                  <a:pt x="1428" y="151"/>
                </a:lnTo>
                <a:lnTo>
                  <a:pt x="1445" y="160"/>
                </a:lnTo>
                <a:lnTo>
                  <a:pt x="1454" y="160"/>
                </a:lnTo>
                <a:lnTo>
                  <a:pt x="1463" y="160"/>
                </a:lnTo>
                <a:lnTo>
                  <a:pt x="1481" y="160"/>
                </a:lnTo>
                <a:lnTo>
                  <a:pt x="1490" y="160"/>
                </a:lnTo>
                <a:lnTo>
                  <a:pt x="1507" y="160"/>
                </a:lnTo>
                <a:lnTo>
                  <a:pt x="1516" y="160"/>
                </a:lnTo>
                <a:lnTo>
                  <a:pt x="1525" y="160"/>
                </a:lnTo>
                <a:lnTo>
                  <a:pt x="1543" y="160"/>
                </a:lnTo>
                <a:lnTo>
                  <a:pt x="1552" y="169"/>
                </a:lnTo>
                <a:lnTo>
                  <a:pt x="1561" y="169"/>
                </a:lnTo>
                <a:lnTo>
                  <a:pt x="1578" y="169"/>
                </a:lnTo>
                <a:lnTo>
                  <a:pt x="1587" y="169"/>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3" name="Freeform 40"/>
          <p:cNvSpPr>
            <a:spLocks/>
          </p:cNvSpPr>
          <p:nvPr/>
        </p:nvSpPr>
        <p:spPr bwMode="auto">
          <a:xfrm>
            <a:off x="4805016" y="3265811"/>
            <a:ext cx="2125734" cy="226370"/>
          </a:xfrm>
          <a:custGeom>
            <a:avLst/>
            <a:gdLst>
              <a:gd name="T0" fmla="*/ 27 w 1587"/>
              <a:gd name="T1" fmla="*/ 169 h 169"/>
              <a:gd name="T2" fmla="*/ 62 w 1587"/>
              <a:gd name="T3" fmla="*/ 169 h 169"/>
              <a:gd name="T4" fmla="*/ 98 w 1587"/>
              <a:gd name="T5" fmla="*/ 169 h 169"/>
              <a:gd name="T6" fmla="*/ 133 w 1587"/>
              <a:gd name="T7" fmla="*/ 169 h 169"/>
              <a:gd name="T8" fmla="*/ 169 w 1587"/>
              <a:gd name="T9" fmla="*/ 169 h 169"/>
              <a:gd name="T10" fmla="*/ 204 w 1587"/>
              <a:gd name="T11" fmla="*/ 169 h 169"/>
              <a:gd name="T12" fmla="*/ 240 w 1587"/>
              <a:gd name="T13" fmla="*/ 169 h 169"/>
              <a:gd name="T14" fmla="*/ 275 w 1587"/>
              <a:gd name="T15" fmla="*/ 169 h 169"/>
              <a:gd name="T16" fmla="*/ 310 w 1587"/>
              <a:gd name="T17" fmla="*/ 169 h 169"/>
              <a:gd name="T18" fmla="*/ 346 w 1587"/>
              <a:gd name="T19" fmla="*/ 169 h 169"/>
              <a:gd name="T20" fmla="*/ 381 w 1587"/>
              <a:gd name="T21" fmla="*/ 169 h 169"/>
              <a:gd name="T22" fmla="*/ 417 w 1587"/>
              <a:gd name="T23" fmla="*/ 169 h 169"/>
              <a:gd name="T24" fmla="*/ 452 w 1587"/>
              <a:gd name="T25" fmla="*/ 169 h 169"/>
              <a:gd name="T26" fmla="*/ 488 w 1587"/>
              <a:gd name="T27" fmla="*/ 160 h 169"/>
              <a:gd name="T28" fmla="*/ 523 w 1587"/>
              <a:gd name="T29" fmla="*/ 160 h 169"/>
              <a:gd name="T30" fmla="*/ 559 w 1587"/>
              <a:gd name="T31" fmla="*/ 160 h 169"/>
              <a:gd name="T32" fmla="*/ 594 w 1587"/>
              <a:gd name="T33" fmla="*/ 151 h 169"/>
              <a:gd name="T34" fmla="*/ 630 w 1587"/>
              <a:gd name="T35" fmla="*/ 142 h 169"/>
              <a:gd name="T36" fmla="*/ 665 w 1587"/>
              <a:gd name="T37" fmla="*/ 133 h 169"/>
              <a:gd name="T38" fmla="*/ 701 w 1587"/>
              <a:gd name="T39" fmla="*/ 115 h 169"/>
              <a:gd name="T40" fmla="*/ 736 w 1587"/>
              <a:gd name="T41" fmla="*/ 98 h 169"/>
              <a:gd name="T42" fmla="*/ 780 w 1587"/>
              <a:gd name="T43" fmla="*/ 80 h 169"/>
              <a:gd name="T44" fmla="*/ 807 w 1587"/>
              <a:gd name="T45" fmla="*/ 53 h 169"/>
              <a:gd name="T46" fmla="*/ 851 w 1587"/>
              <a:gd name="T47" fmla="*/ 36 h 169"/>
              <a:gd name="T48" fmla="*/ 887 w 1587"/>
              <a:gd name="T49" fmla="*/ 18 h 169"/>
              <a:gd name="T50" fmla="*/ 922 w 1587"/>
              <a:gd name="T51" fmla="*/ 0 h 169"/>
              <a:gd name="T52" fmla="*/ 958 w 1587"/>
              <a:gd name="T53" fmla="*/ 0 h 169"/>
              <a:gd name="T54" fmla="*/ 993 w 1587"/>
              <a:gd name="T55" fmla="*/ 0 h 169"/>
              <a:gd name="T56" fmla="*/ 1029 w 1587"/>
              <a:gd name="T57" fmla="*/ 9 h 169"/>
              <a:gd name="T58" fmla="*/ 1064 w 1587"/>
              <a:gd name="T59" fmla="*/ 18 h 169"/>
              <a:gd name="T60" fmla="*/ 1100 w 1587"/>
              <a:gd name="T61" fmla="*/ 27 h 169"/>
              <a:gd name="T62" fmla="*/ 1135 w 1587"/>
              <a:gd name="T63" fmla="*/ 45 h 169"/>
              <a:gd name="T64" fmla="*/ 1171 w 1587"/>
              <a:gd name="T65" fmla="*/ 53 h 169"/>
              <a:gd name="T66" fmla="*/ 1206 w 1587"/>
              <a:gd name="T67" fmla="*/ 71 h 169"/>
              <a:gd name="T68" fmla="*/ 1241 w 1587"/>
              <a:gd name="T69" fmla="*/ 89 h 169"/>
              <a:gd name="T70" fmla="*/ 1277 w 1587"/>
              <a:gd name="T71" fmla="*/ 107 h 169"/>
              <a:gd name="T72" fmla="*/ 1312 w 1587"/>
              <a:gd name="T73" fmla="*/ 124 h 169"/>
              <a:gd name="T74" fmla="*/ 1348 w 1587"/>
              <a:gd name="T75" fmla="*/ 133 h 169"/>
              <a:gd name="T76" fmla="*/ 1383 w 1587"/>
              <a:gd name="T77" fmla="*/ 133 h 169"/>
              <a:gd name="T78" fmla="*/ 1419 w 1587"/>
              <a:gd name="T79" fmla="*/ 142 h 169"/>
              <a:gd name="T80" fmla="*/ 1454 w 1587"/>
              <a:gd name="T81" fmla="*/ 151 h 169"/>
              <a:gd name="T82" fmla="*/ 1490 w 1587"/>
              <a:gd name="T83" fmla="*/ 151 h 169"/>
              <a:gd name="T84" fmla="*/ 1525 w 1587"/>
              <a:gd name="T85" fmla="*/ 160 h 169"/>
              <a:gd name="T86" fmla="*/ 1561 w 1587"/>
              <a:gd name="T87" fmla="*/ 16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87" h="169">
                <a:moveTo>
                  <a:pt x="0" y="169"/>
                </a:moveTo>
                <a:lnTo>
                  <a:pt x="9" y="169"/>
                </a:lnTo>
                <a:lnTo>
                  <a:pt x="27" y="169"/>
                </a:lnTo>
                <a:lnTo>
                  <a:pt x="36" y="169"/>
                </a:lnTo>
                <a:lnTo>
                  <a:pt x="44" y="169"/>
                </a:lnTo>
                <a:lnTo>
                  <a:pt x="62" y="169"/>
                </a:lnTo>
                <a:lnTo>
                  <a:pt x="71" y="169"/>
                </a:lnTo>
                <a:lnTo>
                  <a:pt x="80" y="169"/>
                </a:lnTo>
                <a:lnTo>
                  <a:pt x="98" y="169"/>
                </a:lnTo>
                <a:lnTo>
                  <a:pt x="107" y="169"/>
                </a:lnTo>
                <a:lnTo>
                  <a:pt x="115" y="169"/>
                </a:lnTo>
                <a:lnTo>
                  <a:pt x="133" y="169"/>
                </a:lnTo>
                <a:lnTo>
                  <a:pt x="142" y="169"/>
                </a:lnTo>
                <a:lnTo>
                  <a:pt x="160" y="169"/>
                </a:lnTo>
                <a:lnTo>
                  <a:pt x="169" y="169"/>
                </a:lnTo>
                <a:lnTo>
                  <a:pt x="177" y="169"/>
                </a:lnTo>
                <a:lnTo>
                  <a:pt x="195" y="169"/>
                </a:lnTo>
                <a:lnTo>
                  <a:pt x="204" y="169"/>
                </a:lnTo>
                <a:lnTo>
                  <a:pt x="213" y="169"/>
                </a:lnTo>
                <a:lnTo>
                  <a:pt x="231" y="169"/>
                </a:lnTo>
                <a:lnTo>
                  <a:pt x="240" y="169"/>
                </a:lnTo>
                <a:lnTo>
                  <a:pt x="248" y="169"/>
                </a:lnTo>
                <a:lnTo>
                  <a:pt x="266" y="169"/>
                </a:lnTo>
                <a:lnTo>
                  <a:pt x="275" y="169"/>
                </a:lnTo>
                <a:lnTo>
                  <a:pt x="284" y="169"/>
                </a:lnTo>
                <a:lnTo>
                  <a:pt x="302" y="169"/>
                </a:lnTo>
                <a:lnTo>
                  <a:pt x="310" y="169"/>
                </a:lnTo>
                <a:lnTo>
                  <a:pt x="319" y="169"/>
                </a:lnTo>
                <a:lnTo>
                  <a:pt x="337" y="169"/>
                </a:lnTo>
                <a:lnTo>
                  <a:pt x="346" y="169"/>
                </a:lnTo>
                <a:lnTo>
                  <a:pt x="355" y="169"/>
                </a:lnTo>
                <a:lnTo>
                  <a:pt x="373" y="169"/>
                </a:lnTo>
                <a:lnTo>
                  <a:pt x="381" y="169"/>
                </a:lnTo>
                <a:lnTo>
                  <a:pt x="390" y="169"/>
                </a:lnTo>
                <a:lnTo>
                  <a:pt x="408" y="169"/>
                </a:lnTo>
                <a:lnTo>
                  <a:pt x="417" y="169"/>
                </a:lnTo>
                <a:lnTo>
                  <a:pt x="426" y="169"/>
                </a:lnTo>
                <a:lnTo>
                  <a:pt x="443" y="169"/>
                </a:lnTo>
                <a:lnTo>
                  <a:pt x="452" y="169"/>
                </a:lnTo>
                <a:lnTo>
                  <a:pt x="470" y="169"/>
                </a:lnTo>
                <a:lnTo>
                  <a:pt x="479" y="160"/>
                </a:lnTo>
                <a:lnTo>
                  <a:pt x="488" y="160"/>
                </a:lnTo>
                <a:lnTo>
                  <a:pt x="497" y="160"/>
                </a:lnTo>
                <a:lnTo>
                  <a:pt x="514" y="160"/>
                </a:lnTo>
                <a:lnTo>
                  <a:pt x="523" y="160"/>
                </a:lnTo>
                <a:lnTo>
                  <a:pt x="541" y="160"/>
                </a:lnTo>
                <a:lnTo>
                  <a:pt x="550" y="160"/>
                </a:lnTo>
                <a:lnTo>
                  <a:pt x="559" y="160"/>
                </a:lnTo>
                <a:lnTo>
                  <a:pt x="576" y="160"/>
                </a:lnTo>
                <a:lnTo>
                  <a:pt x="585" y="151"/>
                </a:lnTo>
                <a:lnTo>
                  <a:pt x="594" y="151"/>
                </a:lnTo>
                <a:lnTo>
                  <a:pt x="612" y="151"/>
                </a:lnTo>
                <a:lnTo>
                  <a:pt x="621" y="151"/>
                </a:lnTo>
                <a:lnTo>
                  <a:pt x="630" y="142"/>
                </a:lnTo>
                <a:lnTo>
                  <a:pt x="647" y="142"/>
                </a:lnTo>
                <a:lnTo>
                  <a:pt x="656" y="142"/>
                </a:lnTo>
                <a:lnTo>
                  <a:pt x="665" y="133"/>
                </a:lnTo>
                <a:lnTo>
                  <a:pt x="683" y="124"/>
                </a:lnTo>
                <a:lnTo>
                  <a:pt x="692" y="124"/>
                </a:lnTo>
                <a:lnTo>
                  <a:pt x="701" y="115"/>
                </a:lnTo>
                <a:lnTo>
                  <a:pt x="718" y="115"/>
                </a:lnTo>
                <a:lnTo>
                  <a:pt x="727" y="107"/>
                </a:lnTo>
                <a:lnTo>
                  <a:pt x="736" y="98"/>
                </a:lnTo>
                <a:lnTo>
                  <a:pt x="754" y="89"/>
                </a:lnTo>
                <a:lnTo>
                  <a:pt x="763" y="89"/>
                </a:lnTo>
                <a:lnTo>
                  <a:pt x="780" y="80"/>
                </a:lnTo>
                <a:lnTo>
                  <a:pt x="789" y="71"/>
                </a:lnTo>
                <a:lnTo>
                  <a:pt x="798" y="62"/>
                </a:lnTo>
                <a:lnTo>
                  <a:pt x="807" y="53"/>
                </a:lnTo>
                <a:lnTo>
                  <a:pt x="825" y="53"/>
                </a:lnTo>
                <a:lnTo>
                  <a:pt x="834" y="45"/>
                </a:lnTo>
                <a:lnTo>
                  <a:pt x="851" y="36"/>
                </a:lnTo>
                <a:lnTo>
                  <a:pt x="860" y="27"/>
                </a:lnTo>
                <a:lnTo>
                  <a:pt x="869" y="18"/>
                </a:lnTo>
                <a:lnTo>
                  <a:pt x="887" y="18"/>
                </a:lnTo>
                <a:lnTo>
                  <a:pt x="896" y="9"/>
                </a:lnTo>
                <a:lnTo>
                  <a:pt x="905" y="9"/>
                </a:lnTo>
                <a:lnTo>
                  <a:pt x="922" y="0"/>
                </a:lnTo>
                <a:lnTo>
                  <a:pt x="931" y="0"/>
                </a:lnTo>
                <a:lnTo>
                  <a:pt x="940" y="0"/>
                </a:lnTo>
                <a:lnTo>
                  <a:pt x="958" y="0"/>
                </a:lnTo>
                <a:lnTo>
                  <a:pt x="967" y="0"/>
                </a:lnTo>
                <a:lnTo>
                  <a:pt x="975" y="0"/>
                </a:lnTo>
                <a:lnTo>
                  <a:pt x="993" y="0"/>
                </a:lnTo>
                <a:lnTo>
                  <a:pt x="1002" y="0"/>
                </a:lnTo>
                <a:lnTo>
                  <a:pt x="1011" y="9"/>
                </a:lnTo>
                <a:lnTo>
                  <a:pt x="1029" y="9"/>
                </a:lnTo>
                <a:lnTo>
                  <a:pt x="1038" y="9"/>
                </a:lnTo>
                <a:lnTo>
                  <a:pt x="1046" y="18"/>
                </a:lnTo>
                <a:lnTo>
                  <a:pt x="1064" y="18"/>
                </a:lnTo>
                <a:lnTo>
                  <a:pt x="1073" y="27"/>
                </a:lnTo>
                <a:lnTo>
                  <a:pt x="1082" y="27"/>
                </a:lnTo>
                <a:lnTo>
                  <a:pt x="1100" y="27"/>
                </a:lnTo>
                <a:lnTo>
                  <a:pt x="1108" y="36"/>
                </a:lnTo>
                <a:lnTo>
                  <a:pt x="1117" y="36"/>
                </a:lnTo>
                <a:lnTo>
                  <a:pt x="1135" y="45"/>
                </a:lnTo>
                <a:lnTo>
                  <a:pt x="1144" y="45"/>
                </a:lnTo>
                <a:lnTo>
                  <a:pt x="1162" y="53"/>
                </a:lnTo>
                <a:lnTo>
                  <a:pt x="1171" y="53"/>
                </a:lnTo>
                <a:lnTo>
                  <a:pt x="1179" y="62"/>
                </a:lnTo>
                <a:lnTo>
                  <a:pt x="1197" y="71"/>
                </a:lnTo>
                <a:lnTo>
                  <a:pt x="1206" y="71"/>
                </a:lnTo>
                <a:lnTo>
                  <a:pt x="1215" y="80"/>
                </a:lnTo>
                <a:lnTo>
                  <a:pt x="1233" y="89"/>
                </a:lnTo>
                <a:lnTo>
                  <a:pt x="1241" y="89"/>
                </a:lnTo>
                <a:lnTo>
                  <a:pt x="1250" y="98"/>
                </a:lnTo>
                <a:lnTo>
                  <a:pt x="1268" y="98"/>
                </a:lnTo>
                <a:lnTo>
                  <a:pt x="1277" y="107"/>
                </a:lnTo>
                <a:lnTo>
                  <a:pt x="1286" y="115"/>
                </a:lnTo>
                <a:lnTo>
                  <a:pt x="1303" y="115"/>
                </a:lnTo>
                <a:lnTo>
                  <a:pt x="1312" y="124"/>
                </a:lnTo>
                <a:lnTo>
                  <a:pt x="1321" y="124"/>
                </a:lnTo>
                <a:lnTo>
                  <a:pt x="1339" y="124"/>
                </a:lnTo>
                <a:lnTo>
                  <a:pt x="1348" y="133"/>
                </a:lnTo>
                <a:lnTo>
                  <a:pt x="1357" y="133"/>
                </a:lnTo>
                <a:lnTo>
                  <a:pt x="1374" y="133"/>
                </a:lnTo>
                <a:lnTo>
                  <a:pt x="1383" y="133"/>
                </a:lnTo>
                <a:lnTo>
                  <a:pt x="1392" y="142"/>
                </a:lnTo>
                <a:lnTo>
                  <a:pt x="1410" y="142"/>
                </a:lnTo>
                <a:lnTo>
                  <a:pt x="1419" y="142"/>
                </a:lnTo>
                <a:lnTo>
                  <a:pt x="1428" y="142"/>
                </a:lnTo>
                <a:lnTo>
                  <a:pt x="1445" y="151"/>
                </a:lnTo>
                <a:lnTo>
                  <a:pt x="1454" y="151"/>
                </a:lnTo>
                <a:lnTo>
                  <a:pt x="1463" y="151"/>
                </a:lnTo>
                <a:lnTo>
                  <a:pt x="1481" y="151"/>
                </a:lnTo>
                <a:lnTo>
                  <a:pt x="1490" y="151"/>
                </a:lnTo>
                <a:lnTo>
                  <a:pt x="1507" y="151"/>
                </a:lnTo>
                <a:lnTo>
                  <a:pt x="1516" y="160"/>
                </a:lnTo>
                <a:lnTo>
                  <a:pt x="1525" y="160"/>
                </a:lnTo>
                <a:lnTo>
                  <a:pt x="1543" y="160"/>
                </a:lnTo>
                <a:lnTo>
                  <a:pt x="1552" y="160"/>
                </a:lnTo>
                <a:lnTo>
                  <a:pt x="1561" y="160"/>
                </a:lnTo>
                <a:lnTo>
                  <a:pt x="1578" y="160"/>
                </a:lnTo>
                <a:lnTo>
                  <a:pt x="1587" y="160"/>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4" name="Freeform 41"/>
          <p:cNvSpPr>
            <a:spLocks/>
          </p:cNvSpPr>
          <p:nvPr/>
        </p:nvSpPr>
        <p:spPr bwMode="auto">
          <a:xfrm>
            <a:off x="4805016" y="2660372"/>
            <a:ext cx="2125734" cy="819754"/>
          </a:xfrm>
          <a:custGeom>
            <a:avLst/>
            <a:gdLst>
              <a:gd name="T0" fmla="*/ 18 w 1587"/>
              <a:gd name="T1" fmla="*/ 612 h 612"/>
              <a:gd name="T2" fmla="*/ 62 w 1587"/>
              <a:gd name="T3" fmla="*/ 612 h 612"/>
              <a:gd name="T4" fmla="*/ 98 w 1587"/>
              <a:gd name="T5" fmla="*/ 612 h 612"/>
              <a:gd name="T6" fmla="*/ 133 w 1587"/>
              <a:gd name="T7" fmla="*/ 612 h 612"/>
              <a:gd name="T8" fmla="*/ 169 w 1587"/>
              <a:gd name="T9" fmla="*/ 612 h 612"/>
              <a:gd name="T10" fmla="*/ 204 w 1587"/>
              <a:gd name="T11" fmla="*/ 612 h 612"/>
              <a:gd name="T12" fmla="*/ 240 w 1587"/>
              <a:gd name="T13" fmla="*/ 612 h 612"/>
              <a:gd name="T14" fmla="*/ 275 w 1587"/>
              <a:gd name="T15" fmla="*/ 603 h 612"/>
              <a:gd name="T16" fmla="*/ 310 w 1587"/>
              <a:gd name="T17" fmla="*/ 603 h 612"/>
              <a:gd name="T18" fmla="*/ 346 w 1587"/>
              <a:gd name="T19" fmla="*/ 594 h 612"/>
              <a:gd name="T20" fmla="*/ 381 w 1587"/>
              <a:gd name="T21" fmla="*/ 585 h 612"/>
              <a:gd name="T22" fmla="*/ 417 w 1587"/>
              <a:gd name="T23" fmla="*/ 567 h 612"/>
              <a:gd name="T24" fmla="*/ 452 w 1587"/>
              <a:gd name="T25" fmla="*/ 550 h 612"/>
              <a:gd name="T26" fmla="*/ 488 w 1587"/>
              <a:gd name="T27" fmla="*/ 523 h 612"/>
              <a:gd name="T28" fmla="*/ 523 w 1587"/>
              <a:gd name="T29" fmla="*/ 479 h 612"/>
              <a:gd name="T30" fmla="*/ 559 w 1587"/>
              <a:gd name="T31" fmla="*/ 435 h 612"/>
              <a:gd name="T32" fmla="*/ 594 w 1587"/>
              <a:gd name="T33" fmla="*/ 373 h 612"/>
              <a:gd name="T34" fmla="*/ 630 w 1587"/>
              <a:gd name="T35" fmla="*/ 310 h 612"/>
              <a:gd name="T36" fmla="*/ 665 w 1587"/>
              <a:gd name="T37" fmla="*/ 240 h 612"/>
              <a:gd name="T38" fmla="*/ 701 w 1587"/>
              <a:gd name="T39" fmla="*/ 169 h 612"/>
              <a:gd name="T40" fmla="*/ 736 w 1587"/>
              <a:gd name="T41" fmla="*/ 107 h 612"/>
              <a:gd name="T42" fmla="*/ 772 w 1587"/>
              <a:gd name="T43" fmla="*/ 62 h 612"/>
              <a:gd name="T44" fmla="*/ 807 w 1587"/>
              <a:gd name="T45" fmla="*/ 27 h 612"/>
              <a:gd name="T46" fmla="*/ 842 w 1587"/>
              <a:gd name="T47" fmla="*/ 9 h 612"/>
              <a:gd name="T48" fmla="*/ 878 w 1587"/>
              <a:gd name="T49" fmla="*/ 0 h 612"/>
              <a:gd name="T50" fmla="*/ 913 w 1587"/>
              <a:gd name="T51" fmla="*/ 18 h 612"/>
              <a:gd name="T52" fmla="*/ 949 w 1587"/>
              <a:gd name="T53" fmla="*/ 45 h 612"/>
              <a:gd name="T54" fmla="*/ 984 w 1587"/>
              <a:gd name="T55" fmla="*/ 89 h 612"/>
              <a:gd name="T56" fmla="*/ 1029 w 1587"/>
              <a:gd name="T57" fmla="*/ 142 h 612"/>
              <a:gd name="T58" fmla="*/ 1064 w 1587"/>
              <a:gd name="T59" fmla="*/ 195 h 612"/>
              <a:gd name="T60" fmla="*/ 1100 w 1587"/>
              <a:gd name="T61" fmla="*/ 248 h 612"/>
              <a:gd name="T62" fmla="*/ 1135 w 1587"/>
              <a:gd name="T63" fmla="*/ 302 h 612"/>
              <a:gd name="T64" fmla="*/ 1171 w 1587"/>
              <a:gd name="T65" fmla="*/ 355 h 612"/>
              <a:gd name="T66" fmla="*/ 1206 w 1587"/>
              <a:gd name="T67" fmla="*/ 399 h 612"/>
              <a:gd name="T68" fmla="*/ 1241 w 1587"/>
              <a:gd name="T69" fmla="*/ 443 h 612"/>
              <a:gd name="T70" fmla="*/ 1277 w 1587"/>
              <a:gd name="T71" fmla="*/ 479 h 612"/>
              <a:gd name="T72" fmla="*/ 1312 w 1587"/>
              <a:gd name="T73" fmla="*/ 505 h 612"/>
              <a:gd name="T74" fmla="*/ 1348 w 1587"/>
              <a:gd name="T75" fmla="*/ 532 h 612"/>
              <a:gd name="T76" fmla="*/ 1383 w 1587"/>
              <a:gd name="T77" fmla="*/ 550 h 612"/>
              <a:gd name="T78" fmla="*/ 1419 w 1587"/>
              <a:gd name="T79" fmla="*/ 567 h 612"/>
              <a:gd name="T80" fmla="*/ 1454 w 1587"/>
              <a:gd name="T81" fmla="*/ 576 h 612"/>
              <a:gd name="T82" fmla="*/ 1490 w 1587"/>
              <a:gd name="T83" fmla="*/ 594 h 612"/>
              <a:gd name="T84" fmla="*/ 1525 w 1587"/>
              <a:gd name="T85" fmla="*/ 594 h 612"/>
              <a:gd name="T86" fmla="*/ 1561 w 1587"/>
              <a:gd name="T87" fmla="*/ 603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87" h="612">
                <a:moveTo>
                  <a:pt x="0" y="612"/>
                </a:moveTo>
                <a:lnTo>
                  <a:pt x="9" y="612"/>
                </a:lnTo>
                <a:lnTo>
                  <a:pt x="18" y="612"/>
                </a:lnTo>
                <a:lnTo>
                  <a:pt x="36" y="612"/>
                </a:lnTo>
                <a:lnTo>
                  <a:pt x="44" y="612"/>
                </a:lnTo>
                <a:lnTo>
                  <a:pt x="62" y="612"/>
                </a:lnTo>
                <a:lnTo>
                  <a:pt x="71" y="612"/>
                </a:lnTo>
                <a:lnTo>
                  <a:pt x="80" y="612"/>
                </a:lnTo>
                <a:lnTo>
                  <a:pt x="98" y="612"/>
                </a:lnTo>
                <a:lnTo>
                  <a:pt x="107" y="612"/>
                </a:lnTo>
                <a:lnTo>
                  <a:pt x="115" y="612"/>
                </a:lnTo>
                <a:lnTo>
                  <a:pt x="133" y="612"/>
                </a:lnTo>
                <a:lnTo>
                  <a:pt x="142" y="612"/>
                </a:lnTo>
                <a:lnTo>
                  <a:pt x="151" y="612"/>
                </a:lnTo>
                <a:lnTo>
                  <a:pt x="169" y="612"/>
                </a:lnTo>
                <a:lnTo>
                  <a:pt x="177" y="612"/>
                </a:lnTo>
                <a:lnTo>
                  <a:pt x="186" y="612"/>
                </a:lnTo>
                <a:lnTo>
                  <a:pt x="204" y="612"/>
                </a:lnTo>
                <a:lnTo>
                  <a:pt x="213" y="612"/>
                </a:lnTo>
                <a:lnTo>
                  <a:pt x="222" y="612"/>
                </a:lnTo>
                <a:lnTo>
                  <a:pt x="240" y="612"/>
                </a:lnTo>
                <a:lnTo>
                  <a:pt x="248" y="612"/>
                </a:lnTo>
                <a:lnTo>
                  <a:pt x="257" y="603"/>
                </a:lnTo>
                <a:lnTo>
                  <a:pt x="275" y="603"/>
                </a:lnTo>
                <a:lnTo>
                  <a:pt x="284" y="603"/>
                </a:lnTo>
                <a:lnTo>
                  <a:pt x="293" y="603"/>
                </a:lnTo>
                <a:lnTo>
                  <a:pt x="310" y="603"/>
                </a:lnTo>
                <a:lnTo>
                  <a:pt x="319" y="603"/>
                </a:lnTo>
                <a:lnTo>
                  <a:pt x="328" y="603"/>
                </a:lnTo>
                <a:lnTo>
                  <a:pt x="346" y="594"/>
                </a:lnTo>
                <a:lnTo>
                  <a:pt x="355" y="594"/>
                </a:lnTo>
                <a:lnTo>
                  <a:pt x="373" y="594"/>
                </a:lnTo>
                <a:lnTo>
                  <a:pt x="381" y="585"/>
                </a:lnTo>
                <a:lnTo>
                  <a:pt x="390" y="585"/>
                </a:lnTo>
                <a:lnTo>
                  <a:pt x="408" y="576"/>
                </a:lnTo>
                <a:lnTo>
                  <a:pt x="417" y="567"/>
                </a:lnTo>
                <a:lnTo>
                  <a:pt x="426" y="567"/>
                </a:lnTo>
                <a:lnTo>
                  <a:pt x="443" y="559"/>
                </a:lnTo>
                <a:lnTo>
                  <a:pt x="452" y="550"/>
                </a:lnTo>
                <a:lnTo>
                  <a:pt x="461" y="541"/>
                </a:lnTo>
                <a:lnTo>
                  <a:pt x="479" y="532"/>
                </a:lnTo>
                <a:lnTo>
                  <a:pt x="488" y="523"/>
                </a:lnTo>
                <a:lnTo>
                  <a:pt x="497" y="505"/>
                </a:lnTo>
                <a:lnTo>
                  <a:pt x="514" y="497"/>
                </a:lnTo>
                <a:lnTo>
                  <a:pt x="523" y="479"/>
                </a:lnTo>
                <a:lnTo>
                  <a:pt x="532" y="461"/>
                </a:lnTo>
                <a:lnTo>
                  <a:pt x="550" y="452"/>
                </a:lnTo>
                <a:lnTo>
                  <a:pt x="559" y="435"/>
                </a:lnTo>
                <a:lnTo>
                  <a:pt x="568" y="417"/>
                </a:lnTo>
                <a:lnTo>
                  <a:pt x="585" y="390"/>
                </a:lnTo>
                <a:lnTo>
                  <a:pt x="594" y="373"/>
                </a:lnTo>
                <a:lnTo>
                  <a:pt x="603" y="355"/>
                </a:lnTo>
                <a:lnTo>
                  <a:pt x="621" y="328"/>
                </a:lnTo>
                <a:lnTo>
                  <a:pt x="630" y="310"/>
                </a:lnTo>
                <a:lnTo>
                  <a:pt x="639" y="284"/>
                </a:lnTo>
                <a:lnTo>
                  <a:pt x="656" y="257"/>
                </a:lnTo>
                <a:lnTo>
                  <a:pt x="665" y="240"/>
                </a:lnTo>
                <a:lnTo>
                  <a:pt x="683" y="213"/>
                </a:lnTo>
                <a:lnTo>
                  <a:pt x="692" y="195"/>
                </a:lnTo>
                <a:lnTo>
                  <a:pt x="701" y="169"/>
                </a:lnTo>
                <a:lnTo>
                  <a:pt x="718" y="151"/>
                </a:lnTo>
                <a:lnTo>
                  <a:pt x="727" y="124"/>
                </a:lnTo>
                <a:lnTo>
                  <a:pt x="736" y="107"/>
                </a:lnTo>
                <a:lnTo>
                  <a:pt x="754" y="89"/>
                </a:lnTo>
                <a:lnTo>
                  <a:pt x="763" y="71"/>
                </a:lnTo>
                <a:lnTo>
                  <a:pt x="772" y="62"/>
                </a:lnTo>
                <a:lnTo>
                  <a:pt x="789" y="45"/>
                </a:lnTo>
                <a:lnTo>
                  <a:pt x="798" y="36"/>
                </a:lnTo>
                <a:lnTo>
                  <a:pt x="807" y="27"/>
                </a:lnTo>
                <a:lnTo>
                  <a:pt x="825" y="18"/>
                </a:lnTo>
                <a:lnTo>
                  <a:pt x="834" y="9"/>
                </a:lnTo>
                <a:lnTo>
                  <a:pt x="842" y="9"/>
                </a:lnTo>
                <a:lnTo>
                  <a:pt x="860" y="0"/>
                </a:lnTo>
                <a:lnTo>
                  <a:pt x="869" y="0"/>
                </a:lnTo>
                <a:lnTo>
                  <a:pt x="878" y="0"/>
                </a:lnTo>
                <a:lnTo>
                  <a:pt x="896" y="9"/>
                </a:lnTo>
                <a:lnTo>
                  <a:pt x="905" y="9"/>
                </a:lnTo>
                <a:lnTo>
                  <a:pt x="913" y="18"/>
                </a:lnTo>
                <a:lnTo>
                  <a:pt x="931" y="27"/>
                </a:lnTo>
                <a:lnTo>
                  <a:pt x="940" y="36"/>
                </a:lnTo>
                <a:lnTo>
                  <a:pt x="949" y="45"/>
                </a:lnTo>
                <a:lnTo>
                  <a:pt x="967" y="62"/>
                </a:lnTo>
                <a:lnTo>
                  <a:pt x="975" y="71"/>
                </a:lnTo>
                <a:lnTo>
                  <a:pt x="984" y="89"/>
                </a:lnTo>
                <a:lnTo>
                  <a:pt x="1002" y="107"/>
                </a:lnTo>
                <a:lnTo>
                  <a:pt x="1011" y="124"/>
                </a:lnTo>
                <a:lnTo>
                  <a:pt x="1029" y="142"/>
                </a:lnTo>
                <a:lnTo>
                  <a:pt x="1038" y="160"/>
                </a:lnTo>
                <a:lnTo>
                  <a:pt x="1046" y="178"/>
                </a:lnTo>
                <a:lnTo>
                  <a:pt x="1064" y="195"/>
                </a:lnTo>
                <a:lnTo>
                  <a:pt x="1073" y="213"/>
                </a:lnTo>
                <a:lnTo>
                  <a:pt x="1082" y="231"/>
                </a:lnTo>
                <a:lnTo>
                  <a:pt x="1100" y="248"/>
                </a:lnTo>
                <a:lnTo>
                  <a:pt x="1108" y="266"/>
                </a:lnTo>
                <a:lnTo>
                  <a:pt x="1117" y="284"/>
                </a:lnTo>
                <a:lnTo>
                  <a:pt x="1135" y="302"/>
                </a:lnTo>
                <a:lnTo>
                  <a:pt x="1144" y="319"/>
                </a:lnTo>
                <a:lnTo>
                  <a:pt x="1153" y="337"/>
                </a:lnTo>
                <a:lnTo>
                  <a:pt x="1171" y="355"/>
                </a:lnTo>
                <a:lnTo>
                  <a:pt x="1179" y="364"/>
                </a:lnTo>
                <a:lnTo>
                  <a:pt x="1188" y="381"/>
                </a:lnTo>
                <a:lnTo>
                  <a:pt x="1206" y="399"/>
                </a:lnTo>
                <a:lnTo>
                  <a:pt x="1215" y="417"/>
                </a:lnTo>
                <a:lnTo>
                  <a:pt x="1224" y="426"/>
                </a:lnTo>
                <a:lnTo>
                  <a:pt x="1241" y="443"/>
                </a:lnTo>
                <a:lnTo>
                  <a:pt x="1250" y="452"/>
                </a:lnTo>
                <a:lnTo>
                  <a:pt x="1259" y="470"/>
                </a:lnTo>
                <a:lnTo>
                  <a:pt x="1277" y="479"/>
                </a:lnTo>
                <a:lnTo>
                  <a:pt x="1286" y="488"/>
                </a:lnTo>
                <a:lnTo>
                  <a:pt x="1295" y="497"/>
                </a:lnTo>
                <a:lnTo>
                  <a:pt x="1312" y="505"/>
                </a:lnTo>
                <a:lnTo>
                  <a:pt x="1321" y="514"/>
                </a:lnTo>
                <a:lnTo>
                  <a:pt x="1339" y="523"/>
                </a:lnTo>
                <a:lnTo>
                  <a:pt x="1348" y="532"/>
                </a:lnTo>
                <a:lnTo>
                  <a:pt x="1357" y="541"/>
                </a:lnTo>
                <a:lnTo>
                  <a:pt x="1366" y="541"/>
                </a:lnTo>
                <a:lnTo>
                  <a:pt x="1383" y="550"/>
                </a:lnTo>
                <a:lnTo>
                  <a:pt x="1392" y="559"/>
                </a:lnTo>
                <a:lnTo>
                  <a:pt x="1410" y="559"/>
                </a:lnTo>
                <a:lnTo>
                  <a:pt x="1419" y="567"/>
                </a:lnTo>
                <a:lnTo>
                  <a:pt x="1428" y="567"/>
                </a:lnTo>
                <a:lnTo>
                  <a:pt x="1445" y="576"/>
                </a:lnTo>
                <a:lnTo>
                  <a:pt x="1454" y="576"/>
                </a:lnTo>
                <a:lnTo>
                  <a:pt x="1463" y="585"/>
                </a:lnTo>
                <a:lnTo>
                  <a:pt x="1481" y="585"/>
                </a:lnTo>
                <a:lnTo>
                  <a:pt x="1490" y="594"/>
                </a:lnTo>
                <a:lnTo>
                  <a:pt x="1499" y="594"/>
                </a:lnTo>
                <a:lnTo>
                  <a:pt x="1516" y="594"/>
                </a:lnTo>
                <a:lnTo>
                  <a:pt x="1525" y="594"/>
                </a:lnTo>
                <a:lnTo>
                  <a:pt x="1534" y="603"/>
                </a:lnTo>
                <a:lnTo>
                  <a:pt x="1552" y="603"/>
                </a:lnTo>
                <a:lnTo>
                  <a:pt x="1561" y="603"/>
                </a:lnTo>
                <a:lnTo>
                  <a:pt x="1569" y="603"/>
                </a:lnTo>
                <a:lnTo>
                  <a:pt x="1587" y="603"/>
                </a:lnTo>
              </a:path>
            </a:pathLst>
          </a:custGeom>
          <a:noFill/>
          <a:ln w="28575">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5" name="Freeform 42"/>
          <p:cNvSpPr>
            <a:spLocks/>
          </p:cNvSpPr>
          <p:nvPr/>
        </p:nvSpPr>
        <p:spPr bwMode="auto">
          <a:xfrm>
            <a:off x="4805016" y="2565270"/>
            <a:ext cx="2125734" cy="178149"/>
          </a:xfrm>
          <a:custGeom>
            <a:avLst/>
            <a:gdLst>
              <a:gd name="T0" fmla="*/ 27 w 1587"/>
              <a:gd name="T1" fmla="*/ 133 h 133"/>
              <a:gd name="T2" fmla="*/ 62 w 1587"/>
              <a:gd name="T3" fmla="*/ 133 h 133"/>
              <a:gd name="T4" fmla="*/ 98 w 1587"/>
              <a:gd name="T5" fmla="*/ 133 h 133"/>
              <a:gd name="T6" fmla="*/ 133 w 1587"/>
              <a:gd name="T7" fmla="*/ 133 h 133"/>
              <a:gd name="T8" fmla="*/ 169 w 1587"/>
              <a:gd name="T9" fmla="*/ 133 h 133"/>
              <a:gd name="T10" fmla="*/ 204 w 1587"/>
              <a:gd name="T11" fmla="*/ 133 h 133"/>
              <a:gd name="T12" fmla="*/ 240 w 1587"/>
              <a:gd name="T13" fmla="*/ 133 h 133"/>
              <a:gd name="T14" fmla="*/ 275 w 1587"/>
              <a:gd name="T15" fmla="*/ 133 h 133"/>
              <a:gd name="T16" fmla="*/ 310 w 1587"/>
              <a:gd name="T17" fmla="*/ 133 h 133"/>
              <a:gd name="T18" fmla="*/ 346 w 1587"/>
              <a:gd name="T19" fmla="*/ 125 h 133"/>
              <a:gd name="T20" fmla="*/ 381 w 1587"/>
              <a:gd name="T21" fmla="*/ 125 h 133"/>
              <a:gd name="T22" fmla="*/ 417 w 1587"/>
              <a:gd name="T23" fmla="*/ 116 h 133"/>
              <a:gd name="T24" fmla="*/ 452 w 1587"/>
              <a:gd name="T25" fmla="*/ 98 h 133"/>
              <a:gd name="T26" fmla="*/ 497 w 1587"/>
              <a:gd name="T27" fmla="*/ 89 h 133"/>
              <a:gd name="T28" fmla="*/ 532 w 1587"/>
              <a:gd name="T29" fmla="*/ 71 h 133"/>
              <a:gd name="T30" fmla="*/ 568 w 1587"/>
              <a:gd name="T31" fmla="*/ 54 h 133"/>
              <a:gd name="T32" fmla="*/ 603 w 1587"/>
              <a:gd name="T33" fmla="*/ 36 h 133"/>
              <a:gd name="T34" fmla="*/ 639 w 1587"/>
              <a:gd name="T35" fmla="*/ 18 h 133"/>
              <a:gd name="T36" fmla="*/ 674 w 1587"/>
              <a:gd name="T37" fmla="*/ 9 h 133"/>
              <a:gd name="T38" fmla="*/ 709 w 1587"/>
              <a:gd name="T39" fmla="*/ 0 h 133"/>
              <a:gd name="T40" fmla="*/ 745 w 1587"/>
              <a:gd name="T41" fmla="*/ 0 h 133"/>
              <a:gd name="T42" fmla="*/ 780 w 1587"/>
              <a:gd name="T43" fmla="*/ 9 h 133"/>
              <a:gd name="T44" fmla="*/ 816 w 1587"/>
              <a:gd name="T45" fmla="*/ 18 h 133"/>
              <a:gd name="T46" fmla="*/ 851 w 1587"/>
              <a:gd name="T47" fmla="*/ 27 h 133"/>
              <a:gd name="T48" fmla="*/ 887 w 1587"/>
              <a:gd name="T49" fmla="*/ 36 h 133"/>
              <a:gd name="T50" fmla="*/ 922 w 1587"/>
              <a:gd name="T51" fmla="*/ 45 h 133"/>
              <a:gd name="T52" fmla="*/ 958 w 1587"/>
              <a:gd name="T53" fmla="*/ 54 h 133"/>
              <a:gd name="T54" fmla="*/ 993 w 1587"/>
              <a:gd name="T55" fmla="*/ 71 h 133"/>
              <a:gd name="T56" fmla="*/ 1029 w 1587"/>
              <a:gd name="T57" fmla="*/ 89 h 133"/>
              <a:gd name="T58" fmla="*/ 1064 w 1587"/>
              <a:gd name="T59" fmla="*/ 98 h 133"/>
              <a:gd name="T60" fmla="*/ 1100 w 1587"/>
              <a:gd name="T61" fmla="*/ 107 h 133"/>
              <a:gd name="T62" fmla="*/ 1135 w 1587"/>
              <a:gd name="T63" fmla="*/ 107 h 133"/>
              <a:gd name="T64" fmla="*/ 1171 w 1587"/>
              <a:gd name="T65" fmla="*/ 116 h 133"/>
              <a:gd name="T66" fmla="*/ 1206 w 1587"/>
              <a:gd name="T67" fmla="*/ 116 h 133"/>
              <a:gd name="T68" fmla="*/ 1241 w 1587"/>
              <a:gd name="T69" fmla="*/ 125 h 133"/>
              <a:gd name="T70" fmla="*/ 1277 w 1587"/>
              <a:gd name="T71" fmla="*/ 125 h 133"/>
              <a:gd name="T72" fmla="*/ 1312 w 1587"/>
              <a:gd name="T73" fmla="*/ 133 h 133"/>
              <a:gd name="T74" fmla="*/ 1348 w 1587"/>
              <a:gd name="T75" fmla="*/ 133 h 133"/>
              <a:gd name="T76" fmla="*/ 1383 w 1587"/>
              <a:gd name="T77" fmla="*/ 133 h 133"/>
              <a:gd name="T78" fmla="*/ 1419 w 1587"/>
              <a:gd name="T79" fmla="*/ 133 h 133"/>
              <a:gd name="T80" fmla="*/ 1454 w 1587"/>
              <a:gd name="T81" fmla="*/ 133 h 133"/>
              <a:gd name="T82" fmla="*/ 1490 w 1587"/>
              <a:gd name="T83" fmla="*/ 133 h 133"/>
              <a:gd name="T84" fmla="*/ 1534 w 1587"/>
              <a:gd name="T85" fmla="*/ 133 h 133"/>
              <a:gd name="T86" fmla="*/ 1569 w 1587"/>
              <a:gd name="T87"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87" h="133">
                <a:moveTo>
                  <a:pt x="0" y="133"/>
                </a:moveTo>
                <a:lnTo>
                  <a:pt x="18" y="133"/>
                </a:lnTo>
                <a:lnTo>
                  <a:pt x="27" y="133"/>
                </a:lnTo>
                <a:lnTo>
                  <a:pt x="36" y="133"/>
                </a:lnTo>
                <a:lnTo>
                  <a:pt x="53" y="133"/>
                </a:lnTo>
                <a:lnTo>
                  <a:pt x="62" y="133"/>
                </a:lnTo>
                <a:lnTo>
                  <a:pt x="71" y="133"/>
                </a:lnTo>
                <a:lnTo>
                  <a:pt x="89" y="133"/>
                </a:lnTo>
                <a:lnTo>
                  <a:pt x="98" y="133"/>
                </a:lnTo>
                <a:lnTo>
                  <a:pt x="115" y="133"/>
                </a:lnTo>
                <a:lnTo>
                  <a:pt x="124" y="133"/>
                </a:lnTo>
                <a:lnTo>
                  <a:pt x="133" y="133"/>
                </a:lnTo>
                <a:lnTo>
                  <a:pt x="142" y="133"/>
                </a:lnTo>
                <a:lnTo>
                  <a:pt x="160" y="133"/>
                </a:lnTo>
                <a:lnTo>
                  <a:pt x="169" y="133"/>
                </a:lnTo>
                <a:lnTo>
                  <a:pt x="186" y="133"/>
                </a:lnTo>
                <a:lnTo>
                  <a:pt x="195" y="133"/>
                </a:lnTo>
                <a:lnTo>
                  <a:pt x="204" y="133"/>
                </a:lnTo>
                <a:lnTo>
                  <a:pt x="222" y="133"/>
                </a:lnTo>
                <a:lnTo>
                  <a:pt x="231" y="133"/>
                </a:lnTo>
                <a:lnTo>
                  <a:pt x="240" y="133"/>
                </a:lnTo>
                <a:lnTo>
                  <a:pt x="257" y="133"/>
                </a:lnTo>
                <a:lnTo>
                  <a:pt x="266" y="133"/>
                </a:lnTo>
                <a:lnTo>
                  <a:pt x="275" y="133"/>
                </a:lnTo>
                <a:lnTo>
                  <a:pt x="293" y="133"/>
                </a:lnTo>
                <a:lnTo>
                  <a:pt x="302" y="133"/>
                </a:lnTo>
                <a:lnTo>
                  <a:pt x="310" y="133"/>
                </a:lnTo>
                <a:lnTo>
                  <a:pt x="328" y="125"/>
                </a:lnTo>
                <a:lnTo>
                  <a:pt x="337" y="125"/>
                </a:lnTo>
                <a:lnTo>
                  <a:pt x="346" y="125"/>
                </a:lnTo>
                <a:lnTo>
                  <a:pt x="364" y="125"/>
                </a:lnTo>
                <a:lnTo>
                  <a:pt x="373" y="125"/>
                </a:lnTo>
                <a:lnTo>
                  <a:pt x="381" y="125"/>
                </a:lnTo>
                <a:lnTo>
                  <a:pt x="399" y="116"/>
                </a:lnTo>
                <a:lnTo>
                  <a:pt x="408" y="116"/>
                </a:lnTo>
                <a:lnTo>
                  <a:pt x="417" y="116"/>
                </a:lnTo>
                <a:lnTo>
                  <a:pt x="435" y="107"/>
                </a:lnTo>
                <a:lnTo>
                  <a:pt x="443" y="107"/>
                </a:lnTo>
                <a:lnTo>
                  <a:pt x="452" y="98"/>
                </a:lnTo>
                <a:lnTo>
                  <a:pt x="470" y="98"/>
                </a:lnTo>
                <a:lnTo>
                  <a:pt x="479" y="89"/>
                </a:lnTo>
                <a:lnTo>
                  <a:pt x="497" y="89"/>
                </a:lnTo>
                <a:lnTo>
                  <a:pt x="506" y="80"/>
                </a:lnTo>
                <a:lnTo>
                  <a:pt x="514" y="80"/>
                </a:lnTo>
                <a:lnTo>
                  <a:pt x="532" y="71"/>
                </a:lnTo>
                <a:lnTo>
                  <a:pt x="541" y="63"/>
                </a:lnTo>
                <a:lnTo>
                  <a:pt x="550" y="63"/>
                </a:lnTo>
                <a:lnTo>
                  <a:pt x="568" y="54"/>
                </a:lnTo>
                <a:lnTo>
                  <a:pt x="576" y="45"/>
                </a:lnTo>
                <a:lnTo>
                  <a:pt x="585" y="45"/>
                </a:lnTo>
                <a:lnTo>
                  <a:pt x="603" y="36"/>
                </a:lnTo>
                <a:lnTo>
                  <a:pt x="612" y="36"/>
                </a:lnTo>
                <a:lnTo>
                  <a:pt x="621" y="27"/>
                </a:lnTo>
                <a:lnTo>
                  <a:pt x="639" y="18"/>
                </a:lnTo>
                <a:lnTo>
                  <a:pt x="647" y="18"/>
                </a:lnTo>
                <a:lnTo>
                  <a:pt x="656" y="9"/>
                </a:lnTo>
                <a:lnTo>
                  <a:pt x="674" y="9"/>
                </a:lnTo>
                <a:lnTo>
                  <a:pt x="683" y="9"/>
                </a:lnTo>
                <a:lnTo>
                  <a:pt x="692" y="0"/>
                </a:lnTo>
                <a:lnTo>
                  <a:pt x="709" y="0"/>
                </a:lnTo>
                <a:lnTo>
                  <a:pt x="718" y="0"/>
                </a:lnTo>
                <a:lnTo>
                  <a:pt x="727" y="0"/>
                </a:lnTo>
                <a:lnTo>
                  <a:pt x="745" y="0"/>
                </a:lnTo>
                <a:lnTo>
                  <a:pt x="754" y="9"/>
                </a:lnTo>
                <a:lnTo>
                  <a:pt x="763" y="9"/>
                </a:lnTo>
                <a:lnTo>
                  <a:pt x="780" y="9"/>
                </a:lnTo>
                <a:lnTo>
                  <a:pt x="789" y="9"/>
                </a:lnTo>
                <a:lnTo>
                  <a:pt x="798" y="18"/>
                </a:lnTo>
                <a:lnTo>
                  <a:pt x="816" y="18"/>
                </a:lnTo>
                <a:lnTo>
                  <a:pt x="825" y="18"/>
                </a:lnTo>
                <a:lnTo>
                  <a:pt x="842" y="27"/>
                </a:lnTo>
                <a:lnTo>
                  <a:pt x="851" y="27"/>
                </a:lnTo>
                <a:lnTo>
                  <a:pt x="860" y="27"/>
                </a:lnTo>
                <a:lnTo>
                  <a:pt x="878" y="36"/>
                </a:lnTo>
                <a:lnTo>
                  <a:pt x="887" y="36"/>
                </a:lnTo>
                <a:lnTo>
                  <a:pt x="896" y="36"/>
                </a:lnTo>
                <a:lnTo>
                  <a:pt x="913" y="45"/>
                </a:lnTo>
                <a:lnTo>
                  <a:pt x="922" y="45"/>
                </a:lnTo>
                <a:lnTo>
                  <a:pt x="931" y="54"/>
                </a:lnTo>
                <a:lnTo>
                  <a:pt x="949" y="54"/>
                </a:lnTo>
                <a:lnTo>
                  <a:pt x="958" y="54"/>
                </a:lnTo>
                <a:lnTo>
                  <a:pt x="967" y="63"/>
                </a:lnTo>
                <a:lnTo>
                  <a:pt x="984" y="71"/>
                </a:lnTo>
                <a:lnTo>
                  <a:pt x="993" y="71"/>
                </a:lnTo>
                <a:lnTo>
                  <a:pt x="1002" y="80"/>
                </a:lnTo>
                <a:lnTo>
                  <a:pt x="1020" y="80"/>
                </a:lnTo>
                <a:lnTo>
                  <a:pt x="1029" y="89"/>
                </a:lnTo>
                <a:lnTo>
                  <a:pt x="1038" y="89"/>
                </a:lnTo>
                <a:lnTo>
                  <a:pt x="1055" y="89"/>
                </a:lnTo>
                <a:lnTo>
                  <a:pt x="1064" y="98"/>
                </a:lnTo>
                <a:lnTo>
                  <a:pt x="1073" y="98"/>
                </a:lnTo>
                <a:lnTo>
                  <a:pt x="1091" y="98"/>
                </a:lnTo>
                <a:lnTo>
                  <a:pt x="1100" y="107"/>
                </a:lnTo>
                <a:lnTo>
                  <a:pt x="1108" y="107"/>
                </a:lnTo>
                <a:lnTo>
                  <a:pt x="1126" y="107"/>
                </a:lnTo>
                <a:lnTo>
                  <a:pt x="1135" y="107"/>
                </a:lnTo>
                <a:lnTo>
                  <a:pt x="1153" y="116"/>
                </a:lnTo>
                <a:lnTo>
                  <a:pt x="1162" y="116"/>
                </a:lnTo>
                <a:lnTo>
                  <a:pt x="1171" y="116"/>
                </a:lnTo>
                <a:lnTo>
                  <a:pt x="1188" y="116"/>
                </a:lnTo>
                <a:lnTo>
                  <a:pt x="1197" y="116"/>
                </a:lnTo>
                <a:lnTo>
                  <a:pt x="1206" y="116"/>
                </a:lnTo>
                <a:lnTo>
                  <a:pt x="1224" y="125"/>
                </a:lnTo>
                <a:lnTo>
                  <a:pt x="1233" y="125"/>
                </a:lnTo>
                <a:lnTo>
                  <a:pt x="1241" y="125"/>
                </a:lnTo>
                <a:lnTo>
                  <a:pt x="1259" y="125"/>
                </a:lnTo>
                <a:lnTo>
                  <a:pt x="1268" y="125"/>
                </a:lnTo>
                <a:lnTo>
                  <a:pt x="1277" y="125"/>
                </a:lnTo>
                <a:lnTo>
                  <a:pt x="1295" y="125"/>
                </a:lnTo>
                <a:lnTo>
                  <a:pt x="1303" y="133"/>
                </a:lnTo>
                <a:lnTo>
                  <a:pt x="1312" y="133"/>
                </a:lnTo>
                <a:lnTo>
                  <a:pt x="1330" y="133"/>
                </a:lnTo>
                <a:lnTo>
                  <a:pt x="1339" y="133"/>
                </a:lnTo>
                <a:lnTo>
                  <a:pt x="1348" y="133"/>
                </a:lnTo>
                <a:lnTo>
                  <a:pt x="1366" y="133"/>
                </a:lnTo>
                <a:lnTo>
                  <a:pt x="1374" y="133"/>
                </a:lnTo>
                <a:lnTo>
                  <a:pt x="1383" y="133"/>
                </a:lnTo>
                <a:lnTo>
                  <a:pt x="1401" y="133"/>
                </a:lnTo>
                <a:lnTo>
                  <a:pt x="1410" y="133"/>
                </a:lnTo>
                <a:lnTo>
                  <a:pt x="1419" y="133"/>
                </a:lnTo>
                <a:lnTo>
                  <a:pt x="1436" y="133"/>
                </a:lnTo>
                <a:lnTo>
                  <a:pt x="1445" y="133"/>
                </a:lnTo>
                <a:lnTo>
                  <a:pt x="1454" y="133"/>
                </a:lnTo>
                <a:lnTo>
                  <a:pt x="1472" y="133"/>
                </a:lnTo>
                <a:lnTo>
                  <a:pt x="1481" y="133"/>
                </a:lnTo>
                <a:lnTo>
                  <a:pt x="1490" y="133"/>
                </a:lnTo>
                <a:lnTo>
                  <a:pt x="1507" y="133"/>
                </a:lnTo>
                <a:lnTo>
                  <a:pt x="1516" y="133"/>
                </a:lnTo>
                <a:lnTo>
                  <a:pt x="1534" y="133"/>
                </a:lnTo>
                <a:lnTo>
                  <a:pt x="1543" y="133"/>
                </a:lnTo>
                <a:lnTo>
                  <a:pt x="1552" y="133"/>
                </a:lnTo>
                <a:lnTo>
                  <a:pt x="1569" y="133"/>
                </a:lnTo>
                <a:lnTo>
                  <a:pt x="1578" y="133"/>
                </a:lnTo>
                <a:lnTo>
                  <a:pt x="1587" y="133"/>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6" name="Freeform 43"/>
          <p:cNvSpPr>
            <a:spLocks/>
          </p:cNvSpPr>
          <p:nvPr/>
        </p:nvSpPr>
        <p:spPr bwMode="auto">
          <a:xfrm>
            <a:off x="4817071" y="2565270"/>
            <a:ext cx="2125734" cy="178149"/>
          </a:xfrm>
          <a:custGeom>
            <a:avLst/>
            <a:gdLst>
              <a:gd name="T0" fmla="*/ 18 w 1587"/>
              <a:gd name="T1" fmla="*/ 133 h 133"/>
              <a:gd name="T2" fmla="*/ 53 w 1587"/>
              <a:gd name="T3" fmla="*/ 133 h 133"/>
              <a:gd name="T4" fmla="*/ 89 w 1587"/>
              <a:gd name="T5" fmla="*/ 133 h 133"/>
              <a:gd name="T6" fmla="*/ 124 w 1587"/>
              <a:gd name="T7" fmla="*/ 133 h 133"/>
              <a:gd name="T8" fmla="*/ 160 w 1587"/>
              <a:gd name="T9" fmla="*/ 133 h 133"/>
              <a:gd name="T10" fmla="*/ 204 w 1587"/>
              <a:gd name="T11" fmla="*/ 133 h 133"/>
              <a:gd name="T12" fmla="*/ 239 w 1587"/>
              <a:gd name="T13" fmla="*/ 133 h 133"/>
              <a:gd name="T14" fmla="*/ 275 w 1587"/>
              <a:gd name="T15" fmla="*/ 133 h 133"/>
              <a:gd name="T16" fmla="*/ 310 w 1587"/>
              <a:gd name="T17" fmla="*/ 133 h 133"/>
              <a:gd name="T18" fmla="*/ 346 w 1587"/>
              <a:gd name="T19" fmla="*/ 133 h 133"/>
              <a:gd name="T20" fmla="*/ 381 w 1587"/>
              <a:gd name="T21" fmla="*/ 125 h 133"/>
              <a:gd name="T22" fmla="*/ 417 w 1587"/>
              <a:gd name="T23" fmla="*/ 125 h 133"/>
              <a:gd name="T24" fmla="*/ 452 w 1587"/>
              <a:gd name="T25" fmla="*/ 116 h 133"/>
              <a:gd name="T26" fmla="*/ 488 w 1587"/>
              <a:gd name="T27" fmla="*/ 107 h 133"/>
              <a:gd name="T28" fmla="*/ 523 w 1587"/>
              <a:gd name="T29" fmla="*/ 89 h 133"/>
              <a:gd name="T30" fmla="*/ 559 w 1587"/>
              <a:gd name="T31" fmla="*/ 80 h 133"/>
              <a:gd name="T32" fmla="*/ 594 w 1587"/>
              <a:gd name="T33" fmla="*/ 63 h 133"/>
              <a:gd name="T34" fmla="*/ 630 w 1587"/>
              <a:gd name="T35" fmla="*/ 45 h 133"/>
              <a:gd name="T36" fmla="*/ 665 w 1587"/>
              <a:gd name="T37" fmla="*/ 27 h 133"/>
              <a:gd name="T38" fmla="*/ 700 w 1587"/>
              <a:gd name="T39" fmla="*/ 9 h 133"/>
              <a:gd name="T40" fmla="*/ 736 w 1587"/>
              <a:gd name="T41" fmla="*/ 0 h 133"/>
              <a:gd name="T42" fmla="*/ 771 w 1587"/>
              <a:gd name="T43" fmla="*/ 0 h 133"/>
              <a:gd name="T44" fmla="*/ 807 w 1587"/>
              <a:gd name="T45" fmla="*/ 9 h 133"/>
              <a:gd name="T46" fmla="*/ 842 w 1587"/>
              <a:gd name="T47" fmla="*/ 18 h 133"/>
              <a:gd name="T48" fmla="*/ 878 w 1587"/>
              <a:gd name="T49" fmla="*/ 27 h 133"/>
              <a:gd name="T50" fmla="*/ 913 w 1587"/>
              <a:gd name="T51" fmla="*/ 36 h 133"/>
              <a:gd name="T52" fmla="*/ 949 w 1587"/>
              <a:gd name="T53" fmla="*/ 45 h 133"/>
              <a:gd name="T54" fmla="*/ 984 w 1587"/>
              <a:gd name="T55" fmla="*/ 54 h 133"/>
              <a:gd name="T56" fmla="*/ 1020 w 1587"/>
              <a:gd name="T57" fmla="*/ 71 h 133"/>
              <a:gd name="T58" fmla="*/ 1055 w 1587"/>
              <a:gd name="T59" fmla="*/ 80 h 133"/>
              <a:gd name="T60" fmla="*/ 1091 w 1587"/>
              <a:gd name="T61" fmla="*/ 89 h 133"/>
              <a:gd name="T62" fmla="*/ 1126 w 1587"/>
              <a:gd name="T63" fmla="*/ 98 h 133"/>
              <a:gd name="T64" fmla="*/ 1162 w 1587"/>
              <a:gd name="T65" fmla="*/ 107 h 133"/>
              <a:gd name="T66" fmla="*/ 1197 w 1587"/>
              <a:gd name="T67" fmla="*/ 116 h 133"/>
              <a:gd name="T68" fmla="*/ 1241 w 1587"/>
              <a:gd name="T69" fmla="*/ 116 h 133"/>
              <a:gd name="T70" fmla="*/ 1277 w 1587"/>
              <a:gd name="T71" fmla="*/ 125 h 133"/>
              <a:gd name="T72" fmla="*/ 1312 w 1587"/>
              <a:gd name="T73" fmla="*/ 125 h 133"/>
              <a:gd name="T74" fmla="*/ 1348 w 1587"/>
              <a:gd name="T75" fmla="*/ 133 h 133"/>
              <a:gd name="T76" fmla="*/ 1383 w 1587"/>
              <a:gd name="T77" fmla="*/ 133 h 133"/>
              <a:gd name="T78" fmla="*/ 1419 w 1587"/>
              <a:gd name="T79" fmla="*/ 133 h 133"/>
              <a:gd name="T80" fmla="*/ 1454 w 1587"/>
              <a:gd name="T81" fmla="*/ 133 h 133"/>
              <a:gd name="T82" fmla="*/ 1490 w 1587"/>
              <a:gd name="T83" fmla="*/ 133 h 133"/>
              <a:gd name="T84" fmla="*/ 1525 w 1587"/>
              <a:gd name="T85" fmla="*/ 133 h 133"/>
              <a:gd name="T86" fmla="*/ 1560 w 1587"/>
              <a:gd name="T87"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87" h="133">
                <a:moveTo>
                  <a:pt x="0" y="133"/>
                </a:moveTo>
                <a:lnTo>
                  <a:pt x="9" y="133"/>
                </a:lnTo>
                <a:lnTo>
                  <a:pt x="18" y="133"/>
                </a:lnTo>
                <a:lnTo>
                  <a:pt x="35" y="133"/>
                </a:lnTo>
                <a:lnTo>
                  <a:pt x="44" y="133"/>
                </a:lnTo>
                <a:lnTo>
                  <a:pt x="53" y="133"/>
                </a:lnTo>
                <a:lnTo>
                  <a:pt x="71" y="133"/>
                </a:lnTo>
                <a:lnTo>
                  <a:pt x="80" y="133"/>
                </a:lnTo>
                <a:lnTo>
                  <a:pt x="89" y="133"/>
                </a:lnTo>
                <a:lnTo>
                  <a:pt x="106" y="133"/>
                </a:lnTo>
                <a:lnTo>
                  <a:pt x="115" y="133"/>
                </a:lnTo>
                <a:lnTo>
                  <a:pt x="124" y="133"/>
                </a:lnTo>
                <a:lnTo>
                  <a:pt x="142" y="133"/>
                </a:lnTo>
                <a:lnTo>
                  <a:pt x="151" y="133"/>
                </a:lnTo>
                <a:lnTo>
                  <a:pt x="160" y="133"/>
                </a:lnTo>
                <a:lnTo>
                  <a:pt x="177" y="133"/>
                </a:lnTo>
                <a:lnTo>
                  <a:pt x="186" y="133"/>
                </a:lnTo>
                <a:lnTo>
                  <a:pt x="204" y="133"/>
                </a:lnTo>
                <a:lnTo>
                  <a:pt x="213" y="133"/>
                </a:lnTo>
                <a:lnTo>
                  <a:pt x="222" y="133"/>
                </a:lnTo>
                <a:lnTo>
                  <a:pt x="239" y="133"/>
                </a:lnTo>
                <a:lnTo>
                  <a:pt x="248" y="133"/>
                </a:lnTo>
                <a:lnTo>
                  <a:pt x="257" y="133"/>
                </a:lnTo>
                <a:lnTo>
                  <a:pt x="275" y="133"/>
                </a:lnTo>
                <a:lnTo>
                  <a:pt x="284" y="133"/>
                </a:lnTo>
                <a:lnTo>
                  <a:pt x="293" y="133"/>
                </a:lnTo>
                <a:lnTo>
                  <a:pt x="310" y="133"/>
                </a:lnTo>
                <a:lnTo>
                  <a:pt x="319" y="133"/>
                </a:lnTo>
                <a:lnTo>
                  <a:pt x="328" y="133"/>
                </a:lnTo>
                <a:lnTo>
                  <a:pt x="346" y="133"/>
                </a:lnTo>
                <a:lnTo>
                  <a:pt x="355" y="133"/>
                </a:lnTo>
                <a:lnTo>
                  <a:pt x="364" y="125"/>
                </a:lnTo>
                <a:lnTo>
                  <a:pt x="381" y="125"/>
                </a:lnTo>
                <a:lnTo>
                  <a:pt x="390" y="125"/>
                </a:lnTo>
                <a:lnTo>
                  <a:pt x="399" y="125"/>
                </a:lnTo>
                <a:lnTo>
                  <a:pt x="417" y="125"/>
                </a:lnTo>
                <a:lnTo>
                  <a:pt x="426" y="125"/>
                </a:lnTo>
                <a:lnTo>
                  <a:pt x="434" y="116"/>
                </a:lnTo>
                <a:lnTo>
                  <a:pt x="452" y="116"/>
                </a:lnTo>
                <a:lnTo>
                  <a:pt x="461" y="116"/>
                </a:lnTo>
                <a:lnTo>
                  <a:pt x="470" y="107"/>
                </a:lnTo>
                <a:lnTo>
                  <a:pt x="488" y="107"/>
                </a:lnTo>
                <a:lnTo>
                  <a:pt x="497" y="98"/>
                </a:lnTo>
                <a:lnTo>
                  <a:pt x="505" y="98"/>
                </a:lnTo>
                <a:lnTo>
                  <a:pt x="523" y="89"/>
                </a:lnTo>
                <a:lnTo>
                  <a:pt x="532" y="89"/>
                </a:lnTo>
                <a:lnTo>
                  <a:pt x="550" y="80"/>
                </a:lnTo>
                <a:lnTo>
                  <a:pt x="559" y="80"/>
                </a:lnTo>
                <a:lnTo>
                  <a:pt x="567" y="71"/>
                </a:lnTo>
                <a:lnTo>
                  <a:pt x="585" y="63"/>
                </a:lnTo>
                <a:lnTo>
                  <a:pt x="594" y="63"/>
                </a:lnTo>
                <a:lnTo>
                  <a:pt x="603" y="54"/>
                </a:lnTo>
                <a:lnTo>
                  <a:pt x="621" y="45"/>
                </a:lnTo>
                <a:lnTo>
                  <a:pt x="630" y="45"/>
                </a:lnTo>
                <a:lnTo>
                  <a:pt x="638" y="36"/>
                </a:lnTo>
                <a:lnTo>
                  <a:pt x="656" y="36"/>
                </a:lnTo>
                <a:lnTo>
                  <a:pt x="665" y="27"/>
                </a:lnTo>
                <a:lnTo>
                  <a:pt x="674" y="18"/>
                </a:lnTo>
                <a:lnTo>
                  <a:pt x="692" y="18"/>
                </a:lnTo>
                <a:lnTo>
                  <a:pt x="700" y="9"/>
                </a:lnTo>
                <a:lnTo>
                  <a:pt x="709" y="9"/>
                </a:lnTo>
                <a:lnTo>
                  <a:pt x="727" y="9"/>
                </a:lnTo>
                <a:lnTo>
                  <a:pt x="736" y="0"/>
                </a:lnTo>
                <a:lnTo>
                  <a:pt x="745" y="0"/>
                </a:lnTo>
                <a:lnTo>
                  <a:pt x="763" y="0"/>
                </a:lnTo>
                <a:lnTo>
                  <a:pt x="771" y="0"/>
                </a:lnTo>
                <a:lnTo>
                  <a:pt x="780" y="0"/>
                </a:lnTo>
                <a:lnTo>
                  <a:pt x="798" y="9"/>
                </a:lnTo>
                <a:lnTo>
                  <a:pt x="807" y="9"/>
                </a:lnTo>
                <a:lnTo>
                  <a:pt x="816" y="9"/>
                </a:lnTo>
                <a:lnTo>
                  <a:pt x="833" y="9"/>
                </a:lnTo>
                <a:lnTo>
                  <a:pt x="842" y="18"/>
                </a:lnTo>
                <a:lnTo>
                  <a:pt x="860" y="18"/>
                </a:lnTo>
                <a:lnTo>
                  <a:pt x="869" y="18"/>
                </a:lnTo>
                <a:lnTo>
                  <a:pt x="878" y="27"/>
                </a:lnTo>
                <a:lnTo>
                  <a:pt x="887" y="27"/>
                </a:lnTo>
                <a:lnTo>
                  <a:pt x="904" y="27"/>
                </a:lnTo>
                <a:lnTo>
                  <a:pt x="913" y="36"/>
                </a:lnTo>
                <a:lnTo>
                  <a:pt x="931" y="36"/>
                </a:lnTo>
                <a:lnTo>
                  <a:pt x="940" y="36"/>
                </a:lnTo>
                <a:lnTo>
                  <a:pt x="949" y="45"/>
                </a:lnTo>
                <a:lnTo>
                  <a:pt x="966" y="45"/>
                </a:lnTo>
                <a:lnTo>
                  <a:pt x="975" y="54"/>
                </a:lnTo>
                <a:lnTo>
                  <a:pt x="984" y="54"/>
                </a:lnTo>
                <a:lnTo>
                  <a:pt x="1002" y="54"/>
                </a:lnTo>
                <a:lnTo>
                  <a:pt x="1011" y="63"/>
                </a:lnTo>
                <a:lnTo>
                  <a:pt x="1020" y="71"/>
                </a:lnTo>
                <a:lnTo>
                  <a:pt x="1037" y="71"/>
                </a:lnTo>
                <a:lnTo>
                  <a:pt x="1046" y="80"/>
                </a:lnTo>
                <a:lnTo>
                  <a:pt x="1055" y="80"/>
                </a:lnTo>
                <a:lnTo>
                  <a:pt x="1073" y="89"/>
                </a:lnTo>
                <a:lnTo>
                  <a:pt x="1082" y="89"/>
                </a:lnTo>
                <a:lnTo>
                  <a:pt x="1091" y="89"/>
                </a:lnTo>
                <a:lnTo>
                  <a:pt x="1108" y="98"/>
                </a:lnTo>
                <a:lnTo>
                  <a:pt x="1117" y="98"/>
                </a:lnTo>
                <a:lnTo>
                  <a:pt x="1126" y="98"/>
                </a:lnTo>
                <a:lnTo>
                  <a:pt x="1144" y="107"/>
                </a:lnTo>
                <a:lnTo>
                  <a:pt x="1153" y="107"/>
                </a:lnTo>
                <a:lnTo>
                  <a:pt x="1162" y="107"/>
                </a:lnTo>
                <a:lnTo>
                  <a:pt x="1179" y="107"/>
                </a:lnTo>
                <a:lnTo>
                  <a:pt x="1188" y="116"/>
                </a:lnTo>
                <a:lnTo>
                  <a:pt x="1197" y="116"/>
                </a:lnTo>
                <a:lnTo>
                  <a:pt x="1215" y="116"/>
                </a:lnTo>
                <a:lnTo>
                  <a:pt x="1224" y="116"/>
                </a:lnTo>
                <a:lnTo>
                  <a:pt x="1241" y="116"/>
                </a:lnTo>
                <a:lnTo>
                  <a:pt x="1250" y="116"/>
                </a:lnTo>
                <a:lnTo>
                  <a:pt x="1259" y="125"/>
                </a:lnTo>
                <a:lnTo>
                  <a:pt x="1277" y="125"/>
                </a:lnTo>
                <a:lnTo>
                  <a:pt x="1286" y="125"/>
                </a:lnTo>
                <a:lnTo>
                  <a:pt x="1294" y="125"/>
                </a:lnTo>
                <a:lnTo>
                  <a:pt x="1312" y="125"/>
                </a:lnTo>
                <a:lnTo>
                  <a:pt x="1321" y="125"/>
                </a:lnTo>
                <a:lnTo>
                  <a:pt x="1330" y="125"/>
                </a:lnTo>
                <a:lnTo>
                  <a:pt x="1348" y="133"/>
                </a:lnTo>
                <a:lnTo>
                  <a:pt x="1357" y="133"/>
                </a:lnTo>
                <a:lnTo>
                  <a:pt x="1365" y="133"/>
                </a:lnTo>
                <a:lnTo>
                  <a:pt x="1383" y="133"/>
                </a:lnTo>
                <a:lnTo>
                  <a:pt x="1392" y="133"/>
                </a:lnTo>
                <a:lnTo>
                  <a:pt x="1401" y="133"/>
                </a:lnTo>
                <a:lnTo>
                  <a:pt x="1419" y="133"/>
                </a:lnTo>
                <a:lnTo>
                  <a:pt x="1427" y="133"/>
                </a:lnTo>
                <a:lnTo>
                  <a:pt x="1436" y="133"/>
                </a:lnTo>
                <a:lnTo>
                  <a:pt x="1454" y="133"/>
                </a:lnTo>
                <a:lnTo>
                  <a:pt x="1463" y="133"/>
                </a:lnTo>
                <a:lnTo>
                  <a:pt x="1472" y="133"/>
                </a:lnTo>
                <a:lnTo>
                  <a:pt x="1490" y="133"/>
                </a:lnTo>
                <a:lnTo>
                  <a:pt x="1498" y="133"/>
                </a:lnTo>
                <a:lnTo>
                  <a:pt x="1507" y="133"/>
                </a:lnTo>
                <a:lnTo>
                  <a:pt x="1525" y="133"/>
                </a:lnTo>
                <a:lnTo>
                  <a:pt x="1534" y="133"/>
                </a:lnTo>
                <a:lnTo>
                  <a:pt x="1543" y="133"/>
                </a:lnTo>
                <a:lnTo>
                  <a:pt x="1560" y="133"/>
                </a:lnTo>
                <a:lnTo>
                  <a:pt x="1569" y="133"/>
                </a:lnTo>
                <a:lnTo>
                  <a:pt x="1587" y="133"/>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7" name="Freeform 44"/>
          <p:cNvSpPr>
            <a:spLocks/>
          </p:cNvSpPr>
          <p:nvPr/>
        </p:nvSpPr>
        <p:spPr bwMode="auto">
          <a:xfrm>
            <a:off x="4817071" y="2565270"/>
            <a:ext cx="2113679" cy="178149"/>
          </a:xfrm>
          <a:custGeom>
            <a:avLst/>
            <a:gdLst>
              <a:gd name="T0" fmla="*/ 18 w 1578"/>
              <a:gd name="T1" fmla="*/ 133 h 133"/>
              <a:gd name="T2" fmla="*/ 53 w 1578"/>
              <a:gd name="T3" fmla="*/ 133 h 133"/>
              <a:gd name="T4" fmla="*/ 89 w 1578"/>
              <a:gd name="T5" fmla="*/ 133 h 133"/>
              <a:gd name="T6" fmla="*/ 124 w 1578"/>
              <a:gd name="T7" fmla="*/ 133 h 133"/>
              <a:gd name="T8" fmla="*/ 160 w 1578"/>
              <a:gd name="T9" fmla="*/ 133 h 133"/>
              <a:gd name="T10" fmla="*/ 204 w 1578"/>
              <a:gd name="T11" fmla="*/ 133 h 133"/>
              <a:gd name="T12" fmla="*/ 231 w 1578"/>
              <a:gd name="T13" fmla="*/ 133 h 133"/>
              <a:gd name="T14" fmla="*/ 275 w 1578"/>
              <a:gd name="T15" fmla="*/ 133 h 133"/>
              <a:gd name="T16" fmla="*/ 310 w 1578"/>
              <a:gd name="T17" fmla="*/ 133 h 133"/>
              <a:gd name="T18" fmla="*/ 346 w 1578"/>
              <a:gd name="T19" fmla="*/ 133 h 133"/>
              <a:gd name="T20" fmla="*/ 381 w 1578"/>
              <a:gd name="T21" fmla="*/ 133 h 133"/>
              <a:gd name="T22" fmla="*/ 417 w 1578"/>
              <a:gd name="T23" fmla="*/ 133 h 133"/>
              <a:gd name="T24" fmla="*/ 452 w 1578"/>
              <a:gd name="T25" fmla="*/ 125 h 133"/>
              <a:gd name="T26" fmla="*/ 488 w 1578"/>
              <a:gd name="T27" fmla="*/ 125 h 133"/>
              <a:gd name="T28" fmla="*/ 523 w 1578"/>
              <a:gd name="T29" fmla="*/ 116 h 133"/>
              <a:gd name="T30" fmla="*/ 559 w 1578"/>
              <a:gd name="T31" fmla="*/ 107 h 133"/>
              <a:gd name="T32" fmla="*/ 594 w 1578"/>
              <a:gd name="T33" fmla="*/ 89 h 133"/>
              <a:gd name="T34" fmla="*/ 630 w 1578"/>
              <a:gd name="T35" fmla="*/ 80 h 133"/>
              <a:gd name="T36" fmla="*/ 665 w 1578"/>
              <a:gd name="T37" fmla="*/ 63 h 133"/>
              <a:gd name="T38" fmla="*/ 700 w 1578"/>
              <a:gd name="T39" fmla="*/ 45 h 133"/>
              <a:gd name="T40" fmla="*/ 736 w 1578"/>
              <a:gd name="T41" fmla="*/ 27 h 133"/>
              <a:gd name="T42" fmla="*/ 771 w 1578"/>
              <a:gd name="T43" fmla="*/ 9 h 133"/>
              <a:gd name="T44" fmla="*/ 807 w 1578"/>
              <a:gd name="T45" fmla="*/ 0 h 133"/>
              <a:gd name="T46" fmla="*/ 842 w 1578"/>
              <a:gd name="T47" fmla="*/ 0 h 133"/>
              <a:gd name="T48" fmla="*/ 878 w 1578"/>
              <a:gd name="T49" fmla="*/ 9 h 133"/>
              <a:gd name="T50" fmla="*/ 913 w 1578"/>
              <a:gd name="T51" fmla="*/ 18 h 133"/>
              <a:gd name="T52" fmla="*/ 949 w 1578"/>
              <a:gd name="T53" fmla="*/ 27 h 133"/>
              <a:gd name="T54" fmla="*/ 984 w 1578"/>
              <a:gd name="T55" fmla="*/ 36 h 133"/>
              <a:gd name="T56" fmla="*/ 1020 w 1578"/>
              <a:gd name="T57" fmla="*/ 45 h 133"/>
              <a:gd name="T58" fmla="*/ 1055 w 1578"/>
              <a:gd name="T59" fmla="*/ 54 h 133"/>
              <a:gd name="T60" fmla="*/ 1091 w 1578"/>
              <a:gd name="T61" fmla="*/ 71 h 133"/>
              <a:gd name="T62" fmla="*/ 1126 w 1578"/>
              <a:gd name="T63" fmla="*/ 80 h 133"/>
              <a:gd name="T64" fmla="*/ 1162 w 1578"/>
              <a:gd name="T65" fmla="*/ 89 h 133"/>
              <a:gd name="T66" fmla="*/ 1197 w 1578"/>
              <a:gd name="T67" fmla="*/ 98 h 133"/>
              <a:gd name="T68" fmla="*/ 1241 w 1578"/>
              <a:gd name="T69" fmla="*/ 107 h 133"/>
              <a:gd name="T70" fmla="*/ 1277 w 1578"/>
              <a:gd name="T71" fmla="*/ 116 h 133"/>
              <a:gd name="T72" fmla="*/ 1312 w 1578"/>
              <a:gd name="T73" fmla="*/ 116 h 133"/>
              <a:gd name="T74" fmla="*/ 1348 w 1578"/>
              <a:gd name="T75" fmla="*/ 125 h 133"/>
              <a:gd name="T76" fmla="*/ 1383 w 1578"/>
              <a:gd name="T77" fmla="*/ 125 h 133"/>
              <a:gd name="T78" fmla="*/ 1419 w 1578"/>
              <a:gd name="T79" fmla="*/ 133 h 133"/>
              <a:gd name="T80" fmla="*/ 1454 w 1578"/>
              <a:gd name="T81" fmla="*/ 133 h 133"/>
              <a:gd name="T82" fmla="*/ 1490 w 1578"/>
              <a:gd name="T83" fmla="*/ 133 h 133"/>
              <a:gd name="T84" fmla="*/ 1525 w 1578"/>
              <a:gd name="T85" fmla="*/ 133 h 133"/>
              <a:gd name="T86" fmla="*/ 1560 w 1578"/>
              <a:gd name="T87"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78" h="133">
                <a:moveTo>
                  <a:pt x="0" y="133"/>
                </a:moveTo>
                <a:lnTo>
                  <a:pt x="9" y="133"/>
                </a:lnTo>
                <a:lnTo>
                  <a:pt x="18" y="133"/>
                </a:lnTo>
                <a:lnTo>
                  <a:pt x="35" y="133"/>
                </a:lnTo>
                <a:lnTo>
                  <a:pt x="44" y="133"/>
                </a:lnTo>
                <a:lnTo>
                  <a:pt x="53" y="133"/>
                </a:lnTo>
                <a:lnTo>
                  <a:pt x="71" y="133"/>
                </a:lnTo>
                <a:lnTo>
                  <a:pt x="80" y="133"/>
                </a:lnTo>
                <a:lnTo>
                  <a:pt x="89" y="133"/>
                </a:lnTo>
                <a:lnTo>
                  <a:pt x="106" y="133"/>
                </a:lnTo>
                <a:lnTo>
                  <a:pt x="115" y="133"/>
                </a:lnTo>
                <a:lnTo>
                  <a:pt x="124" y="133"/>
                </a:lnTo>
                <a:lnTo>
                  <a:pt x="142" y="133"/>
                </a:lnTo>
                <a:lnTo>
                  <a:pt x="151" y="133"/>
                </a:lnTo>
                <a:lnTo>
                  <a:pt x="160" y="133"/>
                </a:lnTo>
                <a:lnTo>
                  <a:pt x="177" y="133"/>
                </a:lnTo>
                <a:lnTo>
                  <a:pt x="186" y="133"/>
                </a:lnTo>
                <a:lnTo>
                  <a:pt x="204" y="133"/>
                </a:lnTo>
                <a:lnTo>
                  <a:pt x="213" y="133"/>
                </a:lnTo>
                <a:lnTo>
                  <a:pt x="222" y="133"/>
                </a:lnTo>
                <a:lnTo>
                  <a:pt x="231" y="133"/>
                </a:lnTo>
                <a:lnTo>
                  <a:pt x="248" y="133"/>
                </a:lnTo>
                <a:lnTo>
                  <a:pt x="257" y="133"/>
                </a:lnTo>
                <a:lnTo>
                  <a:pt x="275" y="133"/>
                </a:lnTo>
                <a:lnTo>
                  <a:pt x="284" y="133"/>
                </a:lnTo>
                <a:lnTo>
                  <a:pt x="293" y="133"/>
                </a:lnTo>
                <a:lnTo>
                  <a:pt x="310" y="133"/>
                </a:lnTo>
                <a:lnTo>
                  <a:pt x="319" y="133"/>
                </a:lnTo>
                <a:lnTo>
                  <a:pt x="328" y="133"/>
                </a:lnTo>
                <a:lnTo>
                  <a:pt x="346" y="133"/>
                </a:lnTo>
                <a:lnTo>
                  <a:pt x="355" y="133"/>
                </a:lnTo>
                <a:lnTo>
                  <a:pt x="364" y="133"/>
                </a:lnTo>
                <a:lnTo>
                  <a:pt x="381" y="133"/>
                </a:lnTo>
                <a:lnTo>
                  <a:pt x="390" y="133"/>
                </a:lnTo>
                <a:lnTo>
                  <a:pt x="399" y="133"/>
                </a:lnTo>
                <a:lnTo>
                  <a:pt x="417" y="133"/>
                </a:lnTo>
                <a:lnTo>
                  <a:pt x="426" y="133"/>
                </a:lnTo>
                <a:lnTo>
                  <a:pt x="434" y="125"/>
                </a:lnTo>
                <a:lnTo>
                  <a:pt x="452" y="125"/>
                </a:lnTo>
                <a:lnTo>
                  <a:pt x="461" y="125"/>
                </a:lnTo>
                <a:lnTo>
                  <a:pt x="470" y="125"/>
                </a:lnTo>
                <a:lnTo>
                  <a:pt x="488" y="125"/>
                </a:lnTo>
                <a:lnTo>
                  <a:pt x="497" y="125"/>
                </a:lnTo>
                <a:lnTo>
                  <a:pt x="505" y="116"/>
                </a:lnTo>
                <a:lnTo>
                  <a:pt x="523" y="116"/>
                </a:lnTo>
                <a:lnTo>
                  <a:pt x="532" y="116"/>
                </a:lnTo>
                <a:lnTo>
                  <a:pt x="541" y="107"/>
                </a:lnTo>
                <a:lnTo>
                  <a:pt x="559" y="107"/>
                </a:lnTo>
                <a:lnTo>
                  <a:pt x="567" y="98"/>
                </a:lnTo>
                <a:lnTo>
                  <a:pt x="585" y="98"/>
                </a:lnTo>
                <a:lnTo>
                  <a:pt x="594" y="89"/>
                </a:lnTo>
                <a:lnTo>
                  <a:pt x="603" y="89"/>
                </a:lnTo>
                <a:lnTo>
                  <a:pt x="621" y="80"/>
                </a:lnTo>
                <a:lnTo>
                  <a:pt x="630" y="80"/>
                </a:lnTo>
                <a:lnTo>
                  <a:pt x="638" y="71"/>
                </a:lnTo>
                <a:lnTo>
                  <a:pt x="656" y="63"/>
                </a:lnTo>
                <a:lnTo>
                  <a:pt x="665" y="63"/>
                </a:lnTo>
                <a:lnTo>
                  <a:pt x="674" y="54"/>
                </a:lnTo>
                <a:lnTo>
                  <a:pt x="692" y="45"/>
                </a:lnTo>
                <a:lnTo>
                  <a:pt x="700" y="45"/>
                </a:lnTo>
                <a:lnTo>
                  <a:pt x="709" y="36"/>
                </a:lnTo>
                <a:lnTo>
                  <a:pt x="727" y="36"/>
                </a:lnTo>
                <a:lnTo>
                  <a:pt x="736" y="27"/>
                </a:lnTo>
                <a:lnTo>
                  <a:pt x="745" y="18"/>
                </a:lnTo>
                <a:lnTo>
                  <a:pt x="763" y="18"/>
                </a:lnTo>
                <a:lnTo>
                  <a:pt x="771" y="9"/>
                </a:lnTo>
                <a:lnTo>
                  <a:pt x="780" y="9"/>
                </a:lnTo>
                <a:lnTo>
                  <a:pt x="798" y="9"/>
                </a:lnTo>
                <a:lnTo>
                  <a:pt x="807" y="0"/>
                </a:lnTo>
                <a:lnTo>
                  <a:pt x="816" y="0"/>
                </a:lnTo>
                <a:lnTo>
                  <a:pt x="833" y="0"/>
                </a:lnTo>
                <a:lnTo>
                  <a:pt x="842" y="0"/>
                </a:lnTo>
                <a:lnTo>
                  <a:pt x="851" y="0"/>
                </a:lnTo>
                <a:lnTo>
                  <a:pt x="869" y="9"/>
                </a:lnTo>
                <a:lnTo>
                  <a:pt x="878" y="9"/>
                </a:lnTo>
                <a:lnTo>
                  <a:pt x="887" y="9"/>
                </a:lnTo>
                <a:lnTo>
                  <a:pt x="904" y="9"/>
                </a:lnTo>
                <a:lnTo>
                  <a:pt x="913" y="18"/>
                </a:lnTo>
                <a:lnTo>
                  <a:pt x="931" y="18"/>
                </a:lnTo>
                <a:lnTo>
                  <a:pt x="940" y="18"/>
                </a:lnTo>
                <a:lnTo>
                  <a:pt x="949" y="27"/>
                </a:lnTo>
                <a:lnTo>
                  <a:pt x="966" y="27"/>
                </a:lnTo>
                <a:lnTo>
                  <a:pt x="975" y="27"/>
                </a:lnTo>
                <a:lnTo>
                  <a:pt x="984" y="36"/>
                </a:lnTo>
                <a:lnTo>
                  <a:pt x="1002" y="36"/>
                </a:lnTo>
                <a:lnTo>
                  <a:pt x="1011" y="36"/>
                </a:lnTo>
                <a:lnTo>
                  <a:pt x="1020" y="45"/>
                </a:lnTo>
                <a:lnTo>
                  <a:pt x="1037" y="45"/>
                </a:lnTo>
                <a:lnTo>
                  <a:pt x="1046" y="54"/>
                </a:lnTo>
                <a:lnTo>
                  <a:pt x="1055" y="54"/>
                </a:lnTo>
                <a:lnTo>
                  <a:pt x="1073" y="54"/>
                </a:lnTo>
                <a:lnTo>
                  <a:pt x="1082" y="63"/>
                </a:lnTo>
                <a:lnTo>
                  <a:pt x="1091" y="71"/>
                </a:lnTo>
                <a:lnTo>
                  <a:pt x="1108" y="71"/>
                </a:lnTo>
                <a:lnTo>
                  <a:pt x="1117" y="80"/>
                </a:lnTo>
                <a:lnTo>
                  <a:pt x="1126" y="80"/>
                </a:lnTo>
                <a:lnTo>
                  <a:pt x="1144" y="89"/>
                </a:lnTo>
                <a:lnTo>
                  <a:pt x="1153" y="89"/>
                </a:lnTo>
                <a:lnTo>
                  <a:pt x="1162" y="89"/>
                </a:lnTo>
                <a:lnTo>
                  <a:pt x="1179" y="98"/>
                </a:lnTo>
                <a:lnTo>
                  <a:pt x="1188" y="98"/>
                </a:lnTo>
                <a:lnTo>
                  <a:pt x="1197" y="98"/>
                </a:lnTo>
                <a:lnTo>
                  <a:pt x="1215" y="107"/>
                </a:lnTo>
                <a:lnTo>
                  <a:pt x="1224" y="107"/>
                </a:lnTo>
                <a:lnTo>
                  <a:pt x="1241" y="107"/>
                </a:lnTo>
                <a:lnTo>
                  <a:pt x="1250" y="107"/>
                </a:lnTo>
                <a:lnTo>
                  <a:pt x="1259" y="116"/>
                </a:lnTo>
                <a:lnTo>
                  <a:pt x="1277" y="116"/>
                </a:lnTo>
                <a:lnTo>
                  <a:pt x="1286" y="116"/>
                </a:lnTo>
                <a:lnTo>
                  <a:pt x="1294" y="116"/>
                </a:lnTo>
                <a:lnTo>
                  <a:pt x="1312" y="116"/>
                </a:lnTo>
                <a:lnTo>
                  <a:pt x="1321" y="116"/>
                </a:lnTo>
                <a:lnTo>
                  <a:pt x="1330" y="125"/>
                </a:lnTo>
                <a:lnTo>
                  <a:pt x="1348" y="125"/>
                </a:lnTo>
                <a:lnTo>
                  <a:pt x="1357" y="125"/>
                </a:lnTo>
                <a:lnTo>
                  <a:pt x="1365" y="125"/>
                </a:lnTo>
                <a:lnTo>
                  <a:pt x="1383" y="125"/>
                </a:lnTo>
                <a:lnTo>
                  <a:pt x="1392" y="125"/>
                </a:lnTo>
                <a:lnTo>
                  <a:pt x="1401" y="125"/>
                </a:lnTo>
                <a:lnTo>
                  <a:pt x="1419" y="133"/>
                </a:lnTo>
                <a:lnTo>
                  <a:pt x="1427" y="133"/>
                </a:lnTo>
                <a:lnTo>
                  <a:pt x="1436" y="133"/>
                </a:lnTo>
                <a:lnTo>
                  <a:pt x="1454" y="133"/>
                </a:lnTo>
                <a:lnTo>
                  <a:pt x="1463" y="133"/>
                </a:lnTo>
                <a:lnTo>
                  <a:pt x="1472" y="133"/>
                </a:lnTo>
                <a:lnTo>
                  <a:pt x="1490" y="133"/>
                </a:lnTo>
                <a:lnTo>
                  <a:pt x="1498" y="133"/>
                </a:lnTo>
                <a:lnTo>
                  <a:pt x="1507" y="133"/>
                </a:lnTo>
                <a:lnTo>
                  <a:pt x="1525" y="133"/>
                </a:lnTo>
                <a:lnTo>
                  <a:pt x="1534" y="133"/>
                </a:lnTo>
                <a:lnTo>
                  <a:pt x="1543" y="133"/>
                </a:lnTo>
                <a:lnTo>
                  <a:pt x="1560" y="133"/>
                </a:lnTo>
                <a:lnTo>
                  <a:pt x="1569" y="133"/>
                </a:lnTo>
                <a:lnTo>
                  <a:pt x="1578" y="133"/>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8" name="Freeform 45"/>
          <p:cNvSpPr>
            <a:spLocks/>
          </p:cNvSpPr>
          <p:nvPr/>
        </p:nvSpPr>
        <p:spPr bwMode="auto">
          <a:xfrm>
            <a:off x="4817071" y="2565270"/>
            <a:ext cx="2113679" cy="178149"/>
          </a:xfrm>
          <a:custGeom>
            <a:avLst/>
            <a:gdLst>
              <a:gd name="T0" fmla="*/ 18 w 1578"/>
              <a:gd name="T1" fmla="*/ 133 h 133"/>
              <a:gd name="T2" fmla="*/ 53 w 1578"/>
              <a:gd name="T3" fmla="*/ 133 h 133"/>
              <a:gd name="T4" fmla="*/ 89 w 1578"/>
              <a:gd name="T5" fmla="*/ 133 h 133"/>
              <a:gd name="T6" fmla="*/ 124 w 1578"/>
              <a:gd name="T7" fmla="*/ 133 h 133"/>
              <a:gd name="T8" fmla="*/ 160 w 1578"/>
              <a:gd name="T9" fmla="*/ 133 h 133"/>
              <a:gd name="T10" fmla="*/ 195 w 1578"/>
              <a:gd name="T11" fmla="*/ 133 h 133"/>
              <a:gd name="T12" fmla="*/ 231 w 1578"/>
              <a:gd name="T13" fmla="*/ 133 h 133"/>
              <a:gd name="T14" fmla="*/ 275 w 1578"/>
              <a:gd name="T15" fmla="*/ 133 h 133"/>
              <a:gd name="T16" fmla="*/ 310 w 1578"/>
              <a:gd name="T17" fmla="*/ 133 h 133"/>
              <a:gd name="T18" fmla="*/ 346 w 1578"/>
              <a:gd name="T19" fmla="*/ 133 h 133"/>
              <a:gd name="T20" fmla="*/ 381 w 1578"/>
              <a:gd name="T21" fmla="*/ 133 h 133"/>
              <a:gd name="T22" fmla="*/ 417 w 1578"/>
              <a:gd name="T23" fmla="*/ 133 h 133"/>
              <a:gd name="T24" fmla="*/ 452 w 1578"/>
              <a:gd name="T25" fmla="*/ 133 h 133"/>
              <a:gd name="T26" fmla="*/ 488 w 1578"/>
              <a:gd name="T27" fmla="*/ 133 h 133"/>
              <a:gd name="T28" fmla="*/ 523 w 1578"/>
              <a:gd name="T29" fmla="*/ 125 h 133"/>
              <a:gd name="T30" fmla="*/ 559 w 1578"/>
              <a:gd name="T31" fmla="*/ 125 h 133"/>
              <a:gd name="T32" fmla="*/ 594 w 1578"/>
              <a:gd name="T33" fmla="*/ 116 h 133"/>
              <a:gd name="T34" fmla="*/ 630 w 1578"/>
              <a:gd name="T35" fmla="*/ 107 h 133"/>
              <a:gd name="T36" fmla="*/ 665 w 1578"/>
              <a:gd name="T37" fmla="*/ 89 h 133"/>
              <a:gd name="T38" fmla="*/ 700 w 1578"/>
              <a:gd name="T39" fmla="*/ 80 h 133"/>
              <a:gd name="T40" fmla="*/ 736 w 1578"/>
              <a:gd name="T41" fmla="*/ 63 h 133"/>
              <a:gd name="T42" fmla="*/ 771 w 1578"/>
              <a:gd name="T43" fmla="*/ 45 h 133"/>
              <a:gd name="T44" fmla="*/ 807 w 1578"/>
              <a:gd name="T45" fmla="*/ 27 h 133"/>
              <a:gd name="T46" fmla="*/ 842 w 1578"/>
              <a:gd name="T47" fmla="*/ 9 h 133"/>
              <a:gd name="T48" fmla="*/ 878 w 1578"/>
              <a:gd name="T49" fmla="*/ 0 h 133"/>
              <a:gd name="T50" fmla="*/ 913 w 1578"/>
              <a:gd name="T51" fmla="*/ 0 h 133"/>
              <a:gd name="T52" fmla="*/ 949 w 1578"/>
              <a:gd name="T53" fmla="*/ 9 h 133"/>
              <a:gd name="T54" fmla="*/ 984 w 1578"/>
              <a:gd name="T55" fmla="*/ 18 h 133"/>
              <a:gd name="T56" fmla="*/ 1020 w 1578"/>
              <a:gd name="T57" fmla="*/ 27 h 133"/>
              <a:gd name="T58" fmla="*/ 1055 w 1578"/>
              <a:gd name="T59" fmla="*/ 36 h 133"/>
              <a:gd name="T60" fmla="*/ 1091 w 1578"/>
              <a:gd name="T61" fmla="*/ 45 h 133"/>
              <a:gd name="T62" fmla="*/ 1126 w 1578"/>
              <a:gd name="T63" fmla="*/ 54 h 133"/>
              <a:gd name="T64" fmla="*/ 1162 w 1578"/>
              <a:gd name="T65" fmla="*/ 71 h 133"/>
              <a:gd name="T66" fmla="*/ 1197 w 1578"/>
              <a:gd name="T67" fmla="*/ 80 h 133"/>
              <a:gd name="T68" fmla="*/ 1241 w 1578"/>
              <a:gd name="T69" fmla="*/ 89 h 133"/>
              <a:gd name="T70" fmla="*/ 1268 w 1578"/>
              <a:gd name="T71" fmla="*/ 98 h 133"/>
              <a:gd name="T72" fmla="*/ 1312 w 1578"/>
              <a:gd name="T73" fmla="*/ 107 h 133"/>
              <a:gd name="T74" fmla="*/ 1348 w 1578"/>
              <a:gd name="T75" fmla="*/ 116 h 133"/>
              <a:gd name="T76" fmla="*/ 1383 w 1578"/>
              <a:gd name="T77" fmla="*/ 116 h 133"/>
              <a:gd name="T78" fmla="*/ 1419 w 1578"/>
              <a:gd name="T79" fmla="*/ 125 h 133"/>
              <a:gd name="T80" fmla="*/ 1454 w 1578"/>
              <a:gd name="T81" fmla="*/ 125 h 133"/>
              <a:gd name="T82" fmla="*/ 1490 w 1578"/>
              <a:gd name="T83" fmla="*/ 133 h 133"/>
              <a:gd name="T84" fmla="*/ 1525 w 1578"/>
              <a:gd name="T85" fmla="*/ 133 h 133"/>
              <a:gd name="T86" fmla="*/ 1560 w 1578"/>
              <a:gd name="T87"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78" h="133">
                <a:moveTo>
                  <a:pt x="0" y="133"/>
                </a:moveTo>
                <a:lnTo>
                  <a:pt x="9" y="133"/>
                </a:lnTo>
                <a:lnTo>
                  <a:pt x="18" y="133"/>
                </a:lnTo>
                <a:lnTo>
                  <a:pt x="35" y="133"/>
                </a:lnTo>
                <a:lnTo>
                  <a:pt x="44" y="133"/>
                </a:lnTo>
                <a:lnTo>
                  <a:pt x="53" y="133"/>
                </a:lnTo>
                <a:lnTo>
                  <a:pt x="71" y="133"/>
                </a:lnTo>
                <a:lnTo>
                  <a:pt x="80" y="133"/>
                </a:lnTo>
                <a:lnTo>
                  <a:pt x="89" y="133"/>
                </a:lnTo>
                <a:lnTo>
                  <a:pt x="106" y="133"/>
                </a:lnTo>
                <a:lnTo>
                  <a:pt x="115" y="133"/>
                </a:lnTo>
                <a:lnTo>
                  <a:pt x="124" y="133"/>
                </a:lnTo>
                <a:lnTo>
                  <a:pt x="142" y="133"/>
                </a:lnTo>
                <a:lnTo>
                  <a:pt x="151" y="133"/>
                </a:lnTo>
                <a:lnTo>
                  <a:pt x="160" y="133"/>
                </a:lnTo>
                <a:lnTo>
                  <a:pt x="177" y="133"/>
                </a:lnTo>
                <a:lnTo>
                  <a:pt x="186" y="133"/>
                </a:lnTo>
                <a:lnTo>
                  <a:pt x="195" y="133"/>
                </a:lnTo>
                <a:lnTo>
                  <a:pt x="213" y="133"/>
                </a:lnTo>
                <a:lnTo>
                  <a:pt x="222" y="133"/>
                </a:lnTo>
                <a:lnTo>
                  <a:pt x="231" y="133"/>
                </a:lnTo>
                <a:lnTo>
                  <a:pt x="248" y="133"/>
                </a:lnTo>
                <a:lnTo>
                  <a:pt x="257" y="133"/>
                </a:lnTo>
                <a:lnTo>
                  <a:pt x="275" y="133"/>
                </a:lnTo>
                <a:lnTo>
                  <a:pt x="284" y="133"/>
                </a:lnTo>
                <a:lnTo>
                  <a:pt x="293" y="133"/>
                </a:lnTo>
                <a:lnTo>
                  <a:pt x="310" y="133"/>
                </a:lnTo>
                <a:lnTo>
                  <a:pt x="319" y="133"/>
                </a:lnTo>
                <a:lnTo>
                  <a:pt x="328" y="133"/>
                </a:lnTo>
                <a:lnTo>
                  <a:pt x="346" y="133"/>
                </a:lnTo>
                <a:lnTo>
                  <a:pt x="355" y="133"/>
                </a:lnTo>
                <a:lnTo>
                  <a:pt x="364" y="133"/>
                </a:lnTo>
                <a:lnTo>
                  <a:pt x="381" y="133"/>
                </a:lnTo>
                <a:lnTo>
                  <a:pt x="390" y="133"/>
                </a:lnTo>
                <a:lnTo>
                  <a:pt x="399" y="133"/>
                </a:lnTo>
                <a:lnTo>
                  <a:pt x="417" y="133"/>
                </a:lnTo>
                <a:lnTo>
                  <a:pt x="426" y="133"/>
                </a:lnTo>
                <a:lnTo>
                  <a:pt x="434" y="133"/>
                </a:lnTo>
                <a:lnTo>
                  <a:pt x="452" y="133"/>
                </a:lnTo>
                <a:lnTo>
                  <a:pt x="461" y="133"/>
                </a:lnTo>
                <a:lnTo>
                  <a:pt x="470" y="133"/>
                </a:lnTo>
                <a:lnTo>
                  <a:pt x="488" y="133"/>
                </a:lnTo>
                <a:lnTo>
                  <a:pt x="497" y="133"/>
                </a:lnTo>
                <a:lnTo>
                  <a:pt x="505" y="125"/>
                </a:lnTo>
                <a:lnTo>
                  <a:pt x="523" y="125"/>
                </a:lnTo>
                <a:lnTo>
                  <a:pt x="532" y="125"/>
                </a:lnTo>
                <a:lnTo>
                  <a:pt x="541" y="125"/>
                </a:lnTo>
                <a:lnTo>
                  <a:pt x="559" y="125"/>
                </a:lnTo>
                <a:lnTo>
                  <a:pt x="567" y="125"/>
                </a:lnTo>
                <a:lnTo>
                  <a:pt x="585" y="116"/>
                </a:lnTo>
                <a:lnTo>
                  <a:pt x="594" y="116"/>
                </a:lnTo>
                <a:lnTo>
                  <a:pt x="603" y="116"/>
                </a:lnTo>
                <a:lnTo>
                  <a:pt x="621" y="107"/>
                </a:lnTo>
                <a:lnTo>
                  <a:pt x="630" y="107"/>
                </a:lnTo>
                <a:lnTo>
                  <a:pt x="638" y="98"/>
                </a:lnTo>
                <a:lnTo>
                  <a:pt x="656" y="98"/>
                </a:lnTo>
                <a:lnTo>
                  <a:pt x="665" y="89"/>
                </a:lnTo>
                <a:lnTo>
                  <a:pt x="674" y="89"/>
                </a:lnTo>
                <a:lnTo>
                  <a:pt x="692" y="80"/>
                </a:lnTo>
                <a:lnTo>
                  <a:pt x="700" y="80"/>
                </a:lnTo>
                <a:lnTo>
                  <a:pt x="709" y="71"/>
                </a:lnTo>
                <a:lnTo>
                  <a:pt x="727" y="63"/>
                </a:lnTo>
                <a:lnTo>
                  <a:pt x="736" y="63"/>
                </a:lnTo>
                <a:lnTo>
                  <a:pt x="745" y="54"/>
                </a:lnTo>
                <a:lnTo>
                  <a:pt x="763" y="45"/>
                </a:lnTo>
                <a:lnTo>
                  <a:pt x="771" y="45"/>
                </a:lnTo>
                <a:lnTo>
                  <a:pt x="780" y="36"/>
                </a:lnTo>
                <a:lnTo>
                  <a:pt x="798" y="36"/>
                </a:lnTo>
                <a:lnTo>
                  <a:pt x="807" y="27"/>
                </a:lnTo>
                <a:lnTo>
                  <a:pt x="816" y="18"/>
                </a:lnTo>
                <a:lnTo>
                  <a:pt x="833" y="18"/>
                </a:lnTo>
                <a:lnTo>
                  <a:pt x="842" y="9"/>
                </a:lnTo>
                <a:lnTo>
                  <a:pt x="851" y="9"/>
                </a:lnTo>
                <a:lnTo>
                  <a:pt x="869" y="9"/>
                </a:lnTo>
                <a:lnTo>
                  <a:pt x="878" y="0"/>
                </a:lnTo>
                <a:lnTo>
                  <a:pt x="887" y="0"/>
                </a:lnTo>
                <a:lnTo>
                  <a:pt x="904" y="0"/>
                </a:lnTo>
                <a:lnTo>
                  <a:pt x="913" y="0"/>
                </a:lnTo>
                <a:lnTo>
                  <a:pt x="931" y="0"/>
                </a:lnTo>
                <a:lnTo>
                  <a:pt x="940" y="9"/>
                </a:lnTo>
                <a:lnTo>
                  <a:pt x="949" y="9"/>
                </a:lnTo>
                <a:lnTo>
                  <a:pt x="966" y="9"/>
                </a:lnTo>
                <a:lnTo>
                  <a:pt x="975" y="9"/>
                </a:lnTo>
                <a:lnTo>
                  <a:pt x="984" y="18"/>
                </a:lnTo>
                <a:lnTo>
                  <a:pt x="1002" y="18"/>
                </a:lnTo>
                <a:lnTo>
                  <a:pt x="1011" y="18"/>
                </a:lnTo>
                <a:lnTo>
                  <a:pt x="1020" y="27"/>
                </a:lnTo>
                <a:lnTo>
                  <a:pt x="1037" y="27"/>
                </a:lnTo>
                <a:lnTo>
                  <a:pt x="1046" y="27"/>
                </a:lnTo>
                <a:lnTo>
                  <a:pt x="1055" y="36"/>
                </a:lnTo>
                <a:lnTo>
                  <a:pt x="1073" y="36"/>
                </a:lnTo>
                <a:lnTo>
                  <a:pt x="1082" y="36"/>
                </a:lnTo>
                <a:lnTo>
                  <a:pt x="1091" y="45"/>
                </a:lnTo>
                <a:lnTo>
                  <a:pt x="1108" y="45"/>
                </a:lnTo>
                <a:lnTo>
                  <a:pt x="1117" y="54"/>
                </a:lnTo>
                <a:lnTo>
                  <a:pt x="1126" y="54"/>
                </a:lnTo>
                <a:lnTo>
                  <a:pt x="1144" y="54"/>
                </a:lnTo>
                <a:lnTo>
                  <a:pt x="1153" y="63"/>
                </a:lnTo>
                <a:lnTo>
                  <a:pt x="1162" y="71"/>
                </a:lnTo>
                <a:lnTo>
                  <a:pt x="1179" y="71"/>
                </a:lnTo>
                <a:lnTo>
                  <a:pt x="1188" y="80"/>
                </a:lnTo>
                <a:lnTo>
                  <a:pt x="1197" y="80"/>
                </a:lnTo>
                <a:lnTo>
                  <a:pt x="1215" y="89"/>
                </a:lnTo>
                <a:lnTo>
                  <a:pt x="1224" y="89"/>
                </a:lnTo>
                <a:lnTo>
                  <a:pt x="1241" y="89"/>
                </a:lnTo>
                <a:lnTo>
                  <a:pt x="1250" y="98"/>
                </a:lnTo>
                <a:lnTo>
                  <a:pt x="1259" y="98"/>
                </a:lnTo>
                <a:lnTo>
                  <a:pt x="1268" y="98"/>
                </a:lnTo>
                <a:lnTo>
                  <a:pt x="1286" y="107"/>
                </a:lnTo>
                <a:lnTo>
                  <a:pt x="1294" y="107"/>
                </a:lnTo>
                <a:lnTo>
                  <a:pt x="1312" y="107"/>
                </a:lnTo>
                <a:lnTo>
                  <a:pt x="1321" y="107"/>
                </a:lnTo>
                <a:lnTo>
                  <a:pt x="1330" y="116"/>
                </a:lnTo>
                <a:lnTo>
                  <a:pt x="1348" y="116"/>
                </a:lnTo>
                <a:lnTo>
                  <a:pt x="1357" y="116"/>
                </a:lnTo>
                <a:lnTo>
                  <a:pt x="1365" y="116"/>
                </a:lnTo>
                <a:lnTo>
                  <a:pt x="1383" y="116"/>
                </a:lnTo>
                <a:lnTo>
                  <a:pt x="1392" y="116"/>
                </a:lnTo>
                <a:lnTo>
                  <a:pt x="1401" y="125"/>
                </a:lnTo>
                <a:lnTo>
                  <a:pt x="1419" y="125"/>
                </a:lnTo>
                <a:lnTo>
                  <a:pt x="1427" y="125"/>
                </a:lnTo>
                <a:lnTo>
                  <a:pt x="1436" y="125"/>
                </a:lnTo>
                <a:lnTo>
                  <a:pt x="1454" y="125"/>
                </a:lnTo>
                <a:lnTo>
                  <a:pt x="1463" y="125"/>
                </a:lnTo>
                <a:lnTo>
                  <a:pt x="1472" y="125"/>
                </a:lnTo>
                <a:lnTo>
                  <a:pt x="1490" y="133"/>
                </a:lnTo>
                <a:lnTo>
                  <a:pt x="1498" y="133"/>
                </a:lnTo>
                <a:lnTo>
                  <a:pt x="1507" y="133"/>
                </a:lnTo>
                <a:lnTo>
                  <a:pt x="1525" y="133"/>
                </a:lnTo>
                <a:lnTo>
                  <a:pt x="1534" y="133"/>
                </a:lnTo>
                <a:lnTo>
                  <a:pt x="1543" y="133"/>
                </a:lnTo>
                <a:lnTo>
                  <a:pt x="1560" y="133"/>
                </a:lnTo>
                <a:lnTo>
                  <a:pt x="1569" y="133"/>
                </a:lnTo>
                <a:lnTo>
                  <a:pt x="1578" y="133"/>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9" name="Freeform 46"/>
          <p:cNvSpPr>
            <a:spLocks/>
          </p:cNvSpPr>
          <p:nvPr/>
        </p:nvSpPr>
        <p:spPr bwMode="auto">
          <a:xfrm>
            <a:off x="4805016" y="2565270"/>
            <a:ext cx="2113679" cy="178149"/>
          </a:xfrm>
          <a:custGeom>
            <a:avLst/>
            <a:gdLst>
              <a:gd name="T0" fmla="*/ 18 w 1578"/>
              <a:gd name="T1" fmla="*/ 133 h 133"/>
              <a:gd name="T2" fmla="*/ 53 w 1578"/>
              <a:gd name="T3" fmla="*/ 133 h 133"/>
              <a:gd name="T4" fmla="*/ 89 w 1578"/>
              <a:gd name="T5" fmla="*/ 133 h 133"/>
              <a:gd name="T6" fmla="*/ 124 w 1578"/>
              <a:gd name="T7" fmla="*/ 133 h 133"/>
              <a:gd name="T8" fmla="*/ 160 w 1578"/>
              <a:gd name="T9" fmla="*/ 133 h 133"/>
              <a:gd name="T10" fmla="*/ 195 w 1578"/>
              <a:gd name="T11" fmla="*/ 133 h 133"/>
              <a:gd name="T12" fmla="*/ 231 w 1578"/>
              <a:gd name="T13" fmla="*/ 133 h 133"/>
              <a:gd name="T14" fmla="*/ 266 w 1578"/>
              <a:gd name="T15" fmla="*/ 133 h 133"/>
              <a:gd name="T16" fmla="*/ 302 w 1578"/>
              <a:gd name="T17" fmla="*/ 133 h 133"/>
              <a:gd name="T18" fmla="*/ 337 w 1578"/>
              <a:gd name="T19" fmla="*/ 133 h 133"/>
              <a:gd name="T20" fmla="*/ 381 w 1578"/>
              <a:gd name="T21" fmla="*/ 133 h 133"/>
              <a:gd name="T22" fmla="*/ 417 w 1578"/>
              <a:gd name="T23" fmla="*/ 133 h 133"/>
              <a:gd name="T24" fmla="*/ 452 w 1578"/>
              <a:gd name="T25" fmla="*/ 133 h 133"/>
              <a:gd name="T26" fmla="*/ 488 w 1578"/>
              <a:gd name="T27" fmla="*/ 133 h 133"/>
              <a:gd name="T28" fmla="*/ 523 w 1578"/>
              <a:gd name="T29" fmla="*/ 133 h 133"/>
              <a:gd name="T30" fmla="*/ 559 w 1578"/>
              <a:gd name="T31" fmla="*/ 133 h 133"/>
              <a:gd name="T32" fmla="*/ 594 w 1578"/>
              <a:gd name="T33" fmla="*/ 125 h 133"/>
              <a:gd name="T34" fmla="*/ 630 w 1578"/>
              <a:gd name="T35" fmla="*/ 125 h 133"/>
              <a:gd name="T36" fmla="*/ 665 w 1578"/>
              <a:gd name="T37" fmla="*/ 116 h 133"/>
              <a:gd name="T38" fmla="*/ 701 w 1578"/>
              <a:gd name="T39" fmla="*/ 98 h 133"/>
              <a:gd name="T40" fmla="*/ 736 w 1578"/>
              <a:gd name="T41" fmla="*/ 89 h 133"/>
              <a:gd name="T42" fmla="*/ 772 w 1578"/>
              <a:gd name="T43" fmla="*/ 71 h 133"/>
              <a:gd name="T44" fmla="*/ 807 w 1578"/>
              <a:gd name="T45" fmla="*/ 54 h 133"/>
              <a:gd name="T46" fmla="*/ 842 w 1578"/>
              <a:gd name="T47" fmla="*/ 36 h 133"/>
              <a:gd name="T48" fmla="*/ 878 w 1578"/>
              <a:gd name="T49" fmla="*/ 18 h 133"/>
              <a:gd name="T50" fmla="*/ 913 w 1578"/>
              <a:gd name="T51" fmla="*/ 9 h 133"/>
              <a:gd name="T52" fmla="*/ 949 w 1578"/>
              <a:gd name="T53" fmla="*/ 0 h 133"/>
              <a:gd name="T54" fmla="*/ 984 w 1578"/>
              <a:gd name="T55" fmla="*/ 0 h 133"/>
              <a:gd name="T56" fmla="*/ 1020 w 1578"/>
              <a:gd name="T57" fmla="*/ 9 h 133"/>
              <a:gd name="T58" fmla="*/ 1055 w 1578"/>
              <a:gd name="T59" fmla="*/ 18 h 133"/>
              <a:gd name="T60" fmla="*/ 1091 w 1578"/>
              <a:gd name="T61" fmla="*/ 27 h 133"/>
              <a:gd name="T62" fmla="*/ 1126 w 1578"/>
              <a:gd name="T63" fmla="*/ 36 h 133"/>
              <a:gd name="T64" fmla="*/ 1162 w 1578"/>
              <a:gd name="T65" fmla="*/ 45 h 133"/>
              <a:gd name="T66" fmla="*/ 1197 w 1578"/>
              <a:gd name="T67" fmla="*/ 54 h 133"/>
              <a:gd name="T68" fmla="*/ 1233 w 1578"/>
              <a:gd name="T69" fmla="*/ 71 h 133"/>
              <a:gd name="T70" fmla="*/ 1268 w 1578"/>
              <a:gd name="T71" fmla="*/ 89 h 133"/>
              <a:gd name="T72" fmla="*/ 1303 w 1578"/>
              <a:gd name="T73" fmla="*/ 98 h 133"/>
              <a:gd name="T74" fmla="*/ 1348 w 1578"/>
              <a:gd name="T75" fmla="*/ 107 h 133"/>
              <a:gd name="T76" fmla="*/ 1374 w 1578"/>
              <a:gd name="T77" fmla="*/ 107 h 133"/>
              <a:gd name="T78" fmla="*/ 1419 w 1578"/>
              <a:gd name="T79" fmla="*/ 116 h 133"/>
              <a:gd name="T80" fmla="*/ 1454 w 1578"/>
              <a:gd name="T81" fmla="*/ 116 h 133"/>
              <a:gd name="T82" fmla="*/ 1490 w 1578"/>
              <a:gd name="T83" fmla="*/ 125 h 133"/>
              <a:gd name="T84" fmla="*/ 1525 w 1578"/>
              <a:gd name="T85" fmla="*/ 125 h 133"/>
              <a:gd name="T86" fmla="*/ 1561 w 1578"/>
              <a:gd name="T87"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78" h="133">
                <a:moveTo>
                  <a:pt x="0" y="133"/>
                </a:moveTo>
                <a:lnTo>
                  <a:pt x="9" y="133"/>
                </a:lnTo>
                <a:lnTo>
                  <a:pt x="18" y="133"/>
                </a:lnTo>
                <a:lnTo>
                  <a:pt x="27" y="133"/>
                </a:lnTo>
                <a:lnTo>
                  <a:pt x="44" y="133"/>
                </a:lnTo>
                <a:lnTo>
                  <a:pt x="53" y="133"/>
                </a:lnTo>
                <a:lnTo>
                  <a:pt x="71" y="133"/>
                </a:lnTo>
                <a:lnTo>
                  <a:pt x="80" y="133"/>
                </a:lnTo>
                <a:lnTo>
                  <a:pt x="89" y="133"/>
                </a:lnTo>
                <a:lnTo>
                  <a:pt x="107" y="133"/>
                </a:lnTo>
                <a:lnTo>
                  <a:pt x="115" y="133"/>
                </a:lnTo>
                <a:lnTo>
                  <a:pt x="124" y="133"/>
                </a:lnTo>
                <a:lnTo>
                  <a:pt x="142" y="133"/>
                </a:lnTo>
                <a:lnTo>
                  <a:pt x="151" y="133"/>
                </a:lnTo>
                <a:lnTo>
                  <a:pt x="160" y="133"/>
                </a:lnTo>
                <a:lnTo>
                  <a:pt x="177" y="133"/>
                </a:lnTo>
                <a:lnTo>
                  <a:pt x="186" y="133"/>
                </a:lnTo>
                <a:lnTo>
                  <a:pt x="195" y="133"/>
                </a:lnTo>
                <a:lnTo>
                  <a:pt x="213" y="133"/>
                </a:lnTo>
                <a:lnTo>
                  <a:pt x="222" y="133"/>
                </a:lnTo>
                <a:lnTo>
                  <a:pt x="231" y="133"/>
                </a:lnTo>
                <a:lnTo>
                  <a:pt x="248" y="133"/>
                </a:lnTo>
                <a:lnTo>
                  <a:pt x="257" y="133"/>
                </a:lnTo>
                <a:lnTo>
                  <a:pt x="266" y="133"/>
                </a:lnTo>
                <a:lnTo>
                  <a:pt x="284" y="133"/>
                </a:lnTo>
                <a:lnTo>
                  <a:pt x="293" y="133"/>
                </a:lnTo>
                <a:lnTo>
                  <a:pt x="302" y="133"/>
                </a:lnTo>
                <a:lnTo>
                  <a:pt x="319" y="133"/>
                </a:lnTo>
                <a:lnTo>
                  <a:pt x="328" y="133"/>
                </a:lnTo>
                <a:lnTo>
                  <a:pt x="337" y="133"/>
                </a:lnTo>
                <a:lnTo>
                  <a:pt x="355" y="133"/>
                </a:lnTo>
                <a:lnTo>
                  <a:pt x="364" y="133"/>
                </a:lnTo>
                <a:lnTo>
                  <a:pt x="381" y="133"/>
                </a:lnTo>
                <a:lnTo>
                  <a:pt x="390" y="133"/>
                </a:lnTo>
                <a:lnTo>
                  <a:pt x="399" y="133"/>
                </a:lnTo>
                <a:lnTo>
                  <a:pt x="417" y="133"/>
                </a:lnTo>
                <a:lnTo>
                  <a:pt x="426" y="133"/>
                </a:lnTo>
                <a:lnTo>
                  <a:pt x="435" y="133"/>
                </a:lnTo>
                <a:lnTo>
                  <a:pt x="452" y="133"/>
                </a:lnTo>
                <a:lnTo>
                  <a:pt x="461" y="133"/>
                </a:lnTo>
                <a:lnTo>
                  <a:pt x="470" y="133"/>
                </a:lnTo>
                <a:lnTo>
                  <a:pt x="488" y="133"/>
                </a:lnTo>
                <a:lnTo>
                  <a:pt x="497" y="133"/>
                </a:lnTo>
                <a:lnTo>
                  <a:pt x="506" y="133"/>
                </a:lnTo>
                <a:lnTo>
                  <a:pt x="523" y="133"/>
                </a:lnTo>
                <a:lnTo>
                  <a:pt x="532" y="133"/>
                </a:lnTo>
                <a:lnTo>
                  <a:pt x="541" y="133"/>
                </a:lnTo>
                <a:lnTo>
                  <a:pt x="559" y="133"/>
                </a:lnTo>
                <a:lnTo>
                  <a:pt x="568" y="125"/>
                </a:lnTo>
                <a:lnTo>
                  <a:pt x="576" y="125"/>
                </a:lnTo>
                <a:lnTo>
                  <a:pt x="594" y="125"/>
                </a:lnTo>
                <a:lnTo>
                  <a:pt x="603" y="125"/>
                </a:lnTo>
                <a:lnTo>
                  <a:pt x="612" y="125"/>
                </a:lnTo>
                <a:lnTo>
                  <a:pt x="630" y="125"/>
                </a:lnTo>
                <a:lnTo>
                  <a:pt x="639" y="116"/>
                </a:lnTo>
                <a:lnTo>
                  <a:pt x="647" y="116"/>
                </a:lnTo>
                <a:lnTo>
                  <a:pt x="665" y="116"/>
                </a:lnTo>
                <a:lnTo>
                  <a:pt x="674" y="107"/>
                </a:lnTo>
                <a:lnTo>
                  <a:pt x="692" y="107"/>
                </a:lnTo>
                <a:lnTo>
                  <a:pt x="701" y="98"/>
                </a:lnTo>
                <a:lnTo>
                  <a:pt x="709" y="98"/>
                </a:lnTo>
                <a:lnTo>
                  <a:pt x="727" y="89"/>
                </a:lnTo>
                <a:lnTo>
                  <a:pt x="736" y="89"/>
                </a:lnTo>
                <a:lnTo>
                  <a:pt x="745" y="80"/>
                </a:lnTo>
                <a:lnTo>
                  <a:pt x="763" y="80"/>
                </a:lnTo>
                <a:lnTo>
                  <a:pt x="772" y="71"/>
                </a:lnTo>
                <a:lnTo>
                  <a:pt x="780" y="63"/>
                </a:lnTo>
                <a:lnTo>
                  <a:pt x="798" y="63"/>
                </a:lnTo>
                <a:lnTo>
                  <a:pt x="807" y="54"/>
                </a:lnTo>
                <a:lnTo>
                  <a:pt x="816" y="45"/>
                </a:lnTo>
                <a:lnTo>
                  <a:pt x="834" y="45"/>
                </a:lnTo>
                <a:lnTo>
                  <a:pt x="842" y="36"/>
                </a:lnTo>
                <a:lnTo>
                  <a:pt x="851" y="36"/>
                </a:lnTo>
                <a:lnTo>
                  <a:pt x="869" y="27"/>
                </a:lnTo>
                <a:lnTo>
                  <a:pt x="878" y="18"/>
                </a:lnTo>
                <a:lnTo>
                  <a:pt x="887" y="18"/>
                </a:lnTo>
                <a:lnTo>
                  <a:pt x="905" y="9"/>
                </a:lnTo>
                <a:lnTo>
                  <a:pt x="913" y="9"/>
                </a:lnTo>
                <a:lnTo>
                  <a:pt x="922" y="9"/>
                </a:lnTo>
                <a:lnTo>
                  <a:pt x="940" y="0"/>
                </a:lnTo>
                <a:lnTo>
                  <a:pt x="949" y="0"/>
                </a:lnTo>
                <a:lnTo>
                  <a:pt x="958" y="0"/>
                </a:lnTo>
                <a:lnTo>
                  <a:pt x="975" y="0"/>
                </a:lnTo>
                <a:lnTo>
                  <a:pt x="984" y="0"/>
                </a:lnTo>
                <a:lnTo>
                  <a:pt x="993" y="9"/>
                </a:lnTo>
                <a:lnTo>
                  <a:pt x="1011" y="9"/>
                </a:lnTo>
                <a:lnTo>
                  <a:pt x="1020" y="9"/>
                </a:lnTo>
                <a:lnTo>
                  <a:pt x="1038" y="9"/>
                </a:lnTo>
                <a:lnTo>
                  <a:pt x="1046" y="18"/>
                </a:lnTo>
                <a:lnTo>
                  <a:pt x="1055" y="18"/>
                </a:lnTo>
                <a:lnTo>
                  <a:pt x="1073" y="18"/>
                </a:lnTo>
                <a:lnTo>
                  <a:pt x="1082" y="27"/>
                </a:lnTo>
                <a:lnTo>
                  <a:pt x="1091" y="27"/>
                </a:lnTo>
                <a:lnTo>
                  <a:pt x="1108" y="27"/>
                </a:lnTo>
                <a:lnTo>
                  <a:pt x="1117" y="36"/>
                </a:lnTo>
                <a:lnTo>
                  <a:pt x="1126" y="36"/>
                </a:lnTo>
                <a:lnTo>
                  <a:pt x="1144" y="36"/>
                </a:lnTo>
                <a:lnTo>
                  <a:pt x="1153" y="45"/>
                </a:lnTo>
                <a:lnTo>
                  <a:pt x="1162" y="45"/>
                </a:lnTo>
                <a:lnTo>
                  <a:pt x="1179" y="54"/>
                </a:lnTo>
                <a:lnTo>
                  <a:pt x="1188" y="54"/>
                </a:lnTo>
                <a:lnTo>
                  <a:pt x="1197" y="54"/>
                </a:lnTo>
                <a:lnTo>
                  <a:pt x="1215" y="63"/>
                </a:lnTo>
                <a:lnTo>
                  <a:pt x="1224" y="71"/>
                </a:lnTo>
                <a:lnTo>
                  <a:pt x="1233" y="71"/>
                </a:lnTo>
                <a:lnTo>
                  <a:pt x="1250" y="80"/>
                </a:lnTo>
                <a:lnTo>
                  <a:pt x="1259" y="80"/>
                </a:lnTo>
                <a:lnTo>
                  <a:pt x="1268" y="89"/>
                </a:lnTo>
                <a:lnTo>
                  <a:pt x="1286" y="89"/>
                </a:lnTo>
                <a:lnTo>
                  <a:pt x="1295" y="89"/>
                </a:lnTo>
                <a:lnTo>
                  <a:pt x="1303" y="98"/>
                </a:lnTo>
                <a:lnTo>
                  <a:pt x="1321" y="98"/>
                </a:lnTo>
                <a:lnTo>
                  <a:pt x="1330" y="98"/>
                </a:lnTo>
                <a:lnTo>
                  <a:pt x="1348" y="107"/>
                </a:lnTo>
                <a:lnTo>
                  <a:pt x="1357" y="107"/>
                </a:lnTo>
                <a:lnTo>
                  <a:pt x="1366" y="107"/>
                </a:lnTo>
                <a:lnTo>
                  <a:pt x="1374" y="107"/>
                </a:lnTo>
                <a:lnTo>
                  <a:pt x="1392" y="116"/>
                </a:lnTo>
                <a:lnTo>
                  <a:pt x="1401" y="116"/>
                </a:lnTo>
                <a:lnTo>
                  <a:pt x="1419" y="116"/>
                </a:lnTo>
                <a:lnTo>
                  <a:pt x="1428" y="116"/>
                </a:lnTo>
                <a:lnTo>
                  <a:pt x="1436" y="116"/>
                </a:lnTo>
                <a:lnTo>
                  <a:pt x="1454" y="116"/>
                </a:lnTo>
                <a:lnTo>
                  <a:pt x="1463" y="125"/>
                </a:lnTo>
                <a:lnTo>
                  <a:pt x="1472" y="125"/>
                </a:lnTo>
                <a:lnTo>
                  <a:pt x="1490" y="125"/>
                </a:lnTo>
                <a:lnTo>
                  <a:pt x="1499" y="125"/>
                </a:lnTo>
                <a:lnTo>
                  <a:pt x="1507" y="125"/>
                </a:lnTo>
                <a:lnTo>
                  <a:pt x="1525" y="125"/>
                </a:lnTo>
                <a:lnTo>
                  <a:pt x="1534" y="125"/>
                </a:lnTo>
                <a:lnTo>
                  <a:pt x="1543" y="133"/>
                </a:lnTo>
                <a:lnTo>
                  <a:pt x="1561" y="133"/>
                </a:lnTo>
                <a:lnTo>
                  <a:pt x="1569" y="133"/>
                </a:lnTo>
                <a:lnTo>
                  <a:pt x="1578" y="133"/>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0" name="Freeform 47"/>
          <p:cNvSpPr>
            <a:spLocks/>
          </p:cNvSpPr>
          <p:nvPr/>
        </p:nvSpPr>
        <p:spPr bwMode="auto">
          <a:xfrm>
            <a:off x="4805016" y="1949115"/>
            <a:ext cx="2113679" cy="794304"/>
          </a:xfrm>
          <a:custGeom>
            <a:avLst/>
            <a:gdLst>
              <a:gd name="T0" fmla="*/ 18 w 1578"/>
              <a:gd name="T1" fmla="*/ 593 h 593"/>
              <a:gd name="T2" fmla="*/ 53 w 1578"/>
              <a:gd name="T3" fmla="*/ 593 h 593"/>
              <a:gd name="T4" fmla="*/ 89 w 1578"/>
              <a:gd name="T5" fmla="*/ 593 h 593"/>
              <a:gd name="T6" fmla="*/ 124 w 1578"/>
              <a:gd name="T7" fmla="*/ 593 h 593"/>
              <a:gd name="T8" fmla="*/ 160 w 1578"/>
              <a:gd name="T9" fmla="*/ 585 h 593"/>
              <a:gd name="T10" fmla="*/ 195 w 1578"/>
              <a:gd name="T11" fmla="*/ 585 h 593"/>
              <a:gd name="T12" fmla="*/ 231 w 1578"/>
              <a:gd name="T13" fmla="*/ 585 h 593"/>
              <a:gd name="T14" fmla="*/ 266 w 1578"/>
              <a:gd name="T15" fmla="*/ 585 h 593"/>
              <a:gd name="T16" fmla="*/ 302 w 1578"/>
              <a:gd name="T17" fmla="*/ 576 h 593"/>
              <a:gd name="T18" fmla="*/ 337 w 1578"/>
              <a:gd name="T19" fmla="*/ 576 h 593"/>
              <a:gd name="T20" fmla="*/ 381 w 1578"/>
              <a:gd name="T21" fmla="*/ 567 h 593"/>
              <a:gd name="T22" fmla="*/ 417 w 1578"/>
              <a:gd name="T23" fmla="*/ 549 h 593"/>
              <a:gd name="T24" fmla="*/ 452 w 1578"/>
              <a:gd name="T25" fmla="*/ 531 h 593"/>
              <a:gd name="T26" fmla="*/ 488 w 1578"/>
              <a:gd name="T27" fmla="*/ 496 h 593"/>
              <a:gd name="T28" fmla="*/ 523 w 1578"/>
              <a:gd name="T29" fmla="*/ 460 h 593"/>
              <a:gd name="T30" fmla="*/ 559 w 1578"/>
              <a:gd name="T31" fmla="*/ 416 h 593"/>
              <a:gd name="T32" fmla="*/ 594 w 1578"/>
              <a:gd name="T33" fmla="*/ 354 h 593"/>
              <a:gd name="T34" fmla="*/ 630 w 1578"/>
              <a:gd name="T35" fmla="*/ 292 h 593"/>
              <a:gd name="T36" fmla="*/ 665 w 1578"/>
              <a:gd name="T37" fmla="*/ 230 h 593"/>
              <a:gd name="T38" fmla="*/ 701 w 1578"/>
              <a:gd name="T39" fmla="*/ 159 h 593"/>
              <a:gd name="T40" fmla="*/ 736 w 1578"/>
              <a:gd name="T41" fmla="*/ 106 h 593"/>
              <a:gd name="T42" fmla="*/ 772 w 1578"/>
              <a:gd name="T43" fmla="*/ 53 h 593"/>
              <a:gd name="T44" fmla="*/ 807 w 1578"/>
              <a:gd name="T45" fmla="*/ 26 h 593"/>
              <a:gd name="T46" fmla="*/ 842 w 1578"/>
              <a:gd name="T47" fmla="*/ 0 h 593"/>
              <a:gd name="T48" fmla="*/ 878 w 1578"/>
              <a:gd name="T49" fmla="*/ 0 h 593"/>
              <a:gd name="T50" fmla="*/ 913 w 1578"/>
              <a:gd name="T51" fmla="*/ 9 h 593"/>
              <a:gd name="T52" fmla="*/ 949 w 1578"/>
              <a:gd name="T53" fmla="*/ 35 h 593"/>
              <a:gd name="T54" fmla="*/ 984 w 1578"/>
              <a:gd name="T55" fmla="*/ 71 h 593"/>
              <a:gd name="T56" fmla="*/ 1020 w 1578"/>
              <a:gd name="T57" fmla="*/ 124 h 593"/>
              <a:gd name="T58" fmla="*/ 1055 w 1578"/>
              <a:gd name="T59" fmla="*/ 177 h 593"/>
              <a:gd name="T60" fmla="*/ 1091 w 1578"/>
              <a:gd name="T61" fmla="*/ 230 h 593"/>
              <a:gd name="T62" fmla="*/ 1126 w 1578"/>
              <a:gd name="T63" fmla="*/ 283 h 593"/>
              <a:gd name="T64" fmla="*/ 1162 w 1578"/>
              <a:gd name="T65" fmla="*/ 328 h 593"/>
              <a:gd name="T66" fmla="*/ 1197 w 1578"/>
              <a:gd name="T67" fmla="*/ 372 h 593"/>
              <a:gd name="T68" fmla="*/ 1233 w 1578"/>
              <a:gd name="T69" fmla="*/ 416 h 593"/>
              <a:gd name="T70" fmla="*/ 1268 w 1578"/>
              <a:gd name="T71" fmla="*/ 452 h 593"/>
              <a:gd name="T72" fmla="*/ 1303 w 1578"/>
              <a:gd name="T73" fmla="*/ 487 h 593"/>
              <a:gd name="T74" fmla="*/ 1348 w 1578"/>
              <a:gd name="T75" fmla="*/ 505 h 593"/>
              <a:gd name="T76" fmla="*/ 1374 w 1578"/>
              <a:gd name="T77" fmla="*/ 523 h 593"/>
              <a:gd name="T78" fmla="*/ 1419 w 1578"/>
              <a:gd name="T79" fmla="*/ 540 h 593"/>
              <a:gd name="T80" fmla="*/ 1454 w 1578"/>
              <a:gd name="T81" fmla="*/ 558 h 593"/>
              <a:gd name="T82" fmla="*/ 1490 w 1578"/>
              <a:gd name="T83" fmla="*/ 567 h 593"/>
              <a:gd name="T84" fmla="*/ 1525 w 1578"/>
              <a:gd name="T85" fmla="*/ 576 h 593"/>
              <a:gd name="T86" fmla="*/ 1561 w 1578"/>
              <a:gd name="T87" fmla="*/ 576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78" h="593">
                <a:moveTo>
                  <a:pt x="0" y="593"/>
                </a:moveTo>
                <a:lnTo>
                  <a:pt x="9" y="593"/>
                </a:lnTo>
                <a:lnTo>
                  <a:pt x="18" y="593"/>
                </a:lnTo>
                <a:lnTo>
                  <a:pt x="27" y="593"/>
                </a:lnTo>
                <a:lnTo>
                  <a:pt x="44" y="593"/>
                </a:lnTo>
                <a:lnTo>
                  <a:pt x="53" y="593"/>
                </a:lnTo>
                <a:lnTo>
                  <a:pt x="71" y="593"/>
                </a:lnTo>
                <a:lnTo>
                  <a:pt x="80" y="593"/>
                </a:lnTo>
                <a:lnTo>
                  <a:pt x="89" y="593"/>
                </a:lnTo>
                <a:lnTo>
                  <a:pt x="107" y="593"/>
                </a:lnTo>
                <a:lnTo>
                  <a:pt x="115" y="593"/>
                </a:lnTo>
                <a:lnTo>
                  <a:pt x="124" y="593"/>
                </a:lnTo>
                <a:lnTo>
                  <a:pt x="142" y="593"/>
                </a:lnTo>
                <a:lnTo>
                  <a:pt x="151" y="593"/>
                </a:lnTo>
                <a:lnTo>
                  <a:pt x="160" y="585"/>
                </a:lnTo>
                <a:lnTo>
                  <a:pt x="177" y="585"/>
                </a:lnTo>
                <a:lnTo>
                  <a:pt x="186" y="585"/>
                </a:lnTo>
                <a:lnTo>
                  <a:pt x="195" y="585"/>
                </a:lnTo>
                <a:lnTo>
                  <a:pt x="213" y="585"/>
                </a:lnTo>
                <a:lnTo>
                  <a:pt x="222" y="585"/>
                </a:lnTo>
                <a:lnTo>
                  <a:pt x="231" y="585"/>
                </a:lnTo>
                <a:lnTo>
                  <a:pt x="248" y="585"/>
                </a:lnTo>
                <a:lnTo>
                  <a:pt x="257" y="585"/>
                </a:lnTo>
                <a:lnTo>
                  <a:pt x="266" y="585"/>
                </a:lnTo>
                <a:lnTo>
                  <a:pt x="284" y="585"/>
                </a:lnTo>
                <a:lnTo>
                  <a:pt x="293" y="585"/>
                </a:lnTo>
                <a:lnTo>
                  <a:pt x="302" y="576"/>
                </a:lnTo>
                <a:lnTo>
                  <a:pt x="319" y="576"/>
                </a:lnTo>
                <a:lnTo>
                  <a:pt x="328" y="576"/>
                </a:lnTo>
                <a:lnTo>
                  <a:pt x="337" y="576"/>
                </a:lnTo>
                <a:lnTo>
                  <a:pt x="355" y="567"/>
                </a:lnTo>
                <a:lnTo>
                  <a:pt x="364" y="567"/>
                </a:lnTo>
                <a:lnTo>
                  <a:pt x="381" y="567"/>
                </a:lnTo>
                <a:lnTo>
                  <a:pt x="390" y="558"/>
                </a:lnTo>
                <a:lnTo>
                  <a:pt x="399" y="558"/>
                </a:lnTo>
                <a:lnTo>
                  <a:pt x="417" y="549"/>
                </a:lnTo>
                <a:lnTo>
                  <a:pt x="426" y="540"/>
                </a:lnTo>
                <a:lnTo>
                  <a:pt x="435" y="531"/>
                </a:lnTo>
                <a:lnTo>
                  <a:pt x="452" y="531"/>
                </a:lnTo>
                <a:lnTo>
                  <a:pt x="461" y="523"/>
                </a:lnTo>
                <a:lnTo>
                  <a:pt x="470" y="505"/>
                </a:lnTo>
                <a:lnTo>
                  <a:pt x="488" y="496"/>
                </a:lnTo>
                <a:lnTo>
                  <a:pt x="497" y="487"/>
                </a:lnTo>
                <a:lnTo>
                  <a:pt x="506" y="478"/>
                </a:lnTo>
                <a:lnTo>
                  <a:pt x="523" y="460"/>
                </a:lnTo>
                <a:lnTo>
                  <a:pt x="532" y="443"/>
                </a:lnTo>
                <a:lnTo>
                  <a:pt x="541" y="434"/>
                </a:lnTo>
                <a:lnTo>
                  <a:pt x="559" y="416"/>
                </a:lnTo>
                <a:lnTo>
                  <a:pt x="568" y="398"/>
                </a:lnTo>
                <a:lnTo>
                  <a:pt x="576" y="381"/>
                </a:lnTo>
                <a:lnTo>
                  <a:pt x="594" y="354"/>
                </a:lnTo>
                <a:lnTo>
                  <a:pt x="603" y="336"/>
                </a:lnTo>
                <a:lnTo>
                  <a:pt x="612" y="319"/>
                </a:lnTo>
                <a:lnTo>
                  <a:pt x="630" y="292"/>
                </a:lnTo>
                <a:lnTo>
                  <a:pt x="639" y="274"/>
                </a:lnTo>
                <a:lnTo>
                  <a:pt x="647" y="248"/>
                </a:lnTo>
                <a:lnTo>
                  <a:pt x="665" y="230"/>
                </a:lnTo>
                <a:lnTo>
                  <a:pt x="674" y="204"/>
                </a:lnTo>
                <a:lnTo>
                  <a:pt x="692" y="186"/>
                </a:lnTo>
                <a:lnTo>
                  <a:pt x="701" y="159"/>
                </a:lnTo>
                <a:lnTo>
                  <a:pt x="709" y="142"/>
                </a:lnTo>
                <a:lnTo>
                  <a:pt x="727" y="124"/>
                </a:lnTo>
                <a:lnTo>
                  <a:pt x="736" y="106"/>
                </a:lnTo>
                <a:lnTo>
                  <a:pt x="745" y="88"/>
                </a:lnTo>
                <a:lnTo>
                  <a:pt x="763" y="71"/>
                </a:lnTo>
                <a:lnTo>
                  <a:pt x="772" y="53"/>
                </a:lnTo>
                <a:lnTo>
                  <a:pt x="780" y="44"/>
                </a:lnTo>
                <a:lnTo>
                  <a:pt x="798" y="35"/>
                </a:lnTo>
                <a:lnTo>
                  <a:pt x="807" y="26"/>
                </a:lnTo>
                <a:lnTo>
                  <a:pt x="816" y="17"/>
                </a:lnTo>
                <a:lnTo>
                  <a:pt x="834" y="9"/>
                </a:lnTo>
                <a:lnTo>
                  <a:pt x="842" y="0"/>
                </a:lnTo>
                <a:lnTo>
                  <a:pt x="851" y="0"/>
                </a:lnTo>
                <a:lnTo>
                  <a:pt x="869" y="0"/>
                </a:lnTo>
                <a:lnTo>
                  <a:pt x="878" y="0"/>
                </a:lnTo>
                <a:lnTo>
                  <a:pt x="887" y="0"/>
                </a:lnTo>
                <a:lnTo>
                  <a:pt x="905" y="0"/>
                </a:lnTo>
                <a:lnTo>
                  <a:pt x="913" y="9"/>
                </a:lnTo>
                <a:lnTo>
                  <a:pt x="922" y="17"/>
                </a:lnTo>
                <a:lnTo>
                  <a:pt x="940" y="26"/>
                </a:lnTo>
                <a:lnTo>
                  <a:pt x="949" y="35"/>
                </a:lnTo>
                <a:lnTo>
                  <a:pt x="958" y="44"/>
                </a:lnTo>
                <a:lnTo>
                  <a:pt x="975" y="62"/>
                </a:lnTo>
                <a:lnTo>
                  <a:pt x="984" y="71"/>
                </a:lnTo>
                <a:lnTo>
                  <a:pt x="993" y="88"/>
                </a:lnTo>
                <a:lnTo>
                  <a:pt x="1011" y="106"/>
                </a:lnTo>
                <a:lnTo>
                  <a:pt x="1020" y="124"/>
                </a:lnTo>
                <a:lnTo>
                  <a:pt x="1038" y="142"/>
                </a:lnTo>
                <a:lnTo>
                  <a:pt x="1046" y="159"/>
                </a:lnTo>
                <a:lnTo>
                  <a:pt x="1055" y="177"/>
                </a:lnTo>
                <a:lnTo>
                  <a:pt x="1073" y="195"/>
                </a:lnTo>
                <a:lnTo>
                  <a:pt x="1082" y="212"/>
                </a:lnTo>
                <a:lnTo>
                  <a:pt x="1091" y="230"/>
                </a:lnTo>
                <a:lnTo>
                  <a:pt x="1108" y="248"/>
                </a:lnTo>
                <a:lnTo>
                  <a:pt x="1117" y="266"/>
                </a:lnTo>
                <a:lnTo>
                  <a:pt x="1126" y="283"/>
                </a:lnTo>
                <a:lnTo>
                  <a:pt x="1144" y="301"/>
                </a:lnTo>
                <a:lnTo>
                  <a:pt x="1153" y="310"/>
                </a:lnTo>
                <a:lnTo>
                  <a:pt x="1162" y="328"/>
                </a:lnTo>
                <a:lnTo>
                  <a:pt x="1179" y="345"/>
                </a:lnTo>
                <a:lnTo>
                  <a:pt x="1188" y="363"/>
                </a:lnTo>
                <a:lnTo>
                  <a:pt x="1197" y="372"/>
                </a:lnTo>
                <a:lnTo>
                  <a:pt x="1215" y="390"/>
                </a:lnTo>
                <a:lnTo>
                  <a:pt x="1224" y="407"/>
                </a:lnTo>
                <a:lnTo>
                  <a:pt x="1233" y="416"/>
                </a:lnTo>
                <a:lnTo>
                  <a:pt x="1250" y="434"/>
                </a:lnTo>
                <a:lnTo>
                  <a:pt x="1259" y="443"/>
                </a:lnTo>
                <a:lnTo>
                  <a:pt x="1268" y="452"/>
                </a:lnTo>
                <a:lnTo>
                  <a:pt x="1286" y="460"/>
                </a:lnTo>
                <a:lnTo>
                  <a:pt x="1295" y="478"/>
                </a:lnTo>
                <a:lnTo>
                  <a:pt x="1303" y="487"/>
                </a:lnTo>
                <a:lnTo>
                  <a:pt x="1321" y="496"/>
                </a:lnTo>
                <a:lnTo>
                  <a:pt x="1330" y="496"/>
                </a:lnTo>
                <a:lnTo>
                  <a:pt x="1348" y="505"/>
                </a:lnTo>
                <a:lnTo>
                  <a:pt x="1357" y="514"/>
                </a:lnTo>
                <a:lnTo>
                  <a:pt x="1366" y="523"/>
                </a:lnTo>
                <a:lnTo>
                  <a:pt x="1374" y="523"/>
                </a:lnTo>
                <a:lnTo>
                  <a:pt x="1392" y="531"/>
                </a:lnTo>
                <a:lnTo>
                  <a:pt x="1401" y="540"/>
                </a:lnTo>
                <a:lnTo>
                  <a:pt x="1419" y="540"/>
                </a:lnTo>
                <a:lnTo>
                  <a:pt x="1428" y="549"/>
                </a:lnTo>
                <a:lnTo>
                  <a:pt x="1436" y="549"/>
                </a:lnTo>
                <a:lnTo>
                  <a:pt x="1454" y="558"/>
                </a:lnTo>
                <a:lnTo>
                  <a:pt x="1463" y="558"/>
                </a:lnTo>
                <a:lnTo>
                  <a:pt x="1472" y="558"/>
                </a:lnTo>
                <a:lnTo>
                  <a:pt x="1490" y="567"/>
                </a:lnTo>
                <a:lnTo>
                  <a:pt x="1499" y="567"/>
                </a:lnTo>
                <a:lnTo>
                  <a:pt x="1507" y="576"/>
                </a:lnTo>
                <a:lnTo>
                  <a:pt x="1525" y="576"/>
                </a:lnTo>
                <a:lnTo>
                  <a:pt x="1534" y="576"/>
                </a:lnTo>
                <a:lnTo>
                  <a:pt x="1543" y="576"/>
                </a:lnTo>
                <a:lnTo>
                  <a:pt x="1561" y="576"/>
                </a:lnTo>
                <a:lnTo>
                  <a:pt x="1569" y="585"/>
                </a:lnTo>
                <a:lnTo>
                  <a:pt x="1578" y="585"/>
                </a:lnTo>
              </a:path>
            </a:pathLst>
          </a:custGeom>
          <a:noFill/>
          <a:ln w="28575">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1" name="Freeform 48"/>
          <p:cNvSpPr>
            <a:spLocks/>
          </p:cNvSpPr>
          <p:nvPr/>
        </p:nvSpPr>
        <p:spPr bwMode="auto">
          <a:xfrm>
            <a:off x="1610387" y="4832988"/>
            <a:ext cx="3182574" cy="901461"/>
          </a:xfrm>
          <a:custGeom>
            <a:avLst/>
            <a:gdLst>
              <a:gd name="T0" fmla="*/ 36 w 2376"/>
              <a:gd name="T1" fmla="*/ 611 h 673"/>
              <a:gd name="T2" fmla="*/ 71 w 2376"/>
              <a:gd name="T3" fmla="*/ 629 h 673"/>
              <a:gd name="T4" fmla="*/ 107 w 2376"/>
              <a:gd name="T5" fmla="*/ 611 h 673"/>
              <a:gd name="T6" fmla="*/ 151 w 2376"/>
              <a:gd name="T7" fmla="*/ 576 h 673"/>
              <a:gd name="T8" fmla="*/ 186 w 2376"/>
              <a:gd name="T9" fmla="*/ 540 h 673"/>
              <a:gd name="T10" fmla="*/ 231 w 2376"/>
              <a:gd name="T11" fmla="*/ 425 h 673"/>
              <a:gd name="T12" fmla="*/ 266 w 2376"/>
              <a:gd name="T13" fmla="*/ 328 h 673"/>
              <a:gd name="T14" fmla="*/ 310 w 2376"/>
              <a:gd name="T15" fmla="*/ 230 h 673"/>
              <a:gd name="T16" fmla="*/ 346 w 2376"/>
              <a:gd name="T17" fmla="*/ 177 h 673"/>
              <a:gd name="T18" fmla="*/ 390 w 2376"/>
              <a:gd name="T19" fmla="*/ 80 h 673"/>
              <a:gd name="T20" fmla="*/ 426 w 2376"/>
              <a:gd name="T21" fmla="*/ 18 h 673"/>
              <a:gd name="T22" fmla="*/ 470 w 2376"/>
              <a:gd name="T23" fmla="*/ 9 h 673"/>
              <a:gd name="T24" fmla="*/ 505 w 2376"/>
              <a:gd name="T25" fmla="*/ 80 h 673"/>
              <a:gd name="T26" fmla="*/ 550 w 2376"/>
              <a:gd name="T27" fmla="*/ 168 h 673"/>
              <a:gd name="T28" fmla="*/ 585 w 2376"/>
              <a:gd name="T29" fmla="*/ 283 h 673"/>
              <a:gd name="T30" fmla="*/ 630 w 2376"/>
              <a:gd name="T31" fmla="*/ 390 h 673"/>
              <a:gd name="T32" fmla="*/ 665 w 2376"/>
              <a:gd name="T33" fmla="*/ 478 h 673"/>
              <a:gd name="T34" fmla="*/ 709 w 2376"/>
              <a:gd name="T35" fmla="*/ 576 h 673"/>
              <a:gd name="T36" fmla="*/ 745 w 2376"/>
              <a:gd name="T37" fmla="*/ 602 h 673"/>
              <a:gd name="T38" fmla="*/ 780 w 2376"/>
              <a:gd name="T39" fmla="*/ 638 h 673"/>
              <a:gd name="T40" fmla="*/ 825 w 2376"/>
              <a:gd name="T41" fmla="*/ 656 h 673"/>
              <a:gd name="T42" fmla="*/ 869 w 2376"/>
              <a:gd name="T43" fmla="*/ 656 h 673"/>
              <a:gd name="T44" fmla="*/ 904 w 2376"/>
              <a:gd name="T45" fmla="*/ 656 h 673"/>
              <a:gd name="T46" fmla="*/ 940 w 2376"/>
              <a:gd name="T47" fmla="*/ 638 h 673"/>
              <a:gd name="T48" fmla="*/ 984 w 2376"/>
              <a:gd name="T49" fmla="*/ 638 h 673"/>
              <a:gd name="T50" fmla="*/ 1020 w 2376"/>
              <a:gd name="T51" fmla="*/ 620 h 673"/>
              <a:gd name="T52" fmla="*/ 1064 w 2376"/>
              <a:gd name="T53" fmla="*/ 611 h 673"/>
              <a:gd name="T54" fmla="*/ 1100 w 2376"/>
              <a:gd name="T55" fmla="*/ 602 h 673"/>
              <a:gd name="T56" fmla="*/ 1144 w 2376"/>
              <a:gd name="T57" fmla="*/ 558 h 673"/>
              <a:gd name="T58" fmla="*/ 1179 w 2376"/>
              <a:gd name="T59" fmla="*/ 532 h 673"/>
              <a:gd name="T60" fmla="*/ 1224 w 2376"/>
              <a:gd name="T61" fmla="*/ 505 h 673"/>
              <a:gd name="T62" fmla="*/ 1259 w 2376"/>
              <a:gd name="T63" fmla="*/ 469 h 673"/>
              <a:gd name="T64" fmla="*/ 1303 w 2376"/>
              <a:gd name="T65" fmla="*/ 461 h 673"/>
              <a:gd name="T66" fmla="*/ 1339 w 2376"/>
              <a:gd name="T67" fmla="*/ 487 h 673"/>
              <a:gd name="T68" fmla="*/ 1383 w 2376"/>
              <a:gd name="T69" fmla="*/ 549 h 673"/>
              <a:gd name="T70" fmla="*/ 1419 w 2376"/>
              <a:gd name="T71" fmla="*/ 602 h 673"/>
              <a:gd name="T72" fmla="*/ 1463 w 2376"/>
              <a:gd name="T73" fmla="*/ 620 h 673"/>
              <a:gd name="T74" fmla="*/ 1499 w 2376"/>
              <a:gd name="T75" fmla="*/ 638 h 673"/>
              <a:gd name="T76" fmla="*/ 1543 w 2376"/>
              <a:gd name="T77" fmla="*/ 647 h 673"/>
              <a:gd name="T78" fmla="*/ 1578 w 2376"/>
              <a:gd name="T79" fmla="*/ 656 h 673"/>
              <a:gd name="T80" fmla="*/ 1614 w 2376"/>
              <a:gd name="T81" fmla="*/ 656 h 673"/>
              <a:gd name="T82" fmla="*/ 1658 w 2376"/>
              <a:gd name="T83" fmla="*/ 656 h 673"/>
              <a:gd name="T84" fmla="*/ 1694 w 2376"/>
              <a:gd name="T85" fmla="*/ 647 h 673"/>
              <a:gd name="T86" fmla="*/ 1738 w 2376"/>
              <a:gd name="T87" fmla="*/ 656 h 673"/>
              <a:gd name="T88" fmla="*/ 1773 w 2376"/>
              <a:gd name="T89" fmla="*/ 656 h 673"/>
              <a:gd name="T90" fmla="*/ 1818 w 2376"/>
              <a:gd name="T91" fmla="*/ 656 h 673"/>
              <a:gd name="T92" fmla="*/ 1853 w 2376"/>
              <a:gd name="T93" fmla="*/ 656 h 673"/>
              <a:gd name="T94" fmla="*/ 1898 w 2376"/>
              <a:gd name="T95" fmla="*/ 664 h 673"/>
              <a:gd name="T96" fmla="*/ 1933 w 2376"/>
              <a:gd name="T97" fmla="*/ 664 h 673"/>
              <a:gd name="T98" fmla="*/ 1977 w 2376"/>
              <a:gd name="T99" fmla="*/ 656 h 673"/>
              <a:gd name="T100" fmla="*/ 2013 w 2376"/>
              <a:gd name="T101" fmla="*/ 664 h 673"/>
              <a:gd name="T102" fmla="*/ 2057 w 2376"/>
              <a:gd name="T103" fmla="*/ 664 h 673"/>
              <a:gd name="T104" fmla="*/ 2093 w 2376"/>
              <a:gd name="T105" fmla="*/ 664 h 673"/>
              <a:gd name="T106" fmla="*/ 2137 w 2376"/>
              <a:gd name="T107" fmla="*/ 664 h 673"/>
              <a:gd name="T108" fmla="*/ 2172 w 2376"/>
              <a:gd name="T109" fmla="*/ 664 h 673"/>
              <a:gd name="T110" fmla="*/ 2208 w 2376"/>
              <a:gd name="T111" fmla="*/ 664 h 673"/>
              <a:gd name="T112" fmla="*/ 2252 w 2376"/>
              <a:gd name="T113" fmla="*/ 656 h 673"/>
              <a:gd name="T114" fmla="*/ 2288 w 2376"/>
              <a:gd name="T115" fmla="*/ 656 h 673"/>
              <a:gd name="T116" fmla="*/ 2332 w 2376"/>
              <a:gd name="T117" fmla="*/ 656 h 673"/>
              <a:gd name="T118" fmla="*/ 2367 w 2376"/>
              <a:gd name="T119" fmla="*/ 656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76" h="673">
                <a:moveTo>
                  <a:pt x="0" y="549"/>
                </a:moveTo>
                <a:lnTo>
                  <a:pt x="9" y="558"/>
                </a:lnTo>
                <a:lnTo>
                  <a:pt x="18" y="576"/>
                </a:lnTo>
                <a:lnTo>
                  <a:pt x="27" y="594"/>
                </a:lnTo>
                <a:lnTo>
                  <a:pt x="36" y="611"/>
                </a:lnTo>
                <a:lnTo>
                  <a:pt x="36" y="585"/>
                </a:lnTo>
                <a:lnTo>
                  <a:pt x="44" y="629"/>
                </a:lnTo>
                <a:lnTo>
                  <a:pt x="53" y="620"/>
                </a:lnTo>
                <a:lnTo>
                  <a:pt x="62" y="620"/>
                </a:lnTo>
                <a:lnTo>
                  <a:pt x="71" y="629"/>
                </a:lnTo>
                <a:lnTo>
                  <a:pt x="80" y="620"/>
                </a:lnTo>
                <a:lnTo>
                  <a:pt x="89" y="611"/>
                </a:lnTo>
                <a:lnTo>
                  <a:pt x="98" y="611"/>
                </a:lnTo>
                <a:lnTo>
                  <a:pt x="107" y="620"/>
                </a:lnTo>
                <a:lnTo>
                  <a:pt x="107" y="611"/>
                </a:lnTo>
                <a:lnTo>
                  <a:pt x="115" y="602"/>
                </a:lnTo>
                <a:lnTo>
                  <a:pt x="124" y="585"/>
                </a:lnTo>
                <a:lnTo>
                  <a:pt x="133" y="594"/>
                </a:lnTo>
                <a:lnTo>
                  <a:pt x="142" y="567"/>
                </a:lnTo>
                <a:lnTo>
                  <a:pt x="151" y="576"/>
                </a:lnTo>
                <a:lnTo>
                  <a:pt x="160" y="558"/>
                </a:lnTo>
                <a:lnTo>
                  <a:pt x="169" y="567"/>
                </a:lnTo>
                <a:lnTo>
                  <a:pt x="177" y="558"/>
                </a:lnTo>
                <a:lnTo>
                  <a:pt x="186" y="540"/>
                </a:lnTo>
                <a:lnTo>
                  <a:pt x="186" y="540"/>
                </a:lnTo>
                <a:lnTo>
                  <a:pt x="195" y="505"/>
                </a:lnTo>
                <a:lnTo>
                  <a:pt x="204" y="478"/>
                </a:lnTo>
                <a:lnTo>
                  <a:pt x="213" y="496"/>
                </a:lnTo>
                <a:lnTo>
                  <a:pt x="222" y="478"/>
                </a:lnTo>
                <a:lnTo>
                  <a:pt x="231" y="425"/>
                </a:lnTo>
                <a:lnTo>
                  <a:pt x="240" y="452"/>
                </a:lnTo>
                <a:lnTo>
                  <a:pt x="248" y="416"/>
                </a:lnTo>
                <a:lnTo>
                  <a:pt x="257" y="407"/>
                </a:lnTo>
                <a:lnTo>
                  <a:pt x="257" y="363"/>
                </a:lnTo>
                <a:lnTo>
                  <a:pt x="266" y="328"/>
                </a:lnTo>
                <a:lnTo>
                  <a:pt x="275" y="310"/>
                </a:lnTo>
                <a:lnTo>
                  <a:pt x="284" y="319"/>
                </a:lnTo>
                <a:lnTo>
                  <a:pt x="293" y="283"/>
                </a:lnTo>
                <a:lnTo>
                  <a:pt x="302" y="257"/>
                </a:lnTo>
                <a:lnTo>
                  <a:pt x="310" y="230"/>
                </a:lnTo>
                <a:lnTo>
                  <a:pt x="319" y="221"/>
                </a:lnTo>
                <a:lnTo>
                  <a:pt x="328" y="204"/>
                </a:lnTo>
                <a:lnTo>
                  <a:pt x="337" y="195"/>
                </a:lnTo>
                <a:lnTo>
                  <a:pt x="337" y="168"/>
                </a:lnTo>
                <a:lnTo>
                  <a:pt x="346" y="177"/>
                </a:lnTo>
                <a:lnTo>
                  <a:pt x="355" y="133"/>
                </a:lnTo>
                <a:lnTo>
                  <a:pt x="364" y="88"/>
                </a:lnTo>
                <a:lnTo>
                  <a:pt x="372" y="97"/>
                </a:lnTo>
                <a:lnTo>
                  <a:pt x="381" y="71"/>
                </a:lnTo>
                <a:lnTo>
                  <a:pt x="390" y="80"/>
                </a:lnTo>
                <a:lnTo>
                  <a:pt x="399" y="80"/>
                </a:lnTo>
                <a:lnTo>
                  <a:pt x="408" y="44"/>
                </a:lnTo>
                <a:lnTo>
                  <a:pt x="408" y="53"/>
                </a:lnTo>
                <a:lnTo>
                  <a:pt x="417" y="35"/>
                </a:lnTo>
                <a:lnTo>
                  <a:pt x="426" y="18"/>
                </a:lnTo>
                <a:lnTo>
                  <a:pt x="435" y="0"/>
                </a:lnTo>
                <a:lnTo>
                  <a:pt x="443" y="18"/>
                </a:lnTo>
                <a:lnTo>
                  <a:pt x="452" y="9"/>
                </a:lnTo>
                <a:lnTo>
                  <a:pt x="461" y="35"/>
                </a:lnTo>
                <a:lnTo>
                  <a:pt x="470" y="9"/>
                </a:lnTo>
                <a:lnTo>
                  <a:pt x="479" y="26"/>
                </a:lnTo>
                <a:lnTo>
                  <a:pt x="488" y="35"/>
                </a:lnTo>
                <a:lnTo>
                  <a:pt x="488" y="62"/>
                </a:lnTo>
                <a:lnTo>
                  <a:pt x="497" y="62"/>
                </a:lnTo>
                <a:lnTo>
                  <a:pt x="505" y="80"/>
                </a:lnTo>
                <a:lnTo>
                  <a:pt x="514" y="80"/>
                </a:lnTo>
                <a:lnTo>
                  <a:pt x="523" y="106"/>
                </a:lnTo>
                <a:lnTo>
                  <a:pt x="532" y="115"/>
                </a:lnTo>
                <a:lnTo>
                  <a:pt x="541" y="124"/>
                </a:lnTo>
                <a:lnTo>
                  <a:pt x="550" y="168"/>
                </a:lnTo>
                <a:lnTo>
                  <a:pt x="559" y="186"/>
                </a:lnTo>
                <a:lnTo>
                  <a:pt x="559" y="186"/>
                </a:lnTo>
                <a:lnTo>
                  <a:pt x="568" y="230"/>
                </a:lnTo>
                <a:lnTo>
                  <a:pt x="576" y="239"/>
                </a:lnTo>
                <a:lnTo>
                  <a:pt x="585" y="283"/>
                </a:lnTo>
                <a:lnTo>
                  <a:pt x="594" y="301"/>
                </a:lnTo>
                <a:lnTo>
                  <a:pt x="603" y="283"/>
                </a:lnTo>
                <a:lnTo>
                  <a:pt x="612" y="354"/>
                </a:lnTo>
                <a:lnTo>
                  <a:pt x="621" y="363"/>
                </a:lnTo>
                <a:lnTo>
                  <a:pt x="630" y="390"/>
                </a:lnTo>
                <a:lnTo>
                  <a:pt x="638" y="407"/>
                </a:lnTo>
                <a:lnTo>
                  <a:pt x="638" y="416"/>
                </a:lnTo>
                <a:lnTo>
                  <a:pt x="647" y="443"/>
                </a:lnTo>
                <a:lnTo>
                  <a:pt x="656" y="478"/>
                </a:lnTo>
                <a:lnTo>
                  <a:pt x="665" y="478"/>
                </a:lnTo>
                <a:lnTo>
                  <a:pt x="674" y="505"/>
                </a:lnTo>
                <a:lnTo>
                  <a:pt x="683" y="532"/>
                </a:lnTo>
                <a:lnTo>
                  <a:pt x="692" y="514"/>
                </a:lnTo>
                <a:lnTo>
                  <a:pt x="701" y="549"/>
                </a:lnTo>
                <a:lnTo>
                  <a:pt x="709" y="576"/>
                </a:lnTo>
                <a:lnTo>
                  <a:pt x="709" y="576"/>
                </a:lnTo>
                <a:lnTo>
                  <a:pt x="718" y="576"/>
                </a:lnTo>
                <a:lnTo>
                  <a:pt x="727" y="585"/>
                </a:lnTo>
                <a:lnTo>
                  <a:pt x="736" y="576"/>
                </a:lnTo>
                <a:lnTo>
                  <a:pt x="745" y="602"/>
                </a:lnTo>
                <a:lnTo>
                  <a:pt x="754" y="611"/>
                </a:lnTo>
                <a:lnTo>
                  <a:pt x="763" y="620"/>
                </a:lnTo>
                <a:lnTo>
                  <a:pt x="771" y="638"/>
                </a:lnTo>
                <a:lnTo>
                  <a:pt x="780" y="629"/>
                </a:lnTo>
                <a:lnTo>
                  <a:pt x="780" y="638"/>
                </a:lnTo>
                <a:lnTo>
                  <a:pt x="789" y="638"/>
                </a:lnTo>
                <a:lnTo>
                  <a:pt x="798" y="647"/>
                </a:lnTo>
                <a:lnTo>
                  <a:pt x="807" y="656"/>
                </a:lnTo>
                <a:lnTo>
                  <a:pt x="816" y="647"/>
                </a:lnTo>
                <a:lnTo>
                  <a:pt x="825" y="656"/>
                </a:lnTo>
                <a:lnTo>
                  <a:pt x="834" y="656"/>
                </a:lnTo>
                <a:lnTo>
                  <a:pt x="842" y="664"/>
                </a:lnTo>
                <a:lnTo>
                  <a:pt x="851" y="673"/>
                </a:lnTo>
                <a:lnTo>
                  <a:pt x="860" y="647"/>
                </a:lnTo>
                <a:lnTo>
                  <a:pt x="869" y="656"/>
                </a:lnTo>
                <a:lnTo>
                  <a:pt x="869" y="664"/>
                </a:lnTo>
                <a:lnTo>
                  <a:pt x="878" y="656"/>
                </a:lnTo>
                <a:lnTo>
                  <a:pt x="887" y="656"/>
                </a:lnTo>
                <a:lnTo>
                  <a:pt x="896" y="656"/>
                </a:lnTo>
                <a:lnTo>
                  <a:pt x="904" y="656"/>
                </a:lnTo>
                <a:lnTo>
                  <a:pt x="913" y="647"/>
                </a:lnTo>
                <a:lnTo>
                  <a:pt x="922" y="647"/>
                </a:lnTo>
                <a:lnTo>
                  <a:pt x="931" y="664"/>
                </a:lnTo>
                <a:lnTo>
                  <a:pt x="940" y="647"/>
                </a:lnTo>
                <a:lnTo>
                  <a:pt x="940" y="638"/>
                </a:lnTo>
                <a:lnTo>
                  <a:pt x="949" y="656"/>
                </a:lnTo>
                <a:lnTo>
                  <a:pt x="958" y="638"/>
                </a:lnTo>
                <a:lnTo>
                  <a:pt x="967" y="629"/>
                </a:lnTo>
                <a:lnTo>
                  <a:pt x="975" y="647"/>
                </a:lnTo>
                <a:lnTo>
                  <a:pt x="984" y="638"/>
                </a:lnTo>
                <a:lnTo>
                  <a:pt x="993" y="611"/>
                </a:lnTo>
                <a:lnTo>
                  <a:pt x="1002" y="629"/>
                </a:lnTo>
                <a:lnTo>
                  <a:pt x="1011" y="638"/>
                </a:lnTo>
                <a:lnTo>
                  <a:pt x="1011" y="620"/>
                </a:lnTo>
                <a:lnTo>
                  <a:pt x="1020" y="620"/>
                </a:lnTo>
                <a:lnTo>
                  <a:pt x="1029" y="620"/>
                </a:lnTo>
                <a:lnTo>
                  <a:pt x="1037" y="620"/>
                </a:lnTo>
                <a:lnTo>
                  <a:pt x="1046" y="620"/>
                </a:lnTo>
                <a:lnTo>
                  <a:pt x="1055" y="620"/>
                </a:lnTo>
                <a:lnTo>
                  <a:pt x="1064" y="611"/>
                </a:lnTo>
                <a:lnTo>
                  <a:pt x="1073" y="602"/>
                </a:lnTo>
                <a:lnTo>
                  <a:pt x="1082" y="594"/>
                </a:lnTo>
                <a:lnTo>
                  <a:pt x="1082" y="594"/>
                </a:lnTo>
                <a:lnTo>
                  <a:pt x="1091" y="594"/>
                </a:lnTo>
                <a:lnTo>
                  <a:pt x="1100" y="602"/>
                </a:lnTo>
                <a:lnTo>
                  <a:pt x="1108" y="594"/>
                </a:lnTo>
                <a:lnTo>
                  <a:pt x="1117" y="576"/>
                </a:lnTo>
                <a:lnTo>
                  <a:pt x="1126" y="567"/>
                </a:lnTo>
                <a:lnTo>
                  <a:pt x="1135" y="567"/>
                </a:lnTo>
                <a:lnTo>
                  <a:pt x="1144" y="558"/>
                </a:lnTo>
                <a:lnTo>
                  <a:pt x="1153" y="549"/>
                </a:lnTo>
                <a:lnTo>
                  <a:pt x="1162" y="540"/>
                </a:lnTo>
                <a:lnTo>
                  <a:pt x="1162" y="549"/>
                </a:lnTo>
                <a:lnTo>
                  <a:pt x="1170" y="540"/>
                </a:lnTo>
                <a:lnTo>
                  <a:pt x="1179" y="532"/>
                </a:lnTo>
                <a:lnTo>
                  <a:pt x="1188" y="523"/>
                </a:lnTo>
                <a:lnTo>
                  <a:pt x="1197" y="523"/>
                </a:lnTo>
                <a:lnTo>
                  <a:pt x="1206" y="540"/>
                </a:lnTo>
                <a:lnTo>
                  <a:pt x="1215" y="523"/>
                </a:lnTo>
                <a:lnTo>
                  <a:pt x="1224" y="505"/>
                </a:lnTo>
                <a:lnTo>
                  <a:pt x="1233" y="514"/>
                </a:lnTo>
                <a:lnTo>
                  <a:pt x="1241" y="496"/>
                </a:lnTo>
                <a:lnTo>
                  <a:pt x="1241" y="487"/>
                </a:lnTo>
                <a:lnTo>
                  <a:pt x="1250" y="487"/>
                </a:lnTo>
                <a:lnTo>
                  <a:pt x="1259" y="469"/>
                </a:lnTo>
                <a:lnTo>
                  <a:pt x="1268" y="461"/>
                </a:lnTo>
                <a:lnTo>
                  <a:pt x="1277" y="461"/>
                </a:lnTo>
                <a:lnTo>
                  <a:pt x="1286" y="452"/>
                </a:lnTo>
                <a:lnTo>
                  <a:pt x="1295" y="461"/>
                </a:lnTo>
                <a:lnTo>
                  <a:pt x="1303" y="461"/>
                </a:lnTo>
                <a:lnTo>
                  <a:pt x="1312" y="461"/>
                </a:lnTo>
                <a:lnTo>
                  <a:pt x="1312" y="469"/>
                </a:lnTo>
                <a:lnTo>
                  <a:pt x="1321" y="478"/>
                </a:lnTo>
                <a:lnTo>
                  <a:pt x="1330" y="487"/>
                </a:lnTo>
                <a:lnTo>
                  <a:pt x="1339" y="487"/>
                </a:lnTo>
                <a:lnTo>
                  <a:pt x="1348" y="505"/>
                </a:lnTo>
                <a:lnTo>
                  <a:pt x="1357" y="514"/>
                </a:lnTo>
                <a:lnTo>
                  <a:pt x="1366" y="532"/>
                </a:lnTo>
                <a:lnTo>
                  <a:pt x="1374" y="567"/>
                </a:lnTo>
                <a:lnTo>
                  <a:pt x="1383" y="549"/>
                </a:lnTo>
                <a:lnTo>
                  <a:pt x="1383" y="585"/>
                </a:lnTo>
                <a:lnTo>
                  <a:pt x="1392" y="585"/>
                </a:lnTo>
                <a:lnTo>
                  <a:pt x="1401" y="585"/>
                </a:lnTo>
                <a:lnTo>
                  <a:pt x="1410" y="611"/>
                </a:lnTo>
                <a:lnTo>
                  <a:pt x="1419" y="602"/>
                </a:lnTo>
                <a:lnTo>
                  <a:pt x="1428" y="602"/>
                </a:lnTo>
                <a:lnTo>
                  <a:pt x="1436" y="611"/>
                </a:lnTo>
                <a:lnTo>
                  <a:pt x="1445" y="629"/>
                </a:lnTo>
                <a:lnTo>
                  <a:pt x="1454" y="620"/>
                </a:lnTo>
                <a:lnTo>
                  <a:pt x="1463" y="620"/>
                </a:lnTo>
                <a:lnTo>
                  <a:pt x="1463" y="629"/>
                </a:lnTo>
                <a:lnTo>
                  <a:pt x="1472" y="629"/>
                </a:lnTo>
                <a:lnTo>
                  <a:pt x="1481" y="629"/>
                </a:lnTo>
                <a:lnTo>
                  <a:pt x="1490" y="647"/>
                </a:lnTo>
                <a:lnTo>
                  <a:pt x="1499" y="638"/>
                </a:lnTo>
                <a:lnTo>
                  <a:pt x="1507" y="629"/>
                </a:lnTo>
                <a:lnTo>
                  <a:pt x="1516" y="647"/>
                </a:lnTo>
                <a:lnTo>
                  <a:pt x="1525" y="656"/>
                </a:lnTo>
                <a:lnTo>
                  <a:pt x="1534" y="647"/>
                </a:lnTo>
                <a:lnTo>
                  <a:pt x="1543" y="647"/>
                </a:lnTo>
                <a:lnTo>
                  <a:pt x="1543" y="647"/>
                </a:lnTo>
                <a:lnTo>
                  <a:pt x="1552" y="656"/>
                </a:lnTo>
                <a:lnTo>
                  <a:pt x="1561" y="656"/>
                </a:lnTo>
                <a:lnTo>
                  <a:pt x="1569" y="656"/>
                </a:lnTo>
                <a:lnTo>
                  <a:pt x="1578" y="656"/>
                </a:lnTo>
                <a:lnTo>
                  <a:pt x="1587" y="656"/>
                </a:lnTo>
                <a:lnTo>
                  <a:pt x="1596" y="656"/>
                </a:lnTo>
                <a:lnTo>
                  <a:pt x="1605" y="656"/>
                </a:lnTo>
                <a:lnTo>
                  <a:pt x="1614" y="656"/>
                </a:lnTo>
                <a:lnTo>
                  <a:pt x="1614" y="656"/>
                </a:lnTo>
                <a:lnTo>
                  <a:pt x="1623" y="656"/>
                </a:lnTo>
                <a:lnTo>
                  <a:pt x="1632" y="647"/>
                </a:lnTo>
                <a:lnTo>
                  <a:pt x="1640" y="656"/>
                </a:lnTo>
                <a:lnTo>
                  <a:pt x="1649" y="656"/>
                </a:lnTo>
                <a:lnTo>
                  <a:pt x="1658" y="656"/>
                </a:lnTo>
                <a:lnTo>
                  <a:pt x="1667" y="656"/>
                </a:lnTo>
                <a:lnTo>
                  <a:pt x="1676" y="664"/>
                </a:lnTo>
                <a:lnTo>
                  <a:pt x="1685" y="656"/>
                </a:lnTo>
                <a:lnTo>
                  <a:pt x="1685" y="656"/>
                </a:lnTo>
                <a:lnTo>
                  <a:pt x="1694" y="647"/>
                </a:lnTo>
                <a:lnTo>
                  <a:pt x="1702" y="656"/>
                </a:lnTo>
                <a:lnTo>
                  <a:pt x="1711" y="656"/>
                </a:lnTo>
                <a:lnTo>
                  <a:pt x="1720" y="647"/>
                </a:lnTo>
                <a:lnTo>
                  <a:pt x="1729" y="656"/>
                </a:lnTo>
                <a:lnTo>
                  <a:pt x="1738" y="656"/>
                </a:lnTo>
                <a:lnTo>
                  <a:pt x="1747" y="656"/>
                </a:lnTo>
                <a:lnTo>
                  <a:pt x="1756" y="656"/>
                </a:lnTo>
                <a:lnTo>
                  <a:pt x="1765" y="656"/>
                </a:lnTo>
                <a:lnTo>
                  <a:pt x="1765" y="656"/>
                </a:lnTo>
                <a:lnTo>
                  <a:pt x="1773" y="656"/>
                </a:lnTo>
                <a:lnTo>
                  <a:pt x="1782" y="656"/>
                </a:lnTo>
                <a:lnTo>
                  <a:pt x="1791" y="656"/>
                </a:lnTo>
                <a:lnTo>
                  <a:pt x="1800" y="664"/>
                </a:lnTo>
                <a:lnTo>
                  <a:pt x="1809" y="656"/>
                </a:lnTo>
                <a:lnTo>
                  <a:pt x="1818" y="656"/>
                </a:lnTo>
                <a:lnTo>
                  <a:pt x="1827" y="656"/>
                </a:lnTo>
                <a:lnTo>
                  <a:pt x="1835" y="664"/>
                </a:lnTo>
                <a:lnTo>
                  <a:pt x="1835" y="664"/>
                </a:lnTo>
                <a:lnTo>
                  <a:pt x="1844" y="656"/>
                </a:lnTo>
                <a:lnTo>
                  <a:pt x="1853" y="656"/>
                </a:lnTo>
                <a:lnTo>
                  <a:pt x="1862" y="656"/>
                </a:lnTo>
                <a:lnTo>
                  <a:pt x="1871" y="656"/>
                </a:lnTo>
                <a:lnTo>
                  <a:pt x="1880" y="656"/>
                </a:lnTo>
                <a:lnTo>
                  <a:pt x="1889" y="656"/>
                </a:lnTo>
                <a:lnTo>
                  <a:pt x="1898" y="664"/>
                </a:lnTo>
                <a:lnTo>
                  <a:pt x="1906" y="656"/>
                </a:lnTo>
                <a:lnTo>
                  <a:pt x="1915" y="656"/>
                </a:lnTo>
                <a:lnTo>
                  <a:pt x="1915" y="656"/>
                </a:lnTo>
                <a:lnTo>
                  <a:pt x="1924" y="664"/>
                </a:lnTo>
                <a:lnTo>
                  <a:pt x="1933" y="664"/>
                </a:lnTo>
                <a:lnTo>
                  <a:pt x="1942" y="656"/>
                </a:lnTo>
                <a:lnTo>
                  <a:pt x="1951" y="656"/>
                </a:lnTo>
                <a:lnTo>
                  <a:pt x="1960" y="656"/>
                </a:lnTo>
                <a:lnTo>
                  <a:pt x="1968" y="664"/>
                </a:lnTo>
                <a:lnTo>
                  <a:pt x="1977" y="656"/>
                </a:lnTo>
                <a:lnTo>
                  <a:pt x="1986" y="656"/>
                </a:lnTo>
                <a:lnTo>
                  <a:pt x="1986" y="664"/>
                </a:lnTo>
                <a:lnTo>
                  <a:pt x="1995" y="656"/>
                </a:lnTo>
                <a:lnTo>
                  <a:pt x="2004" y="656"/>
                </a:lnTo>
                <a:lnTo>
                  <a:pt x="2013" y="664"/>
                </a:lnTo>
                <a:lnTo>
                  <a:pt x="2022" y="664"/>
                </a:lnTo>
                <a:lnTo>
                  <a:pt x="2030" y="656"/>
                </a:lnTo>
                <a:lnTo>
                  <a:pt x="2039" y="664"/>
                </a:lnTo>
                <a:lnTo>
                  <a:pt x="2048" y="656"/>
                </a:lnTo>
                <a:lnTo>
                  <a:pt x="2057" y="664"/>
                </a:lnTo>
                <a:lnTo>
                  <a:pt x="2066" y="656"/>
                </a:lnTo>
                <a:lnTo>
                  <a:pt x="2066" y="664"/>
                </a:lnTo>
                <a:lnTo>
                  <a:pt x="2075" y="664"/>
                </a:lnTo>
                <a:lnTo>
                  <a:pt x="2084" y="656"/>
                </a:lnTo>
                <a:lnTo>
                  <a:pt x="2093" y="664"/>
                </a:lnTo>
                <a:lnTo>
                  <a:pt x="2101" y="664"/>
                </a:lnTo>
                <a:lnTo>
                  <a:pt x="2110" y="664"/>
                </a:lnTo>
                <a:lnTo>
                  <a:pt x="2119" y="656"/>
                </a:lnTo>
                <a:lnTo>
                  <a:pt x="2128" y="656"/>
                </a:lnTo>
                <a:lnTo>
                  <a:pt x="2137" y="664"/>
                </a:lnTo>
                <a:lnTo>
                  <a:pt x="2137" y="664"/>
                </a:lnTo>
                <a:lnTo>
                  <a:pt x="2146" y="664"/>
                </a:lnTo>
                <a:lnTo>
                  <a:pt x="2155" y="664"/>
                </a:lnTo>
                <a:lnTo>
                  <a:pt x="2163" y="656"/>
                </a:lnTo>
                <a:lnTo>
                  <a:pt x="2172" y="664"/>
                </a:lnTo>
                <a:lnTo>
                  <a:pt x="2181" y="664"/>
                </a:lnTo>
                <a:lnTo>
                  <a:pt x="2190" y="656"/>
                </a:lnTo>
                <a:lnTo>
                  <a:pt x="2199" y="656"/>
                </a:lnTo>
                <a:lnTo>
                  <a:pt x="2208" y="656"/>
                </a:lnTo>
                <a:lnTo>
                  <a:pt x="2208" y="664"/>
                </a:lnTo>
                <a:lnTo>
                  <a:pt x="2217" y="664"/>
                </a:lnTo>
                <a:lnTo>
                  <a:pt x="2226" y="656"/>
                </a:lnTo>
                <a:lnTo>
                  <a:pt x="2234" y="664"/>
                </a:lnTo>
                <a:lnTo>
                  <a:pt x="2243" y="664"/>
                </a:lnTo>
                <a:lnTo>
                  <a:pt x="2252" y="656"/>
                </a:lnTo>
                <a:lnTo>
                  <a:pt x="2261" y="656"/>
                </a:lnTo>
                <a:lnTo>
                  <a:pt x="2270" y="656"/>
                </a:lnTo>
                <a:lnTo>
                  <a:pt x="2279" y="656"/>
                </a:lnTo>
                <a:lnTo>
                  <a:pt x="2288" y="656"/>
                </a:lnTo>
                <a:lnTo>
                  <a:pt x="2288" y="656"/>
                </a:lnTo>
                <a:lnTo>
                  <a:pt x="2296" y="656"/>
                </a:lnTo>
                <a:lnTo>
                  <a:pt x="2305" y="656"/>
                </a:lnTo>
                <a:lnTo>
                  <a:pt x="2314" y="656"/>
                </a:lnTo>
                <a:lnTo>
                  <a:pt x="2323" y="656"/>
                </a:lnTo>
                <a:lnTo>
                  <a:pt x="2332" y="656"/>
                </a:lnTo>
                <a:lnTo>
                  <a:pt x="2341" y="656"/>
                </a:lnTo>
                <a:lnTo>
                  <a:pt x="2350" y="656"/>
                </a:lnTo>
                <a:lnTo>
                  <a:pt x="2359" y="664"/>
                </a:lnTo>
                <a:lnTo>
                  <a:pt x="2367" y="656"/>
                </a:lnTo>
                <a:lnTo>
                  <a:pt x="2367" y="656"/>
                </a:lnTo>
                <a:lnTo>
                  <a:pt x="2376" y="656"/>
                </a:lnTo>
              </a:path>
            </a:pathLst>
          </a:custGeom>
          <a:noFill/>
          <a:ln w="285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2" name="Freeform 49"/>
          <p:cNvSpPr>
            <a:spLocks/>
          </p:cNvSpPr>
          <p:nvPr/>
        </p:nvSpPr>
        <p:spPr bwMode="auto">
          <a:xfrm>
            <a:off x="2667226" y="5438427"/>
            <a:ext cx="2137790" cy="283967"/>
          </a:xfrm>
          <a:custGeom>
            <a:avLst/>
            <a:gdLst>
              <a:gd name="T0" fmla="*/ 1578 w 1596"/>
              <a:gd name="T1" fmla="*/ 212 h 212"/>
              <a:gd name="T2" fmla="*/ 1552 w 1596"/>
              <a:gd name="T3" fmla="*/ 212 h 212"/>
              <a:gd name="T4" fmla="*/ 1525 w 1596"/>
              <a:gd name="T5" fmla="*/ 212 h 212"/>
              <a:gd name="T6" fmla="*/ 1499 w 1596"/>
              <a:gd name="T7" fmla="*/ 212 h 212"/>
              <a:gd name="T8" fmla="*/ 1472 w 1596"/>
              <a:gd name="T9" fmla="*/ 212 h 212"/>
              <a:gd name="T10" fmla="*/ 1445 w 1596"/>
              <a:gd name="T11" fmla="*/ 212 h 212"/>
              <a:gd name="T12" fmla="*/ 1419 w 1596"/>
              <a:gd name="T13" fmla="*/ 212 h 212"/>
              <a:gd name="T14" fmla="*/ 1392 w 1596"/>
              <a:gd name="T15" fmla="*/ 212 h 212"/>
              <a:gd name="T16" fmla="*/ 1366 w 1596"/>
              <a:gd name="T17" fmla="*/ 212 h 212"/>
              <a:gd name="T18" fmla="*/ 1339 w 1596"/>
              <a:gd name="T19" fmla="*/ 212 h 212"/>
              <a:gd name="T20" fmla="*/ 1312 w 1596"/>
              <a:gd name="T21" fmla="*/ 212 h 212"/>
              <a:gd name="T22" fmla="*/ 1286 w 1596"/>
              <a:gd name="T23" fmla="*/ 212 h 212"/>
              <a:gd name="T24" fmla="*/ 1259 w 1596"/>
              <a:gd name="T25" fmla="*/ 212 h 212"/>
              <a:gd name="T26" fmla="*/ 1233 w 1596"/>
              <a:gd name="T27" fmla="*/ 212 h 212"/>
              <a:gd name="T28" fmla="*/ 1206 w 1596"/>
              <a:gd name="T29" fmla="*/ 212 h 212"/>
              <a:gd name="T30" fmla="*/ 1179 w 1596"/>
              <a:gd name="T31" fmla="*/ 212 h 212"/>
              <a:gd name="T32" fmla="*/ 1153 w 1596"/>
              <a:gd name="T33" fmla="*/ 212 h 212"/>
              <a:gd name="T34" fmla="*/ 1126 w 1596"/>
              <a:gd name="T35" fmla="*/ 212 h 212"/>
              <a:gd name="T36" fmla="*/ 1100 w 1596"/>
              <a:gd name="T37" fmla="*/ 212 h 212"/>
              <a:gd name="T38" fmla="*/ 1073 w 1596"/>
              <a:gd name="T39" fmla="*/ 204 h 212"/>
              <a:gd name="T40" fmla="*/ 1046 w 1596"/>
              <a:gd name="T41" fmla="*/ 204 h 212"/>
              <a:gd name="T42" fmla="*/ 1020 w 1596"/>
              <a:gd name="T43" fmla="*/ 204 h 212"/>
              <a:gd name="T44" fmla="*/ 993 w 1596"/>
              <a:gd name="T45" fmla="*/ 204 h 212"/>
              <a:gd name="T46" fmla="*/ 967 w 1596"/>
              <a:gd name="T47" fmla="*/ 204 h 212"/>
              <a:gd name="T48" fmla="*/ 940 w 1596"/>
              <a:gd name="T49" fmla="*/ 204 h 212"/>
              <a:gd name="T50" fmla="*/ 913 w 1596"/>
              <a:gd name="T51" fmla="*/ 204 h 212"/>
              <a:gd name="T52" fmla="*/ 887 w 1596"/>
              <a:gd name="T53" fmla="*/ 204 h 212"/>
              <a:gd name="T54" fmla="*/ 860 w 1596"/>
              <a:gd name="T55" fmla="*/ 204 h 212"/>
              <a:gd name="T56" fmla="*/ 834 w 1596"/>
              <a:gd name="T57" fmla="*/ 204 h 212"/>
              <a:gd name="T58" fmla="*/ 807 w 1596"/>
              <a:gd name="T59" fmla="*/ 204 h 212"/>
              <a:gd name="T60" fmla="*/ 780 w 1596"/>
              <a:gd name="T61" fmla="*/ 195 h 212"/>
              <a:gd name="T62" fmla="*/ 754 w 1596"/>
              <a:gd name="T63" fmla="*/ 195 h 212"/>
              <a:gd name="T64" fmla="*/ 727 w 1596"/>
              <a:gd name="T65" fmla="*/ 186 h 212"/>
              <a:gd name="T66" fmla="*/ 701 w 1596"/>
              <a:gd name="T67" fmla="*/ 186 h 212"/>
              <a:gd name="T68" fmla="*/ 674 w 1596"/>
              <a:gd name="T69" fmla="*/ 177 h 212"/>
              <a:gd name="T70" fmla="*/ 647 w 1596"/>
              <a:gd name="T71" fmla="*/ 159 h 212"/>
              <a:gd name="T72" fmla="*/ 621 w 1596"/>
              <a:gd name="T73" fmla="*/ 142 h 212"/>
              <a:gd name="T74" fmla="*/ 594 w 1596"/>
              <a:gd name="T75" fmla="*/ 115 h 212"/>
              <a:gd name="T76" fmla="*/ 568 w 1596"/>
              <a:gd name="T77" fmla="*/ 71 h 212"/>
              <a:gd name="T78" fmla="*/ 541 w 1596"/>
              <a:gd name="T79" fmla="*/ 26 h 212"/>
              <a:gd name="T80" fmla="*/ 514 w 1596"/>
              <a:gd name="T81" fmla="*/ 0 h 212"/>
              <a:gd name="T82" fmla="*/ 488 w 1596"/>
              <a:gd name="T83" fmla="*/ 9 h 212"/>
              <a:gd name="T84" fmla="*/ 461 w 1596"/>
              <a:gd name="T85" fmla="*/ 35 h 212"/>
              <a:gd name="T86" fmla="*/ 435 w 1596"/>
              <a:gd name="T87" fmla="*/ 62 h 212"/>
              <a:gd name="T88" fmla="*/ 408 w 1596"/>
              <a:gd name="T89" fmla="*/ 80 h 212"/>
              <a:gd name="T90" fmla="*/ 381 w 1596"/>
              <a:gd name="T91" fmla="*/ 88 h 212"/>
              <a:gd name="T92" fmla="*/ 355 w 1596"/>
              <a:gd name="T93" fmla="*/ 106 h 212"/>
              <a:gd name="T94" fmla="*/ 328 w 1596"/>
              <a:gd name="T95" fmla="*/ 124 h 212"/>
              <a:gd name="T96" fmla="*/ 302 w 1596"/>
              <a:gd name="T97" fmla="*/ 142 h 212"/>
              <a:gd name="T98" fmla="*/ 275 w 1596"/>
              <a:gd name="T99" fmla="*/ 159 h 212"/>
              <a:gd name="T100" fmla="*/ 248 w 1596"/>
              <a:gd name="T101" fmla="*/ 168 h 212"/>
              <a:gd name="T102" fmla="*/ 222 w 1596"/>
              <a:gd name="T103" fmla="*/ 177 h 212"/>
              <a:gd name="T104" fmla="*/ 195 w 1596"/>
              <a:gd name="T105" fmla="*/ 177 h 212"/>
              <a:gd name="T106" fmla="*/ 169 w 1596"/>
              <a:gd name="T107" fmla="*/ 186 h 212"/>
              <a:gd name="T108" fmla="*/ 142 w 1596"/>
              <a:gd name="T109" fmla="*/ 195 h 212"/>
              <a:gd name="T110" fmla="*/ 115 w 1596"/>
              <a:gd name="T111" fmla="*/ 204 h 212"/>
              <a:gd name="T112" fmla="*/ 89 w 1596"/>
              <a:gd name="T113" fmla="*/ 204 h 212"/>
              <a:gd name="T114" fmla="*/ 62 w 1596"/>
              <a:gd name="T115" fmla="*/ 204 h 212"/>
              <a:gd name="T116" fmla="*/ 36 w 1596"/>
              <a:gd name="T117" fmla="*/ 204 h 212"/>
              <a:gd name="T118" fmla="*/ 9 w 1596"/>
              <a:gd name="T119" fmla="*/ 204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96" h="212">
                <a:moveTo>
                  <a:pt x="1596" y="212"/>
                </a:moveTo>
                <a:lnTo>
                  <a:pt x="1596" y="212"/>
                </a:lnTo>
                <a:lnTo>
                  <a:pt x="1587" y="212"/>
                </a:lnTo>
                <a:lnTo>
                  <a:pt x="1587" y="212"/>
                </a:lnTo>
                <a:lnTo>
                  <a:pt x="1587" y="212"/>
                </a:lnTo>
                <a:lnTo>
                  <a:pt x="1578" y="212"/>
                </a:lnTo>
                <a:lnTo>
                  <a:pt x="1578" y="212"/>
                </a:lnTo>
                <a:lnTo>
                  <a:pt x="1570" y="212"/>
                </a:lnTo>
                <a:lnTo>
                  <a:pt x="1570" y="212"/>
                </a:lnTo>
                <a:lnTo>
                  <a:pt x="1561" y="212"/>
                </a:lnTo>
                <a:lnTo>
                  <a:pt x="1561" y="212"/>
                </a:lnTo>
                <a:lnTo>
                  <a:pt x="1552" y="212"/>
                </a:lnTo>
                <a:lnTo>
                  <a:pt x="1552" y="212"/>
                </a:lnTo>
                <a:lnTo>
                  <a:pt x="1552" y="212"/>
                </a:lnTo>
                <a:lnTo>
                  <a:pt x="1543" y="212"/>
                </a:lnTo>
                <a:lnTo>
                  <a:pt x="1543" y="212"/>
                </a:lnTo>
                <a:lnTo>
                  <a:pt x="1534" y="212"/>
                </a:lnTo>
                <a:lnTo>
                  <a:pt x="1534" y="212"/>
                </a:lnTo>
                <a:lnTo>
                  <a:pt x="1525" y="212"/>
                </a:lnTo>
                <a:lnTo>
                  <a:pt x="1525" y="212"/>
                </a:lnTo>
                <a:lnTo>
                  <a:pt x="1525" y="212"/>
                </a:lnTo>
                <a:lnTo>
                  <a:pt x="1516" y="212"/>
                </a:lnTo>
                <a:lnTo>
                  <a:pt x="1516" y="212"/>
                </a:lnTo>
                <a:lnTo>
                  <a:pt x="1507" y="212"/>
                </a:lnTo>
                <a:lnTo>
                  <a:pt x="1507" y="212"/>
                </a:lnTo>
                <a:lnTo>
                  <a:pt x="1507" y="212"/>
                </a:lnTo>
                <a:lnTo>
                  <a:pt x="1499" y="212"/>
                </a:lnTo>
                <a:lnTo>
                  <a:pt x="1499" y="212"/>
                </a:lnTo>
                <a:lnTo>
                  <a:pt x="1490" y="212"/>
                </a:lnTo>
                <a:lnTo>
                  <a:pt x="1490" y="212"/>
                </a:lnTo>
                <a:lnTo>
                  <a:pt x="1481" y="212"/>
                </a:lnTo>
                <a:lnTo>
                  <a:pt x="1481" y="212"/>
                </a:lnTo>
                <a:lnTo>
                  <a:pt x="1481" y="212"/>
                </a:lnTo>
                <a:lnTo>
                  <a:pt x="1472" y="212"/>
                </a:lnTo>
                <a:lnTo>
                  <a:pt x="1472" y="212"/>
                </a:lnTo>
                <a:lnTo>
                  <a:pt x="1463" y="212"/>
                </a:lnTo>
                <a:lnTo>
                  <a:pt x="1463" y="212"/>
                </a:lnTo>
                <a:lnTo>
                  <a:pt x="1454" y="212"/>
                </a:lnTo>
                <a:lnTo>
                  <a:pt x="1454" y="212"/>
                </a:lnTo>
                <a:lnTo>
                  <a:pt x="1445" y="212"/>
                </a:lnTo>
                <a:lnTo>
                  <a:pt x="1445" y="212"/>
                </a:lnTo>
                <a:lnTo>
                  <a:pt x="1445" y="212"/>
                </a:lnTo>
                <a:lnTo>
                  <a:pt x="1437" y="212"/>
                </a:lnTo>
                <a:lnTo>
                  <a:pt x="1437" y="212"/>
                </a:lnTo>
                <a:lnTo>
                  <a:pt x="1428" y="212"/>
                </a:lnTo>
                <a:lnTo>
                  <a:pt x="1428" y="212"/>
                </a:lnTo>
                <a:lnTo>
                  <a:pt x="1419" y="212"/>
                </a:lnTo>
                <a:lnTo>
                  <a:pt x="1419" y="212"/>
                </a:lnTo>
                <a:lnTo>
                  <a:pt x="1419" y="212"/>
                </a:lnTo>
                <a:lnTo>
                  <a:pt x="1410" y="212"/>
                </a:lnTo>
                <a:lnTo>
                  <a:pt x="1410" y="212"/>
                </a:lnTo>
                <a:lnTo>
                  <a:pt x="1401" y="212"/>
                </a:lnTo>
                <a:lnTo>
                  <a:pt x="1401" y="212"/>
                </a:lnTo>
                <a:lnTo>
                  <a:pt x="1401" y="212"/>
                </a:lnTo>
                <a:lnTo>
                  <a:pt x="1392" y="212"/>
                </a:lnTo>
                <a:lnTo>
                  <a:pt x="1392" y="212"/>
                </a:lnTo>
                <a:lnTo>
                  <a:pt x="1383" y="212"/>
                </a:lnTo>
                <a:lnTo>
                  <a:pt x="1383" y="212"/>
                </a:lnTo>
                <a:lnTo>
                  <a:pt x="1374" y="212"/>
                </a:lnTo>
                <a:lnTo>
                  <a:pt x="1374" y="212"/>
                </a:lnTo>
                <a:lnTo>
                  <a:pt x="1374" y="212"/>
                </a:lnTo>
                <a:lnTo>
                  <a:pt x="1366" y="212"/>
                </a:lnTo>
                <a:lnTo>
                  <a:pt x="1366" y="212"/>
                </a:lnTo>
                <a:lnTo>
                  <a:pt x="1357" y="212"/>
                </a:lnTo>
                <a:lnTo>
                  <a:pt x="1357" y="212"/>
                </a:lnTo>
                <a:lnTo>
                  <a:pt x="1348" y="212"/>
                </a:lnTo>
                <a:lnTo>
                  <a:pt x="1348" y="212"/>
                </a:lnTo>
                <a:lnTo>
                  <a:pt x="1339" y="212"/>
                </a:lnTo>
                <a:lnTo>
                  <a:pt x="1339" y="212"/>
                </a:lnTo>
                <a:lnTo>
                  <a:pt x="1339" y="212"/>
                </a:lnTo>
                <a:lnTo>
                  <a:pt x="1330" y="212"/>
                </a:lnTo>
                <a:lnTo>
                  <a:pt x="1330" y="212"/>
                </a:lnTo>
                <a:lnTo>
                  <a:pt x="1321" y="212"/>
                </a:lnTo>
                <a:lnTo>
                  <a:pt x="1321" y="212"/>
                </a:lnTo>
                <a:lnTo>
                  <a:pt x="1321" y="212"/>
                </a:lnTo>
                <a:lnTo>
                  <a:pt x="1312" y="212"/>
                </a:lnTo>
                <a:lnTo>
                  <a:pt x="1312" y="212"/>
                </a:lnTo>
                <a:lnTo>
                  <a:pt x="1304" y="212"/>
                </a:lnTo>
                <a:lnTo>
                  <a:pt x="1304" y="212"/>
                </a:lnTo>
                <a:lnTo>
                  <a:pt x="1295" y="212"/>
                </a:lnTo>
                <a:lnTo>
                  <a:pt x="1295" y="212"/>
                </a:lnTo>
                <a:lnTo>
                  <a:pt x="1295" y="212"/>
                </a:lnTo>
                <a:lnTo>
                  <a:pt x="1286" y="212"/>
                </a:lnTo>
                <a:lnTo>
                  <a:pt x="1286" y="212"/>
                </a:lnTo>
                <a:lnTo>
                  <a:pt x="1277" y="212"/>
                </a:lnTo>
                <a:lnTo>
                  <a:pt x="1277" y="212"/>
                </a:lnTo>
                <a:lnTo>
                  <a:pt x="1268" y="212"/>
                </a:lnTo>
                <a:lnTo>
                  <a:pt x="1268" y="212"/>
                </a:lnTo>
                <a:lnTo>
                  <a:pt x="1268" y="212"/>
                </a:lnTo>
                <a:lnTo>
                  <a:pt x="1259" y="212"/>
                </a:lnTo>
                <a:lnTo>
                  <a:pt x="1259" y="212"/>
                </a:lnTo>
                <a:lnTo>
                  <a:pt x="1250" y="212"/>
                </a:lnTo>
                <a:lnTo>
                  <a:pt x="1250" y="212"/>
                </a:lnTo>
                <a:lnTo>
                  <a:pt x="1241" y="212"/>
                </a:lnTo>
                <a:lnTo>
                  <a:pt x="1241" y="212"/>
                </a:lnTo>
                <a:lnTo>
                  <a:pt x="1233" y="212"/>
                </a:lnTo>
                <a:lnTo>
                  <a:pt x="1233" y="212"/>
                </a:lnTo>
                <a:lnTo>
                  <a:pt x="1233" y="212"/>
                </a:lnTo>
                <a:lnTo>
                  <a:pt x="1224" y="212"/>
                </a:lnTo>
                <a:lnTo>
                  <a:pt x="1224" y="212"/>
                </a:lnTo>
                <a:lnTo>
                  <a:pt x="1215" y="212"/>
                </a:lnTo>
                <a:lnTo>
                  <a:pt x="1215" y="212"/>
                </a:lnTo>
                <a:lnTo>
                  <a:pt x="1215" y="212"/>
                </a:lnTo>
                <a:lnTo>
                  <a:pt x="1206" y="212"/>
                </a:lnTo>
                <a:lnTo>
                  <a:pt x="1206" y="212"/>
                </a:lnTo>
                <a:lnTo>
                  <a:pt x="1197" y="212"/>
                </a:lnTo>
                <a:lnTo>
                  <a:pt x="1197" y="212"/>
                </a:lnTo>
                <a:lnTo>
                  <a:pt x="1188" y="212"/>
                </a:lnTo>
                <a:lnTo>
                  <a:pt x="1188" y="212"/>
                </a:lnTo>
                <a:lnTo>
                  <a:pt x="1188" y="212"/>
                </a:lnTo>
                <a:lnTo>
                  <a:pt x="1179" y="212"/>
                </a:lnTo>
                <a:lnTo>
                  <a:pt x="1179" y="212"/>
                </a:lnTo>
                <a:lnTo>
                  <a:pt x="1171" y="212"/>
                </a:lnTo>
                <a:lnTo>
                  <a:pt x="1171" y="212"/>
                </a:lnTo>
                <a:lnTo>
                  <a:pt x="1162" y="212"/>
                </a:lnTo>
                <a:lnTo>
                  <a:pt x="1162" y="212"/>
                </a:lnTo>
                <a:lnTo>
                  <a:pt x="1162" y="212"/>
                </a:lnTo>
                <a:lnTo>
                  <a:pt x="1153" y="212"/>
                </a:lnTo>
                <a:lnTo>
                  <a:pt x="1153" y="212"/>
                </a:lnTo>
                <a:lnTo>
                  <a:pt x="1144" y="212"/>
                </a:lnTo>
                <a:lnTo>
                  <a:pt x="1144" y="212"/>
                </a:lnTo>
                <a:lnTo>
                  <a:pt x="1135" y="212"/>
                </a:lnTo>
                <a:lnTo>
                  <a:pt x="1135" y="212"/>
                </a:lnTo>
                <a:lnTo>
                  <a:pt x="1135" y="212"/>
                </a:lnTo>
                <a:lnTo>
                  <a:pt x="1126" y="212"/>
                </a:lnTo>
                <a:lnTo>
                  <a:pt x="1126" y="212"/>
                </a:lnTo>
                <a:lnTo>
                  <a:pt x="1117" y="212"/>
                </a:lnTo>
                <a:lnTo>
                  <a:pt x="1117" y="212"/>
                </a:lnTo>
                <a:lnTo>
                  <a:pt x="1109" y="212"/>
                </a:lnTo>
                <a:lnTo>
                  <a:pt x="1109" y="212"/>
                </a:lnTo>
                <a:lnTo>
                  <a:pt x="1109" y="212"/>
                </a:lnTo>
                <a:lnTo>
                  <a:pt x="1100" y="212"/>
                </a:lnTo>
                <a:lnTo>
                  <a:pt x="1100" y="212"/>
                </a:lnTo>
                <a:lnTo>
                  <a:pt x="1091" y="204"/>
                </a:lnTo>
                <a:lnTo>
                  <a:pt x="1091" y="204"/>
                </a:lnTo>
                <a:lnTo>
                  <a:pt x="1082" y="204"/>
                </a:lnTo>
                <a:lnTo>
                  <a:pt x="1082" y="204"/>
                </a:lnTo>
                <a:lnTo>
                  <a:pt x="1082" y="204"/>
                </a:lnTo>
                <a:lnTo>
                  <a:pt x="1073" y="204"/>
                </a:lnTo>
                <a:lnTo>
                  <a:pt x="1073" y="204"/>
                </a:lnTo>
                <a:lnTo>
                  <a:pt x="1064" y="204"/>
                </a:lnTo>
                <a:lnTo>
                  <a:pt x="1064" y="204"/>
                </a:lnTo>
                <a:lnTo>
                  <a:pt x="1055" y="204"/>
                </a:lnTo>
                <a:lnTo>
                  <a:pt x="1055" y="204"/>
                </a:lnTo>
                <a:lnTo>
                  <a:pt x="1055" y="204"/>
                </a:lnTo>
                <a:lnTo>
                  <a:pt x="1046" y="204"/>
                </a:lnTo>
                <a:lnTo>
                  <a:pt x="1046" y="204"/>
                </a:lnTo>
                <a:lnTo>
                  <a:pt x="1038" y="204"/>
                </a:lnTo>
                <a:lnTo>
                  <a:pt x="1038" y="204"/>
                </a:lnTo>
                <a:lnTo>
                  <a:pt x="1029" y="204"/>
                </a:lnTo>
                <a:lnTo>
                  <a:pt x="1029" y="204"/>
                </a:lnTo>
                <a:lnTo>
                  <a:pt x="1029" y="204"/>
                </a:lnTo>
                <a:lnTo>
                  <a:pt x="1020" y="204"/>
                </a:lnTo>
                <a:lnTo>
                  <a:pt x="1020" y="204"/>
                </a:lnTo>
                <a:lnTo>
                  <a:pt x="1011" y="204"/>
                </a:lnTo>
                <a:lnTo>
                  <a:pt x="1011" y="204"/>
                </a:lnTo>
                <a:lnTo>
                  <a:pt x="1002" y="204"/>
                </a:lnTo>
                <a:lnTo>
                  <a:pt x="1002" y="204"/>
                </a:lnTo>
                <a:lnTo>
                  <a:pt x="1002" y="204"/>
                </a:lnTo>
                <a:lnTo>
                  <a:pt x="993" y="204"/>
                </a:lnTo>
                <a:lnTo>
                  <a:pt x="993" y="204"/>
                </a:lnTo>
                <a:lnTo>
                  <a:pt x="984" y="204"/>
                </a:lnTo>
                <a:lnTo>
                  <a:pt x="984" y="204"/>
                </a:lnTo>
                <a:lnTo>
                  <a:pt x="976" y="204"/>
                </a:lnTo>
                <a:lnTo>
                  <a:pt x="976" y="204"/>
                </a:lnTo>
                <a:lnTo>
                  <a:pt x="976" y="204"/>
                </a:lnTo>
                <a:lnTo>
                  <a:pt x="967" y="204"/>
                </a:lnTo>
                <a:lnTo>
                  <a:pt x="967" y="204"/>
                </a:lnTo>
                <a:lnTo>
                  <a:pt x="958" y="204"/>
                </a:lnTo>
                <a:lnTo>
                  <a:pt x="958" y="204"/>
                </a:lnTo>
                <a:lnTo>
                  <a:pt x="949" y="204"/>
                </a:lnTo>
                <a:lnTo>
                  <a:pt x="949" y="204"/>
                </a:lnTo>
                <a:lnTo>
                  <a:pt x="949" y="204"/>
                </a:lnTo>
                <a:lnTo>
                  <a:pt x="940" y="204"/>
                </a:lnTo>
                <a:lnTo>
                  <a:pt x="940" y="204"/>
                </a:lnTo>
                <a:lnTo>
                  <a:pt x="931" y="204"/>
                </a:lnTo>
                <a:lnTo>
                  <a:pt x="931" y="204"/>
                </a:lnTo>
                <a:lnTo>
                  <a:pt x="922" y="204"/>
                </a:lnTo>
                <a:lnTo>
                  <a:pt x="922" y="204"/>
                </a:lnTo>
                <a:lnTo>
                  <a:pt x="922" y="204"/>
                </a:lnTo>
                <a:lnTo>
                  <a:pt x="913" y="204"/>
                </a:lnTo>
                <a:lnTo>
                  <a:pt x="913" y="204"/>
                </a:lnTo>
                <a:lnTo>
                  <a:pt x="905" y="204"/>
                </a:lnTo>
                <a:lnTo>
                  <a:pt x="905" y="204"/>
                </a:lnTo>
                <a:lnTo>
                  <a:pt x="896" y="204"/>
                </a:lnTo>
                <a:lnTo>
                  <a:pt x="896" y="204"/>
                </a:lnTo>
                <a:lnTo>
                  <a:pt x="896" y="204"/>
                </a:lnTo>
                <a:lnTo>
                  <a:pt x="887" y="204"/>
                </a:lnTo>
                <a:lnTo>
                  <a:pt x="887" y="204"/>
                </a:lnTo>
                <a:lnTo>
                  <a:pt x="878" y="204"/>
                </a:lnTo>
                <a:lnTo>
                  <a:pt x="878" y="204"/>
                </a:lnTo>
                <a:lnTo>
                  <a:pt x="869" y="204"/>
                </a:lnTo>
                <a:lnTo>
                  <a:pt x="869" y="204"/>
                </a:lnTo>
                <a:lnTo>
                  <a:pt x="869" y="204"/>
                </a:lnTo>
                <a:lnTo>
                  <a:pt x="860" y="204"/>
                </a:lnTo>
                <a:lnTo>
                  <a:pt x="860" y="204"/>
                </a:lnTo>
                <a:lnTo>
                  <a:pt x="851" y="204"/>
                </a:lnTo>
                <a:lnTo>
                  <a:pt x="851" y="204"/>
                </a:lnTo>
                <a:lnTo>
                  <a:pt x="843" y="204"/>
                </a:lnTo>
                <a:lnTo>
                  <a:pt x="843" y="204"/>
                </a:lnTo>
                <a:lnTo>
                  <a:pt x="843" y="204"/>
                </a:lnTo>
                <a:lnTo>
                  <a:pt x="834" y="204"/>
                </a:lnTo>
                <a:lnTo>
                  <a:pt x="834" y="204"/>
                </a:lnTo>
                <a:lnTo>
                  <a:pt x="825" y="204"/>
                </a:lnTo>
                <a:lnTo>
                  <a:pt x="825" y="204"/>
                </a:lnTo>
                <a:lnTo>
                  <a:pt x="816" y="204"/>
                </a:lnTo>
                <a:lnTo>
                  <a:pt x="816" y="204"/>
                </a:lnTo>
                <a:lnTo>
                  <a:pt x="816" y="204"/>
                </a:lnTo>
                <a:lnTo>
                  <a:pt x="807" y="204"/>
                </a:lnTo>
                <a:lnTo>
                  <a:pt x="807" y="204"/>
                </a:lnTo>
                <a:lnTo>
                  <a:pt x="798" y="204"/>
                </a:lnTo>
                <a:lnTo>
                  <a:pt x="798" y="195"/>
                </a:lnTo>
                <a:lnTo>
                  <a:pt x="789" y="195"/>
                </a:lnTo>
                <a:lnTo>
                  <a:pt x="789" y="195"/>
                </a:lnTo>
                <a:lnTo>
                  <a:pt x="789" y="195"/>
                </a:lnTo>
                <a:lnTo>
                  <a:pt x="780" y="195"/>
                </a:lnTo>
                <a:lnTo>
                  <a:pt x="780" y="195"/>
                </a:lnTo>
                <a:lnTo>
                  <a:pt x="772" y="195"/>
                </a:lnTo>
                <a:lnTo>
                  <a:pt x="772" y="195"/>
                </a:lnTo>
                <a:lnTo>
                  <a:pt x="763" y="195"/>
                </a:lnTo>
                <a:lnTo>
                  <a:pt x="763" y="195"/>
                </a:lnTo>
                <a:lnTo>
                  <a:pt x="763" y="195"/>
                </a:lnTo>
                <a:lnTo>
                  <a:pt x="754" y="195"/>
                </a:lnTo>
                <a:lnTo>
                  <a:pt x="754" y="195"/>
                </a:lnTo>
                <a:lnTo>
                  <a:pt x="745" y="195"/>
                </a:lnTo>
                <a:lnTo>
                  <a:pt x="745" y="195"/>
                </a:lnTo>
                <a:lnTo>
                  <a:pt x="736" y="195"/>
                </a:lnTo>
                <a:lnTo>
                  <a:pt x="736" y="195"/>
                </a:lnTo>
                <a:lnTo>
                  <a:pt x="736" y="195"/>
                </a:lnTo>
                <a:lnTo>
                  <a:pt x="727" y="195"/>
                </a:lnTo>
                <a:lnTo>
                  <a:pt x="727" y="186"/>
                </a:lnTo>
                <a:lnTo>
                  <a:pt x="718" y="186"/>
                </a:lnTo>
                <a:lnTo>
                  <a:pt x="718" y="186"/>
                </a:lnTo>
                <a:lnTo>
                  <a:pt x="710" y="186"/>
                </a:lnTo>
                <a:lnTo>
                  <a:pt x="710" y="186"/>
                </a:lnTo>
                <a:lnTo>
                  <a:pt x="710" y="186"/>
                </a:lnTo>
                <a:lnTo>
                  <a:pt x="701" y="186"/>
                </a:lnTo>
                <a:lnTo>
                  <a:pt x="701" y="186"/>
                </a:lnTo>
                <a:lnTo>
                  <a:pt x="692" y="186"/>
                </a:lnTo>
                <a:lnTo>
                  <a:pt x="692" y="186"/>
                </a:lnTo>
                <a:lnTo>
                  <a:pt x="683" y="177"/>
                </a:lnTo>
                <a:lnTo>
                  <a:pt x="683" y="177"/>
                </a:lnTo>
                <a:lnTo>
                  <a:pt x="683" y="177"/>
                </a:lnTo>
                <a:lnTo>
                  <a:pt x="674" y="177"/>
                </a:lnTo>
                <a:lnTo>
                  <a:pt x="674" y="177"/>
                </a:lnTo>
                <a:lnTo>
                  <a:pt x="665" y="177"/>
                </a:lnTo>
                <a:lnTo>
                  <a:pt x="665" y="177"/>
                </a:lnTo>
                <a:lnTo>
                  <a:pt x="656" y="168"/>
                </a:lnTo>
                <a:lnTo>
                  <a:pt x="656" y="168"/>
                </a:lnTo>
                <a:lnTo>
                  <a:pt x="656" y="168"/>
                </a:lnTo>
                <a:lnTo>
                  <a:pt x="647" y="168"/>
                </a:lnTo>
                <a:lnTo>
                  <a:pt x="647" y="159"/>
                </a:lnTo>
                <a:lnTo>
                  <a:pt x="639" y="159"/>
                </a:lnTo>
                <a:lnTo>
                  <a:pt x="639" y="159"/>
                </a:lnTo>
                <a:lnTo>
                  <a:pt x="630" y="159"/>
                </a:lnTo>
                <a:lnTo>
                  <a:pt x="630" y="150"/>
                </a:lnTo>
                <a:lnTo>
                  <a:pt x="630" y="150"/>
                </a:lnTo>
                <a:lnTo>
                  <a:pt x="621" y="142"/>
                </a:lnTo>
                <a:lnTo>
                  <a:pt x="621" y="142"/>
                </a:lnTo>
                <a:lnTo>
                  <a:pt x="612" y="142"/>
                </a:lnTo>
                <a:lnTo>
                  <a:pt x="612" y="133"/>
                </a:lnTo>
                <a:lnTo>
                  <a:pt x="603" y="133"/>
                </a:lnTo>
                <a:lnTo>
                  <a:pt x="603" y="124"/>
                </a:lnTo>
                <a:lnTo>
                  <a:pt x="603" y="124"/>
                </a:lnTo>
                <a:lnTo>
                  <a:pt x="594" y="115"/>
                </a:lnTo>
                <a:lnTo>
                  <a:pt x="594" y="115"/>
                </a:lnTo>
                <a:lnTo>
                  <a:pt x="585" y="106"/>
                </a:lnTo>
                <a:lnTo>
                  <a:pt x="585" y="97"/>
                </a:lnTo>
                <a:lnTo>
                  <a:pt x="577" y="97"/>
                </a:lnTo>
                <a:lnTo>
                  <a:pt x="577" y="88"/>
                </a:lnTo>
                <a:lnTo>
                  <a:pt x="577" y="80"/>
                </a:lnTo>
                <a:lnTo>
                  <a:pt x="568" y="80"/>
                </a:lnTo>
                <a:lnTo>
                  <a:pt x="568" y="71"/>
                </a:lnTo>
                <a:lnTo>
                  <a:pt x="559" y="62"/>
                </a:lnTo>
                <a:lnTo>
                  <a:pt x="559" y="62"/>
                </a:lnTo>
                <a:lnTo>
                  <a:pt x="559" y="53"/>
                </a:lnTo>
                <a:lnTo>
                  <a:pt x="550" y="44"/>
                </a:lnTo>
                <a:lnTo>
                  <a:pt x="550" y="35"/>
                </a:lnTo>
                <a:lnTo>
                  <a:pt x="541" y="35"/>
                </a:lnTo>
                <a:lnTo>
                  <a:pt x="541" y="26"/>
                </a:lnTo>
                <a:lnTo>
                  <a:pt x="532" y="26"/>
                </a:lnTo>
                <a:lnTo>
                  <a:pt x="532" y="17"/>
                </a:lnTo>
                <a:lnTo>
                  <a:pt x="523" y="17"/>
                </a:lnTo>
                <a:lnTo>
                  <a:pt x="523" y="9"/>
                </a:lnTo>
                <a:lnTo>
                  <a:pt x="523" y="9"/>
                </a:lnTo>
                <a:lnTo>
                  <a:pt x="514" y="9"/>
                </a:lnTo>
                <a:lnTo>
                  <a:pt x="514" y="0"/>
                </a:lnTo>
                <a:lnTo>
                  <a:pt x="506" y="0"/>
                </a:lnTo>
                <a:lnTo>
                  <a:pt x="506" y="0"/>
                </a:lnTo>
                <a:lnTo>
                  <a:pt x="497" y="0"/>
                </a:lnTo>
                <a:lnTo>
                  <a:pt x="497" y="0"/>
                </a:lnTo>
                <a:lnTo>
                  <a:pt x="497" y="0"/>
                </a:lnTo>
                <a:lnTo>
                  <a:pt x="488" y="9"/>
                </a:lnTo>
                <a:lnTo>
                  <a:pt x="488" y="9"/>
                </a:lnTo>
                <a:lnTo>
                  <a:pt x="479" y="9"/>
                </a:lnTo>
                <a:lnTo>
                  <a:pt x="479" y="17"/>
                </a:lnTo>
                <a:lnTo>
                  <a:pt x="470" y="17"/>
                </a:lnTo>
                <a:lnTo>
                  <a:pt x="470" y="17"/>
                </a:lnTo>
                <a:lnTo>
                  <a:pt x="470" y="26"/>
                </a:lnTo>
                <a:lnTo>
                  <a:pt x="461" y="26"/>
                </a:lnTo>
                <a:lnTo>
                  <a:pt x="461" y="35"/>
                </a:lnTo>
                <a:lnTo>
                  <a:pt x="452" y="35"/>
                </a:lnTo>
                <a:lnTo>
                  <a:pt x="452" y="44"/>
                </a:lnTo>
                <a:lnTo>
                  <a:pt x="452" y="44"/>
                </a:lnTo>
                <a:lnTo>
                  <a:pt x="444" y="44"/>
                </a:lnTo>
                <a:lnTo>
                  <a:pt x="444" y="53"/>
                </a:lnTo>
                <a:lnTo>
                  <a:pt x="435" y="53"/>
                </a:lnTo>
                <a:lnTo>
                  <a:pt x="435" y="62"/>
                </a:lnTo>
                <a:lnTo>
                  <a:pt x="426" y="62"/>
                </a:lnTo>
                <a:lnTo>
                  <a:pt x="426" y="62"/>
                </a:lnTo>
                <a:lnTo>
                  <a:pt x="426" y="71"/>
                </a:lnTo>
                <a:lnTo>
                  <a:pt x="417" y="71"/>
                </a:lnTo>
                <a:lnTo>
                  <a:pt x="417" y="71"/>
                </a:lnTo>
                <a:lnTo>
                  <a:pt x="408" y="80"/>
                </a:lnTo>
                <a:lnTo>
                  <a:pt x="408" y="80"/>
                </a:lnTo>
                <a:lnTo>
                  <a:pt x="399" y="80"/>
                </a:lnTo>
                <a:lnTo>
                  <a:pt x="399" y="80"/>
                </a:lnTo>
                <a:lnTo>
                  <a:pt x="390" y="80"/>
                </a:lnTo>
                <a:lnTo>
                  <a:pt x="390" y="88"/>
                </a:lnTo>
                <a:lnTo>
                  <a:pt x="390" y="88"/>
                </a:lnTo>
                <a:lnTo>
                  <a:pt x="381" y="88"/>
                </a:lnTo>
                <a:lnTo>
                  <a:pt x="381" y="88"/>
                </a:lnTo>
                <a:lnTo>
                  <a:pt x="373" y="97"/>
                </a:lnTo>
                <a:lnTo>
                  <a:pt x="373" y="97"/>
                </a:lnTo>
                <a:lnTo>
                  <a:pt x="364" y="97"/>
                </a:lnTo>
                <a:lnTo>
                  <a:pt x="364" y="97"/>
                </a:lnTo>
                <a:lnTo>
                  <a:pt x="364" y="97"/>
                </a:lnTo>
                <a:lnTo>
                  <a:pt x="355" y="106"/>
                </a:lnTo>
                <a:lnTo>
                  <a:pt x="355" y="106"/>
                </a:lnTo>
                <a:lnTo>
                  <a:pt x="346" y="106"/>
                </a:lnTo>
                <a:lnTo>
                  <a:pt x="346" y="115"/>
                </a:lnTo>
                <a:lnTo>
                  <a:pt x="346" y="115"/>
                </a:lnTo>
                <a:lnTo>
                  <a:pt x="337" y="115"/>
                </a:lnTo>
                <a:lnTo>
                  <a:pt x="337" y="115"/>
                </a:lnTo>
                <a:lnTo>
                  <a:pt x="328" y="124"/>
                </a:lnTo>
                <a:lnTo>
                  <a:pt x="328" y="124"/>
                </a:lnTo>
                <a:lnTo>
                  <a:pt x="319" y="124"/>
                </a:lnTo>
                <a:lnTo>
                  <a:pt x="319" y="133"/>
                </a:lnTo>
                <a:lnTo>
                  <a:pt x="319" y="133"/>
                </a:lnTo>
                <a:lnTo>
                  <a:pt x="311" y="133"/>
                </a:lnTo>
                <a:lnTo>
                  <a:pt x="311" y="142"/>
                </a:lnTo>
                <a:lnTo>
                  <a:pt x="302" y="142"/>
                </a:lnTo>
                <a:lnTo>
                  <a:pt x="302" y="142"/>
                </a:lnTo>
                <a:lnTo>
                  <a:pt x="293" y="150"/>
                </a:lnTo>
                <a:lnTo>
                  <a:pt x="293" y="150"/>
                </a:lnTo>
                <a:lnTo>
                  <a:pt x="284" y="150"/>
                </a:lnTo>
                <a:lnTo>
                  <a:pt x="284" y="159"/>
                </a:lnTo>
                <a:lnTo>
                  <a:pt x="284" y="159"/>
                </a:lnTo>
                <a:lnTo>
                  <a:pt x="275" y="159"/>
                </a:lnTo>
                <a:lnTo>
                  <a:pt x="275" y="159"/>
                </a:lnTo>
                <a:lnTo>
                  <a:pt x="266" y="159"/>
                </a:lnTo>
                <a:lnTo>
                  <a:pt x="266" y="168"/>
                </a:lnTo>
                <a:lnTo>
                  <a:pt x="266" y="168"/>
                </a:lnTo>
                <a:lnTo>
                  <a:pt x="257" y="168"/>
                </a:lnTo>
                <a:lnTo>
                  <a:pt x="257" y="168"/>
                </a:lnTo>
                <a:lnTo>
                  <a:pt x="248" y="168"/>
                </a:lnTo>
                <a:lnTo>
                  <a:pt x="248" y="168"/>
                </a:lnTo>
                <a:lnTo>
                  <a:pt x="240" y="168"/>
                </a:lnTo>
                <a:lnTo>
                  <a:pt x="240" y="168"/>
                </a:lnTo>
                <a:lnTo>
                  <a:pt x="240" y="168"/>
                </a:lnTo>
                <a:lnTo>
                  <a:pt x="231" y="168"/>
                </a:lnTo>
                <a:lnTo>
                  <a:pt x="231" y="177"/>
                </a:lnTo>
                <a:lnTo>
                  <a:pt x="222" y="177"/>
                </a:lnTo>
                <a:lnTo>
                  <a:pt x="222" y="177"/>
                </a:lnTo>
                <a:lnTo>
                  <a:pt x="213" y="177"/>
                </a:lnTo>
                <a:lnTo>
                  <a:pt x="213" y="177"/>
                </a:lnTo>
                <a:lnTo>
                  <a:pt x="213" y="177"/>
                </a:lnTo>
                <a:lnTo>
                  <a:pt x="204" y="177"/>
                </a:lnTo>
                <a:lnTo>
                  <a:pt x="204" y="177"/>
                </a:lnTo>
                <a:lnTo>
                  <a:pt x="195" y="177"/>
                </a:lnTo>
                <a:lnTo>
                  <a:pt x="195" y="177"/>
                </a:lnTo>
                <a:lnTo>
                  <a:pt x="186" y="177"/>
                </a:lnTo>
                <a:lnTo>
                  <a:pt x="186" y="177"/>
                </a:lnTo>
                <a:lnTo>
                  <a:pt x="178" y="186"/>
                </a:lnTo>
                <a:lnTo>
                  <a:pt x="178" y="186"/>
                </a:lnTo>
                <a:lnTo>
                  <a:pt x="178" y="186"/>
                </a:lnTo>
                <a:lnTo>
                  <a:pt x="169" y="186"/>
                </a:lnTo>
                <a:lnTo>
                  <a:pt x="169" y="186"/>
                </a:lnTo>
                <a:lnTo>
                  <a:pt x="160" y="186"/>
                </a:lnTo>
                <a:lnTo>
                  <a:pt x="160" y="186"/>
                </a:lnTo>
                <a:lnTo>
                  <a:pt x="160" y="195"/>
                </a:lnTo>
                <a:lnTo>
                  <a:pt x="151" y="195"/>
                </a:lnTo>
                <a:lnTo>
                  <a:pt x="151" y="195"/>
                </a:lnTo>
                <a:lnTo>
                  <a:pt x="142" y="195"/>
                </a:lnTo>
                <a:lnTo>
                  <a:pt x="142" y="195"/>
                </a:lnTo>
                <a:lnTo>
                  <a:pt x="133" y="195"/>
                </a:lnTo>
                <a:lnTo>
                  <a:pt x="133" y="195"/>
                </a:lnTo>
                <a:lnTo>
                  <a:pt x="133" y="195"/>
                </a:lnTo>
                <a:lnTo>
                  <a:pt x="124" y="195"/>
                </a:lnTo>
                <a:lnTo>
                  <a:pt x="124" y="195"/>
                </a:lnTo>
                <a:lnTo>
                  <a:pt x="115" y="204"/>
                </a:lnTo>
                <a:lnTo>
                  <a:pt x="115" y="204"/>
                </a:lnTo>
                <a:lnTo>
                  <a:pt x="107" y="204"/>
                </a:lnTo>
                <a:lnTo>
                  <a:pt x="107" y="204"/>
                </a:lnTo>
                <a:lnTo>
                  <a:pt x="107" y="204"/>
                </a:lnTo>
                <a:lnTo>
                  <a:pt x="98" y="204"/>
                </a:lnTo>
                <a:lnTo>
                  <a:pt x="98" y="204"/>
                </a:lnTo>
                <a:lnTo>
                  <a:pt x="89" y="204"/>
                </a:lnTo>
                <a:lnTo>
                  <a:pt x="89" y="204"/>
                </a:lnTo>
                <a:lnTo>
                  <a:pt x="80" y="204"/>
                </a:lnTo>
                <a:lnTo>
                  <a:pt x="80" y="204"/>
                </a:lnTo>
                <a:lnTo>
                  <a:pt x="80" y="204"/>
                </a:lnTo>
                <a:lnTo>
                  <a:pt x="71" y="204"/>
                </a:lnTo>
                <a:lnTo>
                  <a:pt x="71" y="204"/>
                </a:lnTo>
                <a:lnTo>
                  <a:pt x="62" y="204"/>
                </a:lnTo>
                <a:lnTo>
                  <a:pt x="62" y="204"/>
                </a:lnTo>
                <a:lnTo>
                  <a:pt x="53" y="204"/>
                </a:lnTo>
                <a:lnTo>
                  <a:pt x="53" y="204"/>
                </a:lnTo>
                <a:lnTo>
                  <a:pt x="53" y="204"/>
                </a:lnTo>
                <a:lnTo>
                  <a:pt x="45" y="204"/>
                </a:lnTo>
                <a:lnTo>
                  <a:pt x="45" y="204"/>
                </a:lnTo>
                <a:lnTo>
                  <a:pt x="36" y="204"/>
                </a:lnTo>
                <a:lnTo>
                  <a:pt x="36" y="204"/>
                </a:lnTo>
                <a:lnTo>
                  <a:pt x="27" y="204"/>
                </a:lnTo>
                <a:lnTo>
                  <a:pt x="27" y="204"/>
                </a:lnTo>
                <a:lnTo>
                  <a:pt x="27" y="204"/>
                </a:lnTo>
                <a:lnTo>
                  <a:pt x="18" y="204"/>
                </a:lnTo>
                <a:lnTo>
                  <a:pt x="18" y="204"/>
                </a:lnTo>
                <a:lnTo>
                  <a:pt x="9" y="204"/>
                </a:lnTo>
                <a:lnTo>
                  <a:pt x="9" y="204"/>
                </a:lnTo>
                <a:lnTo>
                  <a:pt x="0" y="204"/>
                </a:lnTo>
              </a:path>
            </a:pathLst>
          </a:custGeom>
          <a:noFill/>
          <a:ln w="28575">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3" name="Freeform 50"/>
          <p:cNvSpPr>
            <a:spLocks/>
          </p:cNvSpPr>
          <p:nvPr/>
        </p:nvSpPr>
        <p:spPr bwMode="auto">
          <a:xfrm>
            <a:off x="1658607" y="4857098"/>
            <a:ext cx="1127831" cy="865296"/>
          </a:xfrm>
          <a:custGeom>
            <a:avLst/>
            <a:gdLst>
              <a:gd name="T0" fmla="*/ 833 w 842"/>
              <a:gd name="T1" fmla="*/ 646 h 646"/>
              <a:gd name="T2" fmla="*/ 815 w 842"/>
              <a:gd name="T3" fmla="*/ 638 h 646"/>
              <a:gd name="T4" fmla="*/ 798 w 842"/>
              <a:gd name="T5" fmla="*/ 638 h 646"/>
              <a:gd name="T6" fmla="*/ 780 w 842"/>
              <a:gd name="T7" fmla="*/ 629 h 646"/>
              <a:gd name="T8" fmla="*/ 762 w 842"/>
              <a:gd name="T9" fmla="*/ 620 h 646"/>
              <a:gd name="T10" fmla="*/ 744 w 842"/>
              <a:gd name="T11" fmla="*/ 611 h 646"/>
              <a:gd name="T12" fmla="*/ 727 w 842"/>
              <a:gd name="T13" fmla="*/ 602 h 646"/>
              <a:gd name="T14" fmla="*/ 709 w 842"/>
              <a:gd name="T15" fmla="*/ 584 h 646"/>
              <a:gd name="T16" fmla="*/ 691 w 842"/>
              <a:gd name="T17" fmla="*/ 567 h 646"/>
              <a:gd name="T18" fmla="*/ 673 w 842"/>
              <a:gd name="T19" fmla="*/ 540 h 646"/>
              <a:gd name="T20" fmla="*/ 656 w 842"/>
              <a:gd name="T21" fmla="*/ 514 h 646"/>
              <a:gd name="T22" fmla="*/ 638 w 842"/>
              <a:gd name="T23" fmla="*/ 487 h 646"/>
              <a:gd name="T24" fmla="*/ 620 w 842"/>
              <a:gd name="T25" fmla="*/ 443 h 646"/>
              <a:gd name="T26" fmla="*/ 602 w 842"/>
              <a:gd name="T27" fmla="*/ 407 h 646"/>
              <a:gd name="T28" fmla="*/ 585 w 842"/>
              <a:gd name="T29" fmla="*/ 363 h 646"/>
              <a:gd name="T30" fmla="*/ 567 w 842"/>
              <a:gd name="T31" fmla="*/ 310 h 646"/>
              <a:gd name="T32" fmla="*/ 549 w 842"/>
              <a:gd name="T33" fmla="*/ 257 h 646"/>
              <a:gd name="T34" fmla="*/ 532 w 842"/>
              <a:gd name="T35" fmla="*/ 212 h 646"/>
              <a:gd name="T36" fmla="*/ 514 w 842"/>
              <a:gd name="T37" fmla="*/ 159 h 646"/>
              <a:gd name="T38" fmla="*/ 496 w 842"/>
              <a:gd name="T39" fmla="*/ 115 h 646"/>
              <a:gd name="T40" fmla="*/ 478 w 842"/>
              <a:gd name="T41" fmla="*/ 79 h 646"/>
              <a:gd name="T42" fmla="*/ 461 w 842"/>
              <a:gd name="T43" fmla="*/ 44 h 646"/>
              <a:gd name="T44" fmla="*/ 452 w 842"/>
              <a:gd name="T45" fmla="*/ 17 h 646"/>
              <a:gd name="T46" fmla="*/ 434 w 842"/>
              <a:gd name="T47" fmla="*/ 0 h 646"/>
              <a:gd name="T48" fmla="*/ 416 w 842"/>
              <a:gd name="T49" fmla="*/ 0 h 646"/>
              <a:gd name="T50" fmla="*/ 399 w 842"/>
              <a:gd name="T51" fmla="*/ 0 h 646"/>
              <a:gd name="T52" fmla="*/ 381 w 842"/>
              <a:gd name="T53" fmla="*/ 17 h 646"/>
              <a:gd name="T54" fmla="*/ 363 w 842"/>
              <a:gd name="T55" fmla="*/ 35 h 646"/>
              <a:gd name="T56" fmla="*/ 345 w 842"/>
              <a:gd name="T57" fmla="*/ 70 h 646"/>
              <a:gd name="T58" fmla="*/ 328 w 842"/>
              <a:gd name="T59" fmla="*/ 106 h 646"/>
              <a:gd name="T60" fmla="*/ 310 w 842"/>
              <a:gd name="T61" fmla="*/ 141 h 646"/>
              <a:gd name="T62" fmla="*/ 292 w 842"/>
              <a:gd name="T63" fmla="*/ 195 h 646"/>
              <a:gd name="T64" fmla="*/ 274 w 842"/>
              <a:gd name="T65" fmla="*/ 239 h 646"/>
              <a:gd name="T66" fmla="*/ 257 w 842"/>
              <a:gd name="T67" fmla="*/ 283 h 646"/>
              <a:gd name="T68" fmla="*/ 239 w 842"/>
              <a:gd name="T69" fmla="*/ 327 h 646"/>
              <a:gd name="T70" fmla="*/ 221 w 842"/>
              <a:gd name="T71" fmla="*/ 372 h 646"/>
              <a:gd name="T72" fmla="*/ 204 w 842"/>
              <a:gd name="T73" fmla="*/ 407 h 646"/>
              <a:gd name="T74" fmla="*/ 186 w 842"/>
              <a:gd name="T75" fmla="*/ 443 h 646"/>
              <a:gd name="T76" fmla="*/ 168 w 842"/>
              <a:gd name="T77" fmla="*/ 478 h 646"/>
              <a:gd name="T78" fmla="*/ 150 w 842"/>
              <a:gd name="T79" fmla="*/ 505 h 646"/>
              <a:gd name="T80" fmla="*/ 133 w 842"/>
              <a:gd name="T81" fmla="*/ 531 h 646"/>
              <a:gd name="T82" fmla="*/ 115 w 842"/>
              <a:gd name="T83" fmla="*/ 549 h 646"/>
              <a:gd name="T84" fmla="*/ 97 w 842"/>
              <a:gd name="T85" fmla="*/ 567 h 646"/>
              <a:gd name="T86" fmla="*/ 79 w 842"/>
              <a:gd name="T87" fmla="*/ 584 h 646"/>
              <a:gd name="T88" fmla="*/ 62 w 842"/>
              <a:gd name="T89" fmla="*/ 593 h 646"/>
              <a:gd name="T90" fmla="*/ 44 w 842"/>
              <a:gd name="T91" fmla="*/ 611 h 646"/>
              <a:gd name="T92" fmla="*/ 26 w 842"/>
              <a:gd name="T93" fmla="*/ 611 h 646"/>
              <a:gd name="T94" fmla="*/ 8 w 842"/>
              <a:gd name="T95" fmla="*/ 62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42" h="646">
                <a:moveTo>
                  <a:pt x="842" y="646"/>
                </a:moveTo>
                <a:lnTo>
                  <a:pt x="842" y="646"/>
                </a:lnTo>
                <a:lnTo>
                  <a:pt x="833" y="646"/>
                </a:lnTo>
                <a:lnTo>
                  <a:pt x="824" y="646"/>
                </a:lnTo>
                <a:lnTo>
                  <a:pt x="824" y="638"/>
                </a:lnTo>
                <a:lnTo>
                  <a:pt x="815" y="638"/>
                </a:lnTo>
                <a:lnTo>
                  <a:pt x="806" y="638"/>
                </a:lnTo>
                <a:lnTo>
                  <a:pt x="806" y="638"/>
                </a:lnTo>
                <a:lnTo>
                  <a:pt x="798" y="638"/>
                </a:lnTo>
                <a:lnTo>
                  <a:pt x="789" y="638"/>
                </a:lnTo>
                <a:lnTo>
                  <a:pt x="789" y="629"/>
                </a:lnTo>
                <a:lnTo>
                  <a:pt x="780" y="629"/>
                </a:lnTo>
                <a:lnTo>
                  <a:pt x="771" y="629"/>
                </a:lnTo>
                <a:lnTo>
                  <a:pt x="771" y="629"/>
                </a:lnTo>
                <a:lnTo>
                  <a:pt x="762" y="620"/>
                </a:lnTo>
                <a:lnTo>
                  <a:pt x="753" y="620"/>
                </a:lnTo>
                <a:lnTo>
                  <a:pt x="753" y="620"/>
                </a:lnTo>
                <a:lnTo>
                  <a:pt x="744" y="611"/>
                </a:lnTo>
                <a:lnTo>
                  <a:pt x="735" y="611"/>
                </a:lnTo>
                <a:lnTo>
                  <a:pt x="735" y="602"/>
                </a:lnTo>
                <a:lnTo>
                  <a:pt x="727" y="602"/>
                </a:lnTo>
                <a:lnTo>
                  <a:pt x="718" y="593"/>
                </a:lnTo>
                <a:lnTo>
                  <a:pt x="718" y="593"/>
                </a:lnTo>
                <a:lnTo>
                  <a:pt x="709" y="584"/>
                </a:lnTo>
                <a:lnTo>
                  <a:pt x="700" y="576"/>
                </a:lnTo>
                <a:lnTo>
                  <a:pt x="700" y="576"/>
                </a:lnTo>
                <a:lnTo>
                  <a:pt x="691" y="567"/>
                </a:lnTo>
                <a:lnTo>
                  <a:pt x="682" y="558"/>
                </a:lnTo>
                <a:lnTo>
                  <a:pt x="682" y="549"/>
                </a:lnTo>
                <a:lnTo>
                  <a:pt x="673" y="540"/>
                </a:lnTo>
                <a:lnTo>
                  <a:pt x="665" y="531"/>
                </a:lnTo>
                <a:lnTo>
                  <a:pt x="665" y="522"/>
                </a:lnTo>
                <a:lnTo>
                  <a:pt x="656" y="514"/>
                </a:lnTo>
                <a:lnTo>
                  <a:pt x="647" y="505"/>
                </a:lnTo>
                <a:lnTo>
                  <a:pt x="647" y="496"/>
                </a:lnTo>
                <a:lnTo>
                  <a:pt x="638" y="487"/>
                </a:lnTo>
                <a:lnTo>
                  <a:pt x="638" y="469"/>
                </a:lnTo>
                <a:lnTo>
                  <a:pt x="629" y="460"/>
                </a:lnTo>
                <a:lnTo>
                  <a:pt x="620" y="443"/>
                </a:lnTo>
                <a:lnTo>
                  <a:pt x="620" y="434"/>
                </a:lnTo>
                <a:lnTo>
                  <a:pt x="611" y="416"/>
                </a:lnTo>
                <a:lnTo>
                  <a:pt x="602" y="407"/>
                </a:lnTo>
                <a:lnTo>
                  <a:pt x="602" y="389"/>
                </a:lnTo>
                <a:lnTo>
                  <a:pt x="594" y="372"/>
                </a:lnTo>
                <a:lnTo>
                  <a:pt x="585" y="363"/>
                </a:lnTo>
                <a:lnTo>
                  <a:pt x="585" y="345"/>
                </a:lnTo>
                <a:lnTo>
                  <a:pt x="576" y="327"/>
                </a:lnTo>
                <a:lnTo>
                  <a:pt x="567" y="310"/>
                </a:lnTo>
                <a:lnTo>
                  <a:pt x="567" y="292"/>
                </a:lnTo>
                <a:lnTo>
                  <a:pt x="558" y="274"/>
                </a:lnTo>
                <a:lnTo>
                  <a:pt x="549" y="257"/>
                </a:lnTo>
                <a:lnTo>
                  <a:pt x="549" y="248"/>
                </a:lnTo>
                <a:lnTo>
                  <a:pt x="540" y="230"/>
                </a:lnTo>
                <a:lnTo>
                  <a:pt x="532" y="212"/>
                </a:lnTo>
                <a:lnTo>
                  <a:pt x="532" y="195"/>
                </a:lnTo>
                <a:lnTo>
                  <a:pt x="523" y="177"/>
                </a:lnTo>
                <a:lnTo>
                  <a:pt x="514" y="159"/>
                </a:lnTo>
                <a:lnTo>
                  <a:pt x="514" y="141"/>
                </a:lnTo>
                <a:lnTo>
                  <a:pt x="505" y="133"/>
                </a:lnTo>
                <a:lnTo>
                  <a:pt x="496" y="115"/>
                </a:lnTo>
                <a:lnTo>
                  <a:pt x="496" y="106"/>
                </a:lnTo>
                <a:lnTo>
                  <a:pt x="487" y="88"/>
                </a:lnTo>
                <a:lnTo>
                  <a:pt x="478" y="79"/>
                </a:lnTo>
                <a:lnTo>
                  <a:pt x="478" y="62"/>
                </a:lnTo>
                <a:lnTo>
                  <a:pt x="469" y="53"/>
                </a:lnTo>
                <a:lnTo>
                  <a:pt x="461" y="44"/>
                </a:lnTo>
                <a:lnTo>
                  <a:pt x="461" y="35"/>
                </a:lnTo>
                <a:lnTo>
                  <a:pt x="452" y="26"/>
                </a:lnTo>
                <a:lnTo>
                  <a:pt x="452" y="17"/>
                </a:lnTo>
                <a:lnTo>
                  <a:pt x="443" y="8"/>
                </a:lnTo>
                <a:lnTo>
                  <a:pt x="434" y="8"/>
                </a:lnTo>
                <a:lnTo>
                  <a:pt x="434" y="0"/>
                </a:lnTo>
                <a:lnTo>
                  <a:pt x="425" y="0"/>
                </a:lnTo>
                <a:lnTo>
                  <a:pt x="416" y="0"/>
                </a:lnTo>
                <a:lnTo>
                  <a:pt x="416" y="0"/>
                </a:lnTo>
                <a:lnTo>
                  <a:pt x="407" y="0"/>
                </a:lnTo>
                <a:lnTo>
                  <a:pt x="399" y="0"/>
                </a:lnTo>
                <a:lnTo>
                  <a:pt x="399" y="0"/>
                </a:lnTo>
                <a:lnTo>
                  <a:pt x="390" y="0"/>
                </a:lnTo>
                <a:lnTo>
                  <a:pt x="381" y="8"/>
                </a:lnTo>
                <a:lnTo>
                  <a:pt x="381" y="17"/>
                </a:lnTo>
                <a:lnTo>
                  <a:pt x="372" y="17"/>
                </a:lnTo>
                <a:lnTo>
                  <a:pt x="363" y="26"/>
                </a:lnTo>
                <a:lnTo>
                  <a:pt x="363" y="35"/>
                </a:lnTo>
                <a:lnTo>
                  <a:pt x="354" y="44"/>
                </a:lnTo>
                <a:lnTo>
                  <a:pt x="345" y="53"/>
                </a:lnTo>
                <a:lnTo>
                  <a:pt x="345" y="70"/>
                </a:lnTo>
                <a:lnTo>
                  <a:pt x="336" y="79"/>
                </a:lnTo>
                <a:lnTo>
                  <a:pt x="328" y="88"/>
                </a:lnTo>
                <a:lnTo>
                  <a:pt x="328" y="106"/>
                </a:lnTo>
                <a:lnTo>
                  <a:pt x="319" y="115"/>
                </a:lnTo>
                <a:lnTo>
                  <a:pt x="310" y="133"/>
                </a:lnTo>
                <a:lnTo>
                  <a:pt x="310" y="141"/>
                </a:lnTo>
                <a:lnTo>
                  <a:pt x="301" y="159"/>
                </a:lnTo>
                <a:lnTo>
                  <a:pt x="292" y="177"/>
                </a:lnTo>
                <a:lnTo>
                  <a:pt x="292" y="195"/>
                </a:lnTo>
                <a:lnTo>
                  <a:pt x="283" y="203"/>
                </a:lnTo>
                <a:lnTo>
                  <a:pt x="274" y="221"/>
                </a:lnTo>
                <a:lnTo>
                  <a:pt x="274" y="239"/>
                </a:lnTo>
                <a:lnTo>
                  <a:pt x="266" y="248"/>
                </a:lnTo>
                <a:lnTo>
                  <a:pt x="257" y="265"/>
                </a:lnTo>
                <a:lnTo>
                  <a:pt x="257" y="283"/>
                </a:lnTo>
                <a:lnTo>
                  <a:pt x="248" y="301"/>
                </a:lnTo>
                <a:lnTo>
                  <a:pt x="239" y="310"/>
                </a:lnTo>
                <a:lnTo>
                  <a:pt x="239" y="327"/>
                </a:lnTo>
                <a:lnTo>
                  <a:pt x="230" y="345"/>
                </a:lnTo>
                <a:lnTo>
                  <a:pt x="221" y="354"/>
                </a:lnTo>
                <a:lnTo>
                  <a:pt x="221" y="372"/>
                </a:lnTo>
                <a:lnTo>
                  <a:pt x="212" y="381"/>
                </a:lnTo>
                <a:lnTo>
                  <a:pt x="204" y="398"/>
                </a:lnTo>
                <a:lnTo>
                  <a:pt x="204" y="407"/>
                </a:lnTo>
                <a:lnTo>
                  <a:pt x="195" y="425"/>
                </a:lnTo>
                <a:lnTo>
                  <a:pt x="186" y="434"/>
                </a:lnTo>
                <a:lnTo>
                  <a:pt x="186" y="443"/>
                </a:lnTo>
                <a:lnTo>
                  <a:pt x="177" y="460"/>
                </a:lnTo>
                <a:lnTo>
                  <a:pt x="168" y="469"/>
                </a:lnTo>
                <a:lnTo>
                  <a:pt x="168" y="478"/>
                </a:lnTo>
                <a:lnTo>
                  <a:pt x="159" y="487"/>
                </a:lnTo>
                <a:lnTo>
                  <a:pt x="159" y="496"/>
                </a:lnTo>
                <a:lnTo>
                  <a:pt x="150" y="505"/>
                </a:lnTo>
                <a:lnTo>
                  <a:pt x="141" y="514"/>
                </a:lnTo>
                <a:lnTo>
                  <a:pt x="141" y="522"/>
                </a:lnTo>
                <a:lnTo>
                  <a:pt x="133" y="531"/>
                </a:lnTo>
                <a:lnTo>
                  <a:pt x="124" y="540"/>
                </a:lnTo>
                <a:lnTo>
                  <a:pt x="124" y="540"/>
                </a:lnTo>
                <a:lnTo>
                  <a:pt x="115" y="549"/>
                </a:lnTo>
                <a:lnTo>
                  <a:pt x="106" y="558"/>
                </a:lnTo>
                <a:lnTo>
                  <a:pt x="106" y="567"/>
                </a:lnTo>
                <a:lnTo>
                  <a:pt x="97" y="567"/>
                </a:lnTo>
                <a:lnTo>
                  <a:pt x="88" y="576"/>
                </a:lnTo>
                <a:lnTo>
                  <a:pt x="88" y="576"/>
                </a:lnTo>
                <a:lnTo>
                  <a:pt x="79" y="584"/>
                </a:lnTo>
                <a:lnTo>
                  <a:pt x="71" y="584"/>
                </a:lnTo>
                <a:lnTo>
                  <a:pt x="71" y="593"/>
                </a:lnTo>
                <a:lnTo>
                  <a:pt x="62" y="593"/>
                </a:lnTo>
                <a:lnTo>
                  <a:pt x="53" y="602"/>
                </a:lnTo>
                <a:lnTo>
                  <a:pt x="53" y="602"/>
                </a:lnTo>
                <a:lnTo>
                  <a:pt x="44" y="611"/>
                </a:lnTo>
                <a:lnTo>
                  <a:pt x="35" y="611"/>
                </a:lnTo>
                <a:lnTo>
                  <a:pt x="35" y="611"/>
                </a:lnTo>
                <a:lnTo>
                  <a:pt x="26" y="611"/>
                </a:lnTo>
                <a:lnTo>
                  <a:pt x="17" y="620"/>
                </a:lnTo>
                <a:lnTo>
                  <a:pt x="17" y="620"/>
                </a:lnTo>
                <a:lnTo>
                  <a:pt x="8" y="620"/>
                </a:lnTo>
                <a:lnTo>
                  <a:pt x="0" y="620"/>
                </a:lnTo>
              </a:path>
            </a:pathLst>
          </a:custGeom>
          <a:noFill/>
          <a:ln w="28575">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4" name="Freeform 51"/>
          <p:cNvSpPr>
            <a:spLocks/>
          </p:cNvSpPr>
          <p:nvPr/>
        </p:nvSpPr>
        <p:spPr bwMode="auto">
          <a:xfrm>
            <a:off x="1610387" y="4440524"/>
            <a:ext cx="3182574" cy="558558"/>
          </a:xfrm>
          <a:custGeom>
            <a:avLst/>
            <a:gdLst>
              <a:gd name="T0" fmla="*/ 36 w 2376"/>
              <a:gd name="T1" fmla="*/ 328 h 417"/>
              <a:gd name="T2" fmla="*/ 71 w 2376"/>
              <a:gd name="T3" fmla="*/ 355 h 417"/>
              <a:gd name="T4" fmla="*/ 107 w 2376"/>
              <a:gd name="T5" fmla="*/ 346 h 417"/>
              <a:gd name="T6" fmla="*/ 151 w 2376"/>
              <a:gd name="T7" fmla="*/ 284 h 417"/>
              <a:gd name="T8" fmla="*/ 186 w 2376"/>
              <a:gd name="T9" fmla="*/ 222 h 417"/>
              <a:gd name="T10" fmla="*/ 231 w 2376"/>
              <a:gd name="T11" fmla="*/ 160 h 417"/>
              <a:gd name="T12" fmla="*/ 266 w 2376"/>
              <a:gd name="T13" fmla="*/ 62 h 417"/>
              <a:gd name="T14" fmla="*/ 310 w 2376"/>
              <a:gd name="T15" fmla="*/ 36 h 417"/>
              <a:gd name="T16" fmla="*/ 346 w 2376"/>
              <a:gd name="T17" fmla="*/ 36 h 417"/>
              <a:gd name="T18" fmla="*/ 390 w 2376"/>
              <a:gd name="T19" fmla="*/ 36 h 417"/>
              <a:gd name="T20" fmla="*/ 426 w 2376"/>
              <a:gd name="T21" fmla="*/ 45 h 417"/>
              <a:gd name="T22" fmla="*/ 470 w 2376"/>
              <a:gd name="T23" fmla="*/ 116 h 417"/>
              <a:gd name="T24" fmla="*/ 505 w 2376"/>
              <a:gd name="T25" fmla="*/ 169 h 417"/>
              <a:gd name="T26" fmla="*/ 550 w 2376"/>
              <a:gd name="T27" fmla="*/ 240 h 417"/>
              <a:gd name="T28" fmla="*/ 585 w 2376"/>
              <a:gd name="T29" fmla="*/ 311 h 417"/>
              <a:gd name="T30" fmla="*/ 630 w 2376"/>
              <a:gd name="T31" fmla="*/ 373 h 417"/>
              <a:gd name="T32" fmla="*/ 665 w 2376"/>
              <a:gd name="T33" fmla="*/ 390 h 417"/>
              <a:gd name="T34" fmla="*/ 709 w 2376"/>
              <a:gd name="T35" fmla="*/ 417 h 417"/>
              <a:gd name="T36" fmla="*/ 745 w 2376"/>
              <a:gd name="T37" fmla="*/ 399 h 417"/>
              <a:gd name="T38" fmla="*/ 780 w 2376"/>
              <a:gd name="T39" fmla="*/ 390 h 417"/>
              <a:gd name="T40" fmla="*/ 825 w 2376"/>
              <a:gd name="T41" fmla="*/ 381 h 417"/>
              <a:gd name="T42" fmla="*/ 869 w 2376"/>
              <a:gd name="T43" fmla="*/ 355 h 417"/>
              <a:gd name="T44" fmla="*/ 904 w 2376"/>
              <a:gd name="T45" fmla="*/ 337 h 417"/>
              <a:gd name="T46" fmla="*/ 940 w 2376"/>
              <a:gd name="T47" fmla="*/ 311 h 417"/>
              <a:gd name="T48" fmla="*/ 984 w 2376"/>
              <a:gd name="T49" fmla="*/ 266 h 417"/>
              <a:gd name="T50" fmla="*/ 1020 w 2376"/>
              <a:gd name="T51" fmla="*/ 249 h 417"/>
              <a:gd name="T52" fmla="*/ 1064 w 2376"/>
              <a:gd name="T53" fmla="*/ 213 h 417"/>
              <a:gd name="T54" fmla="*/ 1100 w 2376"/>
              <a:gd name="T55" fmla="*/ 187 h 417"/>
              <a:gd name="T56" fmla="*/ 1144 w 2376"/>
              <a:gd name="T57" fmla="*/ 195 h 417"/>
              <a:gd name="T58" fmla="*/ 1179 w 2376"/>
              <a:gd name="T59" fmla="*/ 213 h 417"/>
              <a:gd name="T60" fmla="*/ 1224 w 2376"/>
              <a:gd name="T61" fmla="*/ 204 h 417"/>
              <a:gd name="T62" fmla="*/ 1259 w 2376"/>
              <a:gd name="T63" fmla="*/ 222 h 417"/>
              <a:gd name="T64" fmla="*/ 1303 w 2376"/>
              <a:gd name="T65" fmla="*/ 249 h 417"/>
              <a:gd name="T66" fmla="*/ 1339 w 2376"/>
              <a:gd name="T67" fmla="*/ 302 h 417"/>
              <a:gd name="T68" fmla="*/ 1383 w 2376"/>
              <a:gd name="T69" fmla="*/ 346 h 417"/>
              <a:gd name="T70" fmla="*/ 1419 w 2376"/>
              <a:gd name="T71" fmla="*/ 381 h 417"/>
              <a:gd name="T72" fmla="*/ 1463 w 2376"/>
              <a:gd name="T73" fmla="*/ 390 h 417"/>
              <a:gd name="T74" fmla="*/ 1499 w 2376"/>
              <a:gd name="T75" fmla="*/ 408 h 417"/>
              <a:gd name="T76" fmla="*/ 1543 w 2376"/>
              <a:gd name="T77" fmla="*/ 399 h 417"/>
              <a:gd name="T78" fmla="*/ 1578 w 2376"/>
              <a:gd name="T79" fmla="*/ 408 h 417"/>
              <a:gd name="T80" fmla="*/ 1614 w 2376"/>
              <a:gd name="T81" fmla="*/ 408 h 417"/>
              <a:gd name="T82" fmla="*/ 1658 w 2376"/>
              <a:gd name="T83" fmla="*/ 408 h 417"/>
              <a:gd name="T84" fmla="*/ 1694 w 2376"/>
              <a:gd name="T85" fmla="*/ 408 h 417"/>
              <a:gd name="T86" fmla="*/ 1738 w 2376"/>
              <a:gd name="T87" fmla="*/ 408 h 417"/>
              <a:gd name="T88" fmla="*/ 1773 w 2376"/>
              <a:gd name="T89" fmla="*/ 408 h 417"/>
              <a:gd name="T90" fmla="*/ 1818 w 2376"/>
              <a:gd name="T91" fmla="*/ 399 h 417"/>
              <a:gd name="T92" fmla="*/ 1853 w 2376"/>
              <a:gd name="T93" fmla="*/ 408 h 417"/>
              <a:gd name="T94" fmla="*/ 1898 w 2376"/>
              <a:gd name="T95" fmla="*/ 408 h 417"/>
              <a:gd name="T96" fmla="*/ 1933 w 2376"/>
              <a:gd name="T97" fmla="*/ 408 h 417"/>
              <a:gd name="T98" fmla="*/ 1977 w 2376"/>
              <a:gd name="T99" fmla="*/ 408 h 417"/>
              <a:gd name="T100" fmla="*/ 2013 w 2376"/>
              <a:gd name="T101" fmla="*/ 408 h 417"/>
              <a:gd name="T102" fmla="*/ 2057 w 2376"/>
              <a:gd name="T103" fmla="*/ 408 h 417"/>
              <a:gd name="T104" fmla="*/ 2093 w 2376"/>
              <a:gd name="T105" fmla="*/ 408 h 417"/>
              <a:gd name="T106" fmla="*/ 2137 w 2376"/>
              <a:gd name="T107" fmla="*/ 408 h 417"/>
              <a:gd name="T108" fmla="*/ 2172 w 2376"/>
              <a:gd name="T109" fmla="*/ 408 h 417"/>
              <a:gd name="T110" fmla="*/ 2208 w 2376"/>
              <a:gd name="T111" fmla="*/ 408 h 417"/>
              <a:gd name="T112" fmla="*/ 2252 w 2376"/>
              <a:gd name="T113" fmla="*/ 408 h 417"/>
              <a:gd name="T114" fmla="*/ 2288 w 2376"/>
              <a:gd name="T115" fmla="*/ 399 h 417"/>
              <a:gd name="T116" fmla="*/ 2332 w 2376"/>
              <a:gd name="T117" fmla="*/ 408 h 417"/>
              <a:gd name="T118" fmla="*/ 2367 w 2376"/>
              <a:gd name="T119" fmla="*/ 399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76" h="417">
                <a:moveTo>
                  <a:pt x="0" y="328"/>
                </a:moveTo>
                <a:lnTo>
                  <a:pt x="9" y="328"/>
                </a:lnTo>
                <a:lnTo>
                  <a:pt x="18" y="328"/>
                </a:lnTo>
                <a:lnTo>
                  <a:pt x="27" y="364"/>
                </a:lnTo>
                <a:lnTo>
                  <a:pt x="36" y="328"/>
                </a:lnTo>
                <a:lnTo>
                  <a:pt x="36" y="311"/>
                </a:lnTo>
                <a:lnTo>
                  <a:pt x="44" y="355"/>
                </a:lnTo>
                <a:lnTo>
                  <a:pt x="53" y="364"/>
                </a:lnTo>
                <a:lnTo>
                  <a:pt x="62" y="346"/>
                </a:lnTo>
                <a:lnTo>
                  <a:pt x="71" y="355"/>
                </a:lnTo>
                <a:lnTo>
                  <a:pt x="80" y="355"/>
                </a:lnTo>
                <a:lnTo>
                  <a:pt x="89" y="364"/>
                </a:lnTo>
                <a:lnTo>
                  <a:pt x="98" y="355"/>
                </a:lnTo>
                <a:lnTo>
                  <a:pt x="107" y="337"/>
                </a:lnTo>
                <a:lnTo>
                  <a:pt x="107" y="346"/>
                </a:lnTo>
                <a:lnTo>
                  <a:pt x="115" y="337"/>
                </a:lnTo>
                <a:lnTo>
                  <a:pt x="124" y="302"/>
                </a:lnTo>
                <a:lnTo>
                  <a:pt x="133" y="311"/>
                </a:lnTo>
                <a:lnTo>
                  <a:pt x="142" y="302"/>
                </a:lnTo>
                <a:lnTo>
                  <a:pt x="151" y="284"/>
                </a:lnTo>
                <a:lnTo>
                  <a:pt x="160" y="266"/>
                </a:lnTo>
                <a:lnTo>
                  <a:pt x="169" y="257"/>
                </a:lnTo>
                <a:lnTo>
                  <a:pt x="177" y="249"/>
                </a:lnTo>
                <a:lnTo>
                  <a:pt x="186" y="213"/>
                </a:lnTo>
                <a:lnTo>
                  <a:pt x="186" y="222"/>
                </a:lnTo>
                <a:lnTo>
                  <a:pt x="195" y="231"/>
                </a:lnTo>
                <a:lnTo>
                  <a:pt x="204" y="187"/>
                </a:lnTo>
                <a:lnTo>
                  <a:pt x="213" y="187"/>
                </a:lnTo>
                <a:lnTo>
                  <a:pt x="222" y="160"/>
                </a:lnTo>
                <a:lnTo>
                  <a:pt x="231" y="160"/>
                </a:lnTo>
                <a:lnTo>
                  <a:pt x="240" y="125"/>
                </a:lnTo>
                <a:lnTo>
                  <a:pt x="248" y="116"/>
                </a:lnTo>
                <a:lnTo>
                  <a:pt x="257" y="133"/>
                </a:lnTo>
                <a:lnTo>
                  <a:pt x="257" y="116"/>
                </a:lnTo>
                <a:lnTo>
                  <a:pt x="266" y="62"/>
                </a:lnTo>
                <a:lnTo>
                  <a:pt x="275" y="80"/>
                </a:lnTo>
                <a:lnTo>
                  <a:pt x="284" y="89"/>
                </a:lnTo>
                <a:lnTo>
                  <a:pt x="293" y="54"/>
                </a:lnTo>
                <a:lnTo>
                  <a:pt x="302" y="54"/>
                </a:lnTo>
                <a:lnTo>
                  <a:pt x="310" y="36"/>
                </a:lnTo>
                <a:lnTo>
                  <a:pt x="319" y="54"/>
                </a:lnTo>
                <a:lnTo>
                  <a:pt x="328" y="27"/>
                </a:lnTo>
                <a:lnTo>
                  <a:pt x="337" y="18"/>
                </a:lnTo>
                <a:lnTo>
                  <a:pt x="337" y="0"/>
                </a:lnTo>
                <a:lnTo>
                  <a:pt x="346" y="36"/>
                </a:lnTo>
                <a:lnTo>
                  <a:pt x="355" y="36"/>
                </a:lnTo>
                <a:lnTo>
                  <a:pt x="364" y="45"/>
                </a:lnTo>
                <a:lnTo>
                  <a:pt x="372" y="36"/>
                </a:lnTo>
                <a:lnTo>
                  <a:pt x="381" y="27"/>
                </a:lnTo>
                <a:lnTo>
                  <a:pt x="390" y="36"/>
                </a:lnTo>
                <a:lnTo>
                  <a:pt x="399" y="45"/>
                </a:lnTo>
                <a:lnTo>
                  <a:pt x="408" y="36"/>
                </a:lnTo>
                <a:lnTo>
                  <a:pt x="408" y="18"/>
                </a:lnTo>
                <a:lnTo>
                  <a:pt x="417" y="45"/>
                </a:lnTo>
                <a:lnTo>
                  <a:pt x="426" y="45"/>
                </a:lnTo>
                <a:lnTo>
                  <a:pt x="435" y="89"/>
                </a:lnTo>
                <a:lnTo>
                  <a:pt x="443" y="80"/>
                </a:lnTo>
                <a:lnTo>
                  <a:pt x="452" y="107"/>
                </a:lnTo>
                <a:lnTo>
                  <a:pt x="461" y="80"/>
                </a:lnTo>
                <a:lnTo>
                  <a:pt x="470" y="116"/>
                </a:lnTo>
                <a:lnTo>
                  <a:pt x="479" y="142"/>
                </a:lnTo>
                <a:lnTo>
                  <a:pt x="488" y="133"/>
                </a:lnTo>
                <a:lnTo>
                  <a:pt x="488" y="142"/>
                </a:lnTo>
                <a:lnTo>
                  <a:pt x="497" y="178"/>
                </a:lnTo>
                <a:lnTo>
                  <a:pt x="505" y="169"/>
                </a:lnTo>
                <a:lnTo>
                  <a:pt x="514" y="195"/>
                </a:lnTo>
                <a:lnTo>
                  <a:pt x="523" y="204"/>
                </a:lnTo>
                <a:lnTo>
                  <a:pt x="532" y="222"/>
                </a:lnTo>
                <a:lnTo>
                  <a:pt x="541" y="240"/>
                </a:lnTo>
                <a:lnTo>
                  <a:pt x="550" y="240"/>
                </a:lnTo>
                <a:lnTo>
                  <a:pt x="559" y="257"/>
                </a:lnTo>
                <a:lnTo>
                  <a:pt x="559" y="284"/>
                </a:lnTo>
                <a:lnTo>
                  <a:pt x="568" y="284"/>
                </a:lnTo>
                <a:lnTo>
                  <a:pt x="576" y="284"/>
                </a:lnTo>
                <a:lnTo>
                  <a:pt x="585" y="311"/>
                </a:lnTo>
                <a:lnTo>
                  <a:pt x="594" y="302"/>
                </a:lnTo>
                <a:lnTo>
                  <a:pt x="603" y="346"/>
                </a:lnTo>
                <a:lnTo>
                  <a:pt x="612" y="337"/>
                </a:lnTo>
                <a:lnTo>
                  <a:pt x="621" y="355"/>
                </a:lnTo>
                <a:lnTo>
                  <a:pt x="630" y="373"/>
                </a:lnTo>
                <a:lnTo>
                  <a:pt x="638" y="381"/>
                </a:lnTo>
                <a:lnTo>
                  <a:pt x="638" y="373"/>
                </a:lnTo>
                <a:lnTo>
                  <a:pt x="647" y="381"/>
                </a:lnTo>
                <a:lnTo>
                  <a:pt x="656" y="390"/>
                </a:lnTo>
                <a:lnTo>
                  <a:pt x="665" y="390"/>
                </a:lnTo>
                <a:lnTo>
                  <a:pt x="674" y="390"/>
                </a:lnTo>
                <a:lnTo>
                  <a:pt x="683" y="390"/>
                </a:lnTo>
                <a:lnTo>
                  <a:pt x="692" y="390"/>
                </a:lnTo>
                <a:lnTo>
                  <a:pt x="701" y="399"/>
                </a:lnTo>
                <a:lnTo>
                  <a:pt x="709" y="417"/>
                </a:lnTo>
                <a:lnTo>
                  <a:pt x="709" y="381"/>
                </a:lnTo>
                <a:lnTo>
                  <a:pt x="718" y="399"/>
                </a:lnTo>
                <a:lnTo>
                  <a:pt x="727" y="399"/>
                </a:lnTo>
                <a:lnTo>
                  <a:pt x="736" y="390"/>
                </a:lnTo>
                <a:lnTo>
                  <a:pt x="745" y="399"/>
                </a:lnTo>
                <a:lnTo>
                  <a:pt x="754" y="381"/>
                </a:lnTo>
                <a:lnTo>
                  <a:pt x="763" y="390"/>
                </a:lnTo>
                <a:lnTo>
                  <a:pt x="771" y="390"/>
                </a:lnTo>
                <a:lnTo>
                  <a:pt x="780" y="390"/>
                </a:lnTo>
                <a:lnTo>
                  <a:pt x="780" y="390"/>
                </a:lnTo>
                <a:lnTo>
                  <a:pt x="789" y="373"/>
                </a:lnTo>
                <a:lnTo>
                  <a:pt x="798" y="381"/>
                </a:lnTo>
                <a:lnTo>
                  <a:pt x="807" y="390"/>
                </a:lnTo>
                <a:lnTo>
                  <a:pt x="816" y="381"/>
                </a:lnTo>
                <a:lnTo>
                  <a:pt x="825" y="381"/>
                </a:lnTo>
                <a:lnTo>
                  <a:pt x="834" y="373"/>
                </a:lnTo>
                <a:lnTo>
                  <a:pt x="842" y="373"/>
                </a:lnTo>
                <a:lnTo>
                  <a:pt x="851" y="373"/>
                </a:lnTo>
                <a:lnTo>
                  <a:pt x="860" y="373"/>
                </a:lnTo>
                <a:lnTo>
                  <a:pt x="869" y="355"/>
                </a:lnTo>
                <a:lnTo>
                  <a:pt x="869" y="355"/>
                </a:lnTo>
                <a:lnTo>
                  <a:pt x="878" y="364"/>
                </a:lnTo>
                <a:lnTo>
                  <a:pt x="887" y="346"/>
                </a:lnTo>
                <a:lnTo>
                  <a:pt x="896" y="346"/>
                </a:lnTo>
                <a:lnTo>
                  <a:pt x="904" y="337"/>
                </a:lnTo>
                <a:lnTo>
                  <a:pt x="913" y="328"/>
                </a:lnTo>
                <a:lnTo>
                  <a:pt x="922" y="311"/>
                </a:lnTo>
                <a:lnTo>
                  <a:pt x="931" y="319"/>
                </a:lnTo>
                <a:lnTo>
                  <a:pt x="940" y="311"/>
                </a:lnTo>
                <a:lnTo>
                  <a:pt x="940" y="311"/>
                </a:lnTo>
                <a:lnTo>
                  <a:pt x="949" y="311"/>
                </a:lnTo>
                <a:lnTo>
                  <a:pt x="958" y="293"/>
                </a:lnTo>
                <a:lnTo>
                  <a:pt x="967" y="293"/>
                </a:lnTo>
                <a:lnTo>
                  <a:pt x="975" y="293"/>
                </a:lnTo>
                <a:lnTo>
                  <a:pt x="984" y="266"/>
                </a:lnTo>
                <a:lnTo>
                  <a:pt x="993" y="284"/>
                </a:lnTo>
                <a:lnTo>
                  <a:pt x="1002" y="266"/>
                </a:lnTo>
                <a:lnTo>
                  <a:pt x="1011" y="257"/>
                </a:lnTo>
                <a:lnTo>
                  <a:pt x="1011" y="249"/>
                </a:lnTo>
                <a:lnTo>
                  <a:pt x="1020" y="249"/>
                </a:lnTo>
                <a:lnTo>
                  <a:pt x="1029" y="257"/>
                </a:lnTo>
                <a:lnTo>
                  <a:pt x="1037" y="231"/>
                </a:lnTo>
                <a:lnTo>
                  <a:pt x="1046" y="231"/>
                </a:lnTo>
                <a:lnTo>
                  <a:pt x="1055" y="213"/>
                </a:lnTo>
                <a:lnTo>
                  <a:pt x="1064" y="213"/>
                </a:lnTo>
                <a:lnTo>
                  <a:pt x="1073" y="213"/>
                </a:lnTo>
                <a:lnTo>
                  <a:pt x="1082" y="213"/>
                </a:lnTo>
                <a:lnTo>
                  <a:pt x="1082" y="195"/>
                </a:lnTo>
                <a:lnTo>
                  <a:pt x="1091" y="204"/>
                </a:lnTo>
                <a:lnTo>
                  <a:pt x="1100" y="187"/>
                </a:lnTo>
                <a:lnTo>
                  <a:pt x="1108" y="178"/>
                </a:lnTo>
                <a:lnTo>
                  <a:pt x="1117" y="178"/>
                </a:lnTo>
                <a:lnTo>
                  <a:pt x="1126" y="178"/>
                </a:lnTo>
                <a:lnTo>
                  <a:pt x="1135" y="178"/>
                </a:lnTo>
                <a:lnTo>
                  <a:pt x="1144" y="195"/>
                </a:lnTo>
                <a:lnTo>
                  <a:pt x="1153" y="187"/>
                </a:lnTo>
                <a:lnTo>
                  <a:pt x="1162" y="187"/>
                </a:lnTo>
                <a:lnTo>
                  <a:pt x="1162" y="178"/>
                </a:lnTo>
                <a:lnTo>
                  <a:pt x="1170" y="195"/>
                </a:lnTo>
                <a:lnTo>
                  <a:pt x="1179" y="213"/>
                </a:lnTo>
                <a:lnTo>
                  <a:pt x="1188" y="195"/>
                </a:lnTo>
                <a:lnTo>
                  <a:pt x="1197" y="187"/>
                </a:lnTo>
                <a:lnTo>
                  <a:pt x="1206" y="195"/>
                </a:lnTo>
                <a:lnTo>
                  <a:pt x="1215" y="204"/>
                </a:lnTo>
                <a:lnTo>
                  <a:pt x="1224" y="204"/>
                </a:lnTo>
                <a:lnTo>
                  <a:pt x="1233" y="213"/>
                </a:lnTo>
                <a:lnTo>
                  <a:pt x="1241" y="213"/>
                </a:lnTo>
                <a:lnTo>
                  <a:pt x="1241" y="222"/>
                </a:lnTo>
                <a:lnTo>
                  <a:pt x="1250" y="222"/>
                </a:lnTo>
                <a:lnTo>
                  <a:pt x="1259" y="222"/>
                </a:lnTo>
                <a:lnTo>
                  <a:pt x="1268" y="222"/>
                </a:lnTo>
                <a:lnTo>
                  <a:pt x="1277" y="222"/>
                </a:lnTo>
                <a:lnTo>
                  <a:pt x="1286" y="249"/>
                </a:lnTo>
                <a:lnTo>
                  <a:pt x="1295" y="240"/>
                </a:lnTo>
                <a:lnTo>
                  <a:pt x="1303" y="249"/>
                </a:lnTo>
                <a:lnTo>
                  <a:pt x="1312" y="249"/>
                </a:lnTo>
                <a:lnTo>
                  <a:pt x="1312" y="275"/>
                </a:lnTo>
                <a:lnTo>
                  <a:pt x="1321" y="266"/>
                </a:lnTo>
                <a:lnTo>
                  <a:pt x="1330" y="275"/>
                </a:lnTo>
                <a:lnTo>
                  <a:pt x="1339" y="302"/>
                </a:lnTo>
                <a:lnTo>
                  <a:pt x="1348" y="302"/>
                </a:lnTo>
                <a:lnTo>
                  <a:pt x="1357" y="319"/>
                </a:lnTo>
                <a:lnTo>
                  <a:pt x="1366" y="319"/>
                </a:lnTo>
                <a:lnTo>
                  <a:pt x="1374" y="337"/>
                </a:lnTo>
                <a:lnTo>
                  <a:pt x="1383" y="346"/>
                </a:lnTo>
                <a:lnTo>
                  <a:pt x="1383" y="346"/>
                </a:lnTo>
                <a:lnTo>
                  <a:pt x="1392" y="364"/>
                </a:lnTo>
                <a:lnTo>
                  <a:pt x="1401" y="364"/>
                </a:lnTo>
                <a:lnTo>
                  <a:pt x="1410" y="381"/>
                </a:lnTo>
                <a:lnTo>
                  <a:pt x="1419" y="381"/>
                </a:lnTo>
                <a:lnTo>
                  <a:pt x="1428" y="373"/>
                </a:lnTo>
                <a:lnTo>
                  <a:pt x="1436" y="390"/>
                </a:lnTo>
                <a:lnTo>
                  <a:pt x="1445" y="399"/>
                </a:lnTo>
                <a:lnTo>
                  <a:pt x="1454" y="399"/>
                </a:lnTo>
                <a:lnTo>
                  <a:pt x="1463" y="390"/>
                </a:lnTo>
                <a:lnTo>
                  <a:pt x="1463" y="408"/>
                </a:lnTo>
                <a:lnTo>
                  <a:pt x="1472" y="399"/>
                </a:lnTo>
                <a:lnTo>
                  <a:pt x="1481" y="399"/>
                </a:lnTo>
                <a:lnTo>
                  <a:pt x="1490" y="399"/>
                </a:lnTo>
                <a:lnTo>
                  <a:pt x="1499" y="408"/>
                </a:lnTo>
                <a:lnTo>
                  <a:pt x="1507" y="408"/>
                </a:lnTo>
                <a:lnTo>
                  <a:pt x="1516" y="399"/>
                </a:lnTo>
                <a:lnTo>
                  <a:pt x="1525" y="399"/>
                </a:lnTo>
                <a:lnTo>
                  <a:pt x="1534" y="399"/>
                </a:lnTo>
                <a:lnTo>
                  <a:pt x="1543" y="399"/>
                </a:lnTo>
                <a:lnTo>
                  <a:pt x="1543" y="399"/>
                </a:lnTo>
                <a:lnTo>
                  <a:pt x="1552" y="408"/>
                </a:lnTo>
                <a:lnTo>
                  <a:pt x="1561" y="399"/>
                </a:lnTo>
                <a:lnTo>
                  <a:pt x="1569" y="408"/>
                </a:lnTo>
                <a:lnTo>
                  <a:pt x="1578" y="408"/>
                </a:lnTo>
                <a:lnTo>
                  <a:pt x="1587" y="408"/>
                </a:lnTo>
                <a:lnTo>
                  <a:pt x="1596" y="408"/>
                </a:lnTo>
                <a:lnTo>
                  <a:pt x="1605" y="408"/>
                </a:lnTo>
                <a:lnTo>
                  <a:pt x="1614" y="417"/>
                </a:lnTo>
                <a:lnTo>
                  <a:pt x="1614" y="408"/>
                </a:lnTo>
                <a:lnTo>
                  <a:pt x="1623" y="408"/>
                </a:lnTo>
                <a:lnTo>
                  <a:pt x="1632" y="408"/>
                </a:lnTo>
                <a:lnTo>
                  <a:pt x="1640" y="408"/>
                </a:lnTo>
                <a:lnTo>
                  <a:pt x="1649" y="408"/>
                </a:lnTo>
                <a:lnTo>
                  <a:pt x="1658" y="408"/>
                </a:lnTo>
                <a:lnTo>
                  <a:pt x="1667" y="399"/>
                </a:lnTo>
                <a:lnTo>
                  <a:pt x="1676" y="408"/>
                </a:lnTo>
                <a:lnTo>
                  <a:pt x="1685" y="399"/>
                </a:lnTo>
                <a:lnTo>
                  <a:pt x="1685" y="408"/>
                </a:lnTo>
                <a:lnTo>
                  <a:pt x="1694" y="408"/>
                </a:lnTo>
                <a:lnTo>
                  <a:pt x="1702" y="408"/>
                </a:lnTo>
                <a:lnTo>
                  <a:pt x="1711" y="408"/>
                </a:lnTo>
                <a:lnTo>
                  <a:pt x="1720" y="408"/>
                </a:lnTo>
                <a:lnTo>
                  <a:pt x="1729" y="408"/>
                </a:lnTo>
                <a:lnTo>
                  <a:pt x="1738" y="408"/>
                </a:lnTo>
                <a:lnTo>
                  <a:pt x="1747" y="417"/>
                </a:lnTo>
                <a:lnTo>
                  <a:pt x="1756" y="408"/>
                </a:lnTo>
                <a:lnTo>
                  <a:pt x="1765" y="408"/>
                </a:lnTo>
                <a:lnTo>
                  <a:pt x="1765" y="408"/>
                </a:lnTo>
                <a:lnTo>
                  <a:pt x="1773" y="408"/>
                </a:lnTo>
                <a:lnTo>
                  <a:pt x="1782" y="417"/>
                </a:lnTo>
                <a:lnTo>
                  <a:pt x="1791" y="408"/>
                </a:lnTo>
                <a:lnTo>
                  <a:pt x="1800" y="408"/>
                </a:lnTo>
                <a:lnTo>
                  <a:pt x="1809" y="408"/>
                </a:lnTo>
                <a:lnTo>
                  <a:pt x="1818" y="399"/>
                </a:lnTo>
                <a:lnTo>
                  <a:pt x="1827" y="408"/>
                </a:lnTo>
                <a:lnTo>
                  <a:pt x="1835" y="408"/>
                </a:lnTo>
                <a:lnTo>
                  <a:pt x="1835" y="408"/>
                </a:lnTo>
                <a:lnTo>
                  <a:pt x="1844" y="408"/>
                </a:lnTo>
                <a:lnTo>
                  <a:pt x="1853" y="408"/>
                </a:lnTo>
                <a:lnTo>
                  <a:pt x="1862" y="408"/>
                </a:lnTo>
                <a:lnTo>
                  <a:pt x="1871" y="408"/>
                </a:lnTo>
                <a:lnTo>
                  <a:pt x="1880" y="417"/>
                </a:lnTo>
                <a:lnTo>
                  <a:pt x="1889" y="408"/>
                </a:lnTo>
                <a:lnTo>
                  <a:pt x="1898" y="408"/>
                </a:lnTo>
                <a:lnTo>
                  <a:pt x="1906" y="417"/>
                </a:lnTo>
                <a:lnTo>
                  <a:pt x="1915" y="408"/>
                </a:lnTo>
                <a:lnTo>
                  <a:pt x="1915" y="417"/>
                </a:lnTo>
                <a:lnTo>
                  <a:pt x="1924" y="408"/>
                </a:lnTo>
                <a:lnTo>
                  <a:pt x="1933" y="408"/>
                </a:lnTo>
                <a:lnTo>
                  <a:pt x="1942" y="408"/>
                </a:lnTo>
                <a:lnTo>
                  <a:pt x="1951" y="417"/>
                </a:lnTo>
                <a:lnTo>
                  <a:pt x="1960" y="408"/>
                </a:lnTo>
                <a:lnTo>
                  <a:pt x="1968" y="408"/>
                </a:lnTo>
                <a:lnTo>
                  <a:pt x="1977" y="408"/>
                </a:lnTo>
                <a:lnTo>
                  <a:pt x="1986" y="408"/>
                </a:lnTo>
                <a:lnTo>
                  <a:pt x="1986" y="408"/>
                </a:lnTo>
                <a:lnTo>
                  <a:pt x="1995" y="408"/>
                </a:lnTo>
                <a:lnTo>
                  <a:pt x="2004" y="408"/>
                </a:lnTo>
                <a:lnTo>
                  <a:pt x="2013" y="408"/>
                </a:lnTo>
                <a:lnTo>
                  <a:pt x="2022" y="408"/>
                </a:lnTo>
                <a:lnTo>
                  <a:pt x="2030" y="408"/>
                </a:lnTo>
                <a:lnTo>
                  <a:pt x="2039" y="408"/>
                </a:lnTo>
                <a:lnTo>
                  <a:pt x="2048" y="408"/>
                </a:lnTo>
                <a:lnTo>
                  <a:pt x="2057" y="408"/>
                </a:lnTo>
                <a:lnTo>
                  <a:pt x="2066" y="408"/>
                </a:lnTo>
                <a:lnTo>
                  <a:pt x="2066" y="408"/>
                </a:lnTo>
                <a:lnTo>
                  <a:pt x="2075" y="408"/>
                </a:lnTo>
                <a:lnTo>
                  <a:pt x="2084" y="408"/>
                </a:lnTo>
                <a:lnTo>
                  <a:pt x="2093" y="408"/>
                </a:lnTo>
                <a:lnTo>
                  <a:pt x="2101" y="408"/>
                </a:lnTo>
                <a:lnTo>
                  <a:pt x="2110" y="408"/>
                </a:lnTo>
                <a:lnTo>
                  <a:pt x="2119" y="408"/>
                </a:lnTo>
                <a:lnTo>
                  <a:pt x="2128" y="408"/>
                </a:lnTo>
                <a:lnTo>
                  <a:pt x="2137" y="408"/>
                </a:lnTo>
                <a:lnTo>
                  <a:pt x="2137" y="408"/>
                </a:lnTo>
                <a:lnTo>
                  <a:pt x="2146" y="408"/>
                </a:lnTo>
                <a:lnTo>
                  <a:pt x="2155" y="408"/>
                </a:lnTo>
                <a:lnTo>
                  <a:pt x="2163" y="408"/>
                </a:lnTo>
                <a:lnTo>
                  <a:pt x="2172" y="408"/>
                </a:lnTo>
                <a:lnTo>
                  <a:pt x="2181" y="408"/>
                </a:lnTo>
                <a:lnTo>
                  <a:pt x="2190" y="408"/>
                </a:lnTo>
                <a:lnTo>
                  <a:pt x="2199" y="399"/>
                </a:lnTo>
                <a:lnTo>
                  <a:pt x="2208" y="408"/>
                </a:lnTo>
                <a:lnTo>
                  <a:pt x="2208" y="408"/>
                </a:lnTo>
                <a:lnTo>
                  <a:pt x="2217" y="408"/>
                </a:lnTo>
                <a:lnTo>
                  <a:pt x="2226" y="399"/>
                </a:lnTo>
                <a:lnTo>
                  <a:pt x="2234" y="408"/>
                </a:lnTo>
                <a:lnTo>
                  <a:pt x="2243" y="408"/>
                </a:lnTo>
                <a:lnTo>
                  <a:pt x="2252" y="408"/>
                </a:lnTo>
                <a:lnTo>
                  <a:pt x="2261" y="399"/>
                </a:lnTo>
                <a:lnTo>
                  <a:pt x="2270" y="399"/>
                </a:lnTo>
                <a:lnTo>
                  <a:pt x="2279" y="408"/>
                </a:lnTo>
                <a:lnTo>
                  <a:pt x="2288" y="408"/>
                </a:lnTo>
                <a:lnTo>
                  <a:pt x="2288" y="399"/>
                </a:lnTo>
                <a:lnTo>
                  <a:pt x="2296" y="399"/>
                </a:lnTo>
                <a:lnTo>
                  <a:pt x="2305" y="399"/>
                </a:lnTo>
                <a:lnTo>
                  <a:pt x="2314" y="399"/>
                </a:lnTo>
                <a:lnTo>
                  <a:pt x="2323" y="399"/>
                </a:lnTo>
                <a:lnTo>
                  <a:pt x="2332" y="408"/>
                </a:lnTo>
                <a:lnTo>
                  <a:pt x="2341" y="399"/>
                </a:lnTo>
                <a:lnTo>
                  <a:pt x="2350" y="408"/>
                </a:lnTo>
                <a:lnTo>
                  <a:pt x="2359" y="399"/>
                </a:lnTo>
                <a:lnTo>
                  <a:pt x="2367" y="408"/>
                </a:lnTo>
                <a:lnTo>
                  <a:pt x="2367" y="399"/>
                </a:lnTo>
                <a:lnTo>
                  <a:pt x="2376" y="399"/>
                </a:lnTo>
              </a:path>
            </a:pathLst>
          </a:custGeom>
          <a:noFill/>
          <a:ln w="285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5" name="Freeform 52"/>
          <p:cNvSpPr>
            <a:spLocks/>
          </p:cNvSpPr>
          <p:nvPr/>
        </p:nvSpPr>
        <p:spPr bwMode="auto">
          <a:xfrm>
            <a:off x="2513187" y="4784767"/>
            <a:ext cx="961737" cy="190204"/>
          </a:xfrm>
          <a:custGeom>
            <a:avLst/>
            <a:gdLst>
              <a:gd name="T0" fmla="*/ 718 w 718"/>
              <a:gd name="T1" fmla="*/ 142 h 142"/>
              <a:gd name="T2" fmla="*/ 700 w 718"/>
              <a:gd name="T3" fmla="*/ 142 h 142"/>
              <a:gd name="T4" fmla="*/ 692 w 718"/>
              <a:gd name="T5" fmla="*/ 142 h 142"/>
              <a:gd name="T6" fmla="*/ 683 w 718"/>
              <a:gd name="T7" fmla="*/ 142 h 142"/>
              <a:gd name="T8" fmla="*/ 665 w 718"/>
              <a:gd name="T9" fmla="*/ 133 h 142"/>
              <a:gd name="T10" fmla="*/ 656 w 718"/>
              <a:gd name="T11" fmla="*/ 133 h 142"/>
              <a:gd name="T12" fmla="*/ 647 w 718"/>
              <a:gd name="T13" fmla="*/ 133 h 142"/>
              <a:gd name="T14" fmla="*/ 629 w 718"/>
              <a:gd name="T15" fmla="*/ 133 h 142"/>
              <a:gd name="T16" fmla="*/ 621 w 718"/>
              <a:gd name="T17" fmla="*/ 124 h 142"/>
              <a:gd name="T18" fmla="*/ 612 w 718"/>
              <a:gd name="T19" fmla="*/ 124 h 142"/>
              <a:gd name="T20" fmla="*/ 594 w 718"/>
              <a:gd name="T21" fmla="*/ 124 h 142"/>
              <a:gd name="T22" fmla="*/ 585 w 718"/>
              <a:gd name="T23" fmla="*/ 116 h 142"/>
              <a:gd name="T24" fmla="*/ 576 w 718"/>
              <a:gd name="T25" fmla="*/ 116 h 142"/>
              <a:gd name="T26" fmla="*/ 559 w 718"/>
              <a:gd name="T27" fmla="*/ 107 h 142"/>
              <a:gd name="T28" fmla="*/ 550 w 718"/>
              <a:gd name="T29" fmla="*/ 107 h 142"/>
              <a:gd name="T30" fmla="*/ 541 w 718"/>
              <a:gd name="T31" fmla="*/ 98 h 142"/>
              <a:gd name="T32" fmla="*/ 523 w 718"/>
              <a:gd name="T33" fmla="*/ 89 h 142"/>
              <a:gd name="T34" fmla="*/ 514 w 718"/>
              <a:gd name="T35" fmla="*/ 80 h 142"/>
              <a:gd name="T36" fmla="*/ 505 w 718"/>
              <a:gd name="T37" fmla="*/ 71 h 142"/>
              <a:gd name="T38" fmla="*/ 488 w 718"/>
              <a:gd name="T39" fmla="*/ 54 h 142"/>
              <a:gd name="T40" fmla="*/ 479 w 718"/>
              <a:gd name="T41" fmla="*/ 45 h 142"/>
              <a:gd name="T42" fmla="*/ 470 w 718"/>
              <a:gd name="T43" fmla="*/ 36 h 142"/>
              <a:gd name="T44" fmla="*/ 452 w 718"/>
              <a:gd name="T45" fmla="*/ 27 h 142"/>
              <a:gd name="T46" fmla="*/ 443 w 718"/>
              <a:gd name="T47" fmla="*/ 18 h 142"/>
              <a:gd name="T48" fmla="*/ 434 w 718"/>
              <a:gd name="T49" fmla="*/ 9 h 142"/>
              <a:gd name="T50" fmla="*/ 417 w 718"/>
              <a:gd name="T51" fmla="*/ 9 h 142"/>
              <a:gd name="T52" fmla="*/ 408 w 718"/>
              <a:gd name="T53" fmla="*/ 9 h 142"/>
              <a:gd name="T54" fmla="*/ 399 w 718"/>
              <a:gd name="T55" fmla="*/ 9 h 142"/>
              <a:gd name="T56" fmla="*/ 390 w 718"/>
              <a:gd name="T57" fmla="*/ 9 h 142"/>
              <a:gd name="T58" fmla="*/ 372 w 718"/>
              <a:gd name="T59" fmla="*/ 18 h 142"/>
              <a:gd name="T60" fmla="*/ 363 w 718"/>
              <a:gd name="T61" fmla="*/ 27 h 142"/>
              <a:gd name="T62" fmla="*/ 355 w 718"/>
              <a:gd name="T63" fmla="*/ 36 h 142"/>
              <a:gd name="T64" fmla="*/ 337 w 718"/>
              <a:gd name="T65" fmla="*/ 45 h 142"/>
              <a:gd name="T66" fmla="*/ 328 w 718"/>
              <a:gd name="T67" fmla="*/ 54 h 142"/>
              <a:gd name="T68" fmla="*/ 319 w 718"/>
              <a:gd name="T69" fmla="*/ 62 h 142"/>
              <a:gd name="T70" fmla="*/ 301 w 718"/>
              <a:gd name="T71" fmla="*/ 71 h 142"/>
              <a:gd name="T72" fmla="*/ 293 w 718"/>
              <a:gd name="T73" fmla="*/ 71 h 142"/>
              <a:gd name="T74" fmla="*/ 284 w 718"/>
              <a:gd name="T75" fmla="*/ 80 h 142"/>
              <a:gd name="T76" fmla="*/ 266 w 718"/>
              <a:gd name="T77" fmla="*/ 80 h 142"/>
              <a:gd name="T78" fmla="*/ 257 w 718"/>
              <a:gd name="T79" fmla="*/ 89 h 142"/>
              <a:gd name="T80" fmla="*/ 248 w 718"/>
              <a:gd name="T81" fmla="*/ 89 h 142"/>
              <a:gd name="T82" fmla="*/ 230 w 718"/>
              <a:gd name="T83" fmla="*/ 98 h 142"/>
              <a:gd name="T84" fmla="*/ 222 w 718"/>
              <a:gd name="T85" fmla="*/ 98 h 142"/>
              <a:gd name="T86" fmla="*/ 213 w 718"/>
              <a:gd name="T87" fmla="*/ 98 h 142"/>
              <a:gd name="T88" fmla="*/ 195 w 718"/>
              <a:gd name="T89" fmla="*/ 98 h 142"/>
              <a:gd name="T90" fmla="*/ 186 w 718"/>
              <a:gd name="T91" fmla="*/ 107 h 142"/>
              <a:gd name="T92" fmla="*/ 177 w 718"/>
              <a:gd name="T93" fmla="*/ 107 h 142"/>
              <a:gd name="T94" fmla="*/ 160 w 718"/>
              <a:gd name="T95" fmla="*/ 107 h 142"/>
              <a:gd name="T96" fmla="*/ 151 w 718"/>
              <a:gd name="T97" fmla="*/ 116 h 142"/>
              <a:gd name="T98" fmla="*/ 142 w 718"/>
              <a:gd name="T99" fmla="*/ 116 h 142"/>
              <a:gd name="T100" fmla="*/ 124 w 718"/>
              <a:gd name="T101" fmla="*/ 116 h 142"/>
              <a:gd name="T102" fmla="*/ 115 w 718"/>
              <a:gd name="T103" fmla="*/ 116 h 142"/>
              <a:gd name="T104" fmla="*/ 106 w 718"/>
              <a:gd name="T105" fmla="*/ 124 h 142"/>
              <a:gd name="T106" fmla="*/ 97 w 718"/>
              <a:gd name="T107" fmla="*/ 124 h 142"/>
              <a:gd name="T108" fmla="*/ 80 w 718"/>
              <a:gd name="T109" fmla="*/ 124 h 142"/>
              <a:gd name="T110" fmla="*/ 71 w 718"/>
              <a:gd name="T111" fmla="*/ 133 h 142"/>
              <a:gd name="T112" fmla="*/ 62 w 718"/>
              <a:gd name="T113" fmla="*/ 133 h 142"/>
              <a:gd name="T114" fmla="*/ 44 w 718"/>
              <a:gd name="T115" fmla="*/ 133 h 142"/>
              <a:gd name="T116" fmla="*/ 35 w 718"/>
              <a:gd name="T117" fmla="*/ 133 h 142"/>
              <a:gd name="T118" fmla="*/ 27 w 718"/>
              <a:gd name="T119" fmla="*/ 142 h 142"/>
              <a:gd name="T120" fmla="*/ 9 w 718"/>
              <a:gd name="T121" fmla="*/ 142 h 142"/>
              <a:gd name="T122" fmla="*/ 0 w 718"/>
              <a:gd name="T123"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8" h="142">
                <a:moveTo>
                  <a:pt x="718" y="142"/>
                </a:moveTo>
                <a:lnTo>
                  <a:pt x="718" y="142"/>
                </a:lnTo>
                <a:lnTo>
                  <a:pt x="718" y="142"/>
                </a:lnTo>
                <a:lnTo>
                  <a:pt x="709" y="142"/>
                </a:lnTo>
                <a:lnTo>
                  <a:pt x="709" y="142"/>
                </a:lnTo>
                <a:lnTo>
                  <a:pt x="700" y="142"/>
                </a:lnTo>
                <a:lnTo>
                  <a:pt x="700" y="142"/>
                </a:lnTo>
                <a:lnTo>
                  <a:pt x="692" y="142"/>
                </a:lnTo>
                <a:lnTo>
                  <a:pt x="692" y="142"/>
                </a:lnTo>
                <a:lnTo>
                  <a:pt x="683" y="142"/>
                </a:lnTo>
                <a:lnTo>
                  <a:pt x="683" y="142"/>
                </a:lnTo>
                <a:lnTo>
                  <a:pt x="683" y="142"/>
                </a:lnTo>
                <a:lnTo>
                  <a:pt x="674" y="142"/>
                </a:lnTo>
                <a:lnTo>
                  <a:pt x="674" y="142"/>
                </a:lnTo>
                <a:lnTo>
                  <a:pt x="665" y="133"/>
                </a:lnTo>
                <a:lnTo>
                  <a:pt x="665" y="133"/>
                </a:lnTo>
                <a:lnTo>
                  <a:pt x="656" y="133"/>
                </a:lnTo>
                <a:lnTo>
                  <a:pt x="656" y="133"/>
                </a:lnTo>
                <a:lnTo>
                  <a:pt x="647" y="133"/>
                </a:lnTo>
                <a:lnTo>
                  <a:pt x="647" y="133"/>
                </a:lnTo>
                <a:lnTo>
                  <a:pt x="647" y="133"/>
                </a:lnTo>
                <a:lnTo>
                  <a:pt x="638" y="133"/>
                </a:lnTo>
                <a:lnTo>
                  <a:pt x="638" y="133"/>
                </a:lnTo>
                <a:lnTo>
                  <a:pt x="629" y="133"/>
                </a:lnTo>
                <a:lnTo>
                  <a:pt x="629" y="133"/>
                </a:lnTo>
                <a:lnTo>
                  <a:pt x="621" y="133"/>
                </a:lnTo>
                <a:lnTo>
                  <a:pt x="621" y="124"/>
                </a:lnTo>
                <a:lnTo>
                  <a:pt x="621" y="124"/>
                </a:lnTo>
                <a:lnTo>
                  <a:pt x="612" y="124"/>
                </a:lnTo>
                <a:lnTo>
                  <a:pt x="612" y="124"/>
                </a:lnTo>
                <a:lnTo>
                  <a:pt x="603" y="124"/>
                </a:lnTo>
                <a:lnTo>
                  <a:pt x="603" y="124"/>
                </a:lnTo>
                <a:lnTo>
                  <a:pt x="594" y="124"/>
                </a:lnTo>
                <a:lnTo>
                  <a:pt x="594" y="124"/>
                </a:lnTo>
                <a:lnTo>
                  <a:pt x="585" y="116"/>
                </a:lnTo>
                <a:lnTo>
                  <a:pt x="585" y="116"/>
                </a:lnTo>
                <a:lnTo>
                  <a:pt x="585" y="116"/>
                </a:lnTo>
                <a:lnTo>
                  <a:pt x="576" y="116"/>
                </a:lnTo>
                <a:lnTo>
                  <a:pt x="576" y="116"/>
                </a:lnTo>
                <a:lnTo>
                  <a:pt x="567" y="116"/>
                </a:lnTo>
                <a:lnTo>
                  <a:pt x="567" y="107"/>
                </a:lnTo>
                <a:lnTo>
                  <a:pt x="559" y="107"/>
                </a:lnTo>
                <a:lnTo>
                  <a:pt x="559" y="107"/>
                </a:lnTo>
                <a:lnTo>
                  <a:pt x="550" y="107"/>
                </a:lnTo>
                <a:lnTo>
                  <a:pt x="550" y="107"/>
                </a:lnTo>
                <a:lnTo>
                  <a:pt x="550" y="98"/>
                </a:lnTo>
                <a:lnTo>
                  <a:pt x="541" y="98"/>
                </a:lnTo>
                <a:lnTo>
                  <a:pt x="541" y="98"/>
                </a:lnTo>
                <a:lnTo>
                  <a:pt x="532" y="89"/>
                </a:lnTo>
                <a:lnTo>
                  <a:pt x="532" y="89"/>
                </a:lnTo>
                <a:lnTo>
                  <a:pt x="523" y="89"/>
                </a:lnTo>
                <a:lnTo>
                  <a:pt x="523" y="80"/>
                </a:lnTo>
                <a:lnTo>
                  <a:pt x="514" y="80"/>
                </a:lnTo>
                <a:lnTo>
                  <a:pt x="514" y="80"/>
                </a:lnTo>
                <a:lnTo>
                  <a:pt x="514" y="71"/>
                </a:lnTo>
                <a:lnTo>
                  <a:pt x="505" y="71"/>
                </a:lnTo>
                <a:lnTo>
                  <a:pt x="505" y="71"/>
                </a:lnTo>
                <a:lnTo>
                  <a:pt x="496" y="62"/>
                </a:lnTo>
                <a:lnTo>
                  <a:pt x="496" y="62"/>
                </a:lnTo>
                <a:lnTo>
                  <a:pt x="488" y="54"/>
                </a:lnTo>
                <a:lnTo>
                  <a:pt x="488" y="54"/>
                </a:lnTo>
                <a:lnTo>
                  <a:pt x="488" y="54"/>
                </a:lnTo>
                <a:lnTo>
                  <a:pt x="479" y="45"/>
                </a:lnTo>
                <a:lnTo>
                  <a:pt x="479" y="45"/>
                </a:lnTo>
                <a:lnTo>
                  <a:pt x="470" y="36"/>
                </a:lnTo>
                <a:lnTo>
                  <a:pt x="470" y="36"/>
                </a:lnTo>
                <a:lnTo>
                  <a:pt x="461" y="36"/>
                </a:lnTo>
                <a:lnTo>
                  <a:pt x="461" y="27"/>
                </a:lnTo>
                <a:lnTo>
                  <a:pt x="452" y="27"/>
                </a:lnTo>
                <a:lnTo>
                  <a:pt x="452" y="18"/>
                </a:lnTo>
                <a:lnTo>
                  <a:pt x="452" y="18"/>
                </a:lnTo>
                <a:lnTo>
                  <a:pt x="443" y="18"/>
                </a:lnTo>
                <a:lnTo>
                  <a:pt x="443" y="18"/>
                </a:lnTo>
                <a:lnTo>
                  <a:pt x="434" y="9"/>
                </a:lnTo>
                <a:lnTo>
                  <a:pt x="434" y="9"/>
                </a:lnTo>
                <a:lnTo>
                  <a:pt x="426" y="9"/>
                </a:lnTo>
                <a:lnTo>
                  <a:pt x="426" y="9"/>
                </a:lnTo>
                <a:lnTo>
                  <a:pt x="417" y="9"/>
                </a:lnTo>
                <a:lnTo>
                  <a:pt x="417" y="9"/>
                </a:lnTo>
                <a:lnTo>
                  <a:pt x="417" y="0"/>
                </a:lnTo>
                <a:lnTo>
                  <a:pt x="408" y="9"/>
                </a:lnTo>
                <a:lnTo>
                  <a:pt x="408" y="9"/>
                </a:lnTo>
                <a:lnTo>
                  <a:pt x="399" y="9"/>
                </a:lnTo>
                <a:lnTo>
                  <a:pt x="399" y="9"/>
                </a:lnTo>
                <a:lnTo>
                  <a:pt x="390" y="9"/>
                </a:lnTo>
                <a:lnTo>
                  <a:pt x="390" y="9"/>
                </a:lnTo>
                <a:lnTo>
                  <a:pt x="390" y="9"/>
                </a:lnTo>
                <a:lnTo>
                  <a:pt x="381" y="18"/>
                </a:lnTo>
                <a:lnTo>
                  <a:pt x="381" y="18"/>
                </a:lnTo>
                <a:lnTo>
                  <a:pt x="372" y="18"/>
                </a:lnTo>
                <a:lnTo>
                  <a:pt x="372" y="18"/>
                </a:lnTo>
                <a:lnTo>
                  <a:pt x="363" y="27"/>
                </a:lnTo>
                <a:lnTo>
                  <a:pt x="363" y="27"/>
                </a:lnTo>
                <a:lnTo>
                  <a:pt x="355" y="27"/>
                </a:lnTo>
                <a:lnTo>
                  <a:pt x="355" y="36"/>
                </a:lnTo>
                <a:lnTo>
                  <a:pt x="355" y="36"/>
                </a:lnTo>
                <a:lnTo>
                  <a:pt x="346" y="36"/>
                </a:lnTo>
                <a:lnTo>
                  <a:pt x="346" y="45"/>
                </a:lnTo>
                <a:lnTo>
                  <a:pt x="337" y="45"/>
                </a:lnTo>
                <a:lnTo>
                  <a:pt x="337" y="45"/>
                </a:lnTo>
                <a:lnTo>
                  <a:pt x="328" y="54"/>
                </a:lnTo>
                <a:lnTo>
                  <a:pt x="328" y="54"/>
                </a:lnTo>
                <a:lnTo>
                  <a:pt x="319" y="54"/>
                </a:lnTo>
                <a:lnTo>
                  <a:pt x="319" y="62"/>
                </a:lnTo>
                <a:lnTo>
                  <a:pt x="319" y="62"/>
                </a:lnTo>
                <a:lnTo>
                  <a:pt x="310" y="62"/>
                </a:lnTo>
                <a:lnTo>
                  <a:pt x="310" y="62"/>
                </a:lnTo>
                <a:lnTo>
                  <a:pt x="301" y="71"/>
                </a:lnTo>
                <a:lnTo>
                  <a:pt x="301" y="71"/>
                </a:lnTo>
                <a:lnTo>
                  <a:pt x="293" y="71"/>
                </a:lnTo>
                <a:lnTo>
                  <a:pt x="293" y="71"/>
                </a:lnTo>
                <a:lnTo>
                  <a:pt x="293" y="71"/>
                </a:lnTo>
                <a:lnTo>
                  <a:pt x="284" y="80"/>
                </a:lnTo>
                <a:lnTo>
                  <a:pt x="284" y="80"/>
                </a:lnTo>
                <a:lnTo>
                  <a:pt x="275" y="80"/>
                </a:lnTo>
                <a:lnTo>
                  <a:pt x="275" y="80"/>
                </a:lnTo>
                <a:lnTo>
                  <a:pt x="266" y="80"/>
                </a:lnTo>
                <a:lnTo>
                  <a:pt x="266" y="80"/>
                </a:lnTo>
                <a:lnTo>
                  <a:pt x="257" y="89"/>
                </a:lnTo>
                <a:lnTo>
                  <a:pt x="257" y="89"/>
                </a:lnTo>
                <a:lnTo>
                  <a:pt x="257" y="89"/>
                </a:lnTo>
                <a:lnTo>
                  <a:pt x="248" y="89"/>
                </a:lnTo>
                <a:lnTo>
                  <a:pt x="248" y="89"/>
                </a:lnTo>
                <a:lnTo>
                  <a:pt x="239" y="89"/>
                </a:lnTo>
                <a:lnTo>
                  <a:pt x="239" y="89"/>
                </a:lnTo>
                <a:lnTo>
                  <a:pt x="230" y="98"/>
                </a:lnTo>
                <a:lnTo>
                  <a:pt x="230" y="98"/>
                </a:lnTo>
                <a:lnTo>
                  <a:pt x="222" y="98"/>
                </a:lnTo>
                <a:lnTo>
                  <a:pt x="222" y="98"/>
                </a:lnTo>
                <a:lnTo>
                  <a:pt x="222" y="98"/>
                </a:lnTo>
                <a:lnTo>
                  <a:pt x="213" y="98"/>
                </a:lnTo>
                <a:lnTo>
                  <a:pt x="213" y="98"/>
                </a:lnTo>
                <a:lnTo>
                  <a:pt x="204" y="98"/>
                </a:lnTo>
                <a:lnTo>
                  <a:pt x="204" y="98"/>
                </a:lnTo>
                <a:lnTo>
                  <a:pt x="195" y="98"/>
                </a:lnTo>
                <a:lnTo>
                  <a:pt x="195" y="107"/>
                </a:lnTo>
                <a:lnTo>
                  <a:pt x="195" y="107"/>
                </a:lnTo>
                <a:lnTo>
                  <a:pt x="186" y="107"/>
                </a:lnTo>
                <a:lnTo>
                  <a:pt x="186" y="107"/>
                </a:lnTo>
                <a:lnTo>
                  <a:pt x="177" y="107"/>
                </a:lnTo>
                <a:lnTo>
                  <a:pt x="177" y="107"/>
                </a:lnTo>
                <a:lnTo>
                  <a:pt x="168" y="107"/>
                </a:lnTo>
                <a:lnTo>
                  <a:pt x="168" y="107"/>
                </a:lnTo>
                <a:lnTo>
                  <a:pt x="160" y="107"/>
                </a:lnTo>
                <a:lnTo>
                  <a:pt x="160" y="107"/>
                </a:lnTo>
                <a:lnTo>
                  <a:pt x="160" y="116"/>
                </a:lnTo>
                <a:lnTo>
                  <a:pt x="151" y="116"/>
                </a:lnTo>
                <a:lnTo>
                  <a:pt x="151" y="116"/>
                </a:lnTo>
                <a:lnTo>
                  <a:pt x="142" y="116"/>
                </a:lnTo>
                <a:lnTo>
                  <a:pt x="142" y="116"/>
                </a:lnTo>
                <a:lnTo>
                  <a:pt x="133" y="116"/>
                </a:lnTo>
                <a:lnTo>
                  <a:pt x="133" y="116"/>
                </a:lnTo>
                <a:lnTo>
                  <a:pt x="124" y="116"/>
                </a:lnTo>
                <a:lnTo>
                  <a:pt x="124" y="116"/>
                </a:lnTo>
                <a:lnTo>
                  <a:pt x="124" y="116"/>
                </a:lnTo>
                <a:lnTo>
                  <a:pt x="115" y="116"/>
                </a:lnTo>
                <a:lnTo>
                  <a:pt x="115" y="116"/>
                </a:lnTo>
                <a:lnTo>
                  <a:pt x="106" y="124"/>
                </a:lnTo>
                <a:lnTo>
                  <a:pt x="106" y="124"/>
                </a:lnTo>
                <a:lnTo>
                  <a:pt x="97" y="124"/>
                </a:lnTo>
                <a:lnTo>
                  <a:pt x="97" y="124"/>
                </a:lnTo>
                <a:lnTo>
                  <a:pt x="97" y="124"/>
                </a:lnTo>
                <a:lnTo>
                  <a:pt x="89" y="124"/>
                </a:lnTo>
                <a:lnTo>
                  <a:pt x="89" y="124"/>
                </a:lnTo>
                <a:lnTo>
                  <a:pt x="80" y="124"/>
                </a:lnTo>
                <a:lnTo>
                  <a:pt x="80" y="124"/>
                </a:lnTo>
                <a:lnTo>
                  <a:pt x="71" y="124"/>
                </a:lnTo>
                <a:lnTo>
                  <a:pt x="71" y="133"/>
                </a:lnTo>
                <a:lnTo>
                  <a:pt x="62" y="133"/>
                </a:lnTo>
                <a:lnTo>
                  <a:pt x="62" y="133"/>
                </a:lnTo>
                <a:lnTo>
                  <a:pt x="62" y="133"/>
                </a:lnTo>
                <a:lnTo>
                  <a:pt x="53" y="133"/>
                </a:lnTo>
                <a:lnTo>
                  <a:pt x="53" y="133"/>
                </a:lnTo>
                <a:lnTo>
                  <a:pt x="44" y="133"/>
                </a:lnTo>
                <a:lnTo>
                  <a:pt x="44" y="133"/>
                </a:lnTo>
                <a:lnTo>
                  <a:pt x="35" y="133"/>
                </a:lnTo>
                <a:lnTo>
                  <a:pt x="35" y="133"/>
                </a:lnTo>
                <a:lnTo>
                  <a:pt x="27" y="133"/>
                </a:lnTo>
                <a:lnTo>
                  <a:pt x="27" y="133"/>
                </a:lnTo>
                <a:lnTo>
                  <a:pt x="27" y="142"/>
                </a:lnTo>
                <a:lnTo>
                  <a:pt x="18" y="142"/>
                </a:lnTo>
                <a:lnTo>
                  <a:pt x="18" y="142"/>
                </a:lnTo>
                <a:lnTo>
                  <a:pt x="9" y="142"/>
                </a:lnTo>
                <a:lnTo>
                  <a:pt x="9" y="142"/>
                </a:lnTo>
                <a:lnTo>
                  <a:pt x="0" y="142"/>
                </a:lnTo>
                <a:lnTo>
                  <a:pt x="0" y="142"/>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6" name="Freeform 53"/>
          <p:cNvSpPr>
            <a:spLocks/>
          </p:cNvSpPr>
          <p:nvPr/>
        </p:nvSpPr>
        <p:spPr bwMode="auto">
          <a:xfrm>
            <a:off x="2738218" y="4784767"/>
            <a:ext cx="973793" cy="190204"/>
          </a:xfrm>
          <a:custGeom>
            <a:avLst/>
            <a:gdLst>
              <a:gd name="T0" fmla="*/ 719 w 727"/>
              <a:gd name="T1" fmla="*/ 142 h 142"/>
              <a:gd name="T2" fmla="*/ 701 w 727"/>
              <a:gd name="T3" fmla="*/ 142 h 142"/>
              <a:gd name="T4" fmla="*/ 692 w 727"/>
              <a:gd name="T5" fmla="*/ 142 h 142"/>
              <a:gd name="T6" fmla="*/ 683 w 727"/>
              <a:gd name="T7" fmla="*/ 142 h 142"/>
              <a:gd name="T8" fmla="*/ 665 w 727"/>
              <a:gd name="T9" fmla="*/ 133 h 142"/>
              <a:gd name="T10" fmla="*/ 657 w 727"/>
              <a:gd name="T11" fmla="*/ 133 h 142"/>
              <a:gd name="T12" fmla="*/ 648 w 727"/>
              <a:gd name="T13" fmla="*/ 133 h 142"/>
              <a:gd name="T14" fmla="*/ 630 w 727"/>
              <a:gd name="T15" fmla="*/ 133 h 142"/>
              <a:gd name="T16" fmla="*/ 621 w 727"/>
              <a:gd name="T17" fmla="*/ 124 h 142"/>
              <a:gd name="T18" fmla="*/ 612 w 727"/>
              <a:gd name="T19" fmla="*/ 124 h 142"/>
              <a:gd name="T20" fmla="*/ 603 w 727"/>
              <a:gd name="T21" fmla="*/ 124 h 142"/>
              <a:gd name="T22" fmla="*/ 586 w 727"/>
              <a:gd name="T23" fmla="*/ 116 h 142"/>
              <a:gd name="T24" fmla="*/ 577 w 727"/>
              <a:gd name="T25" fmla="*/ 116 h 142"/>
              <a:gd name="T26" fmla="*/ 568 w 727"/>
              <a:gd name="T27" fmla="*/ 107 h 142"/>
              <a:gd name="T28" fmla="*/ 550 w 727"/>
              <a:gd name="T29" fmla="*/ 107 h 142"/>
              <a:gd name="T30" fmla="*/ 541 w 727"/>
              <a:gd name="T31" fmla="*/ 98 h 142"/>
              <a:gd name="T32" fmla="*/ 532 w 727"/>
              <a:gd name="T33" fmla="*/ 89 h 142"/>
              <a:gd name="T34" fmla="*/ 515 w 727"/>
              <a:gd name="T35" fmla="*/ 80 h 142"/>
              <a:gd name="T36" fmla="*/ 506 w 727"/>
              <a:gd name="T37" fmla="*/ 71 h 142"/>
              <a:gd name="T38" fmla="*/ 497 w 727"/>
              <a:gd name="T39" fmla="*/ 54 h 142"/>
              <a:gd name="T40" fmla="*/ 479 w 727"/>
              <a:gd name="T41" fmla="*/ 45 h 142"/>
              <a:gd name="T42" fmla="*/ 470 w 727"/>
              <a:gd name="T43" fmla="*/ 36 h 142"/>
              <a:gd name="T44" fmla="*/ 461 w 727"/>
              <a:gd name="T45" fmla="*/ 27 h 142"/>
              <a:gd name="T46" fmla="*/ 444 w 727"/>
              <a:gd name="T47" fmla="*/ 18 h 142"/>
              <a:gd name="T48" fmla="*/ 435 w 727"/>
              <a:gd name="T49" fmla="*/ 9 h 142"/>
              <a:gd name="T50" fmla="*/ 426 w 727"/>
              <a:gd name="T51" fmla="*/ 9 h 142"/>
              <a:gd name="T52" fmla="*/ 408 w 727"/>
              <a:gd name="T53" fmla="*/ 9 h 142"/>
              <a:gd name="T54" fmla="*/ 399 w 727"/>
              <a:gd name="T55" fmla="*/ 9 h 142"/>
              <a:gd name="T56" fmla="*/ 391 w 727"/>
              <a:gd name="T57" fmla="*/ 9 h 142"/>
              <a:gd name="T58" fmla="*/ 373 w 727"/>
              <a:gd name="T59" fmla="*/ 18 h 142"/>
              <a:gd name="T60" fmla="*/ 364 w 727"/>
              <a:gd name="T61" fmla="*/ 27 h 142"/>
              <a:gd name="T62" fmla="*/ 355 w 727"/>
              <a:gd name="T63" fmla="*/ 36 h 142"/>
              <a:gd name="T64" fmla="*/ 337 w 727"/>
              <a:gd name="T65" fmla="*/ 45 h 142"/>
              <a:gd name="T66" fmla="*/ 328 w 727"/>
              <a:gd name="T67" fmla="*/ 54 h 142"/>
              <a:gd name="T68" fmla="*/ 320 w 727"/>
              <a:gd name="T69" fmla="*/ 62 h 142"/>
              <a:gd name="T70" fmla="*/ 311 w 727"/>
              <a:gd name="T71" fmla="*/ 71 h 142"/>
              <a:gd name="T72" fmla="*/ 293 w 727"/>
              <a:gd name="T73" fmla="*/ 71 h 142"/>
              <a:gd name="T74" fmla="*/ 284 w 727"/>
              <a:gd name="T75" fmla="*/ 80 h 142"/>
              <a:gd name="T76" fmla="*/ 275 w 727"/>
              <a:gd name="T77" fmla="*/ 80 h 142"/>
              <a:gd name="T78" fmla="*/ 258 w 727"/>
              <a:gd name="T79" fmla="*/ 89 h 142"/>
              <a:gd name="T80" fmla="*/ 249 w 727"/>
              <a:gd name="T81" fmla="*/ 89 h 142"/>
              <a:gd name="T82" fmla="*/ 240 w 727"/>
              <a:gd name="T83" fmla="*/ 98 h 142"/>
              <a:gd name="T84" fmla="*/ 222 w 727"/>
              <a:gd name="T85" fmla="*/ 98 h 142"/>
              <a:gd name="T86" fmla="*/ 213 w 727"/>
              <a:gd name="T87" fmla="*/ 98 h 142"/>
              <a:gd name="T88" fmla="*/ 204 w 727"/>
              <a:gd name="T89" fmla="*/ 98 h 142"/>
              <a:gd name="T90" fmla="*/ 187 w 727"/>
              <a:gd name="T91" fmla="*/ 107 h 142"/>
              <a:gd name="T92" fmla="*/ 178 w 727"/>
              <a:gd name="T93" fmla="*/ 107 h 142"/>
              <a:gd name="T94" fmla="*/ 169 w 727"/>
              <a:gd name="T95" fmla="*/ 107 h 142"/>
              <a:gd name="T96" fmla="*/ 151 w 727"/>
              <a:gd name="T97" fmla="*/ 116 h 142"/>
              <a:gd name="T98" fmla="*/ 142 w 727"/>
              <a:gd name="T99" fmla="*/ 116 h 142"/>
              <a:gd name="T100" fmla="*/ 133 w 727"/>
              <a:gd name="T101" fmla="*/ 116 h 142"/>
              <a:gd name="T102" fmla="*/ 116 w 727"/>
              <a:gd name="T103" fmla="*/ 116 h 142"/>
              <a:gd name="T104" fmla="*/ 107 w 727"/>
              <a:gd name="T105" fmla="*/ 124 h 142"/>
              <a:gd name="T106" fmla="*/ 98 w 727"/>
              <a:gd name="T107" fmla="*/ 124 h 142"/>
              <a:gd name="T108" fmla="*/ 80 w 727"/>
              <a:gd name="T109" fmla="*/ 124 h 142"/>
              <a:gd name="T110" fmla="*/ 71 w 727"/>
              <a:gd name="T111" fmla="*/ 133 h 142"/>
              <a:gd name="T112" fmla="*/ 62 w 727"/>
              <a:gd name="T113" fmla="*/ 133 h 142"/>
              <a:gd name="T114" fmla="*/ 45 w 727"/>
              <a:gd name="T115" fmla="*/ 133 h 142"/>
              <a:gd name="T116" fmla="*/ 36 w 727"/>
              <a:gd name="T117" fmla="*/ 133 h 142"/>
              <a:gd name="T118" fmla="*/ 27 w 727"/>
              <a:gd name="T119" fmla="*/ 142 h 142"/>
              <a:gd name="T120" fmla="*/ 18 w 727"/>
              <a:gd name="T121" fmla="*/ 142 h 142"/>
              <a:gd name="T122" fmla="*/ 0 w 727"/>
              <a:gd name="T123"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27" h="142">
                <a:moveTo>
                  <a:pt x="727" y="142"/>
                </a:moveTo>
                <a:lnTo>
                  <a:pt x="719" y="142"/>
                </a:lnTo>
                <a:lnTo>
                  <a:pt x="719" y="142"/>
                </a:lnTo>
                <a:lnTo>
                  <a:pt x="710" y="142"/>
                </a:lnTo>
                <a:lnTo>
                  <a:pt x="710" y="142"/>
                </a:lnTo>
                <a:lnTo>
                  <a:pt x="701" y="142"/>
                </a:lnTo>
                <a:lnTo>
                  <a:pt x="701" y="142"/>
                </a:lnTo>
                <a:lnTo>
                  <a:pt x="701" y="142"/>
                </a:lnTo>
                <a:lnTo>
                  <a:pt x="692" y="142"/>
                </a:lnTo>
                <a:lnTo>
                  <a:pt x="692" y="142"/>
                </a:lnTo>
                <a:lnTo>
                  <a:pt x="683" y="142"/>
                </a:lnTo>
                <a:lnTo>
                  <a:pt x="683" y="142"/>
                </a:lnTo>
                <a:lnTo>
                  <a:pt x="674" y="142"/>
                </a:lnTo>
                <a:lnTo>
                  <a:pt x="674" y="142"/>
                </a:lnTo>
                <a:lnTo>
                  <a:pt x="665" y="133"/>
                </a:lnTo>
                <a:lnTo>
                  <a:pt x="665" y="133"/>
                </a:lnTo>
                <a:lnTo>
                  <a:pt x="665" y="133"/>
                </a:lnTo>
                <a:lnTo>
                  <a:pt x="657" y="133"/>
                </a:lnTo>
                <a:lnTo>
                  <a:pt x="657" y="133"/>
                </a:lnTo>
                <a:lnTo>
                  <a:pt x="648" y="133"/>
                </a:lnTo>
                <a:lnTo>
                  <a:pt x="648" y="133"/>
                </a:lnTo>
                <a:lnTo>
                  <a:pt x="639" y="133"/>
                </a:lnTo>
                <a:lnTo>
                  <a:pt x="639" y="133"/>
                </a:lnTo>
                <a:lnTo>
                  <a:pt x="630" y="133"/>
                </a:lnTo>
                <a:lnTo>
                  <a:pt x="630" y="133"/>
                </a:lnTo>
                <a:lnTo>
                  <a:pt x="630" y="133"/>
                </a:lnTo>
                <a:lnTo>
                  <a:pt x="621" y="124"/>
                </a:lnTo>
                <a:lnTo>
                  <a:pt x="621" y="124"/>
                </a:lnTo>
                <a:lnTo>
                  <a:pt x="612" y="124"/>
                </a:lnTo>
                <a:lnTo>
                  <a:pt x="612" y="124"/>
                </a:lnTo>
                <a:lnTo>
                  <a:pt x="603" y="124"/>
                </a:lnTo>
                <a:lnTo>
                  <a:pt x="603" y="124"/>
                </a:lnTo>
                <a:lnTo>
                  <a:pt x="603" y="124"/>
                </a:lnTo>
                <a:lnTo>
                  <a:pt x="594" y="124"/>
                </a:lnTo>
                <a:lnTo>
                  <a:pt x="594" y="116"/>
                </a:lnTo>
                <a:lnTo>
                  <a:pt x="586" y="116"/>
                </a:lnTo>
                <a:lnTo>
                  <a:pt x="586" y="116"/>
                </a:lnTo>
                <a:lnTo>
                  <a:pt x="577" y="116"/>
                </a:lnTo>
                <a:lnTo>
                  <a:pt x="577" y="116"/>
                </a:lnTo>
                <a:lnTo>
                  <a:pt x="568" y="116"/>
                </a:lnTo>
                <a:lnTo>
                  <a:pt x="568" y="107"/>
                </a:lnTo>
                <a:lnTo>
                  <a:pt x="568" y="107"/>
                </a:lnTo>
                <a:lnTo>
                  <a:pt x="559" y="107"/>
                </a:lnTo>
                <a:lnTo>
                  <a:pt x="559" y="107"/>
                </a:lnTo>
                <a:lnTo>
                  <a:pt x="550" y="107"/>
                </a:lnTo>
                <a:lnTo>
                  <a:pt x="550" y="98"/>
                </a:lnTo>
                <a:lnTo>
                  <a:pt x="541" y="98"/>
                </a:lnTo>
                <a:lnTo>
                  <a:pt x="541" y="98"/>
                </a:lnTo>
                <a:lnTo>
                  <a:pt x="532" y="89"/>
                </a:lnTo>
                <a:lnTo>
                  <a:pt x="532" y="89"/>
                </a:lnTo>
                <a:lnTo>
                  <a:pt x="532" y="89"/>
                </a:lnTo>
                <a:lnTo>
                  <a:pt x="524" y="80"/>
                </a:lnTo>
                <a:lnTo>
                  <a:pt x="524" y="80"/>
                </a:lnTo>
                <a:lnTo>
                  <a:pt x="515" y="80"/>
                </a:lnTo>
                <a:lnTo>
                  <a:pt x="515" y="71"/>
                </a:lnTo>
                <a:lnTo>
                  <a:pt x="506" y="71"/>
                </a:lnTo>
                <a:lnTo>
                  <a:pt x="506" y="71"/>
                </a:lnTo>
                <a:lnTo>
                  <a:pt x="506" y="62"/>
                </a:lnTo>
                <a:lnTo>
                  <a:pt x="497" y="62"/>
                </a:lnTo>
                <a:lnTo>
                  <a:pt x="497" y="54"/>
                </a:lnTo>
                <a:lnTo>
                  <a:pt x="488" y="54"/>
                </a:lnTo>
                <a:lnTo>
                  <a:pt x="488" y="54"/>
                </a:lnTo>
                <a:lnTo>
                  <a:pt x="479" y="45"/>
                </a:lnTo>
                <a:lnTo>
                  <a:pt x="479" y="45"/>
                </a:lnTo>
                <a:lnTo>
                  <a:pt x="470" y="36"/>
                </a:lnTo>
                <a:lnTo>
                  <a:pt x="470" y="36"/>
                </a:lnTo>
                <a:lnTo>
                  <a:pt x="470" y="36"/>
                </a:lnTo>
                <a:lnTo>
                  <a:pt x="461" y="27"/>
                </a:lnTo>
                <a:lnTo>
                  <a:pt x="461" y="27"/>
                </a:lnTo>
                <a:lnTo>
                  <a:pt x="453" y="18"/>
                </a:lnTo>
                <a:lnTo>
                  <a:pt x="453" y="18"/>
                </a:lnTo>
                <a:lnTo>
                  <a:pt x="444" y="18"/>
                </a:lnTo>
                <a:lnTo>
                  <a:pt x="444" y="18"/>
                </a:lnTo>
                <a:lnTo>
                  <a:pt x="435" y="9"/>
                </a:lnTo>
                <a:lnTo>
                  <a:pt x="435" y="9"/>
                </a:lnTo>
                <a:lnTo>
                  <a:pt x="435" y="9"/>
                </a:lnTo>
                <a:lnTo>
                  <a:pt x="426" y="9"/>
                </a:lnTo>
                <a:lnTo>
                  <a:pt x="426" y="9"/>
                </a:lnTo>
                <a:lnTo>
                  <a:pt x="417" y="9"/>
                </a:lnTo>
                <a:lnTo>
                  <a:pt x="417" y="0"/>
                </a:lnTo>
                <a:lnTo>
                  <a:pt x="408" y="9"/>
                </a:lnTo>
                <a:lnTo>
                  <a:pt x="408" y="9"/>
                </a:lnTo>
                <a:lnTo>
                  <a:pt x="408" y="9"/>
                </a:lnTo>
                <a:lnTo>
                  <a:pt x="399" y="9"/>
                </a:lnTo>
                <a:lnTo>
                  <a:pt x="399" y="9"/>
                </a:lnTo>
                <a:lnTo>
                  <a:pt x="391" y="9"/>
                </a:lnTo>
                <a:lnTo>
                  <a:pt x="391" y="9"/>
                </a:lnTo>
                <a:lnTo>
                  <a:pt x="382" y="18"/>
                </a:lnTo>
                <a:lnTo>
                  <a:pt x="382" y="18"/>
                </a:lnTo>
                <a:lnTo>
                  <a:pt x="373" y="18"/>
                </a:lnTo>
                <a:lnTo>
                  <a:pt x="373" y="18"/>
                </a:lnTo>
                <a:lnTo>
                  <a:pt x="373" y="27"/>
                </a:lnTo>
                <a:lnTo>
                  <a:pt x="364" y="27"/>
                </a:lnTo>
                <a:lnTo>
                  <a:pt x="364" y="27"/>
                </a:lnTo>
                <a:lnTo>
                  <a:pt x="355" y="36"/>
                </a:lnTo>
                <a:lnTo>
                  <a:pt x="355" y="36"/>
                </a:lnTo>
                <a:lnTo>
                  <a:pt x="346" y="36"/>
                </a:lnTo>
                <a:lnTo>
                  <a:pt x="346" y="45"/>
                </a:lnTo>
                <a:lnTo>
                  <a:pt x="337" y="45"/>
                </a:lnTo>
                <a:lnTo>
                  <a:pt x="337" y="45"/>
                </a:lnTo>
                <a:lnTo>
                  <a:pt x="337" y="54"/>
                </a:lnTo>
                <a:lnTo>
                  <a:pt x="328" y="54"/>
                </a:lnTo>
                <a:lnTo>
                  <a:pt x="328" y="54"/>
                </a:lnTo>
                <a:lnTo>
                  <a:pt x="320" y="62"/>
                </a:lnTo>
                <a:lnTo>
                  <a:pt x="320" y="62"/>
                </a:lnTo>
                <a:lnTo>
                  <a:pt x="311" y="62"/>
                </a:lnTo>
                <a:lnTo>
                  <a:pt x="311" y="62"/>
                </a:lnTo>
                <a:lnTo>
                  <a:pt x="311" y="71"/>
                </a:lnTo>
                <a:lnTo>
                  <a:pt x="302" y="71"/>
                </a:lnTo>
                <a:lnTo>
                  <a:pt x="302" y="71"/>
                </a:lnTo>
                <a:lnTo>
                  <a:pt x="293" y="71"/>
                </a:lnTo>
                <a:lnTo>
                  <a:pt x="293" y="71"/>
                </a:lnTo>
                <a:lnTo>
                  <a:pt x="284" y="80"/>
                </a:lnTo>
                <a:lnTo>
                  <a:pt x="284" y="80"/>
                </a:lnTo>
                <a:lnTo>
                  <a:pt x="275" y="80"/>
                </a:lnTo>
                <a:lnTo>
                  <a:pt x="275" y="80"/>
                </a:lnTo>
                <a:lnTo>
                  <a:pt x="275" y="80"/>
                </a:lnTo>
                <a:lnTo>
                  <a:pt x="266" y="80"/>
                </a:lnTo>
                <a:lnTo>
                  <a:pt x="266" y="89"/>
                </a:lnTo>
                <a:lnTo>
                  <a:pt x="258" y="89"/>
                </a:lnTo>
                <a:lnTo>
                  <a:pt x="258" y="89"/>
                </a:lnTo>
                <a:lnTo>
                  <a:pt x="249" y="89"/>
                </a:lnTo>
                <a:lnTo>
                  <a:pt x="249" y="89"/>
                </a:lnTo>
                <a:lnTo>
                  <a:pt x="240" y="89"/>
                </a:lnTo>
                <a:lnTo>
                  <a:pt x="240" y="89"/>
                </a:lnTo>
                <a:lnTo>
                  <a:pt x="240" y="98"/>
                </a:lnTo>
                <a:lnTo>
                  <a:pt x="231" y="98"/>
                </a:lnTo>
                <a:lnTo>
                  <a:pt x="231" y="98"/>
                </a:lnTo>
                <a:lnTo>
                  <a:pt x="222" y="98"/>
                </a:lnTo>
                <a:lnTo>
                  <a:pt x="222" y="98"/>
                </a:lnTo>
                <a:lnTo>
                  <a:pt x="213" y="98"/>
                </a:lnTo>
                <a:lnTo>
                  <a:pt x="213" y="98"/>
                </a:lnTo>
                <a:lnTo>
                  <a:pt x="213" y="98"/>
                </a:lnTo>
                <a:lnTo>
                  <a:pt x="204" y="98"/>
                </a:lnTo>
                <a:lnTo>
                  <a:pt x="204" y="98"/>
                </a:lnTo>
                <a:lnTo>
                  <a:pt x="195" y="107"/>
                </a:lnTo>
                <a:lnTo>
                  <a:pt x="195" y="107"/>
                </a:lnTo>
                <a:lnTo>
                  <a:pt x="187" y="107"/>
                </a:lnTo>
                <a:lnTo>
                  <a:pt x="187" y="107"/>
                </a:lnTo>
                <a:lnTo>
                  <a:pt x="178" y="107"/>
                </a:lnTo>
                <a:lnTo>
                  <a:pt x="178" y="107"/>
                </a:lnTo>
                <a:lnTo>
                  <a:pt x="178" y="107"/>
                </a:lnTo>
                <a:lnTo>
                  <a:pt x="169" y="107"/>
                </a:lnTo>
                <a:lnTo>
                  <a:pt x="169" y="107"/>
                </a:lnTo>
                <a:lnTo>
                  <a:pt x="160" y="107"/>
                </a:lnTo>
                <a:lnTo>
                  <a:pt x="160" y="116"/>
                </a:lnTo>
                <a:lnTo>
                  <a:pt x="151" y="116"/>
                </a:lnTo>
                <a:lnTo>
                  <a:pt x="151" y="116"/>
                </a:lnTo>
                <a:lnTo>
                  <a:pt x="142" y="116"/>
                </a:lnTo>
                <a:lnTo>
                  <a:pt x="142" y="116"/>
                </a:lnTo>
                <a:lnTo>
                  <a:pt x="142" y="116"/>
                </a:lnTo>
                <a:lnTo>
                  <a:pt x="133" y="116"/>
                </a:lnTo>
                <a:lnTo>
                  <a:pt x="133" y="116"/>
                </a:lnTo>
                <a:lnTo>
                  <a:pt x="125" y="116"/>
                </a:lnTo>
                <a:lnTo>
                  <a:pt x="125" y="116"/>
                </a:lnTo>
                <a:lnTo>
                  <a:pt x="116" y="116"/>
                </a:lnTo>
                <a:lnTo>
                  <a:pt x="116" y="116"/>
                </a:lnTo>
                <a:lnTo>
                  <a:pt x="116" y="124"/>
                </a:lnTo>
                <a:lnTo>
                  <a:pt x="107" y="124"/>
                </a:lnTo>
                <a:lnTo>
                  <a:pt x="107" y="124"/>
                </a:lnTo>
                <a:lnTo>
                  <a:pt x="98" y="124"/>
                </a:lnTo>
                <a:lnTo>
                  <a:pt x="98" y="124"/>
                </a:lnTo>
                <a:lnTo>
                  <a:pt x="89" y="124"/>
                </a:lnTo>
                <a:lnTo>
                  <a:pt x="89" y="124"/>
                </a:lnTo>
                <a:lnTo>
                  <a:pt x="80" y="124"/>
                </a:lnTo>
                <a:lnTo>
                  <a:pt x="80" y="124"/>
                </a:lnTo>
                <a:lnTo>
                  <a:pt x="80" y="124"/>
                </a:lnTo>
                <a:lnTo>
                  <a:pt x="71" y="133"/>
                </a:lnTo>
                <a:lnTo>
                  <a:pt x="71" y="133"/>
                </a:lnTo>
                <a:lnTo>
                  <a:pt x="62" y="133"/>
                </a:lnTo>
                <a:lnTo>
                  <a:pt x="62" y="133"/>
                </a:lnTo>
                <a:lnTo>
                  <a:pt x="54" y="133"/>
                </a:lnTo>
                <a:lnTo>
                  <a:pt x="54" y="133"/>
                </a:lnTo>
                <a:lnTo>
                  <a:pt x="45" y="133"/>
                </a:lnTo>
                <a:lnTo>
                  <a:pt x="45" y="133"/>
                </a:lnTo>
                <a:lnTo>
                  <a:pt x="45" y="133"/>
                </a:lnTo>
                <a:lnTo>
                  <a:pt x="36" y="133"/>
                </a:lnTo>
                <a:lnTo>
                  <a:pt x="36" y="133"/>
                </a:lnTo>
                <a:lnTo>
                  <a:pt x="27" y="133"/>
                </a:lnTo>
                <a:lnTo>
                  <a:pt x="27" y="142"/>
                </a:lnTo>
                <a:lnTo>
                  <a:pt x="18" y="142"/>
                </a:lnTo>
                <a:lnTo>
                  <a:pt x="18" y="142"/>
                </a:lnTo>
                <a:lnTo>
                  <a:pt x="18" y="142"/>
                </a:lnTo>
                <a:lnTo>
                  <a:pt x="9" y="142"/>
                </a:lnTo>
                <a:lnTo>
                  <a:pt x="9" y="142"/>
                </a:lnTo>
                <a:lnTo>
                  <a:pt x="0" y="142"/>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7" name="Freeform 54"/>
          <p:cNvSpPr>
            <a:spLocks/>
          </p:cNvSpPr>
          <p:nvPr/>
        </p:nvSpPr>
        <p:spPr bwMode="auto">
          <a:xfrm>
            <a:off x="2513187" y="4691005"/>
            <a:ext cx="961737" cy="320133"/>
          </a:xfrm>
          <a:custGeom>
            <a:avLst/>
            <a:gdLst>
              <a:gd name="T0" fmla="*/ 718 w 718"/>
              <a:gd name="T1" fmla="*/ 168 h 239"/>
              <a:gd name="T2" fmla="*/ 700 w 718"/>
              <a:gd name="T3" fmla="*/ 159 h 239"/>
              <a:gd name="T4" fmla="*/ 692 w 718"/>
              <a:gd name="T5" fmla="*/ 141 h 239"/>
              <a:gd name="T6" fmla="*/ 683 w 718"/>
              <a:gd name="T7" fmla="*/ 132 h 239"/>
              <a:gd name="T8" fmla="*/ 665 w 718"/>
              <a:gd name="T9" fmla="*/ 124 h 239"/>
              <a:gd name="T10" fmla="*/ 656 w 718"/>
              <a:gd name="T11" fmla="*/ 106 h 239"/>
              <a:gd name="T12" fmla="*/ 647 w 718"/>
              <a:gd name="T13" fmla="*/ 88 h 239"/>
              <a:gd name="T14" fmla="*/ 629 w 718"/>
              <a:gd name="T15" fmla="*/ 79 h 239"/>
              <a:gd name="T16" fmla="*/ 621 w 718"/>
              <a:gd name="T17" fmla="*/ 62 h 239"/>
              <a:gd name="T18" fmla="*/ 612 w 718"/>
              <a:gd name="T19" fmla="*/ 53 h 239"/>
              <a:gd name="T20" fmla="*/ 594 w 718"/>
              <a:gd name="T21" fmla="*/ 44 h 239"/>
              <a:gd name="T22" fmla="*/ 585 w 718"/>
              <a:gd name="T23" fmla="*/ 35 h 239"/>
              <a:gd name="T24" fmla="*/ 576 w 718"/>
              <a:gd name="T25" fmla="*/ 26 h 239"/>
              <a:gd name="T26" fmla="*/ 559 w 718"/>
              <a:gd name="T27" fmla="*/ 26 h 239"/>
              <a:gd name="T28" fmla="*/ 550 w 718"/>
              <a:gd name="T29" fmla="*/ 17 h 239"/>
              <a:gd name="T30" fmla="*/ 541 w 718"/>
              <a:gd name="T31" fmla="*/ 17 h 239"/>
              <a:gd name="T32" fmla="*/ 523 w 718"/>
              <a:gd name="T33" fmla="*/ 17 h 239"/>
              <a:gd name="T34" fmla="*/ 514 w 718"/>
              <a:gd name="T35" fmla="*/ 17 h 239"/>
              <a:gd name="T36" fmla="*/ 505 w 718"/>
              <a:gd name="T37" fmla="*/ 17 h 239"/>
              <a:gd name="T38" fmla="*/ 488 w 718"/>
              <a:gd name="T39" fmla="*/ 8 h 239"/>
              <a:gd name="T40" fmla="*/ 479 w 718"/>
              <a:gd name="T41" fmla="*/ 8 h 239"/>
              <a:gd name="T42" fmla="*/ 470 w 718"/>
              <a:gd name="T43" fmla="*/ 0 h 239"/>
              <a:gd name="T44" fmla="*/ 452 w 718"/>
              <a:gd name="T45" fmla="*/ 0 h 239"/>
              <a:gd name="T46" fmla="*/ 443 w 718"/>
              <a:gd name="T47" fmla="*/ 0 h 239"/>
              <a:gd name="T48" fmla="*/ 434 w 718"/>
              <a:gd name="T49" fmla="*/ 0 h 239"/>
              <a:gd name="T50" fmla="*/ 417 w 718"/>
              <a:gd name="T51" fmla="*/ 0 h 239"/>
              <a:gd name="T52" fmla="*/ 408 w 718"/>
              <a:gd name="T53" fmla="*/ 0 h 239"/>
              <a:gd name="T54" fmla="*/ 399 w 718"/>
              <a:gd name="T55" fmla="*/ 8 h 239"/>
              <a:gd name="T56" fmla="*/ 390 w 718"/>
              <a:gd name="T57" fmla="*/ 17 h 239"/>
              <a:gd name="T58" fmla="*/ 372 w 718"/>
              <a:gd name="T59" fmla="*/ 26 h 239"/>
              <a:gd name="T60" fmla="*/ 363 w 718"/>
              <a:gd name="T61" fmla="*/ 44 h 239"/>
              <a:gd name="T62" fmla="*/ 355 w 718"/>
              <a:gd name="T63" fmla="*/ 53 h 239"/>
              <a:gd name="T64" fmla="*/ 337 w 718"/>
              <a:gd name="T65" fmla="*/ 62 h 239"/>
              <a:gd name="T66" fmla="*/ 328 w 718"/>
              <a:gd name="T67" fmla="*/ 79 h 239"/>
              <a:gd name="T68" fmla="*/ 319 w 718"/>
              <a:gd name="T69" fmla="*/ 88 h 239"/>
              <a:gd name="T70" fmla="*/ 301 w 718"/>
              <a:gd name="T71" fmla="*/ 97 h 239"/>
              <a:gd name="T72" fmla="*/ 293 w 718"/>
              <a:gd name="T73" fmla="*/ 106 h 239"/>
              <a:gd name="T74" fmla="*/ 284 w 718"/>
              <a:gd name="T75" fmla="*/ 115 h 239"/>
              <a:gd name="T76" fmla="*/ 266 w 718"/>
              <a:gd name="T77" fmla="*/ 124 h 239"/>
              <a:gd name="T78" fmla="*/ 257 w 718"/>
              <a:gd name="T79" fmla="*/ 132 h 239"/>
              <a:gd name="T80" fmla="*/ 248 w 718"/>
              <a:gd name="T81" fmla="*/ 132 h 239"/>
              <a:gd name="T82" fmla="*/ 230 w 718"/>
              <a:gd name="T83" fmla="*/ 141 h 239"/>
              <a:gd name="T84" fmla="*/ 222 w 718"/>
              <a:gd name="T85" fmla="*/ 150 h 239"/>
              <a:gd name="T86" fmla="*/ 213 w 718"/>
              <a:gd name="T87" fmla="*/ 150 h 239"/>
              <a:gd name="T88" fmla="*/ 195 w 718"/>
              <a:gd name="T89" fmla="*/ 159 h 239"/>
              <a:gd name="T90" fmla="*/ 186 w 718"/>
              <a:gd name="T91" fmla="*/ 168 h 239"/>
              <a:gd name="T92" fmla="*/ 177 w 718"/>
              <a:gd name="T93" fmla="*/ 168 h 239"/>
              <a:gd name="T94" fmla="*/ 160 w 718"/>
              <a:gd name="T95" fmla="*/ 177 h 239"/>
              <a:gd name="T96" fmla="*/ 151 w 718"/>
              <a:gd name="T97" fmla="*/ 177 h 239"/>
              <a:gd name="T98" fmla="*/ 142 w 718"/>
              <a:gd name="T99" fmla="*/ 186 h 239"/>
              <a:gd name="T100" fmla="*/ 124 w 718"/>
              <a:gd name="T101" fmla="*/ 186 h 239"/>
              <a:gd name="T102" fmla="*/ 115 w 718"/>
              <a:gd name="T103" fmla="*/ 194 h 239"/>
              <a:gd name="T104" fmla="*/ 106 w 718"/>
              <a:gd name="T105" fmla="*/ 194 h 239"/>
              <a:gd name="T106" fmla="*/ 97 w 718"/>
              <a:gd name="T107" fmla="*/ 203 h 239"/>
              <a:gd name="T108" fmla="*/ 80 w 718"/>
              <a:gd name="T109" fmla="*/ 203 h 239"/>
              <a:gd name="T110" fmla="*/ 71 w 718"/>
              <a:gd name="T111" fmla="*/ 212 h 239"/>
              <a:gd name="T112" fmla="*/ 62 w 718"/>
              <a:gd name="T113" fmla="*/ 212 h 239"/>
              <a:gd name="T114" fmla="*/ 44 w 718"/>
              <a:gd name="T115" fmla="*/ 221 h 239"/>
              <a:gd name="T116" fmla="*/ 35 w 718"/>
              <a:gd name="T117" fmla="*/ 221 h 239"/>
              <a:gd name="T118" fmla="*/ 27 w 718"/>
              <a:gd name="T119" fmla="*/ 230 h 239"/>
              <a:gd name="T120" fmla="*/ 9 w 718"/>
              <a:gd name="T121" fmla="*/ 230 h 239"/>
              <a:gd name="T122" fmla="*/ 0 w 718"/>
              <a:gd name="T123" fmla="*/ 23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8" h="239">
                <a:moveTo>
                  <a:pt x="718" y="168"/>
                </a:moveTo>
                <a:lnTo>
                  <a:pt x="718" y="168"/>
                </a:lnTo>
                <a:lnTo>
                  <a:pt x="718" y="168"/>
                </a:lnTo>
                <a:lnTo>
                  <a:pt x="709" y="159"/>
                </a:lnTo>
                <a:lnTo>
                  <a:pt x="709" y="159"/>
                </a:lnTo>
                <a:lnTo>
                  <a:pt x="700" y="159"/>
                </a:lnTo>
                <a:lnTo>
                  <a:pt x="700" y="150"/>
                </a:lnTo>
                <a:lnTo>
                  <a:pt x="692" y="150"/>
                </a:lnTo>
                <a:lnTo>
                  <a:pt x="692" y="141"/>
                </a:lnTo>
                <a:lnTo>
                  <a:pt x="683" y="141"/>
                </a:lnTo>
                <a:lnTo>
                  <a:pt x="683" y="132"/>
                </a:lnTo>
                <a:lnTo>
                  <a:pt x="683" y="132"/>
                </a:lnTo>
                <a:lnTo>
                  <a:pt x="674" y="132"/>
                </a:lnTo>
                <a:lnTo>
                  <a:pt x="674" y="124"/>
                </a:lnTo>
                <a:lnTo>
                  <a:pt x="665" y="124"/>
                </a:lnTo>
                <a:lnTo>
                  <a:pt x="665" y="115"/>
                </a:lnTo>
                <a:lnTo>
                  <a:pt x="656" y="115"/>
                </a:lnTo>
                <a:lnTo>
                  <a:pt x="656" y="106"/>
                </a:lnTo>
                <a:lnTo>
                  <a:pt x="647" y="106"/>
                </a:lnTo>
                <a:lnTo>
                  <a:pt x="647" y="97"/>
                </a:lnTo>
                <a:lnTo>
                  <a:pt x="647" y="88"/>
                </a:lnTo>
                <a:lnTo>
                  <a:pt x="638" y="88"/>
                </a:lnTo>
                <a:lnTo>
                  <a:pt x="638" y="79"/>
                </a:lnTo>
                <a:lnTo>
                  <a:pt x="629" y="79"/>
                </a:lnTo>
                <a:lnTo>
                  <a:pt x="629" y="70"/>
                </a:lnTo>
                <a:lnTo>
                  <a:pt x="621" y="70"/>
                </a:lnTo>
                <a:lnTo>
                  <a:pt x="621" y="62"/>
                </a:lnTo>
                <a:lnTo>
                  <a:pt x="621" y="62"/>
                </a:lnTo>
                <a:lnTo>
                  <a:pt x="612" y="53"/>
                </a:lnTo>
                <a:lnTo>
                  <a:pt x="612" y="53"/>
                </a:lnTo>
                <a:lnTo>
                  <a:pt x="603" y="44"/>
                </a:lnTo>
                <a:lnTo>
                  <a:pt x="603" y="44"/>
                </a:lnTo>
                <a:lnTo>
                  <a:pt x="594" y="44"/>
                </a:lnTo>
                <a:lnTo>
                  <a:pt x="594" y="35"/>
                </a:lnTo>
                <a:lnTo>
                  <a:pt x="585" y="35"/>
                </a:lnTo>
                <a:lnTo>
                  <a:pt x="585" y="35"/>
                </a:lnTo>
                <a:lnTo>
                  <a:pt x="585" y="26"/>
                </a:lnTo>
                <a:lnTo>
                  <a:pt x="576" y="26"/>
                </a:lnTo>
                <a:lnTo>
                  <a:pt x="576" y="26"/>
                </a:lnTo>
                <a:lnTo>
                  <a:pt x="567" y="26"/>
                </a:lnTo>
                <a:lnTo>
                  <a:pt x="567" y="26"/>
                </a:lnTo>
                <a:lnTo>
                  <a:pt x="559" y="26"/>
                </a:lnTo>
                <a:lnTo>
                  <a:pt x="559" y="26"/>
                </a:lnTo>
                <a:lnTo>
                  <a:pt x="550" y="17"/>
                </a:lnTo>
                <a:lnTo>
                  <a:pt x="550" y="17"/>
                </a:lnTo>
                <a:lnTo>
                  <a:pt x="550" y="17"/>
                </a:lnTo>
                <a:lnTo>
                  <a:pt x="541" y="17"/>
                </a:lnTo>
                <a:lnTo>
                  <a:pt x="541" y="17"/>
                </a:lnTo>
                <a:lnTo>
                  <a:pt x="532" y="17"/>
                </a:lnTo>
                <a:lnTo>
                  <a:pt x="532" y="17"/>
                </a:lnTo>
                <a:lnTo>
                  <a:pt x="523" y="17"/>
                </a:lnTo>
                <a:lnTo>
                  <a:pt x="523" y="17"/>
                </a:lnTo>
                <a:lnTo>
                  <a:pt x="514" y="17"/>
                </a:lnTo>
                <a:lnTo>
                  <a:pt x="514" y="17"/>
                </a:lnTo>
                <a:lnTo>
                  <a:pt x="514" y="17"/>
                </a:lnTo>
                <a:lnTo>
                  <a:pt x="505" y="17"/>
                </a:lnTo>
                <a:lnTo>
                  <a:pt x="505" y="17"/>
                </a:lnTo>
                <a:lnTo>
                  <a:pt x="496" y="8"/>
                </a:lnTo>
                <a:lnTo>
                  <a:pt x="496" y="8"/>
                </a:lnTo>
                <a:lnTo>
                  <a:pt x="488" y="8"/>
                </a:lnTo>
                <a:lnTo>
                  <a:pt x="488" y="8"/>
                </a:lnTo>
                <a:lnTo>
                  <a:pt x="488" y="8"/>
                </a:lnTo>
                <a:lnTo>
                  <a:pt x="479" y="8"/>
                </a:lnTo>
                <a:lnTo>
                  <a:pt x="479" y="8"/>
                </a:lnTo>
                <a:lnTo>
                  <a:pt x="470" y="8"/>
                </a:lnTo>
                <a:lnTo>
                  <a:pt x="470" y="0"/>
                </a:lnTo>
                <a:lnTo>
                  <a:pt x="461" y="0"/>
                </a:lnTo>
                <a:lnTo>
                  <a:pt x="461" y="0"/>
                </a:lnTo>
                <a:lnTo>
                  <a:pt x="452" y="0"/>
                </a:lnTo>
                <a:lnTo>
                  <a:pt x="452" y="0"/>
                </a:lnTo>
                <a:lnTo>
                  <a:pt x="452" y="0"/>
                </a:lnTo>
                <a:lnTo>
                  <a:pt x="443" y="0"/>
                </a:lnTo>
                <a:lnTo>
                  <a:pt x="443" y="0"/>
                </a:lnTo>
                <a:lnTo>
                  <a:pt x="434" y="0"/>
                </a:lnTo>
                <a:lnTo>
                  <a:pt x="434" y="0"/>
                </a:lnTo>
                <a:lnTo>
                  <a:pt x="426" y="0"/>
                </a:lnTo>
                <a:lnTo>
                  <a:pt x="426" y="0"/>
                </a:lnTo>
                <a:lnTo>
                  <a:pt x="417" y="0"/>
                </a:lnTo>
                <a:lnTo>
                  <a:pt x="417" y="0"/>
                </a:lnTo>
                <a:lnTo>
                  <a:pt x="417" y="0"/>
                </a:lnTo>
                <a:lnTo>
                  <a:pt x="408" y="0"/>
                </a:lnTo>
                <a:lnTo>
                  <a:pt x="408" y="8"/>
                </a:lnTo>
                <a:lnTo>
                  <a:pt x="399" y="8"/>
                </a:lnTo>
                <a:lnTo>
                  <a:pt x="399" y="8"/>
                </a:lnTo>
                <a:lnTo>
                  <a:pt x="390" y="8"/>
                </a:lnTo>
                <a:lnTo>
                  <a:pt x="390" y="17"/>
                </a:lnTo>
                <a:lnTo>
                  <a:pt x="390" y="17"/>
                </a:lnTo>
                <a:lnTo>
                  <a:pt x="381" y="26"/>
                </a:lnTo>
                <a:lnTo>
                  <a:pt x="381" y="26"/>
                </a:lnTo>
                <a:lnTo>
                  <a:pt x="372" y="26"/>
                </a:lnTo>
                <a:lnTo>
                  <a:pt x="372" y="35"/>
                </a:lnTo>
                <a:lnTo>
                  <a:pt x="363" y="35"/>
                </a:lnTo>
                <a:lnTo>
                  <a:pt x="363" y="44"/>
                </a:lnTo>
                <a:lnTo>
                  <a:pt x="355" y="44"/>
                </a:lnTo>
                <a:lnTo>
                  <a:pt x="355" y="53"/>
                </a:lnTo>
                <a:lnTo>
                  <a:pt x="355" y="53"/>
                </a:lnTo>
                <a:lnTo>
                  <a:pt x="346" y="62"/>
                </a:lnTo>
                <a:lnTo>
                  <a:pt x="346" y="62"/>
                </a:lnTo>
                <a:lnTo>
                  <a:pt x="337" y="62"/>
                </a:lnTo>
                <a:lnTo>
                  <a:pt x="337" y="70"/>
                </a:lnTo>
                <a:lnTo>
                  <a:pt x="328" y="70"/>
                </a:lnTo>
                <a:lnTo>
                  <a:pt x="328" y="79"/>
                </a:lnTo>
                <a:lnTo>
                  <a:pt x="319" y="79"/>
                </a:lnTo>
                <a:lnTo>
                  <a:pt x="319" y="88"/>
                </a:lnTo>
                <a:lnTo>
                  <a:pt x="319" y="88"/>
                </a:lnTo>
                <a:lnTo>
                  <a:pt x="310" y="88"/>
                </a:lnTo>
                <a:lnTo>
                  <a:pt x="310" y="97"/>
                </a:lnTo>
                <a:lnTo>
                  <a:pt x="301" y="97"/>
                </a:lnTo>
                <a:lnTo>
                  <a:pt x="301" y="106"/>
                </a:lnTo>
                <a:lnTo>
                  <a:pt x="293" y="106"/>
                </a:lnTo>
                <a:lnTo>
                  <a:pt x="293" y="106"/>
                </a:lnTo>
                <a:lnTo>
                  <a:pt x="293" y="106"/>
                </a:lnTo>
                <a:lnTo>
                  <a:pt x="284" y="115"/>
                </a:lnTo>
                <a:lnTo>
                  <a:pt x="284" y="115"/>
                </a:lnTo>
                <a:lnTo>
                  <a:pt x="275" y="115"/>
                </a:lnTo>
                <a:lnTo>
                  <a:pt x="275" y="124"/>
                </a:lnTo>
                <a:lnTo>
                  <a:pt x="266" y="124"/>
                </a:lnTo>
                <a:lnTo>
                  <a:pt x="266" y="124"/>
                </a:lnTo>
                <a:lnTo>
                  <a:pt x="257" y="124"/>
                </a:lnTo>
                <a:lnTo>
                  <a:pt x="257" y="132"/>
                </a:lnTo>
                <a:lnTo>
                  <a:pt x="257" y="132"/>
                </a:lnTo>
                <a:lnTo>
                  <a:pt x="248" y="132"/>
                </a:lnTo>
                <a:lnTo>
                  <a:pt x="248" y="132"/>
                </a:lnTo>
                <a:lnTo>
                  <a:pt x="239" y="141"/>
                </a:lnTo>
                <a:lnTo>
                  <a:pt x="239" y="141"/>
                </a:lnTo>
                <a:lnTo>
                  <a:pt x="230" y="141"/>
                </a:lnTo>
                <a:lnTo>
                  <a:pt x="230" y="141"/>
                </a:lnTo>
                <a:lnTo>
                  <a:pt x="222" y="150"/>
                </a:lnTo>
                <a:lnTo>
                  <a:pt x="222" y="150"/>
                </a:lnTo>
                <a:lnTo>
                  <a:pt x="222" y="150"/>
                </a:lnTo>
                <a:lnTo>
                  <a:pt x="213" y="150"/>
                </a:lnTo>
                <a:lnTo>
                  <a:pt x="213" y="150"/>
                </a:lnTo>
                <a:lnTo>
                  <a:pt x="204" y="159"/>
                </a:lnTo>
                <a:lnTo>
                  <a:pt x="204" y="159"/>
                </a:lnTo>
                <a:lnTo>
                  <a:pt x="195" y="159"/>
                </a:lnTo>
                <a:lnTo>
                  <a:pt x="195" y="159"/>
                </a:lnTo>
                <a:lnTo>
                  <a:pt x="195" y="159"/>
                </a:lnTo>
                <a:lnTo>
                  <a:pt x="186" y="168"/>
                </a:lnTo>
                <a:lnTo>
                  <a:pt x="186" y="168"/>
                </a:lnTo>
                <a:lnTo>
                  <a:pt x="177" y="168"/>
                </a:lnTo>
                <a:lnTo>
                  <a:pt x="177" y="168"/>
                </a:lnTo>
                <a:lnTo>
                  <a:pt x="168" y="168"/>
                </a:lnTo>
                <a:lnTo>
                  <a:pt x="168" y="177"/>
                </a:lnTo>
                <a:lnTo>
                  <a:pt x="160" y="177"/>
                </a:lnTo>
                <a:lnTo>
                  <a:pt x="160" y="177"/>
                </a:lnTo>
                <a:lnTo>
                  <a:pt x="160" y="177"/>
                </a:lnTo>
                <a:lnTo>
                  <a:pt x="151" y="177"/>
                </a:lnTo>
                <a:lnTo>
                  <a:pt x="151" y="177"/>
                </a:lnTo>
                <a:lnTo>
                  <a:pt x="142" y="186"/>
                </a:lnTo>
                <a:lnTo>
                  <a:pt x="142" y="186"/>
                </a:lnTo>
                <a:lnTo>
                  <a:pt x="133" y="186"/>
                </a:lnTo>
                <a:lnTo>
                  <a:pt x="133" y="186"/>
                </a:lnTo>
                <a:lnTo>
                  <a:pt x="124" y="186"/>
                </a:lnTo>
                <a:lnTo>
                  <a:pt x="124" y="186"/>
                </a:lnTo>
                <a:lnTo>
                  <a:pt x="124" y="194"/>
                </a:lnTo>
                <a:lnTo>
                  <a:pt x="115" y="194"/>
                </a:lnTo>
                <a:lnTo>
                  <a:pt x="115" y="194"/>
                </a:lnTo>
                <a:lnTo>
                  <a:pt x="106" y="194"/>
                </a:lnTo>
                <a:lnTo>
                  <a:pt x="106" y="194"/>
                </a:lnTo>
                <a:lnTo>
                  <a:pt x="97" y="203"/>
                </a:lnTo>
                <a:lnTo>
                  <a:pt x="97" y="203"/>
                </a:lnTo>
                <a:lnTo>
                  <a:pt x="97" y="203"/>
                </a:lnTo>
                <a:lnTo>
                  <a:pt x="89" y="203"/>
                </a:lnTo>
                <a:lnTo>
                  <a:pt x="89" y="203"/>
                </a:lnTo>
                <a:lnTo>
                  <a:pt x="80" y="203"/>
                </a:lnTo>
                <a:lnTo>
                  <a:pt x="80" y="212"/>
                </a:lnTo>
                <a:lnTo>
                  <a:pt x="71" y="212"/>
                </a:lnTo>
                <a:lnTo>
                  <a:pt x="71" y="212"/>
                </a:lnTo>
                <a:lnTo>
                  <a:pt x="62" y="212"/>
                </a:lnTo>
                <a:lnTo>
                  <a:pt x="62" y="212"/>
                </a:lnTo>
                <a:lnTo>
                  <a:pt x="62" y="212"/>
                </a:lnTo>
                <a:lnTo>
                  <a:pt x="53" y="221"/>
                </a:lnTo>
                <a:lnTo>
                  <a:pt x="53" y="221"/>
                </a:lnTo>
                <a:lnTo>
                  <a:pt x="44" y="221"/>
                </a:lnTo>
                <a:lnTo>
                  <a:pt x="44" y="221"/>
                </a:lnTo>
                <a:lnTo>
                  <a:pt x="35" y="221"/>
                </a:lnTo>
                <a:lnTo>
                  <a:pt x="35" y="221"/>
                </a:lnTo>
                <a:lnTo>
                  <a:pt x="27" y="230"/>
                </a:lnTo>
                <a:lnTo>
                  <a:pt x="27" y="230"/>
                </a:lnTo>
                <a:lnTo>
                  <a:pt x="27" y="230"/>
                </a:lnTo>
                <a:lnTo>
                  <a:pt x="18" y="230"/>
                </a:lnTo>
                <a:lnTo>
                  <a:pt x="18" y="230"/>
                </a:lnTo>
                <a:lnTo>
                  <a:pt x="9" y="230"/>
                </a:lnTo>
                <a:lnTo>
                  <a:pt x="9" y="230"/>
                </a:lnTo>
                <a:lnTo>
                  <a:pt x="0" y="239"/>
                </a:lnTo>
                <a:lnTo>
                  <a:pt x="0" y="239"/>
                </a:lnTo>
              </a:path>
            </a:pathLst>
          </a:custGeom>
          <a:noFill/>
          <a:ln w="28575">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8" name="Freeform 55"/>
          <p:cNvSpPr>
            <a:spLocks/>
          </p:cNvSpPr>
          <p:nvPr/>
        </p:nvSpPr>
        <p:spPr bwMode="auto">
          <a:xfrm>
            <a:off x="1598331" y="4488745"/>
            <a:ext cx="1080950" cy="486227"/>
          </a:xfrm>
          <a:custGeom>
            <a:avLst/>
            <a:gdLst>
              <a:gd name="T0" fmla="*/ 798 w 807"/>
              <a:gd name="T1" fmla="*/ 363 h 363"/>
              <a:gd name="T2" fmla="*/ 780 w 807"/>
              <a:gd name="T3" fmla="*/ 363 h 363"/>
              <a:gd name="T4" fmla="*/ 763 w 807"/>
              <a:gd name="T5" fmla="*/ 363 h 363"/>
              <a:gd name="T6" fmla="*/ 745 w 807"/>
              <a:gd name="T7" fmla="*/ 354 h 363"/>
              <a:gd name="T8" fmla="*/ 727 w 807"/>
              <a:gd name="T9" fmla="*/ 354 h 363"/>
              <a:gd name="T10" fmla="*/ 710 w 807"/>
              <a:gd name="T11" fmla="*/ 345 h 363"/>
              <a:gd name="T12" fmla="*/ 692 w 807"/>
              <a:gd name="T13" fmla="*/ 337 h 363"/>
              <a:gd name="T14" fmla="*/ 674 w 807"/>
              <a:gd name="T15" fmla="*/ 328 h 363"/>
              <a:gd name="T16" fmla="*/ 656 w 807"/>
              <a:gd name="T17" fmla="*/ 319 h 363"/>
              <a:gd name="T18" fmla="*/ 639 w 807"/>
              <a:gd name="T19" fmla="*/ 310 h 363"/>
              <a:gd name="T20" fmla="*/ 621 w 807"/>
              <a:gd name="T21" fmla="*/ 292 h 363"/>
              <a:gd name="T22" fmla="*/ 603 w 807"/>
              <a:gd name="T23" fmla="*/ 275 h 363"/>
              <a:gd name="T24" fmla="*/ 585 w 807"/>
              <a:gd name="T25" fmla="*/ 257 h 363"/>
              <a:gd name="T26" fmla="*/ 568 w 807"/>
              <a:gd name="T27" fmla="*/ 230 h 363"/>
              <a:gd name="T28" fmla="*/ 550 w 807"/>
              <a:gd name="T29" fmla="*/ 204 h 363"/>
              <a:gd name="T30" fmla="*/ 532 w 807"/>
              <a:gd name="T31" fmla="*/ 177 h 363"/>
              <a:gd name="T32" fmla="*/ 514 w 807"/>
              <a:gd name="T33" fmla="*/ 151 h 363"/>
              <a:gd name="T34" fmla="*/ 497 w 807"/>
              <a:gd name="T35" fmla="*/ 115 h 363"/>
              <a:gd name="T36" fmla="*/ 479 w 807"/>
              <a:gd name="T37" fmla="*/ 89 h 363"/>
              <a:gd name="T38" fmla="*/ 461 w 807"/>
              <a:gd name="T39" fmla="*/ 62 h 363"/>
              <a:gd name="T40" fmla="*/ 444 w 807"/>
              <a:gd name="T41" fmla="*/ 44 h 363"/>
              <a:gd name="T42" fmla="*/ 426 w 807"/>
              <a:gd name="T43" fmla="*/ 18 h 363"/>
              <a:gd name="T44" fmla="*/ 408 w 807"/>
              <a:gd name="T45" fmla="*/ 9 h 363"/>
              <a:gd name="T46" fmla="*/ 399 w 807"/>
              <a:gd name="T47" fmla="*/ 0 h 363"/>
              <a:gd name="T48" fmla="*/ 381 w 807"/>
              <a:gd name="T49" fmla="*/ 0 h 363"/>
              <a:gd name="T50" fmla="*/ 364 w 807"/>
              <a:gd name="T51" fmla="*/ 0 h 363"/>
              <a:gd name="T52" fmla="*/ 346 w 807"/>
              <a:gd name="T53" fmla="*/ 9 h 363"/>
              <a:gd name="T54" fmla="*/ 328 w 807"/>
              <a:gd name="T55" fmla="*/ 18 h 363"/>
              <a:gd name="T56" fmla="*/ 311 w 807"/>
              <a:gd name="T57" fmla="*/ 35 h 363"/>
              <a:gd name="T58" fmla="*/ 293 w 807"/>
              <a:gd name="T59" fmla="*/ 53 h 363"/>
              <a:gd name="T60" fmla="*/ 275 w 807"/>
              <a:gd name="T61" fmla="*/ 80 h 363"/>
              <a:gd name="T62" fmla="*/ 257 w 807"/>
              <a:gd name="T63" fmla="*/ 106 h 363"/>
              <a:gd name="T64" fmla="*/ 240 w 807"/>
              <a:gd name="T65" fmla="*/ 133 h 363"/>
              <a:gd name="T66" fmla="*/ 222 w 807"/>
              <a:gd name="T67" fmla="*/ 159 h 363"/>
              <a:gd name="T68" fmla="*/ 204 w 807"/>
              <a:gd name="T69" fmla="*/ 186 h 363"/>
              <a:gd name="T70" fmla="*/ 186 w 807"/>
              <a:gd name="T71" fmla="*/ 213 h 363"/>
              <a:gd name="T72" fmla="*/ 169 w 807"/>
              <a:gd name="T73" fmla="*/ 230 h 363"/>
              <a:gd name="T74" fmla="*/ 151 w 807"/>
              <a:gd name="T75" fmla="*/ 248 h 363"/>
              <a:gd name="T76" fmla="*/ 133 w 807"/>
              <a:gd name="T77" fmla="*/ 266 h 363"/>
              <a:gd name="T78" fmla="*/ 116 w 807"/>
              <a:gd name="T79" fmla="*/ 283 h 363"/>
              <a:gd name="T80" fmla="*/ 98 w 807"/>
              <a:gd name="T81" fmla="*/ 301 h 363"/>
              <a:gd name="T82" fmla="*/ 80 w 807"/>
              <a:gd name="T83" fmla="*/ 310 h 363"/>
              <a:gd name="T84" fmla="*/ 62 w 807"/>
              <a:gd name="T85" fmla="*/ 319 h 363"/>
              <a:gd name="T86" fmla="*/ 45 w 807"/>
              <a:gd name="T87" fmla="*/ 328 h 363"/>
              <a:gd name="T88" fmla="*/ 27 w 807"/>
              <a:gd name="T89" fmla="*/ 337 h 363"/>
              <a:gd name="T90" fmla="*/ 9 w 807"/>
              <a:gd name="T91" fmla="*/ 345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7" h="363">
                <a:moveTo>
                  <a:pt x="807" y="363"/>
                </a:moveTo>
                <a:lnTo>
                  <a:pt x="807" y="363"/>
                </a:lnTo>
                <a:lnTo>
                  <a:pt x="798" y="363"/>
                </a:lnTo>
                <a:lnTo>
                  <a:pt x="789" y="363"/>
                </a:lnTo>
                <a:lnTo>
                  <a:pt x="789" y="363"/>
                </a:lnTo>
                <a:lnTo>
                  <a:pt x="780" y="363"/>
                </a:lnTo>
                <a:lnTo>
                  <a:pt x="772" y="363"/>
                </a:lnTo>
                <a:lnTo>
                  <a:pt x="772" y="363"/>
                </a:lnTo>
                <a:lnTo>
                  <a:pt x="763" y="363"/>
                </a:lnTo>
                <a:lnTo>
                  <a:pt x="754" y="363"/>
                </a:lnTo>
                <a:lnTo>
                  <a:pt x="754" y="354"/>
                </a:lnTo>
                <a:lnTo>
                  <a:pt x="745" y="354"/>
                </a:lnTo>
                <a:lnTo>
                  <a:pt x="736" y="354"/>
                </a:lnTo>
                <a:lnTo>
                  <a:pt x="736" y="354"/>
                </a:lnTo>
                <a:lnTo>
                  <a:pt x="727" y="354"/>
                </a:lnTo>
                <a:lnTo>
                  <a:pt x="718" y="354"/>
                </a:lnTo>
                <a:lnTo>
                  <a:pt x="718" y="345"/>
                </a:lnTo>
                <a:lnTo>
                  <a:pt x="710" y="345"/>
                </a:lnTo>
                <a:lnTo>
                  <a:pt x="701" y="345"/>
                </a:lnTo>
                <a:lnTo>
                  <a:pt x="701" y="345"/>
                </a:lnTo>
                <a:lnTo>
                  <a:pt x="692" y="337"/>
                </a:lnTo>
                <a:lnTo>
                  <a:pt x="683" y="337"/>
                </a:lnTo>
                <a:lnTo>
                  <a:pt x="683" y="337"/>
                </a:lnTo>
                <a:lnTo>
                  <a:pt x="674" y="328"/>
                </a:lnTo>
                <a:lnTo>
                  <a:pt x="674" y="328"/>
                </a:lnTo>
                <a:lnTo>
                  <a:pt x="665" y="328"/>
                </a:lnTo>
                <a:lnTo>
                  <a:pt x="656" y="319"/>
                </a:lnTo>
                <a:lnTo>
                  <a:pt x="656" y="319"/>
                </a:lnTo>
                <a:lnTo>
                  <a:pt x="647" y="310"/>
                </a:lnTo>
                <a:lnTo>
                  <a:pt x="639" y="310"/>
                </a:lnTo>
                <a:lnTo>
                  <a:pt x="639" y="301"/>
                </a:lnTo>
                <a:lnTo>
                  <a:pt x="630" y="301"/>
                </a:lnTo>
                <a:lnTo>
                  <a:pt x="621" y="292"/>
                </a:lnTo>
                <a:lnTo>
                  <a:pt x="621" y="283"/>
                </a:lnTo>
                <a:lnTo>
                  <a:pt x="612" y="283"/>
                </a:lnTo>
                <a:lnTo>
                  <a:pt x="603" y="275"/>
                </a:lnTo>
                <a:lnTo>
                  <a:pt x="603" y="266"/>
                </a:lnTo>
                <a:lnTo>
                  <a:pt x="594" y="257"/>
                </a:lnTo>
                <a:lnTo>
                  <a:pt x="585" y="257"/>
                </a:lnTo>
                <a:lnTo>
                  <a:pt x="585" y="248"/>
                </a:lnTo>
                <a:lnTo>
                  <a:pt x="577" y="239"/>
                </a:lnTo>
                <a:lnTo>
                  <a:pt x="568" y="230"/>
                </a:lnTo>
                <a:lnTo>
                  <a:pt x="568" y="221"/>
                </a:lnTo>
                <a:lnTo>
                  <a:pt x="559" y="213"/>
                </a:lnTo>
                <a:lnTo>
                  <a:pt x="550" y="204"/>
                </a:lnTo>
                <a:lnTo>
                  <a:pt x="550" y="195"/>
                </a:lnTo>
                <a:lnTo>
                  <a:pt x="541" y="186"/>
                </a:lnTo>
                <a:lnTo>
                  <a:pt x="532" y="177"/>
                </a:lnTo>
                <a:lnTo>
                  <a:pt x="532" y="168"/>
                </a:lnTo>
                <a:lnTo>
                  <a:pt x="523" y="159"/>
                </a:lnTo>
                <a:lnTo>
                  <a:pt x="514" y="151"/>
                </a:lnTo>
                <a:lnTo>
                  <a:pt x="514" y="133"/>
                </a:lnTo>
                <a:lnTo>
                  <a:pt x="506" y="124"/>
                </a:lnTo>
                <a:lnTo>
                  <a:pt x="497" y="115"/>
                </a:lnTo>
                <a:lnTo>
                  <a:pt x="497" y="106"/>
                </a:lnTo>
                <a:lnTo>
                  <a:pt x="488" y="97"/>
                </a:lnTo>
                <a:lnTo>
                  <a:pt x="479" y="89"/>
                </a:lnTo>
                <a:lnTo>
                  <a:pt x="479" y="80"/>
                </a:lnTo>
                <a:lnTo>
                  <a:pt x="470" y="71"/>
                </a:lnTo>
                <a:lnTo>
                  <a:pt x="461" y="62"/>
                </a:lnTo>
                <a:lnTo>
                  <a:pt x="461" y="53"/>
                </a:lnTo>
                <a:lnTo>
                  <a:pt x="452" y="44"/>
                </a:lnTo>
                <a:lnTo>
                  <a:pt x="444" y="44"/>
                </a:lnTo>
                <a:lnTo>
                  <a:pt x="444" y="35"/>
                </a:lnTo>
                <a:lnTo>
                  <a:pt x="435" y="26"/>
                </a:lnTo>
                <a:lnTo>
                  <a:pt x="426" y="18"/>
                </a:lnTo>
                <a:lnTo>
                  <a:pt x="426" y="18"/>
                </a:lnTo>
                <a:lnTo>
                  <a:pt x="417" y="9"/>
                </a:lnTo>
                <a:lnTo>
                  <a:pt x="408" y="9"/>
                </a:lnTo>
                <a:lnTo>
                  <a:pt x="408" y="0"/>
                </a:lnTo>
                <a:lnTo>
                  <a:pt x="399" y="0"/>
                </a:lnTo>
                <a:lnTo>
                  <a:pt x="399" y="0"/>
                </a:lnTo>
                <a:lnTo>
                  <a:pt x="390" y="0"/>
                </a:lnTo>
                <a:lnTo>
                  <a:pt x="381" y="0"/>
                </a:lnTo>
                <a:lnTo>
                  <a:pt x="381" y="0"/>
                </a:lnTo>
                <a:lnTo>
                  <a:pt x="373" y="0"/>
                </a:lnTo>
                <a:lnTo>
                  <a:pt x="364" y="0"/>
                </a:lnTo>
                <a:lnTo>
                  <a:pt x="364" y="0"/>
                </a:lnTo>
                <a:lnTo>
                  <a:pt x="355" y="0"/>
                </a:lnTo>
                <a:lnTo>
                  <a:pt x="346" y="0"/>
                </a:lnTo>
                <a:lnTo>
                  <a:pt x="346" y="9"/>
                </a:lnTo>
                <a:lnTo>
                  <a:pt x="337" y="9"/>
                </a:lnTo>
                <a:lnTo>
                  <a:pt x="328" y="18"/>
                </a:lnTo>
                <a:lnTo>
                  <a:pt x="328" y="18"/>
                </a:lnTo>
                <a:lnTo>
                  <a:pt x="319" y="26"/>
                </a:lnTo>
                <a:lnTo>
                  <a:pt x="311" y="26"/>
                </a:lnTo>
                <a:lnTo>
                  <a:pt x="311" y="35"/>
                </a:lnTo>
                <a:lnTo>
                  <a:pt x="302" y="44"/>
                </a:lnTo>
                <a:lnTo>
                  <a:pt x="293" y="53"/>
                </a:lnTo>
                <a:lnTo>
                  <a:pt x="293" y="53"/>
                </a:lnTo>
                <a:lnTo>
                  <a:pt x="284" y="62"/>
                </a:lnTo>
                <a:lnTo>
                  <a:pt x="275" y="71"/>
                </a:lnTo>
                <a:lnTo>
                  <a:pt x="275" y="80"/>
                </a:lnTo>
                <a:lnTo>
                  <a:pt x="266" y="89"/>
                </a:lnTo>
                <a:lnTo>
                  <a:pt x="257" y="97"/>
                </a:lnTo>
                <a:lnTo>
                  <a:pt x="257" y="106"/>
                </a:lnTo>
                <a:lnTo>
                  <a:pt x="249" y="115"/>
                </a:lnTo>
                <a:lnTo>
                  <a:pt x="240" y="124"/>
                </a:lnTo>
                <a:lnTo>
                  <a:pt x="240" y="133"/>
                </a:lnTo>
                <a:lnTo>
                  <a:pt x="231" y="142"/>
                </a:lnTo>
                <a:lnTo>
                  <a:pt x="222" y="151"/>
                </a:lnTo>
                <a:lnTo>
                  <a:pt x="222" y="159"/>
                </a:lnTo>
                <a:lnTo>
                  <a:pt x="213" y="168"/>
                </a:lnTo>
                <a:lnTo>
                  <a:pt x="204" y="177"/>
                </a:lnTo>
                <a:lnTo>
                  <a:pt x="204" y="186"/>
                </a:lnTo>
                <a:lnTo>
                  <a:pt x="195" y="195"/>
                </a:lnTo>
                <a:lnTo>
                  <a:pt x="195" y="204"/>
                </a:lnTo>
                <a:lnTo>
                  <a:pt x="186" y="213"/>
                </a:lnTo>
                <a:lnTo>
                  <a:pt x="178" y="213"/>
                </a:lnTo>
                <a:lnTo>
                  <a:pt x="178" y="221"/>
                </a:lnTo>
                <a:lnTo>
                  <a:pt x="169" y="230"/>
                </a:lnTo>
                <a:lnTo>
                  <a:pt x="160" y="239"/>
                </a:lnTo>
                <a:lnTo>
                  <a:pt x="160" y="248"/>
                </a:lnTo>
                <a:lnTo>
                  <a:pt x="151" y="248"/>
                </a:lnTo>
                <a:lnTo>
                  <a:pt x="142" y="257"/>
                </a:lnTo>
                <a:lnTo>
                  <a:pt x="142" y="266"/>
                </a:lnTo>
                <a:lnTo>
                  <a:pt x="133" y="266"/>
                </a:lnTo>
                <a:lnTo>
                  <a:pt x="124" y="275"/>
                </a:lnTo>
                <a:lnTo>
                  <a:pt x="124" y="283"/>
                </a:lnTo>
                <a:lnTo>
                  <a:pt x="116" y="283"/>
                </a:lnTo>
                <a:lnTo>
                  <a:pt x="107" y="292"/>
                </a:lnTo>
                <a:lnTo>
                  <a:pt x="107" y="292"/>
                </a:lnTo>
                <a:lnTo>
                  <a:pt x="98" y="301"/>
                </a:lnTo>
                <a:lnTo>
                  <a:pt x="89" y="301"/>
                </a:lnTo>
                <a:lnTo>
                  <a:pt x="89" y="310"/>
                </a:lnTo>
                <a:lnTo>
                  <a:pt x="80" y="310"/>
                </a:lnTo>
                <a:lnTo>
                  <a:pt x="71" y="319"/>
                </a:lnTo>
                <a:lnTo>
                  <a:pt x="71" y="319"/>
                </a:lnTo>
                <a:lnTo>
                  <a:pt x="62" y="319"/>
                </a:lnTo>
                <a:lnTo>
                  <a:pt x="53" y="328"/>
                </a:lnTo>
                <a:lnTo>
                  <a:pt x="53" y="328"/>
                </a:lnTo>
                <a:lnTo>
                  <a:pt x="45" y="328"/>
                </a:lnTo>
                <a:lnTo>
                  <a:pt x="36" y="337"/>
                </a:lnTo>
                <a:lnTo>
                  <a:pt x="36" y="337"/>
                </a:lnTo>
                <a:lnTo>
                  <a:pt x="27" y="337"/>
                </a:lnTo>
                <a:lnTo>
                  <a:pt x="18" y="337"/>
                </a:lnTo>
                <a:lnTo>
                  <a:pt x="18" y="345"/>
                </a:lnTo>
                <a:lnTo>
                  <a:pt x="9" y="345"/>
                </a:lnTo>
                <a:lnTo>
                  <a:pt x="0" y="345"/>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9" name="Freeform 56"/>
          <p:cNvSpPr>
            <a:spLocks/>
          </p:cNvSpPr>
          <p:nvPr/>
        </p:nvSpPr>
        <p:spPr bwMode="auto">
          <a:xfrm>
            <a:off x="1610387" y="3729267"/>
            <a:ext cx="3182574" cy="522392"/>
          </a:xfrm>
          <a:custGeom>
            <a:avLst/>
            <a:gdLst>
              <a:gd name="T0" fmla="*/ 36 w 2376"/>
              <a:gd name="T1" fmla="*/ 248 h 390"/>
              <a:gd name="T2" fmla="*/ 71 w 2376"/>
              <a:gd name="T3" fmla="*/ 310 h 390"/>
              <a:gd name="T4" fmla="*/ 107 w 2376"/>
              <a:gd name="T5" fmla="*/ 328 h 390"/>
              <a:gd name="T6" fmla="*/ 151 w 2376"/>
              <a:gd name="T7" fmla="*/ 292 h 390"/>
              <a:gd name="T8" fmla="*/ 186 w 2376"/>
              <a:gd name="T9" fmla="*/ 266 h 390"/>
              <a:gd name="T10" fmla="*/ 231 w 2376"/>
              <a:gd name="T11" fmla="*/ 159 h 390"/>
              <a:gd name="T12" fmla="*/ 266 w 2376"/>
              <a:gd name="T13" fmla="*/ 97 h 390"/>
              <a:gd name="T14" fmla="*/ 310 w 2376"/>
              <a:gd name="T15" fmla="*/ 53 h 390"/>
              <a:gd name="T16" fmla="*/ 346 w 2376"/>
              <a:gd name="T17" fmla="*/ 71 h 390"/>
              <a:gd name="T18" fmla="*/ 390 w 2376"/>
              <a:gd name="T19" fmla="*/ 18 h 390"/>
              <a:gd name="T20" fmla="*/ 426 w 2376"/>
              <a:gd name="T21" fmla="*/ 44 h 390"/>
              <a:gd name="T22" fmla="*/ 470 w 2376"/>
              <a:gd name="T23" fmla="*/ 106 h 390"/>
              <a:gd name="T24" fmla="*/ 505 w 2376"/>
              <a:gd name="T25" fmla="*/ 133 h 390"/>
              <a:gd name="T26" fmla="*/ 550 w 2376"/>
              <a:gd name="T27" fmla="*/ 212 h 390"/>
              <a:gd name="T28" fmla="*/ 585 w 2376"/>
              <a:gd name="T29" fmla="*/ 275 h 390"/>
              <a:gd name="T30" fmla="*/ 630 w 2376"/>
              <a:gd name="T31" fmla="*/ 319 h 390"/>
              <a:gd name="T32" fmla="*/ 665 w 2376"/>
              <a:gd name="T33" fmla="*/ 345 h 390"/>
              <a:gd name="T34" fmla="*/ 709 w 2376"/>
              <a:gd name="T35" fmla="*/ 363 h 390"/>
              <a:gd name="T36" fmla="*/ 745 w 2376"/>
              <a:gd name="T37" fmla="*/ 328 h 390"/>
              <a:gd name="T38" fmla="*/ 780 w 2376"/>
              <a:gd name="T39" fmla="*/ 345 h 390"/>
              <a:gd name="T40" fmla="*/ 825 w 2376"/>
              <a:gd name="T41" fmla="*/ 328 h 390"/>
              <a:gd name="T42" fmla="*/ 869 w 2376"/>
              <a:gd name="T43" fmla="*/ 292 h 390"/>
              <a:gd name="T44" fmla="*/ 904 w 2376"/>
              <a:gd name="T45" fmla="*/ 275 h 390"/>
              <a:gd name="T46" fmla="*/ 940 w 2376"/>
              <a:gd name="T47" fmla="*/ 212 h 390"/>
              <a:gd name="T48" fmla="*/ 984 w 2376"/>
              <a:gd name="T49" fmla="*/ 177 h 390"/>
              <a:gd name="T50" fmla="*/ 1020 w 2376"/>
              <a:gd name="T51" fmla="*/ 124 h 390"/>
              <a:gd name="T52" fmla="*/ 1064 w 2376"/>
              <a:gd name="T53" fmla="*/ 88 h 390"/>
              <a:gd name="T54" fmla="*/ 1100 w 2376"/>
              <a:gd name="T55" fmla="*/ 35 h 390"/>
              <a:gd name="T56" fmla="*/ 1144 w 2376"/>
              <a:gd name="T57" fmla="*/ 44 h 390"/>
              <a:gd name="T58" fmla="*/ 1179 w 2376"/>
              <a:gd name="T59" fmla="*/ 18 h 390"/>
              <a:gd name="T60" fmla="*/ 1224 w 2376"/>
              <a:gd name="T61" fmla="*/ 53 h 390"/>
              <a:gd name="T62" fmla="*/ 1259 w 2376"/>
              <a:gd name="T63" fmla="*/ 97 h 390"/>
              <a:gd name="T64" fmla="*/ 1303 w 2376"/>
              <a:gd name="T65" fmla="*/ 106 h 390"/>
              <a:gd name="T66" fmla="*/ 1339 w 2376"/>
              <a:gd name="T67" fmla="*/ 142 h 390"/>
              <a:gd name="T68" fmla="*/ 1383 w 2376"/>
              <a:gd name="T69" fmla="*/ 212 h 390"/>
              <a:gd name="T70" fmla="*/ 1419 w 2376"/>
              <a:gd name="T71" fmla="*/ 283 h 390"/>
              <a:gd name="T72" fmla="*/ 1463 w 2376"/>
              <a:gd name="T73" fmla="*/ 337 h 390"/>
              <a:gd name="T74" fmla="*/ 1499 w 2376"/>
              <a:gd name="T75" fmla="*/ 354 h 390"/>
              <a:gd name="T76" fmla="*/ 1543 w 2376"/>
              <a:gd name="T77" fmla="*/ 372 h 390"/>
              <a:gd name="T78" fmla="*/ 1578 w 2376"/>
              <a:gd name="T79" fmla="*/ 381 h 390"/>
              <a:gd name="T80" fmla="*/ 1614 w 2376"/>
              <a:gd name="T81" fmla="*/ 381 h 390"/>
              <a:gd name="T82" fmla="*/ 1658 w 2376"/>
              <a:gd name="T83" fmla="*/ 381 h 390"/>
              <a:gd name="T84" fmla="*/ 1694 w 2376"/>
              <a:gd name="T85" fmla="*/ 390 h 390"/>
              <a:gd name="T86" fmla="*/ 1738 w 2376"/>
              <a:gd name="T87" fmla="*/ 381 h 390"/>
              <a:gd name="T88" fmla="*/ 1773 w 2376"/>
              <a:gd name="T89" fmla="*/ 381 h 390"/>
              <a:gd name="T90" fmla="*/ 1818 w 2376"/>
              <a:gd name="T91" fmla="*/ 381 h 390"/>
              <a:gd name="T92" fmla="*/ 1853 w 2376"/>
              <a:gd name="T93" fmla="*/ 381 h 390"/>
              <a:gd name="T94" fmla="*/ 1898 w 2376"/>
              <a:gd name="T95" fmla="*/ 381 h 390"/>
              <a:gd name="T96" fmla="*/ 1933 w 2376"/>
              <a:gd name="T97" fmla="*/ 381 h 390"/>
              <a:gd name="T98" fmla="*/ 1977 w 2376"/>
              <a:gd name="T99" fmla="*/ 381 h 390"/>
              <a:gd name="T100" fmla="*/ 2013 w 2376"/>
              <a:gd name="T101" fmla="*/ 381 h 390"/>
              <a:gd name="T102" fmla="*/ 2057 w 2376"/>
              <a:gd name="T103" fmla="*/ 381 h 390"/>
              <a:gd name="T104" fmla="*/ 2093 w 2376"/>
              <a:gd name="T105" fmla="*/ 381 h 390"/>
              <a:gd name="T106" fmla="*/ 2137 w 2376"/>
              <a:gd name="T107" fmla="*/ 381 h 390"/>
              <a:gd name="T108" fmla="*/ 2172 w 2376"/>
              <a:gd name="T109" fmla="*/ 381 h 390"/>
              <a:gd name="T110" fmla="*/ 2208 w 2376"/>
              <a:gd name="T111" fmla="*/ 381 h 390"/>
              <a:gd name="T112" fmla="*/ 2252 w 2376"/>
              <a:gd name="T113" fmla="*/ 381 h 390"/>
              <a:gd name="T114" fmla="*/ 2288 w 2376"/>
              <a:gd name="T115" fmla="*/ 381 h 390"/>
              <a:gd name="T116" fmla="*/ 2332 w 2376"/>
              <a:gd name="T117" fmla="*/ 381 h 390"/>
              <a:gd name="T118" fmla="*/ 2367 w 2376"/>
              <a:gd name="T119" fmla="*/ 381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76" h="390">
                <a:moveTo>
                  <a:pt x="0" y="150"/>
                </a:moveTo>
                <a:lnTo>
                  <a:pt x="9" y="177"/>
                </a:lnTo>
                <a:lnTo>
                  <a:pt x="18" y="186"/>
                </a:lnTo>
                <a:lnTo>
                  <a:pt x="27" y="195"/>
                </a:lnTo>
                <a:lnTo>
                  <a:pt x="36" y="248"/>
                </a:lnTo>
                <a:lnTo>
                  <a:pt x="36" y="257"/>
                </a:lnTo>
                <a:lnTo>
                  <a:pt x="44" y="257"/>
                </a:lnTo>
                <a:lnTo>
                  <a:pt x="53" y="266"/>
                </a:lnTo>
                <a:lnTo>
                  <a:pt x="62" y="283"/>
                </a:lnTo>
                <a:lnTo>
                  <a:pt x="71" y="310"/>
                </a:lnTo>
                <a:lnTo>
                  <a:pt x="80" y="283"/>
                </a:lnTo>
                <a:lnTo>
                  <a:pt x="89" y="310"/>
                </a:lnTo>
                <a:lnTo>
                  <a:pt x="98" y="283"/>
                </a:lnTo>
                <a:lnTo>
                  <a:pt x="107" y="319"/>
                </a:lnTo>
                <a:lnTo>
                  <a:pt x="107" y="328"/>
                </a:lnTo>
                <a:lnTo>
                  <a:pt x="115" y="301"/>
                </a:lnTo>
                <a:lnTo>
                  <a:pt x="124" y="301"/>
                </a:lnTo>
                <a:lnTo>
                  <a:pt x="133" y="292"/>
                </a:lnTo>
                <a:lnTo>
                  <a:pt x="142" y="328"/>
                </a:lnTo>
                <a:lnTo>
                  <a:pt x="151" y="292"/>
                </a:lnTo>
                <a:lnTo>
                  <a:pt x="160" y="275"/>
                </a:lnTo>
                <a:lnTo>
                  <a:pt x="169" y="275"/>
                </a:lnTo>
                <a:lnTo>
                  <a:pt x="177" y="266"/>
                </a:lnTo>
                <a:lnTo>
                  <a:pt x="186" y="257"/>
                </a:lnTo>
                <a:lnTo>
                  <a:pt x="186" y="266"/>
                </a:lnTo>
                <a:lnTo>
                  <a:pt x="195" y="239"/>
                </a:lnTo>
                <a:lnTo>
                  <a:pt x="204" y="204"/>
                </a:lnTo>
                <a:lnTo>
                  <a:pt x="213" y="204"/>
                </a:lnTo>
                <a:lnTo>
                  <a:pt x="222" y="177"/>
                </a:lnTo>
                <a:lnTo>
                  <a:pt x="231" y="159"/>
                </a:lnTo>
                <a:lnTo>
                  <a:pt x="240" y="150"/>
                </a:lnTo>
                <a:lnTo>
                  <a:pt x="248" y="142"/>
                </a:lnTo>
                <a:lnTo>
                  <a:pt x="257" y="142"/>
                </a:lnTo>
                <a:lnTo>
                  <a:pt x="257" y="150"/>
                </a:lnTo>
                <a:lnTo>
                  <a:pt x="266" y="97"/>
                </a:lnTo>
                <a:lnTo>
                  <a:pt x="275" y="97"/>
                </a:lnTo>
                <a:lnTo>
                  <a:pt x="284" y="80"/>
                </a:lnTo>
                <a:lnTo>
                  <a:pt x="293" y="88"/>
                </a:lnTo>
                <a:lnTo>
                  <a:pt x="302" y="88"/>
                </a:lnTo>
                <a:lnTo>
                  <a:pt x="310" y="53"/>
                </a:lnTo>
                <a:lnTo>
                  <a:pt x="319" y="44"/>
                </a:lnTo>
                <a:lnTo>
                  <a:pt x="328" y="35"/>
                </a:lnTo>
                <a:lnTo>
                  <a:pt x="337" y="35"/>
                </a:lnTo>
                <a:lnTo>
                  <a:pt x="337" y="44"/>
                </a:lnTo>
                <a:lnTo>
                  <a:pt x="346" y="71"/>
                </a:lnTo>
                <a:lnTo>
                  <a:pt x="355" y="35"/>
                </a:lnTo>
                <a:lnTo>
                  <a:pt x="364" y="26"/>
                </a:lnTo>
                <a:lnTo>
                  <a:pt x="372" y="18"/>
                </a:lnTo>
                <a:lnTo>
                  <a:pt x="381" y="26"/>
                </a:lnTo>
                <a:lnTo>
                  <a:pt x="390" y="18"/>
                </a:lnTo>
                <a:lnTo>
                  <a:pt x="399" y="18"/>
                </a:lnTo>
                <a:lnTo>
                  <a:pt x="408" y="18"/>
                </a:lnTo>
                <a:lnTo>
                  <a:pt x="408" y="0"/>
                </a:lnTo>
                <a:lnTo>
                  <a:pt x="417" y="35"/>
                </a:lnTo>
                <a:lnTo>
                  <a:pt x="426" y="44"/>
                </a:lnTo>
                <a:lnTo>
                  <a:pt x="435" y="44"/>
                </a:lnTo>
                <a:lnTo>
                  <a:pt x="443" y="53"/>
                </a:lnTo>
                <a:lnTo>
                  <a:pt x="452" y="53"/>
                </a:lnTo>
                <a:lnTo>
                  <a:pt x="461" y="97"/>
                </a:lnTo>
                <a:lnTo>
                  <a:pt x="470" y="106"/>
                </a:lnTo>
                <a:lnTo>
                  <a:pt x="479" y="97"/>
                </a:lnTo>
                <a:lnTo>
                  <a:pt x="488" y="106"/>
                </a:lnTo>
                <a:lnTo>
                  <a:pt x="488" y="115"/>
                </a:lnTo>
                <a:lnTo>
                  <a:pt x="497" y="133"/>
                </a:lnTo>
                <a:lnTo>
                  <a:pt x="505" y="133"/>
                </a:lnTo>
                <a:lnTo>
                  <a:pt x="514" y="150"/>
                </a:lnTo>
                <a:lnTo>
                  <a:pt x="523" y="177"/>
                </a:lnTo>
                <a:lnTo>
                  <a:pt x="532" y="177"/>
                </a:lnTo>
                <a:lnTo>
                  <a:pt x="541" y="177"/>
                </a:lnTo>
                <a:lnTo>
                  <a:pt x="550" y="212"/>
                </a:lnTo>
                <a:lnTo>
                  <a:pt x="559" y="212"/>
                </a:lnTo>
                <a:lnTo>
                  <a:pt x="559" y="239"/>
                </a:lnTo>
                <a:lnTo>
                  <a:pt x="568" y="239"/>
                </a:lnTo>
                <a:lnTo>
                  <a:pt x="576" y="257"/>
                </a:lnTo>
                <a:lnTo>
                  <a:pt x="585" y="275"/>
                </a:lnTo>
                <a:lnTo>
                  <a:pt x="594" y="275"/>
                </a:lnTo>
                <a:lnTo>
                  <a:pt x="603" y="275"/>
                </a:lnTo>
                <a:lnTo>
                  <a:pt x="612" y="292"/>
                </a:lnTo>
                <a:lnTo>
                  <a:pt x="621" y="310"/>
                </a:lnTo>
                <a:lnTo>
                  <a:pt x="630" y="319"/>
                </a:lnTo>
                <a:lnTo>
                  <a:pt x="638" y="328"/>
                </a:lnTo>
                <a:lnTo>
                  <a:pt x="638" y="319"/>
                </a:lnTo>
                <a:lnTo>
                  <a:pt x="647" y="337"/>
                </a:lnTo>
                <a:lnTo>
                  <a:pt x="656" y="337"/>
                </a:lnTo>
                <a:lnTo>
                  <a:pt x="665" y="345"/>
                </a:lnTo>
                <a:lnTo>
                  <a:pt x="674" y="345"/>
                </a:lnTo>
                <a:lnTo>
                  <a:pt x="683" y="354"/>
                </a:lnTo>
                <a:lnTo>
                  <a:pt x="692" y="354"/>
                </a:lnTo>
                <a:lnTo>
                  <a:pt x="701" y="345"/>
                </a:lnTo>
                <a:lnTo>
                  <a:pt x="709" y="363"/>
                </a:lnTo>
                <a:lnTo>
                  <a:pt x="709" y="354"/>
                </a:lnTo>
                <a:lnTo>
                  <a:pt x="718" y="345"/>
                </a:lnTo>
                <a:lnTo>
                  <a:pt x="727" y="345"/>
                </a:lnTo>
                <a:lnTo>
                  <a:pt x="736" y="345"/>
                </a:lnTo>
                <a:lnTo>
                  <a:pt x="745" y="328"/>
                </a:lnTo>
                <a:lnTo>
                  <a:pt x="754" y="337"/>
                </a:lnTo>
                <a:lnTo>
                  <a:pt x="763" y="345"/>
                </a:lnTo>
                <a:lnTo>
                  <a:pt x="771" y="345"/>
                </a:lnTo>
                <a:lnTo>
                  <a:pt x="780" y="337"/>
                </a:lnTo>
                <a:lnTo>
                  <a:pt x="780" y="345"/>
                </a:lnTo>
                <a:lnTo>
                  <a:pt x="789" y="345"/>
                </a:lnTo>
                <a:lnTo>
                  <a:pt x="798" y="337"/>
                </a:lnTo>
                <a:lnTo>
                  <a:pt x="807" y="337"/>
                </a:lnTo>
                <a:lnTo>
                  <a:pt x="816" y="337"/>
                </a:lnTo>
                <a:lnTo>
                  <a:pt x="825" y="328"/>
                </a:lnTo>
                <a:lnTo>
                  <a:pt x="834" y="328"/>
                </a:lnTo>
                <a:lnTo>
                  <a:pt x="842" y="310"/>
                </a:lnTo>
                <a:lnTo>
                  <a:pt x="851" y="310"/>
                </a:lnTo>
                <a:lnTo>
                  <a:pt x="860" y="292"/>
                </a:lnTo>
                <a:lnTo>
                  <a:pt x="869" y="292"/>
                </a:lnTo>
                <a:lnTo>
                  <a:pt x="869" y="301"/>
                </a:lnTo>
                <a:lnTo>
                  <a:pt x="878" y="283"/>
                </a:lnTo>
                <a:lnTo>
                  <a:pt x="887" y="275"/>
                </a:lnTo>
                <a:lnTo>
                  <a:pt x="896" y="266"/>
                </a:lnTo>
                <a:lnTo>
                  <a:pt x="904" y="275"/>
                </a:lnTo>
                <a:lnTo>
                  <a:pt x="913" y="248"/>
                </a:lnTo>
                <a:lnTo>
                  <a:pt x="922" y="257"/>
                </a:lnTo>
                <a:lnTo>
                  <a:pt x="931" y="239"/>
                </a:lnTo>
                <a:lnTo>
                  <a:pt x="940" y="221"/>
                </a:lnTo>
                <a:lnTo>
                  <a:pt x="940" y="212"/>
                </a:lnTo>
                <a:lnTo>
                  <a:pt x="949" y="212"/>
                </a:lnTo>
                <a:lnTo>
                  <a:pt x="958" y="204"/>
                </a:lnTo>
                <a:lnTo>
                  <a:pt x="967" y="204"/>
                </a:lnTo>
                <a:lnTo>
                  <a:pt x="975" y="186"/>
                </a:lnTo>
                <a:lnTo>
                  <a:pt x="984" y="177"/>
                </a:lnTo>
                <a:lnTo>
                  <a:pt x="993" y="159"/>
                </a:lnTo>
                <a:lnTo>
                  <a:pt x="1002" y="159"/>
                </a:lnTo>
                <a:lnTo>
                  <a:pt x="1011" y="133"/>
                </a:lnTo>
                <a:lnTo>
                  <a:pt x="1011" y="133"/>
                </a:lnTo>
                <a:lnTo>
                  <a:pt x="1020" y="124"/>
                </a:lnTo>
                <a:lnTo>
                  <a:pt x="1029" y="133"/>
                </a:lnTo>
                <a:lnTo>
                  <a:pt x="1037" y="115"/>
                </a:lnTo>
                <a:lnTo>
                  <a:pt x="1046" y="88"/>
                </a:lnTo>
                <a:lnTo>
                  <a:pt x="1055" y="97"/>
                </a:lnTo>
                <a:lnTo>
                  <a:pt x="1064" y="88"/>
                </a:lnTo>
                <a:lnTo>
                  <a:pt x="1073" y="80"/>
                </a:lnTo>
                <a:lnTo>
                  <a:pt x="1082" y="88"/>
                </a:lnTo>
                <a:lnTo>
                  <a:pt x="1082" y="80"/>
                </a:lnTo>
                <a:lnTo>
                  <a:pt x="1091" y="62"/>
                </a:lnTo>
                <a:lnTo>
                  <a:pt x="1100" y="35"/>
                </a:lnTo>
                <a:lnTo>
                  <a:pt x="1108" y="53"/>
                </a:lnTo>
                <a:lnTo>
                  <a:pt x="1117" y="53"/>
                </a:lnTo>
                <a:lnTo>
                  <a:pt x="1126" y="35"/>
                </a:lnTo>
                <a:lnTo>
                  <a:pt x="1135" y="35"/>
                </a:lnTo>
                <a:lnTo>
                  <a:pt x="1144" y="44"/>
                </a:lnTo>
                <a:lnTo>
                  <a:pt x="1153" y="44"/>
                </a:lnTo>
                <a:lnTo>
                  <a:pt x="1162" y="18"/>
                </a:lnTo>
                <a:lnTo>
                  <a:pt x="1162" y="18"/>
                </a:lnTo>
                <a:lnTo>
                  <a:pt x="1170" y="35"/>
                </a:lnTo>
                <a:lnTo>
                  <a:pt x="1179" y="18"/>
                </a:lnTo>
                <a:lnTo>
                  <a:pt x="1188" y="35"/>
                </a:lnTo>
                <a:lnTo>
                  <a:pt x="1197" y="35"/>
                </a:lnTo>
                <a:lnTo>
                  <a:pt x="1206" y="53"/>
                </a:lnTo>
                <a:lnTo>
                  <a:pt x="1215" y="53"/>
                </a:lnTo>
                <a:lnTo>
                  <a:pt x="1224" y="53"/>
                </a:lnTo>
                <a:lnTo>
                  <a:pt x="1233" y="71"/>
                </a:lnTo>
                <a:lnTo>
                  <a:pt x="1241" y="80"/>
                </a:lnTo>
                <a:lnTo>
                  <a:pt x="1241" y="80"/>
                </a:lnTo>
                <a:lnTo>
                  <a:pt x="1250" y="80"/>
                </a:lnTo>
                <a:lnTo>
                  <a:pt x="1259" y="97"/>
                </a:lnTo>
                <a:lnTo>
                  <a:pt x="1268" y="80"/>
                </a:lnTo>
                <a:lnTo>
                  <a:pt x="1277" y="97"/>
                </a:lnTo>
                <a:lnTo>
                  <a:pt x="1286" y="97"/>
                </a:lnTo>
                <a:lnTo>
                  <a:pt x="1295" y="115"/>
                </a:lnTo>
                <a:lnTo>
                  <a:pt x="1303" y="106"/>
                </a:lnTo>
                <a:lnTo>
                  <a:pt x="1312" y="124"/>
                </a:lnTo>
                <a:lnTo>
                  <a:pt x="1312" y="124"/>
                </a:lnTo>
                <a:lnTo>
                  <a:pt x="1321" y="115"/>
                </a:lnTo>
                <a:lnTo>
                  <a:pt x="1330" y="142"/>
                </a:lnTo>
                <a:lnTo>
                  <a:pt x="1339" y="142"/>
                </a:lnTo>
                <a:lnTo>
                  <a:pt x="1348" y="142"/>
                </a:lnTo>
                <a:lnTo>
                  <a:pt x="1357" y="168"/>
                </a:lnTo>
                <a:lnTo>
                  <a:pt x="1366" y="177"/>
                </a:lnTo>
                <a:lnTo>
                  <a:pt x="1374" y="204"/>
                </a:lnTo>
                <a:lnTo>
                  <a:pt x="1383" y="212"/>
                </a:lnTo>
                <a:lnTo>
                  <a:pt x="1383" y="221"/>
                </a:lnTo>
                <a:lnTo>
                  <a:pt x="1392" y="230"/>
                </a:lnTo>
                <a:lnTo>
                  <a:pt x="1401" y="257"/>
                </a:lnTo>
                <a:lnTo>
                  <a:pt x="1410" y="266"/>
                </a:lnTo>
                <a:lnTo>
                  <a:pt x="1419" y="283"/>
                </a:lnTo>
                <a:lnTo>
                  <a:pt x="1428" y="301"/>
                </a:lnTo>
                <a:lnTo>
                  <a:pt x="1436" y="301"/>
                </a:lnTo>
                <a:lnTo>
                  <a:pt x="1445" y="319"/>
                </a:lnTo>
                <a:lnTo>
                  <a:pt x="1454" y="328"/>
                </a:lnTo>
                <a:lnTo>
                  <a:pt x="1463" y="337"/>
                </a:lnTo>
                <a:lnTo>
                  <a:pt x="1463" y="337"/>
                </a:lnTo>
                <a:lnTo>
                  <a:pt x="1472" y="345"/>
                </a:lnTo>
                <a:lnTo>
                  <a:pt x="1481" y="354"/>
                </a:lnTo>
                <a:lnTo>
                  <a:pt x="1490" y="363"/>
                </a:lnTo>
                <a:lnTo>
                  <a:pt x="1499" y="354"/>
                </a:lnTo>
                <a:lnTo>
                  <a:pt x="1507" y="354"/>
                </a:lnTo>
                <a:lnTo>
                  <a:pt x="1516" y="363"/>
                </a:lnTo>
                <a:lnTo>
                  <a:pt x="1525" y="381"/>
                </a:lnTo>
                <a:lnTo>
                  <a:pt x="1534" y="372"/>
                </a:lnTo>
                <a:lnTo>
                  <a:pt x="1543" y="372"/>
                </a:lnTo>
                <a:lnTo>
                  <a:pt x="1543" y="372"/>
                </a:lnTo>
                <a:lnTo>
                  <a:pt x="1552" y="381"/>
                </a:lnTo>
                <a:lnTo>
                  <a:pt x="1561" y="381"/>
                </a:lnTo>
                <a:lnTo>
                  <a:pt x="1569" y="381"/>
                </a:lnTo>
                <a:lnTo>
                  <a:pt x="1578" y="381"/>
                </a:lnTo>
                <a:lnTo>
                  <a:pt x="1587" y="381"/>
                </a:lnTo>
                <a:lnTo>
                  <a:pt x="1596" y="381"/>
                </a:lnTo>
                <a:lnTo>
                  <a:pt x="1605" y="381"/>
                </a:lnTo>
                <a:lnTo>
                  <a:pt x="1614" y="381"/>
                </a:lnTo>
                <a:lnTo>
                  <a:pt x="1614" y="381"/>
                </a:lnTo>
                <a:lnTo>
                  <a:pt x="1623" y="381"/>
                </a:lnTo>
                <a:lnTo>
                  <a:pt x="1632" y="390"/>
                </a:lnTo>
                <a:lnTo>
                  <a:pt x="1640" y="381"/>
                </a:lnTo>
                <a:lnTo>
                  <a:pt x="1649" y="381"/>
                </a:lnTo>
                <a:lnTo>
                  <a:pt x="1658" y="381"/>
                </a:lnTo>
                <a:lnTo>
                  <a:pt x="1667" y="381"/>
                </a:lnTo>
                <a:lnTo>
                  <a:pt x="1676" y="381"/>
                </a:lnTo>
                <a:lnTo>
                  <a:pt x="1685" y="381"/>
                </a:lnTo>
                <a:lnTo>
                  <a:pt x="1685" y="381"/>
                </a:lnTo>
                <a:lnTo>
                  <a:pt x="1694" y="390"/>
                </a:lnTo>
                <a:lnTo>
                  <a:pt x="1702" y="381"/>
                </a:lnTo>
                <a:lnTo>
                  <a:pt x="1711" y="381"/>
                </a:lnTo>
                <a:lnTo>
                  <a:pt x="1720" y="381"/>
                </a:lnTo>
                <a:lnTo>
                  <a:pt x="1729" y="372"/>
                </a:lnTo>
                <a:lnTo>
                  <a:pt x="1738" y="381"/>
                </a:lnTo>
                <a:lnTo>
                  <a:pt x="1747" y="381"/>
                </a:lnTo>
                <a:lnTo>
                  <a:pt x="1756" y="381"/>
                </a:lnTo>
                <a:lnTo>
                  <a:pt x="1765" y="381"/>
                </a:lnTo>
                <a:lnTo>
                  <a:pt x="1765" y="381"/>
                </a:lnTo>
                <a:lnTo>
                  <a:pt x="1773" y="381"/>
                </a:lnTo>
                <a:lnTo>
                  <a:pt x="1782" y="381"/>
                </a:lnTo>
                <a:lnTo>
                  <a:pt x="1791" y="390"/>
                </a:lnTo>
                <a:lnTo>
                  <a:pt x="1800" y="381"/>
                </a:lnTo>
                <a:lnTo>
                  <a:pt x="1809" y="381"/>
                </a:lnTo>
                <a:lnTo>
                  <a:pt x="1818" y="381"/>
                </a:lnTo>
                <a:lnTo>
                  <a:pt x="1827" y="381"/>
                </a:lnTo>
                <a:lnTo>
                  <a:pt x="1835" y="381"/>
                </a:lnTo>
                <a:lnTo>
                  <a:pt x="1835" y="381"/>
                </a:lnTo>
                <a:lnTo>
                  <a:pt x="1844" y="381"/>
                </a:lnTo>
                <a:lnTo>
                  <a:pt x="1853" y="381"/>
                </a:lnTo>
                <a:lnTo>
                  <a:pt x="1862" y="381"/>
                </a:lnTo>
                <a:lnTo>
                  <a:pt x="1871" y="381"/>
                </a:lnTo>
                <a:lnTo>
                  <a:pt x="1880" y="381"/>
                </a:lnTo>
                <a:lnTo>
                  <a:pt x="1889" y="381"/>
                </a:lnTo>
                <a:lnTo>
                  <a:pt x="1898" y="381"/>
                </a:lnTo>
                <a:lnTo>
                  <a:pt x="1906" y="381"/>
                </a:lnTo>
                <a:lnTo>
                  <a:pt x="1915" y="381"/>
                </a:lnTo>
                <a:lnTo>
                  <a:pt x="1915" y="381"/>
                </a:lnTo>
                <a:lnTo>
                  <a:pt x="1924" y="381"/>
                </a:lnTo>
                <a:lnTo>
                  <a:pt x="1933" y="381"/>
                </a:lnTo>
                <a:lnTo>
                  <a:pt x="1942" y="381"/>
                </a:lnTo>
                <a:lnTo>
                  <a:pt x="1951" y="381"/>
                </a:lnTo>
                <a:lnTo>
                  <a:pt x="1960" y="390"/>
                </a:lnTo>
                <a:lnTo>
                  <a:pt x="1968" y="381"/>
                </a:lnTo>
                <a:lnTo>
                  <a:pt x="1977" y="381"/>
                </a:lnTo>
                <a:lnTo>
                  <a:pt x="1986" y="381"/>
                </a:lnTo>
                <a:lnTo>
                  <a:pt x="1986" y="381"/>
                </a:lnTo>
                <a:lnTo>
                  <a:pt x="1995" y="381"/>
                </a:lnTo>
                <a:lnTo>
                  <a:pt x="2004" y="381"/>
                </a:lnTo>
                <a:lnTo>
                  <a:pt x="2013" y="381"/>
                </a:lnTo>
                <a:lnTo>
                  <a:pt x="2022" y="381"/>
                </a:lnTo>
                <a:lnTo>
                  <a:pt x="2030" y="381"/>
                </a:lnTo>
                <a:lnTo>
                  <a:pt x="2039" y="381"/>
                </a:lnTo>
                <a:lnTo>
                  <a:pt x="2048" y="381"/>
                </a:lnTo>
                <a:lnTo>
                  <a:pt x="2057" y="381"/>
                </a:lnTo>
                <a:lnTo>
                  <a:pt x="2066" y="381"/>
                </a:lnTo>
                <a:lnTo>
                  <a:pt x="2066" y="381"/>
                </a:lnTo>
                <a:lnTo>
                  <a:pt x="2075" y="381"/>
                </a:lnTo>
                <a:lnTo>
                  <a:pt x="2084" y="381"/>
                </a:lnTo>
                <a:lnTo>
                  <a:pt x="2093" y="381"/>
                </a:lnTo>
                <a:lnTo>
                  <a:pt x="2101" y="381"/>
                </a:lnTo>
                <a:lnTo>
                  <a:pt x="2110" y="381"/>
                </a:lnTo>
                <a:lnTo>
                  <a:pt x="2119" y="381"/>
                </a:lnTo>
                <a:lnTo>
                  <a:pt x="2128" y="381"/>
                </a:lnTo>
                <a:lnTo>
                  <a:pt x="2137" y="381"/>
                </a:lnTo>
                <a:lnTo>
                  <a:pt x="2137" y="381"/>
                </a:lnTo>
                <a:lnTo>
                  <a:pt x="2146" y="381"/>
                </a:lnTo>
                <a:lnTo>
                  <a:pt x="2155" y="381"/>
                </a:lnTo>
                <a:lnTo>
                  <a:pt x="2163" y="381"/>
                </a:lnTo>
                <a:lnTo>
                  <a:pt x="2172" y="381"/>
                </a:lnTo>
                <a:lnTo>
                  <a:pt x="2181" y="381"/>
                </a:lnTo>
                <a:lnTo>
                  <a:pt x="2190" y="381"/>
                </a:lnTo>
                <a:lnTo>
                  <a:pt x="2199" y="381"/>
                </a:lnTo>
                <a:lnTo>
                  <a:pt x="2208" y="381"/>
                </a:lnTo>
                <a:lnTo>
                  <a:pt x="2208" y="381"/>
                </a:lnTo>
                <a:lnTo>
                  <a:pt x="2217" y="381"/>
                </a:lnTo>
                <a:lnTo>
                  <a:pt x="2226" y="381"/>
                </a:lnTo>
                <a:lnTo>
                  <a:pt x="2234" y="381"/>
                </a:lnTo>
                <a:lnTo>
                  <a:pt x="2243" y="381"/>
                </a:lnTo>
                <a:lnTo>
                  <a:pt x="2252" y="381"/>
                </a:lnTo>
                <a:lnTo>
                  <a:pt x="2261" y="381"/>
                </a:lnTo>
                <a:lnTo>
                  <a:pt x="2270" y="381"/>
                </a:lnTo>
                <a:lnTo>
                  <a:pt x="2279" y="381"/>
                </a:lnTo>
                <a:lnTo>
                  <a:pt x="2288" y="381"/>
                </a:lnTo>
                <a:lnTo>
                  <a:pt x="2288" y="381"/>
                </a:lnTo>
                <a:lnTo>
                  <a:pt x="2296" y="381"/>
                </a:lnTo>
                <a:lnTo>
                  <a:pt x="2305" y="381"/>
                </a:lnTo>
                <a:lnTo>
                  <a:pt x="2314" y="381"/>
                </a:lnTo>
                <a:lnTo>
                  <a:pt x="2323" y="381"/>
                </a:lnTo>
                <a:lnTo>
                  <a:pt x="2332" y="381"/>
                </a:lnTo>
                <a:lnTo>
                  <a:pt x="2341" y="381"/>
                </a:lnTo>
                <a:lnTo>
                  <a:pt x="2350" y="381"/>
                </a:lnTo>
                <a:lnTo>
                  <a:pt x="2359" y="381"/>
                </a:lnTo>
                <a:lnTo>
                  <a:pt x="2367" y="381"/>
                </a:lnTo>
                <a:lnTo>
                  <a:pt x="2367" y="381"/>
                </a:lnTo>
                <a:lnTo>
                  <a:pt x="2376" y="381"/>
                </a:lnTo>
              </a:path>
            </a:pathLst>
          </a:custGeom>
          <a:noFill/>
          <a:ln w="285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0" name="Freeform 57"/>
          <p:cNvSpPr>
            <a:spLocks/>
          </p:cNvSpPr>
          <p:nvPr/>
        </p:nvSpPr>
        <p:spPr bwMode="auto">
          <a:xfrm>
            <a:off x="2381920" y="4002518"/>
            <a:ext cx="2137790" cy="237086"/>
          </a:xfrm>
          <a:custGeom>
            <a:avLst/>
            <a:gdLst>
              <a:gd name="T0" fmla="*/ 1570 w 1596"/>
              <a:gd name="T1" fmla="*/ 177 h 177"/>
              <a:gd name="T2" fmla="*/ 1543 w 1596"/>
              <a:gd name="T3" fmla="*/ 177 h 177"/>
              <a:gd name="T4" fmla="*/ 1525 w 1596"/>
              <a:gd name="T5" fmla="*/ 177 h 177"/>
              <a:gd name="T6" fmla="*/ 1490 w 1596"/>
              <a:gd name="T7" fmla="*/ 177 h 177"/>
              <a:gd name="T8" fmla="*/ 1463 w 1596"/>
              <a:gd name="T9" fmla="*/ 177 h 177"/>
              <a:gd name="T10" fmla="*/ 1446 w 1596"/>
              <a:gd name="T11" fmla="*/ 177 h 177"/>
              <a:gd name="T12" fmla="*/ 1419 w 1596"/>
              <a:gd name="T13" fmla="*/ 177 h 177"/>
              <a:gd name="T14" fmla="*/ 1384 w 1596"/>
              <a:gd name="T15" fmla="*/ 177 h 177"/>
              <a:gd name="T16" fmla="*/ 1357 w 1596"/>
              <a:gd name="T17" fmla="*/ 177 h 177"/>
              <a:gd name="T18" fmla="*/ 1339 w 1596"/>
              <a:gd name="T19" fmla="*/ 177 h 177"/>
              <a:gd name="T20" fmla="*/ 1313 w 1596"/>
              <a:gd name="T21" fmla="*/ 177 h 177"/>
              <a:gd name="T22" fmla="*/ 1286 w 1596"/>
              <a:gd name="T23" fmla="*/ 168 h 177"/>
              <a:gd name="T24" fmla="*/ 1251 w 1596"/>
              <a:gd name="T25" fmla="*/ 168 h 177"/>
              <a:gd name="T26" fmla="*/ 1233 w 1596"/>
              <a:gd name="T27" fmla="*/ 168 h 177"/>
              <a:gd name="T28" fmla="*/ 1206 w 1596"/>
              <a:gd name="T29" fmla="*/ 168 h 177"/>
              <a:gd name="T30" fmla="*/ 1180 w 1596"/>
              <a:gd name="T31" fmla="*/ 168 h 177"/>
              <a:gd name="T32" fmla="*/ 1153 w 1596"/>
              <a:gd name="T33" fmla="*/ 168 h 177"/>
              <a:gd name="T34" fmla="*/ 1126 w 1596"/>
              <a:gd name="T35" fmla="*/ 168 h 177"/>
              <a:gd name="T36" fmla="*/ 1100 w 1596"/>
              <a:gd name="T37" fmla="*/ 168 h 177"/>
              <a:gd name="T38" fmla="*/ 1073 w 1596"/>
              <a:gd name="T39" fmla="*/ 168 h 177"/>
              <a:gd name="T40" fmla="*/ 1047 w 1596"/>
              <a:gd name="T41" fmla="*/ 168 h 177"/>
              <a:gd name="T42" fmla="*/ 1020 w 1596"/>
              <a:gd name="T43" fmla="*/ 168 h 177"/>
              <a:gd name="T44" fmla="*/ 993 w 1596"/>
              <a:gd name="T45" fmla="*/ 168 h 177"/>
              <a:gd name="T46" fmla="*/ 967 w 1596"/>
              <a:gd name="T47" fmla="*/ 168 h 177"/>
              <a:gd name="T48" fmla="*/ 940 w 1596"/>
              <a:gd name="T49" fmla="*/ 168 h 177"/>
              <a:gd name="T50" fmla="*/ 914 w 1596"/>
              <a:gd name="T51" fmla="*/ 168 h 177"/>
              <a:gd name="T52" fmla="*/ 887 w 1596"/>
              <a:gd name="T53" fmla="*/ 168 h 177"/>
              <a:gd name="T54" fmla="*/ 860 w 1596"/>
              <a:gd name="T55" fmla="*/ 168 h 177"/>
              <a:gd name="T56" fmla="*/ 834 w 1596"/>
              <a:gd name="T57" fmla="*/ 168 h 177"/>
              <a:gd name="T58" fmla="*/ 807 w 1596"/>
              <a:gd name="T59" fmla="*/ 168 h 177"/>
              <a:gd name="T60" fmla="*/ 781 w 1596"/>
              <a:gd name="T61" fmla="*/ 159 h 177"/>
              <a:gd name="T62" fmla="*/ 754 w 1596"/>
              <a:gd name="T63" fmla="*/ 159 h 177"/>
              <a:gd name="T64" fmla="*/ 727 w 1596"/>
              <a:gd name="T65" fmla="*/ 159 h 177"/>
              <a:gd name="T66" fmla="*/ 701 w 1596"/>
              <a:gd name="T67" fmla="*/ 150 h 177"/>
              <a:gd name="T68" fmla="*/ 674 w 1596"/>
              <a:gd name="T69" fmla="*/ 141 h 177"/>
              <a:gd name="T70" fmla="*/ 648 w 1596"/>
              <a:gd name="T71" fmla="*/ 133 h 177"/>
              <a:gd name="T72" fmla="*/ 621 w 1596"/>
              <a:gd name="T73" fmla="*/ 115 h 177"/>
              <a:gd name="T74" fmla="*/ 594 w 1596"/>
              <a:gd name="T75" fmla="*/ 88 h 177"/>
              <a:gd name="T76" fmla="*/ 568 w 1596"/>
              <a:gd name="T77" fmla="*/ 53 h 177"/>
              <a:gd name="T78" fmla="*/ 541 w 1596"/>
              <a:gd name="T79" fmla="*/ 17 h 177"/>
              <a:gd name="T80" fmla="*/ 515 w 1596"/>
              <a:gd name="T81" fmla="*/ 0 h 177"/>
              <a:gd name="T82" fmla="*/ 488 w 1596"/>
              <a:gd name="T83" fmla="*/ 0 h 177"/>
              <a:gd name="T84" fmla="*/ 461 w 1596"/>
              <a:gd name="T85" fmla="*/ 17 h 177"/>
              <a:gd name="T86" fmla="*/ 435 w 1596"/>
              <a:gd name="T87" fmla="*/ 44 h 177"/>
              <a:gd name="T88" fmla="*/ 408 w 1596"/>
              <a:gd name="T89" fmla="*/ 62 h 177"/>
              <a:gd name="T90" fmla="*/ 382 w 1596"/>
              <a:gd name="T91" fmla="*/ 71 h 177"/>
              <a:gd name="T92" fmla="*/ 355 w 1596"/>
              <a:gd name="T93" fmla="*/ 88 h 177"/>
              <a:gd name="T94" fmla="*/ 328 w 1596"/>
              <a:gd name="T95" fmla="*/ 97 h 177"/>
              <a:gd name="T96" fmla="*/ 302 w 1596"/>
              <a:gd name="T97" fmla="*/ 115 h 177"/>
              <a:gd name="T98" fmla="*/ 275 w 1596"/>
              <a:gd name="T99" fmla="*/ 133 h 177"/>
              <a:gd name="T100" fmla="*/ 249 w 1596"/>
              <a:gd name="T101" fmla="*/ 141 h 177"/>
              <a:gd name="T102" fmla="*/ 222 w 1596"/>
              <a:gd name="T103" fmla="*/ 141 h 177"/>
              <a:gd name="T104" fmla="*/ 195 w 1596"/>
              <a:gd name="T105" fmla="*/ 150 h 177"/>
              <a:gd name="T106" fmla="*/ 169 w 1596"/>
              <a:gd name="T107" fmla="*/ 150 h 177"/>
              <a:gd name="T108" fmla="*/ 142 w 1596"/>
              <a:gd name="T109" fmla="*/ 159 h 177"/>
              <a:gd name="T110" fmla="*/ 116 w 1596"/>
              <a:gd name="T111" fmla="*/ 168 h 177"/>
              <a:gd name="T112" fmla="*/ 89 w 1596"/>
              <a:gd name="T113" fmla="*/ 168 h 177"/>
              <a:gd name="T114" fmla="*/ 62 w 1596"/>
              <a:gd name="T115" fmla="*/ 168 h 177"/>
              <a:gd name="T116" fmla="*/ 36 w 1596"/>
              <a:gd name="T117" fmla="*/ 168 h 177"/>
              <a:gd name="T118" fmla="*/ 9 w 1596"/>
              <a:gd name="T119" fmla="*/ 16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96" h="177">
                <a:moveTo>
                  <a:pt x="1596" y="177"/>
                </a:moveTo>
                <a:lnTo>
                  <a:pt x="1596" y="177"/>
                </a:lnTo>
                <a:lnTo>
                  <a:pt x="1587" y="177"/>
                </a:lnTo>
                <a:lnTo>
                  <a:pt x="1587" y="177"/>
                </a:lnTo>
                <a:lnTo>
                  <a:pt x="1579" y="177"/>
                </a:lnTo>
                <a:lnTo>
                  <a:pt x="1579" y="177"/>
                </a:lnTo>
                <a:lnTo>
                  <a:pt x="1570" y="177"/>
                </a:lnTo>
                <a:lnTo>
                  <a:pt x="1570" y="177"/>
                </a:lnTo>
                <a:lnTo>
                  <a:pt x="1570" y="177"/>
                </a:lnTo>
                <a:lnTo>
                  <a:pt x="1561" y="177"/>
                </a:lnTo>
                <a:lnTo>
                  <a:pt x="1561" y="177"/>
                </a:lnTo>
                <a:lnTo>
                  <a:pt x="1552" y="177"/>
                </a:lnTo>
                <a:lnTo>
                  <a:pt x="1552" y="177"/>
                </a:lnTo>
                <a:lnTo>
                  <a:pt x="1543" y="177"/>
                </a:lnTo>
                <a:lnTo>
                  <a:pt x="1543" y="177"/>
                </a:lnTo>
                <a:lnTo>
                  <a:pt x="1543" y="177"/>
                </a:lnTo>
                <a:lnTo>
                  <a:pt x="1534" y="177"/>
                </a:lnTo>
                <a:lnTo>
                  <a:pt x="1534" y="177"/>
                </a:lnTo>
                <a:lnTo>
                  <a:pt x="1525" y="177"/>
                </a:lnTo>
                <a:lnTo>
                  <a:pt x="1525" y="177"/>
                </a:lnTo>
                <a:lnTo>
                  <a:pt x="1525" y="177"/>
                </a:lnTo>
                <a:lnTo>
                  <a:pt x="1517" y="177"/>
                </a:lnTo>
                <a:lnTo>
                  <a:pt x="1517" y="177"/>
                </a:lnTo>
                <a:lnTo>
                  <a:pt x="1508" y="177"/>
                </a:lnTo>
                <a:lnTo>
                  <a:pt x="1508" y="177"/>
                </a:lnTo>
                <a:lnTo>
                  <a:pt x="1499" y="177"/>
                </a:lnTo>
                <a:lnTo>
                  <a:pt x="1499" y="177"/>
                </a:lnTo>
                <a:lnTo>
                  <a:pt x="1490" y="177"/>
                </a:lnTo>
                <a:lnTo>
                  <a:pt x="1490" y="177"/>
                </a:lnTo>
                <a:lnTo>
                  <a:pt x="1490" y="177"/>
                </a:lnTo>
                <a:lnTo>
                  <a:pt x="1481" y="177"/>
                </a:lnTo>
                <a:lnTo>
                  <a:pt x="1481" y="177"/>
                </a:lnTo>
                <a:lnTo>
                  <a:pt x="1472" y="177"/>
                </a:lnTo>
                <a:lnTo>
                  <a:pt x="1472" y="177"/>
                </a:lnTo>
                <a:lnTo>
                  <a:pt x="1463" y="177"/>
                </a:lnTo>
                <a:lnTo>
                  <a:pt x="1463" y="177"/>
                </a:lnTo>
                <a:lnTo>
                  <a:pt x="1463" y="177"/>
                </a:lnTo>
                <a:lnTo>
                  <a:pt x="1454" y="177"/>
                </a:lnTo>
                <a:lnTo>
                  <a:pt x="1454" y="177"/>
                </a:lnTo>
                <a:lnTo>
                  <a:pt x="1446" y="177"/>
                </a:lnTo>
                <a:lnTo>
                  <a:pt x="1446" y="177"/>
                </a:lnTo>
                <a:lnTo>
                  <a:pt x="1446" y="177"/>
                </a:lnTo>
                <a:lnTo>
                  <a:pt x="1437" y="177"/>
                </a:lnTo>
                <a:lnTo>
                  <a:pt x="1437" y="177"/>
                </a:lnTo>
                <a:lnTo>
                  <a:pt x="1428" y="177"/>
                </a:lnTo>
                <a:lnTo>
                  <a:pt x="1428" y="177"/>
                </a:lnTo>
                <a:lnTo>
                  <a:pt x="1419" y="177"/>
                </a:lnTo>
                <a:lnTo>
                  <a:pt x="1419" y="177"/>
                </a:lnTo>
                <a:lnTo>
                  <a:pt x="1419" y="177"/>
                </a:lnTo>
                <a:lnTo>
                  <a:pt x="1410" y="177"/>
                </a:lnTo>
                <a:lnTo>
                  <a:pt x="1410" y="177"/>
                </a:lnTo>
                <a:lnTo>
                  <a:pt x="1401" y="177"/>
                </a:lnTo>
                <a:lnTo>
                  <a:pt x="1401" y="177"/>
                </a:lnTo>
                <a:lnTo>
                  <a:pt x="1392" y="177"/>
                </a:lnTo>
                <a:lnTo>
                  <a:pt x="1392" y="177"/>
                </a:lnTo>
                <a:lnTo>
                  <a:pt x="1384" y="177"/>
                </a:lnTo>
                <a:lnTo>
                  <a:pt x="1384" y="177"/>
                </a:lnTo>
                <a:lnTo>
                  <a:pt x="1384" y="177"/>
                </a:lnTo>
                <a:lnTo>
                  <a:pt x="1375" y="177"/>
                </a:lnTo>
                <a:lnTo>
                  <a:pt x="1375" y="177"/>
                </a:lnTo>
                <a:lnTo>
                  <a:pt x="1366" y="177"/>
                </a:lnTo>
                <a:lnTo>
                  <a:pt x="1366" y="177"/>
                </a:lnTo>
                <a:lnTo>
                  <a:pt x="1357" y="177"/>
                </a:lnTo>
                <a:lnTo>
                  <a:pt x="1357" y="177"/>
                </a:lnTo>
                <a:lnTo>
                  <a:pt x="1357" y="177"/>
                </a:lnTo>
                <a:lnTo>
                  <a:pt x="1348" y="177"/>
                </a:lnTo>
                <a:lnTo>
                  <a:pt x="1348" y="177"/>
                </a:lnTo>
                <a:lnTo>
                  <a:pt x="1339" y="177"/>
                </a:lnTo>
                <a:lnTo>
                  <a:pt x="1339" y="177"/>
                </a:lnTo>
                <a:lnTo>
                  <a:pt x="1339" y="177"/>
                </a:lnTo>
                <a:lnTo>
                  <a:pt x="1330" y="177"/>
                </a:lnTo>
                <a:lnTo>
                  <a:pt x="1330" y="177"/>
                </a:lnTo>
                <a:lnTo>
                  <a:pt x="1322" y="177"/>
                </a:lnTo>
                <a:lnTo>
                  <a:pt x="1322" y="177"/>
                </a:lnTo>
                <a:lnTo>
                  <a:pt x="1313" y="177"/>
                </a:lnTo>
                <a:lnTo>
                  <a:pt x="1313" y="177"/>
                </a:lnTo>
                <a:lnTo>
                  <a:pt x="1313" y="177"/>
                </a:lnTo>
                <a:lnTo>
                  <a:pt x="1304" y="177"/>
                </a:lnTo>
                <a:lnTo>
                  <a:pt x="1304" y="168"/>
                </a:lnTo>
                <a:lnTo>
                  <a:pt x="1295" y="168"/>
                </a:lnTo>
                <a:lnTo>
                  <a:pt x="1295" y="168"/>
                </a:lnTo>
                <a:lnTo>
                  <a:pt x="1286" y="168"/>
                </a:lnTo>
                <a:lnTo>
                  <a:pt x="1286" y="168"/>
                </a:lnTo>
                <a:lnTo>
                  <a:pt x="1286" y="168"/>
                </a:lnTo>
                <a:lnTo>
                  <a:pt x="1277" y="168"/>
                </a:lnTo>
                <a:lnTo>
                  <a:pt x="1277" y="168"/>
                </a:lnTo>
                <a:lnTo>
                  <a:pt x="1268" y="168"/>
                </a:lnTo>
                <a:lnTo>
                  <a:pt x="1268" y="168"/>
                </a:lnTo>
                <a:lnTo>
                  <a:pt x="1259" y="168"/>
                </a:lnTo>
                <a:lnTo>
                  <a:pt x="1259" y="168"/>
                </a:lnTo>
                <a:lnTo>
                  <a:pt x="1251" y="168"/>
                </a:lnTo>
                <a:lnTo>
                  <a:pt x="1251" y="168"/>
                </a:lnTo>
                <a:lnTo>
                  <a:pt x="1251" y="168"/>
                </a:lnTo>
                <a:lnTo>
                  <a:pt x="1242" y="168"/>
                </a:lnTo>
                <a:lnTo>
                  <a:pt x="1242" y="168"/>
                </a:lnTo>
                <a:lnTo>
                  <a:pt x="1233" y="168"/>
                </a:lnTo>
                <a:lnTo>
                  <a:pt x="1233" y="168"/>
                </a:lnTo>
                <a:lnTo>
                  <a:pt x="1233" y="168"/>
                </a:lnTo>
                <a:lnTo>
                  <a:pt x="1224" y="168"/>
                </a:lnTo>
                <a:lnTo>
                  <a:pt x="1224" y="168"/>
                </a:lnTo>
                <a:lnTo>
                  <a:pt x="1215" y="168"/>
                </a:lnTo>
                <a:lnTo>
                  <a:pt x="1215" y="168"/>
                </a:lnTo>
                <a:lnTo>
                  <a:pt x="1206" y="168"/>
                </a:lnTo>
                <a:lnTo>
                  <a:pt x="1206" y="168"/>
                </a:lnTo>
                <a:lnTo>
                  <a:pt x="1206" y="168"/>
                </a:lnTo>
                <a:lnTo>
                  <a:pt x="1197" y="168"/>
                </a:lnTo>
                <a:lnTo>
                  <a:pt x="1197" y="168"/>
                </a:lnTo>
                <a:lnTo>
                  <a:pt x="1189" y="168"/>
                </a:lnTo>
                <a:lnTo>
                  <a:pt x="1189" y="168"/>
                </a:lnTo>
                <a:lnTo>
                  <a:pt x="1180" y="168"/>
                </a:lnTo>
                <a:lnTo>
                  <a:pt x="1180" y="168"/>
                </a:lnTo>
                <a:lnTo>
                  <a:pt x="1180" y="168"/>
                </a:lnTo>
                <a:lnTo>
                  <a:pt x="1171" y="168"/>
                </a:lnTo>
                <a:lnTo>
                  <a:pt x="1171" y="168"/>
                </a:lnTo>
                <a:lnTo>
                  <a:pt x="1162" y="168"/>
                </a:lnTo>
                <a:lnTo>
                  <a:pt x="1162" y="168"/>
                </a:lnTo>
                <a:lnTo>
                  <a:pt x="1153" y="168"/>
                </a:lnTo>
                <a:lnTo>
                  <a:pt x="1153" y="168"/>
                </a:lnTo>
                <a:lnTo>
                  <a:pt x="1153" y="168"/>
                </a:lnTo>
                <a:lnTo>
                  <a:pt x="1144" y="168"/>
                </a:lnTo>
                <a:lnTo>
                  <a:pt x="1144" y="168"/>
                </a:lnTo>
                <a:lnTo>
                  <a:pt x="1135" y="168"/>
                </a:lnTo>
                <a:lnTo>
                  <a:pt x="1135" y="168"/>
                </a:lnTo>
                <a:lnTo>
                  <a:pt x="1126" y="168"/>
                </a:lnTo>
                <a:lnTo>
                  <a:pt x="1126" y="168"/>
                </a:lnTo>
                <a:lnTo>
                  <a:pt x="1126" y="168"/>
                </a:lnTo>
                <a:lnTo>
                  <a:pt x="1118" y="168"/>
                </a:lnTo>
                <a:lnTo>
                  <a:pt x="1118" y="168"/>
                </a:lnTo>
                <a:lnTo>
                  <a:pt x="1109" y="168"/>
                </a:lnTo>
                <a:lnTo>
                  <a:pt x="1109" y="168"/>
                </a:lnTo>
                <a:lnTo>
                  <a:pt x="1100" y="168"/>
                </a:lnTo>
                <a:lnTo>
                  <a:pt x="1100" y="168"/>
                </a:lnTo>
                <a:lnTo>
                  <a:pt x="1100" y="168"/>
                </a:lnTo>
                <a:lnTo>
                  <a:pt x="1091" y="168"/>
                </a:lnTo>
                <a:lnTo>
                  <a:pt x="1091" y="168"/>
                </a:lnTo>
                <a:lnTo>
                  <a:pt x="1082" y="168"/>
                </a:lnTo>
                <a:lnTo>
                  <a:pt x="1082" y="168"/>
                </a:lnTo>
                <a:lnTo>
                  <a:pt x="1073" y="168"/>
                </a:lnTo>
                <a:lnTo>
                  <a:pt x="1073" y="168"/>
                </a:lnTo>
                <a:lnTo>
                  <a:pt x="1073" y="168"/>
                </a:lnTo>
                <a:lnTo>
                  <a:pt x="1064" y="168"/>
                </a:lnTo>
                <a:lnTo>
                  <a:pt x="1064" y="168"/>
                </a:lnTo>
                <a:lnTo>
                  <a:pt x="1056" y="168"/>
                </a:lnTo>
                <a:lnTo>
                  <a:pt x="1056" y="168"/>
                </a:lnTo>
                <a:lnTo>
                  <a:pt x="1047" y="168"/>
                </a:lnTo>
                <a:lnTo>
                  <a:pt x="1047" y="168"/>
                </a:lnTo>
                <a:lnTo>
                  <a:pt x="1047" y="168"/>
                </a:lnTo>
                <a:lnTo>
                  <a:pt x="1038" y="168"/>
                </a:lnTo>
                <a:lnTo>
                  <a:pt x="1038" y="168"/>
                </a:lnTo>
                <a:lnTo>
                  <a:pt x="1029" y="168"/>
                </a:lnTo>
                <a:lnTo>
                  <a:pt x="1029" y="168"/>
                </a:lnTo>
                <a:lnTo>
                  <a:pt x="1020" y="168"/>
                </a:lnTo>
                <a:lnTo>
                  <a:pt x="1020" y="168"/>
                </a:lnTo>
                <a:lnTo>
                  <a:pt x="1020" y="168"/>
                </a:lnTo>
                <a:lnTo>
                  <a:pt x="1011" y="168"/>
                </a:lnTo>
                <a:lnTo>
                  <a:pt x="1011" y="168"/>
                </a:lnTo>
                <a:lnTo>
                  <a:pt x="1002" y="168"/>
                </a:lnTo>
                <a:lnTo>
                  <a:pt x="1002" y="168"/>
                </a:lnTo>
                <a:lnTo>
                  <a:pt x="993" y="168"/>
                </a:lnTo>
                <a:lnTo>
                  <a:pt x="993" y="168"/>
                </a:lnTo>
                <a:lnTo>
                  <a:pt x="993" y="168"/>
                </a:lnTo>
                <a:lnTo>
                  <a:pt x="985" y="168"/>
                </a:lnTo>
                <a:lnTo>
                  <a:pt x="985" y="168"/>
                </a:lnTo>
                <a:lnTo>
                  <a:pt x="976" y="168"/>
                </a:lnTo>
                <a:lnTo>
                  <a:pt x="976" y="168"/>
                </a:lnTo>
                <a:lnTo>
                  <a:pt x="967" y="168"/>
                </a:lnTo>
                <a:lnTo>
                  <a:pt x="967" y="168"/>
                </a:lnTo>
                <a:lnTo>
                  <a:pt x="967" y="168"/>
                </a:lnTo>
                <a:lnTo>
                  <a:pt x="958" y="168"/>
                </a:lnTo>
                <a:lnTo>
                  <a:pt x="958" y="168"/>
                </a:lnTo>
                <a:lnTo>
                  <a:pt x="949" y="168"/>
                </a:lnTo>
                <a:lnTo>
                  <a:pt x="949" y="168"/>
                </a:lnTo>
                <a:lnTo>
                  <a:pt x="940" y="168"/>
                </a:lnTo>
                <a:lnTo>
                  <a:pt x="940" y="168"/>
                </a:lnTo>
                <a:lnTo>
                  <a:pt x="940" y="168"/>
                </a:lnTo>
                <a:lnTo>
                  <a:pt x="931" y="168"/>
                </a:lnTo>
                <a:lnTo>
                  <a:pt x="931" y="168"/>
                </a:lnTo>
                <a:lnTo>
                  <a:pt x="923" y="168"/>
                </a:lnTo>
                <a:lnTo>
                  <a:pt x="923" y="168"/>
                </a:lnTo>
                <a:lnTo>
                  <a:pt x="914" y="168"/>
                </a:lnTo>
                <a:lnTo>
                  <a:pt x="914" y="168"/>
                </a:lnTo>
                <a:lnTo>
                  <a:pt x="914" y="168"/>
                </a:lnTo>
                <a:lnTo>
                  <a:pt x="905" y="168"/>
                </a:lnTo>
                <a:lnTo>
                  <a:pt x="905" y="168"/>
                </a:lnTo>
                <a:lnTo>
                  <a:pt x="896" y="168"/>
                </a:lnTo>
                <a:lnTo>
                  <a:pt x="896" y="168"/>
                </a:lnTo>
                <a:lnTo>
                  <a:pt x="887" y="168"/>
                </a:lnTo>
                <a:lnTo>
                  <a:pt x="887" y="168"/>
                </a:lnTo>
                <a:lnTo>
                  <a:pt x="887" y="168"/>
                </a:lnTo>
                <a:lnTo>
                  <a:pt x="878" y="168"/>
                </a:lnTo>
                <a:lnTo>
                  <a:pt x="878" y="168"/>
                </a:lnTo>
                <a:lnTo>
                  <a:pt x="869" y="168"/>
                </a:lnTo>
                <a:lnTo>
                  <a:pt x="869" y="168"/>
                </a:lnTo>
                <a:lnTo>
                  <a:pt x="860" y="168"/>
                </a:lnTo>
                <a:lnTo>
                  <a:pt x="860" y="168"/>
                </a:lnTo>
                <a:lnTo>
                  <a:pt x="860" y="168"/>
                </a:lnTo>
                <a:lnTo>
                  <a:pt x="852" y="168"/>
                </a:lnTo>
                <a:lnTo>
                  <a:pt x="852" y="168"/>
                </a:lnTo>
                <a:lnTo>
                  <a:pt x="843" y="168"/>
                </a:lnTo>
                <a:lnTo>
                  <a:pt x="843" y="168"/>
                </a:lnTo>
                <a:lnTo>
                  <a:pt x="834" y="168"/>
                </a:lnTo>
                <a:lnTo>
                  <a:pt x="834" y="168"/>
                </a:lnTo>
                <a:lnTo>
                  <a:pt x="834" y="168"/>
                </a:lnTo>
                <a:lnTo>
                  <a:pt x="825" y="168"/>
                </a:lnTo>
                <a:lnTo>
                  <a:pt x="825" y="168"/>
                </a:lnTo>
                <a:lnTo>
                  <a:pt x="816" y="168"/>
                </a:lnTo>
                <a:lnTo>
                  <a:pt x="816" y="168"/>
                </a:lnTo>
                <a:lnTo>
                  <a:pt x="807" y="168"/>
                </a:lnTo>
                <a:lnTo>
                  <a:pt x="807" y="168"/>
                </a:lnTo>
                <a:lnTo>
                  <a:pt x="807" y="168"/>
                </a:lnTo>
                <a:lnTo>
                  <a:pt x="798" y="168"/>
                </a:lnTo>
                <a:lnTo>
                  <a:pt x="798" y="159"/>
                </a:lnTo>
                <a:lnTo>
                  <a:pt x="790" y="159"/>
                </a:lnTo>
                <a:lnTo>
                  <a:pt x="790" y="159"/>
                </a:lnTo>
                <a:lnTo>
                  <a:pt x="781" y="159"/>
                </a:lnTo>
                <a:lnTo>
                  <a:pt x="781" y="159"/>
                </a:lnTo>
                <a:lnTo>
                  <a:pt x="781" y="159"/>
                </a:lnTo>
                <a:lnTo>
                  <a:pt x="772" y="159"/>
                </a:lnTo>
                <a:lnTo>
                  <a:pt x="772" y="159"/>
                </a:lnTo>
                <a:lnTo>
                  <a:pt x="763" y="159"/>
                </a:lnTo>
                <a:lnTo>
                  <a:pt x="763" y="159"/>
                </a:lnTo>
                <a:lnTo>
                  <a:pt x="754" y="159"/>
                </a:lnTo>
                <a:lnTo>
                  <a:pt x="754" y="159"/>
                </a:lnTo>
                <a:lnTo>
                  <a:pt x="754" y="159"/>
                </a:lnTo>
                <a:lnTo>
                  <a:pt x="745" y="159"/>
                </a:lnTo>
                <a:lnTo>
                  <a:pt x="745" y="159"/>
                </a:lnTo>
                <a:lnTo>
                  <a:pt x="736" y="159"/>
                </a:lnTo>
                <a:lnTo>
                  <a:pt x="736" y="159"/>
                </a:lnTo>
                <a:lnTo>
                  <a:pt x="727" y="159"/>
                </a:lnTo>
                <a:lnTo>
                  <a:pt x="727" y="159"/>
                </a:lnTo>
                <a:lnTo>
                  <a:pt x="727" y="159"/>
                </a:lnTo>
                <a:lnTo>
                  <a:pt x="719" y="159"/>
                </a:lnTo>
                <a:lnTo>
                  <a:pt x="719" y="150"/>
                </a:lnTo>
                <a:lnTo>
                  <a:pt x="710" y="150"/>
                </a:lnTo>
                <a:lnTo>
                  <a:pt x="710" y="150"/>
                </a:lnTo>
                <a:lnTo>
                  <a:pt x="701" y="150"/>
                </a:lnTo>
                <a:lnTo>
                  <a:pt x="701" y="150"/>
                </a:lnTo>
                <a:lnTo>
                  <a:pt x="701" y="150"/>
                </a:lnTo>
                <a:lnTo>
                  <a:pt x="692" y="150"/>
                </a:lnTo>
                <a:lnTo>
                  <a:pt x="692" y="150"/>
                </a:lnTo>
                <a:lnTo>
                  <a:pt x="683" y="150"/>
                </a:lnTo>
                <a:lnTo>
                  <a:pt x="683" y="150"/>
                </a:lnTo>
                <a:lnTo>
                  <a:pt x="674" y="150"/>
                </a:lnTo>
                <a:lnTo>
                  <a:pt x="674" y="141"/>
                </a:lnTo>
                <a:lnTo>
                  <a:pt x="674" y="141"/>
                </a:lnTo>
                <a:lnTo>
                  <a:pt x="665" y="141"/>
                </a:lnTo>
                <a:lnTo>
                  <a:pt x="665" y="141"/>
                </a:lnTo>
                <a:lnTo>
                  <a:pt x="657" y="141"/>
                </a:lnTo>
                <a:lnTo>
                  <a:pt x="657" y="141"/>
                </a:lnTo>
                <a:lnTo>
                  <a:pt x="648" y="133"/>
                </a:lnTo>
                <a:lnTo>
                  <a:pt x="648" y="133"/>
                </a:lnTo>
                <a:lnTo>
                  <a:pt x="648" y="133"/>
                </a:lnTo>
                <a:lnTo>
                  <a:pt x="639" y="133"/>
                </a:lnTo>
                <a:lnTo>
                  <a:pt x="639" y="133"/>
                </a:lnTo>
                <a:lnTo>
                  <a:pt x="630" y="124"/>
                </a:lnTo>
                <a:lnTo>
                  <a:pt x="630" y="124"/>
                </a:lnTo>
                <a:lnTo>
                  <a:pt x="621" y="124"/>
                </a:lnTo>
                <a:lnTo>
                  <a:pt x="621" y="115"/>
                </a:lnTo>
                <a:lnTo>
                  <a:pt x="621" y="115"/>
                </a:lnTo>
                <a:lnTo>
                  <a:pt x="612" y="115"/>
                </a:lnTo>
                <a:lnTo>
                  <a:pt x="612" y="106"/>
                </a:lnTo>
                <a:lnTo>
                  <a:pt x="603" y="106"/>
                </a:lnTo>
                <a:lnTo>
                  <a:pt x="603" y="106"/>
                </a:lnTo>
                <a:lnTo>
                  <a:pt x="594" y="97"/>
                </a:lnTo>
                <a:lnTo>
                  <a:pt x="594" y="97"/>
                </a:lnTo>
                <a:lnTo>
                  <a:pt x="594" y="88"/>
                </a:lnTo>
                <a:lnTo>
                  <a:pt x="586" y="88"/>
                </a:lnTo>
                <a:lnTo>
                  <a:pt x="586" y="79"/>
                </a:lnTo>
                <a:lnTo>
                  <a:pt x="577" y="71"/>
                </a:lnTo>
                <a:lnTo>
                  <a:pt x="577" y="71"/>
                </a:lnTo>
                <a:lnTo>
                  <a:pt x="577" y="62"/>
                </a:lnTo>
                <a:lnTo>
                  <a:pt x="568" y="62"/>
                </a:lnTo>
                <a:lnTo>
                  <a:pt x="568" y="53"/>
                </a:lnTo>
                <a:lnTo>
                  <a:pt x="559" y="53"/>
                </a:lnTo>
                <a:lnTo>
                  <a:pt x="559" y="44"/>
                </a:lnTo>
                <a:lnTo>
                  <a:pt x="550" y="35"/>
                </a:lnTo>
                <a:lnTo>
                  <a:pt x="550" y="35"/>
                </a:lnTo>
                <a:lnTo>
                  <a:pt x="541" y="26"/>
                </a:lnTo>
                <a:lnTo>
                  <a:pt x="541" y="26"/>
                </a:lnTo>
                <a:lnTo>
                  <a:pt x="541" y="17"/>
                </a:lnTo>
                <a:lnTo>
                  <a:pt x="532" y="17"/>
                </a:lnTo>
                <a:lnTo>
                  <a:pt x="532" y="8"/>
                </a:lnTo>
                <a:lnTo>
                  <a:pt x="524" y="8"/>
                </a:lnTo>
                <a:lnTo>
                  <a:pt x="524" y="0"/>
                </a:lnTo>
                <a:lnTo>
                  <a:pt x="515" y="0"/>
                </a:lnTo>
                <a:lnTo>
                  <a:pt x="515" y="0"/>
                </a:lnTo>
                <a:lnTo>
                  <a:pt x="515" y="0"/>
                </a:lnTo>
                <a:lnTo>
                  <a:pt x="506" y="0"/>
                </a:lnTo>
                <a:lnTo>
                  <a:pt x="506" y="0"/>
                </a:lnTo>
                <a:lnTo>
                  <a:pt x="497" y="0"/>
                </a:lnTo>
                <a:lnTo>
                  <a:pt x="497" y="0"/>
                </a:lnTo>
                <a:lnTo>
                  <a:pt x="488" y="0"/>
                </a:lnTo>
                <a:lnTo>
                  <a:pt x="488" y="0"/>
                </a:lnTo>
                <a:lnTo>
                  <a:pt x="488" y="0"/>
                </a:lnTo>
                <a:lnTo>
                  <a:pt x="479" y="0"/>
                </a:lnTo>
                <a:lnTo>
                  <a:pt x="479" y="8"/>
                </a:lnTo>
                <a:lnTo>
                  <a:pt x="470" y="8"/>
                </a:lnTo>
                <a:lnTo>
                  <a:pt x="470" y="8"/>
                </a:lnTo>
                <a:lnTo>
                  <a:pt x="470" y="17"/>
                </a:lnTo>
                <a:lnTo>
                  <a:pt x="461" y="17"/>
                </a:lnTo>
                <a:lnTo>
                  <a:pt x="461" y="17"/>
                </a:lnTo>
                <a:lnTo>
                  <a:pt x="453" y="26"/>
                </a:lnTo>
                <a:lnTo>
                  <a:pt x="453" y="26"/>
                </a:lnTo>
                <a:lnTo>
                  <a:pt x="444" y="35"/>
                </a:lnTo>
                <a:lnTo>
                  <a:pt x="444" y="35"/>
                </a:lnTo>
                <a:lnTo>
                  <a:pt x="435" y="35"/>
                </a:lnTo>
                <a:lnTo>
                  <a:pt x="435" y="44"/>
                </a:lnTo>
                <a:lnTo>
                  <a:pt x="435" y="44"/>
                </a:lnTo>
                <a:lnTo>
                  <a:pt x="426" y="44"/>
                </a:lnTo>
                <a:lnTo>
                  <a:pt x="426" y="53"/>
                </a:lnTo>
                <a:lnTo>
                  <a:pt x="417" y="53"/>
                </a:lnTo>
                <a:lnTo>
                  <a:pt x="417" y="53"/>
                </a:lnTo>
                <a:lnTo>
                  <a:pt x="408" y="53"/>
                </a:lnTo>
                <a:lnTo>
                  <a:pt x="408" y="62"/>
                </a:lnTo>
                <a:lnTo>
                  <a:pt x="408" y="62"/>
                </a:lnTo>
                <a:lnTo>
                  <a:pt x="399" y="62"/>
                </a:lnTo>
                <a:lnTo>
                  <a:pt x="399" y="62"/>
                </a:lnTo>
                <a:lnTo>
                  <a:pt x="391" y="62"/>
                </a:lnTo>
                <a:lnTo>
                  <a:pt x="391" y="71"/>
                </a:lnTo>
                <a:lnTo>
                  <a:pt x="391" y="71"/>
                </a:lnTo>
                <a:lnTo>
                  <a:pt x="382" y="71"/>
                </a:lnTo>
                <a:lnTo>
                  <a:pt x="382" y="71"/>
                </a:lnTo>
                <a:lnTo>
                  <a:pt x="373" y="71"/>
                </a:lnTo>
                <a:lnTo>
                  <a:pt x="373" y="79"/>
                </a:lnTo>
                <a:lnTo>
                  <a:pt x="364" y="79"/>
                </a:lnTo>
                <a:lnTo>
                  <a:pt x="364" y="79"/>
                </a:lnTo>
                <a:lnTo>
                  <a:pt x="364" y="79"/>
                </a:lnTo>
                <a:lnTo>
                  <a:pt x="355" y="79"/>
                </a:lnTo>
                <a:lnTo>
                  <a:pt x="355" y="88"/>
                </a:lnTo>
                <a:lnTo>
                  <a:pt x="346" y="88"/>
                </a:lnTo>
                <a:lnTo>
                  <a:pt x="346" y="88"/>
                </a:lnTo>
                <a:lnTo>
                  <a:pt x="337" y="88"/>
                </a:lnTo>
                <a:lnTo>
                  <a:pt x="337" y="97"/>
                </a:lnTo>
                <a:lnTo>
                  <a:pt x="328" y="97"/>
                </a:lnTo>
                <a:lnTo>
                  <a:pt x="328" y="97"/>
                </a:lnTo>
                <a:lnTo>
                  <a:pt x="328" y="97"/>
                </a:lnTo>
                <a:lnTo>
                  <a:pt x="320" y="106"/>
                </a:lnTo>
                <a:lnTo>
                  <a:pt x="320" y="106"/>
                </a:lnTo>
                <a:lnTo>
                  <a:pt x="311" y="106"/>
                </a:lnTo>
                <a:lnTo>
                  <a:pt x="311" y="115"/>
                </a:lnTo>
                <a:lnTo>
                  <a:pt x="302" y="115"/>
                </a:lnTo>
                <a:lnTo>
                  <a:pt x="302" y="115"/>
                </a:lnTo>
                <a:lnTo>
                  <a:pt x="302" y="115"/>
                </a:lnTo>
                <a:lnTo>
                  <a:pt x="293" y="124"/>
                </a:lnTo>
                <a:lnTo>
                  <a:pt x="293" y="124"/>
                </a:lnTo>
                <a:lnTo>
                  <a:pt x="284" y="124"/>
                </a:lnTo>
                <a:lnTo>
                  <a:pt x="284" y="124"/>
                </a:lnTo>
                <a:lnTo>
                  <a:pt x="284" y="133"/>
                </a:lnTo>
                <a:lnTo>
                  <a:pt x="275" y="133"/>
                </a:lnTo>
                <a:lnTo>
                  <a:pt x="275" y="133"/>
                </a:lnTo>
                <a:lnTo>
                  <a:pt x="266" y="133"/>
                </a:lnTo>
                <a:lnTo>
                  <a:pt x="266" y="133"/>
                </a:lnTo>
                <a:lnTo>
                  <a:pt x="258" y="133"/>
                </a:lnTo>
                <a:lnTo>
                  <a:pt x="258" y="133"/>
                </a:lnTo>
                <a:lnTo>
                  <a:pt x="258" y="141"/>
                </a:lnTo>
                <a:lnTo>
                  <a:pt x="249" y="141"/>
                </a:lnTo>
                <a:lnTo>
                  <a:pt x="249" y="141"/>
                </a:lnTo>
                <a:lnTo>
                  <a:pt x="240" y="141"/>
                </a:lnTo>
                <a:lnTo>
                  <a:pt x="240" y="141"/>
                </a:lnTo>
                <a:lnTo>
                  <a:pt x="231" y="141"/>
                </a:lnTo>
                <a:lnTo>
                  <a:pt x="231" y="141"/>
                </a:lnTo>
                <a:lnTo>
                  <a:pt x="222" y="141"/>
                </a:lnTo>
                <a:lnTo>
                  <a:pt x="222" y="141"/>
                </a:lnTo>
                <a:lnTo>
                  <a:pt x="222" y="141"/>
                </a:lnTo>
                <a:lnTo>
                  <a:pt x="213" y="141"/>
                </a:lnTo>
                <a:lnTo>
                  <a:pt x="213" y="141"/>
                </a:lnTo>
                <a:lnTo>
                  <a:pt x="204" y="141"/>
                </a:lnTo>
                <a:lnTo>
                  <a:pt x="204" y="141"/>
                </a:lnTo>
                <a:lnTo>
                  <a:pt x="195" y="141"/>
                </a:lnTo>
                <a:lnTo>
                  <a:pt x="195" y="150"/>
                </a:lnTo>
                <a:lnTo>
                  <a:pt x="195" y="150"/>
                </a:lnTo>
                <a:lnTo>
                  <a:pt x="187" y="150"/>
                </a:lnTo>
                <a:lnTo>
                  <a:pt x="187" y="150"/>
                </a:lnTo>
                <a:lnTo>
                  <a:pt x="178" y="150"/>
                </a:lnTo>
                <a:lnTo>
                  <a:pt x="178" y="150"/>
                </a:lnTo>
                <a:lnTo>
                  <a:pt x="178" y="150"/>
                </a:lnTo>
                <a:lnTo>
                  <a:pt x="169" y="150"/>
                </a:lnTo>
                <a:lnTo>
                  <a:pt x="169" y="150"/>
                </a:lnTo>
                <a:lnTo>
                  <a:pt x="160" y="159"/>
                </a:lnTo>
                <a:lnTo>
                  <a:pt x="160" y="159"/>
                </a:lnTo>
                <a:lnTo>
                  <a:pt x="151" y="159"/>
                </a:lnTo>
                <a:lnTo>
                  <a:pt x="151" y="159"/>
                </a:lnTo>
                <a:lnTo>
                  <a:pt x="151" y="159"/>
                </a:lnTo>
                <a:lnTo>
                  <a:pt x="142" y="159"/>
                </a:lnTo>
                <a:lnTo>
                  <a:pt x="142" y="159"/>
                </a:lnTo>
                <a:lnTo>
                  <a:pt x="133" y="159"/>
                </a:lnTo>
                <a:lnTo>
                  <a:pt x="133" y="159"/>
                </a:lnTo>
                <a:lnTo>
                  <a:pt x="125" y="159"/>
                </a:lnTo>
                <a:lnTo>
                  <a:pt x="125" y="159"/>
                </a:lnTo>
                <a:lnTo>
                  <a:pt x="125" y="168"/>
                </a:lnTo>
                <a:lnTo>
                  <a:pt x="116" y="168"/>
                </a:lnTo>
                <a:lnTo>
                  <a:pt x="116" y="168"/>
                </a:lnTo>
                <a:lnTo>
                  <a:pt x="107" y="168"/>
                </a:lnTo>
                <a:lnTo>
                  <a:pt x="107" y="168"/>
                </a:lnTo>
                <a:lnTo>
                  <a:pt x="98" y="168"/>
                </a:lnTo>
                <a:lnTo>
                  <a:pt x="98" y="168"/>
                </a:lnTo>
                <a:lnTo>
                  <a:pt x="98" y="168"/>
                </a:lnTo>
                <a:lnTo>
                  <a:pt x="89" y="168"/>
                </a:lnTo>
                <a:lnTo>
                  <a:pt x="89" y="168"/>
                </a:lnTo>
                <a:lnTo>
                  <a:pt x="80" y="168"/>
                </a:lnTo>
                <a:lnTo>
                  <a:pt x="80" y="168"/>
                </a:lnTo>
                <a:lnTo>
                  <a:pt x="71" y="168"/>
                </a:lnTo>
                <a:lnTo>
                  <a:pt x="71" y="168"/>
                </a:lnTo>
                <a:lnTo>
                  <a:pt x="71" y="168"/>
                </a:lnTo>
                <a:lnTo>
                  <a:pt x="62" y="168"/>
                </a:lnTo>
                <a:lnTo>
                  <a:pt x="62" y="168"/>
                </a:lnTo>
                <a:lnTo>
                  <a:pt x="54" y="168"/>
                </a:lnTo>
                <a:lnTo>
                  <a:pt x="54" y="168"/>
                </a:lnTo>
                <a:lnTo>
                  <a:pt x="45" y="168"/>
                </a:lnTo>
                <a:lnTo>
                  <a:pt x="45" y="168"/>
                </a:lnTo>
                <a:lnTo>
                  <a:pt x="45" y="168"/>
                </a:lnTo>
                <a:lnTo>
                  <a:pt x="36" y="168"/>
                </a:lnTo>
                <a:lnTo>
                  <a:pt x="36" y="168"/>
                </a:lnTo>
                <a:lnTo>
                  <a:pt x="27" y="168"/>
                </a:lnTo>
                <a:lnTo>
                  <a:pt x="27" y="168"/>
                </a:lnTo>
                <a:lnTo>
                  <a:pt x="18" y="168"/>
                </a:lnTo>
                <a:lnTo>
                  <a:pt x="18" y="168"/>
                </a:lnTo>
                <a:lnTo>
                  <a:pt x="18" y="168"/>
                </a:lnTo>
                <a:lnTo>
                  <a:pt x="9" y="168"/>
                </a:lnTo>
                <a:lnTo>
                  <a:pt x="9" y="168"/>
                </a:lnTo>
                <a:lnTo>
                  <a:pt x="0" y="168"/>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1" name="Freeform 58"/>
          <p:cNvSpPr>
            <a:spLocks/>
          </p:cNvSpPr>
          <p:nvPr/>
        </p:nvSpPr>
        <p:spPr bwMode="auto">
          <a:xfrm>
            <a:off x="2549353" y="4002518"/>
            <a:ext cx="2125734" cy="237086"/>
          </a:xfrm>
          <a:custGeom>
            <a:avLst/>
            <a:gdLst>
              <a:gd name="T0" fmla="*/ 1569 w 1587"/>
              <a:gd name="T1" fmla="*/ 177 h 177"/>
              <a:gd name="T2" fmla="*/ 1542 w 1587"/>
              <a:gd name="T3" fmla="*/ 177 h 177"/>
              <a:gd name="T4" fmla="*/ 1516 w 1587"/>
              <a:gd name="T5" fmla="*/ 177 h 177"/>
              <a:gd name="T6" fmla="*/ 1489 w 1587"/>
              <a:gd name="T7" fmla="*/ 177 h 177"/>
              <a:gd name="T8" fmla="*/ 1462 w 1587"/>
              <a:gd name="T9" fmla="*/ 177 h 177"/>
              <a:gd name="T10" fmla="*/ 1436 w 1587"/>
              <a:gd name="T11" fmla="*/ 177 h 177"/>
              <a:gd name="T12" fmla="*/ 1409 w 1587"/>
              <a:gd name="T13" fmla="*/ 177 h 177"/>
              <a:gd name="T14" fmla="*/ 1383 w 1587"/>
              <a:gd name="T15" fmla="*/ 177 h 177"/>
              <a:gd name="T16" fmla="*/ 1356 w 1587"/>
              <a:gd name="T17" fmla="*/ 177 h 177"/>
              <a:gd name="T18" fmla="*/ 1329 w 1587"/>
              <a:gd name="T19" fmla="*/ 177 h 177"/>
              <a:gd name="T20" fmla="*/ 1303 w 1587"/>
              <a:gd name="T21" fmla="*/ 177 h 177"/>
              <a:gd name="T22" fmla="*/ 1276 w 1587"/>
              <a:gd name="T23" fmla="*/ 168 h 177"/>
              <a:gd name="T24" fmla="*/ 1250 w 1587"/>
              <a:gd name="T25" fmla="*/ 168 h 177"/>
              <a:gd name="T26" fmla="*/ 1223 w 1587"/>
              <a:gd name="T27" fmla="*/ 168 h 177"/>
              <a:gd name="T28" fmla="*/ 1197 w 1587"/>
              <a:gd name="T29" fmla="*/ 168 h 177"/>
              <a:gd name="T30" fmla="*/ 1170 w 1587"/>
              <a:gd name="T31" fmla="*/ 168 h 177"/>
              <a:gd name="T32" fmla="*/ 1143 w 1587"/>
              <a:gd name="T33" fmla="*/ 168 h 177"/>
              <a:gd name="T34" fmla="*/ 1117 w 1587"/>
              <a:gd name="T35" fmla="*/ 168 h 177"/>
              <a:gd name="T36" fmla="*/ 1090 w 1587"/>
              <a:gd name="T37" fmla="*/ 168 h 177"/>
              <a:gd name="T38" fmla="*/ 1064 w 1587"/>
              <a:gd name="T39" fmla="*/ 168 h 177"/>
              <a:gd name="T40" fmla="*/ 1037 w 1587"/>
              <a:gd name="T41" fmla="*/ 168 h 177"/>
              <a:gd name="T42" fmla="*/ 1010 w 1587"/>
              <a:gd name="T43" fmla="*/ 168 h 177"/>
              <a:gd name="T44" fmla="*/ 984 w 1587"/>
              <a:gd name="T45" fmla="*/ 168 h 177"/>
              <a:gd name="T46" fmla="*/ 957 w 1587"/>
              <a:gd name="T47" fmla="*/ 168 h 177"/>
              <a:gd name="T48" fmla="*/ 931 w 1587"/>
              <a:gd name="T49" fmla="*/ 168 h 177"/>
              <a:gd name="T50" fmla="*/ 904 w 1587"/>
              <a:gd name="T51" fmla="*/ 168 h 177"/>
              <a:gd name="T52" fmla="*/ 877 w 1587"/>
              <a:gd name="T53" fmla="*/ 168 h 177"/>
              <a:gd name="T54" fmla="*/ 851 w 1587"/>
              <a:gd name="T55" fmla="*/ 168 h 177"/>
              <a:gd name="T56" fmla="*/ 824 w 1587"/>
              <a:gd name="T57" fmla="*/ 168 h 177"/>
              <a:gd name="T58" fmla="*/ 798 w 1587"/>
              <a:gd name="T59" fmla="*/ 168 h 177"/>
              <a:gd name="T60" fmla="*/ 771 w 1587"/>
              <a:gd name="T61" fmla="*/ 159 h 177"/>
              <a:gd name="T62" fmla="*/ 744 w 1587"/>
              <a:gd name="T63" fmla="*/ 159 h 177"/>
              <a:gd name="T64" fmla="*/ 718 w 1587"/>
              <a:gd name="T65" fmla="*/ 159 h 177"/>
              <a:gd name="T66" fmla="*/ 691 w 1587"/>
              <a:gd name="T67" fmla="*/ 150 h 177"/>
              <a:gd name="T68" fmla="*/ 665 w 1587"/>
              <a:gd name="T69" fmla="*/ 141 h 177"/>
              <a:gd name="T70" fmla="*/ 638 w 1587"/>
              <a:gd name="T71" fmla="*/ 133 h 177"/>
              <a:gd name="T72" fmla="*/ 611 w 1587"/>
              <a:gd name="T73" fmla="*/ 115 h 177"/>
              <a:gd name="T74" fmla="*/ 585 w 1587"/>
              <a:gd name="T75" fmla="*/ 88 h 177"/>
              <a:gd name="T76" fmla="*/ 558 w 1587"/>
              <a:gd name="T77" fmla="*/ 53 h 177"/>
              <a:gd name="T78" fmla="*/ 532 w 1587"/>
              <a:gd name="T79" fmla="*/ 17 h 177"/>
              <a:gd name="T80" fmla="*/ 505 w 1587"/>
              <a:gd name="T81" fmla="*/ 0 h 177"/>
              <a:gd name="T82" fmla="*/ 478 w 1587"/>
              <a:gd name="T83" fmla="*/ 0 h 177"/>
              <a:gd name="T84" fmla="*/ 452 w 1587"/>
              <a:gd name="T85" fmla="*/ 17 h 177"/>
              <a:gd name="T86" fmla="*/ 425 w 1587"/>
              <a:gd name="T87" fmla="*/ 44 h 177"/>
              <a:gd name="T88" fmla="*/ 399 w 1587"/>
              <a:gd name="T89" fmla="*/ 62 h 177"/>
              <a:gd name="T90" fmla="*/ 372 w 1587"/>
              <a:gd name="T91" fmla="*/ 71 h 177"/>
              <a:gd name="T92" fmla="*/ 345 w 1587"/>
              <a:gd name="T93" fmla="*/ 88 h 177"/>
              <a:gd name="T94" fmla="*/ 319 w 1587"/>
              <a:gd name="T95" fmla="*/ 97 h 177"/>
              <a:gd name="T96" fmla="*/ 292 w 1587"/>
              <a:gd name="T97" fmla="*/ 115 h 177"/>
              <a:gd name="T98" fmla="*/ 266 w 1587"/>
              <a:gd name="T99" fmla="*/ 133 h 177"/>
              <a:gd name="T100" fmla="*/ 239 w 1587"/>
              <a:gd name="T101" fmla="*/ 141 h 177"/>
              <a:gd name="T102" fmla="*/ 212 w 1587"/>
              <a:gd name="T103" fmla="*/ 141 h 177"/>
              <a:gd name="T104" fmla="*/ 186 w 1587"/>
              <a:gd name="T105" fmla="*/ 150 h 177"/>
              <a:gd name="T106" fmla="*/ 159 w 1587"/>
              <a:gd name="T107" fmla="*/ 150 h 177"/>
              <a:gd name="T108" fmla="*/ 133 w 1587"/>
              <a:gd name="T109" fmla="*/ 159 h 177"/>
              <a:gd name="T110" fmla="*/ 106 w 1587"/>
              <a:gd name="T111" fmla="*/ 168 h 177"/>
              <a:gd name="T112" fmla="*/ 79 w 1587"/>
              <a:gd name="T113" fmla="*/ 168 h 177"/>
              <a:gd name="T114" fmla="*/ 53 w 1587"/>
              <a:gd name="T115" fmla="*/ 168 h 177"/>
              <a:gd name="T116" fmla="*/ 26 w 1587"/>
              <a:gd name="T117" fmla="*/ 168 h 177"/>
              <a:gd name="T118" fmla="*/ 0 w 1587"/>
              <a:gd name="T119" fmla="*/ 16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87" h="177">
                <a:moveTo>
                  <a:pt x="1587" y="177"/>
                </a:moveTo>
                <a:lnTo>
                  <a:pt x="1587" y="177"/>
                </a:lnTo>
                <a:lnTo>
                  <a:pt x="1587" y="177"/>
                </a:lnTo>
                <a:lnTo>
                  <a:pt x="1578" y="177"/>
                </a:lnTo>
                <a:lnTo>
                  <a:pt x="1578" y="177"/>
                </a:lnTo>
                <a:lnTo>
                  <a:pt x="1569" y="177"/>
                </a:lnTo>
                <a:lnTo>
                  <a:pt x="1569" y="177"/>
                </a:lnTo>
                <a:lnTo>
                  <a:pt x="1560" y="177"/>
                </a:lnTo>
                <a:lnTo>
                  <a:pt x="1560" y="177"/>
                </a:lnTo>
                <a:lnTo>
                  <a:pt x="1560" y="177"/>
                </a:lnTo>
                <a:lnTo>
                  <a:pt x="1551" y="177"/>
                </a:lnTo>
                <a:lnTo>
                  <a:pt x="1551" y="177"/>
                </a:lnTo>
                <a:lnTo>
                  <a:pt x="1542" y="177"/>
                </a:lnTo>
                <a:lnTo>
                  <a:pt x="1542" y="177"/>
                </a:lnTo>
                <a:lnTo>
                  <a:pt x="1533" y="177"/>
                </a:lnTo>
                <a:lnTo>
                  <a:pt x="1533" y="177"/>
                </a:lnTo>
                <a:lnTo>
                  <a:pt x="1533" y="177"/>
                </a:lnTo>
                <a:lnTo>
                  <a:pt x="1525" y="177"/>
                </a:lnTo>
                <a:lnTo>
                  <a:pt x="1525" y="177"/>
                </a:lnTo>
                <a:lnTo>
                  <a:pt x="1516" y="177"/>
                </a:lnTo>
                <a:lnTo>
                  <a:pt x="1516" y="177"/>
                </a:lnTo>
                <a:lnTo>
                  <a:pt x="1507" y="177"/>
                </a:lnTo>
                <a:lnTo>
                  <a:pt x="1507" y="177"/>
                </a:lnTo>
                <a:lnTo>
                  <a:pt x="1507" y="177"/>
                </a:lnTo>
                <a:lnTo>
                  <a:pt x="1498" y="177"/>
                </a:lnTo>
                <a:lnTo>
                  <a:pt x="1498" y="177"/>
                </a:lnTo>
                <a:lnTo>
                  <a:pt x="1489" y="177"/>
                </a:lnTo>
                <a:lnTo>
                  <a:pt x="1489" y="177"/>
                </a:lnTo>
                <a:lnTo>
                  <a:pt x="1489" y="177"/>
                </a:lnTo>
                <a:lnTo>
                  <a:pt x="1480" y="177"/>
                </a:lnTo>
                <a:lnTo>
                  <a:pt x="1480" y="177"/>
                </a:lnTo>
                <a:lnTo>
                  <a:pt x="1471" y="177"/>
                </a:lnTo>
                <a:lnTo>
                  <a:pt x="1471" y="177"/>
                </a:lnTo>
                <a:lnTo>
                  <a:pt x="1462" y="177"/>
                </a:lnTo>
                <a:lnTo>
                  <a:pt x="1462" y="177"/>
                </a:lnTo>
                <a:lnTo>
                  <a:pt x="1454" y="177"/>
                </a:lnTo>
                <a:lnTo>
                  <a:pt x="1454" y="177"/>
                </a:lnTo>
                <a:lnTo>
                  <a:pt x="1454" y="177"/>
                </a:lnTo>
                <a:lnTo>
                  <a:pt x="1445" y="177"/>
                </a:lnTo>
                <a:lnTo>
                  <a:pt x="1445" y="177"/>
                </a:lnTo>
                <a:lnTo>
                  <a:pt x="1436" y="177"/>
                </a:lnTo>
                <a:lnTo>
                  <a:pt x="1436" y="177"/>
                </a:lnTo>
                <a:lnTo>
                  <a:pt x="1427" y="177"/>
                </a:lnTo>
                <a:lnTo>
                  <a:pt x="1427" y="177"/>
                </a:lnTo>
                <a:lnTo>
                  <a:pt x="1427" y="177"/>
                </a:lnTo>
                <a:lnTo>
                  <a:pt x="1418" y="177"/>
                </a:lnTo>
                <a:lnTo>
                  <a:pt x="1418" y="177"/>
                </a:lnTo>
                <a:lnTo>
                  <a:pt x="1409" y="177"/>
                </a:lnTo>
                <a:lnTo>
                  <a:pt x="1409" y="177"/>
                </a:lnTo>
                <a:lnTo>
                  <a:pt x="1409" y="177"/>
                </a:lnTo>
                <a:lnTo>
                  <a:pt x="1400" y="177"/>
                </a:lnTo>
                <a:lnTo>
                  <a:pt x="1400" y="177"/>
                </a:lnTo>
                <a:lnTo>
                  <a:pt x="1392" y="177"/>
                </a:lnTo>
                <a:lnTo>
                  <a:pt x="1392" y="177"/>
                </a:lnTo>
                <a:lnTo>
                  <a:pt x="1383" y="177"/>
                </a:lnTo>
                <a:lnTo>
                  <a:pt x="1383" y="177"/>
                </a:lnTo>
                <a:lnTo>
                  <a:pt x="1383" y="177"/>
                </a:lnTo>
                <a:lnTo>
                  <a:pt x="1374" y="177"/>
                </a:lnTo>
                <a:lnTo>
                  <a:pt x="1374" y="177"/>
                </a:lnTo>
                <a:lnTo>
                  <a:pt x="1365" y="177"/>
                </a:lnTo>
                <a:lnTo>
                  <a:pt x="1365" y="177"/>
                </a:lnTo>
                <a:lnTo>
                  <a:pt x="1356" y="177"/>
                </a:lnTo>
                <a:lnTo>
                  <a:pt x="1356" y="177"/>
                </a:lnTo>
                <a:lnTo>
                  <a:pt x="1347" y="177"/>
                </a:lnTo>
                <a:lnTo>
                  <a:pt x="1347" y="177"/>
                </a:lnTo>
                <a:lnTo>
                  <a:pt x="1347" y="177"/>
                </a:lnTo>
                <a:lnTo>
                  <a:pt x="1338" y="177"/>
                </a:lnTo>
                <a:lnTo>
                  <a:pt x="1338" y="177"/>
                </a:lnTo>
                <a:lnTo>
                  <a:pt x="1329" y="177"/>
                </a:lnTo>
                <a:lnTo>
                  <a:pt x="1329" y="177"/>
                </a:lnTo>
                <a:lnTo>
                  <a:pt x="1321" y="177"/>
                </a:lnTo>
                <a:lnTo>
                  <a:pt x="1321" y="177"/>
                </a:lnTo>
                <a:lnTo>
                  <a:pt x="1321" y="177"/>
                </a:lnTo>
                <a:lnTo>
                  <a:pt x="1312" y="177"/>
                </a:lnTo>
                <a:lnTo>
                  <a:pt x="1312" y="177"/>
                </a:lnTo>
                <a:lnTo>
                  <a:pt x="1303" y="177"/>
                </a:lnTo>
                <a:lnTo>
                  <a:pt x="1303" y="177"/>
                </a:lnTo>
                <a:lnTo>
                  <a:pt x="1303" y="177"/>
                </a:lnTo>
                <a:lnTo>
                  <a:pt x="1294" y="168"/>
                </a:lnTo>
                <a:lnTo>
                  <a:pt x="1294" y="168"/>
                </a:lnTo>
                <a:lnTo>
                  <a:pt x="1285" y="168"/>
                </a:lnTo>
                <a:lnTo>
                  <a:pt x="1285" y="168"/>
                </a:lnTo>
                <a:lnTo>
                  <a:pt x="1276" y="168"/>
                </a:lnTo>
                <a:lnTo>
                  <a:pt x="1276" y="168"/>
                </a:lnTo>
                <a:lnTo>
                  <a:pt x="1276" y="168"/>
                </a:lnTo>
                <a:lnTo>
                  <a:pt x="1267" y="168"/>
                </a:lnTo>
                <a:lnTo>
                  <a:pt x="1267" y="168"/>
                </a:lnTo>
                <a:lnTo>
                  <a:pt x="1259" y="168"/>
                </a:lnTo>
                <a:lnTo>
                  <a:pt x="1259" y="168"/>
                </a:lnTo>
                <a:lnTo>
                  <a:pt x="1250" y="168"/>
                </a:lnTo>
                <a:lnTo>
                  <a:pt x="1250" y="168"/>
                </a:lnTo>
                <a:lnTo>
                  <a:pt x="1241" y="168"/>
                </a:lnTo>
                <a:lnTo>
                  <a:pt x="1241" y="168"/>
                </a:lnTo>
                <a:lnTo>
                  <a:pt x="1241" y="168"/>
                </a:lnTo>
                <a:lnTo>
                  <a:pt x="1232" y="168"/>
                </a:lnTo>
                <a:lnTo>
                  <a:pt x="1232" y="168"/>
                </a:lnTo>
                <a:lnTo>
                  <a:pt x="1223" y="168"/>
                </a:lnTo>
                <a:lnTo>
                  <a:pt x="1223" y="168"/>
                </a:lnTo>
                <a:lnTo>
                  <a:pt x="1223" y="168"/>
                </a:lnTo>
                <a:lnTo>
                  <a:pt x="1214" y="168"/>
                </a:lnTo>
                <a:lnTo>
                  <a:pt x="1214" y="168"/>
                </a:lnTo>
                <a:lnTo>
                  <a:pt x="1205" y="168"/>
                </a:lnTo>
                <a:lnTo>
                  <a:pt x="1205" y="168"/>
                </a:lnTo>
                <a:lnTo>
                  <a:pt x="1197" y="168"/>
                </a:lnTo>
                <a:lnTo>
                  <a:pt x="1197" y="168"/>
                </a:lnTo>
                <a:lnTo>
                  <a:pt x="1197" y="168"/>
                </a:lnTo>
                <a:lnTo>
                  <a:pt x="1188" y="168"/>
                </a:lnTo>
                <a:lnTo>
                  <a:pt x="1188" y="168"/>
                </a:lnTo>
                <a:lnTo>
                  <a:pt x="1179" y="168"/>
                </a:lnTo>
                <a:lnTo>
                  <a:pt x="1179" y="168"/>
                </a:lnTo>
                <a:lnTo>
                  <a:pt x="1170" y="168"/>
                </a:lnTo>
                <a:lnTo>
                  <a:pt x="1170" y="168"/>
                </a:lnTo>
                <a:lnTo>
                  <a:pt x="1170" y="168"/>
                </a:lnTo>
                <a:lnTo>
                  <a:pt x="1161" y="168"/>
                </a:lnTo>
                <a:lnTo>
                  <a:pt x="1161" y="168"/>
                </a:lnTo>
                <a:lnTo>
                  <a:pt x="1152" y="168"/>
                </a:lnTo>
                <a:lnTo>
                  <a:pt x="1152" y="168"/>
                </a:lnTo>
                <a:lnTo>
                  <a:pt x="1143" y="168"/>
                </a:lnTo>
                <a:lnTo>
                  <a:pt x="1143" y="168"/>
                </a:lnTo>
                <a:lnTo>
                  <a:pt x="1134" y="168"/>
                </a:lnTo>
                <a:lnTo>
                  <a:pt x="1134" y="168"/>
                </a:lnTo>
                <a:lnTo>
                  <a:pt x="1134" y="168"/>
                </a:lnTo>
                <a:lnTo>
                  <a:pt x="1126" y="168"/>
                </a:lnTo>
                <a:lnTo>
                  <a:pt x="1126" y="168"/>
                </a:lnTo>
                <a:lnTo>
                  <a:pt x="1117" y="168"/>
                </a:lnTo>
                <a:lnTo>
                  <a:pt x="1117" y="168"/>
                </a:lnTo>
                <a:lnTo>
                  <a:pt x="1117" y="168"/>
                </a:lnTo>
                <a:lnTo>
                  <a:pt x="1108" y="168"/>
                </a:lnTo>
                <a:lnTo>
                  <a:pt x="1108" y="168"/>
                </a:lnTo>
                <a:lnTo>
                  <a:pt x="1099" y="168"/>
                </a:lnTo>
                <a:lnTo>
                  <a:pt x="1099" y="168"/>
                </a:lnTo>
                <a:lnTo>
                  <a:pt x="1090" y="168"/>
                </a:lnTo>
                <a:lnTo>
                  <a:pt x="1090" y="168"/>
                </a:lnTo>
                <a:lnTo>
                  <a:pt x="1090" y="168"/>
                </a:lnTo>
                <a:lnTo>
                  <a:pt x="1081" y="168"/>
                </a:lnTo>
                <a:lnTo>
                  <a:pt x="1081" y="168"/>
                </a:lnTo>
                <a:lnTo>
                  <a:pt x="1072" y="168"/>
                </a:lnTo>
                <a:lnTo>
                  <a:pt x="1072" y="168"/>
                </a:lnTo>
                <a:lnTo>
                  <a:pt x="1064" y="168"/>
                </a:lnTo>
                <a:lnTo>
                  <a:pt x="1064" y="168"/>
                </a:lnTo>
                <a:lnTo>
                  <a:pt x="1064" y="168"/>
                </a:lnTo>
                <a:lnTo>
                  <a:pt x="1055" y="168"/>
                </a:lnTo>
                <a:lnTo>
                  <a:pt x="1055" y="168"/>
                </a:lnTo>
                <a:lnTo>
                  <a:pt x="1046" y="168"/>
                </a:lnTo>
                <a:lnTo>
                  <a:pt x="1046" y="168"/>
                </a:lnTo>
                <a:lnTo>
                  <a:pt x="1037" y="168"/>
                </a:lnTo>
                <a:lnTo>
                  <a:pt x="1037" y="168"/>
                </a:lnTo>
                <a:lnTo>
                  <a:pt x="1028" y="168"/>
                </a:lnTo>
                <a:lnTo>
                  <a:pt x="1028" y="168"/>
                </a:lnTo>
                <a:lnTo>
                  <a:pt x="1028" y="168"/>
                </a:lnTo>
                <a:lnTo>
                  <a:pt x="1019" y="168"/>
                </a:lnTo>
                <a:lnTo>
                  <a:pt x="1019" y="168"/>
                </a:lnTo>
                <a:lnTo>
                  <a:pt x="1010" y="168"/>
                </a:lnTo>
                <a:lnTo>
                  <a:pt x="1010" y="168"/>
                </a:lnTo>
                <a:lnTo>
                  <a:pt x="1010" y="168"/>
                </a:lnTo>
                <a:lnTo>
                  <a:pt x="1001" y="168"/>
                </a:lnTo>
                <a:lnTo>
                  <a:pt x="1001" y="168"/>
                </a:lnTo>
                <a:lnTo>
                  <a:pt x="993" y="168"/>
                </a:lnTo>
                <a:lnTo>
                  <a:pt x="993" y="168"/>
                </a:lnTo>
                <a:lnTo>
                  <a:pt x="984" y="168"/>
                </a:lnTo>
                <a:lnTo>
                  <a:pt x="984" y="168"/>
                </a:lnTo>
                <a:lnTo>
                  <a:pt x="984" y="168"/>
                </a:lnTo>
                <a:lnTo>
                  <a:pt x="975" y="168"/>
                </a:lnTo>
                <a:lnTo>
                  <a:pt x="975" y="168"/>
                </a:lnTo>
                <a:lnTo>
                  <a:pt x="966" y="168"/>
                </a:lnTo>
                <a:lnTo>
                  <a:pt x="966" y="168"/>
                </a:lnTo>
                <a:lnTo>
                  <a:pt x="957" y="168"/>
                </a:lnTo>
                <a:lnTo>
                  <a:pt x="957" y="168"/>
                </a:lnTo>
                <a:lnTo>
                  <a:pt x="957" y="168"/>
                </a:lnTo>
                <a:lnTo>
                  <a:pt x="948" y="168"/>
                </a:lnTo>
                <a:lnTo>
                  <a:pt x="948" y="168"/>
                </a:lnTo>
                <a:lnTo>
                  <a:pt x="939" y="168"/>
                </a:lnTo>
                <a:lnTo>
                  <a:pt x="939" y="168"/>
                </a:lnTo>
                <a:lnTo>
                  <a:pt x="931" y="168"/>
                </a:lnTo>
                <a:lnTo>
                  <a:pt x="931" y="168"/>
                </a:lnTo>
                <a:lnTo>
                  <a:pt x="931" y="168"/>
                </a:lnTo>
                <a:lnTo>
                  <a:pt x="922" y="168"/>
                </a:lnTo>
                <a:lnTo>
                  <a:pt x="922" y="168"/>
                </a:lnTo>
                <a:lnTo>
                  <a:pt x="913" y="168"/>
                </a:lnTo>
                <a:lnTo>
                  <a:pt x="913" y="168"/>
                </a:lnTo>
                <a:lnTo>
                  <a:pt x="904" y="168"/>
                </a:lnTo>
                <a:lnTo>
                  <a:pt x="904" y="168"/>
                </a:lnTo>
                <a:lnTo>
                  <a:pt x="904" y="168"/>
                </a:lnTo>
                <a:lnTo>
                  <a:pt x="895" y="168"/>
                </a:lnTo>
                <a:lnTo>
                  <a:pt x="895" y="168"/>
                </a:lnTo>
                <a:lnTo>
                  <a:pt x="886" y="168"/>
                </a:lnTo>
                <a:lnTo>
                  <a:pt x="886" y="168"/>
                </a:lnTo>
                <a:lnTo>
                  <a:pt x="877" y="168"/>
                </a:lnTo>
                <a:lnTo>
                  <a:pt x="877" y="168"/>
                </a:lnTo>
                <a:lnTo>
                  <a:pt x="877" y="168"/>
                </a:lnTo>
                <a:lnTo>
                  <a:pt x="868" y="168"/>
                </a:lnTo>
                <a:lnTo>
                  <a:pt x="868" y="168"/>
                </a:lnTo>
                <a:lnTo>
                  <a:pt x="860" y="168"/>
                </a:lnTo>
                <a:lnTo>
                  <a:pt x="860" y="168"/>
                </a:lnTo>
                <a:lnTo>
                  <a:pt x="851" y="168"/>
                </a:lnTo>
                <a:lnTo>
                  <a:pt x="851" y="168"/>
                </a:lnTo>
                <a:lnTo>
                  <a:pt x="851" y="168"/>
                </a:lnTo>
                <a:lnTo>
                  <a:pt x="842" y="168"/>
                </a:lnTo>
                <a:lnTo>
                  <a:pt x="842" y="168"/>
                </a:lnTo>
                <a:lnTo>
                  <a:pt x="833" y="168"/>
                </a:lnTo>
                <a:lnTo>
                  <a:pt x="833" y="168"/>
                </a:lnTo>
                <a:lnTo>
                  <a:pt x="824" y="168"/>
                </a:lnTo>
                <a:lnTo>
                  <a:pt x="824" y="168"/>
                </a:lnTo>
                <a:lnTo>
                  <a:pt x="824" y="168"/>
                </a:lnTo>
                <a:lnTo>
                  <a:pt x="815" y="168"/>
                </a:lnTo>
                <a:lnTo>
                  <a:pt x="815" y="168"/>
                </a:lnTo>
                <a:lnTo>
                  <a:pt x="806" y="168"/>
                </a:lnTo>
                <a:lnTo>
                  <a:pt x="806" y="168"/>
                </a:lnTo>
                <a:lnTo>
                  <a:pt x="798" y="168"/>
                </a:lnTo>
                <a:lnTo>
                  <a:pt x="798" y="168"/>
                </a:lnTo>
                <a:lnTo>
                  <a:pt x="798" y="168"/>
                </a:lnTo>
                <a:lnTo>
                  <a:pt x="789" y="159"/>
                </a:lnTo>
                <a:lnTo>
                  <a:pt x="789" y="159"/>
                </a:lnTo>
                <a:lnTo>
                  <a:pt x="780" y="159"/>
                </a:lnTo>
                <a:lnTo>
                  <a:pt x="780" y="159"/>
                </a:lnTo>
                <a:lnTo>
                  <a:pt x="771" y="159"/>
                </a:lnTo>
                <a:lnTo>
                  <a:pt x="771" y="159"/>
                </a:lnTo>
                <a:lnTo>
                  <a:pt x="771" y="159"/>
                </a:lnTo>
                <a:lnTo>
                  <a:pt x="762" y="159"/>
                </a:lnTo>
                <a:lnTo>
                  <a:pt x="762" y="159"/>
                </a:lnTo>
                <a:lnTo>
                  <a:pt x="753" y="159"/>
                </a:lnTo>
                <a:lnTo>
                  <a:pt x="753" y="159"/>
                </a:lnTo>
                <a:lnTo>
                  <a:pt x="744" y="159"/>
                </a:lnTo>
                <a:lnTo>
                  <a:pt x="744" y="159"/>
                </a:lnTo>
                <a:lnTo>
                  <a:pt x="744" y="159"/>
                </a:lnTo>
                <a:lnTo>
                  <a:pt x="735" y="159"/>
                </a:lnTo>
                <a:lnTo>
                  <a:pt x="735" y="159"/>
                </a:lnTo>
                <a:lnTo>
                  <a:pt x="727" y="159"/>
                </a:lnTo>
                <a:lnTo>
                  <a:pt x="727" y="159"/>
                </a:lnTo>
                <a:lnTo>
                  <a:pt x="718" y="159"/>
                </a:lnTo>
                <a:lnTo>
                  <a:pt x="718" y="159"/>
                </a:lnTo>
                <a:lnTo>
                  <a:pt x="718" y="159"/>
                </a:lnTo>
                <a:lnTo>
                  <a:pt x="709" y="150"/>
                </a:lnTo>
                <a:lnTo>
                  <a:pt x="709" y="150"/>
                </a:lnTo>
                <a:lnTo>
                  <a:pt x="700" y="150"/>
                </a:lnTo>
                <a:lnTo>
                  <a:pt x="700" y="150"/>
                </a:lnTo>
                <a:lnTo>
                  <a:pt x="691" y="150"/>
                </a:lnTo>
                <a:lnTo>
                  <a:pt x="691" y="150"/>
                </a:lnTo>
                <a:lnTo>
                  <a:pt x="691" y="150"/>
                </a:lnTo>
                <a:lnTo>
                  <a:pt x="682" y="150"/>
                </a:lnTo>
                <a:lnTo>
                  <a:pt x="682" y="150"/>
                </a:lnTo>
                <a:lnTo>
                  <a:pt x="673" y="150"/>
                </a:lnTo>
                <a:lnTo>
                  <a:pt x="673" y="150"/>
                </a:lnTo>
                <a:lnTo>
                  <a:pt x="665" y="141"/>
                </a:lnTo>
                <a:lnTo>
                  <a:pt x="665" y="141"/>
                </a:lnTo>
                <a:lnTo>
                  <a:pt x="665" y="141"/>
                </a:lnTo>
                <a:lnTo>
                  <a:pt x="656" y="141"/>
                </a:lnTo>
                <a:lnTo>
                  <a:pt x="656" y="141"/>
                </a:lnTo>
                <a:lnTo>
                  <a:pt x="647" y="141"/>
                </a:lnTo>
                <a:lnTo>
                  <a:pt x="647" y="133"/>
                </a:lnTo>
                <a:lnTo>
                  <a:pt x="638" y="133"/>
                </a:lnTo>
                <a:lnTo>
                  <a:pt x="638" y="133"/>
                </a:lnTo>
                <a:lnTo>
                  <a:pt x="638" y="133"/>
                </a:lnTo>
                <a:lnTo>
                  <a:pt x="629" y="133"/>
                </a:lnTo>
                <a:lnTo>
                  <a:pt x="629" y="124"/>
                </a:lnTo>
                <a:lnTo>
                  <a:pt x="620" y="124"/>
                </a:lnTo>
                <a:lnTo>
                  <a:pt x="620" y="124"/>
                </a:lnTo>
                <a:lnTo>
                  <a:pt x="611" y="115"/>
                </a:lnTo>
                <a:lnTo>
                  <a:pt x="611" y="115"/>
                </a:lnTo>
                <a:lnTo>
                  <a:pt x="611" y="115"/>
                </a:lnTo>
                <a:lnTo>
                  <a:pt x="602" y="106"/>
                </a:lnTo>
                <a:lnTo>
                  <a:pt x="602" y="106"/>
                </a:lnTo>
                <a:lnTo>
                  <a:pt x="594" y="106"/>
                </a:lnTo>
                <a:lnTo>
                  <a:pt x="594" y="97"/>
                </a:lnTo>
                <a:lnTo>
                  <a:pt x="585" y="97"/>
                </a:lnTo>
                <a:lnTo>
                  <a:pt x="585" y="88"/>
                </a:lnTo>
                <a:lnTo>
                  <a:pt x="585" y="88"/>
                </a:lnTo>
                <a:lnTo>
                  <a:pt x="576" y="79"/>
                </a:lnTo>
                <a:lnTo>
                  <a:pt x="576" y="71"/>
                </a:lnTo>
                <a:lnTo>
                  <a:pt x="567" y="71"/>
                </a:lnTo>
                <a:lnTo>
                  <a:pt x="567" y="62"/>
                </a:lnTo>
                <a:lnTo>
                  <a:pt x="558" y="62"/>
                </a:lnTo>
                <a:lnTo>
                  <a:pt x="558" y="53"/>
                </a:lnTo>
                <a:lnTo>
                  <a:pt x="558" y="53"/>
                </a:lnTo>
                <a:lnTo>
                  <a:pt x="549" y="44"/>
                </a:lnTo>
                <a:lnTo>
                  <a:pt x="549" y="35"/>
                </a:lnTo>
                <a:lnTo>
                  <a:pt x="540" y="35"/>
                </a:lnTo>
                <a:lnTo>
                  <a:pt x="540" y="26"/>
                </a:lnTo>
                <a:lnTo>
                  <a:pt x="532" y="26"/>
                </a:lnTo>
                <a:lnTo>
                  <a:pt x="532" y="17"/>
                </a:lnTo>
                <a:lnTo>
                  <a:pt x="532" y="17"/>
                </a:lnTo>
                <a:lnTo>
                  <a:pt x="523" y="8"/>
                </a:lnTo>
                <a:lnTo>
                  <a:pt x="523" y="8"/>
                </a:lnTo>
                <a:lnTo>
                  <a:pt x="514" y="0"/>
                </a:lnTo>
                <a:lnTo>
                  <a:pt x="514" y="0"/>
                </a:lnTo>
                <a:lnTo>
                  <a:pt x="505" y="0"/>
                </a:lnTo>
                <a:lnTo>
                  <a:pt x="505" y="0"/>
                </a:lnTo>
                <a:lnTo>
                  <a:pt x="505" y="0"/>
                </a:lnTo>
                <a:lnTo>
                  <a:pt x="496" y="0"/>
                </a:lnTo>
                <a:lnTo>
                  <a:pt x="496" y="0"/>
                </a:lnTo>
                <a:lnTo>
                  <a:pt x="487" y="0"/>
                </a:lnTo>
                <a:lnTo>
                  <a:pt x="487" y="0"/>
                </a:lnTo>
                <a:lnTo>
                  <a:pt x="478" y="0"/>
                </a:lnTo>
                <a:lnTo>
                  <a:pt x="478" y="0"/>
                </a:lnTo>
                <a:lnTo>
                  <a:pt x="478" y="0"/>
                </a:lnTo>
                <a:lnTo>
                  <a:pt x="469" y="8"/>
                </a:lnTo>
                <a:lnTo>
                  <a:pt x="469" y="8"/>
                </a:lnTo>
                <a:lnTo>
                  <a:pt x="461" y="8"/>
                </a:lnTo>
                <a:lnTo>
                  <a:pt x="461" y="17"/>
                </a:lnTo>
                <a:lnTo>
                  <a:pt x="452" y="17"/>
                </a:lnTo>
                <a:lnTo>
                  <a:pt x="452" y="17"/>
                </a:lnTo>
                <a:lnTo>
                  <a:pt x="452" y="26"/>
                </a:lnTo>
                <a:lnTo>
                  <a:pt x="443" y="26"/>
                </a:lnTo>
                <a:lnTo>
                  <a:pt x="443" y="35"/>
                </a:lnTo>
                <a:lnTo>
                  <a:pt x="434" y="35"/>
                </a:lnTo>
                <a:lnTo>
                  <a:pt x="434" y="35"/>
                </a:lnTo>
                <a:lnTo>
                  <a:pt x="425" y="44"/>
                </a:lnTo>
                <a:lnTo>
                  <a:pt x="425" y="44"/>
                </a:lnTo>
                <a:lnTo>
                  <a:pt x="425" y="44"/>
                </a:lnTo>
                <a:lnTo>
                  <a:pt x="416" y="53"/>
                </a:lnTo>
                <a:lnTo>
                  <a:pt x="416" y="53"/>
                </a:lnTo>
                <a:lnTo>
                  <a:pt x="407" y="53"/>
                </a:lnTo>
                <a:lnTo>
                  <a:pt x="407" y="53"/>
                </a:lnTo>
                <a:lnTo>
                  <a:pt x="399" y="62"/>
                </a:lnTo>
                <a:lnTo>
                  <a:pt x="399" y="62"/>
                </a:lnTo>
                <a:lnTo>
                  <a:pt x="399" y="62"/>
                </a:lnTo>
                <a:lnTo>
                  <a:pt x="390" y="62"/>
                </a:lnTo>
                <a:lnTo>
                  <a:pt x="390" y="62"/>
                </a:lnTo>
                <a:lnTo>
                  <a:pt x="381" y="71"/>
                </a:lnTo>
                <a:lnTo>
                  <a:pt x="381" y="71"/>
                </a:lnTo>
                <a:lnTo>
                  <a:pt x="372" y="71"/>
                </a:lnTo>
                <a:lnTo>
                  <a:pt x="372" y="71"/>
                </a:lnTo>
                <a:lnTo>
                  <a:pt x="372" y="71"/>
                </a:lnTo>
                <a:lnTo>
                  <a:pt x="363" y="79"/>
                </a:lnTo>
                <a:lnTo>
                  <a:pt x="363" y="79"/>
                </a:lnTo>
                <a:lnTo>
                  <a:pt x="354" y="79"/>
                </a:lnTo>
                <a:lnTo>
                  <a:pt x="354" y="79"/>
                </a:lnTo>
                <a:lnTo>
                  <a:pt x="354" y="79"/>
                </a:lnTo>
                <a:lnTo>
                  <a:pt x="345" y="88"/>
                </a:lnTo>
                <a:lnTo>
                  <a:pt x="345" y="88"/>
                </a:lnTo>
                <a:lnTo>
                  <a:pt x="336" y="88"/>
                </a:lnTo>
                <a:lnTo>
                  <a:pt x="336" y="88"/>
                </a:lnTo>
                <a:lnTo>
                  <a:pt x="328" y="97"/>
                </a:lnTo>
                <a:lnTo>
                  <a:pt x="328" y="97"/>
                </a:lnTo>
                <a:lnTo>
                  <a:pt x="328" y="97"/>
                </a:lnTo>
                <a:lnTo>
                  <a:pt x="319" y="97"/>
                </a:lnTo>
                <a:lnTo>
                  <a:pt x="319" y="106"/>
                </a:lnTo>
                <a:lnTo>
                  <a:pt x="310" y="106"/>
                </a:lnTo>
                <a:lnTo>
                  <a:pt x="310" y="106"/>
                </a:lnTo>
                <a:lnTo>
                  <a:pt x="301" y="115"/>
                </a:lnTo>
                <a:lnTo>
                  <a:pt x="301" y="115"/>
                </a:lnTo>
                <a:lnTo>
                  <a:pt x="292" y="115"/>
                </a:lnTo>
                <a:lnTo>
                  <a:pt x="292" y="115"/>
                </a:lnTo>
                <a:lnTo>
                  <a:pt x="292" y="124"/>
                </a:lnTo>
                <a:lnTo>
                  <a:pt x="283" y="124"/>
                </a:lnTo>
                <a:lnTo>
                  <a:pt x="283" y="124"/>
                </a:lnTo>
                <a:lnTo>
                  <a:pt x="274" y="124"/>
                </a:lnTo>
                <a:lnTo>
                  <a:pt x="274" y="133"/>
                </a:lnTo>
                <a:lnTo>
                  <a:pt x="266" y="133"/>
                </a:lnTo>
                <a:lnTo>
                  <a:pt x="266" y="133"/>
                </a:lnTo>
                <a:lnTo>
                  <a:pt x="266" y="133"/>
                </a:lnTo>
                <a:lnTo>
                  <a:pt x="257" y="133"/>
                </a:lnTo>
                <a:lnTo>
                  <a:pt x="257" y="133"/>
                </a:lnTo>
                <a:lnTo>
                  <a:pt x="248" y="133"/>
                </a:lnTo>
                <a:lnTo>
                  <a:pt x="248" y="141"/>
                </a:lnTo>
                <a:lnTo>
                  <a:pt x="248" y="141"/>
                </a:lnTo>
                <a:lnTo>
                  <a:pt x="239" y="141"/>
                </a:lnTo>
                <a:lnTo>
                  <a:pt x="239" y="141"/>
                </a:lnTo>
                <a:lnTo>
                  <a:pt x="230" y="141"/>
                </a:lnTo>
                <a:lnTo>
                  <a:pt x="230" y="141"/>
                </a:lnTo>
                <a:lnTo>
                  <a:pt x="221" y="141"/>
                </a:lnTo>
                <a:lnTo>
                  <a:pt x="221" y="141"/>
                </a:lnTo>
                <a:lnTo>
                  <a:pt x="221" y="141"/>
                </a:lnTo>
                <a:lnTo>
                  <a:pt x="212" y="141"/>
                </a:lnTo>
                <a:lnTo>
                  <a:pt x="212" y="141"/>
                </a:lnTo>
                <a:lnTo>
                  <a:pt x="203" y="141"/>
                </a:lnTo>
                <a:lnTo>
                  <a:pt x="203" y="141"/>
                </a:lnTo>
                <a:lnTo>
                  <a:pt x="195" y="141"/>
                </a:lnTo>
                <a:lnTo>
                  <a:pt x="195" y="141"/>
                </a:lnTo>
                <a:lnTo>
                  <a:pt x="186" y="150"/>
                </a:lnTo>
                <a:lnTo>
                  <a:pt x="186" y="150"/>
                </a:lnTo>
                <a:lnTo>
                  <a:pt x="186" y="150"/>
                </a:lnTo>
                <a:lnTo>
                  <a:pt x="177" y="150"/>
                </a:lnTo>
                <a:lnTo>
                  <a:pt x="177" y="150"/>
                </a:lnTo>
                <a:lnTo>
                  <a:pt x="168" y="150"/>
                </a:lnTo>
                <a:lnTo>
                  <a:pt x="168" y="150"/>
                </a:lnTo>
                <a:lnTo>
                  <a:pt x="168" y="150"/>
                </a:lnTo>
                <a:lnTo>
                  <a:pt x="159" y="150"/>
                </a:lnTo>
                <a:lnTo>
                  <a:pt x="159" y="159"/>
                </a:lnTo>
                <a:lnTo>
                  <a:pt x="150" y="159"/>
                </a:lnTo>
                <a:lnTo>
                  <a:pt x="150" y="159"/>
                </a:lnTo>
                <a:lnTo>
                  <a:pt x="141" y="159"/>
                </a:lnTo>
                <a:lnTo>
                  <a:pt x="141" y="159"/>
                </a:lnTo>
                <a:lnTo>
                  <a:pt x="141" y="159"/>
                </a:lnTo>
                <a:lnTo>
                  <a:pt x="133" y="159"/>
                </a:lnTo>
                <a:lnTo>
                  <a:pt x="133" y="159"/>
                </a:lnTo>
                <a:lnTo>
                  <a:pt x="124" y="159"/>
                </a:lnTo>
                <a:lnTo>
                  <a:pt x="124" y="159"/>
                </a:lnTo>
                <a:lnTo>
                  <a:pt x="115" y="159"/>
                </a:lnTo>
                <a:lnTo>
                  <a:pt x="115" y="168"/>
                </a:lnTo>
                <a:lnTo>
                  <a:pt x="115" y="168"/>
                </a:lnTo>
                <a:lnTo>
                  <a:pt x="106" y="168"/>
                </a:lnTo>
                <a:lnTo>
                  <a:pt x="106" y="168"/>
                </a:lnTo>
                <a:lnTo>
                  <a:pt x="97" y="168"/>
                </a:lnTo>
                <a:lnTo>
                  <a:pt x="97" y="168"/>
                </a:lnTo>
                <a:lnTo>
                  <a:pt x="88" y="168"/>
                </a:lnTo>
                <a:lnTo>
                  <a:pt x="88" y="168"/>
                </a:lnTo>
                <a:lnTo>
                  <a:pt x="79" y="168"/>
                </a:lnTo>
                <a:lnTo>
                  <a:pt x="79" y="168"/>
                </a:lnTo>
                <a:lnTo>
                  <a:pt x="79" y="168"/>
                </a:lnTo>
                <a:lnTo>
                  <a:pt x="70" y="168"/>
                </a:lnTo>
                <a:lnTo>
                  <a:pt x="70" y="168"/>
                </a:lnTo>
                <a:lnTo>
                  <a:pt x="62" y="168"/>
                </a:lnTo>
                <a:lnTo>
                  <a:pt x="62" y="168"/>
                </a:lnTo>
                <a:lnTo>
                  <a:pt x="62" y="168"/>
                </a:lnTo>
                <a:lnTo>
                  <a:pt x="53" y="168"/>
                </a:lnTo>
                <a:lnTo>
                  <a:pt x="53" y="168"/>
                </a:lnTo>
                <a:lnTo>
                  <a:pt x="44" y="168"/>
                </a:lnTo>
                <a:lnTo>
                  <a:pt x="44" y="168"/>
                </a:lnTo>
                <a:lnTo>
                  <a:pt x="35" y="168"/>
                </a:lnTo>
                <a:lnTo>
                  <a:pt x="35" y="168"/>
                </a:lnTo>
                <a:lnTo>
                  <a:pt x="35" y="168"/>
                </a:lnTo>
                <a:lnTo>
                  <a:pt x="26" y="168"/>
                </a:lnTo>
                <a:lnTo>
                  <a:pt x="26" y="168"/>
                </a:lnTo>
                <a:lnTo>
                  <a:pt x="17" y="168"/>
                </a:lnTo>
                <a:lnTo>
                  <a:pt x="17" y="168"/>
                </a:lnTo>
                <a:lnTo>
                  <a:pt x="8" y="168"/>
                </a:lnTo>
                <a:lnTo>
                  <a:pt x="8" y="168"/>
                </a:lnTo>
                <a:lnTo>
                  <a:pt x="8" y="168"/>
                </a:lnTo>
                <a:lnTo>
                  <a:pt x="0" y="168"/>
                </a:lnTo>
                <a:lnTo>
                  <a:pt x="0" y="168"/>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2" name="Freeform 59"/>
          <p:cNvSpPr>
            <a:spLocks/>
          </p:cNvSpPr>
          <p:nvPr/>
        </p:nvSpPr>
        <p:spPr bwMode="auto">
          <a:xfrm>
            <a:off x="2703392" y="4002518"/>
            <a:ext cx="2137790" cy="237086"/>
          </a:xfrm>
          <a:custGeom>
            <a:avLst/>
            <a:gdLst>
              <a:gd name="T0" fmla="*/ 1569 w 1596"/>
              <a:gd name="T1" fmla="*/ 177 h 177"/>
              <a:gd name="T2" fmla="*/ 1543 w 1596"/>
              <a:gd name="T3" fmla="*/ 177 h 177"/>
              <a:gd name="T4" fmla="*/ 1516 w 1596"/>
              <a:gd name="T5" fmla="*/ 177 h 177"/>
              <a:gd name="T6" fmla="*/ 1489 w 1596"/>
              <a:gd name="T7" fmla="*/ 177 h 177"/>
              <a:gd name="T8" fmla="*/ 1463 w 1596"/>
              <a:gd name="T9" fmla="*/ 177 h 177"/>
              <a:gd name="T10" fmla="*/ 1436 w 1596"/>
              <a:gd name="T11" fmla="*/ 177 h 177"/>
              <a:gd name="T12" fmla="*/ 1410 w 1596"/>
              <a:gd name="T13" fmla="*/ 177 h 177"/>
              <a:gd name="T14" fmla="*/ 1383 w 1596"/>
              <a:gd name="T15" fmla="*/ 177 h 177"/>
              <a:gd name="T16" fmla="*/ 1356 w 1596"/>
              <a:gd name="T17" fmla="*/ 177 h 177"/>
              <a:gd name="T18" fmla="*/ 1330 w 1596"/>
              <a:gd name="T19" fmla="*/ 177 h 177"/>
              <a:gd name="T20" fmla="*/ 1303 w 1596"/>
              <a:gd name="T21" fmla="*/ 177 h 177"/>
              <a:gd name="T22" fmla="*/ 1277 w 1596"/>
              <a:gd name="T23" fmla="*/ 168 h 177"/>
              <a:gd name="T24" fmla="*/ 1250 w 1596"/>
              <a:gd name="T25" fmla="*/ 168 h 177"/>
              <a:gd name="T26" fmla="*/ 1223 w 1596"/>
              <a:gd name="T27" fmla="*/ 168 h 177"/>
              <a:gd name="T28" fmla="*/ 1197 w 1596"/>
              <a:gd name="T29" fmla="*/ 168 h 177"/>
              <a:gd name="T30" fmla="*/ 1170 w 1596"/>
              <a:gd name="T31" fmla="*/ 168 h 177"/>
              <a:gd name="T32" fmla="*/ 1144 w 1596"/>
              <a:gd name="T33" fmla="*/ 168 h 177"/>
              <a:gd name="T34" fmla="*/ 1117 w 1596"/>
              <a:gd name="T35" fmla="*/ 168 h 177"/>
              <a:gd name="T36" fmla="*/ 1090 w 1596"/>
              <a:gd name="T37" fmla="*/ 168 h 177"/>
              <a:gd name="T38" fmla="*/ 1064 w 1596"/>
              <a:gd name="T39" fmla="*/ 168 h 177"/>
              <a:gd name="T40" fmla="*/ 1037 w 1596"/>
              <a:gd name="T41" fmla="*/ 168 h 177"/>
              <a:gd name="T42" fmla="*/ 1011 w 1596"/>
              <a:gd name="T43" fmla="*/ 168 h 177"/>
              <a:gd name="T44" fmla="*/ 984 w 1596"/>
              <a:gd name="T45" fmla="*/ 168 h 177"/>
              <a:gd name="T46" fmla="*/ 957 w 1596"/>
              <a:gd name="T47" fmla="*/ 168 h 177"/>
              <a:gd name="T48" fmla="*/ 931 w 1596"/>
              <a:gd name="T49" fmla="*/ 168 h 177"/>
              <a:gd name="T50" fmla="*/ 904 w 1596"/>
              <a:gd name="T51" fmla="*/ 168 h 177"/>
              <a:gd name="T52" fmla="*/ 878 w 1596"/>
              <a:gd name="T53" fmla="*/ 168 h 177"/>
              <a:gd name="T54" fmla="*/ 851 w 1596"/>
              <a:gd name="T55" fmla="*/ 168 h 177"/>
              <a:gd name="T56" fmla="*/ 824 w 1596"/>
              <a:gd name="T57" fmla="*/ 168 h 177"/>
              <a:gd name="T58" fmla="*/ 798 w 1596"/>
              <a:gd name="T59" fmla="*/ 168 h 177"/>
              <a:gd name="T60" fmla="*/ 771 w 1596"/>
              <a:gd name="T61" fmla="*/ 159 h 177"/>
              <a:gd name="T62" fmla="*/ 745 w 1596"/>
              <a:gd name="T63" fmla="*/ 159 h 177"/>
              <a:gd name="T64" fmla="*/ 718 w 1596"/>
              <a:gd name="T65" fmla="*/ 159 h 177"/>
              <a:gd name="T66" fmla="*/ 691 w 1596"/>
              <a:gd name="T67" fmla="*/ 150 h 177"/>
              <a:gd name="T68" fmla="*/ 665 w 1596"/>
              <a:gd name="T69" fmla="*/ 141 h 177"/>
              <a:gd name="T70" fmla="*/ 638 w 1596"/>
              <a:gd name="T71" fmla="*/ 133 h 177"/>
              <a:gd name="T72" fmla="*/ 612 w 1596"/>
              <a:gd name="T73" fmla="*/ 115 h 177"/>
              <a:gd name="T74" fmla="*/ 585 w 1596"/>
              <a:gd name="T75" fmla="*/ 88 h 177"/>
              <a:gd name="T76" fmla="*/ 558 w 1596"/>
              <a:gd name="T77" fmla="*/ 53 h 177"/>
              <a:gd name="T78" fmla="*/ 532 w 1596"/>
              <a:gd name="T79" fmla="*/ 17 h 177"/>
              <a:gd name="T80" fmla="*/ 505 w 1596"/>
              <a:gd name="T81" fmla="*/ 0 h 177"/>
              <a:gd name="T82" fmla="*/ 479 w 1596"/>
              <a:gd name="T83" fmla="*/ 0 h 177"/>
              <a:gd name="T84" fmla="*/ 452 w 1596"/>
              <a:gd name="T85" fmla="*/ 17 h 177"/>
              <a:gd name="T86" fmla="*/ 434 w 1596"/>
              <a:gd name="T87" fmla="*/ 44 h 177"/>
              <a:gd name="T88" fmla="*/ 399 w 1596"/>
              <a:gd name="T89" fmla="*/ 62 h 177"/>
              <a:gd name="T90" fmla="*/ 372 w 1596"/>
              <a:gd name="T91" fmla="*/ 71 h 177"/>
              <a:gd name="T92" fmla="*/ 346 w 1596"/>
              <a:gd name="T93" fmla="*/ 88 h 177"/>
              <a:gd name="T94" fmla="*/ 328 w 1596"/>
              <a:gd name="T95" fmla="*/ 97 h 177"/>
              <a:gd name="T96" fmla="*/ 292 w 1596"/>
              <a:gd name="T97" fmla="*/ 115 h 177"/>
              <a:gd name="T98" fmla="*/ 266 w 1596"/>
              <a:gd name="T99" fmla="*/ 133 h 177"/>
              <a:gd name="T100" fmla="*/ 239 w 1596"/>
              <a:gd name="T101" fmla="*/ 141 h 177"/>
              <a:gd name="T102" fmla="*/ 221 w 1596"/>
              <a:gd name="T103" fmla="*/ 141 h 177"/>
              <a:gd name="T104" fmla="*/ 186 w 1596"/>
              <a:gd name="T105" fmla="*/ 150 h 177"/>
              <a:gd name="T106" fmla="*/ 159 w 1596"/>
              <a:gd name="T107" fmla="*/ 150 h 177"/>
              <a:gd name="T108" fmla="*/ 142 w 1596"/>
              <a:gd name="T109" fmla="*/ 159 h 177"/>
              <a:gd name="T110" fmla="*/ 115 w 1596"/>
              <a:gd name="T111" fmla="*/ 168 h 177"/>
              <a:gd name="T112" fmla="*/ 80 w 1596"/>
              <a:gd name="T113" fmla="*/ 168 h 177"/>
              <a:gd name="T114" fmla="*/ 53 w 1596"/>
              <a:gd name="T115" fmla="*/ 168 h 177"/>
              <a:gd name="T116" fmla="*/ 35 w 1596"/>
              <a:gd name="T117" fmla="*/ 168 h 177"/>
              <a:gd name="T118" fmla="*/ 9 w 1596"/>
              <a:gd name="T119" fmla="*/ 16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96" h="177">
                <a:moveTo>
                  <a:pt x="1596" y="177"/>
                </a:moveTo>
                <a:lnTo>
                  <a:pt x="1587" y="177"/>
                </a:lnTo>
                <a:lnTo>
                  <a:pt x="1587" y="177"/>
                </a:lnTo>
                <a:lnTo>
                  <a:pt x="1587" y="177"/>
                </a:lnTo>
                <a:lnTo>
                  <a:pt x="1578" y="177"/>
                </a:lnTo>
                <a:lnTo>
                  <a:pt x="1578" y="177"/>
                </a:lnTo>
                <a:lnTo>
                  <a:pt x="1569" y="177"/>
                </a:lnTo>
                <a:lnTo>
                  <a:pt x="1569" y="177"/>
                </a:lnTo>
                <a:lnTo>
                  <a:pt x="1560" y="177"/>
                </a:lnTo>
                <a:lnTo>
                  <a:pt x="1560" y="177"/>
                </a:lnTo>
                <a:lnTo>
                  <a:pt x="1560" y="177"/>
                </a:lnTo>
                <a:lnTo>
                  <a:pt x="1551" y="177"/>
                </a:lnTo>
                <a:lnTo>
                  <a:pt x="1551" y="177"/>
                </a:lnTo>
                <a:lnTo>
                  <a:pt x="1543" y="177"/>
                </a:lnTo>
                <a:lnTo>
                  <a:pt x="1543" y="177"/>
                </a:lnTo>
                <a:lnTo>
                  <a:pt x="1534" y="177"/>
                </a:lnTo>
                <a:lnTo>
                  <a:pt x="1534" y="177"/>
                </a:lnTo>
                <a:lnTo>
                  <a:pt x="1534" y="177"/>
                </a:lnTo>
                <a:lnTo>
                  <a:pt x="1525" y="177"/>
                </a:lnTo>
                <a:lnTo>
                  <a:pt x="1525" y="177"/>
                </a:lnTo>
                <a:lnTo>
                  <a:pt x="1516" y="177"/>
                </a:lnTo>
                <a:lnTo>
                  <a:pt x="1516" y="177"/>
                </a:lnTo>
                <a:lnTo>
                  <a:pt x="1507" y="177"/>
                </a:lnTo>
                <a:lnTo>
                  <a:pt x="1507" y="177"/>
                </a:lnTo>
                <a:lnTo>
                  <a:pt x="1507" y="177"/>
                </a:lnTo>
                <a:lnTo>
                  <a:pt x="1498" y="177"/>
                </a:lnTo>
                <a:lnTo>
                  <a:pt x="1498" y="177"/>
                </a:lnTo>
                <a:lnTo>
                  <a:pt x="1489" y="177"/>
                </a:lnTo>
                <a:lnTo>
                  <a:pt x="1489" y="177"/>
                </a:lnTo>
                <a:lnTo>
                  <a:pt x="1489" y="177"/>
                </a:lnTo>
                <a:lnTo>
                  <a:pt x="1480" y="177"/>
                </a:lnTo>
                <a:lnTo>
                  <a:pt x="1480" y="177"/>
                </a:lnTo>
                <a:lnTo>
                  <a:pt x="1472" y="177"/>
                </a:lnTo>
                <a:lnTo>
                  <a:pt x="1472" y="177"/>
                </a:lnTo>
                <a:lnTo>
                  <a:pt x="1463" y="177"/>
                </a:lnTo>
                <a:lnTo>
                  <a:pt x="1463" y="177"/>
                </a:lnTo>
                <a:lnTo>
                  <a:pt x="1454" y="177"/>
                </a:lnTo>
                <a:lnTo>
                  <a:pt x="1454" y="177"/>
                </a:lnTo>
                <a:lnTo>
                  <a:pt x="1454" y="177"/>
                </a:lnTo>
                <a:lnTo>
                  <a:pt x="1445" y="177"/>
                </a:lnTo>
                <a:lnTo>
                  <a:pt x="1445" y="177"/>
                </a:lnTo>
                <a:lnTo>
                  <a:pt x="1436" y="177"/>
                </a:lnTo>
                <a:lnTo>
                  <a:pt x="1436" y="177"/>
                </a:lnTo>
                <a:lnTo>
                  <a:pt x="1427" y="177"/>
                </a:lnTo>
                <a:lnTo>
                  <a:pt x="1427" y="177"/>
                </a:lnTo>
                <a:lnTo>
                  <a:pt x="1427" y="177"/>
                </a:lnTo>
                <a:lnTo>
                  <a:pt x="1418" y="177"/>
                </a:lnTo>
                <a:lnTo>
                  <a:pt x="1418" y="177"/>
                </a:lnTo>
                <a:lnTo>
                  <a:pt x="1410" y="177"/>
                </a:lnTo>
                <a:lnTo>
                  <a:pt x="1410" y="177"/>
                </a:lnTo>
                <a:lnTo>
                  <a:pt x="1401" y="177"/>
                </a:lnTo>
                <a:lnTo>
                  <a:pt x="1401" y="177"/>
                </a:lnTo>
                <a:lnTo>
                  <a:pt x="1401" y="177"/>
                </a:lnTo>
                <a:lnTo>
                  <a:pt x="1392" y="177"/>
                </a:lnTo>
                <a:lnTo>
                  <a:pt x="1392" y="177"/>
                </a:lnTo>
                <a:lnTo>
                  <a:pt x="1383" y="177"/>
                </a:lnTo>
                <a:lnTo>
                  <a:pt x="1383" y="177"/>
                </a:lnTo>
                <a:lnTo>
                  <a:pt x="1383" y="177"/>
                </a:lnTo>
                <a:lnTo>
                  <a:pt x="1374" y="177"/>
                </a:lnTo>
                <a:lnTo>
                  <a:pt x="1374" y="177"/>
                </a:lnTo>
                <a:lnTo>
                  <a:pt x="1365" y="177"/>
                </a:lnTo>
                <a:lnTo>
                  <a:pt x="1365" y="177"/>
                </a:lnTo>
                <a:lnTo>
                  <a:pt x="1356" y="177"/>
                </a:lnTo>
                <a:lnTo>
                  <a:pt x="1356" y="177"/>
                </a:lnTo>
                <a:lnTo>
                  <a:pt x="1347" y="177"/>
                </a:lnTo>
                <a:lnTo>
                  <a:pt x="1347" y="177"/>
                </a:lnTo>
                <a:lnTo>
                  <a:pt x="1347" y="177"/>
                </a:lnTo>
                <a:lnTo>
                  <a:pt x="1339" y="177"/>
                </a:lnTo>
                <a:lnTo>
                  <a:pt x="1339" y="177"/>
                </a:lnTo>
                <a:lnTo>
                  <a:pt x="1330" y="177"/>
                </a:lnTo>
                <a:lnTo>
                  <a:pt x="1330" y="177"/>
                </a:lnTo>
                <a:lnTo>
                  <a:pt x="1321" y="177"/>
                </a:lnTo>
                <a:lnTo>
                  <a:pt x="1321" y="177"/>
                </a:lnTo>
                <a:lnTo>
                  <a:pt x="1321" y="177"/>
                </a:lnTo>
                <a:lnTo>
                  <a:pt x="1312" y="177"/>
                </a:lnTo>
                <a:lnTo>
                  <a:pt x="1312" y="177"/>
                </a:lnTo>
                <a:lnTo>
                  <a:pt x="1303" y="177"/>
                </a:lnTo>
                <a:lnTo>
                  <a:pt x="1303" y="177"/>
                </a:lnTo>
                <a:lnTo>
                  <a:pt x="1294" y="168"/>
                </a:lnTo>
                <a:lnTo>
                  <a:pt x="1294" y="168"/>
                </a:lnTo>
                <a:lnTo>
                  <a:pt x="1294" y="168"/>
                </a:lnTo>
                <a:lnTo>
                  <a:pt x="1285" y="168"/>
                </a:lnTo>
                <a:lnTo>
                  <a:pt x="1285" y="168"/>
                </a:lnTo>
                <a:lnTo>
                  <a:pt x="1277" y="168"/>
                </a:lnTo>
                <a:lnTo>
                  <a:pt x="1277" y="168"/>
                </a:lnTo>
                <a:lnTo>
                  <a:pt x="1277" y="168"/>
                </a:lnTo>
                <a:lnTo>
                  <a:pt x="1268" y="168"/>
                </a:lnTo>
                <a:lnTo>
                  <a:pt x="1268" y="168"/>
                </a:lnTo>
                <a:lnTo>
                  <a:pt x="1259" y="168"/>
                </a:lnTo>
                <a:lnTo>
                  <a:pt x="1259" y="168"/>
                </a:lnTo>
                <a:lnTo>
                  <a:pt x="1250" y="168"/>
                </a:lnTo>
                <a:lnTo>
                  <a:pt x="1250" y="168"/>
                </a:lnTo>
                <a:lnTo>
                  <a:pt x="1241" y="168"/>
                </a:lnTo>
                <a:lnTo>
                  <a:pt x="1241" y="168"/>
                </a:lnTo>
                <a:lnTo>
                  <a:pt x="1241" y="168"/>
                </a:lnTo>
                <a:lnTo>
                  <a:pt x="1232" y="168"/>
                </a:lnTo>
                <a:lnTo>
                  <a:pt x="1232" y="168"/>
                </a:lnTo>
                <a:lnTo>
                  <a:pt x="1223" y="168"/>
                </a:lnTo>
                <a:lnTo>
                  <a:pt x="1223" y="168"/>
                </a:lnTo>
                <a:lnTo>
                  <a:pt x="1214" y="168"/>
                </a:lnTo>
                <a:lnTo>
                  <a:pt x="1214" y="168"/>
                </a:lnTo>
                <a:lnTo>
                  <a:pt x="1214" y="168"/>
                </a:lnTo>
                <a:lnTo>
                  <a:pt x="1206" y="168"/>
                </a:lnTo>
                <a:lnTo>
                  <a:pt x="1206" y="168"/>
                </a:lnTo>
                <a:lnTo>
                  <a:pt x="1197" y="168"/>
                </a:lnTo>
                <a:lnTo>
                  <a:pt x="1197" y="168"/>
                </a:lnTo>
                <a:lnTo>
                  <a:pt x="1197" y="168"/>
                </a:lnTo>
                <a:lnTo>
                  <a:pt x="1188" y="168"/>
                </a:lnTo>
                <a:lnTo>
                  <a:pt x="1188" y="168"/>
                </a:lnTo>
                <a:lnTo>
                  <a:pt x="1179" y="168"/>
                </a:lnTo>
                <a:lnTo>
                  <a:pt x="1179" y="168"/>
                </a:lnTo>
                <a:lnTo>
                  <a:pt x="1170" y="168"/>
                </a:lnTo>
                <a:lnTo>
                  <a:pt x="1170" y="168"/>
                </a:lnTo>
                <a:lnTo>
                  <a:pt x="1170" y="168"/>
                </a:lnTo>
                <a:lnTo>
                  <a:pt x="1161" y="168"/>
                </a:lnTo>
                <a:lnTo>
                  <a:pt x="1161" y="168"/>
                </a:lnTo>
                <a:lnTo>
                  <a:pt x="1152" y="168"/>
                </a:lnTo>
                <a:lnTo>
                  <a:pt x="1152" y="168"/>
                </a:lnTo>
                <a:lnTo>
                  <a:pt x="1144" y="168"/>
                </a:lnTo>
                <a:lnTo>
                  <a:pt x="1144" y="168"/>
                </a:lnTo>
                <a:lnTo>
                  <a:pt x="1135" y="168"/>
                </a:lnTo>
                <a:lnTo>
                  <a:pt x="1135" y="168"/>
                </a:lnTo>
                <a:lnTo>
                  <a:pt x="1135" y="168"/>
                </a:lnTo>
                <a:lnTo>
                  <a:pt x="1126" y="168"/>
                </a:lnTo>
                <a:lnTo>
                  <a:pt x="1126" y="168"/>
                </a:lnTo>
                <a:lnTo>
                  <a:pt x="1117" y="168"/>
                </a:lnTo>
                <a:lnTo>
                  <a:pt x="1117" y="168"/>
                </a:lnTo>
                <a:lnTo>
                  <a:pt x="1108" y="168"/>
                </a:lnTo>
                <a:lnTo>
                  <a:pt x="1108" y="168"/>
                </a:lnTo>
                <a:lnTo>
                  <a:pt x="1108" y="168"/>
                </a:lnTo>
                <a:lnTo>
                  <a:pt x="1099" y="168"/>
                </a:lnTo>
                <a:lnTo>
                  <a:pt x="1099" y="168"/>
                </a:lnTo>
                <a:lnTo>
                  <a:pt x="1090" y="168"/>
                </a:lnTo>
                <a:lnTo>
                  <a:pt x="1090" y="168"/>
                </a:lnTo>
                <a:lnTo>
                  <a:pt x="1090" y="168"/>
                </a:lnTo>
                <a:lnTo>
                  <a:pt x="1082" y="168"/>
                </a:lnTo>
                <a:lnTo>
                  <a:pt x="1082" y="168"/>
                </a:lnTo>
                <a:lnTo>
                  <a:pt x="1073" y="168"/>
                </a:lnTo>
                <a:lnTo>
                  <a:pt x="1073" y="168"/>
                </a:lnTo>
                <a:lnTo>
                  <a:pt x="1064" y="168"/>
                </a:lnTo>
                <a:lnTo>
                  <a:pt x="1064" y="168"/>
                </a:lnTo>
                <a:lnTo>
                  <a:pt x="1064" y="168"/>
                </a:lnTo>
                <a:lnTo>
                  <a:pt x="1055" y="168"/>
                </a:lnTo>
                <a:lnTo>
                  <a:pt x="1055" y="168"/>
                </a:lnTo>
                <a:lnTo>
                  <a:pt x="1046" y="168"/>
                </a:lnTo>
                <a:lnTo>
                  <a:pt x="1046" y="168"/>
                </a:lnTo>
                <a:lnTo>
                  <a:pt x="1037" y="168"/>
                </a:lnTo>
                <a:lnTo>
                  <a:pt x="1037" y="168"/>
                </a:lnTo>
                <a:lnTo>
                  <a:pt x="1037" y="168"/>
                </a:lnTo>
                <a:lnTo>
                  <a:pt x="1028" y="168"/>
                </a:lnTo>
                <a:lnTo>
                  <a:pt x="1028" y="168"/>
                </a:lnTo>
                <a:lnTo>
                  <a:pt x="1019" y="168"/>
                </a:lnTo>
                <a:lnTo>
                  <a:pt x="1019" y="168"/>
                </a:lnTo>
                <a:lnTo>
                  <a:pt x="1011" y="168"/>
                </a:lnTo>
                <a:lnTo>
                  <a:pt x="1011" y="168"/>
                </a:lnTo>
                <a:lnTo>
                  <a:pt x="1011" y="168"/>
                </a:lnTo>
                <a:lnTo>
                  <a:pt x="1002" y="168"/>
                </a:lnTo>
                <a:lnTo>
                  <a:pt x="1002" y="168"/>
                </a:lnTo>
                <a:lnTo>
                  <a:pt x="993" y="168"/>
                </a:lnTo>
                <a:lnTo>
                  <a:pt x="993" y="168"/>
                </a:lnTo>
                <a:lnTo>
                  <a:pt x="984" y="168"/>
                </a:lnTo>
                <a:lnTo>
                  <a:pt x="984" y="168"/>
                </a:lnTo>
                <a:lnTo>
                  <a:pt x="984" y="168"/>
                </a:lnTo>
                <a:lnTo>
                  <a:pt x="975" y="168"/>
                </a:lnTo>
                <a:lnTo>
                  <a:pt x="975" y="168"/>
                </a:lnTo>
                <a:lnTo>
                  <a:pt x="966" y="168"/>
                </a:lnTo>
                <a:lnTo>
                  <a:pt x="966" y="168"/>
                </a:lnTo>
                <a:lnTo>
                  <a:pt x="957" y="168"/>
                </a:lnTo>
                <a:lnTo>
                  <a:pt x="957" y="168"/>
                </a:lnTo>
                <a:lnTo>
                  <a:pt x="957" y="168"/>
                </a:lnTo>
                <a:lnTo>
                  <a:pt x="949" y="168"/>
                </a:lnTo>
                <a:lnTo>
                  <a:pt x="949" y="168"/>
                </a:lnTo>
                <a:lnTo>
                  <a:pt x="940" y="168"/>
                </a:lnTo>
                <a:lnTo>
                  <a:pt x="940" y="168"/>
                </a:lnTo>
                <a:lnTo>
                  <a:pt x="931" y="168"/>
                </a:lnTo>
                <a:lnTo>
                  <a:pt x="931" y="168"/>
                </a:lnTo>
                <a:lnTo>
                  <a:pt x="931" y="168"/>
                </a:lnTo>
                <a:lnTo>
                  <a:pt x="922" y="168"/>
                </a:lnTo>
                <a:lnTo>
                  <a:pt x="922" y="168"/>
                </a:lnTo>
                <a:lnTo>
                  <a:pt x="913" y="168"/>
                </a:lnTo>
                <a:lnTo>
                  <a:pt x="913" y="168"/>
                </a:lnTo>
                <a:lnTo>
                  <a:pt x="904" y="168"/>
                </a:lnTo>
                <a:lnTo>
                  <a:pt x="904" y="168"/>
                </a:lnTo>
                <a:lnTo>
                  <a:pt x="904" y="168"/>
                </a:lnTo>
                <a:lnTo>
                  <a:pt x="895" y="168"/>
                </a:lnTo>
                <a:lnTo>
                  <a:pt x="895" y="168"/>
                </a:lnTo>
                <a:lnTo>
                  <a:pt x="886" y="168"/>
                </a:lnTo>
                <a:lnTo>
                  <a:pt x="886" y="168"/>
                </a:lnTo>
                <a:lnTo>
                  <a:pt x="878" y="168"/>
                </a:lnTo>
                <a:lnTo>
                  <a:pt x="878" y="168"/>
                </a:lnTo>
                <a:lnTo>
                  <a:pt x="878" y="168"/>
                </a:lnTo>
                <a:lnTo>
                  <a:pt x="869" y="168"/>
                </a:lnTo>
                <a:lnTo>
                  <a:pt x="869" y="168"/>
                </a:lnTo>
                <a:lnTo>
                  <a:pt x="860" y="168"/>
                </a:lnTo>
                <a:lnTo>
                  <a:pt x="860" y="168"/>
                </a:lnTo>
                <a:lnTo>
                  <a:pt x="851" y="168"/>
                </a:lnTo>
                <a:lnTo>
                  <a:pt x="851" y="168"/>
                </a:lnTo>
                <a:lnTo>
                  <a:pt x="851" y="168"/>
                </a:lnTo>
                <a:lnTo>
                  <a:pt x="842" y="168"/>
                </a:lnTo>
                <a:lnTo>
                  <a:pt x="842" y="168"/>
                </a:lnTo>
                <a:lnTo>
                  <a:pt x="833" y="168"/>
                </a:lnTo>
                <a:lnTo>
                  <a:pt x="833" y="168"/>
                </a:lnTo>
                <a:lnTo>
                  <a:pt x="824" y="168"/>
                </a:lnTo>
                <a:lnTo>
                  <a:pt x="824" y="168"/>
                </a:lnTo>
                <a:lnTo>
                  <a:pt x="824" y="168"/>
                </a:lnTo>
                <a:lnTo>
                  <a:pt x="816" y="168"/>
                </a:lnTo>
                <a:lnTo>
                  <a:pt x="816" y="168"/>
                </a:lnTo>
                <a:lnTo>
                  <a:pt x="807" y="168"/>
                </a:lnTo>
                <a:lnTo>
                  <a:pt x="807" y="168"/>
                </a:lnTo>
                <a:lnTo>
                  <a:pt x="798" y="168"/>
                </a:lnTo>
                <a:lnTo>
                  <a:pt x="798" y="168"/>
                </a:lnTo>
                <a:lnTo>
                  <a:pt x="798" y="159"/>
                </a:lnTo>
                <a:lnTo>
                  <a:pt x="789" y="159"/>
                </a:lnTo>
                <a:lnTo>
                  <a:pt x="789" y="159"/>
                </a:lnTo>
                <a:lnTo>
                  <a:pt x="780" y="159"/>
                </a:lnTo>
                <a:lnTo>
                  <a:pt x="780" y="159"/>
                </a:lnTo>
                <a:lnTo>
                  <a:pt x="771" y="159"/>
                </a:lnTo>
                <a:lnTo>
                  <a:pt x="771" y="159"/>
                </a:lnTo>
                <a:lnTo>
                  <a:pt x="771" y="159"/>
                </a:lnTo>
                <a:lnTo>
                  <a:pt x="762" y="159"/>
                </a:lnTo>
                <a:lnTo>
                  <a:pt x="762" y="159"/>
                </a:lnTo>
                <a:lnTo>
                  <a:pt x="753" y="159"/>
                </a:lnTo>
                <a:lnTo>
                  <a:pt x="753" y="159"/>
                </a:lnTo>
                <a:lnTo>
                  <a:pt x="745" y="159"/>
                </a:lnTo>
                <a:lnTo>
                  <a:pt x="745" y="159"/>
                </a:lnTo>
                <a:lnTo>
                  <a:pt x="745" y="159"/>
                </a:lnTo>
                <a:lnTo>
                  <a:pt x="736" y="159"/>
                </a:lnTo>
                <a:lnTo>
                  <a:pt x="736" y="159"/>
                </a:lnTo>
                <a:lnTo>
                  <a:pt x="727" y="159"/>
                </a:lnTo>
                <a:lnTo>
                  <a:pt x="727" y="159"/>
                </a:lnTo>
                <a:lnTo>
                  <a:pt x="718" y="159"/>
                </a:lnTo>
                <a:lnTo>
                  <a:pt x="718" y="159"/>
                </a:lnTo>
                <a:lnTo>
                  <a:pt x="718" y="150"/>
                </a:lnTo>
                <a:lnTo>
                  <a:pt x="709" y="150"/>
                </a:lnTo>
                <a:lnTo>
                  <a:pt x="709" y="150"/>
                </a:lnTo>
                <a:lnTo>
                  <a:pt x="700" y="150"/>
                </a:lnTo>
                <a:lnTo>
                  <a:pt x="700" y="150"/>
                </a:lnTo>
                <a:lnTo>
                  <a:pt x="691" y="150"/>
                </a:lnTo>
                <a:lnTo>
                  <a:pt x="691" y="150"/>
                </a:lnTo>
                <a:lnTo>
                  <a:pt x="691" y="150"/>
                </a:lnTo>
                <a:lnTo>
                  <a:pt x="683" y="150"/>
                </a:lnTo>
                <a:lnTo>
                  <a:pt x="683" y="150"/>
                </a:lnTo>
                <a:lnTo>
                  <a:pt x="674" y="150"/>
                </a:lnTo>
                <a:lnTo>
                  <a:pt x="674" y="141"/>
                </a:lnTo>
                <a:lnTo>
                  <a:pt x="665" y="141"/>
                </a:lnTo>
                <a:lnTo>
                  <a:pt x="665" y="141"/>
                </a:lnTo>
                <a:lnTo>
                  <a:pt x="665" y="141"/>
                </a:lnTo>
                <a:lnTo>
                  <a:pt x="656" y="141"/>
                </a:lnTo>
                <a:lnTo>
                  <a:pt x="656" y="141"/>
                </a:lnTo>
                <a:lnTo>
                  <a:pt x="647" y="133"/>
                </a:lnTo>
                <a:lnTo>
                  <a:pt x="647" y="133"/>
                </a:lnTo>
                <a:lnTo>
                  <a:pt x="638" y="133"/>
                </a:lnTo>
                <a:lnTo>
                  <a:pt x="638" y="133"/>
                </a:lnTo>
                <a:lnTo>
                  <a:pt x="638" y="133"/>
                </a:lnTo>
                <a:lnTo>
                  <a:pt x="629" y="124"/>
                </a:lnTo>
                <a:lnTo>
                  <a:pt x="629" y="124"/>
                </a:lnTo>
                <a:lnTo>
                  <a:pt x="620" y="124"/>
                </a:lnTo>
                <a:lnTo>
                  <a:pt x="620" y="115"/>
                </a:lnTo>
                <a:lnTo>
                  <a:pt x="612" y="115"/>
                </a:lnTo>
                <a:lnTo>
                  <a:pt x="612" y="115"/>
                </a:lnTo>
                <a:lnTo>
                  <a:pt x="612" y="106"/>
                </a:lnTo>
                <a:lnTo>
                  <a:pt x="603" y="106"/>
                </a:lnTo>
                <a:lnTo>
                  <a:pt x="603" y="106"/>
                </a:lnTo>
                <a:lnTo>
                  <a:pt x="594" y="97"/>
                </a:lnTo>
                <a:lnTo>
                  <a:pt x="594" y="97"/>
                </a:lnTo>
                <a:lnTo>
                  <a:pt x="585" y="88"/>
                </a:lnTo>
                <a:lnTo>
                  <a:pt x="585" y="88"/>
                </a:lnTo>
                <a:lnTo>
                  <a:pt x="585" y="79"/>
                </a:lnTo>
                <a:lnTo>
                  <a:pt x="576" y="71"/>
                </a:lnTo>
                <a:lnTo>
                  <a:pt x="576" y="71"/>
                </a:lnTo>
                <a:lnTo>
                  <a:pt x="567" y="62"/>
                </a:lnTo>
                <a:lnTo>
                  <a:pt x="567" y="62"/>
                </a:lnTo>
                <a:lnTo>
                  <a:pt x="558" y="53"/>
                </a:lnTo>
                <a:lnTo>
                  <a:pt x="558" y="53"/>
                </a:lnTo>
                <a:lnTo>
                  <a:pt x="558" y="44"/>
                </a:lnTo>
                <a:lnTo>
                  <a:pt x="550" y="35"/>
                </a:lnTo>
                <a:lnTo>
                  <a:pt x="550" y="35"/>
                </a:lnTo>
                <a:lnTo>
                  <a:pt x="541" y="26"/>
                </a:lnTo>
                <a:lnTo>
                  <a:pt x="541" y="26"/>
                </a:lnTo>
                <a:lnTo>
                  <a:pt x="532" y="17"/>
                </a:lnTo>
                <a:lnTo>
                  <a:pt x="532" y="17"/>
                </a:lnTo>
                <a:lnTo>
                  <a:pt x="532" y="8"/>
                </a:lnTo>
                <a:lnTo>
                  <a:pt x="523" y="8"/>
                </a:lnTo>
                <a:lnTo>
                  <a:pt x="523" y="0"/>
                </a:lnTo>
                <a:lnTo>
                  <a:pt x="514" y="0"/>
                </a:lnTo>
                <a:lnTo>
                  <a:pt x="514" y="0"/>
                </a:lnTo>
                <a:lnTo>
                  <a:pt x="505" y="0"/>
                </a:lnTo>
                <a:lnTo>
                  <a:pt x="505" y="0"/>
                </a:lnTo>
                <a:lnTo>
                  <a:pt x="505" y="0"/>
                </a:lnTo>
                <a:lnTo>
                  <a:pt x="496" y="0"/>
                </a:lnTo>
                <a:lnTo>
                  <a:pt x="496" y="0"/>
                </a:lnTo>
                <a:lnTo>
                  <a:pt x="487" y="0"/>
                </a:lnTo>
                <a:lnTo>
                  <a:pt x="487" y="0"/>
                </a:lnTo>
                <a:lnTo>
                  <a:pt x="479" y="0"/>
                </a:lnTo>
                <a:lnTo>
                  <a:pt x="479" y="0"/>
                </a:lnTo>
                <a:lnTo>
                  <a:pt x="479" y="8"/>
                </a:lnTo>
                <a:lnTo>
                  <a:pt x="470" y="8"/>
                </a:lnTo>
                <a:lnTo>
                  <a:pt x="470" y="8"/>
                </a:lnTo>
                <a:lnTo>
                  <a:pt x="461" y="17"/>
                </a:lnTo>
                <a:lnTo>
                  <a:pt x="461" y="17"/>
                </a:lnTo>
                <a:lnTo>
                  <a:pt x="452" y="17"/>
                </a:lnTo>
                <a:lnTo>
                  <a:pt x="452" y="26"/>
                </a:lnTo>
                <a:lnTo>
                  <a:pt x="452" y="26"/>
                </a:lnTo>
                <a:lnTo>
                  <a:pt x="443" y="35"/>
                </a:lnTo>
                <a:lnTo>
                  <a:pt x="443" y="35"/>
                </a:lnTo>
                <a:lnTo>
                  <a:pt x="434" y="35"/>
                </a:lnTo>
                <a:lnTo>
                  <a:pt x="434" y="44"/>
                </a:lnTo>
                <a:lnTo>
                  <a:pt x="434" y="44"/>
                </a:lnTo>
                <a:lnTo>
                  <a:pt x="425" y="44"/>
                </a:lnTo>
                <a:lnTo>
                  <a:pt x="425" y="53"/>
                </a:lnTo>
                <a:lnTo>
                  <a:pt x="417" y="53"/>
                </a:lnTo>
                <a:lnTo>
                  <a:pt x="417" y="53"/>
                </a:lnTo>
                <a:lnTo>
                  <a:pt x="408" y="53"/>
                </a:lnTo>
                <a:lnTo>
                  <a:pt x="408" y="62"/>
                </a:lnTo>
                <a:lnTo>
                  <a:pt x="399" y="62"/>
                </a:lnTo>
                <a:lnTo>
                  <a:pt x="399" y="62"/>
                </a:lnTo>
                <a:lnTo>
                  <a:pt x="399" y="62"/>
                </a:lnTo>
                <a:lnTo>
                  <a:pt x="390" y="62"/>
                </a:lnTo>
                <a:lnTo>
                  <a:pt x="390" y="71"/>
                </a:lnTo>
                <a:lnTo>
                  <a:pt x="381" y="71"/>
                </a:lnTo>
                <a:lnTo>
                  <a:pt x="381" y="71"/>
                </a:lnTo>
                <a:lnTo>
                  <a:pt x="372" y="71"/>
                </a:lnTo>
                <a:lnTo>
                  <a:pt x="372" y="71"/>
                </a:lnTo>
                <a:lnTo>
                  <a:pt x="372" y="79"/>
                </a:lnTo>
                <a:lnTo>
                  <a:pt x="363" y="79"/>
                </a:lnTo>
                <a:lnTo>
                  <a:pt x="363" y="79"/>
                </a:lnTo>
                <a:lnTo>
                  <a:pt x="354" y="79"/>
                </a:lnTo>
                <a:lnTo>
                  <a:pt x="354" y="79"/>
                </a:lnTo>
                <a:lnTo>
                  <a:pt x="346" y="88"/>
                </a:lnTo>
                <a:lnTo>
                  <a:pt x="346" y="88"/>
                </a:lnTo>
                <a:lnTo>
                  <a:pt x="346" y="88"/>
                </a:lnTo>
                <a:lnTo>
                  <a:pt x="337" y="88"/>
                </a:lnTo>
                <a:lnTo>
                  <a:pt x="337" y="97"/>
                </a:lnTo>
                <a:lnTo>
                  <a:pt x="328" y="97"/>
                </a:lnTo>
                <a:lnTo>
                  <a:pt x="328" y="97"/>
                </a:lnTo>
                <a:lnTo>
                  <a:pt x="328" y="97"/>
                </a:lnTo>
                <a:lnTo>
                  <a:pt x="319" y="106"/>
                </a:lnTo>
                <a:lnTo>
                  <a:pt x="319" y="106"/>
                </a:lnTo>
                <a:lnTo>
                  <a:pt x="310" y="106"/>
                </a:lnTo>
                <a:lnTo>
                  <a:pt x="310" y="115"/>
                </a:lnTo>
                <a:lnTo>
                  <a:pt x="301" y="115"/>
                </a:lnTo>
                <a:lnTo>
                  <a:pt x="301" y="115"/>
                </a:lnTo>
                <a:lnTo>
                  <a:pt x="292" y="115"/>
                </a:lnTo>
                <a:lnTo>
                  <a:pt x="292" y="124"/>
                </a:lnTo>
                <a:lnTo>
                  <a:pt x="292" y="124"/>
                </a:lnTo>
                <a:lnTo>
                  <a:pt x="284" y="124"/>
                </a:lnTo>
                <a:lnTo>
                  <a:pt x="284" y="124"/>
                </a:lnTo>
                <a:lnTo>
                  <a:pt x="275" y="133"/>
                </a:lnTo>
                <a:lnTo>
                  <a:pt x="275" y="133"/>
                </a:lnTo>
                <a:lnTo>
                  <a:pt x="266" y="133"/>
                </a:lnTo>
                <a:lnTo>
                  <a:pt x="266" y="133"/>
                </a:lnTo>
                <a:lnTo>
                  <a:pt x="266" y="133"/>
                </a:lnTo>
                <a:lnTo>
                  <a:pt x="257" y="133"/>
                </a:lnTo>
                <a:lnTo>
                  <a:pt x="257" y="133"/>
                </a:lnTo>
                <a:lnTo>
                  <a:pt x="248" y="141"/>
                </a:lnTo>
                <a:lnTo>
                  <a:pt x="248" y="141"/>
                </a:lnTo>
                <a:lnTo>
                  <a:pt x="239" y="141"/>
                </a:lnTo>
                <a:lnTo>
                  <a:pt x="239" y="141"/>
                </a:lnTo>
                <a:lnTo>
                  <a:pt x="239" y="141"/>
                </a:lnTo>
                <a:lnTo>
                  <a:pt x="230" y="141"/>
                </a:lnTo>
                <a:lnTo>
                  <a:pt x="230" y="141"/>
                </a:lnTo>
                <a:lnTo>
                  <a:pt x="221" y="141"/>
                </a:lnTo>
                <a:lnTo>
                  <a:pt x="221" y="141"/>
                </a:lnTo>
                <a:lnTo>
                  <a:pt x="221" y="141"/>
                </a:lnTo>
                <a:lnTo>
                  <a:pt x="213" y="141"/>
                </a:lnTo>
                <a:lnTo>
                  <a:pt x="213" y="141"/>
                </a:lnTo>
                <a:lnTo>
                  <a:pt x="204" y="141"/>
                </a:lnTo>
                <a:lnTo>
                  <a:pt x="204" y="141"/>
                </a:lnTo>
                <a:lnTo>
                  <a:pt x="195" y="141"/>
                </a:lnTo>
                <a:lnTo>
                  <a:pt x="195" y="150"/>
                </a:lnTo>
                <a:lnTo>
                  <a:pt x="186" y="150"/>
                </a:lnTo>
                <a:lnTo>
                  <a:pt x="186" y="150"/>
                </a:lnTo>
                <a:lnTo>
                  <a:pt x="186" y="150"/>
                </a:lnTo>
                <a:lnTo>
                  <a:pt x="177" y="150"/>
                </a:lnTo>
                <a:lnTo>
                  <a:pt x="177" y="150"/>
                </a:lnTo>
                <a:lnTo>
                  <a:pt x="168" y="150"/>
                </a:lnTo>
                <a:lnTo>
                  <a:pt x="168" y="150"/>
                </a:lnTo>
                <a:lnTo>
                  <a:pt x="159" y="150"/>
                </a:lnTo>
                <a:lnTo>
                  <a:pt x="159" y="159"/>
                </a:lnTo>
                <a:lnTo>
                  <a:pt x="159" y="159"/>
                </a:lnTo>
                <a:lnTo>
                  <a:pt x="151" y="159"/>
                </a:lnTo>
                <a:lnTo>
                  <a:pt x="151" y="159"/>
                </a:lnTo>
                <a:lnTo>
                  <a:pt x="142" y="159"/>
                </a:lnTo>
                <a:lnTo>
                  <a:pt x="142" y="159"/>
                </a:lnTo>
                <a:lnTo>
                  <a:pt x="142" y="159"/>
                </a:lnTo>
                <a:lnTo>
                  <a:pt x="133" y="159"/>
                </a:lnTo>
                <a:lnTo>
                  <a:pt x="133" y="159"/>
                </a:lnTo>
                <a:lnTo>
                  <a:pt x="124" y="159"/>
                </a:lnTo>
                <a:lnTo>
                  <a:pt x="124" y="159"/>
                </a:lnTo>
                <a:lnTo>
                  <a:pt x="115" y="168"/>
                </a:lnTo>
                <a:lnTo>
                  <a:pt x="115" y="168"/>
                </a:lnTo>
                <a:lnTo>
                  <a:pt x="115" y="168"/>
                </a:lnTo>
                <a:lnTo>
                  <a:pt x="106" y="168"/>
                </a:lnTo>
                <a:lnTo>
                  <a:pt x="106" y="168"/>
                </a:lnTo>
                <a:lnTo>
                  <a:pt x="97" y="168"/>
                </a:lnTo>
                <a:lnTo>
                  <a:pt x="97" y="168"/>
                </a:lnTo>
                <a:lnTo>
                  <a:pt x="88" y="168"/>
                </a:lnTo>
                <a:lnTo>
                  <a:pt x="88" y="168"/>
                </a:lnTo>
                <a:lnTo>
                  <a:pt x="80" y="168"/>
                </a:lnTo>
                <a:lnTo>
                  <a:pt x="80" y="168"/>
                </a:lnTo>
                <a:lnTo>
                  <a:pt x="80" y="168"/>
                </a:lnTo>
                <a:lnTo>
                  <a:pt x="71" y="168"/>
                </a:lnTo>
                <a:lnTo>
                  <a:pt x="71" y="168"/>
                </a:lnTo>
                <a:lnTo>
                  <a:pt x="62" y="168"/>
                </a:lnTo>
                <a:lnTo>
                  <a:pt x="62" y="168"/>
                </a:lnTo>
                <a:lnTo>
                  <a:pt x="53" y="168"/>
                </a:lnTo>
                <a:lnTo>
                  <a:pt x="53" y="168"/>
                </a:lnTo>
                <a:lnTo>
                  <a:pt x="53" y="168"/>
                </a:lnTo>
                <a:lnTo>
                  <a:pt x="44" y="168"/>
                </a:lnTo>
                <a:lnTo>
                  <a:pt x="44" y="168"/>
                </a:lnTo>
                <a:lnTo>
                  <a:pt x="35" y="168"/>
                </a:lnTo>
                <a:lnTo>
                  <a:pt x="35" y="168"/>
                </a:lnTo>
                <a:lnTo>
                  <a:pt x="35" y="168"/>
                </a:lnTo>
                <a:lnTo>
                  <a:pt x="26" y="168"/>
                </a:lnTo>
                <a:lnTo>
                  <a:pt x="26" y="168"/>
                </a:lnTo>
                <a:lnTo>
                  <a:pt x="18" y="168"/>
                </a:lnTo>
                <a:lnTo>
                  <a:pt x="18" y="168"/>
                </a:lnTo>
                <a:lnTo>
                  <a:pt x="9" y="168"/>
                </a:lnTo>
                <a:lnTo>
                  <a:pt x="9" y="168"/>
                </a:lnTo>
                <a:lnTo>
                  <a:pt x="9" y="168"/>
                </a:lnTo>
                <a:lnTo>
                  <a:pt x="0" y="168"/>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3" name="Freeform 60"/>
          <p:cNvSpPr>
            <a:spLocks/>
          </p:cNvSpPr>
          <p:nvPr/>
        </p:nvSpPr>
        <p:spPr bwMode="auto">
          <a:xfrm>
            <a:off x="2381920" y="3776148"/>
            <a:ext cx="2137790" cy="451400"/>
          </a:xfrm>
          <a:custGeom>
            <a:avLst/>
            <a:gdLst>
              <a:gd name="T0" fmla="*/ 1570 w 1596"/>
              <a:gd name="T1" fmla="*/ 337 h 337"/>
              <a:gd name="T2" fmla="*/ 1543 w 1596"/>
              <a:gd name="T3" fmla="*/ 337 h 337"/>
              <a:gd name="T4" fmla="*/ 1525 w 1596"/>
              <a:gd name="T5" fmla="*/ 337 h 337"/>
              <a:gd name="T6" fmla="*/ 1490 w 1596"/>
              <a:gd name="T7" fmla="*/ 337 h 337"/>
              <a:gd name="T8" fmla="*/ 1463 w 1596"/>
              <a:gd name="T9" fmla="*/ 337 h 337"/>
              <a:gd name="T10" fmla="*/ 1446 w 1596"/>
              <a:gd name="T11" fmla="*/ 337 h 337"/>
              <a:gd name="T12" fmla="*/ 1419 w 1596"/>
              <a:gd name="T13" fmla="*/ 337 h 337"/>
              <a:gd name="T14" fmla="*/ 1384 w 1596"/>
              <a:gd name="T15" fmla="*/ 337 h 337"/>
              <a:gd name="T16" fmla="*/ 1357 w 1596"/>
              <a:gd name="T17" fmla="*/ 337 h 337"/>
              <a:gd name="T18" fmla="*/ 1339 w 1596"/>
              <a:gd name="T19" fmla="*/ 337 h 337"/>
              <a:gd name="T20" fmla="*/ 1313 w 1596"/>
              <a:gd name="T21" fmla="*/ 337 h 337"/>
              <a:gd name="T22" fmla="*/ 1286 w 1596"/>
              <a:gd name="T23" fmla="*/ 337 h 337"/>
              <a:gd name="T24" fmla="*/ 1251 w 1596"/>
              <a:gd name="T25" fmla="*/ 337 h 337"/>
              <a:gd name="T26" fmla="*/ 1233 w 1596"/>
              <a:gd name="T27" fmla="*/ 337 h 337"/>
              <a:gd name="T28" fmla="*/ 1206 w 1596"/>
              <a:gd name="T29" fmla="*/ 337 h 337"/>
              <a:gd name="T30" fmla="*/ 1180 w 1596"/>
              <a:gd name="T31" fmla="*/ 337 h 337"/>
              <a:gd name="T32" fmla="*/ 1153 w 1596"/>
              <a:gd name="T33" fmla="*/ 328 h 337"/>
              <a:gd name="T34" fmla="*/ 1126 w 1596"/>
              <a:gd name="T35" fmla="*/ 328 h 337"/>
              <a:gd name="T36" fmla="*/ 1100 w 1596"/>
              <a:gd name="T37" fmla="*/ 328 h 337"/>
              <a:gd name="T38" fmla="*/ 1073 w 1596"/>
              <a:gd name="T39" fmla="*/ 328 h 337"/>
              <a:gd name="T40" fmla="*/ 1047 w 1596"/>
              <a:gd name="T41" fmla="*/ 328 h 337"/>
              <a:gd name="T42" fmla="*/ 1020 w 1596"/>
              <a:gd name="T43" fmla="*/ 319 h 337"/>
              <a:gd name="T44" fmla="*/ 993 w 1596"/>
              <a:gd name="T45" fmla="*/ 319 h 337"/>
              <a:gd name="T46" fmla="*/ 967 w 1596"/>
              <a:gd name="T47" fmla="*/ 310 h 337"/>
              <a:gd name="T48" fmla="*/ 940 w 1596"/>
              <a:gd name="T49" fmla="*/ 310 h 337"/>
              <a:gd name="T50" fmla="*/ 914 w 1596"/>
              <a:gd name="T51" fmla="*/ 302 h 337"/>
              <a:gd name="T52" fmla="*/ 887 w 1596"/>
              <a:gd name="T53" fmla="*/ 284 h 337"/>
              <a:gd name="T54" fmla="*/ 860 w 1596"/>
              <a:gd name="T55" fmla="*/ 266 h 337"/>
              <a:gd name="T56" fmla="*/ 834 w 1596"/>
              <a:gd name="T57" fmla="*/ 231 h 337"/>
              <a:gd name="T58" fmla="*/ 807 w 1596"/>
              <a:gd name="T59" fmla="*/ 186 h 337"/>
              <a:gd name="T60" fmla="*/ 781 w 1596"/>
              <a:gd name="T61" fmla="*/ 142 h 337"/>
              <a:gd name="T62" fmla="*/ 754 w 1596"/>
              <a:gd name="T63" fmla="*/ 107 h 337"/>
              <a:gd name="T64" fmla="*/ 727 w 1596"/>
              <a:gd name="T65" fmla="*/ 80 h 337"/>
              <a:gd name="T66" fmla="*/ 701 w 1596"/>
              <a:gd name="T67" fmla="*/ 71 h 337"/>
              <a:gd name="T68" fmla="*/ 674 w 1596"/>
              <a:gd name="T69" fmla="*/ 45 h 337"/>
              <a:gd name="T70" fmla="*/ 648 w 1596"/>
              <a:gd name="T71" fmla="*/ 18 h 337"/>
              <a:gd name="T72" fmla="*/ 621 w 1596"/>
              <a:gd name="T73" fmla="*/ 0 h 337"/>
              <a:gd name="T74" fmla="*/ 594 w 1596"/>
              <a:gd name="T75" fmla="*/ 0 h 337"/>
              <a:gd name="T76" fmla="*/ 568 w 1596"/>
              <a:gd name="T77" fmla="*/ 9 h 337"/>
              <a:gd name="T78" fmla="*/ 541 w 1596"/>
              <a:gd name="T79" fmla="*/ 9 h 337"/>
              <a:gd name="T80" fmla="*/ 515 w 1596"/>
              <a:gd name="T81" fmla="*/ 18 h 337"/>
              <a:gd name="T82" fmla="*/ 488 w 1596"/>
              <a:gd name="T83" fmla="*/ 36 h 337"/>
              <a:gd name="T84" fmla="*/ 461 w 1596"/>
              <a:gd name="T85" fmla="*/ 80 h 337"/>
              <a:gd name="T86" fmla="*/ 435 w 1596"/>
              <a:gd name="T87" fmla="*/ 124 h 337"/>
              <a:gd name="T88" fmla="*/ 408 w 1596"/>
              <a:gd name="T89" fmla="*/ 160 h 337"/>
              <a:gd name="T90" fmla="*/ 382 w 1596"/>
              <a:gd name="T91" fmla="*/ 186 h 337"/>
              <a:gd name="T92" fmla="*/ 355 w 1596"/>
              <a:gd name="T93" fmla="*/ 213 h 337"/>
              <a:gd name="T94" fmla="*/ 328 w 1596"/>
              <a:gd name="T95" fmla="*/ 231 h 337"/>
              <a:gd name="T96" fmla="*/ 302 w 1596"/>
              <a:gd name="T97" fmla="*/ 257 h 337"/>
              <a:gd name="T98" fmla="*/ 275 w 1596"/>
              <a:gd name="T99" fmla="*/ 284 h 337"/>
              <a:gd name="T100" fmla="*/ 249 w 1596"/>
              <a:gd name="T101" fmla="*/ 293 h 337"/>
              <a:gd name="T102" fmla="*/ 222 w 1596"/>
              <a:gd name="T103" fmla="*/ 302 h 337"/>
              <a:gd name="T104" fmla="*/ 195 w 1596"/>
              <a:gd name="T105" fmla="*/ 310 h 337"/>
              <a:gd name="T106" fmla="*/ 169 w 1596"/>
              <a:gd name="T107" fmla="*/ 319 h 337"/>
              <a:gd name="T108" fmla="*/ 142 w 1596"/>
              <a:gd name="T109" fmla="*/ 319 h 337"/>
              <a:gd name="T110" fmla="*/ 116 w 1596"/>
              <a:gd name="T111" fmla="*/ 328 h 337"/>
              <a:gd name="T112" fmla="*/ 89 w 1596"/>
              <a:gd name="T113" fmla="*/ 328 h 337"/>
              <a:gd name="T114" fmla="*/ 62 w 1596"/>
              <a:gd name="T115" fmla="*/ 337 h 337"/>
              <a:gd name="T116" fmla="*/ 36 w 1596"/>
              <a:gd name="T117" fmla="*/ 337 h 337"/>
              <a:gd name="T118" fmla="*/ 9 w 1596"/>
              <a:gd name="T119" fmla="*/ 337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96" h="337">
                <a:moveTo>
                  <a:pt x="1596" y="337"/>
                </a:moveTo>
                <a:lnTo>
                  <a:pt x="1596" y="337"/>
                </a:lnTo>
                <a:lnTo>
                  <a:pt x="1587" y="337"/>
                </a:lnTo>
                <a:lnTo>
                  <a:pt x="1587" y="337"/>
                </a:lnTo>
                <a:lnTo>
                  <a:pt x="1579" y="337"/>
                </a:lnTo>
                <a:lnTo>
                  <a:pt x="1579" y="337"/>
                </a:lnTo>
                <a:lnTo>
                  <a:pt x="1570" y="337"/>
                </a:lnTo>
                <a:lnTo>
                  <a:pt x="1570" y="337"/>
                </a:lnTo>
                <a:lnTo>
                  <a:pt x="1570" y="337"/>
                </a:lnTo>
                <a:lnTo>
                  <a:pt x="1561" y="337"/>
                </a:lnTo>
                <a:lnTo>
                  <a:pt x="1561" y="337"/>
                </a:lnTo>
                <a:lnTo>
                  <a:pt x="1552" y="337"/>
                </a:lnTo>
                <a:lnTo>
                  <a:pt x="1552" y="337"/>
                </a:lnTo>
                <a:lnTo>
                  <a:pt x="1543" y="337"/>
                </a:lnTo>
                <a:lnTo>
                  <a:pt x="1543" y="337"/>
                </a:lnTo>
                <a:lnTo>
                  <a:pt x="1543" y="337"/>
                </a:lnTo>
                <a:lnTo>
                  <a:pt x="1534" y="337"/>
                </a:lnTo>
                <a:lnTo>
                  <a:pt x="1534" y="337"/>
                </a:lnTo>
                <a:lnTo>
                  <a:pt x="1525" y="337"/>
                </a:lnTo>
                <a:lnTo>
                  <a:pt x="1525" y="337"/>
                </a:lnTo>
                <a:lnTo>
                  <a:pt x="1525" y="337"/>
                </a:lnTo>
                <a:lnTo>
                  <a:pt x="1517" y="337"/>
                </a:lnTo>
                <a:lnTo>
                  <a:pt x="1517" y="337"/>
                </a:lnTo>
                <a:lnTo>
                  <a:pt x="1508" y="337"/>
                </a:lnTo>
                <a:lnTo>
                  <a:pt x="1508" y="337"/>
                </a:lnTo>
                <a:lnTo>
                  <a:pt x="1499" y="337"/>
                </a:lnTo>
                <a:lnTo>
                  <a:pt x="1499" y="337"/>
                </a:lnTo>
                <a:lnTo>
                  <a:pt x="1490" y="337"/>
                </a:lnTo>
                <a:lnTo>
                  <a:pt x="1490" y="337"/>
                </a:lnTo>
                <a:lnTo>
                  <a:pt x="1490" y="337"/>
                </a:lnTo>
                <a:lnTo>
                  <a:pt x="1481" y="337"/>
                </a:lnTo>
                <a:lnTo>
                  <a:pt x="1481" y="337"/>
                </a:lnTo>
                <a:lnTo>
                  <a:pt x="1472" y="337"/>
                </a:lnTo>
                <a:lnTo>
                  <a:pt x="1472" y="337"/>
                </a:lnTo>
                <a:lnTo>
                  <a:pt x="1463" y="337"/>
                </a:lnTo>
                <a:lnTo>
                  <a:pt x="1463" y="337"/>
                </a:lnTo>
                <a:lnTo>
                  <a:pt x="1463" y="337"/>
                </a:lnTo>
                <a:lnTo>
                  <a:pt x="1454" y="337"/>
                </a:lnTo>
                <a:lnTo>
                  <a:pt x="1454" y="337"/>
                </a:lnTo>
                <a:lnTo>
                  <a:pt x="1446" y="337"/>
                </a:lnTo>
                <a:lnTo>
                  <a:pt x="1446" y="337"/>
                </a:lnTo>
                <a:lnTo>
                  <a:pt x="1446" y="337"/>
                </a:lnTo>
                <a:lnTo>
                  <a:pt x="1437" y="337"/>
                </a:lnTo>
                <a:lnTo>
                  <a:pt x="1437" y="337"/>
                </a:lnTo>
                <a:lnTo>
                  <a:pt x="1428" y="337"/>
                </a:lnTo>
                <a:lnTo>
                  <a:pt x="1428" y="337"/>
                </a:lnTo>
                <a:lnTo>
                  <a:pt x="1419" y="337"/>
                </a:lnTo>
                <a:lnTo>
                  <a:pt x="1419" y="337"/>
                </a:lnTo>
                <a:lnTo>
                  <a:pt x="1419" y="337"/>
                </a:lnTo>
                <a:lnTo>
                  <a:pt x="1410" y="337"/>
                </a:lnTo>
                <a:lnTo>
                  <a:pt x="1410" y="337"/>
                </a:lnTo>
                <a:lnTo>
                  <a:pt x="1401" y="337"/>
                </a:lnTo>
                <a:lnTo>
                  <a:pt x="1401" y="337"/>
                </a:lnTo>
                <a:lnTo>
                  <a:pt x="1392" y="337"/>
                </a:lnTo>
                <a:lnTo>
                  <a:pt x="1392" y="337"/>
                </a:lnTo>
                <a:lnTo>
                  <a:pt x="1384" y="337"/>
                </a:lnTo>
                <a:lnTo>
                  <a:pt x="1384" y="337"/>
                </a:lnTo>
                <a:lnTo>
                  <a:pt x="1384" y="337"/>
                </a:lnTo>
                <a:lnTo>
                  <a:pt x="1375" y="337"/>
                </a:lnTo>
                <a:lnTo>
                  <a:pt x="1375" y="337"/>
                </a:lnTo>
                <a:lnTo>
                  <a:pt x="1366" y="337"/>
                </a:lnTo>
                <a:lnTo>
                  <a:pt x="1366" y="337"/>
                </a:lnTo>
                <a:lnTo>
                  <a:pt x="1357" y="337"/>
                </a:lnTo>
                <a:lnTo>
                  <a:pt x="1357" y="337"/>
                </a:lnTo>
                <a:lnTo>
                  <a:pt x="1357" y="337"/>
                </a:lnTo>
                <a:lnTo>
                  <a:pt x="1348" y="337"/>
                </a:lnTo>
                <a:lnTo>
                  <a:pt x="1348" y="337"/>
                </a:lnTo>
                <a:lnTo>
                  <a:pt x="1339" y="337"/>
                </a:lnTo>
                <a:lnTo>
                  <a:pt x="1339" y="337"/>
                </a:lnTo>
                <a:lnTo>
                  <a:pt x="1339" y="337"/>
                </a:lnTo>
                <a:lnTo>
                  <a:pt x="1330" y="337"/>
                </a:lnTo>
                <a:lnTo>
                  <a:pt x="1330" y="337"/>
                </a:lnTo>
                <a:lnTo>
                  <a:pt x="1322" y="337"/>
                </a:lnTo>
                <a:lnTo>
                  <a:pt x="1322" y="337"/>
                </a:lnTo>
                <a:lnTo>
                  <a:pt x="1313" y="337"/>
                </a:lnTo>
                <a:lnTo>
                  <a:pt x="1313" y="337"/>
                </a:lnTo>
                <a:lnTo>
                  <a:pt x="1313" y="337"/>
                </a:lnTo>
                <a:lnTo>
                  <a:pt x="1304" y="337"/>
                </a:lnTo>
                <a:lnTo>
                  <a:pt x="1304" y="337"/>
                </a:lnTo>
                <a:lnTo>
                  <a:pt x="1295" y="337"/>
                </a:lnTo>
                <a:lnTo>
                  <a:pt x="1295" y="337"/>
                </a:lnTo>
                <a:lnTo>
                  <a:pt x="1286" y="337"/>
                </a:lnTo>
                <a:lnTo>
                  <a:pt x="1286" y="337"/>
                </a:lnTo>
                <a:lnTo>
                  <a:pt x="1286" y="337"/>
                </a:lnTo>
                <a:lnTo>
                  <a:pt x="1277" y="337"/>
                </a:lnTo>
                <a:lnTo>
                  <a:pt x="1277" y="337"/>
                </a:lnTo>
                <a:lnTo>
                  <a:pt x="1268" y="337"/>
                </a:lnTo>
                <a:lnTo>
                  <a:pt x="1268" y="337"/>
                </a:lnTo>
                <a:lnTo>
                  <a:pt x="1259" y="337"/>
                </a:lnTo>
                <a:lnTo>
                  <a:pt x="1259" y="337"/>
                </a:lnTo>
                <a:lnTo>
                  <a:pt x="1251" y="337"/>
                </a:lnTo>
                <a:lnTo>
                  <a:pt x="1251" y="337"/>
                </a:lnTo>
                <a:lnTo>
                  <a:pt x="1251" y="337"/>
                </a:lnTo>
                <a:lnTo>
                  <a:pt x="1242" y="337"/>
                </a:lnTo>
                <a:lnTo>
                  <a:pt x="1242" y="337"/>
                </a:lnTo>
                <a:lnTo>
                  <a:pt x="1233" y="337"/>
                </a:lnTo>
                <a:lnTo>
                  <a:pt x="1233" y="337"/>
                </a:lnTo>
                <a:lnTo>
                  <a:pt x="1233" y="337"/>
                </a:lnTo>
                <a:lnTo>
                  <a:pt x="1224" y="337"/>
                </a:lnTo>
                <a:lnTo>
                  <a:pt x="1224" y="337"/>
                </a:lnTo>
                <a:lnTo>
                  <a:pt x="1215" y="337"/>
                </a:lnTo>
                <a:lnTo>
                  <a:pt x="1215" y="337"/>
                </a:lnTo>
                <a:lnTo>
                  <a:pt x="1206" y="337"/>
                </a:lnTo>
                <a:lnTo>
                  <a:pt x="1206" y="337"/>
                </a:lnTo>
                <a:lnTo>
                  <a:pt x="1206" y="337"/>
                </a:lnTo>
                <a:lnTo>
                  <a:pt x="1197" y="337"/>
                </a:lnTo>
                <a:lnTo>
                  <a:pt x="1197" y="337"/>
                </a:lnTo>
                <a:lnTo>
                  <a:pt x="1189" y="337"/>
                </a:lnTo>
                <a:lnTo>
                  <a:pt x="1189" y="337"/>
                </a:lnTo>
                <a:lnTo>
                  <a:pt x="1180" y="337"/>
                </a:lnTo>
                <a:lnTo>
                  <a:pt x="1180" y="337"/>
                </a:lnTo>
                <a:lnTo>
                  <a:pt x="1180" y="337"/>
                </a:lnTo>
                <a:lnTo>
                  <a:pt x="1171" y="337"/>
                </a:lnTo>
                <a:lnTo>
                  <a:pt x="1171" y="337"/>
                </a:lnTo>
                <a:lnTo>
                  <a:pt x="1162" y="337"/>
                </a:lnTo>
                <a:lnTo>
                  <a:pt x="1162" y="337"/>
                </a:lnTo>
                <a:lnTo>
                  <a:pt x="1153" y="328"/>
                </a:lnTo>
                <a:lnTo>
                  <a:pt x="1153" y="328"/>
                </a:lnTo>
                <a:lnTo>
                  <a:pt x="1153" y="328"/>
                </a:lnTo>
                <a:lnTo>
                  <a:pt x="1144" y="328"/>
                </a:lnTo>
                <a:lnTo>
                  <a:pt x="1144" y="328"/>
                </a:lnTo>
                <a:lnTo>
                  <a:pt x="1135" y="328"/>
                </a:lnTo>
                <a:lnTo>
                  <a:pt x="1135" y="328"/>
                </a:lnTo>
                <a:lnTo>
                  <a:pt x="1126" y="328"/>
                </a:lnTo>
                <a:lnTo>
                  <a:pt x="1126" y="328"/>
                </a:lnTo>
                <a:lnTo>
                  <a:pt x="1126" y="328"/>
                </a:lnTo>
                <a:lnTo>
                  <a:pt x="1118" y="328"/>
                </a:lnTo>
                <a:lnTo>
                  <a:pt x="1118" y="328"/>
                </a:lnTo>
                <a:lnTo>
                  <a:pt x="1109" y="328"/>
                </a:lnTo>
                <a:lnTo>
                  <a:pt x="1109" y="328"/>
                </a:lnTo>
                <a:lnTo>
                  <a:pt x="1100" y="328"/>
                </a:lnTo>
                <a:lnTo>
                  <a:pt x="1100" y="328"/>
                </a:lnTo>
                <a:lnTo>
                  <a:pt x="1100" y="328"/>
                </a:lnTo>
                <a:lnTo>
                  <a:pt x="1091" y="328"/>
                </a:lnTo>
                <a:lnTo>
                  <a:pt x="1091" y="328"/>
                </a:lnTo>
                <a:lnTo>
                  <a:pt x="1082" y="328"/>
                </a:lnTo>
                <a:lnTo>
                  <a:pt x="1082" y="328"/>
                </a:lnTo>
                <a:lnTo>
                  <a:pt x="1073" y="328"/>
                </a:lnTo>
                <a:lnTo>
                  <a:pt x="1073" y="328"/>
                </a:lnTo>
                <a:lnTo>
                  <a:pt x="1073" y="328"/>
                </a:lnTo>
                <a:lnTo>
                  <a:pt x="1064" y="328"/>
                </a:lnTo>
                <a:lnTo>
                  <a:pt x="1064" y="328"/>
                </a:lnTo>
                <a:lnTo>
                  <a:pt x="1056" y="328"/>
                </a:lnTo>
                <a:lnTo>
                  <a:pt x="1056" y="328"/>
                </a:lnTo>
                <a:lnTo>
                  <a:pt x="1047" y="328"/>
                </a:lnTo>
                <a:lnTo>
                  <a:pt x="1047" y="328"/>
                </a:lnTo>
                <a:lnTo>
                  <a:pt x="1047" y="328"/>
                </a:lnTo>
                <a:lnTo>
                  <a:pt x="1038" y="328"/>
                </a:lnTo>
                <a:lnTo>
                  <a:pt x="1038" y="328"/>
                </a:lnTo>
                <a:lnTo>
                  <a:pt x="1029" y="328"/>
                </a:lnTo>
                <a:lnTo>
                  <a:pt x="1029" y="319"/>
                </a:lnTo>
                <a:lnTo>
                  <a:pt x="1020" y="319"/>
                </a:lnTo>
                <a:lnTo>
                  <a:pt x="1020" y="319"/>
                </a:lnTo>
                <a:lnTo>
                  <a:pt x="1020" y="319"/>
                </a:lnTo>
                <a:lnTo>
                  <a:pt x="1011" y="319"/>
                </a:lnTo>
                <a:lnTo>
                  <a:pt x="1011" y="319"/>
                </a:lnTo>
                <a:lnTo>
                  <a:pt x="1002" y="319"/>
                </a:lnTo>
                <a:lnTo>
                  <a:pt x="1002" y="319"/>
                </a:lnTo>
                <a:lnTo>
                  <a:pt x="993" y="319"/>
                </a:lnTo>
                <a:lnTo>
                  <a:pt x="993" y="319"/>
                </a:lnTo>
                <a:lnTo>
                  <a:pt x="993" y="319"/>
                </a:lnTo>
                <a:lnTo>
                  <a:pt x="985" y="319"/>
                </a:lnTo>
                <a:lnTo>
                  <a:pt x="985" y="319"/>
                </a:lnTo>
                <a:lnTo>
                  <a:pt x="976" y="319"/>
                </a:lnTo>
                <a:lnTo>
                  <a:pt x="976" y="319"/>
                </a:lnTo>
                <a:lnTo>
                  <a:pt x="967" y="319"/>
                </a:lnTo>
                <a:lnTo>
                  <a:pt x="967" y="310"/>
                </a:lnTo>
                <a:lnTo>
                  <a:pt x="967" y="310"/>
                </a:lnTo>
                <a:lnTo>
                  <a:pt x="958" y="310"/>
                </a:lnTo>
                <a:lnTo>
                  <a:pt x="958" y="310"/>
                </a:lnTo>
                <a:lnTo>
                  <a:pt x="949" y="310"/>
                </a:lnTo>
                <a:lnTo>
                  <a:pt x="949" y="310"/>
                </a:lnTo>
                <a:lnTo>
                  <a:pt x="940" y="310"/>
                </a:lnTo>
                <a:lnTo>
                  <a:pt x="940" y="310"/>
                </a:lnTo>
                <a:lnTo>
                  <a:pt x="940" y="310"/>
                </a:lnTo>
                <a:lnTo>
                  <a:pt x="931" y="302"/>
                </a:lnTo>
                <a:lnTo>
                  <a:pt x="931" y="302"/>
                </a:lnTo>
                <a:lnTo>
                  <a:pt x="923" y="302"/>
                </a:lnTo>
                <a:lnTo>
                  <a:pt x="923" y="302"/>
                </a:lnTo>
                <a:lnTo>
                  <a:pt x="914" y="302"/>
                </a:lnTo>
                <a:lnTo>
                  <a:pt x="914" y="302"/>
                </a:lnTo>
                <a:lnTo>
                  <a:pt x="914" y="302"/>
                </a:lnTo>
                <a:lnTo>
                  <a:pt x="905" y="293"/>
                </a:lnTo>
                <a:lnTo>
                  <a:pt x="905" y="293"/>
                </a:lnTo>
                <a:lnTo>
                  <a:pt x="896" y="293"/>
                </a:lnTo>
                <a:lnTo>
                  <a:pt x="896" y="293"/>
                </a:lnTo>
                <a:lnTo>
                  <a:pt x="887" y="284"/>
                </a:lnTo>
                <a:lnTo>
                  <a:pt x="887" y="284"/>
                </a:lnTo>
                <a:lnTo>
                  <a:pt x="887" y="284"/>
                </a:lnTo>
                <a:lnTo>
                  <a:pt x="878" y="284"/>
                </a:lnTo>
                <a:lnTo>
                  <a:pt x="878" y="275"/>
                </a:lnTo>
                <a:lnTo>
                  <a:pt x="869" y="275"/>
                </a:lnTo>
                <a:lnTo>
                  <a:pt x="869" y="275"/>
                </a:lnTo>
                <a:lnTo>
                  <a:pt x="860" y="266"/>
                </a:lnTo>
                <a:lnTo>
                  <a:pt x="860" y="266"/>
                </a:lnTo>
                <a:lnTo>
                  <a:pt x="860" y="266"/>
                </a:lnTo>
                <a:lnTo>
                  <a:pt x="852" y="257"/>
                </a:lnTo>
                <a:lnTo>
                  <a:pt x="852" y="257"/>
                </a:lnTo>
                <a:lnTo>
                  <a:pt x="843" y="248"/>
                </a:lnTo>
                <a:lnTo>
                  <a:pt x="843" y="248"/>
                </a:lnTo>
                <a:lnTo>
                  <a:pt x="834" y="240"/>
                </a:lnTo>
                <a:lnTo>
                  <a:pt x="834" y="240"/>
                </a:lnTo>
                <a:lnTo>
                  <a:pt x="834" y="231"/>
                </a:lnTo>
                <a:lnTo>
                  <a:pt x="825" y="231"/>
                </a:lnTo>
                <a:lnTo>
                  <a:pt x="825" y="222"/>
                </a:lnTo>
                <a:lnTo>
                  <a:pt x="816" y="213"/>
                </a:lnTo>
                <a:lnTo>
                  <a:pt x="816" y="213"/>
                </a:lnTo>
                <a:lnTo>
                  <a:pt x="807" y="204"/>
                </a:lnTo>
                <a:lnTo>
                  <a:pt x="807" y="195"/>
                </a:lnTo>
                <a:lnTo>
                  <a:pt x="807" y="186"/>
                </a:lnTo>
                <a:lnTo>
                  <a:pt x="798" y="186"/>
                </a:lnTo>
                <a:lnTo>
                  <a:pt x="798" y="177"/>
                </a:lnTo>
                <a:lnTo>
                  <a:pt x="790" y="169"/>
                </a:lnTo>
                <a:lnTo>
                  <a:pt x="790" y="160"/>
                </a:lnTo>
                <a:lnTo>
                  <a:pt x="781" y="160"/>
                </a:lnTo>
                <a:lnTo>
                  <a:pt x="781" y="151"/>
                </a:lnTo>
                <a:lnTo>
                  <a:pt x="781" y="142"/>
                </a:lnTo>
                <a:lnTo>
                  <a:pt x="772" y="133"/>
                </a:lnTo>
                <a:lnTo>
                  <a:pt x="772" y="133"/>
                </a:lnTo>
                <a:lnTo>
                  <a:pt x="763" y="124"/>
                </a:lnTo>
                <a:lnTo>
                  <a:pt x="763" y="115"/>
                </a:lnTo>
                <a:lnTo>
                  <a:pt x="754" y="115"/>
                </a:lnTo>
                <a:lnTo>
                  <a:pt x="754" y="107"/>
                </a:lnTo>
                <a:lnTo>
                  <a:pt x="754" y="107"/>
                </a:lnTo>
                <a:lnTo>
                  <a:pt x="745" y="98"/>
                </a:lnTo>
                <a:lnTo>
                  <a:pt x="745" y="98"/>
                </a:lnTo>
                <a:lnTo>
                  <a:pt x="736" y="89"/>
                </a:lnTo>
                <a:lnTo>
                  <a:pt x="736" y="89"/>
                </a:lnTo>
                <a:lnTo>
                  <a:pt x="727" y="89"/>
                </a:lnTo>
                <a:lnTo>
                  <a:pt x="727" y="80"/>
                </a:lnTo>
                <a:lnTo>
                  <a:pt x="727" y="80"/>
                </a:lnTo>
                <a:lnTo>
                  <a:pt x="719" y="80"/>
                </a:lnTo>
                <a:lnTo>
                  <a:pt x="719" y="80"/>
                </a:lnTo>
                <a:lnTo>
                  <a:pt x="710" y="80"/>
                </a:lnTo>
                <a:lnTo>
                  <a:pt x="710" y="71"/>
                </a:lnTo>
                <a:lnTo>
                  <a:pt x="701" y="71"/>
                </a:lnTo>
                <a:lnTo>
                  <a:pt x="701" y="71"/>
                </a:lnTo>
                <a:lnTo>
                  <a:pt x="701" y="71"/>
                </a:lnTo>
                <a:lnTo>
                  <a:pt x="692" y="62"/>
                </a:lnTo>
                <a:lnTo>
                  <a:pt x="692" y="62"/>
                </a:lnTo>
                <a:lnTo>
                  <a:pt x="683" y="62"/>
                </a:lnTo>
                <a:lnTo>
                  <a:pt x="683" y="53"/>
                </a:lnTo>
                <a:lnTo>
                  <a:pt x="674" y="53"/>
                </a:lnTo>
                <a:lnTo>
                  <a:pt x="674" y="45"/>
                </a:lnTo>
                <a:lnTo>
                  <a:pt x="674" y="45"/>
                </a:lnTo>
                <a:lnTo>
                  <a:pt x="665" y="45"/>
                </a:lnTo>
                <a:lnTo>
                  <a:pt x="665" y="36"/>
                </a:lnTo>
                <a:lnTo>
                  <a:pt x="657" y="36"/>
                </a:lnTo>
                <a:lnTo>
                  <a:pt x="657" y="27"/>
                </a:lnTo>
                <a:lnTo>
                  <a:pt x="648" y="27"/>
                </a:lnTo>
                <a:lnTo>
                  <a:pt x="648" y="27"/>
                </a:lnTo>
                <a:lnTo>
                  <a:pt x="648" y="18"/>
                </a:lnTo>
                <a:lnTo>
                  <a:pt x="639" y="18"/>
                </a:lnTo>
                <a:lnTo>
                  <a:pt x="639" y="9"/>
                </a:lnTo>
                <a:lnTo>
                  <a:pt x="630" y="9"/>
                </a:lnTo>
                <a:lnTo>
                  <a:pt x="630" y="9"/>
                </a:lnTo>
                <a:lnTo>
                  <a:pt x="621" y="9"/>
                </a:lnTo>
                <a:lnTo>
                  <a:pt x="621" y="9"/>
                </a:lnTo>
                <a:lnTo>
                  <a:pt x="621" y="0"/>
                </a:lnTo>
                <a:lnTo>
                  <a:pt x="612" y="0"/>
                </a:lnTo>
                <a:lnTo>
                  <a:pt x="612" y="0"/>
                </a:lnTo>
                <a:lnTo>
                  <a:pt x="603" y="0"/>
                </a:lnTo>
                <a:lnTo>
                  <a:pt x="603" y="0"/>
                </a:lnTo>
                <a:lnTo>
                  <a:pt x="594" y="0"/>
                </a:lnTo>
                <a:lnTo>
                  <a:pt x="594" y="0"/>
                </a:lnTo>
                <a:lnTo>
                  <a:pt x="594" y="0"/>
                </a:lnTo>
                <a:lnTo>
                  <a:pt x="586" y="0"/>
                </a:lnTo>
                <a:lnTo>
                  <a:pt x="586" y="9"/>
                </a:lnTo>
                <a:lnTo>
                  <a:pt x="577" y="9"/>
                </a:lnTo>
                <a:lnTo>
                  <a:pt x="577" y="9"/>
                </a:lnTo>
                <a:lnTo>
                  <a:pt x="577" y="9"/>
                </a:lnTo>
                <a:lnTo>
                  <a:pt x="568" y="9"/>
                </a:lnTo>
                <a:lnTo>
                  <a:pt x="568" y="9"/>
                </a:lnTo>
                <a:lnTo>
                  <a:pt x="559" y="9"/>
                </a:lnTo>
                <a:lnTo>
                  <a:pt x="559" y="9"/>
                </a:lnTo>
                <a:lnTo>
                  <a:pt x="550" y="9"/>
                </a:lnTo>
                <a:lnTo>
                  <a:pt x="550" y="9"/>
                </a:lnTo>
                <a:lnTo>
                  <a:pt x="541" y="9"/>
                </a:lnTo>
                <a:lnTo>
                  <a:pt x="541" y="9"/>
                </a:lnTo>
                <a:lnTo>
                  <a:pt x="541" y="9"/>
                </a:lnTo>
                <a:lnTo>
                  <a:pt x="532" y="9"/>
                </a:lnTo>
                <a:lnTo>
                  <a:pt x="532" y="9"/>
                </a:lnTo>
                <a:lnTo>
                  <a:pt x="524" y="9"/>
                </a:lnTo>
                <a:lnTo>
                  <a:pt x="524" y="9"/>
                </a:lnTo>
                <a:lnTo>
                  <a:pt x="515" y="9"/>
                </a:lnTo>
                <a:lnTo>
                  <a:pt x="515" y="18"/>
                </a:lnTo>
                <a:lnTo>
                  <a:pt x="515" y="18"/>
                </a:lnTo>
                <a:lnTo>
                  <a:pt x="506" y="18"/>
                </a:lnTo>
                <a:lnTo>
                  <a:pt x="506" y="18"/>
                </a:lnTo>
                <a:lnTo>
                  <a:pt x="497" y="27"/>
                </a:lnTo>
                <a:lnTo>
                  <a:pt x="497" y="27"/>
                </a:lnTo>
                <a:lnTo>
                  <a:pt x="488" y="27"/>
                </a:lnTo>
                <a:lnTo>
                  <a:pt x="488" y="36"/>
                </a:lnTo>
                <a:lnTo>
                  <a:pt x="488" y="36"/>
                </a:lnTo>
                <a:lnTo>
                  <a:pt x="479" y="45"/>
                </a:lnTo>
                <a:lnTo>
                  <a:pt x="479" y="45"/>
                </a:lnTo>
                <a:lnTo>
                  <a:pt x="470" y="53"/>
                </a:lnTo>
                <a:lnTo>
                  <a:pt x="470" y="62"/>
                </a:lnTo>
                <a:lnTo>
                  <a:pt x="470" y="62"/>
                </a:lnTo>
                <a:lnTo>
                  <a:pt x="461" y="71"/>
                </a:lnTo>
                <a:lnTo>
                  <a:pt x="461" y="80"/>
                </a:lnTo>
                <a:lnTo>
                  <a:pt x="453" y="80"/>
                </a:lnTo>
                <a:lnTo>
                  <a:pt x="453" y="89"/>
                </a:lnTo>
                <a:lnTo>
                  <a:pt x="444" y="98"/>
                </a:lnTo>
                <a:lnTo>
                  <a:pt x="444" y="98"/>
                </a:lnTo>
                <a:lnTo>
                  <a:pt x="435" y="107"/>
                </a:lnTo>
                <a:lnTo>
                  <a:pt x="435" y="115"/>
                </a:lnTo>
                <a:lnTo>
                  <a:pt x="435" y="124"/>
                </a:lnTo>
                <a:lnTo>
                  <a:pt x="426" y="124"/>
                </a:lnTo>
                <a:lnTo>
                  <a:pt x="426" y="133"/>
                </a:lnTo>
                <a:lnTo>
                  <a:pt x="417" y="142"/>
                </a:lnTo>
                <a:lnTo>
                  <a:pt x="417" y="142"/>
                </a:lnTo>
                <a:lnTo>
                  <a:pt x="408" y="151"/>
                </a:lnTo>
                <a:lnTo>
                  <a:pt x="408" y="160"/>
                </a:lnTo>
                <a:lnTo>
                  <a:pt x="408" y="160"/>
                </a:lnTo>
                <a:lnTo>
                  <a:pt x="399" y="169"/>
                </a:lnTo>
                <a:lnTo>
                  <a:pt x="399" y="169"/>
                </a:lnTo>
                <a:lnTo>
                  <a:pt x="391" y="177"/>
                </a:lnTo>
                <a:lnTo>
                  <a:pt x="391" y="177"/>
                </a:lnTo>
                <a:lnTo>
                  <a:pt x="391" y="186"/>
                </a:lnTo>
                <a:lnTo>
                  <a:pt x="382" y="186"/>
                </a:lnTo>
                <a:lnTo>
                  <a:pt x="382" y="186"/>
                </a:lnTo>
                <a:lnTo>
                  <a:pt x="373" y="195"/>
                </a:lnTo>
                <a:lnTo>
                  <a:pt x="373" y="195"/>
                </a:lnTo>
                <a:lnTo>
                  <a:pt x="364" y="195"/>
                </a:lnTo>
                <a:lnTo>
                  <a:pt x="364" y="204"/>
                </a:lnTo>
                <a:lnTo>
                  <a:pt x="364" y="204"/>
                </a:lnTo>
                <a:lnTo>
                  <a:pt x="355" y="204"/>
                </a:lnTo>
                <a:lnTo>
                  <a:pt x="355" y="213"/>
                </a:lnTo>
                <a:lnTo>
                  <a:pt x="346" y="213"/>
                </a:lnTo>
                <a:lnTo>
                  <a:pt x="346" y="213"/>
                </a:lnTo>
                <a:lnTo>
                  <a:pt x="337" y="222"/>
                </a:lnTo>
                <a:lnTo>
                  <a:pt x="337" y="222"/>
                </a:lnTo>
                <a:lnTo>
                  <a:pt x="328" y="222"/>
                </a:lnTo>
                <a:lnTo>
                  <a:pt x="328" y="231"/>
                </a:lnTo>
                <a:lnTo>
                  <a:pt x="328" y="231"/>
                </a:lnTo>
                <a:lnTo>
                  <a:pt x="320" y="240"/>
                </a:lnTo>
                <a:lnTo>
                  <a:pt x="320" y="240"/>
                </a:lnTo>
                <a:lnTo>
                  <a:pt x="311" y="240"/>
                </a:lnTo>
                <a:lnTo>
                  <a:pt x="311" y="248"/>
                </a:lnTo>
                <a:lnTo>
                  <a:pt x="302" y="248"/>
                </a:lnTo>
                <a:lnTo>
                  <a:pt x="302" y="257"/>
                </a:lnTo>
                <a:lnTo>
                  <a:pt x="302" y="257"/>
                </a:lnTo>
                <a:lnTo>
                  <a:pt x="293" y="257"/>
                </a:lnTo>
                <a:lnTo>
                  <a:pt x="293" y="266"/>
                </a:lnTo>
                <a:lnTo>
                  <a:pt x="284" y="266"/>
                </a:lnTo>
                <a:lnTo>
                  <a:pt x="284" y="275"/>
                </a:lnTo>
                <a:lnTo>
                  <a:pt x="284" y="275"/>
                </a:lnTo>
                <a:lnTo>
                  <a:pt x="275" y="275"/>
                </a:lnTo>
                <a:lnTo>
                  <a:pt x="275" y="284"/>
                </a:lnTo>
                <a:lnTo>
                  <a:pt x="266" y="284"/>
                </a:lnTo>
                <a:lnTo>
                  <a:pt x="266" y="284"/>
                </a:lnTo>
                <a:lnTo>
                  <a:pt x="258" y="284"/>
                </a:lnTo>
                <a:lnTo>
                  <a:pt x="258" y="293"/>
                </a:lnTo>
                <a:lnTo>
                  <a:pt x="258" y="293"/>
                </a:lnTo>
                <a:lnTo>
                  <a:pt x="249" y="293"/>
                </a:lnTo>
                <a:lnTo>
                  <a:pt x="249" y="293"/>
                </a:lnTo>
                <a:lnTo>
                  <a:pt x="240" y="293"/>
                </a:lnTo>
                <a:lnTo>
                  <a:pt x="240" y="293"/>
                </a:lnTo>
                <a:lnTo>
                  <a:pt x="231" y="293"/>
                </a:lnTo>
                <a:lnTo>
                  <a:pt x="231" y="293"/>
                </a:lnTo>
                <a:lnTo>
                  <a:pt x="222" y="302"/>
                </a:lnTo>
                <a:lnTo>
                  <a:pt x="222" y="302"/>
                </a:lnTo>
                <a:lnTo>
                  <a:pt x="222" y="302"/>
                </a:lnTo>
                <a:lnTo>
                  <a:pt x="213" y="302"/>
                </a:lnTo>
                <a:lnTo>
                  <a:pt x="213" y="302"/>
                </a:lnTo>
                <a:lnTo>
                  <a:pt x="204" y="302"/>
                </a:lnTo>
                <a:lnTo>
                  <a:pt x="204" y="302"/>
                </a:lnTo>
                <a:lnTo>
                  <a:pt x="195" y="302"/>
                </a:lnTo>
                <a:lnTo>
                  <a:pt x="195" y="302"/>
                </a:lnTo>
                <a:lnTo>
                  <a:pt x="195" y="310"/>
                </a:lnTo>
                <a:lnTo>
                  <a:pt x="187" y="310"/>
                </a:lnTo>
                <a:lnTo>
                  <a:pt x="187" y="310"/>
                </a:lnTo>
                <a:lnTo>
                  <a:pt x="178" y="310"/>
                </a:lnTo>
                <a:lnTo>
                  <a:pt x="178" y="310"/>
                </a:lnTo>
                <a:lnTo>
                  <a:pt x="178" y="310"/>
                </a:lnTo>
                <a:lnTo>
                  <a:pt x="169" y="310"/>
                </a:lnTo>
                <a:lnTo>
                  <a:pt x="169" y="319"/>
                </a:lnTo>
                <a:lnTo>
                  <a:pt x="160" y="319"/>
                </a:lnTo>
                <a:lnTo>
                  <a:pt x="160" y="319"/>
                </a:lnTo>
                <a:lnTo>
                  <a:pt x="151" y="319"/>
                </a:lnTo>
                <a:lnTo>
                  <a:pt x="151" y="319"/>
                </a:lnTo>
                <a:lnTo>
                  <a:pt x="151" y="319"/>
                </a:lnTo>
                <a:lnTo>
                  <a:pt x="142" y="319"/>
                </a:lnTo>
                <a:lnTo>
                  <a:pt x="142" y="319"/>
                </a:lnTo>
                <a:lnTo>
                  <a:pt x="133" y="328"/>
                </a:lnTo>
                <a:lnTo>
                  <a:pt x="133" y="328"/>
                </a:lnTo>
                <a:lnTo>
                  <a:pt x="125" y="328"/>
                </a:lnTo>
                <a:lnTo>
                  <a:pt x="125" y="328"/>
                </a:lnTo>
                <a:lnTo>
                  <a:pt x="125" y="328"/>
                </a:lnTo>
                <a:lnTo>
                  <a:pt x="116" y="328"/>
                </a:lnTo>
                <a:lnTo>
                  <a:pt x="116" y="328"/>
                </a:lnTo>
                <a:lnTo>
                  <a:pt x="107" y="328"/>
                </a:lnTo>
                <a:lnTo>
                  <a:pt x="107" y="328"/>
                </a:lnTo>
                <a:lnTo>
                  <a:pt x="98" y="328"/>
                </a:lnTo>
                <a:lnTo>
                  <a:pt x="98" y="328"/>
                </a:lnTo>
                <a:lnTo>
                  <a:pt x="98" y="328"/>
                </a:lnTo>
                <a:lnTo>
                  <a:pt x="89" y="328"/>
                </a:lnTo>
                <a:lnTo>
                  <a:pt x="89" y="328"/>
                </a:lnTo>
                <a:lnTo>
                  <a:pt x="80" y="328"/>
                </a:lnTo>
                <a:lnTo>
                  <a:pt x="80" y="328"/>
                </a:lnTo>
                <a:lnTo>
                  <a:pt x="71" y="328"/>
                </a:lnTo>
                <a:lnTo>
                  <a:pt x="71" y="337"/>
                </a:lnTo>
                <a:lnTo>
                  <a:pt x="71" y="337"/>
                </a:lnTo>
                <a:lnTo>
                  <a:pt x="62" y="337"/>
                </a:lnTo>
                <a:lnTo>
                  <a:pt x="62" y="337"/>
                </a:lnTo>
                <a:lnTo>
                  <a:pt x="54" y="337"/>
                </a:lnTo>
                <a:lnTo>
                  <a:pt x="54" y="337"/>
                </a:lnTo>
                <a:lnTo>
                  <a:pt x="45" y="337"/>
                </a:lnTo>
                <a:lnTo>
                  <a:pt x="45" y="337"/>
                </a:lnTo>
                <a:lnTo>
                  <a:pt x="45" y="337"/>
                </a:lnTo>
                <a:lnTo>
                  <a:pt x="36" y="337"/>
                </a:lnTo>
                <a:lnTo>
                  <a:pt x="36" y="337"/>
                </a:lnTo>
                <a:lnTo>
                  <a:pt x="27" y="337"/>
                </a:lnTo>
                <a:lnTo>
                  <a:pt x="27" y="337"/>
                </a:lnTo>
                <a:lnTo>
                  <a:pt x="18" y="337"/>
                </a:lnTo>
                <a:lnTo>
                  <a:pt x="18" y="337"/>
                </a:lnTo>
                <a:lnTo>
                  <a:pt x="18" y="337"/>
                </a:lnTo>
                <a:lnTo>
                  <a:pt x="9" y="337"/>
                </a:lnTo>
                <a:lnTo>
                  <a:pt x="9" y="337"/>
                </a:lnTo>
                <a:lnTo>
                  <a:pt x="0" y="337"/>
                </a:lnTo>
              </a:path>
            </a:pathLst>
          </a:custGeom>
          <a:noFill/>
          <a:ln w="28575">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4" name="Freeform 61"/>
          <p:cNvSpPr>
            <a:spLocks/>
          </p:cNvSpPr>
          <p:nvPr/>
        </p:nvSpPr>
        <p:spPr bwMode="auto">
          <a:xfrm>
            <a:off x="1610387" y="3753377"/>
            <a:ext cx="1093005" cy="486227"/>
          </a:xfrm>
          <a:custGeom>
            <a:avLst/>
            <a:gdLst>
              <a:gd name="T0" fmla="*/ 807 w 816"/>
              <a:gd name="T1" fmla="*/ 363 h 363"/>
              <a:gd name="T2" fmla="*/ 789 w 816"/>
              <a:gd name="T3" fmla="*/ 354 h 363"/>
              <a:gd name="T4" fmla="*/ 771 w 816"/>
              <a:gd name="T5" fmla="*/ 354 h 363"/>
              <a:gd name="T6" fmla="*/ 754 w 816"/>
              <a:gd name="T7" fmla="*/ 354 h 363"/>
              <a:gd name="T8" fmla="*/ 736 w 816"/>
              <a:gd name="T9" fmla="*/ 345 h 363"/>
              <a:gd name="T10" fmla="*/ 718 w 816"/>
              <a:gd name="T11" fmla="*/ 345 h 363"/>
              <a:gd name="T12" fmla="*/ 701 w 816"/>
              <a:gd name="T13" fmla="*/ 336 h 363"/>
              <a:gd name="T14" fmla="*/ 683 w 816"/>
              <a:gd name="T15" fmla="*/ 327 h 363"/>
              <a:gd name="T16" fmla="*/ 665 w 816"/>
              <a:gd name="T17" fmla="*/ 319 h 363"/>
              <a:gd name="T18" fmla="*/ 647 w 816"/>
              <a:gd name="T19" fmla="*/ 301 h 363"/>
              <a:gd name="T20" fmla="*/ 630 w 816"/>
              <a:gd name="T21" fmla="*/ 292 h 363"/>
              <a:gd name="T22" fmla="*/ 612 w 816"/>
              <a:gd name="T23" fmla="*/ 274 h 363"/>
              <a:gd name="T24" fmla="*/ 594 w 816"/>
              <a:gd name="T25" fmla="*/ 248 h 363"/>
              <a:gd name="T26" fmla="*/ 576 w 816"/>
              <a:gd name="T27" fmla="*/ 230 h 363"/>
              <a:gd name="T28" fmla="*/ 559 w 816"/>
              <a:gd name="T29" fmla="*/ 203 h 363"/>
              <a:gd name="T30" fmla="*/ 541 w 816"/>
              <a:gd name="T31" fmla="*/ 177 h 363"/>
              <a:gd name="T32" fmla="*/ 523 w 816"/>
              <a:gd name="T33" fmla="*/ 150 h 363"/>
              <a:gd name="T34" fmla="*/ 505 w 816"/>
              <a:gd name="T35" fmla="*/ 124 h 363"/>
              <a:gd name="T36" fmla="*/ 488 w 816"/>
              <a:gd name="T37" fmla="*/ 97 h 363"/>
              <a:gd name="T38" fmla="*/ 470 w 816"/>
              <a:gd name="T39" fmla="*/ 70 h 363"/>
              <a:gd name="T40" fmla="*/ 452 w 816"/>
              <a:gd name="T41" fmla="*/ 44 h 363"/>
              <a:gd name="T42" fmla="*/ 435 w 816"/>
              <a:gd name="T43" fmla="*/ 26 h 363"/>
              <a:gd name="T44" fmla="*/ 417 w 816"/>
              <a:gd name="T45" fmla="*/ 17 h 363"/>
              <a:gd name="T46" fmla="*/ 399 w 816"/>
              <a:gd name="T47" fmla="*/ 8 h 363"/>
              <a:gd name="T48" fmla="*/ 381 w 816"/>
              <a:gd name="T49" fmla="*/ 0 h 363"/>
              <a:gd name="T50" fmla="*/ 364 w 816"/>
              <a:gd name="T51" fmla="*/ 8 h 363"/>
              <a:gd name="T52" fmla="*/ 346 w 816"/>
              <a:gd name="T53" fmla="*/ 17 h 363"/>
              <a:gd name="T54" fmla="*/ 328 w 816"/>
              <a:gd name="T55" fmla="*/ 26 h 363"/>
              <a:gd name="T56" fmla="*/ 310 w 816"/>
              <a:gd name="T57" fmla="*/ 44 h 363"/>
              <a:gd name="T58" fmla="*/ 293 w 816"/>
              <a:gd name="T59" fmla="*/ 62 h 363"/>
              <a:gd name="T60" fmla="*/ 284 w 816"/>
              <a:gd name="T61" fmla="*/ 88 h 363"/>
              <a:gd name="T62" fmla="*/ 266 w 816"/>
              <a:gd name="T63" fmla="*/ 106 h 363"/>
              <a:gd name="T64" fmla="*/ 248 w 816"/>
              <a:gd name="T65" fmla="*/ 132 h 363"/>
              <a:gd name="T66" fmla="*/ 231 w 816"/>
              <a:gd name="T67" fmla="*/ 159 h 363"/>
              <a:gd name="T68" fmla="*/ 213 w 816"/>
              <a:gd name="T69" fmla="*/ 186 h 363"/>
              <a:gd name="T70" fmla="*/ 195 w 816"/>
              <a:gd name="T71" fmla="*/ 212 h 363"/>
              <a:gd name="T72" fmla="*/ 177 w 816"/>
              <a:gd name="T73" fmla="*/ 230 h 363"/>
              <a:gd name="T74" fmla="*/ 160 w 816"/>
              <a:gd name="T75" fmla="*/ 248 h 363"/>
              <a:gd name="T76" fmla="*/ 142 w 816"/>
              <a:gd name="T77" fmla="*/ 265 h 363"/>
              <a:gd name="T78" fmla="*/ 124 w 816"/>
              <a:gd name="T79" fmla="*/ 283 h 363"/>
              <a:gd name="T80" fmla="*/ 107 w 816"/>
              <a:gd name="T81" fmla="*/ 301 h 363"/>
              <a:gd name="T82" fmla="*/ 89 w 816"/>
              <a:gd name="T83" fmla="*/ 310 h 363"/>
              <a:gd name="T84" fmla="*/ 71 w 816"/>
              <a:gd name="T85" fmla="*/ 319 h 363"/>
              <a:gd name="T86" fmla="*/ 53 w 816"/>
              <a:gd name="T87" fmla="*/ 327 h 363"/>
              <a:gd name="T88" fmla="*/ 36 w 816"/>
              <a:gd name="T89" fmla="*/ 336 h 363"/>
              <a:gd name="T90" fmla="*/ 18 w 816"/>
              <a:gd name="T91" fmla="*/ 336 h 363"/>
              <a:gd name="T92" fmla="*/ 0 w 816"/>
              <a:gd name="T93" fmla="*/ 345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16" h="363">
                <a:moveTo>
                  <a:pt x="816" y="363"/>
                </a:moveTo>
                <a:lnTo>
                  <a:pt x="807" y="363"/>
                </a:lnTo>
                <a:lnTo>
                  <a:pt x="807" y="363"/>
                </a:lnTo>
                <a:lnTo>
                  <a:pt x="798" y="354"/>
                </a:lnTo>
                <a:lnTo>
                  <a:pt x="789" y="354"/>
                </a:lnTo>
                <a:lnTo>
                  <a:pt x="789" y="354"/>
                </a:lnTo>
                <a:lnTo>
                  <a:pt x="780" y="354"/>
                </a:lnTo>
                <a:lnTo>
                  <a:pt x="771" y="354"/>
                </a:lnTo>
                <a:lnTo>
                  <a:pt x="771" y="354"/>
                </a:lnTo>
                <a:lnTo>
                  <a:pt x="763" y="354"/>
                </a:lnTo>
                <a:lnTo>
                  <a:pt x="763" y="354"/>
                </a:lnTo>
                <a:lnTo>
                  <a:pt x="754" y="354"/>
                </a:lnTo>
                <a:lnTo>
                  <a:pt x="745" y="354"/>
                </a:lnTo>
                <a:lnTo>
                  <a:pt x="745" y="345"/>
                </a:lnTo>
                <a:lnTo>
                  <a:pt x="736" y="345"/>
                </a:lnTo>
                <a:lnTo>
                  <a:pt x="727" y="345"/>
                </a:lnTo>
                <a:lnTo>
                  <a:pt x="727" y="345"/>
                </a:lnTo>
                <a:lnTo>
                  <a:pt x="718" y="345"/>
                </a:lnTo>
                <a:lnTo>
                  <a:pt x="709" y="336"/>
                </a:lnTo>
                <a:lnTo>
                  <a:pt x="709" y="336"/>
                </a:lnTo>
                <a:lnTo>
                  <a:pt x="701" y="336"/>
                </a:lnTo>
                <a:lnTo>
                  <a:pt x="692" y="336"/>
                </a:lnTo>
                <a:lnTo>
                  <a:pt x="692" y="327"/>
                </a:lnTo>
                <a:lnTo>
                  <a:pt x="683" y="327"/>
                </a:lnTo>
                <a:lnTo>
                  <a:pt x="674" y="327"/>
                </a:lnTo>
                <a:lnTo>
                  <a:pt x="674" y="319"/>
                </a:lnTo>
                <a:lnTo>
                  <a:pt x="665" y="319"/>
                </a:lnTo>
                <a:lnTo>
                  <a:pt x="656" y="310"/>
                </a:lnTo>
                <a:lnTo>
                  <a:pt x="656" y="310"/>
                </a:lnTo>
                <a:lnTo>
                  <a:pt x="647" y="301"/>
                </a:lnTo>
                <a:lnTo>
                  <a:pt x="638" y="301"/>
                </a:lnTo>
                <a:lnTo>
                  <a:pt x="638" y="292"/>
                </a:lnTo>
                <a:lnTo>
                  <a:pt x="630" y="292"/>
                </a:lnTo>
                <a:lnTo>
                  <a:pt x="621" y="283"/>
                </a:lnTo>
                <a:lnTo>
                  <a:pt x="621" y="274"/>
                </a:lnTo>
                <a:lnTo>
                  <a:pt x="612" y="274"/>
                </a:lnTo>
                <a:lnTo>
                  <a:pt x="603" y="265"/>
                </a:lnTo>
                <a:lnTo>
                  <a:pt x="603" y="257"/>
                </a:lnTo>
                <a:lnTo>
                  <a:pt x="594" y="248"/>
                </a:lnTo>
                <a:lnTo>
                  <a:pt x="585" y="248"/>
                </a:lnTo>
                <a:lnTo>
                  <a:pt x="585" y="239"/>
                </a:lnTo>
                <a:lnTo>
                  <a:pt x="576" y="230"/>
                </a:lnTo>
                <a:lnTo>
                  <a:pt x="568" y="221"/>
                </a:lnTo>
                <a:lnTo>
                  <a:pt x="568" y="212"/>
                </a:lnTo>
                <a:lnTo>
                  <a:pt x="559" y="203"/>
                </a:lnTo>
                <a:lnTo>
                  <a:pt x="550" y="194"/>
                </a:lnTo>
                <a:lnTo>
                  <a:pt x="550" y="186"/>
                </a:lnTo>
                <a:lnTo>
                  <a:pt x="541" y="177"/>
                </a:lnTo>
                <a:lnTo>
                  <a:pt x="532" y="168"/>
                </a:lnTo>
                <a:lnTo>
                  <a:pt x="532" y="159"/>
                </a:lnTo>
                <a:lnTo>
                  <a:pt x="523" y="150"/>
                </a:lnTo>
                <a:lnTo>
                  <a:pt x="514" y="141"/>
                </a:lnTo>
                <a:lnTo>
                  <a:pt x="514" y="132"/>
                </a:lnTo>
                <a:lnTo>
                  <a:pt x="505" y="124"/>
                </a:lnTo>
                <a:lnTo>
                  <a:pt x="505" y="115"/>
                </a:lnTo>
                <a:lnTo>
                  <a:pt x="497" y="106"/>
                </a:lnTo>
                <a:lnTo>
                  <a:pt x="488" y="97"/>
                </a:lnTo>
                <a:lnTo>
                  <a:pt x="488" y="88"/>
                </a:lnTo>
                <a:lnTo>
                  <a:pt x="479" y="79"/>
                </a:lnTo>
                <a:lnTo>
                  <a:pt x="470" y="70"/>
                </a:lnTo>
                <a:lnTo>
                  <a:pt x="470" y="62"/>
                </a:lnTo>
                <a:lnTo>
                  <a:pt x="461" y="53"/>
                </a:lnTo>
                <a:lnTo>
                  <a:pt x="452" y="44"/>
                </a:lnTo>
                <a:lnTo>
                  <a:pt x="452" y="44"/>
                </a:lnTo>
                <a:lnTo>
                  <a:pt x="443" y="35"/>
                </a:lnTo>
                <a:lnTo>
                  <a:pt x="435" y="26"/>
                </a:lnTo>
                <a:lnTo>
                  <a:pt x="435" y="26"/>
                </a:lnTo>
                <a:lnTo>
                  <a:pt x="426" y="17"/>
                </a:lnTo>
                <a:lnTo>
                  <a:pt x="417" y="17"/>
                </a:lnTo>
                <a:lnTo>
                  <a:pt x="417" y="8"/>
                </a:lnTo>
                <a:lnTo>
                  <a:pt x="408" y="8"/>
                </a:lnTo>
                <a:lnTo>
                  <a:pt x="399" y="8"/>
                </a:lnTo>
                <a:lnTo>
                  <a:pt x="399" y="8"/>
                </a:lnTo>
                <a:lnTo>
                  <a:pt x="390" y="0"/>
                </a:lnTo>
                <a:lnTo>
                  <a:pt x="381" y="0"/>
                </a:lnTo>
                <a:lnTo>
                  <a:pt x="381" y="0"/>
                </a:lnTo>
                <a:lnTo>
                  <a:pt x="372" y="8"/>
                </a:lnTo>
                <a:lnTo>
                  <a:pt x="364" y="8"/>
                </a:lnTo>
                <a:lnTo>
                  <a:pt x="364" y="8"/>
                </a:lnTo>
                <a:lnTo>
                  <a:pt x="355" y="8"/>
                </a:lnTo>
                <a:lnTo>
                  <a:pt x="346" y="17"/>
                </a:lnTo>
                <a:lnTo>
                  <a:pt x="346" y="17"/>
                </a:lnTo>
                <a:lnTo>
                  <a:pt x="337" y="17"/>
                </a:lnTo>
                <a:lnTo>
                  <a:pt x="328" y="26"/>
                </a:lnTo>
                <a:lnTo>
                  <a:pt x="328" y="26"/>
                </a:lnTo>
                <a:lnTo>
                  <a:pt x="319" y="35"/>
                </a:lnTo>
                <a:lnTo>
                  <a:pt x="310" y="44"/>
                </a:lnTo>
                <a:lnTo>
                  <a:pt x="310" y="53"/>
                </a:lnTo>
                <a:lnTo>
                  <a:pt x="302" y="53"/>
                </a:lnTo>
                <a:lnTo>
                  <a:pt x="293" y="62"/>
                </a:lnTo>
                <a:lnTo>
                  <a:pt x="293" y="70"/>
                </a:lnTo>
                <a:lnTo>
                  <a:pt x="284" y="79"/>
                </a:lnTo>
                <a:lnTo>
                  <a:pt x="284" y="88"/>
                </a:lnTo>
                <a:lnTo>
                  <a:pt x="275" y="97"/>
                </a:lnTo>
                <a:lnTo>
                  <a:pt x="266" y="97"/>
                </a:lnTo>
                <a:lnTo>
                  <a:pt x="266" y="106"/>
                </a:lnTo>
                <a:lnTo>
                  <a:pt x="257" y="115"/>
                </a:lnTo>
                <a:lnTo>
                  <a:pt x="248" y="124"/>
                </a:lnTo>
                <a:lnTo>
                  <a:pt x="248" y="132"/>
                </a:lnTo>
                <a:lnTo>
                  <a:pt x="240" y="141"/>
                </a:lnTo>
                <a:lnTo>
                  <a:pt x="231" y="150"/>
                </a:lnTo>
                <a:lnTo>
                  <a:pt x="231" y="159"/>
                </a:lnTo>
                <a:lnTo>
                  <a:pt x="222" y="168"/>
                </a:lnTo>
                <a:lnTo>
                  <a:pt x="213" y="177"/>
                </a:lnTo>
                <a:lnTo>
                  <a:pt x="213" y="186"/>
                </a:lnTo>
                <a:lnTo>
                  <a:pt x="204" y="194"/>
                </a:lnTo>
                <a:lnTo>
                  <a:pt x="195" y="203"/>
                </a:lnTo>
                <a:lnTo>
                  <a:pt x="195" y="212"/>
                </a:lnTo>
                <a:lnTo>
                  <a:pt x="186" y="212"/>
                </a:lnTo>
                <a:lnTo>
                  <a:pt x="177" y="221"/>
                </a:lnTo>
                <a:lnTo>
                  <a:pt x="177" y="230"/>
                </a:lnTo>
                <a:lnTo>
                  <a:pt x="169" y="239"/>
                </a:lnTo>
                <a:lnTo>
                  <a:pt x="160" y="248"/>
                </a:lnTo>
                <a:lnTo>
                  <a:pt x="160" y="248"/>
                </a:lnTo>
                <a:lnTo>
                  <a:pt x="151" y="257"/>
                </a:lnTo>
                <a:lnTo>
                  <a:pt x="142" y="265"/>
                </a:lnTo>
                <a:lnTo>
                  <a:pt x="142" y="265"/>
                </a:lnTo>
                <a:lnTo>
                  <a:pt x="133" y="274"/>
                </a:lnTo>
                <a:lnTo>
                  <a:pt x="124" y="274"/>
                </a:lnTo>
                <a:lnTo>
                  <a:pt x="124" y="283"/>
                </a:lnTo>
                <a:lnTo>
                  <a:pt x="115" y="292"/>
                </a:lnTo>
                <a:lnTo>
                  <a:pt x="107" y="292"/>
                </a:lnTo>
                <a:lnTo>
                  <a:pt x="107" y="301"/>
                </a:lnTo>
                <a:lnTo>
                  <a:pt x="98" y="301"/>
                </a:lnTo>
                <a:lnTo>
                  <a:pt x="89" y="301"/>
                </a:lnTo>
                <a:lnTo>
                  <a:pt x="89" y="310"/>
                </a:lnTo>
                <a:lnTo>
                  <a:pt x="80" y="310"/>
                </a:lnTo>
                <a:lnTo>
                  <a:pt x="71" y="319"/>
                </a:lnTo>
                <a:lnTo>
                  <a:pt x="71" y="319"/>
                </a:lnTo>
                <a:lnTo>
                  <a:pt x="62" y="319"/>
                </a:lnTo>
                <a:lnTo>
                  <a:pt x="53" y="327"/>
                </a:lnTo>
                <a:lnTo>
                  <a:pt x="53" y="327"/>
                </a:lnTo>
                <a:lnTo>
                  <a:pt x="44" y="327"/>
                </a:lnTo>
                <a:lnTo>
                  <a:pt x="44" y="327"/>
                </a:lnTo>
                <a:lnTo>
                  <a:pt x="36" y="336"/>
                </a:lnTo>
                <a:lnTo>
                  <a:pt x="27" y="336"/>
                </a:lnTo>
                <a:lnTo>
                  <a:pt x="27" y="336"/>
                </a:lnTo>
                <a:lnTo>
                  <a:pt x="18" y="336"/>
                </a:lnTo>
                <a:lnTo>
                  <a:pt x="9" y="336"/>
                </a:lnTo>
                <a:lnTo>
                  <a:pt x="9" y="345"/>
                </a:lnTo>
                <a:lnTo>
                  <a:pt x="0" y="345"/>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5" name="Freeform 62"/>
          <p:cNvSpPr>
            <a:spLocks/>
          </p:cNvSpPr>
          <p:nvPr/>
        </p:nvSpPr>
        <p:spPr bwMode="auto">
          <a:xfrm>
            <a:off x="1610387" y="2862632"/>
            <a:ext cx="3182574" cy="640265"/>
          </a:xfrm>
          <a:custGeom>
            <a:avLst/>
            <a:gdLst>
              <a:gd name="T0" fmla="*/ 36 w 2376"/>
              <a:gd name="T1" fmla="*/ 222 h 478"/>
              <a:gd name="T2" fmla="*/ 71 w 2376"/>
              <a:gd name="T3" fmla="*/ 328 h 478"/>
              <a:gd name="T4" fmla="*/ 107 w 2376"/>
              <a:gd name="T5" fmla="*/ 399 h 478"/>
              <a:gd name="T6" fmla="*/ 151 w 2376"/>
              <a:gd name="T7" fmla="*/ 434 h 478"/>
              <a:gd name="T8" fmla="*/ 186 w 2376"/>
              <a:gd name="T9" fmla="*/ 372 h 478"/>
              <a:gd name="T10" fmla="*/ 231 w 2376"/>
              <a:gd name="T11" fmla="*/ 310 h 478"/>
              <a:gd name="T12" fmla="*/ 266 w 2376"/>
              <a:gd name="T13" fmla="*/ 248 h 478"/>
              <a:gd name="T14" fmla="*/ 310 w 2376"/>
              <a:gd name="T15" fmla="*/ 177 h 478"/>
              <a:gd name="T16" fmla="*/ 346 w 2376"/>
              <a:gd name="T17" fmla="*/ 151 h 478"/>
              <a:gd name="T18" fmla="*/ 390 w 2376"/>
              <a:gd name="T19" fmla="*/ 97 h 478"/>
              <a:gd name="T20" fmla="*/ 426 w 2376"/>
              <a:gd name="T21" fmla="*/ 115 h 478"/>
              <a:gd name="T22" fmla="*/ 470 w 2376"/>
              <a:gd name="T23" fmla="*/ 115 h 478"/>
              <a:gd name="T24" fmla="*/ 505 w 2376"/>
              <a:gd name="T25" fmla="*/ 222 h 478"/>
              <a:gd name="T26" fmla="*/ 550 w 2376"/>
              <a:gd name="T27" fmla="*/ 275 h 478"/>
              <a:gd name="T28" fmla="*/ 585 w 2376"/>
              <a:gd name="T29" fmla="*/ 328 h 478"/>
              <a:gd name="T30" fmla="*/ 630 w 2376"/>
              <a:gd name="T31" fmla="*/ 372 h 478"/>
              <a:gd name="T32" fmla="*/ 665 w 2376"/>
              <a:gd name="T33" fmla="*/ 425 h 478"/>
              <a:gd name="T34" fmla="*/ 709 w 2376"/>
              <a:gd name="T35" fmla="*/ 425 h 478"/>
              <a:gd name="T36" fmla="*/ 745 w 2376"/>
              <a:gd name="T37" fmla="*/ 434 h 478"/>
              <a:gd name="T38" fmla="*/ 780 w 2376"/>
              <a:gd name="T39" fmla="*/ 425 h 478"/>
              <a:gd name="T40" fmla="*/ 825 w 2376"/>
              <a:gd name="T41" fmla="*/ 408 h 478"/>
              <a:gd name="T42" fmla="*/ 869 w 2376"/>
              <a:gd name="T43" fmla="*/ 363 h 478"/>
              <a:gd name="T44" fmla="*/ 904 w 2376"/>
              <a:gd name="T45" fmla="*/ 319 h 478"/>
              <a:gd name="T46" fmla="*/ 940 w 2376"/>
              <a:gd name="T47" fmla="*/ 257 h 478"/>
              <a:gd name="T48" fmla="*/ 984 w 2376"/>
              <a:gd name="T49" fmla="*/ 177 h 478"/>
              <a:gd name="T50" fmla="*/ 1020 w 2376"/>
              <a:gd name="T51" fmla="*/ 124 h 478"/>
              <a:gd name="T52" fmla="*/ 1064 w 2376"/>
              <a:gd name="T53" fmla="*/ 89 h 478"/>
              <a:gd name="T54" fmla="*/ 1100 w 2376"/>
              <a:gd name="T55" fmla="*/ 44 h 478"/>
              <a:gd name="T56" fmla="*/ 1144 w 2376"/>
              <a:gd name="T57" fmla="*/ 27 h 478"/>
              <a:gd name="T58" fmla="*/ 1179 w 2376"/>
              <a:gd name="T59" fmla="*/ 27 h 478"/>
              <a:gd name="T60" fmla="*/ 1224 w 2376"/>
              <a:gd name="T61" fmla="*/ 27 h 478"/>
              <a:gd name="T62" fmla="*/ 1259 w 2376"/>
              <a:gd name="T63" fmla="*/ 71 h 478"/>
              <a:gd name="T64" fmla="*/ 1303 w 2376"/>
              <a:gd name="T65" fmla="*/ 80 h 478"/>
              <a:gd name="T66" fmla="*/ 1339 w 2376"/>
              <a:gd name="T67" fmla="*/ 106 h 478"/>
              <a:gd name="T68" fmla="*/ 1383 w 2376"/>
              <a:gd name="T69" fmla="*/ 151 h 478"/>
              <a:gd name="T70" fmla="*/ 1419 w 2376"/>
              <a:gd name="T71" fmla="*/ 230 h 478"/>
              <a:gd name="T72" fmla="*/ 1463 w 2376"/>
              <a:gd name="T73" fmla="*/ 319 h 478"/>
              <a:gd name="T74" fmla="*/ 1499 w 2376"/>
              <a:gd name="T75" fmla="*/ 381 h 478"/>
              <a:gd name="T76" fmla="*/ 1543 w 2376"/>
              <a:gd name="T77" fmla="*/ 425 h 478"/>
              <a:gd name="T78" fmla="*/ 1578 w 2376"/>
              <a:gd name="T79" fmla="*/ 434 h 478"/>
              <a:gd name="T80" fmla="*/ 1614 w 2376"/>
              <a:gd name="T81" fmla="*/ 443 h 478"/>
              <a:gd name="T82" fmla="*/ 1658 w 2376"/>
              <a:gd name="T83" fmla="*/ 443 h 478"/>
              <a:gd name="T84" fmla="*/ 1694 w 2376"/>
              <a:gd name="T85" fmla="*/ 452 h 478"/>
              <a:gd name="T86" fmla="*/ 1738 w 2376"/>
              <a:gd name="T87" fmla="*/ 452 h 478"/>
              <a:gd name="T88" fmla="*/ 1773 w 2376"/>
              <a:gd name="T89" fmla="*/ 452 h 478"/>
              <a:gd name="T90" fmla="*/ 1818 w 2376"/>
              <a:gd name="T91" fmla="*/ 452 h 478"/>
              <a:gd name="T92" fmla="*/ 1853 w 2376"/>
              <a:gd name="T93" fmla="*/ 452 h 478"/>
              <a:gd name="T94" fmla="*/ 1898 w 2376"/>
              <a:gd name="T95" fmla="*/ 452 h 478"/>
              <a:gd name="T96" fmla="*/ 1933 w 2376"/>
              <a:gd name="T97" fmla="*/ 452 h 478"/>
              <a:gd name="T98" fmla="*/ 1977 w 2376"/>
              <a:gd name="T99" fmla="*/ 461 h 478"/>
              <a:gd name="T100" fmla="*/ 2013 w 2376"/>
              <a:gd name="T101" fmla="*/ 470 h 478"/>
              <a:gd name="T102" fmla="*/ 2057 w 2376"/>
              <a:gd name="T103" fmla="*/ 461 h 478"/>
              <a:gd name="T104" fmla="*/ 2093 w 2376"/>
              <a:gd name="T105" fmla="*/ 470 h 478"/>
              <a:gd name="T106" fmla="*/ 2137 w 2376"/>
              <a:gd name="T107" fmla="*/ 470 h 478"/>
              <a:gd name="T108" fmla="*/ 2172 w 2376"/>
              <a:gd name="T109" fmla="*/ 470 h 478"/>
              <a:gd name="T110" fmla="*/ 2208 w 2376"/>
              <a:gd name="T111" fmla="*/ 478 h 478"/>
              <a:gd name="T112" fmla="*/ 2252 w 2376"/>
              <a:gd name="T113" fmla="*/ 478 h 478"/>
              <a:gd name="T114" fmla="*/ 2288 w 2376"/>
              <a:gd name="T115" fmla="*/ 478 h 478"/>
              <a:gd name="T116" fmla="*/ 2332 w 2376"/>
              <a:gd name="T117" fmla="*/ 478 h 478"/>
              <a:gd name="T118" fmla="*/ 2367 w 2376"/>
              <a:gd name="T119" fmla="*/ 478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76" h="478">
                <a:moveTo>
                  <a:pt x="0" y="89"/>
                </a:moveTo>
                <a:lnTo>
                  <a:pt x="9" y="124"/>
                </a:lnTo>
                <a:lnTo>
                  <a:pt x="18" y="142"/>
                </a:lnTo>
                <a:lnTo>
                  <a:pt x="27" y="230"/>
                </a:lnTo>
                <a:lnTo>
                  <a:pt x="36" y="222"/>
                </a:lnTo>
                <a:lnTo>
                  <a:pt x="36" y="275"/>
                </a:lnTo>
                <a:lnTo>
                  <a:pt x="44" y="328"/>
                </a:lnTo>
                <a:lnTo>
                  <a:pt x="53" y="337"/>
                </a:lnTo>
                <a:lnTo>
                  <a:pt x="62" y="390"/>
                </a:lnTo>
                <a:lnTo>
                  <a:pt x="71" y="328"/>
                </a:lnTo>
                <a:lnTo>
                  <a:pt x="80" y="372"/>
                </a:lnTo>
                <a:lnTo>
                  <a:pt x="89" y="381"/>
                </a:lnTo>
                <a:lnTo>
                  <a:pt x="98" y="399"/>
                </a:lnTo>
                <a:lnTo>
                  <a:pt x="107" y="425"/>
                </a:lnTo>
                <a:lnTo>
                  <a:pt x="107" y="399"/>
                </a:lnTo>
                <a:lnTo>
                  <a:pt x="115" y="416"/>
                </a:lnTo>
                <a:lnTo>
                  <a:pt x="124" y="425"/>
                </a:lnTo>
                <a:lnTo>
                  <a:pt x="133" y="399"/>
                </a:lnTo>
                <a:lnTo>
                  <a:pt x="142" y="425"/>
                </a:lnTo>
                <a:lnTo>
                  <a:pt x="151" y="434"/>
                </a:lnTo>
                <a:lnTo>
                  <a:pt x="160" y="425"/>
                </a:lnTo>
                <a:lnTo>
                  <a:pt x="169" y="399"/>
                </a:lnTo>
                <a:lnTo>
                  <a:pt x="177" y="408"/>
                </a:lnTo>
                <a:lnTo>
                  <a:pt x="186" y="381"/>
                </a:lnTo>
                <a:lnTo>
                  <a:pt x="186" y="372"/>
                </a:lnTo>
                <a:lnTo>
                  <a:pt x="195" y="399"/>
                </a:lnTo>
                <a:lnTo>
                  <a:pt x="204" y="354"/>
                </a:lnTo>
                <a:lnTo>
                  <a:pt x="213" y="346"/>
                </a:lnTo>
                <a:lnTo>
                  <a:pt x="222" y="337"/>
                </a:lnTo>
                <a:lnTo>
                  <a:pt x="231" y="310"/>
                </a:lnTo>
                <a:lnTo>
                  <a:pt x="240" y="310"/>
                </a:lnTo>
                <a:lnTo>
                  <a:pt x="248" y="292"/>
                </a:lnTo>
                <a:lnTo>
                  <a:pt x="257" y="284"/>
                </a:lnTo>
                <a:lnTo>
                  <a:pt x="257" y="257"/>
                </a:lnTo>
                <a:lnTo>
                  <a:pt x="266" y="248"/>
                </a:lnTo>
                <a:lnTo>
                  <a:pt x="275" y="222"/>
                </a:lnTo>
                <a:lnTo>
                  <a:pt x="284" y="230"/>
                </a:lnTo>
                <a:lnTo>
                  <a:pt x="293" y="213"/>
                </a:lnTo>
                <a:lnTo>
                  <a:pt x="302" y="186"/>
                </a:lnTo>
                <a:lnTo>
                  <a:pt x="310" y="177"/>
                </a:lnTo>
                <a:lnTo>
                  <a:pt x="319" y="151"/>
                </a:lnTo>
                <a:lnTo>
                  <a:pt x="328" y="142"/>
                </a:lnTo>
                <a:lnTo>
                  <a:pt x="337" y="133"/>
                </a:lnTo>
                <a:lnTo>
                  <a:pt x="337" y="159"/>
                </a:lnTo>
                <a:lnTo>
                  <a:pt x="346" y="151"/>
                </a:lnTo>
                <a:lnTo>
                  <a:pt x="355" y="97"/>
                </a:lnTo>
                <a:lnTo>
                  <a:pt x="364" y="124"/>
                </a:lnTo>
                <a:lnTo>
                  <a:pt x="372" y="97"/>
                </a:lnTo>
                <a:lnTo>
                  <a:pt x="381" y="115"/>
                </a:lnTo>
                <a:lnTo>
                  <a:pt x="390" y="97"/>
                </a:lnTo>
                <a:lnTo>
                  <a:pt x="399" y="106"/>
                </a:lnTo>
                <a:lnTo>
                  <a:pt x="408" y="115"/>
                </a:lnTo>
                <a:lnTo>
                  <a:pt x="408" y="115"/>
                </a:lnTo>
                <a:lnTo>
                  <a:pt x="417" y="124"/>
                </a:lnTo>
                <a:lnTo>
                  <a:pt x="426" y="115"/>
                </a:lnTo>
                <a:lnTo>
                  <a:pt x="435" y="142"/>
                </a:lnTo>
                <a:lnTo>
                  <a:pt x="443" y="124"/>
                </a:lnTo>
                <a:lnTo>
                  <a:pt x="452" y="133"/>
                </a:lnTo>
                <a:lnTo>
                  <a:pt x="461" y="124"/>
                </a:lnTo>
                <a:lnTo>
                  <a:pt x="470" y="115"/>
                </a:lnTo>
                <a:lnTo>
                  <a:pt x="479" y="151"/>
                </a:lnTo>
                <a:lnTo>
                  <a:pt x="488" y="151"/>
                </a:lnTo>
                <a:lnTo>
                  <a:pt x="488" y="186"/>
                </a:lnTo>
                <a:lnTo>
                  <a:pt x="497" y="186"/>
                </a:lnTo>
                <a:lnTo>
                  <a:pt x="505" y="222"/>
                </a:lnTo>
                <a:lnTo>
                  <a:pt x="514" y="222"/>
                </a:lnTo>
                <a:lnTo>
                  <a:pt x="523" y="222"/>
                </a:lnTo>
                <a:lnTo>
                  <a:pt x="532" y="239"/>
                </a:lnTo>
                <a:lnTo>
                  <a:pt x="541" y="248"/>
                </a:lnTo>
                <a:lnTo>
                  <a:pt x="550" y="275"/>
                </a:lnTo>
                <a:lnTo>
                  <a:pt x="559" y="284"/>
                </a:lnTo>
                <a:lnTo>
                  <a:pt x="559" y="301"/>
                </a:lnTo>
                <a:lnTo>
                  <a:pt x="568" y="301"/>
                </a:lnTo>
                <a:lnTo>
                  <a:pt x="576" y="328"/>
                </a:lnTo>
                <a:lnTo>
                  <a:pt x="585" y="328"/>
                </a:lnTo>
                <a:lnTo>
                  <a:pt x="594" y="346"/>
                </a:lnTo>
                <a:lnTo>
                  <a:pt x="603" y="346"/>
                </a:lnTo>
                <a:lnTo>
                  <a:pt x="612" y="354"/>
                </a:lnTo>
                <a:lnTo>
                  <a:pt x="621" y="372"/>
                </a:lnTo>
                <a:lnTo>
                  <a:pt x="630" y="372"/>
                </a:lnTo>
                <a:lnTo>
                  <a:pt x="638" y="390"/>
                </a:lnTo>
                <a:lnTo>
                  <a:pt x="638" y="399"/>
                </a:lnTo>
                <a:lnTo>
                  <a:pt x="647" y="408"/>
                </a:lnTo>
                <a:lnTo>
                  <a:pt x="656" y="408"/>
                </a:lnTo>
                <a:lnTo>
                  <a:pt x="665" y="425"/>
                </a:lnTo>
                <a:lnTo>
                  <a:pt x="674" y="408"/>
                </a:lnTo>
                <a:lnTo>
                  <a:pt x="683" y="416"/>
                </a:lnTo>
                <a:lnTo>
                  <a:pt x="692" y="416"/>
                </a:lnTo>
                <a:lnTo>
                  <a:pt x="701" y="399"/>
                </a:lnTo>
                <a:lnTo>
                  <a:pt x="709" y="425"/>
                </a:lnTo>
                <a:lnTo>
                  <a:pt x="709" y="416"/>
                </a:lnTo>
                <a:lnTo>
                  <a:pt x="718" y="434"/>
                </a:lnTo>
                <a:lnTo>
                  <a:pt x="727" y="425"/>
                </a:lnTo>
                <a:lnTo>
                  <a:pt x="736" y="434"/>
                </a:lnTo>
                <a:lnTo>
                  <a:pt x="745" y="434"/>
                </a:lnTo>
                <a:lnTo>
                  <a:pt x="754" y="434"/>
                </a:lnTo>
                <a:lnTo>
                  <a:pt x="763" y="452"/>
                </a:lnTo>
                <a:lnTo>
                  <a:pt x="771" y="434"/>
                </a:lnTo>
                <a:lnTo>
                  <a:pt x="780" y="434"/>
                </a:lnTo>
                <a:lnTo>
                  <a:pt x="780" y="425"/>
                </a:lnTo>
                <a:lnTo>
                  <a:pt x="789" y="416"/>
                </a:lnTo>
                <a:lnTo>
                  <a:pt x="798" y="425"/>
                </a:lnTo>
                <a:lnTo>
                  <a:pt x="807" y="425"/>
                </a:lnTo>
                <a:lnTo>
                  <a:pt x="816" y="408"/>
                </a:lnTo>
                <a:lnTo>
                  <a:pt x="825" y="408"/>
                </a:lnTo>
                <a:lnTo>
                  <a:pt x="834" y="399"/>
                </a:lnTo>
                <a:lnTo>
                  <a:pt x="842" y="390"/>
                </a:lnTo>
                <a:lnTo>
                  <a:pt x="851" y="372"/>
                </a:lnTo>
                <a:lnTo>
                  <a:pt x="860" y="381"/>
                </a:lnTo>
                <a:lnTo>
                  <a:pt x="869" y="363"/>
                </a:lnTo>
                <a:lnTo>
                  <a:pt x="869" y="363"/>
                </a:lnTo>
                <a:lnTo>
                  <a:pt x="878" y="354"/>
                </a:lnTo>
                <a:lnTo>
                  <a:pt x="887" y="337"/>
                </a:lnTo>
                <a:lnTo>
                  <a:pt x="896" y="328"/>
                </a:lnTo>
                <a:lnTo>
                  <a:pt x="904" y="319"/>
                </a:lnTo>
                <a:lnTo>
                  <a:pt x="913" y="310"/>
                </a:lnTo>
                <a:lnTo>
                  <a:pt x="922" y="301"/>
                </a:lnTo>
                <a:lnTo>
                  <a:pt x="931" y="292"/>
                </a:lnTo>
                <a:lnTo>
                  <a:pt x="940" y="257"/>
                </a:lnTo>
                <a:lnTo>
                  <a:pt x="940" y="257"/>
                </a:lnTo>
                <a:lnTo>
                  <a:pt x="949" y="257"/>
                </a:lnTo>
                <a:lnTo>
                  <a:pt x="958" y="213"/>
                </a:lnTo>
                <a:lnTo>
                  <a:pt x="967" y="230"/>
                </a:lnTo>
                <a:lnTo>
                  <a:pt x="975" y="213"/>
                </a:lnTo>
                <a:lnTo>
                  <a:pt x="984" y="177"/>
                </a:lnTo>
                <a:lnTo>
                  <a:pt x="993" y="195"/>
                </a:lnTo>
                <a:lnTo>
                  <a:pt x="1002" y="177"/>
                </a:lnTo>
                <a:lnTo>
                  <a:pt x="1011" y="159"/>
                </a:lnTo>
                <a:lnTo>
                  <a:pt x="1011" y="124"/>
                </a:lnTo>
                <a:lnTo>
                  <a:pt x="1020" y="124"/>
                </a:lnTo>
                <a:lnTo>
                  <a:pt x="1029" y="115"/>
                </a:lnTo>
                <a:lnTo>
                  <a:pt x="1037" y="106"/>
                </a:lnTo>
                <a:lnTo>
                  <a:pt x="1046" y="115"/>
                </a:lnTo>
                <a:lnTo>
                  <a:pt x="1055" y="89"/>
                </a:lnTo>
                <a:lnTo>
                  <a:pt x="1064" y="89"/>
                </a:lnTo>
                <a:lnTo>
                  <a:pt x="1073" y="62"/>
                </a:lnTo>
                <a:lnTo>
                  <a:pt x="1082" y="80"/>
                </a:lnTo>
                <a:lnTo>
                  <a:pt x="1082" y="44"/>
                </a:lnTo>
                <a:lnTo>
                  <a:pt x="1091" y="35"/>
                </a:lnTo>
                <a:lnTo>
                  <a:pt x="1100" y="44"/>
                </a:lnTo>
                <a:lnTo>
                  <a:pt x="1108" y="44"/>
                </a:lnTo>
                <a:lnTo>
                  <a:pt x="1117" y="35"/>
                </a:lnTo>
                <a:lnTo>
                  <a:pt x="1126" y="27"/>
                </a:lnTo>
                <a:lnTo>
                  <a:pt x="1135" y="27"/>
                </a:lnTo>
                <a:lnTo>
                  <a:pt x="1144" y="27"/>
                </a:lnTo>
                <a:lnTo>
                  <a:pt x="1153" y="18"/>
                </a:lnTo>
                <a:lnTo>
                  <a:pt x="1162" y="35"/>
                </a:lnTo>
                <a:lnTo>
                  <a:pt x="1162" y="0"/>
                </a:lnTo>
                <a:lnTo>
                  <a:pt x="1170" y="18"/>
                </a:lnTo>
                <a:lnTo>
                  <a:pt x="1179" y="27"/>
                </a:lnTo>
                <a:lnTo>
                  <a:pt x="1188" y="18"/>
                </a:lnTo>
                <a:lnTo>
                  <a:pt x="1197" y="35"/>
                </a:lnTo>
                <a:lnTo>
                  <a:pt x="1206" y="35"/>
                </a:lnTo>
                <a:lnTo>
                  <a:pt x="1215" y="27"/>
                </a:lnTo>
                <a:lnTo>
                  <a:pt x="1224" y="27"/>
                </a:lnTo>
                <a:lnTo>
                  <a:pt x="1233" y="44"/>
                </a:lnTo>
                <a:lnTo>
                  <a:pt x="1241" y="44"/>
                </a:lnTo>
                <a:lnTo>
                  <a:pt x="1241" y="35"/>
                </a:lnTo>
                <a:lnTo>
                  <a:pt x="1250" y="62"/>
                </a:lnTo>
                <a:lnTo>
                  <a:pt x="1259" y="71"/>
                </a:lnTo>
                <a:lnTo>
                  <a:pt x="1268" y="71"/>
                </a:lnTo>
                <a:lnTo>
                  <a:pt x="1277" y="80"/>
                </a:lnTo>
                <a:lnTo>
                  <a:pt x="1286" y="80"/>
                </a:lnTo>
                <a:lnTo>
                  <a:pt x="1295" y="80"/>
                </a:lnTo>
                <a:lnTo>
                  <a:pt x="1303" y="80"/>
                </a:lnTo>
                <a:lnTo>
                  <a:pt x="1312" y="89"/>
                </a:lnTo>
                <a:lnTo>
                  <a:pt x="1312" y="89"/>
                </a:lnTo>
                <a:lnTo>
                  <a:pt x="1321" y="80"/>
                </a:lnTo>
                <a:lnTo>
                  <a:pt x="1330" y="89"/>
                </a:lnTo>
                <a:lnTo>
                  <a:pt x="1339" y="106"/>
                </a:lnTo>
                <a:lnTo>
                  <a:pt x="1348" y="115"/>
                </a:lnTo>
                <a:lnTo>
                  <a:pt x="1357" y="115"/>
                </a:lnTo>
                <a:lnTo>
                  <a:pt x="1366" y="106"/>
                </a:lnTo>
                <a:lnTo>
                  <a:pt x="1374" y="151"/>
                </a:lnTo>
                <a:lnTo>
                  <a:pt x="1383" y="151"/>
                </a:lnTo>
                <a:lnTo>
                  <a:pt x="1383" y="177"/>
                </a:lnTo>
                <a:lnTo>
                  <a:pt x="1392" y="186"/>
                </a:lnTo>
                <a:lnTo>
                  <a:pt x="1401" y="204"/>
                </a:lnTo>
                <a:lnTo>
                  <a:pt x="1410" y="230"/>
                </a:lnTo>
                <a:lnTo>
                  <a:pt x="1419" y="230"/>
                </a:lnTo>
                <a:lnTo>
                  <a:pt x="1428" y="239"/>
                </a:lnTo>
                <a:lnTo>
                  <a:pt x="1436" y="275"/>
                </a:lnTo>
                <a:lnTo>
                  <a:pt x="1445" y="275"/>
                </a:lnTo>
                <a:lnTo>
                  <a:pt x="1454" y="292"/>
                </a:lnTo>
                <a:lnTo>
                  <a:pt x="1463" y="319"/>
                </a:lnTo>
                <a:lnTo>
                  <a:pt x="1463" y="328"/>
                </a:lnTo>
                <a:lnTo>
                  <a:pt x="1472" y="337"/>
                </a:lnTo>
                <a:lnTo>
                  <a:pt x="1481" y="363"/>
                </a:lnTo>
                <a:lnTo>
                  <a:pt x="1490" y="372"/>
                </a:lnTo>
                <a:lnTo>
                  <a:pt x="1499" y="381"/>
                </a:lnTo>
                <a:lnTo>
                  <a:pt x="1507" y="399"/>
                </a:lnTo>
                <a:lnTo>
                  <a:pt x="1516" y="399"/>
                </a:lnTo>
                <a:lnTo>
                  <a:pt x="1525" y="416"/>
                </a:lnTo>
                <a:lnTo>
                  <a:pt x="1534" y="416"/>
                </a:lnTo>
                <a:lnTo>
                  <a:pt x="1543" y="425"/>
                </a:lnTo>
                <a:lnTo>
                  <a:pt x="1543" y="425"/>
                </a:lnTo>
                <a:lnTo>
                  <a:pt x="1552" y="425"/>
                </a:lnTo>
                <a:lnTo>
                  <a:pt x="1561" y="443"/>
                </a:lnTo>
                <a:lnTo>
                  <a:pt x="1569" y="443"/>
                </a:lnTo>
                <a:lnTo>
                  <a:pt x="1578" y="434"/>
                </a:lnTo>
                <a:lnTo>
                  <a:pt x="1587" y="434"/>
                </a:lnTo>
                <a:lnTo>
                  <a:pt x="1596" y="443"/>
                </a:lnTo>
                <a:lnTo>
                  <a:pt x="1605" y="443"/>
                </a:lnTo>
                <a:lnTo>
                  <a:pt x="1614" y="434"/>
                </a:lnTo>
                <a:lnTo>
                  <a:pt x="1614" y="443"/>
                </a:lnTo>
                <a:lnTo>
                  <a:pt x="1623" y="443"/>
                </a:lnTo>
                <a:lnTo>
                  <a:pt x="1632" y="443"/>
                </a:lnTo>
                <a:lnTo>
                  <a:pt x="1640" y="443"/>
                </a:lnTo>
                <a:lnTo>
                  <a:pt x="1649" y="452"/>
                </a:lnTo>
                <a:lnTo>
                  <a:pt x="1658" y="443"/>
                </a:lnTo>
                <a:lnTo>
                  <a:pt x="1667" y="443"/>
                </a:lnTo>
                <a:lnTo>
                  <a:pt x="1676" y="452"/>
                </a:lnTo>
                <a:lnTo>
                  <a:pt x="1685" y="443"/>
                </a:lnTo>
                <a:lnTo>
                  <a:pt x="1685" y="443"/>
                </a:lnTo>
                <a:lnTo>
                  <a:pt x="1694" y="452"/>
                </a:lnTo>
                <a:lnTo>
                  <a:pt x="1702" y="452"/>
                </a:lnTo>
                <a:lnTo>
                  <a:pt x="1711" y="443"/>
                </a:lnTo>
                <a:lnTo>
                  <a:pt x="1720" y="452"/>
                </a:lnTo>
                <a:lnTo>
                  <a:pt x="1729" y="452"/>
                </a:lnTo>
                <a:lnTo>
                  <a:pt x="1738" y="452"/>
                </a:lnTo>
                <a:lnTo>
                  <a:pt x="1747" y="443"/>
                </a:lnTo>
                <a:lnTo>
                  <a:pt x="1756" y="443"/>
                </a:lnTo>
                <a:lnTo>
                  <a:pt x="1765" y="452"/>
                </a:lnTo>
                <a:lnTo>
                  <a:pt x="1765" y="452"/>
                </a:lnTo>
                <a:lnTo>
                  <a:pt x="1773" y="452"/>
                </a:lnTo>
                <a:lnTo>
                  <a:pt x="1782" y="452"/>
                </a:lnTo>
                <a:lnTo>
                  <a:pt x="1791" y="452"/>
                </a:lnTo>
                <a:lnTo>
                  <a:pt x="1800" y="452"/>
                </a:lnTo>
                <a:lnTo>
                  <a:pt x="1809" y="443"/>
                </a:lnTo>
                <a:lnTo>
                  <a:pt x="1818" y="452"/>
                </a:lnTo>
                <a:lnTo>
                  <a:pt x="1827" y="452"/>
                </a:lnTo>
                <a:lnTo>
                  <a:pt x="1835" y="452"/>
                </a:lnTo>
                <a:lnTo>
                  <a:pt x="1835" y="452"/>
                </a:lnTo>
                <a:lnTo>
                  <a:pt x="1844" y="452"/>
                </a:lnTo>
                <a:lnTo>
                  <a:pt x="1853" y="452"/>
                </a:lnTo>
                <a:lnTo>
                  <a:pt x="1862" y="452"/>
                </a:lnTo>
                <a:lnTo>
                  <a:pt x="1871" y="452"/>
                </a:lnTo>
                <a:lnTo>
                  <a:pt x="1880" y="461"/>
                </a:lnTo>
                <a:lnTo>
                  <a:pt x="1889" y="452"/>
                </a:lnTo>
                <a:lnTo>
                  <a:pt x="1898" y="452"/>
                </a:lnTo>
                <a:lnTo>
                  <a:pt x="1906" y="461"/>
                </a:lnTo>
                <a:lnTo>
                  <a:pt x="1915" y="452"/>
                </a:lnTo>
                <a:lnTo>
                  <a:pt x="1915" y="461"/>
                </a:lnTo>
                <a:lnTo>
                  <a:pt x="1924" y="452"/>
                </a:lnTo>
                <a:lnTo>
                  <a:pt x="1933" y="452"/>
                </a:lnTo>
                <a:lnTo>
                  <a:pt x="1942" y="452"/>
                </a:lnTo>
                <a:lnTo>
                  <a:pt x="1951" y="461"/>
                </a:lnTo>
                <a:lnTo>
                  <a:pt x="1960" y="452"/>
                </a:lnTo>
                <a:lnTo>
                  <a:pt x="1968" y="452"/>
                </a:lnTo>
                <a:lnTo>
                  <a:pt x="1977" y="461"/>
                </a:lnTo>
                <a:lnTo>
                  <a:pt x="1986" y="461"/>
                </a:lnTo>
                <a:lnTo>
                  <a:pt x="1986" y="461"/>
                </a:lnTo>
                <a:lnTo>
                  <a:pt x="1995" y="461"/>
                </a:lnTo>
                <a:lnTo>
                  <a:pt x="2004" y="461"/>
                </a:lnTo>
                <a:lnTo>
                  <a:pt x="2013" y="470"/>
                </a:lnTo>
                <a:lnTo>
                  <a:pt x="2022" y="461"/>
                </a:lnTo>
                <a:lnTo>
                  <a:pt x="2030" y="461"/>
                </a:lnTo>
                <a:lnTo>
                  <a:pt x="2039" y="461"/>
                </a:lnTo>
                <a:lnTo>
                  <a:pt x="2048" y="461"/>
                </a:lnTo>
                <a:lnTo>
                  <a:pt x="2057" y="461"/>
                </a:lnTo>
                <a:lnTo>
                  <a:pt x="2066" y="461"/>
                </a:lnTo>
                <a:lnTo>
                  <a:pt x="2066" y="461"/>
                </a:lnTo>
                <a:lnTo>
                  <a:pt x="2075" y="470"/>
                </a:lnTo>
                <a:lnTo>
                  <a:pt x="2084" y="470"/>
                </a:lnTo>
                <a:lnTo>
                  <a:pt x="2093" y="470"/>
                </a:lnTo>
                <a:lnTo>
                  <a:pt x="2101" y="470"/>
                </a:lnTo>
                <a:lnTo>
                  <a:pt x="2110" y="470"/>
                </a:lnTo>
                <a:lnTo>
                  <a:pt x="2119" y="470"/>
                </a:lnTo>
                <a:lnTo>
                  <a:pt x="2128" y="470"/>
                </a:lnTo>
                <a:lnTo>
                  <a:pt x="2137" y="470"/>
                </a:lnTo>
                <a:lnTo>
                  <a:pt x="2137" y="470"/>
                </a:lnTo>
                <a:lnTo>
                  <a:pt x="2146" y="470"/>
                </a:lnTo>
                <a:lnTo>
                  <a:pt x="2155" y="470"/>
                </a:lnTo>
                <a:lnTo>
                  <a:pt x="2163" y="470"/>
                </a:lnTo>
                <a:lnTo>
                  <a:pt x="2172" y="470"/>
                </a:lnTo>
                <a:lnTo>
                  <a:pt x="2181" y="478"/>
                </a:lnTo>
                <a:lnTo>
                  <a:pt x="2190" y="470"/>
                </a:lnTo>
                <a:lnTo>
                  <a:pt x="2199" y="470"/>
                </a:lnTo>
                <a:lnTo>
                  <a:pt x="2208" y="470"/>
                </a:lnTo>
                <a:lnTo>
                  <a:pt x="2208" y="478"/>
                </a:lnTo>
                <a:lnTo>
                  <a:pt x="2217" y="470"/>
                </a:lnTo>
                <a:lnTo>
                  <a:pt x="2226" y="470"/>
                </a:lnTo>
                <a:lnTo>
                  <a:pt x="2234" y="470"/>
                </a:lnTo>
                <a:lnTo>
                  <a:pt x="2243" y="470"/>
                </a:lnTo>
                <a:lnTo>
                  <a:pt x="2252" y="478"/>
                </a:lnTo>
                <a:lnTo>
                  <a:pt x="2261" y="478"/>
                </a:lnTo>
                <a:lnTo>
                  <a:pt x="2270" y="470"/>
                </a:lnTo>
                <a:lnTo>
                  <a:pt x="2279" y="478"/>
                </a:lnTo>
                <a:lnTo>
                  <a:pt x="2288" y="478"/>
                </a:lnTo>
                <a:lnTo>
                  <a:pt x="2288" y="478"/>
                </a:lnTo>
                <a:lnTo>
                  <a:pt x="2296" y="478"/>
                </a:lnTo>
                <a:lnTo>
                  <a:pt x="2305" y="470"/>
                </a:lnTo>
                <a:lnTo>
                  <a:pt x="2314" y="478"/>
                </a:lnTo>
                <a:lnTo>
                  <a:pt x="2323" y="478"/>
                </a:lnTo>
                <a:lnTo>
                  <a:pt x="2332" y="478"/>
                </a:lnTo>
                <a:lnTo>
                  <a:pt x="2341" y="478"/>
                </a:lnTo>
                <a:lnTo>
                  <a:pt x="2350" y="470"/>
                </a:lnTo>
                <a:lnTo>
                  <a:pt x="2359" y="478"/>
                </a:lnTo>
                <a:lnTo>
                  <a:pt x="2367" y="478"/>
                </a:lnTo>
                <a:lnTo>
                  <a:pt x="2367" y="478"/>
                </a:lnTo>
                <a:lnTo>
                  <a:pt x="2376" y="478"/>
                </a:lnTo>
              </a:path>
            </a:pathLst>
          </a:custGeom>
          <a:noFill/>
          <a:ln w="285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6" name="Freeform 63"/>
          <p:cNvSpPr>
            <a:spLocks/>
          </p:cNvSpPr>
          <p:nvPr/>
        </p:nvSpPr>
        <p:spPr bwMode="auto">
          <a:xfrm>
            <a:off x="2430140" y="3243040"/>
            <a:ext cx="2125734" cy="249141"/>
          </a:xfrm>
          <a:custGeom>
            <a:avLst/>
            <a:gdLst>
              <a:gd name="T0" fmla="*/ 1569 w 1587"/>
              <a:gd name="T1" fmla="*/ 186 h 186"/>
              <a:gd name="T2" fmla="*/ 1543 w 1587"/>
              <a:gd name="T3" fmla="*/ 186 h 186"/>
              <a:gd name="T4" fmla="*/ 1516 w 1587"/>
              <a:gd name="T5" fmla="*/ 186 h 186"/>
              <a:gd name="T6" fmla="*/ 1489 w 1587"/>
              <a:gd name="T7" fmla="*/ 186 h 186"/>
              <a:gd name="T8" fmla="*/ 1463 w 1587"/>
              <a:gd name="T9" fmla="*/ 186 h 186"/>
              <a:gd name="T10" fmla="*/ 1436 w 1587"/>
              <a:gd name="T11" fmla="*/ 186 h 186"/>
              <a:gd name="T12" fmla="*/ 1410 w 1587"/>
              <a:gd name="T13" fmla="*/ 186 h 186"/>
              <a:gd name="T14" fmla="*/ 1383 w 1587"/>
              <a:gd name="T15" fmla="*/ 186 h 186"/>
              <a:gd name="T16" fmla="*/ 1356 w 1587"/>
              <a:gd name="T17" fmla="*/ 186 h 186"/>
              <a:gd name="T18" fmla="*/ 1330 w 1587"/>
              <a:gd name="T19" fmla="*/ 186 h 186"/>
              <a:gd name="T20" fmla="*/ 1303 w 1587"/>
              <a:gd name="T21" fmla="*/ 186 h 186"/>
              <a:gd name="T22" fmla="*/ 1277 w 1587"/>
              <a:gd name="T23" fmla="*/ 186 h 186"/>
              <a:gd name="T24" fmla="*/ 1250 w 1587"/>
              <a:gd name="T25" fmla="*/ 186 h 186"/>
              <a:gd name="T26" fmla="*/ 1223 w 1587"/>
              <a:gd name="T27" fmla="*/ 186 h 186"/>
              <a:gd name="T28" fmla="*/ 1197 w 1587"/>
              <a:gd name="T29" fmla="*/ 186 h 186"/>
              <a:gd name="T30" fmla="*/ 1170 w 1587"/>
              <a:gd name="T31" fmla="*/ 186 h 186"/>
              <a:gd name="T32" fmla="*/ 1144 w 1587"/>
              <a:gd name="T33" fmla="*/ 186 h 186"/>
              <a:gd name="T34" fmla="*/ 1117 w 1587"/>
              <a:gd name="T35" fmla="*/ 186 h 186"/>
              <a:gd name="T36" fmla="*/ 1090 w 1587"/>
              <a:gd name="T37" fmla="*/ 186 h 186"/>
              <a:gd name="T38" fmla="*/ 1064 w 1587"/>
              <a:gd name="T39" fmla="*/ 186 h 186"/>
              <a:gd name="T40" fmla="*/ 1037 w 1587"/>
              <a:gd name="T41" fmla="*/ 186 h 186"/>
              <a:gd name="T42" fmla="*/ 1011 w 1587"/>
              <a:gd name="T43" fmla="*/ 186 h 186"/>
              <a:gd name="T44" fmla="*/ 984 w 1587"/>
              <a:gd name="T45" fmla="*/ 186 h 186"/>
              <a:gd name="T46" fmla="*/ 957 w 1587"/>
              <a:gd name="T47" fmla="*/ 186 h 186"/>
              <a:gd name="T48" fmla="*/ 931 w 1587"/>
              <a:gd name="T49" fmla="*/ 186 h 186"/>
              <a:gd name="T50" fmla="*/ 904 w 1587"/>
              <a:gd name="T51" fmla="*/ 177 h 186"/>
              <a:gd name="T52" fmla="*/ 878 w 1587"/>
              <a:gd name="T53" fmla="*/ 177 h 186"/>
              <a:gd name="T54" fmla="*/ 851 w 1587"/>
              <a:gd name="T55" fmla="*/ 177 h 186"/>
              <a:gd name="T56" fmla="*/ 824 w 1587"/>
              <a:gd name="T57" fmla="*/ 177 h 186"/>
              <a:gd name="T58" fmla="*/ 798 w 1587"/>
              <a:gd name="T59" fmla="*/ 177 h 186"/>
              <a:gd name="T60" fmla="*/ 771 w 1587"/>
              <a:gd name="T61" fmla="*/ 177 h 186"/>
              <a:gd name="T62" fmla="*/ 745 w 1587"/>
              <a:gd name="T63" fmla="*/ 168 h 186"/>
              <a:gd name="T64" fmla="*/ 718 w 1587"/>
              <a:gd name="T65" fmla="*/ 168 h 186"/>
              <a:gd name="T66" fmla="*/ 691 w 1587"/>
              <a:gd name="T67" fmla="*/ 159 h 186"/>
              <a:gd name="T68" fmla="*/ 665 w 1587"/>
              <a:gd name="T69" fmla="*/ 159 h 186"/>
              <a:gd name="T70" fmla="*/ 638 w 1587"/>
              <a:gd name="T71" fmla="*/ 141 h 186"/>
              <a:gd name="T72" fmla="*/ 612 w 1587"/>
              <a:gd name="T73" fmla="*/ 124 h 186"/>
              <a:gd name="T74" fmla="*/ 585 w 1587"/>
              <a:gd name="T75" fmla="*/ 97 h 186"/>
              <a:gd name="T76" fmla="*/ 558 w 1587"/>
              <a:gd name="T77" fmla="*/ 62 h 186"/>
              <a:gd name="T78" fmla="*/ 532 w 1587"/>
              <a:gd name="T79" fmla="*/ 26 h 186"/>
              <a:gd name="T80" fmla="*/ 505 w 1587"/>
              <a:gd name="T81" fmla="*/ 8 h 186"/>
              <a:gd name="T82" fmla="*/ 479 w 1587"/>
              <a:gd name="T83" fmla="*/ 8 h 186"/>
              <a:gd name="T84" fmla="*/ 452 w 1587"/>
              <a:gd name="T85" fmla="*/ 26 h 186"/>
              <a:gd name="T86" fmla="*/ 425 w 1587"/>
              <a:gd name="T87" fmla="*/ 53 h 186"/>
              <a:gd name="T88" fmla="*/ 399 w 1587"/>
              <a:gd name="T89" fmla="*/ 70 h 186"/>
              <a:gd name="T90" fmla="*/ 372 w 1587"/>
              <a:gd name="T91" fmla="*/ 79 h 186"/>
              <a:gd name="T92" fmla="*/ 346 w 1587"/>
              <a:gd name="T93" fmla="*/ 97 h 186"/>
              <a:gd name="T94" fmla="*/ 319 w 1587"/>
              <a:gd name="T95" fmla="*/ 115 h 186"/>
              <a:gd name="T96" fmla="*/ 292 w 1587"/>
              <a:gd name="T97" fmla="*/ 132 h 186"/>
              <a:gd name="T98" fmla="*/ 266 w 1587"/>
              <a:gd name="T99" fmla="*/ 141 h 186"/>
              <a:gd name="T100" fmla="*/ 239 w 1587"/>
              <a:gd name="T101" fmla="*/ 150 h 186"/>
              <a:gd name="T102" fmla="*/ 213 w 1587"/>
              <a:gd name="T103" fmla="*/ 150 h 186"/>
              <a:gd name="T104" fmla="*/ 186 w 1587"/>
              <a:gd name="T105" fmla="*/ 159 h 186"/>
              <a:gd name="T106" fmla="*/ 159 w 1587"/>
              <a:gd name="T107" fmla="*/ 168 h 186"/>
              <a:gd name="T108" fmla="*/ 133 w 1587"/>
              <a:gd name="T109" fmla="*/ 177 h 186"/>
              <a:gd name="T110" fmla="*/ 106 w 1587"/>
              <a:gd name="T111" fmla="*/ 177 h 186"/>
              <a:gd name="T112" fmla="*/ 80 w 1587"/>
              <a:gd name="T113" fmla="*/ 177 h 186"/>
              <a:gd name="T114" fmla="*/ 53 w 1587"/>
              <a:gd name="T115" fmla="*/ 177 h 186"/>
              <a:gd name="T116" fmla="*/ 26 w 1587"/>
              <a:gd name="T117" fmla="*/ 177 h 186"/>
              <a:gd name="T118" fmla="*/ 0 w 1587"/>
              <a:gd name="T119"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87" h="186">
                <a:moveTo>
                  <a:pt x="1587" y="186"/>
                </a:moveTo>
                <a:lnTo>
                  <a:pt x="1587" y="186"/>
                </a:lnTo>
                <a:lnTo>
                  <a:pt x="1587" y="186"/>
                </a:lnTo>
                <a:lnTo>
                  <a:pt x="1578" y="186"/>
                </a:lnTo>
                <a:lnTo>
                  <a:pt x="1578" y="186"/>
                </a:lnTo>
                <a:lnTo>
                  <a:pt x="1569" y="186"/>
                </a:lnTo>
                <a:lnTo>
                  <a:pt x="1569" y="186"/>
                </a:lnTo>
                <a:lnTo>
                  <a:pt x="1560" y="186"/>
                </a:lnTo>
                <a:lnTo>
                  <a:pt x="1560" y="186"/>
                </a:lnTo>
                <a:lnTo>
                  <a:pt x="1560" y="186"/>
                </a:lnTo>
                <a:lnTo>
                  <a:pt x="1551" y="186"/>
                </a:lnTo>
                <a:lnTo>
                  <a:pt x="1551" y="186"/>
                </a:lnTo>
                <a:lnTo>
                  <a:pt x="1543" y="186"/>
                </a:lnTo>
                <a:lnTo>
                  <a:pt x="1543" y="186"/>
                </a:lnTo>
                <a:lnTo>
                  <a:pt x="1534" y="186"/>
                </a:lnTo>
                <a:lnTo>
                  <a:pt x="1534" y="186"/>
                </a:lnTo>
                <a:lnTo>
                  <a:pt x="1534" y="186"/>
                </a:lnTo>
                <a:lnTo>
                  <a:pt x="1525" y="186"/>
                </a:lnTo>
                <a:lnTo>
                  <a:pt x="1525" y="186"/>
                </a:lnTo>
                <a:lnTo>
                  <a:pt x="1516" y="186"/>
                </a:lnTo>
                <a:lnTo>
                  <a:pt x="1516" y="186"/>
                </a:lnTo>
                <a:lnTo>
                  <a:pt x="1507" y="186"/>
                </a:lnTo>
                <a:lnTo>
                  <a:pt x="1507" y="186"/>
                </a:lnTo>
                <a:lnTo>
                  <a:pt x="1507" y="186"/>
                </a:lnTo>
                <a:lnTo>
                  <a:pt x="1498" y="186"/>
                </a:lnTo>
                <a:lnTo>
                  <a:pt x="1498" y="186"/>
                </a:lnTo>
                <a:lnTo>
                  <a:pt x="1489" y="186"/>
                </a:lnTo>
                <a:lnTo>
                  <a:pt x="1489" y="186"/>
                </a:lnTo>
                <a:lnTo>
                  <a:pt x="1481" y="186"/>
                </a:lnTo>
                <a:lnTo>
                  <a:pt x="1481" y="186"/>
                </a:lnTo>
                <a:lnTo>
                  <a:pt x="1481" y="186"/>
                </a:lnTo>
                <a:lnTo>
                  <a:pt x="1472" y="186"/>
                </a:lnTo>
                <a:lnTo>
                  <a:pt x="1472" y="186"/>
                </a:lnTo>
                <a:lnTo>
                  <a:pt x="1463" y="186"/>
                </a:lnTo>
                <a:lnTo>
                  <a:pt x="1463" y="186"/>
                </a:lnTo>
                <a:lnTo>
                  <a:pt x="1454" y="186"/>
                </a:lnTo>
                <a:lnTo>
                  <a:pt x="1454" y="186"/>
                </a:lnTo>
                <a:lnTo>
                  <a:pt x="1454" y="186"/>
                </a:lnTo>
                <a:lnTo>
                  <a:pt x="1445" y="186"/>
                </a:lnTo>
                <a:lnTo>
                  <a:pt x="1445" y="186"/>
                </a:lnTo>
                <a:lnTo>
                  <a:pt x="1436" y="186"/>
                </a:lnTo>
                <a:lnTo>
                  <a:pt x="1436" y="186"/>
                </a:lnTo>
                <a:lnTo>
                  <a:pt x="1427" y="186"/>
                </a:lnTo>
                <a:lnTo>
                  <a:pt x="1427" y="186"/>
                </a:lnTo>
                <a:lnTo>
                  <a:pt x="1427" y="186"/>
                </a:lnTo>
                <a:lnTo>
                  <a:pt x="1418" y="186"/>
                </a:lnTo>
                <a:lnTo>
                  <a:pt x="1418" y="186"/>
                </a:lnTo>
                <a:lnTo>
                  <a:pt x="1410" y="186"/>
                </a:lnTo>
                <a:lnTo>
                  <a:pt x="1410" y="186"/>
                </a:lnTo>
                <a:lnTo>
                  <a:pt x="1410" y="186"/>
                </a:lnTo>
                <a:lnTo>
                  <a:pt x="1401" y="186"/>
                </a:lnTo>
                <a:lnTo>
                  <a:pt x="1401" y="186"/>
                </a:lnTo>
                <a:lnTo>
                  <a:pt x="1392" y="186"/>
                </a:lnTo>
                <a:lnTo>
                  <a:pt x="1392" y="186"/>
                </a:lnTo>
                <a:lnTo>
                  <a:pt x="1383" y="186"/>
                </a:lnTo>
                <a:lnTo>
                  <a:pt x="1383" y="186"/>
                </a:lnTo>
                <a:lnTo>
                  <a:pt x="1374" y="186"/>
                </a:lnTo>
                <a:lnTo>
                  <a:pt x="1374" y="186"/>
                </a:lnTo>
                <a:lnTo>
                  <a:pt x="1374" y="186"/>
                </a:lnTo>
                <a:lnTo>
                  <a:pt x="1365" y="186"/>
                </a:lnTo>
                <a:lnTo>
                  <a:pt x="1365" y="186"/>
                </a:lnTo>
                <a:lnTo>
                  <a:pt x="1356" y="186"/>
                </a:lnTo>
                <a:lnTo>
                  <a:pt x="1356" y="186"/>
                </a:lnTo>
                <a:lnTo>
                  <a:pt x="1348" y="186"/>
                </a:lnTo>
                <a:lnTo>
                  <a:pt x="1348" y="186"/>
                </a:lnTo>
                <a:lnTo>
                  <a:pt x="1348" y="186"/>
                </a:lnTo>
                <a:lnTo>
                  <a:pt x="1339" y="186"/>
                </a:lnTo>
                <a:lnTo>
                  <a:pt x="1339" y="186"/>
                </a:lnTo>
                <a:lnTo>
                  <a:pt x="1330" y="186"/>
                </a:lnTo>
                <a:lnTo>
                  <a:pt x="1330" y="186"/>
                </a:lnTo>
                <a:lnTo>
                  <a:pt x="1321" y="186"/>
                </a:lnTo>
                <a:lnTo>
                  <a:pt x="1321" y="186"/>
                </a:lnTo>
                <a:lnTo>
                  <a:pt x="1321" y="186"/>
                </a:lnTo>
                <a:lnTo>
                  <a:pt x="1312" y="186"/>
                </a:lnTo>
                <a:lnTo>
                  <a:pt x="1312" y="186"/>
                </a:lnTo>
                <a:lnTo>
                  <a:pt x="1303" y="186"/>
                </a:lnTo>
                <a:lnTo>
                  <a:pt x="1303" y="186"/>
                </a:lnTo>
                <a:lnTo>
                  <a:pt x="1303" y="186"/>
                </a:lnTo>
                <a:lnTo>
                  <a:pt x="1294" y="186"/>
                </a:lnTo>
                <a:lnTo>
                  <a:pt x="1294" y="186"/>
                </a:lnTo>
                <a:lnTo>
                  <a:pt x="1286" y="186"/>
                </a:lnTo>
                <a:lnTo>
                  <a:pt x="1286" y="186"/>
                </a:lnTo>
                <a:lnTo>
                  <a:pt x="1277" y="186"/>
                </a:lnTo>
                <a:lnTo>
                  <a:pt x="1277" y="186"/>
                </a:lnTo>
                <a:lnTo>
                  <a:pt x="1268" y="186"/>
                </a:lnTo>
                <a:lnTo>
                  <a:pt x="1268" y="186"/>
                </a:lnTo>
                <a:lnTo>
                  <a:pt x="1268" y="186"/>
                </a:lnTo>
                <a:lnTo>
                  <a:pt x="1259" y="186"/>
                </a:lnTo>
                <a:lnTo>
                  <a:pt x="1259" y="186"/>
                </a:lnTo>
                <a:lnTo>
                  <a:pt x="1250" y="186"/>
                </a:lnTo>
                <a:lnTo>
                  <a:pt x="1250" y="186"/>
                </a:lnTo>
                <a:lnTo>
                  <a:pt x="1241" y="186"/>
                </a:lnTo>
                <a:lnTo>
                  <a:pt x="1241" y="186"/>
                </a:lnTo>
                <a:lnTo>
                  <a:pt x="1241" y="186"/>
                </a:lnTo>
                <a:lnTo>
                  <a:pt x="1232" y="186"/>
                </a:lnTo>
                <a:lnTo>
                  <a:pt x="1232" y="186"/>
                </a:lnTo>
                <a:lnTo>
                  <a:pt x="1223" y="186"/>
                </a:lnTo>
                <a:lnTo>
                  <a:pt x="1223" y="186"/>
                </a:lnTo>
                <a:lnTo>
                  <a:pt x="1215" y="186"/>
                </a:lnTo>
                <a:lnTo>
                  <a:pt x="1215" y="186"/>
                </a:lnTo>
                <a:lnTo>
                  <a:pt x="1215" y="186"/>
                </a:lnTo>
                <a:lnTo>
                  <a:pt x="1206" y="186"/>
                </a:lnTo>
                <a:lnTo>
                  <a:pt x="1206" y="186"/>
                </a:lnTo>
                <a:lnTo>
                  <a:pt x="1197" y="186"/>
                </a:lnTo>
                <a:lnTo>
                  <a:pt x="1197" y="186"/>
                </a:lnTo>
                <a:lnTo>
                  <a:pt x="1197" y="186"/>
                </a:lnTo>
                <a:lnTo>
                  <a:pt x="1188" y="186"/>
                </a:lnTo>
                <a:lnTo>
                  <a:pt x="1188" y="186"/>
                </a:lnTo>
                <a:lnTo>
                  <a:pt x="1179" y="186"/>
                </a:lnTo>
                <a:lnTo>
                  <a:pt x="1179" y="186"/>
                </a:lnTo>
                <a:lnTo>
                  <a:pt x="1170" y="186"/>
                </a:lnTo>
                <a:lnTo>
                  <a:pt x="1170" y="186"/>
                </a:lnTo>
                <a:lnTo>
                  <a:pt x="1170" y="186"/>
                </a:lnTo>
                <a:lnTo>
                  <a:pt x="1161" y="186"/>
                </a:lnTo>
                <a:lnTo>
                  <a:pt x="1161" y="186"/>
                </a:lnTo>
                <a:lnTo>
                  <a:pt x="1153" y="186"/>
                </a:lnTo>
                <a:lnTo>
                  <a:pt x="1153" y="186"/>
                </a:lnTo>
                <a:lnTo>
                  <a:pt x="1144" y="186"/>
                </a:lnTo>
                <a:lnTo>
                  <a:pt x="1144" y="186"/>
                </a:lnTo>
                <a:lnTo>
                  <a:pt x="1135" y="186"/>
                </a:lnTo>
                <a:lnTo>
                  <a:pt x="1135" y="186"/>
                </a:lnTo>
                <a:lnTo>
                  <a:pt x="1135" y="186"/>
                </a:lnTo>
                <a:lnTo>
                  <a:pt x="1126" y="186"/>
                </a:lnTo>
                <a:lnTo>
                  <a:pt x="1126" y="186"/>
                </a:lnTo>
                <a:lnTo>
                  <a:pt x="1117" y="186"/>
                </a:lnTo>
                <a:lnTo>
                  <a:pt x="1117" y="186"/>
                </a:lnTo>
                <a:lnTo>
                  <a:pt x="1117" y="186"/>
                </a:lnTo>
                <a:lnTo>
                  <a:pt x="1108" y="186"/>
                </a:lnTo>
                <a:lnTo>
                  <a:pt x="1108" y="186"/>
                </a:lnTo>
                <a:lnTo>
                  <a:pt x="1099" y="186"/>
                </a:lnTo>
                <a:lnTo>
                  <a:pt x="1099" y="186"/>
                </a:lnTo>
                <a:lnTo>
                  <a:pt x="1090" y="186"/>
                </a:lnTo>
                <a:lnTo>
                  <a:pt x="1090" y="186"/>
                </a:lnTo>
                <a:lnTo>
                  <a:pt x="1090" y="186"/>
                </a:lnTo>
                <a:lnTo>
                  <a:pt x="1082" y="186"/>
                </a:lnTo>
                <a:lnTo>
                  <a:pt x="1082" y="186"/>
                </a:lnTo>
                <a:lnTo>
                  <a:pt x="1073" y="186"/>
                </a:lnTo>
                <a:lnTo>
                  <a:pt x="1073" y="186"/>
                </a:lnTo>
                <a:lnTo>
                  <a:pt x="1064" y="186"/>
                </a:lnTo>
                <a:lnTo>
                  <a:pt x="1064" y="186"/>
                </a:lnTo>
                <a:lnTo>
                  <a:pt x="1064" y="186"/>
                </a:lnTo>
                <a:lnTo>
                  <a:pt x="1055" y="186"/>
                </a:lnTo>
                <a:lnTo>
                  <a:pt x="1055" y="186"/>
                </a:lnTo>
                <a:lnTo>
                  <a:pt x="1046" y="186"/>
                </a:lnTo>
                <a:lnTo>
                  <a:pt x="1046" y="186"/>
                </a:lnTo>
                <a:lnTo>
                  <a:pt x="1037" y="186"/>
                </a:lnTo>
                <a:lnTo>
                  <a:pt x="1037" y="186"/>
                </a:lnTo>
                <a:lnTo>
                  <a:pt x="1028" y="186"/>
                </a:lnTo>
                <a:lnTo>
                  <a:pt x="1028" y="186"/>
                </a:lnTo>
                <a:lnTo>
                  <a:pt x="1028" y="186"/>
                </a:lnTo>
                <a:lnTo>
                  <a:pt x="1020" y="186"/>
                </a:lnTo>
                <a:lnTo>
                  <a:pt x="1020" y="186"/>
                </a:lnTo>
                <a:lnTo>
                  <a:pt x="1011" y="186"/>
                </a:lnTo>
                <a:lnTo>
                  <a:pt x="1011" y="186"/>
                </a:lnTo>
                <a:lnTo>
                  <a:pt x="1011" y="186"/>
                </a:lnTo>
                <a:lnTo>
                  <a:pt x="1002" y="186"/>
                </a:lnTo>
                <a:lnTo>
                  <a:pt x="1002" y="186"/>
                </a:lnTo>
                <a:lnTo>
                  <a:pt x="993" y="186"/>
                </a:lnTo>
                <a:lnTo>
                  <a:pt x="993" y="186"/>
                </a:lnTo>
                <a:lnTo>
                  <a:pt x="984" y="186"/>
                </a:lnTo>
                <a:lnTo>
                  <a:pt x="984" y="186"/>
                </a:lnTo>
                <a:lnTo>
                  <a:pt x="984" y="186"/>
                </a:lnTo>
                <a:lnTo>
                  <a:pt x="975" y="186"/>
                </a:lnTo>
                <a:lnTo>
                  <a:pt x="975" y="186"/>
                </a:lnTo>
                <a:lnTo>
                  <a:pt x="966" y="186"/>
                </a:lnTo>
                <a:lnTo>
                  <a:pt x="966" y="186"/>
                </a:lnTo>
                <a:lnTo>
                  <a:pt x="957" y="186"/>
                </a:lnTo>
                <a:lnTo>
                  <a:pt x="957" y="186"/>
                </a:lnTo>
                <a:lnTo>
                  <a:pt x="957" y="186"/>
                </a:lnTo>
                <a:lnTo>
                  <a:pt x="949" y="186"/>
                </a:lnTo>
                <a:lnTo>
                  <a:pt x="949" y="186"/>
                </a:lnTo>
                <a:lnTo>
                  <a:pt x="940" y="186"/>
                </a:lnTo>
                <a:lnTo>
                  <a:pt x="940" y="186"/>
                </a:lnTo>
                <a:lnTo>
                  <a:pt x="931" y="186"/>
                </a:lnTo>
                <a:lnTo>
                  <a:pt x="931" y="186"/>
                </a:lnTo>
                <a:lnTo>
                  <a:pt x="931" y="186"/>
                </a:lnTo>
                <a:lnTo>
                  <a:pt x="922" y="177"/>
                </a:lnTo>
                <a:lnTo>
                  <a:pt x="922" y="177"/>
                </a:lnTo>
                <a:lnTo>
                  <a:pt x="913" y="177"/>
                </a:lnTo>
                <a:lnTo>
                  <a:pt x="913" y="177"/>
                </a:lnTo>
                <a:lnTo>
                  <a:pt x="904" y="177"/>
                </a:lnTo>
                <a:lnTo>
                  <a:pt x="904" y="177"/>
                </a:lnTo>
                <a:lnTo>
                  <a:pt x="904" y="177"/>
                </a:lnTo>
                <a:lnTo>
                  <a:pt x="895" y="177"/>
                </a:lnTo>
                <a:lnTo>
                  <a:pt x="895" y="177"/>
                </a:lnTo>
                <a:lnTo>
                  <a:pt x="887" y="177"/>
                </a:lnTo>
                <a:lnTo>
                  <a:pt x="887" y="177"/>
                </a:lnTo>
                <a:lnTo>
                  <a:pt x="878" y="177"/>
                </a:lnTo>
                <a:lnTo>
                  <a:pt x="878" y="177"/>
                </a:lnTo>
                <a:lnTo>
                  <a:pt x="878" y="177"/>
                </a:lnTo>
                <a:lnTo>
                  <a:pt x="869" y="177"/>
                </a:lnTo>
                <a:lnTo>
                  <a:pt x="869" y="177"/>
                </a:lnTo>
                <a:lnTo>
                  <a:pt x="860" y="177"/>
                </a:lnTo>
                <a:lnTo>
                  <a:pt x="860" y="177"/>
                </a:lnTo>
                <a:lnTo>
                  <a:pt x="851" y="177"/>
                </a:lnTo>
                <a:lnTo>
                  <a:pt x="851" y="177"/>
                </a:lnTo>
                <a:lnTo>
                  <a:pt x="851" y="177"/>
                </a:lnTo>
                <a:lnTo>
                  <a:pt x="842" y="177"/>
                </a:lnTo>
                <a:lnTo>
                  <a:pt x="842" y="177"/>
                </a:lnTo>
                <a:lnTo>
                  <a:pt x="833" y="177"/>
                </a:lnTo>
                <a:lnTo>
                  <a:pt x="833" y="177"/>
                </a:lnTo>
                <a:lnTo>
                  <a:pt x="824" y="177"/>
                </a:lnTo>
                <a:lnTo>
                  <a:pt x="824" y="177"/>
                </a:lnTo>
                <a:lnTo>
                  <a:pt x="824" y="177"/>
                </a:lnTo>
                <a:lnTo>
                  <a:pt x="816" y="177"/>
                </a:lnTo>
                <a:lnTo>
                  <a:pt x="816" y="177"/>
                </a:lnTo>
                <a:lnTo>
                  <a:pt x="807" y="177"/>
                </a:lnTo>
                <a:lnTo>
                  <a:pt x="807" y="177"/>
                </a:lnTo>
                <a:lnTo>
                  <a:pt x="798" y="177"/>
                </a:lnTo>
                <a:lnTo>
                  <a:pt x="798" y="177"/>
                </a:lnTo>
                <a:lnTo>
                  <a:pt x="798" y="177"/>
                </a:lnTo>
                <a:lnTo>
                  <a:pt x="789" y="177"/>
                </a:lnTo>
                <a:lnTo>
                  <a:pt x="789" y="177"/>
                </a:lnTo>
                <a:lnTo>
                  <a:pt x="780" y="177"/>
                </a:lnTo>
                <a:lnTo>
                  <a:pt x="780" y="177"/>
                </a:lnTo>
                <a:lnTo>
                  <a:pt x="771" y="177"/>
                </a:lnTo>
                <a:lnTo>
                  <a:pt x="771" y="177"/>
                </a:lnTo>
                <a:lnTo>
                  <a:pt x="771" y="177"/>
                </a:lnTo>
                <a:lnTo>
                  <a:pt x="762" y="177"/>
                </a:lnTo>
                <a:lnTo>
                  <a:pt x="762" y="177"/>
                </a:lnTo>
                <a:lnTo>
                  <a:pt x="754" y="177"/>
                </a:lnTo>
                <a:lnTo>
                  <a:pt x="754" y="168"/>
                </a:lnTo>
                <a:lnTo>
                  <a:pt x="745" y="168"/>
                </a:lnTo>
                <a:lnTo>
                  <a:pt x="745" y="168"/>
                </a:lnTo>
                <a:lnTo>
                  <a:pt x="745" y="168"/>
                </a:lnTo>
                <a:lnTo>
                  <a:pt x="736" y="168"/>
                </a:lnTo>
                <a:lnTo>
                  <a:pt x="736" y="168"/>
                </a:lnTo>
                <a:lnTo>
                  <a:pt x="727" y="168"/>
                </a:lnTo>
                <a:lnTo>
                  <a:pt x="727" y="168"/>
                </a:lnTo>
                <a:lnTo>
                  <a:pt x="718" y="168"/>
                </a:lnTo>
                <a:lnTo>
                  <a:pt x="718" y="168"/>
                </a:lnTo>
                <a:lnTo>
                  <a:pt x="718" y="168"/>
                </a:lnTo>
                <a:lnTo>
                  <a:pt x="709" y="168"/>
                </a:lnTo>
                <a:lnTo>
                  <a:pt x="709" y="168"/>
                </a:lnTo>
                <a:lnTo>
                  <a:pt x="700" y="168"/>
                </a:lnTo>
                <a:lnTo>
                  <a:pt x="700" y="168"/>
                </a:lnTo>
                <a:lnTo>
                  <a:pt x="691" y="168"/>
                </a:lnTo>
                <a:lnTo>
                  <a:pt x="691" y="159"/>
                </a:lnTo>
                <a:lnTo>
                  <a:pt x="691" y="159"/>
                </a:lnTo>
                <a:lnTo>
                  <a:pt x="683" y="159"/>
                </a:lnTo>
                <a:lnTo>
                  <a:pt x="683" y="159"/>
                </a:lnTo>
                <a:lnTo>
                  <a:pt x="674" y="159"/>
                </a:lnTo>
                <a:lnTo>
                  <a:pt x="674" y="159"/>
                </a:lnTo>
                <a:lnTo>
                  <a:pt x="665" y="159"/>
                </a:lnTo>
                <a:lnTo>
                  <a:pt x="665" y="159"/>
                </a:lnTo>
                <a:lnTo>
                  <a:pt x="665" y="150"/>
                </a:lnTo>
                <a:lnTo>
                  <a:pt x="656" y="150"/>
                </a:lnTo>
                <a:lnTo>
                  <a:pt x="656" y="150"/>
                </a:lnTo>
                <a:lnTo>
                  <a:pt x="647" y="150"/>
                </a:lnTo>
                <a:lnTo>
                  <a:pt x="647" y="150"/>
                </a:lnTo>
                <a:lnTo>
                  <a:pt x="638" y="141"/>
                </a:lnTo>
                <a:lnTo>
                  <a:pt x="638" y="141"/>
                </a:lnTo>
                <a:lnTo>
                  <a:pt x="638" y="141"/>
                </a:lnTo>
                <a:lnTo>
                  <a:pt x="629" y="141"/>
                </a:lnTo>
                <a:lnTo>
                  <a:pt x="629" y="141"/>
                </a:lnTo>
                <a:lnTo>
                  <a:pt x="621" y="132"/>
                </a:lnTo>
                <a:lnTo>
                  <a:pt x="621" y="132"/>
                </a:lnTo>
                <a:lnTo>
                  <a:pt x="612" y="132"/>
                </a:lnTo>
                <a:lnTo>
                  <a:pt x="612" y="124"/>
                </a:lnTo>
                <a:lnTo>
                  <a:pt x="612" y="124"/>
                </a:lnTo>
                <a:lnTo>
                  <a:pt x="603" y="115"/>
                </a:lnTo>
                <a:lnTo>
                  <a:pt x="603" y="115"/>
                </a:lnTo>
                <a:lnTo>
                  <a:pt x="594" y="115"/>
                </a:lnTo>
                <a:lnTo>
                  <a:pt x="594" y="106"/>
                </a:lnTo>
                <a:lnTo>
                  <a:pt x="585" y="106"/>
                </a:lnTo>
                <a:lnTo>
                  <a:pt x="585" y="97"/>
                </a:lnTo>
                <a:lnTo>
                  <a:pt x="585" y="97"/>
                </a:lnTo>
                <a:lnTo>
                  <a:pt x="576" y="88"/>
                </a:lnTo>
                <a:lnTo>
                  <a:pt x="576" y="88"/>
                </a:lnTo>
                <a:lnTo>
                  <a:pt x="567" y="79"/>
                </a:lnTo>
                <a:lnTo>
                  <a:pt x="567" y="70"/>
                </a:lnTo>
                <a:lnTo>
                  <a:pt x="558" y="70"/>
                </a:lnTo>
                <a:lnTo>
                  <a:pt x="558" y="62"/>
                </a:lnTo>
                <a:lnTo>
                  <a:pt x="558" y="62"/>
                </a:lnTo>
                <a:lnTo>
                  <a:pt x="550" y="53"/>
                </a:lnTo>
                <a:lnTo>
                  <a:pt x="550" y="44"/>
                </a:lnTo>
                <a:lnTo>
                  <a:pt x="541" y="44"/>
                </a:lnTo>
                <a:lnTo>
                  <a:pt x="541" y="35"/>
                </a:lnTo>
                <a:lnTo>
                  <a:pt x="532" y="26"/>
                </a:lnTo>
                <a:lnTo>
                  <a:pt x="532" y="26"/>
                </a:lnTo>
                <a:lnTo>
                  <a:pt x="532" y="17"/>
                </a:lnTo>
                <a:lnTo>
                  <a:pt x="523" y="17"/>
                </a:lnTo>
                <a:lnTo>
                  <a:pt x="523" y="17"/>
                </a:lnTo>
                <a:lnTo>
                  <a:pt x="514" y="8"/>
                </a:lnTo>
                <a:lnTo>
                  <a:pt x="514" y="8"/>
                </a:lnTo>
                <a:lnTo>
                  <a:pt x="505" y="8"/>
                </a:lnTo>
                <a:lnTo>
                  <a:pt x="505" y="8"/>
                </a:lnTo>
                <a:lnTo>
                  <a:pt x="505" y="0"/>
                </a:lnTo>
                <a:lnTo>
                  <a:pt x="496" y="0"/>
                </a:lnTo>
                <a:lnTo>
                  <a:pt x="496" y="0"/>
                </a:lnTo>
                <a:lnTo>
                  <a:pt x="488" y="0"/>
                </a:lnTo>
                <a:lnTo>
                  <a:pt x="488" y="8"/>
                </a:lnTo>
                <a:lnTo>
                  <a:pt x="479" y="8"/>
                </a:lnTo>
                <a:lnTo>
                  <a:pt x="479" y="8"/>
                </a:lnTo>
                <a:lnTo>
                  <a:pt x="479" y="8"/>
                </a:lnTo>
                <a:lnTo>
                  <a:pt x="470" y="8"/>
                </a:lnTo>
                <a:lnTo>
                  <a:pt x="470" y="17"/>
                </a:lnTo>
                <a:lnTo>
                  <a:pt x="461" y="17"/>
                </a:lnTo>
                <a:lnTo>
                  <a:pt x="461" y="17"/>
                </a:lnTo>
                <a:lnTo>
                  <a:pt x="452" y="26"/>
                </a:lnTo>
                <a:lnTo>
                  <a:pt x="452" y="26"/>
                </a:lnTo>
                <a:lnTo>
                  <a:pt x="452" y="35"/>
                </a:lnTo>
                <a:lnTo>
                  <a:pt x="443" y="35"/>
                </a:lnTo>
                <a:lnTo>
                  <a:pt x="443" y="35"/>
                </a:lnTo>
                <a:lnTo>
                  <a:pt x="434" y="44"/>
                </a:lnTo>
                <a:lnTo>
                  <a:pt x="434" y="44"/>
                </a:lnTo>
                <a:lnTo>
                  <a:pt x="425" y="53"/>
                </a:lnTo>
                <a:lnTo>
                  <a:pt x="425" y="53"/>
                </a:lnTo>
                <a:lnTo>
                  <a:pt x="425" y="53"/>
                </a:lnTo>
                <a:lnTo>
                  <a:pt x="417" y="62"/>
                </a:lnTo>
                <a:lnTo>
                  <a:pt x="417" y="62"/>
                </a:lnTo>
                <a:lnTo>
                  <a:pt x="408" y="62"/>
                </a:lnTo>
                <a:lnTo>
                  <a:pt x="408" y="62"/>
                </a:lnTo>
                <a:lnTo>
                  <a:pt x="399" y="70"/>
                </a:lnTo>
                <a:lnTo>
                  <a:pt x="399" y="70"/>
                </a:lnTo>
                <a:lnTo>
                  <a:pt x="399" y="70"/>
                </a:lnTo>
                <a:lnTo>
                  <a:pt x="390" y="70"/>
                </a:lnTo>
                <a:lnTo>
                  <a:pt x="390" y="70"/>
                </a:lnTo>
                <a:lnTo>
                  <a:pt x="381" y="79"/>
                </a:lnTo>
                <a:lnTo>
                  <a:pt x="381" y="79"/>
                </a:lnTo>
                <a:lnTo>
                  <a:pt x="372" y="79"/>
                </a:lnTo>
                <a:lnTo>
                  <a:pt x="372" y="79"/>
                </a:lnTo>
                <a:lnTo>
                  <a:pt x="372" y="79"/>
                </a:lnTo>
                <a:lnTo>
                  <a:pt x="363" y="88"/>
                </a:lnTo>
                <a:lnTo>
                  <a:pt x="363" y="88"/>
                </a:lnTo>
                <a:lnTo>
                  <a:pt x="355" y="88"/>
                </a:lnTo>
                <a:lnTo>
                  <a:pt x="355" y="88"/>
                </a:lnTo>
                <a:lnTo>
                  <a:pt x="355" y="88"/>
                </a:lnTo>
                <a:lnTo>
                  <a:pt x="346" y="97"/>
                </a:lnTo>
                <a:lnTo>
                  <a:pt x="346" y="97"/>
                </a:lnTo>
                <a:lnTo>
                  <a:pt x="337" y="97"/>
                </a:lnTo>
                <a:lnTo>
                  <a:pt x="337" y="97"/>
                </a:lnTo>
                <a:lnTo>
                  <a:pt x="328" y="106"/>
                </a:lnTo>
                <a:lnTo>
                  <a:pt x="328" y="106"/>
                </a:lnTo>
                <a:lnTo>
                  <a:pt x="319" y="106"/>
                </a:lnTo>
                <a:lnTo>
                  <a:pt x="319" y="115"/>
                </a:lnTo>
                <a:lnTo>
                  <a:pt x="319" y="115"/>
                </a:lnTo>
                <a:lnTo>
                  <a:pt x="310" y="115"/>
                </a:lnTo>
                <a:lnTo>
                  <a:pt x="310" y="115"/>
                </a:lnTo>
                <a:lnTo>
                  <a:pt x="301" y="124"/>
                </a:lnTo>
                <a:lnTo>
                  <a:pt x="301" y="124"/>
                </a:lnTo>
                <a:lnTo>
                  <a:pt x="292" y="124"/>
                </a:lnTo>
                <a:lnTo>
                  <a:pt x="292" y="132"/>
                </a:lnTo>
                <a:lnTo>
                  <a:pt x="292" y="132"/>
                </a:lnTo>
                <a:lnTo>
                  <a:pt x="284" y="132"/>
                </a:lnTo>
                <a:lnTo>
                  <a:pt x="284" y="132"/>
                </a:lnTo>
                <a:lnTo>
                  <a:pt x="275" y="141"/>
                </a:lnTo>
                <a:lnTo>
                  <a:pt x="275" y="141"/>
                </a:lnTo>
                <a:lnTo>
                  <a:pt x="266" y="141"/>
                </a:lnTo>
                <a:lnTo>
                  <a:pt x="266" y="141"/>
                </a:lnTo>
                <a:lnTo>
                  <a:pt x="266" y="141"/>
                </a:lnTo>
                <a:lnTo>
                  <a:pt x="257" y="141"/>
                </a:lnTo>
                <a:lnTo>
                  <a:pt x="257" y="150"/>
                </a:lnTo>
                <a:lnTo>
                  <a:pt x="248" y="150"/>
                </a:lnTo>
                <a:lnTo>
                  <a:pt x="248" y="150"/>
                </a:lnTo>
                <a:lnTo>
                  <a:pt x="248" y="150"/>
                </a:lnTo>
                <a:lnTo>
                  <a:pt x="239" y="150"/>
                </a:lnTo>
                <a:lnTo>
                  <a:pt x="239" y="150"/>
                </a:lnTo>
                <a:lnTo>
                  <a:pt x="230" y="150"/>
                </a:lnTo>
                <a:lnTo>
                  <a:pt x="230" y="150"/>
                </a:lnTo>
                <a:lnTo>
                  <a:pt x="222" y="150"/>
                </a:lnTo>
                <a:lnTo>
                  <a:pt x="222" y="150"/>
                </a:lnTo>
                <a:lnTo>
                  <a:pt x="213" y="150"/>
                </a:lnTo>
                <a:lnTo>
                  <a:pt x="213" y="150"/>
                </a:lnTo>
                <a:lnTo>
                  <a:pt x="213" y="150"/>
                </a:lnTo>
                <a:lnTo>
                  <a:pt x="204" y="150"/>
                </a:lnTo>
                <a:lnTo>
                  <a:pt x="204" y="159"/>
                </a:lnTo>
                <a:lnTo>
                  <a:pt x="195" y="159"/>
                </a:lnTo>
                <a:lnTo>
                  <a:pt x="195" y="159"/>
                </a:lnTo>
                <a:lnTo>
                  <a:pt x="186" y="159"/>
                </a:lnTo>
                <a:lnTo>
                  <a:pt x="186" y="159"/>
                </a:lnTo>
                <a:lnTo>
                  <a:pt x="186" y="159"/>
                </a:lnTo>
                <a:lnTo>
                  <a:pt x="177" y="159"/>
                </a:lnTo>
                <a:lnTo>
                  <a:pt x="177" y="159"/>
                </a:lnTo>
                <a:lnTo>
                  <a:pt x="168" y="159"/>
                </a:lnTo>
                <a:lnTo>
                  <a:pt x="168" y="168"/>
                </a:lnTo>
                <a:lnTo>
                  <a:pt x="159" y="168"/>
                </a:lnTo>
                <a:lnTo>
                  <a:pt x="159" y="168"/>
                </a:lnTo>
                <a:lnTo>
                  <a:pt x="159" y="168"/>
                </a:lnTo>
                <a:lnTo>
                  <a:pt x="151" y="168"/>
                </a:lnTo>
                <a:lnTo>
                  <a:pt x="151" y="168"/>
                </a:lnTo>
                <a:lnTo>
                  <a:pt x="142" y="168"/>
                </a:lnTo>
                <a:lnTo>
                  <a:pt x="142" y="168"/>
                </a:lnTo>
                <a:lnTo>
                  <a:pt x="142" y="168"/>
                </a:lnTo>
                <a:lnTo>
                  <a:pt x="133" y="177"/>
                </a:lnTo>
                <a:lnTo>
                  <a:pt x="133" y="177"/>
                </a:lnTo>
                <a:lnTo>
                  <a:pt x="124" y="177"/>
                </a:lnTo>
                <a:lnTo>
                  <a:pt x="124" y="177"/>
                </a:lnTo>
                <a:lnTo>
                  <a:pt x="115" y="177"/>
                </a:lnTo>
                <a:lnTo>
                  <a:pt x="115" y="177"/>
                </a:lnTo>
                <a:lnTo>
                  <a:pt x="106" y="177"/>
                </a:lnTo>
                <a:lnTo>
                  <a:pt x="106" y="177"/>
                </a:lnTo>
                <a:lnTo>
                  <a:pt x="106" y="177"/>
                </a:lnTo>
                <a:lnTo>
                  <a:pt x="97" y="177"/>
                </a:lnTo>
                <a:lnTo>
                  <a:pt x="97" y="177"/>
                </a:lnTo>
                <a:lnTo>
                  <a:pt x="89" y="177"/>
                </a:lnTo>
                <a:lnTo>
                  <a:pt x="89" y="177"/>
                </a:lnTo>
                <a:lnTo>
                  <a:pt x="80" y="177"/>
                </a:lnTo>
                <a:lnTo>
                  <a:pt x="80" y="177"/>
                </a:lnTo>
                <a:lnTo>
                  <a:pt x="80" y="177"/>
                </a:lnTo>
                <a:lnTo>
                  <a:pt x="71" y="177"/>
                </a:lnTo>
                <a:lnTo>
                  <a:pt x="71" y="177"/>
                </a:lnTo>
                <a:lnTo>
                  <a:pt x="62" y="177"/>
                </a:lnTo>
                <a:lnTo>
                  <a:pt x="62" y="177"/>
                </a:lnTo>
                <a:lnTo>
                  <a:pt x="62" y="177"/>
                </a:lnTo>
                <a:lnTo>
                  <a:pt x="53" y="177"/>
                </a:lnTo>
                <a:lnTo>
                  <a:pt x="53" y="177"/>
                </a:lnTo>
                <a:lnTo>
                  <a:pt x="44" y="177"/>
                </a:lnTo>
                <a:lnTo>
                  <a:pt x="44" y="177"/>
                </a:lnTo>
                <a:lnTo>
                  <a:pt x="35" y="177"/>
                </a:lnTo>
                <a:lnTo>
                  <a:pt x="35" y="177"/>
                </a:lnTo>
                <a:lnTo>
                  <a:pt x="35" y="177"/>
                </a:lnTo>
                <a:lnTo>
                  <a:pt x="26" y="177"/>
                </a:lnTo>
                <a:lnTo>
                  <a:pt x="26" y="186"/>
                </a:lnTo>
                <a:lnTo>
                  <a:pt x="18" y="186"/>
                </a:lnTo>
                <a:lnTo>
                  <a:pt x="18" y="186"/>
                </a:lnTo>
                <a:lnTo>
                  <a:pt x="9" y="186"/>
                </a:lnTo>
                <a:lnTo>
                  <a:pt x="9" y="186"/>
                </a:lnTo>
                <a:lnTo>
                  <a:pt x="9" y="186"/>
                </a:lnTo>
                <a:lnTo>
                  <a:pt x="0" y="186"/>
                </a:lnTo>
                <a:lnTo>
                  <a:pt x="0" y="186"/>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7" name="Freeform 64"/>
          <p:cNvSpPr>
            <a:spLocks/>
          </p:cNvSpPr>
          <p:nvPr/>
        </p:nvSpPr>
        <p:spPr bwMode="auto">
          <a:xfrm>
            <a:off x="2537298" y="3243040"/>
            <a:ext cx="2137790" cy="249141"/>
          </a:xfrm>
          <a:custGeom>
            <a:avLst/>
            <a:gdLst>
              <a:gd name="T0" fmla="*/ 1578 w 1596"/>
              <a:gd name="T1" fmla="*/ 186 h 186"/>
              <a:gd name="T2" fmla="*/ 1551 w 1596"/>
              <a:gd name="T3" fmla="*/ 186 h 186"/>
              <a:gd name="T4" fmla="*/ 1525 w 1596"/>
              <a:gd name="T5" fmla="*/ 186 h 186"/>
              <a:gd name="T6" fmla="*/ 1498 w 1596"/>
              <a:gd name="T7" fmla="*/ 186 h 186"/>
              <a:gd name="T8" fmla="*/ 1471 w 1596"/>
              <a:gd name="T9" fmla="*/ 186 h 186"/>
              <a:gd name="T10" fmla="*/ 1445 w 1596"/>
              <a:gd name="T11" fmla="*/ 186 h 186"/>
              <a:gd name="T12" fmla="*/ 1418 w 1596"/>
              <a:gd name="T13" fmla="*/ 186 h 186"/>
              <a:gd name="T14" fmla="*/ 1392 w 1596"/>
              <a:gd name="T15" fmla="*/ 186 h 186"/>
              <a:gd name="T16" fmla="*/ 1365 w 1596"/>
              <a:gd name="T17" fmla="*/ 186 h 186"/>
              <a:gd name="T18" fmla="*/ 1338 w 1596"/>
              <a:gd name="T19" fmla="*/ 186 h 186"/>
              <a:gd name="T20" fmla="*/ 1312 w 1596"/>
              <a:gd name="T21" fmla="*/ 186 h 186"/>
              <a:gd name="T22" fmla="*/ 1285 w 1596"/>
              <a:gd name="T23" fmla="*/ 186 h 186"/>
              <a:gd name="T24" fmla="*/ 1259 w 1596"/>
              <a:gd name="T25" fmla="*/ 186 h 186"/>
              <a:gd name="T26" fmla="*/ 1232 w 1596"/>
              <a:gd name="T27" fmla="*/ 186 h 186"/>
              <a:gd name="T28" fmla="*/ 1206 w 1596"/>
              <a:gd name="T29" fmla="*/ 186 h 186"/>
              <a:gd name="T30" fmla="*/ 1179 w 1596"/>
              <a:gd name="T31" fmla="*/ 186 h 186"/>
              <a:gd name="T32" fmla="*/ 1152 w 1596"/>
              <a:gd name="T33" fmla="*/ 186 h 186"/>
              <a:gd name="T34" fmla="*/ 1126 w 1596"/>
              <a:gd name="T35" fmla="*/ 186 h 186"/>
              <a:gd name="T36" fmla="*/ 1099 w 1596"/>
              <a:gd name="T37" fmla="*/ 186 h 186"/>
              <a:gd name="T38" fmla="*/ 1073 w 1596"/>
              <a:gd name="T39" fmla="*/ 186 h 186"/>
              <a:gd name="T40" fmla="*/ 1046 w 1596"/>
              <a:gd name="T41" fmla="*/ 186 h 186"/>
              <a:gd name="T42" fmla="*/ 1019 w 1596"/>
              <a:gd name="T43" fmla="*/ 186 h 186"/>
              <a:gd name="T44" fmla="*/ 993 w 1596"/>
              <a:gd name="T45" fmla="*/ 186 h 186"/>
              <a:gd name="T46" fmla="*/ 966 w 1596"/>
              <a:gd name="T47" fmla="*/ 186 h 186"/>
              <a:gd name="T48" fmla="*/ 940 w 1596"/>
              <a:gd name="T49" fmla="*/ 186 h 186"/>
              <a:gd name="T50" fmla="*/ 913 w 1596"/>
              <a:gd name="T51" fmla="*/ 177 h 186"/>
              <a:gd name="T52" fmla="*/ 886 w 1596"/>
              <a:gd name="T53" fmla="*/ 177 h 186"/>
              <a:gd name="T54" fmla="*/ 860 w 1596"/>
              <a:gd name="T55" fmla="*/ 177 h 186"/>
              <a:gd name="T56" fmla="*/ 833 w 1596"/>
              <a:gd name="T57" fmla="*/ 177 h 186"/>
              <a:gd name="T58" fmla="*/ 807 w 1596"/>
              <a:gd name="T59" fmla="*/ 177 h 186"/>
              <a:gd name="T60" fmla="*/ 780 w 1596"/>
              <a:gd name="T61" fmla="*/ 177 h 186"/>
              <a:gd name="T62" fmla="*/ 753 w 1596"/>
              <a:gd name="T63" fmla="*/ 168 h 186"/>
              <a:gd name="T64" fmla="*/ 727 w 1596"/>
              <a:gd name="T65" fmla="*/ 168 h 186"/>
              <a:gd name="T66" fmla="*/ 700 w 1596"/>
              <a:gd name="T67" fmla="*/ 159 h 186"/>
              <a:gd name="T68" fmla="*/ 674 w 1596"/>
              <a:gd name="T69" fmla="*/ 159 h 186"/>
              <a:gd name="T70" fmla="*/ 647 w 1596"/>
              <a:gd name="T71" fmla="*/ 141 h 186"/>
              <a:gd name="T72" fmla="*/ 620 w 1596"/>
              <a:gd name="T73" fmla="*/ 124 h 186"/>
              <a:gd name="T74" fmla="*/ 594 w 1596"/>
              <a:gd name="T75" fmla="*/ 97 h 186"/>
              <a:gd name="T76" fmla="*/ 567 w 1596"/>
              <a:gd name="T77" fmla="*/ 62 h 186"/>
              <a:gd name="T78" fmla="*/ 541 w 1596"/>
              <a:gd name="T79" fmla="*/ 26 h 186"/>
              <a:gd name="T80" fmla="*/ 514 w 1596"/>
              <a:gd name="T81" fmla="*/ 8 h 186"/>
              <a:gd name="T82" fmla="*/ 487 w 1596"/>
              <a:gd name="T83" fmla="*/ 8 h 186"/>
              <a:gd name="T84" fmla="*/ 461 w 1596"/>
              <a:gd name="T85" fmla="*/ 26 h 186"/>
              <a:gd name="T86" fmla="*/ 434 w 1596"/>
              <a:gd name="T87" fmla="*/ 53 h 186"/>
              <a:gd name="T88" fmla="*/ 408 w 1596"/>
              <a:gd name="T89" fmla="*/ 70 h 186"/>
              <a:gd name="T90" fmla="*/ 381 w 1596"/>
              <a:gd name="T91" fmla="*/ 79 h 186"/>
              <a:gd name="T92" fmla="*/ 354 w 1596"/>
              <a:gd name="T93" fmla="*/ 97 h 186"/>
              <a:gd name="T94" fmla="*/ 328 w 1596"/>
              <a:gd name="T95" fmla="*/ 115 h 186"/>
              <a:gd name="T96" fmla="*/ 301 w 1596"/>
              <a:gd name="T97" fmla="*/ 132 h 186"/>
              <a:gd name="T98" fmla="*/ 275 w 1596"/>
              <a:gd name="T99" fmla="*/ 141 h 186"/>
              <a:gd name="T100" fmla="*/ 248 w 1596"/>
              <a:gd name="T101" fmla="*/ 150 h 186"/>
              <a:gd name="T102" fmla="*/ 221 w 1596"/>
              <a:gd name="T103" fmla="*/ 150 h 186"/>
              <a:gd name="T104" fmla="*/ 195 w 1596"/>
              <a:gd name="T105" fmla="*/ 159 h 186"/>
              <a:gd name="T106" fmla="*/ 168 w 1596"/>
              <a:gd name="T107" fmla="*/ 168 h 186"/>
              <a:gd name="T108" fmla="*/ 142 w 1596"/>
              <a:gd name="T109" fmla="*/ 177 h 186"/>
              <a:gd name="T110" fmla="*/ 115 w 1596"/>
              <a:gd name="T111" fmla="*/ 177 h 186"/>
              <a:gd name="T112" fmla="*/ 88 w 1596"/>
              <a:gd name="T113" fmla="*/ 177 h 186"/>
              <a:gd name="T114" fmla="*/ 62 w 1596"/>
              <a:gd name="T115" fmla="*/ 177 h 186"/>
              <a:gd name="T116" fmla="*/ 35 w 1596"/>
              <a:gd name="T117" fmla="*/ 177 h 186"/>
              <a:gd name="T118" fmla="*/ 9 w 1596"/>
              <a:gd name="T119"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96" h="186">
                <a:moveTo>
                  <a:pt x="1596" y="186"/>
                </a:moveTo>
                <a:lnTo>
                  <a:pt x="1596" y="186"/>
                </a:lnTo>
                <a:lnTo>
                  <a:pt x="1587" y="186"/>
                </a:lnTo>
                <a:lnTo>
                  <a:pt x="1587" y="186"/>
                </a:lnTo>
                <a:lnTo>
                  <a:pt x="1578" y="186"/>
                </a:lnTo>
                <a:lnTo>
                  <a:pt x="1578" y="186"/>
                </a:lnTo>
                <a:lnTo>
                  <a:pt x="1578" y="186"/>
                </a:lnTo>
                <a:lnTo>
                  <a:pt x="1569" y="186"/>
                </a:lnTo>
                <a:lnTo>
                  <a:pt x="1569" y="186"/>
                </a:lnTo>
                <a:lnTo>
                  <a:pt x="1560" y="186"/>
                </a:lnTo>
                <a:lnTo>
                  <a:pt x="1560" y="186"/>
                </a:lnTo>
                <a:lnTo>
                  <a:pt x="1551" y="186"/>
                </a:lnTo>
                <a:lnTo>
                  <a:pt x="1551" y="186"/>
                </a:lnTo>
                <a:lnTo>
                  <a:pt x="1551" y="186"/>
                </a:lnTo>
                <a:lnTo>
                  <a:pt x="1542" y="186"/>
                </a:lnTo>
                <a:lnTo>
                  <a:pt x="1542" y="186"/>
                </a:lnTo>
                <a:lnTo>
                  <a:pt x="1534" y="186"/>
                </a:lnTo>
                <a:lnTo>
                  <a:pt x="1534" y="186"/>
                </a:lnTo>
                <a:lnTo>
                  <a:pt x="1525" y="186"/>
                </a:lnTo>
                <a:lnTo>
                  <a:pt x="1525" y="186"/>
                </a:lnTo>
                <a:lnTo>
                  <a:pt x="1525" y="186"/>
                </a:lnTo>
                <a:lnTo>
                  <a:pt x="1516" y="186"/>
                </a:lnTo>
                <a:lnTo>
                  <a:pt x="1516" y="186"/>
                </a:lnTo>
                <a:lnTo>
                  <a:pt x="1507" y="186"/>
                </a:lnTo>
                <a:lnTo>
                  <a:pt x="1507" y="186"/>
                </a:lnTo>
                <a:lnTo>
                  <a:pt x="1498" y="186"/>
                </a:lnTo>
                <a:lnTo>
                  <a:pt x="1498" y="186"/>
                </a:lnTo>
                <a:lnTo>
                  <a:pt x="1498" y="186"/>
                </a:lnTo>
                <a:lnTo>
                  <a:pt x="1489" y="186"/>
                </a:lnTo>
                <a:lnTo>
                  <a:pt x="1489" y="186"/>
                </a:lnTo>
                <a:lnTo>
                  <a:pt x="1480" y="186"/>
                </a:lnTo>
                <a:lnTo>
                  <a:pt x="1480" y="186"/>
                </a:lnTo>
                <a:lnTo>
                  <a:pt x="1471" y="186"/>
                </a:lnTo>
                <a:lnTo>
                  <a:pt x="1471" y="186"/>
                </a:lnTo>
                <a:lnTo>
                  <a:pt x="1471" y="186"/>
                </a:lnTo>
                <a:lnTo>
                  <a:pt x="1463" y="186"/>
                </a:lnTo>
                <a:lnTo>
                  <a:pt x="1463" y="186"/>
                </a:lnTo>
                <a:lnTo>
                  <a:pt x="1454" y="186"/>
                </a:lnTo>
                <a:lnTo>
                  <a:pt x="1454" y="186"/>
                </a:lnTo>
                <a:lnTo>
                  <a:pt x="1445" y="186"/>
                </a:lnTo>
                <a:lnTo>
                  <a:pt x="1445" y="186"/>
                </a:lnTo>
                <a:lnTo>
                  <a:pt x="1445" y="186"/>
                </a:lnTo>
                <a:lnTo>
                  <a:pt x="1436" y="186"/>
                </a:lnTo>
                <a:lnTo>
                  <a:pt x="1436" y="186"/>
                </a:lnTo>
                <a:lnTo>
                  <a:pt x="1427" y="186"/>
                </a:lnTo>
                <a:lnTo>
                  <a:pt x="1427" y="186"/>
                </a:lnTo>
                <a:lnTo>
                  <a:pt x="1418" y="186"/>
                </a:lnTo>
                <a:lnTo>
                  <a:pt x="1418" y="186"/>
                </a:lnTo>
                <a:lnTo>
                  <a:pt x="1418" y="186"/>
                </a:lnTo>
                <a:lnTo>
                  <a:pt x="1409" y="186"/>
                </a:lnTo>
                <a:lnTo>
                  <a:pt x="1409" y="186"/>
                </a:lnTo>
                <a:lnTo>
                  <a:pt x="1401" y="186"/>
                </a:lnTo>
                <a:lnTo>
                  <a:pt x="1401" y="186"/>
                </a:lnTo>
                <a:lnTo>
                  <a:pt x="1392" y="186"/>
                </a:lnTo>
                <a:lnTo>
                  <a:pt x="1392" y="186"/>
                </a:lnTo>
                <a:lnTo>
                  <a:pt x="1392" y="186"/>
                </a:lnTo>
                <a:lnTo>
                  <a:pt x="1383" y="186"/>
                </a:lnTo>
                <a:lnTo>
                  <a:pt x="1383" y="186"/>
                </a:lnTo>
                <a:lnTo>
                  <a:pt x="1374" y="186"/>
                </a:lnTo>
                <a:lnTo>
                  <a:pt x="1374" y="186"/>
                </a:lnTo>
                <a:lnTo>
                  <a:pt x="1365" y="186"/>
                </a:lnTo>
                <a:lnTo>
                  <a:pt x="1365" y="186"/>
                </a:lnTo>
                <a:lnTo>
                  <a:pt x="1365" y="186"/>
                </a:lnTo>
                <a:lnTo>
                  <a:pt x="1356" y="186"/>
                </a:lnTo>
                <a:lnTo>
                  <a:pt x="1356" y="186"/>
                </a:lnTo>
                <a:lnTo>
                  <a:pt x="1347" y="186"/>
                </a:lnTo>
                <a:lnTo>
                  <a:pt x="1347" y="186"/>
                </a:lnTo>
                <a:lnTo>
                  <a:pt x="1338" y="186"/>
                </a:lnTo>
                <a:lnTo>
                  <a:pt x="1338" y="186"/>
                </a:lnTo>
                <a:lnTo>
                  <a:pt x="1338" y="186"/>
                </a:lnTo>
                <a:lnTo>
                  <a:pt x="1330" y="186"/>
                </a:lnTo>
                <a:lnTo>
                  <a:pt x="1330" y="186"/>
                </a:lnTo>
                <a:lnTo>
                  <a:pt x="1321" y="186"/>
                </a:lnTo>
                <a:lnTo>
                  <a:pt x="1321" y="186"/>
                </a:lnTo>
                <a:lnTo>
                  <a:pt x="1312" y="186"/>
                </a:lnTo>
                <a:lnTo>
                  <a:pt x="1312" y="186"/>
                </a:lnTo>
                <a:lnTo>
                  <a:pt x="1312" y="186"/>
                </a:lnTo>
                <a:lnTo>
                  <a:pt x="1303" y="186"/>
                </a:lnTo>
                <a:lnTo>
                  <a:pt x="1303" y="186"/>
                </a:lnTo>
                <a:lnTo>
                  <a:pt x="1294" y="186"/>
                </a:lnTo>
                <a:lnTo>
                  <a:pt x="1294" y="186"/>
                </a:lnTo>
                <a:lnTo>
                  <a:pt x="1285" y="186"/>
                </a:lnTo>
                <a:lnTo>
                  <a:pt x="1285" y="186"/>
                </a:lnTo>
                <a:lnTo>
                  <a:pt x="1285" y="186"/>
                </a:lnTo>
                <a:lnTo>
                  <a:pt x="1276" y="186"/>
                </a:lnTo>
                <a:lnTo>
                  <a:pt x="1276" y="186"/>
                </a:lnTo>
                <a:lnTo>
                  <a:pt x="1268" y="186"/>
                </a:lnTo>
                <a:lnTo>
                  <a:pt x="1268" y="186"/>
                </a:lnTo>
                <a:lnTo>
                  <a:pt x="1259" y="186"/>
                </a:lnTo>
                <a:lnTo>
                  <a:pt x="1259" y="186"/>
                </a:lnTo>
                <a:lnTo>
                  <a:pt x="1259" y="186"/>
                </a:lnTo>
                <a:lnTo>
                  <a:pt x="1250" y="186"/>
                </a:lnTo>
                <a:lnTo>
                  <a:pt x="1250" y="186"/>
                </a:lnTo>
                <a:lnTo>
                  <a:pt x="1241" y="186"/>
                </a:lnTo>
                <a:lnTo>
                  <a:pt x="1241" y="186"/>
                </a:lnTo>
                <a:lnTo>
                  <a:pt x="1232" y="186"/>
                </a:lnTo>
                <a:lnTo>
                  <a:pt x="1232" y="186"/>
                </a:lnTo>
                <a:lnTo>
                  <a:pt x="1232" y="186"/>
                </a:lnTo>
                <a:lnTo>
                  <a:pt x="1223" y="186"/>
                </a:lnTo>
                <a:lnTo>
                  <a:pt x="1223" y="186"/>
                </a:lnTo>
                <a:lnTo>
                  <a:pt x="1214" y="186"/>
                </a:lnTo>
                <a:lnTo>
                  <a:pt x="1214" y="186"/>
                </a:lnTo>
                <a:lnTo>
                  <a:pt x="1206" y="186"/>
                </a:lnTo>
                <a:lnTo>
                  <a:pt x="1206" y="186"/>
                </a:lnTo>
                <a:lnTo>
                  <a:pt x="1206" y="186"/>
                </a:lnTo>
                <a:lnTo>
                  <a:pt x="1197" y="186"/>
                </a:lnTo>
                <a:lnTo>
                  <a:pt x="1197" y="186"/>
                </a:lnTo>
                <a:lnTo>
                  <a:pt x="1188" y="186"/>
                </a:lnTo>
                <a:lnTo>
                  <a:pt x="1188" y="186"/>
                </a:lnTo>
                <a:lnTo>
                  <a:pt x="1179" y="186"/>
                </a:lnTo>
                <a:lnTo>
                  <a:pt x="1179" y="186"/>
                </a:lnTo>
                <a:lnTo>
                  <a:pt x="1179" y="186"/>
                </a:lnTo>
                <a:lnTo>
                  <a:pt x="1170" y="186"/>
                </a:lnTo>
                <a:lnTo>
                  <a:pt x="1170" y="186"/>
                </a:lnTo>
                <a:lnTo>
                  <a:pt x="1161" y="186"/>
                </a:lnTo>
                <a:lnTo>
                  <a:pt x="1161" y="186"/>
                </a:lnTo>
                <a:lnTo>
                  <a:pt x="1152" y="186"/>
                </a:lnTo>
                <a:lnTo>
                  <a:pt x="1152" y="186"/>
                </a:lnTo>
                <a:lnTo>
                  <a:pt x="1152" y="186"/>
                </a:lnTo>
                <a:lnTo>
                  <a:pt x="1143" y="186"/>
                </a:lnTo>
                <a:lnTo>
                  <a:pt x="1143" y="186"/>
                </a:lnTo>
                <a:lnTo>
                  <a:pt x="1135" y="186"/>
                </a:lnTo>
                <a:lnTo>
                  <a:pt x="1135" y="186"/>
                </a:lnTo>
                <a:lnTo>
                  <a:pt x="1126" y="186"/>
                </a:lnTo>
                <a:lnTo>
                  <a:pt x="1126" y="186"/>
                </a:lnTo>
                <a:lnTo>
                  <a:pt x="1126" y="186"/>
                </a:lnTo>
                <a:lnTo>
                  <a:pt x="1117" y="186"/>
                </a:lnTo>
                <a:lnTo>
                  <a:pt x="1117" y="186"/>
                </a:lnTo>
                <a:lnTo>
                  <a:pt x="1108" y="186"/>
                </a:lnTo>
                <a:lnTo>
                  <a:pt x="1108" y="186"/>
                </a:lnTo>
                <a:lnTo>
                  <a:pt x="1099" y="186"/>
                </a:lnTo>
                <a:lnTo>
                  <a:pt x="1099" y="186"/>
                </a:lnTo>
                <a:lnTo>
                  <a:pt x="1099" y="186"/>
                </a:lnTo>
                <a:lnTo>
                  <a:pt x="1090" y="186"/>
                </a:lnTo>
                <a:lnTo>
                  <a:pt x="1090" y="186"/>
                </a:lnTo>
                <a:lnTo>
                  <a:pt x="1081" y="186"/>
                </a:lnTo>
                <a:lnTo>
                  <a:pt x="1081" y="186"/>
                </a:lnTo>
                <a:lnTo>
                  <a:pt x="1073" y="186"/>
                </a:lnTo>
                <a:lnTo>
                  <a:pt x="1073" y="186"/>
                </a:lnTo>
                <a:lnTo>
                  <a:pt x="1073" y="186"/>
                </a:lnTo>
                <a:lnTo>
                  <a:pt x="1064" y="186"/>
                </a:lnTo>
                <a:lnTo>
                  <a:pt x="1064" y="186"/>
                </a:lnTo>
                <a:lnTo>
                  <a:pt x="1055" y="186"/>
                </a:lnTo>
                <a:lnTo>
                  <a:pt x="1055" y="186"/>
                </a:lnTo>
                <a:lnTo>
                  <a:pt x="1046" y="186"/>
                </a:lnTo>
                <a:lnTo>
                  <a:pt x="1046" y="186"/>
                </a:lnTo>
                <a:lnTo>
                  <a:pt x="1046" y="186"/>
                </a:lnTo>
                <a:lnTo>
                  <a:pt x="1037" y="186"/>
                </a:lnTo>
                <a:lnTo>
                  <a:pt x="1037" y="186"/>
                </a:lnTo>
                <a:lnTo>
                  <a:pt x="1028" y="186"/>
                </a:lnTo>
                <a:lnTo>
                  <a:pt x="1028" y="186"/>
                </a:lnTo>
                <a:lnTo>
                  <a:pt x="1019" y="186"/>
                </a:lnTo>
                <a:lnTo>
                  <a:pt x="1019" y="186"/>
                </a:lnTo>
                <a:lnTo>
                  <a:pt x="1019" y="186"/>
                </a:lnTo>
                <a:lnTo>
                  <a:pt x="1010" y="186"/>
                </a:lnTo>
                <a:lnTo>
                  <a:pt x="1010" y="186"/>
                </a:lnTo>
                <a:lnTo>
                  <a:pt x="1002" y="186"/>
                </a:lnTo>
                <a:lnTo>
                  <a:pt x="1002" y="186"/>
                </a:lnTo>
                <a:lnTo>
                  <a:pt x="993" y="186"/>
                </a:lnTo>
                <a:lnTo>
                  <a:pt x="993" y="186"/>
                </a:lnTo>
                <a:lnTo>
                  <a:pt x="993" y="186"/>
                </a:lnTo>
                <a:lnTo>
                  <a:pt x="984" y="186"/>
                </a:lnTo>
                <a:lnTo>
                  <a:pt x="984" y="186"/>
                </a:lnTo>
                <a:lnTo>
                  <a:pt x="975" y="186"/>
                </a:lnTo>
                <a:lnTo>
                  <a:pt x="975" y="186"/>
                </a:lnTo>
                <a:lnTo>
                  <a:pt x="966" y="186"/>
                </a:lnTo>
                <a:lnTo>
                  <a:pt x="966" y="186"/>
                </a:lnTo>
                <a:lnTo>
                  <a:pt x="966" y="186"/>
                </a:lnTo>
                <a:lnTo>
                  <a:pt x="957" y="186"/>
                </a:lnTo>
                <a:lnTo>
                  <a:pt x="957" y="186"/>
                </a:lnTo>
                <a:lnTo>
                  <a:pt x="948" y="186"/>
                </a:lnTo>
                <a:lnTo>
                  <a:pt x="948" y="186"/>
                </a:lnTo>
                <a:lnTo>
                  <a:pt x="940" y="186"/>
                </a:lnTo>
                <a:lnTo>
                  <a:pt x="940" y="186"/>
                </a:lnTo>
                <a:lnTo>
                  <a:pt x="940" y="186"/>
                </a:lnTo>
                <a:lnTo>
                  <a:pt x="931" y="186"/>
                </a:lnTo>
                <a:lnTo>
                  <a:pt x="931" y="177"/>
                </a:lnTo>
                <a:lnTo>
                  <a:pt x="922" y="177"/>
                </a:lnTo>
                <a:lnTo>
                  <a:pt x="922" y="177"/>
                </a:lnTo>
                <a:lnTo>
                  <a:pt x="922" y="177"/>
                </a:lnTo>
                <a:lnTo>
                  <a:pt x="913" y="177"/>
                </a:lnTo>
                <a:lnTo>
                  <a:pt x="913" y="177"/>
                </a:lnTo>
                <a:lnTo>
                  <a:pt x="904" y="177"/>
                </a:lnTo>
                <a:lnTo>
                  <a:pt x="904" y="177"/>
                </a:lnTo>
                <a:lnTo>
                  <a:pt x="895" y="177"/>
                </a:lnTo>
                <a:lnTo>
                  <a:pt x="895" y="177"/>
                </a:lnTo>
                <a:lnTo>
                  <a:pt x="886" y="177"/>
                </a:lnTo>
                <a:lnTo>
                  <a:pt x="886" y="177"/>
                </a:lnTo>
                <a:lnTo>
                  <a:pt x="886" y="177"/>
                </a:lnTo>
                <a:lnTo>
                  <a:pt x="877" y="177"/>
                </a:lnTo>
                <a:lnTo>
                  <a:pt x="877" y="177"/>
                </a:lnTo>
                <a:lnTo>
                  <a:pt x="869" y="177"/>
                </a:lnTo>
                <a:lnTo>
                  <a:pt x="869" y="177"/>
                </a:lnTo>
                <a:lnTo>
                  <a:pt x="860" y="177"/>
                </a:lnTo>
                <a:lnTo>
                  <a:pt x="860" y="177"/>
                </a:lnTo>
                <a:lnTo>
                  <a:pt x="860" y="177"/>
                </a:lnTo>
                <a:lnTo>
                  <a:pt x="851" y="177"/>
                </a:lnTo>
                <a:lnTo>
                  <a:pt x="851" y="177"/>
                </a:lnTo>
                <a:lnTo>
                  <a:pt x="842" y="177"/>
                </a:lnTo>
                <a:lnTo>
                  <a:pt x="842" y="177"/>
                </a:lnTo>
                <a:lnTo>
                  <a:pt x="842" y="177"/>
                </a:lnTo>
                <a:lnTo>
                  <a:pt x="833" y="177"/>
                </a:lnTo>
                <a:lnTo>
                  <a:pt x="833" y="177"/>
                </a:lnTo>
                <a:lnTo>
                  <a:pt x="824" y="177"/>
                </a:lnTo>
                <a:lnTo>
                  <a:pt x="824" y="177"/>
                </a:lnTo>
                <a:lnTo>
                  <a:pt x="815" y="177"/>
                </a:lnTo>
                <a:lnTo>
                  <a:pt x="815" y="177"/>
                </a:lnTo>
                <a:lnTo>
                  <a:pt x="815" y="177"/>
                </a:lnTo>
                <a:lnTo>
                  <a:pt x="807" y="177"/>
                </a:lnTo>
                <a:lnTo>
                  <a:pt x="807" y="177"/>
                </a:lnTo>
                <a:lnTo>
                  <a:pt x="798" y="177"/>
                </a:lnTo>
                <a:lnTo>
                  <a:pt x="798" y="177"/>
                </a:lnTo>
                <a:lnTo>
                  <a:pt x="789" y="177"/>
                </a:lnTo>
                <a:lnTo>
                  <a:pt x="789" y="177"/>
                </a:lnTo>
                <a:lnTo>
                  <a:pt x="780" y="177"/>
                </a:lnTo>
                <a:lnTo>
                  <a:pt x="780" y="177"/>
                </a:lnTo>
                <a:lnTo>
                  <a:pt x="780" y="177"/>
                </a:lnTo>
                <a:lnTo>
                  <a:pt x="771" y="177"/>
                </a:lnTo>
                <a:lnTo>
                  <a:pt x="771" y="177"/>
                </a:lnTo>
                <a:lnTo>
                  <a:pt x="762" y="177"/>
                </a:lnTo>
                <a:lnTo>
                  <a:pt x="762" y="177"/>
                </a:lnTo>
                <a:lnTo>
                  <a:pt x="753" y="168"/>
                </a:lnTo>
                <a:lnTo>
                  <a:pt x="753" y="168"/>
                </a:lnTo>
                <a:lnTo>
                  <a:pt x="753" y="168"/>
                </a:lnTo>
                <a:lnTo>
                  <a:pt x="744" y="168"/>
                </a:lnTo>
                <a:lnTo>
                  <a:pt x="744" y="168"/>
                </a:lnTo>
                <a:lnTo>
                  <a:pt x="736" y="168"/>
                </a:lnTo>
                <a:lnTo>
                  <a:pt x="736" y="168"/>
                </a:lnTo>
                <a:lnTo>
                  <a:pt x="736" y="168"/>
                </a:lnTo>
                <a:lnTo>
                  <a:pt x="727" y="168"/>
                </a:lnTo>
                <a:lnTo>
                  <a:pt x="727" y="168"/>
                </a:lnTo>
                <a:lnTo>
                  <a:pt x="718" y="168"/>
                </a:lnTo>
                <a:lnTo>
                  <a:pt x="718" y="168"/>
                </a:lnTo>
                <a:lnTo>
                  <a:pt x="709" y="168"/>
                </a:lnTo>
                <a:lnTo>
                  <a:pt x="709" y="168"/>
                </a:lnTo>
                <a:lnTo>
                  <a:pt x="709" y="168"/>
                </a:lnTo>
                <a:lnTo>
                  <a:pt x="700" y="168"/>
                </a:lnTo>
                <a:lnTo>
                  <a:pt x="700" y="159"/>
                </a:lnTo>
                <a:lnTo>
                  <a:pt x="691" y="159"/>
                </a:lnTo>
                <a:lnTo>
                  <a:pt x="691" y="159"/>
                </a:lnTo>
                <a:lnTo>
                  <a:pt x="682" y="159"/>
                </a:lnTo>
                <a:lnTo>
                  <a:pt x="682" y="159"/>
                </a:lnTo>
                <a:lnTo>
                  <a:pt x="674" y="159"/>
                </a:lnTo>
                <a:lnTo>
                  <a:pt x="674" y="159"/>
                </a:lnTo>
                <a:lnTo>
                  <a:pt x="674" y="159"/>
                </a:lnTo>
                <a:lnTo>
                  <a:pt x="665" y="150"/>
                </a:lnTo>
                <a:lnTo>
                  <a:pt x="665" y="150"/>
                </a:lnTo>
                <a:lnTo>
                  <a:pt x="656" y="150"/>
                </a:lnTo>
                <a:lnTo>
                  <a:pt x="656" y="150"/>
                </a:lnTo>
                <a:lnTo>
                  <a:pt x="656" y="150"/>
                </a:lnTo>
                <a:lnTo>
                  <a:pt x="647" y="141"/>
                </a:lnTo>
                <a:lnTo>
                  <a:pt x="647" y="141"/>
                </a:lnTo>
                <a:lnTo>
                  <a:pt x="638" y="141"/>
                </a:lnTo>
                <a:lnTo>
                  <a:pt x="638" y="141"/>
                </a:lnTo>
                <a:lnTo>
                  <a:pt x="629" y="141"/>
                </a:lnTo>
                <a:lnTo>
                  <a:pt x="629" y="132"/>
                </a:lnTo>
                <a:lnTo>
                  <a:pt x="629" y="132"/>
                </a:lnTo>
                <a:lnTo>
                  <a:pt x="620" y="132"/>
                </a:lnTo>
                <a:lnTo>
                  <a:pt x="620" y="124"/>
                </a:lnTo>
                <a:lnTo>
                  <a:pt x="611" y="124"/>
                </a:lnTo>
                <a:lnTo>
                  <a:pt x="611" y="115"/>
                </a:lnTo>
                <a:lnTo>
                  <a:pt x="603" y="115"/>
                </a:lnTo>
                <a:lnTo>
                  <a:pt x="603" y="115"/>
                </a:lnTo>
                <a:lnTo>
                  <a:pt x="603" y="106"/>
                </a:lnTo>
                <a:lnTo>
                  <a:pt x="594" y="106"/>
                </a:lnTo>
                <a:lnTo>
                  <a:pt x="594" y="97"/>
                </a:lnTo>
                <a:lnTo>
                  <a:pt x="585" y="97"/>
                </a:lnTo>
                <a:lnTo>
                  <a:pt x="585" y="88"/>
                </a:lnTo>
                <a:lnTo>
                  <a:pt x="576" y="88"/>
                </a:lnTo>
                <a:lnTo>
                  <a:pt x="576" y="79"/>
                </a:lnTo>
                <a:lnTo>
                  <a:pt x="567" y="70"/>
                </a:lnTo>
                <a:lnTo>
                  <a:pt x="567" y="70"/>
                </a:lnTo>
                <a:lnTo>
                  <a:pt x="567" y="62"/>
                </a:lnTo>
                <a:lnTo>
                  <a:pt x="558" y="62"/>
                </a:lnTo>
                <a:lnTo>
                  <a:pt x="558" y="53"/>
                </a:lnTo>
                <a:lnTo>
                  <a:pt x="549" y="44"/>
                </a:lnTo>
                <a:lnTo>
                  <a:pt x="549" y="44"/>
                </a:lnTo>
                <a:lnTo>
                  <a:pt x="549" y="35"/>
                </a:lnTo>
                <a:lnTo>
                  <a:pt x="541" y="26"/>
                </a:lnTo>
                <a:lnTo>
                  <a:pt x="541" y="26"/>
                </a:lnTo>
                <a:lnTo>
                  <a:pt x="532" y="17"/>
                </a:lnTo>
                <a:lnTo>
                  <a:pt x="532" y="17"/>
                </a:lnTo>
                <a:lnTo>
                  <a:pt x="523" y="17"/>
                </a:lnTo>
                <a:lnTo>
                  <a:pt x="523" y="8"/>
                </a:lnTo>
                <a:lnTo>
                  <a:pt x="523" y="8"/>
                </a:lnTo>
                <a:lnTo>
                  <a:pt x="514" y="8"/>
                </a:lnTo>
                <a:lnTo>
                  <a:pt x="514" y="8"/>
                </a:lnTo>
                <a:lnTo>
                  <a:pt x="505" y="0"/>
                </a:lnTo>
                <a:lnTo>
                  <a:pt x="505" y="0"/>
                </a:lnTo>
                <a:lnTo>
                  <a:pt x="496" y="0"/>
                </a:lnTo>
                <a:lnTo>
                  <a:pt x="496" y="0"/>
                </a:lnTo>
                <a:lnTo>
                  <a:pt x="496" y="8"/>
                </a:lnTo>
                <a:lnTo>
                  <a:pt x="487" y="8"/>
                </a:lnTo>
                <a:lnTo>
                  <a:pt x="487" y="8"/>
                </a:lnTo>
                <a:lnTo>
                  <a:pt x="478" y="8"/>
                </a:lnTo>
                <a:lnTo>
                  <a:pt x="478" y="8"/>
                </a:lnTo>
                <a:lnTo>
                  <a:pt x="470" y="17"/>
                </a:lnTo>
                <a:lnTo>
                  <a:pt x="470" y="17"/>
                </a:lnTo>
                <a:lnTo>
                  <a:pt x="461" y="17"/>
                </a:lnTo>
                <a:lnTo>
                  <a:pt x="461" y="26"/>
                </a:lnTo>
                <a:lnTo>
                  <a:pt x="461" y="26"/>
                </a:lnTo>
                <a:lnTo>
                  <a:pt x="452" y="35"/>
                </a:lnTo>
                <a:lnTo>
                  <a:pt x="452" y="35"/>
                </a:lnTo>
                <a:lnTo>
                  <a:pt x="443" y="35"/>
                </a:lnTo>
                <a:lnTo>
                  <a:pt x="443" y="44"/>
                </a:lnTo>
                <a:lnTo>
                  <a:pt x="443" y="44"/>
                </a:lnTo>
                <a:lnTo>
                  <a:pt x="434" y="53"/>
                </a:lnTo>
                <a:lnTo>
                  <a:pt x="434" y="53"/>
                </a:lnTo>
                <a:lnTo>
                  <a:pt x="425" y="53"/>
                </a:lnTo>
                <a:lnTo>
                  <a:pt x="425" y="62"/>
                </a:lnTo>
                <a:lnTo>
                  <a:pt x="416" y="62"/>
                </a:lnTo>
                <a:lnTo>
                  <a:pt x="416" y="62"/>
                </a:lnTo>
                <a:lnTo>
                  <a:pt x="416" y="62"/>
                </a:lnTo>
                <a:lnTo>
                  <a:pt x="408" y="70"/>
                </a:lnTo>
                <a:lnTo>
                  <a:pt x="408" y="70"/>
                </a:lnTo>
                <a:lnTo>
                  <a:pt x="399" y="70"/>
                </a:lnTo>
                <a:lnTo>
                  <a:pt x="399" y="70"/>
                </a:lnTo>
                <a:lnTo>
                  <a:pt x="390" y="70"/>
                </a:lnTo>
                <a:lnTo>
                  <a:pt x="390" y="79"/>
                </a:lnTo>
                <a:lnTo>
                  <a:pt x="390" y="79"/>
                </a:lnTo>
                <a:lnTo>
                  <a:pt x="381" y="79"/>
                </a:lnTo>
                <a:lnTo>
                  <a:pt x="381" y="79"/>
                </a:lnTo>
                <a:lnTo>
                  <a:pt x="372" y="79"/>
                </a:lnTo>
                <a:lnTo>
                  <a:pt x="372" y="88"/>
                </a:lnTo>
                <a:lnTo>
                  <a:pt x="363" y="88"/>
                </a:lnTo>
                <a:lnTo>
                  <a:pt x="363" y="88"/>
                </a:lnTo>
                <a:lnTo>
                  <a:pt x="363" y="88"/>
                </a:lnTo>
                <a:lnTo>
                  <a:pt x="354" y="88"/>
                </a:lnTo>
                <a:lnTo>
                  <a:pt x="354" y="97"/>
                </a:lnTo>
                <a:lnTo>
                  <a:pt x="345" y="97"/>
                </a:lnTo>
                <a:lnTo>
                  <a:pt x="345" y="97"/>
                </a:lnTo>
                <a:lnTo>
                  <a:pt x="337" y="97"/>
                </a:lnTo>
                <a:lnTo>
                  <a:pt x="337" y="106"/>
                </a:lnTo>
                <a:lnTo>
                  <a:pt x="337" y="106"/>
                </a:lnTo>
                <a:lnTo>
                  <a:pt x="328" y="106"/>
                </a:lnTo>
                <a:lnTo>
                  <a:pt x="328" y="115"/>
                </a:lnTo>
                <a:lnTo>
                  <a:pt x="319" y="115"/>
                </a:lnTo>
                <a:lnTo>
                  <a:pt x="319" y="115"/>
                </a:lnTo>
                <a:lnTo>
                  <a:pt x="310" y="115"/>
                </a:lnTo>
                <a:lnTo>
                  <a:pt x="310" y="124"/>
                </a:lnTo>
                <a:lnTo>
                  <a:pt x="310" y="124"/>
                </a:lnTo>
                <a:lnTo>
                  <a:pt x="301" y="124"/>
                </a:lnTo>
                <a:lnTo>
                  <a:pt x="301" y="132"/>
                </a:lnTo>
                <a:lnTo>
                  <a:pt x="292" y="132"/>
                </a:lnTo>
                <a:lnTo>
                  <a:pt x="292" y="132"/>
                </a:lnTo>
                <a:lnTo>
                  <a:pt x="283" y="132"/>
                </a:lnTo>
                <a:lnTo>
                  <a:pt x="283" y="141"/>
                </a:lnTo>
                <a:lnTo>
                  <a:pt x="283" y="141"/>
                </a:lnTo>
                <a:lnTo>
                  <a:pt x="275" y="141"/>
                </a:lnTo>
                <a:lnTo>
                  <a:pt x="275" y="141"/>
                </a:lnTo>
                <a:lnTo>
                  <a:pt x="266" y="141"/>
                </a:lnTo>
                <a:lnTo>
                  <a:pt x="266" y="141"/>
                </a:lnTo>
                <a:lnTo>
                  <a:pt x="257" y="150"/>
                </a:lnTo>
                <a:lnTo>
                  <a:pt x="257" y="150"/>
                </a:lnTo>
                <a:lnTo>
                  <a:pt x="257" y="150"/>
                </a:lnTo>
                <a:lnTo>
                  <a:pt x="248" y="150"/>
                </a:lnTo>
                <a:lnTo>
                  <a:pt x="248" y="150"/>
                </a:lnTo>
                <a:lnTo>
                  <a:pt x="239" y="150"/>
                </a:lnTo>
                <a:lnTo>
                  <a:pt x="239" y="150"/>
                </a:lnTo>
                <a:lnTo>
                  <a:pt x="230" y="150"/>
                </a:lnTo>
                <a:lnTo>
                  <a:pt x="230" y="150"/>
                </a:lnTo>
                <a:lnTo>
                  <a:pt x="230" y="150"/>
                </a:lnTo>
                <a:lnTo>
                  <a:pt x="221" y="150"/>
                </a:lnTo>
                <a:lnTo>
                  <a:pt x="221" y="150"/>
                </a:lnTo>
                <a:lnTo>
                  <a:pt x="212" y="150"/>
                </a:lnTo>
                <a:lnTo>
                  <a:pt x="212" y="150"/>
                </a:lnTo>
                <a:lnTo>
                  <a:pt x="204" y="159"/>
                </a:lnTo>
                <a:lnTo>
                  <a:pt x="204" y="159"/>
                </a:lnTo>
                <a:lnTo>
                  <a:pt x="204" y="159"/>
                </a:lnTo>
                <a:lnTo>
                  <a:pt x="195" y="159"/>
                </a:lnTo>
                <a:lnTo>
                  <a:pt x="195" y="159"/>
                </a:lnTo>
                <a:lnTo>
                  <a:pt x="186" y="159"/>
                </a:lnTo>
                <a:lnTo>
                  <a:pt x="186" y="159"/>
                </a:lnTo>
                <a:lnTo>
                  <a:pt x="177" y="159"/>
                </a:lnTo>
                <a:lnTo>
                  <a:pt x="177" y="159"/>
                </a:lnTo>
                <a:lnTo>
                  <a:pt x="177" y="168"/>
                </a:lnTo>
                <a:lnTo>
                  <a:pt x="168" y="168"/>
                </a:lnTo>
                <a:lnTo>
                  <a:pt x="168" y="168"/>
                </a:lnTo>
                <a:lnTo>
                  <a:pt x="159" y="168"/>
                </a:lnTo>
                <a:lnTo>
                  <a:pt x="159" y="168"/>
                </a:lnTo>
                <a:lnTo>
                  <a:pt x="150" y="168"/>
                </a:lnTo>
                <a:lnTo>
                  <a:pt x="150" y="168"/>
                </a:lnTo>
                <a:lnTo>
                  <a:pt x="150" y="168"/>
                </a:lnTo>
                <a:lnTo>
                  <a:pt x="142" y="168"/>
                </a:lnTo>
                <a:lnTo>
                  <a:pt x="142" y="177"/>
                </a:lnTo>
                <a:lnTo>
                  <a:pt x="133" y="177"/>
                </a:lnTo>
                <a:lnTo>
                  <a:pt x="133" y="177"/>
                </a:lnTo>
                <a:lnTo>
                  <a:pt x="124" y="177"/>
                </a:lnTo>
                <a:lnTo>
                  <a:pt x="124" y="177"/>
                </a:lnTo>
                <a:lnTo>
                  <a:pt x="124" y="177"/>
                </a:lnTo>
                <a:lnTo>
                  <a:pt x="115" y="177"/>
                </a:lnTo>
                <a:lnTo>
                  <a:pt x="115" y="177"/>
                </a:lnTo>
                <a:lnTo>
                  <a:pt x="106" y="177"/>
                </a:lnTo>
                <a:lnTo>
                  <a:pt x="106" y="177"/>
                </a:lnTo>
                <a:lnTo>
                  <a:pt x="97" y="177"/>
                </a:lnTo>
                <a:lnTo>
                  <a:pt x="97" y="177"/>
                </a:lnTo>
                <a:lnTo>
                  <a:pt x="97" y="177"/>
                </a:lnTo>
                <a:lnTo>
                  <a:pt x="88" y="177"/>
                </a:lnTo>
                <a:lnTo>
                  <a:pt x="88" y="177"/>
                </a:lnTo>
                <a:lnTo>
                  <a:pt x="79" y="177"/>
                </a:lnTo>
                <a:lnTo>
                  <a:pt x="79" y="177"/>
                </a:lnTo>
                <a:lnTo>
                  <a:pt x="71" y="177"/>
                </a:lnTo>
                <a:lnTo>
                  <a:pt x="71" y="177"/>
                </a:lnTo>
                <a:lnTo>
                  <a:pt x="71" y="177"/>
                </a:lnTo>
                <a:lnTo>
                  <a:pt x="62" y="177"/>
                </a:lnTo>
                <a:lnTo>
                  <a:pt x="62" y="177"/>
                </a:lnTo>
                <a:lnTo>
                  <a:pt x="53" y="177"/>
                </a:lnTo>
                <a:lnTo>
                  <a:pt x="53" y="177"/>
                </a:lnTo>
                <a:lnTo>
                  <a:pt x="44" y="177"/>
                </a:lnTo>
                <a:lnTo>
                  <a:pt x="44" y="177"/>
                </a:lnTo>
                <a:lnTo>
                  <a:pt x="44" y="177"/>
                </a:lnTo>
                <a:lnTo>
                  <a:pt x="35" y="177"/>
                </a:lnTo>
                <a:lnTo>
                  <a:pt x="35" y="177"/>
                </a:lnTo>
                <a:lnTo>
                  <a:pt x="26" y="186"/>
                </a:lnTo>
                <a:lnTo>
                  <a:pt x="26" y="186"/>
                </a:lnTo>
                <a:lnTo>
                  <a:pt x="17" y="186"/>
                </a:lnTo>
                <a:lnTo>
                  <a:pt x="17" y="186"/>
                </a:lnTo>
                <a:lnTo>
                  <a:pt x="17" y="186"/>
                </a:lnTo>
                <a:lnTo>
                  <a:pt x="9" y="186"/>
                </a:lnTo>
                <a:lnTo>
                  <a:pt x="9" y="186"/>
                </a:lnTo>
                <a:lnTo>
                  <a:pt x="0" y="186"/>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8" name="Freeform 65"/>
          <p:cNvSpPr>
            <a:spLocks/>
          </p:cNvSpPr>
          <p:nvPr/>
        </p:nvSpPr>
        <p:spPr bwMode="auto">
          <a:xfrm>
            <a:off x="2679281" y="3243040"/>
            <a:ext cx="2137790" cy="249141"/>
          </a:xfrm>
          <a:custGeom>
            <a:avLst/>
            <a:gdLst>
              <a:gd name="T0" fmla="*/ 1569 w 1596"/>
              <a:gd name="T1" fmla="*/ 186 h 186"/>
              <a:gd name="T2" fmla="*/ 1543 w 1596"/>
              <a:gd name="T3" fmla="*/ 186 h 186"/>
              <a:gd name="T4" fmla="*/ 1516 w 1596"/>
              <a:gd name="T5" fmla="*/ 186 h 186"/>
              <a:gd name="T6" fmla="*/ 1490 w 1596"/>
              <a:gd name="T7" fmla="*/ 186 h 186"/>
              <a:gd name="T8" fmla="*/ 1463 w 1596"/>
              <a:gd name="T9" fmla="*/ 186 h 186"/>
              <a:gd name="T10" fmla="*/ 1436 w 1596"/>
              <a:gd name="T11" fmla="*/ 186 h 186"/>
              <a:gd name="T12" fmla="*/ 1410 w 1596"/>
              <a:gd name="T13" fmla="*/ 186 h 186"/>
              <a:gd name="T14" fmla="*/ 1383 w 1596"/>
              <a:gd name="T15" fmla="*/ 186 h 186"/>
              <a:gd name="T16" fmla="*/ 1357 w 1596"/>
              <a:gd name="T17" fmla="*/ 186 h 186"/>
              <a:gd name="T18" fmla="*/ 1330 w 1596"/>
              <a:gd name="T19" fmla="*/ 186 h 186"/>
              <a:gd name="T20" fmla="*/ 1303 w 1596"/>
              <a:gd name="T21" fmla="*/ 186 h 186"/>
              <a:gd name="T22" fmla="*/ 1277 w 1596"/>
              <a:gd name="T23" fmla="*/ 186 h 186"/>
              <a:gd name="T24" fmla="*/ 1250 w 1596"/>
              <a:gd name="T25" fmla="*/ 186 h 186"/>
              <a:gd name="T26" fmla="*/ 1224 w 1596"/>
              <a:gd name="T27" fmla="*/ 186 h 186"/>
              <a:gd name="T28" fmla="*/ 1197 w 1596"/>
              <a:gd name="T29" fmla="*/ 186 h 186"/>
              <a:gd name="T30" fmla="*/ 1170 w 1596"/>
              <a:gd name="T31" fmla="*/ 186 h 186"/>
              <a:gd name="T32" fmla="*/ 1144 w 1596"/>
              <a:gd name="T33" fmla="*/ 186 h 186"/>
              <a:gd name="T34" fmla="*/ 1117 w 1596"/>
              <a:gd name="T35" fmla="*/ 186 h 186"/>
              <a:gd name="T36" fmla="*/ 1091 w 1596"/>
              <a:gd name="T37" fmla="*/ 186 h 186"/>
              <a:gd name="T38" fmla="*/ 1064 w 1596"/>
              <a:gd name="T39" fmla="*/ 186 h 186"/>
              <a:gd name="T40" fmla="*/ 1037 w 1596"/>
              <a:gd name="T41" fmla="*/ 186 h 186"/>
              <a:gd name="T42" fmla="*/ 1011 w 1596"/>
              <a:gd name="T43" fmla="*/ 186 h 186"/>
              <a:gd name="T44" fmla="*/ 984 w 1596"/>
              <a:gd name="T45" fmla="*/ 186 h 186"/>
              <a:gd name="T46" fmla="*/ 958 w 1596"/>
              <a:gd name="T47" fmla="*/ 186 h 186"/>
              <a:gd name="T48" fmla="*/ 931 w 1596"/>
              <a:gd name="T49" fmla="*/ 186 h 186"/>
              <a:gd name="T50" fmla="*/ 904 w 1596"/>
              <a:gd name="T51" fmla="*/ 177 h 186"/>
              <a:gd name="T52" fmla="*/ 878 w 1596"/>
              <a:gd name="T53" fmla="*/ 177 h 186"/>
              <a:gd name="T54" fmla="*/ 851 w 1596"/>
              <a:gd name="T55" fmla="*/ 177 h 186"/>
              <a:gd name="T56" fmla="*/ 825 w 1596"/>
              <a:gd name="T57" fmla="*/ 177 h 186"/>
              <a:gd name="T58" fmla="*/ 798 w 1596"/>
              <a:gd name="T59" fmla="*/ 177 h 186"/>
              <a:gd name="T60" fmla="*/ 771 w 1596"/>
              <a:gd name="T61" fmla="*/ 177 h 186"/>
              <a:gd name="T62" fmla="*/ 745 w 1596"/>
              <a:gd name="T63" fmla="*/ 168 h 186"/>
              <a:gd name="T64" fmla="*/ 718 w 1596"/>
              <a:gd name="T65" fmla="*/ 168 h 186"/>
              <a:gd name="T66" fmla="*/ 692 w 1596"/>
              <a:gd name="T67" fmla="*/ 159 h 186"/>
              <a:gd name="T68" fmla="*/ 665 w 1596"/>
              <a:gd name="T69" fmla="*/ 159 h 186"/>
              <a:gd name="T70" fmla="*/ 638 w 1596"/>
              <a:gd name="T71" fmla="*/ 141 h 186"/>
              <a:gd name="T72" fmla="*/ 612 w 1596"/>
              <a:gd name="T73" fmla="*/ 124 h 186"/>
              <a:gd name="T74" fmla="*/ 585 w 1596"/>
              <a:gd name="T75" fmla="*/ 97 h 186"/>
              <a:gd name="T76" fmla="*/ 559 w 1596"/>
              <a:gd name="T77" fmla="*/ 62 h 186"/>
              <a:gd name="T78" fmla="*/ 532 w 1596"/>
              <a:gd name="T79" fmla="*/ 26 h 186"/>
              <a:gd name="T80" fmla="*/ 505 w 1596"/>
              <a:gd name="T81" fmla="*/ 8 h 186"/>
              <a:gd name="T82" fmla="*/ 479 w 1596"/>
              <a:gd name="T83" fmla="*/ 8 h 186"/>
              <a:gd name="T84" fmla="*/ 452 w 1596"/>
              <a:gd name="T85" fmla="*/ 26 h 186"/>
              <a:gd name="T86" fmla="*/ 426 w 1596"/>
              <a:gd name="T87" fmla="*/ 53 h 186"/>
              <a:gd name="T88" fmla="*/ 399 w 1596"/>
              <a:gd name="T89" fmla="*/ 70 h 186"/>
              <a:gd name="T90" fmla="*/ 372 w 1596"/>
              <a:gd name="T91" fmla="*/ 79 h 186"/>
              <a:gd name="T92" fmla="*/ 346 w 1596"/>
              <a:gd name="T93" fmla="*/ 97 h 186"/>
              <a:gd name="T94" fmla="*/ 319 w 1596"/>
              <a:gd name="T95" fmla="*/ 115 h 186"/>
              <a:gd name="T96" fmla="*/ 293 w 1596"/>
              <a:gd name="T97" fmla="*/ 132 h 186"/>
              <a:gd name="T98" fmla="*/ 266 w 1596"/>
              <a:gd name="T99" fmla="*/ 141 h 186"/>
              <a:gd name="T100" fmla="*/ 239 w 1596"/>
              <a:gd name="T101" fmla="*/ 150 h 186"/>
              <a:gd name="T102" fmla="*/ 213 w 1596"/>
              <a:gd name="T103" fmla="*/ 150 h 186"/>
              <a:gd name="T104" fmla="*/ 186 w 1596"/>
              <a:gd name="T105" fmla="*/ 159 h 186"/>
              <a:gd name="T106" fmla="*/ 160 w 1596"/>
              <a:gd name="T107" fmla="*/ 168 h 186"/>
              <a:gd name="T108" fmla="*/ 133 w 1596"/>
              <a:gd name="T109" fmla="*/ 177 h 186"/>
              <a:gd name="T110" fmla="*/ 106 w 1596"/>
              <a:gd name="T111" fmla="*/ 177 h 186"/>
              <a:gd name="T112" fmla="*/ 80 w 1596"/>
              <a:gd name="T113" fmla="*/ 177 h 186"/>
              <a:gd name="T114" fmla="*/ 53 w 1596"/>
              <a:gd name="T115" fmla="*/ 177 h 186"/>
              <a:gd name="T116" fmla="*/ 27 w 1596"/>
              <a:gd name="T117" fmla="*/ 177 h 186"/>
              <a:gd name="T118" fmla="*/ 0 w 1596"/>
              <a:gd name="T119"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96" h="186">
                <a:moveTo>
                  <a:pt x="1596" y="186"/>
                </a:moveTo>
                <a:lnTo>
                  <a:pt x="1587" y="186"/>
                </a:lnTo>
                <a:lnTo>
                  <a:pt x="1587" y="186"/>
                </a:lnTo>
                <a:lnTo>
                  <a:pt x="1578" y="186"/>
                </a:lnTo>
                <a:lnTo>
                  <a:pt x="1578" y="186"/>
                </a:lnTo>
                <a:lnTo>
                  <a:pt x="1569" y="186"/>
                </a:lnTo>
                <a:lnTo>
                  <a:pt x="1569" y="186"/>
                </a:lnTo>
                <a:lnTo>
                  <a:pt x="1569" y="186"/>
                </a:lnTo>
                <a:lnTo>
                  <a:pt x="1561" y="186"/>
                </a:lnTo>
                <a:lnTo>
                  <a:pt x="1561" y="186"/>
                </a:lnTo>
                <a:lnTo>
                  <a:pt x="1552" y="186"/>
                </a:lnTo>
                <a:lnTo>
                  <a:pt x="1552" y="186"/>
                </a:lnTo>
                <a:lnTo>
                  <a:pt x="1543" y="186"/>
                </a:lnTo>
                <a:lnTo>
                  <a:pt x="1543" y="186"/>
                </a:lnTo>
                <a:lnTo>
                  <a:pt x="1543" y="186"/>
                </a:lnTo>
                <a:lnTo>
                  <a:pt x="1534" y="186"/>
                </a:lnTo>
                <a:lnTo>
                  <a:pt x="1534" y="186"/>
                </a:lnTo>
                <a:lnTo>
                  <a:pt x="1525" y="186"/>
                </a:lnTo>
                <a:lnTo>
                  <a:pt x="1525" y="186"/>
                </a:lnTo>
                <a:lnTo>
                  <a:pt x="1516" y="186"/>
                </a:lnTo>
                <a:lnTo>
                  <a:pt x="1516" y="186"/>
                </a:lnTo>
                <a:lnTo>
                  <a:pt x="1516" y="186"/>
                </a:lnTo>
                <a:lnTo>
                  <a:pt x="1507" y="186"/>
                </a:lnTo>
                <a:lnTo>
                  <a:pt x="1507" y="186"/>
                </a:lnTo>
                <a:lnTo>
                  <a:pt x="1498" y="186"/>
                </a:lnTo>
                <a:lnTo>
                  <a:pt x="1498" y="186"/>
                </a:lnTo>
                <a:lnTo>
                  <a:pt x="1490" y="186"/>
                </a:lnTo>
                <a:lnTo>
                  <a:pt x="1490" y="186"/>
                </a:lnTo>
                <a:lnTo>
                  <a:pt x="1490" y="186"/>
                </a:lnTo>
                <a:lnTo>
                  <a:pt x="1481" y="186"/>
                </a:lnTo>
                <a:lnTo>
                  <a:pt x="1481" y="186"/>
                </a:lnTo>
                <a:lnTo>
                  <a:pt x="1472" y="186"/>
                </a:lnTo>
                <a:lnTo>
                  <a:pt x="1472" y="186"/>
                </a:lnTo>
                <a:lnTo>
                  <a:pt x="1463" y="186"/>
                </a:lnTo>
                <a:lnTo>
                  <a:pt x="1463" y="186"/>
                </a:lnTo>
                <a:lnTo>
                  <a:pt x="1463" y="186"/>
                </a:lnTo>
                <a:lnTo>
                  <a:pt x="1454" y="186"/>
                </a:lnTo>
                <a:lnTo>
                  <a:pt x="1454" y="186"/>
                </a:lnTo>
                <a:lnTo>
                  <a:pt x="1445" y="186"/>
                </a:lnTo>
                <a:lnTo>
                  <a:pt x="1445" y="186"/>
                </a:lnTo>
                <a:lnTo>
                  <a:pt x="1436" y="186"/>
                </a:lnTo>
                <a:lnTo>
                  <a:pt x="1436" y="186"/>
                </a:lnTo>
                <a:lnTo>
                  <a:pt x="1436" y="186"/>
                </a:lnTo>
                <a:lnTo>
                  <a:pt x="1428" y="186"/>
                </a:lnTo>
                <a:lnTo>
                  <a:pt x="1428" y="186"/>
                </a:lnTo>
                <a:lnTo>
                  <a:pt x="1419" y="186"/>
                </a:lnTo>
                <a:lnTo>
                  <a:pt x="1419" y="186"/>
                </a:lnTo>
                <a:lnTo>
                  <a:pt x="1410" y="186"/>
                </a:lnTo>
                <a:lnTo>
                  <a:pt x="1410" y="186"/>
                </a:lnTo>
                <a:lnTo>
                  <a:pt x="1410" y="186"/>
                </a:lnTo>
                <a:lnTo>
                  <a:pt x="1401" y="186"/>
                </a:lnTo>
                <a:lnTo>
                  <a:pt x="1401" y="186"/>
                </a:lnTo>
                <a:lnTo>
                  <a:pt x="1392" y="186"/>
                </a:lnTo>
                <a:lnTo>
                  <a:pt x="1392" y="186"/>
                </a:lnTo>
                <a:lnTo>
                  <a:pt x="1383" y="186"/>
                </a:lnTo>
                <a:lnTo>
                  <a:pt x="1383" y="186"/>
                </a:lnTo>
                <a:lnTo>
                  <a:pt x="1383" y="186"/>
                </a:lnTo>
                <a:lnTo>
                  <a:pt x="1374" y="186"/>
                </a:lnTo>
                <a:lnTo>
                  <a:pt x="1374" y="186"/>
                </a:lnTo>
                <a:lnTo>
                  <a:pt x="1365" y="186"/>
                </a:lnTo>
                <a:lnTo>
                  <a:pt x="1365" y="186"/>
                </a:lnTo>
                <a:lnTo>
                  <a:pt x="1357" y="186"/>
                </a:lnTo>
                <a:lnTo>
                  <a:pt x="1357" y="186"/>
                </a:lnTo>
                <a:lnTo>
                  <a:pt x="1357" y="186"/>
                </a:lnTo>
                <a:lnTo>
                  <a:pt x="1348" y="186"/>
                </a:lnTo>
                <a:lnTo>
                  <a:pt x="1348" y="186"/>
                </a:lnTo>
                <a:lnTo>
                  <a:pt x="1339" y="186"/>
                </a:lnTo>
                <a:lnTo>
                  <a:pt x="1339" y="186"/>
                </a:lnTo>
                <a:lnTo>
                  <a:pt x="1330" y="186"/>
                </a:lnTo>
                <a:lnTo>
                  <a:pt x="1330" y="186"/>
                </a:lnTo>
                <a:lnTo>
                  <a:pt x="1330" y="186"/>
                </a:lnTo>
                <a:lnTo>
                  <a:pt x="1321" y="186"/>
                </a:lnTo>
                <a:lnTo>
                  <a:pt x="1321" y="186"/>
                </a:lnTo>
                <a:lnTo>
                  <a:pt x="1312" y="186"/>
                </a:lnTo>
                <a:lnTo>
                  <a:pt x="1312" y="186"/>
                </a:lnTo>
                <a:lnTo>
                  <a:pt x="1303" y="186"/>
                </a:lnTo>
                <a:lnTo>
                  <a:pt x="1303" y="186"/>
                </a:lnTo>
                <a:lnTo>
                  <a:pt x="1303" y="186"/>
                </a:lnTo>
                <a:lnTo>
                  <a:pt x="1295" y="186"/>
                </a:lnTo>
                <a:lnTo>
                  <a:pt x="1295" y="186"/>
                </a:lnTo>
                <a:lnTo>
                  <a:pt x="1286" y="186"/>
                </a:lnTo>
                <a:lnTo>
                  <a:pt x="1286" y="186"/>
                </a:lnTo>
                <a:lnTo>
                  <a:pt x="1277" y="186"/>
                </a:lnTo>
                <a:lnTo>
                  <a:pt x="1277" y="186"/>
                </a:lnTo>
                <a:lnTo>
                  <a:pt x="1277" y="186"/>
                </a:lnTo>
                <a:lnTo>
                  <a:pt x="1268" y="186"/>
                </a:lnTo>
                <a:lnTo>
                  <a:pt x="1268" y="186"/>
                </a:lnTo>
                <a:lnTo>
                  <a:pt x="1259" y="186"/>
                </a:lnTo>
                <a:lnTo>
                  <a:pt x="1259" y="186"/>
                </a:lnTo>
                <a:lnTo>
                  <a:pt x="1250" y="186"/>
                </a:lnTo>
                <a:lnTo>
                  <a:pt x="1250" y="186"/>
                </a:lnTo>
                <a:lnTo>
                  <a:pt x="1250" y="186"/>
                </a:lnTo>
                <a:lnTo>
                  <a:pt x="1241" y="186"/>
                </a:lnTo>
                <a:lnTo>
                  <a:pt x="1241" y="186"/>
                </a:lnTo>
                <a:lnTo>
                  <a:pt x="1232" y="186"/>
                </a:lnTo>
                <a:lnTo>
                  <a:pt x="1232" y="186"/>
                </a:lnTo>
                <a:lnTo>
                  <a:pt x="1224" y="186"/>
                </a:lnTo>
                <a:lnTo>
                  <a:pt x="1224" y="186"/>
                </a:lnTo>
                <a:lnTo>
                  <a:pt x="1224" y="186"/>
                </a:lnTo>
                <a:lnTo>
                  <a:pt x="1215" y="186"/>
                </a:lnTo>
                <a:lnTo>
                  <a:pt x="1215" y="186"/>
                </a:lnTo>
                <a:lnTo>
                  <a:pt x="1206" y="186"/>
                </a:lnTo>
                <a:lnTo>
                  <a:pt x="1206" y="186"/>
                </a:lnTo>
                <a:lnTo>
                  <a:pt x="1197" y="186"/>
                </a:lnTo>
                <a:lnTo>
                  <a:pt x="1197" y="186"/>
                </a:lnTo>
                <a:lnTo>
                  <a:pt x="1197" y="186"/>
                </a:lnTo>
                <a:lnTo>
                  <a:pt x="1188" y="186"/>
                </a:lnTo>
                <a:lnTo>
                  <a:pt x="1188" y="186"/>
                </a:lnTo>
                <a:lnTo>
                  <a:pt x="1179" y="186"/>
                </a:lnTo>
                <a:lnTo>
                  <a:pt x="1179" y="186"/>
                </a:lnTo>
                <a:lnTo>
                  <a:pt x="1170" y="186"/>
                </a:lnTo>
                <a:lnTo>
                  <a:pt x="1170" y="186"/>
                </a:lnTo>
                <a:lnTo>
                  <a:pt x="1170" y="186"/>
                </a:lnTo>
                <a:lnTo>
                  <a:pt x="1162" y="186"/>
                </a:lnTo>
                <a:lnTo>
                  <a:pt x="1162" y="186"/>
                </a:lnTo>
                <a:lnTo>
                  <a:pt x="1153" y="186"/>
                </a:lnTo>
                <a:lnTo>
                  <a:pt x="1153" y="186"/>
                </a:lnTo>
                <a:lnTo>
                  <a:pt x="1144" y="186"/>
                </a:lnTo>
                <a:lnTo>
                  <a:pt x="1144" y="186"/>
                </a:lnTo>
                <a:lnTo>
                  <a:pt x="1144" y="186"/>
                </a:lnTo>
                <a:lnTo>
                  <a:pt x="1135" y="186"/>
                </a:lnTo>
                <a:lnTo>
                  <a:pt x="1135" y="186"/>
                </a:lnTo>
                <a:lnTo>
                  <a:pt x="1126" y="186"/>
                </a:lnTo>
                <a:lnTo>
                  <a:pt x="1126" y="186"/>
                </a:lnTo>
                <a:lnTo>
                  <a:pt x="1126" y="186"/>
                </a:lnTo>
                <a:lnTo>
                  <a:pt x="1117" y="186"/>
                </a:lnTo>
                <a:lnTo>
                  <a:pt x="1117" y="186"/>
                </a:lnTo>
                <a:lnTo>
                  <a:pt x="1108" y="186"/>
                </a:lnTo>
                <a:lnTo>
                  <a:pt x="1108" y="186"/>
                </a:lnTo>
                <a:lnTo>
                  <a:pt x="1100" y="186"/>
                </a:lnTo>
                <a:lnTo>
                  <a:pt x="1100" y="186"/>
                </a:lnTo>
                <a:lnTo>
                  <a:pt x="1091" y="186"/>
                </a:lnTo>
                <a:lnTo>
                  <a:pt x="1091" y="186"/>
                </a:lnTo>
                <a:lnTo>
                  <a:pt x="1091" y="186"/>
                </a:lnTo>
                <a:lnTo>
                  <a:pt x="1082" y="186"/>
                </a:lnTo>
                <a:lnTo>
                  <a:pt x="1082" y="186"/>
                </a:lnTo>
                <a:lnTo>
                  <a:pt x="1073" y="186"/>
                </a:lnTo>
                <a:lnTo>
                  <a:pt x="1073" y="186"/>
                </a:lnTo>
                <a:lnTo>
                  <a:pt x="1064" y="186"/>
                </a:lnTo>
                <a:lnTo>
                  <a:pt x="1064" y="186"/>
                </a:lnTo>
                <a:lnTo>
                  <a:pt x="1064" y="186"/>
                </a:lnTo>
                <a:lnTo>
                  <a:pt x="1055" y="186"/>
                </a:lnTo>
                <a:lnTo>
                  <a:pt x="1055" y="186"/>
                </a:lnTo>
                <a:lnTo>
                  <a:pt x="1046" y="186"/>
                </a:lnTo>
                <a:lnTo>
                  <a:pt x="1046" y="186"/>
                </a:lnTo>
                <a:lnTo>
                  <a:pt x="1037" y="186"/>
                </a:lnTo>
                <a:lnTo>
                  <a:pt x="1037" y="186"/>
                </a:lnTo>
                <a:lnTo>
                  <a:pt x="1037" y="186"/>
                </a:lnTo>
                <a:lnTo>
                  <a:pt x="1029" y="186"/>
                </a:lnTo>
                <a:lnTo>
                  <a:pt x="1029" y="186"/>
                </a:lnTo>
                <a:lnTo>
                  <a:pt x="1020" y="186"/>
                </a:lnTo>
                <a:lnTo>
                  <a:pt x="1020" y="186"/>
                </a:lnTo>
                <a:lnTo>
                  <a:pt x="1020" y="186"/>
                </a:lnTo>
                <a:lnTo>
                  <a:pt x="1011" y="186"/>
                </a:lnTo>
                <a:lnTo>
                  <a:pt x="1011" y="186"/>
                </a:lnTo>
                <a:lnTo>
                  <a:pt x="1002" y="186"/>
                </a:lnTo>
                <a:lnTo>
                  <a:pt x="1002" y="186"/>
                </a:lnTo>
                <a:lnTo>
                  <a:pt x="993" y="186"/>
                </a:lnTo>
                <a:lnTo>
                  <a:pt x="993" y="186"/>
                </a:lnTo>
                <a:lnTo>
                  <a:pt x="993" y="186"/>
                </a:lnTo>
                <a:lnTo>
                  <a:pt x="984" y="186"/>
                </a:lnTo>
                <a:lnTo>
                  <a:pt x="984" y="186"/>
                </a:lnTo>
                <a:lnTo>
                  <a:pt x="975" y="186"/>
                </a:lnTo>
                <a:lnTo>
                  <a:pt x="975" y="186"/>
                </a:lnTo>
                <a:lnTo>
                  <a:pt x="967" y="186"/>
                </a:lnTo>
                <a:lnTo>
                  <a:pt x="967" y="186"/>
                </a:lnTo>
                <a:lnTo>
                  <a:pt x="958" y="186"/>
                </a:lnTo>
                <a:lnTo>
                  <a:pt x="958" y="186"/>
                </a:lnTo>
                <a:lnTo>
                  <a:pt x="958" y="186"/>
                </a:lnTo>
                <a:lnTo>
                  <a:pt x="949" y="186"/>
                </a:lnTo>
                <a:lnTo>
                  <a:pt x="949" y="186"/>
                </a:lnTo>
                <a:lnTo>
                  <a:pt x="940" y="186"/>
                </a:lnTo>
                <a:lnTo>
                  <a:pt x="940" y="186"/>
                </a:lnTo>
                <a:lnTo>
                  <a:pt x="931" y="186"/>
                </a:lnTo>
                <a:lnTo>
                  <a:pt x="931" y="186"/>
                </a:lnTo>
                <a:lnTo>
                  <a:pt x="931" y="186"/>
                </a:lnTo>
                <a:lnTo>
                  <a:pt x="922" y="177"/>
                </a:lnTo>
                <a:lnTo>
                  <a:pt x="922" y="177"/>
                </a:lnTo>
                <a:lnTo>
                  <a:pt x="913" y="177"/>
                </a:lnTo>
                <a:lnTo>
                  <a:pt x="913" y="177"/>
                </a:lnTo>
                <a:lnTo>
                  <a:pt x="913" y="177"/>
                </a:lnTo>
                <a:lnTo>
                  <a:pt x="904" y="177"/>
                </a:lnTo>
                <a:lnTo>
                  <a:pt x="904" y="177"/>
                </a:lnTo>
                <a:lnTo>
                  <a:pt x="896" y="177"/>
                </a:lnTo>
                <a:lnTo>
                  <a:pt x="896" y="177"/>
                </a:lnTo>
                <a:lnTo>
                  <a:pt x="887" y="177"/>
                </a:lnTo>
                <a:lnTo>
                  <a:pt x="887" y="177"/>
                </a:lnTo>
                <a:lnTo>
                  <a:pt x="887" y="177"/>
                </a:lnTo>
                <a:lnTo>
                  <a:pt x="878" y="177"/>
                </a:lnTo>
                <a:lnTo>
                  <a:pt x="878" y="177"/>
                </a:lnTo>
                <a:lnTo>
                  <a:pt x="869" y="177"/>
                </a:lnTo>
                <a:lnTo>
                  <a:pt x="869" y="177"/>
                </a:lnTo>
                <a:lnTo>
                  <a:pt x="860" y="177"/>
                </a:lnTo>
                <a:lnTo>
                  <a:pt x="860" y="177"/>
                </a:lnTo>
                <a:lnTo>
                  <a:pt x="851" y="177"/>
                </a:lnTo>
                <a:lnTo>
                  <a:pt x="851" y="177"/>
                </a:lnTo>
                <a:lnTo>
                  <a:pt x="851" y="177"/>
                </a:lnTo>
                <a:lnTo>
                  <a:pt x="842" y="177"/>
                </a:lnTo>
                <a:lnTo>
                  <a:pt x="842" y="177"/>
                </a:lnTo>
                <a:lnTo>
                  <a:pt x="834" y="177"/>
                </a:lnTo>
                <a:lnTo>
                  <a:pt x="834" y="177"/>
                </a:lnTo>
                <a:lnTo>
                  <a:pt x="834" y="177"/>
                </a:lnTo>
                <a:lnTo>
                  <a:pt x="825" y="177"/>
                </a:lnTo>
                <a:lnTo>
                  <a:pt x="825" y="177"/>
                </a:lnTo>
                <a:lnTo>
                  <a:pt x="816" y="177"/>
                </a:lnTo>
                <a:lnTo>
                  <a:pt x="816" y="177"/>
                </a:lnTo>
                <a:lnTo>
                  <a:pt x="807" y="177"/>
                </a:lnTo>
                <a:lnTo>
                  <a:pt x="807" y="177"/>
                </a:lnTo>
                <a:lnTo>
                  <a:pt x="807" y="177"/>
                </a:lnTo>
                <a:lnTo>
                  <a:pt x="798" y="177"/>
                </a:lnTo>
                <a:lnTo>
                  <a:pt x="798" y="177"/>
                </a:lnTo>
                <a:lnTo>
                  <a:pt x="789" y="177"/>
                </a:lnTo>
                <a:lnTo>
                  <a:pt x="789" y="177"/>
                </a:lnTo>
                <a:lnTo>
                  <a:pt x="780" y="177"/>
                </a:lnTo>
                <a:lnTo>
                  <a:pt x="780" y="177"/>
                </a:lnTo>
                <a:lnTo>
                  <a:pt x="780" y="177"/>
                </a:lnTo>
                <a:lnTo>
                  <a:pt x="771" y="177"/>
                </a:lnTo>
                <a:lnTo>
                  <a:pt x="771" y="177"/>
                </a:lnTo>
                <a:lnTo>
                  <a:pt x="763" y="177"/>
                </a:lnTo>
                <a:lnTo>
                  <a:pt x="763" y="177"/>
                </a:lnTo>
                <a:lnTo>
                  <a:pt x="754" y="177"/>
                </a:lnTo>
                <a:lnTo>
                  <a:pt x="754" y="168"/>
                </a:lnTo>
                <a:lnTo>
                  <a:pt x="745" y="168"/>
                </a:lnTo>
                <a:lnTo>
                  <a:pt x="745" y="168"/>
                </a:lnTo>
                <a:lnTo>
                  <a:pt x="745" y="168"/>
                </a:lnTo>
                <a:lnTo>
                  <a:pt x="736" y="168"/>
                </a:lnTo>
                <a:lnTo>
                  <a:pt x="736" y="168"/>
                </a:lnTo>
                <a:lnTo>
                  <a:pt x="727" y="168"/>
                </a:lnTo>
                <a:lnTo>
                  <a:pt x="727" y="168"/>
                </a:lnTo>
                <a:lnTo>
                  <a:pt x="727" y="168"/>
                </a:lnTo>
                <a:lnTo>
                  <a:pt x="718" y="168"/>
                </a:lnTo>
                <a:lnTo>
                  <a:pt x="718" y="168"/>
                </a:lnTo>
                <a:lnTo>
                  <a:pt x="709" y="168"/>
                </a:lnTo>
                <a:lnTo>
                  <a:pt x="709" y="168"/>
                </a:lnTo>
                <a:lnTo>
                  <a:pt x="701" y="168"/>
                </a:lnTo>
                <a:lnTo>
                  <a:pt x="701" y="168"/>
                </a:lnTo>
                <a:lnTo>
                  <a:pt x="701" y="168"/>
                </a:lnTo>
                <a:lnTo>
                  <a:pt x="692" y="159"/>
                </a:lnTo>
                <a:lnTo>
                  <a:pt x="692" y="159"/>
                </a:lnTo>
                <a:lnTo>
                  <a:pt x="683" y="159"/>
                </a:lnTo>
                <a:lnTo>
                  <a:pt x="683" y="159"/>
                </a:lnTo>
                <a:lnTo>
                  <a:pt x="674" y="159"/>
                </a:lnTo>
                <a:lnTo>
                  <a:pt x="674" y="159"/>
                </a:lnTo>
                <a:lnTo>
                  <a:pt x="674" y="159"/>
                </a:lnTo>
                <a:lnTo>
                  <a:pt x="665" y="159"/>
                </a:lnTo>
                <a:lnTo>
                  <a:pt x="665" y="150"/>
                </a:lnTo>
                <a:lnTo>
                  <a:pt x="656" y="150"/>
                </a:lnTo>
                <a:lnTo>
                  <a:pt x="656" y="150"/>
                </a:lnTo>
                <a:lnTo>
                  <a:pt x="647" y="150"/>
                </a:lnTo>
                <a:lnTo>
                  <a:pt x="647" y="150"/>
                </a:lnTo>
                <a:lnTo>
                  <a:pt x="647" y="141"/>
                </a:lnTo>
                <a:lnTo>
                  <a:pt x="638" y="141"/>
                </a:lnTo>
                <a:lnTo>
                  <a:pt x="638" y="141"/>
                </a:lnTo>
                <a:lnTo>
                  <a:pt x="630" y="141"/>
                </a:lnTo>
                <a:lnTo>
                  <a:pt x="630" y="141"/>
                </a:lnTo>
                <a:lnTo>
                  <a:pt x="621" y="132"/>
                </a:lnTo>
                <a:lnTo>
                  <a:pt x="621" y="132"/>
                </a:lnTo>
                <a:lnTo>
                  <a:pt x="621" y="132"/>
                </a:lnTo>
                <a:lnTo>
                  <a:pt x="612" y="124"/>
                </a:lnTo>
                <a:lnTo>
                  <a:pt x="612" y="124"/>
                </a:lnTo>
                <a:lnTo>
                  <a:pt x="603" y="115"/>
                </a:lnTo>
                <a:lnTo>
                  <a:pt x="603" y="115"/>
                </a:lnTo>
                <a:lnTo>
                  <a:pt x="594" y="115"/>
                </a:lnTo>
                <a:lnTo>
                  <a:pt x="594" y="106"/>
                </a:lnTo>
                <a:lnTo>
                  <a:pt x="594" y="106"/>
                </a:lnTo>
                <a:lnTo>
                  <a:pt x="585" y="97"/>
                </a:lnTo>
                <a:lnTo>
                  <a:pt x="585" y="97"/>
                </a:lnTo>
                <a:lnTo>
                  <a:pt x="576" y="88"/>
                </a:lnTo>
                <a:lnTo>
                  <a:pt x="576" y="88"/>
                </a:lnTo>
                <a:lnTo>
                  <a:pt x="568" y="79"/>
                </a:lnTo>
                <a:lnTo>
                  <a:pt x="568" y="70"/>
                </a:lnTo>
                <a:lnTo>
                  <a:pt x="568" y="70"/>
                </a:lnTo>
                <a:lnTo>
                  <a:pt x="559" y="62"/>
                </a:lnTo>
                <a:lnTo>
                  <a:pt x="559" y="62"/>
                </a:lnTo>
                <a:lnTo>
                  <a:pt x="550" y="53"/>
                </a:lnTo>
                <a:lnTo>
                  <a:pt x="550" y="44"/>
                </a:lnTo>
                <a:lnTo>
                  <a:pt x="541" y="44"/>
                </a:lnTo>
                <a:lnTo>
                  <a:pt x="541" y="35"/>
                </a:lnTo>
                <a:lnTo>
                  <a:pt x="541" y="26"/>
                </a:lnTo>
                <a:lnTo>
                  <a:pt x="532" y="26"/>
                </a:lnTo>
                <a:lnTo>
                  <a:pt x="532" y="17"/>
                </a:lnTo>
                <a:lnTo>
                  <a:pt x="523" y="17"/>
                </a:lnTo>
                <a:lnTo>
                  <a:pt x="523" y="17"/>
                </a:lnTo>
                <a:lnTo>
                  <a:pt x="514" y="8"/>
                </a:lnTo>
                <a:lnTo>
                  <a:pt x="514" y="8"/>
                </a:lnTo>
                <a:lnTo>
                  <a:pt x="514" y="8"/>
                </a:lnTo>
                <a:lnTo>
                  <a:pt x="505" y="8"/>
                </a:lnTo>
                <a:lnTo>
                  <a:pt x="505" y="0"/>
                </a:lnTo>
                <a:lnTo>
                  <a:pt x="497" y="0"/>
                </a:lnTo>
                <a:lnTo>
                  <a:pt x="497" y="0"/>
                </a:lnTo>
                <a:lnTo>
                  <a:pt x="488" y="0"/>
                </a:lnTo>
                <a:lnTo>
                  <a:pt x="488" y="8"/>
                </a:lnTo>
                <a:lnTo>
                  <a:pt x="488" y="8"/>
                </a:lnTo>
                <a:lnTo>
                  <a:pt x="479" y="8"/>
                </a:lnTo>
                <a:lnTo>
                  <a:pt x="479" y="8"/>
                </a:lnTo>
                <a:lnTo>
                  <a:pt x="470" y="8"/>
                </a:lnTo>
                <a:lnTo>
                  <a:pt x="470" y="17"/>
                </a:lnTo>
                <a:lnTo>
                  <a:pt x="461" y="17"/>
                </a:lnTo>
                <a:lnTo>
                  <a:pt x="461" y="17"/>
                </a:lnTo>
                <a:lnTo>
                  <a:pt x="461" y="26"/>
                </a:lnTo>
                <a:lnTo>
                  <a:pt x="452" y="26"/>
                </a:lnTo>
                <a:lnTo>
                  <a:pt x="452" y="35"/>
                </a:lnTo>
                <a:lnTo>
                  <a:pt x="443" y="35"/>
                </a:lnTo>
                <a:lnTo>
                  <a:pt x="443" y="35"/>
                </a:lnTo>
                <a:lnTo>
                  <a:pt x="435" y="44"/>
                </a:lnTo>
                <a:lnTo>
                  <a:pt x="435" y="44"/>
                </a:lnTo>
                <a:lnTo>
                  <a:pt x="435" y="53"/>
                </a:lnTo>
                <a:lnTo>
                  <a:pt x="426" y="53"/>
                </a:lnTo>
                <a:lnTo>
                  <a:pt x="426" y="53"/>
                </a:lnTo>
                <a:lnTo>
                  <a:pt x="417" y="62"/>
                </a:lnTo>
                <a:lnTo>
                  <a:pt x="417" y="62"/>
                </a:lnTo>
                <a:lnTo>
                  <a:pt x="408" y="62"/>
                </a:lnTo>
                <a:lnTo>
                  <a:pt x="408" y="62"/>
                </a:lnTo>
                <a:lnTo>
                  <a:pt x="408" y="70"/>
                </a:lnTo>
                <a:lnTo>
                  <a:pt x="399" y="70"/>
                </a:lnTo>
                <a:lnTo>
                  <a:pt x="399" y="70"/>
                </a:lnTo>
                <a:lnTo>
                  <a:pt x="390" y="70"/>
                </a:lnTo>
                <a:lnTo>
                  <a:pt x="390" y="70"/>
                </a:lnTo>
                <a:lnTo>
                  <a:pt x="381" y="79"/>
                </a:lnTo>
                <a:lnTo>
                  <a:pt x="381" y="79"/>
                </a:lnTo>
                <a:lnTo>
                  <a:pt x="381" y="79"/>
                </a:lnTo>
                <a:lnTo>
                  <a:pt x="372" y="79"/>
                </a:lnTo>
                <a:lnTo>
                  <a:pt x="372" y="79"/>
                </a:lnTo>
                <a:lnTo>
                  <a:pt x="364" y="88"/>
                </a:lnTo>
                <a:lnTo>
                  <a:pt x="364" y="88"/>
                </a:lnTo>
                <a:lnTo>
                  <a:pt x="355" y="88"/>
                </a:lnTo>
                <a:lnTo>
                  <a:pt x="355" y="88"/>
                </a:lnTo>
                <a:lnTo>
                  <a:pt x="355" y="88"/>
                </a:lnTo>
                <a:lnTo>
                  <a:pt x="346" y="97"/>
                </a:lnTo>
                <a:lnTo>
                  <a:pt x="346" y="97"/>
                </a:lnTo>
                <a:lnTo>
                  <a:pt x="337" y="97"/>
                </a:lnTo>
                <a:lnTo>
                  <a:pt x="337" y="97"/>
                </a:lnTo>
                <a:lnTo>
                  <a:pt x="328" y="106"/>
                </a:lnTo>
                <a:lnTo>
                  <a:pt x="328" y="106"/>
                </a:lnTo>
                <a:lnTo>
                  <a:pt x="328" y="106"/>
                </a:lnTo>
                <a:lnTo>
                  <a:pt x="319" y="115"/>
                </a:lnTo>
                <a:lnTo>
                  <a:pt x="319" y="115"/>
                </a:lnTo>
                <a:lnTo>
                  <a:pt x="310" y="115"/>
                </a:lnTo>
                <a:lnTo>
                  <a:pt x="310" y="115"/>
                </a:lnTo>
                <a:lnTo>
                  <a:pt x="302" y="124"/>
                </a:lnTo>
                <a:lnTo>
                  <a:pt x="302" y="124"/>
                </a:lnTo>
                <a:lnTo>
                  <a:pt x="302" y="124"/>
                </a:lnTo>
                <a:lnTo>
                  <a:pt x="293" y="132"/>
                </a:lnTo>
                <a:lnTo>
                  <a:pt x="293" y="132"/>
                </a:lnTo>
                <a:lnTo>
                  <a:pt x="284" y="132"/>
                </a:lnTo>
                <a:lnTo>
                  <a:pt x="284" y="132"/>
                </a:lnTo>
                <a:lnTo>
                  <a:pt x="275" y="141"/>
                </a:lnTo>
                <a:lnTo>
                  <a:pt x="275" y="141"/>
                </a:lnTo>
                <a:lnTo>
                  <a:pt x="275" y="141"/>
                </a:lnTo>
                <a:lnTo>
                  <a:pt x="266" y="141"/>
                </a:lnTo>
                <a:lnTo>
                  <a:pt x="266" y="141"/>
                </a:lnTo>
                <a:lnTo>
                  <a:pt x="257" y="141"/>
                </a:lnTo>
                <a:lnTo>
                  <a:pt x="257" y="150"/>
                </a:lnTo>
                <a:lnTo>
                  <a:pt x="248" y="150"/>
                </a:lnTo>
                <a:lnTo>
                  <a:pt x="248" y="150"/>
                </a:lnTo>
                <a:lnTo>
                  <a:pt x="248" y="150"/>
                </a:lnTo>
                <a:lnTo>
                  <a:pt x="239" y="150"/>
                </a:lnTo>
                <a:lnTo>
                  <a:pt x="239" y="150"/>
                </a:lnTo>
                <a:lnTo>
                  <a:pt x="231" y="150"/>
                </a:lnTo>
                <a:lnTo>
                  <a:pt x="231" y="150"/>
                </a:lnTo>
                <a:lnTo>
                  <a:pt x="222" y="150"/>
                </a:lnTo>
                <a:lnTo>
                  <a:pt x="222" y="150"/>
                </a:lnTo>
                <a:lnTo>
                  <a:pt x="222" y="150"/>
                </a:lnTo>
                <a:lnTo>
                  <a:pt x="213" y="150"/>
                </a:lnTo>
                <a:lnTo>
                  <a:pt x="213" y="150"/>
                </a:lnTo>
                <a:lnTo>
                  <a:pt x="204" y="150"/>
                </a:lnTo>
                <a:lnTo>
                  <a:pt x="204" y="159"/>
                </a:lnTo>
                <a:lnTo>
                  <a:pt x="195" y="159"/>
                </a:lnTo>
                <a:lnTo>
                  <a:pt x="195" y="159"/>
                </a:lnTo>
                <a:lnTo>
                  <a:pt x="195" y="159"/>
                </a:lnTo>
                <a:lnTo>
                  <a:pt x="186" y="159"/>
                </a:lnTo>
                <a:lnTo>
                  <a:pt x="186" y="159"/>
                </a:lnTo>
                <a:lnTo>
                  <a:pt x="177" y="159"/>
                </a:lnTo>
                <a:lnTo>
                  <a:pt x="177" y="159"/>
                </a:lnTo>
                <a:lnTo>
                  <a:pt x="169" y="159"/>
                </a:lnTo>
                <a:lnTo>
                  <a:pt x="169" y="168"/>
                </a:lnTo>
                <a:lnTo>
                  <a:pt x="169" y="168"/>
                </a:lnTo>
                <a:lnTo>
                  <a:pt x="160" y="168"/>
                </a:lnTo>
                <a:lnTo>
                  <a:pt x="160" y="168"/>
                </a:lnTo>
                <a:lnTo>
                  <a:pt x="151" y="168"/>
                </a:lnTo>
                <a:lnTo>
                  <a:pt x="151" y="168"/>
                </a:lnTo>
                <a:lnTo>
                  <a:pt x="142" y="168"/>
                </a:lnTo>
                <a:lnTo>
                  <a:pt x="142" y="168"/>
                </a:lnTo>
                <a:lnTo>
                  <a:pt x="142" y="168"/>
                </a:lnTo>
                <a:lnTo>
                  <a:pt x="133" y="177"/>
                </a:lnTo>
                <a:lnTo>
                  <a:pt x="133" y="177"/>
                </a:lnTo>
                <a:lnTo>
                  <a:pt x="124" y="177"/>
                </a:lnTo>
                <a:lnTo>
                  <a:pt x="124" y="177"/>
                </a:lnTo>
                <a:lnTo>
                  <a:pt x="115" y="177"/>
                </a:lnTo>
                <a:lnTo>
                  <a:pt x="115" y="177"/>
                </a:lnTo>
                <a:lnTo>
                  <a:pt x="115" y="177"/>
                </a:lnTo>
                <a:lnTo>
                  <a:pt x="106" y="177"/>
                </a:lnTo>
                <a:lnTo>
                  <a:pt x="106" y="177"/>
                </a:lnTo>
                <a:lnTo>
                  <a:pt x="98" y="177"/>
                </a:lnTo>
                <a:lnTo>
                  <a:pt x="98" y="177"/>
                </a:lnTo>
                <a:lnTo>
                  <a:pt x="89" y="177"/>
                </a:lnTo>
                <a:lnTo>
                  <a:pt x="89" y="177"/>
                </a:lnTo>
                <a:lnTo>
                  <a:pt x="89" y="177"/>
                </a:lnTo>
                <a:lnTo>
                  <a:pt x="80" y="177"/>
                </a:lnTo>
                <a:lnTo>
                  <a:pt x="80" y="177"/>
                </a:lnTo>
                <a:lnTo>
                  <a:pt x="71" y="177"/>
                </a:lnTo>
                <a:lnTo>
                  <a:pt x="71" y="177"/>
                </a:lnTo>
                <a:lnTo>
                  <a:pt x="71" y="177"/>
                </a:lnTo>
                <a:lnTo>
                  <a:pt x="62" y="177"/>
                </a:lnTo>
                <a:lnTo>
                  <a:pt x="62" y="177"/>
                </a:lnTo>
                <a:lnTo>
                  <a:pt x="53" y="177"/>
                </a:lnTo>
                <a:lnTo>
                  <a:pt x="53" y="177"/>
                </a:lnTo>
                <a:lnTo>
                  <a:pt x="44" y="177"/>
                </a:lnTo>
                <a:lnTo>
                  <a:pt x="44" y="177"/>
                </a:lnTo>
                <a:lnTo>
                  <a:pt x="36" y="177"/>
                </a:lnTo>
                <a:lnTo>
                  <a:pt x="36" y="177"/>
                </a:lnTo>
                <a:lnTo>
                  <a:pt x="36" y="177"/>
                </a:lnTo>
                <a:lnTo>
                  <a:pt x="27" y="177"/>
                </a:lnTo>
                <a:lnTo>
                  <a:pt x="27" y="186"/>
                </a:lnTo>
                <a:lnTo>
                  <a:pt x="18" y="186"/>
                </a:lnTo>
                <a:lnTo>
                  <a:pt x="18" y="186"/>
                </a:lnTo>
                <a:lnTo>
                  <a:pt x="9" y="186"/>
                </a:lnTo>
                <a:lnTo>
                  <a:pt x="9" y="186"/>
                </a:lnTo>
                <a:lnTo>
                  <a:pt x="9" y="186"/>
                </a:lnTo>
                <a:lnTo>
                  <a:pt x="0" y="186"/>
                </a:lnTo>
                <a:lnTo>
                  <a:pt x="0" y="186"/>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9" name="Freeform 66"/>
          <p:cNvSpPr>
            <a:spLocks/>
          </p:cNvSpPr>
          <p:nvPr/>
        </p:nvSpPr>
        <p:spPr bwMode="auto">
          <a:xfrm>
            <a:off x="2786439" y="3243040"/>
            <a:ext cx="2137790" cy="249141"/>
          </a:xfrm>
          <a:custGeom>
            <a:avLst/>
            <a:gdLst>
              <a:gd name="T0" fmla="*/ 1578 w 1596"/>
              <a:gd name="T1" fmla="*/ 186 h 186"/>
              <a:gd name="T2" fmla="*/ 1551 w 1596"/>
              <a:gd name="T3" fmla="*/ 186 h 186"/>
              <a:gd name="T4" fmla="*/ 1525 w 1596"/>
              <a:gd name="T5" fmla="*/ 186 h 186"/>
              <a:gd name="T6" fmla="*/ 1498 w 1596"/>
              <a:gd name="T7" fmla="*/ 186 h 186"/>
              <a:gd name="T8" fmla="*/ 1472 w 1596"/>
              <a:gd name="T9" fmla="*/ 186 h 186"/>
              <a:gd name="T10" fmla="*/ 1445 w 1596"/>
              <a:gd name="T11" fmla="*/ 186 h 186"/>
              <a:gd name="T12" fmla="*/ 1418 w 1596"/>
              <a:gd name="T13" fmla="*/ 186 h 186"/>
              <a:gd name="T14" fmla="*/ 1392 w 1596"/>
              <a:gd name="T15" fmla="*/ 186 h 186"/>
              <a:gd name="T16" fmla="*/ 1365 w 1596"/>
              <a:gd name="T17" fmla="*/ 186 h 186"/>
              <a:gd name="T18" fmla="*/ 1339 w 1596"/>
              <a:gd name="T19" fmla="*/ 186 h 186"/>
              <a:gd name="T20" fmla="*/ 1312 w 1596"/>
              <a:gd name="T21" fmla="*/ 186 h 186"/>
              <a:gd name="T22" fmla="*/ 1285 w 1596"/>
              <a:gd name="T23" fmla="*/ 186 h 186"/>
              <a:gd name="T24" fmla="*/ 1259 w 1596"/>
              <a:gd name="T25" fmla="*/ 186 h 186"/>
              <a:gd name="T26" fmla="*/ 1232 w 1596"/>
              <a:gd name="T27" fmla="*/ 186 h 186"/>
              <a:gd name="T28" fmla="*/ 1206 w 1596"/>
              <a:gd name="T29" fmla="*/ 186 h 186"/>
              <a:gd name="T30" fmla="*/ 1179 w 1596"/>
              <a:gd name="T31" fmla="*/ 186 h 186"/>
              <a:gd name="T32" fmla="*/ 1152 w 1596"/>
              <a:gd name="T33" fmla="*/ 186 h 186"/>
              <a:gd name="T34" fmla="*/ 1126 w 1596"/>
              <a:gd name="T35" fmla="*/ 186 h 186"/>
              <a:gd name="T36" fmla="*/ 1099 w 1596"/>
              <a:gd name="T37" fmla="*/ 186 h 186"/>
              <a:gd name="T38" fmla="*/ 1073 w 1596"/>
              <a:gd name="T39" fmla="*/ 186 h 186"/>
              <a:gd name="T40" fmla="*/ 1046 w 1596"/>
              <a:gd name="T41" fmla="*/ 186 h 186"/>
              <a:gd name="T42" fmla="*/ 1020 w 1596"/>
              <a:gd name="T43" fmla="*/ 186 h 186"/>
              <a:gd name="T44" fmla="*/ 993 w 1596"/>
              <a:gd name="T45" fmla="*/ 186 h 186"/>
              <a:gd name="T46" fmla="*/ 966 w 1596"/>
              <a:gd name="T47" fmla="*/ 186 h 186"/>
              <a:gd name="T48" fmla="*/ 940 w 1596"/>
              <a:gd name="T49" fmla="*/ 186 h 186"/>
              <a:gd name="T50" fmla="*/ 913 w 1596"/>
              <a:gd name="T51" fmla="*/ 177 h 186"/>
              <a:gd name="T52" fmla="*/ 887 w 1596"/>
              <a:gd name="T53" fmla="*/ 177 h 186"/>
              <a:gd name="T54" fmla="*/ 860 w 1596"/>
              <a:gd name="T55" fmla="*/ 177 h 186"/>
              <a:gd name="T56" fmla="*/ 833 w 1596"/>
              <a:gd name="T57" fmla="*/ 177 h 186"/>
              <a:gd name="T58" fmla="*/ 807 w 1596"/>
              <a:gd name="T59" fmla="*/ 177 h 186"/>
              <a:gd name="T60" fmla="*/ 780 w 1596"/>
              <a:gd name="T61" fmla="*/ 177 h 186"/>
              <a:gd name="T62" fmla="*/ 754 w 1596"/>
              <a:gd name="T63" fmla="*/ 168 h 186"/>
              <a:gd name="T64" fmla="*/ 727 w 1596"/>
              <a:gd name="T65" fmla="*/ 168 h 186"/>
              <a:gd name="T66" fmla="*/ 700 w 1596"/>
              <a:gd name="T67" fmla="*/ 159 h 186"/>
              <a:gd name="T68" fmla="*/ 674 w 1596"/>
              <a:gd name="T69" fmla="*/ 159 h 186"/>
              <a:gd name="T70" fmla="*/ 647 w 1596"/>
              <a:gd name="T71" fmla="*/ 141 h 186"/>
              <a:gd name="T72" fmla="*/ 621 w 1596"/>
              <a:gd name="T73" fmla="*/ 124 h 186"/>
              <a:gd name="T74" fmla="*/ 594 w 1596"/>
              <a:gd name="T75" fmla="*/ 97 h 186"/>
              <a:gd name="T76" fmla="*/ 567 w 1596"/>
              <a:gd name="T77" fmla="*/ 62 h 186"/>
              <a:gd name="T78" fmla="*/ 541 w 1596"/>
              <a:gd name="T79" fmla="*/ 26 h 186"/>
              <a:gd name="T80" fmla="*/ 514 w 1596"/>
              <a:gd name="T81" fmla="*/ 8 h 186"/>
              <a:gd name="T82" fmla="*/ 488 w 1596"/>
              <a:gd name="T83" fmla="*/ 8 h 186"/>
              <a:gd name="T84" fmla="*/ 461 w 1596"/>
              <a:gd name="T85" fmla="*/ 26 h 186"/>
              <a:gd name="T86" fmla="*/ 434 w 1596"/>
              <a:gd name="T87" fmla="*/ 53 h 186"/>
              <a:gd name="T88" fmla="*/ 408 w 1596"/>
              <a:gd name="T89" fmla="*/ 70 h 186"/>
              <a:gd name="T90" fmla="*/ 381 w 1596"/>
              <a:gd name="T91" fmla="*/ 79 h 186"/>
              <a:gd name="T92" fmla="*/ 355 w 1596"/>
              <a:gd name="T93" fmla="*/ 97 h 186"/>
              <a:gd name="T94" fmla="*/ 328 w 1596"/>
              <a:gd name="T95" fmla="*/ 115 h 186"/>
              <a:gd name="T96" fmla="*/ 301 w 1596"/>
              <a:gd name="T97" fmla="*/ 132 h 186"/>
              <a:gd name="T98" fmla="*/ 275 w 1596"/>
              <a:gd name="T99" fmla="*/ 141 h 186"/>
              <a:gd name="T100" fmla="*/ 248 w 1596"/>
              <a:gd name="T101" fmla="*/ 150 h 186"/>
              <a:gd name="T102" fmla="*/ 222 w 1596"/>
              <a:gd name="T103" fmla="*/ 150 h 186"/>
              <a:gd name="T104" fmla="*/ 195 w 1596"/>
              <a:gd name="T105" fmla="*/ 159 h 186"/>
              <a:gd name="T106" fmla="*/ 168 w 1596"/>
              <a:gd name="T107" fmla="*/ 168 h 186"/>
              <a:gd name="T108" fmla="*/ 142 w 1596"/>
              <a:gd name="T109" fmla="*/ 177 h 186"/>
              <a:gd name="T110" fmla="*/ 115 w 1596"/>
              <a:gd name="T111" fmla="*/ 177 h 186"/>
              <a:gd name="T112" fmla="*/ 89 w 1596"/>
              <a:gd name="T113" fmla="*/ 177 h 186"/>
              <a:gd name="T114" fmla="*/ 62 w 1596"/>
              <a:gd name="T115" fmla="*/ 177 h 186"/>
              <a:gd name="T116" fmla="*/ 35 w 1596"/>
              <a:gd name="T117" fmla="*/ 177 h 186"/>
              <a:gd name="T118" fmla="*/ 9 w 1596"/>
              <a:gd name="T119"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96" h="186">
                <a:moveTo>
                  <a:pt x="1596" y="186"/>
                </a:moveTo>
                <a:lnTo>
                  <a:pt x="1596" y="186"/>
                </a:lnTo>
                <a:lnTo>
                  <a:pt x="1587" y="186"/>
                </a:lnTo>
                <a:lnTo>
                  <a:pt x="1587" y="186"/>
                </a:lnTo>
                <a:lnTo>
                  <a:pt x="1587" y="186"/>
                </a:lnTo>
                <a:lnTo>
                  <a:pt x="1578" y="186"/>
                </a:lnTo>
                <a:lnTo>
                  <a:pt x="1578" y="186"/>
                </a:lnTo>
                <a:lnTo>
                  <a:pt x="1569" y="186"/>
                </a:lnTo>
                <a:lnTo>
                  <a:pt x="1569" y="186"/>
                </a:lnTo>
                <a:lnTo>
                  <a:pt x="1560" y="186"/>
                </a:lnTo>
                <a:lnTo>
                  <a:pt x="1560" y="186"/>
                </a:lnTo>
                <a:lnTo>
                  <a:pt x="1551" y="186"/>
                </a:lnTo>
                <a:lnTo>
                  <a:pt x="1551" y="186"/>
                </a:lnTo>
                <a:lnTo>
                  <a:pt x="1551" y="186"/>
                </a:lnTo>
                <a:lnTo>
                  <a:pt x="1543" y="186"/>
                </a:lnTo>
                <a:lnTo>
                  <a:pt x="1543" y="186"/>
                </a:lnTo>
                <a:lnTo>
                  <a:pt x="1534" y="186"/>
                </a:lnTo>
                <a:lnTo>
                  <a:pt x="1534" y="186"/>
                </a:lnTo>
                <a:lnTo>
                  <a:pt x="1525" y="186"/>
                </a:lnTo>
                <a:lnTo>
                  <a:pt x="1525" y="186"/>
                </a:lnTo>
                <a:lnTo>
                  <a:pt x="1525" y="186"/>
                </a:lnTo>
                <a:lnTo>
                  <a:pt x="1516" y="186"/>
                </a:lnTo>
                <a:lnTo>
                  <a:pt x="1516" y="186"/>
                </a:lnTo>
                <a:lnTo>
                  <a:pt x="1507" y="186"/>
                </a:lnTo>
                <a:lnTo>
                  <a:pt x="1507" y="186"/>
                </a:lnTo>
                <a:lnTo>
                  <a:pt x="1507" y="186"/>
                </a:lnTo>
                <a:lnTo>
                  <a:pt x="1498" y="186"/>
                </a:lnTo>
                <a:lnTo>
                  <a:pt x="1498" y="186"/>
                </a:lnTo>
                <a:lnTo>
                  <a:pt x="1489" y="186"/>
                </a:lnTo>
                <a:lnTo>
                  <a:pt x="1489" y="186"/>
                </a:lnTo>
                <a:lnTo>
                  <a:pt x="1481" y="186"/>
                </a:lnTo>
                <a:lnTo>
                  <a:pt x="1481" y="186"/>
                </a:lnTo>
                <a:lnTo>
                  <a:pt x="1481" y="186"/>
                </a:lnTo>
                <a:lnTo>
                  <a:pt x="1472" y="186"/>
                </a:lnTo>
                <a:lnTo>
                  <a:pt x="1472" y="186"/>
                </a:lnTo>
                <a:lnTo>
                  <a:pt x="1463" y="186"/>
                </a:lnTo>
                <a:lnTo>
                  <a:pt x="1463" y="186"/>
                </a:lnTo>
                <a:lnTo>
                  <a:pt x="1454" y="186"/>
                </a:lnTo>
                <a:lnTo>
                  <a:pt x="1454" y="186"/>
                </a:lnTo>
                <a:lnTo>
                  <a:pt x="1445" y="186"/>
                </a:lnTo>
                <a:lnTo>
                  <a:pt x="1445" y="186"/>
                </a:lnTo>
                <a:lnTo>
                  <a:pt x="1445" y="186"/>
                </a:lnTo>
                <a:lnTo>
                  <a:pt x="1436" y="186"/>
                </a:lnTo>
                <a:lnTo>
                  <a:pt x="1436" y="186"/>
                </a:lnTo>
                <a:lnTo>
                  <a:pt x="1427" y="186"/>
                </a:lnTo>
                <a:lnTo>
                  <a:pt x="1427" y="186"/>
                </a:lnTo>
                <a:lnTo>
                  <a:pt x="1427" y="186"/>
                </a:lnTo>
                <a:lnTo>
                  <a:pt x="1418" y="186"/>
                </a:lnTo>
                <a:lnTo>
                  <a:pt x="1418" y="186"/>
                </a:lnTo>
                <a:lnTo>
                  <a:pt x="1410" y="186"/>
                </a:lnTo>
                <a:lnTo>
                  <a:pt x="1410" y="186"/>
                </a:lnTo>
                <a:lnTo>
                  <a:pt x="1401" y="186"/>
                </a:lnTo>
                <a:lnTo>
                  <a:pt x="1401" y="186"/>
                </a:lnTo>
                <a:lnTo>
                  <a:pt x="1401" y="186"/>
                </a:lnTo>
                <a:lnTo>
                  <a:pt x="1392" y="186"/>
                </a:lnTo>
                <a:lnTo>
                  <a:pt x="1392" y="186"/>
                </a:lnTo>
                <a:lnTo>
                  <a:pt x="1383" y="186"/>
                </a:lnTo>
                <a:lnTo>
                  <a:pt x="1383" y="186"/>
                </a:lnTo>
                <a:lnTo>
                  <a:pt x="1374" y="186"/>
                </a:lnTo>
                <a:lnTo>
                  <a:pt x="1374" y="186"/>
                </a:lnTo>
                <a:lnTo>
                  <a:pt x="1374" y="186"/>
                </a:lnTo>
                <a:lnTo>
                  <a:pt x="1365" y="186"/>
                </a:lnTo>
                <a:lnTo>
                  <a:pt x="1365" y="186"/>
                </a:lnTo>
                <a:lnTo>
                  <a:pt x="1356" y="186"/>
                </a:lnTo>
                <a:lnTo>
                  <a:pt x="1356" y="186"/>
                </a:lnTo>
                <a:lnTo>
                  <a:pt x="1348" y="186"/>
                </a:lnTo>
                <a:lnTo>
                  <a:pt x="1348" y="186"/>
                </a:lnTo>
                <a:lnTo>
                  <a:pt x="1348" y="186"/>
                </a:lnTo>
                <a:lnTo>
                  <a:pt x="1339" y="186"/>
                </a:lnTo>
                <a:lnTo>
                  <a:pt x="1339" y="186"/>
                </a:lnTo>
                <a:lnTo>
                  <a:pt x="1330" y="186"/>
                </a:lnTo>
                <a:lnTo>
                  <a:pt x="1330" y="186"/>
                </a:lnTo>
                <a:lnTo>
                  <a:pt x="1321" y="186"/>
                </a:lnTo>
                <a:lnTo>
                  <a:pt x="1321" y="186"/>
                </a:lnTo>
                <a:lnTo>
                  <a:pt x="1321" y="186"/>
                </a:lnTo>
                <a:lnTo>
                  <a:pt x="1312" y="186"/>
                </a:lnTo>
                <a:lnTo>
                  <a:pt x="1312" y="186"/>
                </a:lnTo>
                <a:lnTo>
                  <a:pt x="1303" y="186"/>
                </a:lnTo>
                <a:lnTo>
                  <a:pt x="1303" y="186"/>
                </a:lnTo>
                <a:lnTo>
                  <a:pt x="1294" y="186"/>
                </a:lnTo>
                <a:lnTo>
                  <a:pt x="1294" y="186"/>
                </a:lnTo>
                <a:lnTo>
                  <a:pt x="1294" y="186"/>
                </a:lnTo>
                <a:lnTo>
                  <a:pt x="1285" y="186"/>
                </a:lnTo>
                <a:lnTo>
                  <a:pt x="1285" y="186"/>
                </a:lnTo>
                <a:lnTo>
                  <a:pt x="1277" y="186"/>
                </a:lnTo>
                <a:lnTo>
                  <a:pt x="1277" y="186"/>
                </a:lnTo>
                <a:lnTo>
                  <a:pt x="1268" y="186"/>
                </a:lnTo>
                <a:lnTo>
                  <a:pt x="1268" y="186"/>
                </a:lnTo>
                <a:lnTo>
                  <a:pt x="1268" y="186"/>
                </a:lnTo>
                <a:lnTo>
                  <a:pt x="1259" y="186"/>
                </a:lnTo>
                <a:lnTo>
                  <a:pt x="1259" y="186"/>
                </a:lnTo>
                <a:lnTo>
                  <a:pt x="1250" y="186"/>
                </a:lnTo>
                <a:lnTo>
                  <a:pt x="1250" y="186"/>
                </a:lnTo>
                <a:lnTo>
                  <a:pt x="1241" y="186"/>
                </a:lnTo>
                <a:lnTo>
                  <a:pt x="1241" y="186"/>
                </a:lnTo>
                <a:lnTo>
                  <a:pt x="1241" y="186"/>
                </a:lnTo>
                <a:lnTo>
                  <a:pt x="1232" y="186"/>
                </a:lnTo>
                <a:lnTo>
                  <a:pt x="1232" y="186"/>
                </a:lnTo>
                <a:lnTo>
                  <a:pt x="1223" y="186"/>
                </a:lnTo>
                <a:lnTo>
                  <a:pt x="1223" y="186"/>
                </a:lnTo>
                <a:lnTo>
                  <a:pt x="1215" y="186"/>
                </a:lnTo>
                <a:lnTo>
                  <a:pt x="1215" y="186"/>
                </a:lnTo>
                <a:lnTo>
                  <a:pt x="1215" y="186"/>
                </a:lnTo>
                <a:lnTo>
                  <a:pt x="1206" y="186"/>
                </a:lnTo>
                <a:lnTo>
                  <a:pt x="1206" y="186"/>
                </a:lnTo>
                <a:lnTo>
                  <a:pt x="1197" y="186"/>
                </a:lnTo>
                <a:lnTo>
                  <a:pt x="1197" y="186"/>
                </a:lnTo>
                <a:lnTo>
                  <a:pt x="1188" y="186"/>
                </a:lnTo>
                <a:lnTo>
                  <a:pt x="1188" y="186"/>
                </a:lnTo>
                <a:lnTo>
                  <a:pt x="1188" y="186"/>
                </a:lnTo>
                <a:lnTo>
                  <a:pt x="1179" y="186"/>
                </a:lnTo>
                <a:lnTo>
                  <a:pt x="1179" y="186"/>
                </a:lnTo>
                <a:lnTo>
                  <a:pt x="1170" y="186"/>
                </a:lnTo>
                <a:lnTo>
                  <a:pt x="1170" y="186"/>
                </a:lnTo>
                <a:lnTo>
                  <a:pt x="1161" y="186"/>
                </a:lnTo>
                <a:lnTo>
                  <a:pt x="1161" y="186"/>
                </a:lnTo>
                <a:lnTo>
                  <a:pt x="1161" y="186"/>
                </a:lnTo>
                <a:lnTo>
                  <a:pt x="1152" y="186"/>
                </a:lnTo>
                <a:lnTo>
                  <a:pt x="1152" y="186"/>
                </a:lnTo>
                <a:lnTo>
                  <a:pt x="1144" y="186"/>
                </a:lnTo>
                <a:lnTo>
                  <a:pt x="1144" y="186"/>
                </a:lnTo>
                <a:lnTo>
                  <a:pt x="1135" y="186"/>
                </a:lnTo>
                <a:lnTo>
                  <a:pt x="1135" y="186"/>
                </a:lnTo>
                <a:lnTo>
                  <a:pt x="1135" y="186"/>
                </a:lnTo>
                <a:lnTo>
                  <a:pt x="1126" y="186"/>
                </a:lnTo>
                <a:lnTo>
                  <a:pt x="1126" y="186"/>
                </a:lnTo>
                <a:lnTo>
                  <a:pt x="1117" y="186"/>
                </a:lnTo>
                <a:lnTo>
                  <a:pt x="1117" y="186"/>
                </a:lnTo>
                <a:lnTo>
                  <a:pt x="1108" y="186"/>
                </a:lnTo>
                <a:lnTo>
                  <a:pt x="1108" y="186"/>
                </a:lnTo>
                <a:lnTo>
                  <a:pt x="1108" y="186"/>
                </a:lnTo>
                <a:lnTo>
                  <a:pt x="1099" y="186"/>
                </a:lnTo>
                <a:lnTo>
                  <a:pt x="1099" y="186"/>
                </a:lnTo>
                <a:lnTo>
                  <a:pt x="1090" y="186"/>
                </a:lnTo>
                <a:lnTo>
                  <a:pt x="1090" y="186"/>
                </a:lnTo>
                <a:lnTo>
                  <a:pt x="1082" y="186"/>
                </a:lnTo>
                <a:lnTo>
                  <a:pt x="1082" y="186"/>
                </a:lnTo>
                <a:lnTo>
                  <a:pt x="1082" y="186"/>
                </a:lnTo>
                <a:lnTo>
                  <a:pt x="1073" y="186"/>
                </a:lnTo>
                <a:lnTo>
                  <a:pt x="1073" y="186"/>
                </a:lnTo>
                <a:lnTo>
                  <a:pt x="1064" y="186"/>
                </a:lnTo>
                <a:lnTo>
                  <a:pt x="1064" y="186"/>
                </a:lnTo>
                <a:lnTo>
                  <a:pt x="1055" y="186"/>
                </a:lnTo>
                <a:lnTo>
                  <a:pt x="1055" y="186"/>
                </a:lnTo>
                <a:lnTo>
                  <a:pt x="1055" y="186"/>
                </a:lnTo>
                <a:lnTo>
                  <a:pt x="1046" y="186"/>
                </a:lnTo>
                <a:lnTo>
                  <a:pt x="1046" y="186"/>
                </a:lnTo>
                <a:lnTo>
                  <a:pt x="1037" y="186"/>
                </a:lnTo>
                <a:lnTo>
                  <a:pt x="1037" y="186"/>
                </a:lnTo>
                <a:lnTo>
                  <a:pt x="1028" y="186"/>
                </a:lnTo>
                <a:lnTo>
                  <a:pt x="1028" y="186"/>
                </a:lnTo>
                <a:lnTo>
                  <a:pt x="1028" y="186"/>
                </a:lnTo>
                <a:lnTo>
                  <a:pt x="1020" y="186"/>
                </a:lnTo>
                <a:lnTo>
                  <a:pt x="1020" y="186"/>
                </a:lnTo>
                <a:lnTo>
                  <a:pt x="1011" y="186"/>
                </a:lnTo>
                <a:lnTo>
                  <a:pt x="1011" y="186"/>
                </a:lnTo>
                <a:lnTo>
                  <a:pt x="1002" y="186"/>
                </a:lnTo>
                <a:lnTo>
                  <a:pt x="1002" y="186"/>
                </a:lnTo>
                <a:lnTo>
                  <a:pt x="1002" y="186"/>
                </a:lnTo>
                <a:lnTo>
                  <a:pt x="993" y="186"/>
                </a:lnTo>
                <a:lnTo>
                  <a:pt x="993" y="186"/>
                </a:lnTo>
                <a:lnTo>
                  <a:pt x="984" y="186"/>
                </a:lnTo>
                <a:lnTo>
                  <a:pt x="984" y="186"/>
                </a:lnTo>
                <a:lnTo>
                  <a:pt x="975" y="186"/>
                </a:lnTo>
                <a:lnTo>
                  <a:pt x="975" y="186"/>
                </a:lnTo>
                <a:lnTo>
                  <a:pt x="975" y="186"/>
                </a:lnTo>
                <a:lnTo>
                  <a:pt x="966" y="186"/>
                </a:lnTo>
                <a:lnTo>
                  <a:pt x="966" y="186"/>
                </a:lnTo>
                <a:lnTo>
                  <a:pt x="957" y="186"/>
                </a:lnTo>
                <a:lnTo>
                  <a:pt x="957" y="186"/>
                </a:lnTo>
                <a:lnTo>
                  <a:pt x="949" y="186"/>
                </a:lnTo>
                <a:lnTo>
                  <a:pt x="949" y="186"/>
                </a:lnTo>
                <a:lnTo>
                  <a:pt x="949" y="186"/>
                </a:lnTo>
                <a:lnTo>
                  <a:pt x="940" y="186"/>
                </a:lnTo>
                <a:lnTo>
                  <a:pt x="940" y="186"/>
                </a:lnTo>
                <a:lnTo>
                  <a:pt x="931" y="186"/>
                </a:lnTo>
                <a:lnTo>
                  <a:pt x="931" y="177"/>
                </a:lnTo>
                <a:lnTo>
                  <a:pt x="922" y="177"/>
                </a:lnTo>
                <a:lnTo>
                  <a:pt x="922" y="177"/>
                </a:lnTo>
                <a:lnTo>
                  <a:pt x="922" y="177"/>
                </a:lnTo>
                <a:lnTo>
                  <a:pt x="913" y="177"/>
                </a:lnTo>
                <a:lnTo>
                  <a:pt x="913" y="177"/>
                </a:lnTo>
                <a:lnTo>
                  <a:pt x="904" y="177"/>
                </a:lnTo>
                <a:lnTo>
                  <a:pt x="904" y="177"/>
                </a:lnTo>
                <a:lnTo>
                  <a:pt x="895" y="177"/>
                </a:lnTo>
                <a:lnTo>
                  <a:pt x="895" y="177"/>
                </a:lnTo>
                <a:lnTo>
                  <a:pt x="895" y="177"/>
                </a:lnTo>
                <a:lnTo>
                  <a:pt x="887" y="177"/>
                </a:lnTo>
                <a:lnTo>
                  <a:pt x="887" y="177"/>
                </a:lnTo>
                <a:lnTo>
                  <a:pt x="878" y="177"/>
                </a:lnTo>
                <a:lnTo>
                  <a:pt x="878" y="177"/>
                </a:lnTo>
                <a:lnTo>
                  <a:pt x="869" y="177"/>
                </a:lnTo>
                <a:lnTo>
                  <a:pt x="869" y="177"/>
                </a:lnTo>
                <a:lnTo>
                  <a:pt x="869" y="177"/>
                </a:lnTo>
                <a:lnTo>
                  <a:pt x="860" y="177"/>
                </a:lnTo>
                <a:lnTo>
                  <a:pt x="860" y="177"/>
                </a:lnTo>
                <a:lnTo>
                  <a:pt x="851" y="177"/>
                </a:lnTo>
                <a:lnTo>
                  <a:pt x="851" y="177"/>
                </a:lnTo>
                <a:lnTo>
                  <a:pt x="842" y="177"/>
                </a:lnTo>
                <a:lnTo>
                  <a:pt x="842" y="177"/>
                </a:lnTo>
                <a:lnTo>
                  <a:pt x="842" y="177"/>
                </a:lnTo>
                <a:lnTo>
                  <a:pt x="833" y="177"/>
                </a:lnTo>
                <a:lnTo>
                  <a:pt x="833" y="177"/>
                </a:lnTo>
                <a:lnTo>
                  <a:pt x="824" y="177"/>
                </a:lnTo>
                <a:lnTo>
                  <a:pt x="824" y="177"/>
                </a:lnTo>
                <a:lnTo>
                  <a:pt x="816" y="177"/>
                </a:lnTo>
                <a:lnTo>
                  <a:pt x="816" y="177"/>
                </a:lnTo>
                <a:lnTo>
                  <a:pt x="816" y="177"/>
                </a:lnTo>
                <a:lnTo>
                  <a:pt x="807" y="177"/>
                </a:lnTo>
                <a:lnTo>
                  <a:pt x="807" y="177"/>
                </a:lnTo>
                <a:lnTo>
                  <a:pt x="798" y="177"/>
                </a:lnTo>
                <a:lnTo>
                  <a:pt x="798" y="177"/>
                </a:lnTo>
                <a:lnTo>
                  <a:pt x="789" y="177"/>
                </a:lnTo>
                <a:lnTo>
                  <a:pt x="789" y="177"/>
                </a:lnTo>
                <a:lnTo>
                  <a:pt x="789" y="177"/>
                </a:lnTo>
                <a:lnTo>
                  <a:pt x="780" y="177"/>
                </a:lnTo>
                <a:lnTo>
                  <a:pt x="780" y="177"/>
                </a:lnTo>
                <a:lnTo>
                  <a:pt x="771" y="177"/>
                </a:lnTo>
                <a:lnTo>
                  <a:pt x="771" y="177"/>
                </a:lnTo>
                <a:lnTo>
                  <a:pt x="762" y="177"/>
                </a:lnTo>
                <a:lnTo>
                  <a:pt x="762" y="177"/>
                </a:lnTo>
                <a:lnTo>
                  <a:pt x="762" y="168"/>
                </a:lnTo>
                <a:lnTo>
                  <a:pt x="754" y="168"/>
                </a:lnTo>
                <a:lnTo>
                  <a:pt x="754" y="168"/>
                </a:lnTo>
                <a:lnTo>
                  <a:pt x="745" y="168"/>
                </a:lnTo>
                <a:lnTo>
                  <a:pt x="745" y="168"/>
                </a:lnTo>
                <a:lnTo>
                  <a:pt x="745" y="168"/>
                </a:lnTo>
                <a:lnTo>
                  <a:pt x="736" y="168"/>
                </a:lnTo>
                <a:lnTo>
                  <a:pt x="736" y="168"/>
                </a:lnTo>
                <a:lnTo>
                  <a:pt x="727" y="168"/>
                </a:lnTo>
                <a:lnTo>
                  <a:pt x="727" y="168"/>
                </a:lnTo>
                <a:lnTo>
                  <a:pt x="718" y="168"/>
                </a:lnTo>
                <a:lnTo>
                  <a:pt x="718" y="168"/>
                </a:lnTo>
                <a:lnTo>
                  <a:pt x="709" y="168"/>
                </a:lnTo>
                <a:lnTo>
                  <a:pt x="709" y="168"/>
                </a:lnTo>
                <a:lnTo>
                  <a:pt x="709" y="168"/>
                </a:lnTo>
                <a:lnTo>
                  <a:pt x="700" y="168"/>
                </a:lnTo>
                <a:lnTo>
                  <a:pt x="700" y="159"/>
                </a:lnTo>
                <a:lnTo>
                  <a:pt x="691" y="159"/>
                </a:lnTo>
                <a:lnTo>
                  <a:pt x="691" y="159"/>
                </a:lnTo>
                <a:lnTo>
                  <a:pt x="683" y="159"/>
                </a:lnTo>
                <a:lnTo>
                  <a:pt x="683" y="159"/>
                </a:lnTo>
                <a:lnTo>
                  <a:pt x="683" y="159"/>
                </a:lnTo>
                <a:lnTo>
                  <a:pt x="674" y="159"/>
                </a:lnTo>
                <a:lnTo>
                  <a:pt x="674" y="159"/>
                </a:lnTo>
                <a:lnTo>
                  <a:pt x="665" y="150"/>
                </a:lnTo>
                <a:lnTo>
                  <a:pt x="665" y="150"/>
                </a:lnTo>
                <a:lnTo>
                  <a:pt x="665" y="150"/>
                </a:lnTo>
                <a:lnTo>
                  <a:pt x="656" y="150"/>
                </a:lnTo>
                <a:lnTo>
                  <a:pt x="656" y="150"/>
                </a:lnTo>
                <a:lnTo>
                  <a:pt x="647" y="141"/>
                </a:lnTo>
                <a:lnTo>
                  <a:pt x="647" y="141"/>
                </a:lnTo>
                <a:lnTo>
                  <a:pt x="638" y="141"/>
                </a:lnTo>
                <a:lnTo>
                  <a:pt x="638" y="141"/>
                </a:lnTo>
                <a:lnTo>
                  <a:pt x="638" y="141"/>
                </a:lnTo>
                <a:lnTo>
                  <a:pt x="629" y="132"/>
                </a:lnTo>
                <a:lnTo>
                  <a:pt x="629" y="132"/>
                </a:lnTo>
                <a:lnTo>
                  <a:pt x="621" y="132"/>
                </a:lnTo>
                <a:lnTo>
                  <a:pt x="621" y="124"/>
                </a:lnTo>
                <a:lnTo>
                  <a:pt x="612" y="124"/>
                </a:lnTo>
                <a:lnTo>
                  <a:pt x="612" y="115"/>
                </a:lnTo>
                <a:lnTo>
                  <a:pt x="603" y="115"/>
                </a:lnTo>
                <a:lnTo>
                  <a:pt x="603" y="115"/>
                </a:lnTo>
                <a:lnTo>
                  <a:pt x="603" y="106"/>
                </a:lnTo>
                <a:lnTo>
                  <a:pt x="594" y="106"/>
                </a:lnTo>
                <a:lnTo>
                  <a:pt x="594" y="97"/>
                </a:lnTo>
                <a:lnTo>
                  <a:pt x="585" y="97"/>
                </a:lnTo>
                <a:lnTo>
                  <a:pt x="585" y="88"/>
                </a:lnTo>
                <a:lnTo>
                  <a:pt x="576" y="88"/>
                </a:lnTo>
                <a:lnTo>
                  <a:pt x="576" y="79"/>
                </a:lnTo>
                <a:lnTo>
                  <a:pt x="576" y="70"/>
                </a:lnTo>
                <a:lnTo>
                  <a:pt x="567" y="70"/>
                </a:lnTo>
                <a:lnTo>
                  <a:pt x="567" y="62"/>
                </a:lnTo>
                <a:lnTo>
                  <a:pt x="558" y="62"/>
                </a:lnTo>
                <a:lnTo>
                  <a:pt x="558" y="53"/>
                </a:lnTo>
                <a:lnTo>
                  <a:pt x="558" y="44"/>
                </a:lnTo>
                <a:lnTo>
                  <a:pt x="550" y="44"/>
                </a:lnTo>
                <a:lnTo>
                  <a:pt x="550" y="35"/>
                </a:lnTo>
                <a:lnTo>
                  <a:pt x="541" y="26"/>
                </a:lnTo>
                <a:lnTo>
                  <a:pt x="541" y="26"/>
                </a:lnTo>
                <a:lnTo>
                  <a:pt x="532" y="17"/>
                </a:lnTo>
                <a:lnTo>
                  <a:pt x="532" y="17"/>
                </a:lnTo>
                <a:lnTo>
                  <a:pt x="532" y="17"/>
                </a:lnTo>
                <a:lnTo>
                  <a:pt x="523" y="8"/>
                </a:lnTo>
                <a:lnTo>
                  <a:pt x="523" y="8"/>
                </a:lnTo>
                <a:lnTo>
                  <a:pt x="514" y="8"/>
                </a:lnTo>
                <a:lnTo>
                  <a:pt x="514" y="8"/>
                </a:lnTo>
                <a:lnTo>
                  <a:pt x="505" y="0"/>
                </a:lnTo>
                <a:lnTo>
                  <a:pt x="505" y="0"/>
                </a:lnTo>
                <a:lnTo>
                  <a:pt x="496" y="0"/>
                </a:lnTo>
                <a:lnTo>
                  <a:pt x="496" y="0"/>
                </a:lnTo>
                <a:lnTo>
                  <a:pt x="496" y="8"/>
                </a:lnTo>
                <a:lnTo>
                  <a:pt x="488" y="8"/>
                </a:lnTo>
                <a:lnTo>
                  <a:pt x="488" y="8"/>
                </a:lnTo>
                <a:lnTo>
                  <a:pt x="479" y="8"/>
                </a:lnTo>
                <a:lnTo>
                  <a:pt x="479" y="8"/>
                </a:lnTo>
                <a:lnTo>
                  <a:pt x="470" y="17"/>
                </a:lnTo>
                <a:lnTo>
                  <a:pt x="470" y="17"/>
                </a:lnTo>
                <a:lnTo>
                  <a:pt x="470" y="17"/>
                </a:lnTo>
                <a:lnTo>
                  <a:pt x="461" y="26"/>
                </a:lnTo>
                <a:lnTo>
                  <a:pt x="461" y="26"/>
                </a:lnTo>
                <a:lnTo>
                  <a:pt x="452" y="35"/>
                </a:lnTo>
                <a:lnTo>
                  <a:pt x="452" y="35"/>
                </a:lnTo>
                <a:lnTo>
                  <a:pt x="452" y="35"/>
                </a:lnTo>
                <a:lnTo>
                  <a:pt x="443" y="44"/>
                </a:lnTo>
                <a:lnTo>
                  <a:pt x="443" y="44"/>
                </a:lnTo>
                <a:lnTo>
                  <a:pt x="434" y="53"/>
                </a:lnTo>
                <a:lnTo>
                  <a:pt x="434" y="53"/>
                </a:lnTo>
                <a:lnTo>
                  <a:pt x="425" y="53"/>
                </a:lnTo>
                <a:lnTo>
                  <a:pt x="425" y="62"/>
                </a:lnTo>
                <a:lnTo>
                  <a:pt x="425" y="62"/>
                </a:lnTo>
                <a:lnTo>
                  <a:pt x="417" y="62"/>
                </a:lnTo>
                <a:lnTo>
                  <a:pt x="417" y="62"/>
                </a:lnTo>
                <a:lnTo>
                  <a:pt x="408" y="70"/>
                </a:lnTo>
                <a:lnTo>
                  <a:pt x="408" y="70"/>
                </a:lnTo>
                <a:lnTo>
                  <a:pt x="399" y="70"/>
                </a:lnTo>
                <a:lnTo>
                  <a:pt x="399" y="70"/>
                </a:lnTo>
                <a:lnTo>
                  <a:pt x="390" y="70"/>
                </a:lnTo>
                <a:lnTo>
                  <a:pt x="390" y="79"/>
                </a:lnTo>
                <a:lnTo>
                  <a:pt x="390" y="79"/>
                </a:lnTo>
                <a:lnTo>
                  <a:pt x="381" y="79"/>
                </a:lnTo>
                <a:lnTo>
                  <a:pt x="381" y="79"/>
                </a:lnTo>
                <a:lnTo>
                  <a:pt x="372" y="79"/>
                </a:lnTo>
                <a:lnTo>
                  <a:pt x="372" y="88"/>
                </a:lnTo>
                <a:lnTo>
                  <a:pt x="372" y="88"/>
                </a:lnTo>
                <a:lnTo>
                  <a:pt x="363" y="88"/>
                </a:lnTo>
                <a:lnTo>
                  <a:pt x="363" y="88"/>
                </a:lnTo>
                <a:lnTo>
                  <a:pt x="355" y="88"/>
                </a:lnTo>
                <a:lnTo>
                  <a:pt x="355" y="97"/>
                </a:lnTo>
                <a:lnTo>
                  <a:pt x="346" y="97"/>
                </a:lnTo>
                <a:lnTo>
                  <a:pt x="346" y="97"/>
                </a:lnTo>
                <a:lnTo>
                  <a:pt x="346" y="97"/>
                </a:lnTo>
                <a:lnTo>
                  <a:pt x="337" y="106"/>
                </a:lnTo>
                <a:lnTo>
                  <a:pt x="337" y="106"/>
                </a:lnTo>
                <a:lnTo>
                  <a:pt x="328" y="106"/>
                </a:lnTo>
                <a:lnTo>
                  <a:pt x="328" y="115"/>
                </a:lnTo>
                <a:lnTo>
                  <a:pt x="319" y="115"/>
                </a:lnTo>
                <a:lnTo>
                  <a:pt x="319" y="115"/>
                </a:lnTo>
                <a:lnTo>
                  <a:pt x="319" y="115"/>
                </a:lnTo>
                <a:lnTo>
                  <a:pt x="310" y="124"/>
                </a:lnTo>
                <a:lnTo>
                  <a:pt x="310" y="124"/>
                </a:lnTo>
                <a:lnTo>
                  <a:pt x="301" y="124"/>
                </a:lnTo>
                <a:lnTo>
                  <a:pt x="301" y="132"/>
                </a:lnTo>
                <a:lnTo>
                  <a:pt x="292" y="132"/>
                </a:lnTo>
                <a:lnTo>
                  <a:pt x="292" y="132"/>
                </a:lnTo>
                <a:lnTo>
                  <a:pt x="284" y="132"/>
                </a:lnTo>
                <a:lnTo>
                  <a:pt x="284" y="141"/>
                </a:lnTo>
                <a:lnTo>
                  <a:pt x="284" y="141"/>
                </a:lnTo>
                <a:lnTo>
                  <a:pt x="275" y="141"/>
                </a:lnTo>
                <a:lnTo>
                  <a:pt x="275" y="141"/>
                </a:lnTo>
                <a:lnTo>
                  <a:pt x="266" y="141"/>
                </a:lnTo>
                <a:lnTo>
                  <a:pt x="266" y="141"/>
                </a:lnTo>
                <a:lnTo>
                  <a:pt x="266" y="150"/>
                </a:lnTo>
                <a:lnTo>
                  <a:pt x="257" y="150"/>
                </a:lnTo>
                <a:lnTo>
                  <a:pt x="257" y="150"/>
                </a:lnTo>
                <a:lnTo>
                  <a:pt x="248" y="150"/>
                </a:lnTo>
                <a:lnTo>
                  <a:pt x="248" y="150"/>
                </a:lnTo>
                <a:lnTo>
                  <a:pt x="239" y="150"/>
                </a:lnTo>
                <a:lnTo>
                  <a:pt x="239" y="150"/>
                </a:lnTo>
                <a:lnTo>
                  <a:pt x="239" y="150"/>
                </a:lnTo>
                <a:lnTo>
                  <a:pt x="230" y="150"/>
                </a:lnTo>
                <a:lnTo>
                  <a:pt x="230" y="150"/>
                </a:lnTo>
                <a:lnTo>
                  <a:pt x="222" y="150"/>
                </a:lnTo>
                <a:lnTo>
                  <a:pt x="222" y="150"/>
                </a:lnTo>
                <a:lnTo>
                  <a:pt x="213" y="150"/>
                </a:lnTo>
                <a:lnTo>
                  <a:pt x="213" y="150"/>
                </a:lnTo>
                <a:lnTo>
                  <a:pt x="213" y="159"/>
                </a:lnTo>
                <a:lnTo>
                  <a:pt x="204" y="159"/>
                </a:lnTo>
                <a:lnTo>
                  <a:pt x="204" y="159"/>
                </a:lnTo>
                <a:lnTo>
                  <a:pt x="195" y="159"/>
                </a:lnTo>
                <a:lnTo>
                  <a:pt x="195" y="159"/>
                </a:lnTo>
                <a:lnTo>
                  <a:pt x="186" y="159"/>
                </a:lnTo>
                <a:lnTo>
                  <a:pt x="186" y="159"/>
                </a:lnTo>
                <a:lnTo>
                  <a:pt x="186" y="159"/>
                </a:lnTo>
                <a:lnTo>
                  <a:pt x="177" y="159"/>
                </a:lnTo>
                <a:lnTo>
                  <a:pt x="177" y="168"/>
                </a:lnTo>
                <a:lnTo>
                  <a:pt x="168" y="168"/>
                </a:lnTo>
                <a:lnTo>
                  <a:pt x="168" y="168"/>
                </a:lnTo>
                <a:lnTo>
                  <a:pt x="159" y="168"/>
                </a:lnTo>
                <a:lnTo>
                  <a:pt x="159" y="168"/>
                </a:lnTo>
                <a:lnTo>
                  <a:pt x="159" y="168"/>
                </a:lnTo>
                <a:lnTo>
                  <a:pt x="151" y="168"/>
                </a:lnTo>
                <a:lnTo>
                  <a:pt x="151" y="168"/>
                </a:lnTo>
                <a:lnTo>
                  <a:pt x="142" y="168"/>
                </a:lnTo>
                <a:lnTo>
                  <a:pt x="142" y="177"/>
                </a:lnTo>
                <a:lnTo>
                  <a:pt x="133" y="177"/>
                </a:lnTo>
                <a:lnTo>
                  <a:pt x="133" y="177"/>
                </a:lnTo>
                <a:lnTo>
                  <a:pt x="133" y="177"/>
                </a:lnTo>
                <a:lnTo>
                  <a:pt x="124" y="177"/>
                </a:lnTo>
                <a:lnTo>
                  <a:pt x="124" y="177"/>
                </a:lnTo>
                <a:lnTo>
                  <a:pt x="115" y="177"/>
                </a:lnTo>
                <a:lnTo>
                  <a:pt x="115" y="177"/>
                </a:lnTo>
                <a:lnTo>
                  <a:pt x="106" y="177"/>
                </a:lnTo>
                <a:lnTo>
                  <a:pt x="106" y="177"/>
                </a:lnTo>
                <a:lnTo>
                  <a:pt x="106" y="177"/>
                </a:lnTo>
                <a:lnTo>
                  <a:pt x="97" y="177"/>
                </a:lnTo>
                <a:lnTo>
                  <a:pt x="97" y="177"/>
                </a:lnTo>
                <a:lnTo>
                  <a:pt x="89" y="177"/>
                </a:lnTo>
                <a:lnTo>
                  <a:pt x="89" y="177"/>
                </a:lnTo>
                <a:lnTo>
                  <a:pt x="80" y="177"/>
                </a:lnTo>
                <a:lnTo>
                  <a:pt x="80" y="177"/>
                </a:lnTo>
                <a:lnTo>
                  <a:pt x="80" y="177"/>
                </a:lnTo>
                <a:lnTo>
                  <a:pt x="71" y="177"/>
                </a:lnTo>
                <a:lnTo>
                  <a:pt x="71" y="177"/>
                </a:lnTo>
                <a:lnTo>
                  <a:pt x="62" y="177"/>
                </a:lnTo>
                <a:lnTo>
                  <a:pt x="62" y="177"/>
                </a:lnTo>
                <a:lnTo>
                  <a:pt x="53" y="177"/>
                </a:lnTo>
                <a:lnTo>
                  <a:pt x="53" y="177"/>
                </a:lnTo>
                <a:lnTo>
                  <a:pt x="53" y="177"/>
                </a:lnTo>
                <a:lnTo>
                  <a:pt x="44" y="177"/>
                </a:lnTo>
                <a:lnTo>
                  <a:pt x="44" y="177"/>
                </a:lnTo>
                <a:lnTo>
                  <a:pt x="35" y="177"/>
                </a:lnTo>
                <a:lnTo>
                  <a:pt x="35" y="177"/>
                </a:lnTo>
                <a:lnTo>
                  <a:pt x="26" y="186"/>
                </a:lnTo>
                <a:lnTo>
                  <a:pt x="26" y="186"/>
                </a:lnTo>
                <a:lnTo>
                  <a:pt x="26" y="186"/>
                </a:lnTo>
                <a:lnTo>
                  <a:pt x="18" y="186"/>
                </a:lnTo>
                <a:lnTo>
                  <a:pt x="18" y="186"/>
                </a:lnTo>
                <a:lnTo>
                  <a:pt x="9" y="186"/>
                </a:lnTo>
                <a:lnTo>
                  <a:pt x="9" y="186"/>
                </a:lnTo>
                <a:lnTo>
                  <a:pt x="0" y="186"/>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0" name="Freeform 67"/>
          <p:cNvSpPr>
            <a:spLocks/>
          </p:cNvSpPr>
          <p:nvPr/>
        </p:nvSpPr>
        <p:spPr bwMode="auto">
          <a:xfrm>
            <a:off x="2430140" y="2874687"/>
            <a:ext cx="2125734" cy="617494"/>
          </a:xfrm>
          <a:custGeom>
            <a:avLst/>
            <a:gdLst>
              <a:gd name="T0" fmla="*/ 1569 w 1587"/>
              <a:gd name="T1" fmla="*/ 461 h 461"/>
              <a:gd name="T2" fmla="*/ 1543 w 1587"/>
              <a:gd name="T3" fmla="*/ 461 h 461"/>
              <a:gd name="T4" fmla="*/ 1516 w 1587"/>
              <a:gd name="T5" fmla="*/ 461 h 461"/>
              <a:gd name="T6" fmla="*/ 1489 w 1587"/>
              <a:gd name="T7" fmla="*/ 452 h 461"/>
              <a:gd name="T8" fmla="*/ 1463 w 1587"/>
              <a:gd name="T9" fmla="*/ 452 h 461"/>
              <a:gd name="T10" fmla="*/ 1436 w 1587"/>
              <a:gd name="T11" fmla="*/ 452 h 461"/>
              <a:gd name="T12" fmla="*/ 1410 w 1587"/>
              <a:gd name="T13" fmla="*/ 452 h 461"/>
              <a:gd name="T14" fmla="*/ 1383 w 1587"/>
              <a:gd name="T15" fmla="*/ 452 h 461"/>
              <a:gd name="T16" fmla="*/ 1356 w 1587"/>
              <a:gd name="T17" fmla="*/ 452 h 461"/>
              <a:gd name="T18" fmla="*/ 1330 w 1587"/>
              <a:gd name="T19" fmla="*/ 452 h 461"/>
              <a:gd name="T20" fmla="*/ 1303 w 1587"/>
              <a:gd name="T21" fmla="*/ 452 h 461"/>
              <a:gd name="T22" fmla="*/ 1277 w 1587"/>
              <a:gd name="T23" fmla="*/ 452 h 461"/>
              <a:gd name="T24" fmla="*/ 1250 w 1587"/>
              <a:gd name="T25" fmla="*/ 452 h 461"/>
              <a:gd name="T26" fmla="*/ 1223 w 1587"/>
              <a:gd name="T27" fmla="*/ 452 h 461"/>
              <a:gd name="T28" fmla="*/ 1197 w 1587"/>
              <a:gd name="T29" fmla="*/ 452 h 461"/>
              <a:gd name="T30" fmla="*/ 1170 w 1587"/>
              <a:gd name="T31" fmla="*/ 443 h 461"/>
              <a:gd name="T32" fmla="*/ 1144 w 1587"/>
              <a:gd name="T33" fmla="*/ 443 h 461"/>
              <a:gd name="T34" fmla="*/ 1117 w 1587"/>
              <a:gd name="T35" fmla="*/ 443 h 461"/>
              <a:gd name="T36" fmla="*/ 1090 w 1587"/>
              <a:gd name="T37" fmla="*/ 443 h 461"/>
              <a:gd name="T38" fmla="*/ 1064 w 1587"/>
              <a:gd name="T39" fmla="*/ 434 h 461"/>
              <a:gd name="T40" fmla="*/ 1037 w 1587"/>
              <a:gd name="T41" fmla="*/ 434 h 461"/>
              <a:gd name="T42" fmla="*/ 1011 w 1587"/>
              <a:gd name="T43" fmla="*/ 425 h 461"/>
              <a:gd name="T44" fmla="*/ 984 w 1587"/>
              <a:gd name="T45" fmla="*/ 425 h 461"/>
              <a:gd name="T46" fmla="*/ 957 w 1587"/>
              <a:gd name="T47" fmla="*/ 416 h 461"/>
              <a:gd name="T48" fmla="*/ 931 w 1587"/>
              <a:gd name="T49" fmla="*/ 399 h 461"/>
              <a:gd name="T50" fmla="*/ 904 w 1587"/>
              <a:gd name="T51" fmla="*/ 381 h 461"/>
              <a:gd name="T52" fmla="*/ 878 w 1587"/>
              <a:gd name="T53" fmla="*/ 354 h 461"/>
              <a:gd name="T54" fmla="*/ 851 w 1587"/>
              <a:gd name="T55" fmla="*/ 310 h 461"/>
              <a:gd name="T56" fmla="*/ 824 w 1587"/>
              <a:gd name="T57" fmla="*/ 257 h 461"/>
              <a:gd name="T58" fmla="*/ 798 w 1587"/>
              <a:gd name="T59" fmla="*/ 204 h 461"/>
              <a:gd name="T60" fmla="*/ 771 w 1587"/>
              <a:gd name="T61" fmla="*/ 150 h 461"/>
              <a:gd name="T62" fmla="*/ 745 w 1587"/>
              <a:gd name="T63" fmla="*/ 115 h 461"/>
              <a:gd name="T64" fmla="*/ 718 w 1587"/>
              <a:gd name="T65" fmla="*/ 80 h 461"/>
              <a:gd name="T66" fmla="*/ 691 w 1587"/>
              <a:gd name="T67" fmla="*/ 62 h 461"/>
              <a:gd name="T68" fmla="*/ 665 w 1587"/>
              <a:gd name="T69" fmla="*/ 44 h 461"/>
              <a:gd name="T70" fmla="*/ 638 w 1587"/>
              <a:gd name="T71" fmla="*/ 26 h 461"/>
              <a:gd name="T72" fmla="*/ 612 w 1587"/>
              <a:gd name="T73" fmla="*/ 9 h 461"/>
              <a:gd name="T74" fmla="*/ 585 w 1587"/>
              <a:gd name="T75" fmla="*/ 0 h 461"/>
              <a:gd name="T76" fmla="*/ 558 w 1587"/>
              <a:gd name="T77" fmla="*/ 0 h 461"/>
              <a:gd name="T78" fmla="*/ 532 w 1587"/>
              <a:gd name="T79" fmla="*/ 18 h 461"/>
              <a:gd name="T80" fmla="*/ 505 w 1587"/>
              <a:gd name="T81" fmla="*/ 35 h 461"/>
              <a:gd name="T82" fmla="*/ 479 w 1587"/>
              <a:gd name="T83" fmla="*/ 80 h 461"/>
              <a:gd name="T84" fmla="*/ 452 w 1587"/>
              <a:gd name="T85" fmla="*/ 133 h 461"/>
              <a:gd name="T86" fmla="*/ 425 w 1587"/>
              <a:gd name="T87" fmla="*/ 186 h 461"/>
              <a:gd name="T88" fmla="*/ 399 w 1587"/>
              <a:gd name="T89" fmla="*/ 230 h 461"/>
              <a:gd name="T90" fmla="*/ 372 w 1587"/>
              <a:gd name="T91" fmla="*/ 266 h 461"/>
              <a:gd name="T92" fmla="*/ 346 w 1587"/>
              <a:gd name="T93" fmla="*/ 301 h 461"/>
              <a:gd name="T94" fmla="*/ 319 w 1587"/>
              <a:gd name="T95" fmla="*/ 328 h 461"/>
              <a:gd name="T96" fmla="*/ 292 w 1587"/>
              <a:gd name="T97" fmla="*/ 354 h 461"/>
              <a:gd name="T98" fmla="*/ 266 w 1587"/>
              <a:gd name="T99" fmla="*/ 381 h 461"/>
              <a:gd name="T100" fmla="*/ 239 w 1587"/>
              <a:gd name="T101" fmla="*/ 399 h 461"/>
              <a:gd name="T102" fmla="*/ 213 w 1587"/>
              <a:gd name="T103" fmla="*/ 407 h 461"/>
              <a:gd name="T104" fmla="*/ 186 w 1587"/>
              <a:gd name="T105" fmla="*/ 416 h 461"/>
              <a:gd name="T106" fmla="*/ 159 w 1587"/>
              <a:gd name="T107" fmla="*/ 425 h 461"/>
              <a:gd name="T108" fmla="*/ 133 w 1587"/>
              <a:gd name="T109" fmla="*/ 434 h 461"/>
              <a:gd name="T110" fmla="*/ 106 w 1587"/>
              <a:gd name="T111" fmla="*/ 443 h 461"/>
              <a:gd name="T112" fmla="*/ 80 w 1587"/>
              <a:gd name="T113" fmla="*/ 452 h 461"/>
              <a:gd name="T114" fmla="*/ 53 w 1587"/>
              <a:gd name="T115" fmla="*/ 452 h 461"/>
              <a:gd name="T116" fmla="*/ 26 w 1587"/>
              <a:gd name="T117" fmla="*/ 452 h 461"/>
              <a:gd name="T118" fmla="*/ 0 w 1587"/>
              <a:gd name="T119" fmla="*/ 45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87" h="461">
                <a:moveTo>
                  <a:pt x="1587" y="461"/>
                </a:moveTo>
                <a:lnTo>
                  <a:pt x="1587" y="461"/>
                </a:lnTo>
                <a:lnTo>
                  <a:pt x="1587" y="461"/>
                </a:lnTo>
                <a:lnTo>
                  <a:pt x="1578" y="461"/>
                </a:lnTo>
                <a:lnTo>
                  <a:pt x="1578" y="461"/>
                </a:lnTo>
                <a:lnTo>
                  <a:pt x="1569" y="461"/>
                </a:lnTo>
                <a:lnTo>
                  <a:pt x="1569" y="461"/>
                </a:lnTo>
                <a:lnTo>
                  <a:pt x="1560" y="461"/>
                </a:lnTo>
                <a:lnTo>
                  <a:pt x="1560" y="461"/>
                </a:lnTo>
                <a:lnTo>
                  <a:pt x="1560" y="461"/>
                </a:lnTo>
                <a:lnTo>
                  <a:pt x="1551" y="461"/>
                </a:lnTo>
                <a:lnTo>
                  <a:pt x="1551" y="461"/>
                </a:lnTo>
                <a:lnTo>
                  <a:pt x="1543" y="461"/>
                </a:lnTo>
                <a:lnTo>
                  <a:pt x="1543" y="461"/>
                </a:lnTo>
                <a:lnTo>
                  <a:pt x="1534" y="461"/>
                </a:lnTo>
                <a:lnTo>
                  <a:pt x="1534" y="461"/>
                </a:lnTo>
                <a:lnTo>
                  <a:pt x="1534" y="461"/>
                </a:lnTo>
                <a:lnTo>
                  <a:pt x="1525" y="461"/>
                </a:lnTo>
                <a:lnTo>
                  <a:pt x="1525" y="461"/>
                </a:lnTo>
                <a:lnTo>
                  <a:pt x="1516" y="461"/>
                </a:lnTo>
                <a:lnTo>
                  <a:pt x="1516" y="461"/>
                </a:lnTo>
                <a:lnTo>
                  <a:pt x="1507" y="461"/>
                </a:lnTo>
                <a:lnTo>
                  <a:pt x="1507" y="452"/>
                </a:lnTo>
                <a:lnTo>
                  <a:pt x="1507" y="452"/>
                </a:lnTo>
                <a:lnTo>
                  <a:pt x="1498" y="452"/>
                </a:lnTo>
                <a:lnTo>
                  <a:pt x="1498" y="452"/>
                </a:lnTo>
                <a:lnTo>
                  <a:pt x="1489" y="452"/>
                </a:lnTo>
                <a:lnTo>
                  <a:pt x="1489" y="452"/>
                </a:lnTo>
                <a:lnTo>
                  <a:pt x="1481" y="452"/>
                </a:lnTo>
                <a:lnTo>
                  <a:pt x="1481" y="452"/>
                </a:lnTo>
                <a:lnTo>
                  <a:pt x="1481" y="452"/>
                </a:lnTo>
                <a:lnTo>
                  <a:pt x="1472" y="452"/>
                </a:lnTo>
                <a:lnTo>
                  <a:pt x="1472" y="452"/>
                </a:lnTo>
                <a:lnTo>
                  <a:pt x="1463" y="452"/>
                </a:lnTo>
                <a:lnTo>
                  <a:pt x="1463" y="452"/>
                </a:lnTo>
                <a:lnTo>
                  <a:pt x="1454" y="452"/>
                </a:lnTo>
                <a:lnTo>
                  <a:pt x="1454" y="452"/>
                </a:lnTo>
                <a:lnTo>
                  <a:pt x="1454" y="452"/>
                </a:lnTo>
                <a:lnTo>
                  <a:pt x="1445" y="452"/>
                </a:lnTo>
                <a:lnTo>
                  <a:pt x="1445" y="452"/>
                </a:lnTo>
                <a:lnTo>
                  <a:pt x="1436" y="452"/>
                </a:lnTo>
                <a:lnTo>
                  <a:pt x="1436" y="452"/>
                </a:lnTo>
                <a:lnTo>
                  <a:pt x="1427" y="452"/>
                </a:lnTo>
                <a:lnTo>
                  <a:pt x="1427" y="452"/>
                </a:lnTo>
                <a:lnTo>
                  <a:pt x="1427" y="452"/>
                </a:lnTo>
                <a:lnTo>
                  <a:pt x="1418" y="452"/>
                </a:lnTo>
                <a:lnTo>
                  <a:pt x="1418" y="452"/>
                </a:lnTo>
                <a:lnTo>
                  <a:pt x="1410" y="452"/>
                </a:lnTo>
                <a:lnTo>
                  <a:pt x="1410" y="452"/>
                </a:lnTo>
                <a:lnTo>
                  <a:pt x="1410" y="452"/>
                </a:lnTo>
                <a:lnTo>
                  <a:pt x="1401" y="452"/>
                </a:lnTo>
                <a:lnTo>
                  <a:pt x="1401" y="452"/>
                </a:lnTo>
                <a:lnTo>
                  <a:pt x="1392" y="452"/>
                </a:lnTo>
                <a:lnTo>
                  <a:pt x="1392" y="452"/>
                </a:lnTo>
                <a:lnTo>
                  <a:pt x="1383" y="452"/>
                </a:lnTo>
                <a:lnTo>
                  <a:pt x="1383" y="452"/>
                </a:lnTo>
                <a:lnTo>
                  <a:pt x="1374" y="452"/>
                </a:lnTo>
                <a:lnTo>
                  <a:pt x="1374" y="452"/>
                </a:lnTo>
                <a:lnTo>
                  <a:pt x="1374" y="452"/>
                </a:lnTo>
                <a:lnTo>
                  <a:pt x="1365" y="452"/>
                </a:lnTo>
                <a:lnTo>
                  <a:pt x="1365" y="452"/>
                </a:lnTo>
                <a:lnTo>
                  <a:pt x="1356" y="452"/>
                </a:lnTo>
                <a:lnTo>
                  <a:pt x="1356" y="452"/>
                </a:lnTo>
                <a:lnTo>
                  <a:pt x="1348" y="452"/>
                </a:lnTo>
                <a:lnTo>
                  <a:pt x="1348" y="452"/>
                </a:lnTo>
                <a:lnTo>
                  <a:pt x="1348" y="452"/>
                </a:lnTo>
                <a:lnTo>
                  <a:pt x="1339" y="452"/>
                </a:lnTo>
                <a:lnTo>
                  <a:pt x="1339" y="452"/>
                </a:lnTo>
                <a:lnTo>
                  <a:pt x="1330" y="452"/>
                </a:lnTo>
                <a:lnTo>
                  <a:pt x="1330" y="452"/>
                </a:lnTo>
                <a:lnTo>
                  <a:pt x="1321" y="452"/>
                </a:lnTo>
                <a:lnTo>
                  <a:pt x="1321" y="452"/>
                </a:lnTo>
                <a:lnTo>
                  <a:pt x="1321" y="452"/>
                </a:lnTo>
                <a:lnTo>
                  <a:pt x="1312" y="452"/>
                </a:lnTo>
                <a:lnTo>
                  <a:pt x="1312" y="452"/>
                </a:lnTo>
                <a:lnTo>
                  <a:pt x="1303" y="452"/>
                </a:lnTo>
                <a:lnTo>
                  <a:pt x="1303" y="452"/>
                </a:lnTo>
                <a:lnTo>
                  <a:pt x="1303" y="452"/>
                </a:lnTo>
                <a:lnTo>
                  <a:pt x="1294" y="452"/>
                </a:lnTo>
                <a:lnTo>
                  <a:pt x="1294" y="452"/>
                </a:lnTo>
                <a:lnTo>
                  <a:pt x="1286" y="452"/>
                </a:lnTo>
                <a:lnTo>
                  <a:pt x="1286" y="452"/>
                </a:lnTo>
                <a:lnTo>
                  <a:pt x="1277" y="452"/>
                </a:lnTo>
                <a:lnTo>
                  <a:pt x="1277" y="452"/>
                </a:lnTo>
                <a:lnTo>
                  <a:pt x="1268" y="452"/>
                </a:lnTo>
                <a:lnTo>
                  <a:pt x="1268" y="452"/>
                </a:lnTo>
                <a:lnTo>
                  <a:pt x="1268" y="452"/>
                </a:lnTo>
                <a:lnTo>
                  <a:pt x="1259" y="452"/>
                </a:lnTo>
                <a:lnTo>
                  <a:pt x="1259" y="452"/>
                </a:lnTo>
                <a:lnTo>
                  <a:pt x="1250" y="452"/>
                </a:lnTo>
                <a:lnTo>
                  <a:pt x="1250" y="452"/>
                </a:lnTo>
                <a:lnTo>
                  <a:pt x="1241" y="452"/>
                </a:lnTo>
                <a:lnTo>
                  <a:pt x="1241" y="452"/>
                </a:lnTo>
                <a:lnTo>
                  <a:pt x="1241" y="452"/>
                </a:lnTo>
                <a:lnTo>
                  <a:pt x="1232" y="452"/>
                </a:lnTo>
                <a:lnTo>
                  <a:pt x="1232" y="452"/>
                </a:lnTo>
                <a:lnTo>
                  <a:pt x="1223" y="452"/>
                </a:lnTo>
                <a:lnTo>
                  <a:pt x="1223" y="452"/>
                </a:lnTo>
                <a:lnTo>
                  <a:pt x="1215" y="452"/>
                </a:lnTo>
                <a:lnTo>
                  <a:pt x="1215" y="452"/>
                </a:lnTo>
                <a:lnTo>
                  <a:pt x="1215" y="452"/>
                </a:lnTo>
                <a:lnTo>
                  <a:pt x="1206" y="452"/>
                </a:lnTo>
                <a:lnTo>
                  <a:pt x="1206" y="452"/>
                </a:lnTo>
                <a:lnTo>
                  <a:pt x="1197" y="452"/>
                </a:lnTo>
                <a:lnTo>
                  <a:pt x="1197" y="452"/>
                </a:lnTo>
                <a:lnTo>
                  <a:pt x="1197" y="452"/>
                </a:lnTo>
                <a:lnTo>
                  <a:pt x="1188" y="452"/>
                </a:lnTo>
                <a:lnTo>
                  <a:pt x="1188" y="452"/>
                </a:lnTo>
                <a:lnTo>
                  <a:pt x="1179" y="452"/>
                </a:lnTo>
                <a:lnTo>
                  <a:pt x="1179" y="443"/>
                </a:lnTo>
                <a:lnTo>
                  <a:pt x="1170" y="443"/>
                </a:lnTo>
                <a:lnTo>
                  <a:pt x="1170" y="443"/>
                </a:lnTo>
                <a:lnTo>
                  <a:pt x="1170" y="443"/>
                </a:lnTo>
                <a:lnTo>
                  <a:pt x="1161" y="443"/>
                </a:lnTo>
                <a:lnTo>
                  <a:pt x="1161" y="443"/>
                </a:lnTo>
                <a:lnTo>
                  <a:pt x="1153" y="443"/>
                </a:lnTo>
                <a:lnTo>
                  <a:pt x="1153" y="443"/>
                </a:lnTo>
                <a:lnTo>
                  <a:pt x="1144" y="443"/>
                </a:lnTo>
                <a:lnTo>
                  <a:pt x="1144" y="443"/>
                </a:lnTo>
                <a:lnTo>
                  <a:pt x="1135" y="443"/>
                </a:lnTo>
                <a:lnTo>
                  <a:pt x="1135" y="443"/>
                </a:lnTo>
                <a:lnTo>
                  <a:pt x="1135" y="443"/>
                </a:lnTo>
                <a:lnTo>
                  <a:pt x="1126" y="443"/>
                </a:lnTo>
                <a:lnTo>
                  <a:pt x="1126" y="443"/>
                </a:lnTo>
                <a:lnTo>
                  <a:pt x="1117" y="443"/>
                </a:lnTo>
                <a:lnTo>
                  <a:pt x="1117" y="443"/>
                </a:lnTo>
                <a:lnTo>
                  <a:pt x="1117" y="443"/>
                </a:lnTo>
                <a:lnTo>
                  <a:pt x="1108" y="443"/>
                </a:lnTo>
                <a:lnTo>
                  <a:pt x="1108" y="443"/>
                </a:lnTo>
                <a:lnTo>
                  <a:pt x="1099" y="443"/>
                </a:lnTo>
                <a:lnTo>
                  <a:pt x="1099" y="443"/>
                </a:lnTo>
                <a:lnTo>
                  <a:pt x="1090" y="443"/>
                </a:lnTo>
                <a:lnTo>
                  <a:pt x="1090" y="443"/>
                </a:lnTo>
                <a:lnTo>
                  <a:pt x="1090" y="443"/>
                </a:lnTo>
                <a:lnTo>
                  <a:pt x="1082" y="443"/>
                </a:lnTo>
                <a:lnTo>
                  <a:pt x="1082" y="443"/>
                </a:lnTo>
                <a:lnTo>
                  <a:pt x="1073" y="443"/>
                </a:lnTo>
                <a:lnTo>
                  <a:pt x="1073" y="443"/>
                </a:lnTo>
                <a:lnTo>
                  <a:pt x="1064" y="443"/>
                </a:lnTo>
                <a:lnTo>
                  <a:pt x="1064" y="434"/>
                </a:lnTo>
                <a:lnTo>
                  <a:pt x="1064" y="434"/>
                </a:lnTo>
                <a:lnTo>
                  <a:pt x="1055" y="434"/>
                </a:lnTo>
                <a:lnTo>
                  <a:pt x="1055" y="434"/>
                </a:lnTo>
                <a:lnTo>
                  <a:pt x="1046" y="434"/>
                </a:lnTo>
                <a:lnTo>
                  <a:pt x="1046" y="434"/>
                </a:lnTo>
                <a:lnTo>
                  <a:pt x="1037" y="434"/>
                </a:lnTo>
                <a:lnTo>
                  <a:pt x="1037" y="434"/>
                </a:lnTo>
                <a:lnTo>
                  <a:pt x="1028" y="434"/>
                </a:lnTo>
                <a:lnTo>
                  <a:pt x="1028" y="434"/>
                </a:lnTo>
                <a:lnTo>
                  <a:pt x="1028" y="434"/>
                </a:lnTo>
                <a:lnTo>
                  <a:pt x="1020" y="434"/>
                </a:lnTo>
                <a:lnTo>
                  <a:pt x="1020" y="434"/>
                </a:lnTo>
                <a:lnTo>
                  <a:pt x="1011" y="434"/>
                </a:lnTo>
                <a:lnTo>
                  <a:pt x="1011" y="425"/>
                </a:lnTo>
                <a:lnTo>
                  <a:pt x="1011" y="425"/>
                </a:lnTo>
                <a:lnTo>
                  <a:pt x="1002" y="425"/>
                </a:lnTo>
                <a:lnTo>
                  <a:pt x="1002" y="425"/>
                </a:lnTo>
                <a:lnTo>
                  <a:pt x="993" y="425"/>
                </a:lnTo>
                <a:lnTo>
                  <a:pt x="993" y="425"/>
                </a:lnTo>
                <a:lnTo>
                  <a:pt x="984" y="425"/>
                </a:lnTo>
                <a:lnTo>
                  <a:pt x="984" y="425"/>
                </a:lnTo>
                <a:lnTo>
                  <a:pt x="984" y="425"/>
                </a:lnTo>
                <a:lnTo>
                  <a:pt x="975" y="416"/>
                </a:lnTo>
                <a:lnTo>
                  <a:pt x="975" y="416"/>
                </a:lnTo>
                <a:lnTo>
                  <a:pt x="966" y="416"/>
                </a:lnTo>
                <a:lnTo>
                  <a:pt x="966" y="416"/>
                </a:lnTo>
                <a:lnTo>
                  <a:pt x="957" y="416"/>
                </a:lnTo>
                <a:lnTo>
                  <a:pt x="957" y="416"/>
                </a:lnTo>
                <a:lnTo>
                  <a:pt x="957" y="407"/>
                </a:lnTo>
                <a:lnTo>
                  <a:pt x="949" y="407"/>
                </a:lnTo>
                <a:lnTo>
                  <a:pt x="949" y="407"/>
                </a:lnTo>
                <a:lnTo>
                  <a:pt x="940" y="407"/>
                </a:lnTo>
                <a:lnTo>
                  <a:pt x="940" y="407"/>
                </a:lnTo>
                <a:lnTo>
                  <a:pt x="931" y="399"/>
                </a:lnTo>
                <a:lnTo>
                  <a:pt x="931" y="399"/>
                </a:lnTo>
                <a:lnTo>
                  <a:pt x="931" y="399"/>
                </a:lnTo>
                <a:lnTo>
                  <a:pt x="922" y="399"/>
                </a:lnTo>
                <a:lnTo>
                  <a:pt x="922" y="390"/>
                </a:lnTo>
                <a:lnTo>
                  <a:pt x="913" y="390"/>
                </a:lnTo>
                <a:lnTo>
                  <a:pt x="913" y="390"/>
                </a:lnTo>
                <a:lnTo>
                  <a:pt x="904" y="381"/>
                </a:lnTo>
                <a:lnTo>
                  <a:pt x="904" y="381"/>
                </a:lnTo>
                <a:lnTo>
                  <a:pt x="904" y="381"/>
                </a:lnTo>
                <a:lnTo>
                  <a:pt x="895" y="372"/>
                </a:lnTo>
                <a:lnTo>
                  <a:pt x="895" y="372"/>
                </a:lnTo>
                <a:lnTo>
                  <a:pt x="887" y="363"/>
                </a:lnTo>
                <a:lnTo>
                  <a:pt x="887" y="363"/>
                </a:lnTo>
                <a:lnTo>
                  <a:pt x="878" y="354"/>
                </a:lnTo>
                <a:lnTo>
                  <a:pt x="878" y="354"/>
                </a:lnTo>
                <a:lnTo>
                  <a:pt x="878" y="345"/>
                </a:lnTo>
                <a:lnTo>
                  <a:pt x="869" y="345"/>
                </a:lnTo>
                <a:lnTo>
                  <a:pt x="869" y="337"/>
                </a:lnTo>
                <a:lnTo>
                  <a:pt x="860" y="337"/>
                </a:lnTo>
                <a:lnTo>
                  <a:pt x="860" y="328"/>
                </a:lnTo>
                <a:lnTo>
                  <a:pt x="851" y="319"/>
                </a:lnTo>
                <a:lnTo>
                  <a:pt x="851" y="310"/>
                </a:lnTo>
                <a:lnTo>
                  <a:pt x="851" y="310"/>
                </a:lnTo>
                <a:lnTo>
                  <a:pt x="842" y="301"/>
                </a:lnTo>
                <a:lnTo>
                  <a:pt x="842" y="292"/>
                </a:lnTo>
                <a:lnTo>
                  <a:pt x="833" y="283"/>
                </a:lnTo>
                <a:lnTo>
                  <a:pt x="833" y="275"/>
                </a:lnTo>
                <a:lnTo>
                  <a:pt x="824" y="266"/>
                </a:lnTo>
                <a:lnTo>
                  <a:pt x="824" y="257"/>
                </a:lnTo>
                <a:lnTo>
                  <a:pt x="824" y="248"/>
                </a:lnTo>
                <a:lnTo>
                  <a:pt x="816" y="239"/>
                </a:lnTo>
                <a:lnTo>
                  <a:pt x="816" y="239"/>
                </a:lnTo>
                <a:lnTo>
                  <a:pt x="807" y="230"/>
                </a:lnTo>
                <a:lnTo>
                  <a:pt x="807" y="221"/>
                </a:lnTo>
                <a:lnTo>
                  <a:pt x="798" y="213"/>
                </a:lnTo>
                <a:lnTo>
                  <a:pt x="798" y="204"/>
                </a:lnTo>
                <a:lnTo>
                  <a:pt x="798" y="195"/>
                </a:lnTo>
                <a:lnTo>
                  <a:pt x="789" y="186"/>
                </a:lnTo>
                <a:lnTo>
                  <a:pt x="789" y="177"/>
                </a:lnTo>
                <a:lnTo>
                  <a:pt x="780" y="168"/>
                </a:lnTo>
                <a:lnTo>
                  <a:pt x="780" y="168"/>
                </a:lnTo>
                <a:lnTo>
                  <a:pt x="771" y="159"/>
                </a:lnTo>
                <a:lnTo>
                  <a:pt x="771" y="150"/>
                </a:lnTo>
                <a:lnTo>
                  <a:pt x="771" y="142"/>
                </a:lnTo>
                <a:lnTo>
                  <a:pt x="762" y="142"/>
                </a:lnTo>
                <a:lnTo>
                  <a:pt x="762" y="133"/>
                </a:lnTo>
                <a:lnTo>
                  <a:pt x="754" y="124"/>
                </a:lnTo>
                <a:lnTo>
                  <a:pt x="754" y="124"/>
                </a:lnTo>
                <a:lnTo>
                  <a:pt x="745" y="115"/>
                </a:lnTo>
                <a:lnTo>
                  <a:pt x="745" y="115"/>
                </a:lnTo>
                <a:lnTo>
                  <a:pt x="745" y="106"/>
                </a:lnTo>
                <a:lnTo>
                  <a:pt x="736" y="106"/>
                </a:lnTo>
                <a:lnTo>
                  <a:pt x="736" y="97"/>
                </a:lnTo>
                <a:lnTo>
                  <a:pt x="727" y="97"/>
                </a:lnTo>
                <a:lnTo>
                  <a:pt x="727" y="88"/>
                </a:lnTo>
                <a:lnTo>
                  <a:pt x="718" y="88"/>
                </a:lnTo>
                <a:lnTo>
                  <a:pt x="718" y="80"/>
                </a:lnTo>
                <a:lnTo>
                  <a:pt x="718" y="80"/>
                </a:lnTo>
                <a:lnTo>
                  <a:pt x="709" y="80"/>
                </a:lnTo>
                <a:lnTo>
                  <a:pt x="709" y="71"/>
                </a:lnTo>
                <a:lnTo>
                  <a:pt x="700" y="71"/>
                </a:lnTo>
                <a:lnTo>
                  <a:pt x="700" y="62"/>
                </a:lnTo>
                <a:lnTo>
                  <a:pt x="691" y="62"/>
                </a:lnTo>
                <a:lnTo>
                  <a:pt x="691" y="62"/>
                </a:lnTo>
                <a:lnTo>
                  <a:pt x="691" y="53"/>
                </a:lnTo>
                <a:lnTo>
                  <a:pt x="683" y="53"/>
                </a:lnTo>
                <a:lnTo>
                  <a:pt x="683" y="53"/>
                </a:lnTo>
                <a:lnTo>
                  <a:pt x="674" y="53"/>
                </a:lnTo>
                <a:lnTo>
                  <a:pt x="674" y="44"/>
                </a:lnTo>
                <a:lnTo>
                  <a:pt x="665" y="44"/>
                </a:lnTo>
                <a:lnTo>
                  <a:pt x="665" y="44"/>
                </a:lnTo>
                <a:lnTo>
                  <a:pt x="665" y="44"/>
                </a:lnTo>
                <a:lnTo>
                  <a:pt x="656" y="35"/>
                </a:lnTo>
                <a:lnTo>
                  <a:pt x="656" y="35"/>
                </a:lnTo>
                <a:lnTo>
                  <a:pt x="647" y="35"/>
                </a:lnTo>
                <a:lnTo>
                  <a:pt x="647" y="35"/>
                </a:lnTo>
                <a:lnTo>
                  <a:pt x="638" y="26"/>
                </a:lnTo>
                <a:lnTo>
                  <a:pt x="638" y="26"/>
                </a:lnTo>
                <a:lnTo>
                  <a:pt x="638" y="26"/>
                </a:lnTo>
                <a:lnTo>
                  <a:pt x="629" y="26"/>
                </a:lnTo>
                <a:lnTo>
                  <a:pt x="629" y="18"/>
                </a:lnTo>
                <a:lnTo>
                  <a:pt x="621" y="18"/>
                </a:lnTo>
                <a:lnTo>
                  <a:pt x="621" y="18"/>
                </a:lnTo>
                <a:lnTo>
                  <a:pt x="612" y="18"/>
                </a:lnTo>
                <a:lnTo>
                  <a:pt x="612" y="9"/>
                </a:lnTo>
                <a:lnTo>
                  <a:pt x="612" y="9"/>
                </a:lnTo>
                <a:lnTo>
                  <a:pt x="603" y="9"/>
                </a:lnTo>
                <a:lnTo>
                  <a:pt x="603" y="9"/>
                </a:lnTo>
                <a:lnTo>
                  <a:pt x="594" y="9"/>
                </a:lnTo>
                <a:lnTo>
                  <a:pt x="594" y="0"/>
                </a:lnTo>
                <a:lnTo>
                  <a:pt x="585" y="0"/>
                </a:lnTo>
                <a:lnTo>
                  <a:pt x="585" y="0"/>
                </a:lnTo>
                <a:lnTo>
                  <a:pt x="585" y="0"/>
                </a:lnTo>
                <a:lnTo>
                  <a:pt x="576" y="0"/>
                </a:lnTo>
                <a:lnTo>
                  <a:pt x="576" y="0"/>
                </a:lnTo>
                <a:lnTo>
                  <a:pt x="567" y="0"/>
                </a:lnTo>
                <a:lnTo>
                  <a:pt x="567" y="0"/>
                </a:lnTo>
                <a:lnTo>
                  <a:pt x="558" y="0"/>
                </a:lnTo>
                <a:lnTo>
                  <a:pt x="558" y="0"/>
                </a:lnTo>
                <a:lnTo>
                  <a:pt x="558" y="9"/>
                </a:lnTo>
                <a:lnTo>
                  <a:pt x="550" y="9"/>
                </a:lnTo>
                <a:lnTo>
                  <a:pt x="550" y="9"/>
                </a:lnTo>
                <a:lnTo>
                  <a:pt x="541" y="9"/>
                </a:lnTo>
                <a:lnTo>
                  <a:pt x="541" y="9"/>
                </a:lnTo>
                <a:lnTo>
                  <a:pt x="532" y="18"/>
                </a:lnTo>
                <a:lnTo>
                  <a:pt x="532" y="18"/>
                </a:lnTo>
                <a:lnTo>
                  <a:pt x="532" y="18"/>
                </a:lnTo>
                <a:lnTo>
                  <a:pt x="523" y="18"/>
                </a:lnTo>
                <a:lnTo>
                  <a:pt x="523" y="26"/>
                </a:lnTo>
                <a:lnTo>
                  <a:pt x="514" y="26"/>
                </a:lnTo>
                <a:lnTo>
                  <a:pt x="514" y="35"/>
                </a:lnTo>
                <a:lnTo>
                  <a:pt x="505" y="35"/>
                </a:lnTo>
                <a:lnTo>
                  <a:pt x="505" y="35"/>
                </a:lnTo>
                <a:lnTo>
                  <a:pt x="505" y="44"/>
                </a:lnTo>
                <a:lnTo>
                  <a:pt x="496" y="44"/>
                </a:lnTo>
                <a:lnTo>
                  <a:pt x="496" y="53"/>
                </a:lnTo>
                <a:lnTo>
                  <a:pt x="488" y="62"/>
                </a:lnTo>
                <a:lnTo>
                  <a:pt x="488" y="62"/>
                </a:lnTo>
                <a:lnTo>
                  <a:pt x="479" y="71"/>
                </a:lnTo>
                <a:lnTo>
                  <a:pt x="479" y="80"/>
                </a:lnTo>
                <a:lnTo>
                  <a:pt x="479" y="88"/>
                </a:lnTo>
                <a:lnTo>
                  <a:pt x="470" y="88"/>
                </a:lnTo>
                <a:lnTo>
                  <a:pt x="470" y="97"/>
                </a:lnTo>
                <a:lnTo>
                  <a:pt x="461" y="106"/>
                </a:lnTo>
                <a:lnTo>
                  <a:pt x="461" y="115"/>
                </a:lnTo>
                <a:lnTo>
                  <a:pt x="452" y="124"/>
                </a:lnTo>
                <a:lnTo>
                  <a:pt x="452" y="133"/>
                </a:lnTo>
                <a:lnTo>
                  <a:pt x="452" y="142"/>
                </a:lnTo>
                <a:lnTo>
                  <a:pt x="443" y="150"/>
                </a:lnTo>
                <a:lnTo>
                  <a:pt x="443" y="150"/>
                </a:lnTo>
                <a:lnTo>
                  <a:pt x="434" y="159"/>
                </a:lnTo>
                <a:lnTo>
                  <a:pt x="434" y="168"/>
                </a:lnTo>
                <a:lnTo>
                  <a:pt x="425" y="177"/>
                </a:lnTo>
                <a:lnTo>
                  <a:pt x="425" y="186"/>
                </a:lnTo>
                <a:lnTo>
                  <a:pt x="425" y="195"/>
                </a:lnTo>
                <a:lnTo>
                  <a:pt x="417" y="195"/>
                </a:lnTo>
                <a:lnTo>
                  <a:pt x="417" y="204"/>
                </a:lnTo>
                <a:lnTo>
                  <a:pt x="408" y="213"/>
                </a:lnTo>
                <a:lnTo>
                  <a:pt x="408" y="213"/>
                </a:lnTo>
                <a:lnTo>
                  <a:pt x="399" y="221"/>
                </a:lnTo>
                <a:lnTo>
                  <a:pt x="399" y="230"/>
                </a:lnTo>
                <a:lnTo>
                  <a:pt x="399" y="230"/>
                </a:lnTo>
                <a:lnTo>
                  <a:pt x="390" y="239"/>
                </a:lnTo>
                <a:lnTo>
                  <a:pt x="390" y="239"/>
                </a:lnTo>
                <a:lnTo>
                  <a:pt x="381" y="248"/>
                </a:lnTo>
                <a:lnTo>
                  <a:pt x="381" y="257"/>
                </a:lnTo>
                <a:lnTo>
                  <a:pt x="372" y="257"/>
                </a:lnTo>
                <a:lnTo>
                  <a:pt x="372" y="266"/>
                </a:lnTo>
                <a:lnTo>
                  <a:pt x="372" y="266"/>
                </a:lnTo>
                <a:lnTo>
                  <a:pt x="363" y="275"/>
                </a:lnTo>
                <a:lnTo>
                  <a:pt x="363" y="283"/>
                </a:lnTo>
                <a:lnTo>
                  <a:pt x="355" y="283"/>
                </a:lnTo>
                <a:lnTo>
                  <a:pt x="355" y="292"/>
                </a:lnTo>
                <a:lnTo>
                  <a:pt x="355" y="292"/>
                </a:lnTo>
                <a:lnTo>
                  <a:pt x="346" y="301"/>
                </a:lnTo>
                <a:lnTo>
                  <a:pt x="346" y="301"/>
                </a:lnTo>
                <a:lnTo>
                  <a:pt x="337" y="310"/>
                </a:lnTo>
                <a:lnTo>
                  <a:pt x="337" y="310"/>
                </a:lnTo>
                <a:lnTo>
                  <a:pt x="328" y="319"/>
                </a:lnTo>
                <a:lnTo>
                  <a:pt x="328" y="319"/>
                </a:lnTo>
                <a:lnTo>
                  <a:pt x="319" y="328"/>
                </a:lnTo>
                <a:lnTo>
                  <a:pt x="319" y="328"/>
                </a:lnTo>
                <a:lnTo>
                  <a:pt x="319" y="337"/>
                </a:lnTo>
                <a:lnTo>
                  <a:pt x="310" y="337"/>
                </a:lnTo>
                <a:lnTo>
                  <a:pt x="310" y="345"/>
                </a:lnTo>
                <a:lnTo>
                  <a:pt x="301" y="345"/>
                </a:lnTo>
                <a:lnTo>
                  <a:pt x="301" y="345"/>
                </a:lnTo>
                <a:lnTo>
                  <a:pt x="292" y="354"/>
                </a:lnTo>
                <a:lnTo>
                  <a:pt x="292" y="354"/>
                </a:lnTo>
                <a:lnTo>
                  <a:pt x="292" y="363"/>
                </a:lnTo>
                <a:lnTo>
                  <a:pt x="284" y="363"/>
                </a:lnTo>
                <a:lnTo>
                  <a:pt x="284" y="363"/>
                </a:lnTo>
                <a:lnTo>
                  <a:pt x="275" y="372"/>
                </a:lnTo>
                <a:lnTo>
                  <a:pt x="275" y="372"/>
                </a:lnTo>
                <a:lnTo>
                  <a:pt x="266" y="372"/>
                </a:lnTo>
                <a:lnTo>
                  <a:pt x="266" y="381"/>
                </a:lnTo>
                <a:lnTo>
                  <a:pt x="266" y="381"/>
                </a:lnTo>
                <a:lnTo>
                  <a:pt x="257" y="381"/>
                </a:lnTo>
                <a:lnTo>
                  <a:pt x="257" y="390"/>
                </a:lnTo>
                <a:lnTo>
                  <a:pt x="248" y="390"/>
                </a:lnTo>
                <a:lnTo>
                  <a:pt x="248" y="390"/>
                </a:lnTo>
                <a:lnTo>
                  <a:pt x="248" y="399"/>
                </a:lnTo>
                <a:lnTo>
                  <a:pt x="239" y="399"/>
                </a:lnTo>
                <a:lnTo>
                  <a:pt x="239" y="399"/>
                </a:lnTo>
                <a:lnTo>
                  <a:pt x="230" y="399"/>
                </a:lnTo>
                <a:lnTo>
                  <a:pt x="230" y="399"/>
                </a:lnTo>
                <a:lnTo>
                  <a:pt x="222" y="407"/>
                </a:lnTo>
                <a:lnTo>
                  <a:pt x="222" y="407"/>
                </a:lnTo>
                <a:lnTo>
                  <a:pt x="213" y="407"/>
                </a:lnTo>
                <a:lnTo>
                  <a:pt x="213" y="407"/>
                </a:lnTo>
                <a:lnTo>
                  <a:pt x="213" y="407"/>
                </a:lnTo>
                <a:lnTo>
                  <a:pt x="204" y="407"/>
                </a:lnTo>
                <a:lnTo>
                  <a:pt x="204" y="407"/>
                </a:lnTo>
                <a:lnTo>
                  <a:pt x="195" y="416"/>
                </a:lnTo>
                <a:lnTo>
                  <a:pt x="195" y="416"/>
                </a:lnTo>
                <a:lnTo>
                  <a:pt x="186" y="416"/>
                </a:lnTo>
                <a:lnTo>
                  <a:pt x="186" y="416"/>
                </a:lnTo>
                <a:lnTo>
                  <a:pt x="186" y="416"/>
                </a:lnTo>
                <a:lnTo>
                  <a:pt x="177" y="416"/>
                </a:lnTo>
                <a:lnTo>
                  <a:pt x="177" y="425"/>
                </a:lnTo>
                <a:lnTo>
                  <a:pt x="168" y="425"/>
                </a:lnTo>
                <a:lnTo>
                  <a:pt x="168" y="425"/>
                </a:lnTo>
                <a:lnTo>
                  <a:pt x="159" y="425"/>
                </a:lnTo>
                <a:lnTo>
                  <a:pt x="159" y="425"/>
                </a:lnTo>
                <a:lnTo>
                  <a:pt x="159" y="434"/>
                </a:lnTo>
                <a:lnTo>
                  <a:pt x="151" y="434"/>
                </a:lnTo>
                <a:lnTo>
                  <a:pt x="151" y="434"/>
                </a:lnTo>
                <a:lnTo>
                  <a:pt x="142" y="434"/>
                </a:lnTo>
                <a:lnTo>
                  <a:pt x="142" y="434"/>
                </a:lnTo>
                <a:lnTo>
                  <a:pt x="142" y="434"/>
                </a:lnTo>
                <a:lnTo>
                  <a:pt x="133" y="434"/>
                </a:lnTo>
                <a:lnTo>
                  <a:pt x="133" y="443"/>
                </a:lnTo>
                <a:lnTo>
                  <a:pt x="124" y="443"/>
                </a:lnTo>
                <a:lnTo>
                  <a:pt x="124" y="443"/>
                </a:lnTo>
                <a:lnTo>
                  <a:pt x="115" y="443"/>
                </a:lnTo>
                <a:lnTo>
                  <a:pt x="115" y="443"/>
                </a:lnTo>
                <a:lnTo>
                  <a:pt x="106" y="443"/>
                </a:lnTo>
                <a:lnTo>
                  <a:pt x="106" y="443"/>
                </a:lnTo>
                <a:lnTo>
                  <a:pt x="106" y="443"/>
                </a:lnTo>
                <a:lnTo>
                  <a:pt x="97" y="443"/>
                </a:lnTo>
                <a:lnTo>
                  <a:pt x="97" y="443"/>
                </a:lnTo>
                <a:lnTo>
                  <a:pt x="89" y="443"/>
                </a:lnTo>
                <a:lnTo>
                  <a:pt x="89" y="443"/>
                </a:lnTo>
                <a:lnTo>
                  <a:pt x="80" y="443"/>
                </a:lnTo>
                <a:lnTo>
                  <a:pt x="80" y="452"/>
                </a:lnTo>
                <a:lnTo>
                  <a:pt x="80" y="452"/>
                </a:lnTo>
                <a:lnTo>
                  <a:pt x="71" y="452"/>
                </a:lnTo>
                <a:lnTo>
                  <a:pt x="71" y="452"/>
                </a:lnTo>
                <a:lnTo>
                  <a:pt x="62" y="452"/>
                </a:lnTo>
                <a:lnTo>
                  <a:pt x="62" y="452"/>
                </a:lnTo>
                <a:lnTo>
                  <a:pt x="62" y="452"/>
                </a:lnTo>
                <a:lnTo>
                  <a:pt x="53" y="452"/>
                </a:lnTo>
                <a:lnTo>
                  <a:pt x="53" y="452"/>
                </a:lnTo>
                <a:lnTo>
                  <a:pt x="44" y="452"/>
                </a:lnTo>
                <a:lnTo>
                  <a:pt x="44" y="452"/>
                </a:lnTo>
                <a:lnTo>
                  <a:pt x="35" y="452"/>
                </a:lnTo>
                <a:lnTo>
                  <a:pt x="35" y="452"/>
                </a:lnTo>
                <a:lnTo>
                  <a:pt x="35" y="452"/>
                </a:lnTo>
                <a:lnTo>
                  <a:pt x="26" y="452"/>
                </a:lnTo>
                <a:lnTo>
                  <a:pt x="26" y="452"/>
                </a:lnTo>
                <a:lnTo>
                  <a:pt x="18" y="452"/>
                </a:lnTo>
                <a:lnTo>
                  <a:pt x="18" y="452"/>
                </a:lnTo>
                <a:lnTo>
                  <a:pt x="9" y="452"/>
                </a:lnTo>
                <a:lnTo>
                  <a:pt x="9" y="452"/>
                </a:lnTo>
                <a:lnTo>
                  <a:pt x="9" y="452"/>
                </a:lnTo>
                <a:lnTo>
                  <a:pt x="0" y="452"/>
                </a:lnTo>
                <a:lnTo>
                  <a:pt x="0" y="452"/>
                </a:lnTo>
              </a:path>
            </a:pathLst>
          </a:custGeom>
          <a:noFill/>
          <a:ln w="28575">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1" name="Freeform 68"/>
          <p:cNvSpPr>
            <a:spLocks/>
          </p:cNvSpPr>
          <p:nvPr/>
        </p:nvSpPr>
        <p:spPr bwMode="auto">
          <a:xfrm>
            <a:off x="1610387" y="3016670"/>
            <a:ext cx="1127831" cy="475511"/>
          </a:xfrm>
          <a:custGeom>
            <a:avLst/>
            <a:gdLst>
              <a:gd name="T0" fmla="*/ 825 w 842"/>
              <a:gd name="T1" fmla="*/ 355 h 355"/>
              <a:gd name="T2" fmla="*/ 807 w 842"/>
              <a:gd name="T3" fmla="*/ 355 h 355"/>
              <a:gd name="T4" fmla="*/ 789 w 842"/>
              <a:gd name="T5" fmla="*/ 346 h 355"/>
              <a:gd name="T6" fmla="*/ 771 w 842"/>
              <a:gd name="T7" fmla="*/ 346 h 355"/>
              <a:gd name="T8" fmla="*/ 763 w 842"/>
              <a:gd name="T9" fmla="*/ 346 h 355"/>
              <a:gd name="T10" fmla="*/ 745 w 842"/>
              <a:gd name="T11" fmla="*/ 337 h 355"/>
              <a:gd name="T12" fmla="*/ 727 w 842"/>
              <a:gd name="T13" fmla="*/ 328 h 355"/>
              <a:gd name="T14" fmla="*/ 709 w 842"/>
              <a:gd name="T15" fmla="*/ 319 h 355"/>
              <a:gd name="T16" fmla="*/ 692 w 842"/>
              <a:gd name="T17" fmla="*/ 310 h 355"/>
              <a:gd name="T18" fmla="*/ 674 w 842"/>
              <a:gd name="T19" fmla="*/ 301 h 355"/>
              <a:gd name="T20" fmla="*/ 656 w 842"/>
              <a:gd name="T21" fmla="*/ 284 h 355"/>
              <a:gd name="T22" fmla="*/ 638 w 842"/>
              <a:gd name="T23" fmla="*/ 266 h 355"/>
              <a:gd name="T24" fmla="*/ 621 w 842"/>
              <a:gd name="T25" fmla="*/ 248 h 355"/>
              <a:gd name="T26" fmla="*/ 603 w 842"/>
              <a:gd name="T27" fmla="*/ 222 h 355"/>
              <a:gd name="T28" fmla="*/ 585 w 842"/>
              <a:gd name="T29" fmla="*/ 195 h 355"/>
              <a:gd name="T30" fmla="*/ 568 w 842"/>
              <a:gd name="T31" fmla="*/ 169 h 355"/>
              <a:gd name="T32" fmla="*/ 550 w 842"/>
              <a:gd name="T33" fmla="*/ 142 h 355"/>
              <a:gd name="T34" fmla="*/ 532 w 842"/>
              <a:gd name="T35" fmla="*/ 115 h 355"/>
              <a:gd name="T36" fmla="*/ 514 w 842"/>
              <a:gd name="T37" fmla="*/ 89 h 355"/>
              <a:gd name="T38" fmla="*/ 497 w 842"/>
              <a:gd name="T39" fmla="*/ 62 h 355"/>
              <a:gd name="T40" fmla="*/ 479 w 842"/>
              <a:gd name="T41" fmla="*/ 44 h 355"/>
              <a:gd name="T42" fmla="*/ 461 w 842"/>
              <a:gd name="T43" fmla="*/ 27 h 355"/>
              <a:gd name="T44" fmla="*/ 443 w 842"/>
              <a:gd name="T45" fmla="*/ 9 h 355"/>
              <a:gd name="T46" fmla="*/ 426 w 842"/>
              <a:gd name="T47" fmla="*/ 0 h 355"/>
              <a:gd name="T48" fmla="*/ 408 w 842"/>
              <a:gd name="T49" fmla="*/ 0 h 355"/>
              <a:gd name="T50" fmla="*/ 390 w 842"/>
              <a:gd name="T51" fmla="*/ 0 h 355"/>
              <a:gd name="T52" fmla="*/ 372 w 842"/>
              <a:gd name="T53" fmla="*/ 9 h 355"/>
              <a:gd name="T54" fmla="*/ 355 w 842"/>
              <a:gd name="T55" fmla="*/ 18 h 355"/>
              <a:gd name="T56" fmla="*/ 337 w 842"/>
              <a:gd name="T57" fmla="*/ 36 h 355"/>
              <a:gd name="T58" fmla="*/ 319 w 842"/>
              <a:gd name="T59" fmla="*/ 62 h 355"/>
              <a:gd name="T60" fmla="*/ 302 w 842"/>
              <a:gd name="T61" fmla="*/ 80 h 355"/>
              <a:gd name="T62" fmla="*/ 284 w 842"/>
              <a:gd name="T63" fmla="*/ 107 h 355"/>
              <a:gd name="T64" fmla="*/ 266 w 842"/>
              <a:gd name="T65" fmla="*/ 133 h 355"/>
              <a:gd name="T66" fmla="*/ 248 w 842"/>
              <a:gd name="T67" fmla="*/ 160 h 355"/>
              <a:gd name="T68" fmla="*/ 231 w 842"/>
              <a:gd name="T69" fmla="*/ 177 h 355"/>
              <a:gd name="T70" fmla="*/ 213 w 842"/>
              <a:gd name="T71" fmla="*/ 204 h 355"/>
              <a:gd name="T72" fmla="*/ 195 w 842"/>
              <a:gd name="T73" fmla="*/ 222 h 355"/>
              <a:gd name="T74" fmla="*/ 177 w 842"/>
              <a:gd name="T75" fmla="*/ 248 h 355"/>
              <a:gd name="T76" fmla="*/ 160 w 842"/>
              <a:gd name="T77" fmla="*/ 266 h 355"/>
              <a:gd name="T78" fmla="*/ 142 w 842"/>
              <a:gd name="T79" fmla="*/ 275 h 355"/>
              <a:gd name="T80" fmla="*/ 124 w 842"/>
              <a:gd name="T81" fmla="*/ 293 h 355"/>
              <a:gd name="T82" fmla="*/ 107 w 842"/>
              <a:gd name="T83" fmla="*/ 301 h 355"/>
              <a:gd name="T84" fmla="*/ 98 w 842"/>
              <a:gd name="T85" fmla="*/ 310 h 355"/>
              <a:gd name="T86" fmla="*/ 80 w 842"/>
              <a:gd name="T87" fmla="*/ 319 h 355"/>
              <a:gd name="T88" fmla="*/ 62 w 842"/>
              <a:gd name="T89" fmla="*/ 328 h 355"/>
              <a:gd name="T90" fmla="*/ 44 w 842"/>
              <a:gd name="T91" fmla="*/ 337 h 355"/>
              <a:gd name="T92" fmla="*/ 27 w 842"/>
              <a:gd name="T93" fmla="*/ 337 h 355"/>
              <a:gd name="T94" fmla="*/ 9 w 842"/>
              <a:gd name="T95" fmla="*/ 346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42" h="355">
                <a:moveTo>
                  <a:pt x="842" y="355"/>
                </a:moveTo>
                <a:lnTo>
                  <a:pt x="834" y="355"/>
                </a:lnTo>
                <a:lnTo>
                  <a:pt x="825" y="355"/>
                </a:lnTo>
                <a:lnTo>
                  <a:pt x="825" y="355"/>
                </a:lnTo>
                <a:lnTo>
                  <a:pt x="816" y="355"/>
                </a:lnTo>
                <a:lnTo>
                  <a:pt x="807" y="355"/>
                </a:lnTo>
                <a:lnTo>
                  <a:pt x="807" y="355"/>
                </a:lnTo>
                <a:lnTo>
                  <a:pt x="798" y="355"/>
                </a:lnTo>
                <a:lnTo>
                  <a:pt x="789" y="346"/>
                </a:lnTo>
                <a:lnTo>
                  <a:pt x="789" y="346"/>
                </a:lnTo>
                <a:lnTo>
                  <a:pt x="780" y="346"/>
                </a:lnTo>
                <a:lnTo>
                  <a:pt x="771" y="346"/>
                </a:lnTo>
                <a:lnTo>
                  <a:pt x="771" y="346"/>
                </a:lnTo>
                <a:lnTo>
                  <a:pt x="763" y="346"/>
                </a:lnTo>
                <a:lnTo>
                  <a:pt x="763" y="346"/>
                </a:lnTo>
                <a:lnTo>
                  <a:pt x="754" y="337"/>
                </a:lnTo>
                <a:lnTo>
                  <a:pt x="745" y="337"/>
                </a:lnTo>
                <a:lnTo>
                  <a:pt x="745" y="337"/>
                </a:lnTo>
                <a:lnTo>
                  <a:pt x="736" y="337"/>
                </a:lnTo>
                <a:lnTo>
                  <a:pt x="727" y="337"/>
                </a:lnTo>
                <a:lnTo>
                  <a:pt x="727" y="328"/>
                </a:lnTo>
                <a:lnTo>
                  <a:pt x="718" y="328"/>
                </a:lnTo>
                <a:lnTo>
                  <a:pt x="709" y="328"/>
                </a:lnTo>
                <a:lnTo>
                  <a:pt x="709" y="319"/>
                </a:lnTo>
                <a:lnTo>
                  <a:pt x="701" y="319"/>
                </a:lnTo>
                <a:lnTo>
                  <a:pt x="692" y="319"/>
                </a:lnTo>
                <a:lnTo>
                  <a:pt x="692" y="310"/>
                </a:lnTo>
                <a:lnTo>
                  <a:pt x="683" y="310"/>
                </a:lnTo>
                <a:lnTo>
                  <a:pt x="674" y="301"/>
                </a:lnTo>
                <a:lnTo>
                  <a:pt x="674" y="301"/>
                </a:lnTo>
                <a:lnTo>
                  <a:pt x="665" y="293"/>
                </a:lnTo>
                <a:lnTo>
                  <a:pt x="656" y="293"/>
                </a:lnTo>
                <a:lnTo>
                  <a:pt x="656" y="284"/>
                </a:lnTo>
                <a:lnTo>
                  <a:pt x="647" y="275"/>
                </a:lnTo>
                <a:lnTo>
                  <a:pt x="638" y="275"/>
                </a:lnTo>
                <a:lnTo>
                  <a:pt x="638" y="266"/>
                </a:lnTo>
                <a:lnTo>
                  <a:pt x="630" y="257"/>
                </a:lnTo>
                <a:lnTo>
                  <a:pt x="621" y="257"/>
                </a:lnTo>
                <a:lnTo>
                  <a:pt x="621" y="248"/>
                </a:lnTo>
                <a:lnTo>
                  <a:pt x="612" y="239"/>
                </a:lnTo>
                <a:lnTo>
                  <a:pt x="603" y="231"/>
                </a:lnTo>
                <a:lnTo>
                  <a:pt x="603" y="222"/>
                </a:lnTo>
                <a:lnTo>
                  <a:pt x="594" y="213"/>
                </a:lnTo>
                <a:lnTo>
                  <a:pt x="585" y="204"/>
                </a:lnTo>
                <a:lnTo>
                  <a:pt x="585" y="195"/>
                </a:lnTo>
                <a:lnTo>
                  <a:pt x="576" y="186"/>
                </a:lnTo>
                <a:lnTo>
                  <a:pt x="576" y="177"/>
                </a:lnTo>
                <a:lnTo>
                  <a:pt x="568" y="169"/>
                </a:lnTo>
                <a:lnTo>
                  <a:pt x="559" y="160"/>
                </a:lnTo>
                <a:lnTo>
                  <a:pt x="559" y="151"/>
                </a:lnTo>
                <a:lnTo>
                  <a:pt x="550" y="142"/>
                </a:lnTo>
                <a:lnTo>
                  <a:pt x="541" y="133"/>
                </a:lnTo>
                <a:lnTo>
                  <a:pt x="541" y="124"/>
                </a:lnTo>
                <a:lnTo>
                  <a:pt x="532" y="115"/>
                </a:lnTo>
                <a:lnTo>
                  <a:pt x="523" y="107"/>
                </a:lnTo>
                <a:lnTo>
                  <a:pt x="523" y="98"/>
                </a:lnTo>
                <a:lnTo>
                  <a:pt x="514" y="89"/>
                </a:lnTo>
                <a:lnTo>
                  <a:pt x="505" y="80"/>
                </a:lnTo>
                <a:lnTo>
                  <a:pt x="505" y="71"/>
                </a:lnTo>
                <a:lnTo>
                  <a:pt x="497" y="62"/>
                </a:lnTo>
                <a:lnTo>
                  <a:pt x="488" y="53"/>
                </a:lnTo>
                <a:lnTo>
                  <a:pt x="488" y="53"/>
                </a:lnTo>
                <a:lnTo>
                  <a:pt x="479" y="44"/>
                </a:lnTo>
                <a:lnTo>
                  <a:pt x="470" y="36"/>
                </a:lnTo>
                <a:lnTo>
                  <a:pt x="470" y="27"/>
                </a:lnTo>
                <a:lnTo>
                  <a:pt x="461" y="27"/>
                </a:lnTo>
                <a:lnTo>
                  <a:pt x="452" y="18"/>
                </a:lnTo>
                <a:lnTo>
                  <a:pt x="452" y="18"/>
                </a:lnTo>
                <a:lnTo>
                  <a:pt x="443" y="9"/>
                </a:lnTo>
                <a:lnTo>
                  <a:pt x="435" y="9"/>
                </a:lnTo>
                <a:lnTo>
                  <a:pt x="435" y="0"/>
                </a:lnTo>
                <a:lnTo>
                  <a:pt x="426" y="0"/>
                </a:lnTo>
                <a:lnTo>
                  <a:pt x="417" y="0"/>
                </a:lnTo>
                <a:lnTo>
                  <a:pt x="417" y="0"/>
                </a:lnTo>
                <a:lnTo>
                  <a:pt x="408" y="0"/>
                </a:lnTo>
                <a:lnTo>
                  <a:pt x="399" y="0"/>
                </a:lnTo>
                <a:lnTo>
                  <a:pt x="399" y="0"/>
                </a:lnTo>
                <a:lnTo>
                  <a:pt x="390" y="0"/>
                </a:lnTo>
                <a:lnTo>
                  <a:pt x="381" y="0"/>
                </a:lnTo>
                <a:lnTo>
                  <a:pt x="381" y="9"/>
                </a:lnTo>
                <a:lnTo>
                  <a:pt x="372" y="9"/>
                </a:lnTo>
                <a:lnTo>
                  <a:pt x="364" y="9"/>
                </a:lnTo>
                <a:lnTo>
                  <a:pt x="364" y="18"/>
                </a:lnTo>
                <a:lnTo>
                  <a:pt x="355" y="18"/>
                </a:lnTo>
                <a:lnTo>
                  <a:pt x="346" y="27"/>
                </a:lnTo>
                <a:lnTo>
                  <a:pt x="346" y="36"/>
                </a:lnTo>
                <a:lnTo>
                  <a:pt x="337" y="36"/>
                </a:lnTo>
                <a:lnTo>
                  <a:pt x="328" y="44"/>
                </a:lnTo>
                <a:lnTo>
                  <a:pt x="328" y="53"/>
                </a:lnTo>
                <a:lnTo>
                  <a:pt x="319" y="62"/>
                </a:lnTo>
                <a:lnTo>
                  <a:pt x="310" y="62"/>
                </a:lnTo>
                <a:lnTo>
                  <a:pt x="310" y="71"/>
                </a:lnTo>
                <a:lnTo>
                  <a:pt x="302" y="80"/>
                </a:lnTo>
                <a:lnTo>
                  <a:pt x="293" y="89"/>
                </a:lnTo>
                <a:lnTo>
                  <a:pt x="293" y="98"/>
                </a:lnTo>
                <a:lnTo>
                  <a:pt x="284" y="107"/>
                </a:lnTo>
                <a:lnTo>
                  <a:pt x="284" y="115"/>
                </a:lnTo>
                <a:lnTo>
                  <a:pt x="275" y="124"/>
                </a:lnTo>
                <a:lnTo>
                  <a:pt x="266" y="133"/>
                </a:lnTo>
                <a:lnTo>
                  <a:pt x="266" y="142"/>
                </a:lnTo>
                <a:lnTo>
                  <a:pt x="257" y="151"/>
                </a:lnTo>
                <a:lnTo>
                  <a:pt x="248" y="160"/>
                </a:lnTo>
                <a:lnTo>
                  <a:pt x="248" y="169"/>
                </a:lnTo>
                <a:lnTo>
                  <a:pt x="240" y="169"/>
                </a:lnTo>
                <a:lnTo>
                  <a:pt x="231" y="177"/>
                </a:lnTo>
                <a:lnTo>
                  <a:pt x="231" y="186"/>
                </a:lnTo>
                <a:lnTo>
                  <a:pt x="222" y="195"/>
                </a:lnTo>
                <a:lnTo>
                  <a:pt x="213" y="204"/>
                </a:lnTo>
                <a:lnTo>
                  <a:pt x="213" y="213"/>
                </a:lnTo>
                <a:lnTo>
                  <a:pt x="204" y="222"/>
                </a:lnTo>
                <a:lnTo>
                  <a:pt x="195" y="222"/>
                </a:lnTo>
                <a:lnTo>
                  <a:pt x="195" y="231"/>
                </a:lnTo>
                <a:lnTo>
                  <a:pt x="186" y="239"/>
                </a:lnTo>
                <a:lnTo>
                  <a:pt x="177" y="248"/>
                </a:lnTo>
                <a:lnTo>
                  <a:pt x="177" y="248"/>
                </a:lnTo>
                <a:lnTo>
                  <a:pt x="169" y="257"/>
                </a:lnTo>
                <a:lnTo>
                  <a:pt x="160" y="266"/>
                </a:lnTo>
                <a:lnTo>
                  <a:pt x="160" y="266"/>
                </a:lnTo>
                <a:lnTo>
                  <a:pt x="151" y="275"/>
                </a:lnTo>
                <a:lnTo>
                  <a:pt x="142" y="275"/>
                </a:lnTo>
                <a:lnTo>
                  <a:pt x="142" y="284"/>
                </a:lnTo>
                <a:lnTo>
                  <a:pt x="133" y="284"/>
                </a:lnTo>
                <a:lnTo>
                  <a:pt x="124" y="293"/>
                </a:lnTo>
                <a:lnTo>
                  <a:pt x="124" y="293"/>
                </a:lnTo>
                <a:lnTo>
                  <a:pt x="115" y="301"/>
                </a:lnTo>
                <a:lnTo>
                  <a:pt x="107" y="301"/>
                </a:lnTo>
                <a:lnTo>
                  <a:pt x="107" y="310"/>
                </a:lnTo>
                <a:lnTo>
                  <a:pt x="98" y="310"/>
                </a:lnTo>
                <a:lnTo>
                  <a:pt x="98" y="310"/>
                </a:lnTo>
                <a:lnTo>
                  <a:pt x="89" y="319"/>
                </a:lnTo>
                <a:lnTo>
                  <a:pt x="80" y="319"/>
                </a:lnTo>
                <a:lnTo>
                  <a:pt x="80" y="319"/>
                </a:lnTo>
                <a:lnTo>
                  <a:pt x="71" y="328"/>
                </a:lnTo>
                <a:lnTo>
                  <a:pt x="62" y="328"/>
                </a:lnTo>
                <a:lnTo>
                  <a:pt x="62" y="328"/>
                </a:lnTo>
                <a:lnTo>
                  <a:pt x="53" y="328"/>
                </a:lnTo>
                <a:lnTo>
                  <a:pt x="44" y="337"/>
                </a:lnTo>
                <a:lnTo>
                  <a:pt x="44" y="337"/>
                </a:lnTo>
                <a:lnTo>
                  <a:pt x="36" y="337"/>
                </a:lnTo>
                <a:lnTo>
                  <a:pt x="27" y="337"/>
                </a:lnTo>
                <a:lnTo>
                  <a:pt x="27" y="337"/>
                </a:lnTo>
                <a:lnTo>
                  <a:pt x="18" y="337"/>
                </a:lnTo>
                <a:lnTo>
                  <a:pt x="9" y="346"/>
                </a:lnTo>
                <a:lnTo>
                  <a:pt x="9" y="346"/>
                </a:lnTo>
                <a:lnTo>
                  <a:pt x="0" y="346"/>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2" name="Freeform 69"/>
          <p:cNvSpPr>
            <a:spLocks/>
          </p:cNvSpPr>
          <p:nvPr/>
        </p:nvSpPr>
        <p:spPr bwMode="auto">
          <a:xfrm>
            <a:off x="1610387" y="2127264"/>
            <a:ext cx="3182574" cy="628210"/>
          </a:xfrm>
          <a:custGeom>
            <a:avLst/>
            <a:gdLst>
              <a:gd name="T0" fmla="*/ 36 w 2376"/>
              <a:gd name="T1" fmla="*/ 239 h 469"/>
              <a:gd name="T2" fmla="*/ 71 w 2376"/>
              <a:gd name="T3" fmla="*/ 354 h 469"/>
              <a:gd name="T4" fmla="*/ 107 w 2376"/>
              <a:gd name="T5" fmla="*/ 416 h 469"/>
              <a:gd name="T6" fmla="*/ 151 w 2376"/>
              <a:gd name="T7" fmla="*/ 425 h 469"/>
              <a:gd name="T8" fmla="*/ 186 w 2376"/>
              <a:gd name="T9" fmla="*/ 398 h 469"/>
              <a:gd name="T10" fmla="*/ 231 w 2376"/>
              <a:gd name="T11" fmla="*/ 327 h 469"/>
              <a:gd name="T12" fmla="*/ 266 w 2376"/>
              <a:gd name="T13" fmla="*/ 283 h 469"/>
              <a:gd name="T14" fmla="*/ 310 w 2376"/>
              <a:gd name="T15" fmla="*/ 230 h 469"/>
              <a:gd name="T16" fmla="*/ 346 w 2376"/>
              <a:gd name="T17" fmla="*/ 141 h 469"/>
              <a:gd name="T18" fmla="*/ 390 w 2376"/>
              <a:gd name="T19" fmla="*/ 150 h 469"/>
              <a:gd name="T20" fmla="*/ 426 w 2376"/>
              <a:gd name="T21" fmla="*/ 168 h 469"/>
              <a:gd name="T22" fmla="*/ 470 w 2376"/>
              <a:gd name="T23" fmla="*/ 195 h 469"/>
              <a:gd name="T24" fmla="*/ 505 w 2376"/>
              <a:gd name="T25" fmla="*/ 257 h 469"/>
              <a:gd name="T26" fmla="*/ 550 w 2376"/>
              <a:gd name="T27" fmla="*/ 310 h 469"/>
              <a:gd name="T28" fmla="*/ 585 w 2376"/>
              <a:gd name="T29" fmla="*/ 390 h 469"/>
              <a:gd name="T30" fmla="*/ 630 w 2376"/>
              <a:gd name="T31" fmla="*/ 425 h 469"/>
              <a:gd name="T32" fmla="*/ 665 w 2376"/>
              <a:gd name="T33" fmla="*/ 434 h 469"/>
              <a:gd name="T34" fmla="*/ 709 w 2376"/>
              <a:gd name="T35" fmla="*/ 434 h 469"/>
              <a:gd name="T36" fmla="*/ 745 w 2376"/>
              <a:gd name="T37" fmla="*/ 425 h 469"/>
              <a:gd name="T38" fmla="*/ 780 w 2376"/>
              <a:gd name="T39" fmla="*/ 425 h 469"/>
              <a:gd name="T40" fmla="*/ 825 w 2376"/>
              <a:gd name="T41" fmla="*/ 381 h 469"/>
              <a:gd name="T42" fmla="*/ 869 w 2376"/>
              <a:gd name="T43" fmla="*/ 336 h 469"/>
              <a:gd name="T44" fmla="*/ 904 w 2376"/>
              <a:gd name="T45" fmla="*/ 292 h 469"/>
              <a:gd name="T46" fmla="*/ 940 w 2376"/>
              <a:gd name="T47" fmla="*/ 221 h 469"/>
              <a:gd name="T48" fmla="*/ 984 w 2376"/>
              <a:gd name="T49" fmla="*/ 168 h 469"/>
              <a:gd name="T50" fmla="*/ 1020 w 2376"/>
              <a:gd name="T51" fmla="*/ 97 h 469"/>
              <a:gd name="T52" fmla="*/ 1064 w 2376"/>
              <a:gd name="T53" fmla="*/ 35 h 469"/>
              <a:gd name="T54" fmla="*/ 1100 w 2376"/>
              <a:gd name="T55" fmla="*/ 9 h 469"/>
              <a:gd name="T56" fmla="*/ 1144 w 2376"/>
              <a:gd name="T57" fmla="*/ 17 h 469"/>
              <a:gd name="T58" fmla="*/ 1179 w 2376"/>
              <a:gd name="T59" fmla="*/ 9 h 469"/>
              <a:gd name="T60" fmla="*/ 1224 w 2376"/>
              <a:gd name="T61" fmla="*/ 17 h 469"/>
              <a:gd name="T62" fmla="*/ 1259 w 2376"/>
              <a:gd name="T63" fmla="*/ 53 h 469"/>
              <a:gd name="T64" fmla="*/ 1303 w 2376"/>
              <a:gd name="T65" fmla="*/ 62 h 469"/>
              <a:gd name="T66" fmla="*/ 1339 w 2376"/>
              <a:gd name="T67" fmla="*/ 88 h 469"/>
              <a:gd name="T68" fmla="*/ 1383 w 2376"/>
              <a:gd name="T69" fmla="*/ 159 h 469"/>
              <a:gd name="T70" fmla="*/ 1419 w 2376"/>
              <a:gd name="T71" fmla="*/ 221 h 469"/>
              <a:gd name="T72" fmla="*/ 1463 w 2376"/>
              <a:gd name="T73" fmla="*/ 301 h 469"/>
              <a:gd name="T74" fmla="*/ 1499 w 2376"/>
              <a:gd name="T75" fmla="*/ 363 h 469"/>
              <a:gd name="T76" fmla="*/ 1543 w 2376"/>
              <a:gd name="T77" fmla="*/ 407 h 469"/>
              <a:gd name="T78" fmla="*/ 1578 w 2376"/>
              <a:gd name="T79" fmla="*/ 425 h 469"/>
              <a:gd name="T80" fmla="*/ 1614 w 2376"/>
              <a:gd name="T81" fmla="*/ 434 h 469"/>
              <a:gd name="T82" fmla="*/ 1658 w 2376"/>
              <a:gd name="T83" fmla="*/ 443 h 469"/>
              <a:gd name="T84" fmla="*/ 1694 w 2376"/>
              <a:gd name="T85" fmla="*/ 443 h 469"/>
              <a:gd name="T86" fmla="*/ 1738 w 2376"/>
              <a:gd name="T87" fmla="*/ 443 h 469"/>
              <a:gd name="T88" fmla="*/ 1773 w 2376"/>
              <a:gd name="T89" fmla="*/ 443 h 469"/>
              <a:gd name="T90" fmla="*/ 1818 w 2376"/>
              <a:gd name="T91" fmla="*/ 434 h 469"/>
              <a:gd name="T92" fmla="*/ 1853 w 2376"/>
              <a:gd name="T93" fmla="*/ 434 h 469"/>
              <a:gd name="T94" fmla="*/ 1898 w 2376"/>
              <a:gd name="T95" fmla="*/ 434 h 469"/>
              <a:gd name="T96" fmla="*/ 1933 w 2376"/>
              <a:gd name="T97" fmla="*/ 425 h 469"/>
              <a:gd name="T98" fmla="*/ 1977 w 2376"/>
              <a:gd name="T99" fmla="*/ 434 h 469"/>
              <a:gd name="T100" fmla="*/ 2013 w 2376"/>
              <a:gd name="T101" fmla="*/ 434 h 469"/>
              <a:gd name="T102" fmla="*/ 2057 w 2376"/>
              <a:gd name="T103" fmla="*/ 443 h 469"/>
              <a:gd name="T104" fmla="*/ 2093 w 2376"/>
              <a:gd name="T105" fmla="*/ 452 h 469"/>
              <a:gd name="T106" fmla="*/ 2137 w 2376"/>
              <a:gd name="T107" fmla="*/ 452 h 469"/>
              <a:gd name="T108" fmla="*/ 2172 w 2376"/>
              <a:gd name="T109" fmla="*/ 452 h 469"/>
              <a:gd name="T110" fmla="*/ 2208 w 2376"/>
              <a:gd name="T111" fmla="*/ 460 h 469"/>
              <a:gd name="T112" fmla="*/ 2252 w 2376"/>
              <a:gd name="T113" fmla="*/ 460 h 469"/>
              <a:gd name="T114" fmla="*/ 2288 w 2376"/>
              <a:gd name="T115" fmla="*/ 460 h 469"/>
              <a:gd name="T116" fmla="*/ 2332 w 2376"/>
              <a:gd name="T117" fmla="*/ 460 h 469"/>
              <a:gd name="T118" fmla="*/ 2367 w 2376"/>
              <a:gd name="T119" fmla="*/ 460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76" h="469">
                <a:moveTo>
                  <a:pt x="0" y="97"/>
                </a:moveTo>
                <a:lnTo>
                  <a:pt x="9" y="141"/>
                </a:lnTo>
                <a:lnTo>
                  <a:pt x="18" y="186"/>
                </a:lnTo>
                <a:lnTo>
                  <a:pt x="27" y="195"/>
                </a:lnTo>
                <a:lnTo>
                  <a:pt x="36" y="239"/>
                </a:lnTo>
                <a:lnTo>
                  <a:pt x="36" y="265"/>
                </a:lnTo>
                <a:lnTo>
                  <a:pt x="44" y="301"/>
                </a:lnTo>
                <a:lnTo>
                  <a:pt x="53" y="345"/>
                </a:lnTo>
                <a:lnTo>
                  <a:pt x="62" y="327"/>
                </a:lnTo>
                <a:lnTo>
                  <a:pt x="71" y="354"/>
                </a:lnTo>
                <a:lnTo>
                  <a:pt x="80" y="398"/>
                </a:lnTo>
                <a:lnTo>
                  <a:pt x="89" y="354"/>
                </a:lnTo>
                <a:lnTo>
                  <a:pt x="98" y="416"/>
                </a:lnTo>
                <a:lnTo>
                  <a:pt x="107" y="407"/>
                </a:lnTo>
                <a:lnTo>
                  <a:pt x="107" y="416"/>
                </a:lnTo>
                <a:lnTo>
                  <a:pt x="115" y="434"/>
                </a:lnTo>
                <a:lnTo>
                  <a:pt x="124" y="398"/>
                </a:lnTo>
                <a:lnTo>
                  <a:pt x="133" y="425"/>
                </a:lnTo>
                <a:lnTo>
                  <a:pt x="142" y="425"/>
                </a:lnTo>
                <a:lnTo>
                  <a:pt x="151" y="425"/>
                </a:lnTo>
                <a:lnTo>
                  <a:pt x="160" y="443"/>
                </a:lnTo>
                <a:lnTo>
                  <a:pt x="169" y="416"/>
                </a:lnTo>
                <a:lnTo>
                  <a:pt x="177" y="425"/>
                </a:lnTo>
                <a:lnTo>
                  <a:pt x="186" y="407"/>
                </a:lnTo>
                <a:lnTo>
                  <a:pt x="186" y="398"/>
                </a:lnTo>
                <a:lnTo>
                  <a:pt x="195" y="398"/>
                </a:lnTo>
                <a:lnTo>
                  <a:pt x="204" y="372"/>
                </a:lnTo>
                <a:lnTo>
                  <a:pt x="213" y="381"/>
                </a:lnTo>
                <a:lnTo>
                  <a:pt x="222" y="327"/>
                </a:lnTo>
                <a:lnTo>
                  <a:pt x="231" y="327"/>
                </a:lnTo>
                <a:lnTo>
                  <a:pt x="240" y="310"/>
                </a:lnTo>
                <a:lnTo>
                  <a:pt x="248" y="301"/>
                </a:lnTo>
                <a:lnTo>
                  <a:pt x="257" y="310"/>
                </a:lnTo>
                <a:lnTo>
                  <a:pt x="257" y="292"/>
                </a:lnTo>
                <a:lnTo>
                  <a:pt x="266" y="283"/>
                </a:lnTo>
                <a:lnTo>
                  <a:pt x="275" y="257"/>
                </a:lnTo>
                <a:lnTo>
                  <a:pt x="284" y="248"/>
                </a:lnTo>
                <a:lnTo>
                  <a:pt x="293" y="239"/>
                </a:lnTo>
                <a:lnTo>
                  <a:pt x="302" y="239"/>
                </a:lnTo>
                <a:lnTo>
                  <a:pt x="310" y="230"/>
                </a:lnTo>
                <a:lnTo>
                  <a:pt x="319" y="195"/>
                </a:lnTo>
                <a:lnTo>
                  <a:pt x="328" y="203"/>
                </a:lnTo>
                <a:lnTo>
                  <a:pt x="337" y="195"/>
                </a:lnTo>
                <a:lnTo>
                  <a:pt x="337" y="168"/>
                </a:lnTo>
                <a:lnTo>
                  <a:pt x="346" y="141"/>
                </a:lnTo>
                <a:lnTo>
                  <a:pt x="355" y="150"/>
                </a:lnTo>
                <a:lnTo>
                  <a:pt x="364" y="150"/>
                </a:lnTo>
                <a:lnTo>
                  <a:pt x="372" y="177"/>
                </a:lnTo>
                <a:lnTo>
                  <a:pt x="381" y="168"/>
                </a:lnTo>
                <a:lnTo>
                  <a:pt x="390" y="150"/>
                </a:lnTo>
                <a:lnTo>
                  <a:pt x="399" y="141"/>
                </a:lnTo>
                <a:lnTo>
                  <a:pt x="408" y="133"/>
                </a:lnTo>
                <a:lnTo>
                  <a:pt x="408" y="177"/>
                </a:lnTo>
                <a:lnTo>
                  <a:pt x="417" y="159"/>
                </a:lnTo>
                <a:lnTo>
                  <a:pt x="426" y="168"/>
                </a:lnTo>
                <a:lnTo>
                  <a:pt x="435" y="159"/>
                </a:lnTo>
                <a:lnTo>
                  <a:pt x="443" y="177"/>
                </a:lnTo>
                <a:lnTo>
                  <a:pt x="452" y="195"/>
                </a:lnTo>
                <a:lnTo>
                  <a:pt x="461" y="203"/>
                </a:lnTo>
                <a:lnTo>
                  <a:pt x="470" y="195"/>
                </a:lnTo>
                <a:lnTo>
                  <a:pt x="479" y="221"/>
                </a:lnTo>
                <a:lnTo>
                  <a:pt x="488" y="221"/>
                </a:lnTo>
                <a:lnTo>
                  <a:pt x="488" y="239"/>
                </a:lnTo>
                <a:lnTo>
                  <a:pt x="497" y="248"/>
                </a:lnTo>
                <a:lnTo>
                  <a:pt x="505" y="257"/>
                </a:lnTo>
                <a:lnTo>
                  <a:pt x="514" y="265"/>
                </a:lnTo>
                <a:lnTo>
                  <a:pt x="523" y="292"/>
                </a:lnTo>
                <a:lnTo>
                  <a:pt x="532" y="292"/>
                </a:lnTo>
                <a:lnTo>
                  <a:pt x="541" y="292"/>
                </a:lnTo>
                <a:lnTo>
                  <a:pt x="550" y="310"/>
                </a:lnTo>
                <a:lnTo>
                  <a:pt x="559" y="327"/>
                </a:lnTo>
                <a:lnTo>
                  <a:pt x="559" y="336"/>
                </a:lnTo>
                <a:lnTo>
                  <a:pt x="568" y="354"/>
                </a:lnTo>
                <a:lnTo>
                  <a:pt x="576" y="354"/>
                </a:lnTo>
                <a:lnTo>
                  <a:pt x="585" y="390"/>
                </a:lnTo>
                <a:lnTo>
                  <a:pt x="594" y="381"/>
                </a:lnTo>
                <a:lnTo>
                  <a:pt x="603" y="381"/>
                </a:lnTo>
                <a:lnTo>
                  <a:pt x="612" y="407"/>
                </a:lnTo>
                <a:lnTo>
                  <a:pt x="621" y="416"/>
                </a:lnTo>
                <a:lnTo>
                  <a:pt x="630" y="425"/>
                </a:lnTo>
                <a:lnTo>
                  <a:pt x="638" y="416"/>
                </a:lnTo>
                <a:lnTo>
                  <a:pt x="638" y="434"/>
                </a:lnTo>
                <a:lnTo>
                  <a:pt x="647" y="443"/>
                </a:lnTo>
                <a:lnTo>
                  <a:pt x="656" y="434"/>
                </a:lnTo>
                <a:lnTo>
                  <a:pt x="665" y="434"/>
                </a:lnTo>
                <a:lnTo>
                  <a:pt x="674" y="460"/>
                </a:lnTo>
                <a:lnTo>
                  <a:pt x="683" y="443"/>
                </a:lnTo>
                <a:lnTo>
                  <a:pt x="692" y="434"/>
                </a:lnTo>
                <a:lnTo>
                  <a:pt x="701" y="443"/>
                </a:lnTo>
                <a:lnTo>
                  <a:pt x="709" y="434"/>
                </a:lnTo>
                <a:lnTo>
                  <a:pt x="709" y="443"/>
                </a:lnTo>
                <a:lnTo>
                  <a:pt x="718" y="443"/>
                </a:lnTo>
                <a:lnTo>
                  <a:pt x="727" y="425"/>
                </a:lnTo>
                <a:lnTo>
                  <a:pt x="736" y="434"/>
                </a:lnTo>
                <a:lnTo>
                  <a:pt x="745" y="425"/>
                </a:lnTo>
                <a:lnTo>
                  <a:pt x="754" y="452"/>
                </a:lnTo>
                <a:lnTo>
                  <a:pt x="763" y="434"/>
                </a:lnTo>
                <a:lnTo>
                  <a:pt x="771" y="434"/>
                </a:lnTo>
                <a:lnTo>
                  <a:pt x="780" y="416"/>
                </a:lnTo>
                <a:lnTo>
                  <a:pt x="780" y="425"/>
                </a:lnTo>
                <a:lnTo>
                  <a:pt x="789" y="425"/>
                </a:lnTo>
                <a:lnTo>
                  <a:pt x="798" y="416"/>
                </a:lnTo>
                <a:lnTo>
                  <a:pt x="807" y="407"/>
                </a:lnTo>
                <a:lnTo>
                  <a:pt x="816" y="390"/>
                </a:lnTo>
                <a:lnTo>
                  <a:pt x="825" y="381"/>
                </a:lnTo>
                <a:lnTo>
                  <a:pt x="834" y="372"/>
                </a:lnTo>
                <a:lnTo>
                  <a:pt x="842" y="363"/>
                </a:lnTo>
                <a:lnTo>
                  <a:pt x="851" y="363"/>
                </a:lnTo>
                <a:lnTo>
                  <a:pt x="860" y="354"/>
                </a:lnTo>
                <a:lnTo>
                  <a:pt x="869" y="336"/>
                </a:lnTo>
                <a:lnTo>
                  <a:pt x="869" y="327"/>
                </a:lnTo>
                <a:lnTo>
                  <a:pt x="878" y="319"/>
                </a:lnTo>
                <a:lnTo>
                  <a:pt x="887" y="310"/>
                </a:lnTo>
                <a:lnTo>
                  <a:pt x="896" y="292"/>
                </a:lnTo>
                <a:lnTo>
                  <a:pt x="904" y="292"/>
                </a:lnTo>
                <a:lnTo>
                  <a:pt x="913" y="257"/>
                </a:lnTo>
                <a:lnTo>
                  <a:pt x="922" y="248"/>
                </a:lnTo>
                <a:lnTo>
                  <a:pt x="931" y="248"/>
                </a:lnTo>
                <a:lnTo>
                  <a:pt x="940" y="230"/>
                </a:lnTo>
                <a:lnTo>
                  <a:pt x="940" y="221"/>
                </a:lnTo>
                <a:lnTo>
                  <a:pt x="949" y="203"/>
                </a:lnTo>
                <a:lnTo>
                  <a:pt x="958" y="177"/>
                </a:lnTo>
                <a:lnTo>
                  <a:pt x="967" y="168"/>
                </a:lnTo>
                <a:lnTo>
                  <a:pt x="975" y="150"/>
                </a:lnTo>
                <a:lnTo>
                  <a:pt x="984" y="168"/>
                </a:lnTo>
                <a:lnTo>
                  <a:pt x="993" y="133"/>
                </a:lnTo>
                <a:lnTo>
                  <a:pt x="1002" y="115"/>
                </a:lnTo>
                <a:lnTo>
                  <a:pt x="1011" y="106"/>
                </a:lnTo>
                <a:lnTo>
                  <a:pt x="1011" y="88"/>
                </a:lnTo>
                <a:lnTo>
                  <a:pt x="1020" y="97"/>
                </a:lnTo>
                <a:lnTo>
                  <a:pt x="1029" y="79"/>
                </a:lnTo>
                <a:lnTo>
                  <a:pt x="1037" y="71"/>
                </a:lnTo>
                <a:lnTo>
                  <a:pt x="1046" y="44"/>
                </a:lnTo>
                <a:lnTo>
                  <a:pt x="1055" y="53"/>
                </a:lnTo>
                <a:lnTo>
                  <a:pt x="1064" y="35"/>
                </a:lnTo>
                <a:lnTo>
                  <a:pt x="1073" y="9"/>
                </a:lnTo>
                <a:lnTo>
                  <a:pt x="1082" y="26"/>
                </a:lnTo>
                <a:lnTo>
                  <a:pt x="1082" y="26"/>
                </a:lnTo>
                <a:lnTo>
                  <a:pt x="1091" y="26"/>
                </a:lnTo>
                <a:lnTo>
                  <a:pt x="1100" y="9"/>
                </a:lnTo>
                <a:lnTo>
                  <a:pt x="1108" y="26"/>
                </a:lnTo>
                <a:lnTo>
                  <a:pt x="1117" y="9"/>
                </a:lnTo>
                <a:lnTo>
                  <a:pt x="1126" y="0"/>
                </a:lnTo>
                <a:lnTo>
                  <a:pt x="1135" y="17"/>
                </a:lnTo>
                <a:lnTo>
                  <a:pt x="1144" y="17"/>
                </a:lnTo>
                <a:lnTo>
                  <a:pt x="1153" y="0"/>
                </a:lnTo>
                <a:lnTo>
                  <a:pt x="1162" y="0"/>
                </a:lnTo>
                <a:lnTo>
                  <a:pt x="1162" y="0"/>
                </a:lnTo>
                <a:lnTo>
                  <a:pt x="1170" y="0"/>
                </a:lnTo>
                <a:lnTo>
                  <a:pt x="1179" y="9"/>
                </a:lnTo>
                <a:lnTo>
                  <a:pt x="1188" y="17"/>
                </a:lnTo>
                <a:lnTo>
                  <a:pt x="1197" y="26"/>
                </a:lnTo>
                <a:lnTo>
                  <a:pt x="1206" y="9"/>
                </a:lnTo>
                <a:lnTo>
                  <a:pt x="1215" y="17"/>
                </a:lnTo>
                <a:lnTo>
                  <a:pt x="1224" y="17"/>
                </a:lnTo>
                <a:lnTo>
                  <a:pt x="1233" y="44"/>
                </a:lnTo>
                <a:lnTo>
                  <a:pt x="1241" y="9"/>
                </a:lnTo>
                <a:lnTo>
                  <a:pt x="1241" y="17"/>
                </a:lnTo>
                <a:lnTo>
                  <a:pt x="1250" y="53"/>
                </a:lnTo>
                <a:lnTo>
                  <a:pt x="1259" y="53"/>
                </a:lnTo>
                <a:lnTo>
                  <a:pt x="1268" y="44"/>
                </a:lnTo>
                <a:lnTo>
                  <a:pt x="1277" y="44"/>
                </a:lnTo>
                <a:lnTo>
                  <a:pt x="1286" y="53"/>
                </a:lnTo>
                <a:lnTo>
                  <a:pt x="1295" y="53"/>
                </a:lnTo>
                <a:lnTo>
                  <a:pt x="1303" y="62"/>
                </a:lnTo>
                <a:lnTo>
                  <a:pt x="1312" y="62"/>
                </a:lnTo>
                <a:lnTo>
                  <a:pt x="1312" y="71"/>
                </a:lnTo>
                <a:lnTo>
                  <a:pt x="1321" y="79"/>
                </a:lnTo>
                <a:lnTo>
                  <a:pt x="1330" y="79"/>
                </a:lnTo>
                <a:lnTo>
                  <a:pt x="1339" y="88"/>
                </a:lnTo>
                <a:lnTo>
                  <a:pt x="1348" y="115"/>
                </a:lnTo>
                <a:lnTo>
                  <a:pt x="1357" y="115"/>
                </a:lnTo>
                <a:lnTo>
                  <a:pt x="1366" y="124"/>
                </a:lnTo>
                <a:lnTo>
                  <a:pt x="1374" y="124"/>
                </a:lnTo>
                <a:lnTo>
                  <a:pt x="1383" y="159"/>
                </a:lnTo>
                <a:lnTo>
                  <a:pt x="1383" y="177"/>
                </a:lnTo>
                <a:lnTo>
                  <a:pt x="1392" y="168"/>
                </a:lnTo>
                <a:lnTo>
                  <a:pt x="1401" y="177"/>
                </a:lnTo>
                <a:lnTo>
                  <a:pt x="1410" y="203"/>
                </a:lnTo>
                <a:lnTo>
                  <a:pt x="1419" y="221"/>
                </a:lnTo>
                <a:lnTo>
                  <a:pt x="1428" y="239"/>
                </a:lnTo>
                <a:lnTo>
                  <a:pt x="1436" y="248"/>
                </a:lnTo>
                <a:lnTo>
                  <a:pt x="1445" y="274"/>
                </a:lnTo>
                <a:lnTo>
                  <a:pt x="1454" y="301"/>
                </a:lnTo>
                <a:lnTo>
                  <a:pt x="1463" y="301"/>
                </a:lnTo>
                <a:lnTo>
                  <a:pt x="1463" y="327"/>
                </a:lnTo>
                <a:lnTo>
                  <a:pt x="1472" y="327"/>
                </a:lnTo>
                <a:lnTo>
                  <a:pt x="1481" y="345"/>
                </a:lnTo>
                <a:lnTo>
                  <a:pt x="1490" y="354"/>
                </a:lnTo>
                <a:lnTo>
                  <a:pt x="1499" y="363"/>
                </a:lnTo>
                <a:lnTo>
                  <a:pt x="1507" y="381"/>
                </a:lnTo>
                <a:lnTo>
                  <a:pt x="1516" y="398"/>
                </a:lnTo>
                <a:lnTo>
                  <a:pt x="1525" y="398"/>
                </a:lnTo>
                <a:lnTo>
                  <a:pt x="1534" y="398"/>
                </a:lnTo>
                <a:lnTo>
                  <a:pt x="1543" y="407"/>
                </a:lnTo>
                <a:lnTo>
                  <a:pt x="1543" y="416"/>
                </a:lnTo>
                <a:lnTo>
                  <a:pt x="1552" y="416"/>
                </a:lnTo>
                <a:lnTo>
                  <a:pt x="1561" y="434"/>
                </a:lnTo>
                <a:lnTo>
                  <a:pt x="1569" y="425"/>
                </a:lnTo>
                <a:lnTo>
                  <a:pt x="1578" y="425"/>
                </a:lnTo>
                <a:lnTo>
                  <a:pt x="1587" y="434"/>
                </a:lnTo>
                <a:lnTo>
                  <a:pt x="1596" y="434"/>
                </a:lnTo>
                <a:lnTo>
                  <a:pt x="1605" y="425"/>
                </a:lnTo>
                <a:lnTo>
                  <a:pt x="1614" y="443"/>
                </a:lnTo>
                <a:lnTo>
                  <a:pt x="1614" y="434"/>
                </a:lnTo>
                <a:lnTo>
                  <a:pt x="1623" y="434"/>
                </a:lnTo>
                <a:lnTo>
                  <a:pt x="1632" y="443"/>
                </a:lnTo>
                <a:lnTo>
                  <a:pt x="1640" y="434"/>
                </a:lnTo>
                <a:lnTo>
                  <a:pt x="1649" y="434"/>
                </a:lnTo>
                <a:lnTo>
                  <a:pt x="1658" y="443"/>
                </a:lnTo>
                <a:lnTo>
                  <a:pt x="1667" y="443"/>
                </a:lnTo>
                <a:lnTo>
                  <a:pt x="1676" y="434"/>
                </a:lnTo>
                <a:lnTo>
                  <a:pt x="1685" y="443"/>
                </a:lnTo>
                <a:lnTo>
                  <a:pt x="1685" y="443"/>
                </a:lnTo>
                <a:lnTo>
                  <a:pt x="1694" y="443"/>
                </a:lnTo>
                <a:lnTo>
                  <a:pt x="1702" y="443"/>
                </a:lnTo>
                <a:lnTo>
                  <a:pt x="1711" y="443"/>
                </a:lnTo>
                <a:lnTo>
                  <a:pt x="1720" y="443"/>
                </a:lnTo>
                <a:lnTo>
                  <a:pt x="1729" y="443"/>
                </a:lnTo>
                <a:lnTo>
                  <a:pt x="1738" y="443"/>
                </a:lnTo>
                <a:lnTo>
                  <a:pt x="1747" y="434"/>
                </a:lnTo>
                <a:lnTo>
                  <a:pt x="1756" y="443"/>
                </a:lnTo>
                <a:lnTo>
                  <a:pt x="1765" y="443"/>
                </a:lnTo>
                <a:lnTo>
                  <a:pt x="1765" y="434"/>
                </a:lnTo>
                <a:lnTo>
                  <a:pt x="1773" y="443"/>
                </a:lnTo>
                <a:lnTo>
                  <a:pt x="1782" y="434"/>
                </a:lnTo>
                <a:lnTo>
                  <a:pt x="1791" y="443"/>
                </a:lnTo>
                <a:lnTo>
                  <a:pt x="1800" y="434"/>
                </a:lnTo>
                <a:lnTo>
                  <a:pt x="1809" y="434"/>
                </a:lnTo>
                <a:lnTo>
                  <a:pt x="1818" y="434"/>
                </a:lnTo>
                <a:lnTo>
                  <a:pt x="1827" y="434"/>
                </a:lnTo>
                <a:lnTo>
                  <a:pt x="1835" y="443"/>
                </a:lnTo>
                <a:lnTo>
                  <a:pt x="1835" y="434"/>
                </a:lnTo>
                <a:lnTo>
                  <a:pt x="1844" y="434"/>
                </a:lnTo>
                <a:lnTo>
                  <a:pt x="1853" y="434"/>
                </a:lnTo>
                <a:lnTo>
                  <a:pt x="1862" y="434"/>
                </a:lnTo>
                <a:lnTo>
                  <a:pt x="1871" y="425"/>
                </a:lnTo>
                <a:lnTo>
                  <a:pt x="1880" y="434"/>
                </a:lnTo>
                <a:lnTo>
                  <a:pt x="1889" y="434"/>
                </a:lnTo>
                <a:lnTo>
                  <a:pt x="1898" y="434"/>
                </a:lnTo>
                <a:lnTo>
                  <a:pt x="1906" y="434"/>
                </a:lnTo>
                <a:lnTo>
                  <a:pt x="1915" y="425"/>
                </a:lnTo>
                <a:lnTo>
                  <a:pt x="1915" y="434"/>
                </a:lnTo>
                <a:lnTo>
                  <a:pt x="1924" y="425"/>
                </a:lnTo>
                <a:lnTo>
                  <a:pt x="1933" y="425"/>
                </a:lnTo>
                <a:lnTo>
                  <a:pt x="1942" y="434"/>
                </a:lnTo>
                <a:lnTo>
                  <a:pt x="1951" y="434"/>
                </a:lnTo>
                <a:lnTo>
                  <a:pt x="1960" y="434"/>
                </a:lnTo>
                <a:lnTo>
                  <a:pt x="1968" y="434"/>
                </a:lnTo>
                <a:lnTo>
                  <a:pt x="1977" y="434"/>
                </a:lnTo>
                <a:lnTo>
                  <a:pt x="1986" y="434"/>
                </a:lnTo>
                <a:lnTo>
                  <a:pt x="1986" y="425"/>
                </a:lnTo>
                <a:lnTo>
                  <a:pt x="1995" y="434"/>
                </a:lnTo>
                <a:lnTo>
                  <a:pt x="2004" y="434"/>
                </a:lnTo>
                <a:lnTo>
                  <a:pt x="2013" y="434"/>
                </a:lnTo>
                <a:lnTo>
                  <a:pt x="2022" y="434"/>
                </a:lnTo>
                <a:lnTo>
                  <a:pt x="2030" y="434"/>
                </a:lnTo>
                <a:lnTo>
                  <a:pt x="2039" y="434"/>
                </a:lnTo>
                <a:lnTo>
                  <a:pt x="2048" y="443"/>
                </a:lnTo>
                <a:lnTo>
                  <a:pt x="2057" y="443"/>
                </a:lnTo>
                <a:lnTo>
                  <a:pt x="2066" y="434"/>
                </a:lnTo>
                <a:lnTo>
                  <a:pt x="2066" y="443"/>
                </a:lnTo>
                <a:lnTo>
                  <a:pt x="2075" y="443"/>
                </a:lnTo>
                <a:lnTo>
                  <a:pt x="2084" y="452"/>
                </a:lnTo>
                <a:lnTo>
                  <a:pt x="2093" y="452"/>
                </a:lnTo>
                <a:lnTo>
                  <a:pt x="2101" y="443"/>
                </a:lnTo>
                <a:lnTo>
                  <a:pt x="2110" y="452"/>
                </a:lnTo>
                <a:lnTo>
                  <a:pt x="2119" y="452"/>
                </a:lnTo>
                <a:lnTo>
                  <a:pt x="2128" y="452"/>
                </a:lnTo>
                <a:lnTo>
                  <a:pt x="2137" y="452"/>
                </a:lnTo>
                <a:lnTo>
                  <a:pt x="2137" y="460"/>
                </a:lnTo>
                <a:lnTo>
                  <a:pt x="2146" y="452"/>
                </a:lnTo>
                <a:lnTo>
                  <a:pt x="2155" y="460"/>
                </a:lnTo>
                <a:lnTo>
                  <a:pt x="2163" y="460"/>
                </a:lnTo>
                <a:lnTo>
                  <a:pt x="2172" y="452"/>
                </a:lnTo>
                <a:lnTo>
                  <a:pt x="2181" y="460"/>
                </a:lnTo>
                <a:lnTo>
                  <a:pt x="2190" y="460"/>
                </a:lnTo>
                <a:lnTo>
                  <a:pt x="2199" y="460"/>
                </a:lnTo>
                <a:lnTo>
                  <a:pt x="2208" y="460"/>
                </a:lnTo>
                <a:lnTo>
                  <a:pt x="2208" y="460"/>
                </a:lnTo>
                <a:lnTo>
                  <a:pt x="2217" y="452"/>
                </a:lnTo>
                <a:lnTo>
                  <a:pt x="2226" y="460"/>
                </a:lnTo>
                <a:lnTo>
                  <a:pt x="2234" y="460"/>
                </a:lnTo>
                <a:lnTo>
                  <a:pt x="2243" y="460"/>
                </a:lnTo>
                <a:lnTo>
                  <a:pt x="2252" y="460"/>
                </a:lnTo>
                <a:lnTo>
                  <a:pt x="2261" y="460"/>
                </a:lnTo>
                <a:lnTo>
                  <a:pt x="2270" y="460"/>
                </a:lnTo>
                <a:lnTo>
                  <a:pt x="2279" y="460"/>
                </a:lnTo>
                <a:lnTo>
                  <a:pt x="2288" y="460"/>
                </a:lnTo>
                <a:lnTo>
                  <a:pt x="2288" y="460"/>
                </a:lnTo>
                <a:lnTo>
                  <a:pt x="2296" y="460"/>
                </a:lnTo>
                <a:lnTo>
                  <a:pt x="2305" y="460"/>
                </a:lnTo>
                <a:lnTo>
                  <a:pt x="2314" y="460"/>
                </a:lnTo>
                <a:lnTo>
                  <a:pt x="2323" y="460"/>
                </a:lnTo>
                <a:lnTo>
                  <a:pt x="2332" y="460"/>
                </a:lnTo>
                <a:lnTo>
                  <a:pt x="2341" y="460"/>
                </a:lnTo>
                <a:lnTo>
                  <a:pt x="2350" y="460"/>
                </a:lnTo>
                <a:lnTo>
                  <a:pt x="2359" y="460"/>
                </a:lnTo>
                <a:lnTo>
                  <a:pt x="2367" y="469"/>
                </a:lnTo>
                <a:lnTo>
                  <a:pt x="2367" y="460"/>
                </a:lnTo>
                <a:lnTo>
                  <a:pt x="2376" y="460"/>
                </a:lnTo>
              </a:path>
            </a:pathLst>
          </a:custGeom>
          <a:noFill/>
          <a:ln w="28575">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3" name="Freeform 70"/>
          <p:cNvSpPr>
            <a:spLocks/>
          </p:cNvSpPr>
          <p:nvPr/>
        </p:nvSpPr>
        <p:spPr bwMode="auto">
          <a:xfrm>
            <a:off x="2406030" y="2542499"/>
            <a:ext cx="2137790" cy="200920"/>
          </a:xfrm>
          <a:custGeom>
            <a:avLst/>
            <a:gdLst>
              <a:gd name="T0" fmla="*/ 1569 w 1596"/>
              <a:gd name="T1" fmla="*/ 150 h 150"/>
              <a:gd name="T2" fmla="*/ 1543 w 1596"/>
              <a:gd name="T3" fmla="*/ 150 h 150"/>
              <a:gd name="T4" fmla="*/ 1516 w 1596"/>
              <a:gd name="T5" fmla="*/ 150 h 150"/>
              <a:gd name="T6" fmla="*/ 1490 w 1596"/>
              <a:gd name="T7" fmla="*/ 150 h 150"/>
              <a:gd name="T8" fmla="*/ 1463 w 1596"/>
              <a:gd name="T9" fmla="*/ 150 h 150"/>
              <a:gd name="T10" fmla="*/ 1436 w 1596"/>
              <a:gd name="T11" fmla="*/ 150 h 150"/>
              <a:gd name="T12" fmla="*/ 1410 w 1596"/>
              <a:gd name="T13" fmla="*/ 150 h 150"/>
              <a:gd name="T14" fmla="*/ 1383 w 1596"/>
              <a:gd name="T15" fmla="*/ 150 h 150"/>
              <a:gd name="T16" fmla="*/ 1357 w 1596"/>
              <a:gd name="T17" fmla="*/ 150 h 150"/>
              <a:gd name="T18" fmla="*/ 1330 w 1596"/>
              <a:gd name="T19" fmla="*/ 150 h 150"/>
              <a:gd name="T20" fmla="*/ 1304 w 1596"/>
              <a:gd name="T21" fmla="*/ 150 h 150"/>
              <a:gd name="T22" fmla="*/ 1277 w 1596"/>
              <a:gd name="T23" fmla="*/ 150 h 150"/>
              <a:gd name="T24" fmla="*/ 1250 w 1596"/>
              <a:gd name="T25" fmla="*/ 150 h 150"/>
              <a:gd name="T26" fmla="*/ 1224 w 1596"/>
              <a:gd name="T27" fmla="*/ 150 h 150"/>
              <a:gd name="T28" fmla="*/ 1197 w 1596"/>
              <a:gd name="T29" fmla="*/ 150 h 150"/>
              <a:gd name="T30" fmla="*/ 1171 w 1596"/>
              <a:gd name="T31" fmla="*/ 150 h 150"/>
              <a:gd name="T32" fmla="*/ 1144 w 1596"/>
              <a:gd name="T33" fmla="*/ 150 h 150"/>
              <a:gd name="T34" fmla="*/ 1117 w 1596"/>
              <a:gd name="T35" fmla="*/ 150 h 150"/>
              <a:gd name="T36" fmla="*/ 1091 w 1596"/>
              <a:gd name="T37" fmla="*/ 150 h 150"/>
              <a:gd name="T38" fmla="*/ 1064 w 1596"/>
              <a:gd name="T39" fmla="*/ 150 h 150"/>
              <a:gd name="T40" fmla="*/ 1038 w 1596"/>
              <a:gd name="T41" fmla="*/ 150 h 150"/>
              <a:gd name="T42" fmla="*/ 1011 w 1596"/>
              <a:gd name="T43" fmla="*/ 150 h 150"/>
              <a:gd name="T44" fmla="*/ 984 w 1596"/>
              <a:gd name="T45" fmla="*/ 150 h 150"/>
              <a:gd name="T46" fmla="*/ 958 w 1596"/>
              <a:gd name="T47" fmla="*/ 150 h 150"/>
              <a:gd name="T48" fmla="*/ 931 w 1596"/>
              <a:gd name="T49" fmla="*/ 150 h 150"/>
              <a:gd name="T50" fmla="*/ 905 w 1596"/>
              <a:gd name="T51" fmla="*/ 150 h 150"/>
              <a:gd name="T52" fmla="*/ 878 w 1596"/>
              <a:gd name="T53" fmla="*/ 150 h 150"/>
              <a:gd name="T54" fmla="*/ 851 w 1596"/>
              <a:gd name="T55" fmla="*/ 150 h 150"/>
              <a:gd name="T56" fmla="*/ 825 w 1596"/>
              <a:gd name="T57" fmla="*/ 150 h 150"/>
              <a:gd name="T58" fmla="*/ 798 w 1596"/>
              <a:gd name="T59" fmla="*/ 150 h 150"/>
              <a:gd name="T60" fmla="*/ 772 w 1596"/>
              <a:gd name="T61" fmla="*/ 142 h 150"/>
              <a:gd name="T62" fmla="*/ 745 w 1596"/>
              <a:gd name="T63" fmla="*/ 142 h 150"/>
              <a:gd name="T64" fmla="*/ 718 w 1596"/>
              <a:gd name="T65" fmla="*/ 142 h 150"/>
              <a:gd name="T66" fmla="*/ 692 w 1596"/>
              <a:gd name="T67" fmla="*/ 133 h 150"/>
              <a:gd name="T68" fmla="*/ 665 w 1596"/>
              <a:gd name="T69" fmla="*/ 133 h 150"/>
              <a:gd name="T70" fmla="*/ 639 w 1596"/>
              <a:gd name="T71" fmla="*/ 124 h 150"/>
              <a:gd name="T72" fmla="*/ 612 w 1596"/>
              <a:gd name="T73" fmla="*/ 106 h 150"/>
              <a:gd name="T74" fmla="*/ 585 w 1596"/>
              <a:gd name="T75" fmla="*/ 80 h 150"/>
              <a:gd name="T76" fmla="*/ 559 w 1596"/>
              <a:gd name="T77" fmla="*/ 53 h 150"/>
              <a:gd name="T78" fmla="*/ 532 w 1596"/>
              <a:gd name="T79" fmla="*/ 26 h 150"/>
              <a:gd name="T80" fmla="*/ 506 w 1596"/>
              <a:gd name="T81" fmla="*/ 9 h 150"/>
              <a:gd name="T82" fmla="*/ 479 w 1596"/>
              <a:gd name="T83" fmla="*/ 9 h 150"/>
              <a:gd name="T84" fmla="*/ 452 w 1596"/>
              <a:gd name="T85" fmla="*/ 26 h 150"/>
              <a:gd name="T86" fmla="*/ 426 w 1596"/>
              <a:gd name="T87" fmla="*/ 44 h 150"/>
              <a:gd name="T88" fmla="*/ 399 w 1596"/>
              <a:gd name="T89" fmla="*/ 62 h 150"/>
              <a:gd name="T90" fmla="*/ 373 w 1596"/>
              <a:gd name="T91" fmla="*/ 71 h 150"/>
              <a:gd name="T92" fmla="*/ 346 w 1596"/>
              <a:gd name="T93" fmla="*/ 80 h 150"/>
              <a:gd name="T94" fmla="*/ 319 w 1596"/>
              <a:gd name="T95" fmla="*/ 88 h 150"/>
              <a:gd name="T96" fmla="*/ 293 w 1596"/>
              <a:gd name="T97" fmla="*/ 106 h 150"/>
              <a:gd name="T98" fmla="*/ 266 w 1596"/>
              <a:gd name="T99" fmla="*/ 115 h 150"/>
              <a:gd name="T100" fmla="*/ 240 w 1596"/>
              <a:gd name="T101" fmla="*/ 124 h 150"/>
              <a:gd name="T102" fmla="*/ 213 w 1596"/>
              <a:gd name="T103" fmla="*/ 124 h 150"/>
              <a:gd name="T104" fmla="*/ 186 w 1596"/>
              <a:gd name="T105" fmla="*/ 133 h 150"/>
              <a:gd name="T106" fmla="*/ 160 w 1596"/>
              <a:gd name="T107" fmla="*/ 142 h 150"/>
              <a:gd name="T108" fmla="*/ 133 w 1596"/>
              <a:gd name="T109" fmla="*/ 142 h 150"/>
              <a:gd name="T110" fmla="*/ 107 w 1596"/>
              <a:gd name="T111" fmla="*/ 150 h 150"/>
              <a:gd name="T112" fmla="*/ 80 w 1596"/>
              <a:gd name="T113" fmla="*/ 150 h 150"/>
              <a:gd name="T114" fmla="*/ 53 w 1596"/>
              <a:gd name="T115" fmla="*/ 150 h 150"/>
              <a:gd name="T116" fmla="*/ 27 w 1596"/>
              <a:gd name="T117" fmla="*/ 150 h 150"/>
              <a:gd name="T118" fmla="*/ 0 w 1596"/>
              <a:gd name="T119"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96" h="150">
                <a:moveTo>
                  <a:pt x="1596" y="150"/>
                </a:moveTo>
                <a:lnTo>
                  <a:pt x="1587" y="150"/>
                </a:lnTo>
                <a:lnTo>
                  <a:pt x="1587" y="150"/>
                </a:lnTo>
                <a:lnTo>
                  <a:pt x="1578" y="150"/>
                </a:lnTo>
                <a:lnTo>
                  <a:pt x="1578" y="150"/>
                </a:lnTo>
                <a:lnTo>
                  <a:pt x="1578" y="150"/>
                </a:lnTo>
                <a:lnTo>
                  <a:pt x="1569" y="150"/>
                </a:lnTo>
                <a:lnTo>
                  <a:pt x="1569" y="150"/>
                </a:lnTo>
                <a:lnTo>
                  <a:pt x="1561" y="150"/>
                </a:lnTo>
                <a:lnTo>
                  <a:pt x="1561" y="150"/>
                </a:lnTo>
                <a:lnTo>
                  <a:pt x="1552" y="150"/>
                </a:lnTo>
                <a:lnTo>
                  <a:pt x="1552" y="150"/>
                </a:lnTo>
                <a:lnTo>
                  <a:pt x="1552" y="150"/>
                </a:lnTo>
                <a:lnTo>
                  <a:pt x="1543" y="150"/>
                </a:lnTo>
                <a:lnTo>
                  <a:pt x="1543" y="150"/>
                </a:lnTo>
                <a:lnTo>
                  <a:pt x="1534" y="150"/>
                </a:lnTo>
                <a:lnTo>
                  <a:pt x="1534" y="150"/>
                </a:lnTo>
                <a:lnTo>
                  <a:pt x="1525" y="150"/>
                </a:lnTo>
                <a:lnTo>
                  <a:pt x="1525" y="150"/>
                </a:lnTo>
                <a:lnTo>
                  <a:pt x="1525" y="150"/>
                </a:lnTo>
                <a:lnTo>
                  <a:pt x="1516" y="150"/>
                </a:lnTo>
                <a:lnTo>
                  <a:pt x="1516" y="150"/>
                </a:lnTo>
                <a:lnTo>
                  <a:pt x="1507" y="150"/>
                </a:lnTo>
                <a:lnTo>
                  <a:pt x="1507" y="150"/>
                </a:lnTo>
                <a:lnTo>
                  <a:pt x="1507" y="150"/>
                </a:lnTo>
                <a:lnTo>
                  <a:pt x="1499" y="150"/>
                </a:lnTo>
                <a:lnTo>
                  <a:pt x="1499" y="150"/>
                </a:lnTo>
                <a:lnTo>
                  <a:pt x="1490" y="150"/>
                </a:lnTo>
                <a:lnTo>
                  <a:pt x="1490" y="150"/>
                </a:lnTo>
                <a:lnTo>
                  <a:pt x="1481" y="150"/>
                </a:lnTo>
                <a:lnTo>
                  <a:pt x="1481" y="150"/>
                </a:lnTo>
                <a:lnTo>
                  <a:pt x="1472" y="150"/>
                </a:lnTo>
                <a:lnTo>
                  <a:pt x="1472" y="150"/>
                </a:lnTo>
                <a:lnTo>
                  <a:pt x="1472" y="150"/>
                </a:lnTo>
                <a:lnTo>
                  <a:pt x="1463" y="150"/>
                </a:lnTo>
                <a:lnTo>
                  <a:pt x="1463" y="150"/>
                </a:lnTo>
                <a:lnTo>
                  <a:pt x="1454" y="150"/>
                </a:lnTo>
                <a:lnTo>
                  <a:pt x="1454" y="150"/>
                </a:lnTo>
                <a:lnTo>
                  <a:pt x="1445" y="150"/>
                </a:lnTo>
                <a:lnTo>
                  <a:pt x="1445" y="150"/>
                </a:lnTo>
                <a:lnTo>
                  <a:pt x="1445" y="150"/>
                </a:lnTo>
                <a:lnTo>
                  <a:pt x="1436" y="150"/>
                </a:lnTo>
                <a:lnTo>
                  <a:pt x="1436" y="150"/>
                </a:lnTo>
                <a:lnTo>
                  <a:pt x="1428" y="150"/>
                </a:lnTo>
                <a:lnTo>
                  <a:pt x="1428" y="150"/>
                </a:lnTo>
                <a:lnTo>
                  <a:pt x="1428" y="150"/>
                </a:lnTo>
                <a:lnTo>
                  <a:pt x="1419" y="150"/>
                </a:lnTo>
                <a:lnTo>
                  <a:pt x="1419" y="150"/>
                </a:lnTo>
                <a:lnTo>
                  <a:pt x="1410" y="150"/>
                </a:lnTo>
                <a:lnTo>
                  <a:pt x="1410" y="150"/>
                </a:lnTo>
                <a:lnTo>
                  <a:pt x="1401" y="150"/>
                </a:lnTo>
                <a:lnTo>
                  <a:pt x="1401" y="150"/>
                </a:lnTo>
                <a:lnTo>
                  <a:pt x="1401" y="150"/>
                </a:lnTo>
                <a:lnTo>
                  <a:pt x="1392" y="150"/>
                </a:lnTo>
                <a:lnTo>
                  <a:pt x="1392" y="150"/>
                </a:lnTo>
                <a:lnTo>
                  <a:pt x="1383" y="150"/>
                </a:lnTo>
                <a:lnTo>
                  <a:pt x="1383" y="150"/>
                </a:lnTo>
                <a:lnTo>
                  <a:pt x="1374" y="150"/>
                </a:lnTo>
                <a:lnTo>
                  <a:pt x="1374" y="150"/>
                </a:lnTo>
                <a:lnTo>
                  <a:pt x="1366" y="150"/>
                </a:lnTo>
                <a:lnTo>
                  <a:pt x="1366" y="150"/>
                </a:lnTo>
                <a:lnTo>
                  <a:pt x="1366" y="150"/>
                </a:lnTo>
                <a:lnTo>
                  <a:pt x="1357" y="150"/>
                </a:lnTo>
                <a:lnTo>
                  <a:pt x="1357" y="150"/>
                </a:lnTo>
                <a:lnTo>
                  <a:pt x="1348" y="150"/>
                </a:lnTo>
                <a:lnTo>
                  <a:pt x="1348" y="150"/>
                </a:lnTo>
                <a:lnTo>
                  <a:pt x="1339" y="150"/>
                </a:lnTo>
                <a:lnTo>
                  <a:pt x="1339" y="150"/>
                </a:lnTo>
                <a:lnTo>
                  <a:pt x="1339" y="150"/>
                </a:lnTo>
                <a:lnTo>
                  <a:pt x="1330" y="150"/>
                </a:lnTo>
                <a:lnTo>
                  <a:pt x="1330" y="150"/>
                </a:lnTo>
                <a:lnTo>
                  <a:pt x="1321" y="150"/>
                </a:lnTo>
                <a:lnTo>
                  <a:pt x="1321" y="150"/>
                </a:lnTo>
                <a:lnTo>
                  <a:pt x="1321" y="150"/>
                </a:lnTo>
                <a:lnTo>
                  <a:pt x="1312" y="150"/>
                </a:lnTo>
                <a:lnTo>
                  <a:pt x="1312" y="150"/>
                </a:lnTo>
                <a:lnTo>
                  <a:pt x="1304" y="150"/>
                </a:lnTo>
                <a:lnTo>
                  <a:pt x="1304" y="150"/>
                </a:lnTo>
                <a:lnTo>
                  <a:pt x="1295" y="150"/>
                </a:lnTo>
                <a:lnTo>
                  <a:pt x="1295" y="150"/>
                </a:lnTo>
                <a:lnTo>
                  <a:pt x="1295" y="150"/>
                </a:lnTo>
                <a:lnTo>
                  <a:pt x="1286" y="150"/>
                </a:lnTo>
                <a:lnTo>
                  <a:pt x="1286" y="150"/>
                </a:lnTo>
                <a:lnTo>
                  <a:pt x="1277" y="150"/>
                </a:lnTo>
                <a:lnTo>
                  <a:pt x="1277" y="150"/>
                </a:lnTo>
                <a:lnTo>
                  <a:pt x="1268" y="150"/>
                </a:lnTo>
                <a:lnTo>
                  <a:pt x="1268" y="150"/>
                </a:lnTo>
                <a:lnTo>
                  <a:pt x="1259" y="150"/>
                </a:lnTo>
                <a:lnTo>
                  <a:pt x="1259" y="150"/>
                </a:lnTo>
                <a:lnTo>
                  <a:pt x="1259" y="150"/>
                </a:lnTo>
                <a:lnTo>
                  <a:pt x="1250" y="150"/>
                </a:lnTo>
                <a:lnTo>
                  <a:pt x="1250" y="150"/>
                </a:lnTo>
                <a:lnTo>
                  <a:pt x="1241" y="150"/>
                </a:lnTo>
                <a:lnTo>
                  <a:pt x="1241" y="150"/>
                </a:lnTo>
                <a:lnTo>
                  <a:pt x="1233" y="150"/>
                </a:lnTo>
                <a:lnTo>
                  <a:pt x="1233" y="150"/>
                </a:lnTo>
                <a:lnTo>
                  <a:pt x="1233" y="150"/>
                </a:lnTo>
                <a:lnTo>
                  <a:pt x="1224" y="150"/>
                </a:lnTo>
                <a:lnTo>
                  <a:pt x="1224" y="150"/>
                </a:lnTo>
                <a:lnTo>
                  <a:pt x="1215" y="150"/>
                </a:lnTo>
                <a:lnTo>
                  <a:pt x="1215" y="150"/>
                </a:lnTo>
                <a:lnTo>
                  <a:pt x="1215" y="150"/>
                </a:lnTo>
                <a:lnTo>
                  <a:pt x="1206" y="150"/>
                </a:lnTo>
                <a:lnTo>
                  <a:pt x="1206" y="150"/>
                </a:lnTo>
                <a:lnTo>
                  <a:pt x="1197" y="150"/>
                </a:lnTo>
                <a:lnTo>
                  <a:pt x="1197" y="150"/>
                </a:lnTo>
                <a:lnTo>
                  <a:pt x="1188" y="150"/>
                </a:lnTo>
                <a:lnTo>
                  <a:pt x="1188" y="150"/>
                </a:lnTo>
                <a:lnTo>
                  <a:pt x="1188" y="150"/>
                </a:lnTo>
                <a:lnTo>
                  <a:pt x="1179" y="150"/>
                </a:lnTo>
                <a:lnTo>
                  <a:pt x="1179" y="150"/>
                </a:lnTo>
                <a:lnTo>
                  <a:pt x="1171" y="150"/>
                </a:lnTo>
                <a:lnTo>
                  <a:pt x="1171" y="150"/>
                </a:lnTo>
                <a:lnTo>
                  <a:pt x="1162" y="150"/>
                </a:lnTo>
                <a:lnTo>
                  <a:pt x="1162" y="150"/>
                </a:lnTo>
                <a:lnTo>
                  <a:pt x="1153" y="150"/>
                </a:lnTo>
                <a:lnTo>
                  <a:pt x="1153" y="150"/>
                </a:lnTo>
                <a:lnTo>
                  <a:pt x="1153" y="150"/>
                </a:lnTo>
                <a:lnTo>
                  <a:pt x="1144" y="150"/>
                </a:lnTo>
                <a:lnTo>
                  <a:pt x="1144" y="150"/>
                </a:lnTo>
                <a:lnTo>
                  <a:pt x="1135" y="150"/>
                </a:lnTo>
                <a:lnTo>
                  <a:pt x="1135" y="150"/>
                </a:lnTo>
                <a:lnTo>
                  <a:pt x="1135" y="150"/>
                </a:lnTo>
                <a:lnTo>
                  <a:pt x="1126" y="150"/>
                </a:lnTo>
                <a:lnTo>
                  <a:pt x="1126" y="150"/>
                </a:lnTo>
                <a:lnTo>
                  <a:pt x="1117" y="150"/>
                </a:lnTo>
                <a:lnTo>
                  <a:pt x="1117" y="150"/>
                </a:lnTo>
                <a:lnTo>
                  <a:pt x="1108" y="150"/>
                </a:lnTo>
                <a:lnTo>
                  <a:pt x="1108" y="150"/>
                </a:lnTo>
                <a:lnTo>
                  <a:pt x="1108" y="150"/>
                </a:lnTo>
                <a:lnTo>
                  <a:pt x="1100" y="150"/>
                </a:lnTo>
                <a:lnTo>
                  <a:pt x="1100" y="150"/>
                </a:lnTo>
                <a:lnTo>
                  <a:pt x="1091" y="150"/>
                </a:lnTo>
                <a:lnTo>
                  <a:pt x="1091" y="150"/>
                </a:lnTo>
                <a:lnTo>
                  <a:pt x="1082" y="150"/>
                </a:lnTo>
                <a:lnTo>
                  <a:pt x="1082" y="150"/>
                </a:lnTo>
                <a:lnTo>
                  <a:pt x="1082" y="150"/>
                </a:lnTo>
                <a:lnTo>
                  <a:pt x="1073" y="150"/>
                </a:lnTo>
                <a:lnTo>
                  <a:pt x="1073" y="150"/>
                </a:lnTo>
                <a:lnTo>
                  <a:pt x="1064" y="150"/>
                </a:lnTo>
                <a:lnTo>
                  <a:pt x="1064" y="150"/>
                </a:lnTo>
                <a:lnTo>
                  <a:pt x="1055" y="150"/>
                </a:lnTo>
                <a:lnTo>
                  <a:pt x="1055" y="150"/>
                </a:lnTo>
                <a:lnTo>
                  <a:pt x="1046" y="150"/>
                </a:lnTo>
                <a:lnTo>
                  <a:pt x="1046" y="150"/>
                </a:lnTo>
                <a:lnTo>
                  <a:pt x="1046" y="150"/>
                </a:lnTo>
                <a:lnTo>
                  <a:pt x="1038" y="150"/>
                </a:lnTo>
                <a:lnTo>
                  <a:pt x="1038" y="150"/>
                </a:lnTo>
                <a:lnTo>
                  <a:pt x="1029" y="150"/>
                </a:lnTo>
                <a:lnTo>
                  <a:pt x="1029" y="150"/>
                </a:lnTo>
                <a:lnTo>
                  <a:pt x="1029" y="150"/>
                </a:lnTo>
                <a:lnTo>
                  <a:pt x="1020" y="150"/>
                </a:lnTo>
                <a:lnTo>
                  <a:pt x="1020" y="150"/>
                </a:lnTo>
                <a:lnTo>
                  <a:pt x="1011" y="150"/>
                </a:lnTo>
                <a:lnTo>
                  <a:pt x="1011" y="150"/>
                </a:lnTo>
                <a:lnTo>
                  <a:pt x="1002" y="150"/>
                </a:lnTo>
                <a:lnTo>
                  <a:pt x="1002" y="150"/>
                </a:lnTo>
                <a:lnTo>
                  <a:pt x="1002" y="150"/>
                </a:lnTo>
                <a:lnTo>
                  <a:pt x="993" y="150"/>
                </a:lnTo>
                <a:lnTo>
                  <a:pt x="993" y="150"/>
                </a:lnTo>
                <a:lnTo>
                  <a:pt x="984" y="150"/>
                </a:lnTo>
                <a:lnTo>
                  <a:pt x="984" y="150"/>
                </a:lnTo>
                <a:lnTo>
                  <a:pt x="975" y="150"/>
                </a:lnTo>
                <a:lnTo>
                  <a:pt x="975" y="150"/>
                </a:lnTo>
                <a:lnTo>
                  <a:pt x="975" y="150"/>
                </a:lnTo>
                <a:lnTo>
                  <a:pt x="967" y="150"/>
                </a:lnTo>
                <a:lnTo>
                  <a:pt x="967" y="150"/>
                </a:lnTo>
                <a:lnTo>
                  <a:pt x="958" y="150"/>
                </a:lnTo>
                <a:lnTo>
                  <a:pt x="958" y="150"/>
                </a:lnTo>
                <a:lnTo>
                  <a:pt x="949" y="150"/>
                </a:lnTo>
                <a:lnTo>
                  <a:pt x="949" y="150"/>
                </a:lnTo>
                <a:lnTo>
                  <a:pt x="949" y="150"/>
                </a:lnTo>
                <a:lnTo>
                  <a:pt x="940" y="150"/>
                </a:lnTo>
                <a:lnTo>
                  <a:pt x="940" y="150"/>
                </a:lnTo>
                <a:lnTo>
                  <a:pt x="931" y="150"/>
                </a:lnTo>
                <a:lnTo>
                  <a:pt x="931" y="150"/>
                </a:lnTo>
                <a:lnTo>
                  <a:pt x="922" y="150"/>
                </a:lnTo>
                <a:lnTo>
                  <a:pt x="922" y="150"/>
                </a:lnTo>
                <a:lnTo>
                  <a:pt x="922" y="150"/>
                </a:lnTo>
                <a:lnTo>
                  <a:pt x="913" y="150"/>
                </a:lnTo>
                <a:lnTo>
                  <a:pt x="913" y="150"/>
                </a:lnTo>
                <a:lnTo>
                  <a:pt x="905" y="150"/>
                </a:lnTo>
                <a:lnTo>
                  <a:pt x="905" y="150"/>
                </a:lnTo>
                <a:lnTo>
                  <a:pt x="896" y="150"/>
                </a:lnTo>
                <a:lnTo>
                  <a:pt x="896" y="150"/>
                </a:lnTo>
                <a:lnTo>
                  <a:pt x="896" y="150"/>
                </a:lnTo>
                <a:lnTo>
                  <a:pt x="887" y="150"/>
                </a:lnTo>
                <a:lnTo>
                  <a:pt x="887" y="150"/>
                </a:lnTo>
                <a:lnTo>
                  <a:pt x="878" y="150"/>
                </a:lnTo>
                <a:lnTo>
                  <a:pt x="878" y="150"/>
                </a:lnTo>
                <a:lnTo>
                  <a:pt x="869" y="150"/>
                </a:lnTo>
                <a:lnTo>
                  <a:pt x="869" y="150"/>
                </a:lnTo>
                <a:lnTo>
                  <a:pt x="869" y="150"/>
                </a:lnTo>
                <a:lnTo>
                  <a:pt x="860" y="150"/>
                </a:lnTo>
                <a:lnTo>
                  <a:pt x="860" y="150"/>
                </a:lnTo>
                <a:lnTo>
                  <a:pt x="851" y="150"/>
                </a:lnTo>
                <a:lnTo>
                  <a:pt x="851" y="150"/>
                </a:lnTo>
                <a:lnTo>
                  <a:pt x="842" y="150"/>
                </a:lnTo>
                <a:lnTo>
                  <a:pt x="842" y="150"/>
                </a:lnTo>
                <a:lnTo>
                  <a:pt x="842" y="150"/>
                </a:lnTo>
                <a:lnTo>
                  <a:pt x="834" y="150"/>
                </a:lnTo>
                <a:lnTo>
                  <a:pt x="834" y="150"/>
                </a:lnTo>
                <a:lnTo>
                  <a:pt x="825" y="150"/>
                </a:lnTo>
                <a:lnTo>
                  <a:pt x="825" y="150"/>
                </a:lnTo>
                <a:lnTo>
                  <a:pt x="816" y="150"/>
                </a:lnTo>
                <a:lnTo>
                  <a:pt x="816" y="150"/>
                </a:lnTo>
                <a:lnTo>
                  <a:pt x="816" y="150"/>
                </a:lnTo>
                <a:lnTo>
                  <a:pt x="807" y="150"/>
                </a:lnTo>
                <a:lnTo>
                  <a:pt x="807" y="150"/>
                </a:lnTo>
                <a:lnTo>
                  <a:pt x="798" y="150"/>
                </a:lnTo>
                <a:lnTo>
                  <a:pt x="798" y="150"/>
                </a:lnTo>
                <a:lnTo>
                  <a:pt x="789" y="142"/>
                </a:lnTo>
                <a:lnTo>
                  <a:pt x="789" y="142"/>
                </a:lnTo>
                <a:lnTo>
                  <a:pt x="789" y="142"/>
                </a:lnTo>
                <a:lnTo>
                  <a:pt x="780" y="142"/>
                </a:lnTo>
                <a:lnTo>
                  <a:pt x="780" y="142"/>
                </a:lnTo>
                <a:lnTo>
                  <a:pt x="772" y="142"/>
                </a:lnTo>
                <a:lnTo>
                  <a:pt x="772" y="142"/>
                </a:lnTo>
                <a:lnTo>
                  <a:pt x="763" y="142"/>
                </a:lnTo>
                <a:lnTo>
                  <a:pt x="763" y="142"/>
                </a:lnTo>
                <a:lnTo>
                  <a:pt x="763" y="142"/>
                </a:lnTo>
                <a:lnTo>
                  <a:pt x="754" y="142"/>
                </a:lnTo>
                <a:lnTo>
                  <a:pt x="754" y="142"/>
                </a:lnTo>
                <a:lnTo>
                  <a:pt x="745" y="142"/>
                </a:lnTo>
                <a:lnTo>
                  <a:pt x="745" y="142"/>
                </a:lnTo>
                <a:lnTo>
                  <a:pt x="736" y="142"/>
                </a:lnTo>
                <a:lnTo>
                  <a:pt x="736" y="142"/>
                </a:lnTo>
                <a:lnTo>
                  <a:pt x="736" y="142"/>
                </a:lnTo>
                <a:lnTo>
                  <a:pt x="727" y="142"/>
                </a:lnTo>
                <a:lnTo>
                  <a:pt x="727" y="142"/>
                </a:lnTo>
                <a:lnTo>
                  <a:pt x="718" y="142"/>
                </a:lnTo>
                <a:lnTo>
                  <a:pt x="718" y="142"/>
                </a:lnTo>
                <a:lnTo>
                  <a:pt x="709" y="142"/>
                </a:lnTo>
                <a:lnTo>
                  <a:pt x="709" y="142"/>
                </a:lnTo>
                <a:lnTo>
                  <a:pt x="709" y="142"/>
                </a:lnTo>
                <a:lnTo>
                  <a:pt x="701" y="142"/>
                </a:lnTo>
                <a:lnTo>
                  <a:pt x="701" y="133"/>
                </a:lnTo>
                <a:lnTo>
                  <a:pt x="692" y="133"/>
                </a:lnTo>
                <a:lnTo>
                  <a:pt x="692" y="133"/>
                </a:lnTo>
                <a:lnTo>
                  <a:pt x="683" y="133"/>
                </a:lnTo>
                <a:lnTo>
                  <a:pt x="683" y="133"/>
                </a:lnTo>
                <a:lnTo>
                  <a:pt x="683" y="133"/>
                </a:lnTo>
                <a:lnTo>
                  <a:pt x="674" y="133"/>
                </a:lnTo>
                <a:lnTo>
                  <a:pt x="674" y="133"/>
                </a:lnTo>
                <a:lnTo>
                  <a:pt x="665" y="133"/>
                </a:lnTo>
                <a:lnTo>
                  <a:pt x="665" y="133"/>
                </a:lnTo>
                <a:lnTo>
                  <a:pt x="656" y="124"/>
                </a:lnTo>
                <a:lnTo>
                  <a:pt x="656" y="124"/>
                </a:lnTo>
                <a:lnTo>
                  <a:pt x="656" y="124"/>
                </a:lnTo>
                <a:lnTo>
                  <a:pt x="647" y="124"/>
                </a:lnTo>
                <a:lnTo>
                  <a:pt x="647" y="124"/>
                </a:lnTo>
                <a:lnTo>
                  <a:pt x="639" y="124"/>
                </a:lnTo>
                <a:lnTo>
                  <a:pt x="639" y="115"/>
                </a:lnTo>
                <a:lnTo>
                  <a:pt x="630" y="115"/>
                </a:lnTo>
                <a:lnTo>
                  <a:pt x="630" y="115"/>
                </a:lnTo>
                <a:lnTo>
                  <a:pt x="630" y="115"/>
                </a:lnTo>
                <a:lnTo>
                  <a:pt x="621" y="106"/>
                </a:lnTo>
                <a:lnTo>
                  <a:pt x="621" y="106"/>
                </a:lnTo>
                <a:lnTo>
                  <a:pt x="612" y="106"/>
                </a:lnTo>
                <a:lnTo>
                  <a:pt x="612" y="106"/>
                </a:lnTo>
                <a:lnTo>
                  <a:pt x="603" y="97"/>
                </a:lnTo>
                <a:lnTo>
                  <a:pt x="603" y="97"/>
                </a:lnTo>
                <a:lnTo>
                  <a:pt x="603" y="97"/>
                </a:lnTo>
                <a:lnTo>
                  <a:pt x="594" y="88"/>
                </a:lnTo>
                <a:lnTo>
                  <a:pt x="594" y="88"/>
                </a:lnTo>
                <a:lnTo>
                  <a:pt x="585" y="80"/>
                </a:lnTo>
                <a:lnTo>
                  <a:pt x="585" y="80"/>
                </a:lnTo>
                <a:lnTo>
                  <a:pt x="576" y="80"/>
                </a:lnTo>
                <a:lnTo>
                  <a:pt x="576" y="71"/>
                </a:lnTo>
                <a:lnTo>
                  <a:pt x="576" y="71"/>
                </a:lnTo>
                <a:lnTo>
                  <a:pt x="568" y="62"/>
                </a:lnTo>
                <a:lnTo>
                  <a:pt x="568" y="62"/>
                </a:lnTo>
                <a:lnTo>
                  <a:pt x="559" y="53"/>
                </a:lnTo>
                <a:lnTo>
                  <a:pt x="559" y="53"/>
                </a:lnTo>
                <a:lnTo>
                  <a:pt x="550" y="44"/>
                </a:lnTo>
                <a:lnTo>
                  <a:pt x="550" y="44"/>
                </a:lnTo>
                <a:lnTo>
                  <a:pt x="550" y="35"/>
                </a:lnTo>
                <a:lnTo>
                  <a:pt x="541" y="35"/>
                </a:lnTo>
                <a:lnTo>
                  <a:pt x="541" y="26"/>
                </a:lnTo>
                <a:lnTo>
                  <a:pt x="532" y="26"/>
                </a:lnTo>
                <a:lnTo>
                  <a:pt x="532" y="17"/>
                </a:lnTo>
                <a:lnTo>
                  <a:pt x="523" y="17"/>
                </a:lnTo>
                <a:lnTo>
                  <a:pt x="523" y="17"/>
                </a:lnTo>
                <a:lnTo>
                  <a:pt x="523" y="9"/>
                </a:lnTo>
                <a:lnTo>
                  <a:pt x="514" y="9"/>
                </a:lnTo>
                <a:lnTo>
                  <a:pt x="514" y="9"/>
                </a:lnTo>
                <a:lnTo>
                  <a:pt x="506" y="9"/>
                </a:lnTo>
                <a:lnTo>
                  <a:pt x="506" y="9"/>
                </a:lnTo>
                <a:lnTo>
                  <a:pt x="497" y="0"/>
                </a:lnTo>
                <a:lnTo>
                  <a:pt x="497" y="0"/>
                </a:lnTo>
                <a:lnTo>
                  <a:pt x="497" y="9"/>
                </a:lnTo>
                <a:lnTo>
                  <a:pt x="488" y="9"/>
                </a:lnTo>
                <a:lnTo>
                  <a:pt x="488" y="9"/>
                </a:lnTo>
                <a:lnTo>
                  <a:pt x="479" y="9"/>
                </a:lnTo>
                <a:lnTo>
                  <a:pt x="479" y="9"/>
                </a:lnTo>
                <a:lnTo>
                  <a:pt x="470" y="9"/>
                </a:lnTo>
                <a:lnTo>
                  <a:pt x="470" y="17"/>
                </a:lnTo>
                <a:lnTo>
                  <a:pt x="470" y="17"/>
                </a:lnTo>
                <a:lnTo>
                  <a:pt x="461" y="17"/>
                </a:lnTo>
                <a:lnTo>
                  <a:pt x="461" y="26"/>
                </a:lnTo>
                <a:lnTo>
                  <a:pt x="452" y="26"/>
                </a:lnTo>
                <a:lnTo>
                  <a:pt x="452" y="26"/>
                </a:lnTo>
                <a:lnTo>
                  <a:pt x="443" y="35"/>
                </a:lnTo>
                <a:lnTo>
                  <a:pt x="443" y="35"/>
                </a:lnTo>
                <a:lnTo>
                  <a:pt x="443" y="35"/>
                </a:lnTo>
                <a:lnTo>
                  <a:pt x="435" y="44"/>
                </a:lnTo>
                <a:lnTo>
                  <a:pt x="435" y="44"/>
                </a:lnTo>
                <a:lnTo>
                  <a:pt x="426" y="44"/>
                </a:lnTo>
                <a:lnTo>
                  <a:pt x="426" y="44"/>
                </a:lnTo>
                <a:lnTo>
                  <a:pt x="417" y="53"/>
                </a:lnTo>
                <a:lnTo>
                  <a:pt x="417" y="53"/>
                </a:lnTo>
                <a:lnTo>
                  <a:pt x="417" y="53"/>
                </a:lnTo>
                <a:lnTo>
                  <a:pt x="408" y="53"/>
                </a:lnTo>
                <a:lnTo>
                  <a:pt x="408" y="62"/>
                </a:lnTo>
                <a:lnTo>
                  <a:pt x="399" y="62"/>
                </a:lnTo>
                <a:lnTo>
                  <a:pt x="399" y="62"/>
                </a:lnTo>
                <a:lnTo>
                  <a:pt x="390" y="62"/>
                </a:lnTo>
                <a:lnTo>
                  <a:pt x="390" y="62"/>
                </a:lnTo>
                <a:lnTo>
                  <a:pt x="390" y="62"/>
                </a:lnTo>
                <a:lnTo>
                  <a:pt x="381" y="62"/>
                </a:lnTo>
                <a:lnTo>
                  <a:pt x="381" y="71"/>
                </a:lnTo>
                <a:lnTo>
                  <a:pt x="373" y="71"/>
                </a:lnTo>
                <a:lnTo>
                  <a:pt x="373" y="71"/>
                </a:lnTo>
                <a:lnTo>
                  <a:pt x="373" y="71"/>
                </a:lnTo>
                <a:lnTo>
                  <a:pt x="364" y="71"/>
                </a:lnTo>
                <a:lnTo>
                  <a:pt x="364" y="71"/>
                </a:lnTo>
                <a:lnTo>
                  <a:pt x="355" y="80"/>
                </a:lnTo>
                <a:lnTo>
                  <a:pt x="355" y="80"/>
                </a:lnTo>
                <a:lnTo>
                  <a:pt x="346" y="80"/>
                </a:lnTo>
                <a:lnTo>
                  <a:pt x="346" y="80"/>
                </a:lnTo>
                <a:lnTo>
                  <a:pt x="346" y="80"/>
                </a:lnTo>
                <a:lnTo>
                  <a:pt x="337" y="88"/>
                </a:lnTo>
                <a:lnTo>
                  <a:pt x="337" y="88"/>
                </a:lnTo>
                <a:lnTo>
                  <a:pt x="328" y="88"/>
                </a:lnTo>
                <a:lnTo>
                  <a:pt x="328" y="88"/>
                </a:lnTo>
                <a:lnTo>
                  <a:pt x="319" y="88"/>
                </a:lnTo>
                <a:lnTo>
                  <a:pt x="319" y="97"/>
                </a:lnTo>
                <a:lnTo>
                  <a:pt x="310" y="97"/>
                </a:lnTo>
                <a:lnTo>
                  <a:pt x="310" y="97"/>
                </a:lnTo>
                <a:lnTo>
                  <a:pt x="310" y="97"/>
                </a:lnTo>
                <a:lnTo>
                  <a:pt x="302" y="106"/>
                </a:lnTo>
                <a:lnTo>
                  <a:pt x="302" y="106"/>
                </a:lnTo>
                <a:lnTo>
                  <a:pt x="293" y="106"/>
                </a:lnTo>
                <a:lnTo>
                  <a:pt x="293" y="106"/>
                </a:lnTo>
                <a:lnTo>
                  <a:pt x="284" y="115"/>
                </a:lnTo>
                <a:lnTo>
                  <a:pt x="284" y="115"/>
                </a:lnTo>
                <a:lnTo>
                  <a:pt x="284" y="115"/>
                </a:lnTo>
                <a:lnTo>
                  <a:pt x="275" y="115"/>
                </a:lnTo>
                <a:lnTo>
                  <a:pt x="275" y="115"/>
                </a:lnTo>
                <a:lnTo>
                  <a:pt x="266" y="115"/>
                </a:lnTo>
                <a:lnTo>
                  <a:pt x="266" y="124"/>
                </a:lnTo>
                <a:lnTo>
                  <a:pt x="266" y="124"/>
                </a:lnTo>
                <a:lnTo>
                  <a:pt x="257" y="124"/>
                </a:lnTo>
                <a:lnTo>
                  <a:pt x="257" y="124"/>
                </a:lnTo>
                <a:lnTo>
                  <a:pt x="248" y="124"/>
                </a:lnTo>
                <a:lnTo>
                  <a:pt x="248" y="124"/>
                </a:lnTo>
                <a:lnTo>
                  <a:pt x="240" y="124"/>
                </a:lnTo>
                <a:lnTo>
                  <a:pt x="240" y="124"/>
                </a:lnTo>
                <a:lnTo>
                  <a:pt x="240" y="124"/>
                </a:lnTo>
                <a:lnTo>
                  <a:pt x="231" y="124"/>
                </a:lnTo>
                <a:lnTo>
                  <a:pt x="231" y="124"/>
                </a:lnTo>
                <a:lnTo>
                  <a:pt x="222" y="124"/>
                </a:lnTo>
                <a:lnTo>
                  <a:pt x="222" y="124"/>
                </a:lnTo>
                <a:lnTo>
                  <a:pt x="213" y="124"/>
                </a:lnTo>
                <a:lnTo>
                  <a:pt x="213" y="133"/>
                </a:lnTo>
                <a:lnTo>
                  <a:pt x="204" y="133"/>
                </a:lnTo>
                <a:lnTo>
                  <a:pt x="204" y="133"/>
                </a:lnTo>
                <a:lnTo>
                  <a:pt x="204" y="133"/>
                </a:lnTo>
                <a:lnTo>
                  <a:pt x="195" y="133"/>
                </a:lnTo>
                <a:lnTo>
                  <a:pt x="195" y="133"/>
                </a:lnTo>
                <a:lnTo>
                  <a:pt x="186" y="133"/>
                </a:lnTo>
                <a:lnTo>
                  <a:pt x="186" y="133"/>
                </a:lnTo>
                <a:lnTo>
                  <a:pt x="177" y="133"/>
                </a:lnTo>
                <a:lnTo>
                  <a:pt x="177" y="133"/>
                </a:lnTo>
                <a:lnTo>
                  <a:pt x="177" y="133"/>
                </a:lnTo>
                <a:lnTo>
                  <a:pt x="169" y="133"/>
                </a:lnTo>
                <a:lnTo>
                  <a:pt x="169" y="142"/>
                </a:lnTo>
                <a:lnTo>
                  <a:pt x="160" y="142"/>
                </a:lnTo>
                <a:lnTo>
                  <a:pt x="160" y="142"/>
                </a:lnTo>
                <a:lnTo>
                  <a:pt x="160" y="142"/>
                </a:lnTo>
                <a:lnTo>
                  <a:pt x="151" y="142"/>
                </a:lnTo>
                <a:lnTo>
                  <a:pt x="151" y="142"/>
                </a:lnTo>
                <a:lnTo>
                  <a:pt x="142" y="142"/>
                </a:lnTo>
                <a:lnTo>
                  <a:pt x="142" y="142"/>
                </a:lnTo>
                <a:lnTo>
                  <a:pt x="133" y="142"/>
                </a:lnTo>
                <a:lnTo>
                  <a:pt x="133" y="142"/>
                </a:lnTo>
                <a:lnTo>
                  <a:pt x="133" y="142"/>
                </a:lnTo>
                <a:lnTo>
                  <a:pt x="124" y="142"/>
                </a:lnTo>
                <a:lnTo>
                  <a:pt x="124" y="142"/>
                </a:lnTo>
                <a:lnTo>
                  <a:pt x="115" y="150"/>
                </a:lnTo>
                <a:lnTo>
                  <a:pt x="115" y="150"/>
                </a:lnTo>
                <a:lnTo>
                  <a:pt x="107" y="150"/>
                </a:lnTo>
                <a:lnTo>
                  <a:pt x="107" y="150"/>
                </a:lnTo>
                <a:lnTo>
                  <a:pt x="98" y="150"/>
                </a:lnTo>
                <a:lnTo>
                  <a:pt x="98" y="150"/>
                </a:lnTo>
                <a:lnTo>
                  <a:pt x="98" y="150"/>
                </a:lnTo>
                <a:lnTo>
                  <a:pt x="89" y="150"/>
                </a:lnTo>
                <a:lnTo>
                  <a:pt x="89" y="150"/>
                </a:lnTo>
                <a:lnTo>
                  <a:pt x="80" y="150"/>
                </a:lnTo>
                <a:lnTo>
                  <a:pt x="80" y="150"/>
                </a:lnTo>
                <a:lnTo>
                  <a:pt x="80" y="150"/>
                </a:lnTo>
                <a:lnTo>
                  <a:pt x="71" y="150"/>
                </a:lnTo>
                <a:lnTo>
                  <a:pt x="71" y="150"/>
                </a:lnTo>
                <a:lnTo>
                  <a:pt x="62" y="150"/>
                </a:lnTo>
                <a:lnTo>
                  <a:pt x="62" y="150"/>
                </a:lnTo>
                <a:lnTo>
                  <a:pt x="53" y="150"/>
                </a:lnTo>
                <a:lnTo>
                  <a:pt x="53" y="150"/>
                </a:lnTo>
                <a:lnTo>
                  <a:pt x="53" y="150"/>
                </a:lnTo>
                <a:lnTo>
                  <a:pt x="44" y="150"/>
                </a:lnTo>
                <a:lnTo>
                  <a:pt x="44" y="150"/>
                </a:lnTo>
                <a:lnTo>
                  <a:pt x="36" y="150"/>
                </a:lnTo>
                <a:lnTo>
                  <a:pt x="36" y="150"/>
                </a:lnTo>
                <a:lnTo>
                  <a:pt x="27" y="150"/>
                </a:lnTo>
                <a:lnTo>
                  <a:pt x="27" y="150"/>
                </a:lnTo>
                <a:lnTo>
                  <a:pt x="27" y="150"/>
                </a:lnTo>
                <a:lnTo>
                  <a:pt x="18" y="150"/>
                </a:lnTo>
                <a:lnTo>
                  <a:pt x="18" y="150"/>
                </a:lnTo>
                <a:lnTo>
                  <a:pt x="9" y="150"/>
                </a:lnTo>
                <a:lnTo>
                  <a:pt x="9" y="150"/>
                </a:lnTo>
                <a:lnTo>
                  <a:pt x="0" y="150"/>
                </a:lnTo>
                <a:lnTo>
                  <a:pt x="0" y="150"/>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4" name="Freeform 71"/>
          <p:cNvSpPr>
            <a:spLocks/>
          </p:cNvSpPr>
          <p:nvPr/>
        </p:nvSpPr>
        <p:spPr bwMode="auto">
          <a:xfrm>
            <a:off x="2489077" y="2542499"/>
            <a:ext cx="2125734" cy="200920"/>
          </a:xfrm>
          <a:custGeom>
            <a:avLst/>
            <a:gdLst>
              <a:gd name="T0" fmla="*/ 1570 w 1587"/>
              <a:gd name="T1" fmla="*/ 150 h 150"/>
              <a:gd name="T2" fmla="*/ 1543 w 1587"/>
              <a:gd name="T3" fmla="*/ 150 h 150"/>
              <a:gd name="T4" fmla="*/ 1516 w 1587"/>
              <a:gd name="T5" fmla="*/ 150 h 150"/>
              <a:gd name="T6" fmla="*/ 1490 w 1587"/>
              <a:gd name="T7" fmla="*/ 150 h 150"/>
              <a:gd name="T8" fmla="*/ 1463 w 1587"/>
              <a:gd name="T9" fmla="*/ 150 h 150"/>
              <a:gd name="T10" fmla="*/ 1437 w 1587"/>
              <a:gd name="T11" fmla="*/ 150 h 150"/>
              <a:gd name="T12" fmla="*/ 1410 w 1587"/>
              <a:gd name="T13" fmla="*/ 150 h 150"/>
              <a:gd name="T14" fmla="*/ 1383 w 1587"/>
              <a:gd name="T15" fmla="*/ 150 h 150"/>
              <a:gd name="T16" fmla="*/ 1357 w 1587"/>
              <a:gd name="T17" fmla="*/ 150 h 150"/>
              <a:gd name="T18" fmla="*/ 1330 w 1587"/>
              <a:gd name="T19" fmla="*/ 150 h 150"/>
              <a:gd name="T20" fmla="*/ 1304 w 1587"/>
              <a:gd name="T21" fmla="*/ 150 h 150"/>
              <a:gd name="T22" fmla="*/ 1277 w 1587"/>
              <a:gd name="T23" fmla="*/ 150 h 150"/>
              <a:gd name="T24" fmla="*/ 1250 w 1587"/>
              <a:gd name="T25" fmla="*/ 150 h 150"/>
              <a:gd name="T26" fmla="*/ 1224 w 1587"/>
              <a:gd name="T27" fmla="*/ 150 h 150"/>
              <a:gd name="T28" fmla="*/ 1197 w 1587"/>
              <a:gd name="T29" fmla="*/ 150 h 150"/>
              <a:gd name="T30" fmla="*/ 1171 w 1587"/>
              <a:gd name="T31" fmla="*/ 150 h 150"/>
              <a:gd name="T32" fmla="*/ 1144 w 1587"/>
              <a:gd name="T33" fmla="*/ 150 h 150"/>
              <a:gd name="T34" fmla="*/ 1117 w 1587"/>
              <a:gd name="T35" fmla="*/ 150 h 150"/>
              <a:gd name="T36" fmla="*/ 1091 w 1587"/>
              <a:gd name="T37" fmla="*/ 150 h 150"/>
              <a:gd name="T38" fmla="*/ 1064 w 1587"/>
              <a:gd name="T39" fmla="*/ 150 h 150"/>
              <a:gd name="T40" fmla="*/ 1038 w 1587"/>
              <a:gd name="T41" fmla="*/ 150 h 150"/>
              <a:gd name="T42" fmla="*/ 1011 w 1587"/>
              <a:gd name="T43" fmla="*/ 150 h 150"/>
              <a:gd name="T44" fmla="*/ 984 w 1587"/>
              <a:gd name="T45" fmla="*/ 150 h 150"/>
              <a:gd name="T46" fmla="*/ 958 w 1587"/>
              <a:gd name="T47" fmla="*/ 150 h 150"/>
              <a:gd name="T48" fmla="*/ 931 w 1587"/>
              <a:gd name="T49" fmla="*/ 150 h 150"/>
              <a:gd name="T50" fmla="*/ 905 w 1587"/>
              <a:gd name="T51" fmla="*/ 150 h 150"/>
              <a:gd name="T52" fmla="*/ 878 w 1587"/>
              <a:gd name="T53" fmla="*/ 150 h 150"/>
              <a:gd name="T54" fmla="*/ 851 w 1587"/>
              <a:gd name="T55" fmla="*/ 150 h 150"/>
              <a:gd name="T56" fmla="*/ 825 w 1587"/>
              <a:gd name="T57" fmla="*/ 150 h 150"/>
              <a:gd name="T58" fmla="*/ 798 w 1587"/>
              <a:gd name="T59" fmla="*/ 150 h 150"/>
              <a:gd name="T60" fmla="*/ 772 w 1587"/>
              <a:gd name="T61" fmla="*/ 142 h 150"/>
              <a:gd name="T62" fmla="*/ 745 w 1587"/>
              <a:gd name="T63" fmla="*/ 142 h 150"/>
              <a:gd name="T64" fmla="*/ 718 w 1587"/>
              <a:gd name="T65" fmla="*/ 142 h 150"/>
              <a:gd name="T66" fmla="*/ 692 w 1587"/>
              <a:gd name="T67" fmla="*/ 133 h 150"/>
              <a:gd name="T68" fmla="*/ 665 w 1587"/>
              <a:gd name="T69" fmla="*/ 133 h 150"/>
              <a:gd name="T70" fmla="*/ 639 w 1587"/>
              <a:gd name="T71" fmla="*/ 124 h 150"/>
              <a:gd name="T72" fmla="*/ 612 w 1587"/>
              <a:gd name="T73" fmla="*/ 106 h 150"/>
              <a:gd name="T74" fmla="*/ 585 w 1587"/>
              <a:gd name="T75" fmla="*/ 80 h 150"/>
              <a:gd name="T76" fmla="*/ 559 w 1587"/>
              <a:gd name="T77" fmla="*/ 53 h 150"/>
              <a:gd name="T78" fmla="*/ 532 w 1587"/>
              <a:gd name="T79" fmla="*/ 26 h 150"/>
              <a:gd name="T80" fmla="*/ 506 w 1587"/>
              <a:gd name="T81" fmla="*/ 9 h 150"/>
              <a:gd name="T82" fmla="*/ 479 w 1587"/>
              <a:gd name="T83" fmla="*/ 9 h 150"/>
              <a:gd name="T84" fmla="*/ 452 w 1587"/>
              <a:gd name="T85" fmla="*/ 26 h 150"/>
              <a:gd name="T86" fmla="*/ 426 w 1587"/>
              <a:gd name="T87" fmla="*/ 44 h 150"/>
              <a:gd name="T88" fmla="*/ 399 w 1587"/>
              <a:gd name="T89" fmla="*/ 62 h 150"/>
              <a:gd name="T90" fmla="*/ 373 w 1587"/>
              <a:gd name="T91" fmla="*/ 71 h 150"/>
              <a:gd name="T92" fmla="*/ 346 w 1587"/>
              <a:gd name="T93" fmla="*/ 80 h 150"/>
              <a:gd name="T94" fmla="*/ 319 w 1587"/>
              <a:gd name="T95" fmla="*/ 88 h 150"/>
              <a:gd name="T96" fmla="*/ 293 w 1587"/>
              <a:gd name="T97" fmla="*/ 106 h 150"/>
              <a:gd name="T98" fmla="*/ 266 w 1587"/>
              <a:gd name="T99" fmla="*/ 115 h 150"/>
              <a:gd name="T100" fmla="*/ 240 w 1587"/>
              <a:gd name="T101" fmla="*/ 124 h 150"/>
              <a:gd name="T102" fmla="*/ 213 w 1587"/>
              <a:gd name="T103" fmla="*/ 124 h 150"/>
              <a:gd name="T104" fmla="*/ 186 w 1587"/>
              <a:gd name="T105" fmla="*/ 133 h 150"/>
              <a:gd name="T106" fmla="*/ 160 w 1587"/>
              <a:gd name="T107" fmla="*/ 142 h 150"/>
              <a:gd name="T108" fmla="*/ 133 w 1587"/>
              <a:gd name="T109" fmla="*/ 142 h 150"/>
              <a:gd name="T110" fmla="*/ 107 w 1587"/>
              <a:gd name="T111" fmla="*/ 150 h 150"/>
              <a:gd name="T112" fmla="*/ 80 w 1587"/>
              <a:gd name="T113" fmla="*/ 150 h 150"/>
              <a:gd name="T114" fmla="*/ 53 w 1587"/>
              <a:gd name="T115" fmla="*/ 150 h 150"/>
              <a:gd name="T116" fmla="*/ 27 w 1587"/>
              <a:gd name="T117" fmla="*/ 150 h 150"/>
              <a:gd name="T118" fmla="*/ 0 w 1587"/>
              <a:gd name="T119"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87" h="150">
                <a:moveTo>
                  <a:pt x="1587" y="150"/>
                </a:moveTo>
                <a:lnTo>
                  <a:pt x="1587" y="150"/>
                </a:lnTo>
                <a:lnTo>
                  <a:pt x="1578" y="150"/>
                </a:lnTo>
                <a:lnTo>
                  <a:pt x="1578" y="150"/>
                </a:lnTo>
                <a:lnTo>
                  <a:pt x="1578" y="150"/>
                </a:lnTo>
                <a:lnTo>
                  <a:pt x="1570" y="150"/>
                </a:lnTo>
                <a:lnTo>
                  <a:pt x="1570" y="150"/>
                </a:lnTo>
                <a:lnTo>
                  <a:pt x="1561" y="150"/>
                </a:lnTo>
                <a:lnTo>
                  <a:pt x="1561" y="150"/>
                </a:lnTo>
                <a:lnTo>
                  <a:pt x="1552" y="150"/>
                </a:lnTo>
                <a:lnTo>
                  <a:pt x="1552" y="150"/>
                </a:lnTo>
                <a:lnTo>
                  <a:pt x="1552" y="150"/>
                </a:lnTo>
                <a:lnTo>
                  <a:pt x="1543" y="150"/>
                </a:lnTo>
                <a:lnTo>
                  <a:pt x="1543" y="150"/>
                </a:lnTo>
                <a:lnTo>
                  <a:pt x="1534" y="150"/>
                </a:lnTo>
                <a:lnTo>
                  <a:pt x="1534" y="150"/>
                </a:lnTo>
                <a:lnTo>
                  <a:pt x="1534" y="150"/>
                </a:lnTo>
                <a:lnTo>
                  <a:pt x="1525" y="150"/>
                </a:lnTo>
                <a:lnTo>
                  <a:pt x="1525" y="150"/>
                </a:lnTo>
                <a:lnTo>
                  <a:pt x="1516" y="150"/>
                </a:lnTo>
                <a:lnTo>
                  <a:pt x="1516" y="150"/>
                </a:lnTo>
                <a:lnTo>
                  <a:pt x="1507" y="150"/>
                </a:lnTo>
                <a:lnTo>
                  <a:pt x="1507" y="150"/>
                </a:lnTo>
                <a:lnTo>
                  <a:pt x="1507" y="150"/>
                </a:lnTo>
                <a:lnTo>
                  <a:pt x="1499" y="150"/>
                </a:lnTo>
                <a:lnTo>
                  <a:pt x="1499" y="150"/>
                </a:lnTo>
                <a:lnTo>
                  <a:pt x="1490" y="150"/>
                </a:lnTo>
                <a:lnTo>
                  <a:pt x="1490" y="150"/>
                </a:lnTo>
                <a:lnTo>
                  <a:pt x="1481" y="150"/>
                </a:lnTo>
                <a:lnTo>
                  <a:pt x="1481" y="150"/>
                </a:lnTo>
                <a:lnTo>
                  <a:pt x="1472" y="150"/>
                </a:lnTo>
                <a:lnTo>
                  <a:pt x="1472" y="150"/>
                </a:lnTo>
                <a:lnTo>
                  <a:pt x="1472" y="150"/>
                </a:lnTo>
                <a:lnTo>
                  <a:pt x="1463" y="150"/>
                </a:lnTo>
                <a:lnTo>
                  <a:pt x="1463" y="150"/>
                </a:lnTo>
                <a:lnTo>
                  <a:pt x="1454" y="150"/>
                </a:lnTo>
                <a:lnTo>
                  <a:pt x="1454" y="150"/>
                </a:lnTo>
                <a:lnTo>
                  <a:pt x="1454" y="150"/>
                </a:lnTo>
                <a:lnTo>
                  <a:pt x="1445" y="150"/>
                </a:lnTo>
                <a:lnTo>
                  <a:pt x="1445" y="150"/>
                </a:lnTo>
                <a:lnTo>
                  <a:pt x="1437" y="150"/>
                </a:lnTo>
                <a:lnTo>
                  <a:pt x="1437" y="150"/>
                </a:lnTo>
                <a:lnTo>
                  <a:pt x="1428" y="150"/>
                </a:lnTo>
                <a:lnTo>
                  <a:pt x="1428" y="150"/>
                </a:lnTo>
                <a:lnTo>
                  <a:pt x="1428" y="150"/>
                </a:lnTo>
                <a:lnTo>
                  <a:pt x="1419" y="150"/>
                </a:lnTo>
                <a:lnTo>
                  <a:pt x="1419" y="150"/>
                </a:lnTo>
                <a:lnTo>
                  <a:pt x="1410" y="150"/>
                </a:lnTo>
                <a:lnTo>
                  <a:pt x="1410" y="150"/>
                </a:lnTo>
                <a:lnTo>
                  <a:pt x="1401" y="150"/>
                </a:lnTo>
                <a:lnTo>
                  <a:pt x="1401" y="150"/>
                </a:lnTo>
                <a:lnTo>
                  <a:pt x="1401" y="150"/>
                </a:lnTo>
                <a:lnTo>
                  <a:pt x="1392" y="150"/>
                </a:lnTo>
                <a:lnTo>
                  <a:pt x="1392" y="150"/>
                </a:lnTo>
                <a:lnTo>
                  <a:pt x="1383" y="150"/>
                </a:lnTo>
                <a:lnTo>
                  <a:pt x="1383" y="150"/>
                </a:lnTo>
                <a:lnTo>
                  <a:pt x="1374" y="150"/>
                </a:lnTo>
                <a:lnTo>
                  <a:pt x="1374" y="150"/>
                </a:lnTo>
                <a:lnTo>
                  <a:pt x="1374" y="150"/>
                </a:lnTo>
                <a:lnTo>
                  <a:pt x="1366" y="150"/>
                </a:lnTo>
                <a:lnTo>
                  <a:pt x="1366" y="150"/>
                </a:lnTo>
                <a:lnTo>
                  <a:pt x="1357" y="150"/>
                </a:lnTo>
                <a:lnTo>
                  <a:pt x="1357" y="150"/>
                </a:lnTo>
                <a:lnTo>
                  <a:pt x="1348" y="150"/>
                </a:lnTo>
                <a:lnTo>
                  <a:pt x="1348" y="150"/>
                </a:lnTo>
                <a:lnTo>
                  <a:pt x="1348" y="150"/>
                </a:lnTo>
                <a:lnTo>
                  <a:pt x="1339" y="150"/>
                </a:lnTo>
                <a:lnTo>
                  <a:pt x="1339" y="150"/>
                </a:lnTo>
                <a:lnTo>
                  <a:pt x="1330" y="150"/>
                </a:lnTo>
                <a:lnTo>
                  <a:pt x="1330" y="150"/>
                </a:lnTo>
                <a:lnTo>
                  <a:pt x="1321" y="150"/>
                </a:lnTo>
                <a:lnTo>
                  <a:pt x="1321" y="150"/>
                </a:lnTo>
                <a:lnTo>
                  <a:pt x="1321" y="150"/>
                </a:lnTo>
                <a:lnTo>
                  <a:pt x="1312" y="150"/>
                </a:lnTo>
                <a:lnTo>
                  <a:pt x="1312" y="150"/>
                </a:lnTo>
                <a:lnTo>
                  <a:pt x="1304" y="150"/>
                </a:lnTo>
                <a:lnTo>
                  <a:pt x="1304" y="150"/>
                </a:lnTo>
                <a:lnTo>
                  <a:pt x="1295" y="150"/>
                </a:lnTo>
                <a:lnTo>
                  <a:pt x="1295" y="150"/>
                </a:lnTo>
                <a:lnTo>
                  <a:pt x="1295" y="150"/>
                </a:lnTo>
                <a:lnTo>
                  <a:pt x="1286" y="150"/>
                </a:lnTo>
                <a:lnTo>
                  <a:pt x="1286" y="150"/>
                </a:lnTo>
                <a:lnTo>
                  <a:pt x="1277" y="150"/>
                </a:lnTo>
                <a:lnTo>
                  <a:pt x="1277" y="150"/>
                </a:lnTo>
                <a:lnTo>
                  <a:pt x="1268" y="150"/>
                </a:lnTo>
                <a:lnTo>
                  <a:pt x="1268" y="150"/>
                </a:lnTo>
                <a:lnTo>
                  <a:pt x="1268" y="150"/>
                </a:lnTo>
                <a:lnTo>
                  <a:pt x="1259" y="150"/>
                </a:lnTo>
                <a:lnTo>
                  <a:pt x="1259" y="150"/>
                </a:lnTo>
                <a:lnTo>
                  <a:pt x="1250" y="150"/>
                </a:lnTo>
                <a:lnTo>
                  <a:pt x="1250" y="150"/>
                </a:lnTo>
                <a:lnTo>
                  <a:pt x="1242" y="150"/>
                </a:lnTo>
                <a:lnTo>
                  <a:pt x="1242" y="150"/>
                </a:lnTo>
                <a:lnTo>
                  <a:pt x="1242" y="150"/>
                </a:lnTo>
                <a:lnTo>
                  <a:pt x="1233" y="150"/>
                </a:lnTo>
                <a:lnTo>
                  <a:pt x="1233" y="150"/>
                </a:lnTo>
                <a:lnTo>
                  <a:pt x="1224" y="150"/>
                </a:lnTo>
                <a:lnTo>
                  <a:pt x="1224" y="150"/>
                </a:lnTo>
                <a:lnTo>
                  <a:pt x="1215" y="150"/>
                </a:lnTo>
                <a:lnTo>
                  <a:pt x="1215" y="150"/>
                </a:lnTo>
                <a:lnTo>
                  <a:pt x="1215" y="150"/>
                </a:lnTo>
                <a:lnTo>
                  <a:pt x="1206" y="150"/>
                </a:lnTo>
                <a:lnTo>
                  <a:pt x="1206" y="150"/>
                </a:lnTo>
                <a:lnTo>
                  <a:pt x="1197" y="150"/>
                </a:lnTo>
                <a:lnTo>
                  <a:pt x="1197" y="150"/>
                </a:lnTo>
                <a:lnTo>
                  <a:pt x="1188" y="150"/>
                </a:lnTo>
                <a:lnTo>
                  <a:pt x="1188" y="150"/>
                </a:lnTo>
                <a:lnTo>
                  <a:pt x="1188" y="150"/>
                </a:lnTo>
                <a:lnTo>
                  <a:pt x="1179" y="150"/>
                </a:lnTo>
                <a:lnTo>
                  <a:pt x="1179" y="150"/>
                </a:lnTo>
                <a:lnTo>
                  <a:pt x="1171" y="150"/>
                </a:lnTo>
                <a:lnTo>
                  <a:pt x="1171" y="150"/>
                </a:lnTo>
                <a:lnTo>
                  <a:pt x="1162" y="150"/>
                </a:lnTo>
                <a:lnTo>
                  <a:pt x="1162" y="150"/>
                </a:lnTo>
                <a:lnTo>
                  <a:pt x="1162" y="150"/>
                </a:lnTo>
                <a:lnTo>
                  <a:pt x="1153" y="150"/>
                </a:lnTo>
                <a:lnTo>
                  <a:pt x="1153" y="150"/>
                </a:lnTo>
                <a:lnTo>
                  <a:pt x="1144" y="150"/>
                </a:lnTo>
                <a:lnTo>
                  <a:pt x="1144" y="150"/>
                </a:lnTo>
                <a:lnTo>
                  <a:pt x="1135" y="150"/>
                </a:lnTo>
                <a:lnTo>
                  <a:pt x="1135" y="150"/>
                </a:lnTo>
                <a:lnTo>
                  <a:pt x="1135" y="150"/>
                </a:lnTo>
                <a:lnTo>
                  <a:pt x="1126" y="150"/>
                </a:lnTo>
                <a:lnTo>
                  <a:pt x="1126" y="150"/>
                </a:lnTo>
                <a:lnTo>
                  <a:pt x="1117" y="150"/>
                </a:lnTo>
                <a:lnTo>
                  <a:pt x="1117" y="150"/>
                </a:lnTo>
                <a:lnTo>
                  <a:pt x="1109" y="150"/>
                </a:lnTo>
                <a:lnTo>
                  <a:pt x="1109" y="150"/>
                </a:lnTo>
                <a:lnTo>
                  <a:pt x="1109" y="150"/>
                </a:lnTo>
                <a:lnTo>
                  <a:pt x="1100" y="150"/>
                </a:lnTo>
                <a:lnTo>
                  <a:pt x="1100" y="150"/>
                </a:lnTo>
                <a:lnTo>
                  <a:pt x="1091" y="150"/>
                </a:lnTo>
                <a:lnTo>
                  <a:pt x="1091" y="150"/>
                </a:lnTo>
                <a:lnTo>
                  <a:pt x="1082" y="150"/>
                </a:lnTo>
                <a:lnTo>
                  <a:pt x="1082" y="150"/>
                </a:lnTo>
                <a:lnTo>
                  <a:pt x="1082" y="150"/>
                </a:lnTo>
                <a:lnTo>
                  <a:pt x="1073" y="150"/>
                </a:lnTo>
                <a:lnTo>
                  <a:pt x="1073" y="150"/>
                </a:lnTo>
                <a:lnTo>
                  <a:pt x="1064" y="150"/>
                </a:lnTo>
                <a:lnTo>
                  <a:pt x="1064" y="150"/>
                </a:lnTo>
                <a:lnTo>
                  <a:pt x="1055" y="150"/>
                </a:lnTo>
                <a:lnTo>
                  <a:pt x="1055" y="150"/>
                </a:lnTo>
                <a:lnTo>
                  <a:pt x="1055" y="150"/>
                </a:lnTo>
                <a:lnTo>
                  <a:pt x="1046" y="150"/>
                </a:lnTo>
                <a:lnTo>
                  <a:pt x="1046" y="150"/>
                </a:lnTo>
                <a:lnTo>
                  <a:pt x="1038" y="150"/>
                </a:lnTo>
                <a:lnTo>
                  <a:pt x="1038" y="150"/>
                </a:lnTo>
                <a:lnTo>
                  <a:pt x="1029" y="150"/>
                </a:lnTo>
                <a:lnTo>
                  <a:pt x="1029" y="150"/>
                </a:lnTo>
                <a:lnTo>
                  <a:pt x="1029" y="150"/>
                </a:lnTo>
                <a:lnTo>
                  <a:pt x="1020" y="150"/>
                </a:lnTo>
                <a:lnTo>
                  <a:pt x="1020" y="150"/>
                </a:lnTo>
                <a:lnTo>
                  <a:pt x="1011" y="150"/>
                </a:lnTo>
                <a:lnTo>
                  <a:pt x="1011" y="150"/>
                </a:lnTo>
                <a:lnTo>
                  <a:pt x="1002" y="150"/>
                </a:lnTo>
                <a:lnTo>
                  <a:pt x="1002" y="150"/>
                </a:lnTo>
                <a:lnTo>
                  <a:pt x="1002" y="150"/>
                </a:lnTo>
                <a:lnTo>
                  <a:pt x="993" y="150"/>
                </a:lnTo>
                <a:lnTo>
                  <a:pt x="993" y="150"/>
                </a:lnTo>
                <a:lnTo>
                  <a:pt x="984" y="150"/>
                </a:lnTo>
                <a:lnTo>
                  <a:pt x="984" y="150"/>
                </a:lnTo>
                <a:lnTo>
                  <a:pt x="976" y="150"/>
                </a:lnTo>
                <a:lnTo>
                  <a:pt x="976" y="150"/>
                </a:lnTo>
                <a:lnTo>
                  <a:pt x="976" y="150"/>
                </a:lnTo>
                <a:lnTo>
                  <a:pt x="967" y="150"/>
                </a:lnTo>
                <a:lnTo>
                  <a:pt x="967" y="150"/>
                </a:lnTo>
                <a:lnTo>
                  <a:pt x="958" y="150"/>
                </a:lnTo>
                <a:lnTo>
                  <a:pt x="958" y="150"/>
                </a:lnTo>
                <a:lnTo>
                  <a:pt x="949" y="150"/>
                </a:lnTo>
                <a:lnTo>
                  <a:pt x="949" y="150"/>
                </a:lnTo>
                <a:lnTo>
                  <a:pt x="949" y="150"/>
                </a:lnTo>
                <a:lnTo>
                  <a:pt x="940" y="150"/>
                </a:lnTo>
                <a:lnTo>
                  <a:pt x="940" y="150"/>
                </a:lnTo>
                <a:lnTo>
                  <a:pt x="931" y="150"/>
                </a:lnTo>
                <a:lnTo>
                  <a:pt x="931" y="150"/>
                </a:lnTo>
                <a:lnTo>
                  <a:pt x="922" y="150"/>
                </a:lnTo>
                <a:lnTo>
                  <a:pt x="922" y="150"/>
                </a:lnTo>
                <a:lnTo>
                  <a:pt x="922" y="150"/>
                </a:lnTo>
                <a:lnTo>
                  <a:pt x="913" y="150"/>
                </a:lnTo>
                <a:lnTo>
                  <a:pt x="913" y="150"/>
                </a:lnTo>
                <a:lnTo>
                  <a:pt x="905" y="150"/>
                </a:lnTo>
                <a:lnTo>
                  <a:pt x="905" y="150"/>
                </a:lnTo>
                <a:lnTo>
                  <a:pt x="896" y="150"/>
                </a:lnTo>
                <a:lnTo>
                  <a:pt x="896" y="150"/>
                </a:lnTo>
                <a:lnTo>
                  <a:pt x="896" y="150"/>
                </a:lnTo>
                <a:lnTo>
                  <a:pt x="887" y="150"/>
                </a:lnTo>
                <a:lnTo>
                  <a:pt x="887" y="150"/>
                </a:lnTo>
                <a:lnTo>
                  <a:pt x="878" y="150"/>
                </a:lnTo>
                <a:lnTo>
                  <a:pt x="878" y="150"/>
                </a:lnTo>
                <a:lnTo>
                  <a:pt x="869" y="150"/>
                </a:lnTo>
                <a:lnTo>
                  <a:pt x="869" y="150"/>
                </a:lnTo>
                <a:lnTo>
                  <a:pt x="869" y="150"/>
                </a:lnTo>
                <a:lnTo>
                  <a:pt x="860" y="150"/>
                </a:lnTo>
                <a:lnTo>
                  <a:pt x="860" y="150"/>
                </a:lnTo>
                <a:lnTo>
                  <a:pt x="851" y="150"/>
                </a:lnTo>
                <a:lnTo>
                  <a:pt x="851" y="150"/>
                </a:lnTo>
                <a:lnTo>
                  <a:pt x="843" y="150"/>
                </a:lnTo>
                <a:lnTo>
                  <a:pt x="843" y="150"/>
                </a:lnTo>
                <a:lnTo>
                  <a:pt x="843" y="150"/>
                </a:lnTo>
                <a:lnTo>
                  <a:pt x="834" y="150"/>
                </a:lnTo>
                <a:lnTo>
                  <a:pt x="834" y="150"/>
                </a:lnTo>
                <a:lnTo>
                  <a:pt x="825" y="150"/>
                </a:lnTo>
                <a:lnTo>
                  <a:pt x="825" y="150"/>
                </a:lnTo>
                <a:lnTo>
                  <a:pt x="816" y="150"/>
                </a:lnTo>
                <a:lnTo>
                  <a:pt x="816" y="150"/>
                </a:lnTo>
                <a:lnTo>
                  <a:pt x="816" y="150"/>
                </a:lnTo>
                <a:lnTo>
                  <a:pt x="807" y="150"/>
                </a:lnTo>
                <a:lnTo>
                  <a:pt x="807" y="150"/>
                </a:lnTo>
                <a:lnTo>
                  <a:pt x="798" y="150"/>
                </a:lnTo>
                <a:lnTo>
                  <a:pt x="798" y="150"/>
                </a:lnTo>
                <a:lnTo>
                  <a:pt x="789" y="150"/>
                </a:lnTo>
                <a:lnTo>
                  <a:pt x="789" y="142"/>
                </a:lnTo>
                <a:lnTo>
                  <a:pt x="789" y="142"/>
                </a:lnTo>
                <a:lnTo>
                  <a:pt x="780" y="142"/>
                </a:lnTo>
                <a:lnTo>
                  <a:pt x="780" y="142"/>
                </a:lnTo>
                <a:lnTo>
                  <a:pt x="772" y="142"/>
                </a:lnTo>
                <a:lnTo>
                  <a:pt x="772" y="142"/>
                </a:lnTo>
                <a:lnTo>
                  <a:pt x="772" y="142"/>
                </a:lnTo>
                <a:lnTo>
                  <a:pt x="763" y="142"/>
                </a:lnTo>
                <a:lnTo>
                  <a:pt x="763" y="142"/>
                </a:lnTo>
                <a:lnTo>
                  <a:pt x="754" y="142"/>
                </a:lnTo>
                <a:lnTo>
                  <a:pt x="754" y="142"/>
                </a:lnTo>
                <a:lnTo>
                  <a:pt x="745" y="142"/>
                </a:lnTo>
                <a:lnTo>
                  <a:pt x="745" y="142"/>
                </a:lnTo>
                <a:lnTo>
                  <a:pt x="736" y="142"/>
                </a:lnTo>
                <a:lnTo>
                  <a:pt x="736" y="142"/>
                </a:lnTo>
                <a:lnTo>
                  <a:pt x="736" y="142"/>
                </a:lnTo>
                <a:lnTo>
                  <a:pt x="727" y="142"/>
                </a:lnTo>
                <a:lnTo>
                  <a:pt x="727" y="142"/>
                </a:lnTo>
                <a:lnTo>
                  <a:pt x="718" y="142"/>
                </a:lnTo>
                <a:lnTo>
                  <a:pt x="718" y="142"/>
                </a:lnTo>
                <a:lnTo>
                  <a:pt x="710" y="142"/>
                </a:lnTo>
                <a:lnTo>
                  <a:pt x="710" y="142"/>
                </a:lnTo>
                <a:lnTo>
                  <a:pt x="710" y="142"/>
                </a:lnTo>
                <a:lnTo>
                  <a:pt x="701" y="142"/>
                </a:lnTo>
                <a:lnTo>
                  <a:pt x="701" y="142"/>
                </a:lnTo>
                <a:lnTo>
                  <a:pt x="692" y="133"/>
                </a:lnTo>
                <a:lnTo>
                  <a:pt x="692" y="133"/>
                </a:lnTo>
                <a:lnTo>
                  <a:pt x="692" y="133"/>
                </a:lnTo>
                <a:lnTo>
                  <a:pt x="683" y="133"/>
                </a:lnTo>
                <a:lnTo>
                  <a:pt x="683" y="133"/>
                </a:lnTo>
                <a:lnTo>
                  <a:pt x="674" y="133"/>
                </a:lnTo>
                <a:lnTo>
                  <a:pt x="674" y="133"/>
                </a:lnTo>
                <a:lnTo>
                  <a:pt x="665" y="133"/>
                </a:lnTo>
                <a:lnTo>
                  <a:pt x="665" y="133"/>
                </a:lnTo>
                <a:lnTo>
                  <a:pt x="665" y="133"/>
                </a:lnTo>
                <a:lnTo>
                  <a:pt x="656" y="124"/>
                </a:lnTo>
                <a:lnTo>
                  <a:pt x="656" y="124"/>
                </a:lnTo>
                <a:lnTo>
                  <a:pt x="647" y="124"/>
                </a:lnTo>
                <a:lnTo>
                  <a:pt x="647" y="124"/>
                </a:lnTo>
                <a:lnTo>
                  <a:pt x="639" y="124"/>
                </a:lnTo>
                <a:lnTo>
                  <a:pt x="639" y="124"/>
                </a:lnTo>
                <a:lnTo>
                  <a:pt x="630" y="115"/>
                </a:lnTo>
                <a:lnTo>
                  <a:pt x="630" y="115"/>
                </a:lnTo>
                <a:lnTo>
                  <a:pt x="630" y="115"/>
                </a:lnTo>
                <a:lnTo>
                  <a:pt x="621" y="115"/>
                </a:lnTo>
                <a:lnTo>
                  <a:pt x="621" y="106"/>
                </a:lnTo>
                <a:lnTo>
                  <a:pt x="612" y="106"/>
                </a:lnTo>
                <a:lnTo>
                  <a:pt x="612" y="106"/>
                </a:lnTo>
                <a:lnTo>
                  <a:pt x="603" y="106"/>
                </a:lnTo>
                <a:lnTo>
                  <a:pt x="603" y="97"/>
                </a:lnTo>
                <a:lnTo>
                  <a:pt x="603" y="97"/>
                </a:lnTo>
                <a:lnTo>
                  <a:pt x="594" y="97"/>
                </a:lnTo>
                <a:lnTo>
                  <a:pt x="594" y="88"/>
                </a:lnTo>
                <a:lnTo>
                  <a:pt x="585" y="88"/>
                </a:lnTo>
                <a:lnTo>
                  <a:pt x="585" y="80"/>
                </a:lnTo>
                <a:lnTo>
                  <a:pt x="585" y="80"/>
                </a:lnTo>
                <a:lnTo>
                  <a:pt x="577" y="80"/>
                </a:lnTo>
                <a:lnTo>
                  <a:pt x="577" y="71"/>
                </a:lnTo>
                <a:lnTo>
                  <a:pt x="568" y="71"/>
                </a:lnTo>
                <a:lnTo>
                  <a:pt x="568" y="62"/>
                </a:lnTo>
                <a:lnTo>
                  <a:pt x="559" y="62"/>
                </a:lnTo>
                <a:lnTo>
                  <a:pt x="559" y="53"/>
                </a:lnTo>
                <a:lnTo>
                  <a:pt x="559" y="53"/>
                </a:lnTo>
                <a:lnTo>
                  <a:pt x="550" y="44"/>
                </a:lnTo>
                <a:lnTo>
                  <a:pt x="550" y="44"/>
                </a:lnTo>
                <a:lnTo>
                  <a:pt x="541" y="35"/>
                </a:lnTo>
                <a:lnTo>
                  <a:pt x="541" y="35"/>
                </a:lnTo>
                <a:lnTo>
                  <a:pt x="532" y="26"/>
                </a:lnTo>
                <a:lnTo>
                  <a:pt x="532" y="26"/>
                </a:lnTo>
                <a:lnTo>
                  <a:pt x="523" y="17"/>
                </a:lnTo>
                <a:lnTo>
                  <a:pt x="523" y="17"/>
                </a:lnTo>
                <a:lnTo>
                  <a:pt x="523" y="17"/>
                </a:lnTo>
                <a:lnTo>
                  <a:pt x="514" y="9"/>
                </a:lnTo>
                <a:lnTo>
                  <a:pt x="514" y="9"/>
                </a:lnTo>
                <a:lnTo>
                  <a:pt x="506" y="9"/>
                </a:lnTo>
                <a:lnTo>
                  <a:pt x="506" y="9"/>
                </a:lnTo>
                <a:lnTo>
                  <a:pt x="497" y="9"/>
                </a:lnTo>
                <a:lnTo>
                  <a:pt x="497" y="0"/>
                </a:lnTo>
                <a:lnTo>
                  <a:pt x="497" y="0"/>
                </a:lnTo>
                <a:lnTo>
                  <a:pt x="488" y="9"/>
                </a:lnTo>
                <a:lnTo>
                  <a:pt x="488" y="9"/>
                </a:lnTo>
                <a:lnTo>
                  <a:pt x="479" y="9"/>
                </a:lnTo>
                <a:lnTo>
                  <a:pt x="479" y="9"/>
                </a:lnTo>
                <a:lnTo>
                  <a:pt x="479" y="9"/>
                </a:lnTo>
                <a:lnTo>
                  <a:pt x="470" y="9"/>
                </a:lnTo>
                <a:lnTo>
                  <a:pt x="470" y="17"/>
                </a:lnTo>
                <a:lnTo>
                  <a:pt x="461" y="17"/>
                </a:lnTo>
                <a:lnTo>
                  <a:pt x="461" y="17"/>
                </a:lnTo>
                <a:lnTo>
                  <a:pt x="452" y="26"/>
                </a:lnTo>
                <a:lnTo>
                  <a:pt x="452" y="26"/>
                </a:lnTo>
                <a:lnTo>
                  <a:pt x="452" y="26"/>
                </a:lnTo>
                <a:lnTo>
                  <a:pt x="444" y="35"/>
                </a:lnTo>
                <a:lnTo>
                  <a:pt x="444" y="35"/>
                </a:lnTo>
                <a:lnTo>
                  <a:pt x="435" y="35"/>
                </a:lnTo>
                <a:lnTo>
                  <a:pt x="435" y="44"/>
                </a:lnTo>
                <a:lnTo>
                  <a:pt x="426" y="44"/>
                </a:lnTo>
                <a:lnTo>
                  <a:pt x="426" y="44"/>
                </a:lnTo>
                <a:lnTo>
                  <a:pt x="417" y="44"/>
                </a:lnTo>
                <a:lnTo>
                  <a:pt x="417" y="53"/>
                </a:lnTo>
                <a:lnTo>
                  <a:pt x="417" y="53"/>
                </a:lnTo>
                <a:lnTo>
                  <a:pt x="408" y="53"/>
                </a:lnTo>
                <a:lnTo>
                  <a:pt x="408" y="53"/>
                </a:lnTo>
                <a:lnTo>
                  <a:pt x="399" y="62"/>
                </a:lnTo>
                <a:lnTo>
                  <a:pt x="399" y="62"/>
                </a:lnTo>
                <a:lnTo>
                  <a:pt x="399" y="62"/>
                </a:lnTo>
                <a:lnTo>
                  <a:pt x="390" y="62"/>
                </a:lnTo>
                <a:lnTo>
                  <a:pt x="390" y="62"/>
                </a:lnTo>
                <a:lnTo>
                  <a:pt x="381" y="62"/>
                </a:lnTo>
                <a:lnTo>
                  <a:pt x="381" y="62"/>
                </a:lnTo>
                <a:lnTo>
                  <a:pt x="373" y="71"/>
                </a:lnTo>
                <a:lnTo>
                  <a:pt x="373" y="71"/>
                </a:lnTo>
                <a:lnTo>
                  <a:pt x="373" y="71"/>
                </a:lnTo>
                <a:lnTo>
                  <a:pt x="364" y="71"/>
                </a:lnTo>
                <a:lnTo>
                  <a:pt x="364" y="71"/>
                </a:lnTo>
                <a:lnTo>
                  <a:pt x="355" y="71"/>
                </a:lnTo>
                <a:lnTo>
                  <a:pt x="355" y="80"/>
                </a:lnTo>
                <a:lnTo>
                  <a:pt x="346" y="80"/>
                </a:lnTo>
                <a:lnTo>
                  <a:pt x="346" y="80"/>
                </a:lnTo>
                <a:lnTo>
                  <a:pt x="346" y="80"/>
                </a:lnTo>
                <a:lnTo>
                  <a:pt x="337" y="80"/>
                </a:lnTo>
                <a:lnTo>
                  <a:pt x="337" y="88"/>
                </a:lnTo>
                <a:lnTo>
                  <a:pt x="328" y="88"/>
                </a:lnTo>
                <a:lnTo>
                  <a:pt x="328" y="88"/>
                </a:lnTo>
                <a:lnTo>
                  <a:pt x="319" y="88"/>
                </a:lnTo>
                <a:lnTo>
                  <a:pt x="319" y="88"/>
                </a:lnTo>
                <a:lnTo>
                  <a:pt x="311" y="97"/>
                </a:lnTo>
                <a:lnTo>
                  <a:pt x="311" y="97"/>
                </a:lnTo>
                <a:lnTo>
                  <a:pt x="311" y="97"/>
                </a:lnTo>
                <a:lnTo>
                  <a:pt x="302" y="97"/>
                </a:lnTo>
                <a:lnTo>
                  <a:pt x="302" y="106"/>
                </a:lnTo>
                <a:lnTo>
                  <a:pt x="293" y="106"/>
                </a:lnTo>
                <a:lnTo>
                  <a:pt x="293" y="106"/>
                </a:lnTo>
                <a:lnTo>
                  <a:pt x="293" y="106"/>
                </a:lnTo>
                <a:lnTo>
                  <a:pt x="284" y="115"/>
                </a:lnTo>
                <a:lnTo>
                  <a:pt x="284" y="115"/>
                </a:lnTo>
                <a:lnTo>
                  <a:pt x="275" y="115"/>
                </a:lnTo>
                <a:lnTo>
                  <a:pt x="275" y="115"/>
                </a:lnTo>
                <a:lnTo>
                  <a:pt x="266" y="115"/>
                </a:lnTo>
                <a:lnTo>
                  <a:pt x="266" y="115"/>
                </a:lnTo>
                <a:lnTo>
                  <a:pt x="266" y="124"/>
                </a:lnTo>
                <a:lnTo>
                  <a:pt x="257" y="124"/>
                </a:lnTo>
                <a:lnTo>
                  <a:pt x="257" y="124"/>
                </a:lnTo>
                <a:lnTo>
                  <a:pt x="248" y="124"/>
                </a:lnTo>
                <a:lnTo>
                  <a:pt x="248" y="124"/>
                </a:lnTo>
                <a:lnTo>
                  <a:pt x="240" y="124"/>
                </a:lnTo>
                <a:lnTo>
                  <a:pt x="240" y="124"/>
                </a:lnTo>
                <a:lnTo>
                  <a:pt x="240" y="124"/>
                </a:lnTo>
                <a:lnTo>
                  <a:pt x="231" y="124"/>
                </a:lnTo>
                <a:lnTo>
                  <a:pt x="231" y="124"/>
                </a:lnTo>
                <a:lnTo>
                  <a:pt x="222" y="124"/>
                </a:lnTo>
                <a:lnTo>
                  <a:pt x="222" y="124"/>
                </a:lnTo>
                <a:lnTo>
                  <a:pt x="213" y="124"/>
                </a:lnTo>
                <a:lnTo>
                  <a:pt x="213" y="124"/>
                </a:lnTo>
                <a:lnTo>
                  <a:pt x="213" y="133"/>
                </a:lnTo>
                <a:lnTo>
                  <a:pt x="204" y="133"/>
                </a:lnTo>
                <a:lnTo>
                  <a:pt x="204" y="133"/>
                </a:lnTo>
                <a:lnTo>
                  <a:pt x="195" y="133"/>
                </a:lnTo>
                <a:lnTo>
                  <a:pt x="195" y="133"/>
                </a:lnTo>
                <a:lnTo>
                  <a:pt x="186" y="133"/>
                </a:lnTo>
                <a:lnTo>
                  <a:pt x="186" y="133"/>
                </a:lnTo>
                <a:lnTo>
                  <a:pt x="186" y="133"/>
                </a:lnTo>
                <a:lnTo>
                  <a:pt x="178" y="133"/>
                </a:lnTo>
                <a:lnTo>
                  <a:pt x="178" y="133"/>
                </a:lnTo>
                <a:lnTo>
                  <a:pt x="169" y="133"/>
                </a:lnTo>
                <a:lnTo>
                  <a:pt x="169" y="133"/>
                </a:lnTo>
                <a:lnTo>
                  <a:pt x="160" y="142"/>
                </a:lnTo>
                <a:lnTo>
                  <a:pt x="160" y="142"/>
                </a:lnTo>
                <a:lnTo>
                  <a:pt x="160" y="142"/>
                </a:lnTo>
                <a:lnTo>
                  <a:pt x="151" y="142"/>
                </a:lnTo>
                <a:lnTo>
                  <a:pt x="151" y="142"/>
                </a:lnTo>
                <a:lnTo>
                  <a:pt x="142" y="142"/>
                </a:lnTo>
                <a:lnTo>
                  <a:pt x="142" y="142"/>
                </a:lnTo>
                <a:lnTo>
                  <a:pt x="133" y="142"/>
                </a:lnTo>
                <a:lnTo>
                  <a:pt x="133" y="142"/>
                </a:lnTo>
                <a:lnTo>
                  <a:pt x="133" y="142"/>
                </a:lnTo>
                <a:lnTo>
                  <a:pt x="124" y="142"/>
                </a:lnTo>
                <a:lnTo>
                  <a:pt x="124" y="142"/>
                </a:lnTo>
                <a:lnTo>
                  <a:pt x="115" y="142"/>
                </a:lnTo>
                <a:lnTo>
                  <a:pt x="115" y="150"/>
                </a:lnTo>
                <a:lnTo>
                  <a:pt x="107" y="150"/>
                </a:lnTo>
                <a:lnTo>
                  <a:pt x="107" y="150"/>
                </a:lnTo>
                <a:lnTo>
                  <a:pt x="107" y="150"/>
                </a:lnTo>
                <a:lnTo>
                  <a:pt x="98" y="150"/>
                </a:lnTo>
                <a:lnTo>
                  <a:pt x="98" y="150"/>
                </a:lnTo>
                <a:lnTo>
                  <a:pt x="89" y="150"/>
                </a:lnTo>
                <a:lnTo>
                  <a:pt x="89" y="150"/>
                </a:lnTo>
                <a:lnTo>
                  <a:pt x="80" y="150"/>
                </a:lnTo>
                <a:lnTo>
                  <a:pt x="80" y="150"/>
                </a:lnTo>
                <a:lnTo>
                  <a:pt x="80" y="150"/>
                </a:lnTo>
                <a:lnTo>
                  <a:pt x="71" y="150"/>
                </a:lnTo>
                <a:lnTo>
                  <a:pt x="71" y="150"/>
                </a:lnTo>
                <a:lnTo>
                  <a:pt x="62" y="150"/>
                </a:lnTo>
                <a:lnTo>
                  <a:pt x="62" y="150"/>
                </a:lnTo>
                <a:lnTo>
                  <a:pt x="53" y="150"/>
                </a:lnTo>
                <a:lnTo>
                  <a:pt x="53" y="150"/>
                </a:lnTo>
                <a:lnTo>
                  <a:pt x="53" y="150"/>
                </a:lnTo>
                <a:lnTo>
                  <a:pt x="45" y="150"/>
                </a:lnTo>
                <a:lnTo>
                  <a:pt x="45" y="150"/>
                </a:lnTo>
                <a:lnTo>
                  <a:pt x="36" y="150"/>
                </a:lnTo>
                <a:lnTo>
                  <a:pt x="36" y="150"/>
                </a:lnTo>
                <a:lnTo>
                  <a:pt x="27" y="150"/>
                </a:lnTo>
                <a:lnTo>
                  <a:pt x="27" y="150"/>
                </a:lnTo>
                <a:lnTo>
                  <a:pt x="27" y="150"/>
                </a:lnTo>
                <a:lnTo>
                  <a:pt x="18" y="150"/>
                </a:lnTo>
                <a:lnTo>
                  <a:pt x="18" y="150"/>
                </a:lnTo>
                <a:lnTo>
                  <a:pt x="9" y="150"/>
                </a:lnTo>
                <a:lnTo>
                  <a:pt x="9" y="150"/>
                </a:lnTo>
                <a:lnTo>
                  <a:pt x="0" y="150"/>
                </a:lnTo>
                <a:lnTo>
                  <a:pt x="0" y="150"/>
                </a:lnTo>
                <a:lnTo>
                  <a:pt x="0" y="150"/>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5" name="Freeform 72"/>
          <p:cNvSpPr>
            <a:spLocks/>
          </p:cNvSpPr>
          <p:nvPr/>
        </p:nvSpPr>
        <p:spPr bwMode="auto">
          <a:xfrm>
            <a:off x="2596234" y="2542499"/>
            <a:ext cx="2137790" cy="200920"/>
          </a:xfrm>
          <a:custGeom>
            <a:avLst/>
            <a:gdLst>
              <a:gd name="T0" fmla="*/ 1569 w 1596"/>
              <a:gd name="T1" fmla="*/ 150 h 150"/>
              <a:gd name="T2" fmla="*/ 1543 w 1596"/>
              <a:gd name="T3" fmla="*/ 150 h 150"/>
              <a:gd name="T4" fmla="*/ 1516 w 1596"/>
              <a:gd name="T5" fmla="*/ 150 h 150"/>
              <a:gd name="T6" fmla="*/ 1490 w 1596"/>
              <a:gd name="T7" fmla="*/ 150 h 150"/>
              <a:gd name="T8" fmla="*/ 1463 w 1596"/>
              <a:gd name="T9" fmla="*/ 150 h 150"/>
              <a:gd name="T10" fmla="*/ 1436 w 1596"/>
              <a:gd name="T11" fmla="*/ 150 h 150"/>
              <a:gd name="T12" fmla="*/ 1410 w 1596"/>
              <a:gd name="T13" fmla="*/ 150 h 150"/>
              <a:gd name="T14" fmla="*/ 1383 w 1596"/>
              <a:gd name="T15" fmla="*/ 150 h 150"/>
              <a:gd name="T16" fmla="*/ 1357 w 1596"/>
              <a:gd name="T17" fmla="*/ 150 h 150"/>
              <a:gd name="T18" fmla="*/ 1330 w 1596"/>
              <a:gd name="T19" fmla="*/ 150 h 150"/>
              <a:gd name="T20" fmla="*/ 1303 w 1596"/>
              <a:gd name="T21" fmla="*/ 150 h 150"/>
              <a:gd name="T22" fmla="*/ 1277 w 1596"/>
              <a:gd name="T23" fmla="*/ 150 h 150"/>
              <a:gd name="T24" fmla="*/ 1250 w 1596"/>
              <a:gd name="T25" fmla="*/ 150 h 150"/>
              <a:gd name="T26" fmla="*/ 1224 w 1596"/>
              <a:gd name="T27" fmla="*/ 150 h 150"/>
              <a:gd name="T28" fmla="*/ 1197 w 1596"/>
              <a:gd name="T29" fmla="*/ 150 h 150"/>
              <a:gd name="T30" fmla="*/ 1170 w 1596"/>
              <a:gd name="T31" fmla="*/ 150 h 150"/>
              <a:gd name="T32" fmla="*/ 1144 w 1596"/>
              <a:gd name="T33" fmla="*/ 150 h 150"/>
              <a:gd name="T34" fmla="*/ 1117 w 1596"/>
              <a:gd name="T35" fmla="*/ 150 h 150"/>
              <a:gd name="T36" fmla="*/ 1091 w 1596"/>
              <a:gd name="T37" fmla="*/ 150 h 150"/>
              <a:gd name="T38" fmla="*/ 1064 w 1596"/>
              <a:gd name="T39" fmla="*/ 150 h 150"/>
              <a:gd name="T40" fmla="*/ 1037 w 1596"/>
              <a:gd name="T41" fmla="*/ 150 h 150"/>
              <a:gd name="T42" fmla="*/ 1011 w 1596"/>
              <a:gd name="T43" fmla="*/ 150 h 150"/>
              <a:gd name="T44" fmla="*/ 984 w 1596"/>
              <a:gd name="T45" fmla="*/ 150 h 150"/>
              <a:gd name="T46" fmla="*/ 958 w 1596"/>
              <a:gd name="T47" fmla="*/ 150 h 150"/>
              <a:gd name="T48" fmla="*/ 931 w 1596"/>
              <a:gd name="T49" fmla="*/ 150 h 150"/>
              <a:gd name="T50" fmla="*/ 904 w 1596"/>
              <a:gd name="T51" fmla="*/ 150 h 150"/>
              <a:gd name="T52" fmla="*/ 878 w 1596"/>
              <a:gd name="T53" fmla="*/ 150 h 150"/>
              <a:gd name="T54" fmla="*/ 851 w 1596"/>
              <a:gd name="T55" fmla="*/ 150 h 150"/>
              <a:gd name="T56" fmla="*/ 825 w 1596"/>
              <a:gd name="T57" fmla="*/ 150 h 150"/>
              <a:gd name="T58" fmla="*/ 807 w 1596"/>
              <a:gd name="T59" fmla="*/ 150 h 150"/>
              <a:gd name="T60" fmla="*/ 771 w 1596"/>
              <a:gd name="T61" fmla="*/ 142 h 150"/>
              <a:gd name="T62" fmla="*/ 745 w 1596"/>
              <a:gd name="T63" fmla="*/ 142 h 150"/>
              <a:gd name="T64" fmla="*/ 718 w 1596"/>
              <a:gd name="T65" fmla="*/ 142 h 150"/>
              <a:gd name="T66" fmla="*/ 700 w 1596"/>
              <a:gd name="T67" fmla="*/ 133 h 150"/>
              <a:gd name="T68" fmla="*/ 665 w 1596"/>
              <a:gd name="T69" fmla="*/ 133 h 150"/>
              <a:gd name="T70" fmla="*/ 638 w 1596"/>
              <a:gd name="T71" fmla="*/ 124 h 150"/>
              <a:gd name="T72" fmla="*/ 612 w 1596"/>
              <a:gd name="T73" fmla="*/ 106 h 150"/>
              <a:gd name="T74" fmla="*/ 594 w 1596"/>
              <a:gd name="T75" fmla="*/ 80 h 150"/>
              <a:gd name="T76" fmla="*/ 567 w 1596"/>
              <a:gd name="T77" fmla="*/ 53 h 150"/>
              <a:gd name="T78" fmla="*/ 532 w 1596"/>
              <a:gd name="T79" fmla="*/ 26 h 150"/>
              <a:gd name="T80" fmla="*/ 514 w 1596"/>
              <a:gd name="T81" fmla="*/ 9 h 150"/>
              <a:gd name="T82" fmla="*/ 488 w 1596"/>
              <a:gd name="T83" fmla="*/ 9 h 150"/>
              <a:gd name="T84" fmla="*/ 461 w 1596"/>
              <a:gd name="T85" fmla="*/ 26 h 150"/>
              <a:gd name="T86" fmla="*/ 426 w 1596"/>
              <a:gd name="T87" fmla="*/ 44 h 150"/>
              <a:gd name="T88" fmla="*/ 408 w 1596"/>
              <a:gd name="T89" fmla="*/ 62 h 150"/>
              <a:gd name="T90" fmla="*/ 381 w 1596"/>
              <a:gd name="T91" fmla="*/ 71 h 150"/>
              <a:gd name="T92" fmla="*/ 355 w 1596"/>
              <a:gd name="T93" fmla="*/ 80 h 150"/>
              <a:gd name="T94" fmla="*/ 319 w 1596"/>
              <a:gd name="T95" fmla="*/ 88 h 150"/>
              <a:gd name="T96" fmla="*/ 301 w 1596"/>
              <a:gd name="T97" fmla="*/ 106 h 150"/>
              <a:gd name="T98" fmla="*/ 275 w 1596"/>
              <a:gd name="T99" fmla="*/ 115 h 150"/>
              <a:gd name="T100" fmla="*/ 248 w 1596"/>
              <a:gd name="T101" fmla="*/ 124 h 150"/>
              <a:gd name="T102" fmla="*/ 222 w 1596"/>
              <a:gd name="T103" fmla="*/ 124 h 150"/>
              <a:gd name="T104" fmla="*/ 195 w 1596"/>
              <a:gd name="T105" fmla="*/ 133 h 150"/>
              <a:gd name="T106" fmla="*/ 168 w 1596"/>
              <a:gd name="T107" fmla="*/ 142 h 150"/>
              <a:gd name="T108" fmla="*/ 142 w 1596"/>
              <a:gd name="T109" fmla="*/ 142 h 150"/>
              <a:gd name="T110" fmla="*/ 115 w 1596"/>
              <a:gd name="T111" fmla="*/ 150 h 150"/>
              <a:gd name="T112" fmla="*/ 89 w 1596"/>
              <a:gd name="T113" fmla="*/ 150 h 150"/>
              <a:gd name="T114" fmla="*/ 62 w 1596"/>
              <a:gd name="T115" fmla="*/ 150 h 150"/>
              <a:gd name="T116" fmla="*/ 35 w 1596"/>
              <a:gd name="T117" fmla="*/ 150 h 150"/>
              <a:gd name="T118" fmla="*/ 9 w 1596"/>
              <a:gd name="T119"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96" h="150">
                <a:moveTo>
                  <a:pt x="1596" y="150"/>
                </a:moveTo>
                <a:lnTo>
                  <a:pt x="1587" y="150"/>
                </a:lnTo>
                <a:lnTo>
                  <a:pt x="1587" y="150"/>
                </a:lnTo>
                <a:lnTo>
                  <a:pt x="1587" y="150"/>
                </a:lnTo>
                <a:lnTo>
                  <a:pt x="1578" y="150"/>
                </a:lnTo>
                <a:lnTo>
                  <a:pt x="1578" y="150"/>
                </a:lnTo>
                <a:lnTo>
                  <a:pt x="1569" y="150"/>
                </a:lnTo>
                <a:lnTo>
                  <a:pt x="1569" y="150"/>
                </a:lnTo>
                <a:lnTo>
                  <a:pt x="1569" y="150"/>
                </a:lnTo>
                <a:lnTo>
                  <a:pt x="1560" y="150"/>
                </a:lnTo>
                <a:lnTo>
                  <a:pt x="1560" y="150"/>
                </a:lnTo>
                <a:lnTo>
                  <a:pt x="1552" y="150"/>
                </a:lnTo>
                <a:lnTo>
                  <a:pt x="1552" y="150"/>
                </a:lnTo>
                <a:lnTo>
                  <a:pt x="1543" y="150"/>
                </a:lnTo>
                <a:lnTo>
                  <a:pt x="1543" y="150"/>
                </a:lnTo>
                <a:lnTo>
                  <a:pt x="1543" y="150"/>
                </a:lnTo>
                <a:lnTo>
                  <a:pt x="1534" y="150"/>
                </a:lnTo>
                <a:lnTo>
                  <a:pt x="1534" y="150"/>
                </a:lnTo>
                <a:lnTo>
                  <a:pt x="1525" y="150"/>
                </a:lnTo>
                <a:lnTo>
                  <a:pt x="1525" y="150"/>
                </a:lnTo>
                <a:lnTo>
                  <a:pt x="1516" y="150"/>
                </a:lnTo>
                <a:lnTo>
                  <a:pt x="1516" y="150"/>
                </a:lnTo>
                <a:lnTo>
                  <a:pt x="1516" y="150"/>
                </a:lnTo>
                <a:lnTo>
                  <a:pt x="1507" y="150"/>
                </a:lnTo>
                <a:lnTo>
                  <a:pt x="1507" y="150"/>
                </a:lnTo>
                <a:lnTo>
                  <a:pt x="1498" y="150"/>
                </a:lnTo>
                <a:lnTo>
                  <a:pt x="1498" y="150"/>
                </a:lnTo>
                <a:lnTo>
                  <a:pt x="1490" y="150"/>
                </a:lnTo>
                <a:lnTo>
                  <a:pt x="1490" y="150"/>
                </a:lnTo>
                <a:lnTo>
                  <a:pt x="1481" y="150"/>
                </a:lnTo>
                <a:lnTo>
                  <a:pt x="1481" y="150"/>
                </a:lnTo>
                <a:lnTo>
                  <a:pt x="1481" y="150"/>
                </a:lnTo>
                <a:lnTo>
                  <a:pt x="1472" y="150"/>
                </a:lnTo>
                <a:lnTo>
                  <a:pt x="1472" y="150"/>
                </a:lnTo>
                <a:lnTo>
                  <a:pt x="1463" y="150"/>
                </a:lnTo>
                <a:lnTo>
                  <a:pt x="1463" y="150"/>
                </a:lnTo>
                <a:lnTo>
                  <a:pt x="1463" y="150"/>
                </a:lnTo>
                <a:lnTo>
                  <a:pt x="1454" y="150"/>
                </a:lnTo>
                <a:lnTo>
                  <a:pt x="1454" y="150"/>
                </a:lnTo>
                <a:lnTo>
                  <a:pt x="1445" y="150"/>
                </a:lnTo>
                <a:lnTo>
                  <a:pt x="1445" y="150"/>
                </a:lnTo>
                <a:lnTo>
                  <a:pt x="1436" y="150"/>
                </a:lnTo>
                <a:lnTo>
                  <a:pt x="1436" y="150"/>
                </a:lnTo>
                <a:lnTo>
                  <a:pt x="1436" y="150"/>
                </a:lnTo>
                <a:lnTo>
                  <a:pt x="1427" y="150"/>
                </a:lnTo>
                <a:lnTo>
                  <a:pt x="1427" y="150"/>
                </a:lnTo>
                <a:lnTo>
                  <a:pt x="1419" y="150"/>
                </a:lnTo>
                <a:lnTo>
                  <a:pt x="1419" y="150"/>
                </a:lnTo>
                <a:lnTo>
                  <a:pt x="1410" y="150"/>
                </a:lnTo>
                <a:lnTo>
                  <a:pt x="1410" y="150"/>
                </a:lnTo>
                <a:lnTo>
                  <a:pt x="1410" y="150"/>
                </a:lnTo>
                <a:lnTo>
                  <a:pt x="1401" y="150"/>
                </a:lnTo>
                <a:lnTo>
                  <a:pt x="1401" y="150"/>
                </a:lnTo>
                <a:lnTo>
                  <a:pt x="1392" y="150"/>
                </a:lnTo>
                <a:lnTo>
                  <a:pt x="1392" y="150"/>
                </a:lnTo>
                <a:lnTo>
                  <a:pt x="1383" y="150"/>
                </a:lnTo>
                <a:lnTo>
                  <a:pt x="1383" y="150"/>
                </a:lnTo>
                <a:lnTo>
                  <a:pt x="1374" y="150"/>
                </a:lnTo>
                <a:lnTo>
                  <a:pt x="1374" y="150"/>
                </a:lnTo>
                <a:lnTo>
                  <a:pt x="1374" y="150"/>
                </a:lnTo>
                <a:lnTo>
                  <a:pt x="1365" y="150"/>
                </a:lnTo>
                <a:lnTo>
                  <a:pt x="1365" y="150"/>
                </a:lnTo>
                <a:lnTo>
                  <a:pt x="1357" y="150"/>
                </a:lnTo>
                <a:lnTo>
                  <a:pt x="1357" y="150"/>
                </a:lnTo>
                <a:lnTo>
                  <a:pt x="1357" y="150"/>
                </a:lnTo>
                <a:lnTo>
                  <a:pt x="1348" y="150"/>
                </a:lnTo>
                <a:lnTo>
                  <a:pt x="1348" y="150"/>
                </a:lnTo>
                <a:lnTo>
                  <a:pt x="1339" y="150"/>
                </a:lnTo>
                <a:lnTo>
                  <a:pt x="1339" y="150"/>
                </a:lnTo>
                <a:lnTo>
                  <a:pt x="1330" y="150"/>
                </a:lnTo>
                <a:lnTo>
                  <a:pt x="1330" y="150"/>
                </a:lnTo>
                <a:lnTo>
                  <a:pt x="1330" y="150"/>
                </a:lnTo>
                <a:lnTo>
                  <a:pt x="1321" y="150"/>
                </a:lnTo>
                <a:lnTo>
                  <a:pt x="1321" y="150"/>
                </a:lnTo>
                <a:lnTo>
                  <a:pt x="1312" y="150"/>
                </a:lnTo>
                <a:lnTo>
                  <a:pt x="1312" y="150"/>
                </a:lnTo>
                <a:lnTo>
                  <a:pt x="1303" y="150"/>
                </a:lnTo>
                <a:lnTo>
                  <a:pt x="1303" y="150"/>
                </a:lnTo>
                <a:lnTo>
                  <a:pt x="1303" y="150"/>
                </a:lnTo>
                <a:lnTo>
                  <a:pt x="1294" y="150"/>
                </a:lnTo>
                <a:lnTo>
                  <a:pt x="1294" y="150"/>
                </a:lnTo>
                <a:lnTo>
                  <a:pt x="1286" y="150"/>
                </a:lnTo>
                <a:lnTo>
                  <a:pt x="1286" y="150"/>
                </a:lnTo>
                <a:lnTo>
                  <a:pt x="1277" y="150"/>
                </a:lnTo>
                <a:lnTo>
                  <a:pt x="1277" y="150"/>
                </a:lnTo>
                <a:lnTo>
                  <a:pt x="1277" y="150"/>
                </a:lnTo>
                <a:lnTo>
                  <a:pt x="1268" y="150"/>
                </a:lnTo>
                <a:lnTo>
                  <a:pt x="1268" y="150"/>
                </a:lnTo>
                <a:lnTo>
                  <a:pt x="1259" y="150"/>
                </a:lnTo>
                <a:lnTo>
                  <a:pt x="1259" y="150"/>
                </a:lnTo>
                <a:lnTo>
                  <a:pt x="1250" y="150"/>
                </a:lnTo>
                <a:lnTo>
                  <a:pt x="1250" y="150"/>
                </a:lnTo>
                <a:lnTo>
                  <a:pt x="1250" y="150"/>
                </a:lnTo>
                <a:lnTo>
                  <a:pt x="1241" y="150"/>
                </a:lnTo>
                <a:lnTo>
                  <a:pt x="1241" y="150"/>
                </a:lnTo>
                <a:lnTo>
                  <a:pt x="1232" y="150"/>
                </a:lnTo>
                <a:lnTo>
                  <a:pt x="1232" y="150"/>
                </a:lnTo>
                <a:lnTo>
                  <a:pt x="1224" y="150"/>
                </a:lnTo>
                <a:lnTo>
                  <a:pt x="1224" y="150"/>
                </a:lnTo>
                <a:lnTo>
                  <a:pt x="1224" y="150"/>
                </a:lnTo>
                <a:lnTo>
                  <a:pt x="1215" y="150"/>
                </a:lnTo>
                <a:lnTo>
                  <a:pt x="1215" y="150"/>
                </a:lnTo>
                <a:lnTo>
                  <a:pt x="1206" y="150"/>
                </a:lnTo>
                <a:lnTo>
                  <a:pt x="1206" y="150"/>
                </a:lnTo>
                <a:lnTo>
                  <a:pt x="1197" y="150"/>
                </a:lnTo>
                <a:lnTo>
                  <a:pt x="1197" y="150"/>
                </a:lnTo>
                <a:lnTo>
                  <a:pt x="1197" y="150"/>
                </a:lnTo>
                <a:lnTo>
                  <a:pt x="1188" y="150"/>
                </a:lnTo>
                <a:lnTo>
                  <a:pt x="1188" y="150"/>
                </a:lnTo>
                <a:lnTo>
                  <a:pt x="1179" y="150"/>
                </a:lnTo>
                <a:lnTo>
                  <a:pt x="1179" y="150"/>
                </a:lnTo>
                <a:lnTo>
                  <a:pt x="1170" y="150"/>
                </a:lnTo>
                <a:lnTo>
                  <a:pt x="1170" y="150"/>
                </a:lnTo>
                <a:lnTo>
                  <a:pt x="1170" y="150"/>
                </a:lnTo>
                <a:lnTo>
                  <a:pt x="1162" y="150"/>
                </a:lnTo>
                <a:lnTo>
                  <a:pt x="1162" y="150"/>
                </a:lnTo>
                <a:lnTo>
                  <a:pt x="1153" y="150"/>
                </a:lnTo>
                <a:lnTo>
                  <a:pt x="1153" y="150"/>
                </a:lnTo>
                <a:lnTo>
                  <a:pt x="1144" y="150"/>
                </a:lnTo>
                <a:lnTo>
                  <a:pt x="1144" y="150"/>
                </a:lnTo>
                <a:lnTo>
                  <a:pt x="1144" y="150"/>
                </a:lnTo>
                <a:lnTo>
                  <a:pt x="1135" y="150"/>
                </a:lnTo>
                <a:lnTo>
                  <a:pt x="1135" y="150"/>
                </a:lnTo>
                <a:lnTo>
                  <a:pt x="1126" y="150"/>
                </a:lnTo>
                <a:lnTo>
                  <a:pt x="1126" y="150"/>
                </a:lnTo>
                <a:lnTo>
                  <a:pt x="1117" y="150"/>
                </a:lnTo>
                <a:lnTo>
                  <a:pt x="1117" y="150"/>
                </a:lnTo>
                <a:lnTo>
                  <a:pt x="1117" y="150"/>
                </a:lnTo>
                <a:lnTo>
                  <a:pt x="1108" y="150"/>
                </a:lnTo>
                <a:lnTo>
                  <a:pt x="1108" y="150"/>
                </a:lnTo>
                <a:lnTo>
                  <a:pt x="1099" y="150"/>
                </a:lnTo>
                <a:lnTo>
                  <a:pt x="1099" y="150"/>
                </a:lnTo>
                <a:lnTo>
                  <a:pt x="1091" y="150"/>
                </a:lnTo>
                <a:lnTo>
                  <a:pt x="1091" y="150"/>
                </a:lnTo>
                <a:lnTo>
                  <a:pt x="1091" y="150"/>
                </a:lnTo>
                <a:lnTo>
                  <a:pt x="1082" y="150"/>
                </a:lnTo>
                <a:lnTo>
                  <a:pt x="1082" y="150"/>
                </a:lnTo>
                <a:lnTo>
                  <a:pt x="1073" y="150"/>
                </a:lnTo>
                <a:lnTo>
                  <a:pt x="1073" y="150"/>
                </a:lnTo>
                <a:lnTo>
                  <a:pt x="1064" y="150"/>
                </a:lnTo>
                <a:lnTo>
                  <a:pt x="1064" y="150"/>
                </a:lnTo>
                <a:lnTo>
                  <a:pt x="1064" y="150"/>
                </a:lnTo>
                <a:lnTo>
                  <a:pt x="1055" y="150"/>
                </a:lnTo>
                <a:lnTo>
                  <a:pt x="1055" y="150"/>
                </a:lnTo>
                <a:lnTo>
                  <a:pt x="1046" y="150"/>
                </a:lnTo>
                <a:lnTo>
                  <a:pt x="1046" y="150"/>
                </a:lnTo>
                <a:lnTo>
                  <a:pt x="1037" y="150"/>
                </a:lnTo>
                <a:lnTo>
                  <a:pt x="1037" y="150"/>
                </a:lnTo>
                <a:lnTo>
                  <a:pt x="1037" y="150"/>
                </a:lnTo>
                <a:lnTo>
                  <a:pt x="1029" y="150"/>
                </a:lnTo>
                <a:lnTo>
                  <a:pt x="1029" y="150"/>
                </a:lnTo>
                <a:lnTo>
                  <a:pt x="1020" y="150"/>
                </a:lnTo>
                <a:lnTo>
                  <a:pt x="1020" y="150"/>
                </a:lnTo>
                <a:lnTo>
                  <a:pt x="1011" y="150"/>
                </a:lnTo>
                <a:lnTo>
                  <a:pt x="1011" y="150"/>
                </a:lnTo>
                <a:lnTo>
                  <a:pt x="1011" y="150"/>
                </a:lnTo>
                <a:lnTo>
                  <a:pt x="1002" y="150"/>
                </a:lnTo>
                <a:lnTo>
                  <a:pt x="1002" y="150"/>
                </a:lnTo>
                <a:lnTo>
                  <a:pt x="993" y="150"/>
                </a:lnTo>
                <a:lnTo>
                  <a:pt x="993" y="150"/>
                </a:lnTo>
                <a:lnTo>
                  <a:pt x="984" y="150"/>
                </a:lnTo>
                <a:lnTo>
                  <a:pt x="984" y="150"/>
                </a:lnTo>
                <a:lnTo>
                  <a:pt x="984" y="150"/>
                </a:lnTo>
                <a:lnTo>
                  <a:pt x="975" y="150"/>
                </a:lnTo>
                <a:lnTo>
                  <a:pt x="975" y="150"/>
                </a:lnTo>
                <a:lnTo>
                  <a:pt x="966" y="150"/>
                </a:lnTo>
                <a:lnTo>
                  <a:pt x="966" y="150"/>
                </a:lnTo>
                <a:lnTo>
                  <a:pt x="958" y="150"/>
                </a:lnTo>
                <a:lnTo>
                  <a:pt x="958" y="150"/>
                </a:lnTo>
                <a:lnTo>
                  <a:pt x="958" y="150"/>
                </a:lnTo>
                <a:lnTo>
                  <a:pt x="949" y="150"/>
                </a:lnTo>
                <a:lnTo>
                  <a:pt x="949" y="150"/>
                </a:lnTo>
                <a:lnTo>
                  <a:pt x="940" y="150"/>
                </a:lnTo>
                <a:lnTo>
                  <a:pt x="940" y="150"/>
                </a:lnTo>
                <a:lnTo>
                  <a:pt x="931" y="150"/>
                </a:lnTo>
                <a:lnTo>
                  <a:pt x="931" y="150"/>
                </a:lnTo>
                <a:lnTo>
                  <a:pt x="931" y="150"/>
                </a:lnTo>
                <a:lnTo>
                  <a:pt x="922" y="150"/>
                </a:lnTo>
                <a:lnTo>
                  <a:pt x="922" y="150"/>
                </a:lnTo>
                <a:lnTo>
                  <a:pt x="913" y="150"/>
                </a:lnTo>
                <a:lnTo>
                  <a:pt x="913" y="150"/>
                </a:lnTo>
                <a:lnTo>
                  <a:pt x="904" y="150"/>
                </a:lnTo>
                <a:lnTo>
                  <a:pt x="904" y="150"/>
                </a:lnTo>
                <a:lnTo>
                  <a:pt x="904" y="150"/>
                </a:lnTo>
                <a:lnTo>
                  <a:pt x="896" y="150"/>
                </a:lnTo>
                <a:lnTo>
                  <a:pt x="896" y="150"/>
                </a:lnTo>
                <a:lnTo>
                  <a:pt x="887" y="150"/>
                </a:lnTo>
                <a:lnTo>
                  <a:pt x="887" y="150"/>
                </a:lnTo>
                <a:lnTo>
                  <a:pt x="878" y="150"/>
                </a:lnTo>
                <a:lnTo>
                  <a:pt x="878" y="150"/>
                </a:lnTo>
                <a:lnTo>
                  <a:pt x="878" y="150"/>
                </a:lnTo>
                <a:lnTo>
                  <a:pt x="869" y="150"/>
                </a:lnTo>
                <a:lnTo>
                  <a:pt x="869" y="150"/>
                </a:lnTo>
                <a:lnTo>
                  <a:pt x="860" y="150"/>
                </a:lnTo>
                <a:lnTo>
                  <a:pt x="860" y="150"/>
                </a:lnTo>
                <a:lnTo>
                  <a:pt x="851" y="150"/>
                </a:lnTo>
                <a:lnTo>
                  <a:pt x="851" y="150"/>
                </a:lnTo>
                <a:lnTo>
                  <a:pt x="851" y="150"/>
                </a:lnTo>
                <a:lnTo>
                  <a:pt x="842" y="150"/>
                </a:lnTo>
                <a:lnTo>
                  <a:pt x="842" y="150"/>
                </a:lnTo>
                <a:lnTo>
                  <a:pt x="833" y="150"/>
                </a:lnTo>
                <a:lnTo>
                  <a:pt x="833" y="150"/>
                </a:lnTo>
                <a:lnTo>
                  <a:pt x="825" y="150"/>
                </a:lnTo>
                <a:lnTo>
                  <a:pt x="825" y="150"/>
                </a:lnTo>
                <a:lnTo>
                  <a:pt x="825" y="150"/>
                </a:lnTo>
                <a:lnTo>
                  <a:pt x="816" y="150"/>
                </a:lnTo>
                <a:lnTo>
                  <a:pt x="816" y="150"/>
                </a:lnTo>
                <a:lnTo>
                  <a:pt x="807" y="150"/>
                </a:lnTo>
                <a:lnTo>
                  <a:pt x="807" y="150"/>
                </a:lnTo>
                <a:lnTo>
                  <a:pt x="807" y="150"/>
                </a:lnTo>
                <a:lnTo>
                  <a:pt x="798" y="150"/>
                </a:lnTo>
                <a:lnTo>
                  <a:pt x="798" y="142"/>
                </a:lnTo>
                <a:lnTo>
                  <a:pt x="789" y="142"/>
                </a:lnTo>
                <a:lnTo>
                  <a:pt x="789" y="142"/>
                </a:lnTo>
                <a:lnTo>
                  <a:pt x="780" y="142"/>
                </a:lnTo>
                <a:lnTo>
                  <a:pt x="780" y="142"/>
                </a:lnTo>
                <a:lnTo>
                  <a:pt x="771" y="142"/>
                </a:lnTo>
                <a:lnTo>
                  <a:pt x="771" y="142"/>
                </a:lnTo>
                <a:lnTo>
                  <a:pt x="771" y="142"/>
                </a:lnTo>
                <a:lnTo>
                  <a:pt x="763" y="142"/>
                </a:lnTo>
                <a:lnTo>
                  <a:pt x="763" y="142"/>
                </a:lnTo>
                <a:lnTo>
                  <a:pt x="754" y="142"/>
                </a:lnTo>
                <a:lnTo>
                  <a:pt x="754" y="142"/>
                </a:lnTo>
                <a:lnTo>
                  <a:pt x="745" y="142"/>
                </a:lnTo>
                <a:lnTo>
                  <a:pt x="745" y="142"/>
                </a:lnTo>
                <a:lnTo>
                  <a:pt x="745" y="142"/>
                </a:lnTo>
                <a:lnTo>
                  <a:pt x="736" y="142"/>
                </a:lnTo>
                <a:lnTo>
                  <a:pt x="736" y="142"/>
                </a:lnTo>
                <a:lnTo>
                  <a:pt x="727" y="142"/>
                </a:lnTo>
                <a:lnTo>
                  <a:pt x="727" y="142"/>
                </a:lnTo>
                <a:lnTo>
                  <a:pt x="718" y="142"/>
                </a:lnTo>
                <a:lnTo>
                  <a:pt x="718" y="142"/>
                </a:lnTo>
                <a:lnTo>
                  <a:pt x="718" y="142"/>
                </a:lnTo>
                <a:lnTo>
                  <a:pt x="709" y="142"/>
                </a:lnTo>
                <a:lnTo>
                  <a:pt x="709" y="142"/>
                </a:lnTo>
                <a:lnTo>
                  <a:pt x="700" y="142"/>
                </a:lnTo>
                <a:lnTo>
                  <a:pt x="700" y="133"/>
                </a:lnTo>
                <a:lnTo>
                  <a:pt x="700" y="133"/>
                </a:lnTo>
                <a:lnTo>
                  <a:pt x="692" y="133"/>
                </a:lnTo>
                <a:lnTo>
                  <a:pt x="692" y="133"/>
                </a:lnTo>
                <a:lnTo>
                  <a:pt x="683" y="133"/>
                </a:lnTo>
                <a:lnTo>
                  <a:pt x="683" y="133"/>
                </a:lnTo>
                <a:lnTo>
                  <a:pt x="674" y="133"/>
                </a:lnTo>
                <a:lnTo>
                  <a:pt x="674" y="133"/>
                </a:lnTo>
                <a:lnTo>
                  <a:pt x="665" y="133"/>
                </a:lnTo>
                <a:lnTo>
                  <a:pt x="665" y="133"/>
                </a:lnTo>
                <a:lnTo>
                  <a:pt x="665" y="124"/>
                </a:lnTo>
                <a:lnTo>
                  <a:pt x="656" y="124"/>
                </a:lnTo>
                <a:lnTo>
                  <a:pt x="656" y="124"/>
                </a:lnTo>
                <a:lnTo>
                  <a:pt x="647" y="124"/>
                </a:lnTo>
                <a:lnTo>
                  <a:pt x="647" y="124"/>
                </a:lnTo>
                <a:lnTo>
                  <a:pt x="638" y="124"/>
                </a:lnTo>
                <a:lnTo>
                  <a:pt x="638" y="115"/>
                </a:lnTo>
                <a:lnTo>
                  <a:pt x="638" y="115"/>
                </a:lnTo>
                <a:lnTo>
                  <a:pt x="630" y="115"/>
                </a:lnTo>
                <a:lnTo>
                  <a:pt x="630" y="115"/>
                </a:lnTo>
                <a:lnTo>
                  <a:pt x="621" y="106"/>
                </a:lnTo>
                <a:lnTo>
                  <a:pt x="621" y="106"/>
                </a:lnTo>
                <a:lnTo>
                  <a:pt x="612" y="106"/>
                </a:lnTo>
                <a:lnTo>
                  <a:pt x="612" y="106"/>
                </a:lnTo>
                <a:lnTo>
                  <a:pt x="612" y="97"/>
                </a:lnTo>
                <a:lnTo>
                  <a:pt x="603" y="97"/>
                </a:lnTo>
                <a:lnTo>
                  <a:pt x="603" y="97"/>
                </a:lnTo>
                <a:lnTo>
                  <a:pt x="594" y="88"/>
                </a:lnTo>
                <a:lnTo>
                  <a:pt x="594" y="88"/>
                </a:lnTo>
                <a:lnTo>
                  <a:pt x="594" y="80"/>
                </a:lnTo>
                <a:lnTo>
                  <a:pt x="585" y="80"/>
                </a:lnTo>
                <a:lnTo>
                  <a:pt x="585" y="80"/>
                </a:lnTo>
                <a:lnTo>
                  <a:pt x="576" y="71"/>
                </a:lnTo>
                <a:lnTo>
                  <a:pt x="576" y="71"/>
                </a:lnTo>
                <a:lnTo>
                  <a:pt x="567" y="62"/>
                </a:lnTo>
                <a:lnTo>
                  <a:pt x="567" y="62"/>
                </a:lnTo>
                <a:lnTo>
                  <a:pt x="567" y="53"/>
                </a:lnTo>
                <a:lnTo>
                  <a:pt x="559" y="53"/>
                </a:lnTo>
                <a:lnTo>
                  <a:pt x="559" y="44"/>
                </a:lnTo>
                <a:lnTo>
                  <a:pt x="550" y="44"/>
                </a:lnTo>
                <a:lnTo>
                  <a:pt x="550" y="35"/>
                </a:lnTo>
                <a:lnTo>
                  <a:pt x="541" y="35"/>
                </a:lnTo>
                <a:lnTo>
                  <a:pt x="541" y="26"/>
                </a:lnTo>
                <a:lnTo>
                  <a:pt x="532" y="26"/>
                </a:lnTo>
                <a:lnTo>
                  <a:pt x="532" y="17"/>
                </a:lnTo>
                <a:lnTo>
                  <a:pt x="532" y="17"/>
                </a:lnTo>
                <a:lnTo>
                  <a:pt x="523" y="17"/>
                </a:lnTo>
                <a:lnTo>
                  <a:pt x="523" y="9"/>
                </a:lnTo>
                <a:lnTo>
                  <a:pt x="514" y="9"/>
                </a:lnTo>
                <a:lnTo>
                  <a:pt x="514" y="9"/>
                </a:lnTo>
                <a:lnTo>
                  <a:pt x="514" y="9"/>
                </a:lnTo>
                <a:lnTo>
                  <a:pt x="505" y="9"/>
                </a:lnTo>
                <a:lnTo>
                  <a:pt x="505" y="0"/>
                </a:lnTo>
                <a:lnTo>
                  <a:pt x="497" y="0"/>
                </a:lnTo>
                <a:lnTo>
                  <a:pt x="497" y="9"/>
                </a:lnTo>
                <a:lnTo>
                  <a:pt x="488" y="9"/>
                </a:lnTo>
                <a:lnTo>
                  <a:pt x="488" y="9"/>
                </a:lnTo>
                <a:lnTo>
                  <a:pt x="488" y="9"/>
                </a:lnTo>
                <a:lnTo>
                  <a:pt x="479" y="9"/>
                </a:lnTo>
                <a:lnTo>
                  <a:pt x="479" y="9"/>
                </a:lnTo>
                <a:lnTo>
                  <a:pt x="470" y="17"/>
                </a:lnTo>
                <a:lnTo>
                  <a:pt x="470" y="17"/>
                </a:lnTo>
                <a:lnTo>
                  <a:pt x="461" y="17"/>
                </a:lnTo>
                <a:lnTo>
                  <a:pt x="461" y="26"/>
                </a:lnTo>
                <a:lnTo>
                  <a:pt x="461" y="26"/>
                </a:lnTo>
                <a:lnTo>
                  <a:pt x="452" y="26"/>
                </a:lnTo>
                <a:lnTo>
                  <a:pt x="452" y="35"/>
                </a:lnTo>
                <a:lnTo>
                  <a:pt x="443" y="35"/>
                </a:lnTo>
                <a:lnTo>
                  <a:pt x="443" y="35"/>
                </a:lnTo>
                <a:lnTo>
                  <a:pt x="434" y="44"/>
                </a:lnTo>
                <a:lnTo>
                  <a:pt x="434" y="44"/>
                </a:lnTo>
                <a:lnTo>
                  <a:pt x="426" y="44"/>
                </a:lnTo>
                <a:lnTo>
                  <a:pt x="426" y="44"/>
                </a:lnTo>
                <a:lnTo>
                  <a:pt x="426" y="53"/>
                </a:lnTo>
                <a:lnTo>
                  <a:pt x="417" y="53"/>
                </a:lnTo>
                <a:lnTo>
                  <a:pt x="417" y="53"/>
                </a:lnTo>
                <a:lnTo>
                  <a:pt x="408" y="53"/>
                </a:lnTo>
                <a:lnTo>
                  <a:pt x="408" y="62"/>
                </a:lnTo>
                <a:lnTo>
                  <a:pt x="408" y="62"/>
                </a:lnTo>
                <a:lnTo>
                  <a:pt x="399" y="62"/>
                </a:lnTo>
                <a:lnTo>
                  <a:pt x="399" y="62"/>
                </a:lnTo>
                <a:lnTo>
                  <a:pt x="390" y="62"/>
                </a:lnTo>
                <a:lnTo>
                  <a:pt x="390" y="62"/>
                </a:lnTo>
                <a:lnTo>
                  <a:pt x="381" y="62"/>
                </a:lnTo>
                <a:lnTo>
                  <a:pt x="381" y="71"/>
                </a:lnTo>
                <a:lnTo>
                  <a:pt x="381" y="71"/>
                </a:lnTo>
                <a:lnTo>
                  <a:pt x="372" y="71"/>
                </a:lnTo>
                <a:lnTo>
                  <a:pt x="372" y="71"/>
                </a:lnTo>
                <a:lnTo>
                  <a:pt x="364" y="71"/>
                </a:lnTo>
                <a:lnTo>
                  <a:pt x="364" y="71"/>
                </a:lnTo>
                <a:lnTo>
                  <a:pt x="355" y="80"/>
                </a:lnTo>
                <a:lnTo>
                  <a:pt x="355" y="80"/>
                </a:lnTo>
                <a:lnTo>
                  <a:pt x="355" y="80"/>
                </a:lnTo>
                <a:lnTo>
                  <a:pt x="346" y="80"/>
                </a:lnTo>
                <a:lnTo>
                  <a:pt x="346" y="80"/>
                </a:lnTo>
                <a:lnTo>
                  <a:pt x="337" y="88"/>
                </a:lnTo>
                <a:lnTo>
                  <a:pt x="337" y="88"/>
                </a:lnTo>
                <a:lnTo>
                  <a:pt x="328" y="88"/>
                </a:lnTo>
                <a:lnTo>
                  <a:pt x="328" y="88"/>
                </a:lnTo>
                <a:lnTo>
                  <a:pt x="319" y="88"/>
                </a:lnTo>
                <a:lnTo>
                  <a:pt x="319" y="97"/>
                </a:lnTo>
                <a:lnTo>
                  <a:pt x="319" y="97"/>
                </a:lnTo>
                <a:lnTo>
                  <a:pt x="310" y="97"/>
                </a:lnTo>
                <a:lnTo>
                  <a:pt x="310" y="97"/>
                </a:lnTo>
                <a:lnTo>
                  <a:pt x="301" y="106"/>
                </a:lnTo>
                <a:lnTo>
                  <a:pt x="301" y="106"/>
                </a:lnTo>
                <a:lnTo>
                  <a:pt x="301" y="106"/>
                </a:lnTo>
                <a:lnTo>
                  <a:pt x="293" y="106"/>
                </a:lnTo>
                <a:lnTo>
                  <a:pt x="293" y="115"/>
                </a:lnTo>
                <a:lnTo>
                  <a:pt x="284" y="115"/>
                </a:lnTo>
                <a:lnTo>
                  <a:pt x="284" y="115"/>
                </a:lnTo>
                <a:lnTo>
                  <a:pt x="275" y="115"/>
                </a:lnTo>
                <a:lnTo>
                  <a:pt x="275" y="115"/>
                </a:lnTo>
                <a:lnTo>
                  <a:pt x="275" y="115"/>
                </a:lnTo>
                <a:lnTo>
                  <a:pt x="266" y="124"/>
                </a:lnTo>
                <a:lnTo>
                  <a:pt x="266" y="124"/>
                </a:lnTo>
                <a:lnTo>
                  <a:pt x="257" y="124"/>
                </a:lnTo>
                <a:lnTo>
                  <a:pt x="257" y="124"/>
                </a:lnTo>
                <a:lnTo>
                  <a:pt x="248" y="124"/>
                </a:lnTo>
                <a:lnTo>
                  <a:pt x="248" y="124"/>
                </a:lnTo>
                <a:lnTo>
                  <a:pt x="248" y="124"/>
                </a:lnTo>
                <a:lnTo>
                  <a:pt x="239" y="124"/>
                </a:lnTo>
                <a:lnTo>
                  <a:pt x="239" y="124"/>
                </a:lnTo>
                <a:lnTo>
                  <a:pt x="231" y="124"/>
                </a:lnTo>
                <a:lnTo>
                  <a:pt x="231" y="124"/>
                </a:lnTo>
                <a:lnTo>
                  <a:pt x="222" y="124"/>
                </a:lnTo>
                <a:lnTo>
                  <a:pt x="222" y="124"/>
                </a:lnTo>
                <a:lnTo>
                  <a:pt x="222" y="124"/>
                </a:lnTo>
                <a:lnTo>
                  <a:pt x="213" y="133"/>
                </a:lnTo>
                <a:lnTo>
                  <a:pt x="213" y="133"/>
                </a:lnTo>
                <a:lnTo>
                  <a:pt x="204" y="133"/>
                </a:lnTo>
                <a:lnTo>
                  <a:pt x="204" y="133"/>
                </a:lnTo>
                <a:lnTo>
                  <a:pt x="195" y="133"/>
                </a:lnTo>
                <a:lnTo>
                  <a:pt x="195" y="133"/>
                </a:lnTo>
                <a:lnTo>
                  <a:pt x="195" y="133"/>
                </a:lnTo>
                <a:lnTo>
                  <a:pt x="186" y="133"/>
                </a:lnTo>
                <a:lnTo>
                  <a:pt x="186" y="133"/>
                </a:lnTo>
                <a:lnTo>
                  <a:pt x="177" y="133"/>
                </a:lnTo>
                <a:lnTo>
                  <a:pt x="177" y="133"/>
                </a:lnTo>
                <a:lnTo>
                  <a:pt x="168" y="133"/>
                </a:lnTo>
                <a:lnTo>
                  <a:pt x="168" y="142"/>
                </a:lnTo>
                <a:lnTo>
                  <a:pt x="168" y="142"/>
                </a:lnTo>
                <a:lnTo>
                  <a:pt x="160" y="142"/>
                </a:lnTo>
                <a:lnTo>
                  <a:pt x="160" y="142"/>
                </a:lnTo>
                <a:lnTo>
                  <a:pt x="151" y="142"/>
                </a:lnTo>
                <a:lnTo>
                  <a:pt x="151" y="142"/>
                </a:lnTo>
                <a:lnTo>
                  <a:pt x="142" y="142"/>
                </a:lnTo>
                <a:lnTo>
                  <a:pt x="142" y="142"/>
                </a:lnTo>
                <a:lnTo>
                  <a:pt x="142" y="142"/>
                </a:lnTo>
                <a:lnTo>
                  <a:pt x="133" y="142"/>
                </a:lnTo>
                <a:lnTo>
                  <a:pt x="133" y="142"/>
                </a:lnTo>
                <a:lnTo>
                  <a:pt x="124" y="142"/>
                </a:lnTo>
                <a:lnTo>
                  <a:pt x="124" y="142"/>
                </a:lnTo>
                <a:lnTo>
                  <a:pt x="115" y="150"/>
                </a:lnTo>
                <a:lnTo>
                  <a:pt x="115" y="150"/>
                </a:lnTo>
                <a:lnTo>
                  <a:pt x="115" y="150"/>
                </a:lnTo>
                <a:lnTo>
                  <a:pt x="106" y="150"/>
                </a:lnTo>
                <a:lnTo>
                  <a:pt x="106" y="150"/>
                </a:lnTo>
                <a:lnTo>
                  <a:pt x="98" y="150"/>
                </a:lnTo>
                <a:lnTo>
                  <a:pt x="98" y="150"/>
                </a:lnTo>
                <a:lnTo>
                  <a:pt x="89" y="150"/>
                </a:lnTo>
                <a:lnTo>
                  <a:pt x="89" y="150"/>
                </a:lnTo>
                <a:lnTo>
                  <a:pt x="89" y="150"/>
                </a:lnTo>
                <a:lnTo>
                  <a:pt x="80" y="150"/>
                </a:lnTo>
                <a:lnTo>
                  <a:pt x="80" y="150"/>
                </a:lnTo>
                <a:lnTo>
                  <a:pt x="71" y="150"/>
                </a:lnTo>
                <a:lnTo>
                  <a:pt x="71" y="150"/>
                </a:lnTo>
                <a:lnTo>
                  <a:pt x="62" y="150"/>
                </a:lnTo>
                <a:lnTo>
                  <a:pt x="62" y="150"/>
                </a:lnTo>
                <a:lnTo>
                  <a:pt x="62" y="150"/>
                </a:lnTo>
                <a:lnTo>
                  <a:pt x="53" y="150"/>
                </a:lnTo>
                <a:lnTo>
                  <a:pt x="53" y="150"/>
                </a:lnTo>
                <a:lnTo>
                  <a:pt x="44" y="150"/>
                </a:lnTo>
                <a:lnTo>
                  <a:pt x="44" y="150"/>
                </a:lnTo>
                <a:lnTo>
                  <a:pt x="35" y="150"/>
                </a:lnTo>
                <a:lnTo>
                  <a:pt x="35" y="150"/>
                </a:lnTo>
                <a:lnTo>
                  <a:pt x="35" y="150"/>
                </a:lnTo>
                <a:lnTo>
                  <a:pt x="27" y="150"/>
                </a:lnTo>
                <a:lnTo>
                  <a:pt x="27" y="150"/>
                </a:lnTo>
                <a:lnTo>
                  <a:pt x="18" y="150"/>
                </a:lnTo>
                <a:lnTo>
                  <a:pt x="18" y="150"/>
                </a:lnTo>
                <a:lnTo>
                  <a:pt x="9" y="150"/>
                </a:lnTo>
                <a:lnTo>
                  <a:pt x="9" y="150"/>
                </a:lnTo>
                <a:lnTo>
                  <a:pt x="9" y="150"/>
                </a:lnTo>
                <a:lnTo>
                  <a:pt x="0" y="150"/>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6" name="Freeform 73"/>
          <p:cNvSpPr>
            <a:spLocks/>
          </p:cNvSpPr>
          <p:nvPr/>
        </p:nvSpPr>
        <p:spPr bwMode="auto">
          <a:xfrm>
            <a:off x="2715447" y="2542499"/>
            <a:ext cx="2125734" cy="200920"/>
          </a:xfrm>
          <a:custGeom>
            <a:avLst/>
            <a:gdLst>
              <a:gd name="T0" fmla="*/ 1569 w 1587"/>
              <a:gd name="T1" fmla="*/ 150 h 150"/>
              <a:gd name="T2" fmla="*/ 1542 w 1587"/>
              <a:gd name="T3" fmla="*/ 150 h 150"/>
              <a:gd name="T4" fmla="*/ 1516 w 1587"/>
              <a:gd name="T5" fmla="*/ 150 h 150"/>
              <a:gd name="T6" fmla="*/ 1489 w 1587"/>
              <a:gd name="T7" fmla="*/ 150 h 150"/>
              <a:gd name="T8" fmla="*/ 1463 w 1587"/>
              <a:gd name="T9" fmla="*/ 150 h 150"/>
              <a:gd name="T10" fmla="*/ 1436 w 1587"/>
              <a:gd name="T11" fmla="*/ 150 h 150"/>
              <a:gd name="T12" fmla="*/ 1409 w 1587"/>
              <a:gd name="T13" fmla="*/ 150 h 150"/>
              <a:gd name="T14" fmla="*/ 1383 w 1587"/>
              <a:gd name="T15" fmla="*/ 150 h 150"/>
              <a:gd name="T16" fmla="*/ 1356 w 1587"/>
              <a:gd name="T17" fmla="*/ 150 h 150"/>
              <a:gd name="T18" fmla="*/ 1330 w 1587"/>
              <a:gd name="T19" fmla="*/ 150 h 150"/>
              <a:gd name="T20" fmla="*/ 1303 w 1587"/>
              <a:gd name="T21" fmla="*/ 150 h 150"/>
              <a:gd name="T22" fmla="*/ 1276 w 1587"/>
              <a:gd name="T23" fmla="*/ 150 h 150"/>
              <a:gd name="T24" fmla="*/ 1250 w 1587"/>
              <a:gd name="T25" fmla="*/ 150 h 150"/>
              <a:gd name="T26" fmla="*/ 1223 w 1587"/>
              <a:gd name="T27" fmla="*/ 150 h 150"/>
              <a:gd name="T28" fmla="*/ 1197 w 1587"/>
              <a:gd name="T29" fmla="*/ 150 h 150"/>
              <a:gd name="T30" fmla="*/ 1170 w 1587"/>
              <a:gd name="T31" fmla="*/ 150 h 150"/>
              <a:gd name="T32" fmla="*/ 1143 w 1587"/>
              <a:gd name="T33" fmla="*/ 150 h 150"/>
              <a:gd name="T34" fmla="*/ 1117 w 1587"/>
              <a:gd name="T35" fmla="*/ 150 h 150"/>
              <a:gd name="T36" fmla="*/ 1090 w 1587"/>
              <a:gd name="T37" fmla="*/ 150 h 150"/>
              <a:gd name="T38" fmla="*/ 1064 w 1587"/>
              <a:gd name="T39" fmla="*/ 150 h 150"/>
              <a:gd name="T40" fmla="*/ 1037 w 1587"/>
              <a:gd name="T41" fmla="*/ 150 h 150"/>
              <a:gd name="T42" fmla="*/ 1010 w 1587"/>
              <a:gd name="T43" fmla="*/ 150 h 150"/>
              <a:gd name="T44" fmla="*/ 984 w 1587"/>
              <a:gd name="T45" fmla="*/ 150 h 150"/>
              <a:gd name="T46" fmla="*/ 957 w 1587"/>
              <a:gd name="T47" fmla="*/ 150 h 150"/>
              <a:gd name="T48" fmla="*/ 931 w 1587"/>
              <a:gd name="T49" fmla="*/ 150 h 150"/>
              <a:gd name="T50" fmla="*/ 904 w 1587"/>
              <a:gd name="T51" fmla="*/ 150 h 150"/>
              <a:gd name="T52" fmla="*/ 877 w 1587"/>
              <a:gd name="T53" fmla="*/ 150 h 150"/>
              <a:gd name="T54" fmla="*/ 851 w 1587"/>
              <a:gd name="T55" fmla="*/ 150 h 150"/>
              <a:gd name="T56" fmla="*/ 824 w 1587"/>
              <a:gd name="T57" fmla="*/ 150 h 150"/>
              <a:gd name="T58" fmla="*/ 798 w 1587"/>
              <a:gd name="T59" fmla="*/ 150 h 150"/>
              <a:gd name="T60" fmla="*/ 771 w 1587"/>
              <a:gd name="T61" fmla="*/ 142 h 150"/>
              <a:gd name="T62" fmla="*/ 744 w 1587"/>
              <a:gd name="T63" fmla="*/ 142 h 150"/>
              <a:gd name="T64" fmla="*/ 718 w 1587"/>
              <a:gd name="T65" fmla="*/ 142 h 150"/>
              <a:gd name="T66" fmla="*/ 691 w 1587"/>
              <a:gd name="T67" fmla="*/ 133 h 150"/>
              <a:gd name="T68" fmla="*/ 665 w 1587"/>
              <a:gd name="T69" fmla="*/ 133 h 150"/>
              <a:gd name="T70" fmla="*/ 638 w 1587"/>
              <a:gd name="T71" fmla="*/ 124 h 150"/>
              <a:gd name="T72" fmla="*/ 611 w 1587"/>
              <a:gd name="T73" fmla="*/ 106 h 150"/>
              <a:gd name="T74" fmla="*/ 585 w 1587"/>
              <a:gd name="T75" fmla="*/ 80 h 150"/>
              <a:gd name="T76" fmla="*/ 558 w 1587"/>
              <a:gd name="T77" fmla="*/ 53 h 150"/>
              <a:gd name="T78" fmla="*/ 532 w 1587"/>
              <a:gd name="T79" fmla="*/ 26 h 150"/>
              <a:gd name="T80" fmla="*/ 505 w 1587"/>
              <a:gd name="T81" fmla="*/ 9 h 150"/>
              <a:gd name="T82" fmla="*/ 478 w 1587"/>
              <a:gd name="T83" fmla="*/ 9 h 150"/>
              <a:gd name="T84" fmla="*/ 452 w 1587"/>
              <a:gd name="T85" fmla="*/ 26 h 150"/>
              <a:gd name="T86" fmla="*/ 425 w 1587"/>
              <a:gd name="T87" fmla="*/ 44 h 150"/>
              <a:gd name="T88" fmla="*/ 399 w 1587"/>
              <a:gd name="T89" fmla="*/ 62 h 150"/>
              <a:gd name="T90" fmla="*/ 372 w 1587"/>
              <a:gd name="T91" fmla="*/ 71 h 150"/>
              <a:gd name="T92" fmla="*/ 345 w 1587"/>
              <a:gd name="T93" fmla="*/ 80 h 150"/>
              <a:gd name="T94" fmla="*/ 319 w 1587"/>
              <a:gd name="T95" fmla="*/ 88 h 150"/>
              <a:gd name="T96" fmla="*/ 292 w 1587"/>
              <a:gd name="T97" fmla="*/ 106 h 150"/>
              <a:gd name="T98" fmla="*/ 266 w 1587"/>
              <a:gd name="T99" fmla="*/ 115 h 150"/>
              <a:gd name="T100" fmla="*/ 239 w 1587"/>
              <a:gd name="T101" fmla="*/ 124 h 150"/>
              <a:gd name="T102" fmla="*/ 212 w 1587"/>
              <a:gd name="T103" fmla="*/ 124 h 150"/>
              <a:gd name="T104" fmla="*/ 186 w 1587"/>
              <a:gd name="T105" fmla="*/ 133 h 150"/>
              <a:gd name="T106" fmla="*/ 159 w 1587"/>
              <a:gd name="T107" fmla="*/ 142 h 150"/>
              <a:gd name="T108" fmla="*/ 133 w 1587"/>
              <a:gd name="T109" fmla="*/ 142 h 150"/>
              <a:gd name="T110" fmla="*/ 106 w 1587"/>
              <a:gd name="T111" fmla="*/ 150 h 150"/>
              <a:gd name="T112" fmla="*/ 79 w 1587"/>
              <a:gd name="T113" fmla="*/ 150 h 150"/>
              <a:gd name="T114" fmla="*/ 53 w 1587"/>
              <a:gd name="T115" fmla="*/ 150 h 150"/>
              <a:gd name="T116" fmla="*/ 26 w 1587"/>
              <a:gd name="T117" fmla="*/ 150 h 150"/>
              <a:gd name="T118" fmla="*/ 0 w 1587"/>
              <a:gd name="T119"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87" h="150">
                <a:moveTo>
                  <a:pt x="1587" y="150"/>
                </a:moveTo>
                <a:lnTo>
                  <a:pt x="1587" y="150"/>
                </a:lnTo>
                <a:lnTo>
                  <a:pt x="1587" y="150"/>
                </a:lnTo>
                <a:lnTo>
                  <a:pt x="1578" y="150"/>
                </a:lnTo>
                <a:lnTo>
                  <a:pt x="1578" y="150"/>
                </a:lnTo>
                <a:lnTo>
                  <a:pt x="1569" y="150"/>
                </a:lnTo>
                <a:lnTo>
                  <a:pt x="1569" y="150"/>
                </a:lnTo>
                <a:lnTo>
                  <a:pt x="1569" y="150"/>
                </a:lnTo>
                <a:lnTo>
                  <a:pt x="1560" y="150"/>
                </a:lnTo>
                <a:lnTo>
                  <a:pt x="1560" y="150"/>
                </a:lnTo>
                <a:lnTo>
                  <a:pt x="1551" y="150"/>
                </a:lnTo>
                <a:lnTo>
                  <a:pt x="1551" y="150"/>
                </a:lnTo>
                <a:lnTo>
                  <a:pt x="1542" y="150"/>
                </a:lnTo>
                <a:lnTo>
                  <a:pt x="1542" y="150"/>
                </a:lnTo>
                <a:lnTo>
                  <a:pt x="1542" y="150"/>
                </a:lnTo>
                <a:lnTo>
                  <a:pt x="1534" y="150"/>
                </a:lnTo>
                <a:lnTo>
                  <a:pt x="1534" y="150"/>
                </a:lnTo>
                <a:lnTo>
                  <a:pt x="1525" y="150"/>
                </a:lnTo>
                <a:lnTo>
                  <a:pt x="1525" y="150"/>
                </a:lnTo>
                <a:lnTo>
                  <a:pt x="1516" y="150"/>
                </a:lnTo>
                <a:lnTo>
                  <a:pt x="1516" y="150"/>
                </a:lnTo>
                <a:lnTo>
                  <a:pt x="1516" y="150"/>
                </a:lnTo>
                <a:lnTo>
                  <a:pt x="1507" y="150"/>
                </a:lnTo>
                <a:lnTo>
                  <a:pt x="1507" y="150"/>
                </a:lnTo>
                <a:lnTo>
                  <a:pt x="1498" y="150"/>
                </a:lnTo>
                <a:lnTo>
                  <a:pt x="1498" y="150"/>
                </a:lnTo>
                <a:lnTo>
                  <a:pt x="1489" y="150"/>
                </a:lnTo>
                <a:lnTo>
                  <a:pt x="1489" y="150"/>
                </a:lnTo>
                <a:lnTo>
                  <a:pt x="1480" y="150"/>
                </a:lnTo>
                <a:lnTo>
                  <a:pt x="1480" y="150"/>
                </a:lnTo>
                <a:lnTo>
                  <a:pt x="1480" y="150"/>
                </a:lnTo>
                <a:lnTo>
                  <a:pt x="1471" y="150"/>
                </a:lnTo>
                <a:lnTo>
                  <a:pt x="1471" y="150"/>
                </a:lnTo>
                <a:lnTo>
                  <a:pt x="1463" y="150"/>
                </a:lnTo>
                <a:lnTo>
                  <a:pt x="1463" y="150"/>
                </a:lnTo>
                <a:lnTo>
                  <a:pt x="1463" y="150"/>
                </a:lnTo>
                <a:lnTo>
                  <a:pt x="1454" y="150"/>
                </a:lnTo>
                <a:lnTo>
                  <a:pt x="1454" y="150"/>
                </a:lnTo>
                <a:lnTo>
                  <a:pt x="1445" y="150"/>
                </a:lnTo>
                <a:lnTo>
                  <a:pt x="1445" y="150"/>
                </a:lnTo>
                <a:lnTo>
                  <a:pt x="1436" y="150"/>
                </a:lnTo>
                <a:lnTo>
                  <a:pt x="1436" y="150"/>
                </a:lnTo>
                <a:lnTo>
                  <a:pt x="1436" y="150"/>
                </a:lnTo>
                <a:lnTo>
                  <a:pt x="1427" y="150"/>
                </a:lnTo>
                <a:lnTo>
                  <a:pt x="1427" y="150"/>
                </a:lnTo>
                <a:lnTo>
                  <a:pt x="1418" y="150"/>
                </a:lnTo>
                <a:lnTo>
                  <a:pt x="1418" y="150"/>
                </a:lnTo>
                <a:lnTo>
                  <a:pt x="1409" y="150"/>
                </a:lnTo>
                <a:lnTo>
                  <a:pt x="1409" y="150"/>
                </a:lnTo>
                <a:lnTo>
                  <a:pt x="1409" y="150"/>
                </a:lnTo>
                <a:lnTo>
                  <a:pt x="1401" y="150"/>
                </a:lnTo>
                <a:lnTo>
                  <a:pt x="1401" y="150"/>
                </a:lnTo>
                <a:lnTo>
                  <a:pt x="1392" y="150"/>
                </a:lnTo>
                <a:lnTo>
                  <a:pt x="1392" y="150"/>
                </a:lnTo>
                <a:lnTo>
                  <a:pt x="1383" y="150"/>
                </a:lnTo>
                <a:lnTo>
                  <a:pt x="1383" y="150"/>
                </a:lnTo>
                <a:lnTo>
                  <a:pt x="1383" y="150"/>
                </a:lnTo>
                <a:lnTo>
                  <a:pt x="1374" y="150"/>
                </a:lnTo>
                <a:lnTo>
                  <a:pt x="1374" y="150"/>
                </a:lnTo>
                <a:lnTo>
                  <a:pt x="1365" y="150"/>
                </a:lnTo>
                <a:lnTo>
                  <a:pt x="1365" y="150"/>
                </a:lnTo>
                <a:lnTo>
                  <a:pt x="1356" y="150"/>
                </a:lnTo>
                <a:lnTo>
                  <a:pt x="1356" y="150"/>
                </a:lnTo>
                <a:lnTo>
                  <a:pt x="1356" y="150"/>
                </a:lnTo>
                <a:lnTo>
                  <a:pt x="1347" y="150"/>
                </a:lnTo>
                <a:lnTo>
                  <a:pt x="1347" y="150"/>
                </a:lnTo>
                <a:lnTo>
                  <a:pt x="1338" y="150"/>
                </a:lnTo>
                <a:lnTo>
                  <a:pt x="1338" y="150"/>
                </a:lnTo>
                <a:lnTo>
                  <a:pt x="1330" y="150"/>
                </a:lnTo>
                <a:lnTo>
                  <a:pt x="1330" y="150"/>
                </a:lnTo>
                <a:lnTo>
                  <a:pt x="1330" y="150"/>
                </a:lnTo>
                <a:lnTo>
                  <a:pt x="1321" y="150"/>
                </a:lnTo>
                <a:lnTo>
                  <a:pt x="1321" y="150"/>
                </a:lnTo>
                <a:lnTo>
                  <a:pt x="1312" y="150"/>
                </a:lnTo>
                <a:lnTo>
                  <a:pt x="1312" y="150"/>
                </a:lnTo>
                <a:lnTo>
                  <a:pt x="1303" y="150"/>
                </a:lnTo>
                <a:lnTo>
                  <a:pt x="1303" y="150"/>
                </a:lnTo>
                <a:lnTo>
                  <a:pt x="1303" y="150"/>
                </a:lnTo>
                <a:lnTo>
                  <a:pt x="1294" y="150"/>
                </a:lnTo>
                <a:lnTo>
                  <a:pt x="1294" y="150"/>
                </a:lnTo>
                <a:lnTo>
                  <a:pt x="1285" y="150"/>
                </a:lnTo>
                <a:lnTo>
                  <a:pt x="1285" y="150"/>
                </a:lnTo>
                <a:lnTo>
                  <a:pt x="1276" y="150"/>
                </a:lnTo>
                <a:lnTo>
                  <a:pt x="1276" y="150"/>
                </a:lnTo>
                <a:lnTo>
                  <a:pt x="1276" y="150"/>
                </a:lnTo>
                <a:lnTo>
                  <a:pt x="1268" y="150"/>
                </a:lnTo>
                <a:lnTo>
                  <a:pt x="1268" y="150"/>
                </a:lnTo>
                <a:lnTo>
                  <a:pt x="1259" y="150"/>
                </a:lnTo>
                <a:lnTo>
                  <a:pt x="1259" y="150"/>
                </a:lnTo>
                <a:lnTo>
                  <a:pt x="1250" y="150"/>
                </a:lnTo>
                <a:lnTo>
                  <a:pt x="1250" y="150"/>
                </a:lnTo>
                <a:lnTo>
                  <a:pt x="1250" y="150"/>
                </a:lnTo>
                <a:lnTo>
                  <a:pt x="1241" y="150"/>
                </a:lnTo>
                <a:lnTo>
                  <a:pt x="1241" y="150"/>
                </a:lnTo>
                <a:lnTo>
                  <a:pt x="1232" y="150"/>
                </a:lnTo>
                <a:lnTo>
                  <a:pt x="1232" y="150"/>
                </a:lnTo>
                <a:lnTo>
                  <a:pt x="1223" y="150"/>
                </a:lnTo>
                <a:lnTo>
                  <a:pt x="1223" y="150"/>
                </a:lnTo>
                <a:lnTo>
                  <a:pt x="1223" y="150"/>
                </a:lnTo>
                <a:lnTo>
                  <a:pt x="1214" y="150"/>
                </a:lnTo>
                <a:lnTo>
                  <a:pt x="1214" y="150"/>
                </a:lnTo>
                <a:lnTo>
                  <a:pt x="1205" y="150"/>
                </a:lnTo>
                <a:lnTo>
                  <a:pt x="1205" y="150"/>
                </a:lnTo>
                <a:lnTo>
                  <a:pt x="1197" y="150"/>
                </a:lnTo>
                <a:lnTo>
                  <a:pt x="1197" y="150"/>
                </a:lnTo>
                <a:lnTo>
                  <a:pt x="1197" y="150"/>
                </a:lnTo>
                <a:lnTo>
                  <a:pt x="1188" y="150"/>
                </a:lnTo>
                <a:lnTo>
                  <a:pt x="1188" y="150"/>
                </a:lnTo>
                <a:lnTo>
                  <a:pt x="1179" y="150"/>
                </a:lnTo>
                <a:lnTo>
                  <a:pt x="1179" y="150"/>
                </a:lnTo>
                <a:lnTo>
                  <a:pt x="1170" y="150"/>
                </a:lnTo>
                <a:lnTo>
                  <a:pt x="1170" y="150"/>
                </a:lnTo>
                <a:lnTo>
                  <a:pt x="1170" y="150"/>
                </a:lnTo>
                <a:lnTo>
                  <a:pt x="1161" y="150"/>
                </a:lnTo>
                <a:lnTo>
                  <a:pt x="1161" y="150"/>
                </a:lnTo>
                <a:lnTo>
                  <a:pt x="1152" y="150"/>
                </a:lnTo>
                <a:lnTo>
                  <a:pt x="1152" y="150"/>
                </a:lnTo>
                <a:lnTo>
                  <a:pt x="1143" y="150"/>
                </a:lnTo>
                <a:lnTo>
                  <a:pt x="1143" y="150"/>
                </a:lnTo>
                <a:lnTo>
                  <a:pt x="1143" y="150"/>
                </a:lnTo>
                <a:lnTo>
                  <a:pt x="1135" y="150"/>
                </a:lnTo>
                <a:lnTo>
                  <a:pt x="1135" y="150"/>
                </a:lnTo>
                <a:lnTo>
                  <a:pt x="1126" y="150"/>
                </a:lnTo>
                <a:lnTo>
                  <a:pt x="1126" y="150"/>
                </a:lnTo>
                <a:lnTo>
                  <a:pt x="1117" y="150"/>
                </a:lnTo>
                <a:lnTo>
                  <a:pt x="1117" y="150"/>
                </a:lnTo>
                <a:lnTo>
                  <a:pt x="1117" y="150"/>
                </a:lnTo>
                <a:lnTo>
                  <a:pt x="1108" y="150"/>
                </a:lnTo>
                <a:lnTo>
                  <a:pt x="1108" y="150"/>
                </a:lnTo>
                <a:lnTo>
                  <a:pt x="1099" y="150"/>
                </a:lnTo>
                <a:lnTo>
                  <a:pt x="1099" y="150"/>
                </a:lnTo>
                <a:lnTo>
                  <a:pt x="1090" y="150"/>
                </a:lnTo>
                <a:lnTo>
                  <a:pt x="1090" y="150"/>
                </a:lnTo>
                <a:lnTo>
                  <a:pt x="1090" y="150"/>
                </a:lnTo>
                <a:lnTo>
                  <a:pt x="1081" y="150"/>
                </a:lnTo>
                <a:lnTo>
                  <a:pt x="1081" y="150"/>
                </a:lnTo>
                <a:lnTo>
                  <a:pt x="1073" y="150"/>
                </a:lnTo>
                <a:lnTo>
                  <a:pt x="1073" y="150"/>
                </a:lnTo>
                <a:lnTo>
                  <a:pt x="1064" y="150"/>
                </a:lnTo>
                <a:lnTo>
                  <a:pt x="1064" y="150"/>
                </a:lnTo>
                <a:lnTo>
                  <a:pt x="1064" y="150"/>
                </a:lnTo>
                <a:lnTo>
                  <a:pt x="1055" y="150"/>
                </a:lnTo>
                <a:lnTo>
                  <a:pt x="1055" y="150"/>
                </a:lnTo>
                <a:lnTo>
                  <a:pt x="1046" y="150"/>
                </a:lnTo>
                <a:lnTo>
                  <a:pt x="1046" y="150"/>
                </a:lnTo>
                <a:lnTo>
                  <a:pt x="1037" y="150"/>
                </a:lnTo>
                <a:lnTo>
                  <a:pt x="1037" y="150"/>
                </a:lnTo>
                <a:lnTo>
                  <a:pt x="1037" y="150"/>
                </a:lnTo>
                <a:lnTo>
                  <a:pt x="1028" y="150"/>
                </a:lnTo>
                <a:lnTo>
                  <a:pt x="1028" y="150"/>
                </a:lnTo>
                <a:lnTo>
                  <a:pt x="1019" y="150"/>
                </a:lnTo>
                <a:lnTo>
                  <a:pt x="1019" y="150"/>
                </a:lnTo>
                <a:lnTo>
                  <a:pt x="1010" y="150"/>
                </a:lnTo>
                <a:lnTo>
                  <a:pt x="1010" y="150"/>
                </a:lnTo>
                <a:lnTo>
                  <a:pt x="1010" y="150"/>
                </a:lnTo>
                <a:lnTo>
                  <a:pt x="1002" y="150"/>
                </a:lnTo>
                <a:lnTo>
                  <a:pt x="1002" y="150"/>
                </a:lnTo>
                <a:lnTo>
                  <a:pt x="993" y="150"/>
                </a:lnTo>
                <a:lnTo>
                  <a:pt x="993" y="150"/>
                </a:lnTo>
                <a:lnTo>
                  <a:pt x="984" y="150"/>
                </a:lnTo>
                <a:lnTo>
                  <a:pt x="984" y="150"/>
                </a:lnTo>
                <a:lnTo>
                  <a:pt x="984" y="150"/>
                </a:lnTo>
                <a:lnTo>
                  <a:pt x="975" y="150"/>
                </a:lnTo>
                <a:lnTo>
                  <a:pt x="975" y="150"/>
                </a:lnTo>
                <a:lnTo>
                  <a:pt x="966" y="150"/>
                </a:lnTo>
                <a:lnTo>
                  <a:pt x="966" y="150"/>
                </a:lnTo>
                <a:lnTo>
                  <a:pt x="957" y="150"/>
                </a:lnTo>
                <a:lnTo>
                  <a:pt x="957" y="150"/>
                </a:lnTo>
                <a:lnTo>
                  <a:pt x="957" y="150"/>
                </a:lnTo>
                <a:lnTo>
                  <a:pt x="948" y="150"/>
                </a:lnTo>
                <a:lnTo>
                  <a:pt x="948" y="150"/>
                </a:lnTo>
                <a:lnTo>
                  <a:pt x="940" y="150"/>
                </a:lnTo>
                <a:lnTo>
                  <a:pt x="940" y="150"/>
                </a:lnTo>
                <a:lnTo>
                  <a:pt x="931" y="150"/>
                </a:lnTo>
                <a:lnTo>
                  <a:pt x="931" y="150"/>
                </a:lnTo>
                <a:lnTo>
                  <a:pt x="931" y="150"/>
                </a:lnTo>
                <a:lnTo>
                  <a:pt x="922" y="150"/>
                </a:lnTo>
                <a:lnTo>
                  <a:pt x="922" y="150"/>
                </a:lnTo>
                <a:lnTo>
                  <a:pt x="913" y="150"/>
                </a:lnTo>
                <a:lnTo>
                  <a:pt x="913" y="150"/>
                </a:lnTo>
                <a:lnTo>
                  <a:pt x="904" y="150"/>
                </a:lnTo>
                <a:lnTo>
                  <a:pt x="904" y="150"/>
                </a:lnTo>
                <a:lnTo>
                  <a:pt x="904" y="150"/>
                </a:lnTo>
                <a:lnTo>
                  <a:pt x="895" y="150"/>
                </a:lnTo>
                <a:lnTo>
                  <a:pt x="895" y="150"/>
                </a:lnTo>
                <a:lnTo>
                  <a:pt x="886" y="150"/>
                </a:lnTo>
                <a:lnTo>
                  <a:pt x="886" y="150"/>
                </a:lnTo>
                <a:lnTo>
                  <a:pt x="877" y="150"/>
                </a:lnTo>
                <a:lnTo>
                  <a:pt x="877" y="150"/>
                </a:lnTo>
                <a:lnTo>
                  <a:pt x="877" y="150"/>
                </a:lnTo>
                <a:lnTo>
                  <a:pt x="869" y="150"/>
                </a:lnTo>
                <a:lnTo>
                  <a:pt x="869" y="150"/>
                </a:lnTo>
                <a:lnTo>
                  <a:pt x="860" y="150"/>
                </a:lnTo>
                <a:lnTo>
                  <a:pt x="860" y="150"/>
                </a:lnTo>
                <a:lnTo>
                  <a:pt x="851" y="150"/>
                </a:lnTo>
                <a:lnTo>
                  <a:pt x="851" y="150"/>
                </a:lnTo>
                <a:lnTo>
                  <a:pt x="851" y="150"/>
                </a:lnTo>
                <a:lnTo>
                  <a:pt x="842" y="150"/>
                </a:lnTo>
                <a:lnTo>
                  <a:pt x="842" y="150"/>
                </a:lnTo>
                <a:lnTo>
                  <a:pt x="833" y="150"/>
                </a:lnTo>
                <a:lnTo>
                  <a:pt x="833" y="150"/>
                </a:lnTo>
                <a:lnTo>
                  <a:pt x="824" y="150"/>
                </a:lnTo>
                <a:lnTo>
                  <a:pt x="824" y="150"/>
                </a:lnTo>
                <a:lnTo>
                  <a:pt x="824" y="150"/>
                </a:lnTo>
                <a:lnTo>
                  <a:pt x="815" y="150"/>
                </a:lnTo>
                <a:lnTo>
                  <a:pt x="815" y="150"/>
                </a:lnTo>
                <a:lnTo>
                  <a:pt x="807" y="150"/>
                </a:lnTo>
                <a:lnTo>
                  <a:pt x="807" y="150"/>
                </a:lnTo>
                <a:lnTo>
                  <a:pt x="807" y="150"/>
                </a:lnTo>
                <a:lnTo>
                  <a:pt x="798" y="150"/>
                </a:lnTo>
                <a:lnTo>
                  <a:pt x="798" y="150"/>
                </a:lnTo>
                <a:lnTo>
                  <a:pt x="789" y="142"/>
                </a:lnTo>
                <a:lnTo>
                  <a:pt x="789" y="142"/>
                </a:lnTo>
                <a:lnTo>
                  <a:pt x="780" y="142"/>
                </a:lnTo>
                <a:lnTo>
                  <a:pt x="780" y="142"/>
                </a:lnTo>
                <a:lnTo>
                  <a:pt x="771" y="142"/>
                </a:lnTo>
                <a:lnTo>
                  <a:pt x="771" y="142"/>
                </a:lnTo>
                <a:lnTo>
                  <a:pt x="771" y="142"/>
                </a:lnTo>
                <a:lnTo>
                  <a:pt x="762" y="142"/>
                </a:lnTo>
                <a:lnTo>
                  <a:pt x="762" y="142"/>
                </a:lnTo>
                <a:lnTo>
                  <a:pt x="753" y="142"/>
                </a:lnTo>
                <a:lnTo>
                  <a:pt x="753" y="142"/>
                </a:lnTo>
                <a:lnTo>
                  <a:pt x="744" y="142"/>
                </a:lnTo>
                <a:lnTo>
                  <a:pt x="744" y="142"/>
                </a:lnTo>
                <a:lnTo>
                  <a:pt x="744" y="142"/>
                </a:lnTo>
                <a:lnTo>
                  <a:pt x="736" y="142"/>
                </a:lnTo>
                <a:lnTo>
                  <a:pt x="736" y="142"/>
                </a:lnTo>
                <a:lnTo>
                  <a:pt x="727" y="142"/>
                </a:lnTo>
                <a:lnTo>
                  <a:pt x="727" y="142"/>
                </a:lnTo>
                <a:lnTo>
                  <a:pt x="718" y="142"/>
                </a:lnTo>
                <a:lnTo>
                  <a:pt x="718" y="142"/>
                </a:lnTo>
                <a:lnTo>
                  <a:pt x="718" y="142"/>
                </a:lnTo>
                <a:lnTo>
                  <a:pt x="709" y="142"/>
                </a:lnTo>
                <a:lnTo>
                  <a:pt x="709" y="142"/>
                </a:lnTo>
                <a:lnTo>
                  <a:pt x="700" y="142"/>
                </a:lnTo>
                <a:lnTo>
                  <a:pt x="700" y="142"/>
                </a:lnTo>
                <a:lnTo>
                  <a:pt x="700" y="133"/>
                </a:lnTo>
                <a:lnTo>
                  <a:pt x="691" y="133"/>
                </a:lnTo>
                <a:lnTo>
                  <a:pt x="691" y="133"/>
                </a:lnTo>
                <a:lnTo>
                  <a:pt x="682" y="133"/>
                </a:lnTo>
                <a:lnTo>
                  <a:pt x="682" y="133"/>
                </a:lnTo>
                <a:lnTo>
                  <a:pt x="674" y="133"/>
                </a:lnTo>
                <a:lnTo>
                  <a:pt x="674" y="133"/>
                </a:lnTo>
                <a:lnTo>
                  <a:pt x="665" y="133"/>
                </a:lnTo>
                <a:lnTo>
                  <a:pt x="665" y="133"/>
                </a:lnTo>
                <a:lnTo>
                  <a:pt x="665" y="133"/>
                </a:lnTo>
                <a:lnTo>
                  <a:pt x="656" y="124"/>
                </a:lnTo>
                <a:lnTo>
                  <a:pt x="656" y="124"/>
                </a:lnTo>
                <a:lnTo>
                  <a:pt x="647" y="124"/>
                </a:lnTo>
                <a:lnTo>
                  <a:pt x="647" y="124"/>
                </a:lnTo>
                <a:lnTo>
                  <a:pt x="638" y="124"/>
                </a:lnTo>
                <a:lnTo>
                  <a:pt x="638" y="124"/>
                </a:lnTo>
                <a:lnTo>
                  <a:pt x="638" y="115"/>
                </a:lnTo>
                <a:lnTo>
                  <a:pt x="629" y="115"/>
                </a:lnTo>
                <a:lnTo>
                  <a:pt x="629" y="115"/>
                </a:lnTo>
                <a:lnTo>
                  <a:pt x="620" y="115"/>
                </a:lnTo>
                <a:lnTo>
                  <a:pt x="620" y="106"/>
                </a:lnTo>
                <a:lnTo>
                  <a:pt x="620" y="106"/>
                </a:lnTo>
                <a:lnTo>
                  <a:pt x="611" y="106"/>
                </a:lnTo>
                <a:lnTo>
                  <a:pt x="611" y="106"/>
                </a:lnTo>
                <a:lnTo>
                  <a:pt x="603" y="97"/>
                </a:lnTo>
                <a:lnTo>
                  <a:pt x="603" y="97"/>
                </a:lnTo>
                <a:lnTo>
                  <a:pt x="594" y="97"/>
                </a:lnTo>
                <a:lnTo>
                  <a:pt x="594" y="88"/>
                </a:lnTo>
                <a:lnTo>
                  <a:pt x="594" y="88"/>
                </a:lnTo>
                <a:lnTo>
                  <a:pt x="585" y="80"/>
                </a:lnTo>
                <a:lnTo>
                  <a:pt x="585" y="80"/>
                </a:lnTo>
                <a:lnTo>
                  <a:pt x="576" y="80"/>
                </a:lnTo>
                <a:lnTo>
                  <a:pt x="576" y="71"/>
                </a:lnTo>
                <a:lnTo>
                  <a:pt x="567" y="71"/>
                </a:lnTo>
                <a:lnTo>
                  <a:pt x="567" y="62"/>
                </a:lnTo>
                <a:lnTo>
                  <a:pt x="558" y="62"/>
                </a:lnTo>
                <a:lnTo>
                  <a:pt x="558" y="53"/>
                </a:lnTo>
                <a:lnTo>
                  <a:pt x="558" y="53"/>
                </a:lnTo>
                <a:lnTo>
                  <a:pt x="549" y="44"/>
                </a:lnTo>
                <a:lnTo>
                  <a:pt x="549" y="44"/>
                </a:lnTo>
                <a:lnTo>
                  <a:pt x="541" y="35"/>
                </a:lnTo>
                <a:lnTo>
                  <a:pt x="541" y="35"/>
                </a:lnTo>
                <a:lnTo>
                  <a:pt x="532" y="26"/>
                </a:lnTo>
                <a:lnTo>
                  <a:pt x="532" y="26"/>
                </a:lnTo>
                <a:lnTo>
                  <a:pt x="532" y="17"/>
                </a:lnTo>
                <a:lnTo>
                  <a:pt x="523" y="17"/>
                </a:lnTo>
                <a:lnTo>
                  <a:pt x="523" y="17"/>
                </a:lnTo>
                <a:lnTo>
                  <a:pt x="514" y="9"/>
                </a:lnTo>
                <a:lnTo>
                  <a:pt x="514" y="9"/>
                </a:lnTo>
                <a:lnTo>
                  <a:pt x="514" y="9"/>
                </a:lnTo>
                <a:lnTo>
                  <a:pt x="505" y="9"/>
                </a:lnTo>
                <a:lnTo>
                  <a:pt x="505" y="9"/>
                </a:lnTo>
                <a:lnTo>
                  <a:pt x="496" y="0"/>
                </a:lnTo>
                <a:lnTo>
                  <a:pt x="496" y="0"/>
                </a:lnTo>
                <a:lnTo>
                  <a:pt x="487" y="9"/>
                </a:lnTo>
                <a:lnTo>
                  <a:pt x="487" y="9"/>
                </a:lnTo>
                <a:lnTo>
                  <a:pt x="487" y="9"/>
                </a:lnTo>
                <a:lnTo>
                  <a:pt x="478" y="9"/>
                </a:lnTo>
                <a:lnTo>
                  <a:pt x="478" y="9"/>
                </a:lnTo>
                <a:lnTo>
                  <a:pt x="470" y="9"/>
                </a:lnTo>
                <a:lnTo>
                  <a:pt x="470" y="17"/>
                </a:lnTo>
                <a:lnTo>
                  <a:pt x="461" y="17"/>
                </a:lnTo>
                <a:lnTo>
                  <a:pt x="461" y="17"/>
                </a:lnTo>
                <a:lnTo>
                  <a:pt x="452" y="26"/>
                </a:lnTo>
                <a:lnTo>
                  <a:pt x="452" y="26"/>
                </a:lnTo>
                <a:lnTo>
                  <a:pt x="452" y="26"/>
                </a:lnTo>
                <a:lnTo>
                  <a:pt x="443" y="35"/>
                </a:lnTo>
                <a:lnTo>
                  <a:pt x="443" y="35"/>
                </a:lnTo>
                <a:lnTo>
                  <a:pt x="434" y="35"/>
                </a:lnTo>
                <a:lnTo>
                  <a:pt x="434" y="44"/>
                </a:lnTo>
                <a:lnTo>
                  <a:pt x="425" y="44"/>
                </a:lnTo>
                <a:lnTo>
                  <a:pt x="425" y="44"/>
                </a:lnTo>
                <a:lnTo>
                  <a:pt x="425" y="44"/>
                </a:lnTo>
                <a:lnTo>
                  <a:pt x="416" y="53"/>
                </a:lnTo>
                <a:lnTo>
                  <a:pt x="416" y="53"/>
                </a:lnTo>
                <a:lnTo>
                  <a:pt x="408" y="53"/>
                </a:lnTo>
                <a:lnTo>
                  <a:pt x="408" y="53"/>
                </a:lnTo>
                <a:lnTo>
                  <a:pt x="408" y="62"/>
                </a:lnTo>
                <a:lnTo>
                  <a:pt x="399" y="62"/>
                </a:lnTo>
                <a:lnTo>
                  <a:pt x="399" y="62"/>
                </a:lnTo>
                <a:lnTo>
                  <a:pt x="390" y="62"/>
                </a:lnTo>
                <a:lnTo>
                  <a:pt x="390" y="62"/>
                </a:lnTo>
                <a:lnTo>
                  <a:pt x="381" y="62"/>
                </a:lnTo>
                <a:lnTo>
                  <a:pt x="381" y="62"/>
                </a:lnTo>
                <a:lnTo>
                  <a:pt x="381" y="71"/>
                </a:lnTo>
                <a:lnTo>
                  <a:pt x="372" y="71"/>
                </a:lnTo>
                <a:lnTo>
                  <a:pt x="372" y="71"/>
                </a:lnTo>
                <a:lnTo>
                  <a:pt x="363" y="71"/>
                </a:lnTo>
                <a:lnTo>
                  <a:pt x="363" y="71"/>
                </a:lnTo>
                <a:lnTo>
                  <a:pt x="354" y="71"/>
                </a:lnTo>
                <a:lnTo>
                  <a:pt x="354" y="80"/>
                </a:lnTo>
                <a:lnTo>
                  <a:pt x="354" y="80"/>
                </a:lnTo>
                <a:lnTo>
                  <a:pt x="345" y="80"/>
                </a:lnTo>
                <a:lnTo>
                  <a:pt x="345" y="80"/>
                </a:lnTo>
                <a:lnTo>
                  <a:pt x="337" y="80"/>
                </a:lnTo>
                <a:lnTo>
                  <a:pt x="337" y="88"/>
                </a:lnTo>
                <a:lnTo>
                  <a:pt x="328" y="88"/>
                </a:lnTo>
                <a:lnTo>
                  <a:pt x="328" y="88"/>
                </a:lnTo>
                <a:lnTo>
                  <a:pt x="328" y="88"/>
                </a:lnTo>
                <a:lnTo>
                  <a:pt x="319" y="88"/>
                </a:lnTo>
                <a:lnTo>
                  <a:pt x="319" y="97"/>
                </a:lnTo>
                <a:lnTo>
                  <a:pt x="310" y="97"/>
                </a:lnTo>
                <a:lnTo>
                  <a:pt x="310" y="97"/>
                </a:lnTo>
                <a:lnTo>
                  <a:pt x="301" y="97"/>
                </a:lnTo>
                <a:lnTo>
                  <a:pt x="301" y="106"/>
                </a:lnTo>
                <a:lnTo>
                  <a:pt x="301" y="106"/>
                </a:lnTo>
                <a:lnTo>
                  <a:pt x="292" y="106"/>
                </a:lnTo>
                <a:lnTo>
                  <a:pt x="292" y="106"/>
                </a:lnTo>
                <a:lnTo>
                  <a:pt x="283" y="115"/>
                </a:lnTo>
                <a:lnTo>
                  <a:pt x="283" y="115"/>
                </a:lnTo>
                <a:lnTo>
                  <a:pt x="275" y="115"/>
                </a:lnTo>
                <a:lnTo>
                  <a:pt x="275" y="115"/>
                </a:lnTo>
                <a:lnTo>
                  <a:pt x="275" y="115"/>
                </a:lnTo>
                <a:lnTo>
                  <a:pt x="266" y="115"/>
                </a:lnTo>
                <a:lnTo>
                  <a:pt x="266" y="124"/>
                </a:lnTo>
                <a:lnTo>
                  <a:pt x="257" y="124"/>
                </a:lnTo>
                <a:lnTo>
                  <a:pt x="257" y="124"/>
                </a:lnTo>
                <a:lnTo>
                  <a:pt x="248" y="124"/>
                </a:lnTo>
                <a:lnTo>
                  <a:pt x="248" y="124"/>
                </a:lnTo>
                <a:lnTo>
                  <a:pt x="248" y="124"/>
                </a:lnTo>
                <a:lnTo>
                  <a:pt x="239" y="124"/>
                </a:lnTo>
                <a:lnTo>
                  <a:pt x="239" y="124"/>
                </a:lnTo>
                <a:lnTo>
                  <a:pt x="230" y="124"/>
                </a:lnTo>
                <a:lnTo>
                  <a:pt x="230" y="124"/>
                </a:lnTo>
                <a:lnTo>
                  <a:pt x="221" y="124"/>
                </a:lnTo>
                <a:lnTo>
                  <a:pt x="221" y="124"/>
                </a:lnTo>
                <a:lnTo>
                  <a:pt x="221" y="124"/>
                </a:lnTo>
                <a:lnTo>
                  <a:pt x="212" y="124"/>
                </a:lnTo>
                <a:lnTo>
                  <a:pt x="212" y="133"/>
                </a:lnTo>
                <a:lnTo>
                  <a:pt x="204" y="133"/>
                </a:lnTo>
                <a:lnTo>
                  <a:pt x="204" y="133"/>
                </a:lnTo>
                <a:lnTo>
                  <a:pt x="195" y="133"/>
                </a:lnTo>
                <a:lnTo>
                  <a:pt x="195" y="133"/>
                </a:lnTo>
                <a:lnTo>
                  <a:pt x="195" y="133"/>
                </a:lnTo>
                <a:lnTo>
                  <a:pt x="186" y="133"/>
                </a:lnTo>
                <a:lnTo>
                  <a:pt x="186" y="133"/>
                </a:lnTo>
                <a:lnTo>
                  <a:pt x="177" y="133"/>
                </a:lnTo>
                <a:lnTo>
                  <a:pt x="177" y="133"/>
                </a:lnTo>
                <a:lnTo>
                  <a:pt x="168" y="133"/>
                </a:lnTo>
                <a:lnTo>
                  <a:pt x="168" y="133"/>
                </a:lnTo>
                <a:lnTo>
                  <a:pt x="168" y="142"/>
                </a:lnTo>
                <a:lnTo>
                  <a:pt x="159" y="142"/>
                </a:lnTo>
                <a:lnTo>
                  <a:pt x="159" y="142"/>
                </a:lnTo>
                <a:lnTo>
                  <a:pt x="150" y="142"/>
                </a:lnTo>
                <a:lnTo>
                  <a:pt x="150" y="142"/>
                </a:lnTo>
                <a:lnTo>
                  <a:pt x="142" y="142"/>
                </a:lnTo>
                <a:lnTo>
                  <a:pt x="142" y="142"/>
                </a:lnTo>
                <a:lnTo>
                  <a:pt x="142" y="142"/>
                </a:lnTo>
                <a:lnTo>
                  <a:pt x="133" y="142"/>
                </a:lnTo>
                <a:lnTo>
                  <a:pt x="133" y="142"/>
                </a:lnTo>
                <a:lnTo>
                  <a:pt x="124" y="142"/>
                </a:lnTo>
                <a:lnTo>
                  <a:pt x="124" y="142"/>
                </a:lnTo>
                <a:lnTo>
                  <a:pt x="115" y="142"/>
                </a:lnTo>
                <a:lnTo>
                  <a:pt x="115" y="150"/>
                </a:lnTo>
                <a:lnTo>
                  <a:pt x="115" y="150"/>
                </a:lnTo>
                <a:lnTo>
                  <a:pt x="106" y="150"/>
                </a:lnTo>
                <a:lnTo>
                  <a:pt x="106" y="150"/>
                </a:lnTo>
                <a:lnTo>
                  <a:pt x="97" y="150"/>
                </a:lnTo>
                <a:lnTo>
                  <a:pt x="97" y="150"/>
                </a:lnTo>
                <a:lnTo>
                  <a:pt x="88" y="150"/>
                </a:lnTo>
                <a:lnTo>
                  <a:pt x="88" y="150"/>
                </a:lnTo>
                <a:lnTo>
                  <a:pt x="88" y="150"/>
                </a:lnTo>
                <a:lnTo>
                  <a:pt x="79" y="150"/>
                </a:lnTo>
                <a:lnTo>
                  <a:pt x="79" y="150"/>
                </a:lnTo>
                <a:lnTo>
                  <a:pt x="71" y="150"/>
                </a:lnTo>
                <a:lnTo>
                  <a:pt x="71" y="150"/>
                </a:lnTo>
                <a:lnTo>
                  <a:pt x="62" y="150"/>
                </a:lnTo>
                <a:lnTo>
                  <a:pt x="62" y="150"/>
                </a:lnTo>
                <a:lnTo>
                  <a:pt x="62" y="150"/>
                </a:lnTo>
                <a:lnTo>
                  <a:pt x="53" y="150"/>
                </a:lnTo>
                <a:lnTo>
                  <a:pt x="53" y="150"/>
                </a:lnTo>
                <a:lnTo>
                  <a:pt x="44" y="150"/>
                </a:lnTo>
                <a:lnTo>
                  <a:pt x="44" y="150"/>
                </a:lnTo>
                <a:lnTo>
                  <a:pt x="35" y="150"/>
                </a:lnTo>
                <a:lnTo>
                  <a:pt x="35" y="150"/>
                </a:lnTo>
                <a:lnTo>
                  <a:pt x="35" y="150"/>
                </a:lnTo>
                <a:lnTo>
                  <a:pt x="26" y="150"/>
                </a:lnTo>
                <a:lnTo>
                  <a:pt x="26" y="150"/>
                </a:lnTo>
                <a:lnTo>
                  <a:pt x="17" y="150"/>
                </a:lnTo>
                <a:lnTo>
                  <a:pt x="17" y="150"/>
                </a:lnTo>
                <a:lnTo>
                  <a:pt x="9" y="150"/>
                </a:lnTo>
                <a:lnTo>
                  <a:pt x="9" y="150"/>
                </a:lnTo>
                <a:lnTo>
                  <a:pt x="9" y="150"/>
                </a:lnTo>
                <a:lnTo>
                  <a:pt x="0" y="150"/>
                </a:lnTo>
                <a:lnTo>
                  <a:pt x="0" y="150"/>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7" name="Freeform 74"/>
          <p:cNvSpPr>
            <a:spLocks/>
          </p:cNvSpPr>
          <p:nvPr/>
        </p:nvSpPr>
        <p:spPr bwMode="auto">
          <a:xfrm>
            <a:off x="2786439" y="2542499"/>
            <a:ext cx="2137790" cy="200920"/>
          </a:xfrm>
          <a:custGeom>
            <a:avLst/>
            <a:gdLst>
              <a:gd name="T0" fmla="*/ 1578 w 1596"/>
              <a:gd name="T1" fmla="*/ 150 h 150"/>
              <a:gd name="T2" fmla="*/ 1551 w 1596"/>
              <a:gd name="T3" fmla="*/ 150 h 150"/>
              <a:gd name="T4" fmla="*/ 1525 w 1596"/>
              <a:gd name="T5" fmla="*/ 150 h 150"/>
              <a:gd name="T6" fmla="*/ 1498 w 1596"/>
              <a:gd name="T7" fmla="*/ 150 h 150"/>
              <a:gd name="T8" fmla="*/ 1472 w 1596"/>
              <a:gd name="T9" fmla="*/ 150 h 150"/>
              <a:gd name="T10" fmla="*/ 1445 w 1596"/>
              <a:gd name="T11" fmla="*/ 150 h 150"/>
              <a:gd name="T12" fmla="*/ 1418 w 1596"/>
              <a:gd name="T13" fmla="*/ 150 h 150"/>
              <a:gd name="T14" fmla="*/ 1392 w 1596"/>
              <a:gd name="T15" fmla="*/ 150 h 150"/>
              <a:gd name="T16" fmla="*/ 1365 w 1596"/>
              <a:gd name="T17" fmla="*/ 150 h 150"/>
              <a:gd name="T18" fmla="*/ 1339 w 1596"/>
              <a:gd name="T19" fmla="*/ 150 h 150"/>
              <a:gd name="T20" fmla="*/ 1312 w 1596"/>
              <a:gd name="T21" fmla="*/ 150 h 150"/>
              <a:gd name="T22" fmla="*/ 1285 w 1596"/>
              <a:gd name="T23" fmla="*/ 150 h 150"/>
              <a:gd name="T24" fmla="*/ 1259 w 1596"/>
              <a:gd name="T25" fmla="*/ 150 h 150"/>
              <a:gd name="T26" fmla="*/ 1232 w 1596"/>
              <a:gd name="T27" fmla="*/ 150 h 150"/>
              <a:gd name="T28" fmla="*/ 1206 w 1596"/>
              <a:gd name="T29" fmla="*/ 150 h 150"/>
              <a:gd name="T30" fmla="*/ 1179 w 1596"/>
              <a:gd name="T31" fmla="*/ 150 h 150"/>
              <a:gd name="T32" fmla="*/ 1152 w 1596"/>
              <a:gd name="T33" fmla="*/ 150 h 150"/>
              <a:gd name="T34" fmla="*/ 1126 w 1596"/>
              <a:gd name="T35" fmla="*/ 150 h 150"/>
              <a:gd name="T36" fmla="*/ 1099 w 1596"/>
              <a:gd name="T37" fmla="*/ 150 h 150"/>
              <a:gd name="T38" fmla="*/ 1073 w 1596"/>
              <a:gd name="T39" fmla="*/ 150 h 150"/>
              <a:gd name="T40" fmla="*/ 1046 w 1596"/>
              <a:gd name="T41" fmla="*/ 150 h 150"/>
              <a:gd name="T42" fmla="*/ 1020 w 1596"/>
              <a:gd name="T43" fmla="*/ 150 h 150"/>
              <a:gd name="T44" fmla="*/ 993 w 1596"/>
              <a:gd name="T45" fmla="*/ 150 h 150"/>
              <a:gd name="T46" fmla="*/ 966 w 1596"/>
              <a:gd name="T47" fmla="*/ 150 h 150"/>
              <a:gd name="T48" fmla="*/ 940 w 1596"/>
              <a:gd name="T49" fmla="*/ 150 h 150"/>
              <a:gd name="T50" fmla="*/ 913 w 1596"/>
              <a:gd name="T51" fmla="*/ 150 h 150"/>
              <a:gd name="T52" fmla="*/ 887 w 1596"/>
              <a:gd name="T53" fmla="*/ 150 h 150"/>
              <a:gd name="T54" fmla="*/ 860 w 1596"/>
              <a:gd name="T55" fmla="*/ 150 h 150"/>
              <a:gd name="T56" fmla="*/ 833 w 1596"/>
              <a:gd name="T57" fmla="*/ 150 h 150"/>
              <a:gd name="T58" fmla="*/ 807 w 1596"/>
              <a:gd name="T59" fmla="*/ 150 h 150"/>
              <a:gd name="T60" fmla="*/ 780 w 1596"/>
              <a:gd name="T61" fmla="*/ 142 h 150"/>
              <a:gd name="T62" fmla="*/ 754 w 1596"/>
              <a:gd name="T63" fmla="*/ 142 h 150"/>
              <a:gd name="T64" fmla="*/ 727 w 1596"/>
              <a:gd name="T65" fmla="*/ 142 h 150"/>
              <a:gd name="T66" fmla="*/ 700 w 1596"/>
              <a:gd name="T67" fmla="*/ 133 h 150"/>
              <a:gd name="T68" fmla="*/ 674 w 1596"/>
              <a:gd name="T69" fmla="*/ 133 h 150"/>
              <a:gd name="T70" fmla="*/ 647 w 1596"/>
              <a:gd name="T71" fmla="*/ 124 h 150"/>
              <a:gd name="T72" fmla="*/ 621 w 1596"/>
              <a:gd name="T73" fmla="*/ 106 h 150"/>
              <a:gd name="T74" fmla="*/ 594 w 1596"/>
              <a:gd name="T75" fmla="*/ 80 h 150"/>
              <a:gd name="T76" fmla="*/ 567 w 1596"/>
              <a:gd name="T77" fmla="*/ 53 h 150"/>
              <a:gd name="T78" fmla="*/ 541 w 1596"/>
              <a:gd name="T79" fmla="*/ 26 h 150"/>
              <a:gd name="T80" fmla="*/ 514 w 1596"/>
              <a:gd name="T81" fmla="*/ 9 h 150"/>
              <a:gd name="T82" fmla="*/ 488 w 1596"/>
              <a:gd name="T83" fmla="*/ 9 h 150"/>
              <a:gd name="T84" fmla="*/ 461 w 1596"/>
              <a:gd name="T85" fmla="*/ 26 h 150"/>
              <a:gd name="T86" fmla="*/ 434 w 1596"/>
              <a:gd name="T87" fmla="*/ 44 h 150"/>
              <a:gd name="T88" fmla="*/ 408 w 1596"/>
              <a:gd name="T89" fmla="*/ 62 h 150"/>
              <a:gd name="T90" fmla="*/ 381 w 1596"/>
              <a:gd name="T91" fmla="*/ 71 h 150"/>
              <a:gd name="T92" fmla="*/ 355 w 1596"/>
              <a:gd name="T93" fmla="*/ 80 h 150"/>
              <a:gd name="T94" fmla="*/ 328 w 1596"/>
              <a:gd name="T95" fmla="*/ 88 h 150"/>
              <a:gd name="T96" fmla="*/ 301 w 1596"/>
              <a:gd name="T97" fmla="*/ 106 h 150"/>
              <a:gd name="T98" fmla="*/ 275 w 1596"/>
              <a:gd name="T99" fmla="*/ 115 h 150"/>
              <a:gd name="T100" fmla="*/ 248 w 1596"/>
              <a:gd name="T101" fmla="*/ 124 h 150"/>
              <a:gd name="T102" fmla="*/ 222 w 1596"/>
              <a:gd name="T103" fmla="*/ 124 h 150"/>
              <a:gd name="T104" fmla="*/ 195 w 1596"/>
              <a:gd name="T105" fmla="*/ 133 h 150"/>
              <a:gd name="T106" fmla="*/ 168 w 1596"/>
              <a:gd name="T107" fmla="*/ 142 h 150"/>
              <a:gd name="T108" fmla="*/ 142 w 1596"/>
              <a:gd name="T109" fmla="*/ 142 h 150"/>
              <a:gd name="T110" fmla="*/ 115 w 1596"/>
              <a:gd name="T111" fmla="*/ 150 h 150"/>
              <a:gd name="T112" fmla="*/ 89 w 1596"/>
              <a:gd name="T113" fmla="*/ 150 h 150"/>
              <a:gd name="T114" fmla="*/ 62 w 1596"/>
              <a:gd name="T115" fmla="*/ 150 h 150"/>
              <a:gd name="T116" fmla="*/ 35 w 1596"/>
              <a:gd name="T117" fmla="*/ 150 h 150"/>
              <a:gd name="T118" fmla="*/ 9 w 1596"/>
              <a:gd name="T119"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96" h="150">
                <a:moveTo>
                  <a:pt x="1596" y="150"/>
                </a:moveTo>
                <a:lnTo>
                  <a:pt x="1596" y="150"/>
                </a:lnTo>
                <a:lnTo>
                  <a:pt x="1587" y="150"/>
                </a:lnTo>
                <a:lnTo>
                  <a:pt x="1587" y="150"/>
                </a:lnTo>
                <a:lnTo>
                  <a:pt x="1578" y="150"/>
                </a:lnTo>
                <a:lnTo>
                  <a:pt x="1578" y="150"/>
                </a:lnTo>
                <a:lnTo>
                  <a:pt x="1578" y="150"/>
                </a:lnTo>
                <a:lnTo>
                  <a:pt x="1569" y="150"/>
                </a:lnTo>
                <a:lnTo>
                  <a:pt x="1569" y="150"/>
                </a:lnTo>
                <a:lnTo>
                  <a:pt x="1560" y="150"/>
                </a:lnTo>
                <a:lnTo>
                  <a:pt x="1560" y="150"/>
                </a:lnTo>
                <a:lnTo>
                  <a:pt x="1551" y="150"/>
                </a:lnTo>
                <a:lnTo>
                  <a:pt x="1551" y="150"/>
                </a:lnTo>
                <a:lnTo>
                  <a:pt x="1551" y="150"/>
                </a:lnTo>
                <a:lnTo>
                  <a:pt x="1543" y="150"/>
                </a:lnTo>
                <a:lnTo>
                  <a:pt x="1543" y="150"/>
                </a:lnTo>
                <a:lnTo>
                  <a:pt x="1534" y="150"/>
                </a:lnTo>
                <a:lnTo>
                  <a:pt x="1534" y="150"/>
                </a:lnTo>
                <a:lnTo>
                  <a:pt x="1525" y="150"/>
                </a:lnTo>
                <a:lnTo>
                  <a:pt x="1525" y="150"/>
                </a:lnTo>
                <a:lnTo>
                  <a:pt x="1525" y="150"/>
                </a:lnTo>
                <a:lnTo>
                  <a:pt x="1516" y="150"/>
                </a:lnTo>
                <a:lnTo>
                  <a:pt x="1516" y="150"/>
                </a:lnTo>
                <a:lnTo>
                  <a:pt x="1507" y="150"/>
                </a:lnTo>
                <a:lnTo>
                  <a:pt x="1507" y="150"/>
                </a:lnTo>
                <a:lnTo>
                  <a:pt x="1498" y="150"/>
                </a:lnTo>
                <a:lnTo>
                  <a:pt x="1498" y="150"/>
                </a:lnTo>
                <a:lnTo>
                  <a:pt x="1498" y="150"/>
                </a:lnTo>
                <a:lnTo>
                  <a:pt x="1489" y="150"/>
                </a:lnTo>
                <a:lnTo>
                  <a:pt x="1489" y="150"/>
                </a:lnTo>
                <a:lnTo>
                  <a:pt x="1481" y="150"/>
                </a:lnTo>
                <a:lnTo>
                  <a:pt x="1481" y="150"/>
                </a:lnTo>
                <a:lnTo>
                  <a:pt x="1472" y="150"/>
                </a:lnTo>
                <a:lnTo>
                  <a:pt x="1472" y="150"/>
                </a:lnTo>
                <a:lnTo>
                  <a:pt x="1472" y="150"/>
                </a:lnTo>
                <a:lnTo>
                  <a:pt x="1463" y="150"/>
                </a:lnTo>
                <a:lnTo>
                  <a:pt x="1463" y="150"/>
                </a:lnTo>
                <a:lnTo>
                  <a:pt x="1454" y="150"/>
                </a:lnTo>
                <a:lnTo>
                  <a:pt x="1454" y="150"/>
                </a:lnTo>
                <a:lnTo>
                  <a:pt x="1445" y="150"/>
                </a:lnTo>
                <a:lnTo>
                  <a:pt x="1445" y="150"/>
                </a:lnTo>
                <a:lnTo>
                  <a:pt x="1445" y="150"/>
                </a:lnTo>
                <a:lnTo>
                  <a:pt x="1436" y="150"/>
                </a:lnTo>
                <a:lnTo>
                  <a:pt x="1436" y="150"/>
                </a:lnTo>
                <a:lnTo>
                  <a:pt x="1427" y="150"/>
                </a:lnTo>
                <a:lnTo>
                  <a:pt x="1427" y="150"/>
                </a:lnTo>
                <a:lnTo>
                  <a:pt x="1418" y="150"/>
                </a:lnTo>
                <a:lnTo>
                  <a:pt x="1418" y="150"/>
                </a:lnTo>
                <a:lnTo>
                  <a:pt x="1418" y="150"/>
                </a:lnTo>
                <a:lnTo>
                  <a:pt x="1410" y="150"/>
                </a:lnTo>
                <a:lnTo>
                  <a:pt x="1410" y="150"/>
                </a:lnTo>
                <a:lnTo>
                  <a:pt x="1401" y="150"/>
                </a:lnTo>
                <a:lnTo>
                  <a:pt x="1401" y="150"/>
                </a:lnTo>
                <a:lnTo>
                  <a:pt x="1392" y="150"/>
                </a:lnTo>
                <a:lnTo>
                  <a:pt x="1392" y="150"/>
                </a:lnTo>
                <a:lnTo>
                  <a:pt x="1392" y="150"/>
                </a:lnTo>
                <a:lnTo>
                  <a:pt x="1383" y="150"/>
                </a:lnTo>
                <a:lnTo>
                  <a:pt x="1383" y="150"/>
                </a:lnTo>
                <a:lnTo>
                  <a:pt x="1374" y="150"/>
                </a:lnTo>
                <a:lnTo>
                  <a:pt x="1374" y="150"/>
                </a:lnTo>
                <a:lnTo>
                  <a:pt x="1365" y="150"/>
                </a:lnTo>
                <a:lnTo>
                  <a:pt x="1365" y="150"/>
                </a:lnTo>
                <a:lnTo>
                  <a:pt x="1365" y="150"/>
                </a:lnTo>
                <a:lnTo>
                  <a:pt x="1356" y="150"/>
                </a:lnTo>
                <a:lnTo>
                  <a:pt x="1356" y="150"/>
                </a:lnTo>
                <a:lnTo>
                  <a:pt x="1348" y="150"/>
                </a:lnTo>
                <a:lnTo>
                  <a:pt x="1348" y="150"/>
                </a:lnTo>
                <a:lnTo>
                  <a:pt x="1339" y="150"/>
                </a:lnTo>
                <a:lnTo>
                  <a:pt x="1339" y="150"/>
                </a:lnTo>
                <a:lnTo>
                  <a:pt x="1339" y="150"/>
                </a:lnTo>
                <a:lnTo>
                  <a:pt x="1330" y="150"/>
                </a:lnTo>
                <a:lnTo>
                  <a:pt x="1330" y="150"/>
                </a:lnTo>
                <a:lnTo>
                  <a:pt x="1321" y="150"/>
                </a:lnTo>
                <a:lnTo>
                  <a:pt x="1321" y="150"/>
                </a:lnTo>
                <a:lnTo>
                  <a:pt x="1312" y="150"/>
                </a:lnTo>
                <a:lnTo>
                  <a:pt x="1312" y="150"/>
                </a:lnTo>
                <a:lnTo>
                  <a:pt x="1312" y="150"/>
                </a:lnTo>
                <a:lnTo>
                  <a:pt x="1303" y="150"/>
                </a:lnTo>
                <a:lnTo>
                  <a:pt x="1303" y="150"/>
                </a:lnTo>
                <a:lnTo>
                  <a:pt x="1294" y="150"/>
                </a:lnTo>
                <a:lnTo>
                  <a:pt x="1294" y="150"/>
                </a:lnTo>
                <a:lnTo>
                  <a:pt x="1285" y="150"/>
                </a:lnTo>
                <a:lnTo>
                  <a:pt x="1285" y="150"/>
                </a:lnTo>
                <a:lnTo>
                  <a:pt x="1285" y="150"/>
                </a:lnTo>
                <a:lnTo>
                  <a:pt x="1277" y="150"/>
                </a:lnTo>
                <a:lnTo>
                  <a:pt x="1277" y="150"/>
                </a:lnTo>
                <a:lnTo>
                  <a:pt x="1268" y="150"/>
                </a:lnTo>
                <a:lnTo>
                  <a:pt x="1268" y="150"/>
                </a:lnTo>
                <a:lnTo>
                  <a:pt x="1259" y="150"/>
                </a:lnTo>
                <a:lnTo>
                  <a:pt x="1259" y="150"/>
                </a:lnTo>
                <a:lnTo>
                  <a:pt x="1259" y="150"/>
                </a:lnTo>
                <a:lnTo>
                  <a:pt x="1250" y="150"/>
                </a:lnTo>
                <a:lnTo>
                  <a:pt x="1250" y="150"/>
                </a:lnTo>
                <a:lnTo>
                  <a:pt x="1241" y="150"/>
                </a:lnTo>
                <a:lnTo>
                  <a:pt x="1241" y="150"/>
                </a:lnTo>
                <a:lnTo>
                  <a:pt x="1232" y="150"/>
                </a:lnTo>
                <a:lnTo>
                  <a:pt x="1232" y="150"/>
                </a:lnTo>
                <a:lnTo>
                  <a:pt x="1232" y="150"/>
                </a:lnTo>
                <a:lnTo>
                  <a:pt x="1223" y="150"/>
                </a:lnTo>
                <a:lnTo>
                  <a:pt x="1223" y="150"/>
                </a:lnTo>
                <a:lnTo>
                  <a:pt x="1215" y="150"/>
                </a:lnTo>
                <a:lnTo>
                  <a:pt x="1215" y="150"/>
                </a:lnTo>
                <a:lnTo>
                  <a:pt x="1206" y="150"/>
                </a:lnTo>
                <a:lnTo>
                  <a:pt x="1206" y="150"/>
                </a:lnTo>
                <a:lnTo>
                  <a:pt x="1206" y="150"/>
                </a:lnTo>
                <a:lnTo>
                  <a:pt x="1197" y="150"/>
                </a:lnTo>
                <a:lnTo>
                  <a:pt x="1197" y="150"/>
                </a:lnTo>
                <a:lnTo>
                  <a:pt x="1188" y="150"/>
                </a:lnTo>
                <a:lnTo>
                  <a:pt x="1188" y="150"/>
                </a:lnTo>
                <a:lnTo>
                  <a:pt x="1179" y="150"/>
                </a:lnTo>
                <a:lnTo>
                  <a:pt x="1179" y="150"/>
                </a:lnTo>
                <a:lnTo>
                  <a:pt x="1179" y="150"/>
                </a:lnTo>
                <a:lnTo>
                  <a:pt x="1170" y="150"/>
                </a:lnTo>
                <a:lnTo>
                  <a:pt x="1170" y="150"/>
                </a:lnTo>
                <a:lnTo>
                  <a:pt x="1161" y="150"/>
                </a:lnTo>
                <a:lnTo>
                  <a:pt x="1161" y="150"/>
                </a:lnTo>
                <a:lnTo>
                  <a:pt x="1152" y="150"/>
                </a:lnTo>
                <a:lnTo>
                  <a:pt x="1152" y="150"/>
                </a:lnTo>
                <a:lnTo>
                  <a:pt x="1152" y="150"/>
                </a:lnTo>
                <a:lnTo>
                  <a:pt x="1144" y="150"/>
                </a:lnTo>
                <a:lnTo>
                  <a:pt x="1144" y="150"/>
                </a:lnTo>
                <a:lnTo>
                  <a:pt x="1135" y="150"/>
                </a:lnTo>
                <a:lnTo>
                  <a:pt x="1135" y="150"/>
                </a:lnTo>
                <a:lnTo>
                  <a:pt x="1135" y="150"/>
                </a:lnTo>
                <a:lnTo>
                  <a:pt x="1126" y="150"/>
                </a:lnTo>
                <a:lnTo>
                  <a:pt x="1126" y="150"/>
                </a:lnTo>
                <a:lnTo>
                  <a:pt x="1117" y="150"/>
                </a:lnTo>
                <a:lnTo>
                  <a:pt x="1117" y="150"/>
                </a:lnTo>
                <a:lnTo>
                  <a:pt x="1108" y="150"/>
                </a:lnTo>
                <a:lnTo>
                  <a:pt x="1108" y="150"/>
                </a:lnTo>
                <a:lnTo>
                  <a:pt x="1099" y="150"/>
                </a:lnTo>
                <a:lnTo>
                  <a:pt x="1099" y="150"/>
                </a:lnTo>
                <a:lnTo>
                  <a:pt x="1099" y="150"/>
                </a:lnTo>
                <a:lnTo>
                  <a:pt x="1090" y="150"/>
                </a:lnTo>
                <a:lnTo>
                  <a:pt x="1090" y="150"/>
                </a:lnTo>
                <a:lnTo>
                  <a:pt x="1082" y="150"/>
                </a:lnTo>
                <a:lnTo>
                  <a:pt x="1082" y="150"/>
                </a:lnTo>
                <a:lnTo>
                  <a:pt x="1073" y="150"/>
                </a:lnTo>
                <a:lnTo>
                  <a:pt x="1073" y="150"/>
                </a:lnTo>
                <a:lnTo>
                  <a:pt x="1073" y="150"/>
                </a:lnTo>
                <a:lnTo>
                  <a:pt x="1064" y="150"/>
                </a:lnTo>
                <a:lnTo>
                  <a:pt x="1064" y="150"/>
                </a:lnTo>
                <a:lnTo>
                  <a:pt x="1055" y="150"/>
                </a:lnTo>
                <a:lnTo>
                  <a:pt x="1055" y="150"/>
                </a:lnTo>
                <a:lnTo>
                  <a:pt x="1046" y="150"/>
                </a:lnTo>
                <a:lnTo>
                  <a:pt x="1046" y="150"/>
                </a:lnTo>
                <a:lnTo>
                  <a:pt x="1046" y="150"/>
                </a:lnTo>
                <a:lnTo>
                  <a:pt x="1037" y="150"/>
                </a:lnTo>
                <a:lnTo>
                  <a:pt x="1037" y="150"/>
                </a:lnTo>
                <a:lnTo>
                  <a:pt x="1028" y="150"/>
                </a:lnTo>
                <a:lnTo>
                  <a:pt x="1028" y="150"/>
                </a:lnTo>
                <a:lnTo>
                  <a:pt x="1028" y="150"/>
                </a:lnTo>
                <a:lnTo>
                  <a:pt x="1020" y="150"/>
                </a:lnTo>
                <a:lnTo>
                  <a:pt x="1020" y="150"/>
                </a:lnTo>
                <a:lnTo>
                  <a:pt x="1011" y="150"/>
                </a:lnTo>
                <a:lnTo>
                  <a:pt x="1011" y="150"/>
                </a:lnTo>
                <a:lnTo>
                  <a:pt x="1002" y="150"/>
                </a:lnTo>
                <a:lnTo>
                  <a:pt x="1002" y="150"/>
                </a:lnTo>
                <a:lnTo>
                  <a:pt x="993" y="150"/>
                </a:lnTo>
                <a:lnTo>
                  <a:pt x="993" y="150"/>
                </a:lnTo>
                <a:lnTo>
                  <a:pt x="993" y="150"/>
                </a:lnTo>
                <a:lnTo>
                  <a:pt x="984" y="150"/>
                </a:lnTo>
                <a:lnTo>
                  <a:pt x="984" y="150"/>
                </a:lnTo>
                <a:lnTo>
                  <a:pt x="975" y="150"/>
                </a:lnTo>
                <a:lnTo>
                  <a:pt x="975" y="150"/>
                </a:lnTo>
                <a:lnTo>
                  <a:pt x="966" y="150"/>
                </a:lnTo>
                <a:lnTo>
                  <a:pt x="966" y="150"/>
                </a:lnTo>
                <a:lnTo>
                  <a:pt x="966" y="150"/>
                </a:lnTo>
                <a:lnTo>
                  <a:pt x="957" y="150"/>
                </a:lnTo>
                <a:lnTo>
                  <a:pt x="957" y="150"/>
                </a:lnTo>
                <a:lnTo>
                  <a:pt x="949" y="150"/>
                </a:lnTo>
                <a:lnTo>
                  <a:pt x="949" y="150"/>
                </a:lnTo>
                <a:lnTo>
                  <a:pt x="949" y="150"/>
                </a:lnTo>
                <a:lnTo>
                  <a:pt x="940" y="150"/>
                </a:lnTo>
                <a:lnTo>
                  <a:pt x="940" y="150"/>
                </a:lnTo>
                <a:lnTo>
                  <a:pt x="931" y="150"/>
                </a:lnTo>
                <a:lnTo>
                  <a:pt x="931" y="150"/>
                </a:lnTo>
                <a:lnTo>
                  <a:pt x="922" y="150"/>
                </a:lnTo>
                <a:lnTo>
                  <a:pt x="922" y="150"/>
                </a:lnTo>
                <a:lnTo>
                  <a:pt x="922" y="150"/>
                </a:lnTo>
                <a:lnTo>
                  <a:pt x="913" y="150"/>
                </a:lnTo>
                <a:lnTo>
                  <a:pt x="913" y="150"/>
                </a:lnTo>
                <a:lnTo>
                  <a:pt x="904" y="150"/>
                </a:lnTo>
                <a:lnTo>
                  <a:pt x="904" y="150"/>
                </a:lnTo>
                <a:lnTo>
                  <a:pt x="895" y="150"/>
                </a:lnTo>
                <a:lnTo>
                  <a:pt x="895" y="150"/>
                </a:lnTo>
                <a:lnTo>
                  <a:pt x="887" y="150"/>
                </a:lnTo>
                <a:lnTo>
                  <a:pt x="887" y="150"/>
                </a:lnTo>
                <a:lnTo>
                  <a:pt x="887" y="150"/>
                </a:lnTo>
                <a:lnTo>
                  <a:pt x="878" y="150"/>
                </a:lnTo>
                <a:lnTo>
                  <a:pt x="878" y="150"/>
                </a:lnTo>
                <a:lnTo>
                  <a:pt x="869" y="150"/>
                </a:lnTo>
                <a:lnTo>
                  <a:pt x="869" y="150"/>
                </a:lnTo>
                <a:lnTo>
                  <a:pt x="860" y="150"/>
                </a:lnTo>
                <a:lnTo>
                  <a:pt x="860" y="150"/>
                </a:lnTo>
                <a:lnTo>
                  <a:pt x="860" y="150"/>
                </a:lnTo>
                <a:lnTo>
                  <a:pt x="851" y="150"/>
                </a:lnTo>
                <a:lnTo>
                  <a:pt x="851" y="150"/>
                </a:lnTo>
                <a:lnTo>
                  <a:pt x="842" y="150"/>
                </a:lnTo>
                <a:lnTo>
                  <a:pt x="842" y="150"/>
                </a:lnTo>
                <a:lnTo>
                  <a:pt x="842" y="150"/>
                </a:lnTo>
                <a:lnTo>
                  <a:pt x="833" y="150"/>
                </a:lnTo>
                <a:lnTo>
                  <a:pt x="833" y="150"/>
                </a:lnTo>
                <a:lnTo>
                  <a:pt x="824" y="150"/>
                </a:lnTo>
                <a:lnTo>
                  <a:pt x="824" y="150"/>
                </a:lnTo>
                <a:lnTo>
                  <a:pt x="816" y="150"/>
                </a:lnTo>
                <a:lnTo>
                  <a:pt x="816" y="150"/>
                </a:lnTo>
                <a:lnTo>
                  <a:pt x="816" y="150"/>
                </a:lnTo>
                <a:lnTo>
                  <a:pt x="807" y="150"/>
                </a:lnTo>
                <a:lnTo>
                  <a:pt x="807" y="150"/>
                </a:lnTo>
                <a:lnTo>
                  <a:pt x="798" y="150"/>
                </a:lnTo>
                <a:lnTo>
                  <a:pt x="798" y="142"/>
                </a:lnTo>
                <a:lnTo>
                  <a:pt x="789" y="142"/>
                </a:lnTo>
                <a:lnTo>
                  <a:pt x="789" y="142"/>
                </a:lnTo>
                <a:lnTo>
                  <a:pt x="789" y="142"/>
                </a:lnTo>
                <a:lnTo>
                  <a:pt x="780" y="142"/>
                </a:lnTo>
                <a:lnTo>
                  <a:pt x="780" y="142"/>
                </a:lnTo>
                <a:lnTo>
                  <a:pt x="771" y="142"/>
                </a:lnTo>
                <a:lnTo>
                  <a:pt x="771" y="142"/>
                </a:lnTo>
                <a:lnTo>
                  <a:pt x="762" y="142"/>
                </a:lnTo>
                <a:lnTo>
                  <a:pt x="762" y="142"/>
                </a:lnTo>
                <a:lnTo>
                  <a:pt x="754" y="142"/>
                </a:lnTo>
                <a:lnTo>
                  <a:pt x="754" y="142"/>
                </a:lnTo>
                <a:lnTo>
                  <a:pt x="754" y="142"/>
                </a:lnTo>
                <a:lnTo>
                  <a:pt x="745" y="142"/>
                </a:lnTo>
                <a:lnTo>
                  <a:pt x="745" y="142"/>
                </a:lnTo>
                <a:lnTo>
                  <a:pt x="736" y="142"/>
                </a:lnTo>
                <a:lnTo>
                  <a:pt x="736" y="142"/>
                </a:lnTo>
                <a:lnTo>
                  <a:pt x="736" y="142"/>
                </a:lnTo>
                <a:lnTo>
                  <a:pt x="727" y="142"/>
                </a:lnTo>
                <a:lnTo>
                  <a:pt x="727" y="142"/>
                </a:lnTo>
                <a:lnTo>
                  <a:pt x="718" y="142"/>
                </a:lnTo>
                <a:lnTo>
                  <a:pt x="718" y="142"/>
                </a:lnTo>
                <a:lnTo>
                  <a:pt x="709" y="142"/>
                </a:lnTo>
                <a:lnTo>
                  <a:pt x="709" y="142"/>
                </a:lnTo>
                <a:lnTo>
                  <a:pt x="709" y="142"/>
                </a:lnTo>
                <a:lnTo>
                  <a:pt x="700" y="133"/>
                </a:lnTo>
                <a:lnTo>
                  <a:pt x="700" y="133"/>
                </a:lnTo>
                <a:lnTo>
                  <a:pt x="691" y="133"/>
                </a:lnTo>
                <a:lnTo>
                  <a:pt x="691" y="133"/>
                </a:lnTo>
                <a:lnTo>
                  <a:pt x="683" y="133"/>
                </a:lnTo>
                <a:lnTo>
                  <a:pt x="683" y="133"/>
                </a:lnTo>
                <a:lnTo>
                  <a:pt x="683" y="133"/>
                </a:lnTo>
                <a:lnTo>
                  <a:pt x="674" y="133"/>
                </a:lnTo>
                <a:lnTo>
                  <a:pt x="674" y="133"/>
                </a:lnTo>
                <a:lnTo>
                  <a:pt x="665" y="133"/>
                </a:lnTo>
                <a:lnTo>
                  <a:pt x="665" y="124"/>
                </a:lnTo>
                <a:lnTo>
                  <a:pt x="656" y="124"/>
                </a:lnTo>
                <a:lnTo>
                  <a:pt x="656" y="124"/>
                </a:lnTo>
                <a:lnTo>
                  <a:pt x="656" y="124"/>
                </a:lnTo>
                <a:lnTo>
                  <a:pt x="647" y="124"/>
                </a:lnTo>
                <a:lnTo>
                  <a:pt x="647" y="124"/>
                </a:lnTo>
                <a:lnTo>
                  <a:pt x="638" y="115"/>
                </a:lnTo>
                <a:lnTo>
                  <a:pt x="638" y="115"/>
                </a:lnTo>
                <a:lnTo>
                  <a:pt x="629" y="115"/>
                </a:lnTo>
                <a:lnTo>
                  <a:pt x="629" y="115"/>
                </a:lnTo>
                <a:lnTo>
                  <a:pt x="629" y="106"/>
                </a:lnTo>
                <a:lnTo>
                  <a:pt x="621" y="106"/>
                </a:lnTo>
                <a:lnTo>
                  <a:pt x="621" y="106"/>
                </a:lnTo>
                <a:lnTo>
                  <a:pt x="612" y="106"/>
                </a:lnTo>
                <a:lnTo>
                  <a:pt x="612" y="97"/>
                </a:lnTo>
                <a:lnTo>
                  <a:pt x="603" y="97"/>
                </a:lnTo>
                <a:lnTo>
                  <a:pt x="603" y="97"/>
                </a:lnTo>
                <a:lnTo>
                  <a:pt x="603" y="88"/>
                </a:lnTo>
                <a:lnTo>
                  <a:pt x="594" y="88"/>
                </a:lnTo>
                <a:lnTo>
                  <a:pt x="594" y="80"/>
                </a:lnTo>
                <a:lnTo>
                  <a:pt x="585" y="80"/>
                </a:lnTo>
                <a:lnTo>
                  <a:pt x="585" y="80"/>
                </a:lnTo>
                <a:lnTo>
                  <a:pt x="576" y="71"/>
                </a:lnTo>
                <a:lnTo>
                  <a:pt x="576" y="71"/>
                </a:lnTo>
                <a:lnTo>
                  <a:pt x="576" y="62"/>
                </a:lnTo>
                <a:lnTo>
                  <a:pt x="567" y="62"/>
                </a:lnTo>
                <a:lnTo>
                  <a:pt x="567" y="53"/>
                </a:lnTo>
                <a:lnTo>
                  <a:pt x="558" y="53"/>
                </a:lnTo>
                <a:lnTo>
                  <a:pt x="558" y="44"/>
                </a:lnTo>
                <a:lnTo>
                  <a:pt x="550" y="44"/>
                </a:lnTo>
                <a:lnTo>
                  <a:pt x="550" y="35"/>
                </a:lnTo>
                <a:lnTo>
                  <a:pt x="550" y="35"/>
                </a:lnTo>
                <a:lnTo>
                  <a:pt x="541" y="26"/>
                </a:lnTo>
                <a:lnTo>
                  <a:pt x="541" y="26"/>
                </a:lnTo>
                <a:lnTo>
                  <a:pt x="532" y="17"/>
                </a:lnTo>
                <a:lnTo>
                  <a:pt x="532" y="17"/>
                </a:lnTo>
                <a:lnTo>
                  <a:pt x="523" y="17"/>
                </a:lnTo>
                <a:lnTo>
                  <a:pt x="523" y="9"/>
                </a:lnTo>
                <a:lnTo>
                  <a:pt x="523" y="9"/>
                </a:lnTo>
                <a:lnTo>
                  <a:pt x="514" y="9"/>
                </a:lnTo>
                <a:lnTo>
                  <a:pt x="514" y="9"/>
                </a:lnTo>
                <a:lnTo>
                  <a:pt x="505" y="9"/>
                </a:lnTo>
                <a:lnTo>
                  <a:pt x="505" y="0"/>
                </a:lnTo>
                <a:lnTo>
                  <a:pt x="496" y="0"/>
                </a:lnTo>
                <a:lnTo>
                  <a:pt x="496" y="9"/>
                </a:lnTo>
                <a:lnTo>
                  <a:pt x="496" y="9"/>
                </a:lnTo>
                <a:lnTo>
                  <a:pt x="488" y="9"/>
                </a:lnTo>
                <a:lnTo>
                  <a:pt x="488" y="9"/>
                </a:lnTo>
                <a:lnTo>
                  <a:pt x="479" y="9"/>
                </a:lnTo>
                <a:lnTo>
                  <a:pt x="479" y="9"/>
                </a:lnTo>
                <a:lnTo>
                  <a:pt x="470" y="17"/>
                </a:lnTo>
                <a:lnTo>
                  <a:pt x="470" y="17"/>
                </a:lnTo>
                <a:lnTo>
                  <a:pt x="470" y="17"/>
                </a:lnTo>
                <a:lnTo>
                  <a:pt x="461" y="26"/>
                </a:lnTo>
                <a:lnTo>
                  <a:pt x="461" y="26"/>
                </a:lnTo>
                <a:lnTo>
                  <a:pt x="452" y="26"/>
                </a:lnTo>
                <a:lnTo>
                  <a:pt x="452" y="35"/>
                </a:lnTo>
                <a:lnTo>
                  <a:pt x="443" y="35"/>
                </a:lnTo>
                <a:lnTo>
                  <a:pt x="443" y="35"/>
                </a:lnTo>
                <a:lnTo>
                  <a:pt x="443" y="44"/>
                </a:lnTo>
                <a:lnTo>
                  <a:pt x="434" y="44"/>
                </a:lnTo>
                <a:lnTo>
                  <a:pt x="434" y="44"/>
                </a:lnTo>
                <a:lnTo>
                  <a:pt x="425" y="44"/>
                </a:lnTo>
                <a:lnTo>
                  <a:pt x="425" y="53"/>
                </a:lnTo>
                <a:lnTo>
                  <a:pt x="417" y="53"/>
                </a:lnTo>
                <a:lnTo>
                  <a:pt x="417" y="53"/>
                </a:lnTo>
                <a:lnTo>
                  <a:pt x="417" y="53"/>
                </a:lnTo>
                <a:lnTo>
                  <a:pt x="408" y="62"/>
                </a:lnTo>
                <a:lnTo>
                  <a:pt x="408" y="62"/>
                </a:lnTo>
                <a:lnTo>
                  <a:pt x="399" y="62"/>
                </a:lnTo>
                <a:lnTo>
                  <a:pt x="399" y="62"/>
                </a:lnTo>
                <a:lnTo>
                  <a:pt x="390" y="62"/>
                </a:lnTo>
                <a:lnTo>
                  <a:pt x="390" y="62"/>
                </a:lnTo>
                <a:lnTo>
                  <a:pt x="390" y="62"/>
                </a:lnTo>
                <a:lnTo>
                  <a:pt x="381" y="71"/>
                </a:lnTo>
                <a:lnTo>
                  <a:pt x="381" y="71"/>
                </a:lnTo>
                <a:lnTo>
                  <a:pt x="372" y="71"/>
                </a:lnTo>
                <a:lnTo>
                  <a:pt x="372" y="71"/>
                </a:lnTo>
                <a:lnTo>
                  <a:pt x="363" y="71"/>
                </a:lnTo>
                <a:lnTo>
                  <a:pt x="363" y="71"/>
                </a:lnTo>
                <a:lnTo>
                  <a:pt x="363" y="80"/>
                </a:lnTo>
                <a:lnTo>
                  <a:pt x="355" y="80"/>
                </a:lnTo>
                <a:lnTo>
                  <a:pt x="355" y="80"/>
                </a:lnTo>
                <a:lnTo>
                  <a:pt x="346" y="80"/>
                </a:lnTo>
                <a:lnTo>
                  <a:pt x="346" y="80"/>
                </a:lnTo>
                <a:lnTo>
                  <a:pt x="337" y="88"/>
                </a:lnTo>
                <a:lnTo>
                  <a:pt x="337" y="88"/>
                </a:lnTo>
                <a:lnTo>
                  <a:pt x="337" y="88"/>
                </a:lnTo>
                <a:lnTo>
                  <a:pt x="328" y="88"/>
                </a:lnTo>
                <a:lnTo>
                  <a:pt x="328" y="88"/>
                </a:lnTo>
                <a:lnTo>
                  <a:pt x="319" y="97"/>
                </a:lnTo>
                <a:lnTo>
                  <a:pt x="319" y="97"/>
                </a:lnTo>
                <a:lnTo>
                  <a:pt x="310" y="97"/>
                </a:lnTo>
                <a:lnTo>
                  <a:pt x="310" y="97"/>
                </a:lnTo>
                <a:lnTo>
                  <a:pt x="310" y="106"/>
                </a:lnTo>
                <a:lnTo>
                  <a:pt x="301" y="106"/>
                </a:lnTo>
                <a:lnTo>
                  <a:pt x="301" y="106"/>
                </a:lnTo>
                <a:lnTo>
                  <a:pt x="292" y="106"/>
                </a:lnTo>
                <a:lnTo>
                  <a:pt x="292" y="115"/>
                </a:lnTo>
                <a:lnTo>
                  <a:pt x="284" y="115"/>
                </a:lnTo>
                <a:lnTo>
                  <a:pt x="284" y="115"/>
                </a:lnTo>
                <a:lnTo>
                  <a:pt x="284" y="115"/>
                </a:lnTo>
                <a:lnTo>
                  <a:pt x="275" y="115"/>
                </a:lnTo>
                <a:lnTo>
                  <a:pt x="275" y="115"/>
                </a:lnTo>
                <a:lnTo>
                  <a:pt x="266" y="124"/>
                </a:lnTo>
                <a:lnTo>
                  <a:pt x="266" y="124"/>
                </a:lnTo>
                <a:lnTo>
                  <a:pt x="257" y="124"/>
                </a:lnTo>
                <a:lnTo>
                  <a:pt x="257" y="124"/>
                </a:lnTo>
                <a:lnTo>
                  <a:pt x="257" y="124"/>
                </a:lnTo>
                <a:lnTo>
                  <a:pt x="248" y="124"/>
                </a:lnTo>
                <a:lnTo>
                  <a:pt x="248" y="124"/>
                </a:lnTo>
                <a:lnTo>
                  <a:pt x="239" y="124"/>
                </a:lnTo>
                <a:lnTo>
                  <a:pt x="239" y="124"/>
                </a:lnTo>
                <a:lnTo>
                  <a:pt x="230" y="124"/>
                </a:lnTo>
                <a:lnTo>
                  <a:pt x="230" y="124"/>
                </a:lnTo>
                <a:lnTo>
                  <a:pt x="230" y="124"/>
                </a:lnTo>
                <a:lnTo>
                  <a:pt x="222" y="124"/>
                </a:lnTo>
                <a:lnTo>
                  <a:pt x="222" y="124"/>
                </a:lnTo>
                <a:lnTo>
                  <a:pt x="213" y="133"/>
                </a:lnTo>
                <a:lnTo>
                  <a:pt x="213" y="133"/>
                </a:lnTo>
                <a:lnTo>
                  <a:pt x="204" y="133"/>
                </a:lnTo>
                <a:lnTo>
                  <a:pt x="204" y="133"/>
                </a:lnTo>
                <a:lnTo>
                  <a:pt x="204" y="133"/>
                </a:lnTo>
                <a:lnTo>
                  <a:pt x="195" y="133"/>
                </a:lnTo>
                <a:lnTo>
                  <a:pt x="195" y="133"/>
                </a:lnTo>
                <a:lnTo>
                  <a:pt x="186" y="133"/>
                </a:lnTo>
                <a:lnTo>
                  <a:pt x="186" y="133"/>
                </a:lnTo>
                <a:lnTo>
                  <a:pt x="177" y="133"/>
                </a:lnTo>
                <a:lnTo>
                  <a:pt x="177" y="133"/>
                </a:lnTo>
                <a:lnTo>
                  <a:pt x="177" y="133"/>
                </a:lnTo>
                <a:lnTo>
                  <a:pt x="168" y="142"/>
                </a:lnTo>
                <a:lnTo>
                  <a:pt x="168" y="142"/>
                </a:lnTo>
                <a:lnTo>
                  <a:pt x="159" y="142"/>
                </a:lnTo>
                <a:lnTo>
                  <a:pt x="159" y="142"/>
                </a:lnTo>
                <a:lnTo>
                  <a:pt x="151" y="142"/>
                </a:lnTo>
                <a:lnTo>
                  <a:pt x="151" y="142"/>
                </a:lnTo>
                <a:lnTo>
                  <a:pt x="151" y="142"/>
                </a:lnTo>
                <a:lnTo>
                  <a:pt x="142" y="142"/>
                </a:lnTo>
                <a:lnTo>
                  <a:pt x="142" y="142"/>
                </a:lnTo>
                <a:lnTo>
                  <a:pt x="133" y="142"/>
                </a:lnTo>
                <a:lnTo>
                  <a:pt x="133" y="142"/>
                </a:lnTo>
                <a:lnTo>
                  <a:pt x="124" y="142"/>
                </a:lnTo>
                <a:lnTo>
                  <a:pt x="124" y="142"/>
                </a:lnTo>
                <a:lnTo>
                  <a:pt x="124" y="150"/>
                </a:lnTo>
                <a:lnTo>
                  <a:pt x="115" y="150"/>
                </a:lnTo>
                <a:lnTo>
                  <a:pt x="115" y="150"/>
                </a:lnTo>
                <a:lnTo>
                  <a:pt x="106" y="150"/>
                </a:lnTo>
                <a:lnTo>
                  <a:pt x="106" y="150"/>
                </a:lnTo>
                <a:lnTo>
                  <a:pt x="97" y="150"/>
                </a:lnTo>
                <a:lnTo>
                  <a:pt x="97" y="150"/>
                </a:lnTo>
                <a:lnTo>
                  <a:pt x="97" y="150"/>
                </a:lnTo>
                <a:lnTo>
                  <a:pt x="89" y="150"/>
                </a:lnTo>
                <a:lnTo>
                  <a:pt x="89" y="150"/>
                </a:lnTo>
                <a:lnTo>
                  <a:pt x="80" y="150"/>
                </a:lnTo>
                <a:lnTo>
                  <a:pt x="80" y="150"/>
                </a:lnTo>
                <a:lnTo>
                  <a:pt x="80" y="150"/>
                </a:lnTo>
                <a:lnTo>
                  <a:pt x="71" y="150"/>
                </a:lnTo>
                <a:lnTo>
                  <a:pt x="71" y="150"/>
                </a:lnTo>
                <a:lnTo>
                  <a:pt x="62" y="150"/>
                </a:lnTo>
                <a:lnTo>
                  <a:pt x="62" y="150"/>
                </a:lnTo>
                <a:lnTo>
                  <a:pt x="53" y="150"/>
                </a:lnTo>
                <a:lnTo>
                  <a:pt x="53" y="150"/>
                </a:lnTo>
                <a:lnTo>
                  <a:pt x="44" y="150"/>
                </a:lnTo>
                <a:lnTo>
                  <a:pt x="44" y="150"/>
                </a:lnTo>
                <a:lnTo>
                  <a:pt x="44" y="150"/>
                </a:lnTo>
                <a:lnTo>
                  <a:pt x="35" y="150"/>
                </a:lnTo>
                <a:lnTo>
                  <a:pt x="35" y="150"/>
                </a:lnTo>
                <a:lnTo>
                  <a:pt x="26" y="150"/>
                </a:lnTo>
                <a:lnTo>
                  <a:pt x="26" y="150"/>
                </a:lnTo>
                <a:lnTo>
                  <a:pt x="18" y="150"/>
                </a:lnTo>
                <a:lnTo>
                  <a:pt x="18" y="150"/>
                </a:lnTo>
                <a:lnTo>
                  <a:pt x="18" y="150"/>
                </a:lnTo>
                <a:lnTo>
                  <a:pt x="9" y="150"/>
                </a:lnTo>
                <a:lnTo>
                  <a:pt x="9" y="150"/>
                </a:lnTo>
                <a:lnTo>
                  <a:pt x="0" y="150"/>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8" name="Freeform 75"/>
          <p:cNvSpPr>
            <a:spLocks/>
          </p:cNvSpPr>
          <p:nvPr/>
        </p:nvSpPr>
        <p:spPr bwMode="auto">
          <a:xfrm>
            <a:off x="2596234" y="2127264"/>
            <a:ext cx="2137790" cy="616155"/>
          </a:xfrm>
          <a:custGeom>
            <a:avLst/>
            <a:gdLst>
              <a:gd name="T0" fmla="*/ 1569 w 1596"/>
              <a:gd name="T1" fmla="*/ 460 h 460"/>
              <a:gd name="T2" fmla="*/ 1543 w 1596"/>
              <a:gd name="T3" fmla="*/ 460 h 460"/>
              <a:gd name="T4" fmla="*/ 1516 w 1596"/>
              <a:gd name="T5" fmla="*/ 460 h 460"/>
              <a:gd name="T6" fmla="*/ 1490 w 1596"/>
              <a:gd name="T7" fmla="*/ 460 h 460"/>
              <a:gd name="T8" fmla="*/ 1463 w 1596"/>
              <a:gd name="T9" fmla="*/ 460 h 460"/>
              <a:gd name="T10" fmla="*/ 1436 w 1596"/>
              <a:gd name="T11" fmla="*/ 460 h 460"/>
              <a:gd name="T12" fmla="*/ 1410 w 1596"/>
              <a:gd name="T13" fmla="*/ 460 h 460"/>
              <a:gd name="T14" fmla="*/ 1383 w 1596"/>
              <a:gd name="T15" fmla="*/ 460 h 460"/>
              <a:gd name="T16" fmla="*/ 1357 w 1596"/>
              <a:gd name="T17" fmla="*/ 460 h 460"/>
              <a:gd name="T18" fmla="*/ 1330 w 1596"/>
              <a:gd name="T19" fmla="*/ 460 h 460"/>
              <a:gd name="T20" fmla="*/ 1303 w 1596"/>
              <a:gd name="T21" fmla="*/ 460 h 460"/>
              <a:gd name="T22" fmla="*/ 1277 w 1596"/>
              <a:gd name="T23" fmla="*/ 460 h 460"/>
              <a:gd name="T24" fmla="*/ 1250 w 1596"/>
              <a:gd name="T25" fmla="*/ 460 h 460"/>
              <a:gd name="T26" fmla="*/ 1224 w 1596"/>
              <a:gd name="T27" fmla="*/ 460 h 460"/>
              <a:gd name="T28" fmla="*/ 1197 w 1596"/>
              <a:gd name="T29" fmla="*/ 460 h 460"/>
              <a:gd name="T30" fmla="*/ 1170 w 1596"/>
              <a:gd name="T31" fmla="*/ 452 h 460"/>
              <a:gd name="T32" fmla="*/ 1144 w 1596"/>
              <a:gd name="T33" fmla="*/ 452 h 460"/>
              <a:gd name="T34" fmla="*/ 1117 w 1596"/>
              <a:gd name="T35" fmla="*/ 452 h 460"/>
              <a:gd name="T36" fmla="*/ 1091 w 1596"/>
              <a:gd name="T37" fmla="*/ 452 h 460"/>
              <a:gd name="T38" fmla="*/ 1064 w 1596"/>
              <a:gd name="T39" fmla="*/ 452 h 460"/>
              <a:gd name="T40" fmla="*/ 1037 w 1596"/>
              <a:gd name="T41" fmla="*/ 452 h 460"/>
              <a:gd name="T42" fmla="*/ 1011 w 1596"/>
              <a:gd name="T43" fmla="*/ 452 h 460"/>
              <a:gd name="T44" fmla="*/ 984 w 1596"/>
              <a:gd name="T45" fmla="*/ 443 h 460"/>
              <a:gd name="T46" fmla="*/ 958 w 1596"/>
              <a:gd name="T47" fmla="*/ 443 h 460"/>
              <a:gd name="T48" fmla="*/ 931 w 1596"/>
              <a:gd name="T49" fmla="*/ 443 h 460"/>
              <a:gd name="T50" fmla="*/ 904 w 1596"/>
              <a:gd name="T51" fmla="*/ 434 h 460"/>
              <a:gd name="T52" fmla="*/ 878 w 1596"/>
              <a:gd name="T53" fmla="*/ 434 h 460"/>
              <a:gd name="T54" fmla="*/ 851 w 1596"/>
              <a:gd name="T55" fmla="*/ 425 h 460"/>
              <a:gd name="T56" fmla="*/ 825 w 1596"/>
              <a:gd name="T57" fmla="*/ 416 h 460"/>
              <a:gd name="T58" fmla="*/ 807 w 1596"/>
              <a:gd name="T59" fmla="*/ 407 h 460"/>
              <a:gd name="T60" fmla="*/ 771 w 1596"/>
              <a:gd name="T61" fmla="*/ 381 h 460"/>
              <a:gd name="T62" fmla="*/ 745 w 1596"/>
              <a:gd name="T63" fmla="*/ 354 h 460"/>
              <a:gd name="T64" fmla="*/ 718 w 1596"/>
              <a:gd name="T65" fmla="*/ 319 h 460"/>
              <a:gd name="T66" fmla="*/ 700 w 1596"/>
              <a:gd name="T67" fmla="*/ 265 h 460"/>
              <a:gd name="T68" fmla="*/ 665 w 1596"/>
              <a:gd name="T69" fmla="*/ 203 h 460"/>
              <a:gd name="T70" fmla="*/ 638 w 1596"/>
              <a:gd name="T71" fmla="*/ 150 h 460"/>
              <a:gd name="T72" fmla="*/ 612 w 1596"/>
              <a:gd name="T73" fmla="*/ 106 h 460"/>
              <a:gd name="T74" fmla="*/ 594 w 1596"/>
              <a:gd name="T75" fmla="*/ 88 h 460"/>
              <a:gd name="T76" fmla="*/ 567 w 1596"/>
              <a:gd name="T77" fmla="*/ 62 h 460"/>
              <a:gd name="T78" fmla="*/ 532 w 1596"/>
              <a:gd name="T79" fmla="*/ 44 h 460"/>
              <a:gd name="T80" fmla="*/ 514 w 1596"/>
              <a:gd name="T81" fmla="*/ 26 h 460"/>
              <a:gd name="T82" fmla="*/ 488 w 1596"/>
              <a:gd name="T83" fmla="*/ 17 h 460"/>
              <a:gd name="T84" fmla="*/ 461 w 1596"/>
              <a:gd name="T85" fmla="*/ 9 h 460"/>
              <a:gd name="T86" fmla="*/ 426 w 1596"/>
              <a:gd name="T87" fmla="*/ 0 h 460"/>
              <a:gd name="T88" fmla="*/ 408 w 1596"/>
              <a:gd name="T89" fmla="*/ 9 h 460"/>
              <a:gd name="T90" fmla="*/ 381 w 1596"/>
              <a:gd name="T91" fmla="*/ 26 h 460"/>
              <a:gd name="T92" fmla="*/ 355 w 1596"/>
              <a:gd name="T93" fmla="*/ 62 h 460"/>
              <a:gd name="T94" fmla="*/ 319 w 1596"/>
              <a:gd name="T95" fmla="*/ 115 h 460"/>
              <a:gd name="T96" fmla="*/ 301 w 1596"/>
              <a:gd name="T97" fmla="*/ 168 h 460"/>
              <a:gd name="T98" fmla="*/ 275 w 1596"/>
              <a:gd name="T99" fmla="*/ 221 h 460"/>
              <a:gd name="T100" fmla="*/ 248 w 1596"/>
              <a:gd name="T101" fmla="*/ 257 h 460"/>
              <a:gd name="T102" fmla="*/ 222 w 1596"/>
              <a:gd name="T103" fmla="*/ 292 h 460"/>
              <a:gd name="T104" fmla="*/ 195 w 1596"/>
              <a:gd name="T105" fmla="*/ 327 h 460"/>
              <a:gd name="T106" fmla="*/ 168 w 1596"/>
              <a:gd name="T107" fmla="*/ 354 h 460"/>
              <a:gd name="T108" fmla="*/ 142 w 1596"/>
              <a:gd name="T109" fmla="*/ 381 h 460"/>
              <a:gd name="T110" fmla="*/ 115 w 1596"/>
              <a:gd name="T111" fmla="*/ 398 h 460"/>
              <a:gd name="T112" fmla="*/ 89 w 1596"/>
              <a:gd name="T113" fmla="*/ 407 h 460"/>
              <a:gd name="T114" fmla="*/ 62 w 1596"/>
              <a:gd name="T115" fmla="*/ 416 h 460"/>
              <a:gd name="T116" fmla="*/ 35 w 1596"/>
              <a:gd name="T117" fmla="*/ 425 h 460"/>
              <a:gd name="T118" fmla="*/ 9 w 1596"/>
              <a:gd name="T119" fmla="*/ 443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96" h="460">
                <a:moveTo>
                  <a:pt x="1596" y="460"/>
                </a:moveTo>
                <a:lnTo>
                  <a:pt x="1587" y="460"/>
                </a:lnTo>
                <a:lnTo>
                  <a:pt x="1587" y="460"/>
                </a:lnTo>
                <a:lnTo>
                  <a:pt x="1587" y="460"/>
                </a:lnTo>
                <a:lnTo>
                  <a:pt x="1578" y="460"/>
                </a:lnTo>
                <a:lnTo>
                  <a:pt x="1578" y="460"/>
                </a:lnTo>
                <a:lnTo>
                  <a:pt x="1569" y="460"/>
                </a:lnTo>
                <a:lnTo>
                  <a:pt x="1569" y="460"/>
                </a:lnTo>
                <a:lnTo>
                  <a:pt x="1569" y="460"/>
                </a:lnTo>
                <a:lnTo>
                  <a:pt x="1560" y="460"/>
                </a:lnTo>
                <a:lnTo>
                  <a:pt x="1560" y="460"/>
                </a:lnTo>
                <a:lnTo>
                  <a:pt x="1552" y="460"/>
                </a:lnTo>
                <a:lnTo>
                  <a:pt x="1552" y="460"/>
                </a:lnTo>
                <a:lnTo>
                  <a:pt x="1543" y="460"/>
                </a:lnTo>
                <a:lnTo>
                  <a:pt x="1543" y="460"/>
                </a:lnTo>
                <a:lnTo>
                  <a:pt x="1543" y="460"/>
                </a:lnTo>
                <a:lnTo>
                  <a:pt x="1534" y="460"/>
                </a:lnTo>
                <a:lnTo>
                  <a:pt x="1534" y="460"/>
                </a:lnTo>
                <a:lnTo>
                  <a:pt x="1525" y="460"/>
                </a:lnTo>
                <a:lnTo>
                  <a:pt x="1525" y="460"/>
                </a:lnTo>
                <a:lnTo>
                  <a:pt x="1516" y="460"/>
                </a:lnTo>
                <a:lnTo>
                  <a:pt x="1516" y="460"/>
                </a:lnTo>
                <a:lnTo>
                  <a:pt x="1516" y="460"/>
                </a:lnTo>
                <a:lnTo>
                  <a:pt x="1507" y="460"/>
                </a:lnTo>
                <a:lnTo>
                  <a:pt x="1507" y="460"/>
                </a:lnTo>
                <a:lnTo>
                  <a:pt x="1498" y="460"/>
                </a:lnTo>
                <a:lnTo>
                  <a:pt x="1498" y="460"/>
                </a:lnTo>
                <a:lnTo>
                  <a:pt x="1490" y="460"/>
                </a:lnTo>
                <a:lnTo>
                  <a:pt x="1490" y="460"/>
                </a:lnTo>
                <a:lnTo>
                  <a:pt x="1481" y="460"/>
                </a:lnTo>
                <a:lnTo>
                  <a:pt x="1481" y="460"/>
                </a:lnTo>
                <a:lnTo>
                  <a:pt x="1481" y="460"/>
                </a:lnTo>
                <a:lnTo>
                  <a:pt x="1472" y="460"/>
                </a:lnTo>
                <a:lnTo>
                  <a:pt x="1472" y="460"/>
                </a:lnTo>
                <a:lnTo>
                  <a:pt x="1463" y="460"/>
                </a:lnTo>
                <a:lnTo>
                  <a:pt x="1463" y="460"/>
                </a:lnTo>
                <a:lnTo>
                  <a:pt x="1463" y="460"/>
                </a:lnTo>
                <a:lnTo>
                  <a:pt x="1454" y="460"/>
                </a:lnTo>
                <a:lnTo>
                  <a:pt x="1454" y="460"/>
                </a:lnTo>
                <a:lnTo>
                  <a:pt x="1445" y="460"/>
                </a:lnTo>
                <a:lnTo>
                  <a:pt x="1445" y="460"/>
                </a:lnTo>
                <a:lnTo>
                  <a:pt x="1436" y="460"/>
                </a:lnTo>
                <a:lnTo>
                  <a:pt x="1436" y="460"/>
                </a:lnTo>
                <a:lnTo>
                  <a:pt x="1436" y="460"/>
                </a:lnTo>
                <a:lnTo>
                  <a:pt x="1427" y="460"/>
                </a:lnTo>
                <a:lnTo>
                  <a:pt x="1427" y="460"/>
                </a:lnTo>
                <a:lnTo>
                  <a:pt x="1419" y="460"/>
                </a:lnTo>
                <a:lnTo>
                  <a:pt x="1419" y="460"/>
                </a:lnTo>
                <a:lnTo>
                  <a:pt x="1410" y="460"/>
                </a:lnTo>
                <a:lnTo>
                  <a:pt x="1410" y="460"/>
                </a:lnTo>
                <a:lnTo>
                  <a:pt x="1410" y="460"/>
                </a:lnTo>
                <a:lnTo>
                  <a:pt x="1401" y="460"/>
                </a:lnTo>
                <a:lnTo>
                  <a:pt x="1401" y="460"/>
                </a:lnTo>
                <a:lnTo>
                  <a:pt x="1392" y="460"/>
                </a:lnTo>
                <a:lnTo>
                  <a:pt x="1392" y="460"/>
                </a:lnTo>
                <a:lnTo>
                  <a:pt x="1383" y="460"/>
                </a:lnTo>
                <a:lnTo>
                  <a:pt x="1383" y="460"/>
                </a:lnTo>
                <a:lnTo>
                  <a:pt x="1374" y="460"/>
                </a:lnTo>
                <a:lnTo>
                  <a:pt x="1374" y="460"/>
                </a:lnTo>
                <a:lnTo>
                  <a:pt x="1374" y="460"/>
                </a:lnTo>
                <a:lnTo>
                  <a:pt x="1365" y="460"/>
                </a:lnTo>
                <a:lnTo>
                  <a:pt x="1365" y="460"/>
                </a:lnTo>
                <a:lnTo>
                  <a:pt x="1357" y="460"/>
                </a:lnTo>
                <a:lnTo>
                  <a:pt x="1357" y="460"/>
                </a:lnTo>
                <a:lnTo>
                  <a:pt x="1357" y="460"/>
                </a:lnTo>
                <a:lnTo>
                  <a:pt x="1348" y="460"/>
                </a:lnTo>
                <a:lnTo>
                  <a:pt x="1348" y="460"/>
                </a:lnTo>
                <a:lnTo>
                  <a:pt x="1339" y="460"/>
                </a:lnTo>
                <a:lnTo>
                  <a:pt x="1339" y="460"/>
                </a:lnTo>
                <a:lnTo>
                  <a:pt x="1330" y="460"/>
                </a:lnTo>
                <a:lnTo>
                  <a:pt x="1330" y="460"/>
                </a:lnTo>
                <a:lnTo>
                  <a:pt x="1330" y="460"/>
                </a:lnTo>
                <a:lnTo>
                  <a:pt x="1321" y="460"/>
                </a:lnTo>
                <a:lnTo>
                  <a:pt x="1321" y="460"/>
                </a:lnTo>
                <a:lnTo>
                  <a:pt x="1312" y="460"/>
                </a:lnTo>
                <a:lnTo>
                  <a:pt x="1312" y="460"/>
                </a:lnTo>
                <a:lnTo>
                  <a:pt x="1303" y="460"/>
                </a:lnTo>
                <a:lnTo>
                  <a:pt x="1303" y="460"/>
                </a:lnTo>
                <a:lnTo>
                  <a:pt x="1303" y="460"/>
                </a:lnTo>
                <a:lnTo>
                  <a:pt x="1294" y="460"/>
                </a:lnTo>
                <a:lnTo>
                  <a:pt x="1294" y="460"/>
                </a:lnTo>
                <a:lnTo>
                  <a:pt x="1286" y="460"/>
                </a:lnTo>
                <a:lnTo>
                  <a:pt x="1286" y="460"/>
                </a:lnTo>
                <a:lnTo>
                  <a:pt x="1277" y="460"/>
                </a:lnTo>
                <a:lnTo>
                  <a:pt x="1277" y="460"/>
                </a:lnTo>
                <a:lnTo>
                  <a:pt x="1277" y="460"/>
                </a:lnTo>
                <a:lnTo>
                  <a:pt x="1268" y="460"/>
                </a:lnTo>
                <a:lnTo>
                  <a:pt x="1268" y="460"/>
                </a:lnTo>
                <a:lnTo>
                  <a:pt x="1259" y="460"/>
                </a:lnTo>
                <a:lnTo>
                  <a:pt x="1259" y="460"/>
                </a:lnTo>
                <a:lnTo>
                  <a:pt x="1250" y="460"/>
                </a:lnTo>
                <a:lnTo>
                  <a:pt x="1250" y="460"/>
                </a:lnTo>
                <a:lnTo>
                  <a:pt x="1250" y="460"/>
                </a:lnTo>
                <a:lnTo>
                  <a:pt x="1241" y="460"/>
                </a:lnTo>
                <a:lnTo>
                  <a:pt x="1241" y="460"/>
                </a:lnTo>
                <a:lnTo>
                  <a:pt x="1232" y="460"/>
                </a:lnTo>
                <a:lnTo>
                  <a:pt x="1232" y="460"/>
                </a:lnTo>
                <a:lnTo>
                  <a:pt x="1224" y="460"/>
                </a:lnTo>
                <a:lnTo>
                  <a:pt x="1224" y="460"/>
                </a:lnTo>
                <a:lnTo>
                  <a:pt x="1224" y="460"/>
                </a:lnTo>
                <a:lnTo>
                  <a:pt x="1215" y="460"/>
                </a:lnTo>
                <a:lnTo>
                  <a:pt x="1215" y="460"/>
                </a:lnTo>
                <a:lnTo>
                  <a:pt x="1206" y="460"/>
                </a:lnTo>
                <a:lnTo>
                  <a:pt x="1206" y="460"/>
                </a:lnTo>
                <a:lnTo>
                  <a:pt x="1197" y="460"/>
                </a:lnTo>
                <a:lnTo>
                  <a:pt x="1197" y="460"/>
                </a:lnTo>
                <a:lnTo>
                  <a:pt x="1197" y="460"/>
                </a:lnTo>
                <a:lnTo>
                  <a:pt x="1188" y="460"/>
                </a:lnTo>
                <a:lnTo>
                  <a:pt x="1188" y="452"/>
                </a:lnTo>
                <a:lnTo>
                  <a:pt x="1179" y="452"/>
                </a:lnTo>
                <a:lnTo>
                  <a:pt x="1179" y="452"/>
                </a:lnTo>
                <a:lnTo>
                  <a:pt x="1170" y="452"/>
                </a:lnTo>
                <a:lnTo>
                  <a:pt x="1170" y="452"/>
                </a:lnTo>
                <a:lnTo>
                  <a:pt x="1170" y="452"/>
                </a:lnTo>
                <a:lnTo>
                  <a:pt x="1162" y="452"/>
                </a:lnTo>
                <a:lnTo>
                  <a:pt x="1162" y="452"/>
                </a:lnTo>
                <a:lnTo>
                  <a:pt x="1153" y="452"/>
                </a:lnTo>
                <a:lnTo>
                  <a:pt x="1153" y="452"/>
                </a:lnTo>
                <a:lnTo>
                  <a:pt x="1144" y="452"/>
                </a:lnTo>
                <a:lnTo>
                  <a:pt x="1144" y="452"/>
                </a:lnTo>
                <a:lnTo>
                  <a:pt x="1144" y="452"/>
                </a:lnTo>
                <a:lnTo>
                  <a:pt x="1135" y="452"/>
                </a:lnTo>
                <a:lnTo>
                  <a:pt x="1135" y="452"/>
                </a:lnTo>
                <a:lnTo>
                  <a:pt x="1126" y="452"/>
                </a:lnTo>
                <a:lnTo>
                  <a:pt x="1126" y="452"/>
                </a:lnTo>
                <a:lnTo>
                  <a:pt x="1117" y="452"/>
                </a:lnTo>
                <a:lnTo>
                  <a:pt x="1117" y="452"/>
                </a:lnTo>
                <a:lnTo>
                  <a:pt x="1117" y="452"/>
                </a:lnTo>
                <a:lnTo>
                  <a:pt x="1108" y="452"/>
                </a:lnTo>
                <a:lnTo>
                  <a:pt x="1108" y="452"/>
                </a:lnTo>
                <a:lnTo>
                  <a:pt x="1099" y="452"/>
                </a:lnTo>
                <a:lnTo>
                  <a:pt x="1099" y="452"/>
                </a:lnTo>
                <a:lnTo>
                  <a:pt x="1091" y="452"/>
                </a:lnTo>
                <a:lnTo>
                  <a:pt x="1091" y="452"/>
                </a:lnTo>
                <a:lnTo>
                  <a:pt x="1091" y="452"/>
                </a:lnTo>
                <a:lnTo>
                  <a:pt x="1082" y="452"/>
                </a:lnTo>
                <a:lnTo>
                  <a:pt x="1082" y="452"/>
                </a:lnTo>
                <a:lnTo>
                  <a:pt x="1073" y="452"/>
                </a:lnTo>
                <a:lnTo>
                  <a:pt x="1073" y="452"/>
                </a:lnTo>
                <a:lnTo>
                  <a:pt x="1064" y="452"/>
                </a:lnTo>
                <a:lnTo>
                  <a:pt x="1064" y="452"/>
                </a:lnTo>
                <a:lnTo>
                  <a:pt x="1064" y="452"/>
                </a:lnTo>
                <a:lnTo>
                  <a:pt x="1055" y="452"/>
                </a:lnTo>
                <a:lnTo>
                  <a:pt x="1055" y="452"/>
                </a:lnTo>
                <a:lnTo>
                  <a:pt x="1046" y="452"/>
                </a:lnTo>
                <a:lnTo>
                  <a:pt x="1046" y="452"/>
                </a:lnTo>
                <a:lnTo>
                  <a:pt x="1037" y="452"/>
                </a:lnTo>
                <a:lnTo>
                  <a:pt x="1037" y="452"/>
                </a:lnTo>
                <a:lnTo>
                  <a:pt x="1037" y="452"/>
                </a:lnTo>
                <a:lnTo>
                  <a:pt x="1029" y="452"/>
                </a:lnTo>
                <a:lnTo>
                  <a:pt x="1029" y="452"/>
                </a:lnTo>
                <a:lnTo>
                  <a:pt x="1020" y="452"/>
                </a:lnTo>
                <a:lnTo>
                  <a:pt x="1020" y="452"/>
                </a:lnTo>
                <a:lnTo>
                  <a:pt x="1011" y="452"/>
                </a:lnTo>
                <a:lnTo>
                  <a:pt x="1011" y="452"/>
                </a:lnTo>
                <a:lnTo>
                  <a:pt x="1011" y="452"/>
                </a:lnTo>
                <a:lnTo>
                  <a:pt x="1002" y="452"/>
                </a:lnTo>
                <a:lnTo>
                  <a:pt x="1002" y="452"/>
                </a:lnTo>
                <a:lnTo>
                  <a:pt x="993" y="452"/>
                </a:lnTo>
                <a:lnTo>
                  <a:pt x="993" y="452"/>
                </a:lnTo>
                <a:lnTo>
                  <a:pt x="984" y="443"/>
                </a:lnTo>
                <a:lnTo>
                  <a:pt x="984" y="443"/>
                </a:lnTo>
                <a:lnTo>
                  <a:pt x="984" y="443"/>
                </a:lnTo>
                <a:lnTo>
                  <a:pt x="975" y="443"/>
                </a:lnTo>
                <a:lnTo>
                  <a:pt x="975" y="443"/>
                </a:lnTo>
                <a:lnTo>
                  <a:pt x="966" y="443"/>
                </a:lnTo>
                <a:lnTo>
                  <a:pt x="966" y="443"/>
                </a:lnTo>
                <a:lnTo>
                  <a:pt x="958" y="443"/>
                </a:lnTo>
                <a:lnTo>
                  <a:pt x="958" y="443"/>
                </a:lnTo>
                <a:lnTo>
                  <a:pt x="958" y="443"/>
                </a:lnTo>
                <a:lnTo>
                  <a:pt x="949" y="443"/>
                </a:lnTo>
                <a:lnTo>
                  <a:pt x="949" y="443"/>
                </a:lnTo>
                <a:lnTo>
                  <a:pt x="940" y="443"/>
                </a:lnTo>
                <a:lnTo>
                  <a:pt x="940" y="443"/>
                </a:lnTo>
                <a:lnTo>
                  <a:pt x="931" y="443"/>
                </a:lnTo>
                <a:lnTo>
                  <a:pt x="931" y="443"/>
                </a:lnTo>
                <a:lnTo>
                  <a:pt x="931" y="443"/>
                </a:lnTo>
                <a:lnTo>
                  <a:pt x="922" y="443"/>
                </a:lnTo>
                <a:lnTo>
                  <a:pt x="922" y="443"/>
                </a:lnTo>
                <a:lnTo>
                  <a:pt x="913" y="443"/>
                </a:lnTo>
                <a:lnTo>
                  <a:pt x="913" y="434"/>
                </a:lnTo>
                <a:lnTo>
                  <a:pt x="904" y="434"/>
                </a:lnTo>
                <a:lnTo>
                  <a:pt x="904" y="434"/>
                </a:lnTo>
                <a:lnTo>
                  <a:pt x="904" y="434"/>
                </a:lnTo>
                <a:lnTo>
                  <a:pt x="896" y="434"/>
                </a:lnTo>
                <a:lnTo>
                  <a:pt x="896" y="434"/>
                </a:lnTo>
                <a:lnTo>
                  <a:pt x="887" y="434"/>
                </a:lnTo>
                <a:lnTo>
                  <a:pt x="887" y="434"/>
                </a:lnTo>
                <a:lnTo>
                  <a:pt x="878" y="434"/>
                </a:lnTo>
                <a:lnTo>
                  <a:pt x="878" y="434"/>
                </a:lnTo>
                <a:lnTo>
                  <a:pt x="878" y="434"/>
                </a:lnTo>
                <a:lnTo>
                  <a:pt x="869" y="425"/>
                </a:lnTo>
                <a:lnTo>
                  <a:pt x="869" y="425"/>
                </a:lnTo>
                <a:lnTo>
                  <a:pt x="860" y="425"/>
                </a:lnTo>
                <a:lnTo>
                  <a:pt x="860" y="425"/>
                </a:lnTo>
                <a:lnTo>
                  <a:pt x="851" y="425"/>
                </a:lnTo>
                <a:lnTo>
                  <a:pt x="851" y="425"/>
                </a:lnTo>
                <a:lnTo>
                  <a:pt x="851" y="425"/>
                </a:lnTo>
                <a:lnTo>
                  <a:pt x="842" y="425"/>
                </a:lnTo>
                <a:lnTo>
                  <a:pt x="842" y="416"/>
                </a:lnTo>
                <a:lnTo>
                  <a:pt x="833" y="416"/>
                </a:lnTo>
                <a:lnTo>
                  <a:pt x="833" y="416"/>
                </a:lnTo>
                <a:lnTo>
                  <a:pt x="825" y="416"/>
                </a:lnTo>
                <a:lnTo>
                  <a:pt x="825" y="416"/>
                </a:lnTo>
                <a:lnTo>
                  <a:pt x="825" y="416"/>
                </a:lnTo>
                <a:lnTo>
                  <a:pt x="816" y="407"/>
                </a:lnTo>
                <a:lnTo>
                  <a:pt x="816" y="407"/>
                </a:lnTo>
                <a:lnTo>
                  <a:pt x="807" y="407"/>
                </a:lnTo>
                <a:lnTo>
                  <a:pt x="807" y="407"/>
                </a:lnTo>
                <a:lnTo>
                  <a:pt x="807" y="407"/>
                </a:lnTo>
                <a:lnTo>
                  <a:pt x="798" y="398"/>
                </a:lnTo>
                <a:lnTo>
                  <a:pt x="798" y="398"/>
                </a:lnTo>
                <a:lnTo>
                  <a:pt x="789" y="398"/>
                </a:lnTo>
                <a:lnTo>
                  <a:pt x="789" y="390"/>
                </a:lnTo>
                <a:lnTo>
                  <a:pt x="780" y="390"/>
                </a:lnTo>
                <a:lnTo>
                  <a:pt x="780" y="390"/>
                </a:lnTo>
                <a:lnTo>
                  <a:pt x="771" y="381"/>
                </a:lnTo>
                <a:lnTo>
                  <a:pt x="771" y="381"/>
                </a:lnTo>
                <a:lnTo>
                  <a:pt x="771" y="381"/>
                </a:lnTo>
                <a:lnTo>
                  <a:pt x="763" y="372"/>
                </a:lnTo>
                <a:lnTo>
                  <a:pt x="763" y="372"/>
                </a:lnTo>
                <a:lnTo>
                  <a:pt x="754" y="363"/>
                </a:lnTo>
                <a:lnTo>
                  <a:pt x="754" y="363"/>
                </a:lnTo>
                <a:lnTo>
                  <a:pt x="745" y="354"/>
                </a:lnTo>
                <a:lnTo>
                  <a:pt x="745" y="354"/>
                </a:lnTo>
                <a:lnTo>
                  <a:pt x="745" y="345"/>
                </a:lnTo>
                <a:lnTo>
                  <a:pt x="736" y="345"/>
                </a:lnTo>
                <a:lnTo>
                  <a:pt x="736" y="336"/>
                </a:lnTo>
                <a:lnTo>
                  <a:pt x="727" y="327"/>
                </a:lnTo>
                <a:lnTo>
                  <a:pt x="727" y="319"/>
                </a:lnTo>
                <a:lnTo>
                  <a:pt x="718" y="319"/>
                </a:lnTo>
                <a:lnTo>
                  <a:pt x="718" y="310"/>
                </a:lnTo>
                <a:lnTo>
                  <a:pt x="718" y="301"/>
                </a:lnTo>
                <a:lnTo>
                  <a:pt x="709" y="292"/>
                </a:lnTo>
                <a:lnTo>
                  <a:pt x="709" y="283"/>
                </a:lnTo>
                <a:lnTo>
                  <a:pt x="700" y="283"/>
                </a:lnTo>
                <a:lnTo>
                  <a:pt x="700" y="274"/>
                </a:lnTo>
                <a:lnTo>
                  <a:pt x="700" y="265"/>
                </a:lnTo>
                <a:lnTo>
                  <a:pt x="692" y="257"/>
                </a:lnTo>
                <a:lnTo>
                  <a:pt x="692" y="248"/>
                </a:lnTo>
                <a:lnTo>
                  <a:pt x="683" y="239"/>
                </a:lnTo>
                <a:lnTo>
                  <a:pt x="683" y="230"/>
                </a:lnTo>
                <a:lnTo>
                  <a:pt x="674" y="221"/>
                </a:lnTo>
                <a:lnTo>
                  <a:pt x="674" y="212"/>
                </a:lnTo>
                <a:lnTo>
                  <a:pt x="665" y="203"/>
                </a:lnTo>
                <a:lnTo>
                  <a:pt x="665" y="195"/>
                </a:lnTo>
                <a:lnTo>
                  <a:pt x="665" y="186"/>
                </a:lnTo>
                <a:lnTo>
                  <a:pt x="656" y="177"/>
                </a:lnTo>
                <a:lnTo>
                  <a:pt x="656" y="168"/>
                </a:lnTo>
                <a:lnTo>
                  <a:pt x="647" y="159"/>
                </a:lnTo>
                <a:lnTo>
                  <a:pt x="647" y="159"/>
                </a:lnTo>
                <a:lnTo>
                  <a:pt x="638" y="150"/>
                </a:lnTo>
                <a:lnTo>
                  <a:pt x="638" y="141"/>
                </a:lnTo>
                <a:lnTo>
                  <a:pt x="638" y="133"/>
                </a:lnTo>
                <a:lnTo>
                  <a:pt x="630" y="133"/>
                </a:lnTo>
                <a:lnTo>
                  <a:pt x="630" y="124"/>
                </a:lnTo>
                <a:lnTo>
                  <a:pt x="621" y="115"/>
                </a:lnTo>
                <a:lnTo>
                  <a:pt x="621" y="115"/>
                </a:lnTo>
                <a:lnTo>
                  <a:pt x="612" y="106"/>
                </a:lnTo>
                <a:lnTo>
                  <a:pt x="612" y="106"/>
                </a:lnTo>
                <a:lnTo>
                  <a:pt x="612" y="97"/>
                </a:lnTo>
                <a:lnTo>
                  <a:pt x="603" y="97"/>
                </a:lnTo>
                <a:lnTo>
                  <a:pt x="603" y="97"/>
                </a:lnTo>
                <a:lnTo>
                  <a:pt x="594" y="88"/>
                </a:lnTo>
                <a:lnTo>
                  <a:pt x="594" y="88"/>
                </a:lnTo>
                <a:lnTo>
                  <a:pt x="594" y="88"/>
                </a:lnTo>
                <a:lnTo>
                  <a:pt x="585" y="79"/>
                </a:lnTo>
                <a:lnTo>
                  <a:pt x="585" y="79"/>
                </a:lnTo>
                <a:lnTo>
                  <a:pt x="576" y="79"/>
                </a:lnTo>
                <a:lnTo>
                  <a:pt x="576" y="71"/>
                </a:lnTo>
                <a:lnTo>
                  <a:pt x="567" y="71"/>
                </a:lnTo>
                <a:lnTo>
                  <a:pt x="567" y="71"/>
                </a:lnTo>
                <a:lnTo>
                  <a:pt x="567" y="62"/>
                </a:lnTo>
                <a:lnTo>
                  <a:pt x="559" y="62"/>
                </a:lnTo>
                <a:lnTo>
                  <a:pt x="559" y="62"/>
                </a:lnTo>
                <a:lnTo>
                  <a:pt x="550" y="62"/>
                </a:lnTo>
                <a:lnTo>
                  <a:pt x="550" y="53"/>
                </a:lnTo>
                <a:lnTo>
                  <a:pt x="541" y="53"/>
                </a:lnTo>
                <a:lnTo>
                  <a:pt x="541" y="53"/>
                </a:lnTo>
                <a:lnTo>
                  <a:pt x="532" y="44"/>
                </a:lnTo>
                <a:lnTo>
                  <a:pt x="532" y="44"/>
                </a:lnTo>
                <a:lnTo>
                  <a:pt x="532" y="44"/>
                </a:lnTo>
                <a:lnTo>
                  <a:pt x="523" y="35"/>
                </a:lnTo>
                <a:lnTo>
                  <a:pt x="523" y="35"/>
                </a:lnTo>
                <a:lnTo>
                  <a:pt x="514" y="35"/>
                </a:lnTo>
                <a:lnTo>
                  <a:pt x="514" y="35"/>
                </a:lnTo>
                <a:lnTo>
                  <a:pt x="514" y="26"/>
                </a:lnTo>
                <a:lnTo>
                  <a:pt x="505" y="26"/>
                </a:lnTo>
                <a:lnTo>
                  <a:pt x="505" y="26"/>
                </a:lnTo>
                <a:lnTo>
                  <a:pt x="497" y="26"/>
                </a:lnTo>
                <a:lnTo>
                  <a:pt x="497" y="17"/>
                </a:lnTo>
                <a:lnTo>
                  <a:pt x="488" y="17"/>
                </a:lnTo>
                <a:lnTo>
                  <a:pt x="488" y="17"/>
                </a:lnTo>
                <a:lnTo>
                  <a:pt x="488" y="17"/>
                </a:lnTo>
                <a:lnTo>
                  <a:pt x="479" y="17"/>
                </a:lnTo>
                <a:lnTo>
                  <a:pt x="479" y="17"/>
                </a:lnTo>
                <a:lnTo>
                  <a:pt x="470" y="9"/>
                </a:lnTo>
                <a:lnTo>
                  <a:pt x="470" y="9"/>
                </a:lnTo>
                <a:lnTo>
                  <a:pt x="461" y="9"/>
                </a:lnTo>
                <a:lnTo>
                  <a:pt x="461" y="9"/>
                </a:lnTo>
                <a:lnTo>
                  <a:pt x="461" y="9"/>
                </a:lnTo>
                <a:lnTo>
                  <a:pt x="452" y="9"/>
                </a:lnTo>
                <a:lnTo>
                  <a:pt x="452" y="9"/>
                </a:lnTo>
                <a:lnTo>
                  <a:pt x="443" y="9"/>
                </a:lnTo>
                <a:lnTo>
                  <a:pt x="443" y="9"/>
                </a:lnTo>
                <a:lnTo>
                  <a:pt x="434" y="9"/>
                </a:lnTo>
                <a:lnTo>
                  <a:pt x="434" y="0"/>
                </a:lnTo>
                <a:lnTo>
                  <a:pt x="426" y="0"/>
                </a:lnTo>
                <a:lnTo>
                  <a:pt x="426" y="0"/>
                </a:lnTo>
                <a:lnTo>
                  <a:pt x="426" y="0"/>
                </a:lnTo>
                <a:lnTo>
                  <a:pt x="417" y="9"/>
                </a:lnTo>
                <a:lnTo>
                  <a:pt x="417" y="9"/>
                </a:lnTo>
                <a:lnTo>
                  <a:pt x="408" y="9"/>
                </a:lnTo>
                <a:lnTo>
                  <a:pt x="408" y="9"/>
                </a:lnTo>
                <a:lnTo>
                  <a:pt x="408" y="9"/>
                </a:lnTo>
                <a:lnTo>
                  <a:pt x="399" y="9"/>
                </a:lnTo>
                <a:lnTo>
                  <a:pt x="399" y="9"/>
                </a:lnTo>
                <a:lnTo>
                  <a:pt x="390" y="17"/>
                </a:lnTo>
                <a:lnTo>
                  <a:pt x="390" y="17"/>
                </a:lnTo>
                <a:lnTo>
                  <a:pt x="381" y="17"/>
                </a:lnTo>
                <a:lnTo>
                  <a:pt x="381" y="26"/>
                </a:lnTo>
                <a:lnTo>
                  <a:pt x="381" y="26"/>
                </a:lnTo>
                <a:lnTo>
                  <a:pt x="372" y="35"/>
                </a:lnTo>
                <a:lnTo>
                  <a:pt x="372" y="35"/>
                </a:lnTo>
                <a:lnTo>
                  <a:pt x="364" y="44"/>
                </a:lnTo>
                <a:lnTo>
                  <a:pt x="364" y="44"/>
                </a:lnTo>
                <a:lnTo>
                  <a:pt x="355" y="53"/>
                </a:lnTo>
                <a:lnTo>
                  <a:pt x="355" y="62"/>
                </a:lnTo>
                <a:lnTo>
                  <a:pt x="355" y="62"/>
                </a:lnTo>
                <a:lnTo>
                  <a:pt x="346" y="71"/>
                </a:lnTo>
                <a:lnTo>
                  <a:pt x="346" y="79"/>
                </a:lnTo>
                <a:lnTo>
                  <a:pt x="337" y="88"/>
                </a:lnTo>
                <a:lnTo>
                  <a:pt x="337" y="97"/>
                </a:lnTo>
                <a:lnTo>
                  <a:pt x="328" y="106"/>
                </a:lnTo>
                <a:lnTo>
                  <a:pt x="328" y="106"/>
                </a:lnTo>
                <a:lnTo>
                  <a:pt x="319" y="115"/>
                </a:lnTo>
                <a:lnTo>
                  <a:pt x="319" y="124"/>
                </a:lnTo>
                <a:lnTo>
                  <a:pt x="319" y="133"/>
                </a:lnTo>
                <a:lnTo>
                  <a:pt x="310" y="141"/>
                </a:lnTo>
                <a:lnTo>
                  <a:pt x="310" y="150"/>
                </a:lnTo>
                <a:lnTo>
                  <a:pt x="301" y="159"/>
                </a:lnTo>
                <a:lnTo>
                  <a:pt x="301" y="168"/>
                </a:lnTo>
                <a:lnTo>
                  <a:pt x="301" y="168"/>
                </a:lnTo>
                <a:lnTo>
                  <a:pt x="293" y="177"/>
                </a:lnTo>
                <a:lnTo>
                  <a:pt x="293" y="186"/>
                </a:lnTo>
                <a:lnTo>
                  <a:pt x="284" y="195"/>
                </a:lnTo>
                <a:lnTo>
                  <a:pt x="284" y="203"/>
                </a:lnTo>
                <a:lnTo>
                  <a:pt x="275" y="203"/>
                </a:lnTo>
                <a:lnTo>
                  <a:pt x="275" y="212"/>
                </a:lnTo>
                <a:lnTo>
                  <a:pt x="275" y="221"/>
                </a:lnTo>
                <a:lnTo>
                  <a:pt x="266" y="221"/>
                </a:lnTo>
                <a:lnTo>
                  <a:pt x="266" y="230"/>
                </a:lnTo>
                <a:lnTo>
                  <a:pt x="257" y="239"/>
                </a:lnTo>
                <a:lnTo>
                  <a:pt x="257" y="239"/>
                </a:lnTo>
                <a:lnTo>
                  <a:pt x="248" y="248"/>
                </a:lnTo>
                <a:lnTo>
                  <a:pt x="248" y="257"/>
                </a:lnTo>
                <a:lnTo>
                  <a:pt x="248" y="257"/>
                </a:lnTo>
                <a:lnTo>
                  <a:pt x="239" y="265"/>
                </a:lnTo>
                <a:lnTo>
                  <a:pt x="239" y="265"/>
                </a:lnTo>
                <a:lnTo>
                  <a:pt x="231" y="274"/>
                </a:lnTo>
                <a:lnTo>
                  <a:pt x="231" y="274"/>
                </a:lnTo>
                <a:lnTo>
                  <a:pt x="222" y="283"/>
                </a:lnTo>
                <a:lnTo>
                  <a:pt x="222" y="283"/>
                </a:lnTo>
                <a:lnTo>
                  <a:pt x="222" y="292"/>
                </a:lnTo>
                <a:lnTo>
                  <a:pt x="213" y="292"/>
                </a:lnTo>
                <a:lnTo>
                  <a:pt x="213" y="301"/>
                </a:lnTo>
                <a:lnTo>
                  <a:pt x="204" y="301"/>
                </a:lnTo>
                <a:lnTo>
                  <a:pt x="204" y="310"/>
                </a:lnTo>
                <a:lnTo>
                  <a:pt x="195" y="319"/>
                </a:lnTo>
                <a:lnTo>
                  <a:pt x="195" y="319"/>
                </a:lnTo>
                <a:lnTo>
                  <a:pt x="195" y="327"/>
                </a:lnTo>
                <a:lnTo>
                  <a:pt x="186" y="327"/>
                </a:lnTo>
                <a:lnTo>
                  <a:pt x="186" y="336"/>
                </a:lnTo>
                <a:lnTo>
                  <a:pt x="177" y="336"/>
                </a:lnTo>
                <a:lnTo>
                  <a:pt x="177" y="345"/>
                </a:lnTo>
                <a:lnTo>
                  <a:pt x="168" y="345"/>
                </a:lnTo>
                <a:lnTo>
                  <a:pt x="168" y="354"/>
                </a:lnTo>
                <a:lnTo>
                  <a:pt x="168" y="354"/>
                </a:lnTo>
                <a:lnTo>
                  <a:pt x="160" y="363"/>
                </a:lnTo>
                <a:lnTo>
                  <a:pt x="160" y="363"/>
                </a:lnTo>
                <a:lnTo>
                  <a:pt x="151" y="363"/>
                </a:lnTo>
                <a:lnTo>
                  <a:pt x="151" y="372"/>
                </a:lnTo>
                <a:lnTo>
                  <a:pt x="142" y="372"/>
                </a:lnTo>
                <a:lnTo>
                  <a:pt x="142" y="372"/>
                </a:lnTo>
                <a:lnTo>
                  <a:pt x="142" y="381"/>
                </a:lnTo>
                <a:lnTo>
                  <a:pt x="133" y="381"/>
                </a:lnTo>
                <a:lnTo>
                  <a:pt x="133" y="381"/>
                </a:lnTo>
                <a:lnTo>
                  <a:pt x="124" y="390"/>
                </a:lnTo>
                <a:lnTo>
                  <a:pt x="124" y="390"/>
                </a:lnTo>
                <a:lnTo>
                  <a:pt x="115" y="390"/>
                </a:lnTo>
                <a:lnTo>
                  <a:pt x="115" y="390"/>
                </a:lnTo>
                <a:lnTo>
                  <a:pt x="115" y="398"/>
                </a:lnTo>
                <a:lnTo>
                  <a:pt x="106" y="398"/>
                </a:lnTo>
                <a:lnTo>
                  <a:pt x="106" y="398"/>
                </a:lnTo>
                <a:lnTo>
                  <a:pt x="98" y="398"/>
                </a:lnTo>
                <a:lnTo>
                  <a:pt x="98" y="398"/>
                </a:lnTo>
                <a:lnTo>
                  <a:pt x="89" y="407"/>
                </a:lnTo>
                <a:lnTo>
                  <a:pt x="89" y="407"/>
                </a:lnTo>
                <a:lnTo>
                  <a:pt x="89" y="407"/>
                </a:lnTo>
                <a:lnTo>
                  <a:pt x="80" y="407"/>
                </a:lnTo>
                <a:lnTo>
                  <a:pt x="80" y="407"/>
                </a:lnTo>
                <a:lnTo>
                  <a:pt x="71" y="407"/>
                </a:lnTo>
                <a:lnTo>
                  <a:pt x="71" y="416"/>
                </a:lnTo>
                <a:lnTo>
                  <a:pt x="62" y="416"/>
                </a:lnTo>
                <a:lnTo>
                  <a:pt x="62" y="416"/>
                </a:lnTo>
                <a:lnTo>
                  <a:pt x="62" y="416"/>
                </a:lnTo>
                <a:lnTo>
                  <a:pt x="53" y="416"/>
                </a:lnTo>
                <a:lnTo>
                  <a:pt x="53" y="425"/>
                </a:lnTo>
                <a:lnTo>
                  <a:pt x="44" y="425"/>
                </a:lnTo>
                <a:lnTo>
                  <a:pt x="44" y="425"/>
                </a:lnTo>
                <a:lnTo>
                  <a:pt x="35" y="425"/>
                </a:lnTo>
                <a:lnTo>
                  <a:pt x="35" y="425"/>
                </a:lnTo>
                <a:lnTo>
                  <a:pt x="35" y="425"/>
                </a:lnTo>
                <a:lnTo>
                  <a:pt x="27" y="434"/>
                </a:lnTo>
                <a:lnTo>
                  <a:pt x="27" y="434"/>
                </a:lnTo>
                <a:lnTo>
                  <a:pt x="18" y="434"/>
                </a:lnTo>
                <a:lnTo>
                  <a:pt x="18" y="434"/>
                </a:lnTo>
                <a:lnTo>
                  <a:pt x="9" y="434"/>
                </a:lnTo>
                <a:lnTo>
                  <a:pt x="9" y="434"/>
                </a:lnTo>
                <a:lnTo>
                  <a:pt x="9" y="443"/>
                </a:lnTo>
                <a:lnTo>
                  <a:pt x="0" y="443"/>
                </a:lnTo>
              </a:path>
            </a:pathLst>
          </a:custGeom>
          <a:noFill/>
          <a:ln w="28575">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9" name="Freeform 76"/>
          <p:cNvSpPr>
            <a:spLocks/>
          </p:cNvSpPr>
          <p:nvPr/>
        </p:nvSpPr>
        <p:spPr bwMode="auto">
          <a:xfrm>
            <a:off x="1610387" y="2340239"/>
            <a:ext cx="1105060" cy="403180"/>
          </a:xfrm>
          <a:custGeom>
            <a:avLst/>
            <a:gdLst>
              <a:gd name="T0" fmla="*/ 807 w 825"/>
              <a:gd name="T1" fmla="*/ 301 h 301"/>
              <a:gd name="T2" fmla="*/ 789 w 825"/>
              <a:gd name="T3" fmla="*/ 301 h 301"/>
              <a:gd name="T4" fmla="*/ 771 w 825"/>
              <a:gd name="T5" fmla="*/ 301 h 301"/>
              <a:gd name="T6" fmla="*/ 754 w 825"/>
              <a:gd name="T7" fmla="*/ 301 h 301"/>
              <a:gd name="T8" fmla="*/ 736 w 825"/>
              <a:gd name="T9" fmla="*/ 293 h 301"/>
              <a:gd name="T10" fmla="*/ 718 w 825"/>
              <a:gd name="T11" fmla="*/ 293 h 301"/>
              <a:gd name="T12" fmla="*/ 701 w 825"/>
              <a:gd name="T13" fmla="*/ 284 h 301"/>
              <a:gd name="T14" fmla="*/ 683 w 825"/>
              <a:gd name="T15" fmla="*/ 275 h 301"/>
              <a:gd name="T16" fmla="*/ 665 w 825"/>
              <a:gd name="T17" fmla="*/ 266 h 301"/>
              <a:gd name="T18" fmla="*/ 647 w 825"/>
              <a:gd name="T19" fmla="*/ 257 h 301"/>
              <a:gd name="T20" fmla="*/ 630 w 825"/>
              <a:gd name="T21" fmla="*/ 248 h 301"/>
              <a:gd name="T22" fmla="*/ 612 w 825"/>
              <a:gd name="T23" fmla="*/ 231 h 301"/>
              <a:gd name="T24" fmla="*/ 594 w 825"/>
              <a:gd name="T25" fmla="*/ 213 h 301"/>
              <a:gd name="T26" fmla="*/ 576 w 825"/>
              <a:gd name="T27" fmla="*/ 195 h 301"/>
              <a:gd name="T28" fmla="*/ 568 w 825"/>
              <a:gd name="T29" fmla="*/ 168 h 301"/>
              <a:gd name="T30" fmla="*/ 550 w 825"/>
              <a:gd name="T31" fmla="*/ 151 h 301"/>
              <a:gd name="T32" fmla="*/ 532 w 825"/>
              <a:gd name="T33" fmla="*/ 124 h 301"/>
              <a:gd name="T34" fmla="*/ 514 w 825"/>
              <a:gd name="T35" fmla="*/ 98 h 301"/>
              <a:gd name="T36" fmla="*/ 497 w 825"/>
              <a:gd name="T37" fmla="*/ 80 h 301"/>
              <a:gd name="T38" fmla="*/ 479 w 825"/>
              <a:gd name="T39" fmla="*/ 53 h 301"/>
              <a:gd name="T40" fmla="*/ 461 w 825"/>
              <a:gd name="T41" fmla="*/ 36 h 301"/>
              <a:gd name="T42" fmla="*/ 443 w 825"/>
              <a:gd name="T43" fmla="*/ 27 h 301"/>
              <a:gd name="T44" fmla="*/ 426 w 825"/>
              <a:gd name="T45" fmla="*/ 9 h 301"/>
              <a:gd name="T46" fmla="*/ 408 w 825"/>
              <a:gd name="T47" fmla="*/ 0 h 301"/>
              <a:gd name="T48" fmla="*/ 390 w 825"/>
              <a:gd name="T49" fmla="*/ 0 h 301"/>
              <a:gd name="T50" fmla="*/ 372 w 825"/>
              <a:gd name="T51" fmla="*/ 0 h 301"/>
              <a:gd name="T52" fmla="*/ 355 w 825"/>
              <a:gd name="T53" fmla="*/ 9 h 301"/>
              <a:gd name="T54" fmla="*/ 337 w 825"/>
              <a:gd name="T55" fmla="*/ 18 h 301"/>
              <a:gd name="T56" fmla="*/ 319 w 825"/>
              <a:gd name="T57" fmla="*/ 36 h 301"/>
              <a:gd name="T58" fmla="*/ 302 w 825"/>
              <a:gd name="T59" fmla="*/ 53 h 301"/>
              <a:gd name="T60" fmla="*/ 284 w 825"/>
              <a:gd name="T61" fmla="*/ 71 h 301"/>
              <a:gd name="T62" fmla="*/ 266 w 825"/>
              <a:gd name="T63" fmla="*/ 89 h 301"/>
              <a:gd name="T64" fmla="*/ 248 w 825"/>
              <a:gd name="T65" fmla="*/ 115 h 301"/>
              <a:gd name="T66" fmla="*/ 231 w 825"/>
              <a:gd name="T67" fmla="*/ 133 h 301"/>
              <a:gd name="T68" fmla="*/ 213 w 825"/>
              <a:gd name="T69" fmla="*/ 160 h 301"/>
              <a:gd name="T70" fmla="*/ 195 w 825"/>
              <a:gd name="T71" fmla="*/ 177 h 301"/>
              <a:gd name="T72" fmla="*/ 177 w 825"/>
              <a:gd name="T73" fmla="*/ 195 h 301"/>
              <a:gd name="T74" fmla="*/ 160 w 825"/>
              <a:gd name="T75" fmla="*/ 213 h 301"/>
              <a:gd name="T76" fmla="*/ 142 w 825"/>
              <a:gd name="T77" fmla="*/ 231 h 301"/>
              <a:gd name="T78" fmla="*/ 124 w 825"/>
              <a:gd name="T79" fmla="*/ 239 h 301"/>
              <a:gd name="T80" fmla="*/ 107 w 825"/>
              <a:gd name="T81" fmla="*/ 248 h 301"/>
              <a:gd name="T82" fmla="*/ 89 w 825"/>
              <a:gd name="T83" fmla="*/ 266 h 301"/>
              <a:gd name="T84" fmla="*/ 71 w 825"/>
              <a:gd name="T85" fmla="*/ 275 h 301"/>
              <a:gd name="T86" fmla="*/ 53 w 825"/>
              <a:gd name="T87" fmla="*/ 275 h 301"/>
              <a:gd name="T88" fmla="*/ 36 w 825"/>
              <a:gd name="T89" fmla="*/ 284 h 301"/>
              <a:gd name="T90" fmla="*/ 18 w 825"/>
              <a:gd name="T91" fmla="*/ 293 h 301"/>
              <a:gd name="T92" fmla="*/ 0 w 825"/>
              <a:gd name="T93" fmla="*/ 293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25" h="301">
                <a:moveTo>
                  <a:pt x="825" y="301"/>
                </a:moveTo>
                <a:lnTo>
                  <a:pt x="816" y="301"/>
                </a:lnTo>
                <a:lnTo>
                  <a:pt x="807" y="301"/>
                </a:lnTo>
                <a:lnTo>
                  <a:pt x="807" y="301"/>
                </a:lnTo>
                <a:lnTo>
                  <a:pt x="798" y="301"/>
                </a:lnTo>
                <a:lnTo>
                  <a:pt x="789" y="301"/>
                </a:lnTo>
                <a:lnTo>
                  <a:pt x="789" y="301"/>
                </a:lnTo>
                <a:lnTo>
                  <a:pt x="780" y="301"/>
                </a:lnTo>
                <a:lnTo>
                  <a:pt x="771" y="301"/>
                </a:lnTo>
                <a:lnTo>
                  <a:pt x="771" y="301"/>
                </a:lnTo>
                <a:lnTo>
                  <a:pt x="763" y="301"/>
                </a:lnTo>
                <a:lnTo>
                  <a:pt x="754" y="301"/>
                </a:lnTo>
                <a:lnTo>
                  <a:pt x="754" y="301"/>
                </a:lnTo>
                <a:lnTo>
                  <a:pt x="745" y="293"/>
                </a:lnTo>
                <a:lnTo>
                  <a:pt x="736" y="293"/>
                </a:lnTo>
                <a:lnTo>
                  <a:pt x="736" y="293"/>
                </a:lnTo>
                <a:lnTo>
                  <a:pt x="727" y="293"/>
                </a:lnTo>
                <a:lnTo>
                  <a:pt x="718" y="293"/>
                </a:lnTo>
                <a:lnTo>
                  <a:pt x="718" y="293"/>
                </a:lnTo>
                <a:lnTo>
                  <a:pt x="709" y="284"/>
                </a:lnTo>
                <a:lnTo>
                  <a:pt x="701" y="284"/>
                </a:lnTo>
                <a:lnTo>
                  <a:pt x="701" y="284"/>
                </a:lnTo>
                <a:lnTo>
                  <a:pt x="692" y="284"/>
                </a:lnTo>
                <a:lnTo>
                  <a:pt x="683" y="275"/>
                </a:lnTo>
                <a:lnTo>
                  <a:pt x="683" y="275"/>
                </a:lnTo>
                <a:lnTo>
                  <a:pt x="674" y="275"/>
                </a:lnTo>
                <a:lnTo>
                  <a:pt x="665" y="266"/>
                </a:lnTo>
                <a:lnTo>
                  <a:pt x="665" y="266"/>
                </a:lnTo>
                <a:lnTo>
                  <a:pt x="656" y="266"/>
                </a:lnTo>
                <a:lnTo>
                  <a:pt x="647" y="257"/>
                </a:lnTo>
                <a:lnTo>
                  <a:pt x="647" y="257"/>
                </a:lnTo>
                <a:lnTo>
                  <a:pt x="638" y="248"/>
                </a:lnTo>
                <a:lnTo>
                  <a:pt x="630" y="248"/>
                </a:lnTo>
                <a:lnTo>
                  <a:pt x="630" y="239"/>
                </a:lnTo>
                <a:lnTo>
                  <a:pt x="621" y="239"/>
                </a:lnTo>
                <a:lnTo>
                  <a:pt x="612" y="231"/>
                </a:lnTo>
                <a:lnTo>
                  <a:pt x="612" y="222"/>
                </a:lnTo>
                <a:lnTo>
                  <a:pt x="603" y="222"/>
                </a:lnTo>
                <a:lnTo>
                  <a:pt x="594" y="213"/>
                </a:lnTo>
                <a:lnTo>
                  <a:pt x="594" y="204"/>
                </a:lnTo>
                <a:lnTo>
                  <a:pt x="585" y="204"/>
                </a:lnTo>
                <a:lnTo>
                  <a:pt x="576" y="195"/>
                </a:lnTo>
                <a:lnTo>
                  <a:pt x="576" y="186"/>
                </a:lnTo>
                <a:lnTo>
                  <a:pt x="568" y="177"/>
                </a:lnTo>
                <a:lnTo>
                  <a:pt x="568" y="168"/>
                </a:lnTo>
                <a:lnTo>
                  <a:pt x="559" y="168"/>
                </a:lnTo>
                <a:lnTo>
                  <a:pt x="550" y="160"/>
                </a:lnTo>
                <a:lnTo>
                  <a:pt x="550" y="151"/>
                </a:lnTo>
                <a:lnTo>
                  <a:pt x="541" y="142"/>
                </a:lnTo>
                <a:lnTo>
                  <a:pt x="532" y="133"/>
                </a:lnTo>
                <a:lnTo>
                  <a:pt x="532" y="124"/>
                </a:lnTo>
                <a:lnTo>
                  <a:pt x="523" y="115"/>
                </a:lnTo>
                <a:lnTo>
                  <a:pt x="514" y="106"/>
                </a:lnTo>
                <a:lnTo>
                  <a:pt x="514" y="98"/>
                </a:lnTo>
                <a:lnTo>
                  <a:pt x="505" y="98"/>
                </a:lnTo>
                <a:lnTo>
                  <a:pt x="497" y="89"/>
                </a:lnTo>
                <a:lnTo>
                  <a:pt x="497" y="80"/>
                </a:lnTo>
                <a:lnTo>
                  <a:pt x="488" y="71"/>
                </a:lnTo>
                <a:lnTo>
                  <a:pt x="479" y="62"/>
                </a:lnTo>
                <a:lnTo>
                  <a:pt x="479" y="53"/>
                </a:lnTo>
                <a:lnTo>
                  <a:pt x="470" y="53"/>
                </a:lnTo>
                <a:lnTo>
                  <a:pt x="461" y="44"/>
                </a:lnTo>
                <a:lnTo>
                  <a:pt x="461" y="36"/>
                </a:lnTo>
                <a:lnTo>
                  <a:pt x="452" y="36"/>
                </a:lnTo>
                <a:lnTo>
                  <a:pt x="443" y="27"/>
                </a:lnTo>
                <a:lnTo>
                  <a:pt x="443" y="27"/>
                </a:lnTo>
                <a:lnTo>
                  <a:pt x="435" y="18"/>
                </a:lnTo>
                <a:lnTo>
                  <a:pt x="426" y="18"/>
                </a:lnTo>
                <a:lnTo>
                  <a:pt x="426" y="9"/>
                </a:lnTo>
                <a:lnTo>
                  <a:pt x="417" y="9"/>
                </a:lnTo>
                <a:lnTo>
                  <a:pt x="408" y="9"/>
                </a:lnTo>
                <a:lnTo>
                  <a:pt x="408" y="0"/>
                </a:lnTo>
                <a:lnTo>
                  <a:pt x="399" y="0"/>
                </a:lnTo>
                <a:lnTo>
                  <a:pt x="390" y="0"/>
                </a:lnTo>
                <a:lnTo>
                  <a:pt x="390" y="0"/>
                </a:lnTo>
                <a:lnTo>
                  <a:pt x="381" y="0"/>
                </a:lnTo>
                <a:lnTo>
                  <a:pt x="381" y="0"/>
                </a:lnTo>
                <a:lnTo>
                  <a:pt x="372" y="0"/>
                </a:lnTo>
                <a:lnTo>
                  <a:pt x="364" y="0"/>
                </a:lnTo>
                <a:lnTo>
                  <a:pt x="364" y="9"/>
                </a:lnTo>
                <a:lnTo>
                  <a:pt x="355" y="9"/>
                </a:lnTo>
                <a:lnTo>
                  <a:pt x="346" y="9"/>
                </a:lnTo>
                <a:lnTo>
                  <a:pt x="346" y="18"/>
                </a:lnTo>
                <a:lnTo>
                  <a:pt x="337" y="18"/>
                </a:lnTo>
                <a:lnTo>
                  <a:pt x="328" y="27"/>
                </a:lnTo>
                <a:lnTo>
                  <a:pt x="328" y="27"/>
                </a:lnTo>
                <a:lnTo>
                  <a:pt x="319" y="36"/>
                </a:lnTo>
                <a:lnTo>
                  <a:pt x="310" y="44"/>
                </a:lnTo>
                <a:lnTo>
                  <a:pt x="310" y="44"/>
                </a:lnTo>
                <a:lnTo>
                  <a:pt x="302" y="53"/>
                </a:lnTo>
                <a:lnTo>
                  <a:pt x="293" y="53"/>
                </a:lnTo>
                <a:lnTo>
                  <a:pt x="293" y="62"/>
                </a:lnTo>
                <a:lnTo>
                  <a:pt x="284" y="71"/>
                </a:lnTo>
                <a:lnTo>
                  <a:pt x="275" y="80"/>
                </a:lnTo>
                <a:lnTo>
                  <a:pt x="275" y="89"/>
                </a:lnTo>
                <a:lnTo>
                  <a:pt x="266" y="89"/>
                </a:lnTo>
                <a:lnTo>
                  <a:pt x="257" y="98"/>
                </a:lnTo>
                <a:lnTo>
                  <a:pt x="257" y="106"/>
                </a:lnTo>
                <a:lnTo>
                  <a:pt x="248" y="115"/>
                </a:lnTo>
                <a:lnTo>
                  <a:pt x="240" y="124"/>
                </a:lnTo>
                <a:lnTo>
                  <a:pt x="240" y="133"/>
                </a:lnTo>
                <a:lnTo>
                  <a:pt x="231" y="133"/>
                </a:lnTo>
                <a:lnTo>
                  <a:pt x="222" y="142"/>
                </a:lnTo>
                <a:lnTo>
                  <a:pt x="222" y="151"/>
                </a:lnTo>
                <a:lnTo>
                  <a:pt x="213" y="160"/>
                </a:lnTo>
                <a:lnTo>
                  <a:pt x="204" y="160"/>
                </a:lnTo>
                <a:lnTo>
                  <a:pt x="204" y="168"/>
                </a:lnTo>
                <a:lnTo>
                  <a:pt x="195" y="177"/>
                </a:lnTo>
                <a:lnTo>
                  <a:pt x="186" y="186"/>
                </a:lnTo>
                <a:lnTo>
                  <a:pt x="186" y="186"/>
                </a:lnTo>
                <a:lnTo>
                  <a:pt x="177" y="195"/>
                </a:lnTo>
                <a:lnTo>
                  <a:pt x="169" y="204"/>
                </a:lnTo>
                <a:lnTo>
                  <a:pt x="169" y="204"/>
                </a:lnTo>
                <a:lnTo>
                  <a:pt x="160" y="213"/>
                </a:lnTo>
                <a:lnTo>
                  <a:pt x="151" y="213"/>
                </a:lnTo>
                <a:lnTo>
                  <a:pt x="151" y="222"/>
                </a:lnTo>
                <a:lnTo>
                  <a:pt x="142" y="231"/>
                </a:lnTo>
                <a:lnTo>
                  <a:pt x="133" y="231"/>
                </a:lnTo>
                <a:lnTo>
                  <a:pt x="133" y="239"/>
                </a:lnTo>
                <a:lnTo>
                  <a:pt x="124" y="239"/>
                </a:lnTo>
                <a:lnTo>
                  <a:pt x="115" y="248"/>
                </a:lnTo>
                <a:lnTo>
                  <a:pt x="115" y="248"/>
                </a:lnTo>
                <a:lnTo>
                  <a:pt x="107" y="248"/>
                </a:lnTo>
                <a:lnTo>
                  <a:pt x="107" y="257"/>
                </a:lnTo>
                <a:lnTo>
                  <a:pt x="98" y="257"/>
                </a:lnTo>
                <a:lnTo>
                  <a:pt x="89" y="266"/>
                </a:lnTo>
                <a:lnTo>
                  <a:pt x="89" y="266"/>
                </a:lnTo>
                <a:lnTo>
                  <a:pt x="80" y="266"/>
                </a:lnTo>
                <a:lnTo>
                  <a:pt x="71" y="275"/>
                </a:lnTo>
                <a:lnTo>
                  <a:pt x="71" y="275"/>
                </a:lnTo>
                <a:lnTo>
                  <a:pt x="62" y="275"/>
                </a:lnTo>
                <a:lnTo>
                  <a:pt x="53" y="275"/>
                </a:lnTo>
                <a:lnTo>
                  <a:pt x="53" y="284"/>
                </a:lnTo>
                <a:lnTo>
                  <a:pt x="44" y="284"/>
                </a:lnTo>
                <a:lnTo>
                  <a:pt x="36" y="284"/>
                </a:lnTo>
                <a:lnTo>
                  <a:pt x="36" y="284"/>
                </a:lnTo>
                <a:lnTo>
                  <a:pt x="27" y="284"/>
                </a:lnTo>
                <a:lnTo>
                  <a:pt x="18" y="293"/>
                </a:lnTo>
                <a:lnTo>
                  <a:pt x="18" y="293"/>
                </a:lnTo>
                <a:lnTo>
                  <a:pt x="9" y="293"/>
                </a:lnTo>
                <a:lnTo>
                  <a:pt x="0" y="293"/>
                </a:lnTo>
                <a:lnTo>
                  <a:pt x="0" y="293"/>
                </a:lnTo>
              </a:path>
            </a:pathLst>
          </a:custGeom>
          <a:noFill/>
          <a:ln w="19050">
            <a:solidFill>
              <a:srgbClr val="00FF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0" name="Rectangle 77"/>
          <p:cNvSpPr>
            <a:spLocks noChangeArrowheads="1"/>
          </p:cNvSpPr>
          <p:nvPr/>
        </p:nvSpPr>
        <p:spPr bwMode="auto">
          <a:xfrm rot="16200000">
            <a:off x="70810" y="3548620"/>
            <a:ext cx="23149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dirty="0" smtClean="0">
                <a:ln>
                  <a:noFill/>
                </a:ln>
                <a:solidFill>
                  <a:srgbClr val="000000"/>
                </a:solidFill>
                <a:effectLst/>
                <a:latin typeface="+mn-lt"/>
                <a:ea typeface="ＭＳ Ｐゴシック" pitchFamily="50" charset="-128"/>
                <a:cs typeface="ＭＳ Ｐゴシック" pitchFamily="50" charset="-128"/>
              </a:rPr>
              <a:t>intensity (arb unit)</a:t>
            </a:r>
            <a:endParaRPr kumimoji="1" lang="ja-JP" altLang="ja-JP" sz="2400" b="0" i="0" u="none" strike="noStrike" cap="none" normalizeH="0" baseline="0" dirty="0" smtClean="0">
              <a:ln>
                <a:noFill/>
              </a:ln>
              <a:solidFill>
                <a:schemeClr val="tx1"/>
              </a:solidFill>
              <a:effectLst/>
              <a:latin typeface="+mn-lt"/>
              <a:ea typeface="ＭＳ Ｐゴシック" pitchFamily="50" charset="-128"/>
              <a:cs typeface="ＭＳ Ｐゴシック" pitchFamily="50" charset="-128"/>
            </a:endParaRPr>
          </a:p>
        </p:txBody>
      </p:sp>
      <p:sp>
        <p:nvSpPr>
          <p:cNvPr id="101" name="Rectangle 78"/>
          <p:cNvSpPr>
            <a:spLocks noChangeArrowheads="1"/>
          </p:cNvSpPr>
          <p:nvPr/>
        </p:nvSpPr>
        <p:spPr bwMode="auto">
          <a:xfrm>
            <a:off x="3320886" y="6228020"/>
            <a:ext cx="24273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400" b="0" i="0" u="none" strike="noStrike" cap="none" normalizeH="0" baseline="0" dirty="0" smtClean="0">
                <a:ln>
                  <a:noFill/>
                </a:ln>
                <a:solidFill>
                  <a:srgbClr val="000000"/>
                </a:solidFill>
                <a:effectLst/>
                <a:latin typeface="+mn-lt"/>
              </a:rPr>
              <a:t>energy from </a:t>
            </a:r>
            <a:r>
              <a:rPr lang="en-US" altLang="ja-JP" sz="2400" i="1" dirty="0" smtClean="0">
                <a:solidFill>
                  <a:srgbClr val="000000"/>
                </a:solidFill>
                <a:latin typeface="+mn-lt"/>
              </a:rPr>
              <a:t>E</a:t>
            </a:r>
            <a:r>
              <a:rPr lang="en-US" altLang="ja-JP" sz="2400" baseline="-25000" dirty="0" smtClean="0">
                <a:solidFill>
                  <a:srgbClr val="000000"/>
                </a:solidFill>
                <a:latin typeface="+mn-lt"/>
              </a:rPr>
              <a:t>F</a:t>
            </a:r>
            <a:r>
              <a:rPr lang="en-US" altLang="ja-JP" sz="2400" dirty="0" smtClean="0">
                <a:solidFill>
                  <a:srgbClr val="000000"/>
                </a:solidFill>
                <a:latin typeface="+mn-lt"/>
              </a:rPr>
              <a:t> (eV)</a:t>
            </a:r>
            <a:endParaRPr kumimoji="1" lang="ja-JP" altLang="ja-JP" sz="2400" b="0" i="0" u="none" strike="noStrike" cap="none" normalizeH="0" baseline="0" dirty="0" smtClean="0">
              <a:ln>
                <a:noFill/>
              </a:ln>
              <a:solidFill>
                <a:schemeClr val="tx1"/>
              </a:solidFill>
              <a:effectLst/>
              <a:latin typeface="+mn-lt"/>
            </a:endParaRPr>
          </a:p>
        </p:txBody>
      </p:sp>
      <p:sp>
        <p:nvSpPr>
          <p:cNvPr id="112" name="Rectangle 89"/>
          <p:cNvSpPr>
            <a:spLocks noChangeArrowheads="1"/>
          </p:cNvSpPr>
          <p:nvPr/>
        </p:nvSpPr>
        <p:spPr bwMode="auto">
          <a:xfrm>
            <a:off x="7123195" y="2324592"/>
            <a:ext cx="6171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smtClean="0">
                <a:ln>
                  <a:noFill/>
                </a:ln>
                <a:solidFill>
                  <a:srgbClr val="000000"/>
                </a:solidFill>
                <a:effectLst/>
                <a:latin typeface="+mn-lt"/>
                <a:ea typeface="ＭＳ Ｐゴシック" pitchFamily="50" charset="-128"/>
                <a:cs typeface="ＭＳ Ｐゴシック" pitchFamily="50" charset="-128"/>
              </a:rPr>
              <a:t>5 ML</a:t>
            </a:r>
            <a:endParaRPr kumimoji="1" lang="ja-JP" altLang="ja-JP" sz="2400" b="0" i="0" u="none" strike="noStrike" cap="none" normalizeH="0" baseline="0" dirty="0" smtClean="0">
              <a:ln>
                <a:noFill/>
              </a:ln>
              <a:solidFill>
                <a:schemeClr val="tx1"/>
              </a:solidFill>
              <a:effectLst/>
              <a:latin typeface="+mn-lt"/>
              <a:ea typeface="ＭＳ Ｐゴシック" pitchFamily="50" charset="-128"/>
              <a:cs typeface="ＭＳ Ｐゴシック" pitchFamily="50" charset="-128"/>
            </a:endParaRPr>
          </a:p>
        </p:txBody>
      </p:sp>
      <p:sp>
        <p:nvSpPr>
          <p:cNvPr id="113" name="Rectangle 90"/>
          <p:cNvSpPr>
            <a:spLocks noChangeArrowheads="1"/>
          </p:cNvSpPr>
          <p:nvPr/>
        </p:nvSpPr>
        <p:spPr bwMode="auto">
          <a:xfrm>
            <a:off x="7123195" y="3116680"/>
            <a:ext cx="6171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smtClean="0">
                <a:ln>
                  <a:noFill/>
                </a:ln>
                <a:solidFill>
                  <a:srgbClr val="000000"/>
                </a:solidFill>
                <a:effectLst/>
                <a:latin typeface="+mn-lt"/>
                <a:ea typeface="ＭＳ Ｐゴシック" pitchFamily="50" charset="-128"/>
                <a:cs typeface="ＭＳ Ｐゴシック" pitchFamily="50" charset="-128"/>
              </a:rPr>
              <a:t>4 ML</a:t>
            </a:r>
            <a:endParaRPr kumimoji="1" lang="ja-JP" altLang="ja-JP" sz="2400" b="0" i="0" u="none" strike="noStrike" cap="none" normalizeH="0" baseline="0" dirty="0" smtClean="0">
              <a:ln>
                <a:noFill/>
              </a:ln>
              <a:solidFill>
                <a:schemeClr val="tx1"/>
              </a:solidFill>
              <a:effectLst/>
              <a:latin typeface="+mn-lt"/>
              <a:ea typeface="ＭＳ Ｐゴシック" pitchFamily="50" charset="-128"/>
              <a:cs typeface="ＭＳ Ｐゴシック" pitchFamily="50" charset="-128"/>
            </a:endParaRPr>
          </a:p>
        </p:txBody>
      </p:sp>
      <p:sp>
        <p:nvSpPr>
          <p:cNvPr id="114" name="Rectangle 91"/>
          <p:cNvSpPr>
            <a:spLocks noChangeArrowheads="1"/>
          </p:cNvSpPr>
          <p:nvPr/>
        </p:nvSpPr>
        <p:spPr bwMode="auto">
          <a:xfrm>
            <a:off x="7123195" y="3880595"/>
            <a:ext cx="6171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smtClean="0">
                <a:ln>
                  <a:noFill/>
                </a:ln>
                <a:solidFill>
                  <a:srgbClr val="000000"/>
                </a:solidFill>
                <a:effectLst/>
                <a:latin typeface="+mn-lt"/>
                <a:ea typeface="ＭＳ Ｐゴシック" pitchFamily="50" charset="-128"/>
                <a:cs typeface="ＭＳ Ｐゴシック" pitchFamily="50" charset="-128"/>
              </a:rPr>
              <a:t>3 ML</a:t>
            </a:r>
            <a:endParaRPr kumimoji="1" lang="ja-JP" altLang="ja-JP" sz="2400" b="0" i="0" u="none" strike="noStrike" cap="none" normalizeH="0" baseline="0" dirty="0" smtClean="0">
              <a:ln>
                <a:noFill/>
              </a:ln>
              <a:solidFill>
                <a:schemeClr val="tx1"/>
              </a:solidFill>
              <a:effectLst/>
              <a:latin typeface="+mn-lt"/>
              <a:ea typeface="ＭＳ Ｐゴシック" pitchFamily="50" charset="-128"/>
              <a:cs typeface="ＭＳ Ｐゴシック" pitchFamily="50" charset="-128"/>
            </a:endParaRPr>
          </a:p>
        </p:txBody>
      </p:sp>
      <p:sp>
        <p:nvSpPr>
          <p:cNvPr id="115" name="Rectangle 92"/>
          <p:cNvSpPr>
            <a:spLocks noChangeArrowheads="1"/>
          </p:cNvSpPr>
          <p:nvPr/>
        </p:nvSpPr>
        <p:spPr bwMode="auto">
          <a:xfrm>
            <a:off x="7123195" y="4674899"/>
            <a:ext cx="6171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smtClean="0">
                <a:ln>
                  <a:noFill/>
                </a:ln>
                <a:solidFill>
                  <a:srgbClr val="000000"/>
                </a:solidFill>
                <a:effectLst/>
                <a:latin typeface="+mn-lt"/>
                <a:ea typeface="ＭＳ Ｐゴシック" pitchFamily="50" charset="-128"/>
                <a:cs typeface="ＭＳ Ｐゴシック" pitchFamily="50" charset="-128"/>
              </a:rPr>
              <a:t>2 ML</a:t>
            </a:r>
            <a:endParaRPr kumimoji="1" lang="ja-JP" altLang="ja-JP" sz="2400" b="0" i="0" u="none" strike="noStrike" cap="none" normalizeH="0" baseline="0" dirty="0" smtClean="0">
              <a:ln>
                <a:noFill/>
              </a:ln>
              <a:solidFill>
                <a:schemeClr val="tx1"/>
              </a:solidFill>
              <a:effectLst/>
              <a:latin typeface="+mn-lt"/>
              <a:ea typeface="ＭＳ Ｐゴシック" pitchFamily="50" charset="-128"/>
              <a:cs typeface="ＭＳ Ｐゴシック" pitchFamily="50" charset="-128"/>
            </a:endParaRPr>
          </a:p>
        </p:txBody>
      </p:sp>
      <p:sp>
        <p:nvSpPr>
          <p:cNvPr id="116" name="Rectangle 93"/>
          <p:cNvSpPr>
            <a:spLocks noChangeArrowheads="1"/>
          </p:cNvSpPr>
          <p:nvPr/>
        </p:nvSpPr>
        <p:spPr bwMode="auto">
          <a:xfrm>
            <a:off x="7123195" y="5411606"/>
            <a:ext cx="6171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smtClean="0">
                <a:ln>
                  <a:noFill/>
                </a:ln>
                <a:solidFill>
                  <a:srgbClr val="000000"/>
                </a:solidFill>
                <a:effectLst/>
                <a:latin typeface="+mn-lt"/>
                <a:ea typeface="ＭＳ Ｐゴシック" pitchFamily="50" charset="-128"/>
                <a:cs typeface="ＭＳ Ｐゴシック" pitchFamily="50" charset="-128"/>
              </a:rPr>
              <a:t>1 ML</a:t>
            </a:r>
            <a:endParaRPr kumimoji="1" lang="ja-JP" altLang="ja-JP" sz="2400" b="0" i="0" u="none" strike="noStrike" cap="none" normalizeH="0" baseline="0" dirty="0" smtClean="0">
              <a:ln>
                <a:noFill/>
              </a:ln>
              <a:solidFill>
                <a:schemeClr val="tx1"/>
              </a:solidFill>
              <a:effectLst/>
              <a:latin typeface="+mn-lt"/>
              <a:ea typeface="ＭＳ Ｐゴシック" pitchFamily="50" charset="-128"/>
              <a:cs typeface="ＭＳ Ｐゴシック" pitchFamily="50" charset="-128"/>
            </a:endParaRPr>
          </a:p>
        </p:txBody>
      </p:sp>
      <p:sp>
        <p:nvSpPr>
          <p:cNvPr id="119" name="Rectangle 96"/>
          <p:cNvSpPr>
            <a:spLocks noChangeArrowheads="1"/>
          </p:cNvSpPr>
          <p:nvPr/>
        </p:nvSpPr>
        <p:spPr bwMode="auto">
          <a:xfrm>
            <a:off x="5669897" y="1484784"/>
            <a:ext cx="6565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dirty="0" smtClean="0">
                <a:ln>
                  <a:noFill/>
                </a:ln>
                <a:solidFill>
                  <a:srgbClr val="0000FF"/>
                </a:solidFill>
                <a:effectLst/>
                <a:latin typeface="+mn-lt"/>
                <a:ea typeface="ＭＳ Ｐゴシック" pitchFamily="50" charset="-128"/>
                <a:cs typeface="ＭＳ Ｐゴシック" pitchFamily="50" charset="-128"/>
              </a:rPr>
              <a:t>LUMO</a:t>
            </a:r>
            <a:endParaRPr kumimoji="1" lang="ja-JP" altLang="ja-JP" sz="2000" b="0" i="0" u="none" strike="noStrike" cap="none" normalizeH="0" baseline="0" dirty="0" smtClean="0">
              <a:ln>
                <a:noFill/>
              </a:ln>
              <a:solidFill>
                <a:schemeClr val="tx1"/>
              </a:solidFill>
              <a:effectLst/>
              <a:latin typeface="+mn-lt"/>
              <a:ea typeface="ＭＳ Ｐゴシック" pitchFamily="50" charset="-128"/>
              <a:cs typeface="ＭＳ Ｐゴシック" pitchFamily="50" charset="-128"/>
            </a:endParaRPr>
          </a:p>
        </p:txBody>
      </p:sp>
      <p:sp>
        <p:nvSpPr>
          <p:cNvPr id="120" name="Rectangle 97"/>
          <p:cNvSpPr>
            <a:spLocks noChangeArrowheads="1"/>
          </p:cNvSpPr>
          <p:nvPr/>
        </p:nvSpPr>
        <p:spPr bwMode="auto">
          <a:xfrm>
            <a:off x="2855677" y="1684732"/>
            <a:ext cx="7197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000" b="0" i="0" u="none" strike="noStrike" cap="none" normalizeH="0" baseline="0" dirty="0" smtClean="0">
                <a:ln>
                  <a:noFill/>
                </a:ln>
                <a:solidFill>
                  <a:srgbClr val="0000FF"/>
                </a:solidFill>
                <a:effectLst/>
                <a:latin typeface="+mn-lt"/>
                <a:ea typeface="ＭＳ Ｐゴシック" pitchFamily="50" charset="-128"/>
                <a:cs typeface="ＭＳ Ｐゴシック" pitchFamily="50" charset="-128"/>
              </a:rPr>
              <a:t>HOMO</a:t>
            </a:r>
            <a:endParaRPr kumimoji="1" lang="ja-JP" altLang="ja-JP" sz="2000" b="0" i="0" u="none" strike="noStrike" cap="none" normalizeH="0" baseline="0" dirty="0" smtClean="0">
              <a:ln>
                <a:noFill/>
              </a:ln>
              <a:solidFill>
                <a:schemeClr val="tx1"/>
              </a:solidFill>
              <a:effectLst/>
              <a:latin typeface="+mn-lt"/>
              <a:ea typeface="ＭＳ Ｐゴシック" pitchFamily="50" charset="-128"/>
              <a:cs typeface="ＭＳ Ｐゴシック" pitchFamily="50" charset="-128"/>
            </a:endParaRPr>
          </a:p>
        </p:txBody>
      </p:sp>
      <p:sp>
        <p:nvSpPr>
          <p:cNvPr id="121" name="Rectangle 98"/>
          <p:cNvSpPr>
            <a:spLocks noChangeArrowheads="1"/>
          </p:cNvSpPr>
          <p:nvPr/>
        </p:nvSpPr>
        <p:spPr bwMode="auto">
          <a:xfrm>
            <a:off x="1691680" y="1850826"/>
            <a:ext cx="9281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2000" b="0" i="0" u="none" strike="noStrike" cap="none" normalizeH="0" baseline="0" dirty="0" smtClean="0">
                <a:ln>
                  <a:noFill/>
                </a:ln>
                <a:solidFill>
                  <a:srgbClr val="0000FF"/>
                </a:solidFill>
                <a:effectLst/>
                <a:latin typeface="+mn-lt"/>
                <a:ea typeface="ＭＳ Ｐゴシック" pitchFamily="50" charset="-128"/>
                <a:cs typeface="ＭＳ Ｐゴシック" pitchFamily="50" charset="-128"/>
              </a:rPr>
              <a:t>HOMO-1</a:t>
            </a:r>
            <a:endParaRPr kumimoji="1" lang="ja-JP" altLang="ja-JP" sz="2000" b="0" i="0" u="none" strike="noStrike" cap="none" normalizeH="0" baseline="0" dirty="0" smtClean="0">
              <a:ln>
                <a:noFill/>
              </a:ln>
              <a:solidFill>
                <a:schemeClr val="tx1"/>
              </a:solidFill>
              <a:effectLst/>
              <a:latin typeface="+mn-lt"/>
              <a:ea typeface="ＭＳ Ｐゴシック" pitchFamily="50" charset="-128"/>
              <a:cs typeface="ＭＳ Ｐゴシック" pitchFamily="50" charset="-128"/>
            </a:endParaRPr>
          </a:p>
        </p:txBody>
      </p:sp>
      <p:sp>
        <p:nvSpPr>
          <p:cNvPr id="122" name="Line 9"/>
          <p:cNvSpPr>
            <a:spLocks noChangeShapeType="1"/>
          </p:cNvSpPr>
          <p:nvPr/>
        </p:nvSpPr>
        <p:spPr bwMode="auto">
          <a:xfrm>
            <a:off x="4256589" y="5763584"/>
            <a:ext cx="0" cy="36166"/>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sp>
        <p:nvSpPr>
          <p:cNvPr id="124" name="Line 15"/>
          <p:cNvSpPr>
            <a:spLocks noChangeShapeType="1"/>
          </p:cNvSpPr>
          <p:nvPr/>
        </p:nvSpPr>
        <p:spPr bwMode="auto">
          <a:xfrm>
            <a:off x="4791036" y="5763584"/>
            <a:ext cx="0" cy="70992"/>
          </a:xfrm>
          <a:prstGeom prst="line">
            <a:avLst/>
          </a:prstGeom>
          <a:noFill/>
          <a:ln w="14288">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sz="2400"/>
          </a:p>
        </p:txBody>
      </p:sp>
      <p:cxnSp>
        <p:nvCxnSpPr>
          <p:cNvPr id="102" name="直線コネクタ 101"/>
          <p:cNvCxnSpPr/>
          <p:nvPr/>
        </p:nvCxnSpPr>
        <p:spPr>
          <a:xfrm>
            <a:off x="6077518" y="3792207"/>
            <a:ext cx="0" cy="1080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03" name="直線コネクタ 102"/>
          <p:cNvCxnSpPr/>
          <p:nvPr/>
        </p:nvCxnSpPr>
        <p:spPr>
          <a:xfrm>
            <a:off x="5802919" y="3792207"/>
            <a:ext cx="0" cy="1080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04" name="直線コネクタ 103"/>
          <p:cNvCxnSpPr/>
          <p:nvPr/>
        </p:nvCxnSpPr>
        <p:spPr>
          <a:xfrm>
            <a:off x="5945344" y="3792207"/>
            <a:ext cx="0" cy="1080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05" name="直線コネクタ 104"/>
          <p:cNvCxnSpPr/>
          <p:nvPr/>
        </p:nvCxnSpPr>
        <p:spPr>
          <a:xfrm>
            <a:off x="6042965" y="3116680"/>
            <a:ext cx="0" cy="1080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06" name="直線コネクタ 105"/>
          <p:cNvCxnSpPr/>
          <p:nvPr/>
        </p:nvCxnSpPr>
        <p:spPr>
          <a:xfrm>
            <a:off x="5794966" y="3116680"/>
            <a:ext cx="0" cy="1080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07" name="直線コネクタ 106"/>
          <p:cNvCxnSpPr/>
          <p:nvPr/>
        </p:nvCxnSpPr>
        <p:spPr>
          <a:xfrm>
            <a:off x="5910791" y="3115223"/>
            <a:ext cx="0" cy="1080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08" name="直線コネクタ 107"/>
          <p:cNvCxnSpPr/>
          <p:nvPr/>
        </p:nvCxnSpPr>
        <p:spPr>
          <a:xfrm>
            <a:off x="6142876" y="3116680"/>
            <a:ext cx="0" cy="1080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grpSp>
        <p:nvGrpSpPr>
          <p:cNvPr id="2" name="グループ化 1"/>
          <p:cNvGrpSpPr/>
          <p:nvPr/>
        </p:nvGrpSpPr>
        <p:grpSpPr>
          <a:xfrm>
            <a:off x="3102905" y="3099113"/>
            <a:ext cx="361210" cy="109457"/>
            <a:chOff x="3102905" y="3075838"/>
            <a:chExt cx="361210" cy="109457"/>
          </a:xfrm>
        </p:grpSpPr>
        <p:cxnSp>
          <p:nvCxnSpPr>
            <p:cNvPr id="109" name="直線コネクタ 108"/>
            <p:cNvCxnSpPr/>
            <p:nvPr/>
          </p:nvCxnSpPr>
          <p:spPr>
            <a:xfrm>
              <a:off x="3350904" y="3077295"/>
              <a:ext cx="0" cy="1080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10" name="直線コネクタ 109"/>
            <p:cNvCxnSpPr/>
            <p:nvPr/>
          </p:nvCxnSpPr>
          <p:spPr>
            <a:xfrm>
              <a:off x="3102905" y="3077295"/>
              <a:ext cx="0" cy="1080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11" name="直線コネクタ 110"/>
            <p:cNvCxnSpPr/>
            <p:nvPr/>
          </p:nvCxnSpPr>
          <p:spPr>
            <a:xfrm>
              <a:off x="3218730" y="3075838"/>
              <a:ext cx="0" cy="1080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17" name="直線コネクタ 116"/>
            <p:cNvCxnSpPr/>
            <p:nvPr/>
          </p:nvCxnSpPr>
          <p:spPr>
            <a:xfrm>
              <a:off x="3464115" y="3077295"/>
              <a:ext cx="0" cy="1080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grpSp>
      <p:cxnSp>
        <p:nvCxnSpPr>
          <p:cNvPr id="118" name="直線コネクタ 117"/>
          <p:cNvCxnSpPr/>
          <p:nvPr/>
        </p:nvCxnSpPr>
        <p:spPr>
          <a:xfrm>
            <a:off x="3368663" y="3880595"/>
            <a:ext cx="0" cy="1080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23" name="直線コネクタ 122"/>
          <p:cNvCxnSpPr/>
          <p:nvPr/>
        </p:nvCxnSpPr>
        <p:spPr>
          <a:xfrm>
            <a:off x="3060814" y="3880595"/>
            <a:ext cx="0" cy="1080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25" name="直線コネクタ 124"/>
          <p:cNvCxnSpPr/>
          <p:nvPr/>
        </p:nvCxnSpPr>
        <p:spPr>
          <a:xfrm>
            <a:off x="3213214" y="3880595"/>
            <a:ext cx="0" cy="1080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grpSp>
        <p:nvGrpSpPr>
          <p:cNvPr id="3" name="グループ化 2"/>
          <p:cNvGrpSpPr/>
          <p:nvPr/>
        </p:nvGrpSpPr>
        <p:grpSpPr>
          <a:xfrm>
            <a:off x="3060814" y="2399537"/>
            <a:ext cx="403301" cy="108000"/>
            <a:chOff x="3060814" y="2399537"/>
            <a:chExt cx="403301" cy="108000"/>
          </a:xfrm>
        </p:grpSpPr>
        <p:cxnSp>
          <p:nvCxnSpPr>
            <p:cNvPr id="126" name="直線コネクタ 125"/>
            <p:cNvCxnSpPr/>
            <p:nvPr/>
          </p:nvCxnSpPr>
          <p:spPr>
            <a:xfrm>
              <a:off x="3060814" y="2399537"/>
              <a:ext cx="0" cy="1080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27" name="直線コネクタ 126"/>
            <p:cNvCxnSpPr/>
            <p:nvPr/>
          </p:nvCxnSpPr>
          <p:spPr>
            <a:xfrm>
              <a:off x="3155115" y="2399537"/>
              <a:ext cx="0" cy="1080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28" name="直線コネクタ 127"/>
            <p:cNvCxnSpPr/>
            <p:nvPr/>
          </p:nvCxnSpPr>
          <p:spPr>
            <a:xfrm>
              <a:off x="3275856" y="2399537"/>
              <a:ext cx="0" cy="1080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29" name="直線コネクタ 128"/>
            <p:cNvCxnSpPr/>
            <p:nvPr/>
          </p:nvCxnSpPr>
          <p:spPr>
            <a:xfrm>
              <a:off x="3368663" y="2399537"/>
              <a:ext cx="0" cy="1080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30" name="直線コネクタ 129"/>
            <p:cNvCxnSpPr/>
            <p:nvPr/>
          </p:nvCxnSpPr>
          <p:spPr>
            <a:xfrm>
              <a:off x="3464115" y="2399537"/>
              <a:ext cx="0" cy="1080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grpSp>
      <p:grpSp>
        <p:nvGrpSpPr>
          <p:cNvPr id="131" name="グループ化 130"/>
          <p:cNvGrpSpPr/>
          <p:nvPr/>
        </p:nvGrpSpPr>
        <p:grpSpPr>
          <a:xfrm>
            <a:off x="5748283" y="2420888"/>
            <a:ext cx="394594" cy="108000"/>
            <a:chOff x="3060814" y="2399537"/>
            <a:chExt cx="403301" cy="108000"/>
          </a:xfrm>
        </p:grpSpPr>
        <p:cxnSp>
          <p:nvCxnSpPr>
            <p:cNvPr id="132" name="直線コネクタ 131"/>
            <p:cNvCxnSpPr/>
            <p:nvPr/>
          </p:nvCxnSpPr>
          <p:spPr>
            <a:xfrm>
              <a:off x="3060814" y="2399537"/>
              <a:ext cx="0" cy="1080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33" name="直線コネクタ 132"/>
            <p:cNvCxnSpPr/>
            <p:nvPr/>
          </p:nvCxnSpPr>
          <p:spPr>
            <a:xfrm>
              <a:off x="3155115" y="2399537"/>
              <a:ext cx="0" cy="1080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34" name="直線コネクタ 133"/>
            <p:cNvCxnSpPr/>
            <p:nvPr/>
          </p:nvCxnSpPr>
          <p:spPr>
            <a:xfrm>
              <a:off x="3275856" y="2399537"/>
              <a:ext cx="0" cy="1080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35" name="直線コネクタ 134"/>
            <p:cNvCxnSpPr/>
            <p:nvPr/>
          </p:nvCxnSpPr>
          <p:spPr>
            <a:xfrm>
              <a:off x="3368663" y="2399537"/>
              <a:ext cx="0" cy="1080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36" name="直線コネクタ 135"/>
            <p:cNvCxnSpPr/>
            <p:nvPr/>
          </p:nvCxnSpPr>
          <p:spPr>
            <a:xfrm>
              <a:off x="3464115" y="2399537"/>
              <a:ext cx="0" cy="1080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grpSp>
      <p:sp>
        <p:nvSpPr>
          <p:cNvPr id="137" name="テキスト ボックス 136"/>
          <p:cNvSpPr txBox="1"/>
          <p:nvPr/>
        </p:nvSpPr>
        <p:spPr>
          <a:xfrm>
            <a:off x="2486042" y="1123527"/>
            <a:ext cx="5988562" cy="400110"/>
          </a:xfrm>
          <a:prstGeom prst="rect">
            <a:avLst/>
          </a:prstGeom>
          <a:noFill/>
        </p:spPr>
        <p:txBody>
          <a:bodyPr wrap="none" rtlCol="0">
            <a:spAutoFit/>
          </a:bodyPr>
          <a:lstStyle/>
          <a:p>
            <a:r>
              <a:rPr kumimoji="1" lang="en-US" altLang="ja-JP" sz="2000" dirty="0" smtClean="0">
                <a:solidFill>
                  <a:srgbClr val="C00000"/>
                </a:solidFill>
              </a:rPr>
              <a:t>J. Phys. Chem. C, 122, 12090 (2018). ACS Editors’ Choice</a:t>
            </a:r>
            <a:endParaRPr kumimoji="1" lang="ja-JP" altLang="en-US" sz="2000" dirty="0">
              <a:solidFill>
                <a:srgbClr val="C00000"/>
              </a:solidFill>
            </a:endParaRPr>
          </a:p>
        </p:txBody>
      </p:sp>
    </p:spTree>
    <p:extLst>
      <p:ext uri="{BB962C8B-B14F-4D97-AF65-F5344CB8AC3E}">
        <p14:creationId xmlns:p14="http://schemas.microsoft.com/office/powerpoint/2010/main" val="157279061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kumimoji="1" lang="en-US" altLang="ja-JP" dirty="0" smtClean="0"/>
              <a:t>Band dispersion of </a:t>
            </a:r>
            <a:r>
              <a:rPr kumimoji="1" lang="en-US" altLang="ja-JP" dirty="0" err="1" smtClean="0"/>
              <a:t>pentacene</a:t>
            </a:r>
            <a:endParaRPr kumimoji="1" lang="ja-JP" altLang="en-US" dirty="0"/>
          </a:p>
        </p:txBody>
      </p:sp>
      <p:sp>
        <p:nvSpPr>
          <p:cNvPr id="12" name="テキスト ボックス 11"/>
          <p:cNvSpPr txBox="1"/>
          <p:nvPr/>
        </p:nvSpPr>
        <p:spPr>
          <a:xfrm>
            <a:off x="131007" y="6084004"/>
            <a:ext cx="4408964" cy="369332"/>
          </a:xfrm>
          <a:prstGeom prst="rect">
            <a:avLst/>
          </a:prstGeom>
          <a:noFill/>
        </p:spPr>
        <p:txBody>
          <a:bodyPr wrap="none" rtlCol="0">
            <a:spAutoFit/>
          </a:bodyPr>
          <a:lstStyle/>
          <a:p>
            <a:r>
              <a:rPr lang="en-US" altLang="ja-JP" dirty="0" err="1" smtClean="0"/>
              <a:t>H.Yoshida</a:t>
            </a:r>
            <a:r>
              <a:rPr lang="en-US" altLang="ja-JP" dirty="0" smtClean="0"/>
              <a:t> </a:t>
            </a:r>
            <a:r>
              <a:rPr lang="en-US" altLang="ja-JP" i="1" dirty="0" smtClean="0"/>
              <a:t>et al. </a:t>
            </a:r>
            <a:r>
              <a:rPr lang="en-US" altLang="ja-JP" dirty="0" smtClean="0"/>
              <a:t>Phys. Rev. B.77.235205(2008)</a:t>
            </a:r>
            <a:endParaRPr kumimoji="1" lang="ja-JP" altLang="en-US" dirty="0"/>
          </a:p>
        </p:txBody>
      </p:sp>
      <p:grpSp>
        <p:nvGrpSpPr>
          <p:cNvPr id="13" name="グループ化 12"/>
          <p:cNvGrpSpPr/>
          <p:nvPr/>
        </p:nvGrpSpPr>
        <p:grpSpPr>
          <a:xfrm>
            <a:off x="935596" y="2117372"/>
            <a:ext cx="1803432" cy="4034381"/>
            <a:chOff x="971601" y="2060848"/>
            <a:chExt cx="1803432" cy="4034381"/>
          </a:xfrm>
        </p:grpSpPr>
        <p:pic>
          <p:nvPicPr>
            <p:cNvPr id="4099" name="Picture 3" descr="C:\Users\shang\OneDrive\画像\スクリーンショット\2018-03-16 (1).png"/>
            <p:cNvPicPr>
              <a:picLocks noChangeAspect="1" noChangeArrowheads="1"/>
            </p:cNvPicPr>
            <p:nvPr/>
          </p:nvPicPr>
          <p:blipFill rotWithShape="1">
            <a:blip r:embed="rId3">
              <a:extLst>
                <a:ext uri="{28A0092B-C50C-407E-A947-70E740481C1C}">
                  <a14:useLocalDpi xmlns:a14="http://schemas.microsoft.com/office/drawing/2010/main" val="0"/>
                </a:ext>
              </a:extLst>
            </a:blip>
            <a:srcRect l="79638" t="6257" r="3838" b="12777"/>
            <a:stretch/>
          </p:blipFill>
          <p:spPr bwMode="auto">
            <a:xfrm>
              <a:off x="1705744" y="2060848"/>
              <a:ext cx="977352" cy="3678382"/>
            </a:xfrm>
            <a:prstGeom prst="rect">
              <a:avLst/>
            </a:prstGeom>
            <a:noFill/>
            <a:extLst>
              <a:ext uri="{909E8E84-426E-40DD-AFC4-6F175D3DCCD1}">
                <a14:hiddenFill xmlns:a14="http://schemas.microsoft.com/office/drawing/2010/main">
                  <a:solidFill>
                    <a:srgbClr val="FFFFFF"/>
                  </a:solidFill>
                </a14:hiddenFill>
              </a:ext>
            </a:extLst>
          </p:spPr>
        </p:pic>
        <p:sp>
          <p:nvSpPr>
            <p:cNvPr id="3" name="テキスト ボックス 2"/>
            <p:cNvSpPr txBox="1"/>
            <p:nvPr/>
          </p:nvSpPr>
          <p:spPr>
            <a:xfrm rot="16200000">
              <a:off x="548536" y="4092087"/>
              <a:ext cx="1215461" cy="369332"/>
            </a:xfrm>
            <a:prstGeom prst="rect">
              <a:avLst/>
            </a:prstGeom>
            <a:noFill/>
          </p:spPr>
          <p:txBody>
            <a:bodyPr wrap="none" rtlCol="0">
              <a:spAutoFit/>
            </a:bodyPr>
            <a:lstStyle/>
            <a:p>
              <a:r>
                <a:rPr lang="en-US" altLang="ja-JP" dirty="0"/>
                <a:t>e</a:t>
              </a:r>
              <a:r>
                <a:rPr kumimoji="1" lang="en-US" altLang="ja-JP" dirty="0" smtClean="0"/>
                <a:t>nergy(eV)</a:t>
              </a:r>
              <a:endParaRPr kumimoji="1" lang="ja-JP" altLang="en-US" dirty="0"/>
            </a:p>
          </p:txBody>
        </p:sp>
        <p:sp>
          <p:nvSpPr>
            <p:cNvPr id="7" name="テキスト ボックス 6"/>
            <p:cNvSpPr txBox="1"/>
            <p:nvPr/>
          </p:nvSpPr>
          <p:spPr>
            <a:xfrm>
              <a:off x="1388034" y="2300871"/>
              <a:ext cx="301686" cy="369332"/>
            </a:xfrm>
            <a:prstGeom prst="rect">
              <a:avLst/>
            </a:prstGeom>
            <a:noFill/>
          </p:spPr>
          <p:txBody>
            <a:bodyPr wrap="none" rtlCol="0">
              <a:spAutoFit/>
            </a:bodyPr>
            <a:lstStyle/>
            <a:p>
              <a:r>
                <a:rPr kumimoji="1" lang="en-US" altLang="ja-JP" dirty="0" smtClean="0"/>
                <a:t>2</a:t>
              </a:r>
              <a:endParaRPr kumimoji="1" lang="ja-JP" altLang="en-US" dirty="0"/>
            </a:p>
          </p:txBody>
        </p:sp>
        <p:sp>
          <p:nvSpPr>
            <p:cNvPr id="14" name="テキスト ボックス 13"/>
            <p:cNvSpPr txBox="1"/>
            <p:nvPr/>
          </p:nvSpPr>
          <p:spPr>
            <a:xfrm>
              <a:off x="1388034" y="3236726"/>
              <a:ext cx="301686" cy="369332"/>
            </a:xfrm>
            <a:prstGeom prst="rect">
              <a:avLst/>
            </a:prstGeom>
            <a:noFill/>
          </p:spPr>
          <p:txBody>
            <a:bodyPr wrap="none" rtlCol="0">
              <a:spAutoFit/>
            </a:bodyPr>
            <a:lstStyle/>
            <a:p>
              <a:r>
                <a:rPr lang="en-US" altLang="ja-JP" dirty="0"/>
                <a:t>1</a:t>
              </a:r>
              <a:endParaRPr kumimoji="1" lang="ja-JP" altLang="en-US" dirty="0"/>
            </a:p>
          </p:txBody>
        </p:sp>
        <p:sp>
          <p:nvSpPr>
            <p:cNvPr id="15" name="テキスト ボックス 14"/>
            <p:cNvSpPr txBox="1"/>
            <p:nvPr/>
          </p:nvSpPr>
          <p:spPr>
            <a:xfrm>
              <a:off x="1388034" y="4029063"/>
              <a:ext cx="301686" cy="369332"/>
            </a:xfrm>
            <a:prstGeom prst="rect">
              <a:avLst/>
            </a:prstGeom>
            <a:noFill/>
          </p:spPr>
          <p:txBody>
            <a:bodyPr wrap="none" rtlCol="0">
              <a:spAutoFit/>
            </a:bodyPr>
            <a:lstStyle/>
            <a:p>
              <a:r>
                <a:rPr lang="en-US" altLang="ja-JP" dirty="0"/>
                <a:t>0</a:t>
              </a:r>
              <a:endParaRPr kumimoji="1" lang="ja-JP" altLang="en-US" dirty="0"/>
            </a:p>
          </p:txBody>
        </p:sp>
        <p:sp>
          <p:nvSpPr>
            <p:cNvPr id="16" name="テキスト ボックス 15"/>
            <p:cNvSpPr txBox="1"/>
            <p:nvPr/>
          </p:nvSpPr>
          <p:spPr>
            <a:xfrm>
              <a:off x="1317502" y="4884484"/>
              <a:ext cx="372218" cy="369332"/>
            </a:xfrm>
            <a:prstGeom prst="rect">
              <a:avLst/>
            </a:prstGeom>
            <a:noFill/>
          </p:spPr>
          <p:txBody>
            <a:bodyPr wrap="none" rtlCol="0">
              <a:spAutoFit/>
            </a:bodyPr>
            <a:lstStyle/>
            <a:p>
              <a:r>
                <a:rPr lang="en-US" altLang="ja-JP" dirty="0" smtClean="0"/>
                <a:t>-1</a:t>
              </a:r>
              <a:endParaRPr kumimoji="1" lang="ja-JP" altLang="en-US" dirty="0"/>
            </a:p>
          </p:txBody>
        </p:sp>
        <p:sp>
          <p:nvSpPr>
            <p:cNvPr id="8" name="テキスト ボックス 7"/>
            <p:cNvSpPr txBox="1"/>
            <p:nvPr/>
          </p:nvSpPr>
          <p:spPr>
            <a:xfrm>
              <a:off x="1549297" y="5725897"/>
              <a:ext cx="280846" cy="369332"/>
            </a:xfrm>
            <a:prstGeom prst="rect">
              <a:avLst/>
            </a:prstGeom>
            <a:noFill/>
          </p:spPr>
          <p:txBody>
            <a:bodyPr wrap="none" rtlCol="0">
              <a:spAutoFit/>
            </a:bodyPr>
            <a:lstStyle/>
            <a:p>
              <a:r>
                <a:rPr kumimoji="1" lang="en-US" altLang="ja-JP" dirty="0" smtClean="0"/>
                <a:t>Γ</a:t>
              </a:r>
              <a:endParaRPr kumimoji="1" lang="ja-JP" altLang="en-US" dirty="0"/>
            </a:p>
          </p:txBody>
        </p:sp>
        <p:sp>
          <p:nvSpPr>
            <p:cNvPr id="18" name="テキスト ボックス 17"/>
            <p:cNvSpPr txBox="1"/>
            <p:nvPr/>
          </p:nvSpPr>
          <p:spPr>
            <a:xfrm>
              <a:off x="2335489" y="5725897"/>
              <a:ext cx="439544" cy="369332"/>
            </a:xfrm>
            <a:prstGeom prst="rect">
              <a:avLst/>
            </a:prstGeom>
            <a:noFill/>
          </p:spPr>
          <p:txBody>
            <a:bodyPr wrap="none" rtlCol="0">
              <a:spAutoFit/>
            </a:bodyPr>
            <a:lstStyle/>
            <a:p>
              <a:r>
                <a:rPr lang="en-US" altLang="ja-JP" dirty="0" smtClean="0"/>
                <a:t>M’</a:t>
              </a:r>
              <a:endParaRPr kumimoji="1" lang="ja-JP" altLang="en-US" dirty="0"/>
            </a:p>
          </p:txBody>
        </p:sp>
      </p:grpSp>
      <p:grpSp>
        <p:nvGrpSpPr>
          <p:cNvPr id="11" name="グループ化 10"/>
          <p:cNvGrpSpPr/>
          <p:nvPr/>
        </p:nvGrpSpPr>
        <p:grpSpPr>
          <a:xfrm>
            <a:off x="4644008" y="2132666"/>
            <a:ext cx="4386394" cy="4314478"/>
            <a:chOff x="3747883" y="2076142"/>
            <a:chExt cx="4386394" cy="4314478"/>
          </a:xfrm>
        </p:grpSpPr>
        <p:pic>
          <p:nvPicPr>
            <p:cNvPr id="4101" name="Picture 5" descr="C:\Users\shang\OneDrive\画像\スクリーンショット\2018-03-17.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6019" y="2076142"/>
              <a:ext cx="2290985" cy="3729122"/>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グループ化 21"/>
            <p:cNvGrpSpPr/>
            <p:nvPr/>
          </p:nvGrpSpPr>
          <p:grpSpPr>
            <a:xfrm rot="16200000">
              <a:off x="5977168" y="3735373"/>
              <a:ext cx="2869004" cy="369332"/>
              <a:chOff x="7599929" y="3866399"/>
              <a:chExt cx="1508260" cy="369332"/>
            </a:xfrm>
          </p:grpSpPr>
          <p:sp>
            <p:nvSpPr>
              <p:cNvPr id="17" name="テキスト ボックス 16"/>
              <p:cNvSpPr txBox="1"/>
              <p:nvPr/>
            </p:nvSpPr>
            <p:spPr>
              <a:xfrm>
                <a:off x="7599929" y="3866399"/>
                <a:ext cx="280846" cy="369332"/>
              </a:xfrm>
              <a:prstGeom prst="rect">
                <a:avLst/>
              </a:prstGeom>
              <a:noFill/>
            </p:spPr>
            <p:txBody>
              <a:bodyPr wrap="none" rtlCol="0">
                <a:spAutoFit/>
              </a:bodyPr>
              <a:lstStyle/>
              <a:p>
                <a:r>
                  <a:rPr kumimoji="1" lang="en-US" altLang="ja-JP" dirty="0" smtClean="0"/>
                  <a:t>Γ</a:t>
                </a:r>
                <a:endParaRPr lang="en-US" altLang="ja-JP" dirty="0"/>
              </a:p>
            </p:txBody>
          </p:sp>
          <p:sp>
            <p:nvSpPr>
              <p:cNvPr id="19" name="テキスト ボックス 18"/>
              <p:cNvSpPr txBox="1"/>
              <p:nvPr/>
            </p:nvSpPr>
            <p:spPr>
              <a:xfrm>
                <a:off x="8668645" y="3866399"/>
                <a:ext cx="439544" cy="369332"/>
              </a:xfrm>
              <a:prstGeom prst="rect">
                <a:avLst/>
              </a:prstGeom>
              <a:noFill/>
            </p:spPr>
            <p:txBody>
              <a:bodyPr wrap="none" rtlCol="0">
                <a:spAutoFit/>
              </a:bodyPr>
              <a:lstStyle/>
              <a:p>
                <a:r>
                  <a:rPr kumimoji="1" lang="en-US" altLang="ja-JP" dirty="0" smtClean="0"/>
                  <a:t>M’</a:t>
                </a:r>
                <a:endParaRPr kumimoji="1" lang="ja-JP" altLang="en-US" dirty="0"/>
              </a:p>
            </p:txBody>
          </p:sp>
          <p:cxnSp>
            <p:nvCxnSpPr>
              <p:cNvPr id="21" name="直線矢印コネクタ 20"/>
              <p:cNvCxnSpPr>
                <a:stCxn id="17" idx="3"/>
                <a:endCxn id="19" idx="1"/>
              </p:cNvCxnSpPr>
              <p:nvPr/>
            </p:nvCxnSpPr>
            <p:spPr>
              <a:xfrm>
                <a:off x="7880775" y="4051065"/>
                <a:ext cx="787870" cy="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4" name="テキスト ボックス 23"/>
            <p:cNvSpPr txBox="1"/>
            <p:nvPr/>
          </p:nvSpPr>
          <p:spPr>
            <a:xfrm>
              <a:off x="3747883" y="6021288"/>
              <a:ext cx="4386394" cy="369332"/>
            </a:xfrm>
            <a:prstGeom prst="rect">
              <a:avLst/>
            </a:prstGeom>
            <a:noFill/>
          </p:spPr>
          <p:txBody>
            <a:bodyPr wrap="none" rtlCol="0">
              <a:spAutoFit/>
            </a:bodyPr>
            <a:lstStyle/>
            <a:p>
              <a:r>
                <a:rPr lang="en-US" altLang="ja-JP" dirty="0" smtClean="0"/>
                <a:t>Y. Nakayama </a:t>
              </a:r>
              <a:r>
                <a:rPr lang="en-US" altLang="ja-JP" i="1" dirty="0" smtClean="0"/>
                <a:t>et al.</a:t>
              </a:r>
              <a:r>
                <a:rPr lang="en-US" altLang="ja-JP" dirty="0"/>
                <a:t> </a:t>
              </a:r>
              <a:r>
                <a:rPr lang="en-US" altLang="ja-JP" dirty="0" smtClean="0"/>
                <a:t>J. Phys. Chem. Lett. (2017)</a:t>
              </a:r>
              <a:endParaRPr kumimoji="1" lang="ja-JP" altLang="en-US" dirty="0"/>
            </a:p>
          </p:txBody>
        </p:sp>
      </p:grpSp>
      <p:sp>
        <p:nvSpPr>
          <p:cNvPr id="10" name="テキスト ボックス 9"/>
          <p:cNvSpPr txBox="1"/>
          <p:nvPr/>
        </p:nvSpPr>
        <p:spPr>
          <a:xfrm>
            <a:off x="237627" y="1520788"/>
            <a:ext cx="2579681" cy="523220"/>
          </a:xfrm>
          <a:prstGeom prst="rect">
            <a:avLst/>
          </a:prstGeom>
          <a:noFill/>
        </p:spPr>
        <p:txBody>
          <a:bodyPr wrap="none" rtlCol="0">
            <a:spAutoFit/>
          </a:bodyPr>
          <a:lstStyle/>
          <a:p>
            <a:r>
              <a:rPr lang="en-US" altLang="ja-JP" sz="2800" dirty="0" smtClean="0">
                <a:solidFill>
                  <a:schemeClr val="tx2"/>
                </a:solidFill>
              </a:rPr>
              <a:t>band calculation</a:t>
            </a:r>
            <a:endParaRPr kumimoji="1" lang="ja-JP" altLang="en-US" sz="2800" dirty="0">
              <a:solidFill>
                <a:schemeClr val="tx2"/>
              </a:solidFill>
            </a:endParaRPr>
          </a:p>
        </p:txBody>
      </p:sp>
      <p:sp>
        <p:nvSpPr>
          <p:cNvPr id="25" name="テキスト ボックス 24"/>
          <p:cNvSpPr txBox="1"/>
          <p:nvPr/>
        </p:nvSpPr>
        <p:spPr>
          <a:xfrm>
            <a:off x="4031940" y="1520788"/>
            <a:ext cx="2983253" cy="523220"/>
          </a:xfrm>
          <a:prstGeom prst="rect">
            <a:avLst/>
          </a:prstGeom>
          <a:noFill/>
        </p:spPr>
        <p:txBody>
          <a:bodyPr wrap="none" rtlCol="0">
            <a:spAutoFit/>
          </a:bodyPr>
          <a:lstStyle/>
          <a:p>
            <a:r>
              <a:rPr lang="en-US" altLang="ja-JP" sz="2800" dirty="0" smtClean="0">
                <a:solidFill>
                  <a:schemeClr val="tx2"/>
                </a:solidFill>
              </a:rPr>
              <a:t>angle-resolved UPS</a:t>
            </a:r>
            <a:endParaRPr kumimoji="1" lang="ja-JP" altLang="en-US" sz="2800" dirty="0">
              <a:solidFill>
                <a:schemeClr val="tx2"/>
              </a:solidFill>
            </a:endParaRPr>
          </a:p>
        </p:txBody>
      </p:sp>
      <p:sp>
        <p:nvSpPr>
          <p:cNvPr id="20" name="右中かっこ 19"/>
          <p:cNvSpPr/>
          <p:nvPr/>
        </p:nvSpPr>
        <p:spPr>
          <a:xfrm>
            <a:off x="2739028" y="2278743"/>
            <a:ext cx="180020" cy="1497718"/>
          </a:xfrm>
          <a:prstGeom prst="rightBrace">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8" name="右中かっこ 27"/>
          <p:cNvSpPr/>
          <p:nvPr/>
        </p:nvSpPr>
        <p:spPr>
          <a:xfrm>
            <a:off x="2739028" y="4256058"/>
            <a:ext cx="180020" cy="1497718"/>
          </a:xfrm>
          <a:prstGeom prst="rightBrace">
            <a:avLst/>
          </a:prstGeom>
          <a:ln w="1905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9" name="テキスト ボックス 28"/>
          <p:cNvSpPr txBox="1"/>
          <p:nvPr/>
        </p:nvSpPr>
        <p:spPr>
          <a:xfrm>
            <a:off x="2968064" y="2600908"/>
            <a:ext cx="1640193" cy="830997"/>
          </a:xfrm>
          <a:prstGeom prst="rect">
            <a:avLst/>
          </a:prstGeom>
          <a:noFill/>
        </p:spPr>
        <p:txBody>
          <a:bodyPr wrap="none" rtlCol="0">
            <a:spAutoFit/>
          </a:bodyPr>
          <a:lstStyle/>
          <a:p>
            <a:r>
              <a:rPr kumimoji="1" lang="en-US" altLang="ja-JP" sz="2400" dirty="0" smtClean="0">
                <a:solidFill>
                  <a:srgbClr val="C00000"/>
                </a:solidFill>
              </a:rPr>
              <a:t>unoccupied</a:t>
            </a:r>
          </a:p>
          <a:p>
            <a:r>
              <a:rPr lang="en-US" altLang="ja-JP" sz="2400" dirty="0" smtClean="0">
                <a:solidFill>
                  <a:srgbClr val="C00000"/>
                </a:solidFill>
              </a:rPr>
              <a:t>states</a:t>
            </a:r>
            <a:endParaRPr kumimoji="1" lang="ja-JP" altLang="en-US" sz="2400" dirty="0">
              <a:solidFill>
                <a:srgbClr val="C00000"/>
              </a:solidFill>
            </a:endParaRPr>
          </a:p>
        </p:txBody>
      </p:sp>
      <p:sp>
        <p:nvSpPr>
          <p:cNvPr id="30" name="テキスト ボックス 29"/>
          <p:cNvSpPr txBox="1"/>
          <p:nvPr/>
        </p:nvSpPr>
        <p:spPr>
          <a:xfrm>
            <a:off x="2955052" y="4761148"/>
            <a:ext cx="1939634" cy="461665"/>
          </a:xfrm>
          <a:prstGeom prst="rect">
            <a:avLst/>
          </a:prstGeom>
          <a:noFill/>
        </p:spPr>
        <p:txBody>
          <a:bodyPr wrap="none" rtlCol="0">
            <a:spAutoFit/>
          </a:bodyPr>
          <a:lstStyle/>
          <a:p>
            <a:r>
              <a:rPr kumimoji="1" lang="en-US" altLang="ja-JP" sz="2400" dirty="0" smtClean="0">
                <a:solidFill>
                  <a:schemeClr val="tx2"/>
                </a:solidFill>
              </a:rPr>
              <a:t>valence states</a:t>
            </a:r>
            <a:endParaRPr kumimoji="1" lang="ja-JP" altLang="en-US" sz="2400" dirty="0">
              <a:solidFill>
                <a:schemeClr val="tx2"/>
              </a:solidFill>
            </a:endParaRPr>
          </a:p>
        </p:txBody>
      </p:sp>
    </p:spTree>
    <p:extLst>
      <p:ext uri="{BB962C8B-B14F-4D97-AF65-F5344CB8AC3E}">
        <p14:creationId xmlns:p14="http://schemas.microsoft.com/office/powerpoint/2010/main" val="2129146673"/>
      </p:ext>
    </p:extLst>
  </p:cSld>
  <p:clrMapOvr>
    <a:masterClrMapping/>
  </p:clrMapOvr>
  <mc:AlternateContent xmlns:mc="http://schemas.openxmlformats.org/markup-compatibility/2006" xmlns:p14="http://schemas.microsoft.com/office/powerpoint/2010/main">
    <mc:Choice Requires="p14">
      <p:transition spd="slow" p14:dur="2000" advTm="31594"/>
    </mc:Choice>
    <mc:Fallback xmlns="">
      <p:transition spd="slow" advTm="31594"/>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smtClean="0"/>
              <a:t>Band dispersion of unoccupied states</a:t>
            </a:r>
            <a:endParaRPr kumimoji="1" lang="ja-JP" altLang="en-US" dirty="0"/>
          </a:p>
        </p:txBody>
      </p:sp>
      <p:grpSp>
        <p:nvGrpSpPr>
          <p:cNvPr id="55" name="グループ化 54"/>
          <p:cNvGrpSpPr/>
          <p:nvPr/>
        </p:nvGrpSpPr>
        <p:grpSpPr>
          <a:xfrm>
            <a:off x="727596" y="1268760"/>
            <a:ext cx="8129523" cy="3847378"/>
            <a:chOff x="1698085" y="1825606"/>
            <a:chExt cx="6384900" cy="3021718"/>
          </a:xfrm>
        </p:grpSpPr>
        <p:sp>
          <p:nvSpPr>
            <p:cNvPr id="3" name="直方体 2"/>
            <p:cNvSpPr/>
            <p:nvPr/>
          </p:nvSpPr>
          <p:spPr>
            <a:xfrm>
              <a:off x="2812987" y="2545686"/>
              <a:ext cx="803002" cy="1050080"/>
            </a:xfrm>
            <a:prstGeom prst="cube">
              <a:avLst>
                <a:gd name="adj" fmla="val 898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cxnSp>
          <p:nvCxnSpPr>
            <p:cNvPr id="4" name="直線コネクタ 3"/>
            <p:cNvCxnSpPr/>
            <p:nvPr/>
          </p:nvCxnSpPr>
          <p:spPr>
            <a:xfrm flipH="1">
              <a:off x="1882340" y="3070726"/>
              <a:ext cx="1332148" cy="1203152"/>
            </a:xfrm>
            <a:prstGeom prst="line">
              <a:avLst/>
            </a:prstGeom>
            <a:ln w="12700">
              <a:solidFill>
                <a:srgbClr val="0000FF"/>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 name="直線コネクタ 4"/>
            <p:cNvCxnSpPr/>
            <p:nvPr/>
          </p:nvCxnSpPr>
          <p:spPr>
            <a:xfrm flipH="1">
              <a:off x="2746436" y="3070726"/>
              <a:ext cx="468052" cy="98712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 name="円柱 5"/>
            <p:cNvSpPr/>
            <p:nvPr/>
          </p:nvSpPr>
          <p:spPr>
            <a:xfrm rot="2865614" flipH="1" flipV="1">
              <a:off x="1983956" y="3714327"/>
              <a:ext cx="232846" cy="804588"/>
            </a:xfrm>
            <a:prstGeom prst="can">
              <a:avLst>
                <a:gd name="adj" fmla="val 33191"/>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7" name="円弧 6"/>
            <p:cNvSpPr/>
            <p:nvPr/>
          </p:nvSpPr>
          <p:spPr>
            <a:xfrm rot="12402165">
              <a:off x="2491189" y="2962517"/>
              <a:ext cx="1193380" cy="922270"/>
            </a:xfrm>
            <a:prstGeom prst="arc">
              <a:avLst>
                <a:gd name="adj1" fmla="val 16463535"/>
                <a:gd name="adj2" fmla="val 18643528"/>
              </a:avLst>
            </a:prstGeom>
            <a:noFill/>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sz="2400"/>
            </a:p>
          </p:txBody>
        </p:sp>
        <p:sp>
          <p:nvSpPr>
            <p:cNvPr id="8" name="テキスト ボックス 7"/>
            <p:cNvSpPr txBox="1"/>
            <p:nvPr/>
          </p:nvSpPr>
          <p:spPr>
            <a:xfrm>
              <a:off x="2506493" y="3725326"/>
              <a:ext cx="344966" cy="461665"/>
            </a:xfrm>
            <a:prstGeom prst="rect">
              <a:avLst/>
            </a:prstGeom>
            <a:noFill/>
          </p:spPr>
          <p:txBody>
            <a:bodyPr wrap="none" rtlCol="0">
              <a:spAutoFit/>
            </a:bodyPr>
            <a:lstStyle/>
            <a:p>
              <a:r>
                <a:rPr kumimoji="1" lang="en-US" altLang="ja-JP" sz="2400" i="1" dirty="0" smtClean="0">
                  <a:latin typeface="Symbol" pitchFamily="18" charset="2"/>
                </a:rPr>
                <a:t>q</a:t>
              </a:r>
              <a:endParaRPr kumimoji="1" lang="ja-JP" altLang="en-US" sz="2400" i="1" dirty="0">
                <a:latin typeface="Symbol" pitchFamily="18" charset="2"/>
              </a:endParaRPr>
            </a:p>
          </p:txBody>
        </p:sp>
        <p:sp>
          <p:nvSpPr>
            <p:cNvPr id="9" name="フリーフォーム 8"/>
            <p:cNvSpPr/>
            <p:nvPr/>
          </p:nvSpPr>
          <p:spPr>
            <a:xfrm>
              <a:off x="3241420" y="3174495"/>
              <a:ext cx="773410" cy="671974"/>
            </a:xfrm>
            <a:custGeom>
              <a:avLst/>
              <a:gdLst>
                <a:gd name="connsiteX0" fmla="*/ 0 w 631257"/>
                <a:gd name="connsiteY0" fmla="*/ 61598 h 585854"/>
                <a:gd name="connsiteX1" fmla="*/ 316992 w 631257"/>
                <a:gd name="connsiteY1" fmla="*/ 12830 h 585854"/>
                <a:gd name="connsiteX2" fmla="*/ 121920 w 631257"/>
                <a:gd name="connsiteY2" fmla="*/ 268862 h 585854"/>
                <a:gd name="connsiteX3" fmla="*/ 475488 w 631257"/>
                <a:gd name="connsiteY3" fmla="*/ 195710 h 585854"/>
                <a:gd name="connsiteX4" fmla="*/ 377952 w 631257"/>
                <a:gd name="connsiteY4" fmla="*/ 451742 h 585854"/>
                <a:gd name="connsiteX5" fmla="*/ 621792 w 631257"/>
                <a:gd name="connsiteY5" fmla="*/ 415166 h 585854"/>
                <a:gd name="connsiteX6" fmla="*/ 585216 w 631257"/>
                <a:gd name="connsiteY6" fmla="*/ 585854 h 585854"/>
                <a:gd name="connsiteX7" fmla="*/ 585216 w 631257"/>
                <a:gd name="connsiteY7" fmla="*/ 585854 h 585854"/>
                <a:gd name="connsiteX0" fmla="*/ 0 w 631257"/>
                <a:gd name="connsiteY0" fmla="*/ 59092 h 583348"/>
                <a:gd name="connsiteX1" fmla="*/ 316992 w 631257"/>
                <a:gd name="connsiteY1" fmla="*/ 10324 h 583348"/>
                <a:gd name="connsiteX2" fmla="*/ 171449 w 631257"/>
                <a:gd name="connsiteY2" fmla="*/ 230978 h 583348"/>
                <a:gd name="connsiteX3" fmla="*/ 475488 w 631257"/>
                <a:gd name="connsiteY3" fmla="*/ 193204 h 583348"/>
                <a:gd name="connsiteX4" fmla="*/ 377952 w 631257"/>
                <a:gd name="connsiteY4" fmla="*/ 449236 h 583348"/>
                <a:gd name="connsiteX5" fmla="*/ 621792 w 631257"/>
                <a:gd name="connsiteY5" fmla="*/ 412660 h 583348"/>
                <a:gd name="connsiteX6" fmla="*/ 585216 w 631257"/>
                <a:gd name="connsiteY6" fmla="*/ 583348 h 583348"/>
                <a:gd name="connsiteX7" fmla="*/ 585216 w 631257"/>
                <a:gd name="connsiteY7" fmla="*/ 583348 h 583348"/>
                <a:gd name="connsiteX0" fmla="*/ 0 w 631257"/>
                <a:gd name="connsiteY0" fmla="*/ 59092 h 583348"/>
                <a:gd name="connsiteX1" fmla="*/ 316992 w 631257"/>
                <a:gd name="connsiteY1" fmla="*/ 10324 h 583348"/>
                <a:gd name="connsiteX2" fmla="*/ 171449 w 631257"/>
                <a:gd name="connsiteY2" fmla="*/ 230978 h 583348"/>
                <a:gd name="connsiteX3" fmla="*/ 433035 w 631257"/>
                <a:gd name="connsiteY3" fmla="*/ 221506 h 583348"/>
                <a:gd name="connsiteX4" fmla="*/ 377952 w 631257"/>
                <a:gd name="connsiteY4" fmla="*/ 449236 h 583348"/>
                <a:gd name="connsiteX5" fmla="*/ 621792 w 631257"/>
                <a:gd name="connsiteY5" fmla="*/ 412660 h 583348"/>
                <a:gd name="connsiteX6" fmla="*/ 585216 w 631257"/>
                <a:gd name="connsiteY6" fmla="*/ 583348 h 583348"/>
                <a:gd name="connsiteX7" fmla="*/ 585216 w 631257"/>
                <a:gd name="connsiteY7" fmla="*/ 583348 h 583348"/>
                <a:gd name="connsiteX0" fmla="*/ 0 w 631257"/>
                <a:gd name="connsiteY0" fmla="*/ 42444 h 566700"/>
                <a:gd name="connsiteX1" fmla="*/ 274538 w 631257"/>
                <a:gd name="connsiteY1" fmla="*/ 14903 h 566700"/>
                <a:gd name="connsiteX2" fmla="*/ 171449 w 631257"/>
                <a:gd name="connsiteY2" fmla="*/ 214330 h 566700"/>
                <a:gd name="connsiteX3" fmla="*/ 433035 w 631257"/>
                <a:gd name="connsiteY3" fmla="*/ 204858 h 566700"/>
                <a:gd name="connsiteX4" fmla="*/ 377952 w 631257"/>
                <a:gd name="connsiteY4" fmla="*/ 432588 h 566700"/>
                <a:gd name="connsiteX5" fmla="*/ 621792 w 631257"/>
                <a:gd name="connsiteY5" fmla="*/ 396012 h 566700"/>
                <a:gd name="connsiteX6" fmla="*/ 585216 w 631257"/>
                <a:gd name="connsiteY6" fmla="*/ 566700 h 566700"/>
                <a:gd name="connsiteX7" fmla="*/ 585216 w 631257"/>
                <a:gd name="connsiteY7" fmla="*/ 566700 h 566700"/>
                <a:gd name="connsiteX0" fmla="*/ 0 w 632158"/>
                <a:gd name="connsiteY0" fmla="*/ 42444 h 566700"/>
                <a:gd name="connsiteX1" fmla="*/ 274538 w 632158"/>
                <a:gd name="connsiteY1" fmla="*/ 14903 h 566700"/>
                <a:gd name="connsiteX2" fmla="*/ 171449 w 632158"/>
                <a:gd name="connsiteY2" fmla="*/ 214330 h 566700"/>
                <a:gd name="connsiteX3" fmla="*/ 433035 w 632158"/>
                <a:gd name="connsiteY3" fmla="*/ 204858 h 566700"/>
                <a:gd name="connsiteX4" fmla="*/ 363801 w 632158"/>
                <a:gd name="connsiteY4" fmla="*/ 453815 h 566700"/>
                <a:gd name="connsiteX5" fmla="*/ 621792 w 632158"/>
                <a:gd name="connsiteY5" fmla="*/ 396012 h 566700"/>
                <a:gd name="connsiteX6" fmla="*/ 585216 w 632158"/>
                <a:gd name="connsiteY6" fmla="*/ 566700 h 566700"/>
                <a:gd name="connsiteX7" fmla="*/ 585216 w 632158"/>
                <a:gd name="connsiteY7" fmla="*/ 566700 h 566700"/>
                <a:gd name="connsiteX0" fmla="*/ 0 w 652244"/>
                <a:gd name="connsiteY0" fmla="*/ 42444 h 566700"/>
                <a:gd name="connsiteX1" fmla="*/ 274538 w 652244"/>
                <a:gd name="connsiteY1" fmla="*/ 14903 h 566700"/>
                <a:gd name="connsiteX2" fmla="*/ 171449 w 652244"/>
                <a:gd name="connsiteY2" fmla="*/ 214330 h 566700"/>
                <a:gd name="connsiteX3" fmla="*/ 433035 w 652244"/>
                <a:gd name="connsiteY3" fmla="*/ 204858 h 566700"/>
                <a:gd name="connsiteX4" fmla="*/ 363801 w 652244"/>
                <a:gd name="connsiteY4" fmla="*/ 453815 h 566700"/>
                <a:gd name="connsiteX5" fmla="*/ 643019 w 652244"/>
                <a:gd name="connsiteY5" fmla="*/ 381861 h 566700"/>
                <a:gd name="connsiteX6" fmla="*/ 585216 w 652244"/>
                <a:gd name="connsiteY6" fmla="*/ 566700 h 566700"/>
                <a:gd name="connsiteX7" fmla="*/ 585216 w 652244"/>
                <a:gd name="connsiteY7" fmla="*/ 566700 h 5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2244" h="566700">
                  <a:moveTo>
                    <a:pt x="0" y="42444"/>
                  </a:moveTo>
                  <a:cubicBezTo>
                    <a:pt x="148336" y="788"/>
                    <a:pt x="245963" y="-13745"/>
                    <a:pt x="274538" y="14903"/>
                  </a:cubicBezTo>
                  <a:cubicBezTo>
                    <a:pt x="303113" y="43551"/>
                    <a:pt x="145033" y="182671"/>
                    <a:pt x="171449" y="214330"/>
                  </a:cubicBezTo>
                  <a:cubicBezTo>
                    <a:pt x="197865" y="245989"/>
                    <a:pt x="400976" y="164944"/>
                    <a:pt x="433035" y="204858"/>
                  </a:cubicBezTo>
                  <a:cubicBezTo>
                    <a:pt x="465094" y="244772"/>
                    <a:pt x="328804" y="424315"/>
                    <a:pt x="363801" y="453815"/>
                  </a:cubicBezTo>
                  <a:cubicBezTo>
                    <a:pt x="398798" y="483315"/>
                    <a:pt x="606117" y="363047"/>
                    <a:pt x="643019" y="381861"/>
                  </a:cubicBezTo>
                  <a:cubicBezTo>
                    <a:pt x="679921" y="400675"/>
                    <a:pt x="594850" y="535894"/>
                    <a:pt x="585216" y="566700"/>
                  </a:cubicBezTo>
                  <a:lnTo>
                    <a:pt x="585216" y="566700"/>
                  </a:lnTo>
                </a:path>
              </a:pathLst>
            </a:custGeom>
            <a:noFill/>
            <a:ln>
              <a:solidFill>
                <a:srgbClr val="FF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10" name="テキスト ボックス 9"/>
            <p:cNvSpPr txBox="1"/>
            <p:nvPr/>
          </p:nvSpPr>
          <p:spPr>
            <a:xfrm>
              <a:off x="3703189" y="3846469"/>
              <a:ext cx="503664" cy="461665"/>
            </a:xfrm>
            <a:prstGeom prst="rect">
              <a:avLst/>
            </a:prstGeom>
            <a:noFill/>
          </p:spPr>
          <p:txBody>
            <a:bodyPr wrap="none" rtlCol="0">
              <a:spAutoFit/>
            </a:bodyPr>
            <a:lstStyle/>
            <a:p>
              <a:r>
                <a:rPr kumimoji="1" lang="en-US" altLang="ja-JP" sz="2400" i="1" dirty="0" err="1" smtClean="0">
                  <a:solidFill>
                    <a:srgbClr val="FF0000"/>
                  </a:solidFill>
                </a:rPr>
                <a:t>h</a:t>
              </a:r>
              <a:r>
                <a:rPr kumimoji="1" lang="en-US" altLang="ja-JP" sz="2400" i="1" dirty="0" err="1" smtClean="0">
                  <a:solidFill>
                    <a:srgbClr val="FF0000"/>
                  </a:solidFill>
                  <a:latin typeface="Symbol" pitchFamily="18" charset="2"/>
                </a:rPr>
                <a:t>n</a:t>
              </a:r>
              <a:endParaRPr kumimoji="1" lang="ja-JP" altLang="en-US" sz="2400" i="1" dirty="0">
                <a:solidFill>
                  <a:srgbClr val="FF0000"/>
                </a:solidFill>
                <a:latin typeface="Symbol" pitchFamily="18" charset="2"/>
              </a:endParaRPr>
            </a:p>
          </p:txBody>
        </p:sp>
        <p:sp>
          <p:nvSpPr>
            <p:cNvPr id="11" name="テキスト ボックス 10"/>
            <p:cNvSpPr txBox="1"/>
            <p:nvPr/>
          </p:nvSpPr>
          <p:spPr>
            <a:xfrm>
              <a:off x="2347609" y="3271142"/>
              <a:ext cx="338554" cy="461665"/>
            </a:xfrm>
            <a:prstGeom prst="rect">
              <a:avLst/>
            </a:prstGeom>
            <a:noFill/>
          </p:spPr>
          <p:txBody>
            <a:bodyPr wrap="none" rtlCol="0">
              <a:spAutoFit/>
            </a:bodyPr>
            <a:lstStyle/>
            <a:p>
              <a:r>
                <a:rPr kumimoji="1" lang="en-US" altLang="ja-JP" sz="2400" dirty="0" smtClean="0">
                  <a:solidFill>
                    <a:srgbClr val="0000FF"/>
                  </a:solidFill>
                </a:rPr>
                <a:t>e</a:t>
              </a:r>
              <a:endParaRPr kumimoji="1" lang="ja-JP" altLang="en-US" sz="2400" dirty="0">
                <a:solidFill>
                  <a:srgbClr val="0000FF"/>
                </a:solidFill>
              </a:endParaRPr>
            </a:p>
          </p:txBody>
        </p:sp>
        <p:cxnSp>
          <p:nvCxnSpPr>
            <p:cNvPr id="12" name="直線矢印コネクタ 11"/>
            <p:cNvCxnSpPr/>
            <p:nvPr/>
          </p:nvCxnSpPr>
          <p:spPr>
            <a:xfrm>
              <a:off x="4958647" y="2210713"/>
              <a:ext cx="0" cy="2359612"/>
            </a:xfrm>
            <a:prstGeom prst="straightConnector1">
              <a:avLst/>
            </a:prstGeom>
            <a:ln w="1905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直線矢印コネクタ 12"/>
            <p:cNvCxnSpPr/>
            <p:nvPr/>
          </p:nvCxnSpPr>
          <p:spPr>
            <a:xfrm>
              <a:off x="4958647" y="4570325"/>
              <a:ext cx="1909168"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a:off x="4958647" y="2966127"/>
              <a:ext cx="1693144" cy="0"/>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5" name="フリーフォーム 14"/>
            <p:cNvSpPr/>
            <p:nvPr/>
          </p:nvSpPr>
          <p:spPr>
            <a:xfrm>
              <a:off x="4961703" y="3671831"/>
              <a:ext cx="1690088" cy="654591"/>
            </a:xfrm>
            <a:custGeom>
              <a:avLst/>
              <a:gdLst>
                <a:gd name="connsiteX0" fmla="*/ 0 w 1877568"/>
                <a:gd name="connsiteY0" fmla="*/ 950976 h 977043"/>
                <a:gd name="connsiteX1" fmla="*/ 609600 w 1877568"/>
                <a:gd name="connsiteY1" fmla="*/ 938784 h 977043"/>
                <a:gd name="connsiteX2" fmla="*/ 1255776 w 1877568"/>
                <a:gd name="connsiteY2" fmla="*/ 585216 h 977043"/>
                <a:gd name="connsiteX3" fmla="*/ 1731264 w 1877568"/>
                <a:gd name="connsiteY3" fmla="*/ 170688 h 977043"/>
                <a:gd name="connsiteX4" fmla="*/ 1877568 w 1877568"/>
                <a:gd name="connsiteY4" fmla="*/ 0 h 977043"/>
                <a:gd name="connsiteX0" fmla="*/ 0 w 1889760"/>
                <a:gd name="connsiteY0" fmla="*/ 1060704 h 1065787"/>
                <a:gd name="connsiteX1" fmla="*/ 621792 w 1889760"/>
                <a:gd name="connsiteY1" fmla="*/ 938784 h 1065787"/>
                <a:gd name="connsiteX2" fmla="*/ 1267968 w 1889760"/>
                <a:gd name="connsiteY2" fmla="*/ 585216 h 1065787"/>
                <a:gd name="connsiteX3" fmla="*/ 1743456 w 1889760"/>
                <a:gd name="connsiteY3" fmla="*/ 170688 h 1065787"/>
                <a:gd name="connsiteX4" fmla="*/ 1889760 w 1889760"/>
                <a:gd name="connsiteY4" fmla="*/ 0 h 1065787"/>
                <a:gd name="connsiteX0" fmla="*/ 0 w 1889760"/>
                <a:gd name="connsiteY0" fmla="*/ 1060704 h 1060704"/>
                <a:gd name="connsiteX1" fmla="*/ 621792 w 1889760"/>
                <a:gd name="connsiteY1" fmla="*/ 938784 h 1060704"/>
                <a:gd name="connsiteX2" fmla="*/ 1267968 w 1889760"/>
                <a:gd name="connsiteY2" fmla="*/ 585216 h 1060704"/>
                <a:gd name="connsiteX3" fmla="*/ 1743456 w 1889760"/>
                <a:gd name="connsiteY3" fmla="*/ 170688 h 1060704"/>
                <a:gd name="connsiteX4" fmla="*/ 1889760 w 1889760"/>
                <a:gd name="connsiteY4" fmla="*/ 0 h 1060704"/>
                <a:gd name="connsiteX0" fmla="*/ 0 w 1889760"/>
                <a:gd name="connsiteY0" fmla="*/ 1060704 h 1060704"/>
                <a:gd name="connsiteX1" fmla="*/ 621792 w 1889760"/>
                <a:gd name="connsiteY1" fmla="*/ 938784 h 1060704"/>
                <a:gd name="connsiteX2" fmla="*/ 1267968 w 1889760"/>
                <a:gd name="connsiteY2" fmla="*/ 585216 h 1060704"/>
                <a:gd name="connsiteX3" fmla="*/ 1743456 w 1889760"/>
                <a:gd name="connsiteY3" fmla="*/ 170688 h 1060704"/>
                <a:gd name="connsiteX4" fmla="*/ 1889760 w 1889760"/>
                <a:gd name="connsiteY4" fmla="*/ 0 h 1060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9760" h="1060704">
                  <a:moveTo>
                    <a:pt x="0" y="1060704"/>
                  </a:moveTo>
                  <a:cubicBezTo>
                    <a:pt x="139192" y="1048512"/>
                    <a:pt x="410464" y="1018032"/>
                    <a:pt x="621792" y="938784"/>
                  </a:cubicBezTo>
                  <a:cubicBezTo>
                    <a:pt x="833120" y="859536"/>
                    <a:pt x="1081024" y="713232"/>
                    <a:pt x="1267968" y="585216"/>
                  </a:cubicBezTo>
                  <a:cubicBezTo>
                    <a:pt x="1454912" y="457200"/>
                    <a:pt x="1639824" y="268224"/>
                    <a:pt x="1743456" y="170688"/>
                  </a:cubicBezTo>
                  <a:cubicBezTo>
                    <a:pt x="1847088" y="73152"/>
                    <a:pt x="1868424" y="36576"/>
                    <a:pt x="1889760" y="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cxnSp>
          <p:nvCxnSpPr>
            <p:cNvPr id="16" name="直線コネクタ 15"/>
            <p:cNvCxnSpPr/>
            <p:nvPr/>
          </p:nvCxnSpPr>
          <p:spPr>
            <a:xfrm flipV="1">
              <a:off x="6651791" y="2473678"/>
              <a:ext cx="0" cy="20966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テキスト ボックス 16"/>
            <p:cNvSpPr txBox="1"/>
            <p:nvPr/>
          </p:nvSpPr>
          <p:spPr>
            <a:xfrm>
              <a:off x="6880097" y="4385659"/>
              <a:ext cx="481222" cy="461665"/>
            </a:xfrm>
            <a:prstGeom prst="rect">
              <a:avLst/>
            </a:prstGeom>
            <a:noFill/>
          </p:spPr>
          <p:txBody>
            <a:bodyPr wrap="none" rtlCol="0">
              <a:spAutoFit/>
            </a:bodyPr>
            <a:lstStyle/>
            <a:p>
              <a:r>
                <a:rPr kumimoji="1" lang="en-US" altLang="ja-JP" sz="2400" dirty="0" smtClean="0"/>
                <a:t>k</a:t>
              </a:r>
              <a:r>
                <a:rPr kumimoji="1" lang="en-US" altLang="ja-JP" sz="2400" baseline="-25000" dirty="0" smtClean="0"/>
                <a:t>//</a:t>
              </a:r>
              <a:endParaRPr kumimoji="1" lang="ja-JP" altLang="en-US" sz="2400" baseline="-25000" dirty="0"/>
            </a:p>
          </p:txBody>
        </p:sp>
        <p:sp>
          <p:nvSpPr>
            <p:cNvPr id="18" name="テキスト ボックス 17"/>
            <p:cNvSpPr txBox="1"/>
            <p:nvPr/>
          </p:nvSpPr>
          <p:spPr>
            <a:xfrm>
              <a:off x="4842747" y="1825606"/>
              <a:ext cx="335348" cy="461665"/>
            </a:xfrm>
            <a:prstGeom prst="rect">
              <a:avLst/>
            </a:prstGeom>
            <a:noFill/>
          </p:spPr>
          <p:txBody>
            <a:bodyPr wrap="none" rtlCol="0">
              <a:spAutoFit/>
            </a:bodyPr>
            <a:lstStyle/>
            <a:p>
              <a:r>
                <a:rPr kumimoji="1" lang="en-US" altLang="ja-JP" sz="2400" i="1" dirty="0" smtClean="0"/>
                <a:t>E</a:t>
              </a:r>
              <a:endParaRPr kumimoji="1" lang="ja-JP" altLang="en-US" sz="2400" i="1" dirty="0"/>
            </a:p>
          </p:txBody>
        </p:sp>
        <p:sp>
          <p:nvSpPr>
            <p:cNvPr id="19" name="テキスト ボックス 18"/>
            <p:cNvSpPr txBox="1"/>
            <p:nvPr/>
          </p:nvSpPr>
          <p:spPr>
            <a:xfrm>
              <a:off x="6654531" y="2750228"/>
              <a:ext cx="1428454" cy="362590"/>
            </a:xfrm>
            <a:prstGeom prst="rect">
              <a:avLst/>
            </a:prstGeom>
            <a:noFill/>
          </p:spPr>
          <p:txBody>
            <a:bodyPr wrap="none" rtlCol="0">
              <a:spAutoFit/>
            </a:bodyPr>
            <a:lstStyle/>
            <a:p>
              <a:r>
                <a:rPr lang="en-US" altLang="ja-JP" sz="2400" dirty="0" smtClean="0"/>
                <a:t>vacuum level</a:t>
              </a:r>
              <a:endParaRPr kumimoji="1" lang="ja-JP" altLang="en-US" sz="2400" dirty="0"/>
            </a:p>
          </p:txBody>
        </p:sp>
        <p:cxnSp>
          <p:nvCxnSpPr>
            <p:cNvPr id="20" name="直線矢印コネクタ 19"/>
            <p:cNvCxnSpPr/>
            <p:nvPr/>
          </p:nvCxnSpPr>
          <p:spPr>
            <a:xfrm>
              <a:off x="5355647" y="2473678"/>
              <a:ext cx="0" cy="1773481"/>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円/楕円 20"/>
            <p:cNvSpPr/>
            <p:nvPr/>
          </p:nvSpPr>
          <p:spPr>
            <a:xfrm>
              <a:off x="5298487" y="2328942"/>
              <a:ext cx="144016" cy="144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cxnSp>
          <p:nvCxnSpPr>
            <p:cNvPr id="22" name="直線矢印コネクタ 21"/>
            <p:cNvCxnSpPr/>
            <p:nvPr/>
          </p:nvCxnSpPr>
          <p:spPr>
            <a:xfrm>
              <a:off x="5547655" y="2400950"/>
              <a:ext cx="0" cy="558641"/>
            </a:xfrm>
            <a:prstGeom prst="straightConnector1">
              <a:avLst/>
            </a:prstGeom>
            <a:ln>
              <a:solidFill>
                <a:srgbClr val="0000FF"/>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直線矢印コネクタ 22"/>
            <p:cNvCxnSpPr/>
            <p:nvPr/>
          </p:nvCxnSpPr>
          <p:spPr>
            <a:xfrm>
              <a:off x="5547655" y="2968462"/>
              <a:ext cx="0" cy="1278697"/>
            </a:xfrm>
            <a:prstGeom prst="straightConnector1">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24" name="テキスト ボックス 23"/>
            <p:cNvSpPr txBox="1"/>
            <p:nvPr/>
          </p:nvSpPr>
          <p:spPr>
            <a:xfrm>
              <a:off x="5568615" y="2506797"/>
              <a:ext cx="428322" cy="461665"/>
            </a:xfrm>
            <a:prstGeom prst="rect">
              <a:avLst/>
            </a:prstGeom>
            <a:noFill/>
          </p:spPr>
          <p:txBody>
            <a:bodyPr wrap="none" rtlCol="0">
              <a:spAutoFit/>
            </a:bodyPr>
            <a:lstStyle/>
            <a:p>
              <a:r>
                <a:rPr kumimoji="1" lang="en-US" altLang="ja-JP" sz="2400" i="1" dirty="0" err="1" smtClean="0">
                  <a:solidFill>
                    <a:srgbClr val="0000FF"/>
                  </a:solidFill>
                </a:rPr>
                <a:t>E</a:t>
              </a:r>
              <a:r>
                <a:rPr kumimoji="1" lang="en-US" altLang="ja-JP" sz="2400" baseline="-25000" dirty="0" err="1" smtClean="0">
                  <a:solidFill>
                    <a:srgbClr val="0000FF"/>
                  </a:solidFill>
                </a:rPr>
                <a:t>k</a:t>
              </a:r>
              <a:endParaRPr kumimoji="1" lang="ja-JP" altLang="en-US" sz="2400" baseline="-25000" dirty="0">
                <a:solidFill>
                  <a:srgbClr val="0000FF"/>
                </a:solidFill>
              </a:endParaRPr>
            </a:p>
          </p:txBody>
        </p:sp>
        <p:sp>
          <p:nvSpPr>
            <p:cNvPr id="25" name="テキスト ボックス 24"/>
            <p:cNvSpPr txBox="1"/>
            <p:nvPr/>
          </p:nvSpPr>
          <p:spPr>
            <a:xfrm>
              <a:off x="5568615" y="3337335"/>
              <a:ext cx="442750" cy="461665"/>
            </a:xfrm>
            <a:prstGeom prst="rect">
              <a:avLst/>
            </a:prstGeom>
            <a:noFill/>
          </p:spPr>
          <p:txBody>
            <a:bodyPr wrap="none" rtlCol="0">
              <a:spAutoFit/>
            </a:bodyPr>
            <a:lstStyle/>
            <a:p>
              <a:r>
                <a:rPr kumimoji="1" lang="en-US" altLang="ja-JP" sz="2400" i="1" dirty="0" err="1" smtClean="0"/>
                <a:t>E</a:t>
              </a:r>
              <a:r>
                <a:rPr kumimoji="1" lang="en-US" altLang="ja-JP" sz="2400" baseline="-25000" dirty="0" err="1" smtClean="0"/>
                <a:t>b</a:t>
              </a:r>
              <a:endParaRPr kumimoji="1" lang="ja-JP" altLang="en-US" sz="2400" baseline="-25000" dirty="0"/>
            </a:p>
          </p:txBody>
        </p:sp>
        <p:sp>
          <p:nvSpPr>
            <p:cNvPr id="26" name="テキスト ボックス 25"/>
            <p:cNvSpPr txBox="1"/>
            <p:nvPr/>
          </p:nvSpPr>
          <p:spPr>
            <a:xfrm>
              <a:off x="4967161" y="3102084"/>
              <a:ext cx="503664" cy="461665"/>
            </a:xfrm>
            <a:prstGeom prst="rect">
              <a:avLst/>
            </a:prstGeom>
            <a:noFill/>
          </p:spPr>
          <p:txBody>
            <a:bodyPr wrap="none" rtlCol="0">
              <a:spAutoFit/>
            </a:bodyPr>
            <a:lstStyle/>
            <a:p>
              <a:r>
                <a:rPr kumimoji="1" lang="en-US" altLang="ja-JP" sz="2400" i="1" dirty="0" err="1" smtClean="0">
                  <a:solidFill>
                    <a:srgbClr val="FF0000"/>
                  </a:solidFill>
                </a:rPr>
                <a:t>h</a:t>
              </a:r>
              <a:r>
                <a:rPr kumimoji="1" lang="en-US" altLang="ja-JP" sz="2400" i="1" dirty="0" err="1" smtClean="0">
                  <a:solidFill>
                    <a:srgbClr val="FF0000"/>
                  </a:solidFill>
                  <a:latin typeface="Symbol" pitchFamily="18" charset="2"/>
                </a:rPr>
                <a:t>n</a:t>
              </a:r>
              <a:endParaRPr kumimoji="1" lang="ja-JP" altLang="en-US" sz="2400" baseline="-25000" dirty="0">
                <a:solidFill>
                  <a:srgbClr val="FF0000"/>
                </a:solidFill>
                <a:latin typeface="Symbol" pitchFamily="18" charset="2"/>
              </a:endParaRPr>
            </a:p>
          </p:txBody>
        </p:sp>
        <p:cxnSp>
          <p:nvCxnSpPr>
            <p:cNvPr id="27" name="直線コネクタ 26"/>
            <p:cNvCxnSpPr/>
            <p:nvPr/>
          </p:nvCxnSpPr>
          <p:spPr>
            <a:xfrm>
              <a:off x="5391679" y="2401375"/>
              <a:ext cx="252000" cy="29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p:nvCxnSpPr>
          <p:spPr>
            <a:xfrm>
              <a:off x="5355647" y="4273583"/>
              <a:ext cx="252000" cy="29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56" name="正方形/長方形 55"/>
              <p:cNvSpPr/>
              <p:nvPr/>
            </p:nvSpPr>
            <p:spPr>
              <a:xfrm>
                <a:off x="1455718" y="5544492"/>
                <a:ext cx="6573338" cy="88242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ja-JP" sz="2400" i="1" smtClean="0">
                              <a:latin typeface="Cambria Math"/>
                            </a:rPr>
                          </m:ctrlPr>
                        </m:sSubPr>
                        <m:e>
                          <m:r>
                            <a:rPr lang="en-US" altLang="ja-JP" sz="2400" b="0" i="1" smtClean="0">
                              <a:latin typeface="Cambria Math" panose="02040503050406030204" pitchFamily="18" charset="0"/>
                            </a:rPr>
                            <m:t>𝑚𝑜𝑚𝑒𝑛𝑡𝑢𝑚</m:t>
                          </m:r>
                          <m:r>
                            <a:rPr lang="en-US" altLang="ja-JP" sz="2400" b="0" i="1" smtClean="0">
                              <a:latin typeface="Cambria Math" panose="02040503050406030204" pitchFamily="18" charset="0"/>
                            </a:rPr>
                            <m:t> </m:t>
                          </m:r>
                          <m:r>
                            <a:rPr lang="en-US" altLang="ja-JP" sz="2400" b="0" i="1" smtClean="0">
                              <a:latin typeface="Cambria Math" panose="02040503050406030204" pitchFamily="18" charset="0"/>
                            </a:rPr>
                            <m:t>𝑐𝑜𝑛𝑠𝑒𝑟𝑣𝑎𝑡𝑖𝑜𝑛</m:t>
                          </m:r>
                          <m:r>
                            <a:rPr lang="ja-JP" altLang="en-US" sz="2400" b="0" i="1" smtClean="0">
                              <a:latin typeface="Cambria Math"/>
                            </a:rPr>
                            <m:t>：　</m:t>
                          </m:r>
                          <m:r>
                            <a:rPr lang="en-US" altLang="ja-JP" sz="2400" b="0" i="1">
                              <a:latin typeface="Cambria Math" panose="02040503050406030204" pitchFamily="18" charset="0"/>
                            </a:rPr>
                            <m:t>𝑘</m:t>
                          </m:r>
                        </m:e>
                        <m:sub>
                          <m:r>
                            <a:rPr lang="en-US" altLang="ja-JP" sz="2400" b="0">
                              <a:latin typeface="Cambria Math" panose="02040503050406030204" pitchFamily="18" charset="0"/>
                            </a:rPr>
                            <m:t>//</m:t>
                          </m:r>
                        </m:sub>
                      </m:sSub>
                      <m:r>
                        <a:rPr lang="en-US" altLang="ja-JP" sz="2400" b="0" i="1">
                          <a:latin typeface="Cambria Math" panose="02040503050406030204" pitchFamily="18" charset="0"/>
                        </a:rPr>
                        <m:t>=</m:t>
                      </m:r>
                      <m:f>
                        <m:fPr>
                          <m:ctrlPr>
                            <a:rPr lang="en-US" altLang="ja-JP" sz="2400" i="1">
                              <a:latin typeface="Cambria Math"/>
                            </a:rPr>
                          </m:ctrlPr>
                        </m:fPr>
                        <m:num>
                          <m:rad>
                            <m:radPr>
                              <m:degHide m:val="on"/>
                              <m:ctrlPr>
                                <a:rPr lang="en-US" altLang="ja-JP" sz="2400" i="1">
                                  <a:latin typeface="Cambria Math"/>
                                </a:rPr>
                              </m:ctrlPr>
                            </m:radPr>
                            <m:deg/>
                            <m:e>
                              <m:r>
                                <a:rPr lang="en-US" altLang="ja-JP" sz="2400" b="0" i="1">
                                  <a:latin typeface="Cambria Math" panose="02040503050406030204" pitchFamily="18" charset="0"/>
                                </a:rPr>
                                <m:t>2</m:t>
                              </m:r>
                              <m:r>
                                <a:rPr lang="en-US" altLang="ja-JP" sz="2400" b="0" i="1">
                                  <a:latin typeface="Cambria Math" panose="02040503050406030204" pitchFamily="18" charset="0"/>
                                </a:rPr>
                                <m:t>𝑚</m:t>
                              </m:r>
                              <m:sSub>
                                <m:sSubPr>
                                  <m:ctrlPr>
                                    <a:rPr lang="en-US" altLang="ja-JP" sz="2400" i="1" smtClean="0">
                                      <a:solidFill>
                                        <a:srgbClr val="0070C0"/>
                                      </a:solidFill>
                                      <a:latin typeface="Cambria Math"/>
                                    </a:rPr>
                                  </m:ctrlPr>
                                </m:sSubPr>
                                <m:e>
                                  <m:r>
                                    <a:rPr lang="en-US" altLang="ja-JP" sz="2400" b="0" i="1">
                                      <a:solidFill>
                                        <a:srgbClr val="0070C0"/>
                                      </a:solidFill>
                                      <a:latin typeface="Cambria Math" panose="02040503050406030204" pitchFamily="18" charset="0"/>
                                    </a:rPr>
                                    <m:t>𝐸</m:t>
                                  </m:r>
                                </m:e>
                                <m:sub>
                                  <m:r>
                                    <a:rPr lang="en-US" altLang="ja-JP" sz="2400" b="0" i="1">
                                      <a:solidFill>
                                        <a:srgbClr val="0070C0"/>
                                      </a:solidFill>
                                      <a:latin typeface="Cambria Math" panose="02040503050406030204" pitchFamily="18" charset="0"/>
                                    </a:rPr>
                                    <m:t>𝑘</m:t>
                                  </m:r>
                                </m:sub>
                              </m:sSub>
                            </m:e>
                          </m:rad>
                        </m:num>
                        <m:den>
                          <m:r>
                            <a:rPr lang="en-US" altLang="ja-JP" sz="2400" b="0" i="1">
                              <a:latin typeface="Cambria Math" panose="02040503050406030204" pitchFamily="18" charset="0"/>
                            </a:rPr>
                            <m:t>ħ</m:t>
                          </m:r>
                        </m:den>
                      </m:f>
                      <m:func>
                        <m:funcPr>
                          <m:ctrlPr>
                            <a:rPr lang="en-US" altLang="ja-JP" sz="2400" i="1">
                              <a:latin typeface="Cambria Math"/>
                            </a:rPr>
                          </m:ctrlPr>
                        </m:funcPr>
                        <m:fName>
                          <m:r>
                            <a:rPr lang="en-US" altLang="ja-JP" sz="2400" b="0" i="1">
                              <a:latin typeface="Cambria Math" panose="02040503050406030204" pitchFamily="18" charset="0"/>
                            </a:rPr>
                            <m:t>𝑠𝑖𝑛</m:t>
                          </m:r>
                        </m:fName>
                        <m:e>
                          <m:r>
                            <a:rPr lang="en-US" altLang="ja-JP" sz="2400" b="0" i="1">
                              <a:latin typeface="Cambria Math" panose="02040503050406030204" pitchFamily="18" charset="0"/>
                            </a:rPr>
                            <m:t>𝜃</m:t>
                          </m:r>
                        </m:e>
                      </m:func>
                    </m:oMath>
                  </m:oMathPara>
                </a14:m>
                <a:endParaRPr lang="ja-JP" altLang="en-US" sz="2400" i="1" dirty="0"/>
              </a:p>
            </p:txBody>
          </p:sp>
        </mc:Choice>
        <mc:Fallback xmlns="">
          <p:sp>
            <p:nvSpPr>
              <p:cNvPr id="56" name="正方形/長方形 55"/>
              <p:cNvSpPr>
                <a:spLocks noRot="1" noChangeAspect="1" noMove="1" noResize="1" noEditPoints="1" noAdjustHandles="1" noChangeArrowheads="1" noChangeShapeType="1" noTextEdit="1"/>
              </p:cNvSpPr>
              <p:nvPr/>
            </p:nvSpPr>
            <p:spPr>
              <a:xfrm>
                <a:off x="1455718" y="5544492"/>
                <a:ext cx="6573338" cy="882421"/>
              </a:xfrm>
              <a:prstGeom prst="rect">
                <a:avLst/>
              </a:prstGeom>
              <a:blipFill>
                <a:blip r:embed="rId2"/>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57" name="正方形/長方形 56"/>
              <p:cNvSpPr/>
              <p:nvPr/>
            </p:nvSpPr>
            <p:spPr>
              <a:xfrm>
                <a:off x="1455718" y="4977172"/>
                <a:ext cx="5255093" cy="52315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ja-JP" sz="2400" i="1" smtClean="0">
                              <a:latin typeface="Cambria Math"/>
                            </a:rPr>
                          </m:ctrlPr>
                        </m:sSubPr>
                        <m:e>
                          <m:r>
                            <a:rPr lang="en-US" altLang="ja-JP" sz="2400" b="0" i="1" smtClean="0">
                              <a:latin typeface="Cambria Math" panose="02040503050406030204" pitchFamily="18" charset="0"/>
                            </a:rPr>
                            <m:t>𝑒𝑛𝑒𝑟𝑔𝑦</m:t>
                          </m:r>
                          <m:r>
                            <a:rPr lang="en-US" altLang="ja-JP" sz="2400" b="0" i="1" smtClean="0">
                              <a:latin typeface="Cambria Math" panose="02040503050406030204" pitchFamily="18" charset="0"/>
                            </a:rPr>
                            <m:t> </m:t>
                          </m:r>
                          <m:r>
                            <a:rPr lang="en-US" altLang="ja-JP" sz="2400" b="0" i="1" smtClean="0">
                              <a:latin typeface="Cambria Math" panose="02040503050406030204" pitchFamily="18" charset="0"/>
                            </a:rPr>
                            <m:t>𝑐𝑜𝑛𝑠𝑒𝑟𝑣𝑎𝑡𝑜𝑖𝑛</m:t>
                          </m:r>
                          <m:r>
                            <a:rPr lang="ja-JP" altLang="en-US" sz="2400" i="1">
                              <a:latin typeface="Cambria Math"/>
                            </a:rPr>
                            <m:t>：　</m:t>
                          </m:r>
                          <m:r>
                            <a:rPr lang="en-US" altLang="ja-JP" sz="2400" b="0" i="1">
                              <a:latin typeface="Cambria Math"/>
                            </a:rPr>
                            <m:t>𝐸</m:t>
                          </m:r>
                        </m:e>
                        <m:sub>
                          <m:r>
                            <a:rPr lang="en-US" altLang="ja-JP" sz="2400" b="0" i="1">
                              <a:latin typeface="Cambria Math"/>
                            </a:rPr>
                            <m:t>𝑏</m:t>
                          </m:r>
                        </m:sub>
                      </m:sSub>
                      <m:r>
                        <a:rPr lang="en-US" altLang="ja-JP" sz="2400" b="0">
                          <a:latin typeface="Cambria Math"/>
                        </a:rPr>
                        <m:t>=</m:t>
                      </m:r>
                      <m:r>
                        <a:rPr lang="en-US" altLang="ja-JP" sz="2400" b="0" i="1">
                          <a:solidFill>
                            <a:srgbClr val="FF0000"/>
                          </a:solidFill>
                          <a:latin typeface="Cambria Math"/>
                        </a:rPr>
                        <m:t>h</m:t>
                      </m:r>
                      <m:r>
                        <a:rPr lang="en-US" altLang="ja-JP" sz="2400" b="0" i="1">
                          <a:solidFill>
                            <a:srgbClr val="FF0000"/>
                          </a:solidFill>
                          <a:latin typeface="Cambria Math"/>
                        </a:rPr>
                        <m:t>𝜈</m:t>
                      </m:r>
                      <m:r>
                        <a:rPr lang="en-US" altLang="ja-JP" sz="2400" b="0" i="1">
                          <a:latin typeface="Cambria Math"/>
                        </a:rPr>
                        <m:t>−</m:t>
                      </m:r>
                      <m:sSub>
                        <m:sSubPr>
                          <m:ctrlPr>
                            <a:rPr lang="en-US" altLang="ja-JP" sz="2400" i="1">
                              <a:solidFill>
                                <a:srgbClr val="0070C0"/>
                              </a:solidFill>
                              <a:latin typeface="Cambria Math"/>
                            </a:rPr>
                          </m:ctrlPr>
                        </m:sSubPr>
                        <m:e>
                          <m:r>
                            <a:rPr lang="en-US" altLang="ja-JP" sz="2400" b="0" i="1">
                              <a:solidFill>
                                <a:srgbClr val="0070C0"/>
                              </a:solidFill>
                              <a:latin typeface="Cambria Math"/>
                            </a:rPr>
                            <m:t>𝐸</m:t>
                          </m:r>
                        </m:e>
                        <m:sub>
                          <m:r>
                            <a:rPr lang="en-US" altLang="ja-JP" sz="2400" b="0" i="1">
                              <a:solidFill>
                                <a:srgbClr val="0070C0"/>
                              </a:solidFill>
                              <a:latin typeface="Cambria Math"/>
                            </a:rPr>
                            <m:t>𝑘</m:t>
                          </m:r>
                        </m:sub>
                      </m:sSub>
                    </m:oMath>
                  </m:oMathPara>
                </a14:m>
                <a:endParaRPr lang="ja-JP" altLang="en-US" sz="2400" dirty="0">
                  <a:solidFill>
                    <a:srgbClr val="0070C0"/>
                  </a:solidFill>
                </a:endParaRPr>
              </a:p>
            </p:txBody>
          </p:sp>
        </mc:Choice>
        <mc:Fallback xmlns="">
          <p:sp>
            <p:nvSpPr>
              <p:cNvPr id="57" name="正方形/長方形 56"/>
              <p:cNvSpPr>
                <a:spLocks noRot="1" noChangeAspect="1" noMove="1" noResize="1" noEditPoints="1" noAdjustHandles="1" noChangeArrowheads="1" noChangeShapeType="1" noTextEdit="1"/>
              </p:cNvSpPr>
              <p:nvPr/>
            </p:nvSpPr>
            <p:spPr>
              <a:xfrm>
                <a:off x="1455718" y="4977172"/>
                <a:ext cx="5255093" cy="523157"/>
              </a:xfrm>
              <a:prstGeom prst="rect">
                <a:avLst/>
              </a:prstGeom>
              <a:blipFill>
                <a:blip r:embed="rId3"/>
                <a:stretch>
                  <a:fillRect/>
                </a:stretch>
              </a:blipFill>
            </p:spPr>
            <p:txBody>
              <a:bodyPr/>
              <a:lstStyle/>
              <a:p>
                <a:r>
                  <a:rPr lang="ja-JP" altLang="en-US">
                    <a:noFill/>
                  </a:rPr>
                  <a:t> </a:t>
                </a:r>
              </a:p>
            </p:txBody>
          </p:sp>
        </mc:Fallback>
      </mc:AlternateContent>
      <p:sp>
        <p:nvSpPr>
          <p:cNvPr id="29" name="正方形/長方形 28"/>
          <p:cNvSpPr/>
          <p:nvPr/>
        </p:nvSpPr>
        <p:spPr>
          <a:xfrm>
            <a:off x="724599" y="1443730"/>
            <a:ext cx="3204467" cy="523220"/>
          </a:xfrm>
          <a:prstGeom prst="rect">
            <a:avLst/>
          </a:prstGeom>
        </p:spPr>
        <p:txBody>
          <a:bodyPr wrap="none">
            <a:spAutoFit/>
          </a:bodyPr>
          <a:lstStyle/>
          <a:p>
            <a:r>
              <a:rPr lang="en-US" altLang="ja-JP" sz="2800" dirty="0" smtClean="0">
                <a:solidFill>
                  <a:srgbClr val="C00000"/>
                </a:solidFill>
              </a:rPr>
              <a:t>angle-resolved LEIPS</a:t>
            </a:r>
            <a:endParaRPr lang="ja-JP" altLang="en-US" sz="2800" dirty="0">
              <a:solidFill>
                <a:srgbClr val="C00000"/>
              </a:solidFill>
            </a:endParaRPr>
          </a:p>
        </p:txBody>
      </p:sp>
    </p:spTree>
    <p:extLst>
      <p:ext uri="{BB962C8B-B14F-4D97-AF65-F5344CB8AC3E}">
        <p14:creationId xmlns:p14="http://schemas.microsoft.com/office/powerpoint/2010/main" val="1205813768"/>
      </p:ext>
    </p:extLst>
  </p:cSld>
  <p:clrMapOvr>
    <a:masterClrMapping/>
  </p:clrMapOvr>
  <mc:AlternateContent xmlns:mc="http://schemas.openxmlformats.org/markup-compatibility/2006" xmlns:p14="http://schemas.microsoft.com/office/powerpoint/2010/main">
    <mc:Choice Requires="p14">
      <p:transition spd="slow" p14:dur="2000" advTm="93545"/>
    </mc:Choice>
    <mc:Fallback xmlns="">
      <p:transition spd="slow" advTm="93545"/>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sz="4000" dirty="0" smtClean="0"/>
              <a:t>Low energy electron (less than 5 eV)</a:t>
            </a:r>
            <a:endParaRPr kumimoji="1" lang="ja-JP" altLang="en-US" sz="4000" dirty="0"/>
          </a:p>
        </p:txBody>
      </p:sp>
      <p:grpSp>
        <p:nvGrpSpPr>
          <p:cNvPr id="8" name="グループ化 7"/>
          <p:cNvGrpSpPr>
            <a:grpSpLocks noChangeAspect="1"/>
          </p:cNvGrpSpPr>
          <p:nvPr/>
        </p:nvGrpSpPr>
        <p:grpSpPr>
          <a:xfrm>
            <a:off x="1056022" y="1215570"/>
            <a:ext cx="4379120" cy="2717486"/>
            <a:chOff x="875048" y="1215570"/>
            <a:chExt cx="4379120" cy="2717486"/>
          </a:xfrm>
        </p:grpSpPr>
        <p:sp>
          <p:nvSpPr>
            <p:cNvPr id="56" name="正方形/長方形 55"/>
            <p:cNvSpPr/>
            <p:nvPr/>
          </p:nvSpPr>
          <p:spPr>
            <a:xfrm>
              <a:off x="899592" y="1215570"/>
              <a:ext cx="3361305" cy="461665"/>
            </a:xfrm>
            <a:prstGeom prst="rect">
              <a:avLst/>
            </a:prstGeom>
          </p:spPr>
          <p:txBody>
            <a:bodyPr wrap="none">
              <a:spAutoFit/>
            </a:bodyPr>
            <a:lstStyle/>
            <a:p>
              <a:r>
                <a:rPr lang="en-US" altLang="ja-JP" sz="2400" dirty="0" smtClean="0"/>
                <a:t>Erdman-</a:t>
              </a:r>
              <a:r>
                <a:rPr lang="en-US" altLang="ja-JP" sz="2400" dirty="0" err="1" smtClean="0"/>
                <a:t>Zipf</a:t>
              </a:r>
              <a:r>
                <a:rPr lang="en-US" altLang="ja-JP" sz="2400" dirty="0" smtClean="0"/>
                <a:t> electron gun</a:t>
              </a:r>
              <a:endParaRPr lang="ja-JP" altLang="en-US" sz="2400" dirty="0"/>
            </a:p>
          </p:txBody>
        </p:sp>
        <p:sp>
          <p:nvSpPr>
            <p:cNvPr id="132" name="正方形/長方形 131"/>
            <p:cNvSpPr/>
            <p:nvPr/>
          </p:nvSpPr>
          <p:spPr>
            <a:xfrm>
              <a:off x="4633952" y="2265678"/>
              <a:ext cx="75178" cy="30071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3" name="正方形/長方形 132"/>
            <p:cNvSpPr/>
            <p:nvPr/>
          </p:nvSpPr>
          <p:spPr>
            <a:xfrm>
              <a:off x="1080570" y="1777020"/>
              <a:ext cx="187946" cy="30071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4" name="正方形/長方形 133"/>
            <p:cNvSpPr/>
            <p:nvPr/>
          </p:nvSpPr>
          <p:spPr>
            <a:xfrm>
              <a:off x="1080570" y="2754336"/>
              <a:ext cx="187946" cy="30071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5" name="正方形/長方形 134"/>
            <p:cNvSpPr/>
            <p:nvPr/>
          </p:nvSpPr>
          <p:spPr>
            <a:xfrm>
              <a:off x="1438884" y="1777020"/>
              <a:ext cx="375890" cy="30071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6" name="正方形/長方形 135"/>
            <p:cNvSpPr/>
            <p:nvPr/>
          </p:nvSpPr>
          <p:spPr>
            <a:xfrm>
              <a:off x="1438884" y="2754336"/>
              <a:ext cx="375890" cy="30071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7" name="正方形/長方形 136"/>
            <p:cNvSpPr/>
            <p:nvPr/>
          </p:nvSpPr>
          <p:spPr>
            <a:xfrm>
              <a:off x="1979712" y="1777020"/>
              <a:ext cx="714192" cy="30071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8" name="正方形/長方形 137"/>
            <p:cNvSpPr/>
            <p:nvPr/>
          </p:nvSpPr>
          <p:spPr>
            <a:xfrm>
              <a:off x="2002719" y="2754336"/>
              <a:ext cx="714192" cy="30071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9" name="正方形/長方形 138"/>
            <p:cNvSpPr/>
            <p:nvPr/>
          </p:nvSpPr>
          <p:spPr>
            <a:xfrm>
              <a:off x="2904857" y="1777020"/>
              <a:ext cx="375890" cy="30071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0" name="正方形/長方形 139"/>
            <p:cNvSpPr/>
            <p:nvPr/>
          </p:nvSpPr>
          <p:spPr>
            <a:xfrm>
              <a:off x="2904857" y="2754336"/>
              <a:ext cx="375890" cy="30071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1" name="正方形/長方形 140"/>
            <p:cNvSpPr/>
            <p:nvPr/>
          </p:nvSpPr>
          <p:spPr>
            <a:xfrm>
              <a:off x="1080570" y="2040143"/>
              <a:ext cx="23866" cy="30071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2" name="正方形/長方形 141"/>
            <p:cNvSpPr/>
            <p:nvPr/>
          </p:nvSpPr>
          <p:spPr>
            <a:xfrm>
              <a:off x="1080570" y="2491212"/>
              <a:ext cx="23866" cy="30071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3" name="正方形/長方形 142"/>
            <p:cNvSpPr/>
            <p:nvPr/>
          </p:nvSpPr>
          <p:spPr>
            <a:xfrm>
              <a:off x="3557455" y="1777020"/>
              <a:ext cx="75178" cy="4134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4" name="正方形/長方形 143"/>
            <p:cNvSpPr/>
            <p:nvPr/>
          </p:nvSpPr>
          <p:spPr>
            <a:xfrm>
              <a:off x="875048" y="2340856"/>
              <a:ext cx="37589" cy="15035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5" name="正方形/長方形 144"/>
            <p:cNvSpPr/>
            <p:nvPr/>
          </p:nvSpPr>
          <p:spPr>
            <a:xfrm>
              <a:off x="3557455" y="2641568"/>
              <a:ext cx="75178" cy="41348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46" name="グループ化 145"/>
            <p:cNvGrpSpPr/>
            <p:nvPr/>
          </p:nvGrpSpPr>
          <p:grpSpPr>
            <a:xfrm>
              <a:off x="909652" y="2360239"/>
              <a:ext cx="1093068" cy="112767"/>
              <a:chOff x="605841" y="2458020"/>
              <a:chExt cx="2093951" cy="216024"/>
            </a:xfrm>
          </p:grpSpPr>
          <p:cxnSp>
            <p:nvCxnSpPr>
              <p:cNvPr id="169" name="直線コネクタ 168"/>
              <p:cNvCxnSpPr/>
              <p:nvPr/>
            </p:nvCxnSpPr>
            <p:spPr>
              <a:xfrm rot="-360000">
                <a:off x="611560" y="2458020"/>
                <a:ext cx="20882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0" name="直線コネクタ 169"/>
              <p:cNvCxnSpPr/>
              <p:nvPr/>
            </p:nvCxnSpPr>
            <p:spPr>
              <a:xfrm rot="360000">
                <a:off x="605841" y="2674044"/>
                <a:ext cx="2088232"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7" name="円弧 146"/>
            <p:cNvSpPr>
              <a:spLocks noChangeAspect="1"/>
            </p:cNvSpPr>
            <p:nvPr/>
          </p:nvSpPr>
          <p:spPr>
            <a:xfrm rot="18900000">
              <a:off x="1846621" y="2165485"/>
              <a:ext cx="968195" cy="968195"/>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48" name="円弧 147"/>
            <p:cNvSpPr>
              <a:spLocks noChangeAspect="1"/>
            </p:cNvSpPr>
            <p:nvPr/>
          </p:nvSpPr>
          <p:spPr>
            <a:xfrm rot="8100000">
              <a:off x="1846790" y="1698387"/>
              <a:ext cx="968195" cy="968195"/>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nvGrpSpPr>
            <p:cNvPr id="149" name="グループ化 148"/>
            <p:cNvGrpSpPr/>
            <p:nvPr/>
          </p:nvGrpSpPr>
          <p:grpSpPr>
            <a:xfrm rot="10800000">
              <a:off x="2673027" y="2307274"/>
              <a:ext cx="1960926" cy="217519"/>
              <a:chOff x="605840" y="2357685"/>
              <a:chExt cx="2100695" cy="416693"/>
            </a:xfrm>
          </p:grpSpPr>
          <p:cxnSp>
            <p:nvCxnSpPr>
              <p:cNvPr id="167" name="直線コネクタ 166"/>
              <p:cNvCxnSpPr>
                <a:stCxn id="132" idx="1"/>
                <a:endCxn id="148" idx="0"/>
              </p:cNvCxnSpPr>
              <p:nvPr/>
            </p:nvCxnSpPr>
            <p:spPr>
              <a:xfrm rot="10800000" flipH="1">
                <a:off x="605840" y="2357685"/>
                <a:ext cx="2100514" cy="208347"/>
              </a:xfrm>
              <a:prstGeom prst="line">
                <a:avLst/>
              </a:prstGeom>
            </p:spPr>
            <p:style>
              <a:lnRef idx="1">
                <a:schemeClr val="accent1"/>
              </a:lnRef>
              <a:fillRef idx="0">
                <a:schemeClr val="accent1"/>
              </a:fillRef>
              <a:effectRef idx="0">
                <a:schemeClr val="accent1"/>
              </a:effectRef>
              <a:fontRef idx="minor">
                <a:schemeClr val="tx1"/>
              </a:fontRef>
            </p:style>
          </p:cxnSp>
          <p:cxnSp>
            <p:nvCxnSpPr>
              <p:cNvPr id="168" name="直線コネクタ 167"/>
              <p:cNvCxnSpPr>
                <a:stCxn id="132" idx="1"/>
                <a:endCxn id="147" idx="2"/>
              </p:cNvCxnSpPr>
              <p:nvPr/>
            </p:nvCxnSpPr>
            <p:spPr>
              <a:xfrm rot="10800000" flipH="1" flipV="1">
                <a:off x="605840" y="2566032"/>
                <a:ext cx="2100695" cy="208346"/>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50" name="直線コネクタ 149"/>
            <p:cNvCxnSpPr>
              <a:stCxn id="132" idx="2"/>
            </p:cNvCxnSpPr>
            <p:nvPr/>
          </p:nvCxnSpPr>
          <p:spPr>
            <a:xfrm flipH="1">
              <a:off x="4671541" y="2566389"/>
              <a:ext cx="1" cy="51042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直線コネクタ 150"/>
            <p:cNvCxnSpPr/>
            <p:nvPr/>
          </p:nvCxnSpPr>
          <p:spPr>
            <a:xfrm flipH="1">
              <a:off x="4570597" y="3153089"/>
              <a:ext cx="201889" cy="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直線コネクタ 151"/>
            <p:cNvCxnSpPr/>
            <p:nvPr/>
          </p:nvCxnSpPr>
          <p:spPr>
            <a:xfrm flipH="1" flipV="1">
              <a:off x="4629524" y="3076825"/>
              <a:ext cx="100945"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直線コネクタ 152"/>
            <p:cNvCxnSpPr/>
            <p:nvPr/>
          </p:nvCxnSpPr>
          <p:spPr>
            <a:xfrm flipH="1">
              <a:off x="4679997" y="3157179"/>
              <a:ext cx="2895" cy="19216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4" name="グループ化 153"/>
            <p:cNvGrpSpPr>
              <a:grpSpLocks noChangeAspect="1"/>
            </p:cNvGrpSpPr>
            <p:nvPr/>
          </p:nvGrpSpPr>
          <p:grpSpPr>
            <a:xfrm>
              <a:off x="4520714" y="3349342"/>
              <a:ext cx="318567" cy="120339"/>
              <a:chOff x="4988667" y="2062306"/>
              <a:chExt cx="299400" cy="70550"/>
            </a:xfrm>
          </p:grpSpPr>
          <p:cxnSp>
            <p:nvCxnSpPr>
              <p:cNvPr id="165" name="直線コネクタ 164"/>
              <p:cNvCxnSpPr/>
              <p:nvPr/>
            </p:nvCxnSpPr>
            <p:spPr>
              <a:xfrm flipH="1">
                <a:off x="4988667" y="2062306"/>
                <a:ext cx="29940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直線コネクタ 165"/>
              <p:cNvCxnSpPr/>
              <p:nvPr/>
            </p:nvCxnSpPr>
            <p:spPr>
              <a:xfrm flipH="1">
                <a:off x="5087133" y="2132856"/>
                <a:ext cx="106251"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55" name="直線コネクタ 154"/>
            <p:cNvCxnSpPr/>
            <p:nvPr/>
          </p:nvCxnSpPr>
          <p:spPr>
            <a:xfrm flipH="1">
              <a:off x="4573113" y="3412485"/>
              <a:ext cx="213768"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156" name="テキスト ボックス 155"/>
            <p:cNvSpPr txBox="1"/>
            <p:nvPr/>
          </p:nvSpPr>
          <p:spPr>
            <a:xfrm>
              <a:off x="3706950" y="3102059"/>
              <a:ext cx="1547218" cy="830997"/>
            </a:xfrm>
            <a:prstGeom prst="rect">
              <a:avLst/>
            </a:prstGeom>
            <a:noFill/>
          </p:spPr>
          <p:txBody>
            <a:bodyPr wrap="none" rtlCol="0">
              <a:spAutoFit/>
            </a:bodyPr>
            <a:lstStyle/>
            <a:p>
              <a:r>
                <a:rPr lang="en-US" altLang="ja-JP" sz="2400" dirty="0">
                  <a:solidFill>
                    <a:srgbClr val="C00000"/>
                  </a:solidFill>
                </a:rPr>
                <a:t>b</a:t>
              </a:r>
              <a:r>
                <a:rPr kumimoji="1" lang="en-US" altLang="ja-JP" sz="2400" dirty="0" smtClean="0">
                  <a:solidFill>
                    <a:srgbClr val="C00000"/>
                  </a:solidFill>
                </a:rPr>
                <a:t>ias</a:t>
              </a:r>
            </a:p>
            <a:p>
              <a:r>
                <a:rPr kumimoji="1" lang="en-US" altLang="ja-JP" sz="2400" dirty="0" smtClean="0">
                  <a:solidFill>
                    <a:srgbClr val="C00000"/>
                  </a:solidFill>
                </a:rPr>
                <a:t>-20</a:t>
              </a:r>
              <a:r>
                <a:rPr kumimoji="1" lang="ja-JP" altLang="en-US" sz="2400" dirty="0" smtClean="0">
                  <a:solidFill>
                    <a:srgbClr val="C00000"/>
                  </a:solidFill>
                </a:rPr>
                <a:t>～</a:t>
              </a:r>
              <a:r>
                <a:rPr kumimoji="1" lang="en-US" altLang="ja-JP" sz="2400" dirty="0" smtClean="0">
                  <a:solidFill>
                    <a:srgbClr val="C00000"/>
                  </a:solidFill>
                </a:rPr>
                <a:t>-15 V</a:t>
              </a:r>
              <a:endParaRPr kumimoji="1" lang="ja-JP" altLang="en-US" sz="2400" dirty="0">
                <a:solidFill>
                  <a:srgbClr val="C00000"/>
                </a:solidFill>
              </a:endParaRPr>
            </a:p>
          </p:txBody>
        </p:sp>
        <p:sp>
          <p:nvSpPr>
            <p:cNvPr id="157" name="テキスト ボックス 156"/>
            <p:cNvSpPr txBox="1"/>
            <p:nvPr/>
          </p:nvSpPr>
          <p:spPr>
            <a:xfrm>
              <a:off x="3717464" y="1556792"/>
              <a:ext cx="1041247" cy="830997"/>
            </a:xfrm>
            <a:prstGeom prst="rect">
              <a:avLst/>
            </a:prstGeom>
            <a:noFill/>
          </p:spPr>
          <p:txBody>
            <a:bodyPr wrap="none" rtlCol="0">
              <a:spAutoFit/>
            </a:bodyPr>
            <a:lstStyle/>
            <a:p>
              <a:r>
                <a:rPr lang="en-US" altLang="ja-JP" sz="2400" dirty="0">
                  <a:solidFill>
                    <a:srgbClr val="C00000"/>
                  </a:solidFill>
                </a:rPr>
                <a:t>e</a:t>
              </a:r>
              <a:r>
                <a:rPr lang="en-US" altLang="ja-JP" sz="2400" dirty="0" smtClean="0">
                  <a:solidFill>
                    <a:srgbClr val="C00000"/>
                  </a:solidFill>
                </a:rPr>
                <a:t>nergy</a:t>
              </a:r>
              <a:endParaRPr kumimoji="1" lang="en-US" altLang="ja-JP" sz="2400" dirty="0" smtClean="0">
                <a:solidFill>
                  <a:srgbClr val="C00000"/>
                </a:solidFill>
              </a:endParaRPr>
            </a:p>
            <a:p>
              <a:r>
                <a:rPr kumimoji="1" lang="en-US" altLang="ja-JP" sz="2400" dirty="0" smtClean="0">
                  <a:solidFill>
                    <a:srgbClr val="C00000"/>
                  </a:solidFill>
                </a:rPr>
                <a:t>20 eV</a:t>
              </a:r>
              <a:endParaRPr kumimoji="1" lang="ja-JP" altLang="en-US" sz="2400" dirty="0">
                <a:solidFill>
                  <a:srgbClr val="C00000"/>
                </a:solidFill>
              </a:endParaRPr>
            </a:p>
          </p:txBody>
        </p:sp>
        <mc:AlternateContent xmlns:mc="http://schemas.openxmlformats.org/markup-compatibility/2006" xmlns:a14="http://schemas.microsoft.com/office/drawing/2010/main">
          <mc:Choice Requires="a14">
            <p:sp>
              <p:nvSpPr>
                <p:cNvPr id="158" name="テキスト ボックス 157"/>
                <p:cNvSpPr txBox="1"/>
                <p:nvPr/>
              </p:nvSpPr>
              <p:spPr>
                <a:xfrm>
                  <a:off x="3645329" y="2491212"/>
                  <a:ext cx="463496" cy="35010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kumimoji="1" lang="en-US" altLang="ja-JP" sz="2000" i="1" smtClean="0">
                                <a:latin typeface="Cambria Math"/>
                              </a:rPr>
                            </m:ctrlPr>
                          </m:sSupPr>
                          <m:e>
                            <m:r>
                              <a:rPr kumimoji="1" lang="en-US" altLang="ja-JP" sz="2000" b="0" i="1" smtClean="0">
                                <a:latin typeface="Cambria Math"/>
                              </a:rPr>
                              <m:t>𝑒</m:t>
                            </m:r>
                          </m:e>
                          <m:sup>
                            <m:r>
                              <a:rPr kumimoji="1" lang="en-US" altLang="ja-JP" sz="2000" b="0" i="1" smtClean="0">
                                <a:latin typeface="Cambria Math"/>
                              </a:rPr>
                              <m:t>−</m:t>
                            </m:r>
                          </m:sup>
                        </m:sSup>
                      </m:oMath>
                    </m:oMathPara>
                  </a14:m>
                  <a:endParaRPr kumimoji="1" lang="ja-JP" altLang="en-US" sz="2000" dirty="0"/>
                </a:p>
              </p:txBody>
            </p:sp>
          </mc:Choice>
          <mc:Fallback xmlns="">
            <p:sp>
              <p:nvSpPr>
                <p:cNvPr id="158" name="テキスト ボックス 157"/>
                <p:cNvSpPr txBox="1">
                  <a:spLocks noRot="1" noChangeAspect="1" noMove="1" noResize="1" noEditPoints="1" noAdjustHandles="1" noChangeArrowheads="1" noChangeShapeType="1" noTextEdit="1"/>
                </p:cNvSpPr>
                <p:nvPr/>
              </p:nvSpPr>
              <p:spPr>
                <a:xfrm>
                  <a:off x="3645329" y="2491212"/>
                  <a:ext cx="463496" cy="350104"/>
                </a:xfrm>
                <a:prstGeom prst="rect">
                  <a:avLst/>
                </a:prstGeom>
                <a:blipFill rotWithShape="1">
                  <a:blip r:embed="rId6"/>
                  <a:stretch>
                    <a:fillRect/>
                  </a:stretch>
                </a:blipFill>
              </p:spPr>
              <p:txBody>
                <a:bodyPr/>
                <a:lstStyle/>
                <a:p>
                  <a:r>
                    <a:rPr lang="ja-JP" altLang="en-US">
                      <a:noFill/>
                    </a:rPr>
                    <a:t> </a:t>
                  </a:r>
                </a:p>
              </p:txBody>
            </p:sp>
          </mc:Fallback>
        </mc:AlternateContent>
        <p:sp>
          <p:nvSpPr>
            <p:cNvPr id="163" name="正方形/長方形 162"/>
            <p:cNvSpPr/>
            <p:nvPr/>
          </p:nvSpPr>
          <p:spPr>
            <a:xfrm>
              <a:off x="3477236" y="2757354"/>
              <a:ext cx="92388" cy="29769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4" name="正方形/長方形 163"/>
            <p:cNvSpPr/>
            <p:nvPr/>
          </p:nvSpPr>
          <p:spPr>
            <a:xfrm>
              <a:off x="3477237" y="1777020"/>
              <a:ext cx="87236" cy="28309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9" name="テキスト ボックス 28"/>
          <p:cNvSpPr txBox="1"/>
          <p:nvPr/>
        </p:nvSpPr>
        <p:spPr>
          <a:xfrm>
            <a:off x="5524969" y="1217271"/>
            <a:ext cx="2988639" cy="461665"/>
          </a:xfrm>
          <a:prstGeom prst="rect">
            <a:avLst/>
          </a:prstGeom>
          <a:noFill/>
        </p:spPr>
        <p:txBody>
          <a:bodyPr wrap="none" rtlCol="0">
            <a:spAutoFit/>
          </a:bodyPr>
          <a:lstStyle/>
          <a:p>
            <a:r>
              <a:rPr kumimoji="1" lang="en-US" altLang="ja-JP" sz="2400" dirty="0" smtClean="0"/>
              <a:t>Simulation </a:t>
            </a:r>
            <a:r>
              <a:rPr lang="en-US" altLang="ja-JP" sz="2400" dirty="0" smtClean="0"/>
              <a:t>(Simion8.1</a:t>
            </a:r>
            <a:r>
              <a:rPr lang="en-US" altLang="ja-JP" sz="2400" dirty="0"/>
              <a:t>)</a:t>
            </a:r>
            <a:endParaRPr kumimoji="1" lang="ja-JP" altLang="en-US" sz="2400" dirty="0"/>
          </a:p>
        </p:txBody>
      </p:sp>
      <p:grpSp>
        <p:nvGrpSpPr>
          <p:cNvPr id="99" name="グループ化 98"/>
          <p:cNvGrpSpPr>
            <a:grpSpLocks noChangeAspect="1"/>
          </p:cNvGrpSpPr>
          <p:nvPr/>
        </p:nvGrpSpPr>
        <p:grpSpPr>
          <a:xfrm>
            <a:off x="341001" y="3501009"/>
            <a:ext cx="6319231" cy="3348370"/>
            <a:chOff x="546058" y="1124745"/>
            <a:chExt cx="11166282" cy="5916680"/>
          </a:xfrm>
        </p:grpSpPr>
        <p:grpSp>
          <p:nvGrpSpPr>
            <p:cNvPr id="100" name="グループ化 99"/>
            <p:cNvGrpSpPr>
              <a:grpSpLocks noChangeAspect="1"/>
            </p:cNvGrpSpPr>
            <p:nvPr/>
          </p:nvGrpSpPr>
          <p:grpSpPr>
            <a:xfrm>
              <a:off x="546058" y="1124745"/>
              <a:ext cx="11166282" cy="5916680"/>
              <a:chOff x="546059" y="3922825"/>
              <a:chExt cx="5568809" cy="2950747"/>
            </a:xfrm>
          </p:grpSpPr>
          <p:grpSp>
            <p:nvGrpSpPr>
              <p:cNvPr id="112" name="グループ化 111"/>
              <p:cNvGrpSpPr/>
              <p:nvPr/>
            </p:nvGrpSpPr>
            <p:grpSpPr>
              <a:xfrm>
                <a:off x="546059" y="3922825"/>
                <a:ext cx="5568809" cy="2950747"/>
                <a:chOff x="3515651" y="-67184"/>
                <a:chExt cx="7159097" cy="4185432"/>
              </a:xfrm>
            </p:grpSpPr>
            <p:grpSp>
              <p:nvGrpSpPr>
                <p:cNvPr id="116" name="グループ化 115"/>
                <p:cNvGrpSpPr/>
                <p:nvPr/>
              </p:nvGrpSpPr>
              <p:grpSpPr>
                <a:xfrm>
                  <a:off x="3571738" y="-67184"/>
                  <a:ext cx="3746374" cy="3542284"/>
                  <a:chOff x="3846421" y="498407"/>
                  <a:chExt cx="2815750" cy="2662359"/>
                </a:xfrm>
              </p:grpSpPr>
              <p:grpSp>
                <p:nvGrpSpPr>
                  <p:cNvPr id="118" name="グループ化 117"/>
                  <p:cNvGrpSpPr/>
                  <p:nvPr/>
                </p:nvGrpSpPr>
                <p:grpSpPr>
                  <a:xfrm>
                    <a:off x="3990833" y="593166"/>
                    <a:ext cx="2323319" cy="2567600"/>
                    <a:chOff x="4769639" y="304896"/>
                    <a:chExt cx="2323319" cy="2567600"/>
                  </a:xfrm>
                </p:grpSpPr>
                <p:pic>
                  <p:nvPicPr>
                    <p:cNvPr id="130" name="図 129"/>
                    <p:cNvPicPr>
                      <a:picLocks noChangeAspect="1"/>
                    </p:cNvPicPr>
                    <p:nvPr/>
                  </p:nvPicPr>
                  <p:blipFill rotWithShape="1">
                    <a:blip r:embed="rId7"/>
                    <a:srcRect l="26716" t="25992" r="63245" b="43925"/>
                    <a:stretch/>
                  </p:blipFill>
                  <p:spPr>
                    <a:xfrm>
                      <a:off x="4769639" y="304896"/>
                      <a:ext cx="2214137" cy="2567600"/>
                    </a:xfrm>
                    <a:prstGeom prst="rect">
                      <a:avLst/>
                    </a:prstGeom>
                  </p:spPr>
                </p:pic>
                <p:pic>
                  <p:nvPicPr>
                    <p:cNvPr id="131" name="図 130"/>
                    <p:cNvPicPr>
                      <a:picLocks noChangeAspect="1"/>
                    </p:cNvPicPr>
                    <p:nvPr/>
                  </p:nvPicPr>
                  <p:blipFill rotWithShape="1">
                    <a:blip r:embed="rId7"/>
                    <a:srcRect l="47667" t="25992" r="51837" b="49320"/>
                    <a:stretch/>
                  </p:blipFill>
                  <p:spPr>
                    <a:xfrm>
                      <a:off x="6983775" y="316402"/>
                      <a:ext cx="109183" cy="2107160"/>
                    </a:xfrm>
                    <a:prstGeom prst="rect">
                      <a:avLst/>
                    </a:prstGeom>
                  </p:spPr>
                </p:pic>
              </p:grpSp>
              <p:sp>
                <p:nvSpPr>
                  <p:cNvPr id="119" name="正方形/長方形 118"/>
                  <p:cNvSpPr/>
                  <p:nvPr/>
                </p:nvSpPr>
                <p:spPr>
                  <a:xfrm>
                    <a:off x="4493626" y="2710397"/>
                    <a:ext cx="1878613" cy="3461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0" name="テキスト ボックス 119"/>
                  <p:cNvSpPr txBox="1"/>
                  <p:nvPr/>
                </p:nvSpPr>
                <p:spPr>
                  <a:xfrm>
                    <a:off x="5130171" y="2609643"/>
                    <a:ext cx="766001" cy="263836"/>
                  </a:xfrm>
                  <a:prstGeom prst="rect">
                    <a:avLst/>
                  </a:prstGeom>
                  <a:noFill/>
                </p:spPr>
                <p:txBody>
                  <a:bodyPr wrap="square" rtlCol="0">
                    <a:spAutoFit/>
                  </a:bodyPr>
                  <a:lstStyle/>
                  <a:p>
                    <a:r>
                      <a:rPr kumimoji="1" lang="en-US" altLang="ja-JP" dirty="0" smtClean="0"/>
                      <a:t>100</a:t>
                    </a:r>
                    <a:endParaRPr kumimoji="1" lang="ja-JP" altLang="en-US" dirty="0"/>
                  </a:p>
                </p:txBody>
              </p:sp>
              <p:sp>
                <p:nvSpPr>
                  <p:cNvPr id="121" name="テキスト ボックス 120"/>
                  <p:cNvSpPr txBox="1"/>
                  <p:nvPr/>
                </p:nvSpPr>
                <p:spPr>
                  <a:xfrm>
                    <a:off x="5896170" y="2613431"/>
                    <a:ext cx="766001" cy="263836"/>
                  </a:xfrm>
                  <a:prstGeom prst="rect">
                    <a:avLst/>
                  </a:prstGeom>
                  <a:noFill/>
                </p:spPr>
                <p:txBody>
                  <a:bodyPr wrap="square" rtlCol="0">
                    <a:spAutoFit/>
                  </a:bodyPr>
                  <a:lstStyle/>
                  <a:p>
                    <a:r>
                      <a:rPr lang="en-US" altLang="ja-JP" dirty="0"/>
                      <a:t>2</a:t>
                    </a:r>
                    <a:r>
                      <a:rPr kumimoji="1" lang="en-US" altLang="ja-JP" dirty="0" smtClean="0"/>
                      <a:t>00</a:t>
                    </a:r>
                    <a:endParaRPr kumimoji="1" lang="ja-JP" altLang="en-US" dirty="0"/>
                  </a:p>
                </p:txBody>
              </p:sp>
              <p:sp>
                <p:nvSpPr>
                  <p:cNvPr id="122" name="正方形/長方形 121"/>
                  <p:cNvSpPr/>
                  <p:nvPr/>
                </p:nvSpPr>
                <p:spPr>
                  <a:xfrm>
                    <a:off x="3966445" y="765559"/>
                    <a:ext cx="549469" cy="20658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3" name="テキスト ボックス 122"/>
                  <p:cNvSpPr txBox="1"/>
                  <p:nvPr/>
                </p:nvSpPr>
                <p:spPr>
                  <a:xfrm>
                    <a:off x="4291456" y="2496845"/>
                    <a:ext cx="357811" cy="263836"/>
                  </a:xfrm>
                  <a:prstGeom prst="rect">
                    <a:avLst/>
                  </a:prstGeom>
                  <a:noFill/>
                </p:spPr>
                <p:txBody>
                  <a:bodyPr wrap="square" rtlCol="0">
                    <a:spAutoFit/>
                  </a:bodyPr>
                  <a:lstStyle/>
                  <a:p>
                    <a:r>
                      <a:rPr kumimoji="1" lang="en-US" altLang="ja-JP" dirty="0" smtClean="0"/>
                      <a:t>0</a:t>
                    </a:r>
                    <a:endParaRPr kumimoji="1" lang="ja-JP" altLang="en-US" dirty="0"/>
                  </a:p>
                </p:txBody>
              </p:sp>
              <p:sp>
                <p:nvSpPr>
                  <p:cNvPr id="124" name="テキスト ボックス 123"/>
                  <p:cNvSpPr txBox="1"/>
                  <p:nvPr/>
                </p:nvSpPr>
                <p:spPr>
                  <a:xfrm>
                    <a:off x="4157885" y="1921393"/>
                    <a:ext cx="766001" cy="263836"/>
                  </a:xfrm>
                  <a:prstGeom prst="rect">
                    <a:avLst/>
                  </a:prstGeom>
                  <a:noFill/>
                </p:spPr>
                <p:txBody>
                  <a:bodyPr wrap="square" rtlCol="0">
                    <a:spAutoFit/>
                  </a:bodyPr>
                  <a:lstStyle/>
                  <a:p>
                    <a:r>
                      <a:rPr kumimoji="1" lang="en-US" altLang="ja-JP" dirty="0" smtClean="0"/>
                      <a:t>0.2</a:t>
                    </a:r>
                    <a:endParaRPr kumimoji="1" lang="ja-JP" altLang="en-US" dirty="0"/>
                  </a:p>
                </p:txBody>
              </p:sp>
              <p:sp>
                <p:nvSpPr>
                  <p:cNvPr id="125" name="テキスト ボックス 124"/>
                  <p:cNvSpPr txBox="1"/>
                  <p:nvPr/>
                </p:nvSpPr>
                <p:spPr>
                  <a:xfrm>
                    <a:off x="4144727" y="1378676"/>
                    <a:ext cx="766001" cy="263836"/>
                  </a:xfrm>
                  <a:prstGeom prst="rect">
                    <a:avLst/>
                  </a:prstGeom>
                  <a:noFill/>
                </p:spPr>
                <p:txBody>
                  <a:bodyPr wrap="square" rtlCol="0">
                    <a:spAutoFit/>
                  </a:bodyPr>
                  <a:lstStyle/>
                  <a:p>
                    <a:r>
                      <a:rPr kumimoji="1" lang="en-US" altLang="ja-JP" dirty="0" smtClean="0"/>
                      <a:t>0.4</a:t>
                    </a:r>
                    <a:endParaRPr kumimoji="1" lang="ja-JP" altLang="en-US" dirty="0"/>
                  </a:p>
                </p:txBody>
              </p:sp>
              <p:sp>
                <p:nvSpPr>
                  <p:cNvPr id="126" name="テキスト ボックス 125"/>
                  <p:cNvSpPr txBox="1"/>
                  <p:nvPr/>
                </p:nvSpPr>
                <p:spPr>
                  <a:xfrm>
                    <a:off x="4157885" y="851314"/>
                    <a:ext cx="766001" cy="263836"/>
                  </a:xfrm>
                  <a:prstGeom prst="rect">
                    <a:avLst/>
                  </a:prstGeom>
                  <a:noFill/>
                </p:spPr>
                <p:txBody>
                  <a:bodyPr wrap="square" rtlCol="0">
                    <a:spAutoFit/>
                  </a:bodyPr>
                  <a:lstStyle/>
                  <a:p>
                    <a:r>
                      <a:rPr kumimoji="1" lang="en-US" altLang="ja-JP" dirty="0" smtClean="0"/>
                      <a:t>0.6</a:t>
                    </a:r>
                    <a:endParaRPr kumimoji="1" lang="ja-JP" altLang="en-US" dirty="0"/>
                  </a:p>
                </p:txBody>
              </p:sp>
              <p:sp>
                <p:nvSpPr>
                  <p:cNvPr id="127" name="テキスト ボックス 126"/>
                  <p:cNvSpPr txBox="1"/>
                  <p:nvPr/>
                </p:nvSpPr>
                <p:spPr>
                  <a:xfrm>
                    <a:off x="4863329" y="2808683"/>
                    <a:ext cx="1299684" cy="263836"/>
                  </a:xfrm>
                  <a:prstGeom prst="rect">
                    <a:avLst/>
                  </a:prstGeom>
                  <a:noFill/>
                </p:spPr>
                <p:txBody>
                  <a:bodyPr wrap="square" rtlCol="0">
                    <a:spAutoFit/>
                  </a:bodyPr>
                  <a:lstStyle/>
                  <a:p>
                    <a:r>
                      <a:rPr lang="en-US" altLang="ja-JP" dirty="0"/>
                      <a:t>e</a:t>
                    </a:r>
                    <a:r>
                      <a:rPr kumimoji="1" lang="en-US" altLang="ja-JP" dirty="0" smtClean="0"/>
                      <a:t>nergy (eV)</a:t>
                    </a:r>
                    <a:endParaRPr kumimoji="1" lang="ja-JP" altLang="en-US" dirty="0"/>
                  </a:p>
                </p:txBody>
              </p:sp>
              <p:sp>
                <p:nvSpPr>
                  <p:cNvPr id="128" name="テキスト ボックス 127"/>
                  <p:cNvSpPr txBox="1"/>
                  <p:nvPr/>
                </p:nvSpPr>
                <p:spPr>
                  <a:xfrm rot="16200000">
                    <a:off x="2791627" y="1553201"/>
                    <a:ext cx="2466445" cy="356858"/>
                  </a:xfrm>
                  <a:prstGeom prst="rect">
                    <a:avLst/>
                  </a:prstGeom>
                  <a:noFill/>
                </p:spPr>
                <p:txBody>
                  <a:bodyPr wrap="square" rtlCol="0">
                    <a:spAutoFit/>
                  </a:bodyPr>
                  <a:lstStyle/>
                  <a:p>
                    <a:r>
                      <a:rPr lang="en-US" altLang="ja-JP" dirty="0" smtClean="0"/>
                      <a:t>E</a:t>
                    </a:r>
                    <a:r>
                      <a:rPr kumimoji="1" lang="en-US" altLang="ja-JP" dirty="0" smtClean="0"/>
                      <a:t>mission current(mA)</a:t>
                    </a:r>
                    <a:endParaRPr kumimoji="1" lang="ja-JP" altLang="en-US" dirty="0"/>
                  </a:p>
                </p:txBody>
              </p:sp>
              <p:sp>
                <p:nvSpPr>
                  <p:cNvPr id="129" name="テキスト ボックス 128"/>
                  <p:cNvSpPr txBox="1"/>
                  <p:nvPr/>
                </p:nvSpPr>
                <p:spPr>
                  <a:xfrm>
                    <a:off x="4426264" y="2602127"/>
                    <a:ext cx="357811" cy="263836"/>
                  </a:xfrm>
                  <a:prstGeom prst="rect">
                    <a:avLst/>
                  </a:prstGeom>
                  <a:noFill/>
                </p:spPr>
                <p:txBody>
                  <a:bodyPr wrap="square" rtlCol="0">
                    <a:spAutoFit/>
                  </a:bodyPr>
                  <a:lstStyle/>
                  <a:p>
                    <a:r>
                      <a:rPr kumimoji="1" lang="en-US" altLang="ja-JP" dirty="0" smtClean="0"/>
                      <a:t>0</a:t>
                    </a:r>
                    <a:endParaRPr kumimoji="1" lang="ja-JP" altLang="en-US" dirty="0"/>
                  </a:p>
                </p:txBody>
              </p:sp>
            </p:grpSp>
            <p:sp>
              <p:nvSpPr>
                <p:cNvPr id="117" name="テキスト ボックス 116"/>
                <p:cNvSpPr txBox="1"/>
                <p:nvPr/>
              </p:nvSpPr>
              <p:spPr>
                <a:xfrm>
                  <a:off x="3515651" y="3607357"/>
                  <a:ext cx="7159097" cy="510891"/>
                </a:xfrm>
                <a:prstGeom prst="rect">
                  <a:avLst/>
                </a:prstGeom>
                <a:noFill/>
              </p:spPr>
              <p:txBody>
                <a:bodyPr wrap="square" rtlCol="0">
                  <a:spAutoFit/>
                </a:bodyPr>
                <a:lstStyle/>
                <a:p>
                  <a:r>
                    <a:rPr kumimoji="1" lang="en-US" altLang="ja-JP" sz="2000" dirty="0" smtClean="0"/>
                    <a:t>P. Erdman, E. </a:t>
                  </a:r>
                  <a:r>
                    <a:rPr kumimoji="1" lang="en-US" altLang="ja-JP" sz="2000" dirty="0" err="1" smtClean="0"/>
                    <a:t>Zipf</a:t>
                  </a:r>
                  <a:r>
                    <a:rPr kumimoji="1" lang="en-US" altLang="ja-JP" sz="2000" dirty="0" smtClean="0"/>
                    <a:t>, Rev. Sci. </a:t>
                  </a:r>
                  <a:r>
                    <a:rPr lang="en-US" altLang="ja-JP" sz="2000" dirty="0" err="1" smtClean="0"/>
                    <a:t>Instrum</a:t>
                  </a:r>
                  <a:r>
                    <a:rPr kumimoji="1" lang="en-US" altLang="ja-JP" sz="2000" dirty="0" smtClean="0"/>
                    <a:t>. 53, 225 (1982)</a:t>
                  </a:r>
                </a:p>
              </p:txBody>
            </p:sp>
          </p:grpSp>
          <p:sp>
            <p:nvSpPr>
              <p:cNvPr id="113" name="正方形/長方形 112"/>
              <p:cNvSpPr/>
              <p:nvPr/>
            </p:nvSpPr>
            <p:spPr>
              <a:xfrm rot="16200000" flipV="1">
                <a:off x="2294938" y="4697003"/>
                <a:ext cx="262459" cy="470442"/>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正方形/長方形 113"/>
              <p:cNvSpPr/>
              <p:nvPr/>
            </p:nvSpPr>
            <p:spPr>
              <a:xfrm rot="16200000" flipV="1">
                <a:off x="2380058" y="4426828"/>
                <a:ext cx="262459" cy="470442"/>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正方形/長方形 114"/>
              <p:cNvSpPr/>
              <p:nvPr/>
            </p:nvSpPr>
            <p:spPr>
              <a:xfrm rot="16200000" flipV="1">
                <a:off x="1623899" y="4142438"/>
                <a:ext cx="222430" cy="349995"/>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01" name="正方形/長方形 100"/>
            <p:cNvSpPr/>
            <p:nvPr/>
          </p:nvSpPr>
          <p:spPr>
            <a:xfrm>
              <a:off x="3419872" y="3411873"/>
              <a:ext cx="2108210" cy="3057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 name="正方形/長方形 101"/>
            <p:cNvSpPr/>
            <p:nvPr/>
          </p:nvSpPr>
          <p:spPr>
            <a:xfrm rot="1525132">
              <a:off x="2908228" y="3550820"/>
              <a:ext cx="758260" cy="14777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3" name="正方形/長方形 102"/>
            <p:cNvSpPr/>
            <p:nvPr/>
          </p:nvSpPr>
          <p:spPr>
            <a:xfrm>
              <a:off x="4486630" y="1620057"/>
              <a:ext cx="639688" cy="10888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4" name="正方形/長方形 103"/>
            <p:cNvSpPr/>
            <p:nvPr/>
          </p:nvSpPr>
          <p:spPr>
            <a:xfrm rot="18663605">
              <a:off x="2789864" y="2454279"/>
              <a:ext cx="2139318" cy="373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5" name="正方形/長方形 104"/>
            <p:cNvSpPr/>
            <p:nvPr/>
          </p:nvSpPr>
          <p:spPr>
            <a:xfrm>
              <a:off x="2195736" y="3693936"/>
              <a:ext cx="187330" cy="1319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 name="正方形/長方形 105"/>
            <p:cNvSpPr/>
            <p:nvPr/>
          </p:nvSpPr>
          <p:spPr>
            <a:xfrm rot="6535219" flipV="1">
              <a:off x="2418986" y="3794117"/>
              <a:ext cx="442706" cy="179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正方形/長方形 106"/>
            <p:cNvSpPr/>
            <p:nvPr/>
          </p:nvSpPr>
          <p:spPr>
            <a:xfrm flipV="1">
              <a:off x="2307364" y="3787486"/>
              <a:ext cx="272028" cy="4273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8" name="正方形/長方形 107"/>
            <p:cNvSpPr/>
            <p:nvPr/>
          </p:nvSpPr>
          <p:spPr>
            <a:xfrm rot="1072014">
              <a:off x="2824840" y="3627334"/>
              <a:ext cx="442706" cy="5637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9" name="正方形/長方形 108"/>
            <p:cNvSpPr/>
            <p:nvPr/>
          </p:nvSpPr>
          <p:spPr>
            <a:xfrm rot="18308878">
              <a:off x="2017504" y="4191392"/>
              <a:ext cx="2108210" cy="1296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0" name="正方形/長方形 109"/>
            <p:cNvSpPr/>
            <p:nvPr/>
          </p:nvSpPr>
          <p:spPr>
            <a:xfrm>
              <a:off x="2163163" y="4366172"/>
              <a:ext cx="45719" cy="7892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1" name="正方形/長方形 110"/>
            <p:cNvSpPr/>
            <p:nvPr/>
          </p:nvSpPr>
          <p:spPr>
            <a:xfrm>
              <a:off x="2339752" y="5088353"/>
              <a:ext cx="442706" cy="688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4" name="直線矢印コネクタ 3"/>
          <p:cNvCxnSpPr/>
          <p:nvPr/>
        </p:nvCxnSpPr>
        <p:spPr>
          <a:xfrm>
            <a:off x="837358" y="1942776"/>
            <a:ext cx="196580" cy="29535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テキスト ボックス 5"/>
          <p:cNvSpPr txBox="1"/>
          <p:nvPr/>
        </p:nvSpPr>
        <p:spPr>
          <a:xfrm>
            <a:off x="58662" y="1599183"/>
            <a:ext cx="1198726" cy="461665"/>
          </a:xfrm>
          <a:prstGeom prst="rect">
            <a:avLst/>
          </a:prstGeom>
          <a:noFill/>
        </p:spPr>
        <p:txBody>
          <a:bodyPr wrap="none" rtlCol="0">
            <a:spAutoFit/>
          </a:bodyPr>
          <a:lstStyle/>
          <a:p>
            <a:r>
              <a:rPr lang="en-US" altLang="ja-JP" sz="2400" dirty="0" smtClean="0"/>
              <a:t>cathode</a:t>
            </a:r>
            <a:endParaRPr kumimoji="1" lang="ja-JP" altLang="en-US" sz="2400" dirty="0"/>
          </a:p>
        </p:txBody>
      </p:sp>
      <p:sp>
        <p:nvSpPr>
          <p:cNvPr id="10" name="左中かっこ 9"/>
          <p:cNvSpPr/>
          <p:nvPr/>
        </p:nvSpPr>
        <p:spPr>
          <a:xfrm rot="-5400000">
            <a:off x="2302251" y="2045410"/>
            <a:ext cx="143346" cy="2272353"/>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1" name="テキスト ボックス 10"/>
          <p:cNvSpPr txBox="1"/>
          <p:nvPr/>
        </p:nvSpPr>
        <p:spPr>
          <a:xfrm>
            <a:off x="2018431" y="3202857"/>
            <a:ext cx="965329" cy="461665"/>
          </a:xfrm>
          <a:prstGeom prst="rect">
            <a:avLst/>
          </a:prstGeom>
          <a:noFill/>
        </p:spPr>
        <p:txBody>
          <a:bodyPr wrap="none" rtlCol="0">
            <a:spAutoFit/>
          </a:bodyPr>
          <a:lstStyle/>
          <a:p>
            <a:r>
              <a:rPr kumimoji="1" lang="en-US" altLang="ja-JP" sz="2400" dirty="0" smtClean="0"/>
              <a:t>lenses</a:t>
            </a:r>
            <a:endParaRPr kumimoji="1" lang="ja-JP" altLang="en-US" sz="2400" dirty="0"/>
          </a:p>
        </p:txBody>
      </p:sp>
      <p:grpSp>
        <p:nvGrpSpPr>
          <p:cNvPr id="5" name="グループ化 4"/>
          <p:cNvGrpSpPr/>
          <p:nvPr/>
        </p:nvGrpSpPr>
        <p:grpSpPr>
          <a:xfrm>
            <a:off x="5436096" y="1664804"/>
            <a:ext cx="3227891" cy="2099858"/>
            <a:chOff x="5436096" y="1664804"/>
            <a:chExt cx="3227891" cy="2099858"/>
          </a:xfrm>
        </p:grpSpPr>
        <p:pic>
          <p:nvPicPr>
            <p:cNvPr id="3075" name="Picture 3" descr="C:\Users\shang\Desktop\研究室\応物\応物データ\画像\平行広がりあり等電位線ありスライド用.png"/>
            <p:cNvPicPr>
              <a:picLocks noChangeAspect="1" noChangeArrowheads="1"/>
            </p:cNvPicPr>
            <p:nvPr/>
          </p:nvPicPr>
          <p:blipFill rotWithShape="1">
            <a:blip r:embed="rId8">
              <a:extLst>
                <a:ext uri="{28A0092B-C50C-407E-A947-70E740481C1C}">
                  <a14:useLocalDpi xmlns:a14="http://schemas.microsoft.com/office/drawing/2010/main" val="0"/>
                </a:ext>
              </a:extLst>
            </a:blip>
            <a:srcRect l="16685"/>
            <a:stretch/>
          </p:blipFill>
          <p:spPr bwMode="auto">
            <a:xfrm>
              <a:off x="5499758" y="1750944"/>
              <a:ext cx="2767183" cy="2013718"/>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グループ化 26"/>
            <p:cNvGrpSpPr/>
            <p:nvPr/>
          </p:nvGrpSpPr>
          <p:grpSpPr>
            <a:xfrm>
              <a:off x="7802957" y="3004209"/>
              <a:ext cx="462583" cy="576062"/>
              <a:chOff x="8028384" y="2636912"/>
              <a:chExt cx="462583" cy="576062"/>
            </a:xfrm>
          </p:grpSpPr>
          <p:cxnSp>
            <p:nvCxnSpPr>
              <p:cNvPr id="7" name="直線コネクタ 6"/>
              <p:cNvCxnSpPr/>
              <p:nvPr/>
            </p:nvCxnSpPr>
            <p:spPr>
              <a:xfrm>
                <a:off x="8028384" y="2647906"/>
                <a:ext cx="28803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直線コネクタ 173"/>
              <p:cNvCxnSpPr/>
              <p:nvPr/>
            </p:nvCxnSpPr>
            <p:spPr>
              <a:xfrm flipH="1">
                <a:off x="8323227" y="2636912"/>
                <a:ext cx="1" cy="18130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直線コネクタ 174"/>
              <p:cNvCxnSpPr/>
              <p:nvPr/>
            </p:nvCxnSpPr>
            <p:spPr>
              <a:xfrm flipH="1">
                <a:off x="8222283" y="2896382"/>
                <a:ext cx="201889" cy="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直線コネクタ 175"/>
              <p:cNvCxnSpPr/>
              <p:nvPr/>
            </p:nvCxnSpPr>
            <p:spPr>
              <a:xfrm flipH="1" flipV="1">
                <a:off x="8281210" y="2820118"/>
                <a:ext cx="100945"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 name="直線コネクタ 176"/>
              <p:cNvCxnSpPr/>
              <p:nvPr/>
            </p:nvCxnSpPr>
            <p:spPr>
              <a:xfrm flipH="1">
                <a:off x="8331683" y="2900472"/>
                <a:ext cx="2895" cy="19216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8" name="グループ化 177"/>
              <p:cNvGrpSpPr>
                <a:grpSpLocks noChangeAspect="1"/>
              </p:cNvGrpSpPr>
              <p:nvPr/>
            </p:nvGrpSpPr>
            <p:grpSpPr>
              <a:xfrm>
                <a:off x="8172400" y="3092635"/>
                <a:ext cx="318567" cy="120339"/>
                <a:chOff x="4988667" y="2062306"/>
                <a:chExt cx="299400" cy="70550"/>
              </a:xfrm>
            </p:grpSpPr>
            <p:cxnSp>
              <p:nvCxnSpPr>
                <p:cNvPr id="179" name="直線コネクタ 178"/>
                <p:cNvCxnSpPr/>
                <p:nvPr/>
              </p:nvCxnSpPr>
              <p:spPr>
                <a:xfrm flipH="1">
                  <a:off x="4988667" y="2062306"/>
                  <a:ext cx="29940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直線コネクタ 179"/>
                <p:cNvCxnSpPr/>
                <p:nvPr/>
              </p:nvCxnSpPr>
              <p:spPr>
                <a:xfrm flipH="1">
                  <a:off x="5087133" y="2132856"/>
                  <a:ext cx="106251"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81" name="直線コネクタ 180"/>
              <p:cNvCxnSpPr/>
              <p:nvPr/>
            </p:nvCxnSpPr>
            <p:spPr>
              <a:xfrm flipH="1">
                <a:off x="8224799" y="3155778"/>
                <a:ext cx="213768"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2" name="テキスト ボックス 181"/>
            <p:cNvSpPr txBox="1"/>
            <p:nvPr/>
          </p:nvSpPr>
          <p:spPr>
            <a:xfrm>
              <a:off x="5436096" y="1664804"/>
              <a:ext cx="1041247" cy="830997"/>
            </a:xfrm>
            <a:prstGeom prst="rect">
              <a:avLst/>
            </a:prstGeom>
            <a:noFill/>
          </p:spPr>
          <p:txBody>
            <a:bodyPr wrap="none" rtlCol="0">
              <a:spAutoFit/>
            </a:bodyPr>
            <a:lstStyle/>
            <a:p>
              <a:r>
                <a:rPr lang="en-US" altLang="ja-JP" sz="2400" dirty="0">
                  <a:solidFill>
                    <a:schemeClr val="tx2"/>
                  </a:solidFill>
                </a:rPr>
                <a:t>e</a:t>
              </a:r>
              <a:r>
                <a:rPr lang="en-US" altLang="ja-JP" sz="2400" dirty="0" smtClean="0">
                  <a:solidFill>
                    <a:schemeClr val="tx2"/>
                  </a:solidFill>
                </a:rPr>
                <a:t>nergy</a:t>
              </a:r>
              <a:endParaRPr kumimoji="1" lang="en-US" altLang="ja-JP" sz="2400" dirty="0" smtClean="0">
                <a:solidFill>
                  <a:schemeClr val="tx2"/>
                </a:solidFill>
              </a:endParaRPr>
            </a:p>
            <a:p>
              <a:r>
                <a:rPr kumimoji="1" lang="en-US" altLang="ja-JP" sz="2400" dirty="0" smtClean="0">
                  <a:solidFill>
                    <a:schemeClr val="tx2"/>
                  </a:solidFill>
                </a:rPr>
                <a:t>20 eV</a:t>
              </a:r>
              <a:endParaRPr kumimoji="1" lang="ja-JP" altLang="en-US" sz="2400" dirty="0">
                <a:solidFill>
                  <a:schemeClr val="tx2"/>
                </a:solidFill>
              </a:endParaRPr>
            </a:p>
          </p:txBody>
        </p:sp>
        <p:cxnSp>
          <p:nvCxnSpPr>
            <p:cNvPr id="15" name="直線矢印コネクタ 14"/>
            <p:cNvCxnSpPr/>
            <p:nvPr/>
          </p:nvCxnSpPr>
          <p:spPr>
            <a:xfrm>
              <a:off x="5498701" y="2445029"/>
              <a:ext cx="1008111" cy="0"/>
            </a:xfrm>
            <a:prstGeom prst="straightConnector1">
              <a:avLst/>
            </a:prstGeom>
            <a:ln w="254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8" name="テキスト ボックス 27"/>
            <p:cNvSpPr txBox="1"/>
            <p:nvPr/>
          </p:nvSpPr>
          <p:spPr>
            <a:xfrm>
              <a:off x="7830104" y="2176875"/>
              <a:ext cx="833883" cy="830997"/>
            </a:xfrm>
            <a:prstGeom prst="rect">
              <a:avLst/>
            </a:prstGeom>
            <a:noFill/>
          </p:spPr>
          <p:txBody>
            <a:bodyPr wrap="none" rtlCol="0">
              <a:spAutoFit/>
            </a:bodyPr>
            <a:lstStyle/>
            <a:p>
              <a:r>
                <a:rPr lang="en-US" altLang="ja-JP" sz="2400" dirty="0">
                  <a:solidFill>
                    <a:schemeClr val="tx2"/>
                  </a:solidFill>
                </a:rPr>
                <a:t>b</a:t>
              </a:r>
              <a:r>
                <a:rPr kumimoji="1" lang="en-US" altLang="ja-JP" sz="2400" dirty="0" smtClean="0">
                  <a:solidFill>
                    <a:schemeClr val="tx2"/>
                  </a:solidFill>
                </a:rPr>
                <a:t>ias</a:t>
              </a:r>
            </a:p>
            <a:p>
              <a:r>
                <a:rPr lang="en-US" altLang="ja-JP" sz="2400" dirty="0" smtClean="0">
                  <a:solidFill>
                    <a:schemeClr val="tx2"/>
                  </a:solidFill>
                </a:rPr>
                <a:t>-17 V</a:t>
              </a:r>
              <a:endParaRPr kumimoji="1" lang="ja-JP" altLang="en-US" sz="2400" dirty="0">
                <a:solidFill>
                  <a:schemeClr val="tx2"/>
                </a:solidFill>
              </a:endParaRPr>
            </a:p>
          </p:txBody>
        </p:sp>
        <p:sp>
          <p:nvSpPr>
            <p:cNvPr id="12" name="テキスト ボックス 11"/>
            <p:cNvSpPr txBox="1"/>
            <p:nvPr/>
          </p:nvSpPr>
          <p:spPr>
            <a:xfrm>
              <a:off x="7160655" y="1799212"/>
              <a:ext cx="1034257" cy="461665"/>
            </a:xfrm>
            <a:prstGeom prst="rect">
              <a:avLst/>
            </a:prstGeom>
            <a:solidFill>
              <a:schemeClr val="bg1"/>
            </a:solidFill>
          </p:spPr>
          <p:txBody>
            <a:bodyPr wrap="none" rtlCol="0">
              <a:spAutoFit/>
            </a:bodyPr>
            <a:lstStyle/>
            <a:p>
              <a:r>
                <a:rPr lang="en-US" altLang="ja-JP" sz="2400" dirty="0" smtClean="0"/>
                <a:t>θ</a:t>
              </a:r>
              <a:r>
                <a:rPr kumimoji="1" lang="en-US" altLang="ja-JP" sz="2400" dirty="0" smtClean="0"/>
                <a:t>=0 °</a:t>
              </a:r>
              <a:endParaRPr kumimoji="1" lang="ja-JP" altLang="en-US" sz="2400" dirty="0"/>
            </a:p>
          </p:txBody>
        </p:sp>
      </p:grpSp>
      <p:grpSp>
        <p:nvGrpSpPr>
          <p:cNvPr id="3" name="グループ化 2"/>
          <p:cNvGrpSpPr/>
          <p:nvPr/>
        </p:nvGrpSpPr>
        <p:grpSpPr>
          <a:xfrm>
            <a:off x="5498701" y="3840626"/>
            <a:ext cx="2850107" cy="2000642"/>
            <a:chOff x="5498701" y="3840626"/>
            <a:chExt cx="2850107" cy="2000642"/>
          </a:xfrm>
        </p:grpSpPr>
        <p:pic>
          <p:nvPicPr>
            <p:cNvPr id="3076" name="Picture 4" descr="C:\Users\shang\Desktop\研究室\応物\応物データ\画像\斜め等電位線あり広がりバイアスありスライド用.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98701" y="3840626"/>
              <a:ext cx="2778669" cy="2000642"/>
            </a:xfrm>
            <a:prstGeom prst="rect">
              <a:avLst/>
            </a:prstGeom>
            <a:noFill/>
            <a:extLst>
              <a:ext uri="{909E8E84-426E-40DD-AFC4-6F175D3DCCD1}">
                <a14:hiddenFill xmlns:a14="http://schemas.microsoft.com/office/drawing/2010/main">
                  <a:solidFill>
                    <a:srgbClr val="FFFFFF"/>
                  </a:solidFill>
                </a14:hiddenFill>
              </a:ext>
            </a:extLst>
          </p:spPr>
        </p:pic>
        <p:sp>
          <p:nvSpPr>
            <p:cNvPr id="183" name="テキスト ボックス 182"/>
            <p:cNvSpPr txBox="1"/>
            <p:nvPr/>
          </p:nvSpPr>
          <p:spPr>
            <a:xfrm>
              <a:off x="5584150" y="4039389"/>
              <a:ext cx="893193" cy="461665"/>
            </a:xfrm>
            <a:prstGeom prst="rect">
              <a:avLst/>
            </a:prstGeom>
            <a:noFill/>
          </p:spPr>
          <p:txBody>
            <a:bodyPr wrap="none" rtlCol="0">
              <a:spAutoFit/>
            </a:bodyPr>
            <a:lstStyle/>
            <a:p>
              <a:r>
                <a:rPr kumimoji="1" lang="en-US" altLang="ja-JP" sz="2400" dirty="0" smtClean="0">
                  <a:solidFill>
                    <a:schemeClr val="tx2"/>
                  </a:solidFill>
                </a:rPr>
                <a:t>20 eV</a:t>
              </a:r>
              <a:endParaRPr kumimoji="1" lang="ja-JP" altLang="en-US" sz="2400" dirty="0">
                <a:solidFill>
                  <a:schemeClr val="tx2"/>
                </a:solidFill>
              </a:endParaRPr>
            </a:p>
          </p:txBody>
        </p:sp>
        <p:cxnSp>
          <p:nvCxnSpPr>
            <p:cNvPr id="184" name="直線矢印コネクタ 183"/>
            <p:cNvCxnSpPr/>
            <p:nvPr/>
          </p:nvCxnSpPr>
          <p:spPr>
            <a:xfrm>
              <a:off x="5570710" y="4533261"/>
              <a:ext cx="1008111" cy="0"/>
            </a:xfrm>
            <a:prstGeom prst="straightConnector1">
              <a:avLst/>
            </a:prstGeom>
            <a:ln w="25400">
              <a:solidFill>
                <a:schemeClr val="accent1">
                  <a:lumMod val="75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17" name="グループ化 16"/>
            <p:cNvGrpSpPr/>
            <p:nvPr/>
          </p:nvGrpSpPr>
          <p:grpSpPr>
            <a:xfrm>
              <a:off x="7082877" y="5092443"/>
              <a:ext cx="462583" cy="576062"/>
              <a:chOff x="7308304" y="4725146"/>
              <a:chExt cx="462583" cy="576062"/>
            </a:xfrm>
          </p:grpSpPr>
          <p:cxnSp>
            <p:nvCxnSpPr>
              <p:cNvPr id="185" name="直線コネクタ 184"/>
              <p:cNvCxnSpPr/>
              <p:nvPr/>
            </p:nvCxnSpPr>
            <p:spPr>
              <a:xfrm>
                <a:off x="7308304" y="4736140"/>
                <a:ext cx="28803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直線コネクタ 185"/>
              <p:cNvCxnSpPr/>
              <p:nvPr/>
            </p:nvCxnSpPr>
            <p:spPr>
              <a:xfrm flipH="1">
                <a:off x="7603147" y="4725146"/>
                <a:ext cx="1" cy="18130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直線コネクタ 186"/>
              <p:cNvCxnSpPr/>
              <p:nvPr/>
            </p:nvCxnSpPr>
            <p:spPr>
              <a:xfrm flipH="1">
                <a:off x="7502203" y="4984616"/>
                <a:ext cx="201889" cy="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直線コネクタ 187"/>
              <p:cNvCxnSpPr/>
              <p:nvPr/>
            </p:nvCxnSpPr>
            <p:spPr>
              <a:xfrm flipH="1" flipV="1">
                <a:off x="7561130" y="4908352"/>
                <a:ext cx="100945"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直線コネクタ 188"/>
              <p:cNvCxnSpPr/>
              <p:nvPr/>
            </p:nvCxnSpPr>
            <p:spPr>
              <a:xfrm flipH="1">
                <a:off x="7611603" y="4988706"/>
                <a:ext cx="2895" cy="19216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90" name="グループ化 189"/>
              <p:cNvGrpSpPr>
                <a:grpSpLocks noChangeAspect="1"/>
              </p:cNvGrpSpPr>
              <p:nvPr/>
            </p:nvGrpSpPr>
            <p:grpSpPr>
              <a:xfrm>
                <a:off x="7452320" y="5180869"/>
                <a:ext cx="318567" cy="120339"/>
                <a:chOff x="4988667" y="2062306"/>
                <a:chExt cx="299400" cy="70550"/>
              </a:xfrm>
            </p:grpSpPr>
            <p:cxnSp>
              <p:nvCxnSpPr>
                <p:cNvPr id="191" name="直線コネクタ 190"/>
                <p:cNvCxnSpPr/>
                <p:nvPr/>
              </p:nvCxnSpPr>
              <p:spPr>
                <a:xfrm flipH="1">
                  <a:off x="4988667" y="2062306"/>
                  <a:ext cx="29940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直線コネクタ 191"/>
                <p:cNvCxnSpPr/>
                <p:nvPr/>
              </p:nvCxnSpPr>
              <p:spPr>
                <a:xfrm flipH="1">
                  <a:off x="5087133" y="2132856"/>
                  <a:ext cx="106251"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93" name="直線コネクタ 192"/>
              <p:cNvCxnSpPr/>
              <p:nvPr/>
            </p:nvCxnSpPr>
            <p:spPr>
              <a:xfrm flipH="1">
                <a:off x="7504719" y="5244012"/>
                <a:ext cx="213768"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4" name="テキスト ボックス 193"/>
            <p:cNvSpPr txBox="1"/>
            <p:nvPr/>
          </p:nvSpPr>
          <p:spPr>
            <a:xfrm>
              <a:off x="7514925" y="4765500"/>
              <a:ext cx="833883" cy="830997"/>
            </a:xfrm>
            <a:prstGeom prst="rect">
              <a:avLst/>
            </a:prstGeom>
            <a:noFill/>
          </p:spPr>
          <p:txBody>
            <a:bodyPr wrap="none" rtlCol="0">
              <a:spAutoFit/>
            </a:bodyPr>
            <a:lstStyle/>
            <a:p>
              <a:r>
                <a:rPr lang="en-US" altLang="ja-JP" sz="2400" dirty="0">
                  <a:solidFill>
                    <a:schemeClr val="tx2"/>
                  </a:solidFill>
                </a:rPr>
                <a:t>b</a:t>
              </a:r>
              <a:r>
                <a:rPr kumimoji="1" lang="en-US" altLang="ja-JP" sz="2400" dirty="0" smtClean="0">
                  <a:solidFill>
                    <a:schemeClr val="tx2"/>
                  </a:solidFill>
                </a:rPr>
                <a:t>ias</a:t>
              </a:r>
            </a:p>
            <a:p>
              <a:r>
                <a:rPr lang="en-US" altLang="ja-JP" sz="2400" dirty="0" smtClean="0">
                  <a:solidFill>
                    <a:schemeClr val="tx2"/>
                  </a:solidFill>
                </a:rPr>
                <a:t>-17 V</a:t>
              </a:r>
              <a:endParaRPr kumimoji="1" lang="ja-JP" altLang="en-US" sz="2400" dirty="0">
                <a:solidFill>
                  <a:schemeClr val="tx2"/>
                </a:solidFill>
              </a:endParaRPr>
            </a:p>
          </p:txBody>
        </p:sp>
        <p:sp>
          <p:nvSpPr>
            <p:cNvPr id="159" name="テキスト ボックス 158"/>
            <p:cNvSpPr txBox="1"/>
            <p:nvPr/>
          </p:nvSpPr>
          <p:spPr>
            <a:xfrm>
              <a:off x="7018043" y="3886128"/>
              <a:ext cx="1185916" cy="461665"/>
            </a:xfrm>
            <a:prstGeom prst="rect">
              <a:avLst/>
            </a:prstGeom>
            <a:solidFill>
              <a:schemeClr val="bg1"/>
            </a:solidFill>
          </p:spPr>
          <p:txBody>
            <a:bodyPr wrap="square" rtlCol="0">
              <a:spAutoFit/>
            </a:bodyPr>
            <a:lstStyle/>
            <a:p>
              <a:r>
                <a:rPr lang="en-US" altLang="ja-JP" sz="2400" dirty="0" smtClean="0"/>
                <a:t>θ</a:t>
              </a:r>
              <a:r>
                <a:rPr kumimoji="1" lang="en-US" altLang="ja-JP" sz="2400" dirty="0" smtClean="0"/>
                <a:t>=45 °</a:t>
              </a:r>
              <a:endParaRPr kumimoji="1" lang="ja-JP" altLang="en-US" sz="2400" dirty="0"/>
            </a:p>
          </p:txBody>
        </p:sp>
      </p:grpSp>
    </p:spTree>
    <p:extLst>
      <p:ext uri="{BB962C8B-B14F-4D97-AF65-F5344CB8AC3E}">
        <p14:creationId xmlns:p14="http://schemas.microsoft.com/office/powerpoint/2010/main" val="4128623650"/>
      </p:ext>
    </p:extLst>
  </p:cSld>
  <p:clrMapOvr>
    <a:masterClrMapping/>
  </p:clrMapOvr>
  <mc:AlternateContent xmlns:mc="http://schemas.openxmlformats.org/markup-compatibility/2006" xmlns:p14="http://schemas.microsoft.com/office/powerpoint/2010/main">
    <mc:Choice Requires="p14">
      <p:transition spd="slow" p14:dur="2000" advTm="67324"/>
    </mc:Choice>
    <mc:Fallback xmlns="">
      <p:transition spd="slow" advTm="67324"/>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sz="4000" dirty="0" smtClean="0"/>
              <a:t>New electron source</a:t>
            </a:r>
            <a:endParaRPr kumimoji="1" lang="ja-JP" altLang="en-US" sz="4000" dirty="0"/>
          </a:p>
        </p:txBody>
      </p:sp>
      <p:grpSp>
        <p:nvGrpSpPr>
          <p:cNvPr id="5" name="グループ化 4"/>
          <p:cNvGrpSpPr/>
          <p:nvPr/>
        </p:nvGrpSpPr>
        <p:grpSpPr>
          <a:xfrm>
            <a:off x="1038888" y="1552434"/>
            <a:ext cx="4037168" cy="2020582"/>
            <a:chOff x="611560" y="4437112"/>
            <a:chExt cx="4037168" cy="2020582"/>
          </a:xfrm>
        </p:grpSpPr>
        <p:grpSp>
          <p:nvGrpSpPr>
            <p:cNvPr id="65" name="グループ化 64"/>
            <p:cNvGrpSpPr>
              <a:grpSpLocks noChangeAspect="1"/>
            </p:cNvGrpSpPr>
            <p:nvPr/>
          </p:nvGrpSpPr>
          <p:grpSpPr>
            <a:xfrm>
              <a:off x="611560" y="4559600"/>
              <a:ext cx="3904591" cy="1461688"/>
              <a:chOff x="642174" y="4559600"/>
              <a:chExt cx="3842094" cy="1438292"/>
            </a:xfrm>
          </p:grpSpPr>
          <p:sp>
            <p:nvSpPr>
              <p:cNvPr id="94" name="正方形/長方形 93"/>
              <p:cNvSpPr/>
              <p:nvPr/>
            </p:nvSpPr>
            <p:spPr>
              <a:xfrm>
                <a:off x="4408933" y="5128076"/>
                <a:ext cx="75335" cy="30134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正方形/長方形 94"/>
              <p:cNvSpPr/>
              <p:nvPr/>
            </p:nvSpPr>
            <p:spPr>
              <a:xfrm>
                <a:off x="848126" y="4638397"/>
                <a:ext cx="188338" cy="30134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正方形/長方形 95"/>
              <p:cNvSpPr/>
              <p:nvPr/>
            </p:nvSpPr>
            <p:spPr>
              <a:xfrm>
                <a:off x="848126" y="5617754"/>
                <a:ext cx="188338" cy="30134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p:cNvSpPr/>
              <p:nvPr/>
            </p:nvSpPr>
            <p:spPr>
              <a:xfrm>
                <a:off x="1194993" y="4638397"/>
                <a:ext cx="376676" cy="30134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正方形/長方形 97"/>
              <p:cNvSpPr/>
              <p:nvPr/>
            </p:nvSpPr>
            <p:spPr>
              <a:xfrm>
                <a:off x="1194993" y="5617754"/>
                <a:ext cx="376676" cy="30134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 name="正方形/長方形 100"/>
              <p:cNvSpPr/>
              <p:nvPr/>
            </p:nvSpPr>
            <p:spPr>
              <a:xfrm>
                <a:off x="2664029" y="4638397"/>
                <a:ext cx="376676" cy="30134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 name="正方形/長方形 101"/>
              <p:cNvSpPr/>
              <p:nvPr/>
            </p:nvSpPr>
            <p:spPr>
              <a:xfrm>
                <a:off x="2664029" y="5617754"/>
                <a:ext cx="376676" cy="30134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3" name="正方形/長方形 102"/>
              <p:cNvSpPr/>
              <p:nvPr/>
            </p:nvSpPr>
            <p:spPr>
              <a:xfrm>
                <a:off x="848126" y="4902070"/>
                <a:ext cx="23916" cy="30134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4" name="正方形/長方形 103"/>
              <p:cNvSpPr/>
              <p:nvPr/>
            </p:nvSpPr>
            <p:spPr>
              <a:xfrm>
                <a:off x="848126" y="5354081"/>
                <a:ext cx="23916" cy="30134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 name="正方形/長方形 105"/>
              <p:cNvSpPr/>
              <p:nvPr/>
            </p:nvSpPr>
            <p:spPr>
              <a:xfrm>
                <a:off x="642174" y="5203411"/>
                <a:ext cx="37668" cy="15067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6" name="グループ化 85"/>
              <p:cNvGrpSpPr/>
              <p:nvPr/>
            </p:nvGrpSpPr>
            <p:grpSpPr>
              <a:xfrm>
                <a:off x="676850" y="5222834"/>
                <a:ext cx="1095352" cy="113003"/>
                <a:chOff x="605841" y="2458020"/>
                <a:chExt cx="2093951" cy="216024"/>
              </a:xfrm>
            </p:grpSpPr>
            <p:cxnSp>
              <p:nvCxnSpPr>
                <p:cNvPr id="92" name="直線コネクタ 91"/>
                <p:cNvCxnSpPr/>
                <p:nvPr/>
              </p:nvCxnSpPr>
              <p:spPr>
                <a:xfrm rot="-360000">
                  <a:off x="611560" y="2458020"/>
                  <a:ext cx="208823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3" name="直線コネクタ 92"/>
                <p:cNvCxnSpPr/>
                <p:nvPr/>
              </p:nvCxnSpPr>
              <p:spPr>
                <a:xfrm rot="360000">
                  <a:off x="605841" y="2674044"/>
                  <a:ext cx="2088232"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87" name="円弧 86"/>
              <p:cNvSpPr>
                <a:spLocks noChangeAspect="1"/>
              </p:cNvSpPr>
              <p:nvPr/>
            </p:nvSpPr>
            <p:spPr>
              <a:xfrm rot="18900000">
                <a:off x="1615777" y="5027674"/>
                <a:ext cx="970218" cy="970218"/>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88" name="円弧 87"/>
              <p:cNvSpPr>
                <a:spLocks noChangeAspect="1"/>
              </p:cNvSpPr>
              <p:nvPr/>
            </p:nvSpPr>
            <p:spPr>
              <a:xfrm rot="8100000">
                <a:off x="1615946" y="4559600"/>
                <a:ext cx="970218" cy="970218"/>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nvGrpSpPr>
              <p:cNvPr id="89" name="グループ化 88"/>
              <p:cNvGrpSpPr/>
              <p:nvPr/>
            </p:nvGrpSpPr>
            <p:grpSpPr>
              <a:xfrm rot="10800000">
                <a:off x="2443910" y="5169759"/>
                <a:ext cx="1965024" cy="217973"/>
                <a:chOff x="605840" y="2357685"/>
                <a:chExt cx="2100695" cy="416693"/>
              </a:xfrm>
            </p:grpSpPr>
            <p:cxnSp>
              <p:nvCxnSpPr>
                <p:cNvPr id="90" name="直線コネクタ 89"/>
                <p:cNvCxnSpPr>
                  <a:stCxn id="94" idx="1"/>
                  <a:endCxn id="88" idx="0"/>
                </p:cNvCxnSpPr>
                <p:nvPr/>
              </p:nvCxnSpPr>
              <p:spPr>
                <a:xfrm rot="10800000" flipH="1">
                  <a:off x="605840" y="2357685"/>
                  <a:ext cx="2100514" cy="208347"/>
                </a:xfrm>
                <a:prstGeom prst="line">
                  <a:avLst/>
                </a:prstGeom>
              </p:spPr>
              <p:style>
                <a:lnRef idx="1">
                  <a:schemeClr val="accent1"/>
                </a:lnRef>
                <a:fillRef idx="0">
                  <a:schemeClr val="accent1"/>
                </a:fillRef>
                <a:effectRef idx="0">
                  <a:schemeClr val="accent1"/>
                </a:effectRef>
                <a:fontRef idx="minor">
                  <a:schemeClr val="tx1"/>
                </a:fontRef>
              </p:style>
            </p:cxnSp>
            <p:cxnSp>
              <p:nvCxnSpPr>
                <p:cNvPr id="91" name="直線コネクタ 90"/>
                <p:cNvCxnSpPr>
                  <a:stCxn id="94" idx="1"/>
                  <a:endCxn id="87" idx="2"/>
                </p:cNvCxnSpPr>
                <p:nvPr/>
              </p:nvCxnSpPr>
              <p:spPr>
                <a:xfrm rot="10800000" flipH="1" flipV="1">
                  <a:off x="605840" y="2566032"/>
                  <a:ext cx="2100695" cy="208346"/>
                </a:xfrm>
                <a:prstGeom prst="line">
                  <a:avLst/>
                </a:prstGeom>
              </p:spPr>
              <p:style>
                <a:lnRef idx="1">
                  <a:schemeClr val="accent1"/>
                </a:lnRef>
                <a:fillRef idx="0">
                  <a:schemeClr val="accent1"/>
                </a:fillRef>
                <a:effectRef idx="0">
                  <a:schemeClr val="accent1"/>
                </a:effectRef>
                <a:fontRef idx="minor">
                  <a:schemeClr val="tx1"/>
                </a:fontRef>
              </p:style>
            </p:cxnSp>
          </p:grpSp>
          <p:sp>
            <p:nvSpPr>
              <p:cNvPr id="108" name="正方形/長方形 107"/>
              <p:cNvSpPr/>
              <p:nvPr/>
            </p:nvSpPr>
            <p:spPr>
              <a:xfrm>
                <a:off x="1684952" y="4636023"/>
                <a:ext cx="376676" cy="3013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9" name="正方形/長方形 108"/>
              <p:cNvSpPr/>
              <p:nvPr/>
            </p:nvSpPr>
            <p:spPr>
              <a:xfrm>
                <a:off x="2190073" y="4636023"/>
                <a:ext cx="376676" cy="3013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0" name="正方形/長方形 109"/>
              <p:cNvSpPr/>
              <p:nvPr/>
            </p:nvSpPr>
            <p:spPr>
              <a:xfrm>
                <a:off x="1684951" y="5620779"/>
                <a:ext cx="376676" cy="3013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1" name="正方形/長方形 110"/>
              <p:cNvSpPr/>
              <p:nvPr/>
            </p:nvSpPr>
            <p:spPr>
              <a:xfrm>
                <a:off x="2189838" y="5620779"/>
                <a:ext cx="376676" cy="3013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5" name="正方形/長方形 104"/>
              <p:cNvSpPr/>
              <p:nvPr/>
            </p:nvSpPr>
            <p:spPr>
              <a:xfrm>
                <a:off x="3198150" y="4638397"/>
                <a:ext cx="75335" cy="41434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正方形/長方形 106"/>
              <p:cNvSpPr/>
              <p:nvPr/>
            </p:nvSpPr>
            <p:spPr>
              <a:xfrm>
                <a:off x="3198150" y="5504752"/>
                <a:ext cx="75335" cy="41434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71" name="テキスト ボックス 170"/>
            <p:cNvSpPr txBox="1"/>
            <p:nvPr/>
          </p:nvSpPr>
          <p:spPr>
            <a:xfrm>
              <a:off x="3491880" y="4437112"/>
              <a:ext cx="1032655" cy="707886"/>
            </a:xfrm>
            <a:prstGeom prst="rect">
              <a:avLst/>
            </a:prstGeom>
            <a:noFill/>
          </p:spPr>
          <p:txBody>
            <a:bodyPr wrap="none" rtlCol="0">
              <a:spAutoFit/>
            </a:bodyPr>
            <a:lstStyle/>
            <a:p>
              <a:r>
                <a:rPr lang="en-US" altLang="ja-JP" sz="2000" dirty="0"/>
                <a:t>e</a:t>
              </a:r>
              <a:r>
                <a:rPr lang="en-US" altLang="ja-JP" sz="2000" dirty="0" smtClean="0"/>
                <a:t>nergy</a:t>
              </a:r>
              <a:endParaRPr kumimoji="1" lang="en-US" altLang="ja-JP" sz="2000" dirty="0" smtClean="0"/>
            </a:p>
            <a:p>
              <a:r>
                <a:rPr lang="en-US" altLang="ja-JP" sz="2000" dirty="0"/>
                <a:t>1</a:t>
              </a:r>
              <a:r>
                <a:rPr lang="ja-JP" altLang="en-US" sz="2000" dirty="0" smtClean="0"/>
                <a:t>～</a:t>
              </a:r>
              <a:r>
                <a:rPr lang="en-US" altLang="ja-JP" sz="2000" dirty="0" smtClean="0"/>
                <a:t>5</a:t>
              </a:r>
              <a:r>
                <a:rPr kumimoji="1" lang="en-US" altLang="ja-JP" sz="2000" dirty="0" smtClean="0"/>
                <a:t> eV</a:t>
              </a:r>
              <a:endParaRPr kumimoji="1" lang="ja-JP" altLang="en-US" sz="2000" dirty="0"/>
            </a:p>
          </p:txBody>
        </p:sp>
        <p:cxnSp>
          <p:nvCxnSpPr>
            <p:cNvPr id="172" name="直線コネクタ 171"/>
            <p:cNvCxnSpPr/>
            <p:nvPr/>
          </p:nvCxnSpPr>
          <p:spPr>
            <a:xfrm flipH="1">
              <a:off x="4482849" y="5443565"/>
              <a:ext cx="2" cy="77426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6" name="グループ化 175"/>
            <p:cNvGrpSpPr>
              <a:grpSpLocks noChangeAspect="1"/>
            </p:cNvGrpSpPr>
            <p:nvPr/>
          </p:nvGrpSpPr>
          <p:grpSpPr>
            <a:xfrm>
              <a:off x="4333695" y="6217831"/>
              <a:ext cx="315033" cy="119004"/>
              <a:chOff x="4988667" y="2062306"/>
              <a:chExt cx="299400" cy="70550"/>
            </a:xfrm>
          </p:grpSpPr>
          <p:cxnSp>
            <p:nvCxnSpPr>
              <p:cNvPr id="177" name="直線コネクタ 176"/>
              <p:cNvCxnSpPr/>
              <p:nvPr/>
            </p:nvCxnSpPr>
            <p:spPr>
              <a:xfrm flipH="1">
                <a:off x="4988667" y="2062306"/>
                <a:ext cx="29940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8" name="直線コネクタ 177"/>
              <p:cNvCxnSpPr/>
              <p:nvPr/>
            </p:nvCxnSpPr>
            <p:spPr>
              <a:xfrm flipH="1">
                <a:off x="5087133" y="2132856"/>
                <a:ext cx="106251"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79" name="直線コネクタ 178"/>
            <p:cNvCxnSpPr/>
            <p:nvPr/>
          </p:nvCxnSpPr>
          <p:spPr>
            <a:xfrm flipH="1">
              <a:off x="4385512" y="6280274"/>
              <a:ext cx="211397"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180" name="テキスト ボックス 179"/>
            <p:cNvSpPr txBox="1"/>
            <p:nvPr/>
          </p:nvSpPr>
          <p:spPr>
            <a:xfrm>
              <a:off x="3774750" y="5749808"/>
              <a:ext cx="603050" cy="707886"/>
            </a:xfrm>
            <a:prstGeom prst="rect">
              <a:avLst/>
            </a:prstGeom>
            <a:noFill/>
          </p:spPr>
          <p:txBody>
            <a:bodyPr wrap="none" rtlCol="0">
              <a:spAutoFit/>
            </a:bodyPr>
            <a:lstStyle/>
            <a:p>
              <a:r>
                <a:rPr lang="en-US" altLang="ja-JP" sz="2000" dirty="0"/>
                <a:t>b</a:t>
              </a:r>
              <a:r>
                <a:rPr kumimoji="1" lang="en-US" altLang="ja-JP" sz="2000" dirty="0" smtClean="0"/>
                <a:t>ias</a:t>
              </a:r>
            </a:p>
            <a:p>
              <a:r>
                <a:rPr lang="en-US" altLang="ja-JP" sz="2000" dirty="0"/>
                <a:t>0</a:t>
              </a:r>
              <a:r>
                <a:rPr kumimoji="1" lang="en-US" altLang="ja-JP" sz="2000" dirty="0" smtClean="0"/>
                <a:t> V</a:t>
              </a:r>
              <a:endParaRPr kumimoji="1" lang="ja-JP" altLang="en-US" sz="2000" dirty="0"/>
            </a:p>
          </p:txBody>
        </p:sp>
      </p:grpSp>
      <p:grpSp>
        <p:nvGrpSpPr>
          <p:cNvPr id="3" name="グループ化 2"/>
          <p:cNvGrpSpPr/>
          <p:nvPr/>
        </p:nvGrpSpPr>
        <p:grpSpPr>
          <a:xfrm>
            <a:off x="5713215" y="1484784"/>
            <a:ext cx="2603201" cy="1880429"/>
            <a:chOff x="5713215" y="1484784"/>
            <a:chExt cx="2603201" cy="1880429"/>
          </a:xfrm>
        </p:grpSpPr>
        <p:pic>
          <p:nvPicPr>
            <p:cNvPr id="1026" name="Picture 2" descr="C:\Users\shang\Desktop\研究室\応物\応物データ\画像\斜めバイアスなし広がりスライド用.png"/>
            <p:cNvPicPr>
              <a:picLocks noChangeAspect="1" noChangeArrowheads="1"/>
            </p:cNvPicPr>
            <p:nvPr/>
          </p:nvPicPr>
          <p:blipFill rotWithShape="1">
            <a:blip r:embed="rId3">
              <a:extLst>
                <a:ext uri="{28A0092B-C50C-407E-A947-70E740481C1C}">
                  <a14:useLocalDpi xmlns:a14="http://schemas.microsoft.com/office/drawing/2010/main" val="0"/>
                </a:ext>
              </a:extLst>
            </a:blip>
            <a:srcRect l="16339"/>
            <a:stretch/>
          </p:blipFill>
          <p:spPr bwMode="auto">
            <a:xfrm>
              <a:off x="5713215" y="1484784"/>
              <a:ext cx="2603201" cy="1880429"/>
            </a:xfrm>
            <a:prstGeom prst="rect">
              <a:avLst/>
            </a:prstGeom>
            <a:noFill/>
            <a:extLst>
              <a:ext uri="{909E8E84-426E-40DD-AFC4-6F175D3DCCD1}">
                <a14:hiddenFill xmlns:a14="http://schemas.microsoft.com/office/drawing/2010/main">
                  <a:solidFill>
                    <a:srgbClr val="FFFFFF"/>
                  </a:solidFill>
                </a14:hiddenFill>
              </a:ext>
            </a:extLst>
          </p:spPr>
        </p:pic>
        <p:grpSp>
          <p:nvGrpSpPr>
            <p:cNvPr id="142" name="グループ化 141"/>
            <p:cNvGrpSpPr/>
            <p:nvPr/>
          </p:nvGrpSpPr>
          <p:grpSpPr>
            <a:xfrm>
              <a:off x="7164288" y="2645135"/>
              <a:ext cx="462583" cy="576062"/>
              <a:chOff x="8028384" y="2636912"/>
              <a:chExt cx="462583" cy="576062"/>
            </a:xfrm>
          </p:grpSpPr>
          <p:cxnSp>
            <p:nvCxnSpPr>
              <p:cNvPr id="143" name="直線コネクタ 142"/>
              <p:cNvCxnSpPr/>
              <p:nvPr/>
            </p:nvCxnSpPr>
            <p:spPr>
              <a:xfrm>
                <a:off x="8028384" y="2647906"/>
                <a:ext cx="28803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直線コネクタ 143"/>
              <p:cNvCxnSpPr/>
              <p:nvPr/>
            </p:nvCxnSpPr>
            <p:spPr>
              <a:xfrm>
                <a:off x="8323230" y="2636912"/>
                <a:ext cx="10466" cy="45572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8" name="グループ化 147"/>
              <p:cNvGrpSpPr>
                <a:grpSpLocks noChangeAspect="1"/>
              </p:cNvGrpSpPr>
              <p:nvPr/>
            </p:nvGrpSpPr>
            <p:grpSpPr>
              <a:xfrm>
                <a:off x="8172400" y="3092635"/>
                <a:ext cx="318567" cy="120339"/>
                <a:chOff x="4988667" y="2062306"/>
                <a:chExt cx="299400" cy="70550"/>
              </a:xfrm>
            </p:grpSpPr>
            <p:cxnSp>
              <p:nvCxnSpPr>
                <p:cNvPr id="150" name="直線コネクタ 149"/>
                <p:cNvCxnSpPr/>
                <p:nvPr/>
              </p:nvCxnSpPr>
              <p:spPr>
                <a:xfrm flipH="1">
                  <a:off x="4988667" y="2062306"/>
                  <a:ext cx="29940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直線コネクタ 150"/>
                <p:cNvCxnSpPr/>
                <p:nvPr/>
              </p:nvCxnSpPr>
              <p:spPr>
                <a:xfrm flipH="1">
                  <a:off x="5087133" y="2132856"/>
                  <a:ext cx="106251"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49" name="直線コネクタ 148"/>
              <p:cNvCxnSpPr/>
              <p:nvPr/>
            </p:nvCxnSpPr>
            <p:spPr>
              <a:xfrm flipH="1">
                <a:off x="8224799" y="3155778"/>
                <a:ext cx="213768"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2" name="テキスト ボックス 151"/>
            <p:cNvSpPr txBox="1"/>
            <p:nvPr/>
          </p:nvSpPr>
          <p:spPr>
            <a:xfrm>
              <a:off x="7518059" y="2190552"/>
              <a:ext cx="684803" cy="830997"/>
            </a:xfrm>
            <a:prstGeom prst="rect">
              <a:avLst/>
            </a:prstGeom>
            <a:noFill/>
          </p:spPr>
          <p:txBody>
            <a:bodyPr wrap="none" rtlCol="0">
              <a:spAutoFit/>
            </a:bodyPr>
            <a:lstStyle/>
            <a:p>
              <a:r>
                <a:rPr lang="en-US" altLang="ja-JP" sz="2400" dirty="0"/>
                <a:t>b</a:t>
              </a:r>
              <a:r>
                <a:rPr kumimoji="1" lang="en-US" altLang="ja-JP" sz="2400" dirty="0" smtClean="0"/>
                <a:t>ias</a:t>
              </a:r>
            </a:p>
            <a:p>
              <a:r>
                <a:rPr lang="en-US" altLang="ja-JP" sz="2400" dirty="0"/>
                <a:t>0</a:t>
              </a:r>
              <a:r>
                <a:rPr lang="en-US" altLang="ja-JP" sz="2400" dirty="0" smtClean="0"/>
                <a:t> V</a:t>
              </a:r>
              <a:endParaRPr kumimoji="1" lang="ja-JP" altLang="en-US" sz="2400" dirty="0"/>
            </a:p>
          </p:txBody>
        </p:sp>
      </p:grpSp>
      <p:pic>
        <p:nvPicPr>
          <p:cNvPr id="2051" name="Picture 3" descr="C:\Users\shang\Desktop\研究室\応物\応物データ\画像\2号機cf.png"/>
          <p:cNvPicPr>
            <a:picLocks noChangeAspect="1" noChangeArrowheads="1"/>
          </p:cNvPicPr>
          <p:nvPr/>
        </p:nvPicPr>
        <p:blipFill rotWithShape="1">
          <a:blip r:embed="rId4">
            <a:extLst>
              <a:ext uri="{28A0092B-C50C-407E-A947-70E740481C1C}">
                <a14:useLocalDpi xmlns:a14="http://schemas.microsoft.com/office/drawing/2010/main" val="0"/>
              </a:ext>
            </a:extLst>
          </a:blip>
          <a:srcRect r="9533"/>
          <a:stretch/>
        </p:blipFill>
        <p:spPr bwMode="auto">
          <a:xfrm>
            <a:off x="251520" y="4149080"/>
            <a:ext cx="4274009" cy="18859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shang\Desktop\研究室\応物\応物データ\画像\3号機2cf.png"/>
          <p:cNvPicPr>
            <a:picLocks noChangeAspect="1" noChangeArrowheads="1"/>
          </p:cNvPicPr>
          <p:nvPr/>
        </p:nvPicPr>
        <p:blipFill rotWithShape="1">
          <a:blip r:embed="rId5">
            <a:extLst>
              <a:ext uri="{28A0092B-C50C-407E-A947-70E740481C1C}">
                <a14:useLocalDpi xmlns:a14="http://schemas.microsoft.com/office/drawing/2010/main" val="0"/>
              </a:ext>
            </a:extLst>
          </a:blip>
          <a:srcRect r="10253"/>
          <a:stretch/>
        </p:blipFill>
        <p:spPr bwMode="auto">
          <a:xfrm>
            <a:off x="4737305" y="4149081"/>
            <a:ext cx="4227183" cy="1885950"/>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3"/>
          <p:cNvSpPr txBox="1"/>
          <p:nvPr/>
        </p:nvSpPr>
        <p:spPr>
          <a:xfrm>
            <a:off x="5724128" y="1772816"/>
            <a:ext cx="737702" cy="461665"/>
          </a:xfrm>
          <a:prstGeom prst="rect">
            <a:avLst/>
          </a:prstGeom>
          <a:noFill/>
        </p:spPr>
        <p:txBody>
          <a:bodyPr wrap="none" rtlCol="0">
            <a:spAutoFit/>
          </a:bodyPr>
          <a:lstStyle/>
          <a:p>
            <a:r>
              <a:rPr kumimoji="1" lang="en-US" altLang="ja-JP" sz="2400" dirty="0" smtClean="0"/>
              <a:t>3 eV</a:t>
            </a:r>
            <a:endParaRPr kumimoji="1" lang="ja-JP" altLang="en-US" sz="2400" dirty="0"/>
          </a:p>
        </p:txBody>
      </p:sp>
      <p:sp>
        <p:nvSpPr>
          <p:cNvPr id="50" name="正方形/長方形 49"/>
          <p:cNvSpPr/>
          <p:nvPr/>
        </p:nvSpPr>
        <p:spPr>
          <a:xfrm>
            <a:off x="251520" y="3687415"/>
            <a:ext cx="3361305" cy="461665"/>
          </a:xfrm>
          <a:prstGeom prst="rect">
            <a:avLst/>
          </a:prstGeom>
        </p:spPr>
        <p:txBody>
          <a:bodyPr wrap="none">
            <a:spAutoFit/>
          </a:bodyPr>
          <a:lstStyle/>
          <a:p>
            <a:r>
              <a:rPr lang="en-US" altLang="ja-JP" sz="2400" dirty="0" smtClean="0"/>
              <a:t>Erdman-</a:t>
            </a:r>
            <a:r>
              <a:rPr lang="en-US" altLang="ja-JP" sz="2400" dirty="0" err="1" smtClean="0"/>
              <a:t>Zipf</a:t>
            </a:r>
            <a:r>
              <a:rPr lang="en-US" altLang="ja-JP" sz="2400" dirty="0" smtClean="0"/>
              <a:t> electron gun</a:t>
            </a:r>
            <a:endParaRPr lang="ja-JP" altLang="en-US" sz="2400" dirty="0"/>
          </a:p>
        </p:txBody>
      </p:sp>
      <p:sp>
        <p:nvSpPr>
          <p:cNvPr id="51" name="正方形/長方形 50"/>
          <p:cNvSpPr/>
          <p:nvPr/>
        </p:nvSpPr>
        <p:spPr>
          <a:xfrm>
            <a:off x="4739087" y="3681028"/>
            <a:ext cx="1833964" cy="461665"/>
          </a:xfrm>
          <a:prstGeom prst="rect">
            <a:avLst/>
          </a:prstGeom>
        </p:spPr>
        <p:txBody>
          <a:bodyPr wrap="none">
            <a:spAutoFit/>
          </a:bodyPr>
          <a:lstStyle/>
          <a:p>
            <a:r>
              <a:rPr lang="en-US" altLang="ja-JP" sz="2400" dirty="0" smtClean="0"/>
              <a:t>present work</a:t>
            </a:r>
            <a:endParaRPr lang="ja-JP" altLang="en-US" sz="2400" dirty="0"/>
          </a:p>
        </p:txBody>
      </p:sp>
    </p:spTree>
    <p:extLst>
      <p:ext uri="{BB962C8B-B14F-4D97-AF65-F5344CB8AC3E}">
        <p14:creationId xmlns:p14="http://schemas.microsoft.com/office/powerpoint/2010/main" val="4125775702"/>
      </p:ext>
    </p:extLst>
  </p:cSld>
  <p:clrMapOvr>
    <a:masterClrMapping/>
  </p:clrMapOvr>
  <mc:AlternateContent xmlns:mc="http://schemas.openxmlformats.org/markup-compatibility/2006" xmlns:p14="http://schemas.microsoft.com/office/powerpoint/2010/main">
    <mc:Choice Requires="p14">
      <p:transition spd="slow" p14:dur="2000" advTm="31703"/>
    </mc:Choice>
    <mc:Fallback xmlns="">
      <p:transition spd="slow" advTm="31703"/>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sz="4000" dirty="0" smtClean="0"/>
              <a:t>AR LEIPS apparatus</a:t>
            </a:r>
            <a:endParaRPr kumimoji="1" lang="ja-JP" altLang="en-US" sz="4000" dirty="0"/>
          </a:p>
        </p:txBody>
      </p:sp>
      <p:sp>
        <p:nvSpPr>
          <p:cNvPr id="740" name="正方形/長方形 739"/>
          <p:cNvSpPr/>
          <p:nvPr/>
        </p:nvSpPr>
        <p:spPr>
          <a:xfrm>
            <a:off x="4515967" y="2524356"/>
            <a:ext cx="811580" cy="714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1" name="円柱 740"/>
          <p:cNvSpPr/>
          <p:nvPr/>
        </p:nvSpPr>
        <p:spPr>
          <a:xfrm>
            <a:off x="3700402" y="2348880"/>
            <a:ext cx="2508616" cy="2411394"/>
          </a:xfrm>
          <a:prstGeom prst="can">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723" name="グループ化 722"/>
          <p:cNvGrpSpPr>
            <a:grpSpLocks noChangeAspect="1"/>
          </p:cNvGrpSpPr>
          <p:nvPr/>
        </p:nvGrpSpPr>
        <p:grpSpPr>
          <a:xfrm>
            <a:off x="4895009" y="3174363"/>
            <a:ext cx="643241" cy="601889"/>
            <a:chOff x="3335130" y="1296477"/>
            <a:chExt cx="4463403" cy="4176464"/>
          </a:xfrm>
        </p:grpSpPr>
        <p:grpSp>
          <p:nvGrpSpPr>
            <p:cNvPr id="724" name="グループ化 723"/>
            <p:cNvGrpSpPr>
              <a:grpSpLocks noChangeAspect="1"/>
            </p:cNvGrpSpPr>
            <p:nvPr/>
          </p:nvGrpSpPr>
          <p:grpSpPr>
            <a:xfrm rot="10800000">
              <a:off x="5508102" y="1296477"/>
              <a:ext cx="2290431" cy="4176464"/>
              <a:chOff x="1345465" y="1340768"/>
              <a:chExt cx="2290431" cy="3528392"/>
            </a:xfrm>
          </p:grpSpPr>
          <p:sp>
            <p:nvSpPr>
              <p:cNvPr id="732" name="正方形/長方形 731"/>
              <p:cNvSpPr/>
              <p:nvPr/>
            </p:nvSpPr>
            <p:spPr>
              <a:xfrm>
                <a:off x="1345465" y="1700808"/>
                <a:ext cx="634247" cy="28195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733" name="グループ化 732"/>
              <p:cNvGrpSpPr/>
              <p:nvPr/>
            </p:nvGrpSpPr>
            <p:grpSpPr>
              <a:xfrm>
                <a:off x="1547664" y="1340768"/>
                <a:ext cx="1440160" cy="3528392"/>
                <a:chOff x="4427984" y="1340768"/>
                <a:chExt cx="1440160" cy="3528392"/>
              </a:xfrm>
            </p:grpSpPr>
            <p:sp>
              <p:nvSpPr>
                <p:cNvPr id="738" name="円/楕円 222"/>
                <p:cNvSpPr/>
                <p:nvPr/>
              </p:nvSpPr>
              <p:spPr>
                <a:xfrm>
                  <a:off x="4427984" y="1340768"/>
                  <a:ext cx="1296144" cy="352839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9" name="正方形/長方形 738"/>
                <p:cNvSpPr/>
                <p:nvPr/>
              </p:nvSpPr>
              <p:spPr>
                <a:xfrm>
                  <a:off x="5076056" y="1340768"/>
                  <a:ext cx="792088" cy="35283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34" name="円/楕円 218"/>
              <p:cNvSpPr/>
              <p:nvPr/>
            </p:nvSpPr>
            <p:spPr>
              <a:xfrm>
                <a:off x="2339752" y="1340768"/>
                <a:ext cx="1296144" cy="3528392"/>
              </a:xfrm>
              <a:prstGeom prst="ellipse">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5" name="円/楕円 219"/>
              <p:cNvSpPr>
                <a:spLocks noChangeAspect="1"/>
              </p:cNvSpPr>
              <p:nvPr/>
            </p:nvSpPr>
            <p:spPr>
              <a:xfrm>
                <a:off x="2627784" y="2712920"/>
                <a:ext cx="288032" cy="78408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36" name="直線コネクタ 735"/>
              <p:cNvCxnSpPr>
                <a:stCxn id="734" idx="0"/>
              </p:cNvCxnSpPr>
              <p:nvPr/>
            </p:nvCxnSpPr>
            <p:spPr>
              <a:xfrm flipH="1">
                <a:off x="2123728" y="1340768"/>
                <a:ext cx="864096" cy="0"/>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737" name="直線コネクタ 736"/>
              <p:cNvCxnSpPr>
                <a:stCxn id="734" idx="4"/>
              </p:cNvCxnSpPr>
              <p:nvPr/>
            </p:nvCxnSpPr>
            <p:spPr>
              <a:xfrm flipH="1">
                <a:off x="2123728" y="4869160"/>
                <a:ext cx="864096" cy="0"/>
              </a:xfrm>
              <a:prstGeom prst="line">
                <a:avLst/>
              </a:prstGeom>
              <a:ln w="22225"/>
            </p:spPr>
            <p:style>
              <a:lnRef idx="1">
                <a:schemeClr val="accent1"/>
              </a:lnRef>
              <a:fillRef idx="0">
                <a:schemeClr val="accent1"/>
              </a:fillRef>
              <a:effectRef idx="0">
                <a:schemeClr val="accent1"/>
              </a:effectRef>
              <a:fontRef idx="minor">
                <a:schemeClr val="tx1"/>
              </a:fontRef>
            </p:style>
          </p:cxnSp>
        </p:grpSp>
        <p:sp>
          <p:nvSpPr>
            <p:cNvPr id="725" name="円柱 724"/>
            <p:cNvSpPr/>
            <p:nvPr/>
          </p:nvSpPr>
          <p:spPr>
            <a:xfrm rot="16200000">
              <a:off x="5983576" y="3080671"/>
              <a:ext cx="457200" cy="608076"/>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726" name="グループ化 725"/>
            <p:cNvGrpSpPr/>
            <p:nvPr/>
          </p:nvGrpSpPr>
          <p:grpSpPr>
            <a:xfrm>
              <a:off x="3335130" y="2667920"/>
              <a:ext cx="896423" cy="1426912"/>
              <a:chOff x="3335130" y="2667920"/>
              <a:chExt cx="896423" cy="1426912"/>
            </a:xfrm>
          </p:grpSpPr>
          <p:sp>
            <p:nvSpPr>
              <p:cNvPr id="727" name="平行四辺形 726"/>
              <p:cNvSpPr/>
              <p:nvPr/>
            </p:nvSpPr>
            <p:spPr>
              <a:xfrm rot="5400000">
                <a:off x="3145227" y="3021433"/>
                <a:ext cx="1420246" cy="713220"/>
              </a:xfrm>
              <a:prstGeom prst="parallelogram">
                <a:avLst>
                  <a:gd name="adj" fmla="val 602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8" name="平行四辺形 727"/>
              <p:cNvSpPr/>
              <p:nvPr/>
            </p:nvSpPr>
            <p:spPr>
              <a:xfrm rot="5400000">
                <a:off x="2981617" y="3028099"/>
                <a:ext cx="1420246" cy="713220"/>
              </a:xfrm>
              <a:prstGeom prst="parallelogram">
                <a:avLst>
                  <a:gd name="adj" fmla="val 602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29" name="直線コネクタ 728"/>
              <p:cNvCxnSpPr/>
              <p:nvPr/>
            </p:nvCxnSpPr>
            <p:spPr>
              <a:xfrm>
                <a:off x="3335130" y="2667920"/>
                <a:ext cx="163610" cy="0"/>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730" name="直線コネクタ 729"/>
              <p:cNvCxnSpPr/>
              <p:nvPr/>
            </p:nvCxnSpPr>
            <p:spPr>
              <a:xfrm>
                <a:off x="4048351" y="3140968"/>
                <a:ext cx="163609" cy="0"/>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1" name="直線コネクタ 730"/>
              <p:cNvCxnSpPr/>
              <p:nvPr/>
            </p:nvCxnSpPr>
            <p:spPr>
              <a:xfrm>
                <a:off x="4067944" y="4077072"/>
                <a:ext cx="163609" cy="0"/>
              </a:xfrm>
              <a:prstGeom prst="line">
                <a:avLst/>
              </a:prstGeom>
              <a:ln w="222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grpSp>
      <p:sp>
        <p:nvSpPr>
          <p:cNvPr id="751" name="二等辺三角形 750"/>
          <p:cNvSpPr/>
          <p:nvPr/>
        </p:nvSpPr>
        <p:spPr>
          <a:xfrm rot="16200000">
            <a:off x="4886663" y="3335683"/>
            <a:ext cx="490282" cy="268022"/>
          </a:xfrm>
          <a:prstGeom prst="triangle">
            <a:avLst/>
          </a:prstGeom>
          <a:solidFill>
            <a:srgbClr val="FFC000">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52" name="直線コネクタ 751"/>
          <p:cNvCxnSpPr>
            <a:endCxn id="734" idx="2"/>
          </p:cNvCxnSpPr>
          <p:nvPr/>
        </p:nvCxnSpPr>
        <p:spPr>
          <a:xfrm flipV="1">
            <a:off x="5020432" y="3475307"/>
            <a:ext cx="374528" cy="7896"/>
          </a:xfrm>
          <a:prstGeom prst="line">
            <a:avLst/>
          </a:prstGeom>
          <a:ln w="19050">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2" name="直線矢印コネクタ 621"/>
          <p:cNvCxnSpPr>
            <a:stCxn id="623" idx="1"/>
            <a:endCxn id="738" idx="3"/>
          </p:cNvCxnSpPr>
          <p:nvPr/>
        </p:nvCxnSpPr>
        <p:spPr>
          <a:xfrm flipH="1">
            <a:off x="5481756" y="2779202"/>
            <a:ext cx="1464206" cy="48330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23" name="テキスト ボックス 622"/>
          <p:cNvSpPr txBox="1"/>
          <p:nvPr/>
        </p:nvSpPr>
        <p:spPr>
          <a:xfrm>
            <a:off x="6945961" y="2493782"/>
            <a:ext cx="1211288" cy="570839"/>
          </a:xfrm>
          <a:prstGeom prst="rect">
            <a:avLst/>
          </a:prstGeom>
          <a:noFill/>
        </p:spPr>
        <p:txBody>
          <a:bodyPr wrap="none" rtlCol="0">
            <a:spAutoFit/>
          </a:bodyPr>
          <a:lstStyle/>
          <a:p>
            <a:r>
              <a:rPr lang="en-US" altLang="ja-JP" sz="2400" dirty="0" smtClean="0"/>
              <a:t>mirror</a:t>
            </a:r>
            <a:endParaRPr lang="en-US" altLang="ja-JP" sz="2400" dirty="0"/>
          </a:p>
        </p:txBody>
      </p:sp>
      <p:cxnSp>
        <p:nvCxnSpPr>
          <p:cNvPr id="624" name="直線矢印コネクタ 623"/>
          <p:cNvCxnSpPr>
            <a:stCxn id="625" idx="1"/>
          </p:cNvCxnSpPr>
          <p:nvPr/>
        </p:nvCxnSpPr>
        <p:spPr>
          <a:xfrm flipH="1">
            <a:off x="5048600" y="2117316"/>
            <a:ext cx="967160" cy="90096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25" name="テキスト ボックス 624"/>
          <p:cNvSpPr txBox="1"/>
          <p:nvPr/>
        </p:nvSpPr>
        <p:spPr>
          <a:xfrm>
            <a:off x="6015760" y="1831896"/>
            <a:ext cx="3065484" cy="570839"/>
          </a:xfrm>
          <a:prstGeom prst="rect">
            <a:avLst/>
          </a:prstGeom>
          <a:noFill/>
        </p:spPr>
        <p:txBody>
          <a:bodyPr wrap="none" rtlCol="0">
            <a:spAutoFit/>
          </a:bodyPr>
          <a:lstStyle/>
          <a:p>
            <a:r>
              <a:rPr lang="en-US" altLang="ja-JP" sz="2400" dirty="0" smtClean="0"/>
              <a:t>sample (rotatable)</a:t>
            </a:r>
            <a:endParaRPr lang="ja-JP" altLang="en-US" sz="2400" dirty="0"/>
          </a:p>
        </p:txBody>
      </p:sp>
      <p:cxnSp>
        <p:nvCxnSpPr>
          <p:cNvPr id="705" name="直線矢印コネクタ 704"/>
          <p:cNvCxnSpPr/>
          <p:nvPr/>
        </p:nvCxnSpPr>
        <p:spPr>
          <a:xfrm flipH="1" flipV="1">
            <a:off x="6369759" y="3481865"/>
            <a:ext cx="566972" cy="52319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07" name="テキスト ボックス 706"/>
          <p:cNvSpPr txBox="1"/>
          <p:nvPr/>
        </p:nvSpPr>
        <p:spPr>
          <a:xfrm>
            <a:off x="6936731" y="3717032"/>
            <a:ext cx="2170615" cy="570839"/>
          </a:xfrm>
          <a:prstGeom prst="rect">
            <a:avLst/>
          </a:prstGeom>
          <a:noFill/>
        </p:spPr>
        <p:txBody>
          <a:bodyPr wrap="none" rtlCol="0">
            <a:spAutoFit/>
          </a:bodyPr>
          <a:lstStyle/>
          <a:p>
            <a:r>
              <a:rPr kumimoji="1" lang="en-US" altLang="ja-JP" sz="2400" dirty="0" smtClean="0"/>
              <a:t>electron gun</a:t>
            </a:r>
            <a:endParaRPr kumimoji="1" lang="ja-JP" altLang="en-US" sz="2400" dirty="0"/>
          </a:p>
        </p:txBody>
      </p:sp>
      <p:sp>
        <p:nvSpPr>
          <p:cNvPr id="757" name="テキスト ボックス 756"/>
          <p:cNvSpPr txBox="1"/>
          <p:nvPr/>
        </p:nvSpPr>
        <p:spPr>
          <a:xfrm>
            <a:off x="251520" y="3972455"/>
            <a:ext cx="2755724" cy="570839"/>
          </a:xfrm>
          <a:prstGeom prst="rect">
            <a:avLst/>
          </a:prstGeom>
          <a:noFill/>
        </p:spPr>
        <p:txBody>
          <a:bodyPr wrap="none" rtlCol="0">
            <a:spAutoFit/>
          </a:bodyPr>
          <a:lstStyle/>
          <a:p>
            <a:r>
              <a:rPr lang="en-US" altLang="ja-JP" sz="2400" dirty="0" smtClean="0"/>
              <a:t>photon detector</a:t>
            </a:r>
            <a:endParaRPr lang="ja-JP" altLang="en-US" sz="2400" dirty="0"/>
          </a:p>
        </p:txBody>
      </p:sp>
      <p:sp>
        <p:nvSpPr>
          <p:cNvPr id="581" name="円柱 580"/>
          <p:cNvSpPr/>
          <p:nvPr/>
        </p:nvSpPr>
        <p:spPr>
          <a:xfrm>
            <a:off x="4950154" y="1592796"/>
            <a:ext cx="45719" cy="1807069"/>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3" name="円弧 582"/>
          <p:cNvSpPr/>
          <p:nvPr/>
        </p:nvSpPr>
        <p:spPr>
          <a:xfrm>
            <a:off x="4532327" y="1909479"/>
            <a:ext cx="871751" cy="258924"/>
          </a:xfrm>
          <a:prstGeom prst="arc">
            <a:avLst>
              <a:gd name="adj1" fmla="val 20409112"/>
              <a:gd name="adj2" fmla="val 11895974"/>
            </a:avLst>
          </a:prstGeom>
          <a:ln w="28575">
            <a:solidFill>
              <a:srgbClr val="0000FF"/>
            </a:solidFill>
            <a:headEnd type="arrow"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nvGrpSpPr>
          <p:cNvPr id="758" name="グループ化 757"/>
          <p:cNvGrpSpPr/>
          <p:nvPr/>
        </p:nvGrpSpPr>
        <p:grpSpPr>
          <a:xfrm rot="16200000">
            <a:off x="1383180" y="2999134"/>
            <a:ext cx="324483" cy="1091001"/>
            <a:chOff x="3244849" y="1384876"/>
            <a:chExt cx="262425" cy="882345"/>
          </a:xfrm>
        </p:grpSpPr>
        <p:sp>
          <p:nvSpPr>
            <p:cNvPr id="759" name="正方形/長方形 758"/>
            <p:cNvSpPr/>
            <p:nvPr/>
          </p:nvSpPr>
          <p:spPr>
            <a:xfrm>
              <a:off x="3281649" y="2157559"/>
              <a:ext cx="184371" cy="109662"/>
            </a:xfrm>
            <a:prstGeom prst="rect">
              <a:avLst/>
            </a:prstGeom>
            <a:pattFill prst="narHorz">
              <a:fgClr>
                <a:srgbClr val="00B0F0"/>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760" name="グループ化 759"/>
            <p:cNvGrpSpPr>
              <a:grpSpLocks noChangeAspect="1"/>
            </p:cNvGrpSpPr>
            <p:nvPr/>
          </p:nvGrpSpPr>
          <p:grpSpPr>
            <a:xfrm rot="5400000">
              <a:off x="3014940" y="1614785"/>
              <a:ext cx="722243" cy="262425"/>
              <a:chOff x="-222" y="213792"/>
              <a:chExt cx="3033423" cy="1166284"/>
            </a:xfrm>
          </p:grpSpPr>
          <p:sp>
            <p:nvSpPr>
              <p:cNvPr id="761" name="正方形/長方形 760"/>
              <p:cNvSpPr/>
              <p:nvPr/>
            </p:nvSpPr>
            <p:spPr>
              <a:xfrm>
                <a:off x="467544" y="213792"/>
                <a:ext cx="2565657" cy="116628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762" name="グループ化 761"/>
              <p:cNvGrpSpPr>
                <a:grpSpLocks noChangeAspect="1"/>
              </p:cNvGrpSpPr>
              <p:nvPr/>
            </p:nvGrpSpPr>
            <p:grpSpPr>
              <a:xfrm>
                <a:off x="667631" y="233792"/>
                <a:ext cx="1930055" cy="774529"/>
                <a:chOff x="-313071" y="1973751"/>
                <a:chExt cx="2450477" cy="983374"/>
              </a:xfrm>
            </p:grpSpPr>
            <p:grpSp>
              <p:nvGrpSpPr>
                <p:cNvPr id="770" name="グループ化 769"/>
                <p:cNvGrpSpPr/>
                <p:nvPr/>
              </p:nvGrpSpPr>
              <p:grpSpPr>
                <a:xfrm>
                  <a:off x="683568" y="1973751"/>
                  <a:ext cx="996638" cy="914864"/>
                  <a:chOff x="683568" y="1973751"/>
                  <a:chExt cx="996638" cy="914864"/>
                </a:xfrm>
              </p:grpSpPr>
              <p:sp>
                <p:nvSpPr>
                  <p:cNvPr id="776" name="パイ 653"/>
                  <p:cNvSpPr/>
                  <p:nvPr/>
                </p:nvSpPr>
                <p:spPr>
                  <a:xfrm>
                    <a:off x="683568" y="1973751"/>
                    <a:ext cx="914400" cy="914400"/>
                  </a:xfrm>
                  <a:prstGeom prst="pie">
                    <a:avLst>
                      <a:gd name="adj1" fmla="val 10800000"/>
                      <a:gd name="adj2" fmla="val 16200000"/>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chemeClr val="tx1"/>
                      </a:solidFill>
                    </a:endParaRPr>
                  </a:p>
                </p:txBody>
              </p:sp>
              <p:sp>
                <p:nvSpPr>
                  <p:cNvPr id="777" name="パイ 654"/>
                  <p:cNvSpPr/>
                  <p:nvPr/>
                </p:nvSpPr>
                <p:spPr>
                  <a:xfrm rot="5400000">
                    <a:off x="765806" y="1974215"/>
                    <a:ext cx="914400" cy="914400"/>
                  </a:xfrm>
                  <a:prstGeom prst="pie">
                    <a:avLst>
                      <a:gd name="adj1" fmla="val 10800000"/>
                      <a:gd name="adj2" fmla="val 16200000"/>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chemeClr val="tx1"/>
                      </a:solidFill>
                    </a:endParaRPr>
                  </a:p>
                </p:txBody>
              </p:sp>
            </p:grpSp>
            <p:grpSp>
              <p:nvGrpSpPr>
                <p:cNvPr id="771" name="グループ化 770"/>
                <p:cNvGrpSpPr/>
                <p:nvPr/>
              </p:nvGrpSpPr>
              <p:grpSpPr>
                <a:xfrm rot="10800000">
                  <a:off x="144130" y="2042261"/>
                  <a:ext cx="996638" cy="914864"/>
                  <a:chOff x="683568" y="1973751"/>
                  <a:chExt cx="996638" cy="914864"/>
                </a:xfrm>
              </p:grpSpPr>
              <p:sp>
                <p:nvSpPr>
                  <p:cNvPr id="774" name="パイ 651"/>
                  <p:cNvSpPr/>
                  <p:nvPr/>
                </p:nvSpPr>
                <p:spPr>
                  <a:xfrm>
                    <a:off x="683568" y="1973751"/>
                    <a:ext cx="914400" cy="914400"/>
                  </a:xfrm>
                  <a:prstGeom prst="pie">
                    <a:avLst>
                      <a:gd name="adj1" fmla="val 10800000"/>
                      <a:gd name="adj2" fmla="val 16200000"/>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chemeClr val="tx1"/>
                      </a:solidFill>
                    </a:endParaRPr>
                  </a:p>
                </p:txBody>
              </p:sp>
              <p:sp>
                <p:nvSpPr>
                  <p:cNvPr id="775" name="パイ 652"/>
                  <p:cNvSpPr/>
                  <p:nvPr/>
                </p:nvSpPr>
                <p:spPr>
                  <a:xfrm rot="5400000">
                    <a:off x="765806" y="1974215"/>
                    <a:ext cx="914400" cy="914400"/>
                  </a:xfrm>
                  <a:prstGeom prst="pie">
                    <a:avLst>
                      <a:gd name="adj1" fmla="val 10800000"/>
                      <a:gd name="adj2" fmla="val 16200000"/>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chemeClr val="tx1"/>
                      </a:solidFill>
                    </a:endParaRPr>
                  </a:p>
                </p:txBody>
              </p:sp>
            </p:grpSp>
            <p:sp>
              <p:nvSpPr>
                <p:cNvPr id="772" name="パイ 649"/>
                <p:cNvSpPr/>
                <p:nvPr/>
              </p:nvSpPr>
              <p:spPr>
                <a:xfrm rot="16200000">
                  <a:off x="1223006" y="2042261"/>
                  <a:ext cx="914400" cy="914400"/>
                </a:xfrm>
                <a:prstGeom prst="pie">
                  <a:avLst>
                    <a:gd name="adj1" fmla="val 10800000"/>
                    <a:gd name="adj2" fmla="val 16200000"/>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chemeClr val="tx1"/>
                    </a:solidFill>
                  </a:endParaRPr>
                </a:p>
              </p:txBody>
            </p:sp>
            <p:sp>
              <p:nvSpPr>
                <p:cNvPr id="773" name="パイ 650"/>
                <p:cNvSpPr/>
                <p:nvPr/>
              </p:nvSpPr>
              <p:spPr>
                <a:xfrm rot="5400000">
                  <a:off x="-313071" y="1973751"/>
                  <a:ext cx="914400" cy="914400"/>
                </a:xfrm>
                <a:prstGeom prst="pie">
                  <a:avLst>
                    <a:gd name="adj1" fmla="val 10800000"/>
                    <a:gd name="adj2" fmla="val 16200000"/>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chemeClr val="tx1"/>
                    </a:solidFill>
                  </a:endParaRPr>
                </a:p>
              </p:txBody>
            </p:sp>
          </p:grpSp>
          <p:cxnSp>
            <p:nvCxnSpPr>
              <p:cNvPr id="763" name="直線コネクタ 762"/>
              <p:cNvCxnSpPr/>
              <p:nvPr/>
            </p:nvCxnSpPr>
            <p:spPr>
              <a:xfrm>
                <a:off x="2843808" y="213792"/>
                <a:ext cx="0" cy="1166284"/>
              </a:xfrm>
              <a:prstGeom prst="line">
                <a:avLst/>
              </a:prstGeom>
              <a:ln w="22225">
                <a:prstDash val="dash"/>
              </a:ln>
            </p:spPr>
            <p:style>
              <a:lnRef idx="1">
                <a:schemeClr val="accent1"/>
              </a:lnRef>
              <a:fillRef idx="0">
                <a:schemeClr val="accent1"/>
              </a:fillRef>
              <a:effectRef idx="0">
                <a:schemeClr val="accent1"/>
              </a:effectRef>
              <a:fontRef idx="minor">
                <a:schemeClr val="tx1"/>
              </a:fontRef>
            </p:style>
          </p:cxnSp>
          <p:sp>
            <p:nvSpPr>
              <p:cNvPr id="764" name="左大かっこ 763"/>
              <p:cNvSpPr/>
              <p:nvPr/>
            </p:nvSpPr>
            <p:spPr>
              <a:xfrm>
                <a:off x="2461941" y="303448"/>
                <a:ext cx="271490" cy="989635"/>
              </a:xfrm>
              <a:prstGeom prst="lef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765" name="正方形/長方形 764"/>
              <p:cNvSpPr/>
              <p:nvPr/>
            </p:nvSpPr>
            <p:spPr>
              <a:xfrm>
                <a:off x="2373127" y="588242"/>
                <a:ext cx="217928" cy="4173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66" name="左大かっこ 765"/>
              <p:cNvSpPr/>
              <p:nvPr/>
            </p:nvSpPr>
            <p:spPr>
              <a:xfrm>
                <a:off x="827584" y="233792"/>
                <a:ext cx="144016" cy="354450"/>
              </a:xfrm>
              <a:prstGeom prst="lef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767" name="片側の 2 つの角を切り取った四角形 766"/>
              <p:cNvSpPr/>
              <p:nvPr/>
            </p:nvSpPr>
            <p:spPr>
              <a:xfrm rot="-5400000">
                <a:off x="197658" y="563050"/>
                <a:ext cx="72008" cy="467765"/>
              </a:xfrm>
              <a:prstGeom prst="snip2Same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68" name="片側の 2 つの角を切り取った四角形 767"/>
              <p:cNvSpPr/>
              <p:nvPr/>
            </p:nvSpPr>
            <p:spPr>
              <a:xfrm rot="-5400000">
                <a:off x="197657" y="912653"/>
                <a:ext cx="72008" cy="467765"/>
              </a:xfrm>
              <a:prstGeom prst="snip2Same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69" name="片側の 2 つの角を切り取った四角形 768"/>
              <p:cNvSpPr/>
              <p:nvPr/>
            </p:nvSpPr>
            <p:spPr>
              <a:xfrm rot="-5400000">
                <a:off x="197879" y="227804"/>
                <a:ext cx="72008" cy="467765"/>
              </a:xfrm>
              <a:prstGeom prst="snip2Same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grpSp>
      <p:sp>
        <p:nvSpPr>
          <p:cNvPr id="594" name="円柱 593"/>
          <p:cNvSpPr/>
          <p:nvPr/>
        </p:nvSpPr>
        <p:spPr>
          <a:xfrm rot="16200000">
            <a:off x="3151032" y="3137809"/>
            <a:ext cx="598908" cy="740888"/>
          </a:xfrm>
          <a:prstGeom prst="can">
            <a:avLst>
              <a:gd name="adj" fmla="val 34164"/>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5" name="楕円 594"/>
          <p:cNvSpPr/>
          <p:nvPr/>
        </p:nvSpPr>
        <p:spPr>
          <a:xfrm>
            <a:off x="3572202" y="3238096"/>
            <a:ext cx="242163" cy="5476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4" name="二等辺三角形 553"/>
          <p:cNvSpPr/>
          <p:nvPr/>
        </p:nvSpPr>
        <p:spPr>
          <a:xfrm rot="16200000">
            <a:off x="3317244" y="1772669"/>
            <a:ext cx="523045" cy="3424841"/>
          </a:xfrm>
          <a:prstGeom prst="triangle">
            <a:avLst/>
          </a:prstGeom>
          <a:solidFill>
            <a:srgbClr val="FFC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2" name="グループ化 11"/>
          <p:cNvGrpSpPr/>
          <p:nvPr/>
        </p:nvGrpSpPr>
        <p:grpSpPr>
          <a:xfrm>
            <a:off x="3695212" y="4041068"/>
            <a:ext cx="2524109" cy="595622"/>
            <a:chOff x="3695212" y="3824170"/>
            <a:chExt cx="2524109" cy="595622"/>
          </a:xfrm>
        </p:grpSpPr>
        <p:sp>
          <p:nvSpPr>
            <p:cNvPr id="743" name="円/楕円 199"/>
            <p:cNvSpPr/>
            <p:nvPr/>
          </p:nvSpPr>
          <p:spPr>
            <a:xfrm>
              <a:off x="3695212" y="3824170"/>
              <a:ext cx="2524109" cy="595622"/>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4" name="円/楕円 200"/>
            <p:cNvSpPr>
              <a:spLocks/>
            </p:cNvSpPr>
            <p:nvPr/>
          </p:nvSpPr>
          <p:spPr>
            <a:xfrm>
              <a:off x="4916696" y="4003756"/>
              <a:ext cx="180000" cy="108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5" name="円/楕円 201"/>
            <p:cNvSpPr>
              <a:spLocks/>
            </p:cNvSpPr>
            <p:nvPr/>
          </p:nvSpPr>
          <p:spPr>
            <a:xfrm>
              <a:off x="4204405" y="4003756"/>
              <a:ext cx="180000" cy="108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6" name="円/楕円 202"/>
            <p:cNvSpPr>
              <a:spLocks/>
            </p:cNvSpPr>
            <p:nvPr/>
          </p:nvSpPr>
          <p:spPr>
            <a:xfrm>
              <a:off x="5628987" y="4003756"/>
              <a:ext cx="180000" cy="108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7" name="円/楕円 203"/>
            <p:cNvSpPr>
              <a:spLocks/>
            </p:cNvSpPr>
            <p:nvPr/>
          </p:nvSpPr>
          <p:spPr>
            <a:xfrm>
              <a:off x="4560550" y="4123883"/>
              <a:ext cx="180000" cy="108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8" name="円/楕円 204"/>
            <p:cNvSpPr>
              <a:spLocks/>
            </p:cNvSpPr>
            <p:nvPr/>
          </p:nvSpPr>
          <p:spPr>
            <a:xfrm>
              <a:off x="4560550" y="3914720"/>
              <a:ext cx="180000" cy="108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9" name="円/楕円 205"/>
            <p:cNvSpPr>
              <a:spLocks/>
            </p:cNvSpPr>
            <p:nvPr/>
          </p:nvSpPr>
          <p:spPr>
            <a:xfrm>
              <a:off x="5272841" y="3914720"/>
              <a:ext cx="180000" cy="108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0" name="円/楕円 206"/>
            <p:cNvSpPr>
              <a:spLocks/>
            </p:cNvSpPr>
            <p:nvPr/>
          </p:nvSpPr>
          <p:spPr>
            <a:xfrm>
              <a:off x="5303931" y="4123883"/>
              <a:ext cx="180000" cy="108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8" name="円/楕円 206"/>
            <p:cNvSpPr>
              <a:spLocks/>
            </p:cNvSpPr>
            <p:nvPr/>
          </p:nvSpPr>
          <p:spPr>
            <a:xfrm>
              <a:off x="4939436" y="4232452"/>
              <a:ext cx="180000" cy="108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9" name="円/楕円 206"/>
            <p:cNvSpPr>
              <a:spLocks/>
            </p:cNvSpPr>
            <p:nvPr/>
          </p:nvSpPr>
          <p:spPr>
            <a:xfrm>
              <a:off x="5608139" y="4186551"/>
              <a:ext cx="180000" cy="108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0" name="円/楕円 206"/>
            <p:cNvSpPr>
              <a:spLocks/>
            </p:cNvSpPr>
            <p:nvPr/>
          </p:nvSpPr>
          <p:spPr>
            <a:xfrm>
              <a:off x="4222028" y="4186551"/>
              <a:ext cx="180000" cy="108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9" name="テキスト ボックス 78"/>
          <p:cNvSpPr txBox="1"/>
          <p:nvPr/>
        </p:nvSpPr>
        <p:spPr>
          <a:xfrm>
            <a:off x="4593475" y="5337212"/>
            <a:ext cx="915635" cy="461665"/>
          </a:xfrm>
          <a:prstGeom prst="rect">
            <a:avLst/>
          </a:prstGeom>
          <a:noFill/>
        </p:spPr>
        <p:txBody>
          <a:bodyPr wrap="none" rtlCol="0">
            <a:spAutoFit/>
          </a:bodyPr>
          <a:lstStyle/>
          <a:p>
            <a:r>
              <a:rPr kumimoji="1" lang="en-US" altLang="ja-JP" sz="2400" dirty="0" smtClean="0"/>
              <a:t>pump</a:t>
            </a:r>
            <a:endParaRPr kumimoji="1" lang="ja-JP" altLang="en-US" sz="2400" dirty="0"/>
          </a:p>
        </p:txBody>
      </p:sp>
      <p:sp>
        <p:nvSpPr>
          <p:cNvPr id="9" name="下矢印 8"/>
          <p:cNvSpPr/>
          <p:nvPr/>
        </p:nvSpPr>
        <p:spPr>
          <a:xfrm>
            <a:off x="4494566" y="4869160"/>
            <a:ext cx="1059261" cy="4680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柱 9"/>
          <p:cNvSpPr/>
          <p:nvPr/>
        </p:nvSpPr>
        <p:spPr>
          <a:xfrm rot="16200000">
            <a:off x="2847601" y="3343448"/>
            <a:ext cx="611835" cy="316683"/>
          </a:xfrm>
          <a:prstGeom prst="can">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テキスト ボックス 81"/>
          <p:cNvSpPr txBox="1"/>
          <p:nvPr/>
        </p:nvSpPr>
        <p:spPr>
          <a:xfrm>
            <a:off x="1533648" y="5271591"/>
            <a:ext cx="2050946" cy="461665"/>
          </a:xfrm>
          <a:prstGeom prst="rect">
            <a:avLst/>
          </a:prstGeom>
          <a:noFill/>
        </p:spPr>
        <p:txBody>
          <a:bodyPr wrap="none" rtlCol="0">
            <a:spAutoFit/>
          </a:bodyPr>
          <a:lstStyle/>
          <a:p>
            <a:r>
              <a:rPr lang="en-US" altLang="ja-JP" sz="2400" dirty="0" smtClean="0"/>
              <a:t>quartz window</a:t>
            </a:r>
            <a:endParaRPr kumimoji="1" lang="ja-JP" altLang="en-US" sz="2400" dirty="0"/>
          </a:p>
        </p:txBody>
      </p:sp>
      <p:cxnSp>
        <p:nvCxnSpPr>
          <p:cNvPr id="83" name="直線矢印コネクタ 82"/>
          <p:cNvCxnSpPr>
            <a:stCxn id="82" idx="0"/>
          </p:cNvCxnSpPr>
          <p:nvPr/>
        </p:nvCxnSpPr>
        <p:spPr>
          <a:xfrm flipV="1">
            <a:off x="2559121" y="3857177"/>
            <a:ext cx="567190" cy="141441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5" name="テキスト ボックス 84"/>
          <p:cNvSpPr txBox="1"/>
          <p:nvPr/>
        </p:nvSpPr>
        <p:spPr>
          <a:xfrm>
            <a:off x="1061870" y="2013790"/>
            <a:ext cx="2824748" cy="461665"/>
          </a:xfrm>
          <a:prstGeom prst="rect">
            <a:avLst/>
          </a:prstGeom>
          <a:noFill/>
        </p:spPr>
        <p:txBody>
          <a:bodyPr wrap="none" rtlCol="0">
            <a:spAutoFit/>
          </a:bodyPr>
          <a:lstStyle/>
          <a:p>
            <a:r>
              <a:rPr lang="en-US" altLang="ja-JP" sz="2400" dirty="0" err="1" smtClean="0"/>
              <a:t>permalloy</a:t>
            </a:r>
            <a:r>
              <a:rPr lang="en-US" altLang="ja-JP" sz="2400" dirty="0" smtClean="0"/>
              <a:t> chamber  </a:t>
            </a:r>
            <a:endParaRPr kumimoji="1" lang="ja-JP" altLang="en-US" sz="2400" dirty="0"/>
          </a:p>
        </p:txBody>
      </p:sp>
      <p:cxnSp>
        <p:nvCxnSpPr>
          <p:cNvPr id="87" name="直線矢印コネクタ 86"/>
          <p:cNvCxnSpPr/>
          <p:nvPr/>
        </p:nvCxnSpPr>
        <p:spPr>
          <a:xfrm flipH="1" flipV="1">
            <a:off x="6300192" y="4329100"/>
            <a:ext cx="566972" cy="52319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8" name="テキスト ボックス 87"/>
          <p:cNvSpPr txBox="1"/>
          <p:nvPr/>
        </p:nvSpPr>
        <p:spPr>
          <a:xfrm>
            <a:off x="6948264" y="4658361"/>
            <a:ext cx="2146678" cy="830997"/>
          </a:xfrm>
          <a:prstGeom prst="rect">
            <a:avLst/>
          </a:prstGeom>
          <a:noFill/>
        </p:spPr>
        <p:txBody>
          <a:bodyPr wrap="none" rtlCol="0">
            <a:spAutoFit/>
          </a:bodyPr>
          <a:lstStyle/>
          <a:p>
            <a:r>
              <a:rPr kumimoji="1" lang="en-US" altLang="ja-JP" sz="2400" dirty="0" smtClean="0"/>
              <a:t>additional</a:t>
            </a:r>
          </a:p>
          <a:p>
            <a:r>
              <a:rPr lang="en-US" altLang="ja-JP" sz="2400" dirty="0" smtClean="0"/>
              <a:t>magnetic shield</a:t>
            </a:r>
            <a:endParaRPr kumimoji="1" lang="ja-JP" altLang="en-US" sz="2400" dirty="0"/>
          </a:p>
        </p:txBody>
      </p:sp>
      <p:sp>
        <p:nvSpPr>
          <p:cNvPr id="753" name="円柱 752"/>
          <p:cNvSpPr/>
          <p:nvPr/>
        </p:nvSpPr>
        <p:spPr>
          <a:xfrm rot="5400000" flipH="1" flipV="1">
            <a:off x="5770716" y="3063500"/>
            <a:ext cx="366577" cy="831508"/>
          </a:xfrm>
          <a:prstGeom prst="can">
            <a:avLst>
              <a:gd name="adj" fmla="val 33191"/>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Tree>
    <p:extLst>
      <p:ext uri="{BB962C8B-B14F-4D97-AF65-F5344CB8AC3E}">
        <p14:creationId xmlns:p14="http://schemas.microsoft.com/office/powerpoint/2010/main" val="2029422351"/>
      </p:ext>
    </p:extLst>
  </p:cSld>
  <p:clrMapOvr>
    <a:masterClrMapping/>
  </p:clrMapOvr>
  <mc:AlternateContent xmlns:mc="http://schemas.openxmlformats.org/markup-compatibility/2006" xmlns:p14="http://schemas.microsoft.com/office/powerpoint/2010/main">
    <mc:Choice Requires="p14">
      <p:transition spd="slow" p14:dur="2000" advTm="35112"/>
    </mc:Choice>
    <mc:Fallback xmlns="">
      <p:transition spd="slow" advTm="35112"/>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83566" y="129034"/>
            <a:ext cx="8208914" cy="1066130"/>
          </a:xfrm>
        </p:spPr>
        <p:txBody>
          <a:bodyPr>
            <a:noAutofit/>
          </a:bodyPr>
          <a:lstStyle/>
          <a:p>
            <a:r>
              <a:rPr lang="en-US" altLang="ja-JP" sz="4000" dirty="0" smtClean="0"/>
              <a:t>AR-LEIPS of HOPG (graphite)</a:t>
            </a:r>
            <a:endParaRPr kumimoji="1" lang="ja-JP" altLang="en-US" sz="4000" dirty="0"/>
          </a:p>
        </p:txBody>
      </p:sp>
      <p:grpSp>
        <p:nvGrpSpPr>
          <p:cNvPr id="24" name="グループ化 23"/>
          <p:cNvGrpSpPr>
            <a:grpSpLocks noChangeAspect="1"/>
          </p:cNvGrpSpPr>
          <p:nvPr/>
        </p:nvGrpSpPr>
        <p:grpSpPr>
          <a:xfrm>
            <a:off x="3986557" y="1215489"/>
            <a:ext cx="4536504" cy="4372064"/>
            <a:chOff x="4260034" y="1562667"/>
            <a:chExt cx="5029980" cy="4847653"/>
          </a:xfrm>
        </p:grpSpPr>
        <p:pic>
          <p:nvPicPr>
            <p:cNvPr id="25" name="図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7851" y="1607753"/>
              <a:ext cx="4752163" cy="4709273"/>
            </a:xfrm>
            <a:prstGeom prst="rect">
              <a:avLst/>
            </a:prstGeom>
          </p:spPr>
        </p:pic>
        <p:grpSp>
          <p:nvGrpSpPr>
            <p:cNvPr id="26" name="グループ化 25"/>
            <p:cNvGrpSpPr/>
            <p:nvPr/>
          </p:nvGrpSpPr>
          <p:grpSpPr>
            <a:xfrm>
              <a:off x="4260034" y="1562667"/>
              <a:ext cx="4830381" cy="4847653"/>
              <a:chOff x="4260034" y="1562667"/>
              <a:chExt cx="4830381" cy="4847653"/>
            </a:xfrm>
          </p:grpSpPr>
          <p:grpSp>
            <p:nvGrpSpPr>
              <p:cNvPr id="27" name="グループ化 26"/>
              <p:cNvGrpSpPr/>
              <p:nvPr/>
            </p:nvGrpSpPr>
            <p:grpSpPr>
              <a:xfrm>
                <a:off x="4260034" y="1607753"/>
                <a:ext cx="4830381" cy="4802567"/>
                <a:chOff x="4160119" y="1102850"/>
                <a:chExt cx="5039839" cy="5010820"/>
              </a:xfrm>
            </p:grpSpPr>
            <mc:AlternateContent xmlns:mc="http://schemas.openxmlformats.org/markup-compatibility/2006" xmlns:a14="http://schemas.microsoft.com/office/drawing/2010/main">
              <mc:Choice Requires="a14">
                <p:sp>
                  <p:nvSpPr>
                    <p:cNvPr id="29" name="テキスト ボックス 28"/>
                    <p:cNvSpPr txBox="1"/>
                    <p:nvPr/>
                  </p:nvSpPr>
                  <p:spPr>
                    <a:xfrm>
                      <a:off x="5289498" y="1356386"/>
                      <a:ext cx="3910460" cy="1388611"/>
                    </a:xfrm>
                    <a:prstGeom prst="rect">
                      <a:avLst/>
                    </a:prstGeom>
                    <a:noFill/>
                  </p:spPr>
                  <p:txBody>
                    <a:bodyPr wrap="square" rtlCol="0">
                      <a:spAutoFit/>
                    </a:bodyPr>
                    <a:lstStyle/>
                    <a:p>
                      <a:r>
                        <a:rPr lang="en-US" altLang="ja-JP" sz="2400" dirty="0" smtClean="0"/>
                        <a:t>Effective mass </a:t>
                      </a:r>
                      <a:r>
                        <a:rPr lang="en-US" altLang="ja-JP" sz="2400" i="1" dirty="0" smtClean="0"/>
                        <a:t>m</a:t>
                      </a:r>
                      <a:r>
                        <a:rPr lang="en-US" altLang="ja-JP" sz="2400" baseline="30000" dirty="0" smtClean="0"/>
                        <a:t>*</a:t>
                      </a:r>
                      <a:r>
                        <a:rPr lang="en-US" altLang="ja-JP" sz="2400" dirty="0" smtClean="0"/>
                        <a:t>/</a:t>
                      </a:r>
                      <a:r>
                        <a:rPr lang="en-US" altLang="ja-JP" sz="2400" i="1" dirty="0" smtClean="0"/>
                        <a:t>m</a:t>
                      </a:r>
                      <a:r>
                        <a:rPr lang="en-US" altLang="ja-JP" sz="2400" baseline="-25000" dirty="0" smtClean="0"/>
                        <a:t>e</a:t>
                      </a:r>
                    </a:p>
                    <a:p>
                      <a:pPr/>
                      <a14:m>
                        <m:oMathPara xmlns:m="http://schemas.openxmlformats.org/officeDocument/2006/math">
                          <m:oMathParaPr>
                            <m:jc m:val="centerGroup"/>
                          </m:oMathParaPr>
                          <m:oMath xmlns:m="http://schemas.openxmlformats.org/officeDocument/2006/math">
                            <m:r>
                              <a:rPr lang="en-US" altLang="ja-JP" sz="2400" b="0" i="1" smtClean="0">
                                <a:latin typeface="Cambria Math" panose="02040503050406030204" pitchFamily="18" charset="0"/>
                              </a:rPr>
                              <m:t>0.99</m:t>
                            </m:r>
                            <m:r>
                              <a:rPr lang="en-US" altLang="ja-JP" sz="2400" i="1">
                                <a:latin typeface="Cambria Math" panose="02040503050406030204" pitchFamily="18" charset="0"/>
                              </a:rPr>
                              <m:t>±</m:t>
                            </m:r>
                            <m:r>
                              <a:rPr lang="en-US" altLang="ja-JP" sz="2400" b="0" i="1" smtClean="0">
                                <a:latin typeface="Cambria Math" panose="02040503050406030204" pitchFamily="18" charset="0"/>
                              </a:rPr>
                              <m:t>0.10 </m:t>
                            </m:r>
                            <m:d>
                              <m:dPr>
                                <m:ctrlPr>
                                  <a:rPr lang="en-US" altLang="ja-JP" sz="2400" b="0" i="1" smtClean="0">
                                    <a:latin typeface="Cambria Math"/>
                                  </a:rPr>
                                </m:ctrlPr>
                              </m:dPr>
                              <m:e>
                                <m:r>
                                  <m:rPr>
                                    <m:sty m:val="p"/>
                                  </m:rPr>
                                  <a:rPr lang="en-US" altLang="ja-JP" sz="2400" b="0" i="0" smtClean="0">
                                    <a:latin typeface="Cambria Math" panose="02040503050406030204" pitchFamily="18" charset="0"/>
                                  </a:rPr>
                                  <m:t>this</m:t>
                                </m:r>
                                <m:r>
                                  <a:rPr lang="en-US" altLang="ja-JP" sz="2400" b="0" i="0" smtClean="0">
                                    <a:latin typeface="Cambria Math" panose="02040503050406030204" pitchFamily="18" charset="0"/>
                                  </a:rPr>
                                  <m:t> </m:t>
                                </m:r>
                                <m:r>
                                  <m:rPr>
                                    <m:sty m:val="p"/>
                                  </m:rPr>
                                  <a:rPr lang="en-US" altLang="ja-JP" sz="2400" b="0" i="0" smtClean="0">
                                    <a:latin typeface="Cambria Math" panose="02040503050406030204" pitchFamily="18" charset="0"/>
                                  </a:rPr>
                                  <m:t>work</m:t>
                                </m:r>
                              </m:e>
                            </m:d>
                          </m:oMath>
                        </m:oMathPara>
                      </a14:m>
                      <a:endParaRPr lang="en-US" altLang="ja-JP" sz="2400" b="0" i="0" dirty="0" smtClean="0">
                        <a:latin typeface="Cambria Math" panose="02040503050406030204" pitchFamily="18" charset="0"/>
                      </a:endParaRPr>
                    </a:p>
                    <a:p>
                      <a14:m>
                        <m:oMath xmlns:m="http://schemas.openxmlformats.org/officeDocument/2006/math">
                          <m:r>
                            <a:rPr lang="en-US" altLang="ja-JP" sz="2400" b="0" i="1" smtClean="0">
                              <a:latin typeface="Cambria Math" panose="02040503050406030204" pitchFamily="18" charset="0"/>
                            </a:rPr>
                            <m:t> </m:t>
                          </m:r>
                          <m:r>
                            <a:rPr lang="en-US" altLang="ja-JP" sz="2400" i="1">
                              <a:latin typeface="Cambria Math" panose="02040503050406030204" pitchFamily="18" charset="0"/>
                            </a:rPr>
                            <m:t>0.99±</m:t>
                          </m:r>
                          <m:r>
                            <a:rPr lang="en-US" altLang="ja-JP" sz="2400" b="0" i="1" smtClean="0">
                              <a:latin typeface="Cambria Math" panose="02040503050406030204" pitchFamily="18" charset="0"/>
                            </a:rPr>
                            <m:t>0.01</m:t>
                          </m:r>
                          <m:r>
                            <m:rPr>
                              <m:nor/>
                            </m:rPr>
                            <a:rPr lang="en-US" altLang="ja-JP" sz="2400" dirty="0"/>
                            <m:t>(2</m:t>
                          </m:r>
                          <m:r>
                            <m:rPr>
                              <m:nor/>
                            </m:rPr>
                            <a:rPr lang="en-US" altLang="ja-JP" sz="2400" dirty="0"/>
                            <m:t>PPE</m:t>
                          </m:r>
                          <m:r>
                            <m:rPr>
                              <m:nor/>
                            </m:rPr>
                            <a:rPr lang="en-US" altLang="ja-JP" sz="2400" dirty="0" smtClean="0"/>
                            <m:t>)</m:t>
                          </m:r>
                        </m:oMath>
                      </a14:m>
                      <a:r>
                        <a:rPr lang="en-US" altLang="ja-JP" sz="2400" dirty="0" smtClean="0"/>
                        <a:t> </a:t>
                      </a:r>
                    </a:p>
                  </p:txBody>
                </p:sp>
              </mc:Choice>
              <mc:Fallback xmlns="">
                <p:sp>
                  <p:nvSpPr>
                    <p:cNvPr id="29" name="テキスト ボックス 28"/>
                    <p:cNvSpPr txBox="1">
                      <a:spLocks noRot="1" noChangeAspect="1" noMove="1" noResize="1" noEditPoints="1" noAdjustHandles="1" noChangeArrowheads="1" noChangeShapeType="1" noTextEdit="1"/>
                    </p:cNvSpPr>
                    <p:nvPr/>
                  </p:nvSpPr>
                  <p:spPr>
                    <a:xfrm>
                      <a:off x="5289498" y="1356386"/>
                      <a:ext cx="3910460" cy="1388611"/>
                    </a:xfrm>
                    <a:prstGeom prst="rect">
                      <a:avLst/>
                    </a:prstGeom>
                    <a:blipFill>
                      <a:blip r:embed="rId4"/>
                      <a:stretch>
                        <a:fillRect l="-2703" t="-4061" b="-4569"/>
                      </a:stretch>
                    </a:blipFill>
                  </p:spPr>
                  <p:txBody>
                    <a:bodyPr/>
                    <a:lstStyle/>
                    <a:p>
                      <a:r>
                        <a:rPr lang="ja-JP" altLang="en-US">
                          <a:noFill/>
                        </a:rPr>
                        <a:t> </a:t>
                      </a:r>
                    </a:p>
                  </p:txBody>
                </p:sp>
              </mc:Fallback>
            </mc:AlternateContent>
            <p:sp>
              <p:nvSpPr>
                <p:cNvPr id="30" name="正方形/長方形 29"/>
                <p:cNvSpPr/>
                <p:nvPr/>
              </p:nvSpPr>
              <p:spPr>
                <a:xfrm>
                  <a:off x="5397395" y="2790467"/>
                  <a:ext cx="2992812" cy="747714"/>
                </a:xfrm>
                <a:prstGeom prst="rect">
                  <a:avLst/>
                </a:prstGeom>
              </p:spPr>
              <p:txBody>
                <a:bodyPr wrap="square">
                  <a:spAutoFit/>
                </a:bodyPr>
                <a:lstStyle/>
                <a:p>
                  <a:r>
                    <a:rPr lang="en-US" altLang="ja-JP" dirty="0" smtClean="0"/>
                    <a:t>K. Takahashi</a:t>
                  </a:r>
                  <a:r>
                    <a:rPr lang="en-US" altLang="ja-JP" i="1" dirty="0"/>
                    <a:t> et al</a:t>
                  </a:r>
                  <a:r>
                    <a:rPr lang="en-US" altLang="ja-JP" dirty="0" smtClean="0"/>
                    <a:t>, Phys</a:t>
                  </a:r>
                  <a:r>
                    <a:rPr lang="en-US" altLang="ja-JP" dirty="0"/>
                    <a:t>. </a:t>
                  </a:r>
                  <a:r>
                    <a:rPr lang="en-US" altLang="ja-JP" dirty="0" smtClean="0"/>
                    <a:t>Rev. B 85, 075325 </a:t>
                  </a:r>
                  <a:r>
                    <a:rPr lang="en-US" altLang="ja-JP" dirty="0"/>
                    <a:t>(2012)</a:t>
                  </a:r>
                  <a:endParaRPr lang="ja-JP" altLang="en-US" dirty="0"/>
                </a:p>
              </p:txBody>
            </p:sp>
            <p:sp>
              <p:nvSpPr>
                <p:cNvPr id="31" name="正方形/長方形 30"/>
                <p:cNvSpPr/>
                <p:nvPr/>
              </p:nvSpPr>
              <p:spPr>
                <a:xfrm>
                  <a:off x="4399770" y="1102850"/>
                  <a:ext cx="719756" cy="45891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p:cNvSpPr/>
                <p:nvPr/>
              </p:nvSpPr>
              <p:spPr>
                <a:xfrm>
                  <a:off x="4855408" y="5592273"/>
                  <a:ext cx="4203407" cy="3204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3" name="グループ化 32"/>
                <p:cNvGrpSpPr/>
                <p:nvPr/>
              </p:nvGrpSpPr>
              <p:grpSpPr>
                <a:xfrm>
                  <a:off x="4611052" y="1599290"/>
                  <a:ext cx="525065" cy="3814484"/>
                  <a:chOff x="4498758" y="1599290"/>
                  <a:chExt cx="525065" cy="3814484"/>
                </a:xfrm>
              </p:grpSpPr>
              <p:sp>
                <p:nvSpPr>
                  <p:cNvPr id="41" name="正方形/長方形 40"/>
                  <p:cNvSpPr/>
                  <p:nvPr/>
                </p:nvSpPr>
                <p:spPr>
                  <a:xfrm>
                    <a:off x="4515350" y="1599290"/>
                    <a:ext cx="508473" cy="400110"/>
                  </a:xfrm>
                  <a:prstGeom prst="rect">
                    <a:avLst/>
                  </a:prstGeom>
                  <a:solidFill>
                    <a:schemeClr val="bg1"/>
                  </a:solidFill>
                </p:spPr>
                <p:txBody>
                  <a:bodyPr wrap="none">
                    <a:spAutoFit/>
                  </a:bodyPr>
                  <a:lstStyle/>
                  <a:p>
                    <a:r>
                      <a:rPr lang="en-US" altLang="ja-JP" sz="2000" dirty="0" smtClean="0"/>
                      <a:t>5.0</a:t>
                    </a:r>
                    <a:endParaRPr lang="ja-JP" altLang="en-US" sz="2000" dirty="0"/>
                  </a:p>
                </p:txBody>
              </p:sp>
              <p:sp>
                <p:nvSpPr>
                  <p:cNvPr id="42" name="正方形/長方形 41"/>
                  <p:cNvSpPr/>
                  <p:nvPr/>
                </p:nvSpPr>
                <p:spPr>
                  <a:xfrm>
                    <a:off x="4498758" y="2199705"/>
                    <a:ext cx="508473" cy="400110"/>
                  </a:xfrm>
                  <a:prstGeom prst="rect">
                    <a:avLst/>
                  </a:prstGeom>
                  <a:solidFill>
                    <a:schemeClr val="bg1"/>
                  </a:solidFill>
                </p:spPr>
                <p:txBody>
                  <a:bodyPr wrap="none">
                    <a:spAutoFit/>
                  </a:bodyPr>
                  <a:lstStyle/>
                  <a:p>
                    <a:r>
                      <a:rPr lang="en-US" altLang="ja-JP" sz="2000" dirty="0" smtClean="0"/>
                      <a:t>4.8</a:t>
                    </a:r>
                    <a:endParaRPr lang="ja-JP" altLang="en-US" sz="2000" dirty="0"/>
                  </a:p>
                </p:txBody>
              </p:sp>
              <p:sp>
                <p:nvSpPr>
                  <p:cNvPr id="43" name="正方形/長方形 42"/>
                  <p:cNvSpPr/>
                  <p:nvPr/>
                </p:nvSpPr>
                <p:spPr>
                  <a:xfrm>
                    <a:off x="4498758" y="2744997"/>
                    <a:ext cx="508473" cy="400110"/>
                  </a:xfrm>
                  <a:prstGeom prst="rect">
                    <a:avLst/>
                  </a:prstGeom>
                  <a:solidFill>
                    <a:schemeClr val="bg1"/>
                  </a:solidFill>
                </p:spPr>
                <p:txBody>
                  <a:bodyPr wrap="none">
                    <a:spAutoFit/>
                  </a:bodyPr>
                  <a:lstStyle/>
                  <a:p>
                    <a:r>
                      <a:rPr lang="en-US" altLang="ja-JP" sz="2000" dirty="0" smtClean="0"/>
                      <a:t>4.6</a:t>
                    </a:r>
                    <a:endParaRPr lang="ja-JP" altLang="en-US" sz="2000" dirty="0"/>
                  </a:p>
                </p:txBody>
              </p:sp>
              <p:sp>
                <p:nvSpPr>
                  <p:cNvPr id="44" name="正方形/長方形 43"/>
                  <p:cNvSpPr/>
                  <p:nvPr/>
                </p:nvSpPr>
                <p:spPr>
                  <a:xfrm>
                    <a:off x="4515350" y="3323257"/>
                    <a:ext cx="508473" cy="400110"/>
                  </a:xfrm>
                  <a:prstGeom prst="rect">
                    <a:avLst/>
                  </a:prstGeom>
                  <a:solidFill>
                    <a:schemeClr val="bg1"/>
                  </a:solidFill>
                </p:spPr>
                <p:txBody>
                  <a:bodyPr wrap="none">
                    <a:spAutoFit/>
                  </a:bodyPr>
                  <a:lstStyle/>
                  <a:p>
                    <a:r>
                      <a:rPr lang="en-US" altLang="ja-JP" sz="2000" dirty="0" smtClean="0"/>
                      <a:t>4.4</a:t>
                    </a:r>
                    <a:endParaRPr lang="ja-JP" altLang="en-US" sz="2000" dirty="0"/>
                  </a:p>
                </p:txBody>
              </p:sp>
              <p:sp>
                <p:nvSpPr>
                  <p:cNvPr id="45" name="正方形/長方形 44"/>
                  <p:cNvSpPr/>
                  <p:nvPr/>
                </p:nvSpPr>
                <p:spPr>
                  <a:xfrm>
                    <a:off x="4498759" y="3853843"/>
                    <a:ext cx="508473" cy="400110"/>
                  </a:xfrm>
                  <a:prstGeom prst="rect">
                    <a:avLst/>
                  </a:prstGeom>
                  <a:solidFill>
                    <a:schemeClr val="bg1"/>
                  </a:solidFill>
                </p:spPr>
                <p:txBody>
                  <a:bodyPr wrap="none">
                    <a:spAutoFit/>
                  </a:bodyPr>
                  <a:lstStyle/>
                  <a:p>
                    <a:r>
                      <a:rPr lang="en-US" altLang="ja-JP" sz="2000" dirty="0" smtClean="0"/>
                      <a:t>4.2</a:t>
                    </a:r>
                    <a:endParaRPr lang="ja-JP" altLang="en-US" sz="2000" dirty="0"/>
                  </a:p>
                </p:txBody>
              </p:sp>
              <p:sp>
                <p:nvSpPr>
                  <p:cNvPr id="46" name="正方形/長方形 45"/>
                  <p:cNvSpPr/>
                  <p:nvPr/>
                </p:nvSpPr>
                <p:spPr>
                  <a:xfrm>
                    <a:off x="4498759" y="4418650"/>
                    <a:ext cx="508473" cy="400110"/>
                  </a:xfrm>
                  <a:prstGeom prst="rect">
                    <a:avLst/>
                  </a:prstGeom>
                  <a:solidFill>
                    <a:schemeClr val="bg1"/>
                  </a:solidFill>
                </p:spPr>
                <p:txBody>
                  <a:bodyPr wrap="none">
                    <a:spAutoFit/>
                  </a:bodyPr>
                  <a:lstStyle/>
                  <a:p>
                    <a:r>
                      <a:rPr lang="en-US" altLang="ja-JP" sz="2000" dirty="0" smtClean="0"/>
                      <a:t>4.0</a:t>
                    </a:r>
                    <a:endParaRPr lang="ja-JP" altLang="en-US" sz="2000" dirty="0"/>
                  </a:p>
                </p:txBody>
              </p:sp>
              <p:sp>
                <p:nvSpPr>
                  <p:cNvPr id="47" name="正方形/長方形 46"/>
                  <p:cNvSpPr/>
                  <p:nvPr/>
                </p:nvSpPr>
                <p:spPr>
                  <a:xfrm>
                    <a:off x="4498759" y="5013664"/>
                    <a:ext cx="508473" cy="400110"/>
                  </a:xfrm>
                  <a:prstGeom prst="rect">
                    <a:avLst/>
                  </a:prstGeom>
                  <a:solidFill>
                    <a:schemeClr val="bg1"/>
                  </a:solidFill>
                </p:spPr>
                <p:txBody>
                  <a:bodyPr wrap="none">
                    <a:spAutoFit/>
                  </a:bodyPr>
                  <a:lstStyle/>
                  <a:p>
                    <a:r>
                      <a:rPr lang="en-US" altLang="ja-JP" sz="2000" dirty="0" smtClean="0"/>
                      <a:t>3.8</a:t>
                    </a:r>
                    <a:endParaRPr lang="ja-JP" altLang="en-US" sz="2000" dirty="0"/>
                  </a:p>
                </p:txBody>
              </p:sp>
            </p:grpSp>
            <p:sp>
              <p:nvSpPr>
                <p:cNvPr id="34" name="正方形/長方形 33"/>
                <p:cNvSpPr/>
                <p:nvPr/>
              </p:nvSpPr>
              <p:spPr>
                <a:xfrm rot="16200000">
                  <a:off x="3006782" y="3183653"/>
                  <a:ext cx="2824599" cy="517925"/>
                </a:xfrm>
                <a:prstGeom prst="rect">
                  <a:avLst/>
                </a:prstGeom>
                <a:solidFill>
                  <a:schemeClr val="bg1"/>
                </a:solidFill>
              </p:spPr>
              <p:txBody>
                <a:bodyPr wrap="none">
                  <a:spAutoFit/>
                </a:bodyPr>
                <a:lstStyle/>
                <a:p>
                  <a:r>
                    <a:rPr lang="en-US" altLang="ja-JP" sz="2000" dirty="0"/>
                    <a:t>k</a:t>
                  </a:r>
                  <a:r>
                    <a:rPr lang="en-US" altLang="ja-JP" sz="2000" dirty="0" smtClean="0"/>
                    <a:t>inetic energy (eV)</a:t>
                  </a:r>
                  <a:endParaRPr lang="ja-JP" altLang="en-US" sz="2000" dirty="0"/>
                </a:p>
              </p:txBody>
            </p:sp>
            <p:sp>
              <p:nvSpPr>
                <p:cNvPr id="35" name="正方形/長方形 34"/>
                <p:cNvSpPr/>
                <p:nvPr/>
              </p:nvSpPr>
              <p:spPr>
                <a:xfrm>
                  <a:off x="5076451" y="5318114"/>
                  <a:ext cx="454710" cy="462871"/>
                </a:xfrm>
                <a:prstGeom prst="rect">
                  <a:avLst/>
                </a:prstGeom>
                <a:solidFill>
                  <a:schemeClr val="bg1"/>
                </a:solidFill>
              </p:spPr>
              <p:txBody>
                <a:bodyPr wrap="none">
                  <a:spAutoFit/>
                </a:bodyPr>
                <a:lstStyle/>
                <a:p>
                  <a:r>
                    <a:rPr lang="en-US" altLang="ja-JP" sz="2000" dirty="0" smtClean="0"/>
                    <a:t>-4</a:t>
                  </a:r>
                  <a:endParaRPr lang="ja-JP" altLang="en-US" sz="2000" dirty="0"/>
                </a:p>
              </p:txBody>
            </p:sp>
            <p:sp>
              <p:nvSpPr>
                <p:cNvPr id="36" name="正方形/長方形 35"/>
                <p:cNvSpPr/>
                <p:nvPr/>
              </p:nvSpPr>
              <p:spPr>
                <a:xfrm>
                  <a:off x="5787984" y="5318114"/>
                  <a:ext cx="454710" cy="462871"/>
                </a:xfrm>
                <a:prstGeom prst="rect">
                  <a:avLst/>
                </a:prstGeom>
                <a:solidFill>
                  <a:schemeClr val="bg1"/>
                </a:solidFill>
              </p:spPr>
              <p:txBody>
                <a:bodyPr wrap="none">
                  <a:spAutoFit/>
                </a:bodyPr>
                <a:lstStyle/>
                <a:p>
                  <a:r>
                    <a:rPr lang="en-US" altLang="ja-JP" sz="2000" dirty="0"/>
                    <a:t>-</a:t>
                  </a:r>
                  <a:r>
                    <a:rPr lang="en-US" altLang="ja-JP" sz="2000" dirty="0" smtClean="0"/>
                    <a:t>2</a:t>
                  </a:r>
                  <a:endParaRPr lang="ja-JP" altLang="en-US" sz="2000" dirty="0"/>
                </a:p>
              </p:txBody>
            </p:sp>
            <p:sp>
              <p:nvSpPr>
                <p:cNvPr id="37" name="正方形/長方形 36"/>
                <p:cNvSpPr/>
                <p:nvPr/>
              </p:nvSpPr>
              <p:spPr>
                <a:xfrm>
                  <a:off x="6711881" y="5318114"/>
                  <a:ext cx="363844" cy="462871"/>
                </a:xfrm>
                <a:prstGeom prst="rect">
                  <a:avLst/>
                </a:prstGeom>
                <a:solidFill>
                  <a:schemeClr val="bg1"/>
                </a:solidFill>
              </p:spPr>
              <p:txBody>
                <a:bodyPr wrap="none">
                  <a:spAutoFit/>
                </a:bodyPr>
                <a:lstStyle/>
                <a:p>
                  <a:r>
                    <a:rPr lang="en-US" altLang="ja-JP" sz="2000" dirty="0" smtClean="0"/>
                    <a:t>0</a:t>
                  </a:r>
                  <a:endParaRPr lang="ja-JP" altLang="en-US" sz="2000" dirty="0"/>
                </a:p>
              </p:txBody>
            </p:sp>
            <p:sp>
              <p:nvSpPr>
                <p:cNvPr id="38" name="正方形/長方形 37"/>
                <p:cNvSpPr/>
                <p:nvPr/>
              </p:nvSpPr>
              <p:spPr>
                <a:xfrm>
                  <a:off x="7544912" y="5318114"/>
                  <a:ext cx="363844" cy="462871"/>
                </a:xfrm>
                <a:prstGeom prst="rect">
                  <a:avLst/>
                </a:prstGeom>
                <a:solidFill>
                  <a:schemeClr val="bg1"/>
                </a:solidFill>
              </p:spPr>
              <p:txBody>
                <a:bodyPr wrap="none">
                  <a:spAutoFit/>
                </a:bodyPr>
                <a:lstStyle/>
                <a:p>
                  <a:r>
                    <a:rPr lang="en-US" altLang="ja-JP" sz="2000" dirty="0" smtClean="0"/>
                    <a:t>2</a:t>
                  </a:r>
                  <a:endParaRPr lang="ja-JP" altLang="en-US" sz="2000" dirty="0"/>
                </a:p>
              </p:txBody>
            </p:sp>
            <p:sp>
              <p:nvSpPr>
                <p:cNvPr id="39" name="正方形/長方形 38"/>
                <p:cNvSpPr/>
                <p:nvPr/>
              </p:nvSpPr>
              <p:spPr>
                <a:xfrm>
                  <a:off x="8408574" y="5302969"/>
                  <a:ext cx="363844" cy="462871"/>
                </a:xfrm>
                <a:prstGeom prst="rect">
                  <a:avLst/>
                </a:prstGeom>
                <a:solidFill>
                  <a:schemeClr val="bg1"/>
                </a:solidFill>
              </p:spPr>
              <p:txBody>
                <a:bodyPr wrap="none">
                  <a:spAutoFit/>
                </a:bodyPr>
                <a:lstStyle/>
                <a:p>
                  <a:r>
                    <a:rPr lang="en-US" altLang="ja-JP" sz="2000" dirty="0" smtClean="0"/>
                    <a:t>4</a:t>
                  </a:r>
                  <a:endParaRPr lang="ja-JP" altLang="en-US" sz="2000" dirty="0"/>
                </a:p>
              </p:txBody>
            </p:sp>
            <mc:AlternateContent xmlns:mc="http://schemas.openxmlformats.org/markup-compatibility/2006" xmlns:a14="http://schemas.microsoft.com/office/drawing/2010/main">
              <mc:Choice Requires="a14">
                <p:sp>
                  <p:nvSpPr>
                    <p:cNvPr id="40" name="正方形/長方形 39"/>
                    <p:cNvSpPr/>
                    <p:nvPr/>
                  </p:nvSpPr>
                  <p:spPr>
                    <a:xfrm>
                      <a:off x="6250891" y="5651912"/>
                      <a:ext cx="1483781" cy="461758"/>
                    </a:xfrm>
                    <a:prstGeom prst="rect">
                      <a:avLst/>
                    </a:prstGeom>
                    <a:no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ja-JP" i="1" dirty="0" smtClean="0">
                                    <a:latin typeface="Cambria Math"/>
                                  </a:rPr>
                                </m:ctrlPr>
                              </m:sSubPr>
                              <m:e>
                                <m:r>
                                  <a:rPr lang="en-US" altLang="ja-JP" b="0" i="1" dirty="0" smtClean="0">
                                    <a:latin typeface="Cambria Math" panose="02040503050406030204" pitchFamily="18" charset="0"/>
                                  </a:rPr>
                                  <m:t>𝑘</m:t>
                                </m:r>
                              </m:e>
                              <m:sub>
                                <m:r>
                                  <a:rPr lang="en-US" altLang="ja-JP" b="0" i="0" dirty="0" smtClean="0">
                                    <a:latin typeface="Cambria Math" panose="02040503050406030204" pitchFamily="18" charset="0"/>
                                  </a:rPr>
                                  <m:t>//</m:t>
                                </m:r>
                              </m:sub>
                            </m:sSub>
                            <m:r>
                              <a:rPr lang="en-US" altLang="ja-JP" b="0" i="0" dirty="0" smtClean="0">
                                <a:latin typeface="Cambria Math" panose="02040503050406030204" pitchFamily="18" charset="0"/>
                              </a:rPr>
                              <m:t>(</m:t>
                            </m:r>
                            <m:sSup>
                              <m:sSupPr>
                                <m:ctrlPr>
                                  <a:rPr lang="en-US" altLang="ja-JP" b="0" i="1" dirty="0" smtClean="0">
                                    <a:latin typeface="Cambria Math"/>
                                  </a:rPr>
                                </m:ctrlPr>
                              </m:sSupPr>
                              <m:e>
                                <m:r>
                                  <m:rPr>
                                    <m:sty m:val="p"/>
                                  </m:rPr>
                                  <a:rPr lang="en-US" altLang="ja-JP" b="0" i="0" dirty="0" smtClean="0">
                                    <a:latin typeface="Cambria Math"/>
                                  </a:rPr>
                                  <m:t>nm</m:t>
                                </m:r>
                              </m:e>
                              <m:sup>
                                <m:r>
                                  <a:rPr lang="en-US" altLang="ja-JP" b="0" i="1" dirty="0" smtClean="0">
                                    <a:latin typeface="Cambria Math" panose="02040503050406030204" pitchFamily="18" charset="0"/>
                                  </a:rPr>
                                  <m:t>−1</m:t>
                                </m:r>
                              </m:sup>
                            </m:sSup>
                            <m:r>
                              <a:rPr lang="en-US" altLang="ja-JP" b="0" i="1" dirty="0" smtClean="0">
                                <a:latin typeface="Cambria Math" panose="02040503050406030204" pitchFamily="18" charset="0"/>
                              </a:rPr>
                              <m:t>)</m:t>
                            </m:r>
                          </m:oMath>
                        </m:oMathPara>
                      </a14:m>
                      <a:endParaRPr lang="ja-JP" altLang="en-US" dirty="0"/>
                    </a:p>
                  </p:txBody>
                </p:sp>
              </mc:Choice>
              <mc:Fallback xmlns="">
                <p:sp>
                  <p:nvSpPr>
                    <p:cNvPr id="40" name="正方形/長方形 39"/>
                    <p:cNvSpPr>
                      <a:spLocks noRot="1" noChangeAspect="1" noMove="1" noResize="1" noEditPoints="1" noAdjustHandles="1" noChangeArrowheads="1" noChangeShapeType="1" noTextEdit="1"/>
                    </p:cNvSpPr>
                    <p:nvPr/>
                  </p:nvSpPr>
                  <p:spPr>
                    <a:xfrm>
                      <a:off x="6250891" y="5651912"/>
                      <a:ext cx="1483781" cy="461758"/>
                    </a:xfrm>
                    <a:prstGeom prst="rect">
                      <a:avLst/>
                    </a:prstGeom>
                    <a:blipFill rotWithShape="1">
                      <a:blip r:embed="rId7"/>
                      <a:stretch>
                        <a:fillRect b="-7576"/>
                      </a:stretch>
                    </a:blipFill>
                  </p:spPr>
                  <p:txBody>
                    <a:bodyPr/>
                    <a:lstStyle/>
                    <a:p>
                      <a:r>
                        <a:rPr lang="ja-JP" altLang="en-US">
                          <a:noFill/>
                        </a:rPr>
                        <a:t> </a:t>
                      </a:r>
                    </a:p>
                  </p:txBody>
                </p:sp>
              </mc:Fallback>
            </mc:AlternateContent>
          </p:grpSp>
          <p:sp>
            <p:nvSpPr>
              <p:cNvPr id="28" name="正方形/長方形 27"/>
              <p:cNvSpPr/>
              <p:nvPr/>
            </p:nvSpPr>
            <p:spPr>
              <a:xfrm>
                <a:off x="4702522" y="1562667"/>
                <a:ext cx="508473" cy="400110"/>
              </a:xfrm>
              <a:prstGeom prst="rect">
                <a:avLst/>
              </a:prstGeom>
              <a:noFill/>
            </p:spPr>
            <p:txBody>
              <a:bodyPr wrap="none">
                <a:spAutoFit/>
              </a:bodyPr>
              <a:lstStyle/>
              <a:p>
                <a:r>
                  <a:rPr lang="en-US" altLang="ja-JP" sz="2000" dirty="0" smtClean="0"/>
                  <a:t>5.2</a:t>
                </a:r>
                <a:endParaRPr lang="ja-JP" altLang="en-US" sz="2000" dirty="0"/>
              </a:p>
            </p:txBody>
          </p:sp>
        </p:grpSp>
      </p:grpSp>
      <p:grpSp>
        <p:nvGrpSpPr>
          <p:cNvPr id="22" name="グループ化 21"/>
          <p:cNvGrpSpPr/>
          <p:nvPr/>
        </p:nvGrpSpPr>
        <p:grpSpPr>
          <a:xfrm>
            <a:off x="412772" y="1020044"/>
            <a:ext cx="3834683" cy="5057655"/>
            <a:chOff x="395536" y="1331717"/>
            <a:chExt cx="3834683" cy="5057655"/>
          </a:xfrm>
        </p:grpSpPr>
        <p:grpSp>
          <p:nvGrpSpPr>
            <p:cNvPr id="4" name="グループ化 3"/>
            <p:cNvGrpSpPr>
              <a:grpSpLocks noChangeAspect="1"/>
            </p:cNvGrpSpPr>
            <p:nvPr/>
          </p:nvGrpSpPr>
          <p:grpSpPr>
            <a:xfrm>
              <a:off x="395536" y="1331717"/>
              <a:ext cx="3834683" cy="5057655"/>
              <a:chOff x="523071" y="720628"/>
              <a:chExt cx="4380713" cy="5777826"/>
            </a:xfrm>
          </p:grpSpPr>
          <p:pic>
            <p:nvPicPr>
              <p:cNvPr id="5" name="図 4"/>
              <p:cNvPicPr>
                <a:picLocks noChangeAspect="1"/>
              </p:cNvPicPr>
              <p:nvPr/>
            </p:nvPicPr>
            <p:blipFill rotWithShape="1">
              <a:blip r:embed="rId8"/>
              <a:srcRect r="46602" b="47310"/>
              <a:stretch/>
            </p:blipFill>
            <p:spPr>
              <a:xfrm>
                <a:off x="523071" y="1089359"/>
                <a:ext cx="3316473" cy="5409095"/>
              </a:xfrm>
              <a:prstGeom prst="rect">
                <a:avLst/>
              </a:prstGeom>
            </p:spPr>
          </p:pic>
          <mc:AlternateContent xmlns:mc="http://schemas.openxmlformats.org/markup-compatibility/2006" xmlns:a14="http://schemas.microsoft.com/office/drawing/2010/main">
            <mc:Choice Requires="a14">
              <p:sp>
                <p:nvSpPr>
                  <p:cNvPr id="6" name="正方形/長方形 5"/>
                  <p:cNvSpPr/>
                  <p:nvPr/>
                </p:nvSpPr>
                <p:spPr>
                  <a:xfrm>
                    <a:off x="737831" y="720628"/>
                    <a:ext cx="1684372"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2000" i="1">
                              <a:latin typeface="Cambria Math" panose="02040503050406030204" pitchFamily="18" charset="0"/>
                            </a:rPr>
                            <m:t>h𝑣</m:t>
                          </m:r>
                          <m:r>
                            <a:rPr lang="en-US" altLang="ja-JP" sz="2000" i="1">
                              <a:latin typeface="Cambria Math" panose="02040503050406030204" pitchFamily="18" charset="0"/>
                            </a:rPr>
                            <m:t>=4.82 </m:t>
                          </m:r>
                          <m:r>
                            <m:rPr>
                              <m:sty m:val="p"/>
                            </m:rPr>
                            <a:rPr lang="en-US" altLang="ja-JP" sz="2000">
                              <a:latin typeface="Cambria Math" panose="02040503050406030204" pitchFamily="18" charset="0"/>
                            </a:rPr>
                            <m:t>eV</m:t>
                          </m:r>
                        </m:oMath>
                      </m:oMathPara>
                    </a14:m>
                    <a:endParaRPr lang="ja-JP" altLang="en-US" sz="2000" dirty="0"/>
                  </a:p>
                </p:txBody>
              </p:sp>
            </mc:Choice>
            <mc:Fallback xmlns="">
              <p:sp>
                <p:nvSpPr>
                  <p:cNvPr id="6" name="正方形/長方形 5"/>
                  <p:cNvSpPr>
                    <a:spLocks noRot="1" noChangeAspect="1" noMove="1" noResize="1" noEditPoints="1" noAdjustHandles="1" noChangeArrowheads="1" noChangeShapeType="1" noTextEdit="1"/>
                  </p:cNvSpPr>
                  <p:nvPr/>
                </p:nvSpPr>
                <p:spPr>
                  <a:xfrm>
                    <a:off x="737831" y="720628"/>
                    <a:ext cx="1684372" cy="400110"/>
                  </a:xfrm>
                  <a:prstGeom prst="rect">
                    <a:avLst/>
                  </a:prstGeom>
                  <a:blipFill>
                    <a:blip r:embed="rId9"/>
                    <a:stretch>
                      <a:fillRect r="-9129" b="-6897"/>
                    </a:stretch>
                  </a:blipFill>
                </p:spPr>
                <p:txBody>
                  <a:bodyPr/>
                  <a:lstStyle/>
                  <a:p>
                    <a:r>
                      <a:rPr lang="ja-JP" altLang="en-US">
                        <a:noFill/>
                      </a:rPr>
                      <a:t> </a:t>
                    </a:r>
                  </a:p>
                </p:txBody>
              </p:sp>
            </mc:Fallback>
          </mc:AlternateContent>
          <p:grpSp>
            <p:nvGrpSpPr>
              <p:cNvPr id="7" name="グループ化 6"/>
              <p:cNvGrpSpPr/>
              <p:nvPr/>
            </p:nvGrpSpPr>
            <p:grpSpPr>
              <a:xfrm>
                <a:off x="3619542" y="1341936"/>
                <a:ext cx="1284242" cy="4480990"/>
                <a:chOff x="3583300" y="1022294"/>
                <a:chExt cx="1434242" cy="4748030"/>
              </a:xfrm>
            </p:grpSpPr>
            <p:sp>
              <p:nvSpPr>
                <p:cNvPr id="8" name="正方形/長方形 7"/>
                <p:cNvSpPr/>
                <p:nvPr/>
              </p:nvSpPr>
              <p:spPr>
                <a:xfrm>
                  <a:off x="3583300" y="1022294"/>
                  <a:ext cx="1434242" cy="557619"/>
                </a:xfrm>
                <a:prstGeom prst="rect">
                  <a:avLst/>
                </a:prstGeom>
                <a:noFill/>
              </p:spPr>
              <p:txBody>
                <a:bodyPr wrap="square">
                  <a:spAutoFit/>
                </a:bodyPr>
                <a:lstStyle/>
                <a:p>
                  <a:r>
                    <a:rPr lang="en-US" altLang="ja-JP" sz="2000" dirty="0" smtClean="0"/>
                    <a:t>+30°</a:t>
                  </a:r>
                  <a:endParaRPr lang="ja-JP" altLang="en-US" sz="2000" dirty="0"/>
                </a:p>
              </p:txBody>
            </p:sp>
            <p:sp>
              <p:nvSpPr>
                <p:cNvPr id="9" name="正方形/長方形 8"/>
                <p:cNvSpPr/>
                <p:nvPr/>
              </p:nvSpPr>
              <p:spPr>
                <a:xfrm>
                  <a:off x="3592846" y="1357325"/>
                  <a:ext cx="572593" cy="400110"/>
                </a:xfrm>
                <a:prstGeom prst="rect">
                  <a:avLst/>
                </a:prstGeom>
                <a:noFill/>
              </p:spPr>
              <p:txBody>
                <a:bodyPr wrap="none">
                  <a:spAutoFit/>
                </a:bodyPr>
                <a:lstStyle/>
                <a:p>
                  <a:r>
                    <a:rPr lang="en-US" altLang="ja-JP" sz="2000" dirty="0" smtClean="0"/>
                    <a:t>+25</a:t>
                  </a:r>
                  <a:endParaRPr lang="ja-JP" altLang="en-US" sz="2000" dirty="0"/>
                </a:p>
              </p:txBody>
            </p:sp>
            <p:sp>
              <p:nvSpPr>
                <p:cNvPr id="10" name="正方形/長方形 9"/>
                <p:cNvSpPr/>
                <p:nvPr/>
              </p:nvSpPr>
              <p:spPr>
                <a:xfrm>
                  <a:off x="3592846" y="1674469"/>
                  <a:ext cx="572593" cy="400110"/>
                </a:xfrm>
                <a:prstGeom prst="rect">
                  <a:avLst/>
                </a:prstGeom>
                <a:noFill/>
              </p:spPr>
              <p:txBody>
                <a:bodyPr wrap="none">
                  <a:spAutoFit/>
                </a:bodyPr>
                <a:lstStyle/>
                <a:p>
                  <a:r>
                    <a:rPr lang="en-US" altLang="ja-JP" sz="2000" dirty="0" smtClean="0"/>
                    <a:t>+20</a:t>
                  </a:r>
                  <a:endParaRPr lang="ja-JP" altLang="en-US" sz="2000" dirty="0"/>
                </a:p>
              </p:txBody>
            </p:sp>
            <p:sp>
              <p:nvSpPr>
                <p:cNvPr id="11" name="正方形/長方形 10"/>
                <p:cNvSpPr/>
                <p:nvPr/>
              </p:nvSpPr>
              <p:spPr>
                <a:xfrm>
                  <a:off x="3592846" y="2049442"/>
                  <a:ext cx="572593" cy="400110"/>
                </a:xfrm>
                <a:prstGeom prst="rect">
                  <a:avLst/>
                </a:prstGeom>
                <a:noFill/>
              </p:spPr>
              <p:txBody>
                <a:bodyPr wrap="none">
                  <a:spAutoFit/>
                </a:bodyPr>
                <a:lstStyle/>
                <a:p>
                  <a:r>
                    <a:rPr lang="en-US" altLang="ja-JP" sz="2000" dirty="0" smtClean="0"/>
                    <a:t>+16</a:t>
                  </a:r>
                  <a:endParaRPr lang="ja-JP" altLang="en-US" sz="2000" dirty="0"/>
                </a:p>
              </p:txBody>
            </p:sp>
            <p:sp>
              <p:nvSpPr>
                <p:cNvPr id="12" name="正方形/長方形 11"/>
                <p:cNvSpPr/>
                <p:nvPr/>
              </p:nvSpPr>
              <p:spPr>
                <a:xfrm>
                  <a:off x="3592846" y="2424415"/>
                  <a:ext cx="572593" cy="400110"/>
                </a:xfrm>
                <a:prstGeom prst="rect">
                  <a:avLst/>
                </a:prstGeom>
                <a:noFill/>
              </p:spPr>
              <p:txBody>
                <a:bodyPr wrap="none">
                  <a:spAutoFit/>
                </a:bodyPr>
                <a:lstStyle/>
                <a:p>
                  <a:r>
                    <a:rPr lang="en-US" altLang="ja-JP" sz="2000" dirty="0" smtClean="0"/>
                    <a:t>+12</a:t>
                  </a:r>
                  <a:endParaRPr lang="ja-JP" altLang="en-US" sz="2000" dirty="0"/>
                </a:p>
              </p:txBody>
            </p:sp>
            <p:sp>
              <p:nvSpPr>
                <p:cNvPr id="13" name="正方形/長方形 12"/>
                <p:cNvSpPr/>
                <p:nvPr/>
              </p:nvSpPr>
              <p:spPr>
                <a:xfrm>
                  <a:off x="3638507" y="2799388"/>
                  <a:ext cx="442750" cy="400110"/>
                </a:xfrm>
                <a:prstGeom prst="rect">
                  <a:avLst/>
                </a:prstGeom>
                <a:noFill/>
              </p:spPr>
              <p:txBody>
                <a:bodyPr wrap="none">
                  <a:spAutoFit/>
                </a:bodyPr>
                <a:lstStyle/>
                <a:p>
                  <a:r>
                    <a:rPr lang="en-US" altLang="ja-JP" sz="2000" dirty="0" smtClean="0"/>
                    <a:t>+8</a:t>
                  </a:r>
                  <a:endParaRPr lang="ja-JP" altLang="en-US" sz="2000" dirty="0"/>
                </a:p>
              </p:txBody>
            </p:sp>
            <p:sp>
              <p:nvSpPr>
                <p:cNvPr id="14" name="正方形/長方形 13"/>
                <p:cNvSpPr/>
                <p:nvPr/>
              </p:nvSpPr>
              <p:spPr>
                <a:xfrm>
                  <a:off x="3638507" y="3174361"/>
                  <a:ext cx="442750" cy="400110"/>
                </a:xfrm>
                <a:prstGeom prst="rect">
                  <a:avLst/>
                </a:prstGeom>
                <a:noFill/>
              </p:spPr>
              <p:txBody>
                <a:bodyPr wrap="none">
                  <a:spAutoFit/>
                </a:bodyPr>
                <a:lstStyle/>
                <a:p>
                  <a:r>
                    <a:rPr lang="en-US" altLang="ja-JP" sz="2000" dirty="0" smtClean="0"/>
                    <a:t>+4</a:t>
                  </a:r>
                  <a:endParaRPr lang="ja-JP" altLang="en-US" sz="2000" dirty="0"/>
                </a:p>
              </p:txBody>
            </p:sp>
            <p:sp>
              <p:nvSpPr>
                <p:cNvPr id="15" name="正方形/長方形 14"/>
                <p:cNvSpPr/>
                <p:nvPr/>
              </p:nvSpPr>
              <p:spPr>
                <a:xfrm>
                  <a:off x="3683367" y="3549334"/>
                  <a:ext cx="314510" cy="400110"/>
                </a:xfrm>
                <a:prstGeom prst="rect">
                  <a:avLst/>
                </a:prstGeom>
                <a:noFill/>
              </p:spPr>
              <p:txBody>
                <a:bodyPr wrap="none">
                  <a:spAutoFit/>
                </a:bodyPr>
                <a:lstStyle/>
                <a:p>
                  <a:r>
                    <a:rPr lang="en-US" altLang="ja-JP" sz="2000" dirty="0"/>
                    <a:t>0</a:t>
                  </a:r>
                  <a:endParaRPr lang="ja-JP" altLang="en-US" sz="2000" dirty="0"/>
                </a:p>
              </p:txBody>
            </p:sp>
            <p:sp>
              <p:nvSpPr>
                <p:cNvPr id="16" name="正方形/長方形 15"/>
                <p:cNvSpPr/>
                <p:nvPr/>
              </p:nvSpPr>
              <p:spPr>
                <a:xfrm>
                  <a:off x="3668163" y="3864890"/>
                  <a:ext cx="393056" cy="400110"/>
                </a:xfrm>
                <a:prstGeom prst="rect">
                  <a:avLst/>
                </a:prstGeom>
                <a:noFill/>
              </p:spPr>
              <p:txBody>
                <a:bodyPr wrap="none">
                  <a:spAutoFit/>
                </a:bodyPr>
                <a:lstStyle/>
                <a:p>
                  <a:r>
                    <a:rPr lang="en-US" altLang="ja-JP" sz="2000" dirty="0" smtClean="0"/>
                    <a:t>-4</a:t>
                  </a:r>
                  <a:endParaRPr lang="ja-JP" altLang="en-US" sz="2000" dirty="0"/>
                </a:p>
              </p:txBody>
            </p:sp>
            <p:sp>
              <p:nvSpPr>
                <p:cNvPr id="17" name="正方形/長方形 16"/>
                <p:cNvSpPr/>
                <p:nvPr/>
              </p:nvSpPr>
              <p:spPr>
                <a:xfrm>
                  <a:off x="3668163" y="4266309"/>
                  <a:ext cx="393056" cy="400110"/>
                </a:xfrm>
                <a:prstGeom prst="rect">
                  <a:avLst/>
                </a:prstGeom>
                <a:noFill/>
              </p:spPr>
              <p:txBody>
                <a:bodyPr wrap="none">
                  <a:spAutoFit/>
                </a:bodyPr>
                <a:lstStyle/>
                <a:p>
                  <a:r>
                    <a:rPr lang="en-US" altLang="ja-JP" sz="2000" dirty="0" smtClean="0"/>
                    <a:t>-8</a:t>
                  </a:r>
                  <a:endParaRPr lang="ja-JP" altLang="en-US" sz="2000" dirty="0"/>
                </a:p>
              </p:txBody>
            </p:sp>
            <p:sp>
              <p:nvSpPr>
                <p:cNvPr id="18" name="正方形/長方形 17"/>
                <p:cNvSpPr/>
                <p:nvPr/>
              </p:nvSpPr>
              <p:spPr>
                <a:xfrm>
                  <a:off x="3590417" y="4567374"/>
                  <a:ext cx="522900" cy="400110"/>
                </a:xfrm>
                <a:prstGeom prst="rect">
                  <a:avLst/>
                </a:prstGeom>
                <a:noFill/>
              </p:spPr>
              <p:txBody>
                <a:bodyPr wrap="none">
                  <a:spAutoFit/>
                </a:bodyPr>
                <a:lstStyle/>
                <a:p>
                  <a:r>
                    <a:rPr lang="en-US" altLang="ja-JP" sz="2000" dirty="0" smtClean="0"/>
                    <a:t>-12</a:t>
                  </a:r>
                  <a:endParaRPr lang="ja-JP" altLang="en-US" sz="2000" dirty="0"/>
                </a:p>
              </p:txBody>
            </p:sp>
            <p:sp>
              <p:nvSpPr>
                <p:cNvPr id="19" name="正方形/長方形 18"/>
                <p:cNvSpPr/>
                <p:nvPr/>
              </p:nvSpPr>
              <p:spPr>
                <a:xfrm>
                  <a:off x="3590417" y="4968794"/>
                  <a:ext cx="522900" cy="400110"/>
                </a:xfrm>
                <a:prstGeom prst="rect">
                  <a:avLst/>
                </a:prstGeom>
                <a:noFill/>
              </p:spPr>
              <p:txBody>
                <a:bodyPr wrap="none">
                  <a:spAutoFit/>
                </a:bodyPr>
                <a:lstStyle/>
                <a:p>
                  <a:r>
                    <a:rPr lang="en-US" altLang="ja-JP" sz="2000" dirty="0" smtClean="0"/>
                    <a:t>-16</a:t>
                  </a:r>
                  <a:endParaRPr lang="ja-JP" altLang="en-US" sz="2000" dirty="0"/>
                </a:p>
              </p:txBody>
            </p:sp>
            <p:sp>
              <p:nvSpPr>
                <p:cNvPr id="20" name="正方形/長方形 19"/>
                <p:cNvSpPr/>
                <p:nvPr/>
              </p:nvSpPr>
              <p:spPr>
                <a:xfrm>
                  <a:off x="3590417" y="5370214"/>
                  <a:ext cx="522900" cy="400110"/>
                </a:xfrm>
                <a:prstGeom prst="rect">
                  <a:avLst/>
                </a:prstGeom>
                <a:noFill/>
              </p:spPr>
              <p:txBody>
                <a:bodyPr wrap="none">
                  <a:spAutoFit/>
                </a:bodyPr>
                <a:lstStyle/>
                <a:p>
                  <a:r>
                    <a:rPr lang="en-US" altLang="ja-JP" sz="2000" dirty="0" smtClean="0"/>
                    <a:t>-20</a:t>
                  </a:r>
                  <a:endParaRPr lang="ja-JP" altLang="en-US" sz="2000" dirty="0"/>
                </a:p>
              </p:txBody>
            </p:sp>
          </p:grpSp>
        </p:grpSp>
        <p:sp>
          <p:nvSpPr>
            <p:cNvPr id="3" name="テキスト ボックス 2"/>
            <p:cNvSpPr txBox="1"/>
            <p:nvPr/>
          </p:nvSpPr>
          <p:spPr>
            <a:xfrm>
              <a:off x="3255790" y="1547500"/>
              <a:ext cx="308098" cy="369332"/>
            </a:xfrm>
            <a:prstGeom prst="rect">
              <a:avLst/>
            </a:prstGeom>
            <a:noFill/>
          </p:spPr>
          <p:txBody>
            <a:bodyPr wrap="none" rtlCol="0">
              <a:spAutoFit/>
            </a:bodyPr>
            <a:lstStyle/>
            <a:p>
              <a:r>
                <a:rPr kumimoji="1" lang="en-US" altLang="ja-JP" dirty="0" smtClean="0"/>
                <a:t>θ</a:t>
              </a:r>
              <a:endParaRPr kumimoji="1" lang="ja-JP" altLang="en-US" dirty="0"/>
            </a:p>
          </p:txBody>
        </p:sp>
      </p:grpSp>
      <mc:AlternateContent xmlns:mc="http://schemas.openxmlformats.org/markup-compatibility/2006" xmlns:a14="http://schemas.microsoft.com/office/drawing/2010/main">
        <mc:Choice Requires="a14">
          <p:sp>
            <p:nvSpPr>
              <p:cNvPr id="48" name="正方形/長方形 47"/>
              <p:cNvSpPr/>
              <p:nvPr/>
            </p:nvSpPr>
            <p:spPr>
              <a:xfrm>
                <a:off x="5040052" y="5661248"/>
                <a:ext cx="2731453" cy="88242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ja-JP" sz="2400" i="1">
                              <a:latin typeface="Cambria Math"/>
                            </a:rPr>
                          </m:ctrlPr>
                        </m:sSubPr>
                        <m:e>
                          <m:r>
                            <a:rPr lang="en-US" altLang="ja-JP" sz="2400" b="1" i="1">
                              <a:latin typeface="Cambria Math" panose="02040503050406030204" pitchFamily="18" charset="0"/>
                            </a:rPr>
                            <m:t>𝒌</m:t>
                          </m:r>
                        </m:e>
                        <m:sub>
                          <m:r>
                            <a:rPr lang="en-US" altLang="ja-JP" sz="2400">
                              <a:latin typeface="Cambria Math" panose="02040503050406030204" pitchFamily="18" charset="0"/>
                            </a:rPr>
                            <m:t>//</m:t>
                          </m:r>
                        </m:sub>
                      </m:sSub>
                      <m:r>
                        <a:rPr lang="en-US" altLang="ja-JP" sz="2400" i="1">
                          <a:latin typeface="Cambria Math" panose="02040503050406030204" pitchFamily="18" charset="0"/>
                        </a:rPr>
                        <m:t>=</m:t>
                      </m:r>
                      <m:f>
                        <m:fPr>
                          <m:ctrlPr>
                            <a:rPr lang="en-US" altLang="ja-JP" sz="2400" i="1">
                              <a:latin typeface="Cambria Math"/>
                            </a:rPr>
                          </m:ctrlPr>
                        </m:fPr>
                        <m:num>
                          <m:rad>
                            <m:radPr>
                              <m:degHide m:val="on"/>
                              <m:ctrlPr>
                                <a:rPr lang="en-US" altLang="ja-JP" sz="2400" i="1">
                                  <a:latin typeface="Cambria Math"/>
                                </a:rPr>
                              </m:ctrlPr>
                            </m:radPr>
                            <m:deg/>
                            <m:e>
                              <m:r>
                                <a:rPr lang="en-US" altLang="ja-JP" sz="2400" i="1">
                                  <a:latin typeface="Cambria Math" panose="02040503050406030204" pitchFamily="18" charset="0"/>
                                </a:rPr>
                                <m:t>2</m:t>
                              </m:r>
                              <m:r>
                                <a:rPr lang="en-US" altLang="ja-JP" sz="2400" i="1">
                                  <a:latin typeface="Cambria Math" panose="02040503050406030204" pitchFamily="18" charset="0"/>
                                </a:rPr>
                                <m:t>𝑚</m:t>
                              </m:r>
                              <m:sSub>
                                <m:sSubPr>
                                  <m:ctrlPr>
                                    <a:rPr lang="en-US" altLang="ja-JP" sz="2400" i="1" smtClean="0">
                                      <a:solidFill>
                                        <a:schemeClr val="tx1"/>
                                      </a:solidFill>
                                      <a:latin typeface="Cambria Math"/>
                                    </a:rPr>
                                  </m:ctrlPr>
                                </m:sSubPr>
                                <m:e>
                                  <m:r>
                                    <a:rPr lang="en-US" altLang="ja-JP" sz="2400" i="1">
                                      <a:solidFill>
                                        <a:schemeClr val="tx1"/>
                                      </a:solidFill>
                                      <a:latin typeface="Cambria Math" panose="02040503050406030204" pitchFamily="18" charset="0"/>
                                    </a:rPr>
                                    <m:t>𝐸</m:t>
                                  </m:r>
                                </m:e>
                                <m:sub>
                                  <m:r>
                                    <m:rPr>
                                      <m:sty m:val="p"/>
                                    </m:rPr>
                                    <a:rPr lang="en-US" altLang="ja-JP" sz="2400">
                                      <a:solidFill>
                                        <a:schemeClr val="tx1"/>
                                      </a:solidFill>
                                      <a:latin typeface="Cambria Math" panose="02040503050406030204" pitchFamily="18" charset="0"/>
                                    </a:rPr>
                                    <m:t>k</m:t>
                                  </m:r>
                                </m:sub>
                              </m:sSub>
                            </m:e>
                          </m:rad>
                        </m:num>
                        <m:den>
                          <m:r>
                            <a:rPr lang="en-US" altLang="ja-JP" sz="2400" i="1">
                              <a:latin typeface="Cambria Math" panose="02040503050406030204" pitchFamily="18" charset="0"/>
                            </a:rPr>
                            <m:t>ħ</m:t>
                          </m:r>
                        </m:den>
                      </m:f>
                      <m:func>
                        <m:funcPr>
                          <m:ctrlPr>
                            <a:rPr lang="en-US" altLang="ja-JP" sz="2400" i="1">
                              <a:latin typeface="Cambria Math"/>
                            </a:rPr>
                          </m:ctrlPr>
                        </m:funcPr>
                        <m:fName>
                          <m:r>
                            <m:rPr>
                              <m:sty m:val="p"/>
                            </m:rPr>
                            <a:rPr lang="en-US" altLang="ja-JP" sz="2400">
                              <a:latin typeface="Cambria Math" panose="02040503050406030204" pitchFamily="18" charset="0"/>
                            </a:rPr>
                            <m:t>sin</m:t>
                          </m:r>
                        </m:fName>
                        <m:e>
                          <m:r>
                            <a:rPr lang="en-US" altLang="ja-JP" sz="2400" i="1">
                              <a:latin typeface="Cambria Math" panose="02040503050406030204" pitchFamily="18" charset="0"/>
                            </a:rPr>
                            <m:t>𝜃</m:t>
                          </m:r>
                        </m:e>
                      </m:func>
                    </m:oMath>
                  </m:oMathPara>
                </a14:m>
                <a:endParaRPr lang="ja-JP" altLang="en-US" sz="2400" i="1" dirty="0"/>
              </a:p>
            </p:txBody>
          </p:sp>
        </mc:Choice>
        <mc:Fallback xmlns="">
          <p:sp>
            <p:nvSpPr>
              <p:cNvPr id="48" name="正方形/長方形 47"/>
              <p:cNvSpPr>
                <a:spLocks noRot="1" noChangeAspect="1" noMove="1" noResize="1" noEditPoints="1" noAdjustHandles="1" noChangeArrowheads="1" noChangeShapeType="1" noTextEdit="1"/>
              </p:cNvSpPr>
              <p:nvPr/>
            </p:nvSpPr>
            <p:spPr>
              <a:xfrm>
                <a:off x="5040052" y="5661248"/>
                <a:ext cx="2731453" cy="882421"/>
              </a:xfrm>
              <a:prstGeom prst="rect">
                <a:avLst/>
              </a:prstGeom>
              <a:blipFill rotWithShape="1">
                <a:blip r:embed="rId10"/>
                <a:stretch>
                  <a:fillRect/>
                </a:stretch>
              </a:blipFill>
            </p:spPr>
            <p:txBody>
              <a:bodyPr/>
              <a:lstStyle/>
              <a:p>
                <a:r>
                  <a:rPr lang="ja-JP" altLang="en-US">
                    <a:noFill/>
                  </a:rPr>
                  <a:t> </a:t>
                </a:r>
              </a:p>
            </p:txBody>
          </p:sp>
        </mc:Fallback>
      </mc:AlternateContent>
      <p:sp>
        <p:nvSpPr>
          <p:cNvPr id="21" name="テキスト ボックス 20"/>
          <p:cNvSpPr txBox="1"/>
          <p:nvPr/>
        </p:nvSpPr>
        <p:spPr>
          <a:xfrm>
            <a:off x="1026548" y="1393239"/>
            <a:ext cx="2224776" cy="369332"/>
          </a:xfrm>
          <a:prstGeom prst="rect">
            <a:avLst/>
          </a:prstGeom>
          <a:noFill/>
        </p:spPr>
        <p:txBody>
          <a:bodyPr wrap="none" rtlCol="0">
            <a:spAutoFit/>
          </a:bodyPr>
          <a:lstStyle/>
          <a:p>
            <a:r>
              <a:rPr kumimoji="1" lang="en-US" altLang="ja-JP" dirty="0" smtClean="0">
                <a:solidFill>
                  <a:srgbClr val="FF0000"/>
                </a:solidFill>
              </a:rPr>
              <a:t>image potential state</a:t>
            </a:r>
            <a:endParaRPr kumimoji="1" lang="ja-JP" altLang="en-US" dirty="0">
              <a:solidFill>
                <a:srgbClr val="FF0000"/>
              </a:solidFill>
            </a:endParaRPr>
          </a:p>
        </p:txBody>
      </p:sp>
      <p:cxnSp>
        <p:nvCxnSpPr>
          <p:cNvPr id="50" name="直線矢印コネクタ 49"/>
          <p:cNvCxnSpPr/>
          <p:nvPr/>
        </p:nvCxnSpPr>
        <p:spPr>
          <a:xfrm>
            <a:off x="2075188" y="1840686"/>
            <a:ext cx="0" cy="16527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p:nvPr/>
        </p:nvCxnSpPr>
        <p:spPr>
          <a:xfrm>
            <a:off x="1856921" y="2183868"/>
            <a:ext cx="0" cy="16527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2" name="直線矢印コネクタ 51"/>
          <p:cNvCxnSpPr/>
          <p:nvPr/>
        </p:nvCxnSpPr>
        <p:spPr>
          <a:xfrm>
            <a:off x="1691680" y="2433228"/>
            <a:ext cx="0" cy="16527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3" name="直線矢印コネクタ 52"/>
          <p:cNvCxnSpPr/>
          <p:nvPr/>
        </p:nvCxnSpPr>
        <p:spPr>
          <a:xfrm>
            <a:off x="1583668" y="2683298"/>
            <a:ext cx="0" cy="16527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4" name="直線矢印コネクタ 53"/>
          <p:cNvCxnSpPr/>
          <p:nvPr/>
        </p:nvCxnSpPr>
        <p:spPr>
          <a:xfrm>
            <a:off x="1511660" y="2970141"/>
            <a:ext cx="0" cy="16527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5" name="直線矢印コネクタ 54"/>
          <p:cNvCxnSpPr/>
          <p:nvPr/>
        </p:nvCxnSpPr>
        <p:spPr>
          <a:xfrm>
            <a:off x="1439652" y="3265787"/>
            <a:ext cx="0" cy="16527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6" name="直線矢印コネクタ 55"/>
          <p:cNvCxnSpPr/>
          <p:nvPr/>
        </p:nvCxnSpPr>
        <p:spPr>
          <a:xfrm>
            <a:off x="1423376" y="3544986"/>
            <a:ext cx="0" cy="16527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7" name="直線矢印コネクタ 56"/>
          <p:cNvCxnSpPr/>
          <p:nvPr/>
        </p:nvCxnSpPr>
        <p:spPr>
          <a:xfrm>
            <a:off x="1423376" y="3807067"/>
            <a:ext cx="0" cy="16527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直線矢印コネクタ 57"/>
          <p:cNvCxnSpPr/>
          <p:nvPr/>
        </p:nvCxnSpPr>
        <p:spPr>
          <a:xfrm>
            <a:off x="1475656" y="4039726"/>
            <a:ext cx="0" cy="16527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9" name="直線矢印コネクタ 58"/>
          <p:cNvCxnSpPr/>
          <p:nvPr/>
        </p:nvCxnSpPr>
        <p:spPr>
          <a:xfrm>
            <a:off x="1530895" y="4334203"/>
            <a:ext cx="0" cy="16527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0" name="直線矢印コネクタ 59"/>
          <p:cNvCxnSpPr/>
          <p:nvPr/>
        </p:nvCxnSpPr>
        <p:spPr>
          <a:xfrm>
            <a:off x="1611781" y="4636698"/>
            <a:ext cx="0" cy="16527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1" name="直線矢印コネクタ 60"/>
          <p:cNvCxnSpPr/>
          <p:nvPr/>
        </p:nvCxnSpPr>
        <p:spPr>
          <a:xfrm>
            <a:off x="1799692" y="4833156"/>
            <a:ext cx="0" cy="16527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3192041"/>
      </p:ext>
    </p:extLst>
  </p:cSld>
  <p:clrMapOvr>
    <a:masterClrMapping/>
  </p:clrMapOvr>
  <mc:AlternateContent xmlns:mc="http://schemas.openxmlformats.org/markup-compatibility/2006" xmlns:p14="http://schemas.microsoft.com/office/powerpoint/2010/main">
    <mc:Choice Requires="p14">
      <p:transition spd="slow" p14:dur="2000" advTm="78651"/>
    </mc:Choice>
    <mc:Fallback xmlns="">
      <p:transition spd="slow" advTm="78651"/>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Conclusion</a:t>
            </a:r>
            <a:endParaRPr kumimoji="1" lang="ja-JP" altLang="en-US" dirty="0"/>
          </a:p>
        </p:txBody>
      </p:sp>
      <p:sp>
        <p:nvSpPr>
          <p:cNvPr id="3" name="コンテンツ プレースホルダー 2"/>
          <p:cNvSpPr>
            <a:spLocks noGrp="1"/>
          </p:cNvSpPr>
          <p:nvPr>
            <p:ph idx="1"/>
          </p:nvPr>
        </p:nvSpPr>
        <p:spPr>
          <a:xfrm>
            <a:off x="287524" y="1548242"/>
            <a:ext cx="7416824" cy="4525963"/>
          </a:xfrm>
        </p:spPr>
        <p:txBody>
          <a:bodyPr>
            <a:normAutofit fontScale="92500" lnSpcReduction="20000"/>
          </a:bodyPr>
          <a:lstStyle/>
          <a:p>
            <a:pPr marL="514350" indent="-514350">
              <a:buAutoNum type="arabicPeriod"/>
            </a:pPr>
            <a:r>
              <a:rPr lang="en-US" altLang="ja-JP" dirty="0" smtClean="0">
                <a:solidFill>
                  <a:schemeClr val="tx2"/>
                </a:solidFill>
              </a:rPr>
              <a:t>Energy levels of unoccupied states</a:t>
            </a:r>
            <a:br>
              <a:rPr lang="en-US" altLang="ja-JP" dirty="0" smtClean="0">
                <a:solidFill>
                  <a:schemeClr val="tx2"/>
                </a:solidFill>
              </a:rPr>
            </a:br>
            <a:r>
              <a:rPr lang="en-US" altLang="ja-JP" dirty="0" smtClean="0">
                <a:solidFill>
                  <a:schemeClr val="tx2"/>
                </a:solidFill>
              </a:rPr>
              <a:t> </a:t>
            </a:r>
            <a:r>
              <a:rPr lang="en-US" altLang="ja-JP" dirty="0" smtClean="0">
                <a:solidFill>
                  <a:srgbClr val="FF0000"/>
                </a:solidFill>
              </a:rPr>
              <a:t>low-energy inverse photoelectron spectroscopy (LEIPS)</a:t>
            </a:r>
          </a:p>
          <a:p>
            <a:pPr marL="857250" lvl="1" indent="-457200"/>
            <a:r>
              <a:rPr lang="en-US" altLang="ja-JP" dirty="0" smtClean="0">
                <a:solidFill>
                  <a:schemeClr val="tx2"/>
                </a:solidFill>
              </a:rPr>
              <a:t>unoccupied states can be examined with the precision similar to the occupied states by photoelectron spectroscopy</a:t>
            </a:r>
            <a:r>
              <a:rPr lang="en-US" altLang="ja-JP" dirty="0" smtClean="0">
                <a:solidFill>
                  <a:srgbClr val="FF0000"/>
                </a:solidFill>
              </a:rPr>
              <a:t>.</a:t>
            </a:r>
          </a:p>
          <a:p>
            <a:pPr marL="857250" lvl="1" indent="-457200"/>
            <a:r>
              <a:rPr lang="en-US" altLang="ja-JP" dirty="0" smtClean="0">
                <a:solidFill>
                  <a:schemeClr val="tx2"/>
                </a:solidFill>
              </a:rPr>
              <a:t>LEIPS signal can be enhanced by </a:t>
            </a:r>
            <a:r>
              <a:rPr lang="en-US" altLang="ja-JP" dirty="0" smtClean="0">
                <a:solidFill>
                  <a:srgbClr val="FF0000"/>
                </a:solidFill>
              </a:rPr>
              <a:t>surface </a:t>
            </a:r>
            <a:r>
              <a:rPr lang="en-US" altLang="ja-JP" dirty="0" err="1" smtClean="0">
                <a:solidFill>
                  <a:srgbClr val="FF0000"/>
                </a:solidFill>
              </a:rPr>
              <a:t>plasmon</a:t>
            </a:r>
            <a:r>
              <a:rPr lang="en-US" altLang="ja-JP" dirty="0" smtClean="0">
                <a:solidFill>
                  <a:srgbClr val="FF0000"/>
                </a:solidFill>
              </a:rPr>
              <a:t> resonance</a:t>
            </a:r>
          </a:p>
          <a:p>
            <a:pPr marL="514350" indent="-514350">
              <a:buAutoNum type="arabicPeriod" startAt="2"/>
            </a:pPr>
            <a:r>
              <a:rPr lang="en-US" altLang="ja-JP" dirty="0" smtClean="0">
                <a:solidFill>
                  <a:schemeClr val="tx2"/>
                </a:solidFill>
              </a:rPr>
              <a:t>Intermolecular electronic coupling</a:t>
            </a:r>
          </a:p>
          <a:p>
            <a:pPr marL="857250" lvl="1" indent="-457200"/>
            <a:r>
              <a:rPr lang="en-US" altLang="ja-JP" dirty="0" smtClean="0">
                <a:solidFill>
                  <a:schemeClr val="tx2"/>
                </a:solidFill>
              </a:rPr>
              <a:t>Energy level splitting of occupied and unoccupied states evolving into the 1D band.</a:t>
            </a:r>
          </a:p>
          <a:p>
            <a:pPr marL="857250" lvl="1" indent="-457200"/>
            <a:r>
              <a:rPr lang="en-US" altLang="ja-JP" dirty="0" smtClean="0">
                <a:solidFill>
                  <a:schemeClr val="tx2"/>
                </a:solidFill>
              </a:rPr>
              <a:t>Band dispersion by </a:t>
            </a:r>
            <a:r>
              <a:rPr lang="en-US" altLang="ja-JP" dirty="0" smtClean="0">
                <a:solidFill>
                  <a:srgbClr val="FF0000"/>
                </a:solidFill>
              </a:rPr>
              <a:t>angle-resolved </a:t>
            </a:r>
            <a:r>
              <a:rPr lang="en-US" altLang="ja-JP" dirty="0" smtClean="0">
                <a:solidFill>
                  <a:srgbClr val="FF0000"/>
                </a:solidFill>
              </a:rPr>
              <a:t>LEIPS</a:t>
            </a:r>
          </a:p>
          <a:p>
            <a:pPr marL="0" indent="0">
              <a:buNone/>
            </a:pPr>
            <a:endParaRPr lang="en-US" altLang="ja-JP" dirty="0" smtClean="0">
              <a:solidFill>
                <a:schemeClr val="tx2"/>
              </a:solidFill>
            </a:endParaRPr>
          </a:p>
        </p:txBody>
      </p:sp>
      <p:sp>
        <p:nvSpPr>
          <p:cNvPr id="4" name="スライド番号プレースホルダー 3"/>
          <p:cNvSpPr>
            <a:spLocks noGrp="1"/>
          </p:cNvSpPr>
          <p:nvPr>
            <p:ph type="sldNum" sz="quarter" idx="12"/>
          </p:nvPr>
        </p:nvSpPr>
        <p:spPr/>
        <p:txBody>
          <a:bodyPr/>
          <a:lstStyle/>
          <a:p>
            <a:fld id="{164DD298-F47C-4597-8017-3C911E198F68}" type="slidenum">
              <a:rPr kumimoji="1" lang="ja-JP" altLang="en-US" smtClean="0"/>
              <a:pPr/>
              <a:t>60</a:t>
            </a:fld>
            <a:endParaRPr kumimoji="1" lang="ja-JP" altLang="en-US"/>
          </a:p>
        </p:txBody>
      </p:sp>
    </p:spTree>
    <p:extLst>
      <p:ext uri="{BB962C8B-B14F-4D97-AF65-F5344CB8AC3E}">
        <p14:creationId xmlns:p14="http://schemas.microsoft.com/office/powerpoint/2010/main" val="740409466"/>
      </p:ext>
    </p:extLst>
  </p:cSld>
  <p:clrMapOvr>
    <a:masterClrMapping/>
  </p:clrMapOvr>
  <mc:AlternateContent xmlns:mc="http://schemas.openxmlformats.org/markup-compatibility/2006" xmlns:p14="http://schemas.microsoft.com/office/powerpoint/2010/main">
    <mc:Choice Requires="p14">
      <p:transition spd="slow" p14:dur="2000" advTm="52262"/>
    </mc:Choice>
    <mc:Fallback xmlns="">
      <p:transition spd="slow" advTm="52262"/>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5"/>
          <p:cNvSpPr>
            <a:spLocks noGrp="1" noChangeArrowheads="1"/>
          </p:cNvSpPr>
          <p:nvPr>
            <p:ph type="title"/>
          </p:nvPr>
        </p:nvSpPr>
        <p:spPr/>
        <p:txBody>
          <a:bodyPr>
            <a:normAutofit/>
          </a:bodyPr>
          <a:lstStyle/>
          <a:p>
            <a:pPr eaLnBrk="1" hangingPunct="1"/>
            <a:r>
              <a:rPr lang="en-US" altLang="ja-JP" dirty="0" smtClean="0"/>
              <a:t>Acknowledgements</a:t>
            </a:r>
          </a:p>
        </p:txBody>
      </p:sp>
      <p:sp>
        <p:nvSpPr>
          <p:cNvPr id="23555" name="Rectangle 7"/>
          <p:cNvSpPr>
            <a:spLocks noChangeArrowheads="1"/>
          </p:cNvSpPr>
          <p:nvPr/>
        </p:nvSpPr>
        <p:spPr bwMode="auto">
          <a:xfrm>
            <a:off x="719572" y="1340766"/>
            <a:ext cx="6552728" cy="1933575"/>
          </a:xfrm>
          <a:prstGeom prst="rect">
            <a:avLst/>
          </a:prstGeom>
          <a:noFill/>
          <a:ln w="9525">
            <a:noFill/>
            <a:miter lim="800000"/>
            <a:headEnd/>
            <a:tailEnd/>
          </a:ln>
        </p:spPr>
        <p:txBody>
          <a:bodyPr/>
          <a:lstStyle/>
          <a:p>
            <a:pPr marL="342900" indent="-342900">
              <a:lnSpc>
                <a:spcPct val="80000"/>
              </a:lnSpc>
              <a:spcBef>
                <a:spcPct val="20000"/>
              </a:spcBef>
            </a:pPr>
            <a:r>
              <a:rPr lang="en-US" altLang="ja-JP" sz="2800" b="1" dirty="0" smtClean="0">
                <a:solidFill>
                  <a:srgbClr val="C00000"/>
                </a:solidFill>
              </a:rPr>
              <a:t>Chiba University</a:t>
            </a:r>
          </a:p>
          <a:p>
            <a:pPr marL="342900" indent="-342900">
              <a:lnSpc>
                <a:spcPct val="80000"/>
              </a:lnSpc>
              <a:spcBef>
                <a:spcPct val="20000"/>
              </a:spcBef>
            </a:pPr>
            <a:r>
              <a:rPr lang="en-US" altLang="ja-JP" sz="2800" b="1" dirty="0" smtClean="0">
                <a:solidFill>
                  <a:srgbClr val="C00000"/>
                </a:solidFill>
              </a:rPr>
              <a:t>	</a:t>
            </a:r>
            <a:r>
              <a:rPr lang="en-US" altLang="ja-JP" sz="2800" dirty="0" smtClean="0"/>
              <a:t>Lab members</a:t>
            </a:r>
            <a:endParaRPr lang="en-US" altLang="ja-JP" sz="2800" dirty="0"/>
          </a:p>
          <a:p>
            <a:pPr marL="342900" indent="-342900">
              <a:lnSpc>
                <a:spcPct val="80000"/>
              </a:lnSpc>
              <a:spcBef>
                <a:spcPct val="20000"/>
              </a:spcBef>
            </a:pPr>
            <a:r>
              <a:rPr lang="en-US" altLang="ja-JP" sz="2800" b="1" dirty="0" smtClean="0">
                <a:solidFill>
                  <a:srgbClr val="C00000"/>
                </a:solidFill>
              </a:rPr>
              <a:t>Kyoto University</a:t>
            </a:r>
          </a:p>
          <a:p>
            <a:pPr marL="800100" lvl="1" indent="-342900">
              <a:lnSpc>
                <a:spcPct val="80000"/>
              </a:lnSpc>
              <a:spcBef>
                <a:spcPct val="20000"/>
              </a:spcBef>
            </a:pPr>
            <a:r>
              <a:rPr lang="en-US" altLang="ja-JP" sz="2800" dirty="0" smtClean="0"/>
              <a:t>Mr. Kazuto Yamada</a:t>
            </a:r>
          </a:p>
          <a:p>
            <a:pPr marL="800100" lvl="1" indent="-342900">
              <a:lnSpc>
                <a:spcPct val="80000"/>
              </a:lnSpc>
              <a:spcBef>
                <a:spcPct val="20000"/>
              </a:spcBef>
            </a:pPr>
            <a:r>
              <a:rPr lang="en-US" altLang="ja-JP" sz="2800" dirty="0" smtClean="0"/>
              <a:t>Prof. Naoki Sato</a:t>
            </a:r>
          </a:p>
        </p:txBody>
      </p:sp>
      <p:sp>
        <p:nvSpPr>
          <p:cNvPr id="2" name="正方形/長方形 1"/>
          <p:cNvSpPr/>
          <p:nvPr/>
        </p:nvSpPr>
        <p:spPr>
          <a:xfrm>
            <a:off x="741062" y="3715520"/>
            <a:ext cx="3744416" cy="1729704"/>
          </a:xfrm>
          <a:prstGeom prst="rect">
            <a:avLst/>
          </a:prstGeom>
        </p:spPr>
        <p:txBody>
          <a:bodyPr wrap="square">
            <a:spAutoFit/>
          </a:bodyPr>
          <a:lstStyle/>
          <a:p>
            <a:pPr marL="342900" indent="-342900">
              <a:lnSpc>
                <a:spcPct val="80000"/>
              </a:lnSpc>
              <a:spcBef>
                <a:spcPct val="20000"/>
              </a:spcBef>
            </a:pPr>
            <a:r>
              <a:rPr lang="en-US" altLang="ja-JP" sz="2800" b="1" dirty="0" smtClean="0">
                <a:solidFill>
                  <a:srgbClr val="C00000"/>
                </a:solidFill>
              </a:rPr>
              <a:t>Financial Support</a:t>
            </a:r>
          </a:p>
          <a:p>
            <a:pPr marL="342900" indent="-342900">
              <a:lnSpc>
                <a:spcPct val="80000"/>
              </a:lnSpc>
              <a:spcBef>
                <a:spcPct val="20000"/>
              </a:spcBef>
            </a:pPr>
            <a:r>
              <a:rPr lang="en-US" altLang="ja-JP" sz="2800" dirty="0">
                <a:solidFill>
                  <a:schemeClr val="tx2">
                    <a:lumMod val="50000"/>
                  </a:schemeClr>
                </a:solidFill>
              </a:rPr>
              <a:t>	</a:t>
            </a:r>
            <a:r>
              <a:rPr lang="en-US" altLang="ja-JP" sz="2800" dirty="0" smtClean="0">
                <a:solidFill>
                  <a:schemeClr val="tx2">
                    <a:lumMod val="50000"/>
                  </a:schemeClr>
                </a:solidFill>
              </a:rPr>
              <a:t>JST PRESTO</a:t>
            </a:r>
          </a:p>
          <a:p>
            <a:pPr marL="342900" indent="-342900">
              <a:lnSpc>
                <a:spcPct val="80000"/>
              </a:lnSpc>
              <a:spcBef>
                <a:spcPct val="20000"/>
              </a:spcBef>
            </a:pPr>
            <a:r>
              <a:rPr lang="en-US" altLang="ja-JP" sz="2800" dirty="0">
                <a:solidFill>
                  <a:schemeClr val="tx2">
                    <a:lumMod val="50000"/>
                  </a:schemeClr>
                </a:solidFill>
              </a:rPr>
              <a:t>	</a:t>
            </a:r>
            <a:r>
              <a:rPr lang="en-US" altLang="ja-JP" sz="2800" dirty="0" smtClean="0">
                <a:solidFill>
                  <a:schemeClr val="tx2">
                    <a:lumMod val="50000"/>
                  </a:schemeClr>
                </a:solidFill>
              </a:rPr>
              <a:t>JST</a:t>
            </a:r>
            <a:r>
              <a:rPr lang="ja-JP" altLang="en-US" sz="2800" dirty="0">
                <a:solidFill>
                  <a:schemeClr val="tx2">
                    <a:lumMod val="50000"/>
                  </a:schemeClr>
                </a:solidFill>
              </a:rPr>
              <a:t>　</a:t>
            </a:r>
            <a:r>
              <a:rPr lang="en-US" altLang="ja-JP" sz="2800" dirty="0" smtClean="0">
                <a:solidFill>
                  <a:schemeClr val="tx2">
                    <a:lumMod val="50000"/>
                  </a:schemeClr>
                </a:solidFill>
              </a:rPr>
              <a:t>A-STEP</a:t>
            </a:r>
          </a:p>
          <a:p>
            <a:pPr marL="342900" indent="-342900">
              <a:lnSpc>
                <a:spcPct val="80000"/>
              </a:lnSpc>
              <a:spcBef>
                <a:spcPct val="20000"/>
              </a:spcBef>
            </a:pPr>
            <a:r>
              <a:rPr lang="en-US" altLang="ja-JP" sz="2800" dirty="0">
                <a:solidFill>
                  <a:schemeClr val="tx2">
                    <a:lumMod val="50000"/>
                  </a:schemeClr>
                </a:solidFill>
              </a:rPr>
              <a:t>	</a:t>
            </a:r>
            <a:r>
              <a:rPr lang="en-US" altLang="ja-JP" sz="2800" dirty="0" err="1" smtClean="0">
                <a:solidFill>
                  <a:schemeClr val="tx2">
                    <a:lumMod val="50000"/>
                  </a:schemeClr>
                </a:solidFill>
              </a:rPr>
              <a:t>Kakenhi</a:t>
            </a:r>
            <a:endParaRPr lang="en-US" altLang="ja-JP" sz="2800" dirty="0">
              <a:solidFill>
                <a:schemeClr val="tx2">
                  <a:lumMod val="50000"/>
                </a:schemeClr>
              </a:solidFill>
            </a:endParaRPr>
          </a:p>
        </p:txBody>
      </p:sp>
      <p:pic>
        <p:nvPicPr>
          <p:cNvPr id="7" name="Picture 23" descr="pres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6076" y="2960948"/>
            <a:ext cx="2793198" cy="109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科研費ロゴタイプMサイズ"/>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4977" y="4295220"/>
            <a:ext cx="2535396" cy="1077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4746932"/>
      </p:ext>
    </p:extLst>
  </p:cSld>
  <p:clrMapOvr>
    <a:masterClrMapping/>
  </p:clrMapOvr>
  <p:transition advTm="33168"/>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Lab members</a:t>
            </a:r>
            <a:r>
              <a:rPr lang="ja-JP" altLang="en-US" dirty="0"/>
              <a:t> </a:t>
            </a:r>
            <a:r>
              <a:rPr lang="en-US" altLang="ja-JP" dirty="0" smtClean="0"/>
              <a:t>in Chiba University</a:t>
            </a:r>
            <a:endParaRPr kumimoji="1" lang="ja-JP" altLang="en-US" dirty="0"/>
          </a:p>
        </p:txBody>
      </p:sp>
      <p:pic>
        <p:nvPicPr>
          <p:cNvPr id="14" name="図 13"/>
          <p:cNvPicPr>
            <a:picLocks noChangeAspect="1"/>
          </p:cNvPicPr>
          <p:nvPr/>
        </p:nvPicPr>
        <p:blipFill rotWithShape="1">
          <a:blip r:embed="rId2" cstate="print">
            <a:extLst>
              <a:ext uri="{28A0092B-C50C-407E-A947-70E740481C1C}">
                <a14:useLocalDpi xmlns:a14="http://schemas.microsoft.com/office/drawing/2010/main" val="0"/>
              </a:ext>
            </a:extLst>
          </a:blip>
          <a:srcRect t="25442" b="5717"/>
          <a:stretch/>
        </p:blipFill>
        <p:spPr>
          <a:xfrm>
            <a:off x="428409" y="1412776"/>
            <a:ext cx="8359190" cy="4320480"/>
          </a:xfrm>
          <a:prstGeom prst="rect">
            <a:avLst/>
          </a:prstGeom>
        </p:spPr>
      </p:pic>
    </p:spTree>
    <p:extLst>
      <p:ext uri="{BB962C8B-B14F-4D97-AF65-F5344CB8AC3E}">
        <p14:creationId xmlns:p14="http://schemas.microsoft.com/office/powerpoint/2010/main" val="711755765"/>
      </p:ext>
    </p:extLst>
  </p:cSld>
  <p:clrMapOvr>
    <a:masterClrMapping/>
  </p:clrMapOvr>
  <mc:AlternateContent xmlns:mc="http://schemas.openxmlformats.org/markup-compatibility/2006" xmlns:p14="http://schemas.microsoft.com/office/powerpoint/2010/main">
    <mc:Choice Requires="p14">
      <p:transition spd="slow" p14:dur="2000" advTm="16723"/>
    </mc:Choice>
    <mc:Fallback xmlns="">
      <p:transition spd="slow" advTm="16723"/>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Lab members</a:t>
            </a:r>
            <a:r>
              <a:rPr lang="ja-JP" altLang="en-US" dirty="0"/>
              <a:t> </a:t>
            </a:r>
            <a:r>
              <a:rPr lang="en-US" altLang="ja-JP" dirty="0" smtClean="0"/>
              <a:t>in Chiba University</a:t>
            </a:r>
            <a:endParaRPr kumimoji="1" lang="ja-JP" altLang="en-US" dirty="0"/>
          </a:p>
        </p:txBody>
      </p:sp>
      <p:pic>
        <p:nvPicPr>
          <p:cNvPr id="14" name="図 13"/>
          <p:cNvPicPr>
            <a:picLocks noChangeAspect="1"/>
          </p:cNvPicPr>
          <p:nvPr/>
        </p:nvPicPr>
        <p:blipFill rotWithShape="1">
          <a:blip r:embed="rId2" cstate="print">
            <a:extLst>
              <a:ext uri="{28A0092B-C50C-407E-A947-70E740481C1C}">
                <a14:useLocalDpi xmlns:a14="http://schemas.microsoft.com/office/drawing/2010/main" val="0"/>
              </a:ext>
            </a:extLst>
          </a:blip>
          <a:srcRect t="25442" b="5717"/>
          <a:stretch/>
        </p:blipFill>
        <p:spPr>
          <a:xfrm>
            <a:off x="428409" y="1412776"/>
            <a:ext cx="8359190" cy="4320480"/>
          </a:xfrm>
          <a:prstGeom prst="rect">
            <a:avLst/>
          </a:prstGeom>
        </p:spPr>
      </p:pic>
      <p:sp>
        <p:nvSpPr>
          <p:cNvPr id="3" name="円/楕円 2"/>
          <p:cNvSpPr/>
          <p:nvPr/>
        </p:nvSpPr>
        <p:spPr>
          <a:xfrm>
            <a:off x="4584630" y="1953055"/>
            <a:ext cx="694821" cy="755647"/>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楕円 10"/>
          <p:cNvSpPr/>
          <p:nvPr/>
        </p:nvSpPr>
        <p:spPr>
          <a:xfrm>
            <a:off x="2447764" y="2960948"/>
            <a:ext cx="694821" cy="755647"/>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1059512" y="5805264"/>
            <a:ext cx="1462260" cy="523220"/>
          </a:xfrm>
          <a:prstGeom prst="rect">
            <a:avLst/>
          </a:prstGeom>
          <a:noFill/>
        </p:spPr>
        <p:txBody>
          <a:bodyPr wrap="none" rtlCol="0">
            <a:spAutoFit/>
          </a:bodyPr>
          <a:lstStyle/>
          <a:p>
            <a:r>
              <a:rPr kumimoji="1" lang="en-US" altLang="ja-JP" sz="2800" b="1" dirty="0" err="1" smtClean="0">
                <a:solidFill>
                  <a:srgbClr val="FFC000"/>
                </a:solidFill>
              </a:rPr>
              <a:t>plasmon</a:t>
            </a:r>
            <a:endParaRPr kumimoji="1" lang="ja-JP" altLang="en-US" sz="2800" b="1" dirty="0">
              <a:solidFill>
                <a:srgbClr val="FFC000"/>
              </a:solidFill>
            </a:endParaRPr>
          </a:p>
        </p:txBody>
      </p:sp>
    </p:spTree>
    <p:extLst>
      <p:ext uri="{BB962C8B-B14F-4D97-AF65-F5344CB8AC3E}">
        <p14:creationId xmlns:p14="http://schemas.microsoft.com/office/powerpoint/2010/main" val="1943012542"/>
      </p:ext>
    </p:extLst>
  </p:cSld>
  <p:clrMapOvr>
    <a:masterClrMapping/>
  </p:clrMapOvr>
  <mc:AlternateContent xmlns:mc="http://schemas.openxmlformats.org/markup-compatibility/2006" xmlns:p14="http://schemas.microsoft.com/office/powerpoint/2010/main">
    <mc:Choice Requires="p14">
      <p:transition spd="slow" p14:dur="2000" advTm="16723"/>
    </mc:Choice>
    <mc:Fallback xmlns="">
      <p:transition spd="slow" advTm="16723"/>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Lab members</a:t>
            </a:r>
            <a:r>
              <a:rPr lang="ja-JP" altLang="en-US" dirty="0"/>
              <a:t> </a:t>
            </a:r>
            <a:r>
              <a:rPr lang="en-US" altLang="ja-JP" dirty="0" smtClean="0"/>
              <a:t>in Chiba University</a:t>
            </a:r>
            <a:endParaRPr kumimoji="1" lang="ja-JP" altLang="en-US" dirty="0"/>
          </a:p>
        </p:txBody>
      </p:sp>
      <p:pic>
        <p:nvPicPr>
          <p:cNvPr id="14" name="図 13"/>
          <p:cNvPicPr>
            <a:picLocks noChangeAspect="1"/>
          </p:cNvPicPr>
          <p:nvPr/>
        </p:nvPicPr>
        <p:blipFill rotWithShape="1">
          <a:blip r:embed="rId2" cstate="print">
            <a:extLst>
              <a:ext uri="{28A0092B-C50C-407E-A947-70E740481C1C}">
                <a14:useLocalDpi xmlns:a14="http://schemas.microsoft.com/office/drawing/2010/main" val="0"/>
              </a:ext>
            </a:extLst>
          </a:blip>
          <a:srcRect t="25442" b="5717"/>
          <a:stretch/>
        </p:blipFill>
        <p:spPr>
          <a:xfrm>
            <a:off x="428409" y="1412776"/>
            <a:ext cx="8359190" cy="4320480"/>
          </a:xfrm>
          <a:prstGeom prst="rect">
            <a:avLst/>
          </a:prstGeom>
        </p:spPr>
      </p:pic>
      <p:sp>
        <p:nvSpPr>
          <p:cNvPr id="3" name="円/楕円 2"/>
          <p:cNvSpPr/>
          <p:nvPr/>
        </p:nvSpPr>
        <p:spPr>
          <a:xfrm>
            <a:off x="4584630" y="1953055"/>
            <a:ext cx="694821" cy="755647"/>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楕円 10"/>
          <p:cNvSpPr/>
          <p:nvPr/>
        </p:nvSpPr>
        <p:spPr>
          <a:xfrm>
            <a:off x="2447764" y="2960948"/>
            <a:ext cx="694821" cy="755647"/>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p:nvSpPr>
        <p:spPr>
          <a:xfrm>
            <a:off x="1511660" y="2841477"/>
            <a:ext cx="694821" cy="75564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p:nvSpPr>
        <p:spPr>
          <a:xfrm>
            <a:off x="3211794" y="2198073"/>
            <a:ext cx="694821" cy="75564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a:off x="5040052" y="1340768"/>
            <a:ext cx="694821" cy="75564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p:nvSpPr>
        <p:spPr>
          <a:xfrm>
            <a:off x="5903312" y="1424253"/>
            <a:ext cx="694821" cy="75564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1059512" y="5805264"/>
            <a:ext cx="1462260" cy="523220"/>
          </a:xfrm>
          <a:prstGeom prst="rect">
            <a:avLst/>
          </a:prstGeom>
          <a:noFill/>
        </p:spPr>
        <p:txBody>
          <a:bodyPr wrap="none" rtlCol="0">
            <a:spAutoFit/>
          </a:bodyPr>
          <a:lstStyle/>
          <a:p>
            <a:r>
              <a:rPr kumimoji="1" lang="en-US" altLang="ja-JP" sz="2800" b="1" dirty="0" err="1" smtClean="0">
                <a:solidFill>
                  <a:srgbClr val="FFC000"/>
                </a:solidFill>
              </a:rPr>
              <a:t>plasmon</a:t>
            </a:r>
            <a:endParaRPr kumimoji="1" lang="ja-JP" altLang="en-US" sz="2800" b="1" dirty="0">
              <a:solidFill>
                <a:srgbClr val="FFC000"/>
              </a:solidFill>
            </a:endParaRPr>
          </a:p>
        </p:txBody>
      </p:sp>
      <p:sp>
        <p:nvSpPr>
          <p:cNvPr id="12" name="テキスト ボックス 11"/>
          <p:cNvSpPr txBox="1"/>
          <p:nvPr/>
        </p:nvSpPr>
        <p:spPr>
          <a:xfrm>
            <a:off x="3311860" y="5805264"/>
            <a:ext cx="1499128" cy="523220"/>
          </a:xfrm>
          <a:prstGeom prst="rect">
            <a:avLst/>
          </a:prstGeom>
          <a:noFill/>
        </p:spPr>
        <p:txBody>
          <a:bodyPr wrap="none" rtlCol="0">
            <a:spAutoFit/>
          </a:bodyPr>
          <a:lstStyle/>
          <a:p>
            <a:r>
              <a:rPr kumimoji="1" lang="en-US" altLang="ja-JP" sz="2800" b="1" dirty="0" smtClean="0">
                <a:solidFill>
                  <a:srgbClr val="FF0000"/>
                </a:solidFill>
              </a:rPr>
              <a:t>AR-LEIPS</a:t>
            </a:r>
            <a:endParaRPr kumimoji="1" lang="ja-JP" altLang="en-US" sz="2800" b="1" dirty="0">
              <a:solidFill>
                <a:srgbClr val="FF0000"/>
              </a:solidFill>
            </a:endParaRPr>
          </a:p>
        </p:txBody>
      </p:sp>
    </p:spTree>
    <p:extLst>
      <p:ext uri="{BB962C8B-B14F-4D97-AF65-F5344CB8AC3E}">
        <p14:creationId xmlns:p14="http://schemas.microsoft.com/office/powerpoint/2010/main" val="3586448197"/>
      </p:ext>
    </p:extLst>
  </p:cSld>
  <p:clrMapOvr>
    <a:masterClrMapping/>
  </p:clrMapOvr>
  <mc:AlternateContent xmlns:mc="http://schemas.openxmlformats.org/markup-compatibility/2006" xmlns:p14="http://schemas.microsoft.com/office/powerpoint/2010/main">
    <mc:Choice Requires="p14">
      <p:transition spd="slow" p14:dur="2000" advTm="16723"/>
    </mc:Choice>
    <mc:Fallback xmlns="">
      <p:transition spd="slow" advTm="16723"/>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Lab members</a:t>
            </a:r>
            <a:r>
              <a:rPr lang="ja-JP" altLang="en-US" dirty="0"/>
              <a:t> </a:t>
            </a:r>
            <a:r>
              <a:rPr lang="en-US" altLang="ja-JP" dirty="0" smtClean="0"/>
              <a:t>in Chiba University</a:t>
            </a:r>
            <a:endParaRPr kumimoji="1" lang="ja-JP" altLang="en-US" dirty="0"/>
          </a:p>
        </p:txBody>
      </p:sp>
      <p:pic>
        <p:nvPicPr>
          <p:cNvPr id="14" name="図 13"/>
          <p:cNvPicPr>
            <a:picLocks noChangeAspect="1"/>
          </p:cNvPicPr>
          <p:nvPr/>
        </p:nvPicPr>
        <p:blipFill rotWithShape="1">
          <a:blip r:embed="rId2" cstate="print">
            <a:extLst>
              <a:ext uri="{28A0092B-C50C-407E-A947-70E740481C1C}">
                <a14:useLocalDpi xmlns:a14="http://schemas.microsoft.com/office/drawing/2010/main" val="0"/>
              </a:ext>
            </a:extLst>
          </a:blip>
          <a:srcRect t="25442" b="5717"/>
          <a:stretch/>
        </p:blipFill>
        <p:spPr>
          <a:xfrm>
            <a:off x="428409" y="1412776"/>
            <a:ext cx="8359190" cy="4320480"/>
          </a:xfrm>
          <a:prstGeom prst="rect">
            <a:avLst/>
          </a:prstGeom>
        </p:spPr>
      </p:pic>
      <p:sp>
        <p:nvSpPr>
          <p:cNvPr id="3" name="円/楕円 2"/>
          <p:cNvSpPr/>
          <p:nvPr/>
        </p:nvSpPr>
        <p:spPr>
          <a:xfrm>
            <a:off x="4584630" y="1953055"/>
            <a:ext cx="694821" cy="755647"/>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楕円 10"/>
          <p:cNvSpPr/>
          <p:nvPr/>
        </p:nvSpPr>
        <p:spPr>
          <a:xfrm>
            <a:off x="2447764" y="2960948"/>
            <a:ext cx="694821" cy="755647"/>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p:nvSpPr>
        <p:spPr>
          <a:xfrm>
            <a:off x="1511660" y="2841477"/>
            <a:ext cx="694821" cy="75564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p:nvSpPr>
        <p:spPr>
          <a:xfrm>
            <a:off x="3211794" y="2198073"/>
            <a:ext cx="694821" cy="75564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a:off x="5040052" y="1340768"/>
            <a:ext cx="694821" cy="75564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p:nvSpPr>
        <p:spPr>
          <a:xfrm>
            <a:off x="5903312" y="1424253"/>
            <a:ext cx="694821" cy="75564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円/楕円 18"/>
          <p:cNvSpPr/>
          <p:nvPr/>
        </p:nvSpPr>
        <p:spPr>
          <a:xfrm>
            <a:off x="6750533" y="1830429"/>
            <a:ext cx="694821" cy="755647"/>
          </a:xfrm>
          <a:prstGeom prst="ellipse">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円/楕円 19"/>
          <p:cNvSpPr/>
          <p:nvPr/>
        </p:nvSpPr>
        <p:spPr>
          <a:xfrm>
            <a:off x="4031940" y="2970517"/>
            <a:ext cx="694821" cy="755647"/>
          </a:xfrm>
          <a:prstGeom prst="ellipse">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円/楕円 20"/>
          <p:cNvSpPr/>
          <p:nvPr/>
        </p:nvSpPr>
        <p:spPr>
          <a:xfrm>
            <a:off x="3118503" y="3068960"/>
            <a:ext cx="694821" cy="755647"/>
          </a:xfrm>
          <a:prstGeom prst="ellipse">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円/楕円 21"/>
          <p:cNvSpPr/>
          <p:nvPr/>
        </p:nvSpPr>
        <p:spPr>
          <a:xfrm>
            <a:off x="2475986" y="2096415"/>
            <a:ext cx="694821" cy="755647"/>
          </a:xfrm>
          <a:prstGeom prst="ellipse">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円/楕円 22"/>
          <p:cNvSpPr/>
          <p:nvPr/>
        </p:nvSpPr>
        <p:spPr>
          <a:xfrm>
            <a:off x="1655676" y="2096415"/>
            <a:ext cx="694821" cy="755647"/>
          </a:xfrm>
          <a:prstGeom prst="ellipse">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円/楕円 23"/>
          <p:cNvSpPr/>
          <p:nvPr/>
        </p:nvSpPr>
        <p:spPr>
          <a:xfrm>
            <a:off x="3990953" y="2085830"/>
            <a:ext cx="694821" cy="755647"/>
          </a:xfrm>
          <a:prstGeom prst="ellipse">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p:cNvSpPr txBox="1"/>
          <p:nvPr/>
        </p:nvSpPr>
        <p:spPr>
          <a:xfrm>
            <a:off x="1059512" y="5805264"/>
            <a:ext cx="1462260" cy="523220"/>
          </a:xfrm>
          <a:prstGeom prst="rect">
            <a:avLst/>
          </a:prstGeom>
          <a:noFill/>
        </p:spPr>
        <p:txBody>
          <a:bodyPr wrap="none" rtlCol="0">
            <a:spAutoFit/>
          </a:bodyPr>
          <a:lstStyle/>
          <a:p>
            <a:r>
              <a:rPr kumimoji="1" lang="en-US" altLang="ja-JP" sz="2800" b="1" dirty="0" err="1" smtClean="0">
                <a:solidFill>
                  <a:srgbClr val="FFC000"/>
                </a:solidFill>
              </a:rPr>
              <a:t>plasmon</a:t>
            </a:r>
            <a:endParaRPr kumimoji="1" lang="ja-JP" altLang="en-US" sz="2800" b="1" dirty="0">
              <a:solidFill>
                <a:srgbClr val="FFC000"/>
              </a:solidFill>
            </a:endParaRPr>
          </a:p>
        </p:txBody>
      </p:sp>
      <p:sp>
        <p:nvSpPr>
          <p:cNvPr id="26" name="テキスト ボックス 25"/>
          <p:cNvSpPr txBox="1"/>
          <p:nvPr/>
        </p:nvSpPr>
        <p:spPr>
          <a:xfrm>
            <a:off x="3311860" y="5805264"/>
            <a:ext cx="1499128" cy="523220"/>
          </a:xfrm>
          <a:prstGeom prst="rect">
            <a:avLst/>
          </a:prstGeom>
          <a:noFill/>
        </p:spPr>
        <p:txBody>
          <a:bodyPr wrap="none" rtlCol="0">
            <a:spAutoFit/>
          </a:bodyPr>
          <a:lstStyle/>
          <a:p>
            <a:r>
              <a:rPr kumimoji="1" lang="en-US" altLang="ja-JP" sz="2800" b="1" dirty="0" smtClean="0">
                <a:solidFill>
                  <a:srgbClr val="FF0000"/>
                </a:solidFill>
              </a:rPr>
              <a:t>AR-LEIPS</a:t>
            </a:r>
            <a:endParaRPr kumimoji="1" lang="ja-JP" altLang="en-US" sz="2800" b="1" dirty="0">
              <a:solidFill>
                <a:srgbClr val="FF0000"/>
              </a:solidFill>
            </a:endParaRPr>
          </a:p>
        </p:txBody>
      </p:sp>
      <p:sp>
        <p:nvSpPr>
          <p:cNvPr id="27" name="テキスト ボックス 26"/>
          <p:cNvSpPr txBox="1"/>
          <p:nvPr/>
        </p:nvSpPr>
        <p:spPr>
          <a:xfrm>
            <a:off x="5508104" y="5805264"/>
            <a:ext cx="968535" cy="523220"/>
          </a:xfrm>
          <a:prstGeom prst="rect">
            <a:avLst/>
          </a:prstGeom>
          <a:noFill/>
        </p:spPr>
        <p:txBody>
          <a:bodyPr wrap="none" rtlCol="0">
            <a:spAutoFit/>
          </a:bodyPr>
          <a:lstStyle/>
          <a:p>
            <a:r>
              <a:rPr kumimoji="1" lang="en-US" altLang="ja-JP" sz="2800" b="1" dirty="0" smtClean="0">
                <a:solidFill>
                  <a:srgbClr val="00B050"/>
                </a:solidFill>
              </a:rPr>
              <a:t>LEIPS</a:t>
            </a:r>
            <a:endParaRPr kumimoji="1" lang="ja-JP" altLang="en-US" sz="2800" b="1" dirty="0">
              <a:solidFill>
                <a:srgbClr val="00B050"/>
              </a:solidFill>
            </a:endParaRPr>
          </a:p>
        </p:txBody>
      </p:sp>
    </p:spTree>
    <p:extLst>
      <p:ext uri="{BB962C8B-B14F-4D97-AF65-F5344CB8AC3E}">
        <p14:creationId xmlns:p14="http://schemas.microsoft.com/office/powerpoint/2010/main" val="3169399705"/>
      </p:ext>
    </p:extLst>
  </p:cSld>
  <p:clrMapOvr>
    <a:masterClrMapping/>
  </p:clrMapOvr>
  <mc:AlternateContent xmlns:mc="http://schemas.openxmlformats.org/markup-compatibility/2006" xmlns:p14="http://schemas.microsoft.com/office/powerpoint/2010/main">
    <mc:Choice Requires="p14">
      <p:transition spd="slow" p14:dur="2000" advTm="16723"/>
    </mc:Choice>
    <mc:Fallback xmlns="">
      <p:transition spd="slow" advTm="16723"/>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Conclusion</a:t>
            </a:r>
            <a:endParaRPr kumimoji="1" lang="ja-JP" altLang="en-US" dirty="0"/>
          </a:p>
        </p:txBody>
      </p:sp>
      <p:sp>
        <p:nvSpPr>
          <p:cNvPr id="3" name="コンテンツ プレースホルダー 2"/>
          <p:cNvSpPr>
            <a:spLocks noGrp="1"/>
          </p:cNvSpPr>
          <p:nvPr>
            <p:ph idx="1"/>
          </p:nvPr>
        </p:nvSpPr>
        <p:spPr>
          <a:xfrm>
            <a:off x="287524" y="1548242"/>
            <a:ext cx="7416824" cy="4525963"/>
          </a:xfrm>
        </p:spPr>
        <p:txBody>
          <a:bodyPr>
            <a:normAutofit fontScale="92500" lnSpcReduction="20000"/>
          </a:bodyPr>
          <a:lstStyle/>
          <a:p>
            <a:pPr marL="514350" indent="-514350">
              <a:buAutoNum type="arabicPeriod"/>
            </a:pPr>
            <a:r>
              <a:rPr lang="en-US" altLang="ja-JP" dirty="0" smtClean="0">
                <a:solidFill>
                  <a:schemeClr val="tx2"/>
                </a:solidFill>
              </a:rPr>
              <a:t>Energy levels of unoccupied states</a:t>
            </a:r>
            <a:br>
              <a:rPr lang="en-US" altLang="ja-JP" dirty="0" smtClean="0">
                <a:solidFill>
                  <a:schemeClr val="tx2"/>
                </a:solidFill>
              </a:rPr>
            </a:br>
            <a:r>
              <a:rPr lang="en-US" altLang="ja-JP" dirty="0" smtClean="0">
                <a:solidFill>
                  <a:schemeClr val="tx2"/>
                </a:solidFill>
              </a:rPr>
              <a:t> </a:t>
            </a:r>
            <a:r>
              <a:rPr lang="en-US" altLang="ja-JP" dirty="0" smtClean="0">
                <a:solidFill>
                  <a:srgbClr val="FF0000"/>
                </a:solidFill>
              </a:rPr>
              <a:t>low-energy inverse photoelectron spectroscopy (LEIPS)</a:t>
            </a:r>
          </a:p>
          <a:p>
            <a:pPr marL="857250" lvl="1" indent="-457200"/>
            <a:r>
              <a:rPr lang="en-US" altLang="ja-JP" dirty="0" smtClean="0">
                <a:solidFill>
                  <a:schemeClr val="tx2"/>
                </a:solidFill>
              </a:rPr>
              <a:t>unoccupied states can be examined with the precision similar to the occupied states by photoelectron spectroscopy</a:t>
            </a:r>
            <a:r>
              <a:rPr lang="en-US" altLang="ja-JP" dirty="0" smtClean="0">
                <a:solidFill>
                  <a:srgbClr val="FF0000"/>
                </a:solidFill>
              </a:rPr>
              <a:t>.</a:t>
            </a:r>
          </a:p>
          <a:p>
            <a:pPr marL="857250" lvl="1" indent="-457200"/>
            <a:r>
              <a:rPr lang="en-US" altLang="ja-JP" dirty="0" smtClean="0">
                <a:solidFill>
                  <a:schemeClr val="tx2"/>
                </a:solidFill>
              </a:rPr>
              <a:t>LEIPS signal can be enhanced by </a:t>
            </a:r>
            <a:r>
              <a:rPr lang="en-US" altLang="ja-JP" dirty="0" smtClean="0">
                <a:solidFill>
                  <a:srgbClr val="FF0000"/>
                </a:solidFill>
              </a:rPr>
              <a:t>surface </a:t>
            </a:r>
            <a:r>
              <a:rPr lang="en-US" altLang="ja-JP" dirty="0" err="1" smtClean="0">
                <a:solidFill>
                  <a:srgbClr val="FF0000"/>
                </a:solidFill>
              </a:rPr>
              <a:t>plasmon</a:t>
            </a:r>
            <a:r>
              <a:rPr lang="en-US" altLang="ja-JP" dirty="0" smtClean="0">
                <a:solidFill>
                  <a:srgbClr val="FF0000"/>
                </a:solidFill>
              </a:rPr>
              <a:t> resonance</a:t>
            </a:r>
          </a:p>
          <a:p>
            <a:pPr marL="514350" indent="-514350">
              <a:buAutoNum type="arabicPeriod" startAt="2"/>
            </a:pPr>
            <a:r>
              <a:rPr lang="en-US" altLang="ja-JP" dirty="0" smtClean="0">
                <a:solidFill>
                  <a:schemeClr val="tx2"/>
                </a:solidFill>
              </a:rPr>
              <a:t>Intermolecular electronic coupling</a:t>
            </a:r>
          </a:p>
          <a:p>
            <a:pPr marL="857250" lvl="1" indent="-457200"/>
            <a:r>
              <a:rPr lang="en-US" altLang="ja-JP" dirty="0" smtClean="0">
                <a:solidFill>
                  <a:schemeClr val="tx2"/>
                </a:solidFill>
              </a:rPr>
              <a:t>Energy level splitting of occupied and unoccupied states evolving into the 1D band.</a:t>
            </a:r>
          </a:p>
          <a:p>
            <a:pPr marL="857250" lvl="1" indent="-457200"/>
            <a:r>
              <a:rPr lang="en-US" altLang="ja-JP" dirty="0" smtClean="0">
                <a:solidFill>
                  <a:srgbClr val="FF0000"/>
                </a:solidFill>
              </a:rPr>
              <a:t>Angle-resolved LEIPS</a:t>
            </a:r>
          </a:p>
          <a:p>
            <a:pPr marL="0" indent="0">
              <a:buNone/>
            </a:pPr>
            <a:endParaRPr lang="en-US" altLang="ja-JP" dirty="0" smtClean="0">
              <a:solidFill>
                <a:schemeClr val="tx2"/>
              </a:solidFill>
            </a:endParaRPr>
          </a:p>
        </p:txBody>
      </p:sp>
      <p:sp>
        <p:nvSpPr>
          <p:cNvPr id="4" name="スライド番号プレースホルダー 3"/>
          <p:cNvSpPr>
            <a:spLocks noGrp="1"/>
          </p:cNvSpPr>
          <p:nvPr>
            <p:ph type="sldNum" sz="quarter" idx="12"/>
          </p:nvPr>
        </p:nvSpPr>
        <p:spPr/>
        <p:txBody>
          <a:bodyPr/>
          <a:lstStyle/>
          <a:p>
            <a:fld id="{164DD298-F47C-4597-8017-3C911E198F68}" type="slidenum">
              <a:rPr kumimoji="1" lang="ja-JP" altLang="en-US" smtClean="0"/>
              <a:pPr/>
              <a:t>66</a:t>
            </a:fld>
            <a:endParaRPr kumimoji="1" lang="ja-JP" altLang="en-US"/>
          </a:p>
        </p:txBody>
      </p:sp>
      <p:sp>
        <p:nvSpPr>
          <p:cNvPr id="5" name="テキスト ボックス 4"/>
          <p:cNvSpPr txBox="1"/>
          <p:nvPr/>
        </p:nvSpPr>
        <p:spPr>
          <a:xfrm>
            <a:off x="287524" y="2708920"/>
            <a:ext cx="8568952" cy="2554545"/>
          </a:xfrm>
          <a:prstGeom prst="rect">
            <a:avLst/>
          </a:prstGeom>
          <a:solidFill>
            <a:srgbClr val="00CC00"/>
          </a:solidFill>
        </p:spPr>
        <p:txBody>
          <a:bodyPr wrap="square" rtlCol="0">
            <a:spAutoFit/>
          </a:bodyPr>
          <a:lstStyle/>
          <a:p>
            <a:pPr algn="just"/>
            <a:endParaRPr kumimoji="1" lang="en-US" altLang="ja-JP" sz="4000" dirty="0" smtClean="0"/>
          </a:p>
          <a:p>
            <a:pPr algn="just"/>
            <a:r>
              <a:rPr kumimoji="1" lang="en-US" altLang="ja-JP" sz="4000" dirty="0" smtClean="0">
                <a:solidFill>
                  <a:schemeClr val="bg1"/>
                </a:solidFill>
              </a:rPr>
              <a:t>Inverse photoelectron spectroscopy can be </a:t>
            </a:r>
            <a:r>
              <a:rPr lang="en-US" altLang="ja-JP" sz="4000" dirty="0" smtClean="0">
                <a:solidFill>
                  <a:schemeClr val="bg1"/>
                </a:solidFill>
              </a:rPr>
              <a:t>a </a:t>
            </a:r>
            <a:r>
              <a:rPr kumimoji="1" lang="en-US" altLang="ja-JP" sz="4000" dirty="0" smtClean="0">
                <a:solidFill>
                  <a:schemeClr val="bg1"/>
                </a:solidFill>
              </a:rPr>
              <a:t>powerful </a:t>
            </a:r>
            <a:r>
              <a:rPr lang="en-US" altLang="ja-JP" sz="4000" dirty="0" smtClean="0">
                <a:solidFill>
                  <a:schemeClr val="bg1"/>
                </a:solidFill>
              </a:rPr>
              <a:t>and useful</a:t>
            </a:r>
            <a:r>
              <a:rPr kumimoji="1" lang="en-US" altLang="ja-JP" sz="4000" dirty="0" smtClean="0">
                <a:solidFill>
                  <a:schemeClr val="bg1"/>
                </a:solidFill>
              </a:rPr>
              <a:t> technique.</a:t>
            </a:r>
          </a:p>
          <a:p>
            <a:pPr algn="just"/>
            <a:endParaRPr kumimoji="1" lang="ja-JP" altLang="en-US" sz="4000" dirty="0"/>
          </a:p>
        </p:txBody>
      </p:sp>
    </p:spTree>
    <p:extLst>
      <p:ext uri="{BB962C8B-B14F-4D97-AF65-F5344CB8AC3E}">
        <p14:creationId xmlns:p14="http://schemas.microsoft.com/office/powerpoint/2010/main" val="631741391"/>
      </p:ext>
    </p:extLst>
  </p:cSld>
  <p:clrMapOvr>
    <a:masterClrMapping/>
  </p:clrMapOvr>
  <mc:AlternateContent xmlns:mc="http://schemas.openxmlformats.org/markup-compatibility/2006" xmlns:p14="http://schemas.microsoft.com/office/powerpoint/2010/main">
    <mc:Choice Requires="p14">
      <p:transition spd="slow" p14:dur="2000" advTm="52262"/>
    </mc:Choice>
    <mc:Fallback xmlns="">
      <p:transition spd="slow" advTm="52262"/>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Tree>
    <p:extLst>
      <p:ext uri="{BB962C8B-B14F-4D97-AF65-F5344CB8AC3E}">
        <p14:creationId xmlns:p14="http://schemas.microsoft.com/office/powerpoint/2010/main" val="115753218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テキスト ボックス 32"/>
          <p:cNvSpPr txBox="1">
            <a:spLocks noChangeArrowheads="1"/>
          </p:cNvSpPr>
          <p:nvPr/>
        </p:nvSpPr>
        <p:spPr bwMode="auto">
          <a:xfrm>
            <a:off x="3959932" y="1700808"/>
            <a:ext cx="132440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Gulim" pitchFamily="34" charset="-127"/>
                <a:ea typeface="ＭＳ ゴシック" pitchFamily="49" charset="-128"/>
              </a:defRPr>
            </a:lvl1pPr>
            <a:lvl2pPr marL="742950" indent="-285750" eaLnBrk="0" hangingPunct="0">
              <a:defRPr kumimoji="1" sz="2400">
                <a:solidFill>
                  <a:schemeClr val="tx1"/>
                </a:solidFill>
                <a:latin typeface="Gulim" pitchFamily="34" charset="-127"/>
                <a:ea typeface="ＭＳ ゴシック" pitchFamily="49" charset="-128"/>
              </a:defRPr>
            </a:lvl2pPr>
            <a:lvl3pPr marL="1143000" indent="-228600" eaLnBrk="0" hangingPunct="0">
              <a:defRPr kumimoji="1" sz="2400">
                <a:solidFill>
                  <a:schemeClr val="tx1"/>
                </a:solidFill>
                <a:latin typeface="Gulim" pitchFamily="34" charset="-127"/>
                <a:ea typeface="ＭＳ ゴシック" pitchFamily="49" charset="-128"/>
              </a:defRPr>
            </a:lvl3pPr>
            <a:lvl4pPr marL="1600200" indent="-228600" eaLnBrk="0" hangingPunct="0">
              <a:defRPr kumimoji="1" sz="2400">
                <a:solidFill>
                  <a:schemeClr val="tx1"/>
                </a:solidFill>
                <a:latin typeface="Gulim" pitchFamily="34" charset="-127"/>
                <a:ea typeface="ＭＳ ゴシック" pitchFamily="49" charset="-128"/>
              </a:defRPr>
            </a:lvl4pPr>
            <a:lvl5pPr marL="2057400" indent="-228600" eaLnBrk="0" hangingPunct="0">
              <a:defRPr kumimoji="1" sz="2400">
                <a:solidFill>
                  <a:schemeClr val="tx1"/>
                </a:solidFill>
                <a:latin typeface="Gulim" pitchFamily="34" charset="-127"/>
                <a:ea typeface="ＭＳ ゴシック" pitchFamily="49" charset="-128"/>
              </a:defRPr>
            </a:lvl5pPr>
            <a:lvl6pPr marL="2514600" indent="-228600" algn="ctr" eaLnBrk="0" fontAlgn="base" hangingPunct="0">
              <a:spcBef>
                <a:spcPct val="0"/>
              </a:spcBef>
              <a:spcAft>
                <a:spcPct val="0"/>
              </a:spcAft>
              <a:defRPr kumimoji="1" sz="2400">
                <a:solidFill>
                  <a:schemeClr val="tx1"/>
                </a:solidFill>
                <a:latin typeface="Gulim" pitchFamily="34" charset="-127"/>
                <a:ea typeface="ＭＳ ゴシック" pitchFamily="49" charset="-128"/>
              </a:defRPr>
            </a:lvl6pPr>
            <a:lvl7pPr marL="2971800" indent="-228600" algn="ctr" eaLnBrk="0" fontAlgn="base" hangingPunct="0">
              <a:spcBef>
                <a:spcPct val="0"/>
              </a:spcBef>
              <a:spcAft>
                <a:spcPct val="0"/>
              </a:spcAft>
              <a:defRPr kumimoji="1" sz="2400">
                <a:solidFill>
                  <a:schemeClr val="tx1"/>
                </a:solidFill>
                <a:latin typeface="Gulim" pitchFamily="34" charset="-127"/>
                <a:ea typeface="ＭＳ ゴシック" pitchFamily="49" charset="-128"/>
              </a:defRPr>
            </a:lvl7pPr>
            <a:lvl8pPr marL="3429000" indent="-228600" algn="ctr" eaLnBrk="0" fontAlgn="base" hangingPunct="0">
              <a:spcBef>
                <a:spcPct val="0"/>
              </a:spcBef>
              <a:spcAft>
                <a:spcPct val="0"/>
              </a:spcAft>
              <a:defRPr kumimoji="1" sz="2400">
                <a:solidFill>
                  <a:schemeClr val="tx1"/>
                </a:solidFill>
                <a:latin typeface="Gulim" pitchFamily="34" charset="-127"/>
                <a:ea typeface="ＭＳ ゴシック" pitchFamily="49" charset="-128"/>
              </a:defRPr>
            </a:lvl8pPr>
            <a:lvl9pPr marL="3886200" indent="-228600" algn="ctr" eaLnBrk="0" fontAlgn="base" hangingPunct="0">
              <a:spcBef>
                <a:spcPct val="0"/>
              </a:spcBef>
              <a:spcAft>
                <a:spcPct val="0"/>
              </a:spcAft>
              <a:defRPr kumimoji="1" sz="2400">
                <a:solidFill>
                  <a:schemeClr val="tx1"/>
                </a:solidFill>
                <a:latin typeface="Gulim" pitchFamily="34" charset="-127"/>
                <a:ea typeface="ＭＳ ゴシック" pitchFamily="49" charset="-128"/>
              </a:defRPr>
            </a:lvl9pPr>
          </a:lstStyle>
          <a:p>
            <a:pPr eaLnBrk="1" hangingPunct="1">
              <a:lnSpc>
                <a:spcPts val="2400"/>
              </a:lnSpc>
              <a:defRPr/>
            </a:pPr>
            <a:r>
              <a:rPr lang="en-US" altLang="ja-JP" dirty="0" smtClean="0">
                <a:solidFill>
                  <a:schemeClr val="accent2">
                    <a:lumMod val="50000"/>
                  </a:schemeClr>
                </a:solidFill>
                <a:latin typeface="Arial Black" pitchFamily="34" charset="0"/>
                <a:cs typeface="Arial" charset="0"/>
              </a:rPr>
              <a:t>PTCDA</a:t>
            </a:r>
          </a:p>
          <a:p>
            <a:pPr eaLnBrk="1" hangingPunct="1">
              <a:lnSpc>
                <a:spcPts val="2400"/>
              </a:lnSpc>
              <a:defRPr/>
            </a:pPr>
            <a:r>
              <a:rPr lang="en-US" altLang="ja-JP" dirty="0" smtClean="0">
                <a:solidFill>
                  <a:schemeClr val="accent2">
                    <a:lumMod val="50000"/>
                  </a:schemeClr>
                </a:solidFill>
                <a:latin typeface="Arial" charset="0"/>
                <a:ea typeface="HG創英角ﾎﾟｯﾌﾟ体" pitchFamily="49" charset="-128"/>
                <a:cs typeface="Arial" charset="0"/>
              </a:rPr>
              <a:t>C</a:t>
            </a:r>
            <a:r>
              <a:rPr lang="en-US" altLang="ja-JP" baseline="-25000" dirty="0" smtClean="0">
                <a:solidFill>
                  <a:schemeClr val="accent2">
                    <a:lumMod val="50000"/>
                  </a:schemeClr>
                </a:solidFill>
                <a:latin typeface="Arial" charset="0"/>
                <a:ea typeface="HG創英角ﾎﾟｯﾌﾟ体" pitchFamily="49" charset="-128"/>
                <a:cs typeface="Arial" charset="0"/>
              </a:rPr>
              <a:t>24</a:t>
            </a:r>
            <a:r>
              <a:rPr lang="en-US" altLang="ja-JP" dirty="0" smtClean="0">
                <a:solidFill>
                  <a:schemeClr val="accent2">
                    <a:lumMod val="50000"/>
                  </a:schemeClr>
                </a:solidFill>
                <a:latin typeface="Arial" charset="0"/>
                <a:ea typeface="HG創英角ﾎﾟｯﾌﾟ体" pitchFamily="49" charset="-128"/>
                <a:cs typeface="Arial" charset="0"/>
              </a:rPr>
              <a:t>H</a:t>
            </a:r>
            <a:r>
              <a:rPr lang="en-US" altLang="ja-JP" baseline="-25000" dirty="0" smtClean="0">
                <a:solidFill>
                  <a:schemeClr val="accent2">
                    <a:lumMod val="50000"/>
                  </a:schemeClr>
                </a:solidFill>
                <a:latin typeface="Arial" charset="0"/>
                <a:ea typeface="HG創英角ﾎﾟｯﾌﾟ体" pitchFamily="49" charset="-128"/>
                <a:cs typeface="Arial" charset="0"/>
              </a:rPr>
              <a:t>8</a:t>
            </a:r>
            <a:r>
              <a:rPr lang="en-US" altLang="ja-JP" dirty="0" smtClean="0">
                <a:solidFill>
                  <a:schemeClr val="accent2">
                    <a:lumMod val="50000"/>
                  </a:schemeClr>
                </a:solidFill>
                <a:latin typeface="Arial" charset="0"/>
                <a:ea typeface="HG創英角ﾎﾟｯﾌﾟ体" pitchFamily="49" charset="-128"/>
                <a:cs typeface="Arial" charset="0"/>
              </a:rPr>
              <a:t>O</a:t>
            </a:r>
            <a:r>
              <a:rPr lang="en-US" altLang="ja-JP" baseline="-25000" dirty="0" smtClean="0">
                <a:solidFill>
                  <a:schemeClr val="accent2">
                    <a:lumMod val="50000"/>
                  </a:schemeClr>
                </a:solidFill>
                <a:latin typeface="Arial" charset="0"/>
                <a:ea typeface="HG創英角ﾎﾟｯﾌﾟ体" pitchFamily="49" charset="-128"/>
                <a:cs typeface="Arial" charset="0"/>
              </a:rPr>
              <a:t>6</a:t>
            </a:r>
          </a:p>
        </p:txBody>
      </p:sp>
      <p:sp>
        <p:nvSpPr>
          <p:cNvPr id="46" name="テキスト ボックス 32"/>
          <p:cNvSpPr txBox="1">
            <a:spLocks noChangeArrowheads="1"/>
          </p:cNvSpPr>
          <p:nvPr/>
        </p:nvSpPr>
        <p:spPr bwMode="auto">
          <a:xfrm>
            <a:off x="690039" y="1752863"/>
            <a:ext cx="26693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Gulim" pitchFamily="34" charset="-127"/>
                <a:ea typeface="ＭＳ ゴシック" pitchFamily="49" charset="-128"/>
              </a:defRPr>
            </a:lvl1pPr>
            <a:lvl2pPr marL="742950" indent="-285750" eaLnBrk="0" hangingPunct="0">
              <a:defRPr kumimoji="1" sz="2400">
                <a:solidFill>
                  <a:schemeClr val="tx1"/>
                </a:solidFill>
                <a:latin typeface="Gulim" pitchFamily="34" charset="-127"/>
                <a:ea typeface="ＭＳ ゴシック" pitchFamily="49" charset="-128"/>
              </a:defRPr>
            </a:lvl2pPr>
            <a:lvl3pPr marL="1143000" indent="-228600" eaLnBrk="0" hangingPunct="0">
              <a:defRPr kumimoji="1" sz="2400">
                <a:solidFill>
                  <a:schemeClr val="tx1"/>
                </a:solidFill>
                <a:latin typeface="Gulim" pitchFamily="34" charset="-127"/>
                <a:ea typeface="ＭＳ ゴシック" pitchFamily="49" charset="-128"/>
              </a:defRPr>
            </a:lvl3pPr>
            <a:lvl4pPr marL="1600200" indent="-228600" eaLnBrk="0" hangingPunct="0">
              <a:defRPr kumimoji="1" sz="2400">
                <a:solidFill>
                  <a:schemeClr val="tx1"/>
                </a:solidFill>
                <a:latin typeface="Gulim" pitchFamily="34" charset="-127"/>
                <a:ea typeface="ＭＳ ゴシック" pitchFamily="49" charset="-128"/>
              </a:defRPr>
            </a:lvl4pPr>
            <a:lvl5pPr marL="2057400" indent="-228600" eaLnBrk="0" hangingPunct="0">
              <a:defRPr kumimoji="1" sz="2400">
                <a:solidFill>
                  <a:schemeClr val="tx1"/>
                </a:solidFill>
                <a:latin typeface="Gulim" pitchFamily="34" charset="-127"/>
                <a:ea typeface="ＭＳ ゴシック" pitchFamily="49" charset="-128"/>
              </a:defRPr>
            </a:lvl5pPr>
            <a:lvl6pPr marL="2514600" indent="-228600" algn="ctr" eaLnBrk="0" fontAlgn="base" hangingPunct="0">
              <a:spcBef>
                <a:spcPct val="0"/>
              </a:spcBef>
              <a:spcAft>
                <a:spcPct val="0"/>
              </a:spcAft>
              <a:defRPr kumimoji="1" sz="2400">
                <a:solidFill>
                  <a:schemeClr val="tx1"/>
                </a:solidFill>
                <a:latin typeface="Gulim" pitchFamily="34" charset="-127"/>
                <a:ea typeface="ＭＳ ゴシック" pitchFamily="49" charset="-128"/>
              </a:defRPr>
            </a:lvl6pPr>
            <a:lvl7pPr marL="2971800" indent="-228600" algn="ctr" eaLnBrk="0" fontAlgn="base" hangingPunct="0">
              <a:spcBef>
                <a:spcPct val="0"/>
              </a:spcBef>
              <a:spcAft>
                <a:spcPct val="0"/>
              </a:spcAft>
              <a:defRPr kumimoji="1" sz="2400">
                <a:solidFill>
                  <a:schemeClr val="tx1"/>
                </a:solidFill>
                <a:latin typeface="Gulim" pitchFamily="34" charset="-127"/>
                <a:ea typeface="ＭＳ ゴシック" pitchFamily="49" charset="-128"/>
              </a:defRPr>
            </a:lvl7pPr>
            <a:lvl8pPr marL="3429000" indent="-228600" algn="ctr" eaLnBrk="0" fontAlgn="base" hangingPunct="0">
              <a:spcBef>
                <a:spcPct val="0"/>
              </a:spcBef>
              <a:spcAft>
                <a:spcPct val="0"/>
              </a:spcAft>
              <a:defRPr kumimoji="1" sz="2400">
                <a:solidFill>
                  <a:schemeClr val="tx1"/>
                </a:solidFill>
                <a:latin typeface="Gulim" pitchFamily="34" charset="-127"/>
                <a:ea typeface="ＭＳ ゴシック" pitchFamily="49" charset="-128"/>
              </a:defRPr>
            </a:lvl8pPr>
            <a:lvl9pPr marL="3886200" indent="-228600" algn="ctr" eaLnBrk="0" fontAlgn="base" hangingPunct="0">
              <a:spcBef>
                <a:spcPct val="0"/>
              </a:spcBef>
              <a:spcAft>
                <a:spcPct val="0"/>
              </a:spcAft>
              <a:defRPr kumimoji="1" sz="2400">
                <a:solidFill>
                  <a:schemeClr val="tx1"/>
                </a:solidFill>
                <a:latin typeface="Gulim" pitchFamily="34" charset="-127"/>
                <a:ea typeface="ＭＳ ゴシック" pitchFamily="49" charset="-128"/>
              </a:defRPr>
            </a:lvl9pPr>
          </a:lstStyle>
          <a:p>
            <a:pPr eaLnBrk="1" hangingPunct="1">
              <a:lnSpc>
                <a:spcPts val="2400"/>
              </a:lnSpc>
              <a:defRPr/>
            </a:pPr>
            <a:r>
              <a:rPr lang="en-US" altLang="ja-JP" dirty="0" err="1" smtClean="0">
                <a:solidFill>
                  <a:schemeClr val="accent2">
                    <a:lumMod val="50000"/>
                  </a:schemeClr>
                </a:solidFill>
                <a:latin typeface="HGP創英角ﾎﾟｯﾌﾟ体" pitchFamily="50" charset="-128"/>
                <a:ea typeface="HGP創英角ﾎﾟｯﾌﾟ体" pitchFamily="50" charset="-128"/>
                <a:cs typeface="Arial" charset="0"/>
              </a:rPr>
              <a:t>Pentacene</a:t>
            </a:r>
            <a:r>
              <a:rPr lang="en-US" altLang="ja-JP" dirty="0" smtClean="0">
                <a:solidFill>
                  <a:schemeClr val="accent2">
                    <a:lumMod val="50000"/>
                  </a:schemeClr>
                </a:solidFill>
                <a:latin typeface="HGP創英角ﾎﾟｯﾌﾟ体" pitchFamily="50" charset="-128"/>
                <a:ea typeface="HGP創英角ﾎﾟｯﾌﾟ体" pitchFamily="50" charset="-128"/>
                <a:cs typeface="Arial" charset="0"/>
              </a:rPr>
              <a:t> </a:t>
            </a:r>
            <a:r>
              <a:rPr lang="en-US" altLang="ja-JP" dirty="0" smtClean="0">
                <a:solidFill>
                  <a:schemeClr val="accent2">
                    <a:lumMod val="50000"/>
                  </a:schemeClr>
                </a:solidFill>
                <a:latin typeface="Arial" charset="0"/>
                <a:ea typeface="HG創英角ﾎﾟｯﾌﾟ体" pitchFamily="49" charset="-128"/>
                <a:cs typeface="Arial" charset="0"/>
              </a:rPr>
              <a:t>C</a:t>
            </a:r>
            <a:r>
              <a:rPr lang="en-US" altLang="ja-JP" baseline="-25000" dirty="0" smtClean="0">
                <a:solidFill>
                  <a:schemeClr val="accent2">
                    <a:lumMod val="50000"/>
                  </a:schemeClr>
                </a:solidFill>
                <a:latin typeface="Arial" charset="0"/>
                <a:ea typeface="HG創英角ﾎﾟｯﾌﾟ体" pitchFamily="49" charset="-128"/>
                <a:cs typeface="Arial" charset="0"/>
              </a:rPr>
              <a:t>22</a:t>
            </a:r>
            <a:r>
              <a:rPr lang="en-US" altLang="ja-JP" dirty="0" smtClean="0">
                <a:solidFill>
                  <a:schemeClr val="accent2">
                    <a:lumMod val="50000"/>
                  </a:schemeClr>
                </a:solidFill>
                <a:latin typeface="Arial" charset="0"/>
                <a:ea typeface="HG創英角ﾎﾟｯﾌﾟ体" pitchFamily="49" charset="-128"/>
                <a:cs typeface="Arial" charset="0"/>
              </a:rPr>
              <a:t>H</a:t>
            </a:r>
            <a:r>
              <a:rPr lang="en-US" altLang="ja-JP" baseline="-25000" dirty="0" smtClean="0">
                <a:solidFill>
                  <a:schemeClr val="accent2">
                    <a:lumMod val="50000"/>
                  </a:schemeClr>
                </a:solidFill>
                <a:latin typeface="Arial" charset="0"/>
                <a:ea typeface="HG創英角ﾎﾟｯﾌﾟ体" pitchFamily="49" charset="-128"/>
                <a:cs typeface="Arial" charset="0"/>
              </a:rPr>
              <a:t>14</a:t>
            </a:r>
          </a:p>
        </p:txBody>
      </p:sp>
      <p:graphicFrame>
        <p:nvGraphicFramePr>
          <p:cNvPr id="8200" name="オブジェクト 46"/>
          <p:cNvGraphicFramePr>
            <a:graphicFrameLocks noChangeAspect="1"/>
          </p:cNvGraphicFramePr>
          <p:nvPr>
            <p:extLst/>
          </p:nvPr>
        </p:nvGraphicFramePr>
        <p:xfrm>
          <a:off x="815378" y="2426038"/>
          <a:ext cx="2546350" cy="636587"/>
        </p:xfrm>
        <a:graphic>
          <a:graphicData uri="http://schemas.openxmlformats.org/presentationml/2006/ole">
            <mc:AlternateContent xmlns:mc="http://schemas.openxmlformats.org/markup-compatibility/2006">
              <mc:Choice xmlns:v="urn:schemas-microsoft-com:vml" Requires="v">
                <p:oleObj spid="_x0000_s686092" name="CS ChemDraw Drawing" r:id="rId3" imgW="1687068" imgH="422148" progId="ChemDraw.Document.6.0">
                  <p:embed/>
                </p:oleObj>
              </mc:Choice>
              <mc:Fallback>
                <p:oleObj name="CS ChemDraw Drawing" r:id="rId3" imgW="1687068" imgH="422148" progId="ChemDraw.Document.6.0">
                  <p:embed/>
                  <p:pic>
                    <p:nvPicPr>
                      <p:cNvPr id="8200" name="オブジェクト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378" y="2426038"/>
                        <a:ext cx="2546350" cy="6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202" name="図 3"/>
          <p:cNvPicPr>
            <a:picLocks noChangeAspect="1"/>
          </p:cNvPicPr>
          <p:nvPr/>
        </p:nvPicPr>
        <p:blipFill>
          <a:blip r:embed="rId5" cstate="print">
            <a:extLst>
              <a:ext uri="{28A0092B-C50C-407E-A947-70E740481C1C}">
                <a14:useLocalDpi xmlns:a14="http://schemas.microsoft.com/office/drawing/2010/main" val="0"/>
              </a:ext>
            </a:extLst>
          </a:blip>
          <a:srcRect l="17197" t="5351" r="14069" b="9830"/>
          <a:stretch>
            <a:fillRect/>
          </a:stretch>
        </p:blipFill>
        <p:spPr bwMode="auto">
          <a:xfrm>
            <a:off x="4103948" y="5300616"/>
            <a:ext cx="1032172" cy="1044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3" name="図 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91764" y="3309529"/>
            <a:ext cx="1783854" cy="12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title"/>
          </p:nvPr>
        </p:nvSpPr>
        <p:spPr/>
        <p:txBody>
          <a:bodyPr>
            <a:normAutofit/>
          </a:bodyPr>
          <a:lstStyle/>
          <a:p>
            <a:r>
              <a:rPr kumimoji="1" lang="en-US" altLang="ja-JP" dirty="0" smtClean="0"/>
              <a:t>Organic semiconducting molecules</a:t>
            </a:r>
            <a:endParaRPr kumimoji="1" lang="ja-JP" altLang="en-US" dirty="0"/>
          </a:p>
        </p:txBody>
      </p:sp>
      <p:pic>
        <p:nvPicPr>
          <p:cNvPr id="12" name="Picture 4" descr="D:\Conference\2012\201207ＣＲＥＳＴ有機太陽電池シンポジウム\C60 572500.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7544" y="5303202"/>
            <a:ext cx="1480938" cy="1402162"/>
          </a:xfrm>
          <a:prstGeom prst="rect">
            <a:avLst/>
          </a:prstGeom>
          <a:noFill/>
          <a:extLst>
            <a:ext uri="{909E8E84-426E-40DD-AFC4-6F175D3DCCD1}">
              <a14:hiddenFill xmlns:a14="http://schemas.microsoft.com/office/drawing/2010/main">
                <a:solidFill>
                  <a:srgbClr val="FFFFFF"/>
                </a:solidFill>
              </a14:hiddenFill>
            </a:ext>
          </a:extLst>
        </p:spPr>
      </p:pic>
      <p:sp>
        <p:nvSpPr>
          <p:cNvPr id="13" name="テキスト ボックス 32"/>
          <p:cNvSpPr txBox="1">
            <a:spLocks noChangeArrowheads="1"/>
          </p:cNvSpPr>
          <p:nvPr/>
        </p:nvSpPr>
        <p:spPr bwMode="auto">
          <a:xfrm>
            <a:off x="813890" y="4868524"/>
            <a:ext cx="20473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Gulim" pitchFamily="34" charset="-127"/>
                <a:ea typeface="ＭＳ ゴシック" pitchFamily="49" charset="-128"/>
              </a:defRPr>
            </a:lvl1pPr>
            <a:lvl2pPr marL="742950" indent="-285750" eaLnBrk="0" hangingPunct="0">
              <a:defRPr kumimoji="1" sz="2400">
                <a:solidFill>
                  <a:schemeClr val="tx1"/>
                </a:solidFill>
                <a:latin typeface="Gulim" pitchFamily="34" charset="-127"/>
                <a:ea typeface="ＭＳ ゴシック" pitchFamily="49" charset="-128"/>
              </a:defRPr>
            </a:lvl2pPr>
            <a:lvl3pPr marL="1143000" indent="-228600" eaLnBrk="0" hangingPunct="0">
              <a:defRPr kumimoji="1" sz="2400">
                <a:solidFill>
                  <a:schemeClr val="tx1"/>
                </a:solidFill>
                <a:latin typeface="Gulim" pitchFamily="34" charset="-127"/>
                <a:ea typeface="ＭＳ ゴシック" pitchFamily="49" charset="-128"/>
              </a:defRPr>
            </a:lvl3pPr>
            <a:lvl4pPr marL="1600200" indent="-228600" eaLnBrk="0" hangingPunct="0">
              <a:defRPr kumimoji="1" sz="2400">
                <a:solidFill>
                  <a:schemeClr val="tx1"/>
                </a:solidFill>
                <a:latin typeface="Gulim" pitchFamily="34" charset="-127"/>
                <a:ea typeface="ＭＳ ゴシック" pitchFamily="49" charset="-128"/>
              </a:defRPr>
            </a:lvl4pPr>
            <a:lvl5pPr marL="2057400" indent="-228600" eaLnBrk="0" hangingPunct="0">
              <a:defRPr kumimoji="1" sz="2400">
                <a:solidFill>
                  <a:schemeClr val="tx1"/>
                </a:solidFill>
                <a:latin typeface="Gulim" pitchFamily="34" charset="-127"/>
                <a:ea typeface="ＭＳ ゴシック" pitchFamily="49" charset="-128"/>
              </a:defRPr>
            </a:lvl5pPr>
            <a:lvl6pPr marL="2514600" indent="-228600" algn="ctr" eaLnBrk="0" fontAlgn="base" hangingPunct="0">
              <a:spcBef>
                <a:spcPct val="0"/>
              </a:spcBef>
              <a:spcAft>
                <a:spcPct val="0"/>
              </a:spcAft>
              <a:defRPr kumimoji="1" sz="2400">
                <a:solidFill>
                  <a:schemeClr val="tx1"/>
                </a:solidFill>
                <a:latin typeface="Gulim" pitchFamily="34" charset="-127"/>
                <a:ea typeface="ＭＳ ゴシック" pitchFamily="49" charset="-128"/>
              </a:defRPr>
            </a:lvl6pPr>
            <a:lvl7pPr marL="2971800" indent="-228600" algn="ctr" eaLnBrk="0" fontAlgn="base" hangingPunct="0">
              <a:spcBef>
                <a:spcPct val="0"/>
              </a:spcBef>
              <a:spcAft>
                <a:spcPct val="0"/>
              </a:spcAft>
              <a:defRPr kumimoji="1" sz="2400">
                <a:solidFill>
                  <a:schemeClr val="tx1"/>
                </a:solidFill>
                <a:latin typeface="Gulim" pitchFamily="34" charset="-127"/>
                <a:ea typeface="ＭＳ ゴシック" pitchFamily="49" charset="-128"/>
              </a:defRPr>
            </a:lvl7pPr>
            <a:lvl8pPr marL="3429000" indent="-228600" algn="ctr" eaLnBrk="0" fontAlgn="base" hangingPunct="0">
              <a:spcBef>
                <a:spcPct val="0"/>
              </a:spcBef>
              <a:spcAft>
                <a:spcPct val="0"/>
              </a:spcAft>
              <a:defRPr kumimoji="1" sz="2400">
                <a:solidFill>
                  <a:schemeClr val="tx1"/>
                </a:solidFill>
                <a:latin typeface="Gulim" pitchFamily="34" charset="-127"/>
                <a:ea typeface="ＭＳ ゴシック" pitchFamily="49" charset="-128"/>
              </a:defRPr>
            </a:lvl8pPr>
            <a:lvl9pPr marL="3886200" indent="-228600" algn="ctr" eaLnBrk="0" fontAlgn="base" hangingPunct="0">
              <a:spcBef>
                <a:spcPct val="0"/>
              </a:spcBef>
              <a:spcAft>
                <a:spcPct val="0"/>
              </a:spcAft>
              <a:defRPr kumimoji="1" sz="2400">
                <a:solidFill>
                  <a:schemeClr val="tx1"/>
                </a:solidFill>
                <a:latin typeface="Gulim" pitchFamily="34" charset="-127"/>
                <a:ea typeface="ＭＳ ゴシック" pitchFamily="49" charset="-128"/>
              </a:defRPr>
            </a:lvl9pPr>
          </a:lstStyle>
          <a:p>
            <a:pPr eaLnBrk="1" hangingPunct="1">
              <a:lnSpc>
                <a:spcPts val="2400"/>
              </a:lnSpc>
              <a:defRPr/>
            </a:pPr>
            <a:r>
              <a:rPr lang="en-US" altLang="ja-JP" dirty="0" smtClean="0">
                <a:solidFill>
                  <a:schemeClr val="accent2">
                    <a:lumMod val="50000"/>
                  </a:schemeClr>
                </a:solidFill>
                <a:latin typeface="HGP創英角ﾎﾟｯﾌﾟ体" pitchFamily="50" charset="-128"/>
                <a:ea typeface="HGP創英角ﾎﾟｯﾌﾟ体" pitchFamily="50" charset="-128"/>
                <a:cs typeface="Arial" charset="0"/>
              </a:rPr>
              <a:t>Fullerene </a:t>
            </a:r>
            <a:r>
              <a:rPr lang="en-US" altLang="ja-JP" dirty="0" smtClean="0">
                <a:solidFill>
                  <a:schemeClr val="accent2">
                    <a:lumMod val="50000"/>
                  </a:schemeClr>
                </a:solidFill>
                <a:latin typeface="Arial" charset="0"/>
                <a:ea typeface="HG創英角ﾎﾟｯﾌﾟ体" pitchFamily="49" charset="-128"/>
                <a:cs typeface="Arial" charset="0"/>
              </a:rPr>
              <a:t>C</a:t>
            </a:r>
            <a:r>
              <a:rPr lang="en-US" altLang="ja-JP" baseline="-25000" dirty="0" smtClean="0">
                <a:solidFill>
                  <a:schemeClr val="accent2">
                    <a:lumMod val="50000"/>
                  </a:schemeClr>
                </a:solidFill>
                <a:latin typeface="Arial" charset="0"/>
                <a:ea typeface="HG創英角ﾎﾟｯﾌﾟ体" pitchFamily="49" charset="-128"/>
                <a:cs typeface="Arial" charset="0"/>
              </a:rPr>
              <a:t>60</a:t>
            </a:r>
          </a:p>
        </p:txBody>
      </p:sp>
      <p:pic>
        <p:nvPicPr>
          <p:cNvPr id="1049" name="Picture 25" descr="fullerene_2"/>
          <p:cNvPicPr>
            <a:picLocks noChangeAspect="1" noChangeArrowheads="1"/>
          </p:cNvPicPr>
          <p:nvPr/>
        </p:nvPicPr>
        <p:blipFill rotWithShape="1">
          <a:blip r:embed="rId8">
            <a:extLst>
              <a:ext uri="{28A0092B-C50C-407E-A947-70E740481C1C}">
                <a14:useLocalDpi xmlns:a14="http://schemas.microsoft.com/office/drawing/2010/main" val="0"/>
              </a:ext>
            </a:extLst>
          </a:blip>
          <a:srcRect l="16315" t="29983" r="19484" b="18462"/>
          <a:stretch/>
        </p:blipFill>
        <p:spPr bwMode="auto">
          <a:xfrm>
            <a:off x="1938137" y="5603047"/>
            <a:ext cx="1615248" cy="863876"/>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54"/>
          <p:cNvGrpSpPr>
            <a:grpSpLocks noChangeAspect="1"/>
          </p:cNvGrpSpPr>
          <p:nvPr/>
        </p:nvGrpSpPr>
        <p:grpSpPr bwMode="auto">
          <a:xfrm>
            <a:off x="4022080" y="2537011"/>
            <a:ext cx="1270000" cy="2527300"/>
            <a:chOff x="2514" y="1394"/>
            <a:chExt cx="800" cy="1592"/>
          </a:xfrm>
        </p:grpSpPr>
        <p:sp>
          <p:nvSpPr>
            <p:cNvPr id="5" name="Line 55"/>
            <p:cNvSpPr>
              <a:spLocks noChangeShapeType="1"/>
            </p:cNvSpPr>
            <p:nvPr/>
          </p:nvSpPr>
          <p:spPr bwMode="auto">
            <a:xfrm>
              <a:off x="2576" y="2347"/>
              <a:ext cx="0" cy="176"/>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 name="Line 56"/>
            <p:cNvSpPr>
              <a:spLocks noChangeShapeType="1"/>
            </p:cNvSpPr>
            <p:nvPr/>
          </p:nvSpPr>
          <p:spPr bwMode="auto">
            <a:xfrm>
              <a:off x="2608" y="2365"/>
              <a:ext cx="0" cy="140"/>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 name="Line 57"/>
            <p:cNvSpPr>
              <a:spLocks noChangeShapeType="1"/>
            </p:cNvSpPr>
            <p:nvPr/>
          </p:nvSpPr>
          <p:spPr bwMode="auto">
            <a:xfrm>
              <a:off x="2576" y="2523"/>
              <a:ext cx="152" cy="88"/>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 name="Line 58"/>
            <p:cNvSpPr>
              <a:spLocks noChangeShapeType="1"/>
            </p:cNvSpPr>
            <p:nvPr/>
          </p:nvSpPr>
          <p:spPr bwMode="auto">
            <a:xfrm flipV="1">
              <a:off x="2728" y="2523"/>
              <a:ext cx="152" cy="88"/>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 name="Line 59"/>
            <p:cNvSpPr>
              <a:spLocks noChangeShapeType="1"/>
            </p:cNvSpPr>
            <p:nvPr/>
          </p:nvSpPr>
          <p:spPr bwMode="auto">
            <a:xfrm flipV="1">
              <a:off x="2728" y="2505"/>
              <a:ext cx="120" cy="70"/>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 name="Line 60"/>
            <p:cNvSpPr>
              <a:spLocks noChangeShapeType="1"/>
            </p:cNvSpPr>
            <p:nvPr/>
          </p:nvSpPr>
          <p:spPr bwMode="auto">
            <a:xfrm flipV="1">
              <a:off x="2880" y="2347"/>
              <a:ext cx="0" cy="176"/>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1" name="Line 61"/>
            <p:cNvSpPr>
              <a:spLocks noChangeShapeType="1"/>
            </p:cNvSpPr>
            <p:nvPr/>
          </p:nvSpPr>
          <p:spPr bwMode="auto">
            <a:xfrm flipH="1" flipV="1">
              <a:off x="2728" y="2260"/>
              <a:ext cx="152" cy="87"/>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4" name="Line 62"/>
            <p:cNvSpPr>
              <a:spLocks noChangeShapeType="1"/>
            </p:cNvSpPr>
            <p:nvPr/>
          </p:nvSpPr>
          <p:spPr bwMode="auto">
            <a:xfrm flipH="1" flipV="1">
              <a:off x="2728" y="2295"/>
              <a:ext cx="120" cy="70"/>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5" name="Line 63"/>
            <p:cNvSpPr>
              <a:spLocks noChangeShapeType="1"/>
            </p:cNvSpPr>
            <p:nvPr/>
          </p:nvSpPr>
          <p:spPr bwMode="auto">
            <a:xfrm flipV="1">
              <a:off x="2576" y="2260"/>
              <a:ext cx="152" cy="87"/>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6" name="Line 64"/>
            <p:cNvSpPr>
              <a:spLocks noChangeShapeType="1"/>
            </p:cNvSpPr>
            <p:nvPr/>
          </p:nvSpPr>
          <p:spPr bwMode="auto">
            <a:xfrm flipV="1">
              <a:off x="2880" y="2260"/>
              <a:ext cx="152" cy="87"/>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7" name="Line 65"/>
            <p:cNvSpPr>
              <a:spLocks noChangeShapeType="1"/>
            </p:cNvSpPr>
            <p:nvPr/>
          </p:nvSpPr>
          <p:spPr bwMode="auto">
            <a:xfrm flipV="1">
              <a:off x="3032" y="2084"/>
              <a:ext cx="0" cy="176"/>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 name="Line 66"/>
            <p:cNvSpPr>
              <a:spLocks noChangeShapeType="1"/>
            </p:cNvSpPr>
            <p:nvPr/>
          </p:nvSpPr>
          <p:spPr bwMode="auto">
            <a:xfrm flipH="1" flipV="1">
              <a:off x="2880" y="1996"/>
              <a:ext cx="152" cy="88"/>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9" name="Line 67"/>
            <p:cNvSpPr>
              <a:spLocks noChangeShapeType="1"/>
            </p:cNvSpPr>
            <p:nvPr/>
          </p:nvSpPr>
          <p:spPr bwMode="auto">
            <a:xfrm flipH="1">
              <a:off x="2728" y="1996"/>
              <a:ext cx="152" cy="88"/>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Line 68"/>
            <p:cNvSpPr>
              <a:spLocks noChangeShapeType="1"/>
            </p:cNvSpPr>
            <p:nvPr/>
          </p:nvSpPr>
          <p:spPr bwMode="auto">
            <a:xfrm flipH="1">
              <a:off x="2728" y="1978"/>
              <a:ext cx="120" cy="70"/>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1" name="Line 69"/>
            <p:cNvSpPr>
              <a:spLocks noChangeShapeType="1"/>
            </p:cNvSpPr>
            <p:nvPr/>
          </p:nvSpPr>
          <p:spPr bwMode="auto">
            <a:xfrm flipV="1">
              <a:off x="2728" y="2084"/>
              <a:ext cx="0" cy="176"/>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2" name="Line 70"/>
            <p:cNvSpPr>
              <a:spLocks noChangeShapeType="1"/>
            </p:cNvSpPr>
            <p:nvPr/>
          </p:nvSpPr>
          <p:spPr bwMode="auto">
            <a:xfrm flipV="1">
              <a:off x="2880" y="1821"/>
              <a:ext cx="0" cy="175"/>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3" name="Line 71"/>
            <p:cNvSpPr>
              <a:spLocks noChangeShapeType="1"/>
            </p:cNvSpPr>
            <p:nvPr/>
          </p:nvSpPr>
          <p:spPr bwMode="auto">
            <a:xfrm flipH="1" flipV="1">
              <a:off x="2728" y="1734"/>
              <a:ext cx="152" cy="87"/>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4" name="Line 72"/>
            <p:cNvSpPr>
              <a:spLocks noChangeShapeType="1"/>
            </p:cNvSpPr>
            <p:nvPr/>
          </p:nvSpPr>
          <p:spPr bwMode="auto">
            <a:xfrm flipH="1" flipV="1">
              <a:off x="2728" y="1770"/>
              <a:ext cx="120" cy="69"/>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5" name="Line 73"/>
            <p:cNvSpPr>
              <a:spLocks noChangeShapeType="1"/>
            </p:cNvSpPr>
            <p:nvPr/>
          </p:nvSpPr>
          <p:spPr bwMode="auto">
            <a:xfrm flipH="1">
              <a:off x="2575" y="1734"/>
              <a:ext cx="153" cy="87"/>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6" name="Line 74"/>
            <p:cNvSpPr>
              <a:spLocks noChangeShapeType="1"/>
            </p:cNvSpPr>
            <p:nvPr/>
          </p:nvSpPr>
          <p:spPr bwMode="auto">
            <a:xfrm>
              <a:off x="2575" y="1821"/>
              <a:ext cx="0" cy="175"/>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7" name="Line 75"/>
            <p:cNvSpPr>
              <a:spLocks noChangeShapeType="1"/>
            </p:cNvSpPr>
            <p:nvPr/>
          </p:nvSpPr>
          <p:spPr bwMode="auto">
            <a:xfrm>
              <a:off x="2607" y="1839"/>
              <a:ext cx="0" cy="139"/>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8" name="Line 76"/>
            <p:cNvSpPr>
              <a:spLocks noChangeShapeType="1"/>
            </p:cNvSpPr>
            <p:nvPr/>
          </p:nvSpPr>
          <p:spPr bwMode="auto">
            <a:xfrm flipH="1" flipV="1">
              <a:off x="2575" y="1996"/>
              <a:ext cx="153" cy="88"/>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29" name="Line 77"/>
            <p:cNvSpPr>
              <a:spLocks noChangeShapeType="1"/>
            </p:cNvSpPr>
            <p:nvPr/>
          </p:nvSpPr>
          <p:spPr bwMode="auto">
            <a:xfrm flipV="1">
              <a:off x="3032" y="1996"/>
              <a:ext cx="150" cy="88"/>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0" name="Line 78"/>
            <p:cNvSpPr>
              <a:spLocks noChangeShapeType="1"/>
            </p:cNvSpPr>
            <p:nvPr/>
          </p:nvSpPr>
          <p:spPr bwMode="auto">
            <a:xfrm flipV="1">
              <a:off x="3032" y="1978"/>
              <a:ext cx="118" cy="70"/>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1" name="Line 79"/>
            <p:cNvSpPr>
              <a:spLocks noChangeShapeType="1"/>
            </p:cNvSpPr>
            <p:nvPr/>
          </p:nvSpPr>
          <p:spPr bwMode="auto">
            <a:xfrm flipV="1">
              <a:off x="3182" y="1821"/>
              <a:ext cx="0" cy="175"/>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2" name="Line 80"/>
            <p:cNvSpPr>
              <a:spLocks noChangeShapeType="1"/>
            </p:cNvSpPr>
            <p:nvPr/>
          </p:nvSpPr>
          <p:spPr bwMode="auto">
            <a:xfrm flipH="1" flipV="1">
              <a:off x="3031" y="1734"/>
              <a:ext cx="151" cy="87"/>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3" name="Line 81"/>
            <p:cNvSpPr>
              <a:spLocks noChangeShapeType="1"/>
            </p:cNvSpPr>
            <p:nvPr/>
          </p:nvSpPr>
          <p:spPr bwMode="auto">
            <a:xfrm flipH="1" flipV="1">
              <a:off x="3031" y="1771"/>
              <a:ext cx="119" cy="68"/>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4" name="Line 82"/>
            <p:cNvSpPr>
              <a:spLocks noChangeShapeType="1"/>
            </p:cNvSpPr>
            <p:nvPr/>
          </p:nvSpPr>
          <p:spPr bwMode="auto">
            <a:xfrm flipV="1">
              <a:off x="2880" y="1734"/>
              <a:ext cx="151" cy="87"/>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5" name="Line 83"/>
            <p:cNvSpPr>
              <a:spLocks noChangeShapeType="1"/>
            </p:cNvSpPr>
            <p:nvPr/>
          </p:nvSpPr>
          <p:spPr bwMode="auto">
            <a:xfrm>
              <a:off x="2880" y="2523"/>
              <a:ext cx="152" cy="88"/>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6" name="Line 84"/>
            <p:cNvSpPr>
              <a:spLocks noChangeShapeType="1"/>
            </p:cNvSpPr>
            <p:nvPr/>
          </p:nvSpPr>
          <p:spPr bwMode="auto">
            <a:xfrm flipV="1">
              <a:off x="3032" y="2523"/>
              <a:ext cx="152" cy="88"/>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7" name="Line 85"/>
            <p:cNvSpPr>
              <a:spLocks noChangeShapeType="1"/>
            </p:cNvSpPr>
            <p:nvPr/>
          </p:nvSpPr>
          <p:spPr bwMode="auto">
            <a:xfrm flipV="1">
              <a:off x="3032" y="2505"/>
              <a:ext cx="120" cy="70"/>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8" name="Line 86"/>
            <p:cNvSpPr>
              <a:spLocks noChangeShapeType="1"/>
            </p:cNvSpPr>
            <p:nvPr/>
          </p:nvSpPr>
          <p:spPr bwMode="auto">
            <a:xfrm flipV="1">
              <a:off x="3184" y="2347"/>
              <a:ext cx="0" cy="176"/>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9" name="Line 87"/>
            <p:cNvSpPr>
              <a:spLocks noChangeShapeType="1"/>
            </p:cNvSpPr>
            <p:nvPr/>
          </p:nvSpPr>
          <p:spPr bwMode="auto">
            <a:xfrm>
              <a:off x="3032" y="2260"/>
              <a:ext cx="152" cy="87"/>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0" name="Line 88"/>
            <p:cNvSpPr>
              <a:spLocks noChangeShapeType="1"/>
            </p:cNvSpPr>
            <p:nvPr/>
          </p:nvSpPr>
          <p:spPr bwMode="auto">
            <a:xfrm>
              <a:off x="3032" y="2295"/>
              <a:ext cx="120" cy="70"/>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1" name="Rectangle 89"/>
            <p:cNvSpPr>
              <a:spLocks noChangeArrowheads="1"/>
            </p:cNvSpPr>
            <p:nvPr/>
          </p:nvSpPr>
          <p:spPr bwMode="auto">
            <a:xfrm>
              <a:off x="2834" y="1404"/>
              <a:ext cx="160" cy="17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5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O</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2" name="Line 90"/>
            <p:cNvSpPr>
              <a:spLocks noChangeShapeType="1"/>
            </p:cNvSpPr>
            <p:nvPr/>
          </p:nvSpPr>
          <p:spPr bwMode="auto">
            <a:xfrm flipV="1">
              <a:off x="3031" y="1559"/>
              <a:ext cx="0" cy="175"/>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3" name="Line 91"/>
            <p:cNvSpPr>
              <a:spLocks noChangeShapeType="1"/>
            </p:cNvSpPr>
            <p:nvPr/>
          </p:nvSpPr>
          <p:spPr bwMode="auto">
            <a:xfrm flipH="1" flipV="1">
              <a:off x="2942" y="1509"/>
              <a:ext cx="89" cy="50"/>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4" name="Line 92"/>
            <p:cNvSpPr>
              <a:spLocks noChangeShapeType="1"/>
            </p:cNvSpPr>
            <p:nvPr/>
          </p:nvSpPr>
          <p:spPr bwMode="auto">
            <a:xfrm flipH="1">
              <a:off x="2728" y="1509"/>
              <a:ext cx="89" cy="50"/>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7" name="Line 93"/>
            <p:cNvSpPr>
              <a:spLocks noChangeShapeType="1"/>
            </p:cNvSpPr>
            <p:nvPr/>
          </p:nvSpPr>
          <p:spPr bwMode="auto">
            <a:xfrm flipV="1">
              <a:off x="2728" y="1559"/>
              <a:ext cx="0" cy="175"/>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48" name="Rectangle 94"/>
            <p:cNvSpPr>
              <a:spLocks noChangeArrowheads="1"/>
            </p:cNvSpPr>
            <p:nvPr/>
          </p:nvSpPr>
          <p:spPr bwMode="auto">
            <a:xfrm>
              <a:off x="2834" y="2807"/>
              <a:ext cx="160" cy="17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5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O</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49" name="Line 95"/>
            <p:cNvSpPr>
              <a:spLocks noChangeShapeType="1"/>
            </p:cNvSpPr>
            <p:nvPr/>
          </p:nvSpPr>
          <p:spPr bwMode="auto">
            <a:xfrm flipH="1">
              <a:off x="2727" y="2611"/>
              <a:ext cx="1" cy="177"/>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0" name="Line 96"/>
            <p:cNvSpPr>
              <a:spLocks noChangeShapeType="1"/>
            </p:cNvSpPr>
            <p:nvPr/>
          </p:nvSpPr>
          <p:spPr bwMode="auto">
            <a:xfrm>
              <a:off x="2727" y="2788"/>
              <a:ext cx="92" cy="53"/>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1" name="Line 97"/>
            <p:cNvSpPr>
              <a:spLocks noChangeShapeType="1"/>
            </p:cNvSpPr>
            <p:nvPr/>
          </p:nvSpPr>
          <p:spPr bwMode="auto">
            <a:xfrm flipV="1">
              <a:off x="2941" y="2788"/>
              <a:ext cx="91" cy="53"/>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2" name="Line 98"/>
            <p:cNvSpPr>
              <a:spLocks noChangeShapeType="1"/>
            </p:cNvSpPr>
            <p:nvPr/>
          </p:nvSpPr>
          <p:spPr bwMode="auto">
            <a:xfrm>
              <a:off x="3032" y="2611"/>
              <a:ext cx="0" cy="177"/>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3" name="Rectangle 99"/>
            <p:cNvSpPr>
              <a:spLocks noChangeArrowheads="1"/>
            </p:cNvSpPr>
            <p:nvPr/>
          </p:nvSpPr>
          <p:spPr bwMode="auto">
            <a:xfrm>
              <a:off x="3154" y="1394"/>
              <a:ext cx="160" cy="17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5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O</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54" name="Line 100"/>
            <p:cNvSpPr>
              <a:spLocks noChangeShapeType="1"/>
            </p:cNvSpPr>
            <p:nvPr/>
          </p:nvSpPr>
          <p:spPr bwMode="auto">
            <a:xfrm flipV="1">
              <a:off x="3015" y="1479"/>
              <a:ext cx="119" cy="71"/>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5" name="Line 101"/>
            <p:cNvSpPr>
              <a:spLocks noChangeShapeType="1"/>
            </p:cNvSpPr>
            <p:nvPr/>
          </p:nvSpPr>
          <p:spPr bwMode="auto">
            <a:xfrm flipV="1">
              <a:off x="3031" y="1507"/>
              <a:ext cx="119" cy="71"/>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6" name="Rectangle 102"/>
            <p:cNvSpPr>
              <a:spLocks noChangeArrowheads="1"/>
            </p:cNvSpPr>
            <p:nvPr/>
          </p:nvSpPr>
          <p:spPr bwMode="auto">
            <a:xfrm>
              <a:off x="2514" y="1413"/>
              <a:ext cx="160" cy="17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5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O</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57" name="Line 103"/>
            <p:cNvSpPr>
              <a:spLocks noChangeShapeType="1"/>
            </p:cNvSpPr>
            <p:nvPr/>
          </p:nvSpPr>
          <p:spPr bwMode="auto">
            <a:xfrm flipH="1" flipV="1">
              <a:off x="2622" y="1526"/>
              <a:ext cx="106" cy="51"/>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8" name="Line 104"/>
            <p:cNvSpPr>
              <a:spLocks noChangeShapeType="1"/>
            </p:cNvSpPr>
            <p:nvPr/>
          </p:nvSpPr>
          <p:spPr bwMode="auto">
            <a:xfrm flipH="1" flipV="1">
              <a:off x="2635" y="1498"/>
              <a:ext cx="110" cy="51"/>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9" name="Rectangle 105"/>
            <p:cNvSpPr>
              <a:spLocks noChangeArrowheads="1"/>
            </p:cNvSpPr>
            <p:nvPr/>
          </p:nvSpPr>
          <p:spPr bwMode="auto">
            <a:xfrm>
              <a:off x="3154" y="2798"/>
              <a:ext cx="160" cy="17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5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O</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60" name="Line 106"/>
            <p:cNvSpPr>
              <a:spLocks noChangeShapeType="1"/>
            </p:cNvSpPr>
            <p:nvPr/>
          </p:nvSpPr>
          <p:spPr bwMode="auto">
            <a:xfrm>
              <a:off x="3032" y="2771"/>
              <a:ext cx="118" cy="50"/>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1" name="Line 107"/>
            <p:cNvSpPr>
              <a:spLocks noChangeShapeType="1"/>
            </p:cNvSpPr>
            <p:nvPr/>
          </p:nvSpPr>
          <p:spPr bwMode="auto">
            <a:xfrm>
              <a:off x="3015" y="2798"/>
              <a:ext cx="123" cy="51"/>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2" name="Rectangle 108"/>
            <p:cNvSpPr>
              <a:spLocks noChangeArrowheads="1"/>
            </p:cNvSpPr>
            <p:nvPr/>
          </p:nvSpPr>
          <p:spPr bwMode="auto">
            <a:xfrm>
              <a:off x="2514" y="2807"/>
              <a:ext cx="160" cy="17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5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O</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63" name="Line 109"/>
            <p:cNvSpPr>
              <a:spLocks noChangeShapeType="1"/>
            </p:cNvSpPr>
            <p:nvPr/>
          </p:nvSpPr>
          <p:spPr bwMode="auto">
            <a:xfrm flipH="1">
              <a:off x="2633" y="2797"/>
              <a:ext cx="110" cy="58"/>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192" name="Line 110"/>
            <p:cNvSpPr>
              <a:spLocks noChangeShapeType="1"/>
            </p:cNvSpPr>
            <p:nvPr/>
          </p:nvSpPr>
          <p:spPr bwMode="auto">
            <a:xfrm flipH="1">
              <a:off x="2619" y="2770"/>
              <a:ext cx="109" cy="58"/>
            </a:xfrm>
            <a:prstGeom prst="line">
              <a:avLst/>
            </a:prstGeom>
            <a:noFill/>
            <a:ln w="17463" cap="rnd">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grpSp>
      <p:pic>
        <p:nvPicPr>
          <p:cNvPr id="668704" name="Picture 32" descr="「P3HT」の画像検索結果"/>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20172" y="1986699"/>
            <a:ext cx="2762250" cy="1495426"/>
          </a:xfrm>
          <a:prstGeom prst="rect">
            <a:avLst/>
          </a:prstGeom>
          <a:noFill/>
          <a:extLst>
            <a:ext uri="{909E8E84-426E-40DD-AFC4-6F175D3DCCD1}">
              <a14:hiddenFill xmlns:a14="http://schemas.microsoft.com/office/drawing/2010/main">
                <a:solidFill>
                  <a:srgbClr val="FFFFFF"/>
                </a:solidFill>
              </a14:hiddenFill>
            </a:ext>
          </a:extLst>
        </p:spPr>
      </p:pic>
      <p:sp>
        <p:nvSpPr>
          <p:cNvPr id="73" name="テキスト ボックス 32"/>
          <p:cNvSpPr txBox="1">
            <a:spLocks noChangeArrowheads="1"/>
          </p:cNvSpPr>
          <p:nvPr/>
        </p:nvSpPr>
        <p:spPr bwMode="auto">
          <a:xfrm>
            <a:off x="6048164" y="1568425"/>
            <a:ext cx="1091966" cy="40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Gulim" pitchFamily="34" charset="-127"/>
                <a:ea typeface="ＭＳ ゴシック" pitchFamily="49" charset="-128"/>
              </a:defRPr>
            </a:lvl1pPr>
            <a:lvl2pPr marL="742950" indent="-285750" eaLnBrk="0" hangingPunct="0">
              <a:defRPr kumimoji="1" sz="2400">
                <a:solidFill>
                  <a:schemeClr val="tx1"/>
                </a:solidFill>
                <a:latin typeface="Gulim" pitchFamily="34" charset="-127"/>
                <a:ea typeface="ＭＳ ゴシック" pitchFamily="49" charset="-128"/>
              </a:defRPr>
            </a:lvl2pPr>
            <a:lvl3pPr marL="1143000" indent="-228600" eaLnBrk="0" hangingPunct="0">
              <a:defRPr kumimoji="1" sz="2400">
                <a:solidFill>
                  <a:schemeClr val="tx1"/>
                </a:solidFill>
                <a:latin typeface="Gulim" pitchFamily="34" charset="-127"/>
                <a:ea typeface="ＭＳ ゴシック" pitchFamily="49" charset="-128"/>
              </a:defRPr>
            </a:lvl3pPr>
            <a:lvl4pPr marL="1600200" indent="-228600" eaLnBrk="0" hangingPunct="0">
              <a:defRPr kumimoji="1" sz="2400">
                <a:solidFill>
                  <a:schemeClr val="tx1"/>
                </a:solidFill>
                <a:latin typeface="Gulim" pitchFamily="34" charset="-127"/>
                <a:ea typeface="ＭＳ ゴシック" pitchFamily="49" charset="-128"/>
              </a:defRPr>
            </a:lvl4pPr>
            <a:lvl5pPr marL="2057400" indent="-228600" eaLnBrk="0" hangingPunct="0">
              <a:defRPr kumimoji="1" sz="2400">
                <a:solidFill>
                  <a:schemeClr val="tx1"/>
                </a:solidFill>
                <a:latin typeface="Gulim" pitchFamily="34" charset="-127"/>
                <a:ea typeface="ＭＳ ゴシック" pitchFamily="49" charset="-128"/>
              </a:defRPr>
            </a:lvl5pPr>
            <a:lvl6pPr marL="2514600" indent="-228600" algn="ctr" eaLnBrk="0" fontAlgn="base" hangingPunct="0">
              <a:spcBef>
                <a:spcPct val="0"/>
              </a:spcBef>
              <a:spcAft>
                <a:spcPct val="0"/>
              </a:spcAft>
              <a:defRPr kumimoji="1" sz="2400">
                <a:solidFill>
                  <a:schemeClr val="tx1"/>
                </a:solidFill>
                <a:latin typeface="Gulim" pitchFamily="34" charset="-127"/>
                <a:ea typeface="ＭＳ ゴシック" pitchFamily="49" charset="-128"/>
              </a:defRPr>
            </a:lvl6pPr>
            <a:lvl7pPr marL="2971800" indent="-228600" algn="ctr" eaLnBrk="0" fontAlgn="base" hangingPunct="0">
              <a:spcBef>
                <a:spcPct val="0"/>
              </a:spcBef>
              <a:spcAft>
                <a:spcPct val="0"/>
              </a:spcAft>
              <a:defRPr kumimoji="1" sz="2400">
                <a:solidFill>
                  <a:schemeClr val="tx1"/>
                </a:solidFill>
                <a:latin typeface="Gulim" pitchFamily="34" charset="-127"/>
                <a:ea typeface="ＭＳ ゴシック" pitchFamily="49" charset="-128"/>
              </a:defRPr>
            </a:lvl7pPr>
            <a:lvl8pPr marL="3429000" indent="-228600" algn="ctr" eaLnBrk="0" fontAlgn="base" hangingPunct="0">
              <a:spcBef>
                <a:spcPct val="0"/>
              </a:spcBef>
              <a:spcAft>
                <a:spcPct val="0"/>
              </a:spcAft>
              <a:defRPr kumimoji="1" sz="2400">
                <a:solidFill>
                  <a:schemeClr val="tx1"/>
                </a:solidFill>
                <a:latin typeface="Gulim" pitchFamily="34" charset="-127"/>
                <a:ea typeface="ＭＳ ゴシック" pitchFamily="49" charset="-128"/>
              </a:defRPr>
            </a:lvl8pPr>
            <a:lvl9pPr marL="3886200" indent="-228600" algn="ctr" eaLnBrk="0" fontAlgn="base" hangingPunct="0">
              <a:spcBef>
                <a:spcPct val="0"/>
              </a:spcBef>
              <a:spcAft>
                <a:spcPct val="0"/>
              </a:spcAft>
              <a:defRPr kumimoji="1" sz="2400">
                <a:solidFill>
                  <a:schemeClr val="tx1"/>
                </a:solidFill>
                <a:latin typeface="Gulim" pitchFamily="34" charset="-127"/>
                <a:ea typeface="ＭＳ ゴシック" pitchFamily="49" charset="-128"/>
              </a:defRPr>
            </a:lvl9pPr>
          </a:lstStyle>
          <a:p>
            <a:pPr eaLnBrk="1" hangingPunct="1">
              <a:lnSpc>
                <a:spcPts val="2400"/>
              </a:lnSpc>
              <a:defRPr/>
            </a:pPr>
            <a:r>
              <a:rPr lang="en-US" altLang="ja-JP" dirty="0" smtClean="0">
                <a:solidFill>
                  <a:schemeClr val="accent2">
                    <a:lumMod val="50000"/>
                  </a:schemeClr>
                </a:solidFill>
                <a:latin typeface="Arial Black" pitchFamily="34" charset="0"/>
                <a:cs typeface="Arial" charset="0"/>
              </a:rPr>
              <a:t>P3HT</a:t>
            </a:r>
            <a:endParaRPr lang="en-US" altLang="ja-JP" baseline="-25000" dirty="0" smtClean="0">
              <a:solidFill>
                <a:schemeClr val="accent2">
                  <a:lumMod val="50000"/>
                </a:schemeClr>
              </a:solidFill>
              <a:latin typeface="Arial" charset="0"/>
              <a:ea typeface="HG創英角ﾎﾟｯﾌﾟ体" pitchFamily="49" charset="-128"/>
              <a:cs typeface="Arial" charset="0"/>
            </a:endParaRPr>
          </a:p>
        </p:txBody>
      </p:sp>
      <p:pic>
        <p:nvPicPr>
          <p:cNvPr id="668706" name="Picture 34" descr="「P3HT」の画像検索結果"/>
          <p:cNvPicPr>
            <a:picLocks noChangeAspect="1" noChangeArrowheads="1"/>
          </p:cNvPicPr>
          <p:nvPr/>
        </p:nvPicPr>
        <p:blipFill rotWithShape="1">
          <a:blip r:embed="rId10">
            <a:extLst>
              <a:ext uri="{28A0092B-C50C-407E-A947-70E740481C1C}">
                <a14:useLocalDpi xmlns:a14="http://schemas.microsoft.com/office/drawing/2010/main" val="0"/>
              </a:ext>
            </a:extLst>
          </a:blip>
          <a:srcRect l="48989" t="5429" r="36647" b="23420"/>
          <a:stretch/>
        </p:blipFill>
        <p:spPr bwMode="auto">
          <a:xfrm>
            <a:off x="7940569" y="2524646"/>
            <a:ext cx="614502" cy="1552426"/>
          </a:xfrm>
          <a:prstGeom prst="rect">
            <a:avLst/>
          </a:prstGeom>
          <a:noFill/>
          <a:extLst>
            <a:ext uri="{909E8E84-426E-40DD-AFC4-6F175D3DCCD1}">
              <a14:hiddenFill xmlns:a14="http://schemas.microsoft.com/office/drawing/2010/main">
                <a:solidFill>
                  <a:srgbClr val="FFFFFF"/>
                </a:solidFill>
              </a14:hiddenFill>
            </a:ext>
          </a:extLst>
        </p:spPr>
      </p:pic>
      <p:pic>
        <p:nvPicPr>
          <p:cNvPr id="71" name="図 70"/>
          <p:cNvPicPr/>
          <p:nvPr/>
        </p:nvPicPr>
        <p:blipFill>
          <a:blip r:embed="rId11">
            <a:extLst>
              <a:ext uri="{28A0092B-C50C-407E-A947-70E740481C1C}">
                <a14:useLocalDpi xmlns:a14="http://schemas.microsoft.com/office/drawing/2010/main" val="0"/>
              </a:ext>
            </a:extLst>
          </a:blip>
          <a:srcRect/>
          <a:stretch>
            <a:fillRect/>
          </a:stretch>
        </p:blipFill>
        <p:spPr bwMode="auto">
          <a:xfrm>
            <a:off x="5924329" y="4617306"/>
            <a:ext cx="1849490" cy="1728018"/>
          </a:xfrm>
          <a:prstGeom prst="rect">
            <a:avLst/>
          </a:prstGeom>
          <a:noFill/>
          <a:ln>
            <a:noFill/>
          </a:ln>
        </p:spPr>
      </p:pic>
      <p:sp>
        <p:nvSpPr>
          <p:cNvPr id="72" name="テキスト ボックス 32"/>
          <p:cNvSpPr txBox="1">
            <a:spLocks noChangeArrowheads="1"/>
          </p:cNvSpPr>
          <p:nvPr/>
        </p:nvSpPr>
        <p:spPr bwMode="auto">
          <a:xfrm>
            <a:off x="6119801" y="4149080"/>
            <a:ext cx="936475" cy="40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Gulim" pitchFamily="34" charset="-127"/>
                <a:ea typeface="ＭＳ ゴシック" pitchFamily="49" charset="-128"/>
              </a:defRPr>
            </a:lvl1pPr>
            <a:lvl2pPr marL="742950" indent="-285750" eaLnBrk="0" hangingPunct="0">
              <a:defRPr kumimoji="1" sz="2400">
                <a:solidFill>
                  <a:schemeClr val="tx1"/>
                </a:solidFill>
                <a:latin typeface="Gulim" pitchFamily="34" charset="-127"/>
                <a:ea typeface="ＭＳ ゴシック" pitchFamily="49" charset="-128"/>
              </a:defRPr>
            </a:lvl2pPr>
            <a:lvl3pPr marL="1143000" indent="-228600" eaLnBrk="0" hangingPunct="0">
              <a:defRPr kumimoji="1" sz="2400">
                <a:solidFill>
                  <a:schemeClr val="tx1"/>
                </a:solidFill>
                <a:latin typeface="Gulim" pitchFamily="34" charset="-127"/>
                <a:ea typeface="ＭＳ ゴシック" pitchFamily="49" charset="-128"/>
              </a:defRPr>
            </a:lvl3pPr>
            <a:lvl4pPr marL="1600200" indent="-228600" eaLnBrk="0" hangingPunct="0">
              <a:defRPr kumimoji="1" sz="2400">
                <a:solidFill>
                  <a:schemeClr val="tx1"/>
                </a:solidFill>
                <a:latin typeface="Gulim" pitchFamily="34" charset="-127"/>
                <a:ea typeface="ＭＳ ゴシック" pitchFamily="49" charset="-128"/>
              </a:defRPr>
            </a:lvl4pPr>
            <a:lvl5pPr marL="2057400" indent="-228600" eaLnBrk="0" hangingPunct="0">
              <a:defRPr kumimoji="1" sz="2400">
                <a:solidFill>
                  <a:schemeClr val="tx1"/>
                </a:solidFill>
                <a:latin typeface="Gulim" pitchFamily="34" charset="-127"/>
                <a:ea typeface="ＭＳ ゴシック" pitchFamily="49" charset="-128"/>
              </a:defRPr>
            </a:lvl5pPr>
            <a:lvl6pPr marL="2514600" indent="-228600" algn="ctr" eaLnBrk="0" fontAlgn="base" hangingPunct="0">
              <a:spcBef>
                <a:spcPct val="0"/>
              </a:spcBef>
              <a:spcAft>
                <a:spcPct val="0"/>
              </a:spcAft>
              <a:defRPr kumimoji="1" sz="2400">
                <a:solidFill>
                  <a:schemeClr val="tx1"/>
                </a:solidFill>
                <a:latin typeface="Gulim" pitchFamily="34" charset="-127"/>
                <a:ea typeface="ＭＳ ゴシック" pitchFamily="49" charset="-128"/>
              </a:defRPr>
            </a:lvl6pPr>
            <a:lvl7pPr marL="2971800" indent="-228600" algn="ctr" eaLnBrk="0" fontAlgn="base" hangingPunct="0">
              <a:spcBef>
                <a:spcPct val="0"/>
              </a:spcBef>
              <a:spcAft>
                <a:spcPct val="0"/>
              </a:spcAft>
              <a:defRPr kumimoji="1" sz="2400">
                <a:solidFill>
                  <a:schemeClr val="tx1"/>
                </a:solidFill>
                <a:latin typeface="Gulim" pitchFamily="34" charset="-127"/>
                <a:ea typeface="ＭＳ ゴシック" pitchFamily="49" charset="-128"/>
              </a:defRPr>
            </a:lvl7pPr>
            <a:lvl8pPr marL="3429000" indent="-228600" algn="ctr" eaLnBrk="0" fontAlgn="base" hangingPunct="0">
              <a:spcBef>
                <a:spcPct val="0"/>
              </a:spcBef>
              <a:spcAft>
                <a:spcPct val="0"/>
              </a:spcAft>
              <a:defRPr kumimoji="1" sz="2400">
                <a:solidFill>
                  <a:schemeClr val="tx1"/>
                </a:solidFill>
                <a:latin typeface="Gulim" pitchFamily="34" charset="-127"/>
                <a:ea typeface="ＭＳ ゴシック" pitchFamily="49" charset="-128"/>
              </a:defRPr>
            </a:lvl8pPr>
            <a:lvl9pPr marL="3886200" indent="-228600" algn="ctr" eaLnBrk="0" fontAlgn="base" hangingPunct="0">
              <a:spcBef>
                <a:spcPct val="0"/>
              </a:spcBef>
              <a:spcAft>
                <a:spcPct val="0"/>
              </a:spcAft>
              <a:defRPr kumimoji="1" sz="2400">
                <a:solidFill>
                  <a:schemeClr val="tx1"/>
                </a:solidFill>
                <a:latin typeface="Gulim" pitchFamily="34" charset="-127"/>
                <a:ea typeface="ＭＳ ゴシック" pitchFamily="49" charset="-128"/>
              </a:defRPr>
            </a:lvl9pPr>
          </a:lstStyle>
          <a:p>
            <a:pPr eaLnBrk="1" hangingPunct="1">
              <a:lnSpc>
                <a:spcPts val="2400"/>
              </a:lnSpc>
              <a:defRPr/>
            </a:pPr>
            <a:r>
              <a:rPr lang="en-US" altLang="ja-JP" dirty="0" smtClean="0">
                <a:solidFill>
                  <a:schemeClr val="accent2">
                    <a:lumMod val="50000"/>
                  </a:schemeClr>
                </a:solidFill>
                <a:latin typeface="Arial Black" pitchFamily="34" charset="0"/>
                <a:cs typeface="Arial" charset="0"/>
              </a:rPr>
              <a:t>Alq3</a:t>
            </a:r>
            <a:endParaRPr lang="en-US" altLang="ja-JP" baseline="-25000" dirty="0" smtClean="0">
              <a:solidFill>
                <a:schemeClr val="accent2">
                  <a:lumMod val="50000"/>
                </a:schemeClr>
              </a:solidFill>
              <a:latin typeface="Arial" charset="0"/>
              <a:ea typeface="HG創英角ﾎﾟｯﾌﾟ体" pitchFamily="49" charset="-128"/>
              <a:cs typeface="Arial" charset="0"/>
            </a:endParaRPr>
          </a:p>
        </p:txBody>
      </p:sp>
      <p:pic>
        <p:nvPicPr>
          <p:cNvPr id="663556" name="Picture 4" descr="https://qph.ec.quoracdn.net/main-qimg-07142b831b443b499fae86a55be2756d-c"/>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11761" t="24793" r="39363" b="19057"/>
          <a:stretch/>
        </p:blipFill>
        <p:spPr bwMode="auto">
          <a:xfrm>
            <a:off x="7773819" y="4472916"/>
            <a:ext cx="1085486" cy="936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5946006"/>
      </p:ext>
    </p:extLst>
  </p:cSld>
  <p:clrMapOvr>
    <a:masterClrMapping/>
  </p:clrMapOvr>
  <mc:AlternateContent xmlns:mc="http://schemas.openxmlformats.org/markup-compatibility/2006" xmlns:p14="http://schemas.microsoft.com/office/powerpoint/2010/main">
    <mc:Choice Requires="p14">
      <p:transition spd="slow" p14:dur="2000" advTm="69717"/>
    </mc:Choice>
    <mc:Fallback xmlns="">
      <p:transition spd="slow" advTm="69717"/>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kumimoji="1" lang="en-US" altLang="ja-JP" dirty="0" smtClean="0"/>
              <a:t>HOMO split in </a:t>
            </a:r>
            <a:r>
              <a:rPr kumimoji="1" lang="en-US" altLang="ja-JP" dirty="0" err="1" smtClean="0"/>
              <a:t>PbPc</a:t>
            </a:r>
            <a:r>
              <a:rPr kumimoji="1" lang="en-US" altLang="ja-JP" dirty="0" smtClean="0"/>
              <a:t> dimer</a:t>
            </a:r>
            <a:endParaRPr kumimoji="1" lang="ja-JP" altLang="en-US" dirty="0"/>
          </a:p>
        </p:txBody>
      </p:sp>
      <p:sp>
        <p:nvSpPr>
          <p:cNvPr id="5" name="スライド番号プレースホルダー 4"/>
          <p:cNvSpPr>
            <a:spLocks noGrp="1"/>
          </p:cNvSpPr>
          <p:nvPr>
            <p:ph type="sldNum" sz="quarter" idx="12"/>
          </p:nvPr>
        </p:nvSpPr>
        <p:spPr/>
        <p:txBody>
          <a:bodyPr/>
          <a:lstStyle/>
          <a:p>
            <a:fld id="{8E85554F-C387-4861-A355-13F72218BF61}" type="slidenum">
              <a:rPr kumimoji="1" lang="ja-JP" altLang="en-US" smtClean="0"/>
              <a:t>69</a:t>
            </a:fld>
            <a:endParaRPr kumimoji="1" lang="ja-JP" altLang="en-US" dirty="0"/>
          </a:p>
        </p:txBody>
      </p:sp>
      <p:pic>
        <p:nvPicPr>
          <p:cNvPr id="122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7985" t="9432" b="8421"/>
          <a:stretch/>
        </p:blipFill>
        <p:spPr bwMode="auto">
          <a:xfrm>
            <a:off x="5573216" y="1351829"/>
            <a:ext cx="2025628" cy="41543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グループ化 8"/>
          <p:cNvGrpSpPr/>
          <p:nvPr/>
        </p:nvGrpSpPr>
        <p:grpSpPr>
          <a:xfrm>
            <a:off x="652753" y="1552556"/>
            <a:ext cx="3895638" cy="4653940"/>
            <a:chOff x="539552" y="1417319"/>
            <a:chExt cx="4122040" cy="4924413"/>
          </a:xfrm>
        </p:grpSpPr>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31594"/>
            <a:stretch/>
          </p:blipFill>
          <p:spPr bwMode="auto">
            <a:xfrm>
              <a:off x="539552" y="1417319"/>
              <a:ext cx="4122040" cy="4924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正方形/長方形 7"/>
            <p:cNvSpPr/>
            <p:nvPr/>
          </p:nvSpPr>
          <p:spPr>
            <a:xfrm>
              <a:off x="827584" y="3429000"/>
              <a:ext cx="3816000"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p:nvSpPr>
          <p:spPr>
            <a:xfrm>
              <a:off x="827584" y="5517232"/>
              <a:ext cx="3816000"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p:cNvSpPr/>
            <p:nvPr/>
          </p:nvSpPr>
          <p:spPr>
            <a:xfrm>
              <a:off x="858496" y="5252060"/>
              <a:ext cx="219107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p:cNvSpPr/>
            <p:nvPr/>
          </p:nvSpPr>
          <p:spPr>
            <a:xfrm>
              <a:off x="868760" y="3212976"/>
              <a:ext cx="219107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p:cNvSpPr/>
            <p:nvPr/>
          </p:nvSpPr>
          <p:spPr>
            <a:xfrm>
              <a:off x="901944" y="1556792"/>
              <a:ext cx="1005760"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5" name="正方形/長方形 14"/>
          <p:cNvSpPr/>
          <p:nvPr/>
        </p:nvSpPr>
        <p:spPr>
          <a:xfrm>
            <a:off x="5148064" y="5648077"/>
            <a:ext cx="3816424" cy="646331"/>
          </a:xfrm>
          <a:prstGeom prst="rect">
            <a:avLst/>
          </a:prstGeom>
        </p:spPr>
        <p:txBody>
          <a:bodyPr wrap="square">
            <a:spAutoFit/>
          </a:bodyPr>
          <a:lstStyle/>
          <a:p>
            <a:r>
              <a:rPr lang="en-US" altLang="ja-JP" dirty="0" err="1" smtClean="0"/>
              <a:t>S.Kera</a:t>
            </a:r>
            <a:r>
              <a:rPr lang="en-US" altLang="ja-JP" dirty="0" smtClean="0"/>
              <a:t> </a:t>
            </a:r>
            <a:r>
              <a:rPr lang="en-US" altLang="ja-JP" i="1" dirty="0"/>
              <a:t>et al</a:t>
            </a:r>
            <a:r>
              <a:rPr lang="en-US" altLang="ja-JP" dirty="0"/>
              <a:t>, Phys. Rev. B. </a:t>
            </a:r>
            <a:r>
              <a:rPr lang="en-US" altLang="ja-JP" b="1" dirty="0"/>
              <a:t>75,</a:t>
            </a:r>
            <a:r>
              <a:rPr lang="en-US" altLang="ja-JP" dirty="0"/>
              <a:t> 121305 (2007)</a:t>
            </a:r>
          </a:p>
        </p:txBody>
      </p:sp>
      <p:sp>
        <p:nvSpPr>
          <p:cNvPr id="14" name="正方形/長方形 13"/>
          <p:cNvSpPr/>
          <p:nvPr/>
        </p:nvSpPr>
        <p:spPr>
          <a:xfrm>
            <a:off x="858496" y="3270175"/>
            <a:ext cx="1693797" cy="461665"/>
          </a:xfrm>
          <a:prstGeom prst="rect">
            <a:avLst/>
          </a:prstGeom>
        </p:spPr>
        <p:txBody>
          <a:bodyPr wrap="none">
            <a:spAutoFit/>
          </a:bodyPr>
          <a:lstStyle/>
          <a:p>
            <a:r>
              <a:rPr lang="en-US" altLang="ja-JP" sz="2400" b="1" dirty="0" err="1">
                <a:solidFill>
                  <a:srgbClr val="C00000"/>
                </a:solidFill>
              </a:rPr>
              <a:t>PbPc</a:t>
            </a:r>
            <a:r>
              <a:rPr lang="en-US" altLang="ja-JP" sz="2400" b="1" dirty="0">
                <a:solidFill>
                  <a:srgbClr val="C00000"/>
                </a:solidFill>
              </a:rPr>
              <a:t>/HOPG</a:t>
            </a:r>
          </a:p>
        </p:txBody>
      </p:sp>
      <p:sp>
        <p:nvSpPr>
          <p:cNvPr id="16" name="正方形/長方形 15"/>
          <p:cNvSpPr/>
          <p:nvPr/>
        </p:nvSpPr>
        <p:spPr>
          <a:xfrm>
            <a:off x="5940152" y="2780928"/>
            <a:ext cx="1116124" cy="1080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p:cNvSpPr txBox="1"/>
          <p:nvPr/>
        </p:nvSpPr>
        <p:spPr>
          <a:xfrm>
            <a:off x="5090959" y="2967335"/>
            <a:ext cx="3570593" cy="461665"/>
          </a:xfrm>
          <a:prstGeom prst="rect">
            <a:avLst/>
          </a:prstGeom>
          <a:noFill/>
        </p:spPr>
        <p:txBody>
          <a:bodyPr wrap="none" rtlCol="0">
            <a:spAutoFit/>
          </a:bodyPr>
          <a:lstStyle/>
          <a:p>
            <a:r>
              <a:rPr kumimoji="1" lang="en-US" altLang="ja-JP" sz="2400" dirty="0" smtClean="0"/>
              <a:t>lead </a:t>
            </a:r>
            <a:r>
              <a:rPr kumimoji="1" lang="en-US" altLang="ja-JP" sz="2400" dirty="0" err="1" smtClean="0"/>
              <a:t>phthalocyanine</a:t>
            </a:r>
            <a:r>
              <a:rPr kumimoji="1" lang="en-US" altLang="ja-JP" sz="2400" dirty="0" smtClean="0"/>
              <a:t> (</a:t>
            </a:r>
            <a:r>
              <a:rPr kumimoji="1" lang="en-US" altLang="ja-JP" sz="2400" dirty="0" err="1" smtClean="0"/>
              <a:t>PbPc</a:t>
            </a:r>
            <a:r>
              <a:rPr kumimoji="1" lang="en-US" altLang="ja-JP" sz="2400" dirty="0" smtClean="0"/>
              <a:t>)</a:t>
            </a:r>
            <a:endParaRPr kumimoji="1" lang="ja-JP" altLang="en-US" sz="2400" dirty="0"/>
          </a:p>
        </p:txBody>
      </p:sp>
      <p:pic>
        <p:nvPicPr>
          <p:cNvPr id="19" name="Picture 3"/>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t="1822" r="17090" b="22564"/>
          <a:stretch/>
        </p:blipFill>
        <p:spPr bwMode="auto">
          <a:xfrm>
            <a:off x="5040892" y="1358227"/>
            <a:ext cx="3419540" cy="14269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円/楕円 19"/>
          <p:cNvSpPr/>
          <p:nvPr/>
        </p:nvSpPr>
        <p:spPr>
          <a:xfrm>
            <a:off x="6560250" y="1358227"/>
            <a:ext cx="337635" cy="33763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a</a:t>
            </a:r>
            <a:endParaRPr kumimoji="1" lang="ja-JP" altLang="en-US" dirty="0"/>
          </a:p>
        </p:txBody>
      </p:sp>
      <p:sp>
        <p:nvSpPr>
          <p:cNvPr id="21" name="テキスト ボックス 20"/>
          <p:cNvSpPr txBox="1"/>
          <p:nvPr/>
        </p:nvSpPr>
        <p:spPr>
          <a:xfrm>
            <a:off x="6488852" y="1340768"/>
            <a:ext cx="480428" cy="438970"/>
          </a:xfrm>
          <a:prstGeom prst="rect">
            <a:avLst/>
          </a:prstGeom>
          <a:noFill/>
        </p:spPr>
        <p:txBody>
          <a:bodyPr wrap="none" rtlCol="0">
            <a:spAutoFit/>
          </a:bodyPr>
          <a:lstStyle/>
          <a:p>
            <a:pPr algn="ctr"/>
            <a:r>
              <a:rPr kumimoji="1" lang="en-US" altLang="ja-JP" sz="2400" dirty="0" err="1" smtClean="0"/>
              <a:t>Pb</a:t>
            </a:r>
            <a:endParaRPr kumimoji="1" lang="ja-JP" altLang="en-US" sz="2400" dirty="0"/>
          </a:p>
        </p:txBody>
      </p:sp>
      <p:sp>
        <p:nvSpPr>
          <p:cNvPr id="2" name="下矢印 1"/>
          <p:cNvSpPr/>
          <p:nvPr/>
        </p:nvSpPr>
        <p:spPr>
          <a:xfrm rot="10800000">
            <a:off x="6339528" y="1351829"/>
            <a:ext cx="726428" cy="1072632"/>
          </a:xfrm>
          <a:prstGeom prst="downArrow">
            <a:avLst/>
          </a:prstGeom>
          <a:solidFill>
            <a:schemeClr val="accent6">
              <a:lumMod val="60000"/>
              <a:lumOff val="40000"/>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62919970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Polymorphs of </a:t>
            </a:r>
            <a:r>
              <a:rPr kumimoji="1" lang="en-US" altLang="ja-JP" dirty="0" err="1" smtClean="0"/>
              <a:t>PbPc</a:t>
            </a:r>
            <a:r>
              <a:rPr kumimoji="1" lang="en-US" altLang="ja-JP" dirty="0" smtClean="0"/>
              <a:t> single crystal</a:t>
            </a:r>
            <a:endParaRPr kumimoji="1" lang="ja-JP" altLang="en-US" dirty="0"/>
          </a:p>
        </p:txBody>
      </p:sp>
      <p:sp>
        <p:nvSpPr>
          <p:cNvPr id="4" name="コンテンツ プレースホルダー 3"/>
          <p:cNvSpPr>
            <a:spLocks noGrp="1"/>
          </p:cNvSpPr>
          <p:nvPr>
            <p:ph sz="half" idx="1"/>
          </p:nvPr>
        </p:nvSpPr>
        <p:spPr>
          <a:xfrm>
            <a:off x="457200" y="1412776"/>
            <a:ext cx="4038600" cy="4525963"/>
          </a:xfrm>
        </p:spPr>
        <p:txBody>
          <a:bodyPr/>
          <a:lstStyle/>
          <a:p>
            <a:pPr marL="0" indent="0">
              <a:buNone/>
            </a:pPr>
            <a:r>
              <a:rPr kumimoji="1" lang="en-US" altLang="ja-JP" dirty="0" smtClean="0">
                <a:solidFill>
                  <a:srgbClr val="0000FF"/>
                </a:solidFill>
              </a:rPr>
              <a:t>Triclinic (T)</a:t>
            </a:r>
            <a:endParaRPr kumimoji="1" lang="ja-JP" altLang="en-US" dirty="0">
              <a:solidFill>
                <a:srgbClr val="0000FF"/>
              </a:solidFill>
            </a:endParaRPr>
          </a:p>
        </p:txBody>
      </p:sp>
      <p:sp>
        <p:nvSpPr>
          <p:cNvPr id="5" name="コンテンツ プレースホルダー 4"/>
          <p:cNvSpPr>
            <a:spLocks noGrp="1"/>
          </p:cNvSpPr>
          <p:nvPr>
            <p:ph sz="half" idx="2"/>
          </p:nvPr>
        </p:nvSpPr>
        <p:spPr>
          <a:xfrm>
            <a:off x="4648200" y="1412776"/>
            <a:ext cx="4038600" cy="4525963"/>
          </a:xfrm>
        </p:spPr>
        <p:txBody>
          <a:bodyPr/>
          <a:lstStyle/>
          <a:p>
            <a:pPr marL="0" indent="0">
              <a:buNone/>
            </a:pPr>
            <a:r>
              <a:rPr kumimoji="1" lang="en-US" altLang="ja-JP" dirty="0" smtClean="0">
                <a:solidFill>
                  <a:srgbClr val="FF00FF"/>
                </a:solidFill>
              </a:rPr>
              <a:t>Monoclinic (M)</a:t>
            </a:r>
            <a:endParaRPr kumimoji="1" lang="ja-JP" altLang="en-US" dirty="0">
              <a:solidFill>
                <a:srgbClr val="FF00FF"/>
              </a:solidFill>
            </a:endParaRPr>
          </a:p>
        </p:txBody>
      </p:sp>
      <p:sp>
        <p:nvSpPr>
          <p:cNvPr id="3" name="スライド番号プレースホルダー 2"/>
          <p:cNvSpPr>
            <a:spLocks noGrp="1"/>
          </p:cNvSpPr>
          <p:nvPr>
            <p:ph type="sldNum" sz="quarter" idx="12"/>
          </p:nvPr>
        </p:nvSpPr>
        <p:spPr/>
        <p:txBody>
          <a:bodyPr/>
          <a:lstStyle/>
          <a:p>
            <a:fld id="{8E85554F-C387-4861-A355-13F72218BF61}" type="slidenum">
              <a:rPr kumimoji="1" lang="ja-JP" altLang="en-US" smtClean="0"/>
              <a:t>70</a:t>
            </a:fld>
            <a:endParaRPr kumimoji="1" lang="ja-JP" altLang="en-US"/>
          </a:p>
        </p:txBody>
      </p:sp>
      <p:sp>
        <p:nvSpPr>
          <p:cNvPr id="7" name="正方形/長方形 6"/>
          <p:cNvSpPr/>
          <p:nvPr/>
        </p:nvSpPr>
        <p:spPr>
          <a:xfrm>
            <a:off x="5037564" y="1812940"/>
            <a:ext cx="3538341" cy="369332"/>
          </a:xfrm>
          <a:prstGeom prst="rect">
            <a:avLst/>
          </a:prstGeom>
        </p:spPr>
        <p:txBody>
          <a:bodyPr wrap="none">
            <a:spAutoFit/>
          </a:bodyPr>
          <a:lstStyle/>
          <a:p>
            <a:r>
              <a:rPr lang="en-US" altLang="ja-JP" dirty="0" err="1"/>
              <a:t>K.Ukei</a:t>
            </a:r>
            <a:r>
              <a:rPr lang="en-US" altLang="ja-JP" dirty="0"/>
              <a:t>, </a:t>
            </a:r>
            <a:r>
              <a:rPr lang="en-US" altLang="ja-JP" dirty="0" err="1"/>
              <a:t>Acta</a:t>
            </a:r>
            <a:r>
              <a:rPr lang="en-US" altLang="ja-JP" dirty="0"/>
              <a:t> </a:t>
            </a:r>
            <a:r>
              <a:rPr lang="en-US" altLang="ja-JP" dirty="0" err="1"/>
              <a:t>Cryst</a:t>
            </a:r>
            <a:r>
              <a:rPr lang="en-US" altLang="ja-JP" dirty="0"/>
              <a:t>. </a:t>
            </a:r>
            <a:r>
              <a:rPr lang="en-US" altLang="ja-JP" b="1" dirty="0"/>
              <a:t>B29</a:t>
            </a:r>
            <a:r>
              <a:rPr lang="en-US" altLang="ja-JP" dirty="0"/>
              <a:t>, 2290 (1973)</a:t>
            </a:r>
          </a:p>
        </p:txBody>
      </p:sp>
      <p:sp>
        <p:nvSpPr>
          <p:cNvPr id="8" name="正方形/長方形 7"/>
          <p:cNvSpPr/>
          <p:nvPr/>
        </p:nvSpPr>
        <p:spPr>
          <a:xfrm>
            <a:off x="251520" y="1887672"/>
            <a:ext cx="4197559" cy="369332"/>
          </a:xfrm>
          <a:prstGeom prst="rect">
            <a:avLst/>
          </a:prstGeom>
        </p:spPr>
        <p:txBody>
          <a:bodyPr wrap="none">
            <a:spAutoFit/>
          </a:bodyPr>
          <a:lstStyle/>
          <a:p>
            <a:r>
              <a:rPr lang="en-US" altLang="ja-JP" dirty="0" err="1"/>
              <a:t>Y.Iyechika</a:t>
            </a:r>
            <a:r>
              <a:rPr lang="en-US" altLang="ja-JP" dirty="0"/>
              <a:t> </a:t>
            </a:r>
            <a:r>
              <a:rPr lang="en-US" altLang="ja-JP" i="1" dirty="0"/>
              <a:t>et al</a:t>
            </a:r>
            <a:r>
              <a:rPr lang="en-US" altLang="ja-JP" dirty="0"/>
              <a:t>, </a:t>
            </a:r>
            <a:r>
              <a:rPr lang="en-US" altLang="ja-JP" dirty="0" err="1"/>
              <a:t>Acta</a:t>
            </a:r>
            <a:r>
              <a:rPr lang="en-US" altLang="ja-JP" dirty="0"/>
              <a:t> </a:t>
            </a:r>
            <a:r>
              <a:rPr lang="en-US" altLang="ja-JP" dirty="0" err="1"/>
              <a:t>Cryst</a:t>
            </a:r>
            <a:r>
              <a:rPr lang="en-US" altLang="ja-JP" dirty="0"/>
              <a:t>. </a:t>
            </a:r>
            <a:r>
              <a:rPr lang="en-US" altLang="ja-JP" b="1" dirty="0"/>
              <a:t>B38</a:t>
            </a:r>
            <a:r>
              <a:rPr lang="en-US" altLang="ja-JP" dirty="0"/>
              <a:t>, 766 (1982)</a:t>
            </a:r>
          </a:p>
        </p:txBody>
      </p:sp>
      <p:pic>
        <p:nvPicPr>
          <p:cNvPr id="10"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11886" r="50000" b="21375"/>
          <a:stretch/>
        </p:blipFill>
        <p:spPr bwMode="auto">
          <a:xfrm>
            <a:off x="5159055" y="4470506"/>
            <a:ext cx="2924080" cy="2054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1" name="グループ化 10"/>
          <p:cNvGrpSpPr/>
          <p:nvPr/>
        </p:nvGrpSpPr>
        <p:grpSpPr>
          <a:xfrm>
            <a:off x="641597" y="4470506"/>
            <a:ext cx="3930403" cy="2054838"/>
            <a:chOff x="641597" y="4293096"/>
            <a:chExt cx="3930403" cy="2054838"/>
          </a:xfrm>
        </p:grpSpPr>
        <p:pic>
          <p:nvPicPr>
            <p:cNvPr id="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50000" t="11887" b="21376"/>
            <a:stretch/>
          </p:blipFill>
          <p:spPr bwMode="auto">
            <a:xfrm>
              <a:off x="641597" y="4293096"/>
              <a:ext cx="2924080" cy="2054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5" name="テキスト ボックス 74"/>
            <p:cNvSpPr txBox="1"/>
            <p:nvPr/>
          </p:nvSpPr>
          <p:spPr>
            <a:xfrm>
              <a:off x="3553773" y="5061654"/>
              <a:ext cx="830677" cy="369332"/>
            </a:xfrm>
            <a:prstGeom prst="rect">
              <a:avLst/>
            </a:prstGeom>
            <a:noFill/>
          </p:spPr>
          <p:txBody>
            <a:bodyPr wrap="none" rtlCol="0">
              <a:spAutoFit/>
            </a:bodyPr>
            <a:lstStyle/>
            <a:p>
              <a:r>
                <a:rPr lang="en-US" altLang="ja-JP" dirty="0" smtClean="0">
                  <a:solidFill>
                    <a:srgbClr val="FF0000"/>
                  </a:solidFill>
                </a:rPr>
                <a:t>HOMO</a:t>
              </a:r>
              <a:endParaRPr kumimoji="1" lang="ja-JP" altLang="en-US" dirty="0">
                <a:solidFill>
                  <a:srgbClr val="FF0000"/>
                </a:solidFill>
              </a:endParaRPr>
            </a:p>
          </p:txBody>
        </p:sp>
        <p:sp>
          <p:nvSpPr>
            <p:cNvPr id="76" name="テキスト ボックス 75"/>
            <p:cNvSpPr txBox="1"/>
            <p:nvPr/>
          </p:nvSpPr>
          <p:spPr>
            <a:xfrm>
              <a:off x="3553773" y="4420096"/>
              <a:ext cx="774443" cy="369332"/>
            </a:xfrm>
            <a:prstGeom prst="rect">
              <a:avLst/>
            </a:prstGeom>
            <a:noFill/>
          </p:spPr>
          <p:txBody>
            <a:bodyPr wrap="none" rtlCol="0">
              <a:spAutoFit/>
            </a:bodyPr>
            <a:lstStyle/>
            <a:p>
              <a:r>
                <a:rPr lang="en-US" altLang="ja-JP" dirty="0" smtClean="0">
                  <a:solidFill>
                    <a:srgbClr val="0000FF"/>
                  </a:solidFill>
                </a:rPr>
                <a:t>LUMO</a:t>
              </a:r>
              <a:endParaRPr kumimoji="1" lang="ja-JP" altLang="en-US" dirty="0">
                <a:solidFill>
                  <a:srgbClr val="0000FF"/>
                </a:solidFill>
              </a:endParaRPr>
            </a:p>
          </p:txBody>
        </p:sp>
        <p:sp>
          <p:nvSpPr>
            <p:cNvPr id="77" name="テキスト ボックス 76"/>
            <p:cNvSpPr txBox="1"/>
            <p:nvPr/>
          </p:nvSpPr>
          <p:spPr>
            <a:xfrm>
              <a:off x="3553773" y="5435054"/>
              <a:ext cx="1018227" cy="369332"/>
            </a:xfrm>
            <a:prstGeom prst="rect">
              <a:avLst/>
            </a:prstGeom>
            <a:noFill/>
          </p:spPr>
          <p:txBody>
            <a:bodyPr wrap="none" rtlCol="0">
              <a:spAutoFit/>
            </a:bodyPr>
            <a:lstStyle/>
            <a:p>
              <a:r>
                <a:rPr lang="en-US" altLang="ja-JP" dirty="0" smtClean="0">
                  <a:solidFill>
                    <a:srgbClr val="FFC000"/>
                  </a:solidFill>
                </a:rPr>
                <a:t>HOMO-1</a:t>
              </a:r>
              <a:endParaRPr kumimoji="1" lang="ja-JP" altLang="en-US" dirty="0">
                <a:solidFill>
                  <a:srgbClr val="FFC000"/>
                </a:solidFill>
              </a:endParaRPr>
            </a:p>
          </p:txBody>
        </p:sp>
      </p:grpSp>
      <p:pic>
        <p:nvPicPr>
          <p:cNvPr id="4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8294" b="6371"/>
          <a:stretch/>
        </p:blipFill>
        <p:spPr bwMode="auto">
          <a:xfrm>
            <a:off x="5868144" y="2128770"/>
            <a:ext cx="1674506" cy="21874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グループ化 5"/>
          <p:cNvGrpSpPr/>
          <p:nvPr/>
        </p:nvGrpSpPr>
        <p:grpSpPr>
          <a:xfrm>
            <a:off x="1043608" y="2276872"/>
            <a:ext cx="2834868" cy="2120116"/>
            <a:chOff x="1350077" y="3160276"/>
            <a:chExt cx="2834868" cy="2120116"/>
          </a:xfrm>
        </p:grpSpPr>
        <p:pic>
          <p:nvPicPr>
            <p:cNvPr id="49"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4410" b="8166"/>
            <a:stretch/>
          </p:blipFill>
          <p:spPr bwMode="auto">
            <a:xfrm>
              <a:off x="1377095" y="3160276"/>
              <a:ext cx="2788790" cy="21201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3" name="平行四辺形 72"/>
            <p:cNvSpPr/>
            <p:nvPr/>
          </p:nvSpPr>
          <p:spPr>
            <a:xfrm flipH="1">
              <a:off x="1350077" y="4470372"/>
              <a:ext cx="2834868" cy="775948"/>
            </a:xfrm>
            <a:prstGeom prst="parallelogram">
              <a:avLst>
                <a:gd name="adj" fmla="val 101631"/>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grpSp>
    </p:spTree>
    <p:extLst>
      <p:ext uri="{BB962C8B-B14F-4D97-AF65-F5344CB8AC3E}">
        <p14:creationId xmlns:p14="http://schemas.microsoft.com/office/powerpoint/2010/main" val="206147520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en-US" altLang="ja-JP" dirty="0" smtClean="0"/>
              <a:t>Periodic table</a:t>
            </a:r>
            <a:endParaRPr kumimoji="1" lang="ja-JP" altLang="en-US" dirty="0"/>
          </a:p>
        </p:txBody>
      </p:sp>
      <p:pic>
        <p:nvPicPr>
          <p:cNvPr id="3" name="Picture 2" descr="periodicj_z"/>
          <p:cNvPicPr>
            <a:picLocks noChangeAspect="1" noChangeArrowheads="1"/>
          </p:cNvPicPr>
          <p:nvPr/>
        </p:nvPicPr>
        <p:blipFill rotWithShape="1">
          <a:blip r:embed="rId2">
            <a:extLst>
              <a:ext uri="{28A0092B-C50C-407E-A947-70E740481C1C}">
                <a14:useLocalDpi xmlns:a14="http://schemas.microsoft.com/office/drawing/2010/main" val="0"/>
              </a:ext>
            </a:extLst>
          </a:blip>
          <a:srcRect l="3475" t="9185" r="4600" b="45407"/>
          <a:stretch/>
        </p:blipFill>
        <p:spPr bwMode="auto">
          <a:xfrm>
            <a:off x="232887" y="1448780"/>
            <a:ext cx="8346970" cy="333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円/楕円 1"/>
          <p:cNvSpPr/>
          <p:nvPr/>
        </p:nvSpPr>
        <p:spPr>
          <a:xfrm>
            <a:off x="6156176" y="4257092"/>
            <a:ext cx="756084" cy="68407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544433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en-US" altLang="ja-JP" dirty="0" err="1" smtClean="0"/>
              <a:t>Workfunction</a:t>
            </a:r>
            <a:endParaRPr kumimoji="1" lang="ja-JP" altLang="en-US" dirty="0"/>
          </a:p>
        </p:txBody>
      </p:sp>
      <p:sp>
        <p:nvSpPr>
          <p:cNvPr id="4" name="スライド番号プレースホルダー 3"/>
          <p:cNvSpPr>
            <a:spLocks noGrp="1"/>
          </p:cNvSpPr>
          <p:nvPr>
            <p:ph type="sldNum" sz="quarter" idx="12"/>
          </p:nvPr>
        </p:nvSpPr>
        <p:spPr/>
        <p:txBody>
          <a:bodyPr/>
          <a:lstStyle/>
          <a:p>
            <a:fld id="{8E85554F-C387-4861-A355-13F72218BF61}" type="slidenum">
              <a:rPr kumimoji="1" lang="ja-JP" altLang="en-US" smtClean="0"/>
              <a:t>72</a:t>
            </a:fld>
            <a:endParaRPr kumimoji="1" lang="ja-JP" altLang="en-US"/>
          </a:p>
        </p:txBody>
      </p:sp>
      <p:grpSp>
        <p:nvGrpSpPr>
          <p:cNvPr id="7" name="グループ化 6"/>
          <p:cNvGrpSpPr/>
          <p:nvPr/>
        </p:nvGrpSpPr>
        <p:grpSpPr>
          <a:xfrm>
            <a:off x="6642292" y="4074969"/>
            <a:ext cx="1685096" cy="861544"/>
            <a:chOff x="7009794" y="4445903"/>
            <a:chExt cx="1685096" cy="861544"/>
          </a:xfrm>
        </p:grpSpPr>
        <p:sp>
          <p:nvSpPr>
            <p:cNvPr id="8" name="正方形/長方形 7"/>
            <p:cNvSpPr/>
            <p:nvPr/>
          </p:nvSpPr>
          <p:spPr>
            <a:xfrm>
              <a:off x="7009794" y="5055475"/>
              <a:ext cx="1685096" cy="251972"/>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 name="グループ化 8"/>
            <p:cNvGrpSpPr/>
            <p:nvPr/>
          </p:nvGrpSpPr>
          <p:grpSpPr>
            <a:xfrm>
              <a:off x="7081940" y="4602224"/>
              <a:ext cx="416831" cy="552571"/>
              <a:chOff x="3832579" y="4600197"/>
              <a:chExt cx="416831" cy="552571"/>
            </a:xfrm>
          </p:grpSpPr>
          <p:grpSp>
            <p:nvGrpSpPr>
              <p:cNvPr id="24" name="グループ化 23"/>
              <p:cNvGrpSpPr/>
              <p:nvPr/>
            </p:nvGrpSpPr>
            <p:grpSpPr>
              <a:xfrm rot="19581384">
                <a:off x="3833184" y="4801928"/>
                <a:ext cx="416226" cy="350840"/>
                <a:chOff x="8642564" y="3022092"/>
                <a:chExt cx="773217" cy="651750"/>
              </a:xfrm>
            </p:grpSpPr>
            <p:sp>
              <p:nvSpPr>
                <p:cNvPr id="28" name="正方形/長方形 27"/>
                <p:cNvSpPr/>
                <p:nvPr/>
              </p:nvSpPr>
              <p:spPr>
                <a:xfrm>
                  <a:off x="8642564" y="3022092"/>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p:cNvSpPr/>
                <p:nvPr/>
              </p:nvSpPr>
              <p:spPr>
                <a:xfrm rot="4023175">
                  <a:off x="8999709" y="3257770"/>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5" name="グループ化 24"/>
              <p:cNvGrpSpPr/>
              <p:nvPr/>
            </p:nvGrpSpPr>
            <p:grpSpPr>
              <a:xfrm rot="19581384">
                <a:off x="3832579" y="4600197"/>
                <a:ext cx="416226" cy="350840"/>
                <a:chOff x="8642564" y="3022092"/>
                <a:chExt cx="773217" cy="651750"/>
              </a:xfrm>
            </p:grpSpPr>
            <p:sp>
              <p:nvSpPr>
                <p:cNvPr id="26" name="正方形/長方形 25"/>
                <p:cNvSpPr/>
                <p:nvPr/>
              </p:nvSpPr>
              <p:spPr>
                <a:xfrm>
                  <a:off x="8642564" y="3022092"/>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26"/>
                <p:cNvSpPr/>
                <p:nvPr/>
              </p:nvSpPr>
              <p:spPr>
                <a:xfrm rot="4023175">
                  <a:off x="8999709" y="3257770"/>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0" name="グループ化 9"/>
            <p:cNvGrpSpPr/>
            <p:nvPr/>
          </p:nvGrpSpPr>
          <p:grpSpPr>
            <a:xfrm>
              <a:off x="7696774" y="4445903"/>
              <a:ext cx="431215" cy="551324"/>
              <a:chOff x="4329726" y="3543807"/>
              <a:chExt cx="431215" cy="551324"/>
            </a:xfrm>
          </p:grpSpPr>
          <p:grpSp>
            <p:nvGrpSpPr>
              <p:cNvPr id="18" name="グループ化 17"/>
              <p:cNvGrpSpPr/>
              <p:nvPr/>
            </p:nvGrpSpPr>
            <p:grpSpPr>
              <a:xfrm rot="8799875">
                <a:off x="4329726" y="3744291"/>
                <a:ext cx="416226" cy="350840"/>
                <a:chOff x="8642564" y="3022092"/>
                <a:chExt cx="773217" cy="651750"/>
              </a:xfrm>
            </p:grpSpPr>
            <p:sp>
              <p:nvSpPr>
                <p:cNvPr id="22" name="正方形/長方形 21"/>
                <p:cNvSpPr/>
                <p:nvPr/>
              </p:nvSpPr>
              <p:spPr>
                <a:xfrm>
                  <a:off x="8642564" y="3022092"/>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p:cNvSpPr/>
                <p:nvPr/>
              </p:nvSpPr>
              <p:spPr>
                <a:xfrm rot="4023175">
                  <a:off x="8999709" y="3257770"/>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9" name="グループ化 18"/>
              <p:cNvGrpSpPr/>
              <p:nvPr/>
            </p:nvGrpSpPr>
            <p:grpSpPr>
              <a:xfrm rot="8799875">
                <a:off x="4344715" y="3543807"/>
                <a:ext cx="416226" cy="350840"/>
                <a:chOff x="8642564" y="3022092"/>
                <a:chExt cx="773217" cy="651750"/>
              </a:xfrm>
            </p:grpSpPr>
            <p:sp>
              <p:nvSpPr>
                <p:cNvPr id="20" name="正方形/長方形 19"/>
                <p:cNvSpPr/>
                <p:nvPr/>
              </p:nvSpPr>
              <p:spPr>
                <a:xfrm>
                  <a:off x="8642564" y="3022092"/>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p:cNvSpPr/>
                <p:nvPr/>
              </p:nvSpPr>
              <p:spPr>
                <a:xfrm rot="4023175">
                  <a:off x="8999709" y="3257770"/>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1" name="グループ化 10"/>
            <p:cNvGrpSpPr/>
            <p:nvPr/>
          </p:nvGrpSpPr>
          <p:grpSpPr>
            <a:xfrm>
              <a:off x="8247361" y="4600189"/>
              <a:ext cx="416831" cy="552571"/>
              <a:chOff x="4944213" y="4598162"/>
              <a:chExt cx="416831" cy="552571"/>
            </a:xfrm>
          </p:grpSpPr>
          <p:grpSp>
            <p:nvGrpSpPr>
              <p:cNvPr id="12" name="グループ化 11"/>
              <p:cNvGrpSpPr/>
              <p:nvPr/>
            </p:nvGrpSpPr>
            <p:grpSpPr>
              <a:xfrm rot="19581384">
                <a:off x="4944818" y="4799893"/>
                <a:ext cx="416226" cy="350840"/>
                <a:chOff x="8642564" y="3022092"/>
                <a:chExt cx="773217" cy="651750"/>
              </a:xfrm>
            </p:grpSpPr>
            <p:sp>
              <p:nvSpPr>
                <p:cNvPr id="16" name="正方形/長方形 15"/>
                <p:cNvSpPr/>
                <p:nvPr/>
              </p:nvSpPr>
              <p:spPr>
                <a:xfrm>
                  <a:off x="8642564" y="3022092"/>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p:cNvSpPr/>
                <p:nvPr/>
              </p:nvSpPr>
              <p:spPr>
                <a:xfrm rot="4023175">
                  <a:off x="8999709" y="3257770"/>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3" name="グループ化 12"/>
              <p:cNvGrpSpPr/>
              <p:nvPr/>
            </p:nvGrpSpPr>
            <p:grpSpPr>
              <a:xfrm rot="19581384">
                <a:off x="4944213" y="4598162"/>
                <a:ext cx="416226" cy="350840"/>
                <a:chOff x="8642564" y="3022092"/>
                <a:chExt cx="773217" cy="651750"/>
              </a:xfrm>
            </p:grpSpPr>
            <p:sp>
              <p:nvSpPr>
                <p:cNvPr id="14" name="正方形/長方形 13"/>
                <p:cNvSpPr/>
                <p:nvPr/>
              </p:nvSpPr>
              <p:spPr>
                <a:xfrm>
                  <a:off x="8642564" y="3022092"/>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a:xfrm rot="4023175">
                  <a:off x="8999709" y="3257770"/>
                  <a:ext cx="632065" cy="200079"/>
                </a:xfrm>
                <a:prstGeom prst="rect">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grpSp>
        <p:nvGrpSpPr>
          <p:cNvPr id="30" name="グループ化 29"/>
          <p:cNvGrpSpPr/>
          <p:nvPr/>
        </p:nvGrpSpPr>
        <p:grpSpPr>
          <a:xfrm>
            <a:off x="6631816" y="2102200"/>
            <a:ext cx="1693673" cy="823187"/>
            <a:chOff x="8239498" y="1843385"/>
            <a:chExt cx="3130375" cy="1521477"/>
          </a:xfrm>
        </p:grpSpPr>
        <p:sp>
          <p:nvSpPr>
            <p:cNvPr id="31" name="正方形/長方形 30"/>
            <p:cNvSpPr/>
            <p:nvPr/>
          </p:nvSpPr>
          <p:spPr>
            <a:xfrm>
              <a:off x="8239498" y="2896777"/>
              <a:ext cx="3130375" cy="468085"/>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2" name="グループ化 31"/>
            <p:cNvGrpSpPr/>
            <p:nvPr/>
          </p:nvGrpSpPr>
          <p:grpSpPr>
            <a:xfrm rot="19581384">
              <a:off x="8374647" y="2429533"/>
              <a:ext cx="773217" cy="651750"/>
              <a:chOff x="8642564" y="3022092"/>
              <a:chExt cx="773217" cy="651750"/>
            </a:xfrm>
          </p:grpSpPr>
          <p:sp>
            <p:nvSpPr>
              <p:cNvPr id="45" name="正方形/長方形 44"/>
              <p:cNvSpPr/>
              <p:nvPr/>
            </p:nvSpPr>
            <p:spPr>
              <a:xfrm>
                <a:off x="8642564" y="3022092"/>
                <a:ext cx="632065" cy="20007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正方形/長方形 45"/>
              <p:cNvSpPr/>
              <p:nvPr/>
            </p:nvSpPr>
            <p:spPr>
              <a:xfrm rot="4023175">
                <a:off x="8999709" y="3257770"/>
                <a:ext cx="632065" cy="20007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3" name="グループ化 32"/>
            <p:cNvGrpSpPr/>
            <p:nvPr/>
          </p:nvGrpSpPr>
          <p:grpSpPr>
            <a:xfrm rot="19581384">
              <a:off x="10539555" y="2425860"/>
              <a:ext cx="773217" cy="651750"/>
              <a:chOff x="8642564" y="3022092"/>
              <a:chExt cx="773217" cy="651750"/>
            </a:xfrm>
          </p:grpSpPr>
          <p:sp>
            <p:nvSpPr>
              <p:cNvPr id="43" name="正方形/長方形 42"/>
              <p:cNvSpPr/>
              <p:nvPr/>
            </p:nvSpPr>
            <p:spPr>
              <a:xfrm>
                <a:off x="8642564" y="3022092"/>
                <a:ext cx="632065" cy="20007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正方形/長方形 43"/>
              <p:cNvSpPr/>
              <p:nvPr/>
            </p:nvSpPr>
            <p:spPr>
              <a:xfrm rot="4023175">
                <a:off x="8999709" y="3257770"/>
                <a:ext cx="632065" cy="20007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4" name="グループ化 33"/>
            <p:cNvGrpSpPr/>
            <p:nvPr/>
          </p:nvGrpSpPr>
          <p:grpSpPr>
            <a:xfrm rot="19581384">
              <a:off x="9464731" y="2425408"/>
              <a:ext cx="773217" cy="651750"/>
              <a:chOff x="8642564" y="3022092"/>
              <a:chExt cx="773217" cy="651750"/>
            </a:xfrm>
          </p:grpSpPr>
          <p:sp>
            <p:nvSpPr>
              <p:cNvPr id="41" name="正方形/長方形 40"/>
              <p:cNvSpPr/>
              <p:nvPr/>
            </p:nvSpPr>
            <p:spPr>
              <a:xfrm>
                <a:off x="8642564" y="3022092"/>
                <a:ext cx="632065" cy="20007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p:cNvSpPr/>
              <p:nvPr/>
            </p:nvSpPr>
            <p:spPr>
              <a:xfrm rot="4023175">
                <a:off x="8999709" y="3257770"/>
                <a:ext cx="632065" cy="20007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5" name="グループ化 34"/>
            <p:cNvGrpSpPr/>
            <p:nvPr/>
          </p:nvGrpSpPr>
          <p:grpSpPr>
            <a:xfrm rot="8799875">
              <a:off x="8994840" y="1843385"/>
              <a:ext cx="773217" cy="651750"/>
              <a:chOff x="8642564" y="3022092"/>
              <a:chExt cx="773217" cy="651750"/>
            </a:xfrm>
          </p:grpSpPr>
          <p:sp>
            <p:nvSpPr>
              <p:cNvPr id="39" name="正方形/長方形 38"/>
              <p:cNvSpPr/>
              <p:nvPr/>
            </p:nvSpPr>
            <p:spPr>
              <a:xfrm>
                <a:off x="8642564" y="3022092"/>
                <a:ext cx="632065" cy="20007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正方形/長方形 39"/>
              <p:cNvSpPr/>
              <p:nvPr/>
            </p:nvSpPr>
            <p:spPr>
              <a:xfrm rot="4023175">
                <a:off x="8999709" y="3257770"/>
                <a:ext cx="632065" cy="20007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6" name="グループ化 35"/>
            <p:cNvGrpSpPr/>
            <p:nvPr/>
          </p:nvGrpSpPr>
          <p:grpSpPr>
            <a:xfrm rot="8799875">
              <a:off x="10076474" y="1850608"/>
              <a:ext cx="773217" cy="651750"/>
              <a:chOff x="8642564" y="3022092"/>
              <a:chExt cx="773217" cy="651750"/>
            </a:xfrm>
          </p:grpSpPr>
          <p:sp>
            <p:nvSpPr>
              <p:cNvPr id="37" name="正方形/長方形 36"/>
              <p:cNvSpPr/>
              <p:nvPr/>
            </p:nvSpPr>
            <p:spPr>
              <a:xfrm>
                <a:off x="8642564" y="3022092"/>
                <a:ext cx="632065" cy="20007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正方形/長方形 37"/>
              <p:cNvSpPr/>
              <p:nvPr/>
            </p:nvSpPr>
            <p:spPr>
              <a:xfrm rot="4023175">
                <a:off x="8999709" y="3257770"/>
                <a:ext cx="632065" cy="20007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47" name="正方形/長方形 46"/>
          <p:cNvSpPr/>
          <p:nvPr/>
        </p:nvSpPr>
        <p:spPr>
          <a:xfrm>
            <a:off x="6678913" y="4973106"/>
            <a:ext cx="1591201" cy="400110"/>
          </a:xfrm>
          <a:prstGeom prst="rect">
            <a:avLst/>
          </a:prstGeom>
        </p:spPr>
        <p:txBody>
          <a:bodyPr wrap="square">
            <a:spAutoFit/>
          </a:bodyPr>
          <a:lstStyle/>
          <a:p>
            <a:pPr algn="ctr"/>
            <a:r>
              <a:rPr lang="en-US" altLang="ja-JP" sz="2000" dirty="0" smtClean="0"/>
              <a:t>monoclinic</a:t>
            </a:r>
            <a:endParaRPr lang="ja-JP" altLang="en-US" sz="2000" dirty="0"/>
          </a:p>
        </p:txBody>
      </p:sp>
      <p:sp>
        <p:nvSpPr>
          <p:cNvPr id="48" name="正方形/長方形 47"/>
          <p:cNvSpPr/>
          <p:nvPr/>
        </p:nvSpPr>
        <p:spPr>
          <a:xfrm>
            <a:off x="6714792" y="2956882"/>
            <a:ext cx="1591201" cy="400110"/>
          </a:xfrm>
          <a:prstGeom prst="rect">
            <a:avLst/>
          </a:prstGeom>
        </p:spPr>
        <p:txBody>
          <a:bodyPr wrap="square">
            <a:spAutoFit/>
          </a:bodyPr>
          <a:lstStyle/>
          <a:p>
            <a:pPr algn="ctr"/>
            <a:r>
              <a:rPr lang="en-US" altLang="ja-JP" sz="2000" dirty="0" smtClean="0"/>
              <a:t>triclinic</a:t>
            </a:r>
            <a:endParaRPr lang="ja-JP" altLang="en-US" sz="2000" dirty="0"/>
          </a:p>
        </p:txBody>
      </p:sp>
      <p:sp>
        <p:nvSpPr>
          <p:cNvPr id="53" name="Line 5"/>
          <p:cNvSpPr>
            <a:spLocks noChangeShapeType="1"/>
          </p:cNvSpPr>
          <p:nvPr/>
        </p:nvSpPr>
        <p:spPr bwMode="auto">
          <a:xfrm>
            <a:off x="1381125" y="5337176"/>
            <a:ext cx="4489450"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4" name="Line 6"/>
          <p:cNvSpPr>
            <a:spLocks noChangeShapeType="1"/>
          </p:cNvSpPr>
          <p:nvPr/>
        </p:nvSpPr>
        <p:spPr bwMode="auto">
          <a:xfrm>
            <a:off x="1893888" y="5337176"/>
            <a:ext cx="0" cy="34925"/>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5" name="Line 7"/>
          <p:cNvSpPr>
            <a:spLocks noChangeShapeType="1"/>
          </p:cNvSpPr>
          <p:nvPr/>
        </p:nvSpPr>
        <p:spPr bwMode="auto">
          <a:xfrm>
            <a:off x="2768600" y="5337176"/>
            <a:ext cx="0" cy="34925"/>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6" name="Line 8"/>
          <p:cNvSpPr>
            <a:spLocks noChangeShapeType="1"/>
          </p:cNvSpPr>
          <p:nvPr/>
        </p:nvSpPr>
        <p:spPr bwMode="auto">
          <a:xfrm>
            <a:off x="3632200" y="5337176"/>
            <a:ext cx="0" cy="34925"/>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7" name="Line 9"/>
          <p:cNvSpPr>
            <a:spLocks noChangeShapeType="1"/>
          </p:cNvSpPr>
          <p:nvPr/>
        </p:nvSpPr>
        <p:spPr bwMode="auto">
          <a:xfrm>
            <a:off x="4495800" y="5337176"/>
            <a:ext cx="0" cy="34925"/>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8" name="Line 10"/>
          <p:cNvSpPr>
            <a:spLocks noChangeShapeType="1"/>
          </p:cNvSpPr>
          <p:nvPr/>
        </p:nvSpPr>
        <p:spPr bwMode="auto">
          <a:xfrm>
            <a:off x="5359400" y="5337176"/>
            <a:ext cx="0" cy="34925"/>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9" name="Line 11"/>
          <p:cNvSpPr>
            <a:spLocks noChangeShapeType="1"/>
          </p:cNvSpPr>
          <p:nvPr/>
        </p:nvSpPr>
        <p:spPr bwMode="auto">
          <a:xfrm>
            <a:off x="1462088" y="5337176"/>
            <a:ext cx="0" cy="79375"/>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0" name="Line 12"/>
          <p:cNvSpPr>
            <a:spLocks noChangeShapeType="1"/>
          </p:cNvSpPr>
          <p:nvPr/>
        </p:nvSpPr>
        <p:spPr bwMode="auto">
          <a:xfrm>
            <a:off x="2325688" y="5337176"/>
            <a:ext cx="0" cy="79375"/>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1" name="Line 13"/>
          <p:cNvSpPr>
            <a:spLocks noChangeShapeType="1"/>
          </p:cNvSpPr>
          <p:nvPr/>
        </p:nvSpPr>
        <p:spPr bwMode="auto">
          <a:xfrm>
            <a:off x="3189288" y="5337176"/>
            <a:ext cx="0" cy="79375"/>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2" name="Line 14"/>
          <p:cNvSpPr>
            <a:spLocks noChangeShapeType="1"/>
          </p:cNvSpPr>
          <p:nvPr/>
        </p:nvSpPr>
        <p:spPr bwMode="auto">
          <a:xfrm>
            <a:off x="4064000" y="5337176"/>
            <a:ext cx="0" cy="79375"/>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3" name="Line 15"/>
          <p:cNvSpPr>
            <a:spLocks noChangeShapeType="1"/>
          </p:cNvSpPr>
          <p:nvPr/>
        </p:nvSpPr>
        <p:spPr bwMode="auto">
          <a:xfrm>
            <a:off x="4927600" y="5337176"/>
            <a:ext cx="0" cy="79375"/>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4" name="Line 16"/>
          <p:cNvSpPr>
            <a:spLocks noChangeShapeType="1"/>
          </p:cNvSpPr>
          <p:nvPr/>
        </p:nvSpPr>
        <p:spPr bwMode="auto">
          <a:xfrm>
            <a:off x="5791200" y="5337176"/>
            <a:ext cx="0" cy="79375"/>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5" name="Line 17"/>
          <p:cNvSpPr>
            <a:spLocks noChangeShapeType="1"/>
          </p:cNvSpPr>
          <p:nvPr/>
        </p:nvSpPr>
        <p:spPr bwMode="auto">
          <a:xfrm flipV="1">
            <a:off x="1381125" y="1724026"/>
            <a:ext cx="0" cy="361315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6" name="Line 18"/>
          <p:cNvSpPr>
            <a:spLocks noChangeShapeType="1"/>
          </p:cNvSpPr>
          <p:nvPr/>
        </p:nvSpPr>
        <p:spPr bwMode="auto">
          <a:xfrm flipH="1">
            <a:off x="1347788" y="5337176"/>
            <a:ext cx="33338"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7" name="Line 19"/>
          <p:cNvSpPr>
            <a:spLocks noChangeShapeType="1"/>
          </p:cNvSpPr>
          <p:nvPr/>
        </p:nvSpPr>
        <p:spPr bwMode="auto">
          <a:xfrm flipH="1">
            <a:off x="1347788" y="4541838"/>
            <a:ext cx="33338"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8" name="Line 20"/>
          <p:cNvSpPr>
            <a:spLocks noChangeShapeType="1"/>
          </p:cNvSpPr>
          <p:nvPr/>
        </p:nvSpPr>
        <p:spPr bwMode="auto">
          <a:xfrm flipH="1">
            <a:off x="1347788" y="3735388"/>
            <a:ext cx="33338"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9" name="Line 21"/>
          <p:cNvSpPr>
            <a:spLocks noChangeShapeType="1"/>
          </p:cNvSpPr>
          <p:nvPr/>
        </p:nvSpPr>
        <p:spPr bwMode="auto">
          <a:xfrm flipH="1">
            <a:off x="1347788" y="2928938"/>
            <a:ext cx="33338"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0" name="Line 22"/>
          <p:cNvSpPr>
            <a:spLocks noChangeShapeType="1"/>
          </p:cNvSpPr>
          <p:nvPr/>
        </p:nvSpPr>
        <p:spPr bwMode="auto">
          <a:xfrm flipH="1">
            <a:off x="1347788" y="2133601"/>
            <a:ext cx="33338"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1" name="Line 23"/>
          <p:cNvSpPr>
            <a:spLocks noChangeShapeType="1"/>
          </p:cNvSpPr>
          <p:nvPr/>
        </p:nvSpPr>
        <p:spPr bwMode="auto">
          <a:xfrm flipH="1">
            <a:off x="1314450" y="4940301"/>
            <a:ext cx="66675"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2" name="Line 24"/>
          <p:cNvSpPr>
            <a:spLocks noChangeShapeType="1"/>
          </p:cNvSpPr>
          <p:nvPr/>
        </p:nvSpPr>
        <p:spPr bwMode="auto">
          <a:xfrm flipH="1">
            <a:off x="1314450" y="4132263"/>
            <a:ext cx="66675"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3" name="Line 25"/>
          <p:cNvSpPr>
            <a:spLocks noChangeShapeType="1"/>
          </p:cNvSpPr>
          <p:nvPr/>
        </p:nvSpPr>
        <p:spPr bwMode="auto">
          <a:xfrm flipH="1">
            <a:off x="1314450" y="3336926"/>
            <a:ext cx="66675"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4" name="Line 26"/>
          <p:cNvSpPr>
            <a:spLocks noChangeShapeType="1"/>
          </p:cNvSpPr>
          <p:nvPr/>
        </p:nvSpPr>
        <p:spPr bwMode="auto">
          <a:xfrm flipH="1">
            <a:off x="1314450" y="2530476"/>
            <a:ext cx="66675"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5" name="Line 27"/>
          <p:cNvSpPr>
            <a:spLocks noChangeShapeType="1"/>
          </p:cNvSpPr>
          <p:nvPr/>
        </p:nvSpPr>
        <p:spPr bwMode="auto">
          <a:xfrm flipH="1">
            <a:off x="1314450" y="1724026"/>
            <a:ext cx="66675" cy="0"/>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6" name="Rectangle 28"/>
          <p:cNvSpPr>
            <a:spLocks noChangeArrowheads="1"/>
          </p:cNvSpPr>
          <p:nvPr/>
        </p:nvSpPr>
        <p:spPr bwMode="auto">
          <a:xfrm>
            <a:off x="1404938" y="5427663"/>
            <a:ext cx="21590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6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0</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77" name="Rectangle 29"/>
          <p:cNvSpPr>
            <a:spLocks noChangeArrowheads="1"/>
          </p:cNvSpPr>
          <p:nvPr/>
        </p:nvSpPr>
        <p:spPr bwMode="auto">
          <a:xfrm>
            <a:off x="2279650" y="5427663"/>
            <a:ext cx="21590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6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1</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78" name="Rectangle 30"/>
          <p:cNvSpPr>
            <a:spLocks noChangeArrowheads="1"/>
          </p:cNvSpPr>
          <p:nvPr/>
        </p:nvSpPr>
        <p:spPr bwMode="auto">
          <a:xfrm>
            <a:off x="3143250" y="5427663"/>
            <a:ext cx="21590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6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2</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79" name="Rectangle 31"/>
          <p:cNvSpPr>
            <a:spLocks noChangeArrowheads="1"/>
          </p:cNvSpPr>
          <p:nvPr/>
        </p:nvSpPr>
        <p:spPr bwMode="auto">
          <a:xfrm>
            <a:off x="4006850" y="5427663"/>
            <a:ext cx="21590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6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3</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80" name="Rectangle 32"/>
          <p:cNvSpPr>
            <a:spLocks noChangeArrowheads="1"/>
          </p:cNvSpPr>
          <p:nvPr/>
        </p:nvSpPr>
        <p:spPr bwMode="auto">
          <a:xfrm>
            <a:off x="4870450" y="5427663"/>
            <a:ext cx="21590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6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4</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81" name="Rectangle 33"/>
          <p:cNvSpPr>
            <a:spLocks noChangeArrowheads="1"/>
          </p:cNvSpPr>
          <p:nvPr/>
        </p:nvSpPr>
        <p:spPr bwMode="auto">
          <a:xfrm>
            <a:off x="5734050" y="5427663"/>
            <a:ext cx="21590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6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5</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82" name="Rectangle 34"/>
          <p:cNvSpPr>
            <a:spLocks noChangeArrowheads="1"/>
          </p:cNvSpPr>
          <p:nvPr/>
        </p:nvSpPr>
        <p:spPr bwMode="auto">
          <a:xfrm>
            <a:off x="973138" y="4802188"/>
            <a:ext cx="398463"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6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4.2</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83" name="Rectangle 35"/>
          <p:cNvSpPr>
            <a:spLocks noChangeArrowheads="1"/>
          </p:cNvSpPr>
          <p:nvPr/>
        </p:nvSpPr>
        <p:spPr bwMode="auto">
          <a:xfrm>
            <a:off x="973138" y="4006851"/>
            <a:ext cx="398463"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6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4.3</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84" name="Rectangle 36"/>
          <p:cNvSpPr>
            <a:spLocks noChangeArrowheads="1"/>
          </p:cNvSpPr>
          <p:nvPr/>
        </p:nvSpPr>
        <p:spPr bwMode="auto">
          <a:xfrm>
            <a:off x="973138" y="3200401"/>
            <a:ext cx="398463"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6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4.4</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85" name="Rectangle 37"/>
          <p:cNvSpPr>
            <a:spLocks noChangeArrowheads="1"/>
          </p:cNvSpPr>
          <p:nvPr/>
        </p:nvSpPr>
        <p:spPr bwMode="auto">
          <a:xfrm>
            <a:off x="973138" y="2393951"/>
            <a:ext cx="398463"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6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4.5</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86" name="Rectangle 38"/>
          <p:cNvSpPr>
            <a:spLocks noChangeArrowheads="1"/>
          </p:cNvSpPr>
          <p:nvPr/>
        </p:nvSpPr>
        <p:spPr bwMode="auto">
          <a:xfrm>
            <a:off x="973138" y="1598613"/>
            <a:ext cx="398463"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6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4.6</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87" name="Freeform 39"/>
          <p:cNvSpPr>
            <a:spLocks/>
          </p:cNvSpPr>
          <p:nvPr/>
        </p:nvSpPr>
        <p:spPr bwMode="auto">
          <a:xfrm>
            <a:off x="1462088" y="2292351"/>
            <a:ext cx="4329113" cy="2328863"/>
          </a:xfrm>
          <a:custGeom>
            <a:avLst/>
            <a:gdLst>
              <a:gd name="T0" fmla="*/ 0 w 381"/>
              <a:gd name="T1" fmla="*/ 0 h 205"/>
              <a:gd name="T2" fmla="*/ 76 w 381"/>
              <a:gd name="T3" fmla="*/ 162 h 205"/>
              <a:gd name="T4" fmla="*/ 152 w 381"/>
              <a:gd name="T5" fmla="*/ 177 h 205"/>
              <a:gd name="T6" fmla="*/ 229 w 381"/>
              <a:gd name="T7" fmla="*/ 184 h 205"/>
              <a:gd name="T8" fmla="*/ 305 w 381"/>
              <a:gd name="T9" fmla="*/ 177 h 205"/>
              <a:gd name="T10" fmla="*/ 381 w 381"/>
              <a:gd name="T11" fmla="*/ 205 h 205"/>
            </a:gdLst>
            <a:ahLst/>
            <a:cxnLst>
              <a:cxn ang="0">
                <a:pos x="T0" y="T1"/>
              </a:cxn>
              <a:cxn ang="0">
                <a:pos x="T2" y="T3"/>
              </a:cxn>
              <a:cxn ang="0">
                <a:pos x="T4" y="T5"/>
              </a:cxn>
              <a:cxn ang="0">
                <a:pos x="T6" y="T7"/>
              </a:cxn>
              <a:cxn ang="0">
                <a:pos x="T8" y="T9"/>
              </a:cxn>
              <a:cxn ang="0">
                <a:pos x="T10" y="T11"/>
              </a:cxn>
            </a:cxnLst>
            <a:rect l="0" t="0" r="r" b="b"/>
            <a:pathLst>
              <a:path w="381" h="205">
                <a:moveTo>
                  <a:pt x="0" y="0"/>
                </a:moveTo>
                <a:lnTo>
                  <a:pt x="76" y="162"/>
                </a:lnTo>
                <a:lnTo>
                  <a:pt x="152" y="177"/>
                </a:lnTo>
                <a:lnTo>
                  <a:pt x="229" y="184"/>
                </a:lnTo>
                <a:lnTo>
                  <a:pt x="305" y="177"/>
                </a:lnTo>
                <a:lnTo>
                  <a:pt x="381" y="205"/>
                </a:lnTo>
              </a:path>
            </a:pathLst>
          </a:custGeom>
          <a:noFill/>
          <a:ln w="0">
            <a:solidFill>
              <a:srgbClr val="FF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88" name="Rectangle 40"/>
          <p:cNvSpPr>
            <a:spLocks noChangeArrowheads="1"/>
          </p:cNvSpPr>
          <p:nvPr/>
        </p:nvSpPr>
        <p:spPr bwMode="auto">
          <a:xfrm>
            <a:off x="1427163" y="2257426"/>
            <a:ext cx="90488" cy="80963"/>
          </a:xfrm>
          <a:prstGeom prst="rect">
            <a:avLst/>
          </a:prstGeom>
          <a:solidFill>
            <a:srgbClr val="FF0000"/>
          </a:solidFill>
          <a:ln w="11113">
            <a:solidFill>
              <a:srgbClr val="FF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89" name="Rectangle 41"/>
          <p:cNvSpPr>
            <a:spLocks noChangeArrowheads="1"/>
          </p:cNvSpPr>
          <p:nvPr/>
        </p:nvSpPr>
        <p:spPr bwMode="auto">
          <a:xfrm>
            <a:off x="2290763" y="4098926"/>
            <a:ext cx="90488" cy="90488"/>
          </a:xfrm>
          <a:prstGeom prst="rect">
            <a:avLst/>
          </a:prstGeom>
          <a:solidFill>
            <a:srgbClr val="FF0000"/>
          </a:solidFill>
          <a:ln w="11113">
            <a:solidFill>
              <a:srgbClr val="FF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0" name="Rectangle 42"/>
          <p:cNvSpPr>
            <a:spLocks noChangeArrowheads="1"/>
          </p:cNvSpPr>
          <p:nvPr/>
        </p:nvSpPr>
        <p:spPr bwMode="auto">
          <a:xfrm>
            <a:off x="3154363" y="4257676"/>
            <a:ext cx="90488" cy="90488"/>
          </a:xfrm>
          <a:prstGeom prst="rect">
            <a:avLst/>
          </a:prstGeom>
          <a:solidFill>
            <a:srgbClr val="FF0000"/>
          </a:solidFill>
          <a:ln w="11113">
            <a:solidFill>
              <a:srgbClr val="FF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1" name="Rectangle 43"/>
          <p:cNvSpPr>
            <a:spLocks noChangeArrowheads="1"/>
          </p:cNvSpPr>
          <p:nvPr/>
        </p:nvSpPr>
        <p:spPr bwMode="auto">
          <a:xfrm>
            <a:off x="4017963" y="4337051"/>
            <a:ext cx="90488" cy="90488"/>
          </a:xfrm>
          <a:prstGeom prst="rect">
            <a:avLst/>
          </a:prstGeom>
          <a:solidFill>
            <a:srgbClr val="FF0000"/>
          </a:solidFill>
          <a:ln w="11113">
            <a:solidFill>
              <a:srgbClr val="FF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2" name="Rectangle 44"/>
          <p:cNvSpPr>
            <a:spLocks noChangeArrowheads="1"/>
          </p:cNvSpPr>
          <p:nvPr/>
        </p:nvSpPr>
        <p:spPr bwMode="auto">
          <a:xfrm>
            <a:off x="4881563" y="4257676"/>
            <a:ext cx="92075" cy="90488"/>
          </a:xfrm>
          <a:prstGeom prst="rect">
            <a:avLst/>
          </a:prstGeom>
          <a:solidFill>
            <a:srgbClr val="FF0000"/>
          </a:solidFill>
          <a:ln w="11113">
            <a:solidFill>
              <a:srgbClr val="FF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3" name="Rectangle 45"/>
          <p:cNvSpPr>
            <a:spLocks noChangeArrowheads="1"/>
          </p:cNvSpPr>
          <p:nvPr/>
        </p:nvSpPr>
        <p:spPr bwMode="auto">
          <a:xfrm>
            <a:off x="5745163" y="4587876"/>
            <a:ext cx="92075" cy="79375"/>
          </a:xfrm>
          <a:prstGeom prst="rect">
            <a:avLst/>
          </a:prstGeom>
          <a:solidFill>
            <a:srgbClr val="FF0000"/>
          </a:solidFill>
          <a:ln w="11113">
            <a:solidFill>
              <a:srgbClr val="FF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4" name="Freeform 46"/>
          <p:cNvSpPr>
            <a:spLocks/>
          </p:cNvSpPr>
          <p:nvPr/>
        </p:nvSpPr>
        <p:spPr bwMode="auto">
          <a:xfrm>
            <a:off x="1462088" y="2530476"/>
            <a:ext cx="4329113" cy="1601788"/>
          </a:xfrm>
          <a:custGeom>
            <a:avLst/>
            <a:gdLst>
              <a:gd name="T0" fmla="*/ 0 w 381"/>
              <a:gd name="T1" fmla="*/ 0 h 141"/>
              <a:gd name="T2" fmla="*/ 76 w 381"/>
              <a:gd name="T3" fmla="*/ 141 h 141"/>
              <a:gd name="T4" fmla="*/ 152 w 381"/>
              <a:gd name="T5" fmla="*/ 0 h 141"/>
              <a:gd name="T6" fmla="*/ 229 w 381"/>
              <a:gd name="T7" fmla="*/ 0 h 141"/>
              <a:gd name="T8" fmla="*/ 305 w 381"/>
              <a:gd name="T9" fmla="*/ 0 h 141"/>
              <a:gd name="T10" fmla="*/ 381 w 381"/>
              <a:gd name="T11" fmla="*/ 0 h 141"/>
            </a:gdLst>
            <a:ahLst/>
            <a:cxnLst>
              <a:cxn ang="0">
                <a:pos x="T0" y="T1"/>
              </a:cxn>
              <a:cxn ang="0">
                <a:pos x="T2" y="T3"/>
              </a:cxn>
              <a:cxn ang="0">
                <a:pos x="T4" y="T5"/>
              </a:cxn>
              <a:cxn ang="0">
                <a:pos x="T6" y="T7"/>
              </a:cxn>
              <a:cxn ang="0">
                <a:pos x="T8" y="T9"/>
              </a:cxn>
              <a:cxn ang="0">
                <a:pos x="T10" y="T11"/>
              </a:cxn>
            </a:cxnLst>
            <a:rect l="0" t="0" r="r" b="b"/>
            <a:pathLst>
              <a:path w="381" h="141">
                <a:moveTo>
                  <a:pt x="0" y="0"/>
                </a:moveTo>
                <a:lnTo>
                  <a:pt x="76" y="141"/>
                </a:lnTo>
                <a:lnTo>
                  <a:pt x="152" y="0"/>
                </a:lnTo>
                <a:lnTo>
                  <a:pt x="229" y="0"/>
                </a:lnTo>
                <a:lnTo>
                  <a:pt x="305" y="0"/>
                </a:lnTo>
                <a:lnTo>
                  <a:pt x="381" y="0"/>
                </a:lnTo>
              </a:path>
            </a:pathLst>
          </a:custGeom>
          <a:noFill/>
          <a:ln w="0">
            <a:solidFill>
              <a:srgbClr val="0000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5" name="Freeform 47"/>
          <p:cNvSpPr>
            <a:spLocks/>
          </p:cNvSpPr>
          <p:nvPr/>
        </p:nvSpPr>
        <p:spPr bwMode="auto">
          <a:xfrm>
            <a:off x="1416050" y="2473326"/>
            <a:ext cx="101600" cy="92075"/>
          </a:xfrm>
          <a:custGeom>
            <a:avLst/>
            <a:gdLst>
              <a:gd name="T0" fmla="*/ 29 w 64"/>
              <a:gd name="T1" fmla="*/ 0 h 58"/>
              <a:gd name="T2" fmla="*/ 64 w 64"/>
              <a:gd name="T3" fmla="*/ 58 h 58"/>
              <a:gd name="T4" fmla="*/ 0 w 64"/>
              <a:gd name="T5" fmla="*/ 58 h 58"/>
              <a:gd name="T6" fmla="*/ 29 w 64"/>
              <a:gd name="T7" fmla="*/ 0 h 58"/>
            </a:gdLst>
            <a:ahLst/>
            <a:cxnLst>
              <a:cxn ang="0">
                <a:pos x="T0" y="T1"/>
              </a:cxn>
              <a:cxn ang="0">
                <a:pos x="T2" y="T3"/>
              </a:cxn>
              <a:cxn ang="0">
                <a:pos x="T4" y="T5"/>
              </a:cxn>
              <a:cxn ang="0">
                <a:pos x="T6" y="T7"/>
              </a:cxn>
            </a:cxnLst>
            <a:rect l="0" t="0" r="r" b="b"/>
            <a:pathLst>
              <a:path w="64" h="58">
                <a:moveTo>
                  <a:pt x="29" y="0"/>
                </a:moveTo>
                <a:lnTo>
                  <a:pt x="64" y="58"/>
                </a:lnTo>
                <a:lnTo>
                  <a:pt x="0" y="58"/>
                </a:lnTo>
                <a:lnTo>
                  <a:pt x="29" y="0"/>
                </a:lnTo>
                <a:close/>
              </a:path>
            </a:pathLst>
          </a:custGeom>
          <a:solidFill>
            <a:srgbClr val="0000FF"/>
          </a:solidFill>
          <a:ln w="11113">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6" name="Freeform 48"/>
          <p:cNvSpPr>
            <a:spLocks/>
          </p:cNvSpPr>
          <p:nvPr/>
        </p:nvSpPr>
        <p:spPr bwMode="auto">
          <a:xfrm>
            <a:off x="2279650" y="4076701"/>
            <a:ext cx="101600" cy="90488"/>
          </a:xfrm>
          <a:custGeom>
            <a:avLst/>
            <a:gdLst>
              <a:gd name="T0" fmla="*/ 29 w 64"/>
              <a:gd name="T1" fmla="*/ 0 h 57"/>
              <a:gd name="T2" fmla="*/ 64 w 64"/>
              <a:gd name="T3" fmla="*/ 57 h 57"/>
              <a:gd name="T4" fmla="*/ 0 w 64"/>
              <a:gd name="T5" fmla="*/ 57 h 57"/>
              <a:gd name="T6" fmla="*/ 29 w 64"/>
              <a:gd name="T7" fmla="*/ 0 h 57"/>
            </a:gdLst>
            <a:ahLst/>
            <a:cxnLst>
              <a:cxn ang="0">
                <a:pos x="T0" y="T1"/>
              </a:cxn>
              <a:cxn ang="0">
                <a:pos x="T2" y="T3"/>
              </a:cxn>
              <a:cxn ang="0">
                <a:pos x="T4" y="T5"/>
              </a:cxn>
              <a:cxn ang="0">
                <a:pos x="T6" y="T7"/>
              </a:cxn>
            </a:cxnLst>
            <a:rect l="0" t="0" r="r" b="b"/>
            <a:pathLst>
              <a:path w="64" h="57">
                <a:moveTo>
                  <a:pt x="29" y="0"/>
                </a:moveTo>
                <a:lnTo>
                  <a:pt x="64" y="57"/>
                </a:lnTo>
                <a:lnTo>
                  <a:pt x="0" y="57"/>
                </a:lnTo>
                <a:lnTo>
                  <a:pt x="29" y="0"/>
                </a:lnTo>
                <a:close/>
              </a:path>
            </a:pathLst>
          </a:custGeom>
          <a:solidFill>
            <a:srgbClr val="0000FF"/>
          </a:solidFill>
          <a:ln w="11113">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7" name="Freeform 49"/>
          <p:cNvSpPr>
            <a:spLocks/>
          </p:cNvSpPr>
          <p:nvPr/>
        </p:nvSpPr>
        <p:spPr bwMode="auto">
          <a:xfrm>
            <a:off x="3143250" y="2473326"/>
            <a:ext cx="101600" cy="92075"/>
          </a:xfrm>
          <a:custGeom>
            <a:avLst/>
            <a:gdLst>
              <a:gd name="T0" fmla="*/ 29 w 64"/>
              <a:gd name="T1" fmla="*/ 0 h 58"/>
              <a:gd name="T2" fmla="*/ 64 w 64"/>
              <a:gd name="T3" fmla="*/ 58 h 58"/>
              <a:gd name="T4" fmla="*/ 0 w 64"/>
              <a:gd name="T5" fmla="*/ 58 h 58"/>
              <a:gd name="T6" fmla="*/ 29 w 64"/>
              <a:gd name="T7" fmla="*/ 0 h 58"/>
            </a:gdLst>
            <a:ahLst/>
            <a:cxnLst>
              <a:cxn ang="0">
                <a:pos x="T0" y="T1"/>
              </a:cxn>
              <a:cxn ang="0">
                <a:pos x="T2" y="T3"/>
              </a:cxn>
              <a:cxn ang="0">
                <a:pos x="T4" y="T5"/>
              </a:cxn>
              <a:cxn ang="0">
                <a:pos x="T6" y="T7"/>
              </a:cxn>
            </a:cxnLst>
            <a:rect l="0" t="0" r="r" b="b"/>
            <a:pathLst>
              <a:path w="64" h="58">
                <a:moveTo>
                  <a:pt x="29" y="0"/>
                </a:moveTo>
                <a:lnTo>
                  <a:pt x="64" y="58"/>
                </a:lnTo>
                <a:lnTo>
                  <a:pt x="0" y="58"/>
                </a:lnTo>
                <a:lnTo>
                  <a:pt x="29" y="0"/>
                </a:lnTo>
                <a:close/>
              </a:path>
            </a:pathLst>
          </a:custGeom>
          <a:solidFill>
            <a:srgbClr val="0000FF"/>
          </a:solidFill>
          <a:ln w="11113">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8" name="Freeform 50"/>
          <p:cNvSpPr>
            <a:spLocks/>
          </p:cNvSpPr>
          <p:nvPr/>
        </p:nvSpPr>
        <p:spPr bwMode="auto">
          <a:xfrm>
            <a:off x="4006850" y="2473326"/>
            <a:ext cx="101600" cy="92075"/>
          </a:xfrm>
          <a:custGeom>
            <a:avLst/>
            <a:gdLst>
              <a:gd name="T0" fmla="*/ 36 w 64"/>
              <a:gd name="T1" fmla="*/ 0 h 58"/>
              <a:gd name="T2" fmla="*/ 64 w 64"/>
              <a:gd name="T3" fmla="*/ 58 h 58"/>
              <a:gd name="T4" fmla="*/ 0 w 64"/>
              <a:gd name="T5" fmla="*/ 58 h 58"/>
              <a:gd name="T6" fmla="*/ 36 w 64"/>
              <a:gd name="T7" fmla="*/ 0 h 58"/>
            </a:gdLst>
            <a:ahLst/>
            <a:cxnLst>
              <a:cxn ang="0">
                <a:pos x="T0" y="T1"/>
              </a:cxn>
              <a:cxn ang="0">
                <a:pos x="T2" y="T3"/>
              </a:cxn>
              <a:cxn ang="0">
                <a:pos x="T4" y="T5"/>
              </a:cxn>
              <a:cxn ang="0">
                <a:pos x="T6" y="T7"/>
              </a:cxn>
            </a:cxnLst>
            <a:rect l="0" t="0" r="r" b="b"/>
            <a:pathLst>
              <a:path w="64" h="58">
                <a:moveTo>
                  <a:pt x="36" y="0"/>
                </a:moveTo>
                <a:lnTo>
                  <a:pt x="64" y="58"/>
                </a:lnTo>
                <a:lnTo>
                  <a:pt x="0" y="58"/>
                </a:lnTo>
                <a:lnTo>
                  <a:pt x="36" y="0"/>
                </a:lnTo>
                <a:close/>
              </a:path>
            </a:pathLst>
          </a:custGeom>
          <a:solidFill>
            <a:srgbClr val="0000FF"/>
          </a:solidFill>
          <a:ln w="11113">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9" name="Freeform 51"/>
          <p:cNvSpPr>
            <a:spLocks/>
          </p:cNvSpPr>
          <p:nvPr/>
        </p:nvSpPr>
        <p:spPr bwMode="auto">
          <a:xfrm>
            <a:off x="4870450" y="2473326"/>
            <a:ext cx="103188" cy="92075"/>
          </a:xfrm>
          <a:custGeom>
            <a:avLst/>
            <a:gdLst>
              <a:gd name="T0" fmla="*/ 36 w 65"/>
              <a:gd name="T1" fmla="*/ 0 h 58"/>
              <a:gd name="T2" fmla="*/ 65 w 65"/>
              <a:gd name="T3" fmla="*/ 58 h 58"/>
              <a:gd name="T4" fmla="*/ 0 w 65"/>
              <a:gd name="T5" fmla="*/ 58 h 58"/>
              <a:gd name="T6" fmla="*/ 36 w 65"/>
              <a:gd name="T7" fmla="*/ 0 h 58"/>
            </a:gdLst>
            <a:ahLst/>
            <a:cxnLst>
              <a:cxn ang="0">
                <a:pos x="T0" y="T1"/>
              </a:cxn>
              <a:cxn ang="0">
                <a:pos x="T2" y="T3"/>
              </a:cxn>
              <a:cxn ang="0">
                <a:pos x="T4" y="T5"/>
              </a:cxn>
              <a:cxn ang="0">
                <a:pos x="T6" y="T7"/>
              </a:cxn>
            </a:cxnLst>
            <a:rect l="0" t="0" r="r" b="b"/>
            <a:pathLst>
              <a:path w="65" h="58">
                <a:moveTo>
                  <a:pt x="36" y="0"/>
                </a:moveTo>
                <a:lnTo>
                  <a:pt x="65" y="58"/>
                </a:lnTo>
                <a:lnTo>
                  <a:pt x="0" y="58"/>
                </a:lnTo>
                <a:lnTo>
                  <a:pt x="36" y="0"/>
                </a:lnTo>
                <a:close/>
              </a:path>
            </a:pathLst>
          </a:custGeom>
          <a:solidFill>
            <a:srgbClr val="0000FF"/>
          </a:solidFill>
          <a:ln w="11113">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0" name="Freeform 52"/>
          <p:cNvSpPr>
            <a:spLocks/>
          </p:cNvSpPr>
          <p:nvPr/>
        </p:nvSpPr>
        <p:spPr bwMode="auto">
          <a:xfrm>
            <a:off x="5734050" y="2473326"/>
            <a:ext cx="103188" cy="92075"/>
          </a:xfrm>
          <a:custGeom>
            <a:avLst/>
            <a:gdLst>
              <a:gd name="T0" fmla="*/ 36 w 65"/>
              <a:gd name="T1" fmla="*/ 0 h 58"/>
              <a:gd name="T2" fmla="*/ 65 w 65"/>
              <a:gd name="T3" fmla="*/ 58 h 58"/>
              <a:gd name="T4" fmla="*/ 0 w 65"/>
              <a:gd name="T5" fmla="*/ 58 h 58"/>
              <a:gd name="T6" fmla="*/ 36 w 65"/>
              <a:gd name="T7" fmla="*/ 0 h 58"/>
            </a:gdLst>
            <a:ahLst/>
            <a:cxnLst>
              <a:cxn ang="0">
                <a:pos x="T0" y="T1"/>
              </a:cxn>
              <a:cxn ang="0">
                <a:pos x="T2" y="T3"/>
              </a:cxn>
              <a:cxn ang="0">
                <a:pos x="T4" y="T5"/>
              </a:cxn>
              <a:cxn ang="0">
                <a:pos x="T6" y="T7"/>
              </a:cxn>
            </a:cxnLst>
            <a:rect l="0" t="0" r="r" b="b"/>
            <a:pathLst>
              <a:path w="65" h="58">
                <a:moveTo>
                  <a:pt x="36" y="0"/>
                </a:moveTo>
                <a:lnTo>
                  <a:pt x="65" y="58"/>
                </a:lnTo>
                <a:lnTo>
                  <a:pt x="0" y="58"/>
                </a:lnTo>
                <a:lnTo>
                  <a:pt x="36" y="0"/>
                </a:lnTo>
                <a:close/>
              </a:path>
            </a:pathLst>
          </a:custGeom>
          <a:solidFill>
            <a:srgbClr val="0000FF"/>
          </a:solidFill>
          <a:ln w="11113">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1" name="Rectangle 53"/>
          <p:cNvSpPr>
            <a:spLocks noChangeArrowheads="1"/>
          </p:cNvSpPr>
          <p:nvPr/>
        </p:nvSpPr>
        <p:spPr bwMode="auto">
          <a:xfrm rot="16200000">
            <a:off x="-57150" y="3309938"/>
            <a:ext cx="18065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6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work function (eV)</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102" name="Rectangle 54"/>
          <p:cNvSpPr>
            <a:spLocks noChangeArrowheads="1"/>
          </p:cNvSpPr>
          <p:nvPr/>
        </p:nvSpPr>
        <p:spPr bwMode="auto">
          <a:xfrm>
            <a:off x="2960688" y="5757863"/>
            <a:ext cx="1477963"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600" b="0" i="0" u="none" strike="noStrike" cap="none" normalizeH="0" baseline="0" smtClean="0">
                <a:ln>
                  <a:noFill/>
                </a:ln>
                <a:solidFill>
                  <a:srgbClr val="000000"/>
                </a:solidFill>
                <a:effectLst/>
                <a:latin typeface="Arial" pitchFamily="34" charset="0"/>
                <a:ea typeface="ＭＳ Ｐゴシック" pitchFamily="50" charset="-128"/>
                <a:cs typeface="ＭＳ Ｐゴシック" pitchFamily="50" charset="-128"/>
              </a:rPr>
              <a:t>thickness (ML)</a:t>
            </a:r>
            <a:endParaRPr kumimoji="1" lang="ja-JP" altLang="ja-JP" sz="1800" b="0" i="0" u="none" strike="noStrike" cap="none" normalizeH="0" baseline="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103" name="Rectangle 55"/>
          <p:cNvSpPr>
            <a:spLocks noChangeArrowheads="1"/>
          </p:cNvSpPr>
          <p:nvPr/>
        </p:nvSpPr>
        <p:spPr bwMode="auto">
          <a:xfrm>
            <a:off x="5432758" y="1958303"/>
            <a:ext cx="71788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800" b="1" i="0" u="none" strike="noStrike" cap="none" normalizeH="0" baseline="0" dirty="0" err="1" smtClean="0">
                <a:ln>
                  <a:noFill/>
                </a:ln>
                <a:solidFill>
                  <a:srgbClr val="0000FF"/>
                </a:solidFill>
                <a:effectLst/>
                <a:latin typeface="+mn-lt"/>
                <a:ea typeface="ＭＳ Ｐゴシック" pitchFamily="50" charset="-128"/>
                <a:cs typeface="ＭＳ Ｐゴシック" pitchFamily="50" charset="-128"/>
              </a:rPr>
              <a:t>PbPc</a:t>
            </a:r>
            <a:endParaRPr kumimoji="1" lang="ja-JP" altLang="ja-JP" sz="2800" b="1" i="0" u="none" strike="noStrike" cap="none" normalizeH="0" baseline="0" dirty="0" smtClean="0">
              <a:ln>
                <a:noFill/>
              </a:ln>
              <a:solidFill>
                <a:srgbClr val="0000FF"/>
              </a:solidFill>
              <a:effectLst/>
              <a:latin typeface="+mn-lt"/>
              <a:ea typeface="ＭＳ Ｐゴシック" pitchFamily="50" charset="-128"/>
              <a:cs typeface="ＭＳ Ｐゴシック" pitchFamily="50" charset="-128"/>
            </a:endParaRPr>
          </a:p>
        </p:txBody>
      </p:sp>
      <p:sp>
        <p:nvSpPr>
          <p:cNvPr id="104" name="Rectangle 56"/>
          <p:cNvSpPr>
            <a:spLocks noChangeArrowheads="1"/>
          </p:cNvSpPr>
          <p:nvPr/>
        </p:nvSpPr>
        <p:spPr bwMode="auto">
          <a:xfrm>
            <a:off x="5448735" y="3945490"/>
            <a:ext cx="6970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2800" b="1" i="0" u="none" strike="noStrike" cap="none" normalizeH="0" baseline="0" dirty="0" err="1" smtClean="0">
                <a:ln>
                  <a:noFill/>
                </a:ln>
                <a:solidFill>
                  <a:srgbClr val="FF0000"/>
                </a:solidFill>
                <a:effectLst/>
                <a:latin typeface="+mn-lt"/>
                <a:ea typeface="ＭＳ Ｐゴシック" pitchFamily="50" charset="-128"/>
                <a:cs typeface="ＭＳ Ｐゴシック" pitchFamily="50" charset="-128"/>
              </a:rPr>
              <a:t>SnPc</a:t>
            </a:r>
            <a:endParaRPr kumimoji="1" lang="ja-JP" altLang="ja-JP" sz="2800" b="1" i="0" u="none" strike="noStrike" cap="none" normalizeH="0" baseline="0" dirty="0" smtClean="0">
              <a:ln>
                <a:noFill/>
              </a:ln>
              <a:solidFill>
                <a:srgbClr val="FF0000"/>
              </a:solidFill>
              <a:effectLst/>
              <a:latin typeface="+mn-lt"/>
              <a:ea typeface="ＭＳ Ｐゴシック" pitchFamily="50" charset="-128"/>
              <a:cs typeface="ＭＳ Ｐゴシック" pitchFamily="50" charset="-128"/>
            </a:endParaRPr>
          </a:p>
        </p:txBody>
      </p:sp>
      <p:grpSp>
        <p:nvGrpSpPr>
          <p:cNvPr id="105" name="グループ化 104"/>
          <p:cNvGrpSpPr/>
          <p:nvPr/>
        </p:nvGrpSpPr>
        <p:grpSpPr>
          <a:xfrm>
            <a:off x="1874859" y="1608942"/>
            <a:ext cx="1693673" cy="508287"/>
            <a:chOff x="8239498" y="2425408"/>
            <a:chExt cx="3130375" cy="939454"/>
          </a:xfrm>
        </p:grpSpPr>
        <p:sp>
          <p:nvSpPr>
            <p:cNvPr id="106" name="正方形/長方形 105"/>
            <p:cNvSpPr/>
            <p:nvPr/>
          </p:nvSpPr>
          <p:spPr>
            <a:xfrm>
              <a:off x="8239498" y="2896777"/>
              <a:ext cx="3130375" cy="468085"/>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07" name="グループ化 106"/>
            <p:cNvGrpSpPr/>
            <p:nvPr/>
          </p:nvGrpSpPr>
          <p:grpSpPr>
            <a:xfrm rot="19581384">
              <a:off x="8374647" y="2429533"/>
              <a:ext cx="773217" cy="651750"/>
              <a:chOff x="8642564" y="3022092"/>
              <a:chExt cx="773217" cy="651750"/>
            </a:xfrm>
          </p:grpSpPr>
          <p:sp>
            <p:nvSpPr>
              <p:cNvPr id="120" name="正方形/長方形 119"/>
              <p:cNvSpPr/>
              <p:nvPr/>
            </p:nvSpPr>
            <p:spPr>
              <a:xfrm>
                <a:off x="8642564" y="3022092"/>
                <a:ext cx="632065" cy="20007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1" name="正方形/長方形 120"/>
              <p:cNvSpPr/>
              <p:nvPr/>
            </p:nvSpPr>
            <p:spPr>
              <a:xfrm rot="4023175">
                <a:off x="8999709" y="3257770"/>
                <a:ext cx="632065" cy="20007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08" name="グループ化 107"/>
            <p:cNvGrpSpPr/>
            <p:nvPr/>
          </p:nvGrpSpPr>
          <p:grpSpPr>
            <a:xfrm rot="19581384">
              <a:off x="10539555" y="2425860"/>
              <a:ext cx="773217" cy="651750"/>
              <a:chOff x="8642564" y="3022092"/>
              <a:chExt cx="773217" cy="651750"/>
            </a:xfrm>
          </p:grpSpPr>
          <p:sp>
            <p:nvSpPr>
              <p:cNvPr id="118" name="正方形/長方形 117"/>
              <p:cNvSpPr/>
              <p:nvPr/>
            </p:nvSpPr>
            <p:spPr>
              <a:xfrm>
                <a:off x="8642564" y="3022092"/>
                <a:ext cx="632065" cy="20007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9" name="正方形/長方形 118"/>
              <p:cNvSpPr/>
              <p:nvPr/>
            </p:nvSpPr>
            <p:spPr>
              <a:xfrm rot="4023175">
                <a:off x="8999709" y="3257770"/>
                <a:ext cx="632065" cy="20007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09" name="グループ化 108"/>
            <p:cNvGrpSpPr/>
            <p:nvPr/>
          </p:nvGrpSpPr>
          <p:grpSpPr>
            <a:xfrm rot="19581384">
              <a:off x="9464731" y="2425408"/>
              <a:ext cx="773217" cy="651750"/>
              <a:chOff x="8642564" y="3022092"/>
              <a:chExt cx="773217" cy="651750"/>
            </a:xfrm>
          </p:grpSpPr>
          <p:sp>
            <p:nvSpPr>
              <p:cNvPr id="116" name="正方形/長方形 115"/>
              <p:cNvSpPr/>
              <p:nvPr/>
            </p:nvSpPr>
            <p:spPr>
              <a:xfrm>
                <a:off x="8642564" y="3022092"/>
                <a:ext cx="632065" cy="20007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正方形/長方形 116"/>
              <p:cNvSpPr/>
              <p:nvPr/>
            </p:nvSpPr>
            <p:spPr>
              <a:xfrm rot="4023175">
                <a:off x="8999709" y="3257770"/>
                <a:ext cx="632065" cy="20007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Tree>
    <p:extLst>
      <p:ext uri="{BB962C8B-B14F-4D97-AF65-F5344CB8AC3E}">
        <p14:creationId xmlns:p14="http://schemas.microsoft.com/office/powerpoint/2010/main" val="350256394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kumimoji="1" lang="en-US" altLang="ja-JP" dirty="0" smtClean="0"/>
              <a:t>Molecular orbitals of </a:t>
            </a:r>
            <a:r>
              <a:rPr kumimoji="1" lang="en-US" altLang="ja-JP" dirty="0" err="1" smtClean="0"/>
              <a:t>SnPc</a:t>
            </a:r>
            <a:endParaRPr kumimoji="1" lang="ja-JP" altLang="en-US" dirty="0"/>
          </a:p>
        </p:txBody>
      </p:sp>
      <p:sp>
        <p:nvSpPr>
          <p:cNvPr id="4" name="スライド番号プレースホルダー 3"/>
          <p:cNvSpPr>
            <a:spLocks noGrp="1"/>
          </p:cNvSpPr>
          <p:nvPr>
            <p:ph type="sldNum" sz="quarter" idx="12"/>
          </p:nvPr>
        </p:nvSpPr>
        <p:spPr/>
        <p:txBody>
          <a:bodyPr/>
          <a:lstStyle/>
          <a:p>
            <a:fld id="{8E85554F-C387-4861-A355-13F72218BF61}" type="slidenum">
              <a:rPr kumimoji="1" lang="ja-JP" altLang="en-US" smtClean="0"/>
              <a:t>73</a:t>
            </a:fld>
            <a:endParaRPr kumimoji="1" lang="ja-JP" altLang="en-US"/>
          </a:p>
        </p:txBody>
      </p:sp>
      <p:grpSp>
        <p:nvGrpSpPr>
          <p:cNvPr id="15" name="グループ化 14"/>
          <p:cNvGrpSpPr/>
          <p:nvPr/>
        </p:nvGrpSpPr>
        <p:grpSpPr>
          <a:xfrm>
            <a:off x="611560" y="1501439"/>
            <a:ext cx="2193421" cy="4250981"/>
            <a:chOff x="6087722" y="1308651"/>
            <a:chExt cx="2193421" cy="4250981"/>
          </a:xfrm>
        </p:grpSpPr>
        <p:sp>
          <p:nvSpPr>
            <p:cNvPr id="6" name="テキスト ボックス 5"/>
            <p:cNvSpPr txBox="1"/>
            <p:nvPr/>
          </p:nvSpPr>
          <p:spPr>
            <a:xfrm>
              <a:off x="6215785" y="5036412"/>
              <a:ext cx="2054701" cy="523220"/>
            </a:xfrm>
            <a:prstGeom prst="rect">
              <a:avLst/>
            </a:prstGeom>
            <a:noFill/>
          </p:spPr>
          <p:txBody>
            <a:bodyPr wrap="square" rtlCol="0">
              <a:spAutoFit/>
            </a:bodyPr>
            <a:lstStyle/>
            <a:p>
              <a:pPr algn="ctr"/>
              <a:r>
                <a:rPr kumimoji="1" lang="en-US" altLang="ja-JP" sz="2800" dirty="0" smtClean="0">
                  <a:solidFill>
                    <a:srgbClr val="0000FF"/>
                  </a:solidFill>
                </a:rPr>
                <a:t>HOMO-1</a:t>
              </a:r>
            </a:p>
          </p:txBody>
        </p:sp>
        <p:pic>
          <p:nvPicPr>
            <p:cNvPr id="11" name="図 10"/>
            <p:cNvPicPr>
              <a:picLocks noChangeAspect="1"/>
            </p:cNvPicPr>
            <p:nvPr/>
          </p:nvPicPr>
          <p:blipFill rotWithShape="1">
            <a:blip r:embed="rId2"/>
            <a:srcRect l="2101" t="51508" r="78348" b="10350"/>
            <a:stretch/>
          </p:blipFill>
          <p:spPr>
            <a:xfrm>
              <a:off x="6215785" y="1308651"/>
              <a:ext cx="2065358" cy="1997180"/>
            </a:xfrm>
            <a:prstGeom prst="rect">
              <a:avLst/>
            </a:prstGeom>
          </p:spPr>
        </p:pic>
        <p:pic>
          <p:nvPicPr>
            <p:cNvPr id="12" name="図 11"/>
            <p:cNvPicPr>
              <a:picLocks noChangeAspect="1"/>
            </p:cNvPicPr>
            <p:nvPr/>
          </p:nvPicPr>
          <p:blipFill rotWithShape="1">
            <a:blip r:embed="rId2"/>
            <a:srcRect l="21821" t="63655" r="54228" b="16833"/>
            <a:stretch/>
          </p:blipFill>
          <p:spPr>
            <a:xfrm rot="10800000">
              <a:off x="6087722" y="3815192"/>
              <a:ext cx="2105461" cy="850216"/>
            </a:xfrm>
            <a:prstGeom prst="rect">
              <a:avLst/>
            </a:prstGeom>
          </p:spPr>
        </p:pic>
      </p:grpSp>
      <p:grpSp>
        <p:nvGrpSpPr>
          <p:cNvPr id="16" name="グループ化 15"/>
          <p:cNvGrpSpPr/>
          <p:nvPr/>
        </p:nvGrpSpPr>
        <p:grpSpPr>
          <a:xfrm>
            <a:off x="3147050" y="1455847"/>
            <a:ext cx="2307017" cy="4296573"/>
            <a:chOff x="3381124" y="1263059"/>
            <a:chExt cx="2307017" cy="4296573"/>
          </a:xfrm>
        </p:grpSpPr>
        <p:pic>
          <p:nvPicPr>
            <p:cNvPr id="7" name="図 6"/>
            <p:cNvPicPr>
              <a:picLocks noChangeAspect="1"/>
            </p:cNvPicPr>
            <p:nvPr/>
          </p:nvPicPr>
          <p:blipFill rotWithShape="1">
            <a:blip r:embed="rId2"/>
            <a:srcRect l="53982" t="51111" r="25790" b="10088"/>
            <a:stretch/>
          </p:blipFill>
          <p:spPr>
            <a:xfrm>
              <a:off x="3551337" y="1263059"/>
              <a:ext cx="2136804" cy="2031705"/>
            </a:xfrm>
            <a:prstGeom prst="rect">
              <a:avLst/>
            </a:prstGeom>
          </p:spPr>
        </p:pic>
        <p:sp>
          <p:nvSpPr>
            <p:cNvPr id="8" name="テキスト ボックス 7"/>
            <p:cNvSpPr txBox="1"/>
            <p:nvPr/>
          </p:nvSpPr>
          <p:spPr>
            <a:xfrm>
              <a:off x="3718256" y="5036412"/>
              <a:ext cx="1728582" cy="523220"/>
            </a:xfrm>
            <a:prstGeom prst="rect">
              <a:avLst/>
            </a:prstGeom>
            <a:noFill/>
          </p:spPr>
          <p:txBody>
            <a:bodyPr wrap="square" rtlCol="0">
              <a:spAutoFit/>
            </a:bodyPr>
            <a:lstStyle/>
            <a:p>
              <a:pPr algn="ctr"/>
              <a:r>
                <a:rPr lang="en-US" altLang="ja-JP" sz="2800" dirty="0" smtClean="0">
                  <a:solidFill>
                    <a:srgbClr val="0000FF"/>
                  </a:solidFill>
                </a:rPr>
                <a:t>HOMO</a:t>
              </a:r>
            </a:p>
          </p:txBody>
        </p:sp>
        <p:pic>
          <p:nvPicPr>
            <p:cNvPr id="13" name="図 12"/>
            <p:cNvPicPr>
              <a:picLocks noChangeAspect="1"/>
            </p:cNvPicPr>
            <p:nvPr/>
          </p:nvPicPr>
          <p:blipFill rotWithShape="1">
            <a:blip r:embed="rId2"/>
            <a:srcRect l="74665" t="64315" b="19883"/>
            <a:stretch/>
          </p:blipFill>
          <p:spPr>
            <a:xfrm rot="10800000">
              <a:off x="3381124" y="3923829"/>
              <a:ext cx="2227062" cy="688551"/>
            </a:xfrm>
            <a:prstGeom prst="rect">
              <a:avLst/>
            </a:prstGeom>
          </p:spPr>
        </p:pic>
      </p:grpSp>
      <p:grpSp>
        <p:nvGrpSpPr>
          <p:cNvPr id="17" name="グループ化 16"/>
          <p:cNvGrpSpPr/>
          <p:nvPr/>
        </p:nvGrpSpPr>
        <p:grpSpPr>
          <a:xfrm>
            <a:off x="5796136" y="1455847"/>
            <a:ext cx="2290879" cy="4296573"/>
            <a:chOff x="732814" y="1263059"/>
            <a:chExt cx="2290879" cy="4296573"/>
          </a:xfrm>
        </p:grpSpPr>
        <p:pic>
          <p:nvPicPr>
            <p:cNvPr id="9" name="図 8"/>
            <p:cNvPicPr>
              <a:picLocks noChangeAspect="1"/>
            </p:cNvPicPr>
            <p:nvPr/>
          </p:nvPicPr>
          <p:blipFill rotWithShape="1">
            <a:blip r:embed="rId2"/>
            <a:srcRect l="1673" t="5451" r="78423" b="56057"/>
            <a:stretch/>
          </p:blipFill>
          <p:spPr>
            <a:xfrm>
              <a:off x="921078" y="1263059"/>
              <a:ext cx="2102615" cy="2015514"/>
            </a:xfrm>
            <a:prstGeom prst="rect">
              <a:avLst/>
            </a:prstGeom>
          </p:spPr>
        </p:pic>
        <p:sp>
          <p:nvSpPr>
            <p:cNvPr id="10" name="テキスト ボックス 9"/>
            <p:cNvSpPr txBox="1"/>
            <p:nvPr/>
          </p:nvSpPr>
          <p:spPr>
            <a:xfrm>
              <a:off x="1073685" y="5036412"/>
              <a:ext cx="1728582" cy="523220"/>
            </a:xfrm>
            <a:prstGeom prst="rect">
              <a:avLst/>
            </a:prstGeom>
            <a:noFill/>
          </p:spPr>
          <p:txBody>
            <a:bodyPr wrap="square" rtlCol="0">
              <a:spAutoFit/>
            </a:bodyPr>
            <a:lstStyle/>
            <a:p>
              <a:pPr algn="ctr"/>
              <a:r>
                <a:rPr lang="en-US" altLang="ja-JP" sz="2800" dirty="0" smtClean="0">
                  <a:solidFill>
                    <a:srgbClr val="0000FF"/>
                  </a:solidFill>
                </a:rPr>
                <a:t>LUMO</a:t>
              </a:r>
            </a:p>
          </p:txBody>
        </p:sp>
        <p:pic>
          <p:nvPicPr>
            <p:cNvPr id="14" name="図 13"/>
            <p:cNvPicPr>
              <a:picLocks noChangeAspect="1"/>
            </p:cNvPicPr>
            <p:nvPr/>
          </p:nvPicPr>
          <p:blipFill rotWithShape="1">
            <a:blip r:embed="rId2"/>
            <a:srcRect l="21136" t="17175" r="53321" b="56057"/>
            <a:stretch/>
          </p:blipFill>
          <p:spPr>
            <a:xfrm rot="10800000">
              <a:off x="732814" y="3668167"/>
              <a:ext cx="2245317" cy="1166371"/>
            </a:xfrm>
            <a:prstGeom prst="rect">
              <a:avLst/>
            </a:prstGeom>
          </p:spPr>
        </p:pic>
      </p:grpSp>
      <p:sp>
        <p:nvSpPr>
          <p:cNvPr id="18" name="正方形/長方形 17"/>
          <p:cNvSpPr/>
          <p:nvPr/>
        </p:nvSpPr>
        <p:spPr>
          <a:xfrm>
            <a:off x="6195860" y="3561237"/>
            <a:ext cx="1448282" cy="523220"/>
          </a:xfrm>
          <a:prstGeom prst="rect">
            <a:avLst/>
          </a:prstGeom>
        </p:spPr>
        <p:txBody>
          <a:bodyPr wrap="none">
            <a:spAutoFit/>
          </a:bodyPr>
          <a:lstStyle/>
          <a:p>
            <a:pPr algn="ctr"/>
            <a:r>
              <a:rPr lang="en-US" altLang="ja-JP" sz="2800" dirty="0">
                <a:solidFill>
                  <a:srgbClr val="FF0000"/>
                </a:solidFill>
              </a:rPr>
              <a:t>π-orbital</a:t>
            </a:r>
            <a:endParaRPr lang="ja-JP" altLang="en-US" sz="2800" dirty="0">
              <a:solidFill>
                <a:srgbClr val="FF0000"/>
              </a:solidFill>
            </a:endParaRPr>
          </a:p>
        </p:txBody>
      </p:sp>
      <p:sp>
        <p:nvSpPr>
          <p:cNvPr id="19" name="正方形/長方形 18"/>
          <p:cNvSpPr/>
          <p:nvPr/>
        </p:nvSpPr>
        <p:spPr>
          <a:xfrm>
            <a:off x="3536326" y="3561237"/>
            <a:ext cx="1448282" cy="523220"/>
          </a:xfrm>
          <a:prstGeom prst="rect">
            <a:avLst/>
          </a:prstGeom>
        </p:spPr>
        <p:txBody>
          <a:bodyPr wrap="none">
            <a:spAutoFit/>
          </a:bodyPr>
          <a:lstStyle/>
          <a:p>
            <a:pPr algn="ctr"/>
            <a:r>
              <a:rPr lang="en-US" altLang="ja-JP" sz="2800" dirty="0">
                <a:solidFill>
                  <a:srgbClr val="FF0000"/>
                </a:solidFill>
              </a:rPr>
              <a:t>π-orbital</a:t>
            </a:r>
            <a:endParaRPr lang="ja-JP" altLang="en-US" sz="2800" dirty="0">
              <a:solidFill>
                <a:srgbClr val="FF0000"/>
              </a:solidFill>
            </a:endParaRPr>
          </a:p>
        </p:txBody>
      </p:sp>
      <p:sp>
        <p:nvSpPr>
          <p:cNvPr id="20" name="正方形/長方形 19"/>
          <p:cNvSpPr/>
          <p:nvPr/>
        </p:nvSpPr>
        <p:spPr>
          <a:xfrm>
            <a:off x="1187624" y="3561237"/>
            <a:ext cx="1016753" cy="523220"/>
          </a:xfrm>
          <a:prstGeom prst="rect">
            <a:avLst/>
          </a:prstGeom>
        </p:spPr>
        <p:txBody>
          <a:bodyPr wrap="none">
            <a:spAutoFit/>
          </a:bodyPr>
          <a:lstStyle/>
          <a:p>
            <a:pPr algn="ctr"/>
            <a:r>
              <a:rPr lang="en-US" altLang="ja-JP" sz="2800" dirty="0" smtClean="0">
                <a:solidFill>
                  <a:srgbClr val="FF0000"/>
                </a:solidFill>
              </a:rPr>
              <a:t>metal</a:t>
            </a:r>
            <a:endParaRPr lang="ja-JP" altLang="en-US" sz="2800" dirty="0">
              <a:solidFill>
                <a:srgbClr val="FF0000"/>
              </a:solidFill>
            </a:endParaRPr>
          </a:p>
        </p:txBody>
      </p:sp>
    </p:spTree>
    <p:extLst>
      <p:ext uri="{BB962C8B-B14F-4D97-AF65-F5344CB8AC3E}">
        <p14:creationId xmlns:p14="http://schemas.microsoft.com/office/powerpoint/2010/main" val="383459407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LEIPS appeared in </a:t>
            </a:r>
            <a:r>
              <a:rPr lang="ja-JP" altLang="ja-JP" dirty="0" smtClean="0"/>
              <a:t>comic </a:t>
            </a:r>
            <a:r>
              <a:rPr lang="ja-JP" altLang="ja-JP" dirty="0"/>
              <a:t>strips</a:t>
            </a:r>
            <a:endParaRPr kumimoji="1" lang="ja-JP" altLang="en-US" dirty="0"/>
          </a:p>
        </p:txBody>
      </p:sp>
      <p:pic>
        <p:nvPicPr>
          <p:cNvPr id="635906" name="Picture 2" descr="D:\papers\2014\201405日刊工業新聞漫画\公開版\144告知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052" y="4066100"/>
            <a:ext cx="7172324" cy="2619458"/>
          </a:xfrm>
          <a:prstGeom prst="rect">
            <a:avLst/>
          </a:prstGeom>
          <a:noFill/>
          <a:extLst>
            <a:ext uri="{909E8E84-426E-40DD-AFC4-6F175D3DCCD1}">
              <a14:hiddenFill xmlns:a14="http://schemas.microsoft.com/office/drawing/2010/main">
                <a:solidFill>
                  <a:srgbClr val="FFFFFF"/>
                </a:solidFill>
              </a14:hiddenFill>
            </a:ext>
          </a:extLst>
        </p:spPr>
      </p:pic>
      <p:pic>
        <p:nvPicPr>
          <p:cNvPr id="635907" name="Picture 3" descr="D:\papers\2014\201405日刊工業新聞漫画\公開版\143告知.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6692" y="1194810"/>
            <a:ext cx="6872768" cy="2871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4877546"/>
      </p:ext>
    </p:extLst>
  </p:cSld>
  <p:clrMapOvr>
    <a:masterClrMapping/>
  </p:clrMapOvr>
  <mc:AlternateContent xmlns:mc="http://schemas.openxmlformats.org/markup-compatibility/2006" xmlns:p14="http://schemas.microsoft.com/office/powerpoint/2010/main">
    <mc:Choice Requires="p14">
      <p:transition spd="slow" p14:dur="2000" advTm="6527"/>
    </mc:Choice>
    <mc:Fallback xmlns="">
      <p:transition spd="slow" advTm="6527"/>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kumimoji="1" lang="en-US" altLang="ja-JP" dirty="0" smtClean="0"/>
              <a:t>Organic Photovoltaic Cells</a:t>
            </a:r>
            <a:endParaRPr kumimoji="1" lang="ja-JP" altLang="en-US" dirty="0"/>
          </a:p>
        </p:txBody>
      </p:sp>
      <p:sp>
        <p:nvSpPr>
          <p:cNvPr id="73" name="テキスト ボックス 72"/>
          <p:cNvSpPr txBox="1"/>
          <p:nvPr/>
        </p:nvSpPr>
        <p:spPr>
          <a:xfrm>
            <a:off x="1082727" y="1693890"/>
            <a:ext cx="982962" cy="461665"/>
          </a:xfrm>
          <a:prstGeom prst="rect">
            <a:avLst/>
          </a:prstGeom>
          <a:noFill/>
        </p:spPr>
        <p:txBody>
          <a:bodyPr wrap="none" rtlCol="0">
            <a:spAutoFit/>
          </a:bodyPr>
          <a:lstStyle/>
          <a:p>
            <a:pPr algn="ctr"/>
            <a:r>
              <a:rPr kumimoji="1" lang="en-US" altLang="ja-JP" sz="2400" b="1" dirty="0" smtClean="0"/>
              <a:t>donor</a:t>
            </a:r>
          </a:p>
        </p:txBody>
      </p:sp>
      <p:sp>
        <p:nvSpPr>
          <p:cNvPr id="74" name="テキスト ボックス 73"/>
          <p:cNvSpPr txBox="1"/>
          <p:nvPr/>
        </p:nvSpPr>
        <p:spPr>
          <a:xfrm>
            <a:off x="7120899" y="1693890"/>
            <a:ext cx="1291316" cy="461665"/>
          </a:xfrm>
          <a:prstGeom prst="rect">
            <a:avLst/>
          </a:prstGeom>
          <a:noFill/>
        </p:spPr>
        <p:txBody>
          <a:bodyPr wrap="none" rtlCol="0">
            <a:spAutoFit/>
          </a:bodyPr>
          <a:lstStyle/>
          <a:p>
            <a:pPr algn="ctr"/>
            <a:r>
              <a:rPr lang="en-US" altLang="ja-JP" sz="2400" b="1" dirty="0" smtClean="0"/>
              <a:t>acceptor</a:t>
            </a:r>
            <a:endParaRPr kumimoji="1" lang="en-US" altLang="ja-JP" sz="2400" b="1" dirty="0" smtClean="0"/>
          </a:p>
        </p:txBody>
      </p:sp>
      <p:pic>
        <p:nvPicPr>
          <p:cNvPr id="108" name="Picture 3" descr="D:\Conference\2012\201207ＣＲＥＳＴ有機太陽電池シンポジウム\bis-PCBM704326.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6173" y="3955622"/>
            <a:ext cx="1155470" cy="985546"/>
          </a:xfrm>
          <a:prstGeom prst="rect">
            <a:avLst/>
          </a:prstGeom>
          <a:noFill/>
          <a:extLst>
            <a:ext uri="{909E8E84-426E-40DD-AFC4-6F175D3DCCD1}">
              <a14:hiddenFill xmlns:a14="http://schemas.microsoft.com/office/drawing/2010/main">
                <a:solidFill>
                  <a:srgbClr val="FFFFFF"/>
                </a:solidFill>
              </a14:hiddenFill>
            </a:ext>
          </a:extLst>
        </p:spPr>
      </p:pic>
      <p:grpSp>
        <p:nvGrpSpPr>
          <p:cNvPr id="4" name="グループ化 3"/>
          <p:cNvGrpSpPr/>
          <p:nvPr/>
        </p:nvGrpSpPr>
        <p:grpSpPr>
          <a:xfrm>
            <a:off x="6948264" y="2765294"/>
            <a:ext cx="671626" cy="977103"/>
            <a:chOff x="7177693" y="1554645"/>
            <a:chExt cx="671626" cy="977103"/>
          </a:xfrm>
        </p:grpSpPr>
        <p:pic>
          <p:nvPicPr>
            <p:cNvPr id="109" name="Picture 4" descr="D:\Conference\2012\201207ＣＲＥＳＴ有機太陽電池シンポジウム\C60 572500.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77693" y="1554645"/>
              <a:ext cx="671626" cy="635900"/>
            </a:xfrm>
            <a:prstGeom prst="rect">
              <a:avLst/>
            </a:prstGeom>
            <a:noFill/>
            <a:extLst>
              <a:ext uri="{909E8E84-426E-40DD-AFC4-6F175D3DCCD1}">
                <a14:hiddenFill xmlns:a14="http://schemas.microsoft.com/office/drawing/2010/main">
                  <a:solidFill>
                    <a:srgbClr val="FFFFFF"/>
                  </a:solidFill>
                </a14:hiddenFill>
              </a:ext>
            </a:extLst>
          </p:spPr>
        </p:pic>
        <p:sp>
          <p:nvSpPr>
            <p:cNvPr id="113" name="テキスト ボックス 112"/>
            <p:cNvSpPr txBox="1"/>
            <p:nvPr/>
          </p:nvSpPr>
          <p:spPr>
            <a:xfrm>
              <a:off x="7289627" y="2193194"/>
              <a:ext cx="431528" cy="338554"/>
            </a:xfrm>
            <a:prstGeom prst="rect">
              <a:avLst/>
            </a:prstGeom>
            <a:noFill/>
          </p:spPr>
          <p:txBody>
            <a:bodyPr wrap="none" rtlCol="0">
              <a:spAutoFit/>
            </a:bodyPr>
            <a:lstStyle/>
            <a:p>
              <a:r>
                <a:rPr kumimoji="1" lang="en-US" altLang="ja-JP" sz="1600" b="1" dirty="0" smtClean="0">
                  <a:solidFill>
                    <a:schemeClr val="tx2">
                      <a:lumMod val="50000"/>
                    </a:schemeClr>
                  </a:solidFill>
                </a:rPr>
                <a:t>C</a:t>
              </a:r>
              <a:r>
                <a:rPr kumimoji="1" lang="en-US" altLang="ja-JP" sz="1600" b="1" baseline="-25000" dirty="0" smtClean="0">
                  <a:solidFill>
                    <a:schemeClr val="tx2">
                      <a:lumMod val="50000"/>
                    </a:schemeClr>
                  </a:solidFill>
                </a:rPr>
                <a:t>60</a:t>
              </a:r>
              <a:endParaRPr kumimoji="1" lang="ja-JP" altLang="en-US" sz="1600" b="1" baseline="-25000" dirty="0">
                <a:solidFill>
                  <a:schemeClr val="tx2">
                    <a:lumMod val="50000"/>
                  </a:schemeClr>
                </a:solidFill>
              </a:endParaRPr>
            </a:p>
          </p:txBody>
        </p:sp>
      </p:grpSp>
      <p:grpSp>
        <p:nvGrpSpPr>
          <p:cNvPr id="2" name="グループ化 1"/>
          <p:cNvGrpSpPr/>
          <p:nvPr/>
        </p:nvGrpSpPr>
        <p:grpSpPr>
          <a:xfrm>
            <a:off x="7820740" y="2449763"/>
            <a:ext cx="1071740" cy="1303273"/>
            <a:chOff x="7659496" y="2547336"/>
            <a:chExt cx="1071740" cy="1303273"/>
          </a:xfrm>
        </p:grpSpPr>
        <p:pic>
          <p:nvPicPr>
            <p:cNvPr id="111" name="Picture 6" descr="D:\Conference\2012\201207ＣＲＥＳＴ有機太陽電池シンポジウム\PC61BM 684430.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59496" y="2547336"/>
              <a:ext cx="1071740" cy="950276"/>
            </a:xfrm>
            <a:prstGeom prst="rect">
              <a:avLst/>
            </a:prstGeom>
            <a:noFill/>
            <a:extLst>
              <a:ext uri="{909E8E84-426E-40DD-AFC4-6F175D3DCCD1}">
                <a14:hiddenFill xmlns:a14="http://schemas.microsoft.com/office/drawing/2010/main">
                  <a:solidFill>
                    <a:srgbClr val="FFFFFF"/>
                  </a:solidFill>
                </a14:hiddenFill>
              </a:ext>
            </a:extLst>
          </p:spPr>
        </p:pic>
        <p:sp>
          <p:nvSpPr>
            <p:cNvPr id="114" name="テキスト ボックス 113"/>
            <p:cNvSpPr txBox="1"/>
            <p:nvPr/>
          </p:nvSpPr>
          <p:spPr>
            <a:xfrm>
              <a:off x="7846553" y="3512055"/>
              <a:ext cx="697627" cy="338554"/>
            </a:xfrm>
            <a:prstGeom prst="rect">
              <a:avLst/>
            </a:prstGeom>
            <a:noFill/>
          </p:spPr>
          <p:txBody>
            <a:bodyPr wrap="none" rtlCol="0">
              <a:spAutoFit/>
            </a:bodyPr>
            <a:lstStyle/>
            <a:p>
              <a:r>
                <a:rPr kumimoji="1" lang="en-US" altLang="ja-JP" sz="1600" b="1" dirty="0" smtClean="0">
                  <a:solidFill>
                    <a:schemeClr val="tx2">
                      <a:lumMod val="50000"/>
                    </a:schemeClr>
                  </a:solidFill>
                </a:rPr>
                <a:t>PCBM</a:t>
              </a:r>
              <a:endParaRPr kumimoji="1" lang="ja-JP" altLang="en-US" sz="1600" b="1" dirty="0">
                <a:solidFill>
                  <a:schemeClr val="tx2">
                    <a:lumMod val="50000"/>
                  </a:schemeClr>
                </a:solidFill>
              </a:endParaRPr>
            </a:p>
          </p:txBody>
        </p:sp>
      </p:grpSp>
      <p:sp>
        <p:nvSpPr>
          <p:cNvPr id="117" name="テキスト ボックス 116"/>
          <p:cNvSpPr txBox="1"/>
          <p:nvPr/>
        </p:nvSpPr>
        <p:spPr>
          <a:xfrm>
            <a:off x="7291855" y="4962654"/>
            <a:ext cx="1002197" cy="338554"/>
          </a:xfrm>
          <a:prstGeom prst="rect">
            <a:avLst/>
          </a:prstGeom>
          <a:noFill/>
        </p:spPr>
        <p:txBody>
          <a:bodyPr wrap="none" rtlCol="0">
            <a:spAutoFit/>
          </a:bodyPr>
          <a:lstStyle/>
          <a:p>
            <a:r>
              <a:rPr kumimoji="1" lang="en-US" altLang="ja-JP" sz="1600" b="1" dirty="0" err="1" smtClean="0">
                <a:solidFill>
                  <a:schemeClr val="tx2">
                    <a:lumMod val="50000"/>
                  </a:schemeClr>
                </a:solidFill>
              </a:rPr>
              <a:t>bis</a:t>
            </a:r>
            <a:r>
              <a:rPr kumimoji="1" lang="en-US" altLang="ja-JP" sz="1600" b="1" dirty="0" smtClean="0">
                <a:solidFill>
                  <a:schemeClr val="tx2">
                    <a:lumMod val="50000"/>
                  </a:schemeClr>
                </a:solidFill>
              </a:rPr>
              <a:t>-PCBM</a:t>
            </a:r>
            <a:endParaRPr kumimoji="1" lang="ja-JP" altLang="en-US" sz="1600" b="1" dirty="0">
              <a:solidFill>
                <a:schemeClr val="tx2">
                  <a:lumMod val="50000"/>
                </a:schemeClr>
              </a:solidFill>
            </a:endParaRPr>
          </a:p>
        </p:txBody>
      </p:sp>
      <p:pic>
        <p:nvPicPr>
          <p:cNvPr id="123" name="Picture 2" descr="D:\Data\さきがけ\201112experiment1\20121206bisIndeneC60\aldrich.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96508" y="5482428"/>
            <a:ext cx="1680924" cy="682876"/>
          </a:xfrm>
          <a:prstGeom prst="rect">
            <a:avLst/>
          </a:prstGeom>
          <a:noFill/>
          <a:extLst>
            <a:ext uri="{909E8E84-426E-40DD-AFC4-6F175D3DCCD1}">
              <a14:hiddenFill xmlns:a14="http://schemas.microsoft.com/office/drawing/2010/main">
                <a:solidFill>
                  <a:srgbClr val="FFFFFF"/>
                </a:solidFill>
              </a14:hiddenFill>
            </a:ext>
          </a:extLst>
        </p:spPr>
      </p:pic>
      <p:sp>
        <p:nvSpPr>
          <p:cNvPr id="125" name="テキスト ボックス 124"/>
          <p:cNvSpPr txBox="1"/>
          <p:nvPr/>
        </p:nvSpPr>
        <p:spPr>
          <a:xfrm>
            <a:off x="7643652" y="6250698"/>
            <a:ext cx="586635" cy="338554"/>
          </a:xfrm>
          <a:prstGeom prst="rect">
            <a:avLst/>
          </a:prstGeom>
          <a:noFill/>
        </p:spPr>
        <p:txBody>
          <a:bodyPr wrap="none" rtlCol="0">
            <a:spAutoFit/>
          </a:bodyPr>
          <a:lstStyle/>
          <a:p>
            <a:r>
              <a:rPr kumimoji="1" lang="en-US" altLang="ja-JP" sz="1600" b="1" dirty="0" smtClean="0">
                <a:solidFill>
                  <a:schemeClr val="tx2">
                    <a:lumMod val="50000"/>
                  </a:schemeClr>
                </a:solidFill>
              </a:rPr>
              <a:t>ICBA</a:t>
            </a:r>
            <a:endParaRPr kumimoji="1" lang="ja-JP" altLang="en-US" sz="1600" b="1" dirty="0">
              <a:solidFill>
                <a:schemeClr val="tx2">
                  <a:lumMod val="50000"/>
                </a:schemeClr>
              </a:solidFill>
            </a:endParaRPr>
          </a:p>
        </p:txBody>
      </p:sp>
      <p:pic>
        <p:nvPicPr>
          <p:cNvPr id="126" name="Picture 2" descr="http://pubs.rsc.org/services/images/RSCpubs.ePlatform.Service.FreeContent.ImageService.svc/ImageService/Articleimage/2010/JM/b913168j/b913168j-f1.gif"/>
          <p:cNvPicPr>
            <a:picLocks noChangeAspect="1" noChangeArrowheads="1"/>
          </p:cNvPicPr>
          <p:nvPr/>
        </p:nvPicPr>
        <p:blipFill rotWithShape="1">
          <a:blip r:embed="rId7">
            <a:extLst>
              <a:ext uri="{28A0092B-C50C-407E-A947-70E740481C1C}">
                <a14:useLocalDpi xmlns:a14="http://schemas.microsoft.com/office/drawing/2010/main" val="0"/>
              </a:ext>
            </a:extLst>
          </a:blip>
          <a:srcRect l="55294" t="60695" r="28620" b="1"/>
          <a:stretch/>
        </p:blipFill>
        <p:spPr bwMode="auto">
          <a:xfrm>
            <a:off x="266157" y="2474105"/>
            <a:ext cx="1245503" cy="1242927"/>
          </a:xfrm>
          <a:prstGeom prst="rect">
            <a:avLst/>
          </a:prstGeom>
          <a:noFill/>
          <a:extLst>
            <a:ext uri="{909E8E84-426E-40DD-AFC4-6F175D3DCCD1}">
              <a14:hiddenFill xmlns:a14="http://schemas.microsoft.com/office/drawing/2010/main">
                <a:solidFill>
                  <a:srgbClr val="FFFFFF"/>
                </a:solidFill>
              </a14:hiddenFill>
            </a:ext>
          </a:extLst>
        </p:spPr>
      </p:pic>
      <p:pic>
        <p:nvPicPr>
          <p:cNvPr id="127" name="Picture 2" descr="http://pubs.rsc.org/services/images/RSCpubs.ePlatform.Service.FreeContent.ImageService.svc/ImageService/Articleimage/2010/JM/b913168j/b913168j-f1.gif"/>
          <p:cNvPicPr>
            <a:picLocks noChangeAspect="1" noChangeArrowheads="1"/>
          </p:cNvPicPr>
          <p:nvPr/>
        </p:nvPicPr>
        <p:blipFill rotWithShape="1">
          <a:blip r:embed="rId7">
            <a:extLst>
              <a:ext uri="{28A0092B-C50C-407E-A947-70E740481C1C}">
                <a14:useLocalDpi xmlns:a14="http://schemas.microsoft.com/office/drawing/2010/main" val="0"/>
              </a:ext>
            </a:extLst>
          </a:blip>
          <a:srcRect t="54848" r="74087"/>
          <a:stretch/>
        </p:blipFill>
        <p:spPr bwMode="auto">
          <a:xfrm>
            <a:off x="451900" y="5157192"/>
            <a:ext cx="1671828" cy="1287778"/>
          </a:xfrm>
          <a:prstGeom prst="rect">
            <a:avLst/>
          </a:prstGeom>
          <a:noFill/>
          <a:extLst>
            <a:ext uri="{909E8E84-426E-40DD-AFC4-6F175D3DCCD1}">
              <a14:hiddenFill xmlns:a14="http://schemas.microsoft.com/office/drawing/2010/main">
                <a:solidFill>
                  <a:srgbClr val="FFFFFF"/>
                </a:solidFill>
              </a14:hiddenFill>
            </a:ext>
          </a:extLst>
        </p:spPr>
      </p:pic>
      <p:pic>
        <p:nvPicPr>
          <p:cNvPr id="128" name="Picture 2" descr="http://pubs.rsc.org/services/images/RSCpubs.ePlatform.Service.FreeContent.ImageService.svc/ImageService/Articleimage/2010/JM/b913168j/b913168j-f1.gif"/>
          <p:cNvPicPr>
            <a:picLocks noChangeAspect="1" noChangeArrowheads="1"/>
          </p:cNvPicPr>
          <p:nvPr/>
        </p:nvPicPr>
        <p:blipFill rotWithShape="1">
          <a:blip r:embed="rId7">
            <a:extLst>
              <a:ext uri="{28A0092B-C50C-407E-A947-70E740481C1C}">
                <a14:useLocalDpi xmlns:a14="http://schemas.microsoft.com/office/drawing/2010/main" val="0"/>
              </a:ext>
            </a:extLst>
          </a:blip>
          <a:srcRect l="74788" t="9125" b="50000"/>
          <a:stretch/>
        </p:blipFill>
        <p:spPr bwMode="auto">
          <a:xfrm>
            <a:off x="361503" y="3811362"/>
            <a:ext cx="1626570" cy="1165810"/>
          </a:xfrm>
          <a:prstGeom prst="rect">
            <a:avLst/>
          </a:prstGeom>
          <a:noFill/>
          <a:extLst>
            <a:ext uri="{909E8E84-426E-40DD-AFC4-6F175D3DCCD1}">
              <a14:hiddenFill xmlns:a14="http://schemas.microsoft.com/office/drawing/2010/main">
                <a:solidFill>
                  <a:srgbClr val="FFFFFF"/>
                </a:solidFill>
              </a14:hiddenFill>
            </a:ext>
          </a:extLst>
        </p:spPr>
      </p:pic>
      <p:pic>
        <p:nvPicPr>
          <p:cNvPr id="129" name="Picture 2" descr="http://pubs.rsc.org/services/images/RSCpubs.ePlatform.Service.FreeContent.ImageService.svc/ImageService/Articleimage/2010/JM/b913168j/b913168j-f1.gif"/>
          <p:cNvPicPr>
            <a:picLocks noChangeAspect="1" noChangeArrowheads="1"/>
          </p:cNvPicPr>
          <p:nvPr/>
        </p:nvPicPr>
        <p:blipFill rotWithShape="1">
          <a:blip r:embed="rId7">
            <a:extLst>
              <a:ext uri="{28A0092B-C50C-407E-A947-70E740481C1C}">
                <a14:useLocalDpi xmlns:a14="http://schemas.microsoft.com/office/drawing/2010/main" val="0"/>
              </a:ext>
            </a:extLst>
          </a:blip>
          <a:srcRect l="31235" t="59490" r="49771"/>
          <a:stretch/>
        </p:blipFill>
        <p:spPr bwMode="auto">
          <a:xfrm>
            <a:off x="1331640" y="2417163"/>
            <a:ext cx="1358695" cy="1281049"/>
          </a:xfrm>
          <a:prstGeom prst="rect">
            <a:avLst/>
          </a:prstGeom>
          <a:noFill/>
          <a:extLst>
            <a:ext uri="{909E8E84-426E-40DD-AFC4-6F175D3DCCD1}">
              <a14:hiddenFill xmlns:a14="http://schemas.microsoft.com/office/drawing/2010/main">
                <a:solidFill>
                  <a:srgbClr val="FFFFFF"/>
                </a:solidFill>
              </a14:hiddenFill>
            </a:ext>
          </a:extLst>
        </p:spPr>
      </p:pic>
      <p:grpSp>
        <p:nvGrpSpPr>
          <p:cNvPr id="5" name="グループ化 4"/>
          <p:cNvGrpSpPr/>
          <p:nvPr/>
        </p:nvGrpSpPr>
        <p:grpSpPr>
          <a:xfrm>
            <a:off x="2555776" y="2160573"/>
            <a:ext cx="4283940" cy="3104631"/>
            <a:chOff x="2588861" y="2622404"/>
            <a:chExt cx="4283940" cy="3104631"/>
          </a:xfrm>
        </p:grpSpPr>
        <p:sp>
          <p:nvSpPr>
            <p:cNvPr id="34" name="正方形/長方形 33"/>
            <p:cNvSpPr/>
            <p:nvPr/>
          </p:nvSpPr>
          <p:spPr>
            <a:xfrm>
              <a:off x="3442061" y="4455752"/>
              <a:ext cx="1241031" cy="589784"/>
            </a:xfrm>
            <a:prstGeom prst="rect">
              <a:avLst/>
            </a:prstGeom>
            <a:solidFill>
              <a:schemeClr val="accent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正方形/長方形 34"/>
            <p:cNvSpPr/>
            <p:nvPr/>
          </p:nvSpPr>
          <p:spPr>
            <a:xfrm>
              <a:off x="3447013" y="2622404"/>
              <a:ext cx="1241031" cy="660006"/>
            </a:xfrm>
            <a:prstGeom prst="rect">
              <a:avLst/>
            </a:prstGeom>
            <a:solidFill>
              <a:schemeClr val="accent2"/>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p:cNvSpPr/>
            <p:nvPr/>
          </p:nvSpPr>
          <p:spPr>
            <a:xfrm>
              <a:off x="4829059" y="2853172"/>
              <a:ext cx="1199124" cy="649239"/>
            </a:xfrm>
            <a:prstGeom prst="rect">
              <a:avLst/>
            </a:prstGeom>
            <a:solidFill>
              <a:schemeClr val="accent2"/>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p:cNvSpPr/>
            <p:nvPr/>
          </p:nvSpPr>
          <p:spPr>
            <a:xfrm>
              <a:off x="4829059" y="4822423"/>
              <a:ext cx="1199124" cy="660005"/>
            </a:xfrm>
            <a:prstGeom prst="rect">
              <a:avLst/>
            </a:prstGeom>
            <a:solidFill>
              <a:schemeClr val="accent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円/楕円 44"/>
            <p:cNvSpPr/>
            <p:nvPr/>
          </p:nvSpPr>
          <p:spPr>
            <a:xfrm>
              <a:off x="4937222" y="3244187"/>
              <a:ext cx="216000" cy="216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a:t>
              </a:r>
              <a:endParaRPr kumimoji="1" lang="ja-JP" altLang="en-US" dirty="0">
                <a:solidFill>
                  <a:schemeClr val="tx1"/>
                </a:solidFill>
              </a:endParaRPr>
            </a:p>
          </p:txBody>
        </p:sp>
        <p:sp>
          <p:nvSpPr>
            <p:cNvPr id="48" name="円弧 47"/>
            <p:cNvSpPr/>
            <p:nvPr/>
          </p:nvSpPr>
          <p:spPr>
            <a:xfrm>
              <a:off x="3636594" y="3942416"/>
              <a:ext cx="41527" cy="46561"/>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2" name="稲妻 51"/>
            <p:cNvSpPr/>
            <p:nvPr/>
          </p:nvSpPr>
          <p:spPr>
            <a:xfrm>
              <a:off x="3269842" y="3435711"/>
              <a:ext cx="1169124" cy="796473"/>
            </a:xfrm>
            <a:prstGeom prst="lightningBolt">
              <a:avLst/>
            </a:prstGeom>
            <a:solidFill>
              <a:srgbClr val="D7D2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ja-JP" dirty="0" smtClean="0">
                  <a:solidFill>
                    <a:srgbClr val="FF0000"/>
                  </a:solidFill>
                </a:rPr>
                <a:t>photon</a:t>
              </a:r>
              <a:endParaRPr kumimoji="1" lang="ja-JP" altLang="en-US" dirty="0">
                <a:solidFill>
                  <a:srgbClr val="FF0000"/>
                </a:solidFill>
              </a:endParaRPr>
            </a:p>
          </p:txBody>
        </p:sp>
        <p:sp>
          <p:nvSpPr>
            <p:cNvPr id="56" name="円/楕円 55"/>
            <p:cNvSpPr/>
            <p:nvPr/>
          </p:nvSpPr>
          <p:spPr>
            <a:xfrm>
              <a:off x="3599892" y="4455753"/>
              <a:ext cx="216000" cy="216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a:t>
              </a:r>
              <a:endParaRPr kumimoji="1" lang="ja-JP" altLang="en-US" dirty="0">
                <a:solidFill>
                  <a:schemeClr val="tx1"/>
                </a:solidFill>
              </a:endParaRPr>
            </a:p>
          </p:txBody>
        </p:sp>
        <p:cxnSp>
          <p:nvCxnSpPr>
            <p:cNvPr id="58" name="直線矢印コネクタ 57"/>
            <p:cNvCxnSpPr/>
            <p:nvPr/>
          </p:nvCxnSpPr>
          <p:spPr>
            <a:xfrm rot="5400000">
              <a:off x="3956108" y="3868359"/>
              <a:ext cx="1101752" cy="1443"/>
            </a:xfrm>
            <a:prstGeom prst="straightConnector1">
              <a:avLst/>
            </a:prstGeom>
            <a:ln w="28575">
              <a:solidFill>
                <a:schemeClr val="bg2">
                  <a:lumMod val="25000"/>
                </a:schemeClr>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59" name="円/楕円 58"/>
            <p:cNvSpPr/>
            <p:nvPr/>
          </p:nvSpPr>
          <p:spPr>
            <a:xfrm>
              <a:off x="4408209" y="3063341"/>
              <a:ext cx="216000" cy="216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a:t>
              </a:r>
              <a:endParaRPr kumimoji="1" lang="ja-JP" altLang="en-US" dirty="0">
                <a:solidFill>
                  <a:schemeClr val="tx1"/>
                </a:solidFill>
              </a:endParaRPr>
            </a:p>
          </p:txBody>
        </p:sp>
        <p:sp>
          <p:nvSpPr>
            <p:cNvPr id="60" name="円/楕円 59"/>
            <p:cNvSpPr/>
            <p:nvPr/>
          </p:nvSpPr>
          <p:spPr>
            <a:xfrm>
              <a:off x="4408209" y="4465950"/>
              <a:ext cx="216000" cy="216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a:t>
              </a:r>
              <a:endParaRPr kumimoji="1" lang="ja-JP" altLang="en-US" dirty="0">
                <a:solidFill>
                  <a:schemeClr val="tx1"/>
                </a:solidFill>
              </a:endParaRPr>
            </a:p>
          </p:txBody>
        </p:sp>
        <p:sp>
          <p:nvSpPr>
            <p:cNvPr id="61" name="フリーフォーム 60"/>
            <p:cNvSpPr/>
            <p:nvPr/>
          </p:nvSpPr>
          <p:spPr>
            <a:xfrm rot="21425491">
              <a:off x="4615139" y="3154008"/>
              <a:ext cx="238630" cy="148108"/>
            </a:xfrm>
            <a:custGeom>
              <a:avLst/>
              <a:gdLst>
                <a:gd name="connsiteX0" fmla="*/ 0 w 383458"/>
                <a:gd name="connsiteY0" fmla="*/ 0 h 147484"/>
                <a:gd name="connsiteX1" fmla="*/ 206477 w 383458"/>
                <a:gd name="connsiteY1" fmla="*/ 29497 h 147484"/>
                <a:gd name="connsiteX2" fmla="*/ 383458 w 383458"/>
                <a:gd name="connsiteY2" fmla="*/ 147484 h 147484"/>
              </a:gdLst>
              <a:ahLst/>
              <a:cxnLst>
                <a:cxn ang="0">
                  <a:pos x="connsiteX0" y="connsiteY0"/>
                </a:cxn>
                <a:cxn ang="0">
                  <a:pos x="connsiteX1" y="connsiteY1"/>
                </a:cxn>
                <a:cxn ang="0">
                  <a:pos x="connsiteX2" y="connsiteY2"/>
                </a:cxn>
              </a:cxnLst>
              <a:rect l="l" t="t" r="r" b="b"/>
              <a:pathLst>
                <a:path w="383458" h="147484">
                  <a:moveTo>
                    <a:pt x="0" y="0"/>
                  </a:moveTo>
                  <a:cubicBezTo>
                    <a:pt x="71283" y="2458"/>
                    <a:pt x="142567" y="4916"/>
                    <a:pt x="206477" y="29497"/>
                  </a:cubicBezTo>
                  <a:cubicBezTo>
                    <a:pt x="270387" y="54078"/>
                    <a:pt x="326922" y="100781"/>
                    <a:pt x="383458" y="147484"/>
                  </a:cubicBezTo>
                </a:path>
              </a:pathLst>
            </a:custGeom>
            <a:ln w="19050">
              <a:solidFill>
                <a:schemeClr val="tx2">
                  <a:lumMod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77" name="円/楕円 76"/>
            <p:cNvSpPr/>
            <p:nvPr/>
          </p:nvSpPr>
          <p:spPr>
            <a:xfrm>
              <a:off x="5724152" y="3248980"/>
              <a:ext cx="216000" cy="2160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a:t>
              </a:r>
              <a:endParaRPr kumimoji="1" lang="ja-JP" altLang="en-US" dirty="0">
                <a:solidFill>
                  <a:schemeClr val="tx1"/>
                </a:solidFill>
              </a:endParaRPr>
            </a:p>
          </p:txBody>
        </p:sp>
        <p:cxnSp>
          <p:nvCxnSpPr>
            <p:cNvPr id="78" name="直線矢印コネクタ 77"/>
            <p:cNvCxnSpPr>
              <a:stCxn id="45" idx="6"/>
            </p:cNvCxnSpPr>
            <p:nvPr/>
          </p:nvCxnSpPr>
          <p:spPr>
            <a:xfrm>
              <a:off x="5153222" y="3352187"/>
              <a:ext cx="130429" cy="2976"/>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1" name="直線矢印コネクタ 80"/>
            <p:cNvCxnSpPr/>
            <p:nvPr/>
          </p:nvCxnSpPr>
          <p:spPr>
            <a:xfrm flipH="1">
              <a:off x="4259184" y="4588431"/>
              <a:ext cx="147437" cy="582"/>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2" name="テキスト ボックス 81"/>
            <p:cNvSpPr txBox="1"/>
            <p:nvPr/>
          </p:nvSpPr>
          <p:spPr>
            <a:xfrm>
              <a:off x="3754554" y="2851359"/>
              <a:ext cx="588678" cy="314769"/>
            </a:xfrm>
            <a:prstGeom prst="rect">
              <a:avLst/>
            </a:prstGeom>
            <a:noFill/>
          </p:spPr>
          <p:txBody>
            <a:bodyPr wrap="none" rtlCol="0">
              <a:spAutoFit/>
            </a:bodyPr>
            <a:lstStyle/>
            <a:p>
              <a:pPr algn="ctr"/>
              <a:r>
                <a:rPr kumimoji="1" lang="en-US" altLang="ja-JP" dirty="0" smtClean="0">
                  <a:solidFill>
                    <a:schemeClr val="bg1"/>
                  </a:solidFill>
                </a:rPr>
                <a:t>LUMO</a:t>
              </a:r>
            </a:p>
          </p:txBody>
        </p:sp>
        <p:sp>
          <p:nvSpPr>
            <p:cNvPr id="83" name="テキスト ボックス 82"/>
            <p:cNvSpPr txBox="1"/>
            <p:nvPr/>
          </p:nvSpPr>
          <p:spPr>
            <a:xfrm>
              <a:off x="5134932" y="4899336"/>
              <a:ext cx="631423" cy="314769"/>
            </a:xfrm>
            <a:prstGeom prst="rect">
              <a:avLst/>
            </a:prstGeom>
            <a:noFill/>
          </p:spPr>
          <p:txBody>
            <a:bodyPr wrap="none" rtlCol="0">
              <a:spAutoFit/>
            </a:bodyPr>
            <a:lstStyle/>
            <a:p>
              <a:pPr algn="ctr"/>
              <a:r>
                <a:rPr kumimoji="1" lang="en-US" altLang="ja-JP" dirty="0" smtClean="0">
                  <a:solidFill>
                    <a:schemeClr val="bg1"/>
                  </a:solidFill>
                </a:rPr>
                <a:t>HOMO</a:t>
              </a:r>
            </a:p>
          </p:txBody>
        </p:sp>
        <p:sp>
          <p:nvSpPr>
            <p:cNvPr id="84" name="テキスト ボックス 83"/>
            <p:cNvSpPr txBox="1"/>
            <p:nvPr/>
          </p:nvSpPr>
          <p:spPr>
            <a:xfrm>
              <a:off x="5150310" y="2935495"/>
              <a:ext cx="588678" cy="314769"/>
            </a:xfrm>
            <a:prstGeom prst="rect">
              <a:avLst/>
            </a:prstGeom>
            <a:noFill/>
          </p:spPr>
          <p:txBody>
            <a:bodyPr wrap="none" rtlCol="0">
              <a:spAutoFit/>
            </a:bodyPr>
            <a:lstStyle/>
            <a:p>
              <a:pPr algn="ctr"/>
              <a:r>
                <a:rPr kumimoji="1" lang="en-US" altLang="ja-JP" dirty="0" smtClean="0">
                  <a:solidFill>
                    <a:schemeClr val="bg1"/>
                  </a:solidFill>
                </a:rPr>
                <a:t>LUMO</a:t>
              </a:r>
            </a:p>
          </p:txBody>
        </p:sp>
        <p:sp>
          <p:nvSpPr>
            <p:cNvPr id="85" name="テキスト ボックス 84"/>
            <p:cNvSpPr txBox="1"/>
            <p:nvPr/>
          </p:nvSpPr>
          <p:spPr>
            <a:xfrm>
              <a:off x="3766545" y="4692460"/>
              <a:ext cx="631423" cy="314769"/>
            </a:xfrm>
            <a:prstGeom prst="rect">
              <a:avLst/>
            </a:prstGeom>
            <a:noFill/>
          </p:spPr>
          <p:txBody>
            <a:bodyPr wrap="none" rtlCol="0">
              <a:spAutoFit/>
            </a:bodyPr>
            <a:lstStyle/>
            <a:p>
              <a:pPr algn="ctr"/>
              <a:r>
                <a:rPr kumimoji="1" lang="en-US" altLang="ja-JP" dirty="0" smtClean="0">
                  <a:solidFill>
                    <a:schemeClr val="bg1"/>
                  </a:solidFill>
                </a:rPr>
                <a:t>HOMO</a:t>
              </a:r>
            </a:p>
          </p:txBody>
        </p:sp>
        <p:sp>
          <p:nvSpPr>
            <p:cNvPr id="42" name="正方形/長方形 41"/>
            <p:cNvSpPr/>
            <p:nvPr/>
          </p:nvSpPr>
          <p:spPr>
            <a:xfrm rot="10800000">
              <a:off x="6184514" y="3988976"/>
              <a:ext cx="655738" cy="1636267"/>
            </a:xfrm>
            <a:prstGeom prst="rect">
              <a:avLst/>
            </a:prstGeom>
            <a:gradFill flip="none" rotWithShape="1">
              <a:gsLst>
                <a:gs pos="0">
                  <a:schemeClr val="tx1">
                    <a:lumMod val="75000"/>
                    <a:lumOff val="25000"/>
                  </a:schemeClr>
                </a:gs>
                <a:gs pos="50000">
                  <a:schemeClr val="tx1">
                    <a:lumMod val="50000"/>
                    <a:lumOff val="50000"/>
                  </a:schemeClr>
                </a:gs>
                <a:gs pos="100000">
                  <a:schemeClr val="bg1"/>
                </a:gs>
              </a:gsLst>
              <a:lin ang="16200000" scaled="1"/>
              <a:tileRect/>
            </a:gradFill>
            <a:ln>
              <a:noFill/>
            </a:ln>
            <a:effectLst>
              <a:outerShdw blurRad="190500" dist="127000" dir="2700000" sy="23000" kx="-1200000" algn="b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p>
          </p:txBody>
        </p:sp>
        <p:sp>
          <p:nvSpPr>
            <p:cNvPr id="43" name="正方形/長方形 42"/>
            <p:cNvSpPr/>
            <p:nvPr/>
          </p:nvSpPr>
          <p:spPr>
            <a:xfrm rot="10800000">
              <a:off x="2595340" y="4287423"/>
              <a:ext cx="700754" cy="1439612"/>
            </a:xfrm>
            <a:prstGeom prst="rect">
              <a:avLst/>
            </a:prstGeom>
            <a:gradFill flip="none" rotWithShape="1">
              <a:gsLst>
                <a:gs pos="0">
                  <a:schemeClr val="tx1">
                    <a:lumMod val="75000"/>
                    <a:lumOff val="25000"/>
                  </a:schemeClr>
                </a:gs>
                <a:gs pos="50000">
                  <a:schemeClr val="tx1">
                    <a:lumMod val="50000"/>
                    <a:lumOff val="50000"/>
                  </a:schemeClr>
                </a:gs>
                <a:gs pos="100000">
                  <a:schemeClr val="bg1"/>
                </a:gs>
              </a:gsLst>
              <a:lin ang="16200000" scaled="1"/>
              <a:tileRect/>
            </a:gradFill>
            <a:ln>
              <a:noFill/>
            </a:ln>
            <a:effectLst>
              <a:outerShdw blurRad="228600" dist="127000" dir="2700000" sy="23000" kx="-1200000" algn="b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p>
          </p:txBody>
        </p:sp>
        <p:sp>
          <p:nvSpPr>
            <p:cNvPr id="44" name="フリーフォーム 43"/>
            <p:cNvSpPr/>
            <p:nvPr/>
          </p:nvSpPr>
          <p:spPr>
            <a:xfrm rot="21425491">
              <a:off x="5999788" y="3363092"/>
              <a:ext cx="320892" cy="584765"/>
            </a:xfrm>
            <a:custGeom>
              <a:avLst/>
              <a:gdLst>
                <a:gd name="connsiteX0" fmla="*/ 0 w 383458"/>
                <a:gd name="connsiteY0" fmla="*/ 0 h 147484"/>
                <a:gd name="connsiteX1" fmla="*/ 206477 w 383458"/>
                <a:gd name="connsiteY1" fmla="*/ 29497 h 147484"/>
                <a:gd name="connsiteX2" fmla="*/ 383458 w 383458"/>
                <a:gd name="connsiteY2" fmla="*/ 147484 h 147484"/>
              </a:gdLst>
              <a:ahLst/>
              <a:cxnLst>
                <a:cxn ang="0">
                  <a:pos x="connsiteX0" y="connsiteY0"/>
                </a:cxn>
                <a:cxn ang="0">
                  <a:pos x="connsiteX1" y="connsiteY1"/>
                </a:cxn>
                <a:cxn ang="0">
                  <a:pos x="connsiteX2" y="connsiteY2"/>
                </a:cxn>
              </a:cxnLst>
              <a:rect l="l" t="t" r="r" b="b"/>
              <a:pathLst>
                <a:path w="383458" h="147484">
                  <a:moveTo>
                    <a:pt x="0" y="0"/>
                  </a:moveTo>
                  <a:cubicBezTo>
                    <a:pt x="71283" y="2458"/>
                    <a:pt x="142567" y="4916"/>
                    <a:pt x="206477" y="29497"/>
                  </a:cubicBezTo>
                  <a:cubicBezTo>
                    <a:pt x="270387" y="54078"/>
                    <a:pt x="326922" y="100781"/>
                    <a:pt x="383458" y="147484"/>
                  </a:cubicBezTo>
                </a:path>
              </a:pathLst>
            </a:custGeom>
            <a:ln w="19050">
              <a:solidFill>
                <a:schemeClr val="tx2">
                  <a:lumMod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6" name="フリーフォーム 45"/>
            <p:cNvSpPr/>
            <p:nvPr/>
          </p:nvSpPr>
          <p:spPr>
            <a:xfrm rot="10800000">
              <a:off x="3247973" y="4321501"/>
              <a:ext cx="320892" cy="266929"/>
            </a:xfrm>
            <a:custGeom>
              <a:avLst/>
              <a:gdLst>
                <a:gd name="connsiteX0" fmla="*/ 0 w 383458"/>
                <a:gd name="connsiteY0" fmla="*/ 0 h 147484"/>
                <a:gd name="connsiteX1" fmla="*/ 206477 w 383458"/>
                <a:gd name="connsiteY1" fmla="*/ 29497 h 147484"/>
                <a:gd name="connsiteX2" fmla="*/ 383458 w 383458"/>
                <a:gd name="connsiteY2" fmla="*/ 147484 h 147484"/>
              </a:gdLst>
              <a:ahLst/>
              <a:cxnLst>
                <a:cxn ang="0">
                  <a:pos x="connsiteX0" y="connsiteY0"/>
                </a:cxn>
                <a:cxn ang="0">
                  <a:pos x="connsiteX1" y="connsiteY1"/>
                </a:cxn>
                <a:cxn ang="0">
                  <a:pos x="connsiteX2" y="connsiteY2"/>
                </a:cxn>
              </a:cxnLst>
              <a:rect l="l" t="t" r="r" b="b"/>
              <a:pathLst>
                <a:path w="383458" h="147484">
                  <a:moveTo>
                    <a:pt x="0" y="0"/>
                  </a:moveTo>
                  <a:cubicBezTo>
                    <a:pt x="71283" y="2458"/>
                    <a:pt x="142567" y="4916"/>
                    <a:pt x="206477" y="29497"/>
                  </a:cubicBezTo>
                  <a:cubicBezTo>
                    <a:pt x="270387" y="54078"/>
                    <a:pt x="326922" y="100781"/>
                    <a:pt x="383458" y="147484"/>
                  </a:cubicBezTo>
                </a:path>
              </a:pathLst>
            </a:custGeom>
            <a:ln w="19050">
              <a:solidFill>
                <a:schemeClr val="tx2">
                  <a:lumMod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7" name="テキスト ボックス 46"/>
            <p:cNvSpPr txBox="1"/>
            <p:nvPr/>
          </p:nvSpPr>
          <p:spPr>
            <a:xfrm>
              <a:off x="6151963" y="4136835"/>
              <a:ext cx="720838" cy="369332"/>
            </a:xfrm>
            <a:prstGeom prst="rect">
              <a:avLst/>
            </a:prstGeom>
            <a:noFill/>
          </p:spPr>
          <p:txBody>
            <a:bodyPr wrap="none" rtlCol="0">
              <a:spAutoFit/>
            </a:bodyPr>
            <a:lstStyle/>
            <a:p>
              <a:pPr algn="ctr"/>
              <a:r>
                <a:rPr lang="en-US" altLang="ja-JP" dirty="0" smtClean="0">
                  <a:solidFill>
                    <a:schemeClr val="bg1"/>
                  </a:solidFill>
                </a:rPr>
                <a:t>metal</a:t>
              </a:r>
              <a:endParaRPr kumimoji="1" lang="en-US" altLang="ja-JP" dirty="0" smtClean="0">
                <a:solidFill>
                  <a:schemeClr val="bg1"/>
                </a:solidFill>
              </a:endParaRPr>
            </a:p>
          </p:txBody>
        </p:sp>
        <p:sp>
          <p:nvSpPr>
            <p:cNvPr id="49" name="テキスト ボックス 48"/>
            <p:cNvSpPr txBox="1"/>
            <p:nvPr/>
          </p:nvSpPr>
          <p:spPr>
            <a:xfrm>
              <a:off x="2588861" y="4465035"/>
              <a:ext cx="720838" cy="369332"/>
            </a:xfrm>
            <a:prstGeom prst="rect">
              <a:avLst/>
            </a:prstGeom>
            <a:noFill/>
          </p:spPr>
          <p:txBody>
            <a:bodyPr wrap="none" rtlCol="0">
              <a:spAutoFit/>
            </a:bodyPr>
            <a:lstStyle/>
            <a:p>
              <a:pPr algn="ctr"/>
              <a:r>
                <a:rPr lang="en-US" altLang="ja-JP" dirty="0" smtClean="0">
                  <a:solidFill>
                    <a:schemeClr val="bg1"/>
                  </a:solidFill>
                </a:rPr>
                <a:t>metal</a:t>
              </a:r>
              <a:endParaRPr kumimoji="1" lang="en-US" altLang="ja-JP" dirty="0" smtClean="0">
                <a:solidFill>
                  <a:schemeClr val="bg1"/>
                </a:solidFill>
              </a:endParaRPr>
            </a:p>
          </p:txBody>
        </p:sp>
      </p:grpSp>
    </p:spTree>
    <p:extLst>
      <p:ext uri="{BB962C8B-B14F-4D97-AF65-F5344CB8AC3E}">
        <p14:creationId xmlns:p14="http://schemas.microsoft.com/office/powerpoint/2010/main" val="3307068687"/>
      </p:ext>
    </p:extLst>
  </p:cSld>
  <p:clrMapOvr>
    <a:masterClrMapping/>
  </p:clrMapOvr>
  <p:transition advTm="120209"/>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UPS and LEIPS spectra</a:t>
            </a:r>
            <a:endParaRPr kumimoji="1" lang="ja-JP" altLang="en-US" dirty="0"/>
          </a:p>
        </p:txBody>
      </p:sp>
      <p:sp>
        <p:nvSpPr>
          <p:cNvPr id="4" name="テキスト ボックス 3"/>
          <p:cNvSpPr txBox="1"/>
          <p:nvPr/>
        </p:nvSpPr>
        <p:spPr>
          <a:xfrm>
            <a:off x="6864303" y="3913023"/>
            <a:ext cx="671979" cy="369332"/>
          </a:xfrm>
          <a:prstGeom prst="rect">
            <a:avLst/>
          </a:prstGeom>
          <a:noFill/>
        </p:spPr>
        <p:txBody>
          <a:bodyPr wrap="none" rtlCol="0">
            <a:spAutoFit/>
          </a:bodyPr>
          <a:lstStyle/>
          <a:p>
            <a:r>
              <a:rPr lang="en-US" altLang="ja-JP" dirty="0" smtClean="0">
                <a:solidFill>
                  <a:srgbClr val="00B050"/>
                </a:solidFill>
                <a:latin typeface="Arial" panose="020B0604020202020204" pitchFamily="34" charset="0"/>
                <a:cs typeface="Arial" panose="020B0604020202020204" pitchFamily="34" charset="0"/>
              </a:rPr>
              <a:t>55°</a:t>
            </a:r>
            <a:endParaRPr lang="ja-JP" altLang="en-US" dirty="0">
              <a:solidFill>
                <a:srgbClr val="00B050"/>
              </a:solidFill>
              <a:latin typeface="Arial" panose="020B0604020202020204" pitchFamily="34" charset="0"/>
              <a:cs typeface="Arial" panose="020B0604020202020204" pitchFamily="34" charset="0"/>
            </a:endParaRPr>
          </a:p>
        </p:txBody>
      </p:sp>
      <p:sp>
        <p:nvSpPr>
          <p:cNvPr id="5" name="テキスト ボックス 4"/>
          <p:cNvSpPr txBox="1"/>
          <p:nvPr/>
        </p:nvSpPr>
        <p:spPr>
          <a:xfrm>
            <a:off x="6864302" y="5480297"/>
            <a:ext cx="671980" cy="369332"/>
          </a:xfrm>
          <a:prstGeom prst="rect">
            <a:avLst/>
          </a:prstGeom>
          <a:noFill/>
        </p:spPr>
        <p:txBody>
          <a:bodyPr wrap="square" rtlCol="0">
            <a:spAutoFit/>
          </a:bodyPr>
          <a:lstStyle/>
          <a:p>
            <a:r>
              <a:rPr kumimoji="1" lang="en-US" altLang="ja-JP" dirty="0" smtClean="0">
                <a:solidFill>
                  <a:srgbClr val="0000FF"/>
                </a:solidFill>
                <a:latin typeface="Arial" panose="020B0604020202020204" pitchFamily="34" charset="0"/>
                <a:cs typeface="Arial" panose="020B0604020202020204" pitchFamily="34" charset="0"/>
              </a:rPr>
              <a:t>33°</a:t>
            </a:r>
            <a:endParaRPr kumimoji="1" lang="ja-JP" altLang="en-US" dirty="0">
              <a:solidFill>
                <a:srgbClr val="0000FF"/>
              </a:solidFill>
              <a:latin typeface="Arial" panose="020B0604020202020204" pitchFamily="34" charset="0"/>
              <a:cs typeface="Arial" panose="020B0604020202020204" pitchFamily="34" charset="0"/>
            </a:endParaRPr>
          </a:p>
        </p:txBody>
      </p:sp>
      <p:sp>
        <p:nvSpPr>
          <p:cNvPr id="6" name="テキスト ボックス 5"/>
          <p:cNvSpPr txBox="1"/>
          <p:nvPr/>
        </p:nvSpPr>
        <p:spPr>
          <a:xfrm>
            <a:off x="6928423" y="2438148"/>
            <a:ext cx="671979" cy="369332"/>
          </a:xfrm>
          <a:prstGeom prst="rect">
            <a:avLst/>
          </a:prstGeom>
          <a:noFill/>
        </p:spPr>
        <p:txBody>
          <a:bodyPr wrap="none" rtlCol="0">
            <a:spAutoFit/>
          </a:bodyPr>
          <a:lstStyle/>
          <a:p>
            <a:r>
              <a:rPr lang="en-US" altLang="ja-JP" dirty="0" smtClean="0">
                <a:solidFill>
                  <a:srgbClr val="FF0000"/>
                </a:solidFill>
                <a:latin typeface="Arial" panose="020B0604020202020204" pitchFamily="34" charset="0"/>
                <a:cs typeface="Arial" panose="020B0604020202020204" pitchFamily="34" charset="0"/>
              </a:rPr>
              <a:t>90°</a:t>
            </a:r>
            <a:endParaRPr lang="ja-JP" altLang="en-US" dirty="0">
              <a:solidFill>
                <a:srgbClr val="FF0000"/>
              </a:solidFill>
              <a:latin typeface="Arial" panose="020B0604020202020204" pitchFamily="34" charset="0"/>
              <a:cs typeface="Arial" panose="020B0604020202020204" pitchFamily="34" charset="0"/>
            </a:endParaRPr>
          </a:p>
        </p:txBody>
      </p:sp>
      <p:sp>
        <p:nvSpPr>
          <p:cNvPr id="7" name="テキスト ボックス 6"/>
          <p:cNvSpPr txBox="1"/>
          <p:nvPr/>
        </p:nvSpPr>
        <p:spPr>
          <a:xfrm>
            <a:off x="6408204" y="1350115"/>
            <a:ext cx="1454244" cy="646331"/>
          </a:xfrm>
          <a:prstGeom prst="rect">
            <a:avLst/>
          </a:prstGeom>
          <a:noFill/>
        </p:spPr>
        <p:txBody>
          <a:bodyPr wrap="none" rtlCol="0">
            <a:spAutoFit/>
          </a:bodyPr>
          <a:lstStyle/>
          <a:p>
            <a:pPr algn="ctr"/>
            <a:r>
              <a:rPr kumimoji="1" lang="en-US" altLang="ja-JP" dirty="0" smtClean="0">
                <a:latin typeface="Arial" panose="020B0604020202020204" pitchFamily="34" charset="0"/>
                <a:cs typeface="Arial" panose="020B0604020202020204" pitchFamily="34" charset="0"/>
              </a:rPr>
              <a:t>molecular </a:t>
            </a:r>
          </a:p>
          <a:p>
            <a:pPr algn="ctr"/>
            <a:r>
              <a:rPr kumimoji="1" lang="en-US" altLang="ja-JP" dirty="0" smtClean="0">
                <a:latin typeface="Arial" panose="020B0604020202020204" pitchFamily="34" charset="0"/>
                <a:cs typeface="Arial" panose="020B0604020202020204" pitchFamily="34" charset="0"/>
              </a:rPr>
              <a:t>orientation </a:t>
            </a:r>
            <a:r>
              <a:rPr kumimoji="1" lang="el-GR" altLang="ja-JP" i="1" dirty="0" smtClean="0">
                <a:latin typeface="Times New Roman"/>
                <a:cs typeface="Times New Roman"/>
              </a:rPr>
              <a:t>θ</a:t>
            </a:r>
            <a:endParaRPr kumimoji="1" lang="en-US" altLang="ja-JP" i="1" dirty="0" smtClean="0">
              <a:latin typeface="Arial" panose="020B0604020202020204" pitchFamily="34" charset="0"/>
              <a:cs typeface="Arial" panose="020B0604020202020204" pitchFamily="34" charset="0"/>
            </a:endParaRPr>
          </a:p>
        </p:txBody>
      </p:sp>
      <p:sp>
        <p:nvSpPr>
          <p:cNvPr id="8" name="テキスト ボックス 7"/>
          <p:cNvSpPr txBox="1"/>
          <p:nvPr/>
        </p:nvSpPr>
        <p:spPr>
          <a:xfrm>
            <a:off x="979433" y="2096852"/>
            <a:ext cx="1479892" cy="646331"/>
          </a:xfrm>
          <a:prstGeom prst="rect">
            <a:avLst/>
          </a:prstGeom>
          <a:noFill/>
        </p:spPr>
        <p:txBody>
          <a:bodyPr wrap="none" rtlCol="0">
            <a:spAutoFit/>
          </a:bodyPr>
          <a:lstStyle/>
          <a:p>
            <a:pPr algn="ctr"/>
            <a:r>
              <a:rPr kumimoji="1" lang="en-US" altLang="ja-JP" dirty="0" smtClean="0">
                <a:solidFill>
                  <a:srgbClr val="FF0000"/>
                </a:solidFill>
                <a:latin typeface="Arial" panose="020B0604020202020204" pitchFamily="34" charset="0"/>
                <a:cs typeface="Arial" panose="020B0604020202020204" pitchFamily="34" charset="0"/>
              </a:rPr>
              <a:t>PNQ</a:t>
            </a:r>
            <a:r>
              <a:rPr kumimoji="1" lang="ja-JP" altLang="en-US" dirty="0" smtClean="0">
                <a:solidFill>
                  <a:srgbClr val="FF0000"/>
                </a:solidFill>
                <a:latin typeface="Arial" panose="020B0604020202020204" pitchFamily="34" charset="0"/>
                <a:cs typeface="Arial" panose="020B0604020202020204" pitchFamily="34" charset="0"/>
              </a:rPr>
              <a:t>　</a:t>
            </a:r>
            <a:endParaRPr kumimoji="1" lang="en-US" altLang="ja-JP" dirty="0" smtClean="0">
              <a:solidFill>
                <a:srgbClr val="FF0000"/>
              </a:solidFill>
              <a:latin typeface="Arial" panose="020B0604020202020204" pitchFamily="34" charset="0"/>
              <a:cs typeface="Arial" panose="020B0604020202020204" pitchFamily="34" charset="0"/>
            </a:endParaRPr>
          </a:p>
          <a:p>
            <a:pPr algn="ctr"/>
            <a:r>
              <a:rPr kumimoji="1" lang="en-US" altLang="ja-JP" dirty="0" smtClean="0">
                <a:solidFill>
                  <a:srgbClr val="FF0000"/>
                </a:solidFill>
                <a:latin typeface="Arial" panose="020B0604020202020204" pitchFamily="34" charset="0"/>
                <a:cs typeface="Arial" panose="020B0604020202020204" pitchFamily="34" charset="0"/>
              </a:rPr>
              <a:t>on graphene</a:t>
            </a:r>
          </a:p>
        </p:txBody>
      </p:sp>
      <p:sp>
        <p:nvSpPr>
          <p:cNvPr id="9" name="テキスト ボックス 8"/>
          <p:cNvSpPr txBox="1"/>
          <p:nvPr/>
        </p:nvSpPr>
        <p:spPr>
          <a:xfrm>
            <a:off x="1238801" y="3571727"/>
            <a:ext cx="974947" cy="646331"/>
          </a:xfrm>
          <a:prstGeom prst="rect">
            <a:avLst/>
          </a:prstGeom>
          <a:noFill/>
        </p:spPr>
        <p:txBody>
          <a:bodyPr wrap="none" rtlCol="0">
            <a:spAutoFit/>
          </a:bodyPr>
          <a:lstStyle/>
          <a:p>
            <a:pPr algn="ctr"/>
            <a:r>
              <a:rPr kumimoji="1" lang="en-US" altLang="ja-JP" dirty="0" smtClean="0">
                <a:solidFill>
                  <a:srgbClr val="00B050"/>
                </a:solidFill>
                <a:latin typeface="Arial" panose="020B0604020202020204" pitchFamily="34" charset="0"/>
                <a:cs typeface="Arial" panose="020B0604020202020204" pitchFamily="34" charset="0"/>
              </a:rPr>
              <a:t>PNQ</a:t>
            </a:r>
            <a:r>
              <a:rPr kumimoji="1" lang="ja-JP" altLang="en-US" dirty="0" smtClean="0">
                <a:solidFill>
                  <a:srgbClr val="00B050"/>
                </a:solidFill>
                <a:latin typeface="Arial" panose="020B0604020202020204" pitchFamily="34" charset="0"/>
                <a:cs typeface="Arial" panose="020B0604020202020204" pitchFamily="34" charset="0"/>
              </a:rPr>
              <a:t>　</a:t>
            </a:r>
            <a:endParaRPr kumimoji="1" lang="en-US" altLang="ja-JP" dirty="0" smtClean="0">
              <a:solidFill>
                <a:srgbClr val="00B050"/>
              </a:solidFill>
              <a:latin typeface="Arial" panose="020B0604020202020204" pitchFamily="34" charset="0"/>
              <a:cs typeface="Arial" panose="020B0604020202020204" pitchFamily="34" charset="0"/>
            </a:endParaRPr>
          </a:p>
          <a:p>
            <a:pPr algn="ctr"/>
            <a:r>
              <a:rPr kumimoji="1" lang="en-US" altLang="ja-JP" dirty="0" smtClean="0">
                <a:solidFill>
                  <a:srgbClr val="00B050"/>
                </a:solidFill>
                <a:latin typeface="Arial" panose="020B0604020202020204" pitchFamily="34" charset="0"/>
                <a:cs typeface="Arial" panose="020B0604020202020204" pitchFamily="34" charset="0"/>
              </a:rPr>
              <a:t>on SiO</a:t>
            </a:r>
            <a:r>
              <a:rPr kumimoji="1" lang="en-US" altLang="ja-JP" baseline="-25000" dirty="0" smtClean="0">
                <a:solidFill>
                  <a:srgbClr val="00B050"/>
                </a:solidFill>
                <a:latin typeface="Arial" panose="020B0604020202020204" pitchFamily="34" charset="0"/>
                <a:cs typeface="Arial" panose="020B0604020202020204" pitchFamily="34" charset="0"/>
              </a:rPr>
              <a:t>2</a:t>
            </a:r>
          </a:p>
        </p:txBody>
      </p:sp>
      <p:sp>
        <p:nvSpPr>
          <p:cNvPr id="10" name="テキスト ボックス 9"/>
          <p:cNvSpPr txBox="1"/>
          <p:nvPr/>
        </p:nvSpPr>
        <p:spPr>
          <a:xfrm>
            <a:off x="937288" y="5139001"/>
            <a:ext cx="1582484" cy="646331"/>
          </a:xfrm>
          <a:prstGeom prst="rect">
            <a:avLst/>
          </a:prstGeom>
          <a:noFill/>
        </p:spPr>
        <p:txBody>
          <a:bodyPr wrap="none" rtlCol="0">
            <a:spAutoFit/>
          </a:bodyPr>
          <a:lstStyle/>
          <a:p>
            <a:pPr algn="ctr"/>
            <a:r>
              <a:rPr kumimoji="1" lang="en-US" altLang="ja-JP" dirty="0" smtClean="0">
                <a:solidFill>
                  <a:srgbClr val="0000FF"/>
                </a:solidFill>
                <a:latin typeface="Arial" panose="020B0604020202020204" pitchFamily="34" charset="0"/>
                <a:cs typeface="Arial" panose="020B0604020202020204" pitchFamily="34" charset="0"/>
              </a:rPr>
              <a:t>PNQ</a:t>
            </a:r>
            <a:r>
              <a:rPr kumimoji="1" lang="ja-JP" altLang="en-US" dirty="0" smtClean="0">
                <a:solidFill>
                  <a:srgbClr val="0000FF"/>
                </a:solidFill>
                <a:latin typeface="Arial" panose="020B0604020202020204" pitchFamily="34" charset="0"/>
                <a:cs typeface="Arial" panose="020B0604020202020204" pitchFamily="34" charset="0"/>
              </a:rPr>
              <a:t>　</a:t>
            </a:r>
            <a:endParaRPr kumimoji="1" lang="en-US" altLang="ja-JP" dirty="0" smtClean="0">
              <a:solidFill>
                <a:srgbClr val="0000FF"/>
              </a:solidFill>
              <a:latin typeface="Arial" panose="020B0604020202020204" pitchFamily="34" charset="0"/>
              <a:cs typeface="Arial" panose="020B0604020202020204" pitchFamily="34" charset="0"/>
            </a:endParaRPr>
          </a:p>
          <a:p>
            <a:pPr algn="ctr"/>
            <a:r>
              <a:rPr kumimoji="1" lang="en-US" altLang="ja-JP" dirty="0" smtClean="0">
                <a:solidFill>
                  <a:srgbClr val="0000FF"/>
                </a:solidFill>
                <a:latin typeface="Arial" panose="020B0604020202020204" pitchFamily="34" charset="0"/>
                <a:cs typeface="Arial" panose="020B0604020202020204" pitchFamily="34" charset="0"/>
              </a:rPr>
              <a:t>on </a:t>
            </a:r>
            <a:r>
              <a:rPr kumimoji="1" lang="en-US" altLang="ja-JP" dirty="0" err="1" smtClean="0">
                <a:solidFill>
                  <a:srgbClr val="0000FF"/>
                </a:solidFill>
                <a:latin typeface="Arial" panose="020B0604020202020204" pitchFamily="34" charset="0"/>
                <a:cs typeface="Arial" panose="020B0604020202020204" pitchFamily="34" charset="0"/>
              </a:rPr>
              <a:t>pentacene</a:t>
            </a:r>
            <a:endParaRPr kumimoji="1" lang="en-US" altLang="ja-JP" dirty="0" smtClean="0">
              <a:solidFill>
                <a:srgbClr val="0000FF"/>
              </a:solidFill>
              <a:latin typeface="Arial" panose="020B0604020202020204" pitchFamily="34" charset="0"/>
              <a:cs typeface="Arial" panose="020B0604020202020204" pitchFamily="34" charset="0"/>
            </a:endParaRPr>
          </a:p>
        </p:txBody>
      </p:sp>
      <p:grpSp>
        <p:nvGrpSpPr>
          <p:cNvPr id="11" name="グループ化 10"/>
          <p:cNvGrpSpPr/>
          <p:nvPr/>
        </p:nvGrpSpPr>
        <p:grpSpPr>
          <a:xfrm>
            <a:off x="2560674" y="1099393"/>
            <a:ext cx="3919538" cy="5641975"/>
            <a:chOff x="683568" y="659987"/>
            <a:chExt cx="3919538" cy="5641975"/>
          </a:xfrm>
        </p:grpSpPr>
        <p:grpSp>
          <p:nvGrpSpPr>
            <p:cNvPr id="12" name="グループ化 11"/>
            <p:cNvGrpSpPr/>
            <p:nvPr/>
          </p:nvGrpSpPr>
          <p:grpSpPr>
            <a:xfrm>
              <a:off x="683568" y="659987"/>
              <a:ext cx="3919538" cy="5641975"/>
              <a:chOff x="2483768" y="659987"/>
              <a:chExt cx="3919538" cy="5641975"/>
            </a:xfrm>
          </p:grpSpPr>
          <p:graphicFrame>
            <p:nvGraphicFramePr>
              <p:cNvPr id="15" name="オブジェクト 14"/>
              <p:cNvGraphicFramePr>
                <a:graphicFrameLocks noChangeAspect="1"/>
              </p:cNvGraphicFramePr>
              <p:nvPr>
                <p:extLst>
                  <p:ext uri="{D42A27DB-BD31-4B8C-83A1-F6EECF244321}">
                    <p14:modId xmlns:p14="http://schemas.microsoft.com/office/powerpoint/2010/main" val="1293911244"/>
                  </p:ext>
                </p:extLst>
              </p:nvPr>
            </p:nvGraphicFramePr>
            <p:xfrm>
              <a:off x="2483768" y="659987"/>
              <a:ext cx="3919538" cy="5641975"/>
            </p:xfrm>
            <a:graphic>
              <a:graphicData uri="http://schemas.openxmlformats.org/presentationml/2006/ole">
                <mc:AlternateContent xmlns:mc="http://schemas.openxmlformats.org/markup-compatibility/2006">
                  <mc:Choice xmlns:v="urn:schemas-microsoft-com:vml" Requires="v">
                    <p:oleObj spid="_x0000_s653384" name="ｸﾞﾗﾌ" r:id="rId3" imgW="2877120" imgH="4129200" progId="Origin50.Graph">
                      <p:embed/>
                    </p:oleObj>
                  </mc:Choice>
                  <mc:Fallback>
                    <p:oleObj name="ｸﾞﾗﾌ" r:id="rId3" imgW="2877120" imgH="4129200" progId="Origin50.Graph">
                      <p:embed/>
                      <p:pic>
                        <p:nvPicPr>
                          <p:cNvPr id="0" name=""/>
                          <p:cNvPicPr>
                            <a:picLocks noChangeAspect="1" noChangeArrowheads="1"/>
                          </p:cNvPicPr>
                          <p:nvPr/>
                        </p:nvPicPr>
                        <p:blipFill>
                          <a:blip r:embed="rId4"/>
                          <a:srcRect/>
                          <a:stretch>
                            <a:fillRect/>
                          </a:stretch>
                        </p:blipFill>
                        <p:spPr bwMode="auto">
                          <a:xfrm>
                            <a:off x="2483768" y="659987"/>
                            <a:ext cx="3919538" cy="5641975"/>
                          </a:xfrm>
                          <a:prstGeom prst="rect">
                            <a:avLst/>
                          </a:prstGeom>
                          <a:noFill/>
                          <a:ln>
                            <a:noFill/>
                          </a:ln>
                        </p:spPr>
                      </p:pic>
                    </p:oleObj>
                  </mc:Fallback>
                </mc:AlternateContent>
              </a:graphicData>
            </a:graphic>
          </p:graphicFrame>
          <p:sp>
            <p:nvSpPr>
              <p:cNvPr id="16" name="テキスト ボックス 15"/>
              <p:cNvSpPr txBox="1"/>
              <p:nvPr/>
            </p:nvSpPr>
            <p:spPr>
              <a:xfrm>
                <a:off x="2978963" y="1231972"/>
                <a:ext cx="1148070" cy="307777"/>
              </a:xfrm>
              <a:prstGeom prst="rect">
                <a:avLst/>
              </a:prstGeom>
              <a:solidFill>
                <a:schemeClr val="bg1"/>
              </a:solidFill>
            </p:spPr>
            <p:txBody>
              <a:bodyPr wrap="none" rtlCol="0">
                <a:spAutoFit/>
              </a:bodyPr>
              <a:lstStyle/>
              <a:p>
                <a:pPr algn="ctr"/>
                <a:r>
                  <a:rPr lang="en-US" altLang="ja-JP" sz="1400" dirty="0" smtClean="0">
                    <a:latin typeface="Arial" panose="020B0604020202020204" pitchFamily="34" charset="0"/>
                    <a:cs typeface="Arial" panose="020B0604020202020204" pitchFamily="34" charset="0"/>
                  </a:rPr>
                  <a:t>a)</a:t>
                </a:r>
                <a:r>
                  <a:rPr kumimoji="1" lang="en-US" altLang="ja-JP" sz="1400" dirty="0" smtClean="0">
                    <a:latin typeface="Arial" panose="020B0604020202020204" pitchFamily="34" charset="0"/>
                    <a:cs typeface="Arial" panose="020B0604020202020204" pitchFamily="34" charset="0"/>
                  </a:rPr>
                  <a:t> graphene</a:t>
                </a:r>
              </a:p>
            </p:txBody>
          </p:sp>
          <p:sp>
            <p:nvSpPr>
              <p:cNvPr id="17" name="テキスト ボックス 16"/>
              <p:cNvSpPr txBox="1"/>
              <p:nvPr/>
            </p:nvSpPr>
            <p:spPr>
              <a:xfrm>
                <a:off x="2994581" y="2651518"/>
                <a:ext cx="760143" cy="307777"/>
              </a:xfrm>
              <a:prstGeom prst="rect">
                <a:avLst/>
              </a:prstGeom>
              <a:noFill/>
            </p:spPr>
            <p:txBody>
              <a:bodyPr wrap="none" rtlCol="0">
                <a:spAutoFit/>
              </a:bodyPr>
              <a:lstStyle/>
              <a:p>
                <a:pPr algn="ctr"/>
                <a:r>
                  <a:rPr kumimoji="1" lang="en-US" altLang="ja-JP" sz="1400" dirty="0" smtClean="0">
                    <a:latin typeface="Arial" panose="020B0604020202020204" pitchFamily="34" charset="0"/>
                    <a:cs typeface="Arial" panose="020B0604020202020204" pitchFamily="34" charset="0"/>
                  </a:rPr>
                  <a:t>b) SiO</a:t>
                </a:r>
                <a:r>
                  <a:rPr kumimoji="1" lang="en-US" altLang="ja-JP" sz="1400" baseline="-25000" dirty="0" smtClean="0">
                    <a:latin typeface="Arial" panose="020B0604020202020204" pitchFamily="34" charset="0"/>
                    <a:cs typeface="Arial" panose="020B0604020202020204" pitchFamily="34" charset="0"/>
                  </a:rPr>
                  <a:t>2</a:t>
                </a:r>
              </a:p>
            </p:txBody>
          </p:sp>
          <p:sp>
            <p:nvSpPr>
              <p:cNvPr id="18" name="テキスト ボックス 17"/>
              <p:cNvSpPr txBox="1"/>
              <p:nvPr/>
            </p:nvSpPr>
            <p:spPr>
              <a:xfrm>
                <a:off x="2943696" y="4040284"/>
                <a:ext cx="1218603" cy="307777"/>
              </a:xfrm>
              <a:prstGeom prst="rect">
                <a:avLst/>
              </a:prstGeom>
              <a:noFill/>
            </p:spPr>
            <p:txBody>
              <a:bodyPr wrap="none" rtlCol="0">
                <a:spAutoFit/>
              </a:bodyPr>
              <a:lstStyle/>
              <a:p>
                <a:pPr algn="ctr"/>
                <a:r>
                  <a:rPr kumimoji="1" lang="en-US" altLang="ja-JP" sz="1400" dirty="0" smtClean="0">
                    <a:latin typeface="Arial" panose="020B0604020202020204" pitchFamily="34" charset="0"/>
                    <a:cs typeface="Arial" panose="020B0604020202020204" pitchFamily="34" charset="0"/>
                  </a:rPr>
                  <a:t>c) </a:t>
                </a:r>
                <a:r>
                  <a:rPr kumimoji="1" lang="en-US" altLang="ja-JP" sz="1400" dirty="0" err="1" smtClean="0">
                    <a:latin typeface="Arial" panose="020B0604020202020204" pitchFamily="34" charset="0"/>
                    <a:cs typeface="Arial" panose="020B0604020202020204" pitchFamily="34" charset="0"/>
                  </a:rPr>
                  <a:t>pentacene</a:t>
                </a:r>
                <a:endParaRPr kumimoji="1" lang="en-US" altLang="ja-JP" sz="1400" dirty="0" smtClean="0">
                  <a:latin typeface="Arial" panose="020B0604020202020204" pitchFamily="34" charset="0"/>
                  <a:cs typeface="Arial" panose="020B0604020202020204" pitchFamily="34" charset="0"/>
                </a:endParaRPr>
              </a:p>
            </p:txBody>
          </p:sp>
          <p:sp>
            <p:nvSpPr>
              <p:cNvPr id="19" name="テキスト ボックス 18"/>
              <p:cNvSpPr txBox="1"/>
              <p:nvPr/>
            </p:nvSpPr>
            <p:spPr>
              <a:xfrm>
                <a:off x="5021263" y="1256621"/>
                <a:ext cx="681597" cy="307777"/>
              </a:xfrm>
              <a:prstGeom prst="rect">
                <a:avLst/>
              </a:prstGeom>
              <a:solidFill>
                <a:schemeClr val="bg1"/>
              </a:solidFill>
            </p:spPr>
            <p:txBody>
              <a:bodyPr wrap="none" rtlCol="0">
                <a:spAutoFit/>
              </a:bodyPr>
              <a:lstStyle/>
              <a:p>
                <a:pPr algn="ctr"/>
                <a:r>
                  <a:rPr kumimoji="1" lang="en-US" altLang="ja-JP" sz="1400" dirty="0" smtClean="0">
                    <a:latin typeface="Arial" panose="020B0604020202020204" pitchFamily="34" charset="0"/>
                    <a:cs typeface="Arial" panose="020B0604020202020204" pitchFamily="34" charset="0"/>
                  </a:rPr>
                  <a:t>          </a:t>
                </a:r>
              </a:p>
            </p:txBody>
          </p:sp>
        </p:grpSp>
        <p:sp>
          <p:nvSpPr>
            <p:cNvPr id="13" name="テキスト ボックス 12"/>
            <p:cNvSpPr txBox="1"/>
            <p:nvPr/>
          </p:nvSpPr>
          <p:spPr>
            <a:xfrm>
              <a:off x="1547664" y="748790"/>
              <a:ext cx="604653" cy="338554"/>
            </a:xfrm>
            <a:prstGeom prst="rect">
              <a:avLst/>
            </a:prstGeom>
            <a:noFill/>
          </p:spPr>
          <p:txBody>
            <a:bodyPr wrap="none" rtlCol="0">
              <a:spAutoFit/>
            </a:bodyPr>
            <a:lstStyle/>
            <a:p>
              <a:pPr algn="ctr"/>
              <a:r>
                <a:rPr kumimoji="1" lang="en-US" altLang="ja-JP" sz="1600" dirty="0" smtClean="0">
                  <a:latin typeface="Arial" panose="020B0604020202020204" pitchFamily="34" charset="0"/>
                  <a:cs typeface="Arial" panose="020B0604020202020204" pitchFamily="34" charset="0"/>
                </a:rPr>
                <a:t>UPS</a:t>
              </a:r>
              <a:endParaRPr kumimoji="1" lang="en-US" altLang="ja-JP" sz="1600" i="1" dirty="0" smtClean="0">
                <a:latin typeface="Arial" panose="020B0604020202020204" pitchFamily="34" charset="0"/>
                <a:cs typeface="Arial" panose="020B0604020202020204" pitchFamily="34" charset="0"/>
              </a:endParaRPr>
            </a:p>
          </p:txBody>
        </p:sp>
        <p:sp>
          <p:nvSpPr>
            <p:cNvPr id="14" name="テキスト ボックス 13"/>
            <p:cNvSpPr txBox="1"/>
            <p:nvPr/>
          </p:nvSpPr>
          <p:spPr>
            <a:xfrm>
              <a:off x="3051690" y="748790"/>
              <a:ext cx="764954" cy="338554"/>
            </a:xfrm>
            <a:prstGeom prst="rect">
              <a:avLst/>
            </a:prstGeom>
            <a:noFill/>
          </p:spPr>
          <p:txBody>
            <a:bodyPr wrap="none" rtlCol="0">
              <a:spAutoFit/>
            </a:bodyPr>
            <a:lstStyle/>
            <a:p>
              <a:pPr algn="ctr"/>
              <a:r>
                <a:rPr kumimoji="1" lang="en-US" altLang="ja-JP" sz="1600" dirty="0" smtClean="0">
                  <a:latin typeface="Arial" panose="020B0604020202020204" pitchFamily="34" charset="0"/>
                  <a:cs typeface="Arial" panose="020B0604020202020204" pitchFamily="34" charset="0"/>
                </a:rPr>
                <a:t>LEIPS</a:t>
              </a:r>
              <a:endParaRPr kumimoji="1" lang="en-US" altLang="ja-JP" sz="1600" i="1" dirty="0" smtClean="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549694383"/>
      </p:ext>
    </p:extLst>
  </p:cSld>
  <p:clrMapOvr>
    <a:masterClrMapping/>
  </p:clrMapOvr>
  <mc:AlternateContent xmlns:mc="http://schemas.openxmlformats.org/markup-compatibility/2006" xmlns:p14="http://schemas.microsoft.com/office/powerpoint/2010/main">
    <mc:Choice Requires="p14">
      <p:transition spd="slow" p14:dur="2000" advTm="50564"/>
    </mc:Choice>
    <mc:Fallback xmlns="">
      <p:transition spd="slow" advTm="50564"/>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Polarization energies</a:t>
            </a:r>
            <a:endParaRPr kumimoji="1" lang="ja-JP" altLang="en-US" dirty="0"/>
          </a:p>
        </p:txBody>
      </p:sp>
      <p:sp>
        <p:nvSpPr>
          <p:cNvPr id="29" name="正方形/長方形 28"/>
          <p:cNvSpPr/>
          <p:nvPr/>
        </p:nvSpPr>
        <p:spPr>
          <a:xfrm>
            <a:off x="55500" y="6353086"/>
            <a:ext cx="5513756" cy="369332"/>
          </a:xfrm>
          <a:prstGeom prst="rect">
            <a:avLst/>
          </a:prstGeom>
        </p:spPr>
        <p:txBody>
          <a:bodyPr wrap="square">
            <a:spAutoFit/>
          </a:bodyPr>
          <a:lstStyle/>
          <a:p>
            <a:r>
              <a:rPr lang="da-DK" altLang="ja-JP" dirty="0"/>
              <a:t>(</a:t>
            </a:r>
            <a:r>
              <a:rPr lang="da-DK" altLang="ja-JP" dirty="0" smtClean="0"/>
              <a:t>a) G</a:t>
            </a:r>
            <a:r>
              <a:rPr lang="da-DK" altLang="ja-JP" dirty="0"/>
              <a:t>. Heimel, et al., Nature Chem. 5, 187 (2013). </a:t>
            </a:r>
          </a:p>
        </p:txBody>
      </p:sp>
      <p:sp>
        <p:nvSpPr>
          <p:cNvPr id="39" name="テキスト ボックス 38"/>
          <p:cNvSpPr txBox="1"/>
          <p:nvPr/>
        </p:nvSpPr>
        <p:spPr>
          <a:xfrm>
            <a:off x="8005247" y="986244"/>
            <a:ext cx="1013419" cy="369332"/>
          </a:xfrm>
          <a:prstGeom prst="rect">
            <a:avLst/>
          </a:prstGeom>
          <a:noFill/>
        </p:spPr>
        <p:txBody>
          <a:bodyPr wrap="none" rtlCol="0">
            <a:spAutoFit/>
          </a:bodyPr>
          <a:lstStyle/>
          <a:p>
            <a:r>
              <a:rPr kumimoji="1" lang="en-US" altLang="ja-JP" dirty="0" smtClean="0">
                <a:latin typeface="+mn-ea"/>
              </a:rPr>
              <a:t>unit</a:t>
            </a:r>
            <a:r>
              <a:rPr kumimoji="1" lang="ja-JP" altLang="en-US" dirty="0" smtClean="0"/>
              <a:t> ：</a:t>
            </a:r>
            <a:r>
              <a:rPr kumimoji="1" lang="en-US" altLang="ja-JP" dirty="0" smtClean="0"/>
              <a:t> eV</a:t>
            </a:r>
            <a:endParaRPr kumimoji="1" lang="ja-JP" altLang="en-US" dirty="0"/>
          </a:p>
        </p:txBody>
      </p:sp>
      <p:grpSp>
        <p:nvGrpSpPr>
          <p:cNvPr id="40" name="グループ化 39"/>
          <p:cNvGrpSpPr/>
          <p:nvPr/>
        </p:nvGrpSpPr>
        <p:grpSpPr>
          <a:xfrm>
            <a:off x="998132" y="1530370"/>
            <a:ext cx="7341122" cy="4130180"/>
            <a:chOff x="1980238" y="708485"/>
            <a:chExt cx="5616098" cy="3159667"/>
          </a:xfrm>
        </p:grpSpPr>
        <p:sp>
          <p:nvSpPr>
            <p:cNvPr id="41" name="Line 10"/>
            <p:cNvSpPr>
              <a:spLocks noChangeShapeType="1"/>
            </p:cNvSpPr>
            <p:nvPr/>
          </p:nvSpPr>
          <p:spPr bwMode="auto">
            <a:xfrm>
              <a:off x="2277007" y="1874367"/>
              <a:ext cx="469503" cy="1"/>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Arial" panose="020B0604020202020204" pitchFamily="34" charset="0"/>
                <a:cs typeface="Arial" panose="020B0604020202020204" pitchFamily="34" charset="0"/>
              </a:endParaRPr>
            </a:p>
          </p:txBody>
        </p:sp>
        <p:sp>
          <p:nvSpPr>
            <p:cNvPr id="42" name="Line 10"/>
            <p:cNvSpPr>
              <a:spLocks noChangeShapeType="1"/>
            </p:cNvSpPr>
            <p:nvPr/>
          </p:nvSpPr>
          <p:spPr bwMode="auto">
            <a:xfrm>
              <a:off x="2277007" y="3836776"/>
              <a:ext cx="469503" cy="1"/>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Arial" panose="020B0604020202020204" pitchFamily="34" charset="0"/>
                <a:cs typeface="Arial" panose="020B0604020202020204" pitchFamily="34" charset="0"/>
              </a:endParaRPr>
            </a:p>
          </p:txBody>
        </p:sp>
        <p:sp>
          <p:nvSpPr>
            <p:cNvPr id="43" name="テキスト ボックス 42"/>
            <p:cNvSpPr txBox="1"/>
            <p:nvPr/>
          </p:nvSpPr>
          <p:spPr>
            <a:xfrm>
              <a:off x="2032825" y="3472173"/>
              <a:ext cx="1527268" cy="307377"/>
            </a:xfrm>
            <a:prstGeom prst="rect">
              <a:avLst/>
            </a:prstGeom>
            <a:noFill/>
          </p:spPr>
          <p:txBody>
            <a:bodyPr wrap="square" rtlCol="0">
              <a:spAutoFit/>
            </a:bodyPr>
            <a:lstStyle/>
            <a:p>
              <a:r>
                <a:rPr lang="en-US" altLang="ja-JP" sz="2000" i="1" dirty="0" smtClean="0">
                  <a:latin typeface="Arial Unicode MS" panose="020B0604020202020204" pitchFamily="50" charset="-128"/>
                  <a:ea typeface="Arial Unicode MS" panose="020B0604020202020204" pitchFamily="50" charset="-128"/>
                  <a:cs typeface="Arial Unicode MS" panose="020B0604020202020204" pitchFamily="50" charset="-128"/>
                </a:rPr>
                <a:t>I</a:t>
              </a:r>
              <a:r>
                <a:rPr lang="en-US" altLang="ja-JP" sz="2000" baseline="-25000" dirty="0" smtClean="0">
                  <a:latin typeface="Arial Unicode MS" panose="020B0604020202020204" pitchFamily="50" charset="-128"/>
                  <a:ea typeface="Arial Unicode MS" panose="020B0604020202020204" pitchFamily="50" charset="-128"/>
                  <a:cs typeface="Arial Unicode MS" panose="020B0604020202020204" pitchFamily="50" charset="-128"/>
                </a:rPr>
                <a:t>g</a:t>
              </a:r>
              <a:r>
                <a:rPr lang="en-US" altLang="ja-JP" sz="2000" i="1" dirty="0" smtClean="0">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2000" dirty="0">
                  <a:latin typeface="Arial Unicode MS" panose="020B0604020202020204" pitchFamily="50" charset="-128"/>
                  <a:ea typeface="Arial Unicode MS" panose="020B0604020202020204" pitchFamily="50" charset="-128"/>
                  <a:cs typeface="Arial Unicode MS" panose="020B0604020202020204" pitchFamily="50" charset="-128"/>
                </a:rPr>
                <a:t>= </a:t>
              </a:r>
              <a:r>
                <a:rPr kumimoji="1" lang="en-US" altLang="ja-JP" sz="2000" dirty="0" smtClean="0">
                  <a:latin typeface="Arial" panose="020B0604020202020204" pitchFamily="34" charset="0"/>
                  <a:cs typeface="Arial" panose="020B0604020202020204" pitchFamily="34" charset="0"/>
                </a:rPr>
                <a:t>7.89 </a:t>
              </a:r>
              <a:r>
                <a:rPr kumimoji="1" lang="en-US" altLang="ja-JP" sz="2000" baseline="30000" dirty="0" smtClean="0">
                  <a:latin typeface="Arial" panose="020B0604020202020204" pitchFamily="34" charset="0"/>
                  <a:cs typeface="Arial" panose="020B0604020202020204" pitchFamily="34" charset="0"/>
                </a:rPr>
                <a:t>a</a:t>
              </a:r>
              <a:endParaRPr kumimoji="1" lang="ja-JP" altLang="en-US" sz="2000" baseline="30000" dirty="0">
                <a:latin typeface="Times New Roman" panose="02020603050405020304" pitchFamily="18" charset="0"/>
                <a:cs typeface="Times New Roman" panose="02020603050405020304" pitchFamily="18" charset="0"/>
              </a:endParaRPr>
            </a:p>
          </p:txBody>
        </p:sp>
        <p:sp>
          <p:nvSpPr>
            <p:cNvPr id="44" name="テキスト ボックス 43"/>
            <p:cNvSpPr txBox="1"/>
            <p:nvPr/>
          </p:nvSpPr>
          <p:spPr>
            <a:xfrm>
              <a:off x="1980238" y="1914070"/>
              <a:ext cx="1074509" cy="306092"/>
            </a:xfrm>
            <a:prstGeom prst="rect">
              <a:avLst/>
            </a:prstGeom>
            <a:noFill/>
          </p:spPr>
          <p:txBody>
            <a:bodyPr wrap="none" rtlCol="0">
              <a:spAutoFit/>
            </a:bodyPr>
            <a:lstStyle/>
            <a:p>
              <a:r>
                <a:rPr lang="en-US" altLang="ja-JP" sz="2000" i="1" dirty="0" smtClean="0">
                  <a:latin typeface="Arial Unicode MS" panose="020B0604020202020204" pitchFamily="50" charset="-128"/>
                  <a:ea typeface="Arial Unicode MS" panose="020B0604020202020204" pitchFamily="50" charset="-128"/>
                  <a:cs typeface="Arial Unicode MS" panose="020B0604020202020204" pitchFamily="50" charset="-128"/>
                </a:rPr>
                <a:t>A</a:t>
              </a:r>
              <a:r>
                <a:rPr lang="en-US" altLang="ja-JP" sz="2000" baseline="-25000" dirty="0" smtClean="0">
                  <a:latin typeface="Arial Unicode MS" panose="020B0604020202020204" pitchFamily="50" charset="-128"/>
                  <a:ea typeface="Arial Unicode MS" panose="020B0604020202020204" pitchFamily="50" charset="-128"/>
                  <a:cs typeface="Arial Unicode MS" panose="020B0604020202020204" pitchFamily="50" charset="-128"/>
                </a:rPr>
                <a:t>g</a:t>
              </a:r>
              <a:r>
                <a:rPr lang="en-US" altLang="ja-JP" sz="2000" i="1" dirty="0" smtClean="0">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2000" dirty="0">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2000" dirty="0" smtClean="0">
                  <a:latin typeface="Arial Unicode MS" panose="020B0604020202020204" pitchFamily="50" charset="-128"/>
                  <a:ea typeface="Arial Unicode MS" panose="020B0604020202020204" pitchFamily="50" charset="-128"/>
                  <a:cs typeface="Arial Unicode MS" panose="020B0604020202020204" pitchFamily="50" charset="-128"/>
                </a:rPr>
                <a:t>1.54 </a:t>
              </a:r>
              <a:r>
                <a:rPr lang="en-US" altLang="ja-JP" sz="2000" baseline="30000" dirty="0" smtClean="0">
                  <a:latin typeface="Arial Unicode MS" panose="020B0604020202020204" pitchFamily="50" charset="-128"/>
                  <a:ea typeface="Arial Unicode MS" panose="020B0604020202020204" pitchFamily="50" charset="-128"/>
                  <a:cs typeface="Arial Unicode MS" panose="020B0604020202020204" pitchFamily="50" charset="-128"/>
                </a:rPr>
                <a:t>a</a:t>
              </a:r>
              <a:endParaRPr kumimoji="1" lang="ja-JP" altLang="en-US" sz="2000" baseline="300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5" name="テキスト ボックス 44"/>
            <p:cNvSpPr txBox="1"/>
            <p:nvPr/>
          </p:nvSpPr>
          <p:spPr>
            <a:xfrm>
              <a:off x="3864645" y="2002386"/>
              <a:ext cx="1229096" cy="307777"/>
            </a:xfrm>
            <a:prstGeom prst="rect">
              <a:avLst/>
            </a:prstGeom>
            <a:noFill/>
          </p:spPr>
          <p:txBody>
            <a:bodyPr wrap="square" rtlCol="0">
              <a:spAutoFit/>
            </a:bodyPr>
            <a:lstStyle/>
            <a:p>
              <a:r>
                <a:rPr kumimoji="1" lang="en-US" altLang="ja-JP" sz="2000" i="1" dirty="0" smtClean="0">
                  <a:solidFill>
                    <a:srgbClr val="FF0000"/>
                  </a:solidFill>
                  <a:latin typeface="Times New Roman" panose="02020603050405020304" pitchFamily="18" charset="0"/>
                  <a:cs typeface="Times New Roman" panose="02020603050405020304" pitchFamily="18" charset="0"/>
                </a:rPr>
                <a:t>P</a:t>
              </a:r>
              <a:r>
                <a:rPr kumimoji="1" lang="en-US" altLang="ja-JP" sz="2000" baseline="-25000" dirty="0" smtClean="0">
                  <a:solidFill>
                    <a:srgbClr val="FF0000"/>
                  </a:solidFill>
                  <a:latin typeface="Symbol" panose="05050102010706020507" pitchFamily="18" charset="2"/>
                  <a:cs typeface="Times New Roman" panose="02020603050405020304" pitchFamily="18" charset="0"/>
                </a:rPr>
                <a:t>-</a:t>
              </a:r>
              <a:r>
                <a:rPr kumimoji="1" lang="en-US" altLang="ja-JP" sz="2000" dirty="0" smtClean="0">
                  <a:solidFill>
                    <a:srgbClr val="FF0000"/>
                  </a:solidFill>
                  <a:latin typeface="Arial" panose="020B0604020202020204" pitchFamily="34" charset="0"/>
                  <a:cs typeface="Arial" panose="020B0604020202020204" pitchFamily="34" charset="0"/>
                </a:rPr>
                <a:t> = 1.54</a:t>
              </a:r>
              <a:endParaRPr kumimoji="1" lang="ja-JP" altLang="en-US" sz="2000" dirty="0">
                <a:solidFill>
                  <a:srgbClr val="FF0000"/>
                </a:solidFill>
                <a:latin typeface="Arial" panose="020B0604020202020204" pitchFamily="34" charset="0"/>
                <a:cs typeface="Arial" panose="020B0604020202020204" pitchFamily="34" charset="0"/>
              </a:endParaRPr>
            </a:p>
          </p:txBody>
        </p:sp>
        <p:sp>
          <p:nvSpPr>
            <p:cNvPr id="46" name="Line 10"/>
            <p:cNvSpPr>
              <a:spLocks noChangeShapeType="1"/>
            </p:cNvSpPr>
            <p:nvPr/>
          </p:nvSpPr>
          <p:spPr bwMode="auto">
            <a:xfrm>
              <a:off x="5053102" y="2349034"/>
              <a:ext cx="469503" cy="1"/>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Arial" panose="020B0604020202020204" pitchFamily="34" charset="0"/>
                <a:cs typeface="Arial" panose="020B0604020202020204" pitchFamily="34" charset="0"/>
              </a:endParaRPr>
            </a:p>
          </p:txBody>
        </p:sp>
        <p:sp>
          <p:nvSpPr>
            <p:cNvPr id="47" name="テキスト ボックス 46"/>
            <p:cNvSpPr txBox="1"/>
            <p:nvPr/>
          </p:nvSpPr>
          <p:spPr>
            <a:xfrm>
              <a:off x="2294217" y="1388279"/>
              <a:ext cx="562983" cy="307777"/>
            </a:xfrm>
            <a:prstGeom prst="rect">
              <a:avLst/>
            </a:prstGeom>
            <a:noFill/>
          </p:spPr>
          <p:txBody>
            <a:bodyPr wrap="square" rtlCol="0">
              <a:spAutoFit/>
            </a:bodyPr>
            <a:lstStyle/>
            <a:p>
              <a:r>
                <a:rPr kumimoji="1" lang="en-US" altLang="ja-JP" sz="2000" dirty="0" smtClean="0">
                  <a:latin typeface="Arial" panose="020B0604020202020204" pitchFamily="34" charset="0"/>
                  <a:cs typeface="Arial" panose="020B0604020202020204" pitchFamily="34" charset="0"/>
                </a:rPr>
                <a:t>gas</a:t>
              </a:r>
              <a:endParaRPr kumimoji="1" lang="ja-JP" altLang="en-US" sz="2000" dirty="0">
                <a:latin typeface="Arial" panose="020B0604020202020204" pitchFamily="34" charset="0"/>
                <a:cs typeface="Arial" panose="020B0604020202020204" pitchFamily="34" charset="0"/>
              </a:endParaRPr>
            </a:p>
          </p:txBody>
        </p:sp>
        <p:pic>
          <p:nvPicPr>
            <p:cNvPr id="48" name="図 47"/>
            <p:cNvPicPr>
              <a:picLocks/>
            </p:cNvPicPr>
            <p:nvPr/>
          </p:nvPicPr>
          <p:blipFill rotWithShape="1">
            <a:blip r:embed="rId2" cstate="print">
              <a:extLst>
                <a:ext uri="{28A0092B-C50C-407E-A947-70E740481C1C}">
                  <a14:useLocalDpi xmlns:a14="http://schemas.microsoft.com/office/drawing/2010/main" val="0"/>
                </a:ext>
              </a:extLst>
            </a:blip>
            <a:srcRect l="15419" r="15250"/>
            <a:stretch/>
          </p:blipFill>
          <p:spPr>
            <a:xfrm flipH="1">
              <a:off x="6273944" y="708485"/>
              <a:ext cx="1092976" cy="661833"/>
            </a:xfrm>
            <a:prstGeom prst="rect">
              <a:avLst/>
            </a:prstGeom>
          </p:spPr>
        </p:pic>
        <p:pic>
          <p:nvPicPr>
            <p:cNvPr id="49" name="図 48"/>
            <p:cNvPicPr>
              <a:picLocks/>
            </p:cNvPicPr>
            <p:nvPr/>
          </p:nvPicPr>
          <p:blipFill rotWithShape="1">
            <a:blip r:embed="rId3" cstate="print">
              <a:extLst>
                <a:ext uri="{28A0092B-C50C-407E-A947-70E740481C1C}">
                  <a14:useLocalDpi xmlns:a14="http://schemas.microsoft.com/office/drawing/2010/main" val="0"/>
                </a:ext>
              </a:extLst>
            </a:blip>
            <a:srcRect l="4250" t="30524" r="3333" b="30523"/>
            <a:stretch/>
          </p:blipFill>
          <p:spPr>
            <a:xfrm>
              <a:off x="3176019" y="985079"/>
              <a:ext cx="1700037" cy="304667"/>
            </a:xfrm>
            <a:prstGeom prst="rect">
              <a:avLst/>
            </a:prstGeom>
          </p:spPr>
        </p:pic>
        <p:pic>
          <p:nvPicPr>
            <p:cNvPr id="50" name="図 49"/>
            <p:cNvPicPr>
              <a:picLocks/>
            </p:cNvPicPr>
            <p:nvPr/>
          </p:nvPicPr>
          <p:blipFill rotWithShape="1">
            <a:blip r:embed="rId4" cstate="print">
              <a:extLst>
                <a:ext uri="{28A0092B-C50C-407E-A947-70E740481C1C}">
                  <a14:useLocalDpi xmlns:a14="http://schemas.microsoft.com/office/drawing/2010/main" val="0"/>
                </a:ext>
              </a:extLst>
            </a:blip>
            <a:srcRect l="27584" t="27404" r="26917" b="28229"/>
            <a:stretch/>
          </p:blipFill>
          <p:spPr>
            <a:xfrm flipH="1">
              <a:off x="4771366" y="763803"/>
              <a:ext cx="1285407" cy="601289"/>
            </a:xfrm>
            <a:prstGeom prst="rect">
              <a:avLst/>
            </a:prstGeom>
          </p:spPr>
        </p:pic>
        <p:sp>
          <p:nvSpPr>
            <p:cNvPr id="51" name="テキスト ボックス 50"/>
            <p:cNvSpPr txBox="1"/>
            <p:nvPr/>
          </p:nvSpPr>
          <p:spPr>
            <a:xfrm>
              <a:off x="5135737" y="1388279"/>
              <a:ext cx="562975" cy="307777"/>
            </a:xfrm>
            <a:prstGeom prst="rect">
              <a:avLst/>
            </a:prstGeom>
            <a:noFill/>
          </p:spPr>
          <p:txBody>
            <a:bodyPr wrap="none" rtlCol="0">
              <a:spAutoFit/>
            </a:bodyPr>
            <a:lstStyle/>
            <a:p>
              <a:r>
                <a:rPr lang="en-US" altLang="ja-JP" sz="2000" dirty="0">
                  <a:latin typeface="Arial" panose="020B0604020202020204" pitchFamily="34" charset="0"/>
                  <a:cs typeface="Arial" panose="020B0604020202020204" pitchFamily="34" charset="0"/>
                </a:rPr>
                <a:t>5</a:t>
              </a:r>
              <a:r>
                <a:rPr lang="en-US" altLang="ja-JP" sz="2000" dirty="0" smtClean="0">
                  <a:latin typeface="Arial" panose="020B0604020202020204" pitchFamily="34" charset="0"/>
                  <a:cs typeface="Arial" panose="020B0604020202020204" pitchFamily="34" charset="0"/>
                </a:rPr>
                <a:t>5°</a:t>
              </a:r>
              <a:endParaRPr lang="ja-JP" altLang="en-US" sz="2000" dirty="0">
                <a:latin typeface="Arial" panose="020B0604020202020204" pitchFamily="34" charset="0"/>
                <a:cs typeface="Arial" panose="020B0604020202020204" pitchFamily="34" charset="0"/>
              </a:endParaRPr>
            </a:p>
          </p:txBody>
        </p:sp>
        <p:sp>
          <p:nvSpPr>
            <p:cNvPr id="52" name="テキスト ボックス 51"/>
            <p:cNvSpPr txBox="1"/>
            <p:nvPr/>
          </p:nvSpPr>
          <p:spPr>
            <a:xfrm>
              <a:off x="6528716" y="1388279"/>
              <a:ext cx="642749" cy="307777"/>
            </a:xfrm>
            <a:prstGeom prst="rect">
              <a:avLst/>
            </a:prstGeom>
            <a:noFill/>
          </p:spPr>
          <p:txBody>
            <a:bodyPr wrap="square" rtlCol="0">
              <a:spAutoFit/>
            </a:bodyPr>
            <a:lstStyle/>
            <a:p>
              <a:r>
                <a:rPr kumimoji="1" lang="en-US" altLang="ja-JP" sz="2000" dirty="0" smtClean="0">
                  <a:latin typeface="Arial" panose="020B0604020202020204" pitchFamily="34" charset="0"/>
                  <a:cs typeface="Arial" panose="020B0604020202020204" pitchFamily="34" charset="0"/>
                </a:rPr>
                <a:t>33°</a:t>
              </a:r>
              <a:endParaRPr kumimoji="1" lang="ja-JP" altLang="en-US" sz="2000" dirty="0">
                <a:latin typeface="Arial" panose="020B0604020202020204" pitchFamily="34" charset="0"/>
                <a:cs typeface="Arial" panose="020B0604020202020204" pitchFamily="34" charset="0"/>
              </a:endParaRPr>
            </a:p>
          </p:txBody>
        </p:sp>
        <p:sp>
          <p:nvSpPr>
            <p:cNvPr id="53" name="テキスト ボックス 52"/>
            <p:cNvSpPr txBox="1"/>
            <p:nvPr/>
          </p:nvSpPr>
          <p:spPr>
            <a:xfrm>
              <a:off x="3722579" y="1388279"/>
              <a:ext cx="562975" cy="307777"/>
            </a:xfrm>
            <a:prstGeom prst="rect">
              <a:avLst/>
            </a:prstGeom>
            <a:noFill/>
          </p:spPr>
          <p:txBody>
            <a:bodyPr wrap="none" rtlCol="0">
              <a:spAutoFit/>
            </a:bodyPr>
            <a:lstStyle/>
            <a:p>
              <a:r>
                <a:rPr lang="en-US" altLang="ja-JP" sz="2000" dirty="0" smtClean="0">
                  <a:latin typeface="Arial" panose="020B0604020202020204" pitchFamily="34" charset="0"/>
                  <a:cs typeface="Arial" panose="020B0604020202020204" pitchFamily="34" charset="0"/>
                </a:rPr>
                <a:t>90°</a:t>
              </a:r>
              <a:endParaRPr lang="ja-JP" altLang="en-US" sz="2000" dirty="0">
                <a:latin typeface="Arial" panose="020B0604020202020204" pitchFamily="34" charset="0"/>
                <a:cs typeface="Arial" panose="020B0604020202020204" pitchFamily="34" charset="0"/>
              </a:endParaRPr>
            </a:p>
          </p:txBody>
        </p:sp>
        <p:cxnSp>
          <p:nvCxnSpPr>
            <p:cNvPr id="54" name="直線コネクタ 53"/>
            <p:cNvCxnSpPr>
              <a:endCxn id="46" idx="0"/>
            </p:cNvCxnSpPr>
            <p:nvPr/>
          </p:nvCxnSpPr>
          <p:spPr>
            <a:xfrm flipV="1">
              <a:off x="4066985" y="2349034"/>
              <a:ext cx="986117" cy="119182"/>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a:stCxn id="46" idx="1"/>
            </p:cNvCxnSpPr>
            <p:nvPr/>
          </p:nvCxnSpPr>
          <p:spPr>
            <a:xfrm flipV="1">
              <a:off x="5522605" y="2168919"/>
              <a:ext cx="939162" cy="180116"/>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flipV="1">
              <a:off x="4066985" y="3374414"/>
              <a:ext cx="986117" cy="68277"/>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flipV="1">
              <a:off x="5522605" y="3239384"/>
              <a:ext cx="928775" cy="135031"/>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58" name="正方形/長方形 57"/>
            <p:cNvSpPr/>
            <p:nvPr/>
          </p:nvSpPr>
          <p:spPr>
            <a:xfrm>
              <a:off x="3597482" y="2380016"/>
              <a:ext cx="469502" cy="176400"/>
            </a:xfrm>
            <a:prstGeom prst="rect">
              <a:avLst/>
            </a:prstGeom>
            <a:gradFill>
              <a:gsLst>
                <a:gs pos="0">
                  <a:schemeClr val="tx1">
                    <a:lumMod val="75000"/>
                    <a:lumOff val="25000"/>
                  </a:schemeClr>
                </a:gs>
                <a:gs pos="50000">
                  <a:schemeClr val="bg1">
                    <a:lumMod val="65000"/>
                  </a:schemeClr>
                </a:gs>
                <a:gs pos="100000">
                  <a:schemeClr val="tx1">
                    <a:lumMod val="75000"/>
                    <a:lumOff val="2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59" name="下矢印 58"/>
            <p:cNvSpPr/>
            <p:nvPr/>
          </p:nvSpPr>
          <p:spPr>
            <a:xfrm>
              <a:off x="3714858" y="1880873"/>
              <a:ext cx="234751" cy="567828"/>
            </a:xfrm>
            <a:prstGeom prst="downArrow">
              <a:avLst/>
            </a:prstGeom>
            <a:solidFill>
              <a:srgbClr val="FF4343"/>
            </a:solidFill>
            <a:ln w="1270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60" name="正方形/長方形 59"/>
            <p:cNvSpPr/>
            <p:nvPr/>
          </p:nvSpPr>
          <p:spPr>
            <a:xfrm>
              <a:off x="5053103" y="2262536"/>
              <a:ext cx="469502" cy="176400"/>
            </a:xfrm>
            <a:prstGeom prst="rect">
              <a:avLst/>
            </a:prstGeom>
            <a:gradFill>
              <a:gsLst>
                <a:gs pos="0">
                  <a:schemeClr val="tx1">
                    <a:lumMod val="75000"/>
                    <a:lumOff val="25000"/>
                  </a:schemeClr>
                </a:gs>
                <a:gs pos="50000">
                  <a:schemeClr val="bg1">
                    <a:lumMod val="65000"/>
                  </a:schemeClr>
                </a:gs>
                <a:gs pos="100000">
                  <a:schemeClr val="tx1">
                    <a:lumMod val="75000"/>
                    <a:lumOff val="2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61" name="正方形/長方形 60"/>
            <p:cNvSpPr/>
            <p:nvPr/>
          </p:nvSpPr>
          <p:spPr>
            <a:xfrm>
              <a:off x="6444208" y="2010164"/>
              <a:ext cx="479890" cy="309600"/>
            </a:xfrm>
            <a:prstGeom prst="rect">
              <a:avLst/>
            </a:prstGeom>
            <a:gradFill>
              <a:gsLst>
                <a:gs pos="0">
                  <a:schemeClr val="tx1">
                    <a:lumMod val="75000"/>
                    <a:lumOff val="25000"/>
                  </a:schemeClr>
                </a:gs>
                <a:gs pos="50000">
                  <a:schemeClr val="bg1">
                    <a:lumMod val="65000"/>
                  </a:schemeClr>
                </a:gs>
                <a:gs pos="100000">
                  <a:schemeClr val="tx1">
                    <a:lumMod val="75000"/>
                    <a:lumOff val="2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62" name="正方形/長方形 61"/>
            <p:cNvSpPr/>
            <p:nvPr/>
          </p:nvSpPr>
          <p:spPr>
            <a:xfrm>
              <a:off x="3598442" y="3348629"/>
              <a:ext cx="469502" cy="244800"/>
            </a:xfrm>
            <a:prstGeom prst="rect">
              <a:avLst/>
            </a:prstGeom>
            <a:gradFill>
              <a:gsLst>
                <a:gs pos="0">
                  <a:schemeClr val="tx1">
                    <a:lumMod val="75000"/>
                    <a:lumOff val="25000"/>
                  </a:schemeClr>
                </a:gs>
                <a:gs pos="50000">
                  <a:schemeClr val="bg1">
                    <a:lumMod val="65000"/>
                  </a:schemeClr>
                </a:gs>
                <a:gs pos="100000">
                  <a:schemeClr val="tx1">
                    <a:lumMod val="75000"/>
                    <a:lumOff val="2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63" name="正方形/長方形 62"/>
            <p:cNvSpPr/>
            <p:nvPr/>
          </p:nvSpPr>
          <p:spPr>
            <a:xfrm>
              <a:off x="5038602" y="3251866"/>
              <a:ext cx="469502" cy="244800"/>
            </a:xfrm>
            <a:prstGeom prst="rect">
              <a:avLst/>
            </a:prstGeom>
            <a:gradFill>
              <a:gsLst>
                <a:gs pos="0">
                  <a:schemeClr val="tx1">
                    <a:lumMod val="75000"/>
                    <a:lumOff val="25000"/>
                  </a:schemeClr>
                </a:gs>
                <a:gs pos="50000">
                  <a:schemeClr val="bg1">
                    <a:lumMod val="65000"/>
                  </a:schemeClr>
                </a:gs>
                <a:gs pos="100000">
                  <a:schemeClr val="tx1">
                    <a:lumMod val="75000"/>
                    <a:lumOff val="2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64" name="正方形/長方形 63"/>
            <p:cNvSpPr/>
            <p:nvPr/>
          </p:nvSpPr>
          <p:spPr>
            <a:xfrm>
              <a:off x="6444208" y="3132629"/>
              <a:ext cx="469502" cy="216000"/>
            </a:xfrm>
            <a:prstGeom prst="rect">
              <a:avLst/>
            </a:prstGeom>
            <a:gradFill>
              <a:gsLst>
                <a:gs pos="0">
                  <a:schemeClr val="tx1">
                    <a:lumMod val="75000"/>
                    <a:lumOff val="25000"/>
                  </a:schemeClr>
                </a:gs>
                <a:gs pos="50000">
                  <a:schemeClr val="bg1">
                    <a:lumMod val="65000"/>
                  </a:schemeClr>
                </a:gs>
                <a:gs pos="100000">
                  <a:schemeClr val="tx1">
                    <a:lumMod val="75000"/>
                    <a:lumOff val="2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65" name="テキスト ボックス 64"/>
            <p:cNvSpPr txBox="1"/>
            <p:nvPr/>
          </p:nvSpPr>
          <p:spPr>
            <a:xfrm>
              <a:off x="5347203" y="3483247"/>
              <a:ext cx="685478" cy="307777"/>
            </a:xfrm>
            <a:prstGeom prst="rect">
              <a:avLst/>
            </a:prstGeom>
            <a:noFill/>
          </p:spPr>
          <p:txBody>
            <a:bodyPr wrap="square" rtlCol="0">
              <a:spAutoFit/>
            </a:bodyPr>
            <a:lstStyle/>
            <a:p>
              <a:r>
                <a:rPr kumimoji="1" lang="en-US" altLang="ja-JP" sz="2000" dirty="0" smtClean="0">
                  <a:solidFill>
                    <a:srgbClr val="0070C0"/>
                  </a:solidFill>
                  <a:latin typeface="Arial" panose="020B0604020202020204" pitchFamily="34" charset="0"/>
                  <a:cs typeface="Arial" panose="020B0604020202020204" pitchFamily="34" charset="0"/>
                </a:rPr>
                <a:t>1.10</a:t>
              </a:r>
              <a:endParaRPr kumimoji="1" lang="ja-JP" altLang="en-US" sz="2000" dirty="0">
                <a:solidFill>
                  <a:srgbClr val="0070C0"/>
                </a:solidFill>
                <a:latin typeface="Arial" panose="020B0604020202020204" pitchFamily="34" charset="0"/>
                <a:cs typeface="Arial" panose="020B0604020202020204" pitchFamily="34" charset="0"/>
              </a:endParaRPr>
            </a:p>
          </p:txBody>
        </p:sp>
        <p:sp>
          <p:nvSpPr>
            <p:cNvPr id="66" name="テキスト ボックス 65"/>
            <p:cNvSpPr txBox="1"/>
            <p:nvPr/>
          </p:nvSpPr>
          <p:spPr>
            <a:xfrm>
              <a:off x="3872692" y="3560375"/>
              <a:ext cx="1203364" cy="307777"/>
            </a:xfrm>
            <a:prstGeom prst="rect">
              <a:avLst/>
            </a:prstGeom>
            <a:noFill/>
          </p:spPr>
          <p:txBody>
            <a:bodyPr wrap="square" rtlCol="0">
              <a:spAutoFit/>
            </a:bodyPr>
            <a:lstStyle/>
            <a:p>
              <a:r>
                <a:rPr lang="en-US" altLang="ja-JP" sz="2000" i="1" dirty="0" smtClean="0">
                  <a:solidFill>
                    <a:srgbClr val="0070C0"/>
                  </a:solidFill>
                  <a:latin typeface="Times New Roman" panose="02020603050405020304" pitchFamily="18" charset="0"/>
                  <a:cs typeface="Times New Roman" panose="02020603050405020304" pitchFamily="18" charset="0"/>
                </a:rPr>
                <a:t>P</a:t>
              </a:r>
              <a:r>
                <a:rPr lang="en-US" altLang="ja-JP" sz="2000" baseline="-25000" dirty="0" smtClean="0">
                  <a:solidFill>
                    <a:srgbClr val="0070C0"/>
                  </a:solidFill>
                  <a:latin typeface="Times New Roman" panose="02020603050405020304" pitchFamily="18" charset="0"/>
                  <a:cs typeface="Times New Roman" panose="02020603050405020304" pitchFamily="18" charset="0"/>
                </a:rPr>
                <a:t>+ </a:t>
              </a:r>
              <a:r>
                <a:rPr lang="en-US" altLang="ja-JP" sz="2000" dirty="0" smtClean="0">
                  <a:solidFill>
                    <a:srgbClr val="0070C0"/>
                  </a:solidFill>
                  <a:latin typeface="Arial" panose="020B0604020202020204" pitchFamily="34" charset="0"/>
                  <a:cs typeface="Arial" panose="020B0604020202020204" pitchFamily="34" charset="0"/>
                </a:rPr>
                <a:t>= 0.70</a:t>
              </a:r>
              <a:endParaRPr kumimoji="1" lang="ja-JP" altLang="en-US" sz="2000" dirty="0">
                <a:solidFill>
                  <a:srgbClr val="0070C0"/>
                </a:solidFill>
                <a:latin typeface="Arial" panose="020B0604020202020204" pitchFamily="34" charset="0"/>
                <a:cs typeface="Arial" panose="020B0604020202020204" pitchFamily="34" charset="0"/>
              </a:endParaRPr>
            </a:p>
          </p:txBody>
        </p:sp>
        <p:sp>
          <p:nvSpPr>
            <p:cNvPr id="67" name="下矢印 66"/>
            <p:cNvSpPr/>
            <p:nvPr/>
          </p:nvSpPr>
          <p:spPr>
            <a:xfrm rot="10800000">
              <a:off x="3714858" y="3471961"/>
              <a:ext cx="234751" cy="368817"/>
            </a:xfrm>
            <a:prstGeom prst="downArrow">
              <a:avLst/>
            </a:prstGeom>
            <a:solidFill>
              <a:srgbClr val="0070C0"/>
            </a:solidFill>
            <a:ln w="127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68" name="テキスト ボックス 67"/>
            <p:cNvSpPr txBox="1"/>
            <p:nvPr/>
          </p:nvSpPr>
          <p:spPr>
            <a:xfrm>
              <a:off x="6876256" y="3410338"/>
              <a:ext cx="685478" cy="307777"/>
            </a:xfrm>
            <a:prstGeom prst="rect">
              <a:avLst/>
            </a:prstGeom>
            <a:noFill/>
          </p:spPr>
          <p:txBody>
            <a:bodyPr wrap="square" rtlCol="0">
              <a:spAutoFit/>
            </a:bodyPr>
            <a:lstStyle/>
            <a:p>
              <a:r>
                <a:rPr kumimoji="1" lang="en-US" altLang="ja-JP" sz="2000" dirty="0" smtClean="0">
                  <a:solidFill>
                    <a:srgbClr val="0070C0"/>
                  </a:solidFill>
                  <a:latin typeface="Arial" panose="020B0604020202020204" pitchFamily="34" charset="0"/>
                  <a:cs typeface="Arial" panose="020B0604020202020204" pitchFamily="34" charset="0"/>
                </a:rPr>
                <a:t>1.47</a:t>
              </a:r>
              <a:endParaRPr kumimoji="1" lang="ja-JP" altLang="en-US" sz="2000" dirty="0">
                <a:solidFill>
                  <a:srgbClr val="0070C0"/>
                </a:solidFill>
                <a:latin typeface="Arial" panose="020B0604020202020204" pitchFamily="34" charset="0"/>
                <a:cs typeface="Arial" panose="020B0604020202020204" pitchFamily="34" charset="0"/>
              </a:endParaRPr>
            </a:p>
          </p:txBody>
        </p:sp>
        <p:sp>
          <p:nvSpPr>
            <p:cNvPr id="69" name="下矢印 68"/>
            <p:cNvSpPr/>
            <p:nvPr/>
          </p:nvSpPr>
          <p:spPr>
            <a:xfrm rot="10800000">
              <a:off x="6579143" y="3252599"/>
              <a:ext cx="234751" cy="588308"/>
            </a:xfrm>
            <a:prstGeom prst="downArrow">
              <a:avLst/>
            </a:prstGeom>
            <a:solidFill>
              <a:srgbClr val="0070C0"/>
            </a:solidFill>
            <a:ln w="127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70" name="下矢印 69"/>
            <p:cNvSpPr/>
            <p:nvPr/>
          </p:nvSpPr>
          <p:spPr>
            <a:xfrm rot="10800000">
              <a:off x="5170478" y="3416791"/>
              <a:ext cx="234751" cy="431668"/>
            </a:xfrm>
            <a:prstGeom prst="downArrow">
              <a:avLst/>
            </a:prstGeom>
            <a:solidFill>
              <a:srgbClr val="0070C0"/>
            </a:solidFill>
            <a:ln w="127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71" name="テキスト ボックス 70"/>
            <p:cNvSpPr txBox="1"/>
            <p:nvPr/>
          </p:nvSpPr>
          <p:spPr>
            <a:xfrm>
              <a:off x="5347203" y="1925610"/>
              <a:ext cx="685478" cy="307777"/>
            </a:xfrm>
            <a:prstGeom prst="rect">
              <a:avLst/>
            </a:prstGeom>
            <a:noFill/>
          </p:spPr>
          <p:txBody>
            <a:bodyPr wrap="square" rtlCol="0">
              <a:spAutoFit/>
            </a:bodyPr>
            <a:lstStyle/>
            <a:p>
              <a:r>
                <a:rPr kumimoji="1" lang="en-US" altLang="ja-JP" sz="2000" dirty="0" smtClean="0">
                  <a:solidFill>
                    <a:srgbClr val="FF0000"/>
                  </a:solidFill>
                  <a:latin typeface="Arial" panose="020B0604020202020204" pitchFamily="34" charset="0"/>
                  <a:cs typeface="Arial" panose="020B0604020202020204" pitchFamily="34" charset="0"/>
                </a:rPr>
                <a:t>1.05</a:t>
              </a:r>
              <a:endParaRPr kumimoji="1" lang="ja-JP" altLang="en-US" sz="2000" dirty="0">
                <a:solidFill>
                  <a:srgbClr val="FF0000"/>
                </a:solidFill>
                <a:latin typeface="Arial" panose="020B0604020202020204" pitchFamily="34" charset="0"/>
                <a:cs typeface="Arial" panose="020B0604020202020204" pitchFamily="34" charset="0"/>
              </a:endParaRPr>
            </a:p>
          </p:txBody>
        </p:sp>
        <p:sp>
          <p:nvSpPr>
            <p:cNvPr id="72" name="テキスト ボックス 71"/>
            <p:cNvSpPr txBox="1"/>
            <p:nvPr/>
          </p:nvSpPr>
          <p:spPr>
            <a:xfrm>
              <a:off x="6910858" y="1844824"/>
              <a:ext cx="685478" cy="307777"/>
            </a:xfrm>
            <a:prstGeom prst="rect">
              <a:avLst/>
            </a:prstGeom>
            <a:noFill/>
          </p:spPr>
          <p:txBody>
            <a:bodyPr wrap="square" rtlCol="0">
              <a:spAutoFit/>
            </a:bodyPr>
            <a:lstStyle/>
            <a:p>
              <a:r>
                <a:rPr kumimoji="1" lang="en-US" altLang="ja-JP" sz="2000" dirty="0" smtClean="0">
                  <a:solidFill>
                    <a:srgbClr val="FF0000"/>
                  </a:solidFill>
                  <a:latin typeface="Arial" panose="020B0604020202020204" pitchFamily="34" charset="0"/>
                  <a:cs typeface="Arial" panose="020B0604020202020204" pitchFamily="34" charset="0"/>
                </a:rPr>
                <a:t>0.37</a:t>
              </a:r>
              <a:endParaRPr kumimoji="1" lang="ja-JP" altLang="en-US" sz="2000" dirty="0">
                <a:solidFill>
                  <a:srgbClr val="FF0000"/>
                </a:solidFill>
                <a:latin typeface="Arial" panose="020B0604020202020204" pitchFamily="34" charset="0"/>
                <a:cs typeface="Arial" panose="020B0604020202020204" pitchFamily="34" charset="0"/>
              </a:endParaRPr>
            </a:p>
          </p:txBody>
        </p:sp>
        <p:sp>
          <p:nvSpPr>
            <p:cNvPr id="73" name="下矢印 72"/>
            <p:cNvSpPr/>
            <p:nvPr/>
          </p:nvSpPr>
          <p:spPr>
            <a:xfrm>
              <a:off x="6579143" y="1880873"/>
              <a:ext cx="234751" cy="264073"/>
            </a:xfrm>
            <a:prstGeom prst="downArrow">
              <a:avLst/>
            </a:prstGeom>
            <a:solidFill>
              <a:srgbClr val="FF4343"/>
            </a:solidFill>
            <a:ln w="1270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74" name="下矢印 73"/>
            <p:cNvSpPr/>
            <p:nvPr/>
          </p:nvSpPr>
          <p:spPr>
            <a:xfrm>
              <a:off x="5170478" y="1880873"/>
              <a:ext cx="234751" cy="438891"/>
            </a:xfrm>
            <a:prstGeom prst="downArrow">
              <a:avLst/>
            </a:prstGeom>
            <a:solidFill>
              <a:srgbClr val="FF4343"/>
            </a:solidFill>
            <a:ln w="1270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p>
          </p:txBody>
        </p:sp>
        <p:sp>
          <p:nvSpPr>
            <p:cNvPr id="75" name="テキスト ボックス 74"/>
            <p:cNvSpPr txBox="1"/>
            <p:nvPr/>
          </p:nvSpPr>
          <p:spPr>
            <a:xfrm>
              <a:off x="3369027" y="2580693"/>
              <a:ext cx="875844" cy="306092"/>
            </a:xfrm>
            <a:prstGeom prst="rect">
              <a:avLst/>
            </a:prstGeom>
            <a:noFill/>
          </p:spPr>
          <p:txBody>
            <a:bodyPr wrap="none" rtlCol="0">
              <a:spAutoFit/>
            </a:bodyPr>
            <a:lstStyle/>
            <a:p>
              <a:r>
                <a:rPr lang="en-US" altLang="ja-JP" sz="2000" i="1" dirty="0">
                  <a:latin typeface="Arial Unicode MS" panose="020B0604020202020204" pitchFamily="50" charset="-128"/>
                  <a:ea typeface="Arial Unicode MS" panose="020B0604020202020204" pitchFamily="50" charset="-128"/>
                  <a:cs typeface="Arial Unicode MS" panose="020B0604020202020204" pitchFamily="50" charset="-128"/>
                </a:rPr>
                <a:t>A</a:t>
              </a:r>
              <a:r>
                <a:rPr kumimoji="1" lang="en-US" altLang="ja-JP" sz="2000" dirty="0" smtClean="0">
                  <a:latin typeface="Arial Unicode MS" panose="020B0604020202020204" pitchFamily="50" charset="-128"/>
                  <a:ea typeface="Arial Unicode MS" panose="020B0604020202020204" pitchFamily="50" charset="-128"/>
                  <a:cs typeface="Arial Unicode MS" panose="020B0604020202020204" pitchFamily="50" charset="-128"/>
                </a:rPr>
                <a:t> = 3.32</a:t>
              </a:r>
              <a:endParaRPr kumimoji="1" lang="ja-JP" altLang="en-US" sz="20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76" name="テキスト ボックス 75"/>
            <p:cNvSpPr txBox="1"/>
            <p:nvPr/>
          </p:nvSpPr>
          <p:spPr>
            <a:xfrm>
              <a:off x="4990087" y="2438936"/>
              <a:ext cx="532518" cy="307777"/>
            </a:xfrm>
            <a:prstGeom prst="rect">
              <a:avLst/>
            </a:prstGeom>
            <a:noFill/>
          </p:spPr>
          <p:txBody>
            <a:bodyPr wrap="none" rtlCol="0">
              <a:spAutoFit/>
            </a:bodyPr>
            <a:lstStyle/>
            <a:p>
              <a:r>
                <a:rPr kumimoji="1" lang="en-US" altLang="ja-JP" sz="2000" dirty="0" smtClean="0">
                  <a:latin typeface="Arial Unicode MS" panose="020B0604020202020204" pitchFamily="50" charset="-128"/>
                  <a:ea typeface="Arial Unicode MS" panose="020B0604020202020204" pitchFamily="50" charset="-128"/>
                  <a:cs typeface="Arial Unicode MS" panose="020B0604020202020204" pitchFamily="50" charset="-128"/>
                </a:rPr>
                <a:t>2.83</a:t>
              </a:r>
              <a:endParaRPr kumimoji="1" lang="ja-JP" altLang="en-US" sz="20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77" name="テキスト ボックス 76"/>
            <p:cNvSpPr txBox="1"/>
            <p:nvPr/>
          </p:nvSpPr>
          <p:spPr>
            <a:xfrm>
              <a:off x="6398752" y="2325549"/>
              <a:ext cx="532518" cy="307777"/>
            </a:xfrm>
            <a:prstGeom prst="rect">
              <a:avLst/>
            </a:prstGeom>
            <a:noFill/>
          </p:spPr>
          <p:txBody>
            <a:bodyPr wrap="none" rtlCol="0">
              <a:spAutoFit/>
            </a:bodyPr>
            <a:lstStyle/>
            <a:p>
              <a:r>
                <a:rPr kumimoji="1" lang="en-US" altLang="ja-JP" sz="2000" dirty="0" smtClean="0">
                  <a:latin typeface="Arial Unicode MS" panose="020B0604020202020204" pitchFamily="50" charset="-128"/>
                  <a:ea typeface="Arial Unicode MS" panose="020B0604020202020204" pitchFamily="50" charset="-128"/>
                  <a:cs typeface="Arial Unicode MS" panose="020B0604020202020204" pitchFamily="50" charset="-128"/>
                </a:rPr>
                <a:t>2.34</a:t>
              </a:r>
              <a:endParaRPr kumimoji="1" lang="ja-JP" altLang="en-US" sz="20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78" name="テキスト ボックス 77"/>
            <p:cNvSpPr txBox="1"/>
            <p:nvPr/>
          </p:nvSpPr>
          <p:spPr>
            <a:xfrm>
              <a:off x="3439559" y="3028729"/>
              <a:ext cx="798585" cy="306092"/>
            </a:xfrm>
            <a:prstGeom prst="rect">
              <a:avLst/>
            </a:prstGeom>
            <a:noFill/>
          </p:spPr>
          <p:txBody>
            <a:bodyPr wrap="none" rtlCol="0">
              <a:spAutoFit/>
            </a:bodyPr>
            <a:lstStyle/>
            <a:p>
              <a:r>
                <a:rPr kumimoji="1" lang="en-US" altLang="ja-JP" sz="2000" i="1" dirty="0" smtClean="0">
                  <a:latin typeface="Arial Unicode MS" panose="020B0604020202020204" pitchFamily="50" charset="-128"/>
                  <a:ea typeface="Arial Unicode MS" panose="020B0604020202020204" pitchFamily="50" charset="-128"/>
                  <a:cs typeface="Arial Unicode MS" panose="020B0604020202020204" pitchFamily="50" charset="-128"/>
                </a:rPr>
                <a:t>I</a:t>
              </a:r>
              <a:r>
                <a:rPr kumimoji="1" lang="en-US" altLang="ja-JP" sz="2000" dirty="0" smtClean="0">
                  <a:latin typeface="Arial Unicode MS" panose="020B0604020202020204" pitchFamily="50" charset="-128"/>
                  <a:ea typeface="Arial Unicode MS" panose="020B0604020202020204" pitchFamily="50" charset="-128"/>
                  <a:cs typeface="Arial Unicode MS" panose="020B0604020202020204" pitchFamily="50" charset="-128"/>
                </a:rPr>
                <a:t> = 6.85</a:t>
              </a:r>
              <a:endParaRPr kumimoji="1" lang="ja-JP" altLang="en-US" sz="20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79" name="テキスト ボックス 78"/>
            <p:cNvSpPr txBox="1"/>
            <p:nvPr/>
          </p:nvSpPr>
          <p:spPr>
            <a:xfrm>
              <a:off x="5016807" y="2956225"/>
              <a:ext cx="532518" cy="307777"/>
            </a:xfrm>
            <a:prstGeom prst="rect">
              <a:avLst/>
            </a:prstGeom>
            <a:noFill/>
          </p:spPr>
          <p:txBody>
            <a:bodyPr wrap="none" rtlCol="0">
              <a:spAutoFit/>
            </a:bodyPr>
            <a:lstStyle/>
            <a:p>
              <a:r>
                <a:rPr kumimoji="1" lang="en-US" altLang="ja-JP" sz="2000" dirty="0" smtClean="0">
                  <a:latin typeface="Arial Unicode MS" panose="020B0604020202020204" pitchFamily="50" charset="-128"/>
                  <a:ea typeface="Arial Unicode MS" panose="020B0604020202020204" pitchFamily="50" charset="-128"/>
                  <a:cs typeface="Arial Unicode MS" panose="020B0604020202020204" pitchFamily="50" charset="-128"/>
                </a:rPr>
                <a:t>6.45</a:t>
              </a:r>
              <a:endParaRPr kumimoji="1" lang="ja-JP" altLang="en-US" sz="20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80" name="テキスト ボックス 79"/>
            <p:cNvSpPr txBox="1"/>
            <p:nvPr/>
          </p:nvSpPr>
          <p:spPr>
            <a:xfrm>
              <a:off x="6430259" y="2824852"/>
              <a:ext cx="532518" cy="307777"/>
            </a:xfrm>
            <a:prstGeom prst="rect">
              <a:avLst/>
            </a:prstGeom>
            <a:noFill/>
          </p:spPr>
          <p:txBody>
            <a:bodyPr wrap="none" rtlCol="0">
              <a:spAutoFit/>
            </a:bodyPr>
            <a:lstStyle/>
            <a:p>
              <a:r>
                <a:rPr kumimoji="1" lang="en-US" altLang="ja-JP" sz="2000" dirty="0" smtClean="0">
                  <a:latin typeface="Arial Unicode MS" panose="020B0604020202020204" pitchFamily="50" charset="-128"/>
                  <a:ea typeface="Arial Unicode MS" panose="020B0604020202020204" pitchFamily="50" charset="-128"/>
                  <a:cs typeface="Arial Unicode MS" panose="020B0604020202020204" pitchFamily="50" charset="-128"/>
                </a:rPr>
                <a:t>6.18</a:t>
              </a:r>
              <a:endParaRPr kumimoji="1" lang="ja-JP" altLang="en-US" sz="20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81" name="直線コネクタ 80"/>
            <p:cNvCxnSpPr>
              <a:stCxn id="41" idx="1"/>
            </p:cNvCxnSpPr>
            <p:nvPr/>
          </p:nvCxnSpPr>
          <p:spPr>
            <a:xfrm>
              <a:off x="2746510" y="1874367"/>
              <a:ext cx="4476718" cy="6506"/>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2" name="直線コネクタ 81"/>
            <p:cNvCxnSpPr/>
            <p:nvPr/>
          </p:nvCxnSpPr>
          <p:spPr>
            <a:xfrm>
              <a:off x="2593589" y="3831097"/>
              <a:ext cx="4629639" cy="7680"/>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89190446"/>
      </p:ext>
    </p:extLst>
  </p:cSld>
  <p:clrMapOvr>
    <a:masterClrMapping/>
  </p:clrMapOvr>
  <mc:AlternateContent xmlns:mc="http://schemas.openxmlformats.org/markup-compatibility/2006" xmlns:p14="http://schemas.microsoft.com/office/powerpoint/2010/main">
    <mc:Choice Requires="p14">
      <p:transition spd="slow" p14:dur="2000" advTm="62988"/>
    </mc:Choice>
    <mc:Fallback xmlns="">
      <p:transition spd="slow" advTm="62988"/>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Cyclic voltammetry</a:t>
            </a:r>
            <a:endParaRPr kumimoji="1" lang="ja-JP" altLang="en-US" dirty="0"/>
          </a:p>
        </p:txBody>
      </p:sp>
      <p:pic>
        <p:nvPicPr>
          <p:cNvPr id="549892" name="Picture 4" descr="http://www.google.co.jp/url?source=imglanding&amp;ct=img&amp;q=http://www.als-japan.com/xdata/electorode_photo/02cvs.jpg&amp;sa=X&amp;ei=2tCOT5yWN--hmQX9ppSnDA&amp;ved=0CAwQ8wc4DQ&amp;usg=AFQjCNEL38XFPtyuesdjMXiMCBjN6i_PY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524" y="1448780"/>
            <a:ext cx="4591050" cy="4581525"/>
          </a:xfrm>
          <a:prstGeom prst="rect">
            <a:avLst/>
          </a:prstGeom>
          <a:noFill/>
          <a:extLst>
            <a:ext uri="{909E8E84-426E-40DD-AFC4-6F175D3DCCD1}">
              <a14:hiddenFill xmlns:a14="http://schemas.microsoft.com/office/drawing/2010/main">
                <a:solidFill>
                  <a:srgbClr val="FFFFFF"/>
                </a:solidFill>
              </a14:hiddenFill>
            </a:ext>
          </a:extLst>
        </p:spPr>
      </p:pic>
      <p:pic>
        <p:nvPicPr>
          <p:cNvPr id="549894" name="Picture 6" descr="http://www.google.co.jp/url?source=imglanding&amp;ct=img&amp;q=http://upload.wikimedia.org/wikipedia/commons/4/4c/Cyclovoltammogram.jpg&amp;sa=X&amp;ei=etKOT4r6E5HNmAXNjfmjDA&amp;ved=0CAwQ8wc4EA&amp;usg=AFQjCNE6RXc3n_IK3cY2SpxeXVmzyA1GC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5996" y="1905394"/>
            <a:ext cx="4436004" cy="2927762"/>
          </a:xfrm>
          <a:prstGeom prst="rect">
            <a:avLst/>
          </a:prstGeom>
          <a:noFill/>
          <a:extLst>
            <a:ext uri="{909E8E84-426E-40DD-AFC4-6F175D3DCCD1}">
              <a14:hiddenFill xmlns:a14="http://schemas.microsoft.com/office/drawing/2010/main">
                <a:solidFill>
                  <a:srgbClr val="FFFFFF"/>
                </a:solidFill>
              </a14:hiddenFill>
            </a:ext>
          </a:extLst>
        </p:spPr>
      </p:pic>
      <p:sp>
        <p:nvSpPr>
          <p:cNvPr id="3" name="右矢印 2"/>
          <p:cNvSpPr/>
          <p:nvPr/>
        </p:nvSpPr>
        <p:spPr>
          <a:xfrm>
            <a:off x="3654165" y="2807179"/>
            <a:ext cx="540060" cy="71580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p:cNvSpPr/>
          <p:nvPr/>
        </p:nvSpPr>
        <p:spPr>
          <a:xfrm>
            <a:off x="5184068" y="5301208"/>
            <a:ext cx="1941557" cy="584775"/>
          </a:xfrm>
          <a:prstGeom prst="rect">
            <a:avLst/>
          </a:prstGeom>
        </p:spPr>
        <p:txBody>
          <a:bodyPr wrap="none">
            <a:spAutoFit/>
          </a:bodyPr>
          <a:lstStyle/>
          <a:p>
            <a:r>
              <a:rPr lang="en-US" altLang="ja-JP" sz="3200" dirty="0">
                <a:solidFill>
                  <a:srgbClr val="FF0000"/>
                </a:solidFill>
              </a:rPr>
              <a:t>in solution</a:t>
            </a:r>
            <a:endParaRPr lang="ja-JP" altLang="en-US" sz="3200" dirty="0"/>
          </a:p>
        </p:txBody>
      </p:sp>
    </p:spTree>
    <p:extLst>
      <p:ext uri="{BB962C8B-B14F-4D97-AF65-F5344CB8AC3E}">
        <p14:creationId xmlns:p14="http://schemas.microsoft.com/office/powerpoint/2010/main" val="1601999119"/>
      </p:ext>
    </p:extLst>
  </p:cSld>
  <p:clrMapOvr>
    <a:masterClrMapping/>
  </p:clrMapOvr>
  <mc:AlternateContent xmlns:mc="http://schemas.openxmlformats.org/markup-compatibility/2006" xmlns:p14="http://schemas.microsoft.com/office/powerpoint/2010/main">
    <mc:Choice Requires="p14">
      <p:transition spd="slow" p14:dur="2000" advTm="25459"/>
    </mc:Choice>
    <mc:Fallback xmlns="">
      <p:transition spd="slow" advTm="25459"/>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PCBM as a </a:t>
            </a:r>
            <a:r>
              <a:rPr kumimoji="1" lang="en-US" altLang="ja-JP" b="1" dirty="0" smtClean="0"/>
              <a:t>p-type</a:t>
            </a:r>
            <a:r>
              <a:rPr kumimoji="1" lang="en-US" altLang="ja-JP" dirty="0" smtClean="0"/>
              <a:t> semiconductor</a:t>
            </a:r>
            <a:endParaRPr kumimoji="1" lang="ja-JP" altLang="en-US"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graphicFrame>
        <p:nvGraphicFramePr>
          <p:cNvPr id="4" name="オブジェクト 3"/>
          <p:cNvGraphicFramePr>
            <a:graphicFrameLocks noChangeAspect="1"/>
          </p:cNvGraphicFramePr>
          <p:nvPr>
            <p:extLst/>
          </p:nvPr>
        </p:nvGraphicFramePr>
        <p:xfrm>
          <a:off x="455702" y="1576054"/>
          <a:ext cx="3720254" cy="4013186"/>
        </p:xfrm>
        <a:graphic>
          <a:graphicData uri="http://schemas.openxmlformats.org/presentationml/2006/ole">
            <mc:AlternateContent xmlns:mc="http://schemas.openxmlformats.org/markup-compatibility/2006">
              <mc:Choice xmlns:v="urn:schemas-microsoft-com:vml" Requires="v">
                <p:oleObj spid="_x0000_s679963" r:id="rId3" imgW="2415162" imgH="2611917" progId="ChemDraw.Document.6.0">
                  <p:embed/>
                </p:oleObj>
              </mc:Choice>
              <mc:Fallback>
                <p:oleObj r:id="rId3" imgW="2415162" imgH="2611917" progId="ChemDraw.Document.6.0">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702" y="1576054"/>
                        <a:ext cx="3720254" cy="4013186"/>
                      </a:xfrm>
                      <a:prstGeom prst="rect">
                        <a:avLst/>
                      </a:prstGeom>
                      <a:noFill/>
                    </p:spPr>
                  </p:pic>
                </p:oleObj>
              </mc:Fallback>
            </mc:AlternateContent>
          </a:graphicData>
        </a:graphic>
      </p:graphicFrame>
      <p:pic>
        <p:nvPicPr>
          <p:cNvPr id="4100" name="Picture 4" descr="Figure05-r-IV"/>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7726" t="5512" r="15632" b="50000"/>
          <a:stretch/>
        </p:blipFill>
        <p:spPr bwMode="auto">
          <a:xfrm>
            <a:off x="4778010" y="4325958"/>
            <a:ext cx="3882546" cy="2532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正方形/長方形 4"/>
          <p:cNvSpPr/>
          <p:nvPr/>
        </p:nvSpPr>
        <p:spPr>
          <a:xfrm>
            <a:off x="193549" y="5807005"/>
            <a:ext cx="4572000" cy="646331"/>
          </a:xfrm>
          <a:prstGeom prst="rect">
            <a:avLst/>
          </a:prstGeom>
        </p:spPr>
        <p:txBody>
          <a:bodyPr>
            <a:spAutoFit/>
          </a:bodyPr>
          <a:lstStyle/>
          <a:p>
            <a:r>
              <a:rPr lang="en-US" altLang="ja-JP" dirty="0" smtClean="0"/>
              <a:t>Y. </a:t>
            </a:r>
            <a:r>
              <a:rPr lang="en-US" altLang="ja-JP" dirty="0" err="1" smtClean="0"/>
              <a:t>Ie</a:t>
            </a:r>
            <a:r>
              <a:rPr lang="en-US" altLang="ja-JP" dirty="0" smtClean="0"/>
              <a:t>, M. </a:t>
            </a:r>
            <a:r>
              <a:rPr lang="en-US" altLang="ja-JP" dirty="0" err="1" smtClean="0"/>
              <a:t>Karakawa</a:t>
            </a:r>
            <a:r>
              <a:rPr lang="en-US" altLang="ja-JP" dirty="0" smtClean="0"/>
              <a:t>, S. Jinnai, H. Yoshida, A.  Saeki, S. </a:t>
            </a:r>
            <a:r>
              <a:rPr lang="en-US" altLang="ja-JP" dirty="0"/>
              <a:t>Seki</a:t>
            </a:r>
            <a:r>
              <a:rPr lang="en-US" altLang="ja-JP" dirty="0" smtClean="0"/>
              <a:t>, S. </a:t>
            </a:r>
            <a:r>
              <a:rPr lang="en-US" altLang="ja-JP" dirty="0"/>
              <a:t>Yamamoto</a:t>
            </a:r>
            <a:r>
              <a:rPr lang="en-US" altLang="ja-JP" dirty="0" smtClean="0"/>
              <a:t>, H. </a:t>
            </a:r>
            <a:r>
              <a:rPr lang="en-US" altLang="ja-JP" dirty="0" err="1" smtClean="0"/>
              <a:t>Ohkita</a:t>
            </a:r>
            <a:r>
              <a:rPr lang="en-US" altLang="ja-JP" dirty="0" smtClean="0"/>
              <a:t>, Y. </a:t>
            </a:r>
            <a:r>
              <a:rPr lang="en-US" altLang="ja-JP" dirty="0" err="1" smtClean="0"/>
              <a:t>Aso</a:t>
            </a:r>
            <a:endParaRPr lang="ja-JP" altLang="ja-JP" dirty="0"/>
          </a:p>
        </p:txBody>
      </p:sp>
      <p:pic>
        <p:nvPicPr>
          <p:cNvPr id="4099" name="Picture 3" descr="Figure03-energy"/>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78010" y="1458659"/>
            <a:ext cx="3491408" cy="2797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正方形/長方形 5"/>
          <p:cNvSpPr/>
          <p:nvPr/>
        </p:nvSpPr>
        <p:spPr>
          <a:xfrm rot="5400000">
            <a:off x="5582920" y="2026825"/>
            <a:ext cx="2789484" cy="16693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rot="16200000">
            <a:off x="6354198" y="2618910"/>
            <a:ext cx="2016224" cy="612068"/>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b="1" dirty="0">
                <a:solidFill>
                  <a:srgbClr val="0000FF"/>
                </a:solidFill>
              </a:rPr>
              <a:t>BCN-HH-BCN</a:t>
            </a:r>
            <a:endParaRPr kumimoji="1" lang="ja-JP" altLang="en-US" sz="2000" b="1" dirty="0">
              <a:solidFill>
                <a:srgbClr val="0000FF"/>
              </a:solidFill>
            </a:endParaRPr>
          </a:p>
        </p:txBody>
      </p:sp>
      <p:sp>
        <p:nvSpPr>
          <p:cNvPr id="11" name="正方形/長方形 10"/>
          <p:cNvSpPr/>
          <p:nvPr/>
        </p:nvSpPr>
        <p:spPr>
          <a:xfrm rot="16200000">
            <a:off x="5833613" y="2438890"/>
            <a:ext cx="1440162" cy="61206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000" b="1" dirty="0" smtClean="0">
                <a:solidFill>
                  <a:srgbClr val="FF0000"/>
                </a:solidFill>
              </a:rPr>
              <a:t>PC</a:t>
            </a:r>
            <a:r>
              <a:rPr kumimoji="1" lang="en-US" altLang="ja-JP" sz="2000" b="1" baseline="-25000" dirty="0" smtClean="0">
                <a:solidFill>
                  <a:srgbClr val="FF0000"/>
                </a:solidFill>
              </a:rPr>
              <a:t>61</a:t>
            </a:r>
            <a:r>
              <a:rPr kumimoji="1" lang="en-US" altLang="ja-JP" sz="2000" b="1" dirty="0" smtClean="0">
                <a:solidFill>
                  <a:srgbClr val="FF0000"/>
                </a:solidFill>
              </a:rPr>
              <a:t>BM</a:t>
            </a:r>
            <a:endParaRPr kumimoji="1" lang="ja-JP" altLang="en-US" sz="2000" b="1" dirty="0">
              <a:solidFill>
                <a:srgbClr val="FF0000"/>
              </a:solidFill>
            </a:endParaRPr>
          </a:p>
        </p:txBody>
      </p:sp>
      <p:sp>
        <p:nvSpPr>
          <p:cNvPr id="9" name="テキスト ボックス 8"/>
          <p:cNvSpPr txBox="1"/>
          <p:nvPr/>
        </p:nvSpPr>
        <p:spPr>
          <a:xfrm>
            <a:off x="6264188" y="1588730"/>
            <a:ext cx="587020" cy="400110"/>
          </a:xfrm>
          <a:prstGeom prst="rect">
            <a:avLst/>
          </a:prstGeom>
          <a:noFill/>
        </p:spPr>
        <p:txBody>
          <a:bodyPr wrap="none" rtlCol="0">
            <a:spAutoFit/>
          </a:bodyPr>
          <a:lstStyle/>
          <a:p>
            <a:r>
              <a:rPr kumimoji="1" lang="en-US" altLang="ja-JP" sz="2000" b="1" dirty="0" smtClean="0">
                <a:solidFill>
                  <a:srgbClr val="FF0000"/>
                </a:solidFill>
              </a:rPr>
              <a:t>-4.2</a:t>
            </a:r>
            <a:endParaRPr kumimoji="1" lang="ja-JP" altLang="en-US" sz="2000" b="1" dirty="0">
              <a:solidFill>
                <a:srgbClr val="FF0000"/>
              </a:solidFill>
            </a:endParaRPr>
          </a:p>
        </p:txBody>
      </p:sp>
      <p:sp>
        <p:nvSpPr>
          <p:cNvPr id="13" name="テキスト ボックス 12"/>
          <p:cNvSpPr txBox="1"/>
          <p:nvPr/>
        </p:nvSpPr>
        <p:spPr>
          <a:xfrm>
            <a:off x="7081324" y="1458659"/>
            <a:ext cx="587020" cy="400110"/>
          </a:xfrm>
          <a:prstGeom prst="rect">
            <a:avLst/>
          </a:prstGeom>
          <a:noFill/>
        </p:spPr>
        <p:txBody>
          <a:bodyPr wrap="none" rtlCol="0">
            <a:spAutoFit/>
          </a:bodyPr>
          <a:lstStyle/>
          <a:p>
            <a:r>
              <a:rPr kumimoji="1" lang="en-US" altLang="ja-JP" sz="2000" b="1" dirty="0" smtClean="0">
                <a:solidFill>
                  <a:srgbClr val="0000FF"/>
                </a:solidFill>
              </a:rPr>
              <a:t>-4.1</a:t>
            </a:r>
            <a:endParaRPr kumimoji="1" lang="ja-JP" altLang="en-US" sz="2000" b="1" dirty="0">
              <a:solidFill>
                <a:srgbClr val="0000FF"/>
              </a:solidFill>
            </a:endParaRPr>
          </a:p>
        </p:txBody>
      </p:sp>
      <p:sp>
        <p:nvSpPr>
          <p:cNvPr id="14" name="テキスト ボックス 13"/>
          <p:cNvSpPr txBox="1"/>
          <p:nvPr/>
        </p:nvSpPr>
        <p:spPr>
          <a:xfrm>
            <a:off x="6230204" y="3465004"/>
            <a:ext cx="663964" cy="369332"/>
          </a:xfrm>
          <a:prstGeom prst="rect">
            <a:avLst/>
          </a:prstGeom>
          <a:noFill/>
        </p:spPr>
        <p:txBody>
          <a:bodyPr wrap="none" rtlCol="0">
            <a:spAutoFit/>
          </a:bodyPr>
          <a:lstStyle/>
          <a:p>
            <a:r>
              <a:rPr kumimoji="1" lang="en-US" altLang="ja-JP" dirty="0" smtClean="0"/>
              <a:t>-6.08</a:t>
            </a:r>
            <a:endParaRPr kumimoji="1" lang="ja-JP" altLang="en-US" dirty="0"/>
          </a:p>
        </p:txBody>
      </p:sp>
      <p:sp>
        <p:nvSpPr>
          <p:cNvPr id="15" name="テキスト ボックス 14"/>
          <p:cNvSpPr txBox="1"/>
          <p:nvPr/>
        </p:nvSpPr>
        <p:spPr>
          <a:xfrm>
            <a:off x="7047340" y="3933056"/>
            <a:ext cx="663964" cy="369332"/>
          </a:xfrm>
          <a:prstGeom prst="rect">
            <a:avLst/>
          </a:prstGeom>
          <a:noFill/>
        </p:spPr>
        <p:txBody>
          <a:bodyPr wrap="none" rtlCol="0">
            <a:spAutoFit/>
          </a:bodyPr>
          <a:lstStyle/>
          <a:p>
            <a:r>
              <a:rPr kumimoji="1" lang="en-US" altLang="ja-JP" dirty="0" smtClean="0"/>
              <a:t>-6.64</a:t>
            </a:r>
            <a:endParaRPr kumimoji="1" lang="ja-JP" altLang="en-US" dirty="0"/>
          </a:p>
        </p:txBody>
      </p:sp>
      <p:sp>
        <p:nvSpPr>
          <p:cNvPr id="12" name="テキスト ボックス 11"/>
          <p:cNvSpPr txBox="1"/>
          <p:nvPr/>
        </p:nvSpPr>
        <p:spPr>
          <a:xfrm>
            <a:off x="5100011" y="1383569"/>
            <a:ext cx="587020" cy="523220"/>
          </a:xfrm>
          <a:prstGeom prst="rect">
            <a:avLst/>
          </a:prstGeom>
          <a:noFill/>
        </p:spPr>
        <p:txBody>
          <a:bodyPr wrap="none" rtlCol="0">
            <a:spAutoFit/>
          </a:bodyPr>
          <a:lstStyle/>
          <a:p>
            <a:r>
              <a:rPr kumimoji="1" lang="en-US" altLang="ja-JP" sz="2800" b="1" dirty="0" smtClean="0">
                <a:solidFill>
                  <a:srgbClr val="FF0000"/>
                </a:solidFill>
              </a:rPr>
              <a:t>CV</a:t>
            </a:r>
            <a:endParaRPr kumimoji="1" lang="ja-JP" altLang="en-US" sz="2800" b="1" dirty="0">
              <a:solidFill>
                <a:srgbClr val="FF0000"/>
              </a:solidFill>
            </a:endParaRPr>
          </a:p>
        </p:txBody>
      </p:sp>
    </p:spTree>
    <p:extLst>
      <p:ext uri="{BB962C8B-B14F-4D97-AF65-F5344CB8AC3E}">
        <p14:creationId xmlns:p14="http://schemas.microsoft.com/office/powerpoint/2010/main" val="2476689125"/>
      </p:ext>
    </p:extLst>
  </p:cSld>
  <p:clrMapOvr>
    <a:masterClrMapping/>
  </p:clrMapOvr>
  <mc:AlternateContent xmlns:mc="http://schemas.openxmlformats.org/markup-compatibility/2006" xmlns:p14="http://schemas.microsoft.com/office/powerpoint/2010/main">
    <mc:Choice Requires="p14">
      <p:transition spd="slow" p14:dur="2000" advTm="111030"/>
    </mc:Choice>
    <mc:Fallback xmlns="">
      <p:transition spd="slow" advTm="111030"/>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LEIPS</a:t>
            </a:r>
            <a:r>
              <a:rPr lang="ja-JP" altLang="en-US" dirty="0" smtClean="0"/>
              <a:t> </a:t>
            </a:r>
            <a:r>
              <a:rPr lang="en-US" altLang="ja-JP" dirty="0" smtClean="0"/>
              <a:t>of BCN-HH-BCN  and PCBM</a:t>
            </a:r>
            <a:endParaRPr kumimoji="1" lang="ja-JP" altLang="en-US" dirty="0"/>
          </a:p>
        </p:txBody>
      </p:sp>
      <p:sp>
        <p:nvSpPr>
          <p:cNvPr id="7" name="正方形/長方形 6"/>
          <p:cNvSpPr/>
          <p:nvPr/>
        </p:nvSpPr>
        <p:spPr>
          <a:xfrm>
            <a:off x="4284476" y="5746030"/>
            <a:ext cx="4572000" cy="923330"/>
          </a:xfrm>
          <a:prstGeom prst="rect">
            <a:avLst/>
          </a:prstGeom>
        </p:spPr>
        <p:txBody>
          <a:bodyPr>
            <a:spAutoFit/>
          </a:bodyPr>
          <a:lstStyle/>
          <a:p>
            <a:r>
              <a:rPr lang="en-US" altLang="ja-JP" dirty="0" smtClean="0"/>
              <a:t>Y. </a:t>
            </a:r>
            <a:r>
              <a:rPr lang="en-US" altLang="ja-JP" dirty="0" err="1" smtClean="0"/>
              <a:t>Ie</a:t>
            </a:r>
            <a:r>
              <a:rPr lang="en-US" altLang="ja-JP" dirty="0" smtClean="0"/>
              <a:t>, M. </a:t>
            </a:r>
            <a:r>
              <a:rPr lang="en-US" altLang="ja-JP" dirty="0" err="1" smtClean="0"/>
              <a:t>Karakawa</a:t>
            </a:r>
            <a:r>
              <a:rPr lang="en-US" altLang="ja-JP" dirty="0" smtClean="0"/>
              <a:t>, S. Jinnai, H. Yoshida, A.  Saeki, S. </a:t>
            </a:r>
            <a:r>
              <a:rPr lang="en-US" altLang="ja-JP" dirty="0"/>
              <a:t>Seki</a:t>
            </a:r>
            <a:r>
              <a:rPr lang="en-US" altLang="ja-JP" dirty="0" smtClean="0"/>
              <a:t>, S. </a:t>
            </a:r>
            <a:r>
              <a:rPr lang="en-US" altLang="ja-JP" dirty="0"/>
              <a:t>Yamamoto</a:t>
            </a:r>
            <a:r>
              <a:rPr lang="en-US" altLang="ja-JP" dirty="0" smtClean="0"/>
              <a:t>, H. </a:t>
            </a:r>
            <a:r>
              <a:rPr lang="en-US" altLang="ja-JP" dirty="0" err="1" smtClean="0"/>
              <a:t>Ohkita</a:t>
            </a:r>
            <a:r>
              <a:rPr lang="en-US" altLang="ja-JP" dirty="0" smtClean="0"/>
              <a:t>, Y. </a:t>
            </a:r>
            <a:r>
              <a:rPr lang="en-US" altLang="ja-JP" dirty="0" err="1" smtClean="0"/>
              <a:t>Aso</a:t>
            </a:r>
            <a:r>
              <a:rPr lang="en-US" altLang="ja-JP" dirty="0" smtClean="0"/>
              <a:t> </a:t>
            </a:r>
            <a:r>
              <a:rPr lang="en-US" altLang="ja-JP" i="1" dirty="0" smtClean="0"/>
              <a:t>Chem</a:t>
            </a:r>
            <a:r>
              <a:rPr lang="en-US" altLang="ja-JP" i="1" dirty="0"/>
              <a:t>. </a:t>
            </a:r>
            <a:r>
              <a:rPr lang="en-US" altLang="ja-JP" i="1" dirty="0" err="1"/>
              <a:t>Commun</a:t>
            </a:r>
            <a:r>
              <a:rPr lang="en-US" altLang="ja-JP" dirty="0"/>
              <a:t>., </a:t>
            </a:r>
            <a:r>
              <a:rPr lang="en-US" altLang="ja-JP" b="1" dirty="0"/>
              <a:t>50</a:t>
            </a:r>
            <a:r>
              <a:rPr lang="en-US" altLang="ja-JP" dirty="0"/>
              <a:t>, 4123-4125 (2014)</a:t>
            </a:r>
            <a:endParaRPr lang="ja-JP" altLang="ja-JP" dirty="0"/>
          </a:p>
        </p:txBody>
      </p:sp>
      <p:grpSp>
        <p:nvGrpSpPr>
          <p:cNvPr id="15" name="グループ化 14"/>
          <p:cNvGrpSpPr/>
          <p:nvPr/>
        </p:nvGrpSpPr>
        <p:grpSpPr>
          <a:xfrm>
            <a:off x="251520" y="1700808"/>
            <a:ext cx="3663268" cy="4145026"/>
            <a:chOff x="400817" y="1700808"/>
            <a:chExt cx="3663268" cy="4145026"/>
          </a:xfrm>
        </p:grpSpPr>
        <p:pic>
          <p:nvPicPr>
            <p:cNvPr id="657417" name="Picture 9" descr="http://pubs.rsc.org/services/images/RSCpubs.ePlatform.Service.FreeContent.ImageService.svc/ImageService/Articleimage/2014/CC/c4cc00940a/c4cc00940a-f2_hi-res.gif"/>
            <p:cNvPicPr>
              <a:picLocks noChangeAspect="1" noChangeArrowheads="1"/>
            </p:cNvPicPr>
            <p:nvPr/>
          </p:nvPicPr>
          <p:blipFill rotWithShape="1">
            <a:blip r:embed="rId2">
              <a:extLst>
                <a:ext uri="{28A0092B-C50C-407E-A947-70E740481C1C}">
                  <a14:useLocalDpi xmlns:a14="http://schemas.microsoft.com/office/drawing/2010/main" val="0"/>
                </a:ext>
              </a:extLst>
            </a:blip>
            <a:srcRect l="4925" r="55541"/>
            <a:stretch/>
          </p:blipFill>
          <p:spPr bwMode="auto">
            <a:xfrm>
              <a:off x="400817" y="1700808"/>
              <a:ext cx="3663268" cy="4145026"/>
            </a:xfrm>
            <a:prstGeom prst="rect">
              <a:avLst/>
            </a:prstGeom>
            <a:noFill/>
            <a:extLst>
              <a:ext uri="{909E8E84-426E-40DD-AFC4-6F175D3DCCD1}">
                <a14:hiddenFill xmlns:a14="http://schemas.microsoft.com/office/drawing/2010/main">
                  <a:solidFill>
                    <a:srgbClr val="FFFFFF"/>
                  </a:solidFill>
                </a14:hiddenFill>
              </a:ext>
            </a:extLst>
          </p:spPr>
        </p:pic>
        <p:sp>
          <p:nvSpPr>
            <p:cNvPr id="14" name="テキスト ボックス 13"/>
            <p:cNvSpPr txBox="1"/>
            <p:nvPr/>
          </p:nvSpPr>
          <p:spPr>
            <a:xfrm>
              <a:off x="862680" y="1791466"/>
              <a:ext cx="1544012" cy="400110"/>
            </a:xfrm>
            <a:prstGeom prst="rect">
              <a:avLst/>
            </a:prstGeom>
            <a:noFill/>
          </p:spPr>
          <p:txBody>
            <a:bodyPr wrap="none" rtlCol="0">
              <a:spAutoFit/>
            </a:bodyPr>
            <a:lstStyle/>
            <a:p>
              <a:r>
                <a:rPr kumimoji="1" lang="en-US" altLang="ja-JP" sz="2000" dirty="0" smtClean="0">
                  <a:solidFill>
                    <a:srgbClr val="0000FF"/>
                  </a:solidFill>
                </a:rPr>
                <a:t>BCN-HH-BCN</a:t>
              </a:r>
              <a:endParaRPr kumimoji="1" lang="ja-JP" altLang="en-US" sz="2000" dirty="0">
                <a:solidFill>
                  <a:srgbClr val="0000FF"/>
                </a:solidFill>
              </a:endParaRPr>
            </a:p>
          </p:txBody>
        </p:sp>
        <p:sp>
          <p:nvSpPr>
            <p:cNvPr id="16" name="テキスト ボックス 15"/>
            <p:cNvSpPr txBox="1"/>
            <p:nvPr/>
          </p:nvSpPr>
          <p:spPr>
            <a:xfrm>
              <a:off x="862680" y="3748970"/>
              <a:ext cx="813043" cy="400110"/>
            </a:xfrm>
            <a:prstGeom prst="rect">
              <a:avLst/>
            </a:prstGeom>
            <a:noFill/>
          </p:spPr>
          <p:txBody>
            <a:bodyPr wrap="none" rtlCol="0">
              <a:spAutoFit/>
            </a:bodyPr>
            <a:lstStyle/>
            <a:p>
              <a:r>
                <a:rPr kumimoji="1" lang="en-US" altLang="ja-JP" sz="2000" dirty="0" smtClean="0">
                  <a:solidFill>
                    <a:srgbClr val="FF0000"/>
                  </a:solidFill>
                </a:rPr>
                <a:t>PCBM</a:t>
              </a:r>
              <a:endParaRPr kumimoji="1" lang="ja-JP" altLang="en-US" sz="2000" dirty="0">
                <a:solidFill>
                  <a:srgbClr val="FF0000"/>
                </a:solidFill>
              </a:endParaRPr>
            </a:p>
          </p:txBody>
        </p:sp>
      </p:grpSp>
      <p:grpSp>
        <p:nvGrpSpPr>
          <p:cNvPr id="12" name="グループ化 11"/>
          <p:cNvGrpSpPr/>
          <p:nvPr/>
        </p:nvGrpSpPr>
        <p:grpSpPr>
          <a:xfrm>
            <a:off x="4289648" y="1361834"/>
            <a:ext cx="2226568" cy="4184684"/>
            <a:chOff x="1794637" y="3357743"/>
            <a:chExt cx="1865847" cy="3506736"/>
          </a:xfrm>
        </p:grpSpPr>
        <p:sp>
          <p:nvSpPr>
            <p:cNvPr id="13" name="テキスト ボックス 12"/>
            <p:cNvSpPr txBox="1"/>
            <p:nvPr/>
          </p:nvSpPr>
          <p:spPr>
            <a:xfrm>
              <a:off x="1794637" y="3357743"/>
              <a:ext cx="485202" cy="438455"/>
            </a:xfrm>
            <a:prstGeom prst="rect">
              <a:avLst/>
            </a:prstGeom>
            <a:noFill/>
          </p:spPr>
          <p:txBody>
            <a:bodyPr wrap="none" rtlCol="0">
              <a:spAutoFit/>
            </a:bodyPr>
            <a:lstStyle/>
            <a:p>
              <a:r>
                <a:rPr kumimoji="1" lang="en-US" altLang="ja-JP" sz="2800" dirty="0" smtClean="0"/>
                <a:t>CV</a:t>
              </a:r>
              <a:endParaRPr kumimoji="1" lang="ja-JP" altLang="en-US" sz="2800" dirty="0"/>
            </a:p>
          </p:txBody>
        </p:sp>
        <p:grpSp>
          <p:nvGrpSpPr>
            <p:cNvPr id="17" name="グループ化 16"/>
            <p:cNvGrpSpPr/>
            <p:nvPr/>
          </p:nvGrpSpPr>
          <p:grpSpPr>
            <a:xfrm>
              <a:off x="1910562" y="3783558"/>
              <a:ext cx="1749922" cy="3080921"/>
              <a:chOff x="5873899" y="894351"/>
              <a:chExt cx="1749922" cy="3080921"/>
            </a:xfrm>
          </p:grpSpPr>
          <p:sp>
            <p:nvSpPr>
              <p:cNvPr id="22" name="正方形/長方形 21"/>
              <p:cNvSpPr/>
              <p:nvPr/>
            </p:nvSpPr>
            <p:spPr>
              <a:xfrm>
                <a:off x="5943066" y="1484279"/>
                <a:ext cx="645158" cy="7200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23" name="正方形/長方形 22"/>
              <p:cNvSpPr/>
              <p:nvPr/>
            </p:nvSpPr>
            <p:spPr>
              <a:xfrm>
                <a:off x="5935302" y="2924944"/>
                <a:ext cx="645158" cy="7200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24" name="正方形/長方形 23"/>
              <p:cNvSpPr/>
              <p:nvPr/>
            </p:nvSpPr>
            <p:spPr>
              <a:xfrm>
                <a:off x="6732860" y="1340263"/>
                <a:ext cx="645158" cy="7200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25" name="正方形/長方形 24"/>
              <p:cNvSpPr/>
              <p:nvPr/>
            </p:nvSpPr>
            <p:spPr>
              <a:xfrm>
                <a:off x="6732860" y="3429000"/>
                <a:ext cx="645158" cy="7200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26" name="テキスト ボックス 25"/>
              <p:cNvSpPr txBox="1"/>
              <p:nvPr/>
            </p:nvSpPr>
            <p:spPr>
              <a:xfrm rot="16200000">
                <a:off x="5687450" y="2044235"/>
                <a:ext cx="1144865" cy="461665"/>
              </a:xfrm>
              <a:prstGeom prst="rect">
                <a:avLst/>
              </a:prstGeom>
              <a:noFill/>
            </p:spPr>
            <p:txBody>
              <a:bodyPr wrap="none" rtlCol="0">
                <a:spAutoFit/>
              </a:bodyPr>
              <a:lstStyle/>
              <a:p>
                <a:r>
                  <a:rPr kumimoji="1" lang="en-US" altLang="ja-JP" sz="2400" dirty="0" smtClean="0">
                    <a:solidFill>
                      <a:srgbClr val="FF0000"/>
                    </a:solidFill>
                  </a:rPr>
                  <a:t>PC</a:t>
                </a:r>
                <a:r>
                  <a:rPr kumimoji="1" lang="en-US" altLang="ja-JP" sz="2400" baseline="-25000" dirty="0" smtClean="0">
                    <a:solidFill>
                      <a:srgbClr val="FF0000"/>
                    </a:solidFill>
                  </a:rPr>
                  <a:t>61</a:t>
                </a:r>
                <a:r>
                  <a:rPr kumimoji="1" lang="en-US" altLang="ja-JP" sz="2400" dirty="0" smtClean="0">
                    <a:solidFill>
                      <a:srgbClr val="FF0000"/>
                    </a:solidFill>
                  </a:rPr>
                  <a:t>BM</a:t>
                </a:r>
                <a:endParaRPr kumimoji="1" lang="ja-JP" altLang="en-US" sz="2400" dirty="0">
                  <a:solidFill>
                    <a:srgbClr val="FF0000"/>
                  </a:solidFill>
                </a:endParaRPr>
              </a:p>
            </p:txBody>
          </p:sp>
          <p:sp>
            <p:nvSpPr>
              <p:cNvPr id="27" name="テキスト ボックス 26"/>
              <p:cNvSpPr txBox="1"/>
              <p:nvPr/>
            </p:nvSpPr>
            <p:spPr>
              <a:xfrm rot="16200000">
                <a:off x="6147178" y="2224612"/>
                <a:ext cx="1816523" cy="461665"/>
              </a:xfrm>
              <a:prstGeom prst="rect">
                <a:avLst/>
              </a:prstGeom>
              <a:noFill/>
            </p:spPr>
            <p:txBody>
              <a:bodyPr wrap="none" rtlCol="0">
                <a:spAutoFit/>
              </a:bodyPr>
              <a:lstStyle/>
              <a:p>
                <a:r>
                  <a:rPr kumimoji="1" lang="en-US" altLang="ja-JP" sz="2400" dirty="0" smtClean="0">
                    <a:solidFill>
                      <a:srgbClr val="0070C0"/>
                    </a:solidFill>
                  </a:rPr>
                  <a:t>BCN-HH-BCN</a:t>
                </a:r>
                <a:endParaRPr kumimoji="1" lang="ja-JP" altLang="en-US" sz="2400" dirty="0">
                  <a:solidFill>
                    <a:srgbClr val="0070C0"/>
                  </a:solidFill>
                </a:endParaRPr>
              </a:p>
            </p:txBody>
          </p:sp>
          <p:sp>
            <p:nvSpPr>
              <p:cNvPr id="28" name="テキスト ボックス 27"/>
              <p:cNvSpPr txBox="1"/>
              <p:nvPr/>
            </p:nvSpPr>
            <p:spPr>
              <a:xfrm>
                <a:off x="5964411" y="1054305"/>
                <a:ext cx="572593" cy="461665"/>
              </a:xfrm>
              <a:prstGeom prst="rect">
                <a:avLst/>
              </a:prstGeom>
              <a:noFill/>
              <a:ln w="28575">
                <a:noFill/>
              </a:ln>
            </p:spPr>
            <p:txBody>
              <a:bodyPr wrap="none" rtlCol="0">
                <a:spAutoFit/>
              </a:bodyPr>
              <a:lstStyle/>
              <a:p>
                <a:r>
                  <a:rPr kumimoji="1" lang="en-US" altLang="ja-JP" sz="2400" dirty="0" smtClean="0">
                    <a:solidFill>
                      <a:srgbClr val="FF0000"/>
                    </a:solidFill>
                  </a:rPr>
                  <a:t>4.2</a:t>
                </a:r>
                <a:endParaRPr kumimoji="1" lang="ja-JP" altLang="en-US" sz="2400" dirty="0">
                  <a:solidFill>
                    <a:srgbClr val="FF0000"/>
                  </a:solidFill>
                </a:endParaRPr>
              </a:p>
            </p:txBody>
          </p:sp>
          <p:sp>
            <p:nvSpPr>
              <p:cNvPr id="29" name="テキスト ボックス 28"/>
              <p:cNvSpPr txBox="1"/>
              <p:nvPr/>
            </p:nvSpPr>
            <p:spPr>
              <a:xfrm>
                <a:off x="5873899" y="2996952"/>
                <a:ext cx="728084" cy="461665"/>
              </a:xfrm>
              <a:prstGeom prst="rect">
                <a:avLst/>
              </a:prstGeom>
              <a:noFill/>
              <a:ln w="28575">
                <a:noFill/>
              </a:ln>
            </p:spPr>
            <p:txBody>
              <a:bodyPr wrap="none" rtlCol="0">
                <a:spAutoFit/>
              </a:bodyPr>
              <a:lstStyle/>
              <a:p>
                <a:r>
                  <a:rPr kumimoji="1" lang="en-US" altLang="ja-JP" sz="2400" dirty="0" smtClean="0">
                    <a:solidFill>
                      <a:srgbClr val="FF0000"/>
                    </a:solidFill>
                  </a:rPr>
                  <a:t>6.08</a:t>
                </a:r>
                <a:endParaRPr kumimoji="1" lang="ja-JP" altLang="en-US" sz="2400" dirty="0">
                  <a:solidFill>
                    <a:srgbClr val="FF0000"/>
                  </a:solidFill>
                </a:endParaRPr>
              </a:p>
            </p:txBody>
          </p:sp>
          <p:sp>
            <p:nvSpPr>
              <p:cNvPr id="30" name="テキスト ボックス 29"/>
              <p:cNvSpPr txBox="1"/>
              <p:nvPr/>
            </p:nvSpPr>
            <p:spPr>
              <a:xfrm>
                <a:off x="6930544" y="894351"/>
                <a:ext cx="572593" cy="461665"/>
              </a:xfrm>
              <a:prstGeom prst="rect">
                <a:avLst/>
              </a:prstGeom>
              <a:noFill/>
              <a:ln w="28575">
                <a:noFill/>
              </a:ln>
            </p:spPr>
            <p:txBody>
              <a:bodyPr wrap="none" rtlCol="0">
                <a:spAutoFit/>
              </a:bodyPr>
              <a:lstStyle/>
              <a:p>
                <a:r>
                  <a:rPr kumimoji="1" lang="en-US" altLang="ja-JP" sz="2400" dirty="0" smtClean="0">
                    <a:solidFill>
                      <a:srgbClr val="0070C0"/>
                    </a:solidFill>
                  </a:rPr>
                  <a:t>4.1</a:t>
                </a:r>
                <a:endParaRPr kumimoji="1" lang="ja-JP" altLang="en-US" sz="2400" dirty="0">
                  <a:solidFill>
                    <a:srgbClr val="0070C0"/>
                  </a:solidFill>
                </a:endParaRPr>
              </a:p>
            </p:txBody>
          </p:sp>
          <p:sp>
            <p:nvSpPr>
              <p:cNvPr id="31" name="テキスト ボックス 30"/>
              <p:cNvSpPr txBox="1"/>
              <p:nvPr/>
            </p:nvSpPr>
            <p:spPr>
              <a:xfrm>
                <a:off x="6895737" y="3513607"/>
                <a:ext cx="728084" cy="461665"/>
              </a:xfrm>
              <a:prstGeom prst="rect">
                <a:avLst/>
              </a:prstGeom>
              <a:noFill/>
              <a:ln w="28575">
                <a:noFill/>
              </a:ln>
            </p:spPr>
            <p:txBody>
              <a:bodyPr wrap="none" rtlCol="0">
                <a:spAutoFit/>
              </a:bodyPr>
              <a:lstStyle/>
              <a:p>
                <a:r>
                  <a:rPr kumimoji="1" lang="en-US" altLang="ja-JP" sz="2400" dirty="0" smtClean="0">
                    <a:solidFill>
                      <a:srgbClr val="0070C0"/>
                    </a:solidFill>
                  </a:rPr>
                  <a:t>6.64</a:t>
                </a:r>
                <a:endParaRPr kumimoji="1" lang="ja-JP" altLang="en-US" sz="2400" dirty="0">
                  <a:solidFill>
                    <a:srgbClr val="0070C0"/>
                  </a:solidFill>
                </a:endParaRPr>
              </a:p>
            </p:txBody>
          </p:sp>
        </p:grpSp>
        <p:sp>
          <p:nvSpPr>
            <p:cNvPr id="18" name="Oval 55"/>
            <p:cNvSpPr>
              <a:spLocks noChangeArrowheads="1"/>
            </p:cNvSpPr>
            <p:nvPr/>
          </p:nvSpPr>
          <p:spPr bwMode="auto">
            <a:xfrm rot="16200000">
              <a:off x="2783231" y="6212659"/>
              <a:ext cx="248409" cy="248409"/>
            </a:xfrm>
            <a:prstGeom prst="ellipse">
              <a:avLst/>
            </a:prstGeom>
            <a:solidFill>
              <a:schemeClr val="bg1"/>
            </a:solidFill>
            <a:ln w="9525">
              <a:solidFill>
                <a:schemeClr val="tx1"/>
              </a:solidFill>
              <a:round/>
              <a:headEnd/>
              <a:tailEnd/>
            </a:ln>
            <a:effectLst>
              <a:innerShdw blurRad="63500" dist="50800" dir="2700000">
                <a:prstClr val="black">
                  <a:alpha val="50000"/>
                </a:prstClr>
              </a:innerShdw>
            </a:effectLst>
          </p:spPr>
          <p:txBody>
            <a:bodyPr wrap="none" anchor="ctr"/>
            <a:lstStyle/>
            <a:p>
              <a:pPr algn="ctr"/>
              <a:r>
                <a:rPr lang="ja-JP" altLang="en-US" sz="2400" dirty="0" smtClean="0">
                  <a:latin typeface="Arial Unicode MS" pitchFamily="50" charset="-128"/>
                  <a:ea typeface="Arial Unicode MS" pitchFamily="50" charset="-128"/>
                  <a:cs typeface="Arial Unicode MS" pitchFamily="50" charset="-128"/>
                </a:rPr>
                <a:t>＋</a:t>
              </a:r>
              <a:endParaRPr lang="ja-JP" altLang="en-US" sz="2400" dirty="0">
                <a:latin typeface="Arial Unicode MS" pitchFamily="50" charset="-128"/>
                <a:ea typeface="Arial Unicode MS" pitchFamily="50" charset="-128"/>
                <a:cs typeface="Arial Unicode MS" pitchFamily="50" charset="-128"/>
              </a:endParaRPr>
            </a:p>
          </p:txBody>
        </p:sp>
        <p:sp>
          <p:nvSpPr>
            <p:cNvPr id="19" name="Oval 55"/>
            <p:cNvSpPr>
              <a:spLocks noChangeArrowheads="1"/>
            </p:cNvSpPr>
            <p:nvPr/>
          </p:nvSpPr>
          <p:spPr bwMode="auto">
            <a:xfrm>
              <a:off x="2783232" y="4118000"/>
              <a:ext cx="248409" cy="248409"/>
            </a:xfrm>
            <a:prstGeom prst="ellipse">
              <a:avLst/>
            </a:prstGeom>
            <a:solidFill>
              <a:schemeClr val="bg1"/>
            </a:solidFill>
            <a:ln w="9525">
              <a:solidFill>
                <a:schemeClr val="tx1"/>
              </a:solidFill>
              <a:round/>
              <a:headEnd/>
              <a:tailEnd/>
            </a:ln>
            <a:effectLst>
              <a:innerShdw blurRad="63500" dist="50800" dir="2700000">
                <a:prstClr val="black">
                  <a:alpha val="50000"/>
                </a:prstClr>
              </a:innerShdw>
            </a:effectLst>
          </p:spPr>
          <p:txBody>
            <a:bodyPr wrap="none" anchor="ctr"/>
            <a:lstStyle/>
            <a:p>
              <a:pPr algn="ctr"/>
              <a:r>
                <a:rPr lang="en-US" altLang="ja-JP" sz="2400" dirty="0" smtClean="0">
                  <a:latin typeface="Arial Unicode MS" pitchFamily="50" charset="-128"/>
                  <a:ea typeface="Arial Unicode MS" pitchFamily="50" charset="-128"/>
                  <a:cs typeface="Arial Unicode MS" pitchFamily="50" charset="-128"/>
                </a:rPr>
                <a:t>-</a:t>
              </a:r>
              <a:endParaRPr lang="ja-JP" altLang="en-US" sz="2400" dirty="0">
                <a:latin typeface="Arial Unicode MS" pitchFamily="50" charset="-128"/>
                <a:ea typeface="Arial Unicode MS" pitchFamily="50" charset="-128"/>
                <a:cs typeface="Arial Unicode MS" pitchFamily="50" charset="-128"/>
              </a:endParaRPr>
            </a:p>
          </p:txBody>
        </p:sp>
        <p:sp>
          <p:nvSpPr>
            <p:cNvPr id="20" name="フリーフォーム 19"/>
            <p:cNvSpPr/>
            <p:nvPr/>
          </p:nvSpPr>
          <p:spPr>
            <a:xfrm>
              <a:off x="2542064" y="4091597"/>
              <a:ext cx="289249" cy="217980"/>
            </a:xfrm>
            <a:custGeom>
              <a:avLst/>
              <a:gdLst>
                <a:gd name="connsiteX0" fmla="*/ 289249 w 289249"/>
                <a:gd name="connsiteY0" fmla="*/ 31812 h 218424"/>
                <a:gd name="connsiteX1" fmla="*/ 130629 w 289249"/>
                <a:gd name="connsiteY1" fmla="*/ 3820 h 218424"/>
                <a:gd name="connsiteX2" fmla="*/ 27992 w 289249"/>
                <a:gd name="connsiteY2" fmla="*/ 106457 h 218424"/>
                <a:gd name="connsiteX3" fmla="*/ 0 w 289249"/>
                <a:gd name="connsiteY3" fmla="*/ 218424 h 218424"/>
                <a:gd name="connsiteX0" fmla="*/ 289249 w 289249"/>
                <a:gd name="connsiteY0" fmla="*/ 33179 h 219791"/>
                <a:gd name="connsiteX1" fmla="*/ 130629 w 289249"/>
                <a:gd name="connsiteY1" fmla="*/ 5187 h 219791"/>
                <a:gd name="connsiteX2" fmla="*/ 27992 w 289249"/>
                <a:gd name="connsiteY2" fmla="*/ 107824 h 219791"/>
                <a:gd name="connsiteX3" fmla="*/ 0 w 289249"/>
                <a:gd name="connsiteY3" fmla="*/ 219791 h 219791"/>
                <a:gd name="connsiteX0" fmla="*/ 289249 w 289249"/>
                <a:gd name="connsiteY0" fmla="*/ 31368 h 217980"/>
                <a:gd name="connsiteX1" fmla="*/ 130629 w 289249"/>
                <a:gd name="connsiteY1" fmla="*/ 3376 h 217980"/>
                <a:gd name="connsiteX2" fmla="*/ 38040 w 289249"/>
                <a:gd name="connsiteY2" fmla="*/ 80892 h 217980"/>
                <a:gd name="connsiteX3" fmla="*/ 0 w 289249"/>
                <a:gd name="connsiteY3" fmla="*/ 217980 h 217980"/>
              </a:gdLst>
              <a:ahLst/>
              <a:cxnLst>
                <a:cxn ang="0">
                  <a:pos x="connsiteX0" y="connsiteY0"/>
                </a:cxn>
                <a:cxn ang="0">
                  <a:pos x="connsiteX1" y="connsiteY1"/>
                </a:cxn>
                <a:cxn ang="0">
                  <a:pos x="connsiteX2" y="connsiteY2"/>
                </a:cxn>
                <a:cxn ang="0">
                  <a:pos x="connsiteX3" y="connsiteY3"/>
                </a:cxn>
              </a:cxnLst>
              <a:rect l="l" t="t" r="r" b="b"/>
              <a:pathLst>
                <a:path w="289249" h="217980">
                  <a:moveTo>
                    <a:pt x="289249" y="31368"/>
                  </a:moveTo>
                  <a:cubicBezTo>
                    <a:pt x="236734" y="1103"/>
                    <a:pt x="172497" y="-4878"/>
                    <a:pt x="130629" y="3376"/>
                  </a:cubicBezTo>
                  <a:cubicBezTo>
                    <a:pt x="88761" y="11630"/>
                    <a:pt x="59811" y="45125"/>
                    <a:pt x="38040" y="80892"/>
                  </a:cubicBezTo>
                  <a:cubicBezTo>
                    <a:pt x="16268" y="116659"/>
                    <a:pt x="3110" y="179880"/>
                    <a:pt x="0" y="217980"/>
                  </a:cubicBezTo>
                </a:path>
              </a:pathLst>
            </a:custGeom>
            <a:noFill/>
            <a:ln w="1905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21" name="フリーフォーム 20"/>
            <p:cNvSpPr/>
            <p:nvPr/>
          </p:nvSpPr>
          <p:spPr>
            <a:xfrm flipV="1">
              <a:off x="2576582" y="5977321"/>
              <a:ext cx="233878" cy="505770"/>
            </a:xfrm>
            <a:custGeom>
              <a:avLst/>
              <a:gdLst>
                <a:gd name="connsiteX0" fmla="*/ 289249 w 289249"/>
                <a:gd name="connsiteY0" fmla="*/ 31812 h 218424"/>
                <a:gd name="connsiteX1" fmla="*/ 130629 w 289249"/>
                <a:gd name="connsiteY1" fmla="*/ 3820 h 218424"/>
                <a:gd name="connsiteX2" fmla="*/ 27992 w 289249"/>
                <a:gd name="connsiteY2" fmla="*/ 106457 h 218424"/>
                <a:gd name="connsiteX3" fmla="*/ 0 w 289249"/>
                <a:gd name="connsiteY3" fmla="*/ 218424 h 218424"/>
                <a:gd name="connsiteX0" fmla="*/ 289249 w 289249"/>
                <a:gd name="connsiteY0" fmla="*/ 33179 h 219791"/>
                <a:gd name="connsiteX1" fmla="*/ 130629 w 289249"/>
                <a:gd name="connsiteY1" fmla="*/ 5187 h 219791"/>
                <a:gd name="connsiteX2" fmla="*/ 27992 w 289249"/>
                <a:gd name="connsiteY2" fmla="*/ 107824 h 219791"/>
                <a:gd name="connsiteX3" fmla="*/ 0 w 289249"/>
                <a:gd name="connsiteY3" fmla="*/ 219791 h 219791"/>
                <a:gd name="connsiteX0" fmla="*/ 289249 w 289249"/>
                <a:gd name="connsiteY0" fmla="*/ 31368 h 217980"/>
                <a:gd name="connsiteX1" fmla="*/ 130629 w 289249"/>
                <a:gd name="connsiteY1" fmla="*/ 3376 h 217980"/>
                <a:gd name="connsiteX2" fmla="*/ 38040 w 289249"/>
                <a:gd name="connsiteY2" fmla="*/ 80892 h 217980"/>
                <a:gd name="connsiteX3" fmla="*/ 0 w 289249"/>
                <a:gd name="connsiteY3" fmla="*/ 217980 h 217980"/>
                <a:gd name="connsiteX0" fmla="*/ 289249 w 289249"/>
                <a:gd name="connsiteY0" fmla="*/ 30919 h 217531"/>
                <a:gd name="connsiteX1" fmla="*/ 130629 w 289249"/>
                <a:gd name="connsiteY1" fmla="*/ 2927 h 217531"/>
                <a:gd name="connsiteX2" fmla="*/ 19400 w 289249"/>
                <a:gd name="connsiteY2" fmla="*/ 74150 h 217531"/>
                <a:gd name="connsiteX3" fmla="*/ 0 w 289249"/>
                <a:gd name="connsiteY3" fmla="*/ 217531 h 217531"/>
                <a:gd name="connsiteX0" fmla="*/ 289249 w 289249"/>
                <a:gd name="connsiteY0" fmla="*/ 24548 h 211160"/>
                <a:gd name="connsiteX1" fmla="*/ 124416 w 289249"/>
                <a:gd name="connsiteY1" fmla="*/ 4947 h 211160"/>
                <a:gd name="connsiteX2" fmla="*/ 19400 w 289249"/>
                <a:gd name="connsiteY2" fmla="*/ 67779 h 211160"/>
                <a:gd name="connsiteX3" fmla="*/ 0 w 289249"/>
                <a:gd name="connsiteY3" fmla="*/ 211160 h 211160"/>
              </a:gdLst>
              <a:ahLst/>
              <a:cxnLst>
                <a:cxn ang="0">
                  <a:pos x="connsiteX0" y="connsiteY0"/>
                </a:cxn>
                <a:cxn ang="0">
                  <a:pos x="connsiteX1" y="connsiteY1"/>
                </a:cxn>
                <a:cxn ang="0">
                  <a:pos x="connsiteX2" y="connsiteY2"/>
                </a:cxn>
                <a:cxn ang="0">
                  <a:pos x="connsiteX3" y="connsiteY3"/>
                </a:cxn>
              </a:cxnLst>
              <a:rect l="l" t="t" r="r" b="b"/>
              <a:pathLst>
                <a:path w="289249" h="211160">
                  <a:moveTo>
                    <a:pt x="289249" y="24548"/>
                  </a:moveTo>
                  <a:cubicBezTo>
                    <a:pt x="236734" y="-5717"/>
                    <a:pt x="169391" y="-2258"/>
                    <a:pt x="124416" y="4947"/>
                  </a:cubicBezTo>
                  <a:cubicBezTo>
                    <a:pt x="79441" y="12152"/>
                    <a:pt x="40136" y="33410"/>
                    <a:pt x="19400" y="67779"/>
                  </a:cubicBezTo>
                  <a:cubicBezTo>
                    <a:pt x="-1336" y="102148"/>
                    <a:pt x="3110" y="173060"/>
                    <a:pt x="0" y="211160"/>
                  </a:cubicBezTo>
                </a:path>
              </a:pathLst>
            </a:custGeom>
            <a:noFill/>
            <a:ln w="1905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grpSp>
      <p:grpSp>
        <p:nvGrpSpPr>
          <p:cNvPr id="32" name="グループ化 31"/>
          <p:cNvGrpSpPr/>
          <p:nvPr/>
        </p:nvGrpSpPr>
        <p:grpSpPr>
          <a:xfrm>
            <a:off x="6503470" y="1361834"/>
            <a:ext cx="2461019" cy="4299415"/>
            <a:chOff x="4029775" y="3357743"/>
            <a:chExt cx="2062315" cy="3602880"/>
          </a:xfrm>
        </p:grpSpPr>
        <p:grpSp>
          <p:nvGrpSpPr>
            <p:cNvPr id="33" name="グループ化 32"/>
            <p:cNvGrpSpPr/>
            <p:nvPr/>
          </p:nvGrpSpPr>
          <p:grpSpPr>
            <a:xfrm>
              <a:off x="4372339" y="3702143"/>
              <a:ext cx="1719751" cy="3258480"/>
              <a:chOff x="5882213" y="812936"/>
              <a:chExt cx="1719751" cy="3258480"/>
            </a:xfrm>
          </p:grpSpPr>
          <p:sp>
            <p:nvSpPr>
              <p:cNvPr id="39" name="正方形/長方形 38"/>
              <p:cNvSpPr/>
              <p:nvPr/>
            </p:nvSpPr>
            <p:spPr>
              <a:xfrm>
                <a:off x="5943066" y="1196752"/>
                <a:ext cx="645158" cy="7200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40" name="正方形/長方形 39"/>
              <p:cNvSpPr/>
              <p:nvPr/>
            </p:nvSpPr>
            <p:spPr>
              <a:xfrm>
                <a:off x="5935302" y="2924944"/>
                <a:ext cx="645158" cy="7200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41" name="正方形/長方形 40"/>
              <p:cNvSpPr/>
              <p:nvPr/>
            </p:nvSpPr>
            <p:spPr>
              <a:xfrm>
                <a:off x="6732860" y="1700323"/>
                <a:ext cx="645158" cy="7200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42" name="正方形/長方形 41"/>
              <p:cNvSpPr/>
              <p:nvPr/>
            </p:nvSpPr>
            <p:spPr>
              <a:xfrm>
                <a:off x="6732860" y="3429000"/>
                <a:ext cx="645158" cy="7200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sp>
            <p:nvSpPr>
              <p:cNvPr id="43" name="テキスト ボックス 42"/>
              <p:cNvSpPr txBox="1"/>
              <p:nvPr/>
            </p:nvSpPr>
            <p:spPr>
              <a:xfrm rot="16200000">
                <a:off x="5693212" y="1870133"/>
                <a:ext cx="1144865" cy="461665"/>
              </a:xfrm>
              <a:prstGeom prst="rect">
                <a:avLst/>
              </a:prstGeom>
              <a:noFill/>
            </p:spPr>
            <p:txBody>
              <a:bodyPr wrap="none" rtlCol="0">
                <a:spAutoFit/>
              </a:bodyPr>
              <a:lstStyle/>
              <a:p>
                <a:r>
                  <a:rPr kumimoji="1" lang="en-US" altLang="ja-JP" sz="2400" dirty="0" smtClean="0">
                    <a:solidFill>
                      <a:srgbClr val="FF0000"/>
                    </a:solidFill>
                  </a:rPr>
                  <a:t>PC</a:t>
                </a:r>
                <a:r>
                  <a:rPr kumimoji="1" lang="en-US" altLang="ja-JP" sz="2400" baseline="-25000" dirty="0" smtClean="0">
                    <a:solidFill>
                      <a:srgbClr val="FF0000"/>
                    </a:solidFill>
                  </a:rPr>
                  <a:t>61</a:t>
                </a:r>
                <a:r>
                  <a:rPr kumimoji="1" lang="en-US" altLang="ja-JP" sz="2400" dirty="0" smtClean="0">
                    <a:solidFill>
                      <a:srgbClr val="FF0000"/>
                    </a:solidFill>
                  </a:rPr>
                  <a:t>BM</a:t>
                </a:r>
                <a:endParaRPr kumimoji="1" lang="ja-JP" altLang="en-US" sz="2400" dirty="0">
                  <a:solidFill>
                    <a:srgbClr val="FF0000"/>
                  </a:solidFill>
                </a:endParaRPr>
              </a:p>
            </p:txBody>
          </p:sp>
          <p:sp>
            <p:nvSpPr>
              <p:cNvPr id="44" name="テキスト ボックス 43"/>
              <p:cNvSpPr txBox="1"/>
              <p:nvPr/>
            </p:nvSpPr>
            <p:spPr>
              <a:xfrm rot="16200000">
                <a:off x="6312014" y="2274814"/>
                <a:ext cx="1816523" cy="461665"/>
              </a:xfrm>
              <a:prstGeom prst="rect">
                <a:avLst/>
              </a:prstGeom>
              <a:noFill/>
            </p:spPr>
            <p:txBody>
              <a:bodyPr wrap="none" rtlCol="0">
                <a:spAutoFit/>
              </a:bodyPr>
              <a:lstStyle/>
              <a:p>
                <a:r>
                  <a:rPr kumimoji="1" lang="en-US" altLang="ja-JP" sz="2400" dirty="0" smtClean="0">
                    <a:solidFill>
                      <a:srgbClr val="0070C0"/>
                    </a:solidFill>
                  </a:rPr>
                  <a:t>BCN-HH-BCN</a:t>
                </a:r>
                <a:endParaRPr kumimoji="1" lang="ja-JP" altLang="en-US" sz="2400" dirty="0">
                  <a:solidFill>
                    <a:srgbClr val="0070C0"/>
                  </a:solidFill>
                </a:endParaRPr>
              </a:p>
            </p:txBody>
          </p:sp>
          <p:sp>
            <p:nvSpPr>
              <p:cNvPr id="45" name="テキスト ボックス 44"/>
              <p:cNvSpPr txBox="1"/>
              <p:nvPr/>
            </p:nvSpPr>
            <p:spPr>
              <a:xfrm>
                <a:off x="5942554" y="812936"/>
                <a:ext cx="728084" cy="461665"/>
              </a:xfrm>
              <a:prstGeom prst="rect">
                <a:avLst/>
              </a:prstGeom>
              <a:noFill/>
              <a:ln w="28575">
                <a:noFill/>
              </a:ln>
            </p:spPr>
            <p:txBody>
              <a:bodyPr wrap="none" rtlCol="0">
                <a:spAutoFit/>
              </a:bodyPr>
              <a:lstStyle/>
              <a:p>
                <a:r>
                  <a:rPr kumimoji="1" lang="en-US" altLang="ja-JP" sz="2400" dirty="0" smtClean="0">
                    <a:solidFill>
                      <a:srgbClr val="FF0000"/>
                    </a:solidFill>
                  </a:rPr>
                  <a:t>3.81</a:t>
                </a:r>
                <a:endParaRPr kumimoji="1" lang="ja-JP" altLang="en-US" sz="2400" dirty="0">
                  <a:solidFill>
                    <a:srgbClr val="FF0000"/>
                  </a:solidFill>
                </a:endParaRPr>
              </a:p>
            </p:txBody>
          </p:sp>
          <p:sp>
            <p:nvSpPr>
              <p:cNvPr id="46" name="テキスト ボックス 45"/>
              <p:cNvSpPr txBox="1"/>
              <p:nvPr/>
            </p:nvSpPr>
            <p:spPr>
              <a:xfrm>
                <a:off x="5882213" y="2996952"/>
                <a:ext cx="728084" cy="461665"/>
              </a:xfrm>
              <a:prstGeom prst="rect">
                <a:avLst/>
              </a:prstGeom>
              <a:noFill/>
              <a:ln w="28575">
                <a:noFill/>
              </a:ln>
            </p:spPr>
            <p:txBody>
              <a:bodyPr wrap="none" rtlCol="0">
                <a:spAutoFit/>
              </a:bodyPr>
              <a:lstStyle/>
              <a:p>
                <a:r>
                  <a:rPr kumimoji="1" lang="en-US" altLang="ja-JP" sz="2400" dirty="0" smtClean="0">
                    <a:solidFill>
                      <a:srgbClr val="FF0000"/>
                    </a:solidFill>
                  </a:rPr>
                  <a:t>6.08</a:t>
                </a:r>
                <a:endParaRPr kumimoji="1" lang="ja-JP" altLang="en-US" sz="2400" dirty="0">
                  <a:solidFill>
                    <a:srgbClr val="FF0000"/>
                  </a:solidFill>
                </a:endParaRPr>
              </a:p>
            </p:txBody>
          </p:sp>
          <p:sp>
            <p:nvSpPr>
              <p:cNvPr id="47" name="テキスト ボックス 46"/>
              <p:cNvSpPr txBox="1"/>
              <p:nvPr/>
            </p:nvSpPr>
            <p:spPr>
              <a:xfrm>
                <a:off x="6873880" y="1205161"/>
                <a:ext cx="728084" cy="461665"/>
              </a:xfrm>
              <a:prstGeom prst="rect">
                <a:avLst/>
              </a:prstGeom>
              <a:noFill/>
              <a:ln w="28575">
                <a:noFill/>
              </a:ln>
            </p:spPr>
            <p:txBody>
              <a:bodyPr wrap="none" rtlCol="0">
                <a:spAutoFit/>
              </a:bodyPr>
              <a:lstStyle/>
              <a:p>
                <a:r>
                  <a:rPr kumimoji="1" lang="en-US" altLang="ja-JP" sz="2400" dirty="0" smtClean="0">
                    <a:solidFill>
                      <a:srgbClr val="0070C0"/>
                    </a:solidFill>
                  </a:rPr>
                  <a:t>4.45</a:t>
                </a:r>
                <a:endParaRPr kumimoji="1" lang="ja-JP" altLang="en-US" sz="2400" dirty="0">
                  <a:solidFill>
                    <a:srgbClr val="0070C0"/>
                  </a:solidFill>
                </a:endParaRPr>
              </a:p>
            </p:txBody>
          </p:sp>
          <p:sp>
            <p:nvSpPr>
              <p:cNvPr id="48" name="テキスト ボックス 47"/>
              <p:cNvSpPr txBox="1"/>
              <p:nvPr/>
            </p:nvSpPr>
            <p:spPr>
              <a:xfrm>
                <a:off x="6873880" y="3609751"/>
                <a:ext cx="728084" cy="461665"/>
              </a:xfrm>
              <a:prstGeom prst="rect">
                <a:avLst/>
              </a:prstGeom>
              <a:noFill/>
              <a:ln w="28575">
                <a:noFill/>
              </a:ln>
            </p:spPr>
            <p:txBody>
              <a:bodyPr wrap="none" rtlCol="0">
                <a:spAutoFit/>
              </a:bodyPr>
              <a:lstStyle/>
              <a:p>
                <a:r>
                  <a:rPr kumimoji="1" lang="en-US" altLang="ja-JP" sz="2400" dirty="0" smtClean="0">
                    <a:solidFill>
                      <a:srgbClr val="0070C0"/>
                    </a:solidFill>
                  </a:rPr>
                  <a:t>6.64</a:t>
                </a:r>
                <a:endParaRPr kumimoji="1" lang="ja-JP" altLang="en-US" sz="2400" dirty="0">
                  <a:solidFill>
                    <a:srgbClr val="0070C0"/>
                  </a:solidFill>
                </a:endParaRPr>
              </a:p>
            </p:txBody>
          </p:sp>
        </p:grpSp>
        <p:sp>
          <p:nvSpPr>
            <p:cNvPr id="34" name="テキスト ボックス 33"/>
            <p:cNvSpPr txBox="1"/>
            <p:nvPr/>
          </p:nvSpPr>
          <p:spPr>
            <a:xfrm>
              <a:off x="4029775" y="3357743"/>
              <a:ext cx="796848" cy="438455"/>
            </a:xfrm>
            <a:prstGeom prst="rect">
              <a:avLst/>
            </a:prstGeom>
            <a:noFill/>
          </p:spPr>
          <p:txBody>
            <a:bodyPr wrap="none" rtlCol="0">
              <a:spAutoFit/>
            </a:bodyPr>
            <a:lstStyle/>
            <a:p>
              <a:r>
                <a:rPr kumimoji="1" lang="en-US" altLang="ja-JP" sz="2800" dirty="0" smtClean="0"/>
                <a:t>LEIPS</a:t>
              </a:r>
              <a:endParaRPr kumimoji="1" lang="ja-JP" altLang="en-US" sz="2800" dirty="0"/>
            </a:p>
          </p:txBody>
        </p:sp>
        <p:sp>
          <p:nvSpPr>
            <p:cNvPr id="35" name="Oval 55"/>
            <p:cNvSpPr>
              <a:spLocks noChangeArrowheads="1"/>
            </p:cNvSpPr>
            <p:nvPr/>
          </p:nvSpPr>
          <p:spPr bwMode="auto">
            <a:xfrm>
              <a:off x="5280013" y="4465155"/>
              <a:ext cx="248409" cy="248409"/>
            </a:xfrm>
            <a:prstGeom prst="ellipse">
              <a:avLst/>
            </a:prstGeom>
            <a:solidFill>
              <a:schemeClr val="bg1"/>
            </a:solidFill>
            <a:ln w="9525">
              <a:solidFill>
                <a:schemeClr val="tx1"/>
              </a:solidFill>
              <a:round/>
              <a:headEnd/>
              <a:tailEnd/>
            </a:ln>
            <a:effectLst>
              <a:innerShdw blurRad="63500" dist="50800" dir="2700000">
                <a:prstClr val="black">
                  <a:alpha val="50000"/>
                </a:prstClr>
              </a:innerShdw>
            </a:effectLst>
          </p:spPr>
          <p:txBody>
            <a:bodyPr wrap="none" anchor="ctr"/>
            <a:lstStyle/>
            <a:p>
              <a:pPr algn="ctr"/>
              <a:r>
                <a:rPr lang="en-US" altLang="ja-JP" sz="2400" dirty="0" smtClean="0">
                  <a:latin typeface="Arial Unicode MS" pitchFamily="50" charset="-128"/>
                  <a:ea typeface="Arial Unicode MS" pitchFamily="50" charset="-128"/>
                  <a:cs typeface="Arial Unicode MS" pitchFamily="50" charset="-128"/>
                </a:rPr>
                <a:t>-</a:t>
              </a:r>
              <a:endParaRPr lang="ja-JP" altLang="en-US" sz="2400" dirty="0">
                <a:latin typeface="Arial Unicode MS" pitchFamily="50" charset="-128"/>
                <a:ea typeface="Arial Unicode MS" pitchFamily="50" charset="-128"/>
                <a:cs typeface="Arial Unicode MS" pitchFamily="50" charset="-128"/>
              </a:endParaRPr>
            </a:p>
          </p:txBody>
        </p:sp>
        <p:sp>
          <p:nvSpPr>
            <p:cNvPr id="36" name="Oval 55"/>
            <p:cNvSpPr>
              <a:spLocks noChangeArrowheads="1"/>
            </p:cNvSpPr>
            <p:nvPr/>
          </p:nvSpPr>
          <p:spPr bwMode="auto">
            <a:xfrm rot="16200000">
              <a:off x="5271291" y="6196629"/>
              <a:ext cx="248409" cy="248409"/>
            </a:xfrm>
            <a:prstGeom prst="ellipse">
              <a:avLst/>
            </a:prstGeom>
            <a:solidFill>
              <a:schemeClr val="bg1"/>
            </a:solidFill>
            <a:ln w="9525">
              <a:solidFill>
                <a:schemeClr val="tx1"/>
              </a:solidFill>
              <a:round/>
              <a:headEnd/>
              <a:tailEnd/>
            </a:ln>
            <a:effectLst>
              <a:innerShdw blurRad="63500" dist="50800" dir="2700000">
                <a:prstClr val="black">
                  <a:alpha val="50000"/>
                </a:prstClr>
              </a:innerShdw>
            </a:effectLst>
          </p:spPr>
          <p:txBody>
            <a:bodyPr wrap="none" anchor="ctr"/>
            <a:lstStyle/>
            <a:p>
              <a:pPr algn="ctr"/>
              <a:r>
                <a:rPr lang="ja-JP" altLang="en-US" sz="2400" dirty="0" smtClean="0">
                  <a:latin typeface="Arial Unicode MS" pitchFamily="50" charset="-128"/>
                  <a:ea typeface="Arial Unicode MS" pitchFamily="50" charset="-128"/>
                  <a:cs typeface="Arial Unicode MS" pitchFamily="50" charset="-128"/>
                </a:rPr>
                <a:t>＋</a:t>
              </a:r>
              <a:endParaRPr lang="ja-JP" altLang="en-US" sz="2400" dirty="0">
                <a:latin typeface="Arial Unicode MS" pitchFamily="50" charset="-128"/>
                <a:ea typeface="Arial Unicode MS" pitchFamily="50" charset="-128"/>
                <a:cs typeface="Arial Unicode MS" pitchFamily="50" charset="-128"/>
              </a:endParaRPr>
            </a:p>
          </p:txBody>
        </p:sp>
        <p:sp>
          <p:nvSpPr>
            <p:cNvPr id="37" name="フリーフォーム 36"/>
            <p:cNvSpPr/>
            <p:nvPr/>
          </p:nvSpPr>
          <p:spPr>
            <a:xfrm flipV="1">
              <a:off x="5033562" y="5979913"/>
              <a:ext cx="233878" cy="505770"/>
            </a:xfrm>
            <a:custGeom>
              <a:avLst/>
              <a:gdLst>
                <a:gd name="connsiteX0" fmla="*/ 289249 w 289249"/>
                <a:gd name="connsiteY0" fmla="*/ 31812 h 218424"/>
                <a:gd name="connsiteX1" fmla="*/ 130629 w 289249"/>
                <a:gd name="connsiteY1" fmla="*/ 3820 h 218424"/>
                <a:gd name="connsiteX2" fmla="*/ 27992 w 289249"/>
                <a:gd name="connsiteY2" fmla="*/ 106457 h 218424"/>
                <a:gd name="connsiteX3" fmla="*/ 0 w 289249"/>
                <a:gd name="connsiteY3" fmla="*/ 218424 h 218424"/>
                <a:gd name="connsiteX0" fmla="*/ 289249 w 289249"/>
                <a:gd name="connsiteY0" fmla="*/ 33179 h 219791"/>
                <a:gd name="connsiteX1" fmla="*/ 130629 w 289249"/>
                <a:gd name="connsiteY1" fmla="*/ 5187 h 219791"/>
                <a:gd name="connsiteX2" fmla="*/ 27992 w 289249"/>
                <a:gd name="connsiteY2" fmla="*/ 107824 h 219791"/>
                <a:gd name="connsiteX3" fmla="*/ 0 w 289249"/>
                <a:gd name="connsiteY3" fmla="*/ 219791 h 219791"/>
                <a:gd name="connsiteX0" fmla="*/ 289249 w 289249"/>
                <a:gd name="connsiteY0" fmla="*/ 31368 h 217980"/>
                <a:gd name="connsiteX1" fmla="*/ 130629 w 289249"/>
                <a:gd name="connsiteY1" fmla="*/ 3376 h 217980"/>
                <a:gd name="connsiteX2" fmla="*/ 38040 w 289249"/>
                <a:gd name="connsiteY2" fmla="*/ 80892 h 217980"/>
                <a:gd name="connsiteX3" fmla="*/ 0 w 289249"/>
                <a:gd name="connsiteY3" fmla="*/ 217980 h 217980"/>
                <a:gd name="connsiteX0" fmla="*/ 289249 w 289249"/>
                <a:gd name="connsiteY0" fmla="*/ 30919 h 217531"/>
                <a:gd name="connsiteX1" fmla="*/ 130629 w 289249"/>
                <a:gd name="connsiteY1" fmla="*/ 2927 h 217531"/>
                <a:gd name="connsiteX2" fmla="*/ 19400 w 289249"/>
                <a:gd name="connsiteY2" fmla="*/ 74150 h 217531"/>
                <a:gd name="connsiteX3" fmla="*/ 0 w 289249"/>
                <a:gd name="connsiteY3" fmla="*/ 217531 h 217531"/>
                <a:gd name="connsiteX0" fmla="*/ 289249 w 289249"/>
                <a:gd name="connsiteY0" fmla="*/ 24548 h 211160"/>
                <a:gd name="connsiteX1" fmla="*/ 124416 w 289249"/>
                <a:gd name="connsiteY1" fmla="*/ 4947 h 211160"/>
                <a:gd name="connsiteX2" fmla="*/ 19400 w 289249"/>
                <a:gd name="connsiteY2" fmla="*/ 67779 h 211160"/>
                <a:gd name="connsiteX3" fmla="*/ 0 w 289249"/>
                <a:gd name="connsiteY3" fmla="*/ 211160 h 211160"/>
              </a:gdLst>
              <a:ahLst/>
              <a:cxnLst>
                <a:cxn ang="0">
                  <a:pos x="connsiteX0" y="connsiteY0"/>
                </a:cxn>
                <a:cxn ang="0">
                  <a:pos x="connsiteX1" y="connsiteY1"/>
                </a:cxn>
                <a:cxn ang="0">
                  <a:pos x="connsiteX2" y="connsiteY2"/>
                </a:cxn>
                <a:cxn ang="0">
                  <a:pos x="connsiteX3" y="connsiteY3"/>
                </a:cxn>
              </a:cxnLst>
              <a:rect l="l" t="t" r="r" b="b"/>
              <a:pathLst>
                <a:path w="289249" h="211160">
                  <a:moveTo>
                    <a:pt x="289249" y="24548"/>
                  </a:moveTo>
                  <a:cubicBezTo>
                    <a:pt x="236734" y="-5717"/>
                    <a:pt x="169391" y="-2258"/>
                    <a:pt x="124416" y="4947"/>
                  </a:cubicBezTo>
                  <a:cubicBezTo>
                    <a:pt x="79441" y="12152"/>
                    <a:pt x="40136" y="33410"/>
                    <a:pt x="19400" y="67779"/>
                  </a:cubicBezTo>
                  <a:cubicBezTo>
                    <a:pt x="-1336" y="102148"/>
                    <a:pt x="3110" y="173060"/>
                    <a:pt x="0" y="211160"/>
                  </a:cubicBezTo>
                </a:path>
              </a:pathLst>
            </a:custGeom>
            <a:noFill/>
            <a:ln w="1905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a:p>
          </p:txBody>
        </p:sp>
        <p:cxnSp>
          <p:nvCxnSpPr>
            <p:cNvPr id="38" name="直線矢印コネクタ 37"/>
            <p:cNvCxnSpPr/>
            <p:nvPr/>
          </p:nvCxnSpPr>
          <p:spPr>
            <a:xfrm>
              <a:off x="5528422" y="4565156"/>
              <a:ext cx="339722"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35237334"/>
      </p:ext>
    </p:extLst>
  </p:cSld>
  <p:clrMapOvr>
    <a:masterClrMapping/>
  </p:clrMapOvr>
  <mc:AlternateContent xmlns:mc="http://schemas.openxmlformats.org/markup-compatibility/2006" xmlns:p14="http://schemas.microsoft.com/office/powerpoint/2010/main">
    <mc:Choice Requires="p14">
      <p:transition spd="slow" p14:dur="2000" advTm="56647"/>
    </mc:Choice>
    <mc:Fallback xmlns="">
      <p:transition spd="slow" advTm="56647"/>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2.6"/>
</p:tagLst>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32579</TotalTime>
  <Words>3814</Words>
  <Application>Microsoft Office PowerPoint</Application>
  <PresentationFormat>画面に合わせる (4:3)</PresentationFormat>
  <Paragraphs>1128</Paragraphs>
  <Slides>80</Slides>
  <Notes>15</Notes>
  <HiddenSlides>0</HiddenSlides>
  <MMClips>0</MMClips>
  <ScaleCrop>false</ScaleCrop>
  <HeadingPairs>
    <vt:vector size="6" baseType="variant">
      <vt:variant>
        <vt:lpstr>テーマ</vt:lpstr>
      </vt:variant>
      <vt:variant>
        <vt:i4>2</vt:i4>
      </vt:variant>
      <vt:variant>
        <vt:lpstr>埋め込まれた OLE サーバー</vt:lpstr>
      </vt:variant>
      <vt:variant>
        <vt:i4>3</vt:i4>
      </vt:variant>
      <vt:variant>
        <vt:lpstr>スライド タイトル</vt:lpstr>
      </vt:variant>
      <vt:variant>
        <vt:i4>80</vt:i4>
      </vt:variant>
    </vt:vector>
  </HeadingPairs>
  <TitlesOfParts>
    <vt:vector size="85" baseType="lpstr">
      <vt:lpstr>Office テーマ</vt:lpstr>
      <vt:lpstr>1_Office Theme</vt:lpstr>
      <vt:lpstr>ｸﾞﾗﾌ</vt:lpstr>
      <vt:lpstr>CS ChemDraw Drawing</vt:lpstr>
      <vt:lpstr>ChemDraw.Document.6.0</vt:lpstr>
      <vt:lpstr>High resolution and radiation-damage free inverse photoelectron spectroscopy</vt:lpstr>
      <vt:lpstr>Chiba University Japan</vt:lpstr>
      <vt:lpstr>Organic semiconductor devices</vt:lpstr>
      <vt:lpstr>Organic light emitting diode (OLED)</vt:lpstr>
      <vt:lpstr>Organic light emitting diode (OLED)</vt:lpstr>
      <vt:lpstr>Energy level diagram of OLED </vt:lpstr>
      <vt:lpstr>Outline</vt:lpstr>
      <vt:lpstr>Energy level of semiconductor</vt:lpstr>
      <vt:lpstr>Charge transport  in organic semiconductor</vt:lpstr>
      <vt:lpstr>PES and IPES</vt:lpstr>
      <vt:lpstr>Inverse photoelectron spectroscopy (IPES)</vt:lpstr>
      <vt:lpstr>Two issues of conventional IPES</vt:lpstr>
      <vt:lpstr>How can we solve the two issues？</vt:lpstr>
      <vt:lpstr>Decrease the electron energy …</vt:lpstr>
      <vt:lpstr>Energy levels of inverse photoelectron</vt:lpstr>
      <vt:lpstr>Low energy inverse photoelectron spectroscopy (LEIPS)</vt:lpstr>
      <vt:lpstr>Sensitivity curves of photon detectors</vt:lpstr>
      <vt:lpstr>Overall resolution： HOPG image potential state</vt:lpstr>
      <vt:lpstr>Radiation damage to bis-PCBM</vt:lpstr>
      <vt:lpstr>Low energy inverse photoelectron spectra (LEIPS) of C60 films</vt:lpstr>
      <vt:lpstr>Electron Affinities of fullerenes</vt:lpstr>
      <vt:lpstr>EA of organic semiconductors </vt:lpstr>
      <vt:lpstr>Electron affinities by LEIPS</vt:lpstr>
      <vt:lpstr>Our LEIPS apparatus  (appeared in comic strips)</vt:lpstr>
      <vt:lpstr>Experimental techniques</vt:lpstr>
      <vt:lpstr>HOMO level + optical gap</vt:lpstr>
      <vt:lpstr>LEIPS spectra of OLED materials</vt:lpstr>
      <vt:lpstr>Energy levels of OLED materials</vt:lpstr>
      <vt:lpstr>Energy levels of OLED materials</vt:lpstr>
      <vt:lpstr>Energy levels of OLED materials</vt:lpstr>
      <vt:lpstr>Enhancement of LEIPS signal by Surface Plasmon Resonance</vt:lpstr>
      <vt:lpstr>Ag nanoparticles</vt:lpstr>
      <vt:lpstr>Extinction spectra of Ag nanoparticles</vt:lpstr>
      <vt:lpstr>LEIPS spectra of Ag</vt:lpstr>
      <vt:lpstr>Organic semiconductor/Ag NP</vt:lpstr>
      <vt:lpstr>LEIPS spectra of organic semiconductor</vt:lpstr>
      <vt:lpstr>Wavelength of the plasmon resonance </vt:lpstr>
      <vt:lpstr>Summary of LEIPS and SPR</vt:lpstr>
      <vt:lpstr>Outline</vt:lpstr>
      <vt:lpstr>Carrier transport  in organic semiconductor</vt:lpstr>
      <vt:lpstr>Intermolecular overlap of MO</vt:lpstr>
      <vt:lpstr>Energy level split and formation of energy band structure</vt:lpstr>
      <vt:lpstr>Energy level split and formation of energy band structure</vt:lpstr>
      <vt:lpstr>Challenges</vt:lpstr>
      <vt:lpstr>Challenges</vt:lpstr>
      <vt:lpstr>Sn phthalocyanine</vt:lpstr>
      <vt:lpstr>Structure of thin films (LEED)</vt:lpstr>
      <vt:lpstr>Molecular packing (DRS)</vt:lpstr>
      <vt:lpstr>UPS and LEIPS spectra of SnPc/HOPG</vt:lpstr>
      <vt:lpstr>Energy split based on Hückel method</vt:lpstr>
      <vt:lpstr>Energy split in bilayer (n=1,2)</vt:lpstr>
      <vt:lpstr>Energy split in bilayer (n=1,2)</vt:lpstr>
      <vt:lpstr>Energy split in multilayer (n=1-5)</vt:lpstr>
      <vt:lpstr>Band dispersion of pentacene</vt:lpstr>
      <vt:lpstr>Band dispersion of unoccupied states</vt:lpstr>
      <vt:lpstr>Low energy electron (less than 5 eV)</vt:lpstr>
      <vt:lpstr>New electron source</vt:lpstr>
      <vt:lpstr>AR LEIPS apparatus</vt:lpstr>
      <vt:lpstr>AR-LEIPS of HOPG (graphite)</vt:lpstr>
      <vt:lpstr>Conclusion</vt:lpstr>
      <vt:lpstr>Acknowledgements</vt:lpstr>
      <vt:lpstr>Lab members in Chiba University</vt:lpstr>
      <vt:lpstr>Lab members in Chiba University</vt:lpstr>
      <vt:lpstr>Lab members in Chiba University</vt:lpstr>
      <vt:lpstr>Lab members in Chiba University</vt:lpstr>
      <vt:lpstr>Conclusion</vt:lpstr>
      <vt:lpstr>PowerPoint プレゼンテーション</vt:lpstr>
      <vt:lpstr>Organic semiconducting molecules</vt:lpstr>
      <vt:lpstr>HOMO split in PbPc dimer</vt:lpstr>
      <vt:lpstr>Polymorphs of PbPc single crystal</vt:lpstr>
      <vt:lpstr>Periodic table</vt:lpstr>
      <vt:lpstr>Workfunction</vt:lpstr>
      <vt:lpstr>Molecular orbitals of SnPc</vt:lpstr>
      <vt:lpstr>LEIPS appeared in comic strips</vt:lpstr>
      <vt:lpstr>Organic Photovoltaic Cells</vt:lpstr>
      <vt:lpstr>UPS and LEIPS spectra</vt:lpstr>
      <vt:lpstr>Polarization energies</vt:lpstr>
      <vt:lpstr>Cyclic voltammetry</vt:lpstr>
      <vt:lpstr>PCBM as a p-type semiconductor</vt:lpstr>
      <vt:lpstr>LEIPS of BCN-HH-BCN  and PCBM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New Experimental Technique to Examine Electronic Structure at Buried Interfaces of Metal/Organic Contacts</dc:title>
  <dc:creator>yoshida</dc:creator>
  <cp:lastModifiedBy>Hiroyuki YOSHIDA</cp:lastModifiedBy>
  <cp:revision>1246</cp:revision>
  <cp:lastPrinted>2016-05-23T06:28:07Z</cp:lastPrinted>
  <dcterms:created xsi:type="dcterms:W3CDTF">2010-02-25T07:13:35Z</dcterms:created>
  <dcterms:modified xsi:type="dcterms:W3CDTF">2018-08-13T22:32:29Z</dcterms:modified>
</cp:coreProperties>
</file>