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gif" ContentType="image/gif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97" r:id="rId1"/>
  </p:sldMasterIdLst>
  <p:notesMasterIdLst>
    <p:notesMasterId r:id="rId55"/>
  </p:notesMasterIdLst>
  <p:handoutMasterIdLst>
    <p:handoutMasterId r:id="rId56"/>
  </p:handoutMasterIdLst>
  <p:sldIdLst>
    <p:sldId id="307" r:id="rId2"/>
    <p:sldId id="313" r:id="rId3"/>
    <p:sldId id="314" r:id="rId4"/>
    <p:sldId id="341" r:id="rId5"/>
    <p:sldId id="315" r:id="rId6"/>
    <p:sldId id="318" r:id="rId7"/>
    <p:sldId id="369" r:id="rId8"/>
    <p:sldId id="370" r:id="rId9"/>
    <p:sldId id="308" r:id="rId10"/>
    <p:sldId id="320" r:id="rId11"/>
    <p:sldId id="319" r:id="rId12"/>
    <p:sldId id="321" r:id="rId13"/>
    <p:sldId id="324" r:id="rId14"/>
    <p:sldId id="325" r:id="rId15"/>
    <p:sldId id="323" r:id="rId16"/>
    <p:sldId id="322" r:id="rId17"/>
    <p:sldId id="326" r:id="rId18"/>
    <p:sldId id="327" r:id="rId19"/>
    <p:sldId id="329" r:id="rId20"/>
    <p:sldId id="330" r:id="rId21"/>
    <p:sldId id="334" r:id="rId22"/>
    <p:sldId id="311" r:id="rId23"/>
    <p:sldId id="332" r:id="rId24"/>
    <p:sldId id="333" r:id="rId25"/>
    <p:sldId id="331" r:id="rId26"/>
    <p:sldId id="339" r:id="rId27"/>
    <p:sldId id="335" r:id="rId28"/>
    <p:sldId id="338" r:id="rId29"/>
    <p:sldId id="336" r:id="rId30"/>
    <p:sldId id="357" r:id="rId31"/>
    <p:sldId id="358" r:id="rId32"/>
    <p:sldId id="362" r:id="rId33"/>
    <p:sldId id="359" r:id="rId34"/>
    <p:sldId id="356" r:id="rId35"/>
    <p:sldId id="368" r:id="rId36"/>
    <p:sldId id="363" r:id="rId37"/>
    <p:sldId id="364" r:id="rId38"/>
    <p:sldId id="365" r:id="rId39"/>
    <p:sldId id="344" r:id="rId40"/>
    <p:sldId id="346" r:id="rId41"/>
    <p:sldId id="347" r:id="rId42"/>
    <p:sldId id="348" r:id="rId43"/>
    <p:sldId id="349" r:id="rId44"/>
    <p:sldId id="350" r:id="rId45"/>
    <p:sldId id="351" r:id="rId46"/>
    <p:sldId id="355" r:id="rId47"/>
    <p:sldId id="352" r:id="rId48"/>
    <p:sldId id="353" r:id="rId49"/>
    <p:sldId id="354" r:id="rId50"/>
    <p:sldId id="367" r:id="rId51"/>
    <p:sldId id="340" r:id="rId52"/>
    <p:sldId id="371" r:id="rId53"/>
    <p:sldId id="342" r:id="rId54"/>
  </p:sldIdLst>
  <p:sldSz cx="11015663" cy="7343775"/>
  <p:notesSz cx="6797675" cy="9872663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Cordia New" panose="020B0304020202020204" pitchFamily="34" charset="-34"/>
      <p:regular r:id="rId61"/>
      <p:bold r:id="rId62"/>
      <p:italic r:id="rId63"/>
      <p:boldItalic r:id="rId64"/>
    </p:embeddedFont>
    <p:embeddedFont>
      <p:font typeface="DengXian" panose="02010600030101010101" pitchFamily="2" charset="-122"/>
      <p:regular r:id="rId65"/>
      <p:bold r:id="rId66"/>
    </p:embeddedFont>
    <p:embeddedFont>
      <p:font typeface="Kanit" panose="00000500000000000000" pitchFamily="2" charset="-34"/>
      <p:regular r:id="rId67"/>
      <p:bold r:id="rId68"/>
      <p:italic r:id="rId69"/>
      <p:boldItalic r:id="rId70"/>
    </p:embeddedFont>
    <p:embeddedFont>
      <p:font typeface="Kanit Light" panose="00000400000000000000" pitchFamily="2" charset="-34"/>
      <p:regular r:id="rId71"/>
      <p:italic r:id="rId72"/>
    </p:embeddedFont>
    <p:embeddedFont>
      <p:font typeface="Kanit Medium" panose="00000600000000000000" pitchFamily="2" charset="-34"/>
      <p:regular r:id="rId73"/>
      <p:italic r:id="rId74"/>
    </p:embeddedFont>
    <p:embeddedFont>
      <p:font typeface="Kanit SemiBold" panose="00000700000000000000" pitchFamily="2" charset="-34"/>
      <p:bold r:id="rId75"/>
      <p:boldItalic r:id="rId76"/>
    </p:embeddedFont>
    <p:embeddedFont>
      <p:font typeface="SimSun" panose="02010600030101010101" pitchFamily="2" charset="-122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E0"/>
    <a:srgbClr val="C4D600"/>
    <a:srgbClr val="FEFDC7"/>
    <a:srgbClr val="888B8D"/>
    <a:srgbClr val="7D9740"/>
    <a:srgbClr val="CC9900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9" autoAdjust="0"/>
    <p:restoredTop sz="89942" autoAdjust="0"/>
  </p:normalViewPr>
  <p:slideViewPr>
    <p:cSldViewPr snapToGrid="0">
      <p:cViewPr>
        <p:scale>
          <a:sx n="75" d="100"/>
          <a:sy n="75" d="100"/>
        </p:scale>
        <p:origin x="2028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492" y="-37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74" Type="http://schemas.openxmlformats.org/officeDocument/2006/relationships/font" Target="fonts/font18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77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6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6" Type="http://schemas.openxmlformats.org/officeDocument/2006/relationships/font" Target="fonts/font20.fntdata"/><Relationship Id="rId7" Type="http://schemas.openxmlformats.org/officeDocument/2006/relationships/slide" Target="slides/slide6.xml"/><Relationship Id="rId71" Type="http://schemas.openxmlformats.org/officeDocument/2006/relationships/font" Target="fonts/font1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10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897AD6-6B15-4F25-AB29-7EAB8C74AF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7D4C5E-F84E-4966-A850-AA3E0381CA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810CA643-DC70-479C-8EDB-87B8BD0D07B3}" type="datetimeFigureOut">
              <a:rPr lang="en-AU" smtClean="0"/>
              <a:t>16/08/2018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F16D83-7189-416A-997F-C0A06E33B0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A7C28-A5AF-43B6-A677-31364C429F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F5382509-6ED4-4B4A-848F-BA50A47987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4573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63CA47A9-FE62-49D9-A9DF-8A9724E8A1C1}" type="datetimeFigureOut">
              <a:rPr lang="en-AU" smtClean="0"/>
              <a:t>16/08/2018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1235075"/>
            <a:ext cx="499745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4829" tIns="47414" rIns="94829" bIns="474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3EF40397-63E7-4D51-BD94-5A525F7882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866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1pPr>
    <a:lvl2pPr marL="466344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2pPr>
    <a:lvl3pPr marL="932688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3pPr>
    <a:lvl4pPr marL="1399032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4pPr>
    <a:lvl5pPr marL="1865376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5pPr>
    <a:lvl6pPr marL="2331720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6pPr>
    <a:lvl7pPr marL="2798064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7pPr>
    <a:lvl8pPr marL="3264408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8pPr>
    <a:lvl9pPr marL="3730752" algn="l" defTabSz="932688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0397-63E7-4D51-BD94-5A525F78825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8847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0397-63E7-4D51-BD94-5A525F788258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0058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0397-63E7-4D51-BD94-5A525F788258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6478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40397-63E7-4D51-BD94-5A525F788258}" type="slidenum">
              <a:rPr lang="en-AU" smtClean="0"/>
              <a:t>42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8298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uilding&#10;&#10;Description generated with very high confidence">
            <a:extLst>
              <a:ext uri="{FF2B5EF4-FFF2-40B4-BE49-F238E27FC236}">
                <a16:creationId xmlns:a16="http://schemas.microsoft.com/office/drawing/2014/main" id="{97905D50-91F5-458F-8F81-7F01A8E10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028" y="1440000"/>
            <a:ext cx="7363635" cy="2700000"/>
          </a:xfrm>
          <a:prstGeom prst="rect">
            <a:avLst/>
          </a:prstGeom>
        </p:spPr>
      </p:pic>
      <p:sp>
        <p:nvSpPr>
          <p:cNvPr id="15" name="Parallelogram 14">
            <a:extLst>
              <a:ext uri="{FF2B5EF4-FFF2-40B4-BE49-F238E27FC236}">
                <a16:creationId xmlns:a16="http://schemas.microsoft.com/office/drawing/2014/main" id="{46219AFA-BD11-4DCE-BFE3-DC31C3ED22E8}"/>
              </a:ext>
            </a:extLst>
          </p:cNvPr>
          <p:cNvSpPr/>
          <p:nvPr userDrawn="1"/>
        </p:nvSpPr>
        <p:spPr>
          <a:xfrm>
            <a:off x="4847539" y="0"/>
            <a:ext cx="3552922" cy="1770742"/>
          </a:xfrm>
          <a:prstGeom prst="parallelogram">
            <a:avLst>
              <a:gd name="adj" fmla="val 73680"/>
            </a:avLst>
          </a:prstGeom>
          <a:solidFill>
            <a:srgbClr val="C4D6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896994-D9B7-43C7-8810-C9EA808B7D72}"/>
              </a:ext>
            </a:extLst>
          </p:cNvPr>
          <p:cNvSpPr/>
          <p:nvPr userDrawn="1"/>
        </p:nvSpPr>
        <p:spPr>
          <a:xfrm>
            <a:off x="0" y="1173147"/>
            <a:ext cx="2520000" cy="324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AU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ACAF8A2B-BA4F-409D-82C9-1155AD871FA3}"/>
              </a:ext>
            </a:extLst>
          </p:cNvPr>
          <p:cNvSpPr/>
          <p:nvPr userDrawn="1"/>
        </p:nvSpPr>
        <p:spPr>
          <a:xfrm>
            <a:off x="0" y="1173147"/>
            <a:ext cx="6840001" cy="3240000"/>
          </a:xfrm>
          <a:prstGeom prst="parallelogram">
            <a:avLst>
              <a:gd name="adj" fmla="val 7368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E41C49-8B30-4B8D-B14B-225CE2E5D5E6}"/>
              </a:ext>
            </a:extLst>
          </p:cNvPr>
          <p:cNvSpPr/>
          <p:nvPr userDrawn="1"/>
        </p:nvSpPr>
        <p:spPr>
          <a:xfrm>
            <a:off x="10584001" y="7163775"/>
            <a:ext cx="431662" cy="180000"/>
          </a:xfrm>
          <a:prstGeom prst="rect">
            <a:avLst/>
          </a:prstGeom>
          <a:solidFill>
            <a:srgbClr val="00A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EE5C6099-1837-43DF-AFC3-6B8BBD93D5E2}"/>
              </a:ext>
            </a:extLst>
          </p:cNvPr>
          <p:cNvSpPr/>
          <p:nvPr userDrawn="1"/>
        </p:nvSpPr>
        <p:spPr>
          <a:xfrm>
            <a:off x="1512000" y="7163775"/>
            <a:ext cx="9252000" cy="180000"/>
          </a:xfrm>
          <a:prstGeom prst="parallelogram">
            <a:avLst>
              <a:gd name="adj" fmla="val 73680"/>
            </a:avLst>
          </a:prstGeom>
          <a:gradFill>
            <a:gsLst>
              <a:gs pos="0">
                <a:srgbClr val="C4D600"/>
              </a:gs>
              <a:gs pos="100000">
                <a:srgbClr val="00A3E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000" y="4428000"/>
            <a:ext cx="10799663" cy="1620000"/>
          </a:xfrm>
        </p:spPr>
        <p:txBody>
          <a:bodyPr lIns="720000" tIns="72000" rIns="720000" bIns="7200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/>
            </a:lvl1pPr>
            <a:lvl2pPr marL="489570" indent="0" algn="ctr">
              <a:buNone/>
              <a:defRPr sz="2142"/>
            </a:lvl2pPr>
            <a:lvl3pPr marL="979140" indent="0" algn="ctr">
              <a:buNone/>
              <a:defRPr sz="1927"/>
            </a:lvl3pPr>
            <a:lvl4pPr marL="1468709" indent="0" algn="ctr">
              <a:buNone/>
              <a:defRPr sz="1713"/>
            </a:lvl4pPr>
            <a:lvl5pPr marL="1958279" indent="0" algn="ctr">
              <a:buNone/>
              <a:defRPr sz="1713"/>
            </a:lvl5pPr>
            <a:lvl6pPr marL="2447849" indent="0" algn="ctr">
              <a:buNone/>
              <a:defRPr sz="1713"/>
            </a:lvl6pPr>
            <a:lvl7pPr marL="2937419" indent="0" algn="ctr">
              <a:buNone/>
              <a:defRPr sz="1713"/>
            </a:lvl7pPr>
            <a:lvl8pPr marL="3426988" indent="0" algn="ctr">
              <a:buNone/>
              <a:defRPr sz="1713"/>
            </a:lvl8pPr>
            <a:lvl9pPr marL="3916558" indent="0" algn="ctr">
              <a:buNone/>
              <a:defRPr sz="171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00000" y="6876000"/>
            <a:ext cx="1440000" cy="396000"/>
          </a:xfrm>
        </p:spPr>
        <p:txBody>
          <a:bodyPr vert="horz" lIns="72000" tIns="36000" rIns="72000" bIns="36000" rtlCol="0" anchor="ctr" anchorCtr="0"/>
          <a:lstStyle>
            <a:lvl1pPr>
              <a:defRPr lang="en-US" sz="1100" smtClean="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pPr algn="ctr"/>
            <a:r>
              <a:rPr lang="en-US"/>
              <a:t>13-16 August 2018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0000" y="6876000"/>
            <a:ext cx="6768000" cy="396000"/>
          </a:xfrm>
        </p:spPr>
        <p:txBody>
          <a:bodyPr vert="horz" lIns="72000" tIns="36000" rIns="72000" bIns="36000" rtlCol="0" anchor="ctr" anchorCtr="0"/>
          <a:lstStyle>
            <a:lvl1pPr>
              <a:defRPr lang="en-AU" sz="1100" smtClean="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r>
              <a:rPr lang="en-AU"/>
              <a:t>VASSCAA-9 Sydney Australia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08000" y="6876000"/>
            <a:ext cx="864000" cy="396000"/>
          </a:xfrm>
        </p:spPr>
        <p:txBody>
          <a:bodyPr vert="horz" lIns="72000" tIns="36000" rIns="72000" bIns="36000" rtlCol="0" anchor="ctr" anchorCtr="0"/>
          <a:lstStyle>
            <a:lvl1pPr>
              <a:defRPr lang="en-AU" sz="1100" smtClean="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pPr algn="ctr"/>
            <a:fld id="{1D044268-0798-4FD7-818E-FDCC0FDD8002}" type="slidenum">
              <a:rPr lang="en-AU" smtClean="0"/>
              <a:pPr algn="ctr"/>
              <a:t>‹#›</a:t>
            </a:fld>
            <a:endParaRPr lang="en-AU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CE1DD380-24D4-423C-95D8-905F5F3CDC4F}"/>
              </a:ext>
            </a:extLst>
          </p:cNvPr>
          <p:cNvSpPr/>
          <p:nvPr userDrawn="1"/>
        </p:nvSpPr>
        <p:spPr>
          <a:xfrm>
            <a:off x="7707085" y="2051887"/>
            <a:ext cx="3308577" cy="2718114"/>
          </a:xfrm>
          <a:prstGeom prst="parallelogram">
            <a:avLst>
              <a:gd name="adj" fmla="val 73680"/>
            </a:avLst>
          </a:prstGeom>
          <a:solidFill>
            <a:srgbClr val="00A3E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FBDD1BDE-4530-475C-AE05-8636F2D3C0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0" y="449204"/>
            <a:ext cx="1800000" cy="5415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D3C064-18BF-4EC6-AE76-48D9BD5FE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440000"/>
            <a:ext cx="5400000" cy="2699999"/>
          </a:xfrm>
        </p:spPr>
        <p:txBody>
          <a:bodyPr lIns="324000" tIns="216000" rIns="324000" bIns="216000" anchor="t">
            <a:normAutofit/>
          </a:bodyPr>
          <a:lstStyle>
            <a:lvl1pPr>
              <a:lnSpc>
                <a:spcPct val="120000"/>
              </a:lnSpc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157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4BF4272-8D14-405A-854D-1E83A5ADC4C9}"/>
              </a:ext>
            </a:extLst>
          </p:cNvPr>
          <p:cNvSpPr/>
          <p:nvPr userDrawn="1"/>
        </p:nvSpPr>
        <p:spPr>
          <a:xfrm>
            <a:off x="10584001" y="7163775"/>
            <a:ext cx="431662" cy="180000"/>
          </a:xfrm>
          <a:prstGeom prst="rect">
            <a:avLst/>
          </a:prstGeom>
          <a:solidFill>
            <a:srgbClr val="00A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849C9A44-470D-4EF9-9876-6EDA59BEE801}"/>
              </a:ext>
            </a:extLst>
          </p:cNvPr>
          <p:cNvSpPr/>
          <p:nvPr userDrawn="1"/>
        </p:nvSpPr>
        <p:spPr>
          <a:xfrm>
            <a:off x="1512000" y="7163775"/>
            <a:ext cx="9252000" cy="180000"/>
          </a:xfrm>
          <a:prstGeom prst="parallelogram">
            <a:avLst>
              <a:gd name="adj" fmla="val 73680"/>
            </a:avLst>
          </a:prstGeom>
          <a:gradFill>
            <a:gsLst>
              <a:gs pos="0">
                <a:srgbClr val="C4D600"/>
              </a:gs>
              <a:gs pos="100000">
                <a:srgbClr val="00A3E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1584000" y="288000"/>
            <a:ext cx="9000000" cy="720000"/>
          </a:xfrm>
          <a:noFill/>
          <a:ln>
            <a:noFill/>
          </a:ln>
        </p:spPr>
        <p:txBody>
          <a:bodyPr lIns="360000" tIns="72000" rIns="360000" bIns="72000" anchor="ctr">
            <a:normAutofit/>
          </a:bodyPr>
          <a:lstStyle>
            <a:lvl1pPr algn="l"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Kanit SemiBold" panose="00000700000000000000" pitchFamily="2" charset="-34"/>
                <a:cs typeface="Kanit SemiBold" panose="00000700000000000000" pitchFamily="2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3DD5C71-B178-4242-AAD6-66E0C7B6F31E}"/>
              </a:ext>
            </a:extLst>
          </p:cNvPr>
          <p:cNvSpPr/>
          <p:nvPr userDrawn="1"/>
        </p:nvSpPr>
        <p:spPr>
          <a:xfrm>
            <a:off x="108000" y="72000"/>
            <a:ext cx="1440000" cy="720000"/>
          </a:xfrm>
          <a:prstGeom prst="parallelogram">
            <a:avLst>
              <a:gd name="adj" fmla="val 73680"/>
            </a:avLst>
          </a:prstGeom>
          <a:solidFill>
            <a:srgbClr val="888B8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38A93FF9-C670-47FA-9ADA-9A8937A51683}"/>
              </a:ext>
            </a:extLst>
          </p:cNvPr>
          <p:cNvSpPr/>
          <p:nvPr userDrawn="1"/>
        </p:nvSpPr>
        <p:spPr>
          <a:xfrm>
            <a:off x="576000" y="0"/>
            <a:ext cx="1440000" cy="720000"/>
          </a:xfrm>
          <a:prstGeom prst="parallelogram">
            <a:avLst>
              <a:gd name="adj" fmla="val 73680"/>
            </a:avLst>
          </a:prstGeom>
          <a:solidFill>
            <a:srgbClr val="00A3E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1800000" y="6876000"/>
            <a:ext cx="1440000" cy="396000"/>
          </a:xfrm>
        </p:spPr>
        <p:txBody>
          <a:bodyPr lIns="72000" tIns="36000" rIns="72000" bIns="36000" anchor="ctr" anchorCtr="0"/>
          <a:lstStyle>
            <a:lvl1pPr algn="ctr">
              <a:defRPr sz="110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240000" y="6876000"/>
            <a:ext cx="6768000" cy="396000"/>
          </a:xfrm>
        </p:spPr>
        <p:txBody>
          <a:bodyPr lIns="72000" tIns="36000" rIns="72000" bIns="36000" anchor="ctr" anchorCtr="0"/>
          <a:lstStyle>
            <a:lvl1pPr algn="ctr">
              <a:defRPr sz="110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r>
              <a:rPr lang="en-AU"/>
              <a:t>VASSCAA-9 Sydney Australia</a:t>
            </a:r>
            <a:endParaRPr lang="en-AU" dirty="0"/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348B8DB-9824-4786-A982-858BD9BE75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6840000"/>
            <a:ext cx="1440000" cy="43330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3DB9803-9E79-463D-96FB-267A17EA60A0}"/>
              </a:ext>
            </a:extLst>
          </p:cNvPr>
          <p:cNvSpPr/>
          <p:nvPr userDrawn="1"/>
        </p:nvSpPr>
        <p:spPr>
          <a:xfrm>
            <a:off x="2015662" y="0"/>
            <a:ext cx="900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rtlCol="0" anchor="ctr"/>
          <a:lstStyle/>
          <a:p>
            <a:pPr algn="l"/>
            <a:r>
              <a:rPr lang="en-US" sz="800" dirty="0">
                <a:gradFill>
                  <a:gsLst>
                    <a:gs pos="100000">
                      <a:srgbClr val="00A3E0">
                        <a:alpha val="80000"/>
                      </a:srgbClr>
                    </a:gs>
                    <a:gs pos="0">
                      <a:srgbClr val="C4D600">
                        <a:alpha val="80000"/>
                      </a:srgbClr>
                    </a:gs>
                  </a:gsLst>
                  <a:lin ang="0" scaled="0"/>
                </a:gradFill>
                <a:effectLst/>
                <a:latin typeface="Kanit Medium" panose="00000600000000000000" pitchFamily="2" charset="-34"/>
                <a:cs typeface="Kanit Medium" panose="00000600000000000000" pitchFamily="2" charset="-34"/>
              </a:rPr>
              <a:t>SYNCHROTRON LIGHT RESEARCH INSTITUTE (PUBLIC ORGANIZATION) | THAILAND</a:t>
            </a:r>
            <a:endParaRPr lang="en-AU" sz="800" dirty="0">
              <a:gradFill>
                <a:gsLst>
                  <a:gs pos="100000">
                    <a:srgbClr val="00A3E0">
                      <a:alpha val="80000"/>
                    </a:srgbClr>
                  </a:gs>
                  <a:gs pos="0">
                    <a:srgbClr val="C4D600">
                      <a:alpha val="80000"/>
                    </a:srgbClr>
                  </a:gs>
                </a:gsLst>
                <a:lin ang="0" scaled="0"/>
              </a:gradFill>
              <a:effectLst/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7B5E6537-E08B-499B-8AC8-2E9026607381}"/>
              </a:ext>
            </a:extLst>
          </p:cNvPr>
          <p:cNvSpPr/>
          <p:nvPr userDrawn="1"/>
        </p:nvSpPr>
        <p:spPr>
          <a:xfrm>
            <a:off x="0" y="432000"/>
            <a:ext cx="1440000" cy="720000"/>
          </a:xfrm>
          <a:prstGeom prst="parallelogram">
            <a:avLst>
              <a:gd name="adj" fmla="val 73680"/>
            </a:avLst>
          </a:prstGeom>
          <a:solidFill>
            <a:srgbClr val="C4D6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F6388E12-CC28-42AF-AA1C-1EEB08AD25F0}"/>
              </a:ext>
            </a:extLst>
          </p:cNvPr>
          <p:cNvSpPr/>
          <p:nvPr userDrawn="1"/>
        </p:nvSpPr>
        <p:spPr>
          <a:xfrm flipH="1">
            <a:off x="9972000" y="6912000"/>
            <a:ext cx="900000" cy="360000"/>
          </a:xfrm>
          <a:prstGeom prst="parallelogram">
            <a:avLst>
              <a:gd name="adj" fmla="val 73680"/>
            </a:avLst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FDEF07FB-9AC1-4CA0-8C5C-3D77BF5CD6C0}"/>
              </a:ext>
            </a:extLst>
          </p:cNvPr>
          <p:cNvSpPr/>
          <p:nvPr userDrawn="1"/>
        </p:nvSpPr>
        <p:spPr>
          <a:xfrm flipH="1">
            <a:off x="10008000" y="6876000"/>
            <a:ext cx="900000" cy="360000"/>
          </a:xfrm>
          <a:prstGeom prst="parallelogram">
            <a:avLst>
              <a:gd name="adj" fmla="val 73680"/>
            </a:avLst>
          </a:prstGeom>
          <a:solidFill>
            <a:srgbClr val="888B8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008000" y="6876000"/>
            <a:ext cx="864000" cy="396000"/>
          </a:xfrm>
        </p:spPr>
        <p:txBody>
          <a:bodyPr lIns="72000" tIns="36000" rIns="72000" bIns="36000"/>
          <a:lstStyle>
            <a:lvl1pPr algn="ctr">
              <a:defRPr sz="1300">
                <a:solidFill>
                  <a:schemeClr val="bg1">
                    <a:lumMod val="9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fld id="{1D044268-0798-4FD7-818E-FDCC0FDD800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E68BE39-0336-493B-900E-AD6A64808F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1440000"/>
            <a:ext cx="9720000" cy="5040000"/>
          </a:xfrm>
        </p:spPr>
        <p:txBody>
          <a:bodyPr/>
          <a:lstStyle>
            <a:lvl1pPr marL="244785" indent="-216000">
              <a:buFont typeface="Wingdings" panose="05000000000000000000" pitchFamily="2" charset="2"/>
              <a:buChar char="§"/>
              <a:defRPr/>
            </a:lvl1pPr>
            <a:lvl2pPr marL="734355" indent="-216000">
              <a:buFont typeface="Wingdings" panose="05000000000000000000" pitchFamily="2" charset="2"/>
              <a:buChar char="§"/>
              <a:defRPr/>
            </a:lvl2pPr>
            <a:lvl3pPr marL="1223924" indent="-216000">
              <a:buFont typeface="Wingdings" panose="05000000000000000000" pitchFamily="2" charset="2"/>
              <a:buChar char="§"/>
              <a:defRPr/>
            </a:lvl3pPr>
            <a:lvl4pPr marL="1713494" indent="-216000">
              <a:buFont typeface="Wingdings" panose="05000000000000000000" pitchFamily="2" charset="2"/>
              <a:buChar char="§"/>
              <a:defRPr/>
            </a:lvl4pPr>
            <a:lvl5pPr marL="2203064" indent="-2160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005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590" y="1830846"/>
            <a:ext cx="9501009" cy="3054806"/>
          </a:xfrm>
        </p:spPr>
        <p:txBody>
          <a:bodyPr anchor="b"/>
          <a:lstStyle>
            <a:lvl1pPr>
              <a:defRPr sz="64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1590" y="4914552"/>
            <a:ext cx="9501009" cy="1606450"/>
          </a:xfrm>
        </p:spPr>
        <p:txBody>
          <a:bodyPr/>
          <a:lstStyle>
            <a:lvl1pPr marL="0" indent="0">
              <a:buNone/>
              <a:defRPr sz="2570">
                <a:solidFill>
                  <a:schemeClr val="tx1"/>
                </a:solidFill>
              </a:defRPr>
            </a:lvl1pPr>
            <a:lvl2pPr marL="489570" indent="0">
              <a:buNone/>
              <a:defRPr sz="2142">
                <a:solidFill>
                  <a:schemeClr val="tx1">
                    <a:tint val="75000"/>
                  </a:schemeClr>
                </a:solidFill>
              </a:defRPr>
            </a:lvl2pPr>
            <a:lvl3pPr marL="979140" indent="0">
              <a:buNone/>
              <a:defRPr sz="1927">
                <a:solidFill>
                  <a:schemeClr val="tx1">
                    <a:tint val="75000"/>
                  </a:schemeClr>
                </a:solidFill>
              </a:defRPr>
            </a:lvl3pPr>
            <a:lvl4pPr marL="1468709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4pPr>
            <a:lvl5pPr marL="1958279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5pPr>
            <a:lvl6pPr marL="2447849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6pPr>
            <a:lvl7pPr marL="2937419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7pPr>
            <a:lvl8pPr marL="3426988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8pPr>
            <a:lvl9pPr marL="3916558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795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7327" y="1954940"/>
            <a:ext cx="4681657" cy="46595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6679" y="1954940"/>
            <a:ext cx="4681657" cy="46595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003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762" y="390990"/>
            <a:ext cx="9501009" cy="14194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763" y="1800246"/>
            <a:ext cx="4660141" cy="882272"/>
          </a:xfrm>
        </p:spPr>
        <p:txBody>
          <a:bodyPr anchor="b"/>
          <a:lstStyle>
            <a:lvl1pPr marL="0" indent="0">
              <a:buNone/>
              <a:defRPr sz="2570" b="1"/>
            </a:lvl1pPr>
            <a:lvl2pPr marL="489570" indent="0">
              <a:buNone/>
              <a:defRPr sz="2142" b="1"/>
            </a:lvl2pPr>
            <a:lvl3pPr marL="979140" indent="0">
              <a:buNone/>
              <a:defRPr sz="1927" b="1"/>
            </a:lvl3pPr>
            <a:lvl4pPr marL="1468709" indent="0">
              <a:buNone/>
              <a:defRPr sz="1713" b="1"/>
            </a:lvl4pPr>
            <a:lvl5pPr marL="1958279" indent="0">
              <a:buNone/>
              <a:defRPr sz="1713" b="1"/>
            </a:lvl5pPr>
            <a:lvl6pPr marL="2447849" indent="0">
              <a:buNone/>
              <a:defRPr sz="1713" b="1"/>
            </a:lvl6pPr>
            <a:lvl7pPr marL="2937419" indent="0">
              <a:buNone/>
              <a:defRPr sz="1713" b="1"/>
            </a:lvl7pPr>
            <a:lvl8pPr marL="3426988" indent="0">
              <a:buNone/>
              <a:defRPr sz="1713" b="1"/>
            </a:lvl8pPr>
            <a:lvl9pPr marL="3916558" indent="0">
              <a:buNone/>
              <a:defRPr sz="17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763" y="2682518"/>
            <a:ext cx="4660141" cy="39455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6680" y="1800246"/>
            <a:ext cx="4683092" cy="882272"/>
          </a:xfrm>
        </p:spPr>
        <p:txBody>
          <a:bodyPr anchor="b"/>
          <a:lstStyle>
            <a:lvl1pPr marL="0" indent="0">
              <a:buNone/>
              <a:defRPr sz="2570" b="1"/>
            </a:lvl1pPr>
            <a:lvl2pPr marL="489570" indent="0">
              <a:buNone/>
              <a:defRPr sz="2142" b="1"/>
            </a:lvl2pPr>
            <a:lvl3pPr marL="979140" indent="0">
              <a:buNone/>
              <a:defRPr sz="1927" b="1"/>
            </a:lvl3pPr>
            <a:lvl4pPr marL="1468709" indent="0">
              <a:buNone/>
              <a:defRPr sz="1713" b="1"/>
            </a:lvl4pPr>
            <a:lvl5pPr marL="1958279" indent="0">
              <a:buNone/>
              <a:defRPr sz="1713" b="1"/>
            </a:lvl5pPr>
            <a:lvl6pPr marL="2447849" indent="0">
              <a:buNone/>
              <a:defRPr sz="1713" b="1"/>
            </a:lvl6pPr>
            <a:lvl7pPr marL="2937419" indent="0">
              <a:buNone/>
              <a:defRPr sz="1713" b="1"/>
            </a:lvl7pPr>
            <a:lvl8pPr marL="3426988" indent="0">
              <a:buNone/>
              <a:defRPr sz="1713" b="1"/>
            </a:lvl8pPr>
            <a:lvl9pPr marL="3916558" indent="0">
              <a:buNone/>
              <a:defRPr sz="17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6680" y="2682518"/>
            <a:ext cx="4683092" cy="39455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546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419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676940-D985-4140-946C-110A450ADD70}"/>
              </a:ext>
            </a:extLst>
          </p:cNvPr>
          <p:cNvSpPr/>
          <p:nvPr userDrawn="1"/>
        </p:nvSpPr>
        <p:spPr>
          <a:xfrm>
            <a:off x="10584001" y="7163775"/>
            <a:ext cx="431662" cy="180000"/>
          </a:xfrm>
          <a:prstGeom prst="rect">
            <a:avLst/>
          </a:prstGeom>
          <a:solidFill>
            <a:srgbClr val="00A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B15673E8-8069-4CC7-A3EF-230A0E98072B}"/>
              </a:ext>
            </a:extLst>
          </p:cNvPr>
          <p:cNvSpPr/>
          <p:nvPr userDrawn="1"/>
        </p:nvSpPr>
        <p:spPr>
          <a:xfrm>
            <a:off x="1512000" y="7163775"/>
            <a:ext cx="9252000" cy="180000"/>
          </a:xfrm>
          <a:prstGeom prst="parallelogram">
            <a:avLst>
              <a:gd name="adj" fmla="val 73680"/>
            </a:avLst>
          </a:prstGeom>
          <a:gradFill>
            <a:gsLst>
              <a:gs pos="0">
                <a:srgbClr val="C4D600"/>
              </a:gs>
              <a:gs pos="100000">
                <a:srgbClr val="00A3E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75D0A7B-3C73-4AE7-ADE2-5A9B44C7F5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6840000"/>
            <a:ext cx="1440000" cy="433306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844DD2F7-64AC-4D4B-8C23-2463EAEEDC80}"/>
              </a:ext>
            </a:extLst>
          </p:cNvPr>
          <p:cNvSpPr/>
          <p:nvPr userDrawn="1"/>
        </p:nvSpPr>
        <p:spPr>
          <a:xfrm flipH="1">
            <a:off x="9972000" y="6912000"/>
            <a:ext cx="900000" cy="360000"/>
          </a:xfrm>
          <a:prstGeom prst="parallelogram">
            <a:avLst>
              <a:gd name="adj" fmla="val 73680"/>
            </a:avLst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16CE4238-0DD7-4CF0-AA64-7082386D89E2}"/>
              </a:ext>
            </a:extLst>
          </p:cNvPr>
          <p:cNvSpPr/>
          <p:nvPr userDrawn="1"/>
        </p:nvSpPr>
        <p:spPr>
          <a:xfrm flipH="1">
            <a:off x="10008000" y="6876000"/>
            <a:ext cx="900000" cy="360000"/>
          </a:xfrm>
          <a:prstGeom prst="parallelogram">
            <a:avLst>
              <a:gd name="adj" fmla="val 73680"/>
            </a:avLst>
          </a:prstGeom>
          <a:solidFill>
            <a:srgbClr val="888B8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008000" y="6876000"/>
            <a:ext cx="864000" cy="396000"/>
          </a:xfrm>
        </p:spPr>
        <p:txBody>
          <a:bodyPr/>
          <a:lstStyle>
            <a:lvl1pPr>
              <a:defRPr sz="13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D044268-0798-4FD7-818E-FDCC0FDD800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085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762" y="489585"/>
            <a:ext cx="3552838" cy="1713548"/>
          </a:xfrm>
        </p:spPr>
        <p:txBody>
          <a:bodyPr anchor="b"/>
          <a:lstStyle>
            <a:lvl1pPr>
              <a:defRPr sz="34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092" y="1057369"/>
            <a:ext cx="5576679" cy="5218840"/>
          </a:xfrm>
        </p:spPr>
        <p:txBody>
          <a:bodyPr/>
          <a:lstStyle>
            <a:lvl1pPr>
              <a:defRPr sz="3427"/>
            </a:lvl1pPr>
            <a:lvl2pPr>
              <a:defRPr sz="2998"/>
            </a:lvl2pPr>
            <a:lvl3pPr>
              <a:defRPr sz="2570"/>
            </a:lvl3pPr>
            <a:lvl4pPr>
              <a:defRPr sz="2142"/>
            </a:lvl4pPr>
            <a:lvl5pPr>
              <a:defRPr sz="2142"/>
            </a:lvl5pPr>
            <a:lvl6pPr>
              <a:defRPr sz="2142"/>
            </a:lvl6pPr>
            <a:lvl7pPr>
              <a:defRPr sz="2142"/>
            </a:lvl7pPr>
            <a:lvl8pPr>
              <a:defRPr sz="2142"/>
            </a:lvl8pPr>
            <a:lvl9pPr>
              <a:defRPr sz="214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762" y="2203133"/>
            <a:ext cx="3552838" cy="4081575"/>
          </a:xfrm>
        </p:spPr>
        <p:txBody>
          <a:bodyPr/>
          <a:lstStyle>
            <a:lvl1pPr marL="0" indent="0">
              <a:buNone/>
              <a:defRPr sz="1713"/>
            </a:lvl1pPr>
            <a:lvl2pPr marL="489570" indent="0">
              <a:buNone/>
              <a:defRPr sz="1499"/>
            </a:lvl2pPr>
            <a:lvl3pPr marL="979140" indent="0">
              <a:buNone/>
              <a:defRPr sz="1285"/>
            </a:lvl3pPr>
            <a:lvl4pPr marL="1468709" indent="0">
              <a:buNone/>
              <a:defRPr sz="1071"/>
            </a:lvl4pPr>
            <a:lvl5pPr marL="1958279" indent="0">
              <a:buNone/>
              <a:defRPr sz="1071"/>
            </a:lvl5pPr>
            <a:lvl6pPr marL="2447849" indent="0">
              <a:buNone/>
              <a:defRPr sz="1071"/>
            </a:lvl6pPr>
            <a:lvl7pPr marL="2937419" indent="0">
              <a:buNone/>
              <a:defRPr sz="1071"/>
            </a:lvl7pPr>
            <a:lvl8pPr marL="3426988" indent="0">
              <a:buNone/>
              <a:defRPr sz="1071"/>
            </a:lvl8pPr>
            <a:lvl9pPr marL="3916558" indent="0">
              <a:buNone/>
              <a:defRPr sz="107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964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762" y="489585"/>
            <a:ext cx="3552838" cy="1713548"/>
          </a:xfrm>
        </p:spPr>
        <p:txBody>
          <a:bodyPr anchor="b"/>
          <a:lstStyle>
            <a:lvl1pPr>
              <a:defRPr sz="34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83092" y="1057369"/>
            <a:ext cx="5576679" cy="5218840"/>
          </a:xfrm>
        </p:spPr>
        <p:txBody>
          <a:bodyPr anchor="t"/>
          <a:lstStyle>
            <a:lvl1pPr marL="0" indent="0">
              <a:buNone/>
              <a:defRPr sz="3427"/>
            </a:lvl1pPr>
            <a:lvl2pPr marL="489570" indent="0">
              <a:buNone/>
              <a:defRPr sz="2998"/>
            </a:lvl2pPr>
            <a:lvl3pPr marL="979140" indent="0">
              <a:buNone/>
              <a:defRPr sz="2570"/>
            </a:lvl3pPr>
            <a:lvl4pPr marL="1468709" indent="0">
              <a:buNone/>
              <a:defRPr sz="2142"/>
            </a:lvl4pPr>
            <a:lvl5pPr marL="1958279" indent="0">
              <a:buNone/>
              <a:defRPr sz="2142"/>
            </a:lvl5pPr>
            <a:lvl6pPr marL="2447849" indent="0">
              <a:buNone/>
              <a:defRPr sz="2142"/>
            </a:lvl6pPr>
            <a:lvl7pPr marL="2937419" indent="0">
              <a:buNone/>
              <a:defRPr sz="2142"/>
            </a:lvl7pPr>
            <a:lvl8pPr marL="3426988" indent="0">
              <a:buNone/>
              <a:defRPr sz="2142"/>
            </a:lvl8pPr>
            <a:lvl9pPr marL="3916558" indent="0">
              <a:buNone/>
              <a:defRPr sz="21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762" y="2203133"/>
            <a:ext cx="3552838" cy="4081575"/>
          </a:xfrm>
        </p:spPr>
        <p:txBody>
          <a:bodyPr/>
          <a:lstStyle>
            <a:lvl1pPr marL="0" indent="0">
              <a:buNone/>
              <a:defRPr sz="1713"/>
            </a:lvl1pPr>
            <a:lvl2pPr marL="489570" indent="0">
              <a:buNone/>
              <a:defRPr sz="1499"/>
            </a:lvl2pPr>
            <a:lvl3pPr marL="979140" indent="0">
              <a:buNone/>
              <a:defRPr sz="1285"/>
            </a:lvl3pPr>
            <a:lvl4pPr marL="1468709" indent="0">
              <a:buNone/>
              <a:defRPr sz="1071"/>
            </a:lvl4pPr>
            <a:lvl5pPr marL="1958279" indent="0">
              <a:buNone/>
              <a:defRPr sz="1071"/>
            </a:lvl5pPr>
            <a:lvl6pPr marL="2447849" indent="0">
              <a:buNone/>
              <a:defRPr sz="1071"/>
            </a:lvl6pPr>
            <a:lvl7pPr marL="2937419" indent="0">
              <a:buNone/>
              <a:defRPr sz="1071"/>
            </a:lvl7pPr>
            <a:lvl8pPr marL="3426988" indent="0">
              <a:buNone/>
              <a:defRPr sz="1071"/>
            </a:lvl8pPr>
            <a:lvl9pPr marL="3916558" indent="0">
              <a:buNone/>
              <a:defRPr sz="107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7620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095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83085" y="390988"/>
            <a:ext cx="2375252" cy="62235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7328" y="390988"/>
            <a:ext cx="6988061" cy="622351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9253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497CCB-1EFA-4592-9346-F774E9739DB6}"/>
              </a:ext>
            </a:extLst>
          </p:cNvPr>
          <p:cNvSpPr/>
          <p:nvPr userDrawn="1"/>
        </p:nvSpPr>
        <p:spPr>
          <a:xfrm>
            <a:off x="-1" y="6996826"/>
            <a:ext cx="11015663" cy="346950"/>
          </a:xfrm>
          <a:prstGeom prst="rect">
            <a:avLst/>
          </a:prstGeom>
          <a:gradFill flip="none" rotWithShape="1">
            <a:gsLst>
              <a:gs pos="0">
                <a:srgbClr val="C4D600">
                  <a:alpha val="75000"/>
                </a:srgbClr>
              </a:gs>
              <a:gs pos="100000">
                <a:srgbClr val="00A3E0">
                  <a:alpha val="74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86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531" y="1542009"/>
            <a:ext cx="9714600" cy="4818749"/>
          </a:xfrm>
        </p:spPr>
        <p:txBody>
          <a:bodyPr lIns="180000" tIns="0" rIns="180000" bIns="0">
            <a:normAutofit/>
          </a:bodyPr>
          <a:lstStyle>
            <a:lvl1pPr marL="411179" indent="-359783">
              <a:lnSpc>
                <a:spcPct val="120000"/>
              </a:lnSpc>
              <a:spcBef>
                <a:spcPts val="857"/>
              </a:spcBef>
              <a:spcAft>
                <a:spcPts val="857"/>
              </a:spcAft>
              <a:buFont typeface="Wingdings" panose="05000000000000000000" pitchFamily="2" charset="2"/>
              <a:buChar char="§"/>
              <a:defRPr sz="1855">
                <a:solidFill>
                  <a:schemeClr val="tx1"/>
                </a:solidFill>
                <a:effectLst/>
                <a:latin typeface="Kanit Light" panose="00000400000000000000" pitchFamily="2" charset="-34"/>
                <a:cs typeface="Kanit Light" panose="00000400000000000000" pitchFamily="2" charset="-34"/>
              </a:defRPr>
            </a:lvl1pPr>
            <a:lvl2pPr marL="770964" indent="-359783">
              <a:lnSpc>
                <a:spcPct val="120000"/>
              </a:lnSpc>
              <a:spcBef>
                <a:spcPts val="0"/>
              </a:spcBef>
              <a:spcAft>
                <a:spcPts val="857"/>
              </a:spcAft>
              <a:buFont typeface="Wingdings" panose="05000000000000000000" pitchFamily="2" charset="2"/>
              <a:buChar char="§"/>
              <a:defRPr sz="1855">
                <a:solidFill>
                  <a:schemeClr val="tx1"/>
                </a:solidFill>
                <a:effectLst/>
                <a:latin typeface="Kanit Light" panose="00000400000000000000" pitchFamily="2" charset="-34"/>
                <a:cs typeface="Kanit Light" panose="00000400000000000000" pitchFamily="2" charset="-34"/>
              </a:defRPr>
            </a:lvl2pPr>
            <a:lvl3pPr marL="1130745" indent="-359783">
              <a:lnSpc>
                <a:spcPct val="120000"/>
              </a:lnSpc>
              <a:spcBef>
                <a:spcPts val="0"/>
              </a:spcBef>
              <a:spcAft>
                <a:spcPts val="857"/>
              </a:spcAft>
              <a:buFont typeface="Wingdings" panose="05000000000000000000" pitchFamily="2" charset="2"/>
              <a:buChar char="§"/>
              <a:defRPr sz="1855">
                <a:solidFill>
                  <a:schemeClr val="tx1"/>
                </a:solidFill>
                <a:effectLst/>
                <a:latin typeface="Kanit Light" panose="00000400000000000000" pitchFamily="2" charset="-34"/>
                <a:cs typeface="Kanit Light" panose="00000400000000000000" pitchFamily="2" charset="-34"/>
              </a:defRPr>
            </a:lvl3pPr>
            <a:lvl4pPr marL="1490528" indent="-359783">
              <a:lnSpc>
                <a:spcPct val="120000"/>
              </a:lnSpc>
              <a:spcBef>
                <a:spcPts val="0"/>
              </a:spcBef>
              <a:spcAft>
                <a:spcPts val="857"/>
              </a:spcAft>
              <a:buFont typeface="Wingdings" panose="05000000000000000000" pitchFamily="2" charset="2"/>
              <a:buChar char="§"/>
              <a:defRPr sz="1855">
                <a:solidFill>
                  <a:schemeClr val="tx1"/>
                </a:solidFill>
                <a:effectLst/>
                <a:latin typeface="Kanit Light" panose="00000400000000000000" pitchFamily="2" charset="-34"/>
                <a:cs typeface="Kanit Light" panose="00000400000000000000" pitchFamily="2" charset="-34"/>
              </a:defRPr>
            </a:lvl4pPr>
            <a:lvl5pPr marL="1850311" indent="-359783">
              <a:lnSpc>
                <a:spcPct val="120000"/>
              </a:lnSpc>
              <a:spcBef>
                <a:spcPts val="0"/>
              </a:spcBef>
              <a:spcAft>
                <a:spcPts val="857"/>
              </a:spcAft>
              <a:buFont typeface="Wingdings" panose="05000000000000000000" pitchFamily="2" charset="2"/>
              <a:buChar char="§"/>
              <a:defRPr sz="1855">
                <a:solidFill>
                  <a:schemeClr val="tx1"/>
                </a:solidFill>
                <a:effectLst/>
                <a:latin typeface="Kanit Light" panose="00000400000000000000" pitchFamily="2" charset="-34"/>
                <a:cs typeface="Kanit Light" panose="00000400000000000000" pitchFamily="2" charset="-34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057" y="6996826"/>
            <a:ext cx="1517906" cy="346950"/>
          </a:xfrm>
        </p:spPr>
        <p:txBody>
          <a:bodyPr/>
          <a:lstStyle>
            <a:lvl1pPr>
              <a:defRPr sz="1286" b="0">
                <a:solidFill>
                  <a:schemeClr val="tx1">
                    <a:lumMod val="75000"/>
                    <a:lumOff val="2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defRPr>
            </a:lvl1pPr>
          </a:lstStyle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4967" y="6996826"/>
            <a:ext cx="7069107" cy="346950"/>
          </a:xfrm>
        </p:spPr>
        <p:txBody>
          <a:bodyPr/>
          <a:lstStyle>
            <a:lvl1pPr algn="l">
              <a:defRPr sz="1286" b="0">
                <a:solidFill>
                  <a:schemeClr val="tx1">
                    <a:lumMod val="75000"/>
                    <a:lumOff val="2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defRPr>
            </a:lvl1pPr>
          </a:lstStyle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08504" y="77105"/>
            <a:ext cx="520425" cy="308400"/>
          </a:xfrm>
          <a:prstGeom prst="wedgeRoundRectCallout">
            <a:avLst>
              <a:gd name="adj1" fmla="val -31725"/>
              <a:gd name="adj2" fmla="val 75271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algn="ctr">
              <a:defRPr sz="1286" b="0">
                <a:solidFill>
                  <a:schemeClr val="bg1"/>
                </a:solidFill>
                <a:latin typeface="Kanit Medium" panose="00000600000000000000" pitchFamily="2" charset="-34"/>
                <a:cs typeface="Kanit Medium" panose="00000600000000000000" pitchFamily="2" charset="-34"/>
              </a:defRPr>
            </a:lvl1pPr>
          </a:lstStyle>
          <a:p>
            <a:fld id="{1D044268-0798-4FD7-818E-FDCC0FDD800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488" y="231306"/>
            <a:ext cx="9367649" cy="616800"/>
          </a:xfrm>
          <a:prstGeom prst="rect">
            <a:avLst/>
          </a:prstGeom>
          <a:noFill/>
          <a:ln>
            <a:noFill/>
          </a:ln>
          <a:effectLst/>
        </p:spPr>
        <p:txBody>
          <a:bodyPr lIns="180000" tIns="0" rIns="180000" bIns="0" anchor="b" anchorCtr="0">
            <a:normAutofit/>
          </a:bodyPr>
          <a:lstStyle>
            <a:lvl1pPr algn="l">
              <a:lnSpc>
                <a:spcPct val="100000"/>
              </a:lnSpc>
              <a:defRPr lang="en-US" sz="3998" dirty="0">
                <a:solidFill>
                  <a:schemeClr val="tx1">
                    <a:lumMod val="50000"/>
                    <a:lumOff val="50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11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84000" y="288000"/>
            <a:ext cx="9000000" cy="720260"/>
          </a:xfrm>
          <a:prstGeom prst="rect">
            <a:avLst/>
          </a:prstGeom>
          <a:noFill/>
          <a:ln>
            <a:noFill/>
          </a:ln>
        </p:spPr>
        <p:txBody>
          <a:bodyPr vert="horz" lIns="360000" tIns="72000" rIns="360000" bIns="72000" rtlCol="0" anchor="ctr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620000"/>
            <a:ext cx="972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00000" y="6876000"/>
            <a:ext cx="1440000" cy="39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40000" y="6876000"/>
            <a:ext cx="6768000" cy="39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r>
              <a:rPr lang="en-AU"/>
              <a:t>VASSCAA-9 Sydney Australia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08000" y="6876000"/>
            <a:ext cx="864000" cy="39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defRPr>
            </a:lvl1pPr>
          </a:lstStyle>
          <a:p>
            <a:fld id="{1D044268-0798-4FD7-818E-FDCC0FDD800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813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662" r:id="rId12"/>
  </p:sldLayoutIdLst>
  <p:hf hdr="0"/>
  <p:txStyles>
    <p:titleStyle>
      <a:lvl1pPr algn="l" defTabSz="979140" rtl="0" eaLnBrk="1" latinLnBrk="0" hangingPunct="1">
        <a:lnSpc>
          <a:spcPct val="90000"/>
        </a:lnSpc>
        <a:spcBef>
          <a:spcPct val="0"/>
        </a:spcBef>
        <a:buNone/>
        <a:defRPr lang="en-US" sz="2800" kern="1200" dirty="0">
          <a:solidFill>
            <a:schemeClr val="tx1">
              <a:lumMod val="65000"/>
              <a:lumOff val="35000"/>
            </a:schemeClr>
          </a:solidFill>
          <a:effectLst/>
          <a:latin typeface="Kanit SemiBold" panose="00000700000000000000" pitchFamily="2" charset="-34"/>
          <a:ea typeface="+mj-ea"/>
          <a:cs typeface="Kanit SemiBold" panose="00000700000000000000" pitchFamily="2" charset="-34"/>
        </a:defRPr>
      </a:lvl1pPr>
    </p:titleStyle>
    <p:bodyStyle>
      <a:lvl1pPr marL="244785" indent="-216000" algn="l" defTabSz="979140" rtl="0" eaLnBrk="1" latinLnBrk="0" hangingPunct="1">
        <a:lnSpc>
          <a:spcPct val="120000"/>
        </a:lnSpc>
        <a:spcBef>
          <a:spcPts val="6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Kanit" panose="00000500000000000000" pitchFamily="2" charset="-34"/>
          <a:ea typeface="+mn-ea"/>
          <a:cs typeface="Kanit" panose="00000500000000000000" pitchFamily="2" charset="-34"/>
        </a:defRPr>
      </a:lvl1pPr>
      <a:lvl2pPr marL="734355" indent="-216000" algn="l" defTabSz="979140" rtl="0" eaLnBrk="1" latinLnBrk="0" hangingPunct="1">
        <a:lnSpc>
          <a:spcPct val="12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Kanit" panose="00000500000000000000" pitchFamily="2" charset="-34"/>
          <a:ea typeface="+mn-ea"/>
          <a:cs typeface="Kanit" panose="00000500000000000000" pitchFamily="2" charset="-34"/>
        </a:defRPr>
      </a:lvl2pPr>
      <a:lvl3pPr marL="1223924" indent="-216000" algn="l" defTabSz="979140" rtl="0" eaLnBrk="1" latinLnBrk="0" hangingPunct="1">
        <a:lnSpc>
          <a:spcPct val="12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Kanit" panose="00000500000000000000" pitchFamily="2" charset="-34"/>
          <a:ea typeface="+mn-ea"/>
          <a:cs typeface="Kanit" panose="00000500000000000000" pitchFamily="2" charset="-34"/>
        </a:defRPr>
      </a:lvl3pPr>
      <a:lvl4pPr marL="1713494" indent="-216000" algn="l" defTabSz="979140" rtl="0" eaLnBrk="1" latinLnBrk="0" hangingPunct="1">
        <a:lnSpc>
          <a:spcPct val="120000"/>
        </a:lnSpc>
        <a:spcBef>
          <a:spcPts val="60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Kanit" panose="00000500000000000000" pitchFamily="2" charset="-34"/>
          <a:ea typeface="+mn-ea"/>
          <a:cs typeface="Kanit" panose="00000500000000000000" pitchFamily="2" charset="-34"/>
        </a:defRPr>
      </a:lvl4pPr>
      <a:lvl5pPr marL="2203064" indent="-216000" algn="l" defTabSz="979140" rtl="0" eaLnBrk="1" latinLnBrk="0" hangingPunct="1">
        <a:lnSpc>
          <a:spcPct val="120000"/>
        </a:lnSpc>
        <a:spcBef>
          <a:spcPts val="600"/>
        </a:spcBef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Kanit" panose="00000500000000000000" pitchFamily="2" charset="-34"/>
          <a:ea typeface="+mn-ea"/>
          <a:cs typeface="Kanit" panose="00000500000000000000" pitchFamily="2" charset="-34"/>
        </a:defRPr>
      </a:lvl5pPr>
      <a:lvl6pPr marL="2692634" indent="-244785" algn="l" defTabSz="979140" rtl="0" eaLnBrk="1" latinLnBrk="0" hangingPunct="1">
        <a:lnSpc>
          <a:spcPct val="90000"/>
        </a:lnSpc>
        <a:spcBef>
          <a:spcPts val="535"/>
        </a:spcBef>
        <a:buFont typeface="Arial" panose="020B0604020202020204" pitchFamily="34" charset="0"/>
        <a:buChar char="•"/>
        <a:defRPr sz="1927" kern="1200">
          <a:solidFill>
            <a:schemeClr val="tx1"/>
          </a:solidFill>
          <a:latin typeface="+mn-lt"/>
          <a:ea typeface="+mn-ea"/>
          <a:cs typeface="+mn-cs"/>
        </a:defRPr>
      </a:lvl6pPr>
      <a:lvl7pPr marL="3182203" indent="-244785" algn="l" defTabSz="979140" rtl="0" eaLnBrk="1" latinLnBrk="0" hangingPunct="1">
        <a:lnSpc>
          <a:spcPct val="90000"/>
        </a:lnSpc>
        <a:spcBef>
          <a:spcPts val="535"/>
        </a:spcBef>
        <a:buFont typeface="Arial" panose="020B0604020202020204" pitchFamily="34" charset="0"/>
        <a:buChar char="•"/>
        <a:defRPr sz="1927" kern="1200">
          <a:solidFill>
            <a:schemeClr val="tx1"/>
          </a:solidFill>
          <a:latin typeface="+mn-lt"/>
          <a:ea typeface="+mn-ea"/>
          <a:cs typeface="+mn-cs"/>
        </a:defRPr>
      </a:lvl7pPr>
      <a:lvl8pPr marL="3671773" indent="-244785" algn="l" defTabSz="979140" rtl="0" eaLnBrk="1" latinLnBrk="0" hangingPunct="1">
        <a:lnSpc>
          <a:spcPct val="90000"/>
        </a:lnSpc>
        <a:spcBef>
          <a:spcPts val="535"/>
        </a:spcBef>
        <a:buFont typeface="Arial" panose="020B0604020202020204" pitchFamily="34" charset="0"/>
        <a:buChar char="•"/>
        <a:defRPr sz="1927" kern="1200">
          <a:solidFill>
            <a:schemeClr val="tx1"/>
          </a:solidFill>
          <a:latin typeface="+mn-lt"/>
          <a:ea typeface="+mn-ea"/>
          <a:cs typeface="+mn-cs"/>
        </a:defRPr>
      </a:lvl8pPr>
      <a:lvl9pPr marL="4161343" indent="-244785" algn="l" defTabSz="979140" rtl="0" eaLnBrk="1" latinLnBrk="0" hangingPunct="1">
        <a:lnSpc>
          <a:spcPct val="90000"/>
        </a:lnSpc>
        <a:spcBef>
          <a:spcPts val="535"/>
        </a:spcBef>
        <a:buFont typeface="Arial" panose="020B0604020202020204" pitchFamily="34" charset="0"/>
        <a:buChar char="•"/>
        <a:defRPr sz="19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1pPr>
      <a:lvl2pPr marL="489570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2pPr>
      <a:lvl3pPr marL="979140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3pPr>
      <a:lvl4pPr marL="1468709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4pPr>
      <a:lvl5pPr marL="1958279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5pPr>
      <a:lvl6pPr marL="2447849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6pPr>
      <a:lvl7pPr marL="2937419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7pPr>
      <a:lvl8pPr marL="3426988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8pPr>
      <a:lvl9pPr marL="3916558" algn="l" defTabSz="979140" rtl="0" eaLnBrk="1" latinLnBrk="0" hangingPunct="1">
        <a:defRPr sz="192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pat@slri.or.th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3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openxmlformats.org/officeDocument/2006/relationships/hyperlink" Target="http://dx.doi.org/10.1021/am505127g" TargetMode="External"/><Relationship Id="rId4" Type="http://schemas.openxmlformats.org/officeDocument/2006/relationships/image" Target="../media/image36.jpeg"/><Relationship Id="rId9" Type="http://schemas.openxmlformats.org/officeDocument/2006/relationships/hyperlink" Target="http://dx.doi.org/10.1039/C6RA09972F" TargetMode="External"/><Relationship Id="rId1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gif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7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png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media" Target="../media/media4.avi"/><Relationship Id="rId7" Type="http://schemas.openxmlformats.org/officeDocument/2006/relationships/image" Target="../media/image99.png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98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.avi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avi"/><Relationship Id="rId1" Type="http://schemas.microsoft.com/office/2007/relationships/media" Target="../media/media5.avi"/><Relationship Id="rId4" Type="http://schemas.openxmlformats.org/officeDocument/2006/relationships/image" Target="../media/image10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mailto:siriwat@slri.or.th" TargetMode="External"/><Relationship Id="rId3" Type="http://schemas.openxmlformats.org/officeDocument/2006/relationships/image" Target="../media/image102.png"/><Relationship Id="rId7" Type="http://schemas.openxmlformats.org/officeDocument/2006/relationships/hyperlink" Target="mailto:catleya@slri.or.th" TargetMode="Externa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rae@slri.or.th" TargetMode="External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hyperlink" Target="mailto:yingyot@slri.or.th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mailto:kanjanat@slri.or.th" TargetMode="External"/><Relationship Id="rId3" Type="http://schemas.openxmlformats.org/officeDocument/2006/relationships/image" Target="../media/image106.png"/><Relationship Id="rId7" Type="http://schemas.openxmlformats.org/officeDocument/2006/relationships/hyperlink" Target="mailto:chanan@slri.or.th" TargetMode="Externa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hideki@slri.or.th" TargetMode="External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hyperlink" Target="mailto:pinit@slri.or.th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mailto:nuttawan@slri.or.th" TargetMode="External"/><Relationship Id="rId3" Type="http://schemas.openxmlformats.org/officeDocument/2006/relationships/image" Target="../media/image109.png"/><Relationship Id="rId7" Type="http://schemas.openxmlformats.org/officeDocument/2006/relationships/hyperlink" Target="mailto:jitrin@slri.ro.th" TargetMode="External"/><Relationship Id="rId2" Type="http://schemas.openxmlformats.org/officeDocument/2006/relationships/hyperlink" Target="mailto:rungruang@slri.or.th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9" Type="http://schemas.openxmlformats.org/officeDocument/2006/relationships/hyperlink" Target="mailto:wantana@slri.or.th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gif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eg"/><Relationship Id="rId5" Type="http://schemas.openxmlformats.org/officeDocument/2006/relationships/image" Target="../media/image122.jpg"/><Relationship Id="rId4" Type="http://schemas.openxmlformats.org/officeDocument/2006/relationships/image" Target="../media/image121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g"/><Relationship Id="rId3" Type="http://schemas.openxmlformats.org/officeDocument/2006/relationships/image" Target="../media/image130.png"/><Relationship Id="rId7" Type="http://schemas.openxmlformats.org/officeDocument/2006/relationships/image" Target="../media/image133.jpg"/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g"/><Relationship Id="rId5" Type="http://schemas.microsoft.com/office/2007/relationships/hdphoto" Target="../media/hdphoto7.wdp"/><Relationship Id="rId10" Type="http://schemas.openxmlformats.org/officeDocument/2006/relationships/image" Target="../media/image136.png"/><Relationship Id="rId4" Type="http://schemas.openxmlformats.org/officeDocument/2006/relationships/image" Target="../media/image131.png"/><Relationship Id="rId9" Type="http://schemas.openxmlformats.org/officeDocument/2006/relationships/image" Target="../media/image1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mailto:narong@slri.or.th" TargetMode="External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729423-2A0C-4AE8-81D3-F15A6D10C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427999"/>
            <a:ext cx="11015663" cy="21600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Pat Photongkam</a:t>
            </a:r>
          </a:p>
          <a:p>
            <a:pPr>
              <a:spcAft>
                <a:spcPts val="0"/>
              </a:spcAft>
            </a:pPr>
            <a:r>
              <a:rPr lang="en-US" sz="1400" dirty="0">
                <a:solidFill>
                  <a:srgbClr val="888B8D"/>
                </a:solidFill>
              </a:rPr>
              <a:t>Beamline Scientist (BL3.2Ub) &amp; Acting Chief of Beamline Design and Support Division  </a:t>
            </a:r>
          </a:p>
          <a:p>
            <a:pPr>
              <a:spcAft>
                <a:spcPts val="0"/>
              </a:spcAft>
            </a:pPr>
            <a:endParaRPr lang="en-US" sz="1800" dirty="0">
              <a:solidFill>
                <a:srgbClr val="888B8D"/>
              </a:solidFill>
            </a:endParaRPr>
          </a:p>
          <a:p>
            <a:pPr>
              <a:spcAft>
                <a:spcPts val="0"/>
              </a:spcAft>
            </a:pPr>
            <a:r>
              <a:rPr lang="en-US" sz="1800" dirty="0">
                <a:solidFill>
                  <a:srgbClr val="888B8D"/>
                </a:solidFill>
              </a:rPr>
              <a:t>Research Facility Division </a:t>
            </a:r>
          </a:p>
          <a:p>
            <a:pPr>
              <a:spcAft>
                <a:spcPts val="0"/>
              </a:spcAft>
            </a:pPr>
            <a:r>
              <a:rPr lang="en-US" sz="1800" dirty="0">
                <a:solidFill>
                  <a:srgbClr val="888B8D"/>
                </a:solidFill>
              </a:rPr>
              <a:t>Synchrotron Light Research Institute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600" i="1" dirty="0">
                <a:solidFill>
                  <a:srgbClr val="888B8D"/>
                </a:solidFill>
                <a:hlinkClick r:id="rId2"/>
              </a:rPr>
              <a:t>pat@slri.or.th</a:t>
            </a:r>
            <a:r>
              <a:rPr lang="en-US" sz="1600" i="1" dirty="0">
                <a:solidFill>
                  <a:srgbClr val="888B8D"/>
                </a:solidFill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794B5-862F-41BF-AC21-60FA9259B4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Kanit Medium" panose="00000600000000000000" pitchFamily="2" charset="-34"/>
                <a:cs typeface="Kanit Medium" panose="00000600000000000000" pitchFamily="2" charset="-34"/>
              </a:rPr>
              <a:t>Present Status of </a:t>
            </a:r>
            <a:br>
              <a:rPr lang="en-US" dirty="0">
                <a:latin typeface="Kanit Medium" panose="00000600000000000000" pitchFamily="2" charset="-34"/>
                <a:cs typeface="Kanit Medium" panose="00000600000000000000" pitchFamily="2" charset="-34"/>
              </a:rPr>
            </a:br>
            <a:r>
              <a:rPr lang="en-US" dirty="0">
                <a:latin typeface="Kanit Medium" panose="00000600000000000000" pitchFamily="2" charset="-34"/>
                <a:cs typeface="Kanit Medium" panose="00000600000000000000" pitchFamily="2" charset="-34"/>
              </a:rPr>
              <a:t>Siam Photon Source &amp;</a:t>
            </a:r>
            <a:br>
              <a:rPr lang="en-US" dirty="0">
                <a:latin typeface="Kanit Medium" panose="00000600000000000000" pitchFamily="2" charset="-34"/>
                <a:cs typeface="Kanit Medium" panose="00000600000000000000" pitchFamily="2" charset="-34"/>
              </a:rPr>
            </a:br>
            <a:r>
              <a:rPr lang="en-US" dirty="0">
                <a:latin typeface="Kanit Medium" panose="00000600000000000000" pitchFamily="2" charset="-34"/>
                <a:cs typeface="Kanit Medium" panose="00000600000000000000" pitchFamily="2" charset="-34"/>
              </a:rPr>
              <a:t>Soft X-ray Beamline</a:t>
            </a:r>
            <a:endParaRPr lang="en-AU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pic>
        <p:nvPicPr>
          <p:cNvPr id="4" name="Picture 4" descr="à¸à¸¥à¸à¸²à¸£à¸à¹à¸à¸«à¸²à¸£à¸¹à¸à¸ à¸²à¸à¸ªà¸³à¸«à¸£à¸±à¸ Siam Photon">
            <a:extLst>
              <a:ext uri="{FF2B5EF4-FFF2-40B4-BE49-F238E27FC236}">
                <a16:creationId xmlns:a16="http://schemas.microsoft.com/office/drawing/2014/main" id="{0093F958-71CA-4535-AD36-F49AA22C9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60" y="102180"/>
            <a:ext cx="1440000" cy="86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438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8B2DE-774D-4B2C-9C3F-3783E76F3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About us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1EB8D1-1B71-4A1B-AF8C-918B8F0C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4BD235A-4CC5-483E-831A-004263D314D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895406" y="1440000"/>
            <a:ext cx="6480000" cy="612000"/>
          </a:xfrm>
        </p:spPr>
        <p:txBody>
          <a:bodyPr>
            <a:normAutofit/>
          </a:bodyPr>
          <a:lstStyle/>
          <a:p>
            <a:pPr marL="28785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400" dirty="0">
                <a:solidFill>
                  <a:srgbClr val="00A3E0"/>
                </a:solidFill>
              </a:rPr>
              <a:t>Synchrotron Light Research Institute</a:t>
            </a:r>
            <a:endParaRPr lang="en-US" sz="1600" i="1" dirty="0">
              <a:solidFill>
                <a:srgbClr val="C4D6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7C62D7-4450-4DC0-9054-AC006D101DAF}"/>
              </a:ext>
            </a:extLst>
          </p:cNvPr>
          <p:cNvGrpSpPr>
            <a:grpSpLocks noChangeAspect="1"/>
          </p:cNvGrpSpPr>
          <p:nvPr/>
        </p:nvGrpSpPr>
        <p:grpSpPr>
          <a:xfrm>
            <a:off x="554091" y="1586046"/>
            <a:ext cx="2525001" cy="4689909"/>
            <a:chOff x="2646375" y="1330412"/>
            <a:chExt cx="2760663" cy="5127625"/>
          </a:xfrm>
        </p:grpSpPr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id="{6945D7CA-541C-4E29-993B-F7DD4FF7FB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6375" y="1330412"/>
              <a:ext cx="2760663" cy="5127625"/>
              <a:chOff x="542" y="785"/>
              <a:chExt cx="1739" cy="3230"/>
            </a:xfrm>
          </p:grpSpPr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575C8F96-52A9-4A8E-8F56-E71ACEA86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" y="785"/>
                <a:ext cx="1739" cy="3230"/>
              </a:xfrm>
              <a:custGeom>
                <a:avLst/>
                <a:gdLst>
                  <a:gd name="T0" fmla="*/ 0 w 8694"/>
                  <a:gd name="T1" fmla="*/ 429443341 h 16152"/>
                  <a:gd name="T2" fmla="*/ 36798340 w 8694"/>
                  <a:gd name="T3" fmla="*/ 429443341 h 16152"/>
                  <a:gd name="T4" fmla="*/ 92248110 w 8694"/>
                  <a:gd name="T5" fmla="*/ 429443341 h 16152"/>
                  <a:gd name="T6" fmla="*/ 110395290 w 8694"/>
                  <a:gd name="T7" fmla="*/ 429443341 h 16152"/>
                  <a:gd name="T8" fmla="*/ 152234886 w 8694"/>
                  <a:gd name="T9" fmla="*/ 429443341 h 16152"/>
                  <a:gd name="T10" fmla="*/ 189033163 w 8694"/>
                  <a:gd name="T11" fmla="*/ 429443341 h 16152"/>
                  <a:gd name="T12" fmla="*/ 230368535 w 8694"/>
                  <a:gd name="T13" fmla="*/ 429443341 h 16152"/>
                  <a:gd name="T14" fmla="*/ 267167118 w 8694"/>
                  <a:gd name="T15" fmla="*/ 429443341 h 16152"/>
                  <a:gd name="T16" fmla="*/ 299428862 w 8694"/>
                  <a:gd name="T17" fmla="*/ 429443341 h 16152"/>
                  <a:gd name="T18" fmla="*/ 309006408 w 8694"/>
                  <a:gd name="T19" fmla="*/ 429443341 h 16152"/>
                  <a:gd name="T20" fmla="*/ 294891818 w 8694"/>
                  <a:gd name="T21" fmla="*/ 429443341 h 16152"/>
                  <a:gd name="T22" fmla="*/ 281281708 w 8694"/>
                  <a:gd name="T23" fmla="*/ 429443341 h 16152"/>
                  <a:gd name="T24" fmla="*/ 322616927 w 8694"/>
                  <a:gd name="T25" fmla="*/ 429443341 h 16152"/>
                  <a:gd name="T26" fmla="*/ 350341626 w 8694"/>
                  <a:gd name="T27" fmla="*/ 429443341 h 16152"/>
                  <a:gd name="T28" fmla="*/ 363952145 w 8694"/>
                  <a:gd name="T29" fmla="*/ 429443341 h 16152"/>
                  <a:gd name="T30" fmla="*/ 373529691 w 8694"/>
                  <a:gd name="T31" fmla="*/ 429443341 h 16152"/>
                  <a:gd name="T32" fmla="*/ 387140415 w 8694"/>
                  <a:gd name="T33" fmla="*/ 429443341 h 16152"/>
                  <a:gd name="T34" fmla="*/ 387140415 w 8694"/>
                  <a:gd name="T35" fmla="*/ 429443341 h 16152"/>
                  <a:gd name="T36" fmla="*/ 429545836 w 8694"/>
                  <a:gd name="T37" fmla="*/ 429443341 h 16152"/>
                  <a:gd name="T38" fmla="*/ 429545836 w 8694"/>
                  <a:gd name="T39" fmla="*/ 429443341 h 16152"/>
                  <a:gd name="T40" fmla="*/ 429545836 w 8694"/>
                  <a:gd name="T41" fmla="*/ 429443341 h 16152"/>
                  <a:gd name="T42" fmla="*/ 429545836 w 8694"/>
                  <a:gd name="T43" fmla="*/ 429443341 h 16152"/>
                  <a:gd name="T44" fmla="*/ 429545836 w 8694"/>
                  <a:gd name="T45" fmla="*/ 429443341 h 16152"/>
                  <a:gd name="T46" fmla="*/ 429545836 w 8694"/>
                  <a:gd name="T47" fmla="*/ 429443341 h 16152"/>
                  <a:gd name="T48" fmla="*/ 429545836 w 8694"/>
                  <a:gd name="T49" fmla="*/ 429443341 h 16152"/>
                  <a:gd name="T50" fmla="*/ 410328479 w 8694"/>
                  <a:gd name="T51" fmla="*/ 429443341 h 16152"/>
                  <a:gd name="T52" fmla="*/ 373529691 w 8694"/>
                  <a:gd name="T53" fmla="*/ 429443341 h 16152"/>
                  <a:gd name="T54" fmla="*/ 345804991 w 8694"/>
                  <a:gd name="T55" fmla="*/ 429443341 h 16152"/>
                  <a:gd name="T56" fmla="*/ 345804991 w 8694"/>
                  <a:gd name="T57" fmla="*/ 429443341 h 16152"/>
                  <a:gd name="T58" fmla="*/ 336227241 w 8694"/>
                  <a:gd name="T59" fmla="*/ 429443341 h 16152"/>
                  <a:gd name="T60" fmla="*/ 327153562 w 8694"/>
                  <a:gd name="T61" fmla="*/ 429443341 h 16152"/>
                  <a:gd name="T62" fmla="*/ 318079882 w 8694"/>
                  <a:gd name="T63" fmla="*/ 429443341 h 16152"/>
                  <a:gd name="T64" fmla="*/ 115436200 w 8694"/>
                  <a:gd name="T65" fmla="*/ 429443341 h 16152"/>
                  <a:gd name="T66" fmla="*/ 429545836 w 8694"/>
                  <a:gd name="T67" fmla="*/ 429443341 h 16152"/>
                  <a:gd name="T68" fmla="*/ 264142490 w 8694"/>
                  <a:gd name="T69" fmla="*/ 429443341 h 16152"/>
                  <a:gd name="T70" fmla="*/ 118965001 w 8694"/>
                  <a:gd name="T71" fmla="*/ 429443341 h 16152"/>
                  <a:gd name="T72" fmla="*/ 429545836 w 8694"/>
                  <a:gd name="T73" fmla="*/ 429443341 h 16152"/>
                  <a:gd name="T74" fmla="*/ 429545836 w 8694"/>
                  <a:gd name="T75" fmla="*/ 429443341 h 16152"/>
                  <a:gd name="T76" fmla="*/ 429545836 w 8694"/>
                  <a:gd name="T77" fmla="*/ 429443341 h 16152"/>
                  <a:gd name="T78" fmla="*/ 429545836 w 8694"/>
                  <a:gd name="T79" fmla="*/ 429443341 h 16152"/>
                  <a:gd name="T80" fmla="*/ 429545836 w 8694"/>
                  <a:gd name="T81" fmla="*/ 429443341 h 16152"/>
                  <a:gd name="T82" fmla="*/ 429545836 w 8694"/>
                  <a:gd name="T83" fmla="*/ 429443341 h 16152"/>
                  <a:gd name="T84" fmla="*/ 429545836 w 8694"/>
                  <a:gd name="T85" fmla="*/ 429443341 h 16152"/>
                  <a:gd name="T86" fmla="*/ 429545836 w 8694"/>
                  <a:gd name="T87" fmla="*/ 429443341 h 16152"/>
                  <a:gd name="T88" fmla="*/ 429545836 w 8694"/>
                  <a:gd name="T89" fmla="*/ 429443341 h 16152"/>
                  <a:gd name="T90" fmla="*/ 429545836 w 8694"/>
                  <a:gd name="T91" fmla="*/ 0 h 16152"/>
                  <a:gd name="T92" fmla="*/ 10081779 w 8694"/>
                  <a:gd name="T93" fmla="*/ 305405023 h 16152"/>
                  <a:gd name="T94" fmla="*/ 0 w 8694"/>
                  <a:gd name="T95" fmla="*/ 429443341 h 1615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694"/>
                  <a:gd name="T145" fmla="*/ 0 h 16152"/>
                  <a:gd name="T146" fmla="*/ 8214 w 8694"/>
                  <a:gd name="T147" fmla="*/ 15962 h 1615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694" h="16152">
                    <a:moveTo>
                      <a:pt x="630" y="3122"/>
                    </a:moveTo>
                    <a:lnTo>
                      <a:pt x="691" y="3233"/>
                    </a:lnTo>
                    <a:lnTo>
                      <a:pt x="801" y="3333"/>
                    </a:lnTo>
                    <a:lnTo>
                      <a:pt x="837" y="3434"/>
                    </a:lnTo>
                    <a:lnTo>
                      <a:pt x="920" y="3525"/>
                    </a:lnTo>
                    <a:lnTo>
                      <a:pt x="993" y="3635"/>
                    </a:lnTo>
                    <a:lnTo>
                      <a:pt x="1075" y="3690"/>
                    </a:lnTo>
                    <a:lnTo>
                      <a:pt x="1148" y="3727"/>
                    </a:lnTo>
                    <a:lnTo>
                      <a:pt x="1212" y="3818"/>
                    </a:lnTo>
                    <a:lnTo>
                      <a:pt x="1231" y="3928"/>
                    </a:lnTo>
                    <a:lnTo>
                      <a:pt x="1203" y="3992"/>
                    </a:lnTo>
                    <a:lnTo>
                      <a:pt x="1176" y="4048"/>
                    </a:lnTo>
                    <a:lnTo>
                      <a:pt x="1258" y="4139"/>
                    </a:lnTo>
                    <a:lnTo>
                      <a:pt x="1313" y="4212"/>
                    </a:lnTo>
                    <a:lnTo>
                      <a:pt x="1340" y="4304"/>
                    </a:lnTo>
                    <a:lnTo>
                      <a:pt x="1359" y="4386"/>
                    </a:lnTo>
                    <a:lnTo>
                      <a:pt x="1386" y="4422"/>
                    </a:lnTo>
                    <a:lnTo>
                      <a:pt x="1386" y="4514"/>
                    </a:lnTo>
                    <a:lnTo>
                      <a:pt x="1477" y="4441"/>
                    </a:lnTo>
                    <a:lnTo>
                      <a:pt x="1532" y="4358"/>
                    </a:lnTo>
                    <a:lnTo>
                      <a:pt x="1587" y="4349"/>
                    </a:lnTo>
                    <a:lnTo>
                      <a:pt x="1633" y="4441"/>
                    </a:lnTo>
                    <a:lnTo>
                      <a:pt x="1624" y="4541"/>
                    </a:lnTo>
                    <a:lnTo>
                      <a:pt x="1551" y="4605"/>
                    </a:lnTo>
                    <a:lnTo>
                      <a:pt x="1523" y="4697"/>
                    </a:lnTo>
                    <a:lnTo>
                      <a:pt x="1432" y="4706"/>
                    </a:lnTo>
                    <a:lnTo>
                      <a:pt x="1359" y="4724"/>
                    </a:lnTo>
                    <a:lnTo>
                      <a:pt x="1304" y="4816"/>
                    </a:lnTo>
                    <a:lnTo>
                      <a:pt x="1304" y="4907"/>
                    </a:lnTo>
                    <a:lnTo>
                      <a:pt x="1285" y="4944"/>
                    </a:lnTo>
                    <a:lnTo>
                      <a:pt x="1267" y="5053"/>
                    </a:lnTo>
                    <a:lnTo>
                      <a:pt x="1249" y="5200"/>
                    </a:lnTo>
                    <a:lnTo>
                      <a:pt x="1247" y="5289"/>
                    </a:lnTo>
                    <a:lnTo>
                      <a:pt x="1254" y="5388"/>
                    </a:lnTo>
                    <a:lnTo>
                      <a:pt x="1272" y="5471"/>
                    </a:lnTo>
                    <a:lnTo>
                      <a:pt x="1239" y="5552"/>
                    </a:lnTo>
                    <a:lnTo>
                      <a:pt x="1134" y="5513"/>
                    </a:lnTo>
                    <a:lnTo>
                      <a:pt x="1040" y="5609"/>
                    </a:lnTo>
                    <a:lnTo>
                      <a:pt x="927" y="5637"/>
                    </a:lnTo>
                    <a:lnTo>
                      <a:pt x="847" y="5666"/>
                    </a:lnTo>
                    <a:lnTo>
                      <a:pt x="843" y="5820"/>
                    </a:lnTo>
                    <a:lnTo>
                      <a:pt x="876" y="5978"/>
                    </a:lnTo>
                    <a:lnTo>
                      <a:pt x="942" y="6093"/>
                    </a:lnTo>
                    <a:lnTo>
                      <a:pt x="944" y="6213"/>
                    </a:lnTo>
                    <a:lnTo>
                      <a:pt x="1041" y="6312"/>
                    </a:lnTo>
                    <a:lnTo>
                      <a:pt x="1127" y="6381"/>
                    </a:lnTo>
                    <a:lnTo>
                      <a:pt x="1188" y="6510"/>
                    </a:lnTo>
                    <a:lnTo>
                      <a:pt x="1247" y="6618"/>
                    </a:lnTo>
                    <a:lnTo>
                      <a:pt x="1338" y="6692"/>
                    </a:lnTo>
                    <a:lnTo>
                      <a:pt x="1430" y="6753"/>
                    </a:lnTo>
                    <a:lnTo>
                      <a:pt x="1523" y="6849"/>
                    </a:lnTo>
                    <a:lnTo>
                      <a:pt x="1589" y="6923"/>
                    </a:lnTo>
                    <a:lnTo>
                      <a:pt x="1665" y="6983"/>
                    </a:lnTo>
                    <a:lnTo>
                      <a:pt x="1734" y="7092"/>
                    </a:lnTo>
                    <a:lnTo>
                      <a:pt x="1815" y="7200"/>
                    </a:lnTo>
                    <a:lnTo>
                      <a:pt x="1869" y="7338"/>
                    </a:lnTo>
                    <a:lnTo>
                      <a:pt x="1887" y="7431"/>
                    </a:lnTo>
                    <a:lnTo>
                      <a:pt x="1875" y="7532"/>
                    </a:lnTo>
                    <a:lnTo>
                      <a:pt x="1902" y="7596"/>
                    </a:lnTo>
                    <a:lnTo>
                      <a:pt x="1910" y="7683"/>
                    </a:lnTo>
                    <a:lnTo>
                      <a:pt x="1892" y="7854"/>
                    </a:lnTo>
                    <a:lnTo>
                      <a:pt x="1842" y="7989"/>
                    </a:lnTo>
                    <a:lnTo>
                      <a:pt x="1794" y="8069"/>
                    </a:lnTo>
                    <a:lnTo>
                      <a:pt x="1880" y="8141"/>
                    </a:lnTo>
                    <a:lnTo>
                      <a:pt x="1875" y="8255"/>
                    </a:lnTo>
                    <a:lnTo>
                      <a:pt x="1887" y="8348"/>
                    </a:lnTo>
                    <a:lnTo>
                      <a:pt x="2084" y="8532"/>
                    </a:lnTo>
                    <a:lnTo>
                      <a:pt x="2151" y="8567"/>
                    </a:lnTo>
                    <a:lnTo>
                      <a:pt x="2136" y="8691"/>
                    </a:lnTo>
                    <a:lnTo>
                      <a:pt x="2129" y="8814"/>
                    </a:lnTo>
                    <a:lnTo>
                      <a:pt x="2175" y="8948"/>
                    </a:lnTo>
                    <a:lnTo>
                      <a:pt x="2208" y="9051"/>
                    </a:lnTo>
                    <a:lnTo>
                      <a:pt x="2268" y="9108"/>
                    </a:lnTo>
                    <a:lnTo>
                      <a:pt x="2276" y="9218"/>
                    </a:lnTo>
                    <a:lnTo>
                      <a:pt x="2300" y="9311"/>
                    </a:lnTo>
                    <a:lnTo>
                      <a:pt x="2315" y="9419"/>
                    </a:lnTo>
                    <a:lnTo>
                      <a:pt x="2304" y="9516"/>
                    </a:lnTo>
                    <a:lnTo>
                      <a:pt x="2244" y="9584"/>
                    </a:lnTo>
                    <a:lnTo>
                      <a:pt x="2168" y="9626"/>
                    </a:lnTo>
                    <a:lnTo>
                      <a:pt x="2151" y="9746"/>
                    </a:lnTo>
                    <a:lnTo>
                      <a:pt x="2090" y="9828"/>
                    </a:lnTo>
                    <a:lnTo>
                      <a:pt x="2024" y="9896"/>
                    </a:lnTo>
                    <a:lnTo>
                      <a:pt x="1965" y="9945"/>
                    </a:lnTo>
                    <a:lnTo>
                      <a:pt x="1926" y="10077"/>
                    </a:lnTo>
                    <a:lnTo>
                      <a:pt x="1857" y="10187"/>
                    </a:lnTo>
                    <a:lnTo>
                      <a:pt x="1769" y="10284"/>
                    </a:lnTo>
                    <a:lnTo>
                      <a:pt x="1731" y="10329"/>
                    </a:lnTo>
                    <a:lnTo>
                      <a:pt x="1667" y="10364"/>
                    </a:lnTo>
                    <a:lnTo>
                      <a:pt x="1674" y="10434"/>
                    </a:lnTo>
                    <a:lnTo>
                      <a:pt x="1631" y="10482"/>
                    </a:lnTo>
                    <a:lnTo>
                      <a:pt x="1548" y="10506"/>
                    </a:lnTo>
                    <a:lnTo>
                      <a:pt x="1434" y="10629"/>
                    </a:lnTo>
                    <a:lnTo>
                      <a:pt x="1410" y="10745"/>
                    </a:lnTo>
                    <a:lnTo>
                      <a:pt x="1424" y="10853"/>
                    </a:lnTo>
                    <a:lnTo>
                      <a:pt x="1352" y="11040"/>
                    </a:lnTo>
                    <a:lnTo>
                      <a:pt x="1290" y="11177"/>
                    </a:lnTo>
                    <a:lnTo>
                      <a:pt x="1278" y="11273"/>
                    </a:lnTo>
                    <a:lnTo>
                      <a:pt x="1221" y="11388"/>
                    </a:lnTo>
                    <a:lnTo>
                      <a:pt x="1175" y="11454"/>
                    </a:lnTo>
                    <a:lnTo>
                      <a:pt x="1130" y="11495"/>
                    </a:lnTo>
                    <a:lnTo>
                      <a:pt x="1130" y="11582"/>
                    </a:lnTo>
                    <a:lnTo>
                      <a:pt x="1068" y="11844"/>
                    </a:lnTo>
                    <a:lnTo>
                      <a:pt x="974" y="12059"/>
                    </a:lnTo>
                    <a:lnTo>
                      <a:pt x="915" y="12197"/>
                    </a:lnTo>
                    <a:lnTo>
                      <a:pt x="905" y="12263"/>
                    </a:lnTo>
                    <a:lnTo>
                      <a:pt x="944" y="12329"/>
                    </a:lnTo>
                    <a:lnTo>
                      <a:pt x="899" y="12395"/>
                    </a:lnTo>
                    <a:lnTo>
                      <a:pt x="953" y="12434"/>
                    </a:lnTo>
                    <a:lnTo>
                      <a:pt x="858" y="12546"/>
                    </a:lnTo>
                    <a:lnTo>
                      <a:pt x="785" y="12762"/>
                    </a:lnTo>
                    <a:lnTo>
                      <a:pt x="779" y="12914"/>
                    </a:lnTo>
                    <a:lnTo>
                      <a:pt x="785" y="13019"/>
                    </a:lnTo>
                    <a:lnTo>
                      <a:pt x="822" y="13115"/>
                    </a:lnTo>
                    <a:lnTo>
                      <a:pt x="843" y="13220"/>
                    </a:lnTo>
                    <a:lnTo>
                      <a:pt x="833" y="13344"/>
                    </a:lnTo>
                    <a:lnTo>
                      <a:pt x="803" y="13460"/>
                    </a:lnTo>
                    <a:lnTo>
                      <a:pt x="816" y="13706"/>
                    </a:lnTo>
                    <a:lnTo>
                      <a:pt x="852" y="13796"/>
                    </a:lnTo>
                    <a:lnTo>
                      <a:pt x="905" y="13772"/>
                    </a:lnTo>
                    <a:lnTo>
                      <a:pt x="953" y="13745"/>
                    </a:lnTo>
                    <a:lnTo>
                      <a:pt x="993" y="13677"/>
                    </a:lnTo>
                    <a:lnTo>
                      <a:pt x="1010" y="13580"/>
                    </a:lnTo>
                    <a:lnTo>
                      <a:pt x="1011" y="13508"/>
                    </a:lnTo>
                    <a:lnTo>
                      <a:pt x="1025" y="13448"/>
                    </a:lnTo>
                    <a:lnTo>
                      <a:pt x="1016" y="13353"/>
                    </a:lnTo>
                    <a:lnTo>
                      <a:pt x="1043" y="13271"/>
                    </a:lnTo>
                    <a:lnTo>
                      <a:pt x="993" y="13209"/>
                    </a:lnTo>
                    <a:lnTo>
                      <a:pt x="1100" y="13146"/>
                    </a:lnTo>
                    <a:lnTo>
                      <a:pt x="1247" y="13131"/>
                    </a:lnTo>
                    <a:lnTo>
                      <a:pt x="1235" y="13220"/>
                    </a:lnTo>
                    <a:lnTo>
                      <a:pt x="1325" y="13215"/>
                    </a:lnTo>
                    <a:lnTo>
                      <a:pt x="1340" y="13304"/>
                    </a:lnTo>
                    <a:lnTo>
                      <a:pt x="1332" y="13406"/>
                    </a:lnTo>
                    <a:lnTo>
                      <a:pt x="1356" y="13508"/>
                    </a:lnTo>
                    <a:lnTo>
                      <a:pt x="1425" y="13515"/>
                    </a:lnTo>
                    <a:lnTo>
                      <a:pt x="1475" y="13530"/>
                    </a:lnTo>
                    <a:lnTo>
                      <a:pt x="1538" y="13491"/>
                    </a:lnTo>
                    <a:lnTo>
                      <a:pt x="1569" y="13569"/>
                    </a:lnTo>
                    <a:lnTo>
                      <a:pt x="1622" y="13634"/>
                    </a:lnTo>
                    <a:lnTo>
                      <a:pt x="1680" y="13635"/>
                    </a:lnTo>
                    <a:lnTo>
                      <a:pt x="1650" y="13793"/>
                    </a:lnTo>
                    <a:lnTo>
                      <a:pt x="1698" y="13874"/>
                    </a:lnTo>
                    <a:lnTo>
                      <a:pt x="1757" y="13875"/>
                    </a:lnTo>
                    <a:lnTo>
                      <a:pt x="1791" y="13835"/>
                    </a:lnTo>
                    <a:lnTo>
                      <a:pt x="1836" y="13884"/>
                    </a:lnTo>
                    <a:lnTo>
                      <a:pt x="1901" y="13940"/>
                    </a:lnTo>
                    <a:lnTo>
                      <a:pt x="1925" y="14033"/>
                    </a:lnTo>
                    <a:lnTo>
                      <a:pt x="1965" y="14141"/>
                    </a:lnTo>
                    <a:lnTo>
                      <a:pt x="2003" y="14243"/>
                    </a:lnTo>
                    <a:lnTo>
                      <a:pt x="2055" y="14318"/>
                    </a:lnTo>
                    <a:lnTo>
                      <a:pt x="2099" y="14333"/>
                    </a:lnTo>
                    <a:lnTo>
                      <a:pt x="2117" y="14283"/>
                    </a:lnTo>
                    <a:lnTo>
                      <a:pt x="2153" y="14234"/>
                    </a:lnTo>
                    <a:lnTo>
                      <a:pt x="2165" y="14306"/>
                    </a:lnTo>
                    <a:lnTo>
                      <a:pt x="2220" y="14298"/>
                    </a:lnTo>
                    <a:lnTo>
                      <a:pt x="2228" y="14255"/>
                    </a:lnTo>
                    <a:lnTo>
                      <a:pt x="2265" y="14295"/>
                    </a:lnTo>
                    <a:lnTo>
                      <a:pt x="2229" y="14351"/>
                    </a:lnTo>
                    <a:lnTo>
                      <a:pt x="2211" y="14391"/>
                    </a:lnTo>
                    <a:lnTo>
                      <a:pt x="2228" y="14444"/>
                    </a:lnTo>
                    <a:lnTo>
                      <a:pt x="2294" y="14480"/>
                    </a:lnTo>
                    <a:lnTo>
                      <a:pt x="2382" y="14496"/>
                    </a:lnTo>
                    <a:lnTo>
                      <a:pt x="2396" y="14558"/>
                    </a:lnTo>
                    <a:lnTo>
                      <a:pt x="2352" y="14613"/>
                    </a:lnTo>
                    <a:lnTo>
                      <a:pt x="2391" y="14826"/>
                    </a:lnTo>
                    <a:lnTo>
                      <a:pt x="2471" y="14837"/>
                    </a:lnTo>
                    <a:lnTo>
                      <a:pt x="2576" y="14940"/>
                    </a:lnTo>
                    <a:lnTo>
                      <a:pt x="2627" y="15059"/>
                    </a:lnTo>
                    <a:lnTo>
                      <a:pt x="2708" y="15119"/>
                    </a:lnTo>
                    <a:lnTo>
                      <a:pt x="2783" y="15146"/>
                    </a:lnTo>
                    <a:lnTo>
                      <a:pt x="2840" y="15275"/>
                    </a:lnTo>
                    <a:lnTo>
                      <a:pt x="2873" y="15231"/>
                    </a:lnTo>
                    <a:lnTo>
                      <a:pt x="2895" y="15155"/>
                    </a:lnTo>
                    <a:lnTo>
                      <a:pt x="2924" y="14948"/>
                    </a:lnTo>
                    <a:lnTo>
                      <a:pt x="2991" y="14973"/>
                    </a:lnTo>
                    <a:lnTo>
                      <a:pt x="3039" y="15030"/>
                    </a:lnTo>
                    <a:lnTo>
                      <a:pt x="3041" y="15113"/>
                    </a:lnTo>
                    <a:lnTo>
                      <a:pt x="3176" y="15201"/>
                    </a:lnTo>
                    <a:lnTo>
                      <a:pt x="3258" y="15195"/>
                    </a:lnTo>
                    <a:lnTo>
                      <a:pt x="3350" y="15257"/>
                    </a:lnTo>
                    <a:lnTo>
                      <a:pt x="3425" y="15248"/>
                    </a:lnTo>
                    <a:lnTo>
                      <a:pt x="3488" y="15212"/>
                    </a:lnTo>
                    <a:lnTo>
                      <a:pt x="3561" y="15276"/>
                    </a:lnTo>
                    <a:lnTo>
                      <a:pt x="3579" y="15381"/>
                    </a:lnTo>
                    <a:lnTo>
                      <a:pt x="3654" y="15483"/>
                    </a:lnTo>
                    <a:lnTo>
                      <a:pt x="3753" y="15474"/>
                    </a:lnTo>
                    <a:lnTo>
                      <a:pt x="3879" y="15519"/>
                    </a:lnTo>
                    <a:lnTo>
                      <a:pt x="3890" y="15798"/>
                    </a:lnTo>
                    <a:lnTo>
                      <a:pt x="3818" y="15855"/>
                    </a:lnTo>
                    <a:lnTo>
                      <a:pt x="3779" y="15936"/>
                    </a:lnTo>
                    <a:lnTo>
                      <a:pt x="3807" y="16025"/>
                    </a:lnTo>
                    <a:lnTo>
                      <a:pt x="3861" y="16101"/>
                    </a:lnTo>
                    <a:lnTo>
                      <a:pt x="3965" y="16152"/>
                    </a:lnTo>
                    <a:lnTo>
                      <a:pt x="4055" y="16071"/>
                    </a:lnTo>
                    <a:lnTo>
                      <a:pt x="4076" y="15987"/>
                    </a:lnTo>
                    <a:lnTo>
                      <a:pt x="4254" y="15935"/>
                    </a:lnTo>
                    <a:lnTo>
                      <a:pt x="4341" y="15869"/>
                    </a:lnTo>
                    <a:lnTo>
                      <a:pt x="4446" y="15852"/>
                    </a:lnTo>
                    <a:lnTo>
                      <a:pt x="4529" y="16014"/>
                    </a:lnTo>
                    <a:lnTo>
                      <a:pt x="4611" y="15971"/>
                    </a:lnTo>
                    <a:lnTo>
                      <a:pt x="4671" y="16035"/>
                    </a:lnTo>
                    <a:lnTo>
                      <a:pt x="4778" y="15942"/>
                    </a:lnTo>
                    <a:lnTo>
                      <a:pt x="4833" y="15852"/>
                    </a:lnTo>
                    <a:lnTo>
                      <a:pt x="4848" y="15779"/>
                    </a:lnTo>
                    <a:lnTo>
                      <a:pt x="4911" y="15681"/>
                    </a:lnTo>
                    <a:lnTo>
                      <a:pt x="4977" y="15608"/>
                    </a:lnTo>
                    <a:lnTo>
                      <a:pt x="4994" y="15510"/>
                    </a:lnTo>
                    <a:lnTo>
                      <a:pt x="4895" y="15455"/>
                    </a:lnTo>
                    <a:lnTo>
                      <a:pt x="4833" y="15398"/>
                    </a:lnTo>
                    <a:lnTo>
                      <a:pt x="4760" y="15326"/>
                    </a:lnTo>
                    <a:lnTo>
                      <a:pt x="4643" y="15228"/>
                    </a:lnTo>
                    <a:lnTo>
                      <a:pt x="4535" y="15114"/>
                    </a:lnTo>
                    <a:lnTo>
                      <a:pt x="4514" y="15071"/>
                    </a:lnTo>
                    <a:lnTo>
                      <a:pt x="4457" y="14957"/>
                    </a:lnTo>
                    <a:lnTo>
                      <a:pt x="4404" y="14868"/>
                    </a:lnTo>
                    <a:lnTo>
                      <a:pt x="4325" y="14771"/>
                    </a:lnTo>
                    <a:lnTo>
                      <a:pt x="4227" y="14766"/>
                    </a:lnTo>
                    <a:lnTo>
                      <a:pt x="4161" y="14718"/>
                    </a:lnTo>
                    <a:lnTo>
                      <a:pt x="4098" y="14720"/>
                    </a:lnTo>
                    <a:lnTo>
                      <a:pt x="4010" y="14772"/>
                    </a:lnTo>
                    <a:lnTo>
                      <a:pt x="3944" y="14819"/>
                    </a:lnTo>
                    <a:lnTo>
                      <a:pt x="3801" y="14847"/>
                    </a:lnTo>
                    <a:lnTo>
                      <a:pt x="3644" y="14759"/>
                    </a:lnTo>
                    <a:lnTo>
                      <a:pt x="3530" y="14651"/>
                    </a:lnTo>
                    <a:lnTo>
                      <a:pt x="3422" y="14531"/>
                    </a:lnTo>
                    <a:lnTo>
                      <a:pt x="3311" y="14384"/>
                    </a:lnTo>
                    <a:lnTo>
                      <a:pt x="3201" y="14250"/>
                    </a:lnTo>
                    <a:lnTo>
                      <a:pt x="3174" y="14163"/>
                    </a:lnTo>
                    <a:lnTo>
                      <a:pt x="3164" y="14082"/>
                    </a:lnTo>
                    <a:lnTo>
                      <a:pt x="3137" y="13956"/>
                    </a:lnTo>
                    <a:lnTo>
                      <a:pt x="3087" y="13794"/>
                    </a:lnTo>
                    <a:lnTo>
                      <a:pt x="3030" y="13625"/>
                    </a:lnTo>
                    <a:lnTo>
                      <a:pt x="3029" y="13449"/>
                    </a:lnTo>
                    <a:lnTo>
                      <a:pt x="2999" y="13293"/>
                    </a:lnTo>
                    <a:lnTo>
                      <a:pt x="2948" y="13128"/>
                    </a:lnTo>
                    <a:lnTo>
                      <a:pt x="2790" y="13050"/>
                    </a:lnTo>
                    <a:lnTo>
                      <a:pt x="2681" y="12966"/>
                    </a:lnTo>
                    <a:lnTo>
                      <a:pt x="2648" y="12822"/>
                    </a:lnTo>
                    <a:lnTo>
                      <a:pt x="2627" y="12675"/>
                    </a:lnTo>
                    <a:lnTo>
                      <a:pt x="2618" y="12545"/>
                    </a:lnTo>
                    <a:lnTo>
                      <a:pt x="2619" y="12420"/>
                    </a:lnTo>
                    <a:lnTo>
                      <a:pt x="2565" y="12266"/>
                    </a:lnTo>
                    <a:lnTo>
                      <a:pt x="2583" y="12179"/>
                    </a:lnTo>
                    <a:lnTo>
                      <a:pt x="2457" y="12125"/>
                    </a:lnTo>
                    <a:lnTo>
                      <a:pt x="2355" y="12141"/>
                    </a:lnTo>
                    <a:lnTo>
                      <a:pt x="2337" y="12170"/>
                    </a:lnTo>
                    <a:lnTo>
                      <a:pt x="2207" y="12168"/>
                    </a:lnTo>
                    <a:lnTo>
                      <a:pt x="2132" y="12242"/>
                    </a:lnTo>
                    <a:lnTo>
                      <a:pt x="2018" y="12242"/>
                    </a:lnTo>
                    <a:lnTo>
                      <a:pt x="1941" y="12246"/>
                    </a:lnTo>
                    <a:lnTo>
                      <a:pt x="1896" y="12201"/>
                    </a:lnTo>
                    <a:lnTo>
                      <a:pt x="1878" y="12122"/>
                    </a:lnTo>
                    <a:lnTo>
                      <a:pt x="1974" y="12035"/>
                    </a:lnTo>
                    <a:lnTo>
                      <a:pt x="1904" y="11949"/>
                    </a:lnTo>
                    <a:lnTo>
                      <a:pt x="1878" y="11862"/>
                    </a:lnTo>
                    <a:lnTo>
                      <a:pt x="1821" y="11777"/>
                    </a:lnTo>
                    <a:lnTo>
                      <a:pt x="1808" y="11681"/>
                    </a:lnTo>
                    <a:lnTo>
                      <a:pt x="1793" y="11591"/>
                    </a:lnTo>
                    <a:lnTo>
                      <a:pt x="1811" y="11514"/>
                    </a:lnTo>
                    <a:lnTo>
                      <a:pt x="1818" y="11342"/>
                    </a:lnTo>
                    <a:lnTo>
                      <a:pt x="1803" y="11267"/>
                    </a:lnTo>
                    <a:lnTo>
                      <a:pt x="1839" y="11208"/>
                    </a:lnTo>
                    <a:lnTo>
                      <a:pt x="1899" y="11147"/>
                    </a:lnTo>
                    <a:lnTo>
                      <a:pt x="1853" y="11105"/>
                    </a:lnTo>
                    <a:lnTo>
                      <a:pt x="1817" y="11064"/>
                    </a:lnTo>
                    <a:lnTo>
                      <a:pt x="1823" y="11000"/>
                    </a:lnTo>
                    <a:lnTo>
                      <a:pt x="1916" y="10995"/>
                    </a:lnTo>
                    <a:lnTo>
                      <a:pt x="1950" y="10940"/>
                    </a:lnTo>
                    <a:lnTo>
                      <a:pt x="1925" y="10853"/>
                    </a:lnTo>
                    <a:lnTo>
                      <a:pt x="1923" y="10773"/>
                    </a:lnTo>
                    <a:lnTo>
                      <a:pt x="1970" y="10704"/>
                    </a:lnTo>
                    <a:lnTo>
                      <a:pt x="2030" y="10655"/>
                    </a:lnTo>
                    <a:lnTo>
                      <a:pt x="2114" y="10520"/>
                    </a:lnTo>
                    <a:lnTo>
                      <a:pt x="2136" y="10443"/>
                    </a:lnTo>
                    <a:lnTo>
                      <a:pt x="2219" y="10433"/>
                    </a:lnTo>
                    <a:lnTo>
                      <a:pt x="2187" y="10305"/>
                    </a:lnTo>
                    <a:lnTo>
                      <a:pt x="2217" y="10232"/>
                    </a:lnTo>
                    <a:lnTo>
                      <a:pt x="2178" y="10193"/>
                    </a:lnTo>
                    <a:lnTo>
                      <a:pt x="2231" y="10115"/>
                    </a:lnTo>
                    <a:lnTo>
                      <a:pt x="2300" y="10076"/>
                    </a:lnTo>
                    <a:lnTo>
                      <a:pt x="2264" y="10005"/>
                    </a:lnTo>
                    <a:lnTo>
                      <a:pt x="2250" y="9930"/>
                    </a:lnTo>
                    <a:lnTo>
                      <a:pt x="2342" y="9786"/>
                    </a:lnTo>
                    <a:lnTo>
                      <a:pt x="2400" y="9668"/>
                    </a:lnTo>
                    <a:lnTo>
                      <a:pt x="2450" y="9555"/>
                    </a:lnTo>
                    <a:lnTo>
                      <a:pt x="2532" y="9512"/>
                    </a:lnTo>
                    <a:lnTo>
                      <a:pt x="2547" y="9428"/>
                    </a:lnTo>
                    <a:lnTo>
                      <a:pt x="2534" y="9354"/>
                    </a:lnTo>
                    <a:lnTo>
                      <a:pt x="2646" y="9189"/>
                    </a:lnTo>
                    <a:lnTo>
                      <a:pt x="2706" y="9158"/>
                    </a:lnTo>
                    <a:lnTo>
                      <a:pt x="2706" y="9086"/>
                    </a:lnTo>
                    <a:lnTo>
                      <a:pt x="2756" y="8990"/>
                    </a:lnTo>
                    <a:lnTo>
                      <a:pt x="2732" y="8889"/>
                    </a:lnTo>
                    <a:lnTo>
                      <a:pt x="2754" y="8838"/>
                    </a:lnTo>
                    <a:lnTo>
                      <a:pt x="2730" y="8772"/>
                    </a:lnTo>
                    <a:lnTo>
                      <a:pt x="2715" y="8672"/>
                    </a:lnTo>
                    <a:lnTo>
                      <a:pt x="2682" y="8543"/>
                    </a:lnTo>
                    <a:lnTo>
                      <a:pt x="2709" y="8421"/>
                    </a:lnTo>
                    <a:lnTo>
                      <a:pt x="2751" y="8262"/>
                    </a:lnTo>
                    <a:lnTo>
                      <a:pt x="2784" y="8207"/>
                    </a:lnTo>
                    <a:lnTo>
                      <a:pt x="2787" y="8124"/>
                    </a:lnTo>
                    <a:lnTo>
                      <a:pt x="2847" y="8100"/>
                    </a:lnTo>
                    <a:lnTo>
                      <a:pt x="2840" y="8024"/>
                    </a:lnTo>
                    <a:lnTo>
                      <a:pt x="2775" y="8010"/>
                    </a:lnTo>
                    <a:lnTo>
                      <a:pt x="2792" y="7938"/>
                    </a:lnTo>
                    <a:lnTo>
                      <a:pt x="2772" y="7842"/>
                    </a:lnTo>
                    <a:lnTo>
                      <a:pt x="2712" y="7838"/>
                    </a:lnTo>
                    <a:lnTo>
                      <a:pt x="2654" y="7797"/>
                    </a:lnTo>
                    <a:lnTo>
                      <a:pt x="2705" y="7776"/>
                    </a:lnTo>
                    <a:lnTo>
                      <a:pt x="2747" y="7745"/>
                    </a:lnTo>
                    <a:lnTo>
                      <a:pt x="2771" y="7703"/>
                    </a:lnTo>
                    <a:lnTo>
                      <a:pt x="2810" y="7670"/>
                    </a:lnTo>
                    <a:lnTo>
                      <a:pt x="2859" y="7644"/>
                    </a:lnTo>
                    <a:lnTo>
                      <a:pt x="2910" y="7631"/>
                    </a:lnTo>
                    <a:lnTo>
                      <a:pt x="2964" y="7610"/>
                    </a:lnTo>
                    <a:lnTo>
                      <a:pt x="3023" y="7604"/>
                    </a:lnTo>
                    <a:lnTo>
                      <a:pt x="3026" y="7554"/>
                    </a:lnTo>
                    <a:lnTo>
                      <a:pt x="3096" y="7590"/>
                    </a:lnTo>
                    <a:lnTo>
                      <a:pt x="3146" y="7587"/>
                    </a:lnTo>
                    <a:lnTo>
                      <a:pt x="3192" y="7566"/>
                    </a:lnTo>
                    <a:lnTo>
                      <a:pt x="3237" y="7568"/>
                    </a:lnTo>
                    <a:lnTo>
                      <a:pt x="3326" y="7557"/>
                    </a:lnTo>
                    <a:lnTo>
                      <a:pt x="3362" y="7530"/>
                    </a:lnTo>
                    <a:lnTo>
                      <a:pt x="3506" y="7566"/>
                    </a:lnTo>
                    <a:lnTo>
                      <a:pt x="3578" y="7571"/>
                    </a:lnTo>
                    <a:lnTo>
                      <a:pt x="3626" y="7565"/>
                    </a:lnTo>
                    <a:lnTo>
                      <a:pt x="3705" y="7596"/>
                    </a:lnTo>
                    <a:lnTo>
                      <a:pt x="3788" y="7596"/>
                    </a:lnTo>
                    <a:lnTo>
                      <a:pt x="3770" y="7715"/>
                    </a:lnTo>
                    <a:lnTo>
                      <a:pt x="3719" y="7770"/>
                    </a:lnTo>
                    <a:lnTo>
                      <a:pt x="3672" y="7859"/>
                    </a:lnTo>
                    <a:lnTo>
                      <a:pt x="3669" y="7938"/>
                    </a:lnTo>
                    <a:lnTo>
                      <a:pt x="3711" y="8094"/>
                    </a:lnTo>
                    <a:lnTo>
                      <a:pt x="3650" y="8151"/>
                    </a:lnTo>
                    <a:lnTo>
                      <a:pt x="3668" y="8219"/>
                    </a:lnTo>
                    <a:lnTo>
                      <a:pt x="3690" y="8277"/>
                    </a:lnTo>
                    <a:lnTo>
                      <a:pt x="3720" y="8352"/>
                    </a:lnTo>
                    <a:lnTo>
                      <a:pt x="3662" y="8373"/>
                    </a:lnTo>
                    <a:lnTo>
                      <a:pt x="3627" y="8396"/>
                    </a:lnTo>
                    <a:lnTo>
                      <a:pt x="3615" y="8432"/>
                    </a:lnTo>
                    <a:lnTo>
                      <a:pt x="3647" y="8492"/>
                    </a:lnTo>
                    <a:lnTo>
                      <a:pt x="3707" y="8507"/>
                    </a:lnTo>
                    <a:lnTo>
                      <a:pt x="3732" y="8538"/>
                    </a:lnTo>
                    <a:lnTo>
                      <a:pt x="3788" y="8505"/>
                    </a:lnTo>
                    <a:lnTo>
                      <a:pt x="3843" y="8483"/>
                    </a:lnTo>
                    <a:lnTo>
                      <a:pt x="3917" y="8478"/>
                    </a:lnTo>
                    <a:lnTo>
                      <a:pt x="3999" y="8478"/>
                    </a:lnTo>
                    <a:lnTo>
                      <a:pt x="4133" y="8535"/>
                    </a:lnTo>
                    <a:lnTo>
                      <a:pt x="4214" y="8556"/>
                    </a:lnTo>
                    <a:lnTo>
                      <a:pt x="4292" y="8567"/>
                    </a:lnTo>
                    <a:lnTo>
                      <a:pt x="4377" y="8538"/>
                    </a:lnTo>
                    <a:lnTo>
                      <a:pt x="4469" y="8525"/>
                    </a:lnTo>
                    <a:lnTo>
                      <a:pt x="4499" y="8498"/>
                    </a:lnTo>
                    <a:lnTo>
                      <a:pt x="4553" y="8466"/>
                    </a:lnTo>
                    <a:lnTo>
                      <a:pt x="4658" y="8456"/>
                    </a:lnTo>
                    <a:lnTo>
                      <a:pt x="4692" y="8522"/>
                    </a:lnTo>
                    <a:lnTo>
                      <a:pt x="4739" y="8561"/>
                    </a:lnTo>
                    <a:lnTo>
                      <a:pt x="4764" y="8592"/>
                    </a:lnTo>
                    <a:lnTo>
                      <a:pt x="4826" y="8556"/>
                    </a:lnTo>
                    <a:lnTo>
                      <a:pt x="4830" y="8606"/>
                    </a:lnTo>
                    <a:lnTo>
                      <a:pt x="4844" y="8655"/>
                    </a:lnTo>
                    <a:lnTo>
                      <a:pt x="4910" y="8685"/>
                    </a:lnTo>
                    <a:lnTo>
                      <a:pt x="4950" y="8726"/>
                    </a:lnTo>
                    <a:lnTo>
                      <a:pt x="5033" y="8792"/>
                    </a:lnTo>
                    <a:lnTo>
                      <a:pt x="5135" y="8891"/>
                    </a:lnTo>
                    <a:lnTo>
                      <a:pt x="5157" y="9023"/>
                    </a:lnTo>
                    <a:lnTo>
                      <a:pt x="5229" y="9033"/>
                    </a:lnTo>
                    <a:lnTo>
                      <a:pt x="5297" y="9051"/>
                    </a:lnTo>
                    <a:lnTo>
                      <a:pt x="5349" y="9056"/>
                    </a:lnTo>
                    <a:lnTo>
                      <a:pt x="5384" y="9084"/>
                    </a:lnTo>
                    <a:lnTo>
                      <a:pt x="5436" y="9134"/>
                    </a:lnTo>
                    <a:lnTo>
                      <a:pt x="5489" y="9174"/>
                    </a:lnTo>
                    <a:lnTo>
                      <a:pt x="5486" y="9110"/>
                    </a:lnTo>
                    <a:lnTo>
                      <a:pt x="5465" y="9054"/>
                    </a:lnTo>
                    <a:lnTo>
                      <a:pt x="5480" y="9005"/>
                    </a:lnTo>
                    <a:lnTo>
                      <a:pt x="5529" y="9038"/>
                    </a:lnTo>
                    <a:lnTo>
                      <a:pt x="5546" y="9093"/>
                    </a:lnTo>
                    <a:lnTo>
                      <a:pt x="5591" y="9120"/>
                    </a:lnTo>
                    <a:lnTo>
                      <a:pt x="5654" y="9186"/>
                    </a:lnTo>
                    <a:lnTo>
                      <a:pt x="5691" y="9147"/>
                    </a:lnTo>
                    <a:lnTo>
                      <a:pt x="5699" y="9060"/>
                    </a:lnTo>
                    <a:lnTo>
                      <a:pt x="5660" y="9029"/>
                    </a:lnTo>
                    <a:lnTo>
                      <a:pt x="5648" y="8939"/>
                    </a:lnTo>
                    <a:lnTo>
                      <a:pt x="5661" y="8862"/>
                    </a:lnTo>
                    <a:lnTo>
                      <a:pt x="5714" y="8750"/>
                    </a:lnTo>
                    <a:lnTo>
                      <a:pt x="5667" y="8727"/>
                    </a:lnTo>
                    <a:lnTo>
                      <a:pt x="5624" y="8625"/>
                    </a:lnTo>
                    <a:lnTo>
                      <a:pt x="5556" y="8600"/>
                    </a:lnTo>
                    <a:lnTo>
                      <a:pt x="5496" y="8537"/>
                    </a:lnTo>
                    <a:lnTo>
                      <a:pt x="5423" y="8498"/>
                    </a:lnTo>
                    <a:lnTo>
                      <a:pt x="5414" y="8381"/>
                    </a:lnTo>
                    <a:lnTo>
                      <a:pt x="5417" y="8265"/>
                    </a:lnTo>
                    <a:lnTo>
                      <a:pt x="5387" y="8126"/>
                    </a:lnTo>
                    <a:lnTo>
                      <a:pt x="5291" y="7928"/>
                    </a:lnTo>
                    <a:lnTo>
                      <a:pt x="5261" y="7826"/>
                    </a:lnTo>
                    <a:lnTo>
                      <a:pt x="5255" y="7727"/>
                    </a:lnTo>
                    <a:lnTo>
                      <a:pt x="5234" y="7662"/>
                    </a:lnTo>
                    <a:lnTo>
                      <a:pt x="5222" y="7583"/>
                    </a:lnTo>
                    <a:lnTo>
                      <a:pt x="5237" y="7512"/>
                    </a:lnTo>
                    <a:lnTo>
                      <a:pt x="5310" y="7538"/>
                    </a:lnTo>
                    <a:lnTo>
                      <a:pt x="5406" y="7530"/>
                    </a:lnTo>
                    <a:lnTo>
                      <a:pt x="5507" y="7508"/>
                    </a:lnTo>
                    <a:lnTo>
                      <a:pt x="5474" y="7455"/>
                    </a:lnTo>
                    <a:lnTo>
                      <a:pt x="5469" y="7394"/>
                    </a:lnTo>
                    <a:lnTo>
                      <a:pt x="5649" y="7271"/>
                    </a:lnTo>
                    <a:lnTo>
                      <a:pt x="5756" y="7065"/>
                    </a:lnTo>
                    <a:lnTo>
                      <a:pt x="5850" y="6950"/>
                    </a:lnTo>
                    <a:lnTo>
                      <a:pt x="5865" y="6840"/>
                    </a:lnTo>
                    <a:lnTo>
                      <a:pt x="5928" y="6765"/>
                    </a:lnTo>
                    <a:lnTo>
                      <a:pt x="6159" y="6656"/>
                    </a:lnTo>
                    <a:lnTo>
                      <a:pt x="6279" y="6666"/>
                    </a:lnTo>
                    <a:lnTo>
                      <a:pt x="6402" y="6633"/>
                    </a:lnTo>
                    <a:lnTo>
                      <a:pt x="6561" y="6570"/>
                    </a:lnTo>
                    <a:lnTo>
                      <a:pt x="6662" y="6578"/>
                    </a:lnTo>
                    <a:lnTo>
                      <a:pt x="6737" y="6629"/>
                    </a:lnTo>
                    <a:lnTo>
                      <a:pt x="6825" y="6635"/>
                    </a:lnTo>
                    <a:lnTo>
                      <a:pt x="6909" y="6660"/>
                    </a:lnTo>
                    <a:lnTo>
                      <a:pt x="7019" y="6620"/>
                    </a:lnTo>
                    <a:lnTo>
                      <a:pt x="7124" y="6624"/>
                    </a:lnTo>
                    <a:lnTo>
                      <a:pt x="7208" y="6602"/>
                    </a:lnTo>
                    <a:lnTo>
                      <a:pt x="7308" y="6587"/>
                    </a:lnTo>
                    <a:lnTo>
                      <a:pt x="7392" y="6627"/>
                    </a:lnTo>
                    <a:lnTo>
                      <a:pt x="7544" y="6641"/>
                    </a:lnTo>
                    <a:lnTo>
                      <a:pt x="7604" y="6603"/>
                    </a:lnTo>
                    <a:lnTo>
                      <a:pt x="7704" y="6573"/>
                    </a:lnTo>
                    <a:lnTo>
                      <a:pt x="7872" y="6560"/>
                    </a:lnTo>
                    <a:lnTo>
                      <a:pt x="7971" y="6591"/>
                    </a:lnTo>
                    <a:lnTo>
                      <a:pt x="8033" y="6635"/>
                    </a:lnTo>
                    <a:lnTo>
                      <a:pt x="8084" y="6738"/>
                    </a:lnTo>
                    <a:lnTo>
                      <a:pt x="8174" y="6764"/>
                    </a:lnTo>
                    <a:lnTo>
                      <a:pt x="8229" y="6674"/>
                    </a:lnTo>
                    <a:lnTo>
                      <a:pt x="8307" y="6629"/>
                    </a:lnTo>
                    <a:lnTo>
                      <a:pt x="8379" y="6614"/>
                    </a:lnTo>
                    <a:lnTo>
                      <a:pt x="8508" y="6558"/>
                    </a:lnTo>
                    <a:lnTo>
                      <a:pt x="8553" y="6464"/>
                    </a:lnTo>
                    <a:lnTo>
                      <a:pt x="8582" y="6354"/>
                    </a:lnTo>
                    <a:lnTo>
                      <a:pt x="8568" y="6257"/>
                    </a:lnTo>
                    <a:lnTo>
                      <a:pt x="8574" y="6158"/>
                    </a:lnTo>
                    <a:lnTo>
                      <a:pt x="8592" y="6047"/>
                    </a:lnTo>
                    <a:lnTo>
                      <a:pt x="8675" y="5936"/>
                    </a:lnTo>
                    <a:lnTo>
                      <a:pt x="8630" y="5865"/>
                    </a:lnTo>
                    <a:lnTo>
                      <a:pt x="8591" y="5847"/>
                    </a:lnTo>
                    <a:lnTo>
                      <a:pt x="8528" y="5808"/>
                    </a:lnTo>
                    <a:lnTo>
                      <a:pt x="8541" y="5738"/>
                    </a:lnTo>
                    <a:lnTo>
                      <a:pt x="8606" y="5678"/>
                    </a:lnTo>
                    <a:lnTo>
                      <a:pt x="8676" y="5646"/>
                    </a:lnTo>
                    <a:lnTo>
                      <a:pt x="8670" y="5568"/>
                    </a:lnTo>
                    <a:lnTo>
                      <a:pt x="8588" y="5570"/>
                    </a:lnTo>
                    <a:lnTo>
                      <a:pt x="8526" y="5555"/>
                    </a:lnTo>
                    <a:lnTo>
                      <a:pt x="8604" y="5481"/>
                    </a:lnTo>
                    <a:lnTo>
                      <a:pt x="8663" y="5411"/>
                    </a:lnTo>
                    <a:lnTo>
                      <a:pt x="8694" y="5198"/>
                    </a:lnTo>
                    <a:lnTo>
                      <a:pt x="8640" y="5144"/>
                    </a:lnTo>
                    <a:lnTo>
                      <a:pt x="8580" y="5124"/>
                    </a:lnTo>
                    <a:lnTo>
                      <a:pt x="8504" y="5120"/>
                    </a:lnTo>
                    <a:lnTo>
                      <a:pt x="8457" y="5051"/>
                    </a:lnTo>
                    <a:lnTo>
                      <a:pt x="8408" y="4992"/>
                    </a:lnTo>
                    <a:lnTo>
                      <a:pt x="8402" y="4910"/>
                    </a:lnTo>
                    <a:lnTo>
                      <a:pt x="8436" y="4847"/>
                    </a:lnTo>
                    <a:lnTo>
                      <a:pt x="8387" y="4788"/>
                    </a:lnTo>
                    <a:lnTo>
                      <a:pt x="8312" y="4755"/>
                    </a:lnTo>
                    <a:lnTo>
                      <a:pt x="8243" y="4736"/>
                    </a:lnTo>
                    <a:lnTo>
                      <a:pt x="8132" y="4715"/>
                    </a:lnTo>
                    <a:lnTo>
                      <a:pt x="8027" y="4655"/>
                    </a:lnTo>
                    <a:lnTo>
                      <a:pt x="7994" y="4535"/>
                    </a:lnTo>
                    <a:lnTo>
                      <a:pt x="7920" y="4430"/>
                    </a:lnTo>
                    <a:lnTo>
                      <a:pt x="7830" y="4325"/>
                    </a:lnTo>
                    <a:lnTo>
                      <a:pt x="7758" y="4263"/>
                    </a:lnTo>
                    <a:lnTo>
                      <a:pt x="7767" y="4184"/>
                    </a:lnTo>
                    <a:lnTo>
                      <a:pt x="7788" y="4095"/>
                    </a:lnTo>
                    <a:lnTo>
                      <a:pt x="7737" y="4077"/>
                    </a:lnTo>
                    <a:lnTo>
                      <a:pt x="7695" y="4007"/>
                    </a:lnTo>
                    <a:lnTo>
                      <a:pt x="7737" y="3923"/>
                    </a:lnTo>
                    <a:lnTo>
                      <a:pt x="7712" y="3836"/>
                    </a:lnTo>
                    <a:lnTo>
                      <a:pt x="7743" y="3755"/>
                    </a:lnTo>
                    <a:lnTo>
                      <a:pt x="7802" y="3677"/>
                    </a:lnTo>
                    <a:lnTo>
                      <a:pt x="7850" y="3482"/>
                    </a:lnTo>
                    <a:lnTo>
                      <a:pt x="7835" y="3365"/>
                    </a:lnTo>
                    <a:lnTo>
                      <a:pt x="7755" y="3245"/>
                    </a:lnTo>
                    <a:lnTo>
                      <a:pt x="7650" y="3204"/>
                    </a:lnTo>
                    <a:lnTo>
                      <a:pt x="7548" y="3140"/>
                    </a:lnTo>
                    <a:lnTo>
                      <a:pt x="7472" y="3083"/>
                    </a:lnTo>
                    <a:lnTo>
                      <a:pt x="7406" y="2975"/>
                    </a:lnTo>
                    <a:lnTo>
                      <a:pt x="7280" y="2822"/>
                    </a:lnTo>
                    <a:lnTo>
                      <a:pt x="7145" y="2663"/>
                    </a:lnTo>
                    <a:lnTo>
                      <a:pt x="7074" y="2553"/>
                    </a:lnTo>
                    <a:lnTo>
                      <a:pt x="7032" y="2475"/>
                    </a:lnTo>
                    <a:lnTo>
                      <a:pt x="6953" y="2322"/>
                    </a:lnTo>
                    <a:lnTo>
                      <a:pt x="6881" y="2291"/>
                    </a:lnTo>
                    <a:lnTo>
                      <a:pt x="6816" y="2301"/>
                    </a:lnTo>
                    <a:lnTo>
                      <a:pt x="6798" y="2364"/>
                    </a:lnTo>
                    <a:lnTo>
                      <a:pt x="6723" y="2310"/>
                    </a:lnTo>
                    <a:lnTo>
                      <a:pt x="6645" y="2294"/>
                    </a:lnTo>
                    <a:lnTo>
                      <a:pt x="6471" y="2229"/>
                    </a:lnTo>
                    <a:lnTo>
                      <a:pt x="6386" y="2193"/>
                    </a:lnTo>
                    <a:lnTo>
                      <a:pt x="6300" y="2183"/>
                    </a:lnTo>
                    <a:lnTo>
                      <a:pt x="6203" y="2192"/>
                    </a:lnTo>
                    <a:lnTo>
                      <a:pt x="6167" y="2244"/>
                    </a:lnTo>
                    <a:lnTo>
                      <a:pt x="6158" y="2346"/>
                    </a:lnTo>
                    <a:lnTo>
                      <a:pt x="6039" y="2421"/>
                    </a:lnTo>
                    <a:lnTo>
                      <a:pt x="6011" y="2502"/>
                    </a:lnTo>
                    <a:lnTo>
                      <a:pt x="5955" y="2559"/>
                    </a:lnTo>
                    <a:lnTo>
                      <a:pt x="5916" y="2678"/>
                    </a:lnTo>
                    <a:lnTo>
                      <a:pt x="5865" y="2676"/>
                    </a:lnTo>
                    <a:lnTo>
                      <a:pt x="5793" y="2651"/>
                    </a:lnTo>
                    <a:lnTo>
                      <a:pt x="5684" y="2748"/>
                    </a:lnTo>
                    <a:lnTo>
                      <a:pt x="5546" y="2823"/>
                    </a:lnTo>
                    <a:lnTo>
                      <a:pt x="5567" y="2894"/>
                    </a:lnTo>
                    <a:lnTo>
                      <a:pt x="5505" y="2868"/>
                    </a:lnTo>
                    <a:lnTo>
                      <a:pt x="5472" y="2823"/>
                    </a:lnTo>
                    <a:lnTo>
                      <a:pt x="5471" y="2708"/>
                    </a:lnTo>
                    <a:lnTo>
                      <a:pt x="5318" y="2687"/>
                    </a:lnTo>
                    <a:lnTo>
                      <a:pt x="5217" y="2601"/>
                    </a:lnTo>
                    <a:lnTo>
                      <a:pt x="5075" y="2555"/>
                    </a:lnTo>
                    <a:lnTo>
                      <a:pt x="5028" y="2477"/>
                    </a:lnTo>
                    <a:lnTo>
                      <a:pt x="4976" y="2429"/>
                    </a:lnTo>
                    <a:lnTo>
                      <a:pt x="4922" y="2469"/>
                    </a:lnTo>
                    <a:lnTo>
                      <a:pt x="4908" y="2517"/>
                    </a:lnTo>
                    <a:lnTo>
                      <a:pt x="4788" y="2595"/>
                    </a:lnTo>
                    <a:lnTo>
                      <a:pt x="4691" y="2627"/>
                    </a:lnTo>
                    <a:lnTo>
                      <a:pt x="4616" y="2667"/>
                    </a:lnTo>
                    <a:lnTo>
                      <a:pt x="4584" y="2741"/>
                    </a:lnTo>
                    <a:lnTo>
                      <a:pt x="4520" y="2799"/>
                    </a:lnTo>
                    <a:lnTo>
                      <a:pt x="4430" y="2847"/>
                    </a:lnTo>
                    <a:lnTo>
                      <a:pt x="4388" y="2916"/>
                    </a:lnTo>
                    <a:lnTo>
                      <a:pt x="4296" y="2957"/>
                    </a:lnTo>
                    <a:lnTo>
                      <a:pt x="4104" y="3108"/>
                    </a:lnTo>
                    <a:lnTo>
                      <a:pt x="4023" y="3221"/>
                    </a:lnTo>
                    <a:lnTo>
                      <a:pt x="3945" y="3231"/>
                    </a:lnTo>
                    <a:lnTo>
                      <a:pt x="3846" y="3165"/>
                    </a:lnTo>
                    <a:lnTo>
                      <a:pt x="3737" y="3138"/>
                    </a:lnTo>
                    <a:lnTo>
                      <a:pt x="3758" y="3053"/>
                    </a:lnTo>
                    <a:lnTo>
                      <a:pt x="3761" y="2978"/>
                    </a:lnTo>
                    <a:lnTo>
                      <a:pt x="3809" y="2918"/>
                    </a:lnTo>
                    <a:lnTo>
                      <a:pt x="3845" y="2766"/>
                    </a:lnTo>
                    <a:lnTo>
                      <a:pt x="3963" y="2675"/>
                    </a:lnTo>
                    <a:lnTo>
                      <a:pt x="3999" y="2604"/>
                    </a:lnTo>
                    <a:lnTo>
                      <a:pt x="3962" y="2534"/>
                    </a:lnTo>
                    <a:lnTo>
                      <a:pt x="3971" y="2420"/>
                    </a:lnTo>
                    <a:lnTo>
                      <a:pt x="3953" y="2306"/>
                    </a:lnTo>
                    <a:lnTo>
                      <a:pt x="3881" y="2210"/>
                    </a:lnTo>
                    <a:lnTo>
                      <a:pt x="3959" y="2147"/>
                    </a:lnTo>
                    <a:lnTo>
                      <a:pt x="3992" y="2075"/>
                    </a:lnTo>
                    <a:lnTo>
                      <a:pt x="4013" y="2018"/>
                    </a:lnTo>
                    <a:lnTo>
                      <a:pt x="4085" y="1983"/>
                    </a:lnTo>
                    <a:lnTo>
                      <a:pt x="4073" y="1815"/>
                    </a:lnTo>
                    <a:lnTo>
                      <a:pt x="4095" y="1728"/>
                    </a:lnTo>
                    <a:lnTo>
                      <a:pt x="4109" y="1650"/>
                    </a:lnTo>
                    <a:lnTo>
                      <a:pt x="4173" y="1602"/>
                    </a:lnTo>
                    <a:lnTo>
                      <a:pt x="4175" y="1515"/>
                    </a:lnTo>
                    <a:lnTo>
                      <a:pt x="4109" y="1467"/>
                    </a:lnTo>
                    <a:lnTo>
                      <a:pt x="4076" y="1394"/>
                    </a:lnTo>
                    <a:lnTo>
                      <a:pt x="4068" y="1302"/>
                    </a:lnTo>
                    <a:lnTo>
                      <a:pt x="4046" y="1196"/>
                    </a:lnTo>
                    <a:lnTo>
                      <a:pt x="4070" y="1091"/>
                    </a:lnTo>
                    <a:lnTo>
                      <a:pt x="4103" y="992"/>
                    </a:lnTo>
                    <a:lnTo>
                      <a:pt x="4094" y="939"/>
                    </a:lnTo>
                    <a:lnTo>
                      <a:pt x="3933" y="956"/>
                    </a:lnTo>
                    <a:lnTo>
                      <a:pt x="3866" y="923"/>
                    </a:lnTo>
                    <a:lnTo>
                      <a:pt x="3723" y="905"/>
                    </a:lnTo>
                    <a:lnTo>
                      <a:pt x="3656" y="956"/>
                    </a:lnTo>
                    <a:lnTo>
                      <a:pt x="3648" y="1004"/>
                    </a:lnTo>
                    <a:lnTo>
                      <a:pt x="3582" y="1041"/>
                    </a:lnTo>
                    <a:lnTo>
                      <a:pt x="3546" y="1013"/>
                    </a:lnTo>
                    <a:lnTo>
                      <a:pt x="3461" y="980"/>
                    </a:lnTo>
                    <a:lnTo>
                      <a:pt x="3386" y="1028"/>
                    </a:lnTo>
                    <a:lnTo>
                      <a:pt x="3308" y="975"/>
                    </a:lnTo>
                    <a:lnTo>
                      <a:pt x="3201" y="798"/>
                    </a:lnTo>
                    <a:lnTo>
                      <a:pt x="3227" y="728"/>
                    </a:lnTo>
                    <a:lnTo>
                      <a:pt x="3275" y="641"/>
                    </a:lnTo>
                    <a:lnTo>
                      <a:pt x="3338" y="579"/>
                    </a:lnTo>
                    <a:lnTo>
                      <a:pt x="3377" y="473"/>
                    </a:lnTo>
                    <a:lnTo>
                      <a:pt x="3395" y="353"/>
                    </a:lnTo>
                    <a:lnTo>
                      <a:pt x="3323" y="308"/>
                    </a:lnTo>
                    <a:lnTo>
                      <a:pt x="3261" y="243"/>
                    </a:lnTo>
                    <a:lnTo>
                      <a:pt x="3195" y="146"/>
                    </a:lnTo>
                    <a:lnTo>
                      <a:pt x="3105" y="44"/>
                    </a:lnTo>
                    <a:lnTo>
                      <a:pt x="3048" y="59"/>
                    </a:lnTo>
                    <a:lnTo>
                      <a:pt x="3018" y="137"/>
                    </a:lnTo>
                    <a:lnTo>
                      <a:pt x="2954" y="209"/>
                    </a:lnTo>
                    <a:lnTo>
                      <a:pt x="2900" y="149"/>
                    </a:lnTo>
                    <a:lnTo>
                      <a:pt x="2843" y="92"/>
                    </a:lnTo>
                    <a:lnTo>
                      <a:pt x="2778" y="0"/>
                    </a:lnTo>
                    <a:lnTo>
                      <a:pt x="2711" y="2"/>
                    </a:lnTo>
                    <a:lnTo>
                      <a:pt x="2658" y="36"/>
                    </a:lnTo>
                    <a:lnTo>
                      <a:pt x="2585" y="90"/>
                    </a:lnTo>
                    <a:lnTo>
                      <a:pt x="2501" y="111"/>
                    </a:lnTo>
                    <a:lnTo>
                      <a:pt x="2388" y="114"/>
                    </a:lnTo>
                    <a:lnTo>
                      <a:pt x="2294" y="108"/>
                    </a:lnTo>
                    <a:lnTo>
                      <a:pt x="2265" y="150"/>
                    </a:lnTo>
                    <a:lnTo>
                      <a:pt x="2282" y="189"/>
                    </a:lnTo>
                    <a:lnTo>
                      <a:pt x="2342" y="218"/>
                    </a:lnTo>
                    <a:lnTo>
                      <a:pt x="2346" y="276"/>
                    </a:lnTo>
                    <a:lnTo>
                      <a:pt x="2295" y="321"/>
                    </a:lnTo>
                    <a:lnTo>
                      <a:pt x="2175" y="366"/>
                    </a:lnTo>
                    <a:lnTo>
                      <a:pt x="2088" y="384"/>
                    </a:lnTo>
                    <a:lnTo>
                      <a:pt x="2004" y="359"/>
                    </a:lnTo>
                    <a:lnTo>
                      <a:pt x="1910" y="362"/>
                    </a:lnTo>
                    <a:lnTo>
                      <a:pt x="1848" y="405"/>
                    </a:lnTo>
                    <a:lnTo>
                      <a:pt x="1808" y="461"/>
                    </a:lnTo>
                    <a:lnTo>
                      <a:pt x="1806" y="542"/>
                    </a:lnTo>
                    <a:lnTo>
                      <a:pt x="1793" y="609"/>
                    </a:lnTo>
                    <a:lnTo>
                      <a:pt x="1790" y="716"/>
                    </a:lnTo>
                    <a:lnTo>
                      <a:pt x="1692" y="735"/>
                    </a:lnTo>
                    <a:lnTo>
                      <a:pt x="1635" y="683"/>
                    </a:lnTo>
                    <a:lnTo>
                      <a:pt x="1547" y="681"/>
                    </a:lnTo>
                    <a:lnTo>
                      <a:pt x="1509" y="744"/>
                    </a:lnTo>
                    <a:lnTo>
                      <a:pt x="1392" y="747"/>
                    </a:lnTo>
                    <a:lnTo>
                      <a:pt x="1323" y="777"/>
                    </a:lnTo>
                    <a:lnTo>
                      <a:pt x="1206" y="794"/>
                    </a:lnTo>
                    <a:lnTo>
                      <a:pt x="1088" y="780"/>
                    </a:lnTo>
                    <a:lnTo>
                      <a:pt x="983" y="752"/>
                    </a:lnTo>
                    <a:lnTo>
                      <a:pt x="869" y="695"/>
                    </a:lnTo>
                    <a:lnTo>
                      <a:pt x="756" y="660"/>
                    </a:lnTo>
                    <a:lnTo>
                      <a:pt x="710" y="767"/>
                    </a:lnTo>
                    <a:lnTo>
                      <a:pt x="741" y="861"/>
                    </a:lnTo>
                    <a:lnTo>
                      <a:pt x="639" y="840"/>
                    </a:lnTo>
                    <a:lnTo>
                      <a:pt x="561" y="938"/>
                    </a:lnTo>
                    <a:lnTo>
                      <a:pt x="483" y="1094"/>
                    </a:lnTo>
                    <a:lnTo>
                      <a:pt x="494" y="1221"/>
                    </a:lnTo>
                    <a:lnTo>
                      <a:pt x="549" y="1334"/>
                    </a:lnTo>
                    <a:lnTo>
                      <a:pt x="479" y="1449"/>
                    </a:lnTo>
                    <a:lnTo>
                      <a:pt x="420" y="1499"/>
                    </a:lnTo>
                    <a:lnTo>
                      <a:pt x="381" y="1610"/>
                    </a:lnTo>
                    <a:lnTo>
                      <a:pt x="407" y="1734"/>
                    </a:lnTo>
                    <a:lnTo>
                      <a:pt x="419" y="1847"/>
                    </a:lnTo>
                    <a:lnTo>
                      <a:pt x="468" y="1967"/>
                    </a:lnTo>
                    <a:lnTo>
                      <a:pt x="341" y="1989"/>
                    </a:lnTo>
                    <a:lnTo>
                      <a:pt x="251" y="2028"/>
                    </a:lnTo>
                    <a:lnTo>
                      <a:pt x="176" y="2084"/>
                    </a:lnTo>
                    <a:lnTo>
                      <a:pt x="111" y="2027"/>
                    </a:lnTo>
                    <a:lnTo>
                      <a:pt x="0" y="2016"/>
                    </a:lnTo>
                    <a:lnTo>
                      <a:pt x="60" y="2195"/>
                    </a:lnTo>
                    <a:lnTo>
                      <a:pt x="189" y="2336"/>
                    </a:lnTo>
                    <a:lnTo>
                      <a:pt x="228" y="2358"/>
                    </a:lnTo>
                    <a:lnTo>
                      <a:pt x="251" y="2271"/>
                    </a:lnTo>
                    <a:lnTo>
                      <a:pt x="288" y="2283"/>
                    </a:lnTo>
                    <a:lnTo>
                      <a:pt x="320" y="2418"/>
                    </a:lnTo>
                    <a:lnTo>
                      <a:pt x="368" y="2544"/>
                    </a:lnTo>
                    <a:lnTo>
                      <a:pt x="396" y="2679"/>
                    </a:lnTo>
                    <a:lnTo>
                      <a:pt x="360" y="2783"/>
                    </a:lnTo>
                    <a:lnTo>
                      <a:pt x="398" y="2892"/>
                    </a:lnTo>
                    <a:lnTo>
                      <a:pt x="497" y="2979"/>
                    </a:lnTo>
                    <a:lnTo>
                      <a:pt x="582" y="3113"/>
                    </a:lnTo>
                    <a:lnTo>
                      <a:pt x="630" y="3122"/>
                    </a:lnTo>
                    <a:close/>
                  </a:path>
                </a:pathLst>
              </a:custGeom>
              <a:gradFill>
                <a:gsLst>
                  <a:gs pos="0">
                    <a:srgbClr val="C4D600"/>
                  </a:gs>
                  <a:gs pos="100000">
                    <a:srgbClr val="00A3E0"/>
                  </a:gs>
                </a:gsLst>
                <a:lin ang="5400000" scaled="1"/>
              </a:gra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zh-CN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" name="Freeform 69">
                <a:extLst>
                  <a:ext uri="{FF2B5EF4-FFF2-40B4-BE49-F238E27FC236}">
                    <a16:creationId xmlns:a16="http://schemas.microsoft.com/office/drawing/2014/main" id="{3CAF36F2-189D-41A9-8FCA-065B13525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5" y="2595"/>
                <a:ext cx="52" cy="45"/>
              </a:xfrm>
              <a:custGeom>
                <a:avLst/>
                <a:gdLst>
                  <a:gd name="T0" fmla="*/ 22768784 w 259"/>
                  <a:gd name="T1" fmla="*/ 91521449 h 228"/>
                  <a:gd name="T2" fmla="*/ 9613389 w 259"/>
                  <a:gd name="T3" fmla="*/ 45760725 h 228"/>
                  <a:gd name="T4" fmla="*/ 0 w 259"/>
                  <a:gd name="T5" fmla="*/ 23875162 h 228"/>
                  <a:gd name="T6" fmla="*/ 1517770 w 259"/>
                  <a:gd name="T7" fmla="*/ 5968791 h 228"/>
                  <a:gd name="T8" fmla="*/ 25804638 w 259"/>
                  <a:gd name="T9" fmla="*/ 0 h 228"/>
                  <a:gd name="T10" fmla="*/ 46043706 w 259"/>
                  <a:gd name="T11" fmla="*/ 1492355 h 228"/>
                  <a:gd name="T12" fmla="*/ 68306641 w 259"/>
                  <a:gd name="T13" fmla="*/ 25864761 h 228"/>
                  <a:gd name="T14" fmla="*/ 82473995 w 259"/>
                  <a:gd name="T15" fmla="*/ 53719135 h 228"/>
                  <a:gd name="T16" fmla="*/ 102713056 w 259"/>
                  <a:gd name="T17" fmla="*/ 75604653 h 228"/>
                  <a:gd name="T18" fmla="*/ 131047738 w 259"/>
                  <a:gd name="T19" fmla="*/ 103459046 h 228"/>
                  <a:gd name="T20" fmla="*/ 106760879 w 259"/>
                  <a:gd name="T21" fmla="*/ 113407043 h 228"/>
                  <a:gd name="T22" fmla="*/ 78426172 w 259"/>
                  <a:gd name="T23" fmla="*/ 101469421 h 228"/>
                  <a:gd name="T24" fmla="*/ 58187110 w 259"/>
                  <a:gd name="T25" fmla="*/ 95500648 h 228"/>
                  <a:gd name="T26" fmla="*/ 41995884 w 259"/>
                  <a:gd name="T27" fmla="*/ 103459046 h 228"/>
                  <a:gd name="T28" fmla="*/ 22768784 w 259"/>
                  <a:gd name="T29" fmla="*/ 91521449 h 22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59"/>
                  <a:gd name="T46" fmla="*/ 0 h 228"/>
                  <a:gd name="T47" fmla="*/ 259 w 259"/>
                  <a:gd name="T48" fmla="*/ 228 h 22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59" h="228">
                    <a:moveTo>
                      <a:pt x="45" y="184"/>
                    </a:moveTo>
                    <a:lnTo>
                      <a:pt x="19" y="92"/>
                    </a:lnTo>
                    <a:lnTo>
                      <a:pt x="0" y="48"/>
                    </a:lnTo>
                    <a:lnTo>
                      <a:pt x="3" y="12"/>
                    </a:lnTo>
                    <a:lnTo>
                      <a:pt x="51" y="0"/>
                    </a:lnTo>
                    <a:lnTo>
                      <a:pt x="91" y="3"/>
                    </a:lnTo>
                    <a:lnTo>
                      <a:pt x="135" y="52"/>
                    </a:lnTo>
                    <a:lnTo>
                      <a:pt x="163" y="108"/>
                    </a:lnTo>
                    <a:lnTo>
                      <a:pt x="203" y="152"/>
                    </a:lnTo>
                    <a:lnTo>
                      <a:pt x="259" y="208"/>
                    </a:lnTo>
                    <a:lnTo>
                      <a:pt x="211" y="228"/>
                    </a:lnTo>
                    <a:lnTo>
                      <a:pt x="155" y="204"/>
                    </a:lnTo>
                    <a:lnTo>
                      <a:pt x="115" y="192"/>
                    </a:lnTo>
                    <a:lnTo>
                      <a:pt x="83" y="208"/>
                    </a:lnTo>
                    <a:lnTo>
                      <a:pt x="45" y="184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zh-CN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70">
                <a:extLst>
                  <a:ext uri="{FF2B5EF4-FFF2-40B4-BE49-F238E27FC236}">
                    <a16:creationId xmlns:a16="http://schemas.microsoft.com/office/drawing/2014/main" id="{0FDB9411-06F5-4F2C-9665-AC9FF0956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1" y="2679"/>
                <a:ext cx="29" cy="53"/>
              </a:xfrm>
              <a:custGeom>
                <a:avLst/>
                <a:gdLst>
                  <a:gd name="T0" fmla="*/ 2030126 w 144"/>
                  <a:gd name="T1" fmla="*/ 91069222 h 264"/>
                  <a:gd name="T2" fmla="*/ 18271120 w 144"/>
                  <a:gd name="T3" fmla="*/ 64760317 h 264"/>
                  <a:gd name="T4" fmla="*/ 14210877 w 144"/>
                  <a:gd name="T5" fmla="*/ 36427686 h 264"/>
                  <a:gd name="T6" fmla="*/ 0 w 144"/>
                  <a:gd name="T7" fmla="*/ 17707742 h 264"/>
                  <a:gd name="T8" fmla="*/ 24361504 w 144"/>
                  <a:gd name="T9" fmla="*/ 0 h 264"/>
                  <a:gd name="T10" fmla="*/ 54813354 w 144"/>
                  <a:gd name="T11" fmla="*/ 20237607 h 264"/>
                  <a:gd name="T12" fmla="*/ 73084480 w 144"/>
                  <a:gd name="T13" fmla="*/ 50594008 h 264"/>
                  <a:gd name="T14" fmla="*/ 58873610 w 144"/>
                  <a:gd name="T15" fmla="*/ 93093012 h 264"/>
                  <a:gd name="T16" fmla="*/ 60903764 w 144"/>
                  <a:gd name="T17" fmla="*/ 123449367 h 264"/>
                  <a:gd name="T18" fmla="*/ 42632624 w 144"/>
                  <a:gd name="T19" fmla="*/ 133568213 h 264"/>
                  <a:gd name="T20" fmla="*/ 34512112 w 144"/>
                  <a:gd name="T21" fmla="*/ 109283046 h 264"/>
                  <a:gd name="T22" fmla="*/ 2030126 w 144"/>
                  <a:gd name="T23" fmla="*/ 91069222 h 2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4"/>
                  <a:gd name="T37" fmla="*/ 0 h 264"/>
                  <a:gd name="T38" fmla="*/ 144 w 144"/>
                  <a:gd name="T39" fmla="*/ 264 h 26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4" h="264">
                    <a:moveTo>
                      <a:pt x="4" y="180"/>
                    </a:moveTo>
                    <a:lnTo>
                      <a:pt x="36" y="128"/>
                    </a:lnTo>
                    <a:lnTo>
                      <a:pt x="28" y="72"/>
                    </a:lnTo>
                    <a:lnTo>
                      <a:pt x="0" y="35"/>
                    </a:lnTo>
                    <a:lnTo>
                      <a:pt x="48" y="0"/>
                    </a:lnTo>
                    <a:lnTo>
                      <a:pt x="108" y="40"/>
                    </a:lnTo>
                    <a:lnTo>
                      <a:pt x="144" y="100"/>
                    </a:lnTo>
                    <a:lnTo>
                      <a:pt x="116" y="184"/>
                    </a:lnTo>
                    <a:lnTo>
                      <a:pt x="120" y="244"/>
                    </a:lnTo>
                    <a:lnTo>
                      <a:pt x="84" y="264"/>
                    </a:lnTo>
                    <a:lnTo>
                      <a:pt x="68" y="216"/>
                    </a:lnTo>
                    <a:lnTo>
                      <a:pt x="4" y="18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zh-CN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3" name="Oval 25">
              <a:extLst>
                <a:ext uri="{FF2B5EF4-FFF2-40B4-BE49-F238E27FC236}">
                  <a16:creationId xmlns:a16="http://schemas.microsoft.com/office/drawing/2014/main" id="{21293D9F-1BEA-459D-BDA0-AD254F2C262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85810" y="3149687"/>
              <a:ext cx="108821" cy="10882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grpSp>
          <p:nvGrpSpPr>
            <p:cNvPr id="24" name="组合 62">
              <a:extLst>
                <a:ext uri="{FF2B5EF4-FFF2-40B4-BE49-F238E27FC236}">
                  <a16:creationId xmlns:a16="http://schemas.microsoft.com/office/drawing/2014/main" id="{EDBF86AF-BB31-4B34-BB53-8F301E7A7E3C}"/>
                </a:ext>
              </a:extLst>
            </p:cNvPr>
            <p:cNvGrpSpPr/>
            <p:nvPr/>
          </p:nvGrpSpPr>
          <p:grpSpPr>
            <a:xfrm>
              <a:off x="3659200" y="3562944"/>
              <a:ext cx="144000" cy="144000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26" name="椭圆 47">
                <a:extLst>
                  <a:ext uri="{FF2B5EF4-FFF2-40B4-BE49-F238E27FC236}">
                    <a16:creationId xmlns:a16="http://schemas.microsoft.com/office/drawing/2014/main" id="{79746DA0-1830-44A4-B219-EFE0AF013BEF}"/>
                  </a:ext>
                </a:extLst>
              </p:cNvPr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7" name="椭圆 48">
                <a:extLst>
                  <a:ext uri="{FF2B5EF4-FFF2-40B4-BE49-F238E27FC236}">
                    <a16:creationId xmlns:a16="http://schemas.microsoft.com/office/drawing/2014/main" id="{5A10F25D-0725-4451-AEBB-F342C98FC6CD}"/>
                  </a:ext>
                </a:extLst>
              </p:cNvPr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6" name="Content Placeholder 27">
            <a:extLst>
              <a:ext uri="{FF2B5EF4-FFF2-40B4-BE49-F238E27FC236}">
                <a16:creationId xmlns:a16="http://schemas.microsoft.com/office/drawing/2014/main" id="{2A3BB7C8-ECCE-4CF0-9C51-A6DD2186787E}"/>
              </a:ext>
            </a:extLst>
          </p:cNvPr>
          <p:cNvSpPr txBox="1">
            <a:spLocks/>
          </p:cNvSpPr>
          <p:nvPr/>
        </p:nvSpPr>
        <p:spPr>
          <a:xfrm>
            <a:off x="1777978" y="3020060"/>
            <a:ext cx="2071625" cy="38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Nakhon-Ratchasima</a:t>
            </a:r>
            <a:endParaRPr lang="en-AU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Content Placeholder 27">
            <a:extLst>
              <a:ext uri="{FF2B5EF4-FFF2-40B4-BE49-F238E27FC236}">
                <a16:creationId xmlns:a16="http://schemas.microsoft.com/office/drawing/2014/main" id="{5FB825E1-FCB9-4C57-9C23-DFFFAF9C02B6}"/>
              </a:ext>
            </a:extLst>
          </p:cNvPr>
          <p:cNvSpPr txBox="1">
            <a:spLocks/>
          </p:cNvSpPr>
          <p:nvPr/>
        </p:nvSpPr>
        <p:spPr>
          <a:xfrm>
            <a:off x="958476" y="3346061"/>
            <a:ext cx="1128716" cy="38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Bangkok</a:t>
            </a:r>
            <a:endParaRPr lang="en-AU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8" name="Picture 4" descr="à¸à¸¥à¸à¸²à¸£à¸à¹à¸à¸«à¸²à¸£à¸¹à¸à¸ à¸²à¸à¸ªà¸³à¸«à¸£à¸±à¸ Siam Photon">
            <a:extLst>
              <a:ext uri="{FF2B5EF4-FFF2-40B4-BE49-F238E27FC236}">
                <a16:creationId xmlns:a16="http://schemas.microsoft.com/office/drawing/2014/main" id="{54CB20B0-F317-4D27-91F2-3FF1B2F24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27" y="3859302"/>
            <a:ext cx="1296000" cy="77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Marker">
            <a:extLst>
              <a:ext uri="{FF2B5EF4-FFF2-40B4-BE49-F238E27FC236}">
                <a16:creationId xmlns:a16="http://schemas.microsoft.com/office/drawing/2014/main" id="{D005B9D5-6028-4036-A416-7A17A2E3D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9977" y="2810650"/>
            <a:ext cx="403803" cy="403803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7D66102-DDC4-4EBF-8B2B-CCFC9C9F5F13}"/>
              </a:ext>
            </a:extLst>
          </p:cNvPr>
          <p:cNvCxnSpPr>
            <a:cxnSpLocks/>
          </p:cNvCxnSpPr>
          <p:nvPr/>
        </p:nvCxnSpPr>
        <p:spPr>
          <a:xfrm flipH="1" flipV="1">
            <a:off x="2112738" y="3437161"/>
            <a:ext cx="691510" cy="609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BB664899-AD17-4A35-BF03-490ED83E5D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6118"/>
          <a:stretch/>
        </p:blipFill>
        <p:spPr>
          <a:xfrm>
            <a:off x="5072928" y="2266061"/>
            <a:ext cx="4415528" cy="216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Content Placeholder 36">
            <a:extLst>
              <a:ext uri="{FF2B5EF4-FFF2-40B4-BE49-F238E27FC236}">
                <a16:creationId xmlns:a16="http://schemas.microsoft.com/office/drawing/2014/main" id="{A349CD2C-7C68-491A-B940-FC5DCC0C8CAD}"/>
              </a:ext>
            </a:extLst>
          </p:cNvPr>
          <p:cNvSpPr txBox="1">
            <a:spLocks/>
          </p:cNvSpPr>
          <p:nvPr/>
        </p:nvSpPr>
        <p:spPr>
          <a:xfrm>
            <a:off x="3895407" y="4803712"/>
            <a:ext cx="6480000" cy="190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Thailand synchrotron research center under supervision of the Ministry of Science</a:t>
            </a:r>
            <a:r>
              <a:rPr lang="th-TH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Technology. </a:t>
            </a: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Located in the area of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Suranaree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University of Technology, approx. 265 km from Suvarnabhumi international airport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DD3EA3-86E0-487F-9E98-BCC65D064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F3B7E-AE10-47A2-A70A-3A433218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411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06848-EADE-4205-9FA4-6294EEFBE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us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4B4BD7-22B2-4244-8058-2444C58A9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CAE0E-EBE2-468F-81C5-4FEF2735A9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5663" y="2127250"/>
            <a:ext cx="2880000" cy="2773523"/>
          </a:xfrm>
          <a:ln w="28575">
            <a:solidFill>
              <a:srgbClr val="C4D600"/>
            </a:solidFill>
          </a:ln>
        </p:spPr>
        <p:txBody>
          <a:bodyPr>
            <a:normAutofit/>
          </a:bodyPr>
          <a:lstStyle/>
          <a:p>
            <a:pPr marL="28785" indent="0"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 a national research center with high efficiency in performing and promoting synchrotron research and development for sustainable development of Thailand</a:t>
            </a:r>
            <a:endParaRPr lang="th-TH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E546E3D-C18F-47CA-85DC-77506F1D13BF}"/>
              </a:ext>
            </a:extLst>
          </p:cNvPr>
          <p:cNvSpPr txBox="1">
            <a:spLocks/>
          </p:cNvSpPr>
          <p:nvPr/>
        </p:nvSpPr>
        <p:spPr>
          <a:xfrm>
            <a:off x="3692297" y="2127251"/>
            <a:ext cx="2911068" cy="4260850"/>
          </a:xfrm>
          <a:prstGeom prst="rect">
            <a:avLst/>
          </a:prstGeom>
          <a:ln w="28575">
            <a:solidFill>
              <a:srgbClr val="C4D6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Local</a:t>
            </a:r>
          </a:p>
          <a:p>
            <a:pPr marL="355600" indent="-215900">
              <a:spcBef>
                <a:spcPts val="0"/>
              </a:spcBef>
              <a:spcAft>
                <a:spcPts val="600"/>
              </a:spcAft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SRA</a:t>
            </a:r>
          </a:p>
          <a:p>
            <a:pPr marL="355600" indent="-215900">
              <a:spcBef>
                <a:spcPts val="0"/>
              </a:spcBef>
              <a:spcAft>
                <a:spcPts val="600"/>
              </a:spcAft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SATI</a:t>
            </a:r>
          </a:p>
          <a:p>
            <a:pPr marL="355600" indent="-215900">
              <a:spcBef>
                <a:spcPts val="0"/>
              </a:spcBef>
              <a:spcAft>
                <a:spcPts val="600"/>
              </a:spcAft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Workshops</a:t>
            </a:r>
          </a:p>
          <a:p>
            <a:pPr marL="355600" indent="-215900">
              <a:spcBef>
                <a:spcPts val="0"/>
              </a:spcBef>
              <a:spcAft>
                <a:spcPts val="600"/>
              </a:spcAft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Training</a:t>
            </a:r>
          </a:p>
          <a:p>
            <a:pPr marL="28785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South East Asia</a:t>
            </a:r>
          </a:p>
          <a:p>
            <a:pPr marL="355600" indent="-215900">
              <a:spcBef>
                <a:spcPts val="0"/>
              </a:spcBef>
              <a:spcAft>
                <a:spcPts val="600"/>
              </a:spcAft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SR2A</a:t>
            </a:r>
          </a:p>
          <a:p>
            <a:pPr marL="355600" indent="-215900">
              <a:spcBef>
                <a:spcPts val="0"/>
              </a:spcBef>
              <a:spcAft>
                <a:spcPts val="600"/>
              </a:spcAft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ASEAN Synchrotron Science Camp</a:t>
            </a:r>
          </a:p>
          <a:p>
            <a:pPr marL="355600" indent="-215900">
              <a:spcBef>
                <a:spcPts val="0"/>
              </a:spcBef>
              <a:spcAft>
                <a:spcPts val="600"/>
              </a:spcAft>
            </a:pP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ASEAN Workshop</a:t>
            </a:r>
          </a:p>
          <a:p>
            <a:pPr marL="28785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International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B1713E1-4AFF-4965-8809-6D39B136DE77}"/>
              </a:ext>
            </a:extLst>
          </p:cNvPr>
          <p:cNvSpPr txBox="1">
            <a:spLocks/>
          </p:cNvSpPr>
          <p:nvPr/>
        </p:nvSpPr>
        <p:spPr>
          <a:xfrm>
            <a:off x="6840000" y="2127250"/>
            <a:ext cx="3600000" cy="3685550"/>
          </a:xfrm>
          <a:prstGeom prst="rect">
            <a:avLst/>
          </a:prstGeom>
          <a:ln w="28575">
            <a:solidFill>
              <a:srgbClr val="C4D6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Spring-8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NSRRC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CERN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DESY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ESRF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Daresbury Laboratory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Diamond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Australian Synchrotron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etc.</a:t>
            </a: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785" indent="0">
              <a:buNone/>
            </a:pPr>
            <a:endParaRPr lang="en-US" sz="2000" dirty="0">
              <a:solidFill>
                <a:srgbClr val="00A3E0"/>
              </a:solidFill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1ED9181-E344-4B9D-AFEC-6D6188A88ABD}"/>
              </a:ext>
            </a:extLst>
          </p:cNvPr>
          <p:cNvSpPr txBox="1">
            <a:spLocks/>
          </p:cNvSpPr>
          <p:nvPr/>
        </p:nvSpPr>
        <p:spPr>
          <a:xfrm>
            <a:off x="575663" y="1562100"/>
            <a:ext cx="2880000" cy="509100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buFont typeface="Wingdings" panose="05000000000000000000" pitchFamily="2" charset="2"/>
              <a:buNone/>
            </a:pPr>
            <a:r>
              <a:rPr lang="en-US" sz="2000" dirty="0">
                <a:solidFill>
                  <a:srgbClr val="00A3E0"/>
                </a:solidFill>
              </a:rPr>
              <a:t>Vision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834711F-E587-4232-BCE0-8FB1FD0299E4}"/>
              </a:ext>
            </a:extLst>
          </p:cNvPr>
          <p:cNvSpPr txBox="1">
            <a:spLocks/>
          </p:cNvSpPr>
          <p:nvPr/>
        </p:nvSpPr>
        <p:spPr>
          <a:xfrm>
            <a:off x="3692297" y="1562100"/>
            <a:ext cx="2911068" cy="509100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buNone/>
            </a:pPr>
            <a:r>
              <a:rPr lang="en-US" sz="2000" dirty="0">
                <a:solidFill>
                  <a:srgbClr val="00A3E0"/>
                </a:solidFill>
              </a:rPr>
              <a:t>Target Groups</a:t>
            </a:r>
            <a:endParaRPr lang="en-AU" sz="2000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DA97EB-92EA-4891-A7D3-B58ADFFF0C98}"/>
              </a:ext>
            </a:extLst>
          </p:cNvPr>
          <p:cNvSpPr txBox="1">
            <a:spLocks/>
          </p:cNvSpPr>
          <p:nvPr/>
        </p:nvSpPr>
        <p:spPr>
          <a:xfrm>
            <a:off x="6839999" y="1562100"/>
            <a:ext cx="3600000" cy="509100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buNone/>
            </a:pPr>
            <a:r>
              <a:rPr lang="en-US" sz="2000" dirty="0">
                <a:solidFill>
                  <a:srgbClr val="00A3E0"/>
                </a:solidFill>
              </a:rPr>
              <a:t>International Help &amp; Support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785" indent="0">
              <a:buNone/>
            </a:pPr>
            <a:endParaRPr lang="en-US" sz="2000" dirty="0">
              <a:solidFill>
                <a:srgbClr val="00A3E0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5B1F256-053D-470E-B893-7C489B251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33E41-F535-4E36-BB16-3A30002D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8122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8DD205-13E5-430C-9014-A884B3B8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</a:t>
            </a:fld>
            <a:endParaRPr lang="en-AU" dirty="0"/>
          </a:p>
        </p:txBody>
      </p:sp>
      <p:pic>
        <p:nvPicPr>
          <p:cNvPr id="9218" name="Picture 2" descr="awxrf2018">
            <a:extLst>
              <a:ext uri="{FF2B5EF4-FFF2-40B4-BE49-F238E27FC236}">
                <a16:creationId xmlns:a16="http://schemas.microsoft.com/office/drawing/2014/main" id="{8BC4F89C-0CC6-4F80-8326-FA34AA31E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41" y="4655348"/>
            <a:ext cx="5414977" cy="194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WXTMl banner10">
            <a:extLst>
              <a:ext uri="{FF2B5EF4-FFF2-40B4-BE49-F238E27FC236}">
                <a16:creationId xmlns:a16="http://schemas.microsoft.com/office/drawing/2014/main" id="{922FE9E1-0280-41CB-B67B-A28E702FD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42" y="381000"/>
            <a:ext cx="5414976" cy="194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awpx">
            <a:extLst>
              <a:ext uri="{FF2B5EF4-FFF2-40B4-BE49-F238E27FC236}">
                <a16:creationId xmlns:a16="http://schemas.microsoft.com/office/drawing/2014/main" id="{5736B50F-C3DA-47F7-8A84-66A1EE52B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43" y="2518174"/>
            <a:ext cx="5414975" cy="194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08F2DE-34E1-4F31-921A-0A73AF535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AB50D-DC84-4874-ABB1-E904B2AD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4077397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E977A-380B-4D5A-97A4-EB23DEB5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Siam Photon Source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FFE339-228E-48E6-8470-06CBE12B3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5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5C4EC-AC89-411C-93DE-ECD15A76C9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1440000"/>
            <a:ext cx="9720000" cy="592000"/>
          </a:xfrm>
        </p:spPr>
        <p:txBody>
          <a:bodyPr/>
          <a:lstStyle/>
          <a:p>
            <a:pPr marL="28785" indent="0">
              <a:buNone/>
            </a:pPr>
            <a:r>
              <a:rPr lang="en-US" sz="2400" dirty="0">
                <a:solidFill>
                  <a:srgbClr val="00A3E0"/>
                </a:solidFill>
              </a:rPr>
              <a:t>Present Status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(May 2018)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9D3A95D-A3BF-4436-AB6F-22F78E040F8F}"/>
              </a:ext>
            </a:extLst>
          </p:cNvPr>
          <p:cNvSpPr txBox="1">
            <a:spLocks/>
          </p:cNvSpPr>
          <p:nvPr/>
        </p:nvSpPr>
        <p:spPr>
          <a:xfrm>
            <a:off x="648000" y="2273600"/>
            <a:ext cx="3263600" cy="2215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US" sz="2000" dirty="0">
                <a:solidFill>
                  <a:srgbClr val="C4D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ring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Decay mode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Electron energy = 1.2 GeV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max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 150 mA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Emittance = 61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nm.rad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F14F2BB-C18D-4461-AFD7-E7C780249680}"/>
              </a:ext>
            </a:extLst>
          </p:cNvPr>
          <p:cNvSpPr txBox="1">
            <a:spLocks/>
          </p:cNvSpPr>
          <p:nvPr/>
        </p:nvSpPr>
        <p:spPr>
          <a:xfrm>
            <a:off x="648000" y="4961712"/>
            <a:ext cx="6227462" cy="118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US" sz="2000" dirty="0">
                <a:solidFill>
                  <a:srgbClr val="C4D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Beamlines and End stations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 beamlines with total of 12 end stations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F7157B-19C9-4225-BDFC-FBEA2ADFE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731" y="475787"/>
            <a:ext cx="7142463" cy="639220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E6E8223-C013-4C18-AE53-C72233E8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8BAB63A-E831-4BB7-A89C-3A32D8F6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54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9B9C3-C803-4BBC-AAAD-7915ADE7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Siam Photon Source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DF5586-B20B-42B1-AC49-544238260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6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669DBE-EC33-4559-A478-4298D0D558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1440000"/>
            <a:ext cx="9720000" cy="552923"/>
          </a:xfrm>
        </p:spPr>
        <p:txBody>
          <a:bodyPr>
            <a:normAutofit/>
          </a:bodyPr>
          <a:lstStyle/>
          <a:p>
            <a:pPr marL="28785" indent="0">
              <a:buNone/>
            </a:pPr>
            <a:r>
              <a:rPr lang="en-US" sz="2400" dirty="0">
                <a:solidFill>
                  <a:srgbClr val="00A3E0"/>
                </a:solidFill>
              </a:rPr>
              <a:t>Beam Service and Machine Shutdown</a:t>
            </a:r>
            <a:endParaRPr lang="en-AU" sz="2400" dirty="0">
              <a:solidFill>
                <a:srgbClr val="00A3E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53C420-155B-46A7-AAE4-3D91AFFA07B4}"/>
              </a:ext>
            </a:extLst>
          </p:cNvPr>
          <p:cNvGrpSpPr>
            <a:grpSpLocks noChangeAspect="1"/>
          </p:cNvGrpSpPr>
          <p:nvPr/>
        </p:nvGrpSpPr>
        <p:grpSpPr>
          <a:xfrm>
            <a:off x="1752089" y="2735694"/>
            <a:ext cx="3240000" cy="3241270"/>
            <a:chOff x="1799999" y="2880000"/>
            <a:chExt cx="2160002" cy="216084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13F74F6-883A-4AA0-AC9C-B980B5CF188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0000" y="2880000"/>
              <a:ext cx="2160000" cy="2160000"/>
              <a:chOff x="1800000" y="2880000"/>
              <a:chExt cx="2160000" cy="2160000"/>
            </a:xfrm>
          </p:grpSpPr>
          <p:sp>
            <p:nvSpPr>
              <p:cNvPr id="6" name="Partial Circle 5">
                <a:extLst>
                  <a:ext uri="{FF2B5EF4-FFF2-40B4-BE49-F238E27FC236}">
                    <a16:creationId xmlns:a16="http://schemas.microsoft.com/office/drawing/2014/main" id="{AA5BB4A5-F3B3-467C-9290-B12D1FDCFB07}"/>
                  </a:ext>
                </a:extLst>
              </p:cNvPr>
              <p:cNvSpPr/>
              <p:nvPr/>
            </p:nvSpPr>
            <p:spPr>
              <a:xfrm>
                <a:off x="1800000" y="2880000"/>
                <a:ext cx="2160000" cy="2160000"/>
              </a:xfrm>
              <a:prstGeom prst="pie">
                <a:avLst>
                  <a:gd name="adj1" fmla="val 15924688"/>
                  <a:gd name="adj2" fmla="val 3773525"/>
                </a:avLst>
              </a:prstGeom>
              <a:solidFill>
                <a:srgbClr val="00A3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Partial Circle 4">
                <a:extLst>
                  <a:ext uri="{FF2B5EF4-FFF2-40B4-BE49-F238E27FC236}">
                    <a16:creationId xmlns:a16="http://schemas.microsoft.com/office/drawing/2014/main" id="{2C02DA5F-AAD7-4D24-9BD4-FE71417A98C6}"/>
                  </a:ext>
                </a:extLst>
              </p:cNvPr>
              <p:cNvSpPr/>
              <p:nvPr/>
            </p:nvSpPr>
            <p:spPr>
              <a:xfrm rot="795687">
                <a:off x="1800000" y="2880000"/>
                <a:ext cx="2160000" cy="2160000"/>
              </a:xfrm>
              <a:prstGeom prst="pie">
                <a:avLst>
                  <a:gd name="adj1" fmla="val 8135091"/>
                  <a:gd name="adj2" fmla="val 15453117"/>
                </a:avLst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Partial Circle 6">
              <a:extLst>
                <a:ext uri="{FF2B5EF4-FFF2-40B4-BE49-F238E27FC236}">
                  <a16:creationId xmlns:a16="http://schemas.microsoft.com/office/drawing/2014/main" id="{C7821A6C-C175-45A4-9C65-38C7E03E81B7}"/>
                </a:ext>
              </a:extLst>
            </p:cNvPr>
            <p:cNvSpPr/>
            <p:nvPr/>
          </p:nvSpPr>
          <p:spPr>
            <a:xfrm rot="19735345">
              <a:off x="1800000" y="2880000"/>
              <a:ext cx="2160000" cy="2160000"/>
            </a:xfrm>
            <a:prstGeom prst="pie">
              <a:avLst>
                <a:gd name="adj1" fmla="val 5402985"/>
                <a:gd name="adj2" fmla="val 10801631"/>
              </a:avLst>
            </a:prstGeom>
            <a:solidFill>
              <a:srgbClr val="888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19" name="Partial Circle 18">
              <a:extLst>
                <a:ext uri="{FF2B5EF4-FFF2-40B4-BE49-F238E27FC236}">
                  <a16:creationId xmlns:a16="http://schemas.microsoft.com/office/drawing/2014/main" id="{7321F80E-DE9F-4229-BC84-2E87E859EF15}"/>
                </a:ext>
              </a:extLst>
            </p:cNvPr>
            <p:cNvSpPr/>
            <p:nvPr/>
          </p:nvSpPr>
          <p:spPr>
            <a:xfrm rot="19735345">
              <a:off x="1800001" y="2880000"/>
              <a:ext cx="2160000" cy="2160000"/>
            </a:xfrm>
            <a:prstGeom prst="pie">
              <a:avLst>
                <a:gd name="adj1" fmla="val 17696860"/>
                <a:gd name="adj2" fmla="val 18413388"/>
              </a:avLst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2B2D9969-A72A-4718-A6A3-866ED261152B}"/>
                </a:ext>
              </a:extLst>
            </p:cNvPr>
            <p:cNvSpPr/>
            <p:nvPr/>
          </p:nvSpPr>
          <p:spPr>
            <a:xfrm rot="19735345">
              <a:off x="1799999" y="2880848"/>
              <a:ext cx="2160000" cy="2160000"/>
            </a:xfrm>
            <a:prstGeom prst="pie">
              <a:avLst>
                <a:gd name="adj1" fmla="val 2364656"/>
                <a:gd name="adj2" fmla="val 2922028"/>
              </a:avLst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  <p:sp>
        <p:nvSpPr>
          <p:cNvPr id="13" name="Callout: Bent Line 12">
            <a:extLst>
              <a:ext uri="{FF2B5EF4-FFF2-40B4-BE49-F238E27FC236}">
                <a16:creationId xmlns:a16="http://schemas.microsoft.com/office/drawing/2014/main" id="{15C4584A-3AB0-4046-AE14-2F1C584AF63F}"/>
              </a:ext>
            </a:extLst>
          </p:cNvPr>
          <p:cNvSpPr/>
          <p:nvPr/>
        </p:nvSpPr>
        <p:spPr>
          <a:xfrm>
            <a:off x="5326534" y="2929647"/>
            <a:ext cx="1440000" cy="288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4856"/>
              <a:gd name="adj6" fmla="val -66193"/>
            </a:avLst>
          </a:prstGeom>
          <a:solidFill>
            <a:srgbClr val="00A3E0"/>
          </a:solidFill>
          <a:ln w="28575">
            <a:solidFill>
              <a:srgbClr val="00A3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Round-1</a:t>
            </a:r>
            <a:endParaRPr lang="en-AU" sz="1600" dirty="0">
              <a:solidFill>
                <a:schemeClr val="bg1">
                  <a:lumMod val="95000"/>
                </a:schemeClr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4" name="Callout: Bent Line 13">
            <a:extLst>
              <a:ext uri="{FF2B5EF4-FFF2-40B4-BE49-F238E27FC236}">
                <a16:creationId xmlns:a16="http://schemas.microsoft.com/office/drawing/2014/main" id="{08AE2796-7889-45A3-8043-7EFA1FFE6846}"/>
              </a:ext>
            </a:extLst>
          </p:cNvPr>
          <p:cNvSpPr/>
          <p:nvPr/>
        </p:nvSpPr>
        <p:spPr>
          <a:xfrm>
            <a:off x="374785" y="2655457"/>
            <a:ext cx="1440000" cy="288000"/>
          </a:xfrm>
          <a:prstGeom prst="borderCallout2">
            <a:avLst>
              <a:gd name="adj1" fmla="val 15735"/>
              <a:gd name="adj2" fmla="val 106921"/>
              <a:gd name="adj3" fmla="val 15735"/>
              <a:gd name="adj4" fmla="val 122316"/>
              <a:gd name="adj5" fmla="val 165180"/>
              <a:gd name="adj6" fmla="val 171129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Round-2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5" name="Callout: Bent Line 14">
            <a:extLst>
              <a:ext uri="{FF2B5EF4-FFF2-40B4-BE49-F238E27FC236}">
                <a16:creationId xmlns:a16="http://schemas.microsoft.com/office/drawing/2014/main" id="{40C0FB49-7659-4BC5-888B-149229BA1126}"/>
              </a:ext>
            </a:extLst>
          </p:cNvPr>
          <p:cNvSpPr/>
          <p:nvPr/>
        </p:nvSpPr>
        <p:spPr>
          <a:xfrm>
            <a:off x="374785" y="5961721"/>
            <a:ext cx="1440000" cy="288000"/>
          </a:xfrm>
          <a:prstGeom prst="borderCallout2">
            <a:avLst>
              <a:gd name="adj1" fmla="val 15735"/>
              <a:gd name="adj2" fmla="val 106921"/>
              <a:gd name="adj3" fmla="val 15735"/>
              <a:gd name="adj4" fmla="val 122316"/>
              <a:gd name="adj5" fmla="val -121252"/>
              <a:gd name="adj6" fmla="val 182146"/>
            </a:avLst>
          </a:prstGeom>
          <a:solidFill>
            <a:srgbClr val="888B8D"/>
          </a:solidFill>
          <a:ln w="28575">
            <a:solidFill>
              <a:srgbClr val="888B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Shutdown</a:t>
            </a:r>
            <a:endParaRPr lang="en-AU" dirty="0">
              <a:solidFill>
                <a:schemeClr val="bg1">
                  <a:lumMod val="95000"/>
                </a:schemeClr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C779D9-BB58-4516-8E62-BB014D0B108F}"/>
              </a:ext>
            </a:extLst>
          </p:cNvPr>
          <p:cNvSpPr txBox="1"/>
          <p:nvPr/>
        </p:nvSpPr>
        <p:spPr>
          <a:xfrm>
            <a:off x="3382224" y="3878230"/>
            <a:ext cx="1547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JAN - MAY</a:t>
            </a:r>
            <a:endParaRPr lang="en-AU" sz="1600" dirty="0">
              <a:solidFill>
                <a:schemeClr val="bg1"/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7CC182-3420-4A3A-9E0C-5B7627A884D3}"/>
              </a:ext>
            </a:extLst>
          </p:cNvPr>
          <p:cNvSpPr txBox="1"/>
          <p:nvPr/>
        </p:nvSpPr>
        <p:spPr>
          <a:xfrm>
            <a:off x="2282032" y="5147664"/>
            <a:ext cx="1547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JUN - AUG</a:t>
            </a:r>
            <a:endParaRPr lang="en-AU" sz="1600" dirty="0">
              <a:solidFill>
                <a:schemeClr val="bg1"/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6CAA8C-1BA6-4A57-B864-86F4952BE318}"/>
              </a:ext>
            </a:extLst>
          </p:cNvPr>
          <p:cNvSpPr txBox="1"/>
          <p:nvPr/>
        </p:nvSpPr>
        <p:spPr>
          <a:xfrm>
            <a:off x="1824918" y="4005128"/>
            <a:ext cx="1547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SEP - DEC</a:t>
            </a:r>
            <a:endParaRPr lang="en-AU" sz="1600" dirty="0">
              <a:solidFill>
                <a:schemeClr val="bg1"/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27" name="Callout: Bent Line 26">
            <a:extLst>
              <a:ext uri="{FF2B5EF4-FFF2-40B4-BE49-F238E27FC236}">
                <a16:creationId xmlns:a16="http://schemas.microsoft.com/office/drawing/2014/main" id="{C0FBBD96-7E75-4E4B-836D-9F9481D84F19}"/>
              </a:ext>
            </a:extLst>
          </p:cNvPr>
          <p:cNvSpPr/>
          <p:nvPr/>
        </p:nvSpPr>
        <p:spPr>
          <a:xfrm>
            <a:off x="4018157" y="2256605"/>
            <a:ext cx="1440000" cy="288000"/>
          </a:xfrm>
          <a:prstGeom prst="borderCallout2">
            <a:avLst>
              <a:gd name="adj1" fmla="val 18750"/>
              <a:gd name="adj2" fmla="val -8333"/>
              <a:gd name="adj3" fmla="val 18749"/>
              <a:gd name="adj4" fmla="val -19421"/>
              <a:gd name="adj5" fmla="val 198411"/>
              <a:gd name="adj6" fmla="val -46031"/>
            </a:avLst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Holiday</a:t>
            </a:r>
            <a:endParaRPr lang="en-AU" sz="1400" dirty="0">
              <a:solidFill>
                <a:schemeClr val="bg1">
                  <a:lumMod val="95000"/>
                </a:schemeClr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28" name="Callout: Bent Line 27">
            <a:extLst>
              <a:ext uri="{FF2B5EF4-FFF2-40B4-BE49-F238E27FC236}">
                <a16:creationId xmlns:a16="http://schemas.microsoft.com/office/drawing/2014/main" id="{C4C5BF22-9212-4DB5-A95A-63E8C89A4D94}"/>
              </a:ext>
            </a:extLst>
          </p:cNvPr>
          <p:cNvSpPr/>
          <p:nvPr/>
        </p:nvSpPr>
        <p:spPr>
          <a:xfrm>
            <a:off x="5648927" y="3759507"/>
            <a:ext cx="1440000" cy="288000"/>
          </a:xfrm>
          <a:prstGeom prst="borderCallout2">
            <a:avLst>
              <a:gd name="adj1" fmla="val 18750"/>
              <a:gd name="adj2" fmla="val -8333"/>
              <a:gd name="adj3" fmla="val 18749"/>
              <a:gd name="adj4" fmla="val -19421"/>
              <a:gd name="adj5" fmla="val 300851"/>
              <a:gd name="adj6" fmla="val -65909"/>
            </a:avLst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Kanit Medium" panose="00000600000000000000" pitchFamily="2" charset="-34"/>
                <a:cs typeface="Kanit Medium" panose="00000600000000000000" pitchFamily="2" charset="-34"/>
              </a:rPr>
              <a:t>Holiday</a:t>
            </a:r>
            <a:endParaRPr lang="en-AU" sz="1400" dirty="0">
              <a:solidFill>
                <a:schemeClr val="bg1">
                  <a:lumMod val="95000"/>
                </a:schemeClr>
              </a:solidFill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2E2A996-A148-48CE-B9D6-E0F7690940BB}"/>
              </a:ext>
            </a:extLst>
          </p:cNvPr>
          <p:cNvGrpSpPr/>
          <p:nvPr/>
        </p:nvGrpSpPr>
        <p:grpSpPr>
          <a:xfrm>
            <a:off x="8108947" y="3030152"/>
            <a:ext cx="1800000" cy="1800000"/>
            <a:chOff x="8338593" y="1990297"/>
            <a:chExt cx="1800000" cy="18000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B818EF4-EB48-4CFE-8A9D-0F41A72C1572}"/>
                </a:ext>
              </a:extLst>
            </p:cNvPr>
            <p:cNvSpPr/>
            <p:nvPr/>
          </p:nvSpPr>
          <p:spPr>
            <a:xfrm>
              <a:off x="8338593" y="1990297"/>
              <a:ext cx="1800000" cy="1800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Partial Circle 29">
              <a:extLst>
                <a:ext uri="{FF2B5EF4-FFF2-40B4-BE49-F238E27FC236}">
                  <a16:creationId xmlns:a16="http://schemas.microsoft.com/office/drawing/2014/main" id="{EE65FAE3-1587-41C0-9148-4C62D78FBCF1}"/>
                </a:ext>
              </a:extLst>
            </p:cNvPr>
            <p:cNvSpPr/>
            <p:nvPr/>
          </p:nvSpPr>
          <p:spPr>
            <a:xfrm>
              <a:off x="8338593" y="1990297"/>
              <a:ext cx="1800000" cy="1800000"/>
            </a:xfrm>
            <a:prstGeom prst="pie">
              <a:avLst>
                <a:gd name="adj1" fmla="val 8112182"/>
                <a:gd name="adj2" fmla="val 9477020"/>
              </a:avLst>
            </a:prstGeom>
            <a:solidFill>
              <a:srgbClr val="888B8D">
                <a:alpha val="50000"/>
              </a:srgb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  <p:sp>
        <p:nvSpPr>
          <p:cNvPr id="41" name="Callout: Bent Line 40">
            <a:extLst>
              <a:ext uri="{FF2B5EF4-FFF2-40B4-BE49-F238E27FC236}">
                <a16:creationId xmlns:a16="http://schemas.microsoft.com/office/drawing/2014/main" id="{D7EF9183-1D8B-48B5-96DA-010C1F4D1886}"/>
              </a:ext>
            </a:extLst>
          </p:cNvPr>
          <p:cNvSpPr/>
          <p:nvPr/>
        </p:nvSpPr>
        <p:spPr>
          <a:xfrm flipH="1">
            <a:off x="5595806" y="5257614"/>
            <a:ext cx="1891608" cy="288000"/>
          </a:xfrm>
          <a:prstGeom prst="borderCallout2">
            <a:avLst>
              <a:gd name="adj1" fmla="val -29757"/>
              <a:gd name="adj2" fmla="val 6076"/>
              <a:gd name="adj3" fmla="val -100653"/>
              <a:gd name="adj4" fmla="val -1035"/>
              <a:gd name="adj5" fmla="val -286998"/>
              <a:gd name="adj6" fmla="val -39456"/>
            </a:avLst>
          </a:prstGeom>
          <a:solidFill>
            <a:srgbClr val="FF0000">
              <a:alpha val="50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latin typeface="Kanit" panose="00000500000000000000" pitchFamily="2" charset="-34"/>
                <a:cs typeface="Kanit" panose="00000500000000000000" pitchFamily="2" charset="-34"/>
              </a:rPr>
              <a:t>8.00 am – 9:00 am</a:t>
            </a:r>
            <a:endParaRPr lang="en-AU" sz="1400" dirty="0"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42" name="Callout: Bent Line 41">
            <a:extLst>
              <a:ext uri="{FF2B5EF4-FFF2-40B4-BE49-F238E27FC236}">
                <a16:creationId xmlns:a16="http://schemas.microsoft.com/office/drawing/2014/main" id="{8B10E600-BFF6-446D-B862-52B2745AB24A}"/>
              </a:ext>
            </a:extLst>
          </p:cNvPr>
          <p:cNvSpPr/>
          <p:nvPr/>
        </p:nvSpPr>
        <p:spPr>
          <a:xfrm flipH="1">
            <a:off x="5924227" y="5759775"/>
            <a:ext cx="1891608" cy="288000"/>
          </a:xfrm>
          <a:prstGeom prst="borderCallout2">
            <a:avLst>
              <a:gd name="adj1" fmla="val -30096"/>
              <a:gd name="adj2" fmla="val 5302"/>
              <a:gd name="adj3" fmla="val -130842"/>
              <a:gd name="adj4" fmla="val 5162"/>
              <a:gd name="adj5" fmla="val -454907"/>
              <a:gd name="adj6" fmla="val -25614"/>
            </a:avLst>
          </a:prstGeom>
          <a:solidFill>
            <a:srgbClr val="FF0000">
              <a:alpha val="50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latin typeface="Kanit" panose="00000500000000000000" pitchFamily="2" charset="-34"/>
                <a:cs typeface="Kanit" panose="00000500000000000000" pitchFamily="2" charset="-34"/>
              </a:rPr>
              <a:t>8.00 am – 9:00 am</a:t>
            </a:r>
            <a:endParaRPr lang="en-AU" sz="1400" dirty="0"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D1EAC43-7037-456B-BF79-B7865381B390}"/>
              </a:ext>
            </a:extLst>
          </p:cNvPr>
          <p:cNvSpPr txBox="1"/>
          <p:nvPr/>
        </p:nvSpPr>
        <p:spPr>
          <a:xfrm>
            <a:off x="8911664" y="3405930"/>
            <a:ext cx="1663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Kanit" panose="00000500000000000000" pitchFamily="2" charset="-34"/>
                <a:cs typeface="Kanit" panose="00000500000000000000" pitchFamily="2" charset="-34"/>
              </a:rPr>
              <a:t>11 </a:t>
            </a:r>
            <a:r>
              <a:rPr lang="en-US" sz="1600" dirty="0" err="1">
                <a:latin typeface="Kanit" panose="00000500000000000000" pitchFamily="2" charset="-34"/>
                <a:cs typeface="Kanit" panose="00000500000000000000" pitchFamily="2" charset="-34"/>
              </a:rPr>
              <a:t>hrs</a:t>
            </a:r>
            <a:r>
              <a:rPr lang="en-US" sz="1600" dirty="0">
                <a:latin typeface="Kanit" panose="00000500000000000000" pitchFamily="2" charset="-34"/>
                <a:cs typeface="Kanit" panose="00000500000000000000" pitchFamily="2" charset="-34"/>
              </a:rPr>
              <a:t> / shift</a:t>
            </a:r>
            <a:endParaRPr lang="en-AU" sz="1600" dirty="0"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6D6A327-731C-4154-B21B-19BD55605EBD}"/>
              </a:ext>
            </a:extLst>
          </p:cNvPr>
          <p:cNvSpPr txBox="1"/>
          <p:nvPr/>
        </p:nvSpPr>
        <p:spPr>
          <a:xfrm>
            <a:off x="8174295" y="5458080"/>
            <a:ext cx="223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Beam Injection</a:t>
            </a:r>
            <a:endParaRPr lang="en-AU" dirty="0">
              <a:solidFill>
                <a:srgbClr val="FF000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38B8DF91-D648-40D5-9648-1F5FFC8BA22F}"/>
              </a:ext>
            </a:extLst>
          </p:cNvPr>
          <p:cNvSpPr/>
          <p:nvPr/>
        </p:nvSpPr>
        <p:spPr>
          <a:xfrm>
            <a:off x="8001000" y="5316941"/>
            <a:ext cx="143252" cy="658751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C567C41-3B63-4F46-8AD6-35FBB7A2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C9DEB89-8647-4C2A-A69F-ECAB2C946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7270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0BB7-3DD9-4F57-96C7-A6404D44E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Siam Photon Source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A221B-32DA-4719-BBCC-DC456587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D0BC04-D533-4932-B7EF-7C1CEF987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6DED8-50F3-4913-9796-BE6F984D6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7</a:t>
            </a:fld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CA7D9B-FD0D-4AB8-8FC9-BD0C166E70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" t="5472" r="8294"/>
          <a:stretch/>
        </p:blipFill>
        <p:spPr bwMode="auto">
          <a:xfrm>
            <a:off x="1534927" y="2176477"/>
            <a:ext cx="7744996" cy="41874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0651100B-FA3E-4E4B-BF86-5D2A5F3BF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425" y="1212350"/>
            <a:ext cx="110156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1BC9F4-8217-422B-82F9-0A75EA66F969}"/>
              </a:ext>
            </a:extLst>
          </p:cNvPr>
          <p:cNvSpPr/>
          <p:nvPr/>
        </p:nvSpPr>
        <p:spPr>
          <a:xfrm>
            <a:off x="431515" y="1412122"/>
            <a:ext cx="101524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rgbClr val="00A3E0"/>
                </a:solidFill>
                <a:latin typeface="Kanit" panose="00000500000000000000" pitchFamily="2" charset="-34"/>
                <a:ea typeface="Times New Roman" panose="02020603050405020304" pitchFamily="18" charset="0"/>
                <a:cs typeface="Kanit" panose="00000500000000000000" pitchFamily="2" charset="-34"/>
              </a:rPr>
              <a:t>Number of annual Siam Photon Source users and publication during 2003-2017</a:t>
            </a:r>
            <a:endParaRPr lang="en-AU" sz="1600" dirty="0">
              <a:solidFill>
                <a:srgbClr val="00A3E0"/>
              </a:solidFill>
              <a:latin typeface="Kanit" panose="00000500000000000000" pitchFamily="2" charset="-34"/>
              <a:ea typeface="Times New Roman" panose="02020603050405020304" pitchFamily="18" charset="0"/>
              <a:cs typeface="Kanit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952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3DB2-9BB2-4DF2-A2B9-B1351816C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Siam Photon Source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21992-BCD7-4962-9388-F73F43326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04782D-E537-4E83-99C9-B141E9C50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6B7C8-3A76-4901-9DE3-E4B060DA1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8</a:t>
            </a:fld>
            <a:endParaRPr lang="en-AU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90FF104-D605-4183-928A-44725DB501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887015"/>
              </p:ext>
            </p:extLst>
          </p:nvPr>
        </p:nvGraphicFramePr>
        <p:xfrm>
          <a:off x="1315093" y="1224985"/>
          <a:ext cx="7337205" cy="5651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Graph" r:id="rId3" imgW="2909062" imgH="2230200" progId="Origin50.Graph">
                  <p:embed/>
                </p:oleObj>
              </mc:Choice>
              <mc:Fallback>
                <p:oleObj name="Graph" r:id="rId3" imgW="2909062" imgH="2230200" progId="Origin50.Graph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0FE4EDA9-2663-4414-A3CB-7F0613D160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5093" y="1224985"/>
                        <a:ext cx="7337205" cy="56510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DCC693F3-8424-4A40-8830-23370962F4E1}"/>
              </a:ext>
            </a:extLst>
          </p:cNvPr>
          <p:cNvSpPr/>
          <p:nvPr/>
        </p:nvSpPr>
        <p:spPr>
          <a:xfrm>
            <a:off x="431588" y="1347622"/>
            <a:ext cx="101524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AU" sz="1600" dirty="0">
                <a:solidFill>
                  <a:srgbClr val="00A3E0"/>
                </a:solidFill>
                <a:latin typeface="Kanit" panose="00000500000000000000" pitchFamily="2" charset="-34"/>
                <a:ea typeface="Times New Roman" panose="02020603050405020304" pitchFamily="18" charset="0"/>
                <a:cs typeface="Kanit" panose="00000500000000000000" pitchFamily="2" charset="-34"/>
              </a:rPr>
              <a:t>Frequency of utilization on different classes of materials in published research during 2015-2017.</a:t>
            </a:r>
          </a:p>
        </p:txBody>
      </p:sp>
    </p:spTree>
    <p:extLst>
      <p:ext uri="{BB962C8B-B14F-4D97-AF65-F5344CB8AC3E}">
        <p14:creationId xmlns:p14="http://schemas.microsoft.com/office/powerpoint/2010/main" val="224506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DE4B1-C476-47AA-949A-A9CC38ED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Siam Photon Source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67EDD-1EFA-4084-BE60-025ED364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9</a:t>
            </a:fld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8F1512-4C80-4B58-94F9-6E333D65EE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050" y="1590220"/>
            <a:ext cx="9000000" cy="3763080"/>
          </a:xfrm>
          <a:prstGeom prst="rect">
            <a:avLst/>
          </a:prstGeom>
          <a:effectLst/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61B52C1-A113-478B-9C2E-040F0417F061}"/>
              </a:ext>
            </a:extLst>
          </p:cNvPr>
          <p:cNvSpPr/>
          <p:nvPr/>
        </p:nvSpPr>
        <p:spPr>
          <a:xfrm>
            <a:off x="5977890" y="3054752"/>
            <a:ext cx="2712720" cy="83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1.2 GeV Storage Ring</a:t>
            </a:r>
          </a:p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81.3m Circumference</a:t>
            </a:r>
          </a:p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24 BPM</a:t>
            </a:r>
            <a:endParaRPr lang="en-AU" sz="14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07918C-7F38-4CCB-BDA2-B0CEFCF9E979}"/>
              </a:ext>
            </a:extLst>
          </p:cNvPr>
          <p:cNvSpPr/>
          <p:nvPr/>
        </p:nvSpPr>
        <p:spPr>
          <a:xfrm>
            <a:off x="1001078" y="2461532"/>
            <a:ext cx="1227772" cy="719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1.2 GeV</a:t>
            </a:r>
          </a:p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Booster</a:t>
            </a:r>
          </a:p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Synchrotron</a:t>
            </a:r>
            <a:endParaRPr lang="en-AU" sz="14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C3215B-E34B-4455-9E71-143B9A6137B2}"/>
              </a:ext>
            </a:extLst>
          </p:cNvPr>
          <p:cNvSpPr/>
          <p:nvPr/>
        </p:nvSpPr>
        <p:spPr>
          <a:xfrm>
            <a:off x="1377315" y="4313381"/>
            <a:ext cx="1537335" cy="295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40 MeV </a:t>
            </a:r>
            <a:r>
              <a:rPr lang="en-US" sz="1400" dirty="0" err="1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Linac</a:t>
            </a:r>
            <a:endParaRPr lang="en-AU" sz="14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5EAD426-5F8E-4115-B99E-F5BFC9F62F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1830" t="26731" r="51975" b="3369"/>
          <a:stretch/>
        </p:blipFill>
        <p:spPr>
          <a:xfrm>
            <a:off x="8956613" y="107914"/>
            <a:ext cx="1260000" cy="16460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7529FB0-B409-4A21-83B4-255307FE2E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51583" t="20398" r="2561" b="5731"/>
          <a:stretch/>
        </p:blipFill>
        <p:spPr>
          <a:xfrm>
            <a:off x="3682872" y="3437218"/>
            <a:ext cx="1260000" cy="1752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FA9DEE12-5BE8-427E-93DD-4F57568FAD6D}"/>
              </a:ext>
            </a:extLst>
          </p:cNvPr>
          <p:cNvSpPr/>
          <p:nvPr/>
        </p:nvSpPr>
        <p:spPr>
          <a:xfrm>
            <a:off x="7925625" y="2022543"/>
            <a:ext cx="108000" cy="108000"/>
          </a:xfrm>
          <a:prstGeom prst="ellipse">
            <a:avLst/>
          </a:prstGeom>
          <a:solidFill>
            <a:srgbClr val="00A3E0"/>
          </a:solidFill>
          <a:ln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3FFF979-656F-4E16-9737-C29502004A5A}"/>
              </a:ext>
            </a:extLst>
          </p:cNvPr>
          <p:cNvSpPr/>
          <p:nvPr/>
        </p:nvSpPr>
        <p:spPr>
          <a:xfrm>
            <a:off x="8709563" y="4066638"/>
            <a:ext cx="108000" cy="108000"/>
          </a:xfrm>
          <a:prstGeom prst="ellipse">
            <a:avLst/>
          </a:prstGeom>
          <a:solidFill>
            <a:srgbClr val="00A3E0"/>
          </a:solidFill>
          <a:ln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4914FB3-469B-45ED-9791-E9095D8C7230}"/>
              </a:ext>
            </a:extLst>
          </p:cNvPr>
          <p:cNvSpPr/>
          <p:nvPr/>
        </p:nvSpPr>
        <p:spPr>
          <a:xfrm>
            <a:off x="5785852" y="2956277"/>
            <a:ext cx="108000" cy="108000"/>
          </a:xfrm>
          <a:prstGeom prst="ellipse">
            <a:avLst/>
          </a:prstGeom>
          <a:solidFill>
            <a:srgbClr val="00A3E0"/>
          </a:solidFill>
          <a:ln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E17B47C-A1C8-4793-A445-8B4C017B5B5A}"/>
              </a:ext>
            </a:extLst>
          </p:cNvPr>
          <p:cNvCxnSpPr>
            <a:cxnSpLocks/>
          </p:cNvCxnSpPr>
          <p:nvPr/>
        </p:nvCxnSpPr>
        <p:spPr>
          <a:xfrm flipH="1">
            <a:off x="8062953" y="1542565"/>
            <a:ext cx="646610" cy="433199"/>
          </a:xfrm>
          <a:prstGeom prst="straightConnector1">
            <a:avLst/>
          </a:prstGeom>
          <a:ln w="19050">
            <a:solidFill>
              <a:srgbClr val="00A3E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A2BA0A7-D887-4FFA-B0D9-CD259CA52E1D}"/>
              </a:ext>
            </a:extLst>
          </p:cNvPr>
          <p:cNvCxnSpPr>
            <a:cxnSpLocks/>
          </p:cNvCxnSpPr>
          <p:nvPr/>
        </p:nvCxnSpPr>
        <p:spPr>
          <a:xfrm flipH="1" flipV="1">
            <a:off x="8879383" y="4129805"/>
            <a:ext cx="656567" cy="183576"/>
          </a:xfrm>
          <a:prstGeom prst="straightConnector1">
            <a:avLst/>
          </a:prstGeom>
          <a:ln w="19050">
            <a:solidFill>
              <a:srgbClr val="00A3E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6A4F50D2-D546-48E5-A1B8-0EFD41302F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6000"/>
                    </a14:imgEffect>
                  </a14:imgLayer>
                </a14:imgProps>
              </a:ext>
            </a:extLst>
          </a:blip>
          <a:srcRect l="1129"/>
          <a:stretch/>
        </p:blipFill>
        <p:spPr>
          <a:xfrm>
            <a:off x="9465301" y="3643925"/>
            <a:ext cx="1260000" cy="1338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347C527-EADD-4A4C-91C9-F914ACAC66BC}"/>
              </a:ext>
            </a:extLst>
          </p:cNvPr>
          <p:cNvCxnSpPr>
            <a:cxnSpLocks/>
          </p:cNvCxnSpPr>
          <p:nvPr/>
        </p:nvCxnSpPr>
        <p:spPr>
          <a:xfrm flipV="1">
            <a:off x="5048250" y="3147910"/>
            <a:ext cx="662844" cy="496015"/>
          </a:xfrm>
          <a:prstGeom prst="straightConnector1">
            <a:avLst/>
          </a:prstGeom>
          <a:ln w="19050">
            <a:solidFill>
              <a:srgbClr val="00A3E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D93E5AE5-8D5E-43D2-BDAE-774BC515CB85}"/>
              </a:ext>
            </a:extLst>
          </p:cNvPr>
          <p:cNvSpPr/>
          <p:nvPr/>
        </p:nvSpPr>
        <p:spPr>
          <a:xfrm rot="1024752">
            <a:off x="6527114" y="4735894"/>
            <a:ext cx="492420" cy="360471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0A8D48C-877F-42E2-A159-9B4D12C9C942}"/>
              </a:ext>
            </a:extLst>
          </p:cNvPr>
          <p:cNvSpPr/>
          <p:nvPr/>
        </p:nvSpPr>
        <p:spPr>
          <a:xfrm>
            <a:off x="3600450" y="5353300"/>
            <a:ext cx="1342422" cy="47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6.5T SWLS</a:t>
            </a:r>
          </a:p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NSRRC</a:t>
            </a:r>
            <a:endParaRPr lang="en-AU" sz="14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AD1F0F0-8A2C-43A4-B172-7FBAF29AEE39}"/>
              </a:ext>
            </a:extLst>
          </p:cNvPr>
          <p:cNvSpPr/>
          <p:nvPr/>
        </p:nvSpPr>
        <p:spPr>
          <a:xfrm>
            <a:off x="8752878" y="1838594"/>
            <a:ext cx="1667471" cy="47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2.4T Hybrid MPW</a:t>
            </a:r>
          </a:p>
          <a:p>
            <a:pPr algn="ctr"/>
            <a:r>
              <a:rPr lang="en-US" sz="1400" dirty="0" err="1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ASTeC</a:t>
            </a:r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Daresbury</a:t>
            </a:r>
            <a:endParaRPr lang="en-AU" sz="14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29B9755-E99C-4CEF-A119-8FF426F6309C}"/>
              </a:ext>
            </a:extLst>
          </p:cNvPr>
          <p:cNvSpPr/>
          <p:nvPr/>
        </p:nvSpPr>
        <p:spPr>
          <a:xfrm>
            <a:off x="9174264" y="5140381"/>
            <a:ext cx="1667471" cy="47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Planar U60 PMM</a:t>
            </a:r>
          </a:p>
          <a:p>
            <a:pPr algn="ctr"/>
            <a:r>
              <a:rPr lang="en-US" sz="1400" dirty="0" err="1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Danfysik</a:t>
            </a:r>
            <a:r>
              <a:rPr lang="en-US" sz="14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Co., Ltd</a:t>
            </a:r>
            <a:endParaRPr lang="en-AU" sz="14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3E7E7CD-96D3-4636-9C4B-9AC960EBFA54}"/>
              </a:ext>
            </a:extLst>
          </p:cNvPr>
          <p:cNvCxnSpPr>
            <a:cxnSpLocks/>
          </p:cNvCxnSpPr>
          <p:nvPr/>
        </p:nvCxnSpPr>
        <p:spPr>
          <a:xfrm flipV="1">
            <a:off x="6170270" y="4982837"/>
            <a:ext cx="600011" cy="3704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D7C3EA02-4543-41C6-8DA0-C772E90FCFCF}"/>
              </a:ext>
            </a:extLst>
          </p:cNvPr>
          <p:cNvSpPr/>
          <p:nvPr/>
        </p:nvSpPr>
        <p:spPr>
          <a:xfrm>
            <a:off x="7101381" y="6039560"/>
            <a:ext cx="1342422" cy="475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New SMPW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August 2018</a:t>
            </a:r>
            <a:endParaRPr lang="en-AU" sz="1400" dirty="0">
              <a:solidFill>
                <a:srgbClr val="FF000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6" name="Picture 5" descr="A picture containing indoor, person, transport, man&#10;&#10;Description generated with very high confidence">
            <a:extLst>
              <a:ext uri="{FF2B5EF4-FFF2-40B4-BE49-F238E27FC236}">
                <a16:creationId xmlns:a16="http://schemas.microsoft.com/office/drawing/2014/main" id="{E39252C1-9BB2-4DEB-91BF-A068132E98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10877" y="5601172"/>
            <a:ext cx="1601737" cy="1201303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7562EF-1915-460F-A228-D6035B624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6B02E7-7B5D-4AA0-8E21-CAAE8C7B9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701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Oval 82">
            <a:extLst>
              <a:ext uri="{FF2B5EF4-FFF2-40B4-BE49-F238E27FC236}">
                <a16:creationId xmlns:a16="http://schemas.microsoft.com/office/drawing/2014/main" id="{0CE7769F-2C40-4FE3-8F86-4283E53BB7FB}"/>
              </a:ext>
            </a:extLst>
          </p:cNvPr>
          <p:cNvSpPr/>
          <p:nvPr/>
        </p:nvSpPr>
        <p:spPr>
          <a:xfrm>
            <a:off x="8877415" y="624512"/>
            <a:ext cx="1944185" cy="110324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New 3 GeV Light Source</a:t>
            </a:r>
            <a:endParaRPr lang="en-AU" sz="1600" dirty="0">
              <a:solidFill>
                <a:schemeClr val="tx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4F114-EA91-473C-8F69-7D4462A7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of Siam Photon Source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F9E9D3-BB8B-4244-A920-CEA0E883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10</a:t>
            </a:fld>
            <a:endParaRPr lang="en-AU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4544AC9-4A9C-411F-83F5-F615A1680E1F}"/>
              </a:ext>
            </a:extLst>
          </p:cNvPr>
          <p:cNvGrpSpPr/>
          <p:nvPr/>
        </p:nvGrpSpPr>
        <p:grpSpPr>
          <a:xfrm>
            <a:off x="336416" y="1806581"/>
            <a:ext cx="9723029" cy="4672612"/>
            <a:chOff x="336416" y="1806581"/>
            <a:chExt cx="9723029" cy="467261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0318263-1DD9-4248-AAA1-9442ED9A951D}"/>
                </a:ext>
              </a:extLst>
            </p:cNvPr>
            <p:cNvGrpSpPr/>
            <p:nvPr/>
          </p:nvGrpSpPr>
          <p:grpSpPr>
            <a:xfrm rot="19819210">
              <a:off x="627445" y="3721055"/>
              <a:ext cx="9432000" cy="288000"/>
              <a:chOff x="1080000" y="3420000"/>
              <a:chExt cx="9432000" cy="288000"/>
            </a:xfrm>
          </p:grpSpPr>
          <p:sp>
            <p:nvSpPr>
              <p:cNvPr id="16" name="Arrow: Striped Right 15">
                <a:extLst>
                  <a:ext uri="{FF2B5EF4-FFF2-40B4-BE49-F238E27FC236}">
                    <a16:creationId xmlns:a16="http://schemas.microsoft.com/office/drawing/2014/main" id="{C80C2EA8-D411-444A-8974-7FBC24ACAA5A}"/>
                  </a:ext>
                </a:extLst>
              </p:cNvPr>
              <p:cNvSpPr/>
              <p:nvPr/>
            </p:nvSpPr>
            <p:spPr>
              <a:xfrm>
                <a:off x="1080000" y="3420000"/>
                <a:ext cx="9432000" cy="288000"/>
              </a:xfrm>
              <a:prstGeom prst="stripedRightArrow">
                <a:avLst>
                  <a:gd name="adj1" fmla="val 43036"/>
                  <a:gd name="adj2" fmla="val 88940"/>
                </a:avLst>
              </a:prstGeom>
              <a:gradFill>
                <a:gsLst>
                  <a:gs pos="0">
                    <a:srgbClr val="C4D600"/>
                  </a:gs>
                  <a:gs pos="100000">
                    <a:srgbClr val="00A3E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6855A1F-3D9F-46AC-85FA-F8D7DEA93990}"/>
                  </a:ext>
                </a:extLst>
              </p:cNvPr>
              <p:cNvSpPr/>
              <p:nvPr/>
            </p:nvSpPr>
            <p:spPr>
              <a:xfrm>
                <a:off x="1728000" y="349200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37A6602-CC66-42F1-A6E8-836388E389EE}"/>
                  </a:ext>
                </a:extLst>
              </p:cNvPr>
              <p:cNvSpPr/>
              <p:nvPr/>
            </p:nvSpPr>
            <p:spPr>
              <a:xfrm>
                <a:off x="2808000" y="348984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4D13775-61A8-4EBA-80D5-2164DEEAE57B}"/>
                  </a:ext>
                </a:extLst>
              </p:cNvPr>
              <p:cNvSpPr/>
              <p:nvPr/>
            </p:nvSpPr>
            <p:spPr>
              <a:xfrm>
                <a:off x="3168000" y="349200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A2CB3E7-0B41-41F8-9D66-DBC9200A7386}"/>
                  </a:ext>
                </a:extLst>
              </p:cNvPr>
              <p:cNvSpPr/>
              <p:nvPr/>
            </p:nvSpPr>
            <p:spPr>
              <a:xfrm>
                <a:off x="3528000" y="348984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101BD2F-1105-4DD3-AC69-536225A85A19}"/>
                  </a:ext>
                </a:extLst>
              </p:cNvPr>
              <p:cNvSpPr/>
              <p:nvPr/>
            </p:nvSpPr>
            <p:spPr>
              <a:xfrm>
                <a:off x="4248000" y="349200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0A1B4510-B621-4671-A050-85FE82460CD5}"/>
                  </a:ext>
                </a:extLst>
              </p:cNvPr>
              <p:cNvSpPr/>
              <p:nvPr/>
            </p:nvSpPr>
            <p:spPr>
              <a:xfrm>
                <a:off x="5707728" y="3489984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BBFF739-27A3-4F6C-8DBD-FD8A9B70388B}"/>
                  </a:ext>
                </a:extLst>
              </p:cNvPr>
              <p:cNvSpPr/>
              <p:nvPr/>
            </p:nvSpPr>
            <p:spPr>
              <a:xfrm>
                <a:off x="6768000" y="348984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7F28C2CC-577D-4834-813A-EAB4CABC3DDB}"/>
                  </a:ext>
                </a:extLst>
              </p:cNvPr>
              <p:cNvSpPr/>
              <p:nvPr/>
            </p:nvSpPr>
            <p:spPr>
              <a:xfrm>
                <a:off x="8208000" y="348933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7734C05A-E104-43F2-8EF3-AEA6FF4D5158}"/>
                  </a:ext>
                </a:extLst>
              </p:cNvPr>
              <p:cNvSpPr/>
              <p:nvPr/>
            </p:nvSpPr>
            <p:spPr>
              <a:xfrm>
                <a:off x="7488000" y="348984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D45407E6-BBB2-43D5-BE16-93A10C75946E}"/>
                  </a:ext>
                </a:extLst>
              </p:cNvPr>
              <p:cNvSpPr/>
              <p:nvPr/>
            </p:nvSpPr>
            <p:spPr>
              <a:xfrm>
                <a:off x="7848000" y="348933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66601A8-4925-40D8-8C45-0A2F5EBC15EA}"/>
                  </a:ext>
                </a:extLst>
              </p:cNvPr>
              <p:cNvSpPr/>
              <p:nvPr/>
            </p:nvSpPr>
            <p:spPr>
              <a:xfrm>
                <a:off x="8928000" y="348933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1F8C2CB0-1AFD-468C-A787-FDED3B8A0AB8}"/>
                  </a:ext>
                </a:extLst>
              </p:cNvPr>
              <p:cNvSpPr/>
              <p:nvPr/>
            </p:nvSpPr>
            <p:spPr>
              <a:xfrm>
                <a:off x="9287663" y="348933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54CAA191-839A-4D41-B86E-32B679E71060}"/>
                  </a:ext>
                </a:extLst>
              </p:cNvPr>
              <p:cNvSpPr/>
              <p:nvPr/>
            </p:nvSpPr>
            <p:spPr>
              <a:xfrm>
                <a:off x="6083581" y="3487967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90C523A9-882F-4486-B574-8D880D47F481}"/>
                  </a:ext>
                </a:extLst>
              </p:cNvPr>
              <p:cNvSpPr/>
              <p:nvPr/>
            </p:nvSpPr>
            <p:spPr>
              <a:xfrm>
                <a:off x="6411313" y="3484600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0083C362-3FFA-4BBA-8A87-C0D365B46BD7}"/>
                  </a:ext>
                </a:extLst>
              </p:cNvPr>
              <p:cNvSpPr/>
              <p:nvPr/>
            </p:nvSpPr>
            <p:spPr>
              <a:xfrm>
                <a:off x="5333315" y="3490178"/>
                <a:ext cx="144000" cy="144000"/>
              </a:xfrm>
              <a:prstGeom prst="ellipse">
                <a:avLst/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735ACE-7DAD-4DE7-9894-B2D10419D07A}"/>
                </a:ext>
              </a:extLst>
            </p:cNvPr>
            <p:cNvSpPr txBox="1"/>
            <p:nvPr/>
          </p:nvSpPr>
          <p:spPr>
            <a:xfrm>
              <a:off x="336416" y="6171416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1996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78E3D8-718C-4306-B297-63BA89927CF7}"/>
                </a:ext>
              </a:extLst>
            </p:cNvPr>
            <p:cNvSpPr txBox="1"/>
            <p:nvPr/>
          </p:nvSpPr>
          <p:spPr>
            <a:xfrm>
              <a:off x="1057726" y="5491733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1998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69122EB-7489-4B6E-B4CA-FB0128A315E3}"/>
                </a:ext>
              </a:extLst>
            </p:cNvPr>
            <p:cNvSpPr txBox="1"/>
            <p:nvPr/>
          </p:nvSpPr>
          <p:spPr>
            <a:xfrm>
              <a:off x="1953818" y="4996395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2001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0DAB212-A337-4D11-905B-18A0C02BC093}"/>
                </a:ext>
              </a:extLst>
            </p:cNvPr>
            <p:cNvSpPr txBox="1"/>
            <p:nvPr/>
          </p:nvSpPr>
          <p:spPr>
            <a:xfrm>
              <a:off x="2280739" y="4842507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2002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9821854-37D4-494F-AB03-87CB62BBC96B}"/>
                </a:ext>
              </a:extLst>
            </p:cNvPr>
            <p:cNvSpPr txBox="1"/>
            <p:nvPr/>
          </p:nvSpPr>
          <p:spPr>
            <a:xfrm>
              <a:off x="2580428" y="4688619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2003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61C8C5-D846-4925-ADA2-5B753FB7E12C}"/>
                </a:ext>
              </a:extLst>
            </p:cNvPr>
            <p:cNvSpPr txBox="1"/>
            <p:nvPr/>
          </p:nvSpPr>
          <p:spPr>
            <a:xfrm>
              <a:off x="3189593" y="4338817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2005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B912AE-0466-42A3-BCEC-946ABBD18A76}"/>
                </a:ext>
              </a:extLst>
            </p:cNvPr>
            <p:cNvSpPr txBox="1"/>
            <p:nvPr/>
          </p:nvSpPr>
          <p:spPr>
            <a:xfrm>
              <a:off x="4486272" y="3598825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2009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60BEC42-C714-42B2-AE9B-3A548F54755B}"/>
                </a:ext>
              </a:extLst>
            </p:cNvPr>
            <p:cNvSpPr txBox="1"/>
            <p:nvPr/>
          </p:nvSpPr>
          <p:spPr>
            <a:xfrm>
              <a:off x="5413804" y="3087935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2012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7D918D-3C36-458A-8F94-6FC78E5F39F2}"/>
                </a:ext>
              </a:extLst>
            </p:cNvPr>
            <p:cNvSpPr txBox="1"/>
            <p:nvPr/>
          </p:nvSpPr>
          <p:spPr>
            <a:xfrm>
              <a:off x="6026803" y="2747470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2014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2EA1C4D-10F7-4B62-BF0A-79794EE1349D}"/>
                </a:ext>
              </a:extLst>
            </p:cNvPr>
            <p:cNvSpPr txBox="1"/>
            <p:nvPr/>
          </p:nvSpPr>
          <p:spPr>
            <a:xfrm>
              <a:off x="6316399" y="2544848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2015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90114FB-4668-41CC-AC13-0CA79D08895F}"/>
                </a:ext>
              </a:extLst>
            </p:cNvPr>
            <p:cNvSpPr txBox="1"/>
            <p:nvPr/>
          </p:nvSpPr>
          <p:spPr>
            <a:xfrm>
              <a:off x="6658199" y="2371511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2016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E35D244-7F4C-4CBC-8E52-0027A6312802}"/>
                </a:ext>
              </a:extLst>
            </p:cNvPr>
            <p:cNvSpPr txBox="1"/>
            <p:nvPr/>
          </p:nvSpPr>
          <p:spPr>
            <a:xfrm>
              <a:off x="7292475" y="2013582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2018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5BFB42-FF3D-4820-9C0F-A221D6BADF57}"/>
                </a:ext>
              </a:extLst>
            </p:cNvPr>
            <p:cNvSpPr txBox="1"/>
            <p:nvPr/>
          </p:nvSpPr>
          <p:spPr>
            <a:xfrm>
              <a:off x="7606552" y="1806581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2019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A7EF4DA-67C5-4ADE-85FD-E1D727A61E05}"/>
                </a:ext>
              </a:extLst>
            </p:cNvPr>
            <p:cNvSpPr txBox="1"/>
            <p:nvPr/>
          </p:nvSpPr>
          <p:spPr>
            <a:xfrm>
              <a:off x="4802369" y="3446233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2010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5A23B74-EBAD-424B-9A17-0F557968C24E}"/>
                </a:ext>
              </a:extLst>
            </p:cNvPr>
            <p:cNvSpPr txBox="1"/>
            <p:nvPr/>
          </p:nvSpPr>
          <p:spPr>
            <a:xfrm>
              <a:off x="5101318" y="3259998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2011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8A72494-90B0-41FB-B389-86453B07F8FA}"/>
                </a:ext>
              </a:extLst>
            </p:cNvPr>
            <p:cNvSpPr txBox="1"/>
            <p:nvPr/>
          </p:nvSpPr>
          <p:spPr>
            <a:xfrm>
              <a:off x="4161076" y="3784385"/>
              <a:ext cx="842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latin typeface="Kanit Medium" panose="00000600000000000000" pitchFamily="2" charset="-34"/>
                  <a:cs typeface="Kanit Medium" panose="00000600000000000000" pitchFamily="2" charset="-34"/>
                </a:rPr>
                <a:t>2008</a:t>
              </a:r>
              <a:endParaRPr lang="en-AU" sz="1400" dirty="0">
                <a:latin typeface="Kanit Medium" panose="00000600000000000000" pitchFamily="2" charset="-34"/>
                <a:cs typeface="Kanit Medium" panose="00000600000000000000" pitchFamily="2" charset="-34"/>
              </a:endParaRPr>
            </a:p>
          </p:txBody>
        </p:sp>
      </p:grpSp>
      <p:sp>
        <p:nvSpPr>
          <p:cNvPr id="62" name="Callout: Bent Line 61">
            <a:extLst>
              <a:ext uri="{FF2B5EF4-FFF2-40B4-BE49-F238E27FC236}">
                <a16:creationId xmlns:a16="http://schemas.microsoft.com/office/drawing/2014/main" id="{5096AFB3-B5AB-45A3-9EA0-44D15342F8EE}"/>
              </a:ext>
            </a:extLst>
          </p:cNvPr>
          <p:cNvSpPr/>
          <p:nvPr/>
        </p:nvSpPr>
        <p:spPr>
          <a:xfrm>
            <a:off x="2029267" y="6580196"/>
            <a:ext cx="2875640" cy="373805"/>
          </a:xfrm>
          <a:prstGeom prst="borderCallout2">
            <a:avLst>
              <a:gd name="adj1" fmla="val 56122"/>
              <a:gd name="adj2" fmla="val -8333"/>
              <a:gd name="adj3" fmla="val 56122"/>
              <a:gd name="adj4" fmla="val -17859"/>
              <a:gd name="adj5" fmla="val -39433"/>
              <a:gd name="adj6" fmla="val -30475"/>
            </a:avLst>
          </a:prstGeom>
          <a:solidFill>
            <a:srgbClr val="888B8D"/>
          </a:solidFill>
          <a:ln w="28575">
            <a:solidFill>
              <a:srgbClr val="888B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NSRC Project Approved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63" name="Callout: Bent Line 62">
            <a:extLst>
              <a:ext uri="{FF2B5EF4-FFF2-40B4-BE49-F238E27FC236}">
                <a16:creationId xmlns:a16="http://schemas.microsoft.com/office/drawing/2014/main" id="{9912ECE5-4F91-49E7-93C6-2DC2349CE6EB}"/>
              </a:ext>
            </a:extLst>
          </p:cNvPr>
          <p:cNvSpPr/>
          <p:nvPr/>
        </p:nvSpPr>
        <p:spPr>
          <a:xfrm>
            <a:off x="2967159" y="6109639"/>
            <a:ext cx="4005996" cy="373805"/>
          </a:xfrm>
          <a:prstGeom prst="borderCallout2">
            <a:avLst>
              <a:gd name="adj1" fmla="val 56122"/>
              <a:gd name="adj2" fmla="val -4529"/>
              <a:gd name="adj3" fmla="val 56122"/>
              <a:gd name="adj4" fmla="val -15323"/>
              <a:gd name="adj5" fmla="val -40387"/>
              <a:gd name="adj6" fmla="val -25142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Installation, major parts from SORTEC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64" name="Callout: Bent Line 63">
            <a:extLst>
              <a:ext uri="{FF2B5EF4-FFF2-40B4-BE49-F238E27FC236}">
                <a16:creationId xmlns:a16="http://schemas.microsoft.com/office/drawing/2014/main" id="{2D09AE10-D4DB-49D2-BACF-EB3428161F5C}"/>
              </a:ext>
            </a:extLst>
          </p:cNvPr>
          <p:cNvSpPr/>
          <p:nvPr/>
        </p:nvSpPr>
        <p:spPr>
          <a:xfrm>
            <a:off x="3932105" y="5650265"/>
            <a:ext cx="4005996" cy="373805"/>
          </a:xfrm>
          <a:prstGeom prst="borderCallout2">
            <a:avLst>
              <a:gd name="adj1" fmla="val 56122"/>
              <a:gd name="adj2" fmla="val -4529"/>
              <a:gd name="adj3" fmla="val 56122"/>
              <a:gd name="adj4" fmla="val -15712"/>
              <a:gd name="adj5" fmla="val -49778"/>
              <a:gd name="adj6" fmla="val -23970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1.0 GeV storage ring, the first SR light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65" name="Callout: Bent Line 64">
            <a:extLst>
              <a:ext uri="{FF2B5EF4-FFF2-40B4-BE49-F238E27FC236}">
                <a16:creationId xmlns:a16="http://schemas.microsoft.com/office/drawing/2014/main" id="{B75ADEAF-16DE-41B6-82DD-5706F73AAB94}"/>
              </a:ext>
            </a:extLst>
          </p:cNvPr>
          <p:cNvSpPr/>
          <p:nvPr/>
        </p:nvSpPr>
        <p:spPr>
          <a:xfrm flipH="1">
            <a:off x="223474" y="4325057"/>
            <a:ext cx="1751974" cy="779476"/>
          </a:xfrm>
          <a:prstGeom prst="borderCallout2">
            <a:avLst>
              <a:gd name="adj1" fmla="val 12597"/>
              <a:gd name="adj2" fmla="val -5254"/>
              <a:gd name="adj3" fmla="val 12596"/>
              <a:gd name="adj4" fmla="val -22281"/>
              <a:gd name="adj5" fmla="val 63468"/>
              <a:gd name="adj6" fmla="val -44935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Install the 1</a:t>
            </a:r>
            <a:r>
              <a:rPr lang="en-US" sz="1600" baseline="300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st</a:t>
            </a:r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beamline: photoemission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66" name="Callout: Bent Line 65">
            <a:extLst>
              <a:ext uri="{FF2B5EF4-FFF2-40B4-BE49-F238E27FC236}">
                <a16:creationId xmlns:a16="http://schemas.microsoft.com/office/drawing/2014/main" id="{DDE946DF-C95F-42E8-B0E2-0D3E25519047}"/>
              </a:ext>
            </a:extLst>
          </p:cNvPr>
          <p:cNvSpPr/>
          <p:nvPr/>
        </p:nvSpPr>
        <p:spPr>
          <a:xfrm flipH="1">
            <a:off x="223474" y="3743907"/>
            <a:ext cx="1751974" cy="418487"/>
          </a:xfrm>
          <a:prstGeom prst="borderCallout2">
            <a:avLst>
              <a:gd name="adj1" fmla="val 46185"/>
              <a:gd name="adj2" fmla="val -4529"/>
              <a:gd name="adj3" fmla="val 46184"/>
              <a:gd name="adj4" fmla="val -19796"/>
              <a:gd name="adj5" fmla="val 217757"/>
              <a:gd name="adj6" fmla="val -61193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Open service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67" name="Callout: Bent Line 66">
            <a:extLst>
              <a:ext uri="{FF2B5EF4-FFF2-40B4-BE49-F238E27FC236}">
                <a16:creationId xmlns:a16="http://schemas.microsoft.com/office/drawing/2014/main" id="{757E0ECC-465D-4E61-9EE6-0AF2DCDD386F}"/>
              </a:ext>
            </a:extLst>
          </p:cNvPr>
          <p:cNvSpPr/>
          <p:nvPr/>
        </p:nvSpPr>
        <p:spPr>
          <a:xfrm>
            <a:off x="5106636" y="5210065"/>
            <a:ext cx="2326443" cy="373805"/>
          </a:xfrm>
          <a:prstGeom prst="borderCallout2">
            <a:avLst>
              <a:gd name="adj1" fmla="val 22147"/>
              <a:gd name="adj2" fmla="val -4529"/>
              <a:gd name="adj3" fmla="val 22147"/>
              <a:gd name="adj4" fmla="val -17800"/>
              <a:gd name="adj5" fmla="val -135517"/>
              <a:gd name="adj6" fmla="val -41309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1.2 GeV STR upgrade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68" name="Callout: Bent Line 67">
            <a:extLst>
              <a:ext uri="{FF2B5EF4-FFF2-40B4-BE49-F238E27FC236}">
                <a16:creationId xmlns:a16="http://schemas.microsoft.com/office/drawing/2014/main" id="{A6B02E27-2683-462B-9B77-ABABF4663C76}"/>
              </a:ext>
            </a:extLst>
          </p:cNvPr>
          <p:cNvSpPr/>
          <p:nvPr/>
        </p:nvSpPr>
        <p:spPr>
          <a:xfrm flipH="1">
            <a:off x="1571612" y="2858922"/>
            <a:ext cx="2193518" cy="418487"/>
          </a:xfrm>
          <a:prstGeom prst="borderCallout2">
            <a:avLst>
              <a:gd name="adj1" fmla="val 18872"/>
              <a:gd name="adj2" fmla="val -3950"/>
              <a:gd name="adj3" fmla="val 18872"/>
              <a:gd name="adj4" fmla="val -21405"/>
              <a:gd name="adj5" fmla="val 178306"/>
              <a:gd name="adj6" fmla="val -58441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XAS (BL8) &amp; DXL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69" name="Callout: Bent Line 68">
            <a:extLst>
              <a:ext uri="{FF2B5EF4-FFF2-40B4-BE49-F238E27FC236}">
                <a16:creationId xmlns:a16="http://schemas.microsoft.com/office/drawing/2014/main" id="{75904051-AD58-4593-B189-E8C70791D431}"/>
              </a:ext>
            </a:extLst>
          </p:cNvPr>
          <p:cNvSpPr/>
          <p:nvPr/>
        </p:nvSpPr>
        <p:spPr>
          <a:xfrm>
            <a:off x="7234125" y="4763631"/>
            <a:ext cx="2066170" cy="373805"/>
          </a:xfrm>
          <a:prstGeom prst="borderCallout2">
            <a:avLst>
              <a:gd name="adj1" fmla="val 35737"/>
              <a:gd name="adj2" fmla="val -3300"/>
              <a:gd name="adj3" fmla="val 35738"/>
              <a:gd name="adj4" fmla="val -13428"/>
              <a:gd name="adj5" fmla="val -264622"/>
              <a:gd name="adj6" fmla="val -71711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U60 Installation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0" name="Callout: Bent Line 69">
            <a:extLst>
              <a:ext uri="{FF2B5EF4-FFF2-40B4-BE49-F238E27FC236}">
                <a16:creationId xmlns:a16="http://schemas.microsoft.com/office/drawing/2014/main" id="{A69BD926-35C7-4204-AF0F-FB04F6E3936F}"/>
              </a:ext>
            </a:extLst>
          </p:cNvPr>
          <p:cNvSpPr/>
          <p:nvPr/>
        </p:nvSpPr>
        <p:spPr>
          <a:xfrm flipH="1">
            <a:off x="2548537" y="2347503"/>
            <a:ext cx="1197090" cy="418487"/>
          </a:xfrm>
          <a:prstGeom prst="borderCallout2">
            <a:avLst>
              <a:gd name="adj1" fmla="val 58324"/>
              <a:gd name="adj2" fmla="val -9449"/>
              <a:gd name="adj3" fmla="val 61357"/>
              <a:gd name="adj4" fmla="val -43781"/>
              <a:gd name="adj5" fmla="val 266314"/>
              <a:gd name="adj6" fmla="val -133388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TRXAS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1" name="Callout: Bent Line 70">
            <a:extLst>
              <a:ext uri="{FF2B5EF4-FFF2-40B4-BE49-F238E27FC236}">
                <a16:creationId xmlns:a16="http://schemas.microsoft.com/office/drawing/2014/main" id="{49482039-ECF8-4FC3-B2A2-44865D12F7B5}"/>
              </a:ext>
            </a:extLst>
          </p:cNvPr>
          <p:cNvSpPr/>
          <p:nvPr/>
        </p:nvSpPr>
        <p:spPr>
          <a:xfrm flipH="1">
            <a:off x="648667" y="1854067"/>
            <a:ext cx="3116463" cy="418487"/>
          </a:xfrm>
          <a:prstGeom prst="borderCallout2">
            <a:avLst>
              <a:gd name="adj1" fmla="val 55289"/>
              <a:gd name="adj2" fmla="val -2767"/>
              <a:gd name="adj3" fmla="val 58323"/>
              <a:gd name="adj4" fmla="val -14180"/>
              <a:gd name="adj5" fmla="val 342182"/>
              <a:gd name="adj6" fmla="val -60682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PES, PEEM, SAXS &amp; µ-XRF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3" name="Callout: Bent Line 72">
            <a:extLst>
              <a:ext uri="{FF2B5EF4-FFF2-40B4-BE49-F238E27FC236}">
                <a16:creationId xmlns:a16="http://schemas.microsoft.com/office/drawing/2014/main" id="{3C4F9940-17F9-4C37-AAC0-B85F5774984F}"/>
              </a:ext>
            </a:extLst>
          </p:cNvPr>
          <p:cNvSpPr/>
          <p:nvPr/>
        </p:nvSpPr>
        <p:spPr>
          <a:xfrm flipH="1">
            <a:off x="2425700" y="1356328"/>
            <a:ext cx="1295622" cy="418487"/>
          </a:xfrm>
          <a:prstGeom prst="borderCallout2">
            <a:avLst>
              <a:gd name="adj1" fmla="val 49220"/>
              <a:gd name="adj2" fmla="val -10429"/>
              <a:gd name="adj3" fmla="val 52253"/>
              <a:gd name="adj4" fmla="val -32019"/>
              <a:gd name="adj5" fmla="val 411981"/>
              <a:gd name="adj6" fmla="val -170636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XAS (BL5.2)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4" name="Callout: Bent Line 73">
            <a:extLst>
              <a:ext uri="{FF2B5EF4-FFF2-40B4-BE49-F238E27FC236}">
                <a16:creationId xmlns:a16="http://schemas.microsoft.com/office/drawing/2014/main" id="{166C0446-2B8E-436F-B782-2AD32BE4FF9F}"/>
              </a:ext>
            </a:extLst>
          </p:cNvPr>
          <p:cNvSpPr/>
          <p:nvPr/>
        </p:nvSpPr>
        <p:spPr>
          <a:xfrm>
            <a:off x="7815853" y="4320711"/>
            <a:ext cx="2733190" cy="373805"/>
          </a:xfrm>
          <a:prstGeom prst="borderCallout2">
            <a:avLst>
              <a:gd name="adj1" fmla="val 22147"/>
              <a:gd name="adj2" fmla="val 3521"/>
              <a:gd name="adj3" fmla="val 18750"/>
              <a:gd name="adj4" fmla="val -15887"/>
              <a:gd name="adj5" fmla="val -234044"/>
              <a:gd name="adj6" fmla="val -53761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Fault Tolerant Control 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5" name="Callout: Bent Line 74">
            <a:extLst>
              <a:ext uri="{FF2B5EF4-FFF2-40B4-BE49-F238E27FC236}">
                <a16:creationId xmlns:a16="http://schemas.microsoft.com/office/drawing/2014/main" id="{7380545C-C261-4251-A24B-F15AD8EEDCDE}"/>
              </a:ext>
            </a:extLst>
          </p:cNvPr>
          <p:cNvSpPr/>
          <p:nvPr/>
        </p:nvSpPr>
        <p:spPr>
          <a:xfrm>
            <a:off x="7818178" y="3865055"/>
            <a:ext cx="2733190" cy="373805"/>
          </a:xfrm>
          <a:prstGeom prst="borderCallout2">
            <a:avLst>
              <a:gd name="adj1" fmla="val 15352"/>
              <a:gd name="adj2" fmla="val 1662"/>
              <a:gd name="adj3" fmla="val -62789"/>
              <a:gd name="adj4" fmla="val -11241"/>
              <a:gd name="adj5" fmla="val -183082"/>
              <a:gd name="adj6" fmla="val -30527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MPW 2.4T &amp; SWLS 6.5T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6" name="Callout: Bent Line 75">
            <a:extLst>
              <a:ext uri="{FF2B5EF4-FFF2-40B4-BE49-F238E27FC236}">
                <a16:creationId xmlns:a16="http://schemas.microsoft.com/office/drawing/2014/main" id="{18BFF215-9C80-46F7-A43F-32880BE4D9F9}"/>
              </a:ext>
            </a:extLst>
          </p:cNvPr>
          <p:cNvSpPr/>
          <p:nvPr/>
        </p:nvSpPr>
        <p:spPr>
          <a:xfrm flipH="1">
            <a:off x="4378442" y="1266575"/>
            <a:ext cx="1855436" cy="418487"/>
          </a:xfrm>
          <a:prstGeom prst="borderCallout2">
            <a:avLst>
              <a:gd name="adj1" fmla="val 94741"/>
              <a:gd name="adj2" fmla="val -5168"/>
              <a:gd name="adj3" fmla="val 94737"/>
              <a:gd name="adj4" fmla="val -11932"/>
              <a:gd name="adj5" fmla="val 259665"/>
              <a:gd name="adj6" fmla="val -52633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MXT, XMCT &amp; IR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7" name="Callout: Bent Line 76">
            <a:extLst>
              <a:ext uri="{FF2B5EF4-FFF2-40B4-BE49-F238E27FC236}">
                <a16:creationId xmlns:a16="http://schemas.microsoft.com/office/drawing/2014/main" id="{C8888D20-49C6-4BEF-BC73-17251B715CAD}"/>
              </a:ext>
            </a:extLst>
          </p:cNvPr>
          <p:cNvSpPr/>
          <p:nvPr/>
        </p:nvSpPr>
        <p:spPr>
          <a:xfrm>
            <a:off x="8134513" y="3395251"/>
            <a:ext cx="2597014" cy="373805"/>
          </a:xfrm>
          <a:prstGeom prst="borderCallout2">
            <a:avLst>
              <a:gd name="adj1" fmla="val 5160"/>
              <a:gd name="adj2" fmla="val 6260"/>
              <a:gd name="adj3" fmla="val 5160"/>
              <a:gd name="adj4" fmla="val -7496"/>
              <a:gd name="adj5" fmla="val -121927"/>
              <a:gd name="adj6" fmla="val -31407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1.2 GeV Booster upgrade 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8" name="Callout: Bent Line 77">
            <a:extLst>
              <a:ext uri="{FF2B5EF4-FFF2-40B4-BE49-F238E27FC236}">
                <a16:creationId xmlns:a16="http://schemas.microsoft.com/office/drawing/2014/main" id="{61D29AB0-2749-4998-8235-DF56EF46D51B}"/>
              </a:ext>
            </a:extLst>
          </p:cNvPr>
          <p:cNvSpPr/>
          <p:nvPr/>
        </p:nvSpPr>
        <p:spPr>
          <a:xfrm>
            <a:off x="8727822" y="2226519"/>
            <a:ext cx="2180249" cy="629577"/>
          </a:xfrm>
          <a:prstGeom prst="borderCallout2">
            <a:avLst>
              <a:gd name="adj1" fmla="val 60901"/>
              <a:gd name="adj2" fmla="val 6570"/>
              <a:gd name="adj3" fmla="val 61539"/>
              <a:gd name="adj4" fmla="val -13704"/>
              <a:gd name="adj5" fmla="val 29580"/>
              <a:gd name="adj6" fmla="val -24646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Full Energy Injection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&amp; SMPW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80" name="Callout: Bent Line 79">
            <a:extLst>
              <a:ext uri="{FF2B5EF4-FFF2-40B4-BE49-F238E27FC236}">
                <a16:creationId xmlns:a16="http://schemas.microsoft.com/office/drawing/2014/main" id="{9331ABCC-9B0E-4088-9644-3D78C265A0CA}"/>
              </a:ext>
            </a:extLst>
          </p:cNvPr>
          <p:cNvSpPr/>
          <p:nvPr/>
        </p:nvSpPr>
        <p:spPr>
          <a:xfrm flipH="1">
            <a:off x="4955072" y="1793229"/>
            <a:ext cx="1261703" cy="418487"/>
          </a:xfrm>
          <a:prstGeom prst="borderCallout2">
            <a:avLst>
              <a:gd name="adj1" fmla="val 82602"/>
              <a:gd name="adj2" fmla="val -4235"/>
              <a:gd name="adj3" fmla="val 82599"/>
              <a:gd name="adj4" fmla="val -15704"/>
              <a:gd name="adj5" fmla="val 184377"/>
              <a:gd name="adj6" fmla="val -51365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MX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81" name="Callout: Bent Line 80">
            <a:extLst>
              <a:ext uri="{FF2B5EF4-FFF2-40B4-BE49-F238E27FC236}">
                <a16:creationId xmlns:a16="http://schemas.microsoft.com/office/drawing/2014/main" id="{040506B3-0F53-4075-B5B3-A4CAD8538EFC}"/>
              </a:ext>
            </a:extLst>
          </p:cNvPr>
          <p:cNvSpPr/>
          <p:nvPr/>
        </p:nvSpPr>
        <p:spPr>
          <a:xfrm flipH="1">
            <a:off x="6369860" y="1063891"/>
            <a:ext cx="1236692" cy="418487"/>
          </a:xfrm>
          <a:prstGeom prst="borderCallout2">
            <a:avLst>
              <a:gd name="adj1" fmla="val 94741"/>
              <a:gd name="adj2" fmla="val -5168"/>
              <a:gd name="adj3" fmla="val 94737"/>
              <a:gd name="adj4" fmla="val -19116"/>
              <a:gd name="adj5" fmla="val 190719"/>
              <a:gd name="adj6" fmla="val -54225"/>
            </a:avLst>
          </a:prstGeom>
          <a:solidFill>
            <a:srgbClr val="00A3E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BL ASEAN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84" name="Callout: Bent Line 83">
            <a:extLst>
              <a:ext uri="{FF2B5EF4-FFF2-40B4-BE49-F238E27FC236}">
                <a16:creationId xmlns:a16="http://schemas.microsoft.com/office/drawing/2014/main" id="{FAA6EDEF-5495-4674-8C3B-6F06B1FC3C21}"/>
              </a:ext>
            </a:extLst>
          </p:cNvPr>
          <p:cNvSpPr/>
          <p:nvPr/>
        </p:nvSpPr>
        <p:spPr>
          <a:xfrm>
            <a:off x="8252305" y="2927626"/>
            <a:ext cx="2479222" cy="373805"/>
          </a:xfrm>
          <a:prstGeom prst="borderCallout2">
            <a:avLst>
              <a:gd name="adj1" fmla="val 49328"/>
              <a:gd name="adj2" fmla="val 8820"/>
              <a:gd name="adj3" fmla="val 56123"/>
              <a:gd name="adj4" fmla="val -6612"/>
              <a:gd name="adj5" fmla="val -57375"/>
              <a:gd name="adj6" fmla="val -27659"/>
            </a:avLst>
          </a:prstGeom>
          <a:solidFill>
            <a:srgbClr val="C4D600"/>
          </a:solidFill>
          <a:ln w="28575"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RF Cavity upgrade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87" name="Callout: Bent Line 86">
            <a:extLst>
              <a:ext uri="{FF2B5EF4-FFF2-40B4-BE49-F238E27FC236}">
                <a16:creationId xmlns:a16="http://schemas.microsoft.com/office/drawing/2014/main" id="{21FFD2DD-E33F-4C7F-889B-41DBAAD622C1}"/>
              </a:ext>
            </a:extLst>
          </p:cNvPr>
          <p:cNvSpPr/>
          <p:nvPr/>
        </p:nvSpPr>
        <p:spPr>
          <a:xfrm>
            <a:off x="4793856" y="4611783"/>
            <a:ext cx="1502318" cy="373805"/>
          </a:xfrm>
          <a:prstGeom prst="borderCallout2">
            <a:avLst>
              <a:gd name="adj1" fmla="val -26273"/>
              <a:gd name="adj2" fmla="val 37180"/>
              <a:gd name="adj3" fmla="val -79161"/>
              <a:gd name="adj4" fmla="val 36418"/>
              <a:gd name="adj5" fmla="val -124630"/>
              <a:gd name="adj6" fmla="val 22971"/>
            </a:avLst>
          </a:prstGeom>
          <a:solidFill>
            <a:srgbClr val="888B8D"/>
          </a:solidFill>
          <a:ln w="28575">
            <a:solidFill>
              <a:srgbClr val="888B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NSRC to SLRI</a:t>
            </a:r>
            <a:endParaRPr lang="en-AU" sz="16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33198-19C6-4021-A558-8664FC5A4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EB383-7947-46AF-87C3-C50B6A0BA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0662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4F114-EA91-473C-8F69-7D4462A7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Full Energy Injection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F9E9D3-BB8B-4244-A920-CEA0E883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11</a:t>
            </a:fld>
            <a:endParaRPr lang="en-AU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A0D4172F-5F66-483E-A9AB-7BDBF1C058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1" y="3489830"/>
            <a:ext cx="4674012" cy="2808112"/>
          </a:xfrm>
          <a:ln w="28575">
            <a:solidFill>
              <a:srgbClr val="C4D600"/>
            </a:solidFill>
          </a:ln>
        </p:spPr>
        <p:txBody>
          <a:bodyPr>
            <a:normAutofit/>
          </a:bodyPr>
          <a:lstStyle/>
          <a:p>
            <a:pPr marL="28785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solidFill>
                  <a:srgbClr val="00A3E0"/>
                </a:solidFill>
              </a:rPr>
              <a:t>Problem of 1.0 to 1.2 GeV Ramp Up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 Load on machine components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Beam instability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Beam dump required for filling electron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More difficult for increasing # machine component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 level of adjustment required</a:t>
            </a:r>
            <a:endParaRPr lang="en-A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A133A1B6-6B45-4A72-955C-9A0153DEC979}"/>
              </a:ext>
            </a:extLst>
          </p:cNvPr>
          <p:cNvSpPr/>
          <p:nvPr/>
        </p:nvSpPr>
        <p:spPr>
          <a:xfrm>
            <a:off x="8429366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2018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DB91FDEB-E6B7-49A6-B24F-7ECC80E03D3C}"/>
              </a:ext>
            </a:extLst>
          </p:cNvPr>
          <p:cNvSpPr/>
          <p:nvPr/>
        </p:nvSpPr>
        <p:spPr>
          <a:xfrm>
            <a:off x="7177229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2016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B7449AAD-F2CA-4D79-B11E-94E1469ED085}"/>
              </a:ext>
            </a:extLst>
          </p:cNvPr>
          <p:cNvSpPr/>
          <p:nvPr/>
        </p:nvSpPr>
        <p:spPr>
          <a:xfrm>
            <a:off x="5996008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2015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52D839C1-C476-4BA7-81A7-97E3E84ECDA1}"/>
              </a:ext>
            </a:extLst>
          </p:cNvPr>
          <p:cNvSpPr/>
          <p:nvPr/>
        </p:nvSpPr>
        <p:spPr>
          <a:xfrm>
            <a:off x="4751792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2014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F702952-DF5D-44FA-8B1F-3AC17878574E}"/>
              </a:ext>
            </a:extLst>
          </p:cNvPr>
          <p:cNvSpPr/>
          <p:nvPr/>
        </p:nvSpPr>
        <p:spPr>
          <a:xfrm>
            <a:off x="3499655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2010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F9A039A4-71AA-4F18-A637-BB581E94CCF8}"/>
              </a:ext>
            </a:extLst>
          </p:cNvPr>
          <p:cNvSpPr/>
          <p:nvPr/>
        </p:nvSpPr>
        <p:spPr>
          <a:xfrm>
            <a:off x="2258595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2005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EF6DE2E1-D9B6-452B-9B9A-2DA0CBA0A806}"/>
              </a:ext>
            </a:extLst>
          </p:cNvPr>
          <p:cNvSpPr/>
          <p:nvPr/>
        </p:nvSpPr>
        <p:spPr>
          <a:xfrm>
            <a:off x="1003302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2001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8862F4-40AA-47A5-AB90-069AC28BB567}"/>
              </a:ext>
            </a:extLst>
          </p:cNvPr>
          <p:cNvSpPr txBox="1"/>
          <p:nvPr/>
        </p:nvSpPr>
        <p:spPr>
          <a:xfrm>
            <a:off x="978796" y="1685317"/>
            <a:ext cx="14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1.0 GeV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71F4FF-0A9C-45CB-AACF-5EE2F96CDDF6}"/>
              </a:ext>
            </a:extLst>
          </p:cNvPr>
          <p:cNvSpPr txBox="1"/>
          <p:nvPr/>
        </p:nvSpPr>
        <p:spPr>
          <a:xfrm>
            <a:off x="2258595" y="2626157"/>
            <a:ext cx="1436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 GeV Booster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1.2 GeV STR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50E88A-EAED-4629-8AEB-EB46954C0D3C}"/>
              </a:ext>
            </a:extLst>
          </p:cNvPr>
          <p:cNvSpPr txBox="1"/>
          <p:nvPr/>
        </p:nvSpPr>
        <p:spPr>
          <a:xfrm>
            <a:off x="3499655" y="1687019"/>
            <a:ext cx="14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U60 undulator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CC363C-D0DD-49E9-9203-A2CB60362C56}"/>
              </a:ext>
            </a:extLst>
          </p:cNvPr>
          <p:cNvSpPr txBox="1"/>
          <p:nvPr/>
        </p:nvSpPr>
        <p:spPr>
          <a:xfrm>
            <a:off x="4751792" y="2626157"/>
            <a:ext cx="14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2.4T MPW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6.5T SWLS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8E21C1-18B1-4BF6-B678-AB3D9560C4F0}"/>
              </a:ext>
            </a:extLst>
          </p:cNvPr>
          <p:cNvSpPr txBox="1"/>
          <p:nvPr/>
        </p:nvSpPr>
        <p:spPr>
          <a:xfrm>
            <a:off x="5960008" y="1685316"/>
            <a:ext cx="151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1.2 GeV booster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0A3231-3375-4047-AE30-F6FD6885F60D}"/>
              </a:ext>
            </a:extLst>
          </p:cNvPr>
          <p:cNvSpPr txBox="1"/>
          <p:nvPr/>
        </p:nvSpPr>
        <p:spPr>
          <a:xfrm>
            <a:off x="7177229" y="2626157"/>
            <a:ext cx="14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RF cavity upgraded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6DB2A3-23D4-468B-82F5-942E0A3A6E4B}"/>
              </a:ext>
            </a:extLst>
          </p:cNvPr>
          <p:cNvSpPr txBox="1"/>
          <p:nvPr/>
        </p:nvSpPr>
        <p:spPr>
          <a:xfrm>
            <a:off x="8175370" y="1685670"/>
            <a:ext cx="1947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Full Energy Injection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22" name="Content Placeholder 38">
            <a:extLst>
              <a:ext uri="{FF2B5EF4-FFF2-40B4-BE49-F238E27FC236}">
                <a16:creationId xmlns:a16="http://schemas.microsoft.com/office/drawing/2014/main" id="{FC5B93AE-8AA2-4843-88D1-DEF181C96A40}"/>
              </a:ext>
            </a:extLst>
          </p:cNvPr>
          <p:cNvSpPr txBox="1">
            <a:spLocks/>
          </p:cNvSpPr>
          <p:nvPr/>
        </p:nvSpPr>
        <p:spPr>
          <a:xfrm>
            <a:off x="5693651" y="4049957"/>
            <a:ext cx="4674012" cy="1812184"/>
          </a:xfrm>
          <a:prstGeom prst="rect">
            <a:avLst/>
          </a:prstGeom>
          <a:ln w="28575">
            <a:solidFill>
              <a:srgbClr val="C4D6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en-US" dirty="0">
                <a:solidFill>
                  <a:srgbClr val="00A3E0"/>
                </a:solidFill>
              </a:rPr>
              <a:t>Benefit of Full Energy Injection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Filling electron without dumping beam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Requiring short time to stabilize 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 level of adjustment</a:t>
            </a:r>
          </a:p>
          <a:p>
            <a:endParaRPr lang="en-AU" dirty="0">
              <a:solidFill>
                <a:srgbClr val="888B8D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48304-CDAC-476B-9861-AC3E54FB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7507C-3B9C-4EB2-9EBA-8DDAD7DE5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693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5AB1D-D3C2-4F41-A7DD-5534E22CD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ASEAN Beamline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F786AC-2326-4202-934A-FD8E3E61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12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F5133-DA06-4D65-B60B-5E062B4B5B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19838" y="4057944"/>
            <a:ext cx="2774748" cy="2357385"/>
          </a:xfrm>
        </p:spPr>
        <p:txBody>
          <a:bodyPr>
            <a:normAutofit/>
          </a:bodyPr>
          <a:lstStyle/>
          <a:p>
            <a:pPr marL="28785" indent="0">
              <a:spcBef>
                <a:spcPts val="600"/>
              </a:spcBef>
              <a:buNone/>
            </a:pPr>
            <a:r>
              <a:rPr lang="en-US" sz="1600" dirty="0">
                <a:solidFill>
                  <a:srgbClr val="00A3E0"/>
                </a:solidFill>
              </a:rPr>
              <a:t>Photon Energy: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4-30 keV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Spot size ~ 20 micron  </a:t>
            </a:r>
          </a:p>
          <a:p>
            <a:pPr marL="28785" indent="0">
              <a:spcBef>
                <a:spcPts val="600"/>
              </a:spcBef>
              <a:buNone/>
            </a:pPr>
            <a:r>
              <a:rPr lang="en-US" sz="1600" dirty="0">
                <a:solidFill>
                  <a:srgbClr val="00A3E0"/>
                </a:solidFill>
              </a:rPr>
              <a:t>Proposed technique: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Micro XAS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Micro XRF &amp; Imaging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C16DFC07-F475-4483-9075-8A6F1236D8A7}"/>
              </a:ext>
            </a:extLst>
          </p:cNvPr>
          <p:cNvSpPr/>
          <p:nvPr/>
        </p:nvSpPr>
        <p:spPr>
          <a:xfrm>
            <a:off x="7061114" y="239062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2020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B9BD8893-BB4F-4E05-82CF-130E5627E5E3}"/>
              </a:ext>
            </a:extLst>
          </p:cNvPr>
          <p:cNvSpPr/>
          <p:nvPr/>
        </p:nvSpPr>
        <p:spPr>
          <a:xfrm>
            <a:off x="5879893" y="239062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2019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8D66D9A3-13D3-4FF5-A1FA-F28379F94F03}"/>
              </a:ext>
            </a:extLst>
          </p:cNvPr>
          <p:cNvSpPr/>
          <p:nvPr/>
        </p:nvSpPr>
        <p:spPr>
          <a:xfrm>
            <a:off x="4635677" y="239062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2018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FF5C5BBF-3E4B-4842-8477-DAE82A6A2CCE}"/>
              </a:ext>
            </a:extLst>
          </p:cNvPr>
          <p:cNvSpPr/>
          <p:nvPr/>
        </p:nvSpPr>
        <p:spPr>
          <a:xfrm>
            <a:off x="3383540" y="239062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2017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9C9CEF56-968C-4D72-8A56-011AC5ECA3C0}"/>
              </a:ext>
            </a:extLst>
          </p:cNvPr>
          <p:cNvSpPr/>
          <p:nvPr/>
        </p:nvSpPr>
        <p:spPr>
          <a:xfrm>
            <a:off x="2142480" y="239062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2016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DE50A1-ADDA-4844-82B2-D07B2184433E}"/>
              </a:ext>
            </a:extLst>
          </p:cNvPr>
          <p:cNvSpPr txBox="1"/>
          <p:nvPr/>
        </p:nvSpPr>
        <p:spPr>
          <a:xfrm>
            <a:off x="1959428" y="3003527"/>
            <a:ext cx="1690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SMPW Design and Produce at NSRRC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D7E35C-4189-449B-9264-229EE33A3B59}"/>
              </a:ext>
            </a:extLst>
          </p:cNvPr>
          <p:cNvSpPr txBox="1"/>
          <p:nvPr/>
        </p:nvSpPr>
        <p:spPr>
          <a:xfrm>
            <a:off x="3213254" y="1833976"/>
            <a:ext cx="1780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New Bending Magnet Installed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E1744D-CC36-4013-A5E6-12E77B173428}"/>
              </a:ext>
            </a:extLst>
          </p:cNvPr>
          <p:cNvSpPr txBox="1"/>
          <p:nvPr/>
        </p:nvSpPr>
        <p:spPr>
          <a:xfrm>
            <a:off x="4064000" y="3003527"/>
            <a:ext cx="2510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Installation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SMPW &amp; Beamline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6EB707-A72B-4A9F-BA2B-51B273B2B0F5}"/>
              </a:ext>
            </a:extLst>
          </p:cNvPr>
          <p:cNvSpPr txBox="1"/>
          <p:nvPr/>
        </p:nvSpPr>
        <p:spPr>
          <a:xfrm>
            <a:off x="5843893" y="1657502"/>
            <a:ext cx="151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End Station Installation &amp; Commission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411179-F182-41C6-94A3-EAC3B3A59BF1}"/>
              </a:ext>
            </a:extLst>
          </p:cNvPr>
          <p:cNvSpPr txBox="1"/>
          <p:nvPr/>
        </p:nvSpPr>
        <p:spPr>
          <a:xfrm>
            <a:off x="7061114" y="3003527"/>
            <a:ext cx="14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Officially Open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1825FE1-73C6-4FEC-A62C-BA5F6141A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6" y="4057943"/>
            <a:ext cx="3078157" cy="235738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3A912B5-E8F7-4C17-93D2-E721D4C02985}"/>
              </a:ext>
            </a:extLst>
          </p:cNvPr>
          <p:cNvSpPr/>
          <p:nvPr/>
        </p:nvSpPr>
        <p:spPr>
          <a:xfrm>
            <a:off x="7413580" y="1327107"/>
            <a:ext cx="29546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785" indent="0">
              <a:buNone/>
            </a:pPr>
            <a:r>
              <a:rPr lang="en-US" sz="14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BL6b shutting down in May 2019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1DF8BBB2-A5E1-4768-8AB7-87DD15C5C7C3}"/>
              </a:ext>
            </a:extLst>
          </p:cNvPr>
          <p:cNvCxnSpPr>
            <a:cxnSpLocks/>
            <a:endCxn id="4" idx="1"/>
          </p:cNvCxnSpPr>
          <p:nvPr/>
        </p:nvCxnSpPr>
        <p:spPr>
          <a:xfrm rot="16200000" flipH="1">
            <a:off x="6633059" y="4149858"/>
            <a:ext cx="1867300" cy="30625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3498F9A-5E52-44EB-B96D-1BE016B68F35}"/>
              </a:ext>
            </a:extLst>
          </p:cNvPr>
          <p:cNvCxnSpPr>
            <a:cxnSpLocks/>
            <a:endCxn id="16" idx="0"/>
          </p:cNvCxnSpPr>
          <p:nvPr/>
        </p:nvCxnSpPr>
        <p:spPr>
          <a:xfrm rot="10800000" flipV="1">
            <a:off x="6599894" y="1479478"/>
            <a:ext cx="813687" cy="178023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indoor, object, kitchen, sink&#10;&#10;Description generated with high confidence">
            <a:extLst>
              <a:ext uri="{FF2B5EF4-FFF2-40B4-BE49-F238E27FC236}">
                <a16:creationId xmlns:a16="http://schemas.microsoft.com/office/drawing/2014/main" id="{562E1502-5303-4E06-BD4C-A356AD018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02083" y="3817028"/>
            <a:ext cx="3661949" cy="2746462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D4DF1-A19E-4594-8965-83C7ED78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A4CDF86-2045-4E94-86F3-A4FEA40E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6318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A9D67-7D3E-4842-B577-A84A02C68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New Electron Reference Orbit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6DEEE-C13C-41C1-A88E-BA979145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13</a:t>
            </a:fld>
            <a:endParaRPr lang="en-AU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9D5B74-F850-4CF7-BC0C-0AC5F18281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1440000"/>
            <a:ext cx="9720000" cy="548614"/>
          </a:xfrm>
        </p:spPr>
        <p:txBody>
          <a:bodyPr>
            <a:normAutofit/>
          </a:bodyPr>
          <a:lstStyle/>
          <a:p>
            <a:pPr marL="28785" indent="0">
              <a:buNone/>
            </a:pPr>
            <a:r>
              <a:rPr lang="en-US" sz="2000" dirty="0">
                <a:solidFill>
                  <a:srgbClr val="00A3E0"/>
                </a:solidFill>
              </a:rPr>
              <a:t>Setting Reference Orbit</a:t>
            </a:r>
            <a:endParaRPr lang="en-AU" sz="2000" dirty="0">
              <a:solidFill>
                <a:srgbClr val="00A3E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176ADAC-614C-4D60-AC9A-19DBB0BCED37}"/>
              </a:ext>
            </a:extLst>
          </p:cNvPr>
          <p:cNvSpPr txBox="1">
            <a:spLocks/>
          </p:cNvSpPr>
          <p:nvPr/>
        </p:nvSpPr>
        <p:spPr>
          <a:xfrm>
            <a:off x="6162581" y="1988614"/>
            <a:ext cx="3171919" cy="964401"/>
          </a:xfrm>
          <a:prstGeom prst="rect">
            <a:avLst/>
          </a:prstGeom>
        </p:spPr>
        <p:txBody>
          <a:bodyPr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Reduce coupling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Reduce vertical beam size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05D54A9-AE08-49B4-90FC-1981E9854C4D}"/>
              </a:ext>
            </a:extLst>
          </p:cNvPr>
          <p:cNvSpPr txBox="1">
            <a:spLocks/>
          </p:cNvSpPr>
          <p:nvPr/>
        </p:nvSpPr>
        <p:spPr>
          <a:xfrm>
            <a:off x="1065081" y="1988614"/>
            <a:ext cx="4205418" cy="964401"/>
          </a:xfrm>
          <a:prstGeom prst="rect">
            <a:avLst/>
          </a:prstGeom>
        </p:spPr>
        <p:txBody>
          <a:bodyPr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Change vertical orbit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sextupole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Change the horizontal orbit in MPW</a:t>
            </a:r>
            <a:endParaRPr lang="th-TH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D21CF5B3-8F5C-46EC-993B-34B0912ABCA9}"/>
              </a:ext>
            </a:extLst>
          </p:cNvPr>
          <p:cNvSpPr/>
          <p:nvPr/>
        </p:nvSpPr>
        <p:spPr>
          <a:xfrm>
            <a:off x="5391499" y="2132676"/>
            <a:ext cx="650081" cy="548614"/>
          </a:xfrm>
          <a:prstGeom prst="rightArrow">
            <a:avLst/>
          </a:prstGeom>
          <a:solidFill>
            <a:srgbClr val="C4D600"/>
          </a:solidFill>
          <a:ln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C8B9F16F-DBAC-4DC9-AED9-065DDFEBEA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071937"/>
              </p:ext>
            </p:extLst>
          </p:nvPr>
        </p:nvGraphicFramePr>
        <p:xfrm>
          <a:off x="8127193" y="1865127"/>
          <a:ext cx="4445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Equation" r:id="rId3" imgW="355320" imgH="482400" progId="Equation.3">
                  <p:embed/>
                </p:oleObj>
              </mc:Choice>
              <mc:Fallback>
                <p:oleObj name="Equation" r:id="rId3" imgW="355320" imgH="4824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7193" y="1865127"/>
                        <a:ext cx="444500" cy="6032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0D38A3C-DF95-4A6C-A7D8-D421E0DAE3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49468"/>
              </p:ext>
            </p:extLst>
          </p:nvPr>
        </p:nvGraphicFramePr>
        <p:xfrm>
          <a:off x="9160693" y="2470814"/>
          <a:ext cx="379034" cy="339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Equation" r:id="rId5" imgW="291960" imgH="241200" progId="Equation.3">
                  <p:embed/>
                </p:oleObj>
              </mc:Choice>
              <mc:Fallback>
                <p:oleObj name="Equation" r:id="rId5" imgW="291960" imgH="2412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0693" y="2470814"/>
                        <a:ext cx="379034" cy="33973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91DCFC4-B8B4-4E0F-88F2-77B09CA54031}"/>
              </a:ext>
            </a:extLst>
          </p:cNvPr>
          <p:cNvSpPr txBox="1">
            <a:spLocks/>
          </p:cNvSpPr>
          <p:nvPr/>
        </p:nvSpPr>
        <p:spPr>
          <a:xfrm>
            <a:off x="6084000" y="3671887"/>
            <a:ext cx="3171919" cy="964401"/>
          </a:xfrm>
          <a:prstGeom prst="rect">
            <a:avLst/>
          </a:prstGeom>
        </p:spPr>
        <p:txBody>
          <a:bodyPr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600"/>
              </a:spcBef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Increase Brightness</a:t>
            </a:r>
          </a:p>
          <a:p>
            <a:pPr marL="28785" indent="0">
              <a:spcBef>
                <a:spcPts val="600"/>
              </a:spcBef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Reduce beam lifetime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AE2453D-E607-42B8-843C-AAF1BC4BCC9C}"/>
              </a:ext>
            </a:extLst>
          </p:cNvPr>
          <p:cNvSpPr/>
          <p:nvPr/>
        </p:nvSpPr>
        <p:spPr>
          <a:xfrm rot="5400000">
            <a:off x="7105116" y="2923635"/>
            <a:ext cx="548614" cy="581072"/>
          </a:xfrm>
          <a:prstGeom prst="rightArrow">
            <a:avLst/>
          </a:prstGeom>
          <a:solidFill>
            <a:srgbClr val="FF0000"/>
          </a:solidFill>
          <a:ln>
            <a:solidFill>
              <a:srgbClr val="C4D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25" name="Content Placeholder 3">
            <a:extLst>
              <a:ext uri="{FF2B5EF4-FFF2-40B4-BE49-F238E27FC236}">
                <a16:creationId xmlns:a16="http://schemas.microsoft.com/office/drawing/2014/main" id="{903675D3-3E0A-4CD4-B802-2B5BD012FF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769399"/>
              </p:ext>
            </p:extLst>
          </p:nvPr>
        </p:nvGraphicFramePr>
        <p:xfrm>
          <a:off x="1873599" y="3459958"/>
          <a:ext cx="3517900" cy="2688722"/>
        </p:xfrm>
        <a:graphic>
          <a:graphicData uri="http://schemas.openxmlformats.org/drawingml/2006/table">
            <a:tbl>
              <a:tblPr/>
              <a:tblGrid>
                <a:gridCol w="876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6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Cordia New"/>
                        </a:rPr>
                        <a:t>Location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Cordia New"/>
                        </a:rPr>
                        <a:t>Upstream 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Cordia New"/>
                        </a:rPr>
                        <a:t>BPM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Cordia New"/>
                        </a:rPr>
                        <a:t>Downstream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Calibri"/>
                          <a:cs typeface="Cordia New"/>
                        </a:rPr>
                        <a:t>BPM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Cordia New"/>
                        </a:rPr>
                        <a:t>MPW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BPM1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BPM2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BL1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BPM3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BPM4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BL2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BPM6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BPM7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Cordia New"/>
                        </a:rPr>
                        <a:t>U60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BPM7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BPM8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BL3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BPM8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BPM9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BL4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BPM11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BPM12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BL5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BPM13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BPM14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BL6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BPM16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BPM17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Cordia New"/>
                        </a:rPr>
                        <a:t>SWLS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BPM18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BPM19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BL7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BPM20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BPM21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Cordia New"/>
                        </a:rPr>
                        <a:t>BL8</a:t>
                      </a:r>
                      <a:endParaRPr lang="en-US" sz="12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BPM23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Cordia New"/>
                        </a:rPr>
                        <a:t>BPM24</a:t>
                      </a:r>
                      <a:endParaRPr lang="en-US" sz="12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B3625-DA9F-47C8-BBDC-B68491557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A3166-01C8-44FB-B7B4-95576306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530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A780B-5180-4CA2-96B6-64210B5C8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New Electron Reference Orbit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44D935-1B4D-44D8-8B6E-8BFFA8922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14</a:t>
            </a:fld>
            <a:endParaRPr lang="en-AU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62B256E0-E342-430E-906C-01A5F64CB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7358" t="16149" r="7692" b="3738"/>
          <a:stretch>
            <a:fillRect/>
          </a:stretch>
        </p:blipFill>
        <p:spPr bwMode="auto">
          <a:xfrm>
            <a:off x="5851344" y="1686751"/>
            <a:ext cx="4156656" cy="232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E9DD29B-E2E1-4A5E-95D2-F78583475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7930" t="14823" r="7262" b="3475"/>
          <a:stretch>
            <a:fillRect/>
          </a:stretch>
        </p:blipFill>
        <p:spPr bwMode="auto">
          <a:xfrm>
            <a:off x="5851344" y="4305117"/>
            <a:ext cx="4156656" cy="2372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DE1D6FF-73DF-473A-B8E3-7C5010463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399268"/>
              </p:ext>
            </p:extLst>
          </p:nvPr>
        </p:nvGraphicFramePr>
        <p:xfrm>
          <a:off x="1329647" y="1343551"/>
          <a:ext cx="3962400" cy="5334000"/>
        </p:xfrm>
        <a:graphic>
          <a:graphicData uri="http://schemas.openxmlformats.org/drawingml/2006/table">
            <a:tbl>
              <a:tblPr/>
              <a:tblGrid>
                <a:gridCol w="1636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 no.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Hor. Diff (mm)</a:t>
                      </a:r>
                      <a:endParaRPr lang="th-TH" sz="1400" b="0" i="0" u="none" strike="noStrike" baseline="0" dirty="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Ver. Diff (mm)</a:t>
                      </a:r>
                      <a:endParaRPr lang="th-TH" sz="1400" b="0" i="0" u="none" strike="noStrike" baseline="0" dirty="0">
                        <a:solidFill>
                          <a:srgbClr val="000000"/>
                        </a:solidFill>
                        <a:latin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FF0000"/>
                          </a:solidFill>
                          <a:latin typeface="Times New Roman" pitchFamily="18" charset="0"/>
                        </a:rPr>
                        <a:t>2.7115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0.2588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FF0000"/>
                          </a:solidFill>
                          <a:latin typeface="Times New Roman" pitchFamily="18" charset="0"/>
                        </a:rPr>
                        <a:t>2.6804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0.1246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FF0000"/>
                          </a:solidFill>
                          <a:latin typeface="Times New Roman" pitchFamily="18" charset="0"/>
                        </a:rPr>
                        <a:t>2.7382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-0.0960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-0.1204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-0.1569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0.0499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FF0000"/>
                          </a:solidFill>
                          <a:latin typeface="Times New Roman" pitchFamily="18" charset="0"/>
                        </a:rPr>
                        <a:t>-1.1389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0.0249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-0.4248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0.0063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-0.0006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0.0065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-0.0484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0.1921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0.3491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-0.3057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0.1296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0.2540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0.1106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0.2190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0.0533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-0.1680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0.1070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0.3139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0.3735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0.5970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0.0091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0.3383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0.0918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-0.0562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-0.8000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0.2109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-0.7726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0.2118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0.1151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0.1191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0.1607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-0.8943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-0.0758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FF0000"/>
                          </a:solidFill>
                          <a:latin typeface="Times New Roman" pitchFamily="18" charset="0"/>
                        </a:rPr>
                        <a:t>-2.6322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-0.0793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FF0000"/>
                          </a:solidFill>
                          <a:latin typeface="Times New Roman" pitchFamily="18" charset="0"/>
                        </a:rPr>
                        <a:t>-1.1740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13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BPM24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FF0000"/>
                          </a:solidFill>
                          <a:latin typeface="Times New Roman" pitchFamily="18" charset="0"/>
                        </a:rPr>
                        <a:t>2.7756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4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</a:rPr>
                        <a:t>0.1678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F9BB45-0E74-4607-BCB7-EFFCDBA08FD2}"/>
              </a:ext>
            </a:extLst>
          </p:cNvPr>
          <p:cNvSpPr txBox="1">
            <a:spLocks/>
          </p:cNvSpPr>
          <p:nvPr/>
        </p:nvSpPr>
        <p:spPr>
          <a:xfrm>
            <a:off x="5851344" y="3980740"/>
            <a:ext cx="4156656" cy="338664"/>
          </a:xfrm>
          <a:prstGeom prst="rect">
            <a:avLst/>
          </a:prstGeom>
        </p:spPr>
        <p:txBody>
          <a:bodyPr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buNone/>
            </a:pPr>
            <a:r>
              <a:rPr lang="en-US" sz="1400" dirty="0">
                <a:solidFill>
                  <a:srgbClr val="00A3E0"/>
                </a:solidFill>
              </a:rPr>
              <a:t>Vertical direction</a:t>
            </a:r>
            <a:endParaRPr lang="th-TH" sz="1400" dirty="0">
              <a:solidFill>
                <a:srgbClr val="00A3E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D5BF26-0868-4BF2-B30C-C8E8CEE0D7B0}"/>
              </a:ext>
            </a:extLst>
          </p:cNvPr>
          <p:cNvSpPr txBox="1">
            <a:spLocks/>
          </p:cNvSpPr>
          <p:nvPr/>
        </p:nvSpPr>
        <p:spPr>
          <a:xfrm>
            <a:off x="5851344" y="1332863"/>
            <a:ext cx="4156656" cy="338664"/>
          </a:xfrm>
          <a:prstGeom prst="rect">
            <a:avLst/>
          </a:prstGeom>
        </p:spPr>
        <p:txBody>
          <a:bodyPr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buNone/>
            </a:pPr>
            <a:r>
              <a:rPr lang="en-US" sz="1400" dirty="0">
                <a:solidFill>
                  <a:srgbClr val="00A3E0"/>
                </a:solidFill>
              </a:rPr>
              <a:t>Horizontal direction</a:t>
            </a:r>
            <a:endParaRPr lang="th-TH" sz="1400" dirty="0">
              <a:solidFill>
                <a:srgbClr val="00A3E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F99B5-1E58-44A8-95C0-1848D8592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2E299-E130-4597-A0CE-377834AF1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52832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A9D67-7D3E-4842-B577-A84A02C68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New Electron Reference Orbit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6DEEE-C13C-41C1-A88E-BA979145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15</a:t>
            </a:fld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A4ADDD-C475-42BD-8CCC-E758A7EF8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58357"/>
          <a:stretch>
            <a:fillRect/>
          </a:stretch>
        </p:blipFill>
        <p:spPr bwMode="auto">
          <a:xfrm>
            <a:off x="1172029" y="1690915"/>
            <a:ext cx="2605990" cy="356616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3D0C32-1833-4CEA-B5FE-E91A60408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58888"/>
          <a:stretch>
            <a:fillRect/>
          </a:stretch>
        </p:blipFill>
        <p:spPr bwMode="auto">
          <a:xfrm>
            <a:off x="4695373" y="1690915"/>
            <a:ext cx="2655765" cy="356616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5FE0C95-C9EC-4026-9D21-55A37799FD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2029" y="1294915"/>
            <a:ext cx="2605990" cy="396000"/>
          </a:xfrm>
        </p:spPr>
        <p:txBody>
          <a:bodyPr>
            <a:normAutofit/>
          </a:bodyPr>
          <a:lstStyle/>
          <a:p>
            <a:pPr marL="28785" indent="0" algn="ctr">
              <a:buNone/>
            </a:pPr>
            <a:r>
              <a:rPr lang="en-US" sz="1600" dirty="0">
                <a:solidFill>
                  <a:srgbClr val="00A3E0"/>
                </a:solidFill>
              </a:rPr>
              <a:t>Old Reference Orbit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F2DFD92-3CCE-44C4-A2FB-369D91705038}"/>
              </a:ext>
            </a:extLst>
          </p:cNvPr>
          <p:cNvSpPr txBox="1">
            <a:spLocks/>
          </p:cNvSpPr>
          <p:nvPr/>
        </p:nvSpPr>
        <p:spPr>
          <a:xfrm>
            <a:off x="4695373" y="1294915"/>
            <a:ext cx="2605990" cy="3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</a:rPr>
              <a:t>New Reference Orbit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D63C41E-F9E5-4A61-868D-6E49409B8585}"/>
              </a:ext>
            </a:extLst>
          </p:cNvPr>
          <p:cNvSpPr txBox="1">
            <a:spLocks/>
          </p:cNvSpPr>
          <p:nvPr/>
        </p:nvSpPr>
        <p:spPr>
          <a:xfrm>
            <a:off x="7567081" y="1690915"/>
            <a:ext cx="2774748" cy="2888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888B8D"/>
                </a:solidFill>
              </a:rPr>
              <a:t>Optimize orbit in </a:t>
            </a:r>
            <a:r>
              <a:rPr lang="en-US" sz="1600" dirty="0" err="1">
                <a:solidFill>
                  <a:srgbClr val="888B8D"/>
                </a:solidFill>
              </a:rPr>
              <a:t>sextupole</a:t>
            </a:r>
            <a:r>
              <a:rPr lang="en-US" sz="1600" dirty="0">
                <a:solidFill>
                  <a:srgbClr val="888B8D"/>
                </a:solidFill>
              </a:rPr>
              <a:t> magnet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888B8D"/>
                </a:solidFill>
              </a:rPr>
              <a:t>Bump orbit in MPW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888B8D"/>
                </a:solidFill>
              </a:rPr>
              <a:t>Coupling 5.5%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888B8D"/>
                </a:solidFill>
              </a:rPr>
              <a:t>Beam product 69,000 </a:t>
            </a:r>
            <a:r>
              <a:rPr lang="en-US" sz="1600" dirty="0" err="1">
                <a:solidFill>
                  <a:srgbClr val="888B8D"/>
                </a:solidFill>
              </a:rPr>
              <a:t>mA.min</a:t>
            </a:r>
            <a:endParaRPr lang="en-US" sz="1600" dirty="0">
              <a:solidFill>
                <a:srgbClr val="888B8D"/>
              </a:solidFill>
            </a:endParaRPr>
          </a:p>
          <a:p>
            <a:pPr marL="28785" indent="0">
              <a:spcBef>
                <a:spcPts val="600"/>
              </a:spcBef>
              <a:buNone/>
            </a:pPr>
            <a:endParaRPr lang="en-US" sz="1600" dirty="0">
              <a:solidFill>
                <a:srgbClr val="888B8D"/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260002C-0944-4DD1-849A-70BEB9C9B1DF}"/>
              </a:ext>
            </a:extLst>
          </p:cNvPr>
          <p:cNvSpPr txBox="1">
            <a:spLocks/>
          </p:cNvSpPr>
          <p:nvPr/>
        </p:nvSpPr>
        <p:spPr>
          <a:xfrm>
            <a:off x="1172029" y="5257075"/>
            <a:ext cx="2605990" cy="1125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888B8D"/>
                </a:solidFill>
              </a:rPr>
              <a:t>Coupling 11.7%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888B8D"/>
                </a:solidFill>
              </a:rPr>
              <a:t>Beam product 90,000 </a:t>
            </a:r>
            <a:r>
              <a:rPr lang="en-US" sz="1600" dirty="0" err="1">
                <a:solidFill>
                  <a:srgbClr val="888B8D"/>
                </a:solidFill>
              </a:rPr>
              <a:t>mA.min</a:t>
            </a:r>
            <a:r>
              <a:rPr lang="en-US" sz="1600" dirty="0">
                <a:solidFill>
                  <a:srgbClr val="888B8D"/>
                </a:solidFill>
              </a:rPr>
              <a:t> </a:t>
            </a:r>
          </a:p>
          <a:p>
            <a:pPr marL="28785" indent="0">
              <a:spcBef>
                <a:spcPts val="600"/>
              </a:spcBef>
              <a:buNone/>
            </a:pPr>
            <a:endParaRPr lang="en-US" sz="1600" dirty="0">
              <a:solidFill>
                <a:srgbClr val="888B8D"/>
              </a:solidFill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AB273AC-1B99-4EB7-A4C3-26A043D699AC}"/>
              </a:ext>
            </a:extLst>
          </p:cNvPr>
          <p:cNvSpPr txBox="1">
            <a:spLocks/>
          </p:cNvSpPr>
          <p:nvPr/>
        </p:nvSpPr>
        <p:spPr>
          <a:xfrm>
            <a:off x="4695373" y="5257075"/>
            <a:ext cx="2774748" cy="1125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FF0000"/>
                </a:solidFill>
              </a:rPr>
              <a:t>Vertical beam size reduce by 30%</a:t>
            </a:r>
          </a:p>
          <a:p>
            <a:pPr marL="28785" indent="0">
              <a:spcBef>
                <a:spcPts val="600"/>
              </a:spcBef>
              <a:buNone/>
            </a:pPr>
            <a:endParaRPr lang="en-US" sz="1600" dirty="0">
              <a:solidFill>
                <a:srgbClr val="888B8D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57B94-DD37-4212-9AD0-0177A2DD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2D8C1C-8E23-4624-B484-06A77C03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8682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3600E-C7B1-4609-8D05-5F8781C2A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 X-ray Beamline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B2F3EA-B584-4659-B83A-9395AAC4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16</a:t>
            </a:fld>
            <a:endParaRPr lang="en-AU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ED72D97-AE22-4F17-A3AF-C463899EE3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68546" y="4058292"/>
            <a:ext cx="3916400" cy="2280863"/>
          </a:xfrm>
        </p:spPr>
        <p:txBody>
          <a:bodyPr>
            <a:normAutofit/>
          </a:bodyPr>
          <a:lstStyle/>
          <a:p>
            <a:pPr marL="28785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>
                <a:solidFill>
                  <a:srgbClr val="00A3E0"/>
                </a:solidFill>
              </a:rPr>
              <a:t>Technical specification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Photon energy: 40-160, 220-1040 eV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Energy resolution: 1x10</a:t>
            </a:r>
            <a:r>
              <a:rPr lang="en-US" sz="16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-4 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Flux: 1x10</a:t>
            </a:r>
            <a:r>
              <a:rPr lang="en-US" sz="16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/s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Beam size: &lt; 1 mm</a:t>
            </a:r>
            <a:r>
              <a:rPr lang="en-US" sz="16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</a:p>
          <a:p>
            <a:endParaRPr lang="en-AU" sz="1600" dirty="0"/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3FF85D83-C43E-4FA8-A582-854B4E8AF34A}"/>
              </a:ext>
            </a:extLst>
          </p:cNvPr>
          <p:cNvSpPr/>
          <p:nvPr/>
        </p:nvSpPr>
        <p:spPr>
          <a:xfrm>
            <a:off x="7805879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2017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2F09A40D-D555-4BA0-9420-B179E959543C}"/>
              </a:ext>
            </a:extLst>
          </p:cNvPr>
          <p:cNvSpPr/>
          <p:nvPr/>
        </p:nvSpPr>
        <p:spPr>
          <a:xfrm>
            <a:off x="6624658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2013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9B06BEA4-93D8-4900-AC36-22FA39A6DB84}"/>
              </a:ext>
            </a:extLst>
          </p:cNvPr>
          <p:cNvSpPr/>
          <p:nvPr/>
        </p:nvSpPr>
        <p:spPr>
          <a:xfrm>
            <a:off x="5380442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2011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0FA81CF6-3C17-4EDF-AF56-53A6E6F67D35}"/>
              </a:ext>
            </a:extLst>
          </p:cNvPr>
          <p:cNvSpPr/>
          <p:nvPr/>
        </p:nvSpPr>
        <p:spPr>
          <a:xfrm>
            <a:off x="4128305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2010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B82C41EE-7100-47FE-9E20-46EC907D4D86}"/>
              </a:ext>
            </a:extLst>
          </p:cNvPr>
          <p:cNvSpPr/>
          <p:nvPr/>
        </p:nvSpPr>
        <p:spPr>
          <a:xfrm>
            <a:off x="2887245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2005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EBCE12D0-B5B4-4966-9D8C-07C8BBF6144E}"/>
              </a:ext>
            </a:extLst>
          </p:cNvPr>
          <p:cNvSpPr/>
          <p:nvPr/>
        </p:nvSpPr>
        <p:spPr>
          <a:xfrm>
            <a:off x="1631952" y="2013250"/>
            <a:ext cx="1440000" cy="576000"/>
          </a:xfrm>
          <a:prstGeom prst="homePlate">
            <a:avLst>
              <a:gd name="adj" fmla="val 28595"/>
            </a:avLst>
          </a:prstGeom>
          <a:solidFill>
            <a:srgbClr val="00A3E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Kanit Medium" panose="00000600000000000000" pitchFamily="2" charset="-34"/>
                <a:cs typeface="Kanit Medium" panose="00000600000000000000" pitchFamily="2" charset="-34"/>
              </a:rPr>
              <a:t>2001</a:t>
            </a:r>
            <a:endParaRPr lang="en-AU" sz="1400" dirty="0">
              <a:latin typeface="Kanit Medium" panose="00000600000000000000" pitchFamily="2" charset="-34"/>
              <a:cs typeface="Kanit Medium" panose="00000600000000000000" pitchFamily="2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73BA86-7A51-4F62-AA87-6897711BD9C7}"/>
              </a:ext>
            </a:extLst>
          </p:cNvPr>
          <p:cNvSpPr txBox="1"/>
          <p:nvPr/>
        </p:nvSpPr>
        <p:spPr>
          <a:xfrm>
            <a:off x="1324769" y="1471576"/>
            <a:ext cx="1785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1.0 GeV </a:t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</a:b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Bending Magnet 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04B794-3FEC-4365-8F80-E57F0AE916ED}"/>
              </a:ext>
            </a:extLst>
          </p:cNvPr>
          <p:cNvSpPr txBox="1"/>
          <p:nvPr/>
        </p:nvSpPr>
        <p:spPr>
          <a:xfrm>
            <a:off x="2887245" y="2626157"/>
            <a:ext cx="1436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1.2 GeV STR upgrade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24DBBD-F2EB-461F-9031-1F6F3E502C7F}"/>
              </a:ext>
            </a:extLst>
          </p:cNvPr>
          <p:cNvSpPr txBox="1"/>
          <p:nvPr/>
        </p:nvSpPr>
        <p:spPr>
          <a:xfrm>
            <a:off x="4128305" y="1687019"/>
            <a:ext cx="14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U60 undulator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443428-FAA9-41F6-967E-5BD5B35B4796}"/>
              </a:ext>
            </a:extLst>
          </p:cNvPr>
          <p:cNvSpPr txBox="1"/>
          <p:nvPr/>
        </p:nvSpPr>
        <p:spPr>
          <a:xfrm>
            <a:off x="5380442" y="2626157"/>
            <a:ext cx="14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BL3.2Ua: PES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BL3.2Ub: PEEM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E39CC2-1E4A-45F8-A682-7530CFB9F1B5}"/>
              </a:ext>
            </a:extLst>
          </p:cNvPr>
          <p:cNvSpPr txBox="1"/>
          <p:nvPr/>
        </p:nvSpPr>
        <p:spPr>
          <a:xfrm>
            <a:off x="6362569" y="1471576"/>
            <a:ext cx="1964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New post-focusing mirror for BL3.2Ua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9E5B4D-6146-4E8B-87F1-3E1049E6F5DC}"/>
              </a:ext>
            </a:extLst>
          </p:cNvPr>
          <p:cNvSpPr txBox="1"/>
          <p:nvPr/>
        </p:nvSpPr>
        <p:spPr>
          <a:xfrm>
            <a:off x="7629525" y="2626157"/>
            <a:ext cx="1930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Harmonic Rejection for BL3.2Ua 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19" name="Picture 18" descr="alt">
            <a:extLst>
              <a:ext uri="{FF2B5EF4-FFF2-40B4-BE49-F238E27FC236}">
                <a16:creationId xmlns:a16="http://schemas.microsoft.com/office/drawing/2014/main" id="{7DDFC562-E16B-45A3-8D9B-3BC0B19B7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" y="3361462"/>
            <a:ext cx="5363031" cy="3070664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B1B68-2A06-459E-933C-BC28F76A8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D635F-3A7B-4AC7-914A-63DE6893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2254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D496054-239F-4ACB-A6F1-98BDEE3D5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2042478"/>
            <a:ext cx="9000000" cy="43847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73600E-C7B1-4609-8D05-5F8781C2A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 X-ray Beamline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B2F3EA-B584-4659-B83A-9395AAC4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17</a:t>
            </a:fld>
            <a:endParaRPr lang="en-AU" dirty="0"/>
          </a:p>
        </p:txBody>
      </p:sp>
      <p:pic>
        <p:nvPicPr>
          <p:cNvPr id="5" name="Picture 4" descr="A picture containing indoor, object, table&#10;&#10;Description generated with high confidence">
            <a:extLst>
              <a:ext uri="{FF2B5EF4-FFF2-40B4-BE49-F238E27FC236}">
                <a16:creationId xmlns:a16="http://schemas.microsoft.com/office/drawing/2014/main" id="{9DC0FFF4-43F9-4245-92AB-0AB28CB50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83770" y="916520"/>
            <a:ext cx="1920001" cy="1440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A2D48CE-D8AB-4463-B794-EB96BE940E7A}"/>
              </a:ext>
            </a:extLst>
          </p:cNvPr>
          <p:cNvCxnSpPr>
            <a:cxnSpLocks/>
          </p:cNvCxnSpPr>
          <p:nvPr/>
        </p:nvCxnSpPr>
        <p:spPr>
          <a:xfrm>
            <a:off x="7852229" y="2220686"/>
            <a:ext cx="1393371" cy="1814285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CD64933-B64F-4924-8072-BCF3D75296B1}"/>
              </a:ext>
            </a:extLst>
          </p:cNvPr>
          <p:cNvSpPr/>
          <p:nvPr/>
        </p:nvSpPr>
        <p:spPr>
          <a:xfrm>
            <a:off x="8548914" y="871970"/>
            <a:ext cx="20907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Three-bounce Harmonic Rejection Mirrors Chamber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E3BFB-4BBC-47E4-B8D9-4B7C04C9C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B8A5C-10DB-4EFC-B164-ABD1BC1F3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5577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5F4F-1EA9-4A63-8BE4-FA7FF032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BL3.2Ua:PES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2CD1C4-1435-4C67-9AC5-8CD3332F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18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F6FDC-1FC6-4FBF-AB03-AA021E42246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1439998"/>
            <a:ext cx="4859831" cy="520427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>
                <a:solidFill>
                  <a:srgbClr val="00A3E0"/>
                </a:solidFill>
              </a:rPr>
              <a:t>a) XPS Station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Technique: </a:t>
            </a:r>
            <a:r>
              <a:rPr lang="en-US" dirty="0">
                <a:solidFill>
                  <a:srgbClr val="FF0000"/>
                </a:solidFill>
              </a:rPr>
              <a:t>XPS, EY-XAS, FY-XAS</a:t>
            </a:r>
          </a:p>
          <a:p>
            <a:endParaRPr lang="en-A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A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A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A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A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CLAM2 hemispherical </a:t>
            </a:r>
            <a:r>
              <a:rPr lang="en-AU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analyzer</a:t>
            </a:r>
            <a:r>
              <a:rPr lang="en-A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en-AU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AU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(Thermo VG 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Scientific/VG </a:t>
            </a:r>
            <a:r>
              <a:rPr lang="en-US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Microtech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en-AU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SSD/MCP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Pico-ammeters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linear amplifier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Ion sputtering gun</a:t>
            </a:r>
            <a:endParaRPr lang="en-AU" dirty="0">
              <a:solidFill>
                <a:srgbClr val="FF0000"/>
              </a:solidFill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9C6EF2C-74ED-4BDC-8C40-5B0DF9AA8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248142" y="2161520"/>
            <a:ext cx="4989676" cy="3742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38CD4551-249D-403A-9F9D-35592A963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8327" t="24338" r="5754" b="39338"/>
          <a:stretch>
            <a:fillRect/>
          </a:stretch>
        </p:blipFill>
        <p:spPr bwMode="auto">
          <a:xfrm>
            <a:off x="923884" y="2753199"/>
            <a:ext cx="3299773" cy="1046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0EDBB7B-5C23-406B-BD45-9E00C71B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B0BDD5C-CE28-49A6-9F61-17182492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7867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5F4F-1EA9-4A63-8BE4-FA7FF032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BL3.2Ua:PES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2CD1C4-1435-4C67-9AC5-8CD3332F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19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F6FDC-1FC6-4FBF-AB03-AA021E42246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1440000"/>
            <a:ext cx="5317371" cy="491674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dirty="0">
                <a:solidFill>
                  <a:srgbClr val="00A3E0"/>
                </a:solidFill>
              </a:rPr>
              <a:t>b) ARPES Station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Technique: </a:t>
            </a:r>
            <a:r>
              <a:rPr lang="en-US" dirty="0">
                <a:solidFill>
                  <a:srgbClr val="FF0000"/>
                </a:solidFill>
              </a:rPr>
              <a:t>ARPES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785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785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VG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Scienta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R4000 hemispherical analyzer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(replaced Thermo VF Scientific ARUPS10 in 2014)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20K 6-axis sample manipulator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Ion sputtering gun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Sample heating capability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E488CCE-49E3-4D13-A3DB-264B22C3CC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7519619" y="2808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large machine in a room&#10;&#10;Description generated with high confidence">
            <a:extLst>
              <a:ext uri="{FF2B5EF4-FFF2-40B4-BE49-F238E27FC236}">
                <a16:creationId xmlns:a16="http://schemas.microsoft.com/office/drawing/2014/main" id="{E93F1010-5C93-401B-9D65-3133C3FD38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2495" y="109800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B661F-7277-4A57-8776-2C476B24B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316" y="2571600"/>
            <a:ext cx="2724150" cy="167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77A174-5428-4F8C-9970-407449FC46C8}"/>
              </a:ext>
            </a:extLst>
          </p:cNvPr>
          <p:cNvSpPr txBox="1"/>
          <p:nvPr/>
        </p:nvSpPr>
        <p:spPr>
          <a:xfrm>
            <a:off x="3265371" y="2501600"/>
            <a:ext cx="1955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Sample Holder</a:t>
            </a:r>
          </a:p>
          <a:p>
            <a:r>
              <a:rPr lang="en-US" sz="1600" dirty="0">
                <a:solidFill>
                  <a:srgbClr val="00B05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SHOM type</a:t>
            </a:r>
            <a:endParaRPr lang="en-AU" sz="1600" dirty="0">
              <a:solidFill>
                <a:srgbClr val="00B05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0D5A1-3882-4FFD-B5A7-722414BD1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6012F-59C1-44E7-9177-0CD367C4F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593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FD3C-EB20-4D20-9F8E-2187E27B5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BL3.2Ua:PES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F8466B-0B3A-48E2-8064-266CC9E5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20</a:t>
            </a:fld>
            <a:endParaRPr lang="en-AU" dirty="0"/>
          </a:p>
        </p:txBody>
      </p:sp>
      <p:pic>
        <p:nvPicPr>
          <p:cNvPr id="6" name="Picture 5" descr="A close up of a map&#10;&#10;Description generated with high confidence">
            <a:extLst>
              <a:ext uri="{FF2B5EF4-FFF2-40B4-BE49-F238E27FC236}">
                <a16:creationId xmlns:a16="http://schemas.microsoft.com/office/drawing/2014/main" id="{BCA89838-1E76-4843-B3B3-FDE69D2EE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1509444"/>
            <a:ext cx="9000000" cy="486231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B1630D-627F-4932-99CD-FAEE49407D38}"/>
              </a:ext>
            </a:extLst>
          </p:cNvPr>
          <p:cNvSpPr/>
          <p:nvPr/>
        </p:nvSpPr>
        <p:spPr>
          <a:xfrm>
            <a:off x="1007663" y="2278743"/>
            <a:ext cx="5320565" cy="4267200"/>
          </a:xfrm>
          <a:prstGeom prst="roundRect">
            <a:avLst>
              <a:gd name="adj" fmla="val 4639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CA36CD-C933-400E-856D-19E55FD3B4A5}"/>
              </a:ext>
            </a:extLst>
          </p:cNvPr>
          <p:cNvSpPr/>
          <p:nvPr/>
        </p:nvSpPr>
        <p:spPr>
          <a:xfrm>
            <a:off x="885372" y="1393371"/>
            <a:ext cx="3556000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&quot;Not Allowed&quot; Symbol 9">
            <a:extLst>
              <a:ext uri="{FF2B5EF4-FFF2-40B4-BE49-F238E27FC236}">
                <a16:creationId xmlns:a16="http://schemas.microsoft.com/office/drawing/2014/main" id="{AB7E47FB-8865-4A7F-9FE0-02D50A568C94}"/>
              </a:ext>
            </a:extLst>
          </p:cNvPr>
          <p:cNvSpPr/>
          <p:nvPr/>
        </p:nvSpPr>
        <p:spPr>
          <a:xfrm>
            <a:off x="4859831" y="2525531"/>
            <a:ext cx="648000" cy="648000"/>
          </a:xfrm>
          <a:prstGeom prst="noSmoking">
            <a:avLst>
              <a:gd name="adj" fmla="val 923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B0CC46-7D43-4451-9A7D-9F04CB6470B5}"/>
              </a:ext>
            </a:extLst>
          </p:cNvPr>
          <p:cNvSpPr txBox="1"/>
          <p:nvPr/>
        </p:nvSpPr>
        <p:spPr>
          <a:xfrm>
            <a:off x="1007663" y="1851375"/>
            <a:ext cx="2865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Currently not Available</a:t>
            </a:r>
            <a:endParaRPr lang="en-AU" dirty="0">
              <a:solidFill>
                <a:srgbClr val="FF000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F05B4-568B-4CC9-B436-4A54454E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5A044-9AC6-4DEF-8271-6D6EB30E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5412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90603C-CF35-40D9-A187-02F21753A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21</a:t>
            </a:fld>
            <a:endParaRPr lang="en-AU" dirty="0"/>
          </a:p>
        </p:txBody>
      </p:sp>
      <p:pic>
        <p:nvPicPr>
          <p:cNvPr id="6" name="Picture 4" descr="F:\Organization\Invitations\NECTEC\DSC_4505_mati.jpg">
            <a:extLst>
              <a:ext uri="{FF2B5EF4-FFF2-40B4-BE49-F238E27FC236}">
                <a16:creationId xmlns:a16="http://schemas.microsoft.com/office/drawing/2014/main" id="{EB4A3FCE-DB5B-4EBA-B8B3-A8119C08F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4969" b="20497"/>
          <a:stretch>
            <a:fillRect/>
          </a:stretch>
        </p:blipFill>
        <p:spPr bwMode="auto">
          <a:xfrm>
            <a:off x="7002694" y="1199137"/>
            <a:ext cx="1381442" cy="1447800"/>
          </a:xfrm>
          <a:prstGeom prst="rect">
            <a:avLst/>
          </a:prstGeom>
          <a:noFill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5209547-E2DC-4316-8202-67B7BBA4A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2694" y="2723137"/>
            <a:ext cx="1828800" cy="66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F:\BL3_Users\AWPESM2015_Workshop\Talk\Photo\60b7d519af1ad6b5bb_l_ef6d4.jpg">
            <a:extLst>
              <a:ext uri="{FF2B5EF4-FFF2-40B4-BE49-F238E27FC236}">
                <a16:creationId xmlns:a16="http://schemas.microsoft.com/office/drawing/2014/main" id="{9AB2C31C-17BB-45B1-88C3-476B2FC7E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337" y="1199137"/>
            <a:ext cx="1439757" cy="1447800"/>
          </a:xfrm>
          <a:prstGeom prst="rect">
            <a:avLst/>
          </a:prstGeom>
          <a:noFill/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761AB135-1434-46C8-A60A-3F61FECF4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50000"/>
          <a:stretch>
            <a:fillRect/>
          </a:stretch>
        </p:blipFill>
        <p:spPr bwMode="auto">
          <a:xfrm>
            <a:off x="3878494" y="3485137"/>
            <a:ext cx="3048000" cy="176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E2543280-72FA-4D9A-A748-65E17EF80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294" y="1122937"/>
            <a:ext cx="3048000" cy="250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87DCD9E0-5FCA-4246-9AC4-1797CC73C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2894" y="3637537"/>
            <a:ext cx="287645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www.nectec.or.th/innovation/statichtml/images/nectecserschips/04.jpg">
            <a:extLst>
              <a:ext uri="{FF2B5EF4-FFF2-40B4-BE49-F238E27FC236}">
                <a16:creationId xmlns:a16="http://schemas.microsoft.com/office/drawing/2014/main" id="{F6C8AD80-31AB-4158-ACE6-9E0C0DE09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78494" y="1199137"/>
            <a:ext cx="3035472" cy="2215896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667AC9-D1AC-44D8-82D3-8B305CB348CF}"/>
              </a:ext>
            </a:extLst>
          </p:cNvPr>
          <p:cNvSpPr txBox="1"/>
          <p:nvPr/>
        </p:nvSpPr>
        <p:spPr>
          <a:xfrm>
            <a:off x="7078894" y="3485137"/>
            <a:ext cx="23419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SERS chips (Ag NRs)</a:t>
            </a:r>
          </a:p>
          <a:p>
            <a:r>
              <a:rPr lang="en-US" sz="1800" b="1" dirty="0"/>
              <a:t>H gas sensor (Pt/</a:t>
            </a:r>
            <a:r>
              <a:rPr lang="en-US" sz="1800" b="1" dirty="0" err="1"/>
              <a:t>WOx</a:t>
            </a:r>
            <a:r>
              <a:rPr lang="en-US" sz="1800" b="1" dirty="0"/>
              <a:t>)</a:t>
            </a:r>
          </a:p>
          <a:p>
            <a:r>
              <a:rPr lang="en-US" sz="1800" b="1" dirty="0"/>
              <a:t>White LED (</a:t>
            </a:r>
            <a:r>
              <a:rPr lang="en-US" sz="1800" b="1" dirty="0" err="1"/>
              <a:t>ZnONx</a:t>
            </a:r>
            <a:r>
              <a:rPr lang="en-US" sz="1800" b="1" dirty="0"/>
              <a:t>)</a:t>
            </a:r>
            <a:endParaRPr lang="th-TH" sz="1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4867E4-8CBA-4A4B-8EA0-47B4D75DD964}"/>
              </a:ext>
            </a:extLst>
          </p:cNvPr>
          <p:cNvSpPr txBox="1"/>
          <p:nvPr/>
        </p:nvSpPr>
        <p:spPr>
          <a:xfrm>
            <a:off x="678094" y="6179938"/>
            <a:ext cx="2661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9"/>
              </a:rPr>
              <a:t>http://dx.doi.org/10.1039/C6RA09972F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E865CB-DF9B-434F-B036-021F01850165}"/>
              </a:ext>
            </a:extLst>
          </p:cNvPr>
          <p:cNvSpPr txBox="1"/>
          <p:nvPr/>
        </p:nvSpPr>
        <p:spPr>
          <a:xfrm>
            <a:off x="3497494" y="6179938"/>
            <a:ext cx="2602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10"/>
              </a:rPr>
              <a:t>http://dx.doi.org/10.1021/am505127g</a:t>
            </a:r>
            <a:endParaRPr lang="en-US" sz="1200" dirty="0"/>
          </a:p>
        </p:txBody>
      </p:sp>
      <p:pic>
        <p:nvPicPr>
          <p:cNvPr id="16" name="Picture 2" descr="Image result for prayoon songsiriritthigul">
            <a:extLst>
              <a:ext uri="{FF2B5EF4-FFF2-40B4-BE49-F238E27FC236}">
                <a16:creationId xmlns:a16="http://schemas.microsoft.com/office/drawing/2014/main" id="{8F994B15-8258-411C-BE79-88C292FDD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78894" y="5009136"/>
            <a:ext cx="1447800" cy="1447801"/>
          </a:xfrm>
          <a:prstGeom prst="rect">
            <a:avLst/>
          </a:prstGeom>
          <a:noFill/>
        </p:spPr>
      </p:pic>
      <p:pic>
        <p:nvPicPr>
          <p:cNvPr id="17" name="Picture 4" descr="http://www.microscopythailand.org/conference/images/editor/_pl_iv_mst34/annop_klamchuen.png">
            <a:extLst>
              <a:ext uri="{FF2B5EF4-FFF2-40B4-BE49-F238E27FC236}">
                <a16:creationId xmlns:a16="http://schemas.microsoft.com/office/drawing/2014/main" id="{F6E89BB5-1843-414E-B406-7B4821D26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526694" y="4727578"/>
            <a:ext cx="1295400" cy="1729359"/>
          </a:xfrm>
          <a:prstGeom prst="rect">
            <a:avLst/>
          </a:prstGeom>
          <a:noFill/>
        </p:spPr>
      </p:pic>
      <p:pic>
        <p:nvPicPr>
          <p:cNvPr id="18" name="Picture 5" descr="F:\LOGOs\p_logo_nanotec.jpg">
            <a:extLst>
              <a:ext uri="{FF2B5EF4-FFF2-40B4-BE49-F238E27FC236}">
                <a16:creationId xmlns:a16="http://schemas.microsoft.com/office/drawing/2014/main" id="{14EADE02-E253-4CB8-A190-9325E975C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16018" y="4399537"/>
            <a:ext cx="1906077" cy="488950"/>
          </a:xfrm>
          <a:prstGeom prst="rect">
            <a:avLst/>
          </a:prstGeom>
          <a:noFill/>
        </p:spPr>
      </p:pic>
      <p:pic>
        <p:nvPicPr>
          <p:cNvPr id="19" name="Picture 6" descr="F:\LOGOs\sut_logo.jpg">
            <a:extLst>
              <a:ext uri="{FF2B5EF4-FFF2-40B4-BE49-F238E27FC236}">
                <a16:creationId xmlns:a16="http://schemas.microsoft.com/office/drawing/2014/main" id="{9D516736-AD8F-44B2-A86D-C7EC68009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240694" y="5445484"/>
            <a:ext cx="817632" cy="1011453"/>
          </a:xfrm>
          <a:prstGeom prst="rect">
            <a:avLst/>
          </a:prstGeom>
          <a:noFill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654E799-C99A-4607-9C61-ECD940A9718A}"/>
              </a:ext>
            </a:extLst>
          </p:cNvPr>
          <p:cNvSpPr txBox="1"/>
          <p:nvPr/>
        </p:nvSpPr>
        <p:spPr>
          <a:xfrm>
            <a:off x="982894" y="589537"/>
            <a:ext cx="8627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Metal oxide thin films, </a:t>
            </a:r>
            <a:r>
              <a:rPr lang="en-US" sz="2400" b="1" dirty="0" err="1"/>
              <a:t>Nano</a:t>
            </a:r>
            <a:r>
              <a:rPr lang="en-US" sz="2400" b="1" dirty="0"/>
              <a:t>-rods by OAD, Gas-timing dopes, SERS</a:t>
            </a:r>
            <a:endParaRPr lang="th-TH" sz="24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CABDC5-3C52-42F9-B54A-6F179091A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200AF-D352-4248-B360-BE47B501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2903874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7CC17-A659-4818-8B06-7440C9140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22</a:t>
            </a:fld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59E947-4BB4-41C5-88E2-7BF465A8E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41935"/>
          <a:stretch>
            <a:fillRect/>
          </a:stretch>
        </p:blipFill>
        <p:spPr bwMode="auto">
          <a:xfrm>
            <a:off x="585626" y="1427489"/>
            <a:ext cx="31810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7E1FA9C-7799-4EBF-A0BA-32FCE4554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4556" t="57877" r="24341"/>
          <a:stretch>
            <a:fillRect/>
          </a:stretch>
        </p:blipFill>
        <p:spPr bwMode="auto">
          <a:xfrm>
            <a:off x="585627" y="3332489"/>
            <a:ext cx="3045141" cy="248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F:\BL3_technical\BL32a\20141027_Thomas_group_photos\20141024_122244 DSC09595_Tom.jpg">
            <a:extLst>
              <a:ext uri="{FF2B5EF4-FFF2-40B4-BE49-F238E27FC236}">
                <a16:creationId xmlns:a16="http://schemas.microsoft.com/office/drawing/2014/main" id="{5AA3FB5D-EB03-4D8F-9223-46F90354C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8251" y="1503689"/>
            <a:ext cx="1095375" cy="133826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F7510A-8764-4FB9-B52E-431A6B906DFE}"/>
              </a:ext>
            </a:extLst>
          </p:cNvPr>
          <p:cNvSpPr txBox="1"/>
          <p:nvPr/>
        </p:nvSpPr>
        <p:spPr>
          <a:xfrm>
            <a:off x="6416952" y="6318486"/>
            <a:ext cx="35910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ACS Appl. Mater. Interfaces, 2017, 9 (17), pp 15192–15201.</a:t>
            </a:r>
          </a:p>
        </p:txBody>
      </p:sp>
      <p:pic>
        <p:nvPicPr>
          <p:cNvPr id="9" name="Picture 2" descr="F:\BL3_Users\AWPESM2015_Workshop\Talk\Photo\00010530.jpg">
            <a:extLst>
              <a:ext uri="{FF2B5EF4-FFF2-40B4-BE49-F238E27FC236}">
                <a16:creationId xmlns:a16="http://schemas.microsoft.com/office/drawing/2014/main" id="{806D7092-98FD-4935-AD50-7C4A20BFB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026" y="3732189"/>
            <a:ext cx="1152878" cy="1447800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84245D-DC84-4825-AA2E-C02CCFBB16C8}"/>
              </a:ext>
            </a:extLst>
          </p:cNvPr>
          <p:cNvSpPr txBox="1"/>
          <p:nvPr/>
        </p:nvSpPr>
        <p:spPr>
          <a:xfrm>
            <a:off x="3786026" y="2970189"/>
            <a:ext cx="1142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Dr. Thomas</a:t>
            </a:r>
          </a:p>
          <a:p>
            <a:r>
              <a:rPr lang="en-US" sz="1600" b="1" dirty="0"/>
              <a:t>(NUS)</a:t>
            </a:r>
            <a:endParaRPr lang="th-TH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362615-93D5-4C0B-B71A-9798CB4E8FCD}"/>
              </a:ext>
            </a:extLst>
          </p:cNvPr>
          <p:cNvSpPr txBox="1"/>
          <p:nvPr/>
        </p:nvSpPr>
        <p:spPr>
          <a:xfrm>
            <a:off x="3786026" y="5256189"/>
            <a:ext cx="1381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Dr. K. L. </a:t>
            </a:r>
            <a:r>
              <a:rPr lang="en-US" sz="1600" b="1" dirty="0" err="1"/>
              <a:t>Woon</a:t>
            </a:r>
            <a:endParaRPr lang="en-US" sz="1600" b="1" dirty="0"/>
          </a:p>
          <a:p>
            <a:r>
              <a:rPr lang="en-US" sz="1600" b="1" dirty="0"/>
              <a:t>(UM)</a:t>
            </a:r>
            <a:endParaRPr lang="th-TH" sz="1600" b="1" dirty="0"/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5B0AA698-BDF3-4E2D-B724-F82FD6E23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t="49761"/>
          <a:stretch>
            <a:fillRect/>
          </a:stretch>
        </p:blipFill>
        <p:spPr bwMode="auto">
          <a:xfrm>
            <a:off x="5809824" y="4283942"/>
            <a:ext cx="4551186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C7F4D95-65BC-466E-A08A-CDF85A155364}"/>
              </a:ext>
            </a:extLst>
          </p:cNvPr>
          <p:cNvSpPr txBox="1"/>
          <p:nvPr/>
        </p:nvSpPr>
        <p:spPr>
          <a:xfrm>
            <a:off x="1742088" y="6265142"/>
            <a:ext cx="24978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J. Phys. D: Appl. Phys. 47 055109 (2014).</a:t>
            </a:r>
          </a:p>
        </p:txBody>
      </p:sp>
      <p:pic>
        <p:nvPicPr>
          <p:cNvPr id="15" name="Picture 4" descr="Abstract Image">
            <a:extLst>
              <a:ext uri="{FF2B5EF4-FFF2-40B4-BE49-F238E27FC236}">
                <a16:creationId xmlns:a16="http://schemas.microsoft.com/office/drawing/2014/main" id="{1352EA33-DC94-4759-BBA9-B505790D9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14223" y="1161230"/>
            <a:ext cx="3809999" cy="2819400"/>
          </a:xfrm>
          <a:prstGeom prst="rect">
            <a:avLst/>
          </a:prstGeom>
          <a:noFill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8AD1E5-6EC2-4BA4-A520-EE7028C10052}"/>
              </a:ext>
            </a:extLst>
          </p:cNvPr>
          <p:cNvSpPr txBox="1"/>
          <p:nvPr/>
        </p:nvSpPr>
        <p:spPr>
          <a:xfrm>
            <a:off x="5954397" y="2540033"/>
            <a:ext cx="1040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Dr. S. M. Hafiz (UPM)</a:t>
            </a:r>
            <a:endParaRPr lang="th-TH" sz="1600" b="1" dirty="0"/>
          </a:p>
        </p:txBody>
      </p:sp>
      <p:pic>
        <p:nvPicPr>
          <p:cNvPr id="17" name="Picture 2" descr="D:\พื้นหลัง poewer point\Syed_Hafiz5.png">
            <a:extLst>
              <a:ext uri="{FF2B5EF4-FFF2-40B4-BE49-F238E27FC236}">
                <a16:creationId xmlns:a16="http://schemas.microsoft.com/office/drawing/2014/main" id="{ED978CC1-40AF-4D3C-B0FA-316D73754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236" y="1082448"/>
            <a:ext cx="1221782" cy="122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Image result for University of Malaya">
            <a:extLst>
              <a:ext uri="{FF2B5EF4-FFF2-40B4-BE49-F238E27FC236}">
                <a16:creationId xmlns:a16="http://schemas.microsoft.com/office/drawing/2014/main" id="{AB735A77-04C9-44D1-B4FA-438AE613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42" y="257119"/>
            <a:ext cx="2851497" cy="89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41AEB-2CDB-4109-8C67-36BC42B40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23F4-B20F-4B57-8790-69C089DB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1332172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91547D-3AAD-4C62-93EF-1D89B2809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23</a:t>
            </a:fld>
            <a:endParaRPr lang="en-AU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BEEF038-F065-4929-BE5F-A1BD32517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803" y="612576"/>
            <a:ext cx="7315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Sandhya Babel">
            <a:extLst>
              <a:ext uri="{FF2B5EF4-FFF2-40B4-BE49-F238E27FC236}">
                <a16:creationId xmlns:a16="http://schemas.microsoft.com/office/drawing/2014/main" id="{A8948C80-4179-413A-88A9-3EF323838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533" y="1136152"/>
            <a:ext cx="1219199" cy="1219200"/>
          </a:xfrm>
          <a:prstGeom prst="rect">
            <a:avLst/>
          </a:prstGeom>
          <a:noFill/>
        </p:spPr>
      </p:pic>
      <p:pic>
        <p:nvPicPr>
          <p:cNvPr id="6" name="Picture 10" descr="Hanggara Sudrajat">
            <a:extLst>
              <a:ext uri="{FF2B5EF4-FFF2-40B4-BE49-F238E27FC236}">
                <a16:creationId xmlns:a16="http://schemas.microsoft.com/office/drawing/2014/main" id="{FD3B1575-4B8E-4DF2-AFC8-94E421F42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64532" y="2361344"/>
            <a:ext cx="1219200" cy="1219201"/>
          </a:xfrm>
          <a:prstGeom prst="rect">
            <a:avLst/>
          </a:prstGeom>
          <a:noFill/>
        </p:spPr>
      </p:pic>
      <p:pic>
        <p:nvPicPr>
          <p:cNvPr id="7" name="Picture 12" descr="http://www.siit.tu.ac.th/images/template/logo_new2.png">
            <a:extLst>
              <a:ext uri="{FF2B5EF4-FFF2-40B4-BE49-F238E27FC236}">
                <a16:creationId xmlns:a16="http://schemas.microsoft.com/office/drawing/2014/main" id="{61552BB8-72A9-462F-82AE-C437E47B6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8482" y="139976"/>
            <a:ext cx="3905250" cy="876300"/>
          </a:xfrm>
          <a:prstGeom prst="rect">
            <a:avLst/>
          </a:prstGeom>
          <a:solidFill>
            <a:srgbClr val="7030A0"/>
          </a:solidFill>
        </p:spPr>
      </p:pic>
      <p:pic>
        <p:nvPicPr>
          <p:cNvPr id="9" name="Picture 8" descr="F:\BL3_Users\Workshop\AWPESM2017_Workshop\Talk\images\TU_N.png">
            <a:extLst>
              <a:ext uri="{FF2B5EF4-FFF2-40B4-BE49-F238E27FC236}">
                <a16:creationId xmlns:a16="http://schemas.microsoft.com/office/drawing/2014/main" id="{4AF5205D-AC23-4EC5-8311-C34361E68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8834" y="3048001"/>
            <a:ext cx="3889268" cy="2971800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B9CDB4-8D93-4A17-8A58-988281101BD0}"/>
              </a:ext>
            </a:extLst>
          </p:cNvPr>
          <p:cNvSpPr txBox="1"/>
          <p:nvPr/>
        </p:nvSpPr>
        <p:spPr>
          <a:xfrm>
            <a:off x="4398553" y="2863335"/>
            <a:ext cx="112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N K-edges</a:t>
            </a:r>
            <a:endParaRPr lang="th-TH" sz="1800" dirty="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E26F8256-04F8-4151-856F-6DFFFDE88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0700" y="3232667"/>
            <a:ext cx="3163936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53E818E-D47B-460F-A2C1-B35330AF2577}"/>
              </a:ext>
            </a:extLst>
          </p:cNvPr>
          <p:cNvGrpSpPr/>
          <p:nvPr/>
        </p:nvGrpSpPr>
        <p:grpSpPr>
          <a:xfrm>
            <a:off x="8176535" y="3900814"/>
            <a:ext cx="2295821" cy="2060378"/>
            <a:chOff x="0" y="5486400"/>
            <a:chExt cx="1967848" cy="1766040"/>
          </a:xfrm>
        </p:grpSpPr>
        <p:pic>
          <p:nvPicPr>
            <p:cNvPr id="13" name="Picture 2" descr="F:\BL3_technical\BL32a\20140717_FL_detector_modified\_IGP9739_2.jpg">
              <a:extLst>
                <a:ext uri="{FF2B5EF4-FFF2-40B4-BE49-F238E27FC236}">
                  <a16:creationId xmlns:a16="http://schemas.microsoft.com/office/drawing/2014/main" id="{F216E6FE-D871-49BF-A393-538E17B05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 t="7407" r="16385" b="14815"/>
            <a:stretch>
              <a:fillRect/>
            </a:stretch>
          </p:blipFill>
          <p:spPr bwMode="auto">
            <a:xfrm>
              <a:off x="0" y="5486400"/>
              <a:ext cx="1840832" cy="1371600"/>
            </a:xfrm>
            <a:prstGeom prst="rect">
              <a:avLst/>
            </a:prstGeom>
            <a:noFill/>
          </p:spPr>
        </p:pic>
        <p:pic>
          <p:nvPicPr>
            <p:cNvPr id="14" name="Picture 4" descr="HAMAMATSU PHOTON IS OUR BUSINESS">
              <a:extLst>
                <a:ext uri="{FF2B5EF4-FFF2-40B4-BE49-F238E27FC236}">
                  <a16:creationId xmlns:a16="http://schemas.microsoft.com/office/drawing/2014/main" id="{EB28EFB3-7933-4364-BFEE-6AB98DB61C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6698513"/>
              <a:ext cx="995425" cy="159488"/>
            </a:xfrm>
            <a:prstGeom prst="rect">
              <a:avLst/>
            </a:prstGeom>
            <a:noFill/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A56D78-4715-441A-B047-DDD7AD132D3E}"/>
                </a:ext>
              </a:extLst>
            </p:cNvPr>
            <p:cNvSpPr txBox="1"/>
            <p:nvPr/>
          </p:nvSpPr>
          <p:spPr>
            <a:xfrm>
              <a:off x="0" y="6988631"/>
              <a:ext cx="1967848" cy="263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Kanit" panose="00000500000000000000" pitchFamily="2" charset="-34"/>
                  <a:cs typeface="Kanit" panose="00000500000000000000" pitchFamily="2" charset="-34"/>
                </a:rPr>
                <a:t>MCP with </a:t>
              </a:r>
              <a:r>
                <a:rPr lang="en-US" sz="1400" dirty="0" err="1">
                  <a:latin typeface="Kanit" panose="00000500000000000000" pitchFamily="2" charset="-34"/>
                  <a:cs typeface="Kanit" panose="00000500000000000000" pitchFamily="2" charset="-34"/>
                </a:rPr>
                <a:t>CsI</a:t>
              </a:r>
              <a:r>
                <a:rPr lang="en-US" sz="1400" dirty="0">
                  <a:latin typeface="Kanit" panose="00000500000000000000" pitchFamily="2" charset="-34"/>
                  <a:cs typeface="Kanit" panose="00000500000000000000" pitchFamily="2" charset="-34"/>
                </a:rPr>
                <a:t>: CF4655S144</a:t>
              </a:r>
              <a:endParaRPr lang="th-TH" sz="1400" dirty="0">
                <a:latin typeface="Kanit" panose="00000500000000000000" pitchFamily="2" charset="-34"/>
                <a:cs typeface="Kanit" panose="00000500000000000000" pitchFamily="2" charset="-34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C2127EA-DB1F-4C2C-B457-6D627F91DEA7}"/>
              </a:ext>
            </a:extLst>
          </p:cNvPr>
          <p:cNvSpPr txBox="1"/>
          <p:nvPr/>
        </p:nvSpPr>
        <p:spPr>
          <a:xfrm>
            <a:off x="276688" y="6324600"/>
            <a:ext cx="8788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Total fluorescence yield detector - first results on bulk-sensitive &amp; non-conductive samples</a:t>
            </a:r>
            <a:endParaRPr lang="th-TH" sz="1800" b="1" dirty="0">
              <a:solidFill>
                <a:srgbClr val="FF000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11968C-7698-4265-B6FB-5376CC092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A9CCEC-9EAE-43D3-B0EA-193ABDB22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2988462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C72897-D01F-463F-9C15-350C13C4D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24</a:t>
            </a:fld>
            <a:endParaRPr lang="en-AU"/>
          </a:p>
        </p:txBody>
      </p:sp>
      <p:pic>
        <p:nvPicPr>
          <p:cNvPr id="3" name="Picture 5" descr="http://www.openmovement.org/partnerlogos/haute_ecole_arc_ingenierie_big.png">
            <a:extLst>
              <a:ext uri="{FF2B5EF4-FFF2-40B4-BE49-F238E27FC236}">
                <a16:creationId xmlns:a16="http://schemas.microsoft.com/office/drawing/2014/main" id="{9D33AD95-D5E6-4336-8135-6E4867119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32821" b="38461"/>
          <a:stretch>
            <a:fillRect/>
          </a:stretch>
        </p:blipFill>
        <p:spPr bwMode="auto">
          <a:xfrm>
            <a:off x="629741" y="1357505"/>
            <a:ext cx="3810001" cy="699542"/>
          </a:xfrm>
          <a:prstGeom prst="rect">
            <a:avLst/>
          </a:prstGeom>
          <a:noFill/>
        </p:spPr>
      </p:pic>
      <p:pic>
        <p:nvPicPr>
          <p:cNvPr id="4" name="Picture 2" descr="F:\BL3_Users\PI2016-1\Harry\Draft\20160712\H_Arial3.png">
            <a:extLst>
              <a:ext uri="{FF2B5EF4-FFF2-40B4-BE49-F238E27FC236}">
                <a16:creationId xmlns:a16="http://schemas.microsoft.com/office/drawing/2014/main" id="{5434EAB0-8695-423A-A0F8-565FE2C19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2075" y="3785807"/>
            <a:ext cx="7848600" cy="301813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A70CEA15-CF2A-499A-A11A-B0F46075E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8952" y="1212179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best-masters.com/assets/img/logo_ecole/408.gif">
            <a:extLst>
              <a:ext uri="{FF2B5EF4-FFF2-40B4-BE49-F238E27FC236}">
                <a16:creationId xmlns:a16="http://schemas.microsoft.com/office/drawing/2014/main" id="{2FC07F65-74CF-4378-97D3-4D59E2937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0171" y="1248881"/>
            <a:ext cx="1063441" cy="1057276"/>
          </a:xfrm>
          <a:prstGeom prst="rect">
            <a:avLst/>
          </a:prstGeom>
          <a:noFill/>
        </p:spPr>
      </p:pic>
      <p:pic>
        <p:nvPicPr>
          <p:cNvPr id="9" name="Picture 9" descr="https://i1.rgstatic.net/ii/institution.image/AS%3A267463848071169%401440779758640_l">
            <a:extLst>
              <a:ext uri="{FF2B5EF4-FFF2-40B4-BE49-F238E27FC236}">
                <a16:creationId xmlns:a16="http://schemas.microsoft.com/office/drawing/2014/main" id="{7C86548B-DFDA-488C-8B4A-396F7D02F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83836" y="883670"/>
            <a:ext cx="762000" cy="1392766"/>
          </a:xfrm>
          <a:prstGeom prst="rect">
            <a:avLst/>
          </a:prstGeom>
          <a:noFill/>
        </p:spPr>
      </p:pic>
      <p:pic>
        <p:nvPicPr>
          <p:cNvPr id="11" name="Picture 10" descr="F:\BL3_Users\PI2016-1\Harry\Photos\_IGP5013-2.jpg">
            <a:extLst>
              <a:ext uri="{FF2B5EF4-FFF2-40B4-BE49-F238E27FC236}">
                <a16:creationId xmlns:a16="http://schemas.microsoft.com/office/drawing/2014/main" id="{78DFFEAA-31DD-4122-8F71-EED616AE3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t="17221" b="17221"/>
          <a:stretch>
            <a:fillRect/>
          </a:stretch>
        </p:blipFill>
        <p:spPr bwMode="auto">
          <a:xfrm>
            <a:off x="3234349" y="2451306"/>
            <a:ext cx="1478363" cy="1042883"/>
          </a:xfrm>
          <a:prstGeom prst="rect">
            <a:avLst/>
          </a:prstGeom>
          <a:noFill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56B0B53-2AD6-407A-B07B-D0FB753E2991}"/>
              </a:ext>
            </a:extLst>
          </p:cNvPr>
          <p:cNvSpPr/>
          <p:nvPr/>
        </p:nvSpPr>
        <p:spPr>
          <a:xfrm>
            <a:off x="359596" y="258072"/>
            <a:ext cx="95755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Norarat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R., </a:t>
            </a:r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Jainontee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K., </a:t>
            </a:r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Thianthaisong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W., </a:t>
            </a:r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Sriwang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S., Nakajima, H., </a:t>
            </a:r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Chienthavorn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O., ... &amp; Whitlow, H. J. (2017).</a:t>
            </a:r>
          </a:p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MeV ion exposure behaviour of PMMA resist polymer studied by synchrotron light spectroscopies. </a:t>
            </a:r>
          </a:p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Nuclear Instruments and Methods in Physics Research Section B: </a:t>
            </a:r>
            <a:b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</a:b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Beam Interactions with Materials and Atoms, 404, 238-242.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53108-D382-41AA-8EF8-AB395BF65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6AFA0-C547-4036-B8C3-2CD7756B0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2446120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B85A-DF58-4686-BD1E-B59623E1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BL3.2Ub:PEEM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CA68A-5374-4E88-8F44-A9F6FF17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25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4B3D4-F7E6-4D19-ACB2-F47A98022D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7999" y="1440000"/>
            <a:ext cx="5582953" cy="1877081"/>
          </a:xfrm>
        </p:spPr>
        <p:txBody>
          <a:bodyPr>
            <a:normAutofit/>
          </a:bodyPr>
          <a:lstStyle/>
          <a:p>
            <a:pPr marL="28785" indent="0">
              <a:spcAft>
                <a:spcPts val="1200"/>
              </a:spcAft>
              <a:buNone/>
            </a:pPr>
            <a:r>
              <a:rPr lang="en-US" sz="2000" dirty="0">
                <a:solidFill>
                  <a:srgbClr val="00A3E0"/>
                </a:solidFill>
              </a:rPr>
              <a:t>ELMITEC SPELEEM</a:t>
            </a:r>
          </a:p>
          <a:p>
            <a:pPr marL="28785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Technique: </a:t>
            </a:r>
            <a:r>
              <a:rPr lang="en-US" dirty="0">
                <a:solidFill>
                  <a:srgbClr val="FF0000"/>
                </a:solidFill>
              </a:rPr>
              <a:t>PEEM, LEEM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Ion sputtering gun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0-100amu quadrupole mass spectrometers</a:t>
            </a:r>
          </a:p>
        </p:txBody>
      </p:sp>
      <p:pic>
        <p:nvPicPr>
          <p:cNvPr id="10" name="Picture 9" descr="A picture containing indoor, kitchen, wall, building&#10;&#10;Description generated with high confidence">
            <a:extLst>
              <a:ext uri="{FF2B5EF4-FFF2-40B4-BE49-F238E27FC236}">
                <a16:creationId xmlns:a16="http://schemas.microsoft.com/office/drawing/2014/main" id="{6B76EEB6-A20E-48C9-999A-9B4C01BC13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7" r="5656"/>
          <a:stretch/>
        </p:blipFill>
        <p:spPr>
          <a:xfrm>
            <a:off x="6480000" y="579364"/>
            <a:ext cx="3960000" cy="3165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455755-10FC-4270-A06A-30DCED957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00" y="3701352"/>
            <a:ext cx="5582953" cy="249552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63F387D-E0D8-47A2-9DEA-79CCD906F4B3}"/>
              </a:ext>
            </a:extLst>
          </p:cNvPr>
          <p:cNvSpPr/>
          <p:nvPr/>
        </p:nvSpPr>
        <p:spPr>
          <a:xfrm>
            <a:off x="2583848" y="3370717"/>
            <a:ext cx="1595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2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PED / µ-ARPES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F2D522-C1CE-41E7-B237-AAC9D34BD518}"/>
              </a:ext>
            </a:extLst>
          </p:cNvPr>
          <p:cNvSpPr/>
          <p:nvPr/>
        </p:nvSpPr>
        <p:spPr>
          <a:xfrm>
            <a:off x="4293221" y="3379798"/>
            <a:ext cx="17068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2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µ-XPS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6A1DEA-94C1-4CD9-B53D-2E2322BB8E78}"/>
              </a:ext>
            </a:extLst>
          </p:cNvPr>
          <p:cNvSpPr/>
          <p:nvPr/>
        </p:nvSpPr>
        <p:spPr>
          <a:xfrm>
            <a:off x="648000" y="3379798"/>
            <a:ext cx="17199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2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X-PEEM, EF-PEEM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274730-2726-4804-BB70-5AB665193041}"/>
              </a:ext>
            </a:extLst>
          </p:cNvPr>
          <p:cNvSpPr/>
          <p:nvPr/>
        </p:nvSpPr>
        <p:spPr>
          <a:xfrm>
            <a:off x="648000" y="6206528"/>
            <a:ext cx="558295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dirty="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Locatelli, A., &amp; </a:t>
            </a:r>
            <a:r>
              <a:rPr lang="en-AU" sz="1100" dirty="0" err="1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Menteş</a:t>
            </a:r>
            <a:r>
              <a:rPr lang="en-AU" sz="1100" dirty="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T. O. (2015). Chemical and Magnetic Imaging with X-Ray Photoemission Electron Microscopy. In </a:t>
            </a:r>
            <a:r>
              <a:rPr lang="en-AU" sz="1100" i="1" dirty="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Synchrotron Radiation</a:t>
            </a:r>
            <a:r>
              <a:rPr lang="en-AU" sz="1100" dirty="0">
                <a:solidFill>
                  <a:srgbClr val="888B8D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 (pp. 571-591). Springer, Berlin, Heidelberg.</a:t>
            </a:r>
          </a:p>
        </p:txBody>
      </p:sp>
      <p:pic>
        <p:nvPicPr>
          <p:cNvPr id="3074" name="Picture 2" descr="Image result for elmitec sample holder">
            <a:extLst>
              <a:ext uri="{FF2B5EF4-FFF2-40B4-BE49-F238E27FC236}">
                <a16:creationId xmlns:a16="http://schemas.microsoft.com/office/drawing/2014/main" id="{EC97E6E1-885E-4DF7-809D-C8A3BF03A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253" y="4380782"/>
            <a:ext cx="1827623" cy="147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8A1B0B0-622F-4F23-94FB-BCB4997DCC29}"/>
              </a:ext>
            </a:extLst>
          </p:cNvPr>
          <p:cNvSpPr/>
          <p:nvPr/>
        </p:nvSpPr>
        <p:spPr>
          <a:xfrm>
            <a:off x="8562590" y="5922108"/>
            <a:ext cx="235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400" dirty="0" err="1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Heatable</a:t>
            </a:r>
            <a:r>
              <a:rPr lang="en-US" sz="14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Sample Holder</a:t>
            </a:r>
          </a:p>
          <a:p>
            <a:pPr lvl="0" algn="ctr"/>
            <a:r>
              <a:rPr lang="en-US" sz="1400" dirty="0">
                <a:solidFill>
                  <a:srgbClr val="FF000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from RT to &gt; 1400°C</a:t>
            </a:r>
          </a:p>
        </p:txBody>
      </p:sp>
      <p:pic>
        <p:nvPicPr>
          <p:cNvPr id="35" name="Picture 34" descr="A close up of an engine&#10;&#10;Description generated with high confidence">
            <a:extLst>
              <a:ext uri="{FF2B5EF4-FFF2-40B4-BE49-F238E27FC236}">
                <a16:creationId xmlns:a16="http://schemas.microsoft.com/office/drawing/2014/main" id="{11989CF8-89CD-4C78-AA67-3203008B93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50512" y="4424687"/>
            <a:ext cx="2857207" cy="2142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4789D-ED79-435A-AF4E-D11A02840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55C06-478B-4DCF-901E-B81BF411E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5352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F16CD2-7EB0-4CEA-BBC3-709FBE2B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26</a:t>
            </a:fld>
            <a:endParaRPr lang="en-AU"/>
          </a:p>
        </p:txBody>
      </p:sp>
      <p:pic>
        <p:nvPicPr>
          <p:cNvPr id="3" name="Picture 2" descr="A screenshot of a computer&#10;&#10;Description generated with high confidence">
            <a:extLst>
              <a:ext uri="{FF2B5EF4-FFF2-40B4-BE49-F238E27FC236}">
                <a16:creationId xmlns:a16="http://schemas.microsoft.com/office/drawing/2014/main" id="{768F681F-B2C1-48C9-BFB3-0D23643002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8" t="16089" r="29206" b="21738"/>
          <a:stretch/>
        </p:blipFill>
        <p:spPr>
          <a:xfrm>
            <a:off x="1382804" y="775439"/>
            <a:ext cx="3781686" cy="28279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13157F-7A71-4A50-8425-9760F4FCD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562" y="775439"/>
            <a:ext cx="3781687" cy="2871498"/>
          </a:xfrm>
          <a:prstGeom prst="rect">
            <a:avLst/>
          </a:prstGeom>
        </p:spPr>
      </p:pic>
      <p:pic>
        <p:nvPicPr>
          <p:cNvPr id="5" name="Picture 4" descr="A screen shot of a computer&#10;&#10;Description generated with very high confidence">
            <a:extLst>
              <a:ext uri="{FF2B5EF4-FFF2-40B4-BE49-F238E27FC236}">
                <a16:creationId xmlns:a16="http://schemas.microsoft.com/office/drawing/2014/main" id="{EC6DAC7E-7917-451A-8F6B-F6CA5972D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76" y="3389663"/>
            <a:ext cx="6775346" cy="39541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DB9818-8EE3-494C-B2F1-026588FCD72F}"/>
              </a:ext>
            </a:extLst>
          </p:cNvPr>
          <p:cNvSpPr/>
          <p:nvPr/>
        </p:nvSpPr>
        <p:spPr>
          <a:xfrm>
            <a:off x="0" y="85222"/>
            <a:ext cx="1101566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0"/>
            <a:r>
              <a:rPr lang="en-US" dirty="0">
                <a:solidFill>
                  <a:srgbClr val="00A3E0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SLRI LEEM PEEM imaging analysis package </a:t>
            </a:r>
          </a:p>
          <a:p>
            <a:pPr lvl="0" algn="ctr" hangingPunct="0"/>
            <a:r>
              <a:rPr lang="en-US" sz="1600" dirty="0">
                <a:solidFill>
                  <a:srgbClr val="00A3E0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(made by Dr. Chanan Euaruksakul)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D1CD480-421D-4C2D-AB6C-E87F4CA48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1C06B42-F47C-4855-BEAB-75465AF8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2879331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1170C6-38E6-421B-A8AA-BFCD3C12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27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43678-8D5C-43E9-BA4F-229144F1E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72" y="1519225"/>
            <a:ext cx="6513508" cy="4775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7131F0-6396-4B23-A2ED-56FC51AC29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399"/>
          <a:stretch/>
        </p:blipFill>
        <p:spPr>
          <a:xfrm>
            <a:off x="6650780" y="426711"/>
            <a:ext cx="3914139" cy="608886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372D72-2899-4DB3-AD11-3CF69D705FF9}"/>
              </a:ext>
            </a:extLst>
          </p:cNvPr>
          <p:cNvSpPr/>
          <p:nvPr/>
        </p:nvSpPr>
        <p:spPr>
          <a:xfrm>
            <a:off x="450744" y="344518"/>
            <a:ext cx="62000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Supruangnet, R., </a:t>
            </a:r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Morawe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C., </a:t>
            </a:r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Peffen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J. C., Nakajima, H., </a:t>
            </a:r>
            <a:r>
              <a:rPr lang="en-A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Rattanasuporn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S., Photongkam, P., ... &amp; Busayaporn, W. (2016). </a:t>
            </a:r>
          </a:p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Chemical modification of B</a:t>
            </a:r>
            <a:r>
              <a:rPr lang="en-AU" sz="14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4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 cap layers on Pd/B</a:t>
            </a:r>
            <a:r>
              <a:rPr lang="en-AU" sz="14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4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 multilayers. </a:t>
            </a:r>
          </a:p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Applied Surface Science, 367, 347-353.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7D530E-CE00-4537-92D6-BC067BFDC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048A5-E67C-4671-BD6F-114A3233C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841800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B015B5-BD41-4AF4-B043-9C8AF24AE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28</a:t>
            </a:fld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577F3A-5F57-431C-9B4A-6FF2CB71CC58}"/>
              </a:ext>
            </a:extLst>
          </p:cNvPr>
          <p:cNvSpPr/>
          <p:nvPr/>
        </p:nvSpPr>
        <p:spPr>
          <a:xfrm>
            <a:off x="484948" y="347550"/>
            <a:ext cx="61216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 err="1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Tunmee</a:t>
            </a:r>
            <a:r>
              <a:rPr lang="en-AU" sz="1400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S., Photongkam, P., Euaruksakul, C., Takamatsu, H., Zhou, X., Wongpanya, P., ... &amp; </a:t>
            </a:r>
            <a:r>
              <a:rPr lang="en-AU" sz="1400" dirty="0" err="1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Saitoh</a:t>
            </a:r>
            <a:r>
              <a:rPr lang="en-AU" sz="1400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 H. (2016). </a:t>
            </a:r>
          </a:p>
          <a:p>
            <a:r>
              <a:rPr lang="en-AU" sz="1400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Investigation of pitting corrosion of diamond-like carbon films using synchrotron-based </a:t>
            </a:r>
            <a:r>
              <a:rPr lang="en-AU" sz="1400" dirty="0" err="1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spectromicroscopy</a:t>
            </a:r>
            <a:r>
              <a:rPr lang="en-AU" sz="1400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. </a:t>
            </a:r>
          </a:p>
          <a:p>
            <a:r>
              <a:rPr lang="en-AU" sz="1400" i="1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Journal of Applied Physics</a:t>
            </a:r>
            <a:r>
              <a:rPr lang="en-AU" sz="1400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 </a:t>
            </a:r>
            <a:r>
              <a:rPr lang="en-AU" sz="1400" i="1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120</a:t>
            </a:r>
            <a:r>
              <a:rPr lang="en-AU" sz="1400" dirty="0">
                <a:solidFill>
                  <a:srgbClr val="222222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(19), 195303.</a:t>
            </a:r>
            <a:endParaRPr lang="en-AU" sz="1400" dirty="0"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D3043C-A217-49E1-9D94-BB7F23E99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542" y="1640391"/>
            <a:ext cx="4764495" cy="5142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2050A1-86B3-47E9-BDEF-57C1487D81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74"/>
          <a:stretch/>
        </p:blipFill>
        <p:spPr>
          <a:xfrm>
            <a:off x="6667928" y="228138"/>
            <a:ext cx="3862787" cy="6357121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46AF05F-FD1B-434D-B0E5-10C18A8D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B11EACD-5880-4557-9AB2-087803DF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1671793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9121CB-1795-4642-9BC5-51B975C28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190" y="1813573"/>
            <a:ext cx="3057418" cy="27718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D5DF10-0BA9-4B4C-BB9F-29C30186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29</a:t>
            </a:fld>
            <a:endParaRPr lang="en-AU"/>
          </a:p>
        </p:txBody>
      </p:sp>
      <p:pic>
        <p:nvPicPr>
          <p:cNvPr id="5122" name="Picture 2" descr="Journal Cover">
            <a:extLst>
              <a:ext uri="{FF2B5EF4-FFF2-40B4-BE49-F238E27FC236}">
                <a16:creationId xmlns:a16="http://schemas.microsoft.com/office/drawing/2014/main" id="{0D30261D-66CB-43DD-90A6-DD8B182F5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0" y="288000"/>
            <a:ext cx="108453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1EDFB2-BF52-428C-9966-12ED84144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48" y="1625258"/>
            <a:ext cx="3061700" cy="31169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E3EED7-AD53-464D-9497-A52A145D675D}"/>
              </a:ext>
            </a:extLst>
          </p:cNvPr>
          <p:cNvSpPr/>
          <p:nvPr/>
        </p:nvSpPr>
        <p:spPr>
          <a:xfrm>
            <a:off x="1473034" y="287999"/>
            <a:ext cx="40347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Kanjanachuchai, S., &amp; Photongkam, P. (2017). Planar Self-Assembly of Submicron and Nanoscale Wires and Grooves on III–V (110) Surfaces. </a:t>
            </a:r>
            <a:b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</a:b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  <a:p>
            <a:r>
              <a:rPr lang="en-A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Crystal Growth &amp; Design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 </a:t>
            </a:r>
            <a:r>
              <a:rPr lang="en-A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17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(8), 4413-4421.</a:t>
            </a:r>
          </a:p>
        </p:txBody>
      </p:sp>
      <p:pic>
        <p:nvPicPr>
          <p:cNvPr id="11" name="Picture 2" descr="Journal Cover">
            <a:extLst>
              <a:ext uri="{FF2B5EF4-FFF2-40B4-BE49-F238E27FC236}">
                <a16:creationId xmlns:a16="http://schemas.microsoft.com/office/drawing/2014/main" id="{8B7C2AE4-D634-4C4B-9325-9ECD32A0C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29" y="287999"/>
            <a:ext cx="108453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23DA91D-E5BF-4383-BC23-EEC017857EBA}"/>
              </a:ext>
            </a:extLst>
          </p:cNvPr>
          <p:cNvSpPr/>
          <p:nvPr/>
        </p:nvSpPr>
        <p:spPr>
          <a:xfrm>
            <a:off x="6937361" y="287999"/>
            <a:ext cx="38623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Kanjanachuchai, S., &amp; Euaruksakul, C. (2013). Directions and breakup of self-running in droplets on low-index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surfaces. 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  <a:p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Crystal Growth &amp; Design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, 14(2), 830-834.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20C0D6-A9D0-4C71-A1C1-80EB5B08B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082" y="2012224"/>
            <a:ext cx="4030918" cy="23429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437AC5-DE61-4CF0-9BFE-33C0B44D8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2531" y="5062967"/>
            <a:ext cx="8610600" cy="17453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3E9E71-2396-4AAB-A6EA-537ACEA432D1}"/>
              </a:ext>
            </a:extLst>
          </p:cNvPr>
          <p:cNvSpPr txBox="1"/>
          <p:nvPr/>
        </p:nvSpPr>
        <p:spPr>
          <a:xfrm>
            <a:off x="1912359" y="4803886"/>
            <a:ext cx="1499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(001)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11F5C4-C9B0-446D-879D-472FC0F625A9}"/>
              </a:ext>
            </a:extLst>
          </p:cNvPr>
          <p:cNvSpPr txBox="1"/>
          <p:nvPr/>
        </p:nvSpPr>
        <p:spPr>
          <a:xfrm>
            <a:off x="4757923" y="4775479"/>
            <a:ext cx="1499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(111)A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997CFC-652A-4B2A-A868-7310369B7370}"/>
              </a:ext>
            </a:extLst>
          </p:cNvPr>
          <p:cNvSpPr txBox="1"/>
          <p:nvPr/>
        </p:nvSpPr>
        <p:spPr>
          <a:xfrm>
            <a:off x="7603487" y="4803886"/>
            <a:ext cx="1499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InP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(111)B</a:t>
            </a:r>
            <a:endParaRPr lang="en-AU" sz="1400" dirty="0">
              <a:solidFill>
                <a:schemeClr val="tx1">
                  <a:lumMod val="65000"/>
                  <a:lumOff val="35000"/>
                </a:schemeClr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E5B8B-9F16-4169-8895-58B90F17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6E4EBCF-F325-44AF-98BF-D53EDE427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1278862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B015B5-BD41-4AF4-B043-9C8AF24AE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30</a:t>
            </a:fld>
            <a:endParaRPr lang="en-AU"/>
          </a:p>
        </p:txBody>
      </p:sp>
      <p:pic>
        <p:nvPicPr>
          <p:cNvPr id="26" name="Mg_in_AlSi">
            <a:hlinkClick r:id="" action="ppaction://media"/>
            <a:extLst>
              <a:ext uri="{FF2B5EF4-FFF2-40B4-BE49-F238E27FC236}">
                <a16:creationId xmlns:a16="http://schemas.microsoft.com/office/drawing/2014/main" id="{3B2BA5B9-5273-41FE-8C64-C9D46BBC9C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02800" y="709131"/>
            <a:ext cx="4054710" cy="597740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CFD9352-4E6D-4630-B783-3D34115B2EC2}"/>
              </a:ext>
            </a:extLst>
          </p:cNvPr>
          <p:cNvSpPr/>
          <p:nvPr/>
        </p:nvSpPr>
        <p:spPr>
          <a:xfrm>
            <a:off x="7231278" y="318688"/>
            <a:ext cx="22942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Mg map on AlSi</a:t>
            </a:r>
            <a:r>
              <a:rPr lang="en-US" sz="1600" baseline="-25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3 </a:t>
            </a:r>
            <a:r>
              <a:rPr lang="en-US" sz="16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alloy</a:t>
            </a:r>
            <a:endParaRPr lang="en-AU" sz="16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CAFA4F9-275F-4FC3-99AF-27F93DE0A0C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45459" y="4662320"/>
            <a:ext cx="2415916" cy="1830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31A39FB-60B3-4A6A-B2CD-EEB10946976C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45459" y="1654180"/>
            <a:ext cx="2415916" cy="287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66039BE-78DD-4F90-94B8-4BC83568B30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163857" y="4064703"/>
            <a:ext cx="3137233" cy="242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64FFCDC-1054-4293-830A-D2816C1CC2A7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3207551" y="1741421"/>
            <a:ext cx="3049847" cy="224793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22E2EE8-A3ED-4A7A-B727-F7C72B109C3C}"/>
              </a:ext>
            </a:extLst>
          </p:cNvPr>
          <p:cNvSpPr/>
          <p:nvPr/>
        </p:nvSpPr>
        <p:spPr>
          <a:xfrm>
            <a:off x="947133" y="951178"/>
            <a:ext cx="47644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Surface of </a:t>
            </a:r>
            <a:r>
              <a:rPr lang="en-US" sz="1600" dirty="0" err="1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AlSi</a:t>
            </a:r>
            <a:r>
              <a:rPr lang="en-US" sz="16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based alloy at high temperature</a:t>
            </a:r>
            <a:endParaRPr lang="en-AU" sz="16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35" name="Date Placeholder 34">
            <a:extLst>
              <a:ext uri="{FF2B5EF4-FFF2-40B4-BE49-F238E27FC236}">
                <a16:creationId xmlns:a16="http://schemas.microsoft.com/office/drawing/2014/main" id="{687BCA4A-D308-43CB-8B50-630BB8CE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D5EADCE6-A97B-4A9F-9AC8-01FDDE44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216430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540B9A-27A4-44F6-BFBA-6AAF14A8F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31</a:t>
            </a:fld>
            <a:endParaRPr lang="en-AU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D52243-D294-490E-9665-E8B2A1C32D06}"/>
              </a:ext>
            </a:extLst>
          </p:cNvPr>
          <p:cNvGrpSpPr/>
          <p:nvPr/>
        </p:nvGrpSpPr>
        <p:grpSpPr>
          <a:xfrm>
            <a:off x="1659791" y="733629"/>
            <a:ext cx="7696080" cy="5957279"/>
            <a:chOff x="2413440" y="1033199"/>
            <a:chExt cx="7696080" cy="595727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18CA421-0710-4BDE-AAD8-C60CB08D5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/>
            <a:stretch>
              <a:fillRect/>
            </a:stretch>
          </p:blipFill>
          <p:spPr>
            <a:xfrm>
              <a:off x="2413440" y="1033199"/>
              <a:ext cx="7696080" cy="595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FBAF89-E982-43FC-B48A-1D60AA69866C}"/>
                </a:ext>
              </a:extLst>
            </p:cNvPr>
            <p:cNvSpPr txBox="1"/>
            <p:nvPr/>
          </p:nvSpPr>
          <p:spPr>
            <a:xfrm>
              <a:off x="2560319" y="1355760"/>
              <a:ext cx="605880" cy="290160"/>
            </a:xfrm>
            <a:prstGeom prst="rect">
              <a:avLst/>
            </a:prstGeom>
            <a:solidFill>
              <a:srgbClr val="FFD320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666666"/>
                  </a:solidFill>
                  <a:latin typeface="Arial" pitchFamily="34"/>
                  <a:ea typeface="SimSun" pitchFamily="2"/>
                  <a:cs typeface="Kanit" pitchFamily="2"/>
                </a:rPr>
                <a:t>326C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C0925A-EB8A-478C-A4CA-6F44BE0AFC21}"/>
                </a:ext>
              </a:extLst>
            </p:cNvPr>
            <p:cNvSpPr txBox="1"/>
            <p:nvPr/>
          </p:nvSpPr>
          <p:spPr>
            <a:xfrm>
              <a:off x="5080680" y="1355760"/>
              <a:ext cx="605880" cy="290160"/>
            </a:xfrm>
            <a:prstGeom prst="rect">
              <a:avLst/>
            </a:prstGeom>
            <a:solidFill>
              <a:srgbClr val="FFD320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666666"/>
                  </a:solidFill>
                  <a:latin typeface="Arial" pitchFamily="34"/>
                  <a:ea typeface="SimSun" pitchFamily="2"/>
                  <a:cs typeface="Kanit" pitchFamily="2"/>
                </a:rPr>
                <a:t>342C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A5D581-B5F7-431E-9487-D0A97ADEC841}"/>
                </a:ext>
              </a:extLst>
            </p:cNvPr>
            <p:cNvSpPr txBox="1"/>
            <p:nvPr/>
          </p:nvSpPr>
          <p:spPr>
            <a:xfrm>
              <a:off x="7601040" y="1355760"/>
              <a:ext cx="605880" cy="290160"/>
            </a:xfrm>
            <a:prstGeom prst="rect">
              <a:avLst/>
            </a:prstGeom>
            <a:solidFill>
              <a:srgbClr val="FFD320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666666"/>
                  </a:solidFill>
                  <a:latin typeface="Arial" pitchFamily="34"/>
                  <a:ea typeface="SimSun" pitchFamily="2"/>
                  <a:cs typeface="Kanit" pitchFamily="2"/>
                </a:rPr>
                <a:t>360C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534B86-6373-40AB-815E-1DB1C67C282A}"/>
                </a:ext>
              </a:extLst>
            </p:cNvPr>
            <p:cNvSpPr txBox="1"/>
            <p:nvPr/>
          </p:nvSpPr>
          <p:spPr>
            <a:xfrm>
              <a:off x="2525400" y="3335760"/>
              <a:ext cx="605880" cy="290160"/>
            </a:xfrm>
            <a:prstGeom prst="rect">
              <a:avLst/>
            </a:prstGeom>
            <a:solidFill>
              <a:srgbClr val="FF950E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666666"/>
                  </a:solidFill>
                  <a:latin typeface="Arial" pitchFamily="34"/>
                  <a:ea typeface="SimSun" pitchFamily="2"/>
                  <a:cs typeface="Kanit" pitchFamily="2"/>
                </a:rPr>
                <a:t>370C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906735-9A78-46CB-8CA3-0CD48EADD31D}"/>
                </a:ext>
              </a:extLst>
            </p:cNvPr>
            <p:cNvSpPr txBox="1"/>
            <p:nvPr/>
          </p:nvSpPr>
          <p:spPr>
            <a:xfrm>
              <a:off x="5045760" y="3335760"/>
              <a:ext cx="605880" cy="290160"/>
            </a:xfrm>
            <a:prstGeom prst="rect">
              <a:avLst/>
            </a:prstGeom>
            <a:solidFill>
              <a:srgbClr val="FF950E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666666"/>
                  </a:solidFill>
                  <a:latin typeface="Arial" pitchFamily="34"/>
                  <a:ea typeface="SimSun" pitchFamily="2"/>
                  <a:cs typeface="Kanit" pitchFamily="2"/>
                </a:rPr>
                <a:t>373C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52B33B-17E5-4BF0-A71A-A65D842E5D5A}"/>
                </a:ext>
              </a:extLst>
            </p:cNvPr>
            <p:cNvSpPr txBox="1"/>
            <p:nvPr/>
          </p:nvSpPr>
          <p:spPr>
            <a:xfrm>
              <a:off x="7566120" y="3335760"/>
              <a:ext cx="605880" cy="290160"/>
            </a:xfrm>
            <a:prstGeom prst="rect">
              <a:avLst/>
            </a:prstGeom>
            <a:solidFill>
              <a:srgbClr val="FF950E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666666"/>
                  </a:solidFill>
                  <a:latin typeface="Arial" pitchFamily="34"/>
                  <a:ea typeface="SimSun" pitchFamily="2"/>
                  <a:cs typeface="Kanit" pitchFamily="2"/>
                </a:rPr>
                <a:t>379C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463CA5-FDFF-4B37-8048-543494263A0A}"/>
                </a:ext>
              </a:extLst>
            </p:cNvPr>
            <p:cNvSpPr txBox="1"/>
            <p:nvPr/>
          </p:nvSpPr>
          <p:spPr>
            <a:xfrm>
              <a:off x="2525760" y="5315760"/>
              <a:ext cx="605880" cy="290160"/>
            </a:xfrm>
            <a:prstGeom prst="rect">
              <a:avLst/>
            </a:prstGeom>
            <a:solidFill>
              <a:srgbClr val="FF420E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DDDDDD"/>
                  </a:solidFill>
                  <a:latin typeface="Arial" pitchFamily="34"/>
                  <a:ea typeface="SimSun" pitchFamily="2"/>
                  <a:cs typeface="Kanit" pitchFamily="2"/>
                </a:rPr>
                <a:t>388C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E05A46-30BC-4DE8-A5DC-83A23C486D98}"/>
                </a:ext>
              </a:extLst>
            </p:cNvPr>
            <p:cNvSpPr txBox="1"/>
            <p:nvPr/>
          </p:nvSpPr>
          <p:spPr>
            <a:xfrm>
              <a:off x="5046120" y="5315760"/>
              <a:ext cx="605880" cy="290160"/>
            </a:xfrm>
            <a:prstGeom prst="rect">
              <a:avLst/>
            </a:prstGeom>
            <a:solidFill>
              <a:srgbClr val="FF420E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DDDDDD"/>
                  </a:solidFill>
                  <a:latin typeface="Arial" pitchFamily="34"/>
                  <a:ea typeface="SimSun" pitchFamily="2"/>
                  <a:cs typeface="Kanit" pitchFamily="2"/>
                </a:rPr>
                <a:t>402C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CD6C9D-4B69-47C6-99F4-AF50BCDF69A4}"/>
                </a:ext>
              </a:extLst>
            </p:cNvPr>
            <p:cNvSpPr txBox="1"/>
            <p:nvPr/>
          </p:nvSpPr>
          <p:spPr>
            <a:xfrm>
              <a:off x="7566480" y="5315760"/>
              <a:ext cx="605880" cy="290160"/>
            </a:xfrm>
            <a:prstGeom prst="rect">
              <a:avLst/>
            </a:prstGeom>
            <a:solidFill>
              <a:srgbClr val="FF420E"/>
            </a:solidFill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r>
                <a:rPr lang="en-US" sz="1400" b="1" i="0" u="none" strike="noStrike" kern="1200" cap="none">
                  <a:ln>
                    <a:noFill/>
                  </a:ln>
                  <a:solidFill>
                    <a:srgbClr val="DDDDDD"/>
                  </a:solidFill>
                  <a:latin typeface="Arial" pitchFamily="34"/>
                  <a:ea typeface="SimSun" pitchFamily="2"/>
                  <a:cs typeface="Kanit" pitchFamily="2"/>
                </a:rPr>
                <a:t>415C</a:t>
              </a:r>
            </a:p>
          </p:txBody>
        </p:sp>
        <p:sp>
          <p:nvSpPr>
            <p:cNvPr id="14" name="Straight Connector 13">
              <a:extLst>
                <a:ext uri="{FF2B5EF4-FFF2-40B4-BE49-F238E27FC236}">
                  <a16:creationId xmlns:a16="http://schemas.microsoft.com/office/drawing/2014/main" id="{414F6948-8201-431C-B576-F2C8D899E452}"/>
                </a:ext>
              </a:extLst>
            </p:cNvPr>
            <p:cNvSpPr/>
            <p:nvPr/>
          </p:nvSpPr>
          <p:spPr>
            <a:xfrm>
              <a:off x="4699440" y="2194560"/>
              <a:ext cx="365760" cy="0"/>
            </a:xfrm>
            <a:prstGeom prst="line">
              <a:avLst/>
            </a:prstGeom>
            <a:noFill/>
            <a:ln w="36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08000" tIns="63000" rIns="108000" bIns="63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  <p:sp>
          <p:nvSpPr>
            <p:cNvPr id="15" name="Straight Connector 14">
              <a:extLst>
                <a:ext uri="{FF2B5EF4-FFF2-40B4-BE49-F238E27FC236}">
                  <a16:creationId xmlns:a16="http://schemas.microsoft.com/office/drawing/2014/main" id="{2709218F-2D08-4DEB-8710-8EA8DA699151}"/>
                </a:ext>
              </a:extLst>
            </p:cNvPr>
            <p:cNvSpPr/>
            <p:nvPr/>
          </p:nvSpPr>
          <p:spPr>
            <a:xfrm>
              <a:off x="7282440" y="2194560"/>
              <a:ext cx="365759" cy="0"/>
            </a:xfrm>
            <a:prstGeom prst="line">
              <a:avLst/>
            </a:prstGeom>
            <a:noFill/>
            <a:ln w="36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08000" tIns="63000" rIns="108000" bIns="63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  <p:sp>
          <p:nvSpPr>
            <p:cNvPr id="16" name="Straight Connector 15">
              <a:extLst>
                <a:ext uri="{FF2B5EF4-FFF2-40B4-BE49-F238E27FC236}">
                  <a16:creationId xmlns:a16="http://schemas.microsoft.com/office/drawing/2014/main" id="{17B073F6-8DB5-4C30-B934-7F751A8FE0CC}"/>
                </a:ext>
              </a:extLst>
            </p:cNvPr>
            <p:cNvSpPr/>
            <p:nvPr/>
          </p:nvSpPr>
          <p:spPr>
            <a:xfrm>
              <a:off x="4654440" y="4174560"/>
              <a:ext cx="365760" cy="0"/>
            </a:xfrm>
            <a:prstGeom prst="line">
              <a:avLst/>
            </a:prstGeom>
            <a:noFill/>
            <a:ln w="36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08000" tIns="63000" rIns="108000" bIns="63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  <p:sp>
          <p:nvSpPr>
            <p:cNvPr id="17" name="Straight Connector 16">
              <a:extLst>
                <a:ext uri="{FF2B5EF4-FFF2-40B4-BE49-F238E27FC236}">
                  <a16:creationId xmlns:a16="http://schemas.microsoft.com/office/drawing/2014/main" id="{DA792154-56C7-4FC6-B4F8-E17CFA2C713C}"/>
                </a:ext>
              </a:extLst>
            </p:cNvPr>
            <p:cNvSpPr/>
            <p:nvPr/>
          </p:nvSpPr>
          <p:spPr>
            <a:xfrm>
              <a:off x="7129440" y="4174560"/>
              <a:ext cx="365760" cy="0"/>
            </a:xfrm>
            <a:prstGeom prst="line">
              <a:avLst/>
            </a:prstGeom>
            <a:noFill/>
            <a:ln w="36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08000" tIns="63000" rIns="108000" bIns="63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  <p:sp>
          <p:nvSpPr>
            <p:cNvPr id="18" name="Straight Connector 17">
              <a:extLst>
                <a:ext uri="{FF2B5EF4-FFF2-40B4-BE49-F238E27FC236}">
                  <a16:creationId xmlns:a16="http://schemas.microsoft.com/office/drawing/2014/main" id="{F566110C-74DC-4581-84A0-B2B53CA9B711}"/>
                </a:ext>
              </a:extLst>
            </p:cNvPr>
            <p:cNvSpPr/>
            <p:nvPr/>
          </p:nvSpPr>
          <p:spPr>
            <a:xfrm>
              <a:off x="4690440" y="6118559"/>
              <a:ext cx="365760" cy="0"/>
            </a:xfrm>
            <a:prstGeom prst="line">
              <a:avLst/>
            </a:prstGeom>
            <a:noFill/>
            <a:ln w="36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08000" tIns="63000" rIns="108000" bIns="63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  <p:sp>
          <p:nvSpPr>
            <p:cNvPr id="19" name="Straight Connector 18">
              <a:extLst>
                <a:ext uri="{FF2B5EF4-FFF2-40B4-BE49-F238E27FC236}">
                  <a16:creationId xmlns:a16="http://schemas.microsoft.com/office/drawing/2014/main" id="{B58E97D8-8175-4F64-AEAE-8178318F4564}"/>
                </a:ext>
              </a:extLst>
            </p:cNvPr>
            <p:cNvSpPr/>
            <p:nvPr/>
          </p:nvSpPr>
          <p:spPr>
            <a:xfrm>
              <a:off x="7273440" y="6118559"/>
              <a:ext cx="365760" cy="0"/>
            </a:xfrm>
            <a:prstGeom prst="line">
              <a:avLst/>
            </a:prstGeom>
            <a:noFill/>
            <a:ln w="36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08000" tIns="63000" rIns="108000" bIns="63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E4E2B7A-DE77-4402-8A23-A83CCBD9AAA7}"/>
                </a:ext>
              </a:extLst>
            </p:cNvPr>
            <p:cNvSpPr/>
            <p:nvPr/>
          </p:nvSpPr>
          <p:spPr>
            <a:xfrm rot="5400000">
              <a:off x="5736241" y="718200"/>
              <a:ext cx="731159" cy="4937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32" h="13716" fill="none">
                  <a:moveTo>
                    <a:pt x="0" y="0"/>
                  </a:moveTo>
                  <a:lnTo>
                    <a:pt x="762" y="0"/>
                  </a:lnTo>
                  <a:lnTo>
                    <a:pt x="762" y="13716"/>
                  </a:lnTo>
                  <a:lnTo>
                    <a:pt x="2032" y="13716"/>
                  </a:lnTo>
                </a:path>
              </a:pathLst>
            </a:custGeom>
            <a:noFill/>
            <a:ln w="54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17000" tIns="72000" rIns="117000" bIns="72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E82BDB-8861-4865-BEEF-D12677F17708}"/>
                </a:ext>
              </a:extLst>
            </p:cNvPr>
            <p:cNvSpPr/>
            <p:nvPr/>
          </p:nvSpPr>
          <p:spPr>
            <a:xfrm rot="5400000">
              <a:off x="5736241" y="2698200"/>
              <a:ext cx="731159" cy="49374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32" h="13716" fill="none">
                  <a:moveTo>
                    <a:pt x="0" y="0"/>
                  </a:moveTo>
                  <a:lnTo>
                    <a:pt x="762" y="0"/>
                  </a:lnTo>
                  <a:lnTo>
                    <a:pt x="762" y="13716"/>
                  </a:lnTo>
                  <a:lnTo>
                    <a:pt x="2032" y="13716"/>
                  </a:lnTo>
                </a:path>
              </a:pathLst>
            </a:custGeom>
            <a:noFill/>
            <a:ln w="54720">
              <a:solidFill>
                <a:srgbClr val="FF6600"/>
              </a:solidFill>
              <a:prstDash val="solid"/>
              <a:tailEnd type="arrow"/>
            </a:ln>
          </p:spPr>
          <p:txBody>
            <a:bodyPr vert="horz" wrap="none" lIns="117000" tIns="72000" rIns="117000" bIns="72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4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Arial" pitchFamily="34"/>
                <a:ea typeface="SimSun" pitchFamily="2"/>
                <a:cs typeface="Kanit" pitchFamily="2"/>
              </a:endParaRPr>
            </a:p>
          </p:txBody>
        </p:sp>
      </p:grpSp>
      <p:sp>
        <p:nvSpPr>
          <p:cNvPr id="22" name="Title 3">
            <a:extLst>
              <a:ext uri="{FF2B5EF4-FFF2-40B4-BE49-F238E27FC236}">
                <a16:creationId xmlns:a16="http://schemas.microsoft.com/office/drawing/2014/main" id="{7D540D69-0B29-4EE2-88FC-D06C88FC4858}"/>
              </a:ext>
            </a:extLst>
          </p:cNvPr>
          <p:cNvSpPr txBox="1">
            <a:spLocks/>
          </p:cNvSpPr>
          <p:nvPr/>
        </p:nvSpPr>
        <p:spPr>
          <a:xfrm>
            <a:off x="216000" y="291988"/>
            <a:ext cx="9071640" cy="453183"/>
          </a:xfrm>
          <a:prstGeom prst="rect">
            <a:avLst/>
          </a:prstGeom>
          <a:noFill/>
          <a:ln>
            <a:noFill/>
          </a:ln>
        </p:spPr>
        <p:txBody>
          <a:bodyPr vert="horz" lIns="360000" tIns="72000" rIns="360000" bIns="72000" rtlCol="0" anchor="ctr">
            <a:spAutoFit/>
          </a:bodyPr>
          <a:lstStyle>
            <a:lvl1pPr algn="l" defTabSz="9791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Kanit SemiBold" panose="00000700000000000000" pitchFamily="2" charset="-34"/>
                <a:ea typeface="+mj-ea"/>
                <a:cs typeface="Kanit SemiBold" panose="00000700000000000000" pitchFamily="2" charset="-34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Surface treatment for </a:t>
            </a:r>
            <a:r>
              <a:rPr lang="en-US" sz="2000" dirty="0" err="1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CuAgZr</a:t>
            </a:r>
            <a:r>
              <a:rPr lang="en-US" sz="2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alloy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A11BA37F-CE3D-4CA4-AA5C-532A5B518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34CEC137-E3D2-4958-9C95-F804BF8A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1386124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540B9A-27A4-44F6-BFBA-6AAF14A8F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32</a:t>
            </a:fld>
            <a:endParaRPr lang="en-AU"/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7D540D69-0B29-4EE2-88FC-D06C88FC4858}"/>
              </a:ext>
            </a:extLst>
          </p:cNvPr>
          <p:cNvSpPr txBox="1">
            <a:spLocks/>
          </p:cNvSpPr>
          <p:nvPr/>
        </p:nvSpPr>
        <p:spPr>
          <a:xfrm>
            <a:off x="219792" y="1009454"/>
            <a:ext cx="9071640" cy="453183"/>
          </a:xfrm>
          <a:prstGeom prst="rect">
            <a:avLst/>
          </a:prstGeom>
          <a:noFill/>
          <a:ln>
            <a:noFill/>
          </a:ln>
        </p:spPr>
        <p:txBody>
          <a:bodyPr vert="horz" lIns="360000" tIns="72000" rIns="360000" bIns="72000" rtlCol="0" anchor="ctr">
            <a:spAutoFit/>
          </a:bodyPr>
          <a:lstStyle>
            <a:lvl1pPr algn="l" defTabSz="9791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Kanit SemiBold" panose="00000700000000000000" pitchFamily="2" charset="-34"/>
                <a:ea typeface="+mj-ea"/>
                <a:cs typeface="Kanit SemiBold" panose="00000700000000000000" pitchFamily="2" charset="-34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Surface treatment for </a:t>
            </a:r>
            <a:r>
              <a:rPr lang="en-US" sz="2000" dirty="0" err="1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CuAgZr</a:t>
            </a:r>
            <a:r>
              <a:rPr lang="en-US" sz="2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alloy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A11BA37F-CE3D-4CA4-AA5C-532A5B518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34CEC137-E3D2-4958-9C95-F804BF8A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25C1F6B-28F3-4397-8083-4F0C72D2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464945" y="1560126"/>
            <a:ext cx="3816157" cy="4223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E886B3D-9495-4EEB-AB28-5EA004AC4C5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139305" y="518579"/>
            <a:ext cx="3487216" cy="3073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B76A7A3-3560-468E-8B85-F7F833F0831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14525" y="3577939"/>
            <a:ext cx="3736776" cy="336998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57CD519-2EBB-4628-9D14-BA7B80170947}"/>
              </a:ext>
            </a:extLst>
          </p:cNvPr>
          <p:cNvSpPr txBox="1"/>
          <p:nvPr/>
        </p:nvSpPr>
        <p:spPr>
          <a:xfrm>
            <a:off x="4496276" y="101643"/>
            <a:ext cx="4666383" cy="39763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/>
            </a:pPr>
            <a:r>
              <a:rPr lang="en-US" sz="1600" b="0" i="0" u="none" strike="noStrike" kern="1200" cap="none" dirty="0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Ag 3d XPS intensity vs. annealing temperature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89EECC-FBC5-4956-AD8B-B212060AFBEF}"/>
              </a:ext>
            </a:extLst>
          </p:cNvPr>
          <p:cNvSpPr txBox="1"/>
          <p:nvPr/>
        </p:nvSpPr>
        <p:spPr>
          <a:xfrm>
            <a:off x="8639483" y="766053"/>
            <a:ext cx="1046353" cy="39763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/>
            </a:pPr>
            <a:r>
              <a:rPr lang="en-US" sz="1600" b="0" i="0" u="none" strike="noStrike" kern="1200" cap="none" dirty="0" err="1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CuAgZr</a:t>
            </a:r>
            <a:endParaRPr lang="en-US" sz="1600" b="0" i="0" u="none" strike="noStrike" kern="1200" cap="none" dirty="0">
              <a:ln>
                <a:noFill/>
              </a:ln>
              <a:solidFill>
                <a:srgbClr val="666666"/>
              </a:solidFill>
              <a:latin typeface="Kanit" panose="00000500000000000000" pitchFamily="2" charset="-34"/>
              <a:ea typeface="SimSun" pitchFamily="2"/>
              <a:cs typeface="Kanit" panose="00000500000000000000" pitchFamily="2" charset="-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A8EE9C-9458-4843-9460-F261ABBB7590}"/>
              </a:ext>
            </a:extLst>
          </p:cNvPr>
          <p:cNvSpPr txBox="1"/>
          <p:nvPr/>
        </p:nvSpPr>
        <p:spPr>
          <a:xfrm>
            <a:off x="8635889" y="4064114"/>
            <a:ext cx="2002834" cy="39763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000"/>
            </a:pPr>
            <a:r>
              <a:rPr lang="en-US" sz="1600" b="0" i="0" u="none" strike="noStrike" kern="1200" cap="none" dirty="0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Cold-rolled </a:t>
            </a:r>
            <a:r>
              <a:rPr lang="en-US" sz="1600" b="0" i="0" u="none" strike="noStrike" kern="1200" cap="none" dirty="0" err="1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CuAgZr</a:t>
            </a:r>
            <a:endParaRPr lang="en-US" sz="1600" b="0" i="0" u="none" strike="noStrike" kern="1200" cap="none" dirty="0">
              <a:ln>
                <a:noFill/>
              </a:ln>
              <a:solidFill>
                <a:srgbClr val="666666"/>
              </a:solidFill>
              <a:latin typeface="Kanit" panose="00000500000000000000" pitchFamily="2" charset="-34"/>
              <a:ea typeface="SimSun" pitchFamily="2"/>
              <a:cs typeface="Kanit" panose="00000500000000000000" pitchFamily="2" charset="-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094F8B-7A1F-4CCB-84D1-1FDAD715F1BD}"/>
              </a:ext>
            </a:extLst>
          </p:cNvPr>
          <p:cNvSpPr txBox="1"/>
          <p:nvPr/>
        </p:nvSpPr>
        <p:spPr>
          <a:xfrm>
            <a:off x="8635889" y="4409755"/>
            <a:ext cx="2256813" cy="35928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/>
            </a:pPr>
            <a:r>
              <a:rPr lang="en-US" sz="1400" b="0" i="0" u="none" strike="noStrike" kern="1200" cap="none" dirty="0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(w/ a lot of dislocations)</a:t>
            </a:r>
          </a:p>
        </p:txBody>
      </p:sp>
    </p:spTree>
    <p:extLst>
      <p:ext uri="{BB962C8B-B14F-4D97-AF65-F5344CB8AC3E}">
        <p14:creationId xmlns:p14="http://schemas.microsoft.com/office/powerpoint/2010/main" val="4720272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2026C5-77A9-45FD-865E-A01DD8C4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33</a:t>
            </a:fld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E5A90-891E-4904-A535-7EB805B48A4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31466" y="936105"/>
            <a:ext cx="3181829" cy="273578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DF6171-1860-4381-98EE-CD15D06EAFE4}"/>
              </a:ext>
            </a:extLst>
          </p:cNvPr>
          <p:cNvSpPr txBox="1"/>
          <p:nvPr/>
        </p:nvSpPr>
        <p:spPr>
          <a:xfrm>
            <a:off x="920107" y="3473072"/>
            <a:ext cx="2404546" cy="39763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75 micron field of 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3BED7B-E8AC-4718-81AA-1C4E4F1C61EF}"/>
              </a:ext>
            </a:extLst>
          </p:cNvPr>
          <p:cNvSpPr txBox="1"/>
          <p:nvPr/>
        </p:nvSpPr>
        <p:spPr>
          <a:xfrm>
            <a:off x="6018819" y="3490826"/>
            <a:ext cx="2302338" cy="39763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>
            <a:defPPr>
              <a:defRPr lang="en-US"/>
            </a:defPPr>
            <a:lvl1pPr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600" b="0" i="0" u="none" strike="noStrike" cap="none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defRPr>
            </a:lvl1pPr>
          </a:lstStyle>
          <a:p>
            <a:r>
              <a:rPr lang="en-US" dirty="0"/>
              <a:t>5 micron field of view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65BE1E-B613-4B67-BCA2-7D78A77208DE}"/>
              </a:ext>
            </a:extLst>
          </p:cNvPr>
          <p:cNvSpPr txBox="1">
            <a:spLocks/>
          </p:cNvSpPr>
          <p:nvPr/>
        </p:nvSpPr>
        <p:spPr>
          <a:xfrm>
            <a:off x="216000" y="246591"/>
            <a:ext cx="9071640" cy="543977"/>
          </a:xfrm>
          <a:prstGeom prst="rect">
            <a:avLst/>
          </a:prstGeom>
          <a:noFill/>
          <a:ln>
            <a:noFill/>
          </a:ln>
        </p:spPr>
        <p:txBody>
          <a:bodyPr vert="horz" lIns="360000" tIns="72000" rIns="360000" bIns="72000" rtlCol="0" anchor="ctr">
            <a:spAutoFit/>
          </a:bodyPr>
          <a:lstStyle>
            <a:lvl1pPr algn="l" defTabSz="9791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Kanit SemiBold" panose="00000700000000000000" pitchFamily="2" charset="-34"/>
                <a:ea typeface="+mj-ea"/>
                <a:cs typeface="Kanit SemiBold" panose="00000700000000000000" pitchFamily="2" charset="-34"/>
              </a:defRPr>
            </a:lvl1pPr>
          </a:lstStyle>
          <a:p>
            <a:r>
              <a:rPr lang="en-AU" dirty="0"/>
              <a:t>Graphene on </a:t>
            </a:r>
            <a:r>
              <a:rPr lang="en-AU" dirty="0" err="1"/>
              <a:t>SiC</a:t>
            </a:r>
            <a:r>
              <a:rPr lang="en-AU" dirty="0"/>
              <a:t>(0001)</a:t>
            </a:r>
          </a:p>
        </p:txBody>
      </p:sp>
      <p:pic>
        <p:nvPicPr>
          <p:cNvPr id="10" name="Graphene1">
            <a:hlinkClick r:id="" action="ppaction://media"/>
            <a:extLst>
              <a:ext uri="{FF2B5EF4-FFF2-40B4-BE49-F238E27FC236}">
                <a16:creationId xmlns:a16="http://schemas.microsoft.com/office/drawing/2014/main" id="{BEC0EBC8-4DD5-4CDA-99B3-7A6721420F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07135" y="404673"/>
            <a:ext cx="3936865" cy="292976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1BD4937-8E4A-41F4-9022-0F6175F09B4F}"/>
              </a:ext>
            </a:extLst>
          </p:cNvPr>
          <p:cNvSpPr/>
          <p:nvPr/>
        </p:nvSpPr>
        <p:spPr>
          <a:xfrm>
            <a:off x="2014803" y="2303996"/>
            <a:ext cx="215153" cy="215153"/>
          </a:xfrm>
          <a:prstGeom prst="ellipse">
            <a:avLst/>
          </a:prstGeom>
          <a:noFill/>
          <a:ln w="28575">
            <a:solidFill>
              <a:srgbClr val="FEF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98C030F-D6ED-4A7A-8143-FC6E3B4C40B7}"/>
              </a:ext>
            </a:extLst>
          </p:cNvPr>
          <p:cNvCxnSpPr>
            <a:cxnSpLocks/>
            <a:stCxn id="11" idx="6"/>
          </p:cNvCxnSpPr>
          <p:nvPr/>
        </p:nvCxnSpPr>
        <p:spPr>
          <a:xfrm flipV="1">
            <a:off x="2229956" y="1882588"/>
            <a:ext cx="2966676" cy="528985"/>
          </a:xfrm>
          <a:prstGeom prst="line">
            <a:avLst/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27D69341-0E42-490D-9019-2BF1EAB6654A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97983" y="4525731"/>
            <a:ext cx="3542765" cy="152636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12111AA5-7AD3-40C1-98FB-72FD21AA1907}"/>
              </a:ext>
            </a:extLst>
          </p:cNvPr>
          <p:cNvSpPr/>
          <p:nvPr/>
        </p:nvSpPr>
        <p:spPr>
          <a:xfrm flipV="1">
            <a:off x="3723796" y="1594891"/>
            <a:ext cx="2966676" cy="2929760"/>
          </a:xfrm>
          <a:prstGeom prst="line">
            <a:avLst/>
          </a:prstGeom>
          <a:noFill/>
          <a:ln w="28575">
            <a:solidFill>
              <a:srgbClr val="00B0F0"/>
            </a:solidFill>
            <a:prstDash val="solid"/>
            <a:tailEnd type="arrow"/>
          </a:ln>
        </p:spPr>
        <p:txBody>
          <a:bodyPr vert="horz" wrap="none" lIns="117000" tIns="72000" rIns="117000" bIns="72000" anchor="ctr" anchorCtr="0" compatLnSpc="0"/>
          <a:lstStyle/>
          <a:p>
            <a:pPr hangingPunct="0"/>
            <a:endParaRPr lang="en-US" sz="1400">
              <a:solidFill>
                <a:srgbClr val="666666"/>
              </a:solidFill>
              <a:latin typeface="Arial" pitchFamily="34"/>
              <a:ea typeface="SimSun" pitchFamily="2"/>
              <a:cs typeface="Kanit" pitchFamily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4E8350-47CC-4174-8113-2BC20E0D0ACD}"/>
              </a:ext>
            </a:extLst>
          </p:cNvPr>
          <p:cNvSpPr txBox="1"/>
          <p:nvPr/>
        </p:nvSpPr>
        <p:spPr>
          <a:xfrm>
            <a:off x="2557366" y="4639041"/>
            <a:ext cx="981000" cy="4899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 dirty="0">
                <a:ln>
                  <a:noFill/>
                </a:ln>
                <a:solidFill>
                  <a:srgbClr val="0066CC"/>
                </a:solidFill>
                <a:latin typeface="Arial" pitchFamily="34"/>
                <a:ea typeface="SimSun" pitchFamily="2"/>
                <a:cs typeface="Kanit" pitchFamily="2"/>
              </a:rPr>
              <a:t>1-layer</a:t>
            </a: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 dirty="0">
                <a:ln>
                  <a:noFill/>
                </a:ln>
                <a:solidFill>
                  <a:srgbClr val="0066CC"/>
                </a:solidFill>
                <a:latin typeface="Arial" pitchFamily="34"/>
                <a:ea typeface="SimSun" pitchFamily="2"/>
                <a:cs typeface="Kanit" pitchFamily="2"/>
              </a:rPr>
              <a:t>graphene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5826DF-CDDF-46A3-97AE-28D19492D73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658971" y="4524651"/>
            <a:ext cx="3509744" cy="152636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A59C1D1-38C1-47B6-8653-AFB542503A89}"/>
              </a:ext>
            </a:extLst>
          </p:cNvPr>
          <p:cNvSpPr txBox="1"/>
          <p:nvPr/>
        </p:nvSpPr>
        <p:spPr>
          <a:xfrm>
            <a:off x="6100131" y="4681044"/>
            <a:ext cx="1005840" cy="50381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 dirty="0">
                <a:ln>
                  <a:noFill/>
                </a:ln>
                <a:solidFill>
                  <a:srgbClr val="FF950E"/>
                </a:solidFill>
                <a:latin typeface="Arial" pitchFamily="34"/>
                <a:ea typeface="SimSun" pitchFamily="2"/>
                <a:cs typeface="Kanit" pitchFamily="2"/>
              </a:rPr>
              <a:t>2-layer graphene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24E4B15-2E82-4EAA-BAEF-9A9EB600EE9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7168715" y="4524651"/>
            <a:ext cx="3846948" cy="152636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46AB83C3-F42A-41DB-B1CA-16118F4E9EFD}"/>
              </a:ext>
            </a:extLst>
          </p:cNvPr>
          <p:cNvSpPr/>
          <p:nvPr/>
        </p:nvSpPr>
        <p:spPr>
          <a:xfrm flipH="1" flipV="1">
            <a:off x="6690471" y="2148114"/>
            <a:ext cx="60939" cy="2527273"/>
          </a:xfrm>
          <a:prstGeom prst="line">
            <a:avLst/>
          </a:prstGeom>
          <a:noFill/>
          <a:ln w="28575">
            <a:solidFill>
              <a:srgbClr val="FF950E"/>
            </a:solidFill>
            <a:prstDash val="solid"/>
            <a:tailEnd type="arrow"/>
          </a:ln>
        </p:spPr>
        <p:txBody>
          <a:bodyPr vert="horz" wrap="none" lIns="117000" tIns="72000" rIns="117000" bIns="72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400" b="0" i="0" u="none" strike="noStrike" kern="1200" cap="none">
              <a:ln>
                <a:noFill/>
              </a:ln>
              <a:solidFill>
                <a:srgbClr val="666666"/>
              </a:solidFill>
              <a:latin typeface="Arial" pitchFamily="34"/>
              <a:ea typeface="SimSun" pitchFamily="2"/>
              <a:cs typeface="Kanit" pitchFamily="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907F79-CBA7-4DC8-BB23-531F1566904E}"/>
              </a:ext>
            </a:extLst>
          </p:cNvPr>
          <p:cNvSpPr txBox="1"/>
          <p:nvPr/>
        </p:nvSpPr>
        <p:spPr>
          <a:xfrm>
            <a:off x="9891000" y="4644030"/>
            <a:ext cx="981000" cy="4899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 dirty="0">
                <a:ln>
                  <a:noFill/>
                </a:ln>
                <a:solidFill>
                  <a:srgbClr val="C5000B"/>
                </a:solidFill>
                <a:latin typeface="Arial" pitchFamily="34"/>
                <a:ea typeface="SimSun" pitchFamily="2"/>
                <a:cs typeface="Kanit" pitchFamily="2"/>
              </a:rPr>
              <a:t>3-layer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 cap="none" dirty="0">
                <a:ln>
                  <a:noFill/>
                </a:ln>
                <a:solidFill>
                  <a:srgbClr val="C5000B"/>
                </a:solidFill>
                <a:latin typeface="Arial" pitchFamily="34"/>
                <a:ea typeface="SimSun" pitchFamily="2"/>
                <a:cs typeface="Kanit" pitchFamily="2"/>
              </a:rPr>
              <a:t>graphene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3334498A-D589-43F8-B7EE-C5314C03BD05}"/>
              </a:ext>
            </a:extLst>
          </p:cNvPr>
          <p:cNvSpPr/>
          <p:nvPr/>
        </p:nvSpPr>
        <p:spPr>
          <a:xfrm flipH="1" flipV="1">
            <a:off x="7829550" y="1745624"/>
            <a:ext cx="2266006" cy="2929761"/>
          </a:xfrm>
          <a:prstGeom prst="line">
            <a:avLst/>
          </a:prstGeom>
          <a:noFill/>
          <a:ln w="28575">
            <a:solidFill>
              <a:srgbClr val="FF0000"/>
            </a:solidFill>
            <a:prstDash val="solid"/>
            <a:tailEnd type="arrow"/>
          </a:ln>
        </p:spPr>
        <p:txBody>
          <a:bodyPr vert="horz" wrap="none" lIns="117000" tIns="72000" rIns="117000" bIns="72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400" b="0" i="0" u="none" strike="noStrike" kern="1200" cap="none">
              <a:ln>
                <a:noFill/>
              </a:ln>
              <a:solidFill>
                <a:srgbClr val="666666"/>
              </a:solidFill>
              <a:latin typeface="Arial" pitchFamily="34"/>
              <a:ea typeface="SimSun" pitchFamily="2"/>
              <a:cs typeface="Kanit" pitchFamily="2"/>
            </a:endParaRPr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7C2D0FBD-8830-4380-B067-4E657D4C9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941BFAD7-1BBC-4B36-9B65-FB062002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331440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7D1675-0723-4868-A36B-74082CD7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34</a:t>
            </a:fld>
            <a:endParaRPr lang="en-AU"/>
          </a:p>
        </p:txBody>
      </p:sp>
      <p:pic>
        <p:nvPicPr>
          <p:cNvPr id="3" name="Fe500C">
            <a:hlinkClick r:id="" action="ppaction://media"/>
            <a:extLst>
              <a:ext uri="{FF2B5EF4-FFF2-40B4-BE49-F238E27FC236}">
                <a16:creationId xmlns:a16="http://schemas.microsoft.com/office/drawing/2014/main" id="{EF321AA2-8DFE-4A3D-A52D-D4ACF44B0D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0850" y="1957421"/>
            <a:ext cx="4831846" cy="36655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D94644-7B38-4B89-9BC4-C53C8D7D4B81}"/>
              </a:ext>
            </a:extLst>
          </p:cNvPr>
          <p:cNvSpPr txBox="1"/>
          <p:nvPr/>
        </p:nvSpPr>
        <p:spPr>
          <a:xfrm>
            <a:off x="1244946" y="1282564"/>
            <a:ext cx="3600391" cy="70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lvl="0" algn="ctr" hangingPunct="0">
              <a:defRPr sz="1800"/>
            </a:pPr>
            <a:r>
              <a:rPr lang="en-US" sz="1600" dirty="0"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Polycrystalline surface of Fe </a:t>
            </a:r>
            <a:r>
              <a:rPr lang="en-US" sz="1600" i="0" u="none" strike="noStrike" kern="1200" cap="none" dirty="0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99.9% </a:t>
            </a:r>
            <a:br>
              <a:rPr lang="en-US" sz="1600" i="0" u="none" strike="noStrike" kern="1200" cap="none" dirty="0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</a:br>
            <a:r>
              <a:rPr lang="en-US" sz="1600" i="0" u="none" strike="noStrike" kern="1200" cap="none" dirty="0">
                <a:ln>
                  <a:noFill/>
                </a:ln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rPr>
              <a:t>during 600C annealing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A19D0F-04E6-4B87-B630-173F1413F44F}"/>
              </a:ext>
            </a:extLst>
          </p:cNvPr>
          <p:cNvSpPr/>
          <p:nvPr/>
        </p:nvSpPr>
        <p:spPr>
          <a:xfrm>
            <a:off x="4203714" y="2285619"/>
            <a:ext cx="1068982" cy="90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1" name="Pentacene">
            <a:hlinkClick r:id="" action="ppaction://media"/>
            <a:extLst>
              <a:ext uri="{FF2B5EF4-FFF2-40B4-BE49-F238E27FC236}">
                <a16:creationId xmlns:a16="http://schemas.microsoft.com/office/drawing/2014/main" id="{9E9BE8B8-A3FD-473A-8FD2-3687A7798A7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08153" y="1947775"/>
            <a:ext cx="4844595" cy="366553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F16733E-E469-45BB-803B-FED6F27A2BC7}"/>
              </a:ext>
            </a:extLst>
          </p:cNvPr>
          <p:cNvSpPr txBox="1"/>
          <p:nvPr/>
        </p:nvSpPr>
        <p:spPr>
          <a:xfrm>
            <a:off x="6179027" y="1435939"/>
            <a:ext cx="3702845" cy="39763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>
            <a:defPPr>
              <a:defRPr lang="en-US"/>
            </a:defPPr>
            <a:lvl1pPr lvl="0" algn="ctr" hangingPunct="0">
              <a:defRPr sz="1600"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defRPr>
            </a:lvl1pPr>
          </a:lstStyle>
          <a:p>
            <a:r>
              <a:rPr lang="en-US" dirty="0"/>
              <a:t>Pentacene Growth on Si wafer</a:t>
            </a:r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E2545480-19F8-48D1-BC4D-26CE8D702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EF70BB46-D4B5-4F16-8C53-9D7B158E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130861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28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7D1675-0723-4868-A36B-74082CD7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35</a:t>
            </a:fld>
            <a:endParaRPr lang="en-A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D17DC9-BEC1-4DA1-AC56-117FA909070A}"/>
              </a:ext>
            </a:extLst>
          </p:cNvPr>
          <p:cNvSpPr txBox="1"/>
          <p:nvPr/>
        </p:nvSpPr>
        <p:spPr>
          <a:xfrm>
            <a:off x="3577172" y="430244"/>
            <a:ext cx="3625012" cy="70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>
            <a:defPPr>
              <a:defRPr lang="en-US"/>
            </a:defPPr>
            <a:lvl1pPr lvl="0" algn="ctr" hangingPunct="0">
              <a:defRPr sz="1600">
                <a:solidFill>
                  <a:srgbClr val="666666"/>
                </a:solidFill>
                <a:latin typeface="Kanit" panose="00000500000000000000" pitchFamily="2" charset="-34"/>
                <a:ea typeface="SimSun" pitchFamily="2"/>
                <a:cs typeface="Kanit" panose="00000500000000000000" pitchFamily="2" charset="-34"/>
              </a:defRPr>
            </a:lvl1pPr>
          </a:lstStyle>
          <a:p>
            <a:r>
              <a:rPr lang="en-US" dirty="0"/>
              <a:t>Fabrication of boron nitride flakes from iron alloy by annealing</a:t>
            </a:r>
          </a:p>
        </p:txBody>
      </p:sp>
      <p:pic>
        <p:nvPicPr>
          <p:cNvPr id="26" name="BN">
            <a:hlinkClick r:id="" action="ppaction://media"/>
            <a:extLst>
              <a:ext uri="{FF2B5EF4-FFF2-40B4-BE49-F238E27FC236}">
                <a16:creationId xmlns:a16="http://schemas.microsoft.com/office/drawing/2014/main" id="{7AF6F3E0-B1EF-408F-8A5C-C9F8C72950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7896" y="1157638"/>
            <a:ext cx="7179870" cy="5343158"/>
          </a:xfrm>
          <a:prstGeom prst="rect">
            <a:avLst/>
          </a:prstGeom>
        </p:spPr>
      </p:pic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E2545480-19F8-48D1-BC4D-26CE8D702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EF70BB46-D4B5-4F16-8C53-9D7B158E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222115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283C-6B76-428D-BABA-0C400DE7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Beamline at SPS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FCEB6-061F-4004-9042-1631CE21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D7D5A-5714-497B-BAAB-128934C7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30BB34-F200-4E77-8B9F-7FBD13BAA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36</a:t>
            </a:fld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D4D4D8-5BFD-462B-8C84-971FC62EC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31" y="1406637"/>
            <a:ext cx="3600000" cy="108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F6E364-DAC7-4B39-AD28-B5D05A47B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2704336"/>
            <a:ext cx="3600000" cy="10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E839CD-F54E-4BE6-962E-7179311CB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0" y="4017252"/>
            <a:ext cx="3600000" cy="10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6FDDFE-9623-4AD8-A3A0-20BB0311F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31" y="5330168"/>
            <a:ext cx="3600000" cy="1080000"/>
          </a:xfrm>
          <a:prstGeom prst="rect">
            <a:avLst/>
          </a:prstGeom>
        </p:spPr>
      </p:pic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5C0A689D-B54E-458C-977D-1AD6832698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97400" y="1395850"/>
            <a:ext cx="5770600" cy="1080000"/>
          </a:xfrm>
        </p:spPr>
        <p:txBody>
          <a:bodyPr/>
          <a:lstStyle/>
          <a:p>
            <a:pPr marL="28785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BL1.1W: Multi X-ray Technique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XAS, XRF, WAXS and XRD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Contact: Dr Prae Chirawatkul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6"/>
              </a:rPr>
              <a:t>prae@slri.or.th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99EE4C34-B561-41D6-8AF4-3897CDD285F4}"/>
              </a:ext>
            </a:extLst>
          </p:cNvPr>
          <p:cNvSpPr txBox="1">
            <a:spLocks/>
          </p:cNvSpPr>
          <p:nvPr/>
        </p:nvSpPr>
        <p:spPr>
          <a:xfrm>
            <a:off x="4597400" y="2704336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BL1.2W: XTM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XMCT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Contact: Dr Catleya Rojviriya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7"/>
              </a:rPr>
              <a:t>catleya@slri.or.th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Content Placeholder 13">
            <a:extLst>
              <a:ext uri="{FF2B5EF4-FFF2-40B4-BE49-F238E27FC236}">
                <a16:creationId xmlns:a16="http://schemas.microsoft.com/office/drawing/2014/main" id="{EBA01B1E-E45F-4294-A93D-0ECF63343AD0}"/>
              </a:ext>
            </a:extLst>
          </p:cNvPr>
          <p:cNvSpPr txBox="1">
            <a:spLocks/>
          </p:cNvSpPr>
          <p:nvPr/>
        </p:nvSpPr>
        <p:spPr>
          <a:xfrm>
            <a:off x="4597400" y="4017252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BL1.3W: SAXS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SAXS and WAXS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Siriwat Soontaranon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8"/>
              </a:rPr>
              <a:t>siriwat@slri.or.th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5DF1431-E073-478C-9563-6D149062E498}"/>
              </a:ext>
            </a:extLst>
          </p:cNvPr>
          <p:cNvSpPr txBox="1">
            <a:spLocks/>
          </p:cNvSpPr>
          <p:nvPr/>
        </p:nvSpPr>
        <p:spPr>
          <a:xfrm>
            <a:off x="4597400" y="5330168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BL2.2: Multi X-ray Technique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Time resolved XAS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Yingyot Pooarporn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9"/>
              </a:rPr>
              <a:t>yingyot@slri.or.th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47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283C-6B76-428D-BABA-0C400DE7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Beamline at SPS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FCEB6-061F-4004-9042-1631CE21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D7D5A-5714-497B-BAAB-128934C7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30BB34-F200-4E77-8B9F-7FBD13BAA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37</a:t>
            </a:fld>
            <a:endParaRPr lang="en-AU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F579BB4-5BC2-4400-9F20-485DCD2D4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406637"/>
            <a:ext cx="3600000" cy="108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B69251-4534-4E68-852B-9B890DAA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31" y="2704336"/>
            <a:ext cx="3600000" cy="108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E1BD17-885C-41CE-A20B-0A87E2610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0" y="4017252"/>
            <a:ext cx="3600000" cy="108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87F57B-A8F0-4DF4-9728-64D11495F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00" y="5330168"/>
            <a:ext cx="3600000" cy="1080000"/>
          </a:xfrm>
          <a:prstGeom prst="rect">
            <a:avLst/>
          </a:prstGeom>
        </p:spPr>
      </p:pic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1C6A48BF-86EF-4D04-AC24-1E443B65E6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97400" y="1395850"/>
            <a:ext cx="5770600" cy="1080000"/>
          </a:xfrm>
        </p:spPr>
        <p:txBody>
          <a:bodyPr/>
          <a:lstStyle/>
          <a:p>
            <a:pPr marL="28785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BL3.2Ua: PES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XPS, USP, ARPES and soft-XAS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Contact: Dr Hideki Nakajima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6"/>
              </a:rPr>
              <a:t>hideki@slri.or.th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A24D28BD-131F-4611-84E8-5B1B6D55609E}"/>
              </a:ext>
            </a:extLst>
          </p:cNvPr>
          <p:cNvSpPr txBox="1">
            <a:spLocks/>
          </p:cNvSpPr>
          <p:nvPr/>
        </p:nvSpPr>
        <p:spPr>
          <a:xfrm>
            <a:off x="4597400" y="2704336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BL3.2Ub: PEEM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PEEM, LEEM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Chanan Euaruksakun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7"/>
              </a:rPr>
              <a:t>chanan@slri.or.th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4CBAD84F-AC0E-491C-A128-61C3F4B7BA5B}"/>
              </a:ext>
            </a:extLst>
          </p:cNvPr>
          <p:cNvSpPr txBox="1">
            <a:spLocks/>
          </p:cNvSpPr>
          <p:nvPr/>
        </p:nvSpPr>
        <p:spPr>
          <a:xfrm>
            <a:off x="4597400" y="4017252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BL4.1: IR Spectroscopy and Imaging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IR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Spectromicroscopy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Kanjana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Thamanu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8"/>
              </a:rPr>
              <a:t>kanjanat@slri.or.th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Content Placeholder 13">
            <a:extLst>
              <a:ext uri="{FF2B5EF4-FFF2-40B4-BE49-F238E27FC236}">
                <a16:creationId xmlns:a16="http://schemas.microsoft.com/office/drawing/2014/main" id="{DE36F955-C640-4041-84E1-5D1799DD97C9}"/>
              </a:ext>
            </a:extLst>
          </p:cNvPr>
          <p:cNvSpPr txBox="1">
            <a:spLocks/>
          </p:cNvSpPr>
          <p:nvPr/>
        </p:nvSpPr>
        <p:spPr>
          <a:xfrm>
            <a:off x="4597400" y="5330168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BL5.2: XAS (SUT-NANOTEC-SLRI)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XAS and XRF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Pinit Kidkhunthod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9"/>
              </a:rPr>
              <a:t>pinit@slri.or.th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87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283C-6B76-428D-BABA-0C400DE7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Beamline at SPS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FCEB6-061F-4004-9042-1631CE21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D7D5A-5714-497B-BAAB-128934C7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30BB34-F200-4E77-8B9F-7FBD13BAA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38</a:t>
            </a:fld>
            <a:endParaRPr lang="en-AU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A7DD68-12C1-4375-91D8-6EBD022544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97400" y="1395850"/>
            <a:ext cx="5986600" cy="1308486"/>
          </a:xfrm>
        </p:spPr>
        <p:txBody>
          <a:bodyPr>
            <a:normAutofit/>
          </a:bodyPr>
          <a:lstStyle/>
          <a:p>
            <a:pPr marL="28785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BL6a: DXL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X-ray Lithography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Contact: Dr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Rungruang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Phatthanakun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rungruang@slri.or.th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03688E-4036-4609-9A81-30931CA63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31" y="2704336"/>
            <a:ext cx="3600000" cy="108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614A27-6E8C-4CBE-9568-B34BAFE59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31" y="1395850"/>
            <a:ext cx="3600000" cy="108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CF4840-812D-415B-B3C9-1732F0AA3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00" y="4017252"/>
            <a:ext cx="3600000" cy="10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A40D41-068E-48B4-B656-3C5257603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331" y="5330168"/>
            <a:ext cx="3600000" cy="1080000"/>
          </a:xfrm>
          <a:prstGeom prst="rect">
            <a:avLst/>
          </a:prstGeom>
        </p:spPr>
      </p:pic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B2C0F8AB-BC32-4EFB-BC0F-FEEDC565EB28}"/>
              </a:ext>
            </a:extLst>
          </p:cNvPr>
          <p:cNvSpPr txBox="1">
            <a:spLocks/>
          </p:cNvSpPr>
          <p:nvPr/>
        </p:nvSpPr>
        <p:spPr>
          <a:xfrm>
            <a:off x="4597400" y="2704336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BL6b: XRF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micro-XRF and XRF imaging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Jitrin Chaiprapa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7"/>
              </a:rPr>
              <a:t>jitrin@slri.ro.th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E13B884A-D195-43C5-8F88-DD10D08F4BFF}"/>
              </a:ext>
            </a:extLst>
          </p:cNvPr>
          <p:cNvSpPr txBox="1">
            <a:spLocks/>
          </p:cNvSpPr>
          <p:nvPr/>
        </p:nvSpPr>
        <p:spPr>
          <a:xfrm>
            <a:off x="4597400" y="4017252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BL7.2W: MX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Macromolecule X-ray crystallography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Nuttawan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Pramanpol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8"/>
              </a:rPr>
              <a:t>nuttawan@slri.or.th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AC60FF2D-221D-4087-96E2-82D4EA4D79DF}"/>
              </a:ext>
            </a:extLst>
          </p:cNvPr>
          <p:cNvSpPr txBox="1">
            <a:spLocks/>
          </p:cNvSpPr>
          <p:nvPr/>
        </p:nvSpPr>
        <p:spPr>
          <a:xfrm>
            <a:off x="4597400" y="5330168"/>
            <a:ext cx="57706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sz="1600" dirty="0">
                <a:solidFill>
                  <a:srgbClr val="00A3E0"/>
                </a:solidFill>
                <a:latin typeface="Kanit SemiBold" panose="00000700000000000000" pitchFamily="2" charset="-34"/>
                <a:cs typeface="Kanit SemiBold" panose="00000700000000000000" pitchFamily="2" charset="-34"/>
              </a:rPr>
              <a:t>BL8: XAS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XAS and XRF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Dr Wantana Klysubun 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9"/>
              </a:rPr>
              <a:t>wantana@slri.or.th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 </a:t>
            </a:r>
            <a:endParaRPr lang="en-A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6363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701C63-C636-4D26-BB7D-EC5B9761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BL1.1W: Multi X-ray Technique (MXT)</a:t>
            </a:r>
            <a:endParaRPr lang="en-A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3CB59D-DBE6-4EF3-B921-A9BF2B87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39</a:t>
            </a:fld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B2B83-12F3-46E7-8D00-AE5CFDC028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4473859"/>
            <a:ext cx="4859831" cy="2006141"/>
          </a:xfrm>
        </p:spPr>
        <p:txBody>
          <a:bodyPr>
            <a:normAutofit/>
          </a:bodyPr>
          <a:lstStyle/>
          <a:p>
            <a:r>
              <a:rPr lang="en-US" sz="1600" dirty="0"/>
              <a:t>XRD setup is installing during shutdown 2018</a:t>
            </a:r>
          </a:p>
        </p:txBody>
      </p:sp>
      <p:pic>
        <p:nvPicPr>
          <p:cNvPr id="2050" name="Picture 2" descr="Expt_station">
            <a:extLst>
              <a:ext uri="{FF2B5EF4-FFF2-40B4-BE49-F238E27FC236}">
                <a16:creationId xmlns:a16="http://schemas.microsoft.com/office/drawing/2014/main" id="{CCF0120A-6969-40D9-9F92-CD63ECE8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48" y="1397330"/>
            <a:ext cx="3778366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579974-12A2-4BC7-9D50-0BB15D337DF1}"/>
              </a:ext>
            </a:extLst>
          </p:cNvPr>
          <p:cNvSpPr txBox="1"/>
          <p:nvPr/>
        </p:nvSpPr>
        <p:spPr>
          <a:xfrm>
            <a:off x="6161474" y="2379471"/>
            <a:ext cx="2167847" cy="307777"/>
          </a:xfrm>
          <a:prstGeom prst="rect">
            <a:avLst/>
          </a:prstGeom>
          <a:solidFill>
            <a:srgbClr val="00A3E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Ionization chamber</a:t>
            </a:r>
            <a:endParaRPr lang="en-AU" sz="14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4D6442-393E-4570-AA7A-77E58788865E}"/>
              </a:ext>
            </a:extLst>
          </p:cNvPr>
          <p:cNvSpPr txBox="1"/>
          <p:nvPr/>
        </p:nvSpPr>
        <p:spPr>
          <a:xfrm>
            <a:off x="6591755" y="5693213"/>
            <a:ext cx="2167847" cy="307777"/>
          </a:xfrm>
          <a:prstGeom prst="rect">
            <a:avLst/>
          </a:prstGeom>
          <a:solidFill>
            <a:srgbClr val="00A3E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Image plate detector</a:t>
            </a:r>
            <a:endParaRPr lang="en-AU" sz="14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2209A2-C1BC-4C06-B704-41FF0CA382C3}"/>
              </a:ext>
            </a:extLst>
          </p:cNvPr>
          <p:cNvSpPr txBox="1"/>
          <p:nvPr/>
        </p:nvSpPr>
        <p:spPr>
          <a:xfrm>
            <a:off x="6161474" y="1515714"/>
            <a:ext cx="2369771" cy="307777"/>
          </a:xfrm>
          <a:prstGeom prst="rect">
            <a:avLst/>
          </a:prstGeom>
          <a:solidFill>
            <a:srgbClr val="00A3E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19 element Ge detector</a:t>
            </a:r>
            <a:endParaRPr lang="en-AU" sz="1400" dirty="0">
              <a:solidFill>
                <a:schemeClr val="bg1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5A515DE-6D94-42C1-A99C-B3C8006670F6}"/>
              </a:ext>
            </a:extLst>
          </p:cNvPr>
          <p:cNvCxnSpPr/>
          <p:nvPr/>
        </p:nvCxnSpPr>
        <p:spPr>
          <a:xfrm>
            <a:off x="7346359" y="1823491"/>
            <a:ext cx="1350575" cy="136880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1D1BC0-D9EE-4693-BE9C-10C68AF0ADFE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7245398" y="2687248"/>
            <a:ext cx="288877" cy="82166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DA0EF1-1A32-4AEC-AC24-C83934ECE9A3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7245398" y="2687248"/>
            <a:ext cx="603202" cy="105607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C3ED55B-3D30-4977-9B82-ED60EF27F656}"/>
              </a:ext>
            </a:extLst>
          </p:cNvPr>
          <p:cNvCxnSpPr>
            <a:cxnSpLocks/>
          </p:cNvCxnSpPr>
          <p:nvPr/>
        </p:nvCxnSpPr>
        <p:spPr>
          <a:xfrm flipH="1">
            <a:off x="7163918" y="2687248"/>
            <a:ext cx="81480" cy="7483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CAC66F-69AB-43DB-BC29-C33D50844D56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7675679" y="3743325"/>
            <a:ext cx="1354021" cy="19498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97432C00-F397-41DB-8C4B-203C6780D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754791"/>
              </p:ext>
            </p:extLst>
          </p:nvPr>
        </p:nvGraphicFramePr>
        <p:xfrm>
          <a:off x="648000" y="1397330"/>
          <a:ext cx="5400000" cy="259588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2.4T Hybrid Magnet MPW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DCM with Si(111)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4 – 18keV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Energy resolution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-4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flux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7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</a:t>
                      </a:r>
                      <a:r>
                        <a:rPr lang="en-US" sz="1600" baseline="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phs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/s</a:t>
                      </a:r>
                      <a:endParaRPr lang="en-AU" sz="1600" baseline="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2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6 x 3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XAS, XRF, WAXS and XRD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</a:tbl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ECA0132-C32C-4CD8-BFB7-7572C3673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663E92D-0531-414B-B940-F5C6E082E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6369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701C63-C636-4D26-BB7D-EC5B9761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BL1.2W: X-ray Tomography Microscopy</a:t>
            </a:r>
            <a:endParaRPr lang="en-A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3CB59D-DBE6-4EF3-B921-A9BF2B87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40</a:t>
            </a:fld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B2B83-12F3-46E7-8D00-AE5CFDC028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3721405"/>
            <a:ext cx="4859831" cy="513711"/>
          </a:xfrm>
        </p:spPr>
        <p:txBody>
          <a:bodyPr>
            <a:normAutofit/>
          </a:bodyPr>
          <a:lstStyle/>
          <a:p>
            <a:r>
              <a:rPr lang="en-US" sz="1600" dirty="0"/>
              <a:t>Plan to install monochromator in 2019-2020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97432C00-F397-41DB-8C4B-203C6780D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635865"/>
              </p:ext>
            </p:extLst>
          </p:nvPr>
        </p:nvGraphicFramePr>
        <p:xfrm>
          <a:off x="648000" y="1397330"/>
          <a:ext cx="5400000" cy="222504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2.4T Hybrid Magnet MPW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Pink &amp; Whitebeam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 Range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5 – 20keV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flux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4.6x10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11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</a:t>
                      </a:r>
                      <a:r>
                        <a:rPr lang="en-US" sz="1600" baseline="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phs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/s at 15keV</a:t>
                      </a:r>
                      <a:endParaRPr lang="en-AU" sz="1600" baseline="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2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 × 4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Spatial Resolution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1-5 micron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</a:tbl>
          </a:graphicData>
        </a:graphic>
      </p:graphicFrame>
      <p:pic>
        <p:nvPicPr>
          <p:cNvPr id="10" name="Picture 9" descr="A picture containing indoor, wall, table&#10;&#10;Description generated with very high confidence">
            <a:extLst>
              <a:ext uri="{FF2B5EF4-FFF2-40B4-BE49-F238E27FC236}">
                <a16:creationId xmlns:a16="http://schemas.microsoft.com/office/drawing/2014/main" id="{9B4B651E-C0D8-447E-9704-C4075B49E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359" y="1687657"/>
            <a:ext cx="4639642" cy="4470534"/>
          </a:xfrm>
          <a:prstGeom prst="rect">
            <a:avLst/>
          </a:prstGeom>
        </p:spPr>
      </p:pic>
      <p:pic>
        <p:nvPicPr>
          <p:cNvPr id="13" name="Picture 12" descr="A picture containing indoor, sitting&#10;&#10;Description generated with high confidence">
            <a:extLst>
              <a:ext uri="{FF2B5EF4-FFF2-40B4-BE49-F238E27FC236}">
                <a16:creationId xmlns:a16="http://schemas.microsoft.com/office/drawing/2014/main" id="{9E833B13-FD81-4CC0-AFA3-0083BA847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304" y="4334151"/>
            <a:ext cx="2286000" cy="2286000"/>
          </a:xfrm>
          <a:prstGeom prst="rect">
            <a:avLst/>
          </a:prstGeom>
        </p:spPr>
      </p:pic>
      <p:pic>
        <p:nvPicPr>
          <p:cNvPr id="16" name="Picture 15" descr="A picture containing linedrawing, animal&#10;&#10;Description generated with high confidence">
            <a:extLst>
              <a:ext uri="{FF2B5EF4-FFF2-40B4-BE49-F238E27FC236}">
                <a16:creationId xmlns:a16="http://schemas.microsoft.com/office/drawing/2014/main" id="{773F8ED6-F18A-46AE-A389-3528AA2F4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82" y="4334152"/>
            <a:ext cx="2052517" cy="2286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5CAED2-9A1F-4277-992F-A5BE2F10B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58DD3-05FE-4106-BBF4-C18579350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43157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701C63-C636-4D26-BB7D-EC5B9761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BL1.3W: SAXS</a:t>
            </a:r>
            <a:endParaRPr lang="en-A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3CB59D-DBE6-4EF3-B921-A9BF2B87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41</a:t>
            </a:fld>
            <a:endParaRPr lang="en-AU"/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97432C00-F397-41DB-8C4B-203C6780D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744977"/>
              </p:ext>
            </p:extLst>
          </p:nvPr>
        </p:nvGraphicFramePr>
        <p:xfrm>
          <a:off x="648000" y="1397330"/>
          <a:ext cx="5400000" cy="296672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232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168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2.4T Hybrid Magnet MPW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DMM with W/B4C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6 – 9keV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Energy resolution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-4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flux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3x10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9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</a:t>
                      </a:r>
                      <a:r>
                        <a:rPr lang="en-US" sz="1600" baseline="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phs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/s</a:t>
                      </a:r>
                      <a:endParaRPr lang="en-AU" sz="1600" baseline="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2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 x 1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, 0.4 </a:t>
                      </a:r>
                      <a:r>
                        <a:rPr lang="en-US" sz="1600" baseline="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mrad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divergence </a:t>
                      </a:r>
                      <a:endParaRPr lang="en-AU" sz="1600" baseline="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SAXS and WAXS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Sample to detector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4.5 m maximum (SAXS)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80515"/>
                  </a:ext>
                </a:extLst>
              </a:tr>
            </a:tbl>
          </a:graphicData>
        </a:graphic>
      </p:graphicFrame>
      <p:pic>
        <p:nvPicPr>
          <p:cNvPr id="10" name="Picture 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A3C994F-CC0A-4FA9-975A-801039762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71" y="495363"/>
            <a:ext cx="2546729" cy="1803933"/>
          </a:xfrm>
          <a:prstGeom prst="rect">
            <a:avLst/>
          </a:prstGeom>
        </p:spPr>
      </p:pic>
      <p:pic>
        <p:nvPicPr>
          <p:cNvPr id="16" name="Picture 15" descr="A close up of a machine&#10;&#10;Description generated with high confidence">
            <a:extLst>
              <a:ext uri="{FF2B5EF4-FFF2-40B4-BE49-F238E27FC236}">
                <a16:creationId xmlns:a16="http://schemas.microsoft.com/office/drawing/2014/main" id="{3C7ED435-93D3-461C-83D2-268E9CDC7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4753380"/>
            <a:ext cx="6350000" cy="1981200"/>
          </a:xfrm>
          <a:prstGeom prst="rect">
            <a:avLst/>
          </a:prstGeom>
        </p:spPr>
      </p:pic>
      <p:pic>
        <p:nvPicPr>
          <p:cNvPr id="20" name="Picture 19" descr="A close up of an engine&#10;&#10;Description generated with high confidence">
            <a:extLst>
              <a:ext uri="{FF2B5EF4-FFF2-40B4-BE49-F238E27FC236}">
                <a16:creationId xmlns:a16="http://schemas.microsoft.com/office/drawing/2014/main" id="{BCFD9857-6A37-4928-AEA0-973A17DF5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71" y="3062692"/>
            <a:ext cx="2752674" cy="3671888"/>
          </a:xfrm>
          <a:prstGeom prst="rect">
            <a:avLst/>
          </a:prstGeom>
        </p:spPr>
      </p:pic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F109DD2-7487-492B-B016-56EED92672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61271" y="2702103"/>
            <a:ext cx="2752674" cy="360589"/>
          </a:xfrm>
        </p:spPr>
        <p:txBody>
          <a:bodyPr>
            <a:normAutofit/>
          </a:bodyPr>
          <a:lstStyle/>
          <a:p>
            <a:pPr marL="28785" indent="0" algn="ctr">
              <a:buNone/>
            </a:pPr>
            <a:r>
              <a:rPr lang="en-US" sz="1400" dirty="0"/>
              <a:t>RAYONIX LX170HS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1B09E09A-2EEE-41BF-98E1-CD1FE19ECFD3}"/>
              </a:ext>
            </a:extLst>
          </p:cNvPr>
          <p:cNvSpPr txBox="1">
            <a:spLocks/>
          </p:cNvSpPr>
          <p:nvPr/>
        </p:nvSpPr>
        <p:spPr>
          <a:xfrm>
            <a:off x="184729" y="5138163"/>
            <a:ext cx="2250246" cy="360589"/>
          </a:xfrm>
          <a:prstGeom prst="rect">
            <a:avLst/>
          </a:prstGeom>
          <a:solidFill>
            <a:srgbClr val="00A3E0"/>
          </a:solidFill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buFont typeface="Wingdings" panose="05000000000000000000" pitchFamily="2" charset="2"/>
              <a:buNone/>
            </a:pPr>
            <a:r>
              <a:rPr lang="en-US" sz="1400" dirty="0">
                <a:solidFill>
                  <a:schemeClr val="bg1"/>
                </a:solidFill>
              </a:rPr>
              <a:t>MARS SX165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F5675-F7D6-4EB5-B758-5EDEB12F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D220B-FFEE-4D83-A59E-5F434FD9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81050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EF06-ACEF-45A0-BF5E-5A79BF10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BL2.2: Time resolved XAS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1E3DAC-EA8F-4DC1-954A-15F21F8D6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42</a:t>
            </a:fld>
            <a:endParaRPr lang="en-AU" dirty="0"/>
          </a:p>
        </p:txBody>
      </p:sp>
      <p:pic>
        <p:nvPicPr>
          <p:cNvPr id="10" name="Picture 9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746FE943-AE44-4933-A786-8A43C9CD0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386" y="778251"/>
            <a:ext cx="4033838" cy="1733550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DF6F810-A0A9-4DF0-BCA0-D2A04547B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509072"/>
              </p:ext>
            </p:extLst>
          </p:nvPr>
        </p:nvGraphicFramePr>
        <p:xfrm>
          <a:off x="648000" y="1397330"/>
          <a:ext cx="5400000" cy="301244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Bending magnet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Energy dispersive bend crystal</a:t>
                      </a:r>
                      <a:b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</a:b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with </a:t>
                      </a:r>
                      <a:r>
                        <a:rPr lang="it-IT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Si (111) and Si(220)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4.2 – 12 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Energy resolution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-3 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- 10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-2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 x 1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</a:t>
                      </a:r>
                      <a:endParaRPr lang="en-AU" sz="1600" baseline="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XAS (transmission)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Sample Environment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0-600°C heating cell</a:t>
                      </a:r>
                    </a:p>
                    <a:p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O</a:t>
                      </a:r>
                      <a:r>
                        <a:rPr lang="en-AU" sz="1600" baseline="-25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, N</a:t>
                      </a:r>
                      <a:r>
                        <a:rPr lang="en-AU" sz="1600" baseline="-25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, He, </a:t>
                      </a:r>
                      <a:r>
                        <a:rPr lang="en-AU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Ar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and H</a:t>
                      </a:r>
                      <a:r>
                        <a:rPr lang="en-AU" sz="1600" baseline="-25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80515"/>
                  </a:ext>
                </a:extLst>
              </a:tr>
            </a:tbl>
          </a:graphicData>
        </a:graphic>
      </p:graphicFrame>
      <p:pic>
        <p:nvPicPr>
          <p:cNvPr id="13" name="Picture 12" descr="A close up of a machine&#10;&#10;Description generated with very high confidence">
            <a:extLst>
              <a:ext uri="{FF2B5EF4-FFF2-40B4-BE49-F238E27FC236}">
                <a16:creationId xmlns:a16="http://schemas.microsoft.com/office/drawing/2014/main" id="{6FD70AA1-854E-4BAB-961E-F4437E14E4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13" y="2731831"/>
            <a:ext cx="4559387" cy="1713288"/>
          </a:xfrm>
          <a:prstGeom prst="rect">
            <a:avLst/>
          </a:prstGeom>
        </p:spPr>
      </p:pic>
      <p:pic>
        <p:nvPicPr>
          <p:cNvPr id="17" name="Picture 16" descr="A close up of a map&#10;&#10;Description generated with high confidence">
            <a:extLst>
              <a:ext uri="{FF2B5EF4-FFF2-40B4-BE49-F238E27FC236}">
                <a16:creationId xmlns:a16="http://schemas.microsoft.com/office/drawing/2014/main" id="{E7B34535-F79A-49E9-8332-87B5B2FD19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18"/>
          <a:stretch/>
        </p:blipFill>
        <p:spPr>
          <a:xfrm>
            <a:off x="325875" y="4409770"/>
            <a:ext cx="3240000" cy="2395845"/>
          </a:xfrm>
          <a:prstGeom prst="rect">
            <a:avLst/>
          </a:prstGeom>
        </p:spPr>
      </p:pic>
      <p:pic>
        <p:nvPicPr>
          <p:cNvPr id="18" name="Picture 17" descr="A close up of a map&#10;&#10;Description generated with high confidence">
            <a:extLst>
              <a:ext uri="{FF2B5EF4-FFF2-40B4-BE49-F238E27FC236}">
                <a16:creationId xmlns:a16="http://schemas.microsoft.com/office/drawing/2014/main" id="{ADA21F31-DD96-428D-BE19-103CF210E4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82"/>
          <a:stretch/>
        </p:blipFill>
        <p:spPr>
          <a:xfrm>
            <a:off x="3348000" y="4494431"/>
            <a:ext cx="3657450" cy="2579569"/>
          </a:xfrm>
          <a:prstGeom prst="rect">
            <a:avLst/>
          </a:prstGeom>
        </p:spPr>
      </p:pic>
      <p:pic>
        <p:nvPicPr>
          <p:cNvPr id="19" name="Picture 22" descr="P1040124.tif">
            <a:extLst>
              <a:ext uri="{FF2B5EF4-FFF2-40B4-BE49-F238E27FC236}">
                <a16:creationId xmlns:a16="http://schemas.microsoft.com/office/drawing/2014/main" id="{33E3FD13-184C-4E25-9E67-A33D23527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54518" y="4743039"/>
            <a:ext cx="3164333" cy="2062576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1C87D-93CC-4278-92DD-076E9CAB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1BF44-54EA-4DBA-A0DF-732D87CC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100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81AF3-3C63-48B0-8E9E-4DC3CD168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BL4.1: IR Spectroscopy and Imaging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8F0726-A4F9-4693-B5C7-D20D4229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43</a:t>
            </a:fld>
            <a:endParaRPr lang="en-AU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9FB5E89-E513-41BD-93F2-757FE0E04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856208"/>
              </p:ext>
            </p:extLst>
          </p:nvPr>
        </p:nvGraphicFramePr>
        <p:xfrm>
          <a:off x="2627831" y="3413442"/>
          <a:ext cx="5760000" cy="317500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Bending magnet</a:t>
                      </a:r>
                      <a:endParaRPr lang="en-A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0.01 - 0.5eV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 x 10 µm</a:t>
                      </a:r>
                      <a:r>
                        <a:rPr lang="en-US" sz="1600" baseline="30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US" sz="16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</a:t>
                      </a:r>
                      <a:endParaRPr lang="en-AU" sz="16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IR </a:t>
                      </a:r>
                      <a:r>
                        <a:rPr 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microspectroscopy</a:t>
                      </a:r>
                      <a:endParaRPr lang="en-A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Spectrometer: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Vertex 70 spectrometer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8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Microscope: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Hyperion 2000 microscope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0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Detector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250 micron MCT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54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Mode of 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Reflection, Transmission and Transfection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12268"/>
                  </a:ext>
                </a:extLst>
              </a:tr>
            </a:tbl>
          </a:graphicData>
        </a:graphic>
      </p:graphicFrame>
      <p:pic>
        <p:nvPicPr>
          <p:cNvPr id="2050" name="Picture 2" descr="Image result for à¸£à¸°à¸à¸à¸¥à¸³à¹à¸¥à¸µà¸¢à¸ à¹à¸ªà¸à¸­à¸´à¸à¸à¸£à¸²à¹à¸£à¸">
            <a:extLst>
              <a:ext uri="{FF2B5EF4-FFF2-40B4-BE49-F238E27FC236}">
                <a16:creationId xmlns:a16="http://schemas.microsoft.com/office/drawing/2014/main" id="{5D2FD32B-A393-47E3-A254-F9EB97657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831" y="1397885"/>
            <a:ext cx="5760000" cy="172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833DD-1095-466B-9B4E-5EDB201F9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46BAE-44EE-4931-B8B6-383510685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85849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D8E13-6C5B-4FC7-940F-B7838C51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BL5.2: XAS (SUT-NANOTEC-SLRI)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4C682-1EC9-4EA4-A2A1-AE6C2B52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44</a:t>
            </a:fld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B02CE-84A6-46AA-972C-12B21E8DB7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5042940"/>
            <a:ext cx="5400000" cy="1437059"/>
          </a:xfrm>
        </p:spPr>
        <p:txBody>
          <a:bodyPr/>
          <a:lstStyle/>
          <a:p>
            <a:r>
              <a:rPr lang="en-US" dirty="0"/>
              <a:t>Only 1/3 of beamtime is managed by SLRI </a:t>
            </a:r>
            <a:endParaRPr lang="en-AU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C37EE12-7DF4-4C41-8C2F-378605685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762628"/>
              </p:ext>
            </p:extLst>
          </p:nvPr>
        </p:nvGraphicFramePr>
        <p:xfrm>
          <a:off x="648000" y="1397330"/>
          <a:ext cx="5400000" cy="325628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Bending magnet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DCM </a:t>
                      </a:r>
                      <a:r>
                        <a:rPr lang="en-US" sz="14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with KTP(011), </a:t>
                      </a:r>
                      <a:r>
                        <a:rPr lang="en-US" sz="14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IsSb</a:t>
                      </a:r>
                      <a:r>
                        <a:rPr lang="en-US" sz="14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(111) Ge(220)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1.24 – 12.1 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Energy resolution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2x10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-4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13 x 1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(transmission)</a:t>
                      </a:r>
                    </a:p>
                    <a:p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20 x 1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 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(fluorescence)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XAS &amp; XRF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Sample Environment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In-situ heating cell </a:t>
                      </a:r>
                    </a:p>
                    <a:p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O</a:t>
                      </a:r>
                      <a:r>
                        <a:rPr lang="en-AU" sz="1600" baseline="-25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, N</a:t>
                      </a:r>
                      <a:r>
                        <a:rPr lang="en-AU" sz="1600" baseline="-25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, He, </a:t>
                      </a:r>
                      <a:r>
                        <a:rPr lang="en-AU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Ar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and H</a:t>
                      </a:r>
                      <a:r>
                        <a:rPr lang="en-AU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 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max. flow rate 100 ml/min (N</a:t>
                      </a:r>
                      <a:r>
                        <a:rPr lang="en-AU" sz="1600" baseline="-25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  <a:r>
                        <a:rPr lang="en-AU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80515"/>
                  </a:ext>
                </a:extLst>
              </a:tr>
            </a:tbl>
          </a:graphicData>
        </a:graphic>
      </p:graphicFrame>
      <p:pic>
        <p:nvPicPr>
          <p:cNvPr id="11" name="Picture 10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0DEB7230-9489-4DDF-8231-F57C61C03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3" y="1392986"/>
            <a:ext cx="4679747" cy="2635149"/>
          </a:xfrm>
          <a:prstGeom prst="rect">
            <a:avLst/>
          </a:prstGeom>
        </p:spPr>
      </p:pic>
      <p:pic>
        <p:nvPicPr>
          <p:cNvPr id="13" name="Picture 12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B44C2F6C-511E-4A49-BDD6-DAE189AA0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09" y="4413121"/>
            <a:ext cx="3375234" cy="218429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AC0A1-0510-4C56-B4F7-DCD48856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524EC-3958-495C-97BC-75199B17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38096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 descr="An office building&#10;&#10;Description generated with high confidence">
            <a:extLst>
              <a:ext uri="{FF2B5EF4-FFF2-40B4-BE49-F238E27FC236}">
                <a16:creationId xmlns:a16="http://schemas.microsoft.com/office/drawing/2014/main" id="{72DCB2AA-D212-4FCB-BA37-924E688C37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16"/>
          <a:stretch/>
        </p:blipFill>
        <p:spPr>
          <a:xfrm>
            <a:off x="200537" y="5104183"/>
            <a:ext cx="3663673" cy="17314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F10B52-5F66-4EF7-B257-10A3F050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000" y="288000"/>
            <a:ext cx="9000000" cy="720000"/>
          </a:xfrm>
        </p:spPr>
        <p:txBody>
          <a:bodyPr/>
          <a:lstStyle/>
          <a:p>
            <a:r>
              <a:rPr lang="en-US" dirty="0"/>
              <a:t>BL6a: DXL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E788EE-F70D-4D31-8376-B441BB9A4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45</a:t>
            </a:fld>
            <a:endParaRPr lang="en-AU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3AD7CC1-77D5-4388-8466-008247F46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22885"/>
              </p:ext>
            </p:extLst>
          </p:nvPr>
        </p:nvGraphicFramePr>
        <p:xfrm>
          <a:off x="633258" y="1416754"/>
          <a:ext cx="5400000" cy="148336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Bending magnet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White beam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6 × 2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X-ray Lithography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</a:tbl>
          </a:graphicData>
        </a:graphic>
      </p:graphicFrame>
      <p:pic>
        <p:nvPicPr>
          <p:cNvPr id="12" name="Picture 11" descr="A screen shot of a computer&#10;&#10;Description generated with high confidence">
            <a:extLst>
              <a:ext uri="{FF2B5EF4-FFF2-40B4-BE49-F238E27FC236}">
                <a16:creationId xmlns:a16="http://schemas.microsoft.com/office/drawing/2014/main" id="{BBA6E03A-53C8-4621-884A-8E788A5BC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26" y="3050453"/>
            <a:ext cx="3582812" cy="244053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57A743-7E1F-4202-BF86-988B3232F843}"/>
              </a:ext>
            </a:extLst>
          </p:cNvPr>
          <p:cNvSpPr txBox="1"/>
          <p:nvPr/>
        </p:nvSpPr>
        <p:spPr>
          <a:xfrm>
            <a:off x="8529498" y="3931931"/>
            <a:ext cx="24687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20B0604020202020204" charset="-34"/>
                <a:cs typeface="Kanit" panose="020B0604020202020204" charset="-34"/>
              </a:rPr>
              <a:t>Good sensitivity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×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20B0604020202020204" charset="-34"/>
                <a:cs typeface="Kanit" panose="020B0604020202020204" charset="-34"/>
              </a:rPr>
              <a:t>Exposed area absorb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20B0604020202020204" charset="-34"/>
                <a:cs typeface="Kanit" panose="020B0604020202020204" charset="-34"/>
              </a:rPr>
              <a:t>     developer (distortion)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760AE2E-941E-489C-BE8E-07C3CDF77E8E}"/>
              </a:ext>
            </a:extLst>
          </p:cNvPr>
          <p:cNvGrpSpPr/>
          <p:nvPr/>
        </p:nvGrpSpPr>
        <p:grpSpPr>
          <a:xfrm>
            <a:off x="6673205" y="819251"/>
            <a:ext cx="3898782" cy="3335465"/>
            <a:chOff x="5049457" y="936498"/>
            <a:chExt cx="3898782" cy="3335465"/>
          </a:xfrm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D4076070-DF26-4291-8729-666D16839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488" y="1384300"/>
              <a:ext cx="415925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1" name="Rectangle 6">
              <a:extLst>
                <a:ext uri="{FF2B5EF4-FFF2-40B4-BE49-F238E27FC236}">
                  <a16:creationId xmlns:a16="http://schemas.microsoft.com/office/drawing/2014/main" id="{4965E591-6B57-4A8C-9274-F5F6922B2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9625" y="1384300"/>
              <a:ext cx="415925" cy="587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id="{BBAE09AC-D1DF-493B-A9B5-48DC2E3AD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488" y="1644877"/>
              <a:ext cx="1135062" cy="236538"/>
            </a:xfrm>
            <a:prstGeom prst="rect">
              <a:avLst/>
            </a:prstGeom>
            <a:solidFill>
              <a:srgbClr val="FCA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98E78117-3E34-43E7-BD32-FBA78FBA6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488" y="1873250"/>
              <a:ext cx="1135062" cy="238125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2BABAD5A-E0CA-4851-9D91-48387D9363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0538" y="1265238"/>
              <a:ext cx="104775" cy="355600"/>
            </a:xfrm>
            <a:custGeom>
              <a:avLst/>
              <a:gdLst>
                <a:gd name="T0" fmla="*/ 36 w 66"/>
                <a:gd name="T1" fmla="*/ 0 h 224"/>
                <a:gd name="T2" fmla="*/ 36 w 66"/>
                <a:gd name="T3" fmla="*/ 165 h 224"/>
                <a:gd name="T4" fmla="*/ 30 w 66"/>
                <a:gd name="T5" fmla="*/ 165 h 224"/>
                <a:gd name="T6" fmla="*/ 30 w 66"/>
                <a:gd name="T7" fmla="*/ 0 h 224"/>
                <a:gd name="T8" fmla="*/ 36 w 66"/>
                <a:gd name="T9" fmla="*/ 0 h 224"/>
                <a:gd name="T10" fmla="*/ 66 w 66"/>
                <a:gd name="T11" fmla="*/ 158 h 224"/>
                <a:gd name="T12" fmla="*/ 33 w 66"/>
                <a:gd name="T13" fmla="*/ 224 h 224"/>
                <a:gd name="T14" fmla="*/ 0 w 66"/>
                <a:gd name="T15" fmla="*/ 158 h 224"/>
                <a:gd name="T16" fmla="*/ 66 w 66"/>
                <a:gd name="T17" fmla="*/ 15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224">
                  <a:moveTo>
                    <a:pt x="36" y="0"/>
                  </a:moveTo>
                  <a:lnTo>
                    <a:pt x="36" y="165"/>
                  </a:lnTo>
                  <a:lnTo>
                    <a:pt x="30" y="165"/>
                  </a:lnTo>
                  <a:lnTo>
                    <a:pt x="30" y="0"/>
                  </a:lnTo>
                  <a:lnTo>
                    <a:pt x="36" y="0"/>
                  </a:lnTo>
                  <a:close/>
                  <a:moveTo>
                    <a:pt x="66" y="158"/>
                  </a:moveTo>
                  <a:lnTo>
                    <a:pt x="33" y="224"/>
                  </a:lnTo>
                  <a:lnTo>
                    <a:pt x="0" y="158"/>
                  </a:lnTo>
                  <a:lnTo>
                    <a:pt x="66" y="158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AE66FB66-A73B-4AE5-96B9-6466ED316D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8013" y="1265238"/>
              <a:ext cx="104775" cy="355600"/>
            </a:xfrm>
            <a:custGeom>
              <a:avLst/>
              <a:gdLst>
                <a:gd name="T0" fmla="*/ 37 w 66"/>
                <a:gd name="T1" fmla="*/ 0 h 224"/>
                <a:gd name="T2" fmla="*/ 37 w 66"/>
                <a:gd name="T3" fmla="*/ 165 h 224"/>
                <a:gd name="T4" fmla="*/ 30 w 66"/>
                <a:gd name="T5" fmla="*/ 165 h 224"/>
                <a:gd name="T6" fmla="*/ 30 w 66"/>
                <a:gd name="T7" fmla="*/ 0 h 224"/>
                <a:gd name="T8" fmla="*/ 37 w 66"/>
                <a:gd name="T9" fmla="*/ 0 h 224"/>
                <a:gd name="T10" fmla="*/ 66 w 66"/>
                <a:gd name="T11" fmla="*/ 158 h 224"/>
                <a:gd name="T12" fmla="*/ 33 w 66"/>
                <a:gd name="T13" fmla="*/ 224 h 224"/>
                <a:gd name="T14" fmla="*/ 0 w 66"/>
                <a:gd name="T15" fmla="*/ 158 h 224"/>
                <a:gd name="T16" fmla="*/ 66 w 66"/>
                <a:gd name="T17" fmla="*/ 15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224">
                  <a:moveTo>
                    <a:pt x="37" y="0"/>
                  </a:moveTo>
                  <a:lnTo>
                    <a:pt x="37" y="165"/>
                  </a:lnTo>
                  <a:lnTo>
                    <a:pt x="30" y="165"/>
                  </a:lnTo>
                  <a:lnTo>
                    <a:pt x="30" y="0"/>
                  </a:lnTo>
                  <a:lnTo>
                    <a:pt x="37" y="0"/>
                  </a:lnTo>
                  <a:close/>
                  <a:moveTo>
                    <a:pt x="66" y="158"/>
                  </a:moveTo>
                  <a:lnTo>
                    <a:pt x="33" y="224"/>
                  </a:lnTo>
                  <a:lnTo>
                    <a:pt x="0" y="158"/>
                  </a:lnTo>
                  <a:lnTo>
                    <a:pt x="66" y="158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2B56FC8B-F7DD-48F3-8710-C125865CD9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2313" y="1271207"/>
              <a:ext cx="104775" cy="357188"/>
            </a:xfrm>
            <a:custGeom>
              <a:avLst/>
              <a:gdLst>
                <a:gd name="T0" fmla="*/ 36 w 66"/>
                <a:gd name="T1" fmla="*/ 0 h 225"/>
                <a:gd name="T2" fmla="*/ 36 w 66"/>
                <a:gd name="T3" fmla="*/ 165 h 225"/>
                <a:gd name="T4" fmla="*/ 29 w 66"/>
                <a:gd name="T5" fmla="*/ 165 h 225"/>
                <a:gd name="T6" fmla="*/ 29 w 66"/>
                <a:gd name="T7" fmla="*/ 0 h 225"/>
                <a:gd name="T8" fmla="*/ 36 w 66"/>
                <a:gd name="T9" fmla="*/ 0 h 225"/>
                <a:gd name="T10" fmla="*/ 66 w 66"/>
                <a:gd name="T11" fmla="*/ 159 h 225"/>
                <a:gd name="T12" fmla="*/ 33 w 66"/>
                <a:gd name="T13" fmla="*/ 225 h 225"/>
                <a:gd name="T14" fmla="*/ 0 w 66"/>
                <a:gd name="T15" fmla="*/ 159 h 225"/>
                <a:gd name="T16" fmla="*/ 66 w 66"/>
                <a:gd name="T17" fmla="*/ 15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225">
                  <a:moveTo>
                    <a:pt x="36" y="0"/>
                  </a:moveTo>
                  <a:lnTo>
                    <a:pt x="36" y="165"/>
                  </a:lnTo>
                  <a:lnTo>
                    <a:pt x="29" y="165"/>
                  </a:lnTo>
                  <a:lnTo>
                    <a:pt x="29" y="0"/>
                  </a:lnTo>
                  <a:lnTo>
                    <a:pt x="36" y="0"/>
                  </a:lnTo>
                  <a:close/>
                  <a:moveTo>
                    <a:pt x="66" y="159"/>
                  </a:moveTo>
                  <a:lnTo>
                    <a:pt x="33" y="225"/>
                  </a:lnTo>
                  <a:lnTo>
                    <a:pt x="0" y="159"/>
                  </a:lnTo>
                  <a:lnTo>
                    <a:pt x="66" y="159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08D672D2-CD46-42A0-B1F5-FC8697D9F6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2388" y="1376363"/>
              <a:ext cx="415925" cy="61913"/>
            </a:xfrm>
            <a:custGeom>
              <a:avLst/>
              <a:gdLst>
                <a:gd name="T0" fmla="*/ 0 w 262"/>
                <a:gd name="T1" fmla="*/ 16 h 39"/>
                <a:gd name="T2" fmla="*/ 203 w 262"/>
                <a:gd name="T3" fmla="*/ 16 h 39"/>
                <a:gd name="T4" fmla="*/ 203 w 262"/>
                <a:gd name="T5" fmla="*/ 23 h 39"/>
                <a:gd name="T6" fmla="*/ 0 w 262"/>
                <a:gd name="T7" fmla="*/ 23 h 39"/>
                <a:gd name="T8" fmla="*/ 0 w 262"/>
                <a:gd name="T9" fmla="*/ 16 h 39"/>
                <a:gd name="T10" fmla="*/ 196 w 262"/>
                <a:gd name="T11" fmla="*/ 0 h 39"/>
                <a:gd name="T12" fmla="*/ 262 w 262"/>
                <a:gd name="T13" fmla="*/ 19 h 39"/>
                <a:gd name="T14" fmla="*/ 196 w 262"/>
                <a:gd name="T15" fmla="*/ 39 h 39"/>
                <a:gd name="T16" fmla="*/ 196 w 262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39">
                  <a:moveTo>
                    <a:pt x="0" y="16"/>
                  </a:moveTo>
                  <a:lnTo>
                    <a:pt x="203" y="16"/>
                  </a:lnTo>
                  <a:lnTo>
                    <a:pt x="203" y="23"/>
                  </a:lnTo>
                  <a:lnTo>
                    <a:pt x="0" y="23"/>
                  </a:lnTo>
                  <a:lnTo>
                    <a:pt x="0" y="16"/>
                  </a:lnTo>
                  <a:close/>
                  <a:moveTo>
                    <a:pt x="196" y="0"/>
                  </a:moveTo>
                  <a:lnTo>
                    <a:pt x="262" y="19"/>
                  </a:lnTo>
                  <a:lnTo>
                    <a:pt x="196" y="39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A5AE8AB9-17CB-4624-99AE-17CF98557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457" y="936498"/>
              <a:ext cx="203100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altLang="th-TH" sz="1600" b="0" i="0" u="none" strike="noStrike" cap="none" normalizeH="0" baseline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Radiation</a:t>
              </a:r>
              <a:r>
                <a:rPr kumimoji="0" lang="th-TH" altLang="th-TH" sz="16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 (UV</a:t>
              </a:r>
              <a:r>
                <a:rPr lang="en-US" altLang="th-TH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/X-ray</a:t>
              </a:r>
              <a:r>
                <a:rPr kumimoji="0" lang="th-TH" altLang="th-TH" sz="16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)</a:t>
              </a:r>
            </a:p>
          </p:txBody>
        </p:sp>
        <p:sp>
          <p:nvSpPr>
            <p:cNvPr id="29" name="Rectangle 14">
              <a:extLst>
                <a:ext uri="{FF2B5EF4-FFF2-40B4-BE49-F238E27FC236}">
                  <a16:creationId xmlns:a16="http://schemas.microsoft.com/office/drawing/2014/main" id="{3A96EDAA-CAC0-4C1E-AAB1-0CCE0B7CD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4513" y="1312863"/>
              <a:ext cx="41678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altLang="th-TH" sz="14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Mask</a:t>
              </a:r>
            </a:p>
          </p:txBody>
        </p:sp>
        <p:sp>
          <p:nvSpPr>
            <p:cNvPr id="30" name="Rectangle 15">
              <a:extLst>
                <a:ext uri="{FF2B5EF4-FFF2-40B4-BE49-F238E27FC236}">
                  <a16:creationId xmlns:a16="http://schemas.microsoft.com/office/drawing/2014/main" id="{A5FCC84B-16C6-40D4-90AE-F8778DF28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8163" y="1662113"/>
              <a:ext cx="205665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altLang="th-TH" sz="1400" b="0" i="0" u="none" strike="noStrike" cap="none" normalizeH="0" baseline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Photosensitive</a:t>
              </a:r>
              <a:r>
                <a:rPr kumimoji="0" lang="th-TH" altLang="th-TH" sz="14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 </a:t>
              </a:r>
              <a:r>
                <a:rPr kumimoji="0" lang="th-TH" altLang="th-TH" sz="1400" b="0" i="0" u="none" strike="noStrike" cap="none" normalizeH="0" baseline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materials</a:t>
              </a:r>
              <a:endParaRPr kumimoji="0" lang="th-TH" altLang="th-TH" sz="1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CBE24691-EE23-4B24-BA40-C06F729B66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2388" y="1725613"/>
              <a:ext cx="415925" cy="61913"/>
            </a:xfrm>
            <a:custGeom>
              <a:avLst/>
              <a:gdLst>
                <a:gd name="T0" fmla="*/ 0 w 262"/>
                <a:gd name="T1" fmla="*/ 16 h 39"/>
                <a:gd name="T2" fmla="*/ 203 w 262"/>
                <a:gd name="T3" fmla="*/ 16 h 39"/>
                <a:gd name="T4" fmla="*/ 203 w 262"/>
                <a:gd name="T5" fmla="*/ 23 h 39"/>
                <a:gd name="T6" fmla="*/ 0 w 262"/>
                <a:gd name="T7" fmla="*/ 23 h 39"/>
                <a:gd name="T8" fmla="*/ 0 w 262"/>
                <a:gd name="T9" fmla="*/ 16 h 39"/>
                <a:gd name="T10" fmla="*/ 196 w 262"/>
                <a:gd name="T11" fmla="*/ 0 h 39"/>
                <a:gd name="T12" fmla="*/ 262 w 262"/>
                <a:gd name="T13" fmla="*/ 19 h 39"/>
                <a:gd name="T14" fmla="*/ 196 w 262"/>
                <a:gd name="T15" fmla="*/ 39 h 39"/>
                <a:gd name="T16" fmla="*/ 196 w 262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39">
                  <a:moveTo>
                    <a:pt x="0" y="16"/>
                  </a:moveTo>
                  <a:lnTo>
                    <a:pt x="203" y="16"/>
                  </a:lnTo>
                  <a:lnTo>
                    <a:pt x="203" y="23"/>
                  </a:lnTo>
                  <a:lnTo>
                    <a:pt x="0" y="23"/>
                  </a:lnTo>
                  <a:lnTo>
                    <a:pt x="0" y="16"/>
                  </a:lnTo>
                  <a:close/>
                  <a:moveTo>
                    <a:pt x="196" y="0"/>
                  </a:moveTo>
                  <a:lnTo>
                    <a:pt x="262" y="19"/>
                  </a:lnTo>
                  <a:lnTo>
                    <a:pt x="196" y="39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20F2B8E4-AD68-4A62-9E8C-35CD24C739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2388" y="1965325"/>
              <a:ext cx="415925" cy="61913"/>
            </a:xfrm>
            <a:custGeom>
              <a:avLst/>
              <a:gdLst>
                <a:gd name="T0" fmla="*/ 0 w 262"/>
                <a:gd name="T1" fmla="*/ 16 h 39"/>
                <a:gd name="T2" fmla="*/ 203 w 262"/>
                <a:gd name="T3" fmla="*/ 16 h 39"/>
                <a:gd name="T4" fmla="*/ 203 w 262"/>
                <a:gd name="T5" fmla="*/ 23 h 39"/>
                <a:gd name="T6" fmla="*/ 0 w 262"/>
                <a:gd name="T7" fmla="*/ 23 h 39"/>
                <a:gd name="T8" fmla="*/ 0 w 262"/>
                <a:gd name="T9" fmla="*/ 16 h 39"/>
                <a:gd name="T10" fmla="*/ 196 w 262"/>
                <a:gd name="T11" fmla="*/ 0 h 39"/>
                <a:gd name="T12" fmla="*/ 262 w 262"/>
                <a:gd name="T13" fmla="*/ 20 h 39"/>
                <a:gd name="T14" fmla="*/ 196 w 262"/>
                <a:gd name="T15" fmla="*/ 39 h 39"/>
                <a:gd name="T16" fmla="*/ 196 w 262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39">
                  <a:moveTo>
                    <a:pt x="0" y="16"/>
                  </a:moveTo>
                  <a:lnTo>
                    <a:pt x="203" y="16"/>
                  </a:lnTo>
                  <a:lnTo>
                    <a:pt x="203" y="23"/>
                  </a:lnTo>
                  <a:lnTo>
                    <a:pt x="0" y="23"/>
                  </a:lnTo>
                  <a:lnTo>
                    <a:pt x="0" y="16"/>
                  </a:lnTo>
                  <a:close/>
                  <a:moveTo>
                    <a:pt x="196" y="0"/>
                  </a:moveTo>
                  <a:lnTo>
                    <a:pt x="262" y="20"/>
                  </a:lnTo>
                  <a:lnTo>
                    <a:pt x="196" y="39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3" name="Rectangle 18">
              <a:extLst>
                <a:ext uri="{FF2B5EF4-FFF2-40B4-BE49-F238E27FC236}">
                  <a16:creationId xmlns:a16="http://schemas.microsoft.com/office/drawing/2014/main" id="{3F9A50A3-B9A9-4AFB-A5DB-F87443D68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3337" y="1914524"/>
              <a:ext cx="204051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h-TH" altLang="th-TH" sz="14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Substrate (e.g. Si, glass)</a:t>
              </a:r>
            </a:p>
          </p:txBody>
        </p:sp>
        <p:sp>
          <p:nvSpPr>
            <p:cNvPr id="34" name="Rectangle 19">
              <a:extLst>
                <a:ext uri="{FF2B5EF4-FFF2-40B4-BE49-F238E27FC236}">
                  <a16:creationId xmlns:a16="http://schemas.microsoft.com/office/drawing/2014/main" id="{CAA3FFC3-A360-43FF-A459-56704F042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488" y="2463800"/>
              <a:ext cx="1135062" cy="236538"/>
            </a:xfrm>
            <a:prstGeom prst="rect">
              <a:avLst/>
            </a:prstGeom>
            <a:solidFill>
              <a:srgbClr val="FCA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id="{322F66AD-9595-4D3A-99EA-22700906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488" y="2700338"/>
              <a:ext cx="1135062" cy="238125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00252052-D8F3-4433-8C84-1EDD0E4AF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2125" y="2463800"/>
              <a:ext cx="317500" cy="236538"/>
            </a:xfrm>
            <a:prstGeom prst="rect">
              <a:avLst/>
            </a:prstGeom>
            <a:solidFill>
              <a:srgbClr val="D996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81B57763-9FB0-417B-9705-3E058E7EA2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8013" y="2143125"/>
              <a:ext cx="104775" cy="265113"/>
            </a:xfrm>
            <a:custGeom>
              <a:avLst/>
              <a:gdLst>
                <a:gd name="T0" fmla="*/ 37 w 66"/>
                <a:gd name="T1" fmla="*/ 0 h 167"/>
                <a:gd name="T2" fmla="*/ 37 w 66"/>
                <a:gd name="T3" fmla="*/ 108 h 167"/>
                <a:gd name="T4" fmla="*/ 30 w 66"/>
                <a:gd name="T5" fmla="*/ 108 h 167"/>
                <a:gd name="T6" fmla="*/ 30 w 66"/>
                <a:gd name="T7" fmla="*/ 0 h 167"/>
                <a:gd name="T8" fmla="*/ 37 w 66"/>
                <a:gd name="T9" fmla="*/ 0 h 167"/>
                <a:gd name="T10" fmla="*/ 66 w 66"/>
                <a:gd name="T11" fmla="*/ 101 h 167"/>
                <a:gd name="T12" fmla="*/ 33 w 66"/>
                <a:gd name="T13" fmla="*/ 167 h 167"/>
                <a:gd name="T14" fmla="*/ 0 w 66"/>
                <a:gd name="T15" fmla="*/ 101 h 167"/>
                <a:gd name="T16" fmla="*/ 66 w 66"/>
                <a:gd name="T17" fmla="*/ 10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67">
                  <a:moveTo>
                    <a:pt x="37" y="0"/>
                  </a:moveTo>
                  <a:lnTo>
                    <a:pt x="37" y="108"/>
                  </a:lnTo>
                  <a:lnTo>
                    <a:pt x="30" y="108"/>
                  </a:lnTo>
                  <a:lnTo>
                    <a:pt x="30" y="0"/>
                  </a:lnTo>
                  <a:lnTo>
                    <a:pt x="37" y="0"/>
                  </a:lnTo>
                  <a:close/>
                  <a:moveTo>
                    <a:pt x="66" y="101"/>
                  </a:moveTo>
                  <a:lnTo>
                    <a:pt x="33" y="167"/>
                  </a:lnTo>
                  <a:lnTo>
                    <a:pt x="0" y="101"/>
                  </a:lnTo>
                  <a:lnTo>
                    <a:pt x="66" y="101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20F5BE15-CFBB-4500-A2C5-E643A71714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0400" y="2551113"/>
              <a:ext cx="1077912" cy="63500"/>
            </a:xfrm>
            <a:custGeom>
              <a:avLst/>
              <a:gdLst>
                <a:gd name="T0" fmla="*/ 0 w 679"/>
                <a:gd name="T1" fmla="*/ 17 h 40"/>
                <a:gd name="T2" fmla="*/ 620 w 679"/>
                <a:gd name="T3" fmla="*/ 17 h 40"/>
                <a:gd name="T4" fmla="*/ 620 w 679"/>
                <a:gd name="T5" fmla="*/ 23 h 40"/>
                <a:gd name="T6" fmla="*/ 0 w 679"/>
                <a:gd name="T7" fmla="*/ 23 h 40"/>
                <a:gd name="T8" fmla="*/ 0 w 679"/>
                <a:gd name="T9" fmla="*/ 17 h 40"/>
                <a:gd name="T10" fmla="*/ 613 w 679"/>
                <a:gd name="T11" fmla="*/ 0 h 40"/>
                <a:gd name="T12" fmla="*/ 679 w 679"/>
                <a:gd name="T13" fmla="*/ 20 h 40"/>
                <a:gd name="T14" fmla="*/ 613 w 679"/>
                <a:gd name="T15" fmla="*/ 40 h 40"/>
                <a:gd name="T16" fmla="*/ 613 w 679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9" h="40">
                  <a:moveTo>
                    <a:pt x="0" y="17"/>
                  </a:moveTo>
                  <a:lnTo>
                    <a:pt x="620" y="17"/>
                  </a:lnTo>
                  <a:lnTo>
                    <a:pt x="620" y="23"/>
                  </a:lnTo>
                  <a:lnTo>
                    <a:pt x="0" y="23"/>
                  </a:lnTo>
                  <a:lnTo>
                    <a:pt x="0" y="17"/>
                  </a:lnTo>
                  <a:close/>
                  <a:moveTo>
                    <a:pt x="613" y="0"/>
                  </a:moveTo>
                  <a:lnTo>
                    <a:pt x="679" y="20"/>
                  </a:lnTo>
                  <a:lnTo>
                    <a:pt x="613" y="40"/>
                  </a:lnTo>
                  <a:lnTo>
                    <a:pt x="613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39" name="Rectangle 30">
              <a:extLst>
                <a:ext uri="{FF2B5EF4-FFF2-40B4-BE49-F238E27FC236}">
                  <a16:creationId xmlns:a16="http://schemas.microsoft.com/office/drawing/2014/main" id="{8CBD3CFA-1501-4208-B693-9553E55DA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9323" y="2263677"/>
              <a:ext cx="20689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th-TH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Photosensitive materials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th-TH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Change only when exposed to radiation</a:t>
              </a:r>
              <a:endParaRPr kumimoji="0" lang="th-TH" altLang="th-TH" sz="1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0" name="Rectangle 32">
              <a:extLst>
                <a:ext uri="{FF2B5EF4-FFF2-40B4-BE49-F238E27FC236}">
                  <a16:creationId xmlns:a16="http://schemas.microsoft.com/office/drawing/2014/main" id="{34B7DE8B-E0CD-40EB-8E45-233506470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488" y="3797300"/>
              <a:ext cx="1135062" cy="238125"/>
            </a:xfrm>
            <a:prstGeom prst="rect">
              <a:avLst/>
            </a:prstGeom>
            <a:solidFill>
              <a:srgbClr val="FCA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1" name="Rectangle 33">
              <a:extLst>
                <a:ext uri="{FF2B5EF4-FFF2-40B4-BE49-F238E27FC236}">
                  <a16:creationId xmlns:a16="http://schemas.microsoft.com/office/drawing/2014/main" id="{94745F38-56A1-41A4-93B4-FEC0601CB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0488" y="4033838"/>
              <a:ext cx="1135062" cy="238125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2" name="Rectangle 34">
              <a:extLst>
                <a:ext uri="{FF2B5EF4-FFF2-40B4-BE49-F238E27FC236}">
                  <a16:creationId xmlns:a16="http://schemas.microsoft.com/office/drawing/2014/main" id="{9814862A-2A18-4E1A-8505-0E86CC7D3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0538" y="3797300"/>
              <a:ext cx="319087" cy="238125"/>
            </a:xfrm>
            <a:prstGeom prst="rect">
              <a:avLst/>
            </a:prstGeom>
            <a:solidFill>
              <a:srgbClr val="D996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86FB1200-A607-47D8-A028-400E4BABEF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6900" y="2994025"/>
              <a:ext cx="104775" cy="265113"/>
            </a:xfrm>
            <a:custGeom>
              <a:avLst/>
              <a:gdLst>
                <a:gd name="T0" fmla="*/ 36 w 66"/>
                <a:gd name="T1" fmla="*/ 0 h 167"/>
                <a:gd name="T2" fmla="*/ 36 w 66"/>
                <a:gd name="T3" fmla="*/ 108 h 167"/>
                <a:gd name="T4" fmla="*/ 30 w 66"/>
                <a:gd name="T5" fmla="*/ 108 h 167"/>
                <a:gd name="T6" fmla="*/ 30 w 66"/>
                <a:gd name="T7" fmla="*/ 0 h 167"/>
                <a:gd name="T8" fmla="*/ 36 w 66"/>
                <a:gd name="T9" fmla="*/ 0 h 167"/>
                <a:gd name="T10" fmla="*/ 66 w 66"/>
                <a:gd name="T11" fmla="*/ 101 h 167"/>
                <a:gd name="T12" fmla="*/ 33 w 66"/>
                <a:gd name="T13" fmla="*/ 167 h 167"/>
                <a:gd name="T14" fmla="*/ 0 w 66"/>
                <a:gd name="T15" fmla="*/ 101 h 167"/>
                <a:gd name="T16" fmla="*/ 66 w 66"/>
                <a:gd name="T17" fmla="*/ 10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67">
                  <a:moveTo>
                    <a:pt x="36" y="0"/>
                  </a:moveTo>
                  <a:lnTo>
                    <a:pt x="36" y="108"/>
                  </a:lnTo>
                  <a:lnTo>
                    <a:pt x="30" y="108"/>
                  </a:lnTo>
                  <a:lnTo>
                    <a:pt x="30" y="0"/>
                  </a:lnTo>
                  <a:lnTo>
                    <a:pt x="36" y="0"/>
                  </a:lnTo>
                  <a:close/>
                  <a:moveTo>
                    <a:pt x="66" y="101"/>
                  </a:moveTo>
                  <a:lnTo>
                    <a:pt x="33" y="167"/>
                  </a:lnTo>
                  <a:lnTo>
                    <a:pt x="0" y="101"/>
                  </a:lnTo>
                  <a:lnTo>
                    <a:pt x="66" y="101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4" name="Rectangle 36">
              <a:extLst>
                <a:ext uri="{FF2B5EF4-FFF2-40B4-BE49-F238E27FC236}">
                  <a16:creationId xmlns:a16="http://schemas.microsoft.com/office/drawing/2014/main" id="{707B7743-4716-4B40-A9CC-6FE5FEF57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2550" y="3351213"/>
              <a:ext cx="1135062" cy="5873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2FDBAA7B-6AAD-4617-B3A7-10D7A3ED19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1300" y="3402013"/>
              <a:ext cx="9525" cy="296863"/>
            </a:xfrm>
            <a:custGeom>
              <a:avLst/>
              <a:gdLst>
                <a:gd name="T0" fmla="*/ 6 w 6"/>
                <a:gd name="T1" fmla="*/ 0 h 187"/>
                <a:gd name="T2" fmla="*/ 6 w 6"/>
                <a:gd name="T3" fmla="*/ 25 h 187"/>
                <a:gd name="T4" fmla="*/ 0 w 6"/>
                <a:gd name="T5" fmla="*/ 25 h 187"/>
                <a:gd name="T6" fmla="*/ 0 w 6"/>
                <a:gd name="T7" fmla="*/ 0 h 187"/>
                <a:gd name="T8" fmla="*/ 6 w 6"/>
                <a:gd name="T9" fmla="*/ 0 h 187"/>
                <a:gd name="T10" fmla="*/ 6 w 6"/>
                <a:gd name="T11" fmla="*/ 44 h 187"/>
                <a:gd name="T12" fmla="*/ 6 w 6"/>
                <a:gd name="T13" fmla="*/ 70 h 187"/>
                <a:gd name="T14" fmla="*/ 0 w 6"/>
                <a:gd name="T15" fmla="*/ 70 h 187"/>
                <a:gd name="T16" fmla="*/ 0 w 6"/>
                <a:gd name="T17" fmla="*/ 44 h 187"/>
                <a:gd name="T18" fmla="*/ 6 w 6"/>
                <a:gd name="T19" fmla="*/ 44 h 187"/>
                <a:gd name="T20" fmla="*/ 6 w 6"/>
                <a:gd name="T21" fmla="*/ 89 h 187"/>
                <a:gd name="T22" fmla="*/ 6 w 6"/>
                <a:gd name="T23" fmla="*/ 114 h 187"/>
                <a:gd name="T24" fmla="*/ 0 w 6"/>
                <a:gd name="T25" fmla="*/ 114 h 187"/>
                <a:gd name="T26" fmla="*/ 0 w 6"/>
                <a:gd name="T27" fmla="*/ 89 h 187"/>
                <a:gd name="T28" fmla="*/ 6 w 6"/>
                <a:gd name="T29" fmla="*/ 89 h 187"/>
                <a:gd name="T30" fmla="*/ 6 w 6"/>
                <a:gd name="T31" fmla="*/ 133 h 187"/>
                <a:gd name="T32" fmla="*/ 6 w 6"/>
                <a:gd name="T33" fmla="*/ 158 h 187"/>
                <a:gd name="T34" fmla="*/ 0 w 6"/>
                <a:gd name="T35" fmla="*/ 158 h 187"/>
                <a:gd name="T36" fmla="*/ 0 w 6"/>
                <a:gd name="T37" fmla="*/ 133 h 187"/>
                <a:gd name="T38" fmla="*/ 6 w 6"/>
                <a:gd name="T39" fmla="*/ 133 h 187"/>
                <a:gd name="T40" fmla="*/ 6 w 6"/>
                <a:gd name="T41" fmla="*/ 177 h 187"/>
                <a:gd name="T42" fmla="*/ 6 w 6"/>
                <a:gd name="T43" fmla="*/ 187 h 187"/>
                <a:gd name="T44" fmla="*/ 0 w 6"/>
                <a:gd name="T45" fmla="*/ 187 h 187"/>
                <a:gd name="T46" fmla="*/ 0 w 6"/>
                <a:gd name="T47" fmla="*/ 177 h 187"/>
                <a:gd name="T48" fmla="*/ 6 w 6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187">
                  <a:moveTo>
                    <a:pt x="6" y="0"/>
                  </a:moveTo>
                  <a:lnTo>
                    <a:pt x="6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6" y="0"/>
                  </a:lnTo>
                  <a:close/>
                  <a:moveTo>
                    <a:pt x="6" y="44"/>
                  </a:moveTo>
                  <a:lnTo>
                    <a:pt x="6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6" y="44"/>
                  </a:lnTo>
                  <a:close/>
                  <a:moveTo>
                    <a:pt x="6" y="89"/>
                  </a:moveTo>
                  <a:lnTo>
                    <a:pt x="6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6" y="89"/>
                  </a:lnTo>
                  <a:close/>
                  <a:moveTo>
                    <a:pt x="6" y="133"/>
                  </a:moveTo>
                  <a:lnTo>
                    <a:pt x="6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6" y="133"/>
                  </a:lnTo>
                  <a:close/>
                  <a:moveTo>
                    <a:pt x="6" y="177"/>
                  </a:moveTo>
                  <a:lnTo>
                    <a:pt x="6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6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4D7DAA00-9B3D-4A0B-A099-811B9D245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9088" y="3402013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70 h 187"/>
                <a:gd name="T14" fmla="*/ 0 w 7"/>
                <a:gd name="T15" fmla="*/ 70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9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9 h 187"/>
                <a:gd name="T28" fmla="*/ 7 w 7"/>
                <a:gd name="T29" fmla="*/ 89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9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7" y="89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AB672B1A-8F4B-4838-9725-39EB9DF048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5288" y="3402013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70 h 187"/>
                <a:gd name="T14" fmla="*/ 0 w 7"/>
                <a:gd name="T15" fmla="*/ 70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9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9 h 187"/>
                <a:gd name="T28" fmla="*/ 7 w 7"/>
                <a:gd name="T29" fmla="*/ 89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9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7" y="89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EA91361B-E678-41A6-A70D-D40DE8B08E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1488" y="3402013"/>
              <a:ext cx="9525" cy="296863"/>
            </a:xfrm>
            <a:custGeom>
              <a:avLst/>
              <a:gdLst>
                <a:gd name="T0" fmla="*/ 6 w 6"/>
                <a:gd name="T1" fmla="*/ 0 h 187"/>
                <a:gd name="T2" fmla="*/ 6 w 6"/>
                <a:gd name="T3" fmla="*/ 25 h 187"/>
                <a:gd name="T4" fmla="*/ 0 w 6"/>
                <a:gd name="T5" fmla="*/ 25 h 187"/>
                <a:gd name="T6" fmla="*/ 0 w 6"/>
                <a:gd name="T7" fmla="*/ 0 h 187"/>
                <a:gd name="T8" fmla="*/ 6 w 6"/>
                <a:gd name="T9" fmla="*/ 0 h 187"/>
                <a:gd name="T10" fmla="*/ 6 w 6"/>
                <a:gd name="T11" fmla="*/ 44 h 187"/>
                <a:gd name="T12" fmla="*/ 6 w 6"/>
                <a:gd name="T13" fmla="*/ 70 h 187"/>
                <a:gd name="T14" fmla="*/ 0 w 6"/>
                <a:gd name="T15" fmla="*/ 70 h 187"/>
                <a:gd name="T16" fmla="*/ 0 w 6"/>
                <a:gd name="T17" fmla="*/ 44 h 187"/>
                <a:gd name="T18" fmla="*/ 6 w 6"/>
                <a:gd name="T19" fmla="*/ 44 h 187"/>
                <a:gd name="T20" fmla="*/ 6 w 6"/>
                <a:gd name="T21" fmla="*/ 89 h 187"/>
                <a:gd name="T22" fmla="*/ 6 w 6"/>
                <a:gd name="T23" fmla="*/ 114 h 187"/>
                <a:gd name="T24" fmla="*/ 0 w 6"/>
                <a:gd name="T25" fmla="*/ 114 h 187"/>
                <a:gd name="T26" fmla="*/ 0 w 6"/>
                <a:gd name="T27" fmla="*/ 89 h 187"/>
                <a:gd name="T28" fmla="*/ 6 w 6"/>
                <a:gd name="T29" fmla="*/ 89 h 187"/>
                <a:gd name="T30" fmla="*/ 6 w 6"/>
                <a:gd name="T31" fmla="*/ 133 h 187"/>
                <a:gd name="T32" fmla="*/ 6 w 6"/>
                <a:gd name="T33" fmla="*/ 158 h 187"/>
                <a:gd name="T34" fmla="*/ 0 w 6"/>
                <a:gd name="T35" fmla="*/ 158 h 187"/>
                <a:gd name="T36" fmla="*/ 0 w 6"/>
                <a:gd name="T37" fmla="*/ 133 h 187"/>
                <a:gd name="T38" fmla="*/ 6 w 6"/>
                <a:gd name="T39" fmla="*/ 133 h 187"/>
                <a:gd name="T40" fmla="*/ 6 w 6"/>
                <a:gd name="T41" fmla="*/ 177 h 187"/>
                <a:gd name="T42" fmla="*/ 6 w 6"/>
                <a:gd name="T43" fmla="*/ 187 h 187"/>
                <a:gd name="T44" fmla="*/ 0 w 6"/>
                <a:gd name="T45" fmla="*/ 187 h 187"/>
                <a:gd name="T46" fmla="*/ 0 w 6"/>
                <a:gd name="T47" fmla="*/ 177 h 187"/>
                <a:gd name="T48" fmla="*/ 6 w 6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187">
                  <a:moveTo>
                    <a:pt x="6" y="0"/>
                  </a:moveTo>
                  <a:lnTo>
                    <a:pt x="6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6" y="0"/>
                  </a:lnTo>
                  <a:close/>
                  <a:moveTo>
                    <a:pt x="6" y="44"/>
                  </a:moveTo>
                  <a:lnTo>
                    <a:pt x="6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6" y="44"/>
                  </a:lnTo>
                  <a:close/>
                  <a:moveTo>
                    <a:pt x="6" y="89"/>
                  </a:moveTo>
                  <a:lnTo>
                    <a:pt x="6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6" y="89"/>
                  </a:lnTo>
                  <a:close/>
                  <a:moveTo>
                    <a:pt x="6" y="133"/>
                  </a:moveTo>
                  <a:lnTo>
                    <a:pt x="6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6" y="133"/>
                  </a:lnTo>
                  <a:close/>
                  <a:moveTo>
                    <a:pt x="6" y="177"/>
                  </a:moveTo>
                  <a:lnTo>
                    <a:pt x="6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6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362AF4D9-1FB1-4A99-B9FB-5196477834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2925" y="3405188"/>
              <a:ext cx="9525" cy="296863"/>
            </a:xfrm>
            <a:custGeom>
              <a:avLst/>
              <a:gdLst>
                <a:gd name="T0" fmla="*/ 6 w 6"/>
                <a:gd name="T1" fmla="*/ 0 h 187"/>
                <a:gd name="T2" fmla="*/ 6 w 6"/>
                <a:gd name="T3" fmla="*/ 26 h 187"/>
                <a:gd name="T4" fmla="*/ 0 w 6"/>
                <a:gd name="T5" fmla="*/ 26 h 187"/>
                <a:gd name="T6" fmla="*/ 0 w 6"/>
                <a:gd name="T7" fmla="*/ 0 h 187"/>
                <a:gd name="T8" fmla="*/ 6 w 6"/>
                <a:gd name="T9" fmla="*/ 0 h 187"/>
                <a:gd name="T10" fmla="*/ 6 w 6"/>
                <a:gd name="T11" fmla="*/ 45 h 187"/>
                <a:gd name="T12" fmla="*/ 6 w 6"/>
                <a:gd name="T13" fmla="*/ 70 h 187"/>
                <a:gd name="T14" fmla="*/ 0 w 6"/>
                <a:gd name="T15" fmla="*/ 70 h 187"/>
                <a:gd name="T16" fmla="*/ 0 w 6"/>
                <a:gd name="T17" fmla="*/ 45 h 187"/>
                <a:gd name="T18" fmla="*/ 6 w 6"/>
                <a:gd name="T19" fmla="*/ 45 h 187"/>
                <a:gd name="T20" fmla="*/ 6 w 6"/>
                <a:gd name="T21" fmla="*/ 89 h 187"/>
                <a:gd name="T22" fmla="*/ 6 w 6"/>
                <a:gd name="T23" fmla="*/ 114 h 187"/>
                <a:gd name="T24" fmla="*/ 0 w 6"/>
                <a:gd name="T25" fmla="*/ 114 h 187"/>
                <a:gd name="T26" fmla="*/ 0 w 6"/>
                <a:gd name="T27" fmla="*/ 89 h 187"/>
                <a:gd name="T28" fmla="*/ 6 w 6"/>
                <a:gd name="T29" fmla="*/ 89 h 187"/>
                <a:gd name="T30" fmla="*/ 6 w 6"/>
                <a:gd name="T31" fmla="*/ 133 h 187"/>
                <a:gd name="T32" fmla="*/ 6 w 6"/>
                <a:gd name="T33" fmla="*/ 159 h 187"/>
                <a:gd name="T34" fmla="*/ 0 w 6"/>
                <a:gd name="T35" fmla="*/ 159 h 187"/>
                <a:gd name="T36" fmla="*/ 0 w 6"/>
                <a:gd name="T37" fmla="*/ 133 h 187"/>
                <a:gd name="T38" fmla="*/ 6 w 6"/>
                <a:gd name="T39" fmla="*/ 133 h 187"/>
                <a:gd name="T40" fmla="*/ 6 w 6"/>
                <a:gd name="T41" fmla="*/ 178 h 187"/>
                <a:gd name="T42" fmla="*/ 6 w 6"/>
                <a:gd name="T43" fmla="*/ 187 h 187"/>
                <a:gd name="T44" fmla="*/ 0 w 6"/>
                <a:gd name="T45" fmla="*/ 187 h 187"/>
                <a:gd name="T46" fmla="*/ 0 w 6"/>
                <a:gd name="T47" fmla="*/ 178 h 187"/>
                <a:gd name="T48" fmla="*/ 6 w 6"/>
                <a:gd name="T49" fmla="*/ 17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187">
                  <a:moveTo>
                    <a:pt x="6" y="0"/>
                  </a:moveTo>
                  <a:lnTo>
                    <a:pt x="6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6" y="0"/>
                  </a:lnTo>
                  <a:close/>
                  <a:moveTo>
                    <a:pt x="6" y="45"/>
                  </a:moveTo>
                  <a:lnTo>
                    <a:pt x="6" y="70"/>
                  </a:lnTo>
                  <a:lnTo>
                    <a:pt x="0" y="70"/>
                  </a:lnTo>
                  <a:lnTo>
                    <a:pt x="0" y="45"/>
                  </a:lnTo>
                  <a:lnTo>
                    <a:pt x="6" y="45"/>
                  </a:lnTo>
                  <a:close/>
                  <a:moveTo>
                    <a:pt x="6" y="89"/>
                  </a:moveTo>
                  <a:lnTo>
                    <a:pt x="6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6" y="89"/>
                  </a:lnTo>
                  <a:close/>
                  <a:moveTo>
                    <a:pt x="6" y="133"/>
                  </a:moveTo>
                  <a:lnTo>
                    <a:pt x="6" y="159"/>
                  </a:lnTo>
                  <a:lnTo>
                    <a:pt x="0" y="159"/>
                  </a:lnTo>
                  <a:lnTo>
                    <a:pt x="0" y="133"/>
                  </a:lnTo>
                  <a:lnTo>
                    <a:pt x="6" y="133"/>
                  </a:lnTo>
                  <a:close/>
                  <a:moveTo>
                    <a:pt x="6" y="178"/>
                  </a:moveTo>
                  <a:lnTo>
                    <a:pt x="6" y="187"/>
                  </a:lnTo>
                  <a:lnTo>
                    <a:pt x="0" y="187"/>
                  </a:lnTo>
                  <a:lnTo>
                    <a:pt x="0" y="178"/>
                  </a:lnTo>
                  <a:lnTo>
                    <a:pt x="6" y="178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0E6925CA-CC4C-42AA-9546-754F98A5AB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3888" y="3409950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69 h 187"/>
                <a:gd name="T14" fmla="*/ 0 w 7"/>
                <a:gd name="T15" fmla="*/ 69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8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8 h 187"/>
                <a:gd name="T28" fmla="*/ 7 w 7"/>
                <a:gd name="T29" fmla="*/ 88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69"/>
                  </a:lnTo>
                  <a:lnTo>
                    <a:pt x="0" y="69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8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8"/>
                  </a:lnTo>
                  <a:lnTo>
                    <a:pt x="7" y="88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5B3B432B-96F8-4072-8252-470260665C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2163" y="3403600"/>
              <a:ext cx="9525" cy="296863"/>
            </a:xfrm>
            <a:custGeom>
              <a:avLst/>
              <a:gdLst>
                <a:gd name="T0" fmla="*/ 6 w 6"/>
                <a:gd name="T1" fmla="*/ 0 h 187"/>
                <a:gd name="T2" fmla="*/ 6 w 6"/>
                <a:gd name="T3" fmla="*/ 25 h 187"/>
                <a:gd name="T4" fmla="*/ 0 w 6"/>
                <a:gd name="T5" fmla="*/ 25 h 187"/>
                <a:gd name="T6" fmla="*/ 0 w 6"/>
                <a:gd name="T7" fmla="*/ 0 h 187"/>
                <a:gd name="T8" fmla="*/ 6 w 6"/>
                <a:gd name="T9" fmla="*/ 0 h 187"/>
                <a:gd name="T10" fmla="*/ 6 w 6"/>
                <a:gd name="T11" fmla="*/ 44 h 187"/>
                <a:gd name="T12" fmla="*/ 6 w 6"/>
                <a:gd name="T13" fmla="*/ 69 h 187"/>
                <a:gd name="T14" fmla="*/ 0 w 6"/>
                <a:gd name="T15" fmla="*/ 69 h 187"/>
                <a:gd name="T16" fmla="*/ 0 w 6"/>
                <a:gd name="T17" fmla="*/ 44 h 187"/>
                <a:gd name="T18" fmla="*/ 6 w 6"/>
                <a:gd name="T19" fmla="*/ 44 h 187"/>
                <a:gd name="T20" fmla="*/ 6 w 6"/>
                <a:gd name="T21" fmla="*/ 88 h 187"/>
                <a:gd name="T22" fmla="*/ 6 w 6"/>
                <a:gd name="T23" fmla="*/ 114 h 187"/>
                <a:gd name="T24" fmla="*/ 0 w 6"/>
                <a:gd name="T25" fmla="*/ 114 h 187"/>
                <a:gd name="T26" fmla="*/ 0 w 6"/>
                <a:gd name="T27" fmla="*/ 88 h 187"/>
                <a:gd name="T28" fmla="*/ 6 w 6"/>
                <a:gd name="T29" fmla="*/ 88 h 187"/>
                <a:gd name="T30" fmla="*/ 6 w 6"/>
                <a:gd name="T31" fmla="*/ 133 h 187"/>
                <a:gd name="T32" fmla="*/ 6 w 6"/>
                <a:gd name="T33" fmla="*/ 158 h 187"/>
                <a:gd name="T34" fmla="*/ 0 w 6"/>
                <a:gd name="T35" fmla="*/ 158 h 187"/>
                <a:gd name="T36" fmla="*/ 0 w 6"/>
                <a:gd name="T37" fmla="*/ 133 h 187"/>
                <a:gd name="T38" fmla="*/ 6 w 6"/>
                <a:gd name="T39" fmla="*/ 133 h 187"/>
                <a:gd name="T40" fmla="*/ 6 w 6"/>
                <a:gd name="T41" fmla="*/ 177 h 187"/>
                <a:gd name="T42" fmla="*/ 6 w 6"/>
                <a:gd name="T43" fmla="*/ 187 h 187"/>
                <a:gd name="T44" fmla="*/ 0 w 6"/>
                <a:gd name="T45" fmla="*/ 187 h 187"/>
                <a:gd name="T46" fmla="*/ 0 w 6"/>
                <a:gd name="T47" fmla="*/ 177 h 187"/>
                <a:gd name="T48" fmla="*/ 6 w 6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187">
                  <a:moveTo>
                    <a:pt x="6" y="0"/>
                  </a:moveTo>
                  <a:lnTo>
                    <a:pt x="6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6" y="0"/>
                  </a:lnTo>
                  <a:close/>
                  <a:moveTo>
                    <a:pt x="6" y="44"/>
                  </a:moveTo>
                  <a:lnTo>
                    <a:pt x="6" y="69"/>
                  </a:lnTo>
                  <a:lnTo>
                    <a:pt x="0" y="69"/>
                  </a:lnTo>
                  <a:lnTo>
                    <a:pt x="0" y="44"/>
                  </a:lnTo>
                  <a:lnTo>
                    <a:pt x="6" y="44"/>
                  </a:lnTo>
                  <a:close/>
                  <a:moveTo>
                    <a:pt x="6" y="88"/>
                  </a:moveTo>
                  <a:lnTo>
                    <a:pt x="6" y="114"/>
                  </a:lnTo>
                  <a:lnTo>
                    <a:pt x="0" y="114"/>
                  </a:lnTo>
                  <a:lnTo>
                    <a:pt x="0" y="88"/>
                  </a:lnTo>
                  <a:lnTo>
                    <a:pt x="6" y="88"/>
                  </a:lnTo>
                  <a:close/>
                  <a:moveTo>
                    <a:pt x="6" y="133"/>
                  </a:moveTo>
                  <a:lnTo>
                    <a:pt x="6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6" y="133"/>
                  </a:lnTo>
                  <a:close/>
                  <a:moveTo>
                    <a:pt x="6" y="177"/>
                  </a:moveTo>
                  <a:lnTo>
                    <a:pt x="6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6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C6C6296D-AD1E-42CB-ACAE-7C43986CF9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9950" y="3402013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70 h 187"/>
                <a:gd name="T14" fmla="*/ 0 w 7"/>
                <a:gd name="T15" fmla="*/ 70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9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9 h 187"/>
                <a:gd name="T28" fmla="*/ 7 w 7"/>
                <a:gd name="T29" fmla="*/ 89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9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7" y="89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3" name="Freeform 45">
              <a:extLst>
                <a:ext uri="{FF2B5EF4-FFF2-40B4-BE49-F238E27FC236}">
                  <a16:creationId xmlns:a16="http://schemas.microsoft.com/office/drawing/2014/main" id="{10FDB544-2926-40B5-AAB7-B574C26F66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8425" y="3402013"/>
              <a:ext cx="9525" cy="296863"/>
            </a:xfrm>
            <a:custGeom>
              <a:avLst/>
              <a:gdLst>
                <a:gd name="T0" fmla="*/ 6 w 6"/>
                <a:gd name="T1" fmla="*/ 0 h 187"/>
                <a:gd name="T2" fmla="*/ 6 w 6"/>
                <a:gd name="T3" fmla="*/ 25 h 187"/>
                <a:gd name="T4" fmla="*/ 0 w 6"/>
                <a:gd name="T5" fmla="*/ 25 h 187"/>
                <a:gd name="T6" fmla="*/ 0 w 6"/>
                <a:gd name="T7" fmla="*/ 0 h 187"/>
                <a:gd name="T8" fmla="*/ 6 w 6"/>
                <a:gd name="T9" fmla="*/ 0 h 187"/>
                <a:gd name="T10" fmla="*/ 6 w 6"/>
                <a:gd name="T11" fmla="*/ 44 h 187"/>
                <a:gd name="T12" fmla="*/ 6 w 6"/>
                <a:gd name="T13" fmla="*/ 70 h 187"/>
                <a:gd name="T14" fmla="*/ 0 w 6"/>
                <a:gd name="T15" fmla="*/ 70 h 187"/>
                <a:gd name="T16" fmla="*/ 0 w 6"/>
                <a:gd name="T17" fmla="*/ 44 h 187"/>
                <a:gd name="T18" fmla="*/ 6 w 6"/>
                <a:gd name="T19" fmla="*/ 44 h 187"/>
                <a:gd name="T20" fmla="*/ 6 w 6"/>
                <a:gd name="T21" fmla="*/ 89 h 187"/>
                <a:gd name="T22" fmla="*/ 6 w 6"/>
                <a:gd name="T23" fmla="*/ 114 h 187"/>
                <a:gd name="T24" fmla="*/ 0 w 6"/>
                <a:gd name="T25" fmla="*/ 114 h 187"/>
                <a:gd name="T26" fmla="*/ 0 w 6"/>
                <a:gd name="T27" fmla="*/ 89 h 187"/>
                <a:gd name="T28" fmla="*/ 6 w 6"/>
                <a:gd name="T29" fmla="*/ 89 h 187"/>
                <a:gd name="T30" fmla="*/ 6 w 6"/>
                <a:gd name="T31" fmla="*/ 133 h 187"/>
                <a:gd name="T32" fmla="*/ 6 w 6"/>
                <a:gd name="T33" fmla="*/ 158 h 187"/>
                <a:gd name="T34" fmla="*/ 0 w 6"/>
                <a:gd name="T35" fmla="*/ 158 h 187"/>
                <a:gd name="T36" fmla="*/ 0 w 6"/>
                <a:gd name="T37" fmla="*/ 133 h 187"/>
                <a:gd name="T38" fmla="*/ 6 w 6"/>
                <a:gd name="T39" fmla="*/ 133 h 187"/>
                <a:gd name="T40" fmla="*/ 6 w 6"/>
                <a:gd name="T41" fmla="*/ 177 h 187"/>
                <a:gd name="T42" fmla="*/ 6 w 6"/>
                <a:gd name="T43" fmla="*/ 187 h 187"/>
                <a:gd name="T44" fmla="*/ 0 w 6"/>
                <a:gd name="T45" fmla="*/ 187 h 187"/>
                <a:gd name="T46" fmla="*/ 0 w 6"/>
                <a:gd name="T47" fmla="*/ 177 h 187"/>
                <a:gd name="T48" fmla="*/ 6 w 6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187">
                  <a:moveTo>
                    <a:pt x="6" y="0"/>
                  </a:moveTo>
                  <a:lnTo>
                    <a:pt x="6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6" y="0"/>
                  </a:lnTo>
                  <a:close/>
                  <a:moveTo>
                    <a:pt x="6" y="44"/>
                  </a:moveTo>
                  <a:lnTo>
                    <a:pt x="6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6" y="44"/>
                  </a:lnTo>
                  <a:close/>
                  <a:moveTo>
                    <a:pt x="6" y="89"/>
                  </a:moveTo>
                  <a:lnTo>
                    <a:pt x="6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6" y="89"/>
                  </a:lnTo>
                  <a:close/>
                  <a:moveTo>
                    <a:pt x="6" y="133"/>
                  </a:moveTo>
                  <a:lnTo>
                    <a:pt x="6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6" y="133"/>
                  </a:lnTo>
                  <a:close/>
                  <a:moveTo>
                    <a:pt x="6" y="177"/>
                  </a:moveTo>
                  <a:lnTo>
                    <a:pt x="6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6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670097BB-4895-4A6E-B7CC-612944CB92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025" y="3409950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69 h 187"/>
                <a:gd name="T14" fmla="*/ 0 w 7"/>
                <a:gd name="T15" fmla="*/ 69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8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8 h 187"/>
                <a:gd name="T28" fmla="*/ 7 w 7"/>
                <a:gd name="T29" fmla="*/ 88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69"/>
                  </a:lnTo>
                  <a:lnTo>
                    <a:pt x="0" y="69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8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8"/>
                  </a:lnTo>
                  <a:lnTo>
                    <a:pt x="7" y="88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650D190E-9DE8-4ECB-A514-1CB853B1CB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6688" y="3402013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70 h 187"/>
                <a:gd name="T14" fmla="*/ 0 w 7"/>
                <a:gd name="T15" fmla="*/ 70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9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9 h 187"/>
                <a:gd name="T28" fmla="*/ 7 w 7"/>
                <a:gd name="T29" fmla="*/ 89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9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7" y="89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6" name="Freeform 48">
              <a:extLst>
                <a:ext uri="{FF2B5EF4-FFF2-40B4-BE49-F238E27FC236}">
                  <a16:creationId xmlns:a16="http://schemas.microsoft.com/office/drawing/2014/main" id="{E44FC295-7CD1-4189-843D-5A0C15A8C6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4088" y="3403600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69 h 187"/>
                <a:gd name="T14" fmla="*/ 0 w 7"/>
                <a:gd name="T15" fmla="*/ 69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8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8 h 187"/>
                <a:gd name="T28" fmla="*/ 7 w 7"/>
                <a:gd name="T29" fmla="*/ 88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69"/>
                  </a:lnTo>
                  <a:lnTo>
                    <a:pt x="0" y="69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8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8"/>
                  </a:lnTo>
                  <a:lnTo>
                    <a:pt x="7" y="88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7" name="Freeform 49">
              <a:extLst>
                <a:ext uri="{FF2B5EF4-FFF2-40B4-BE49-F238E27FC236}">
                  <a16:creationId xmlns:a16="http://schemas.microsoft.com/office/drawing/2014/main" id="{5EA86FF6-FC99-4FCC-9CA3-79A0E75FF9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1250" y="3402013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70 h 187"/>
                <a:gd name="T14" fmla="*/ 0 w 7"/>
                <a:gd name="T15" fmla="*/ 70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9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9 h 187"/>
                <a:gd name="T28" fmla="*/ 7 w 7"/>
                <a:gd name="T29" fmla="*/ 89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9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7" y="89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8" name="Freeform 50">
              <a:extLst>
                <a:ext uri="{FF2B5EF4-FFF2-40B4-BE49-F238E27FC236}">
                  <a16:creationId xmlns:a16="http://schemas.microsoft.com/office/drawing/2014/main" id="{BF41CCAB-FB4E-4788-A0A1-16D36244D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0625" y="3400425"/>
              <a:ext cx="9525" cy="296863"/>
            </a:xfrm>
            <a:custGeom>
              <a:avLst/>
              <a:gdLst>
                <a:gd name="T0" fmla="*/ 6 w 6"/>
                <a:gd name="T1" fmla="*/ 0 h 187"/>
                <a:gd name="T2" fmla="*/ 6 w 6"/>
                <a:gd name="T3" fmla="*/ 25 h 187"/>
                <a:gd name="T4" fmla="*/ 0 w 6"/>
                <a:gd name="T5" fmla="*/ 25 h 187"/>
                <a:gd name="T6" fmla="*/ 0 w 6"/>
                <a:gd name="T7" fmla="*/ 0 h 187"/>
                <a:gd name="T8" fmla="*/ 6 w 6"/>
                <a:gd name="T9" fmla="*/ 0 h 187"/>
                <a:gd name="T10" fmla="*/ 6 w 6"/>
                <a:gd name="T11" fmla="*/ 44 h 187"/>
                <a:gd name="T12" fmla="*/ 6 w 6"/>
                <a:gd name="T13" fmla="*/ 70 h 187"/>
                <a:gd name="T14" fmla="*/ 0 w 6"/>
                <a:gd name="T15" fmla="*/ 70 h 187"/>
                <a:gd name="T16" fmla="*/ 0 w 6"/>
                <a:gd name="T17" fmla="*/ 44 h 187"/>
                <a:gd name="T18" fmla="*/ 6 w 6"/>
                <a:gd name="T19" fmla="*/ 44 h 187"/>
                <a:gd name="T20" fmla="*/ 6 w 6"/>
                <a:gd name="T21" fmla="*/ 89 h 187"/>
                <a:gd name="T22" fmla="*/ 6 w 6"/>
                <a:gd name="T23" fmla="*/ 114 h 187"/>
                <a:gd name="T24" fmla="*/ 0 w 6"/>
                <a:gd name="T25" fmla="*/ 114 h 187"/>
                <a:gd name="T26" fmla="*/ 0 w 6"/>
                <a:gd name="T27" fmla="*/ 89 h 187"/>
                <a:gd name="T28" fmla="*/ 6 w 6"/>
                <a:gd name="T29" fmla="*/ 89 h 187"/>
                <a:gd name="T30" fmla="*/ 6 w 6"/>
                <a:gd name="T31" fmla="*/ 133 h 187"/>
                <a:gd name="T32" fmla="*/ 6 w 6"/>
                <a:gd name="T33" fmla="*/ 158 h 187"/>
                <a:gd name="T34" fmla="*/ 0 w 6"/>
                <a:gd name="T35" fmla="*/ 158 h 187"/>
                <a:gd name="T36" fmla="*/ 0 w 6"/>
                <a:gd name="T37" fmla="*/ 133 h 187"/>
                <a:gd name="T38" fmla="*/ 6 w 6"/>
                <a:gd name="T39" fmla="*/ 133 h 187"/>
                <a:gd name="T40" fmla="*/ 6 w 6"/>
                <a:gd name="T41" fmla="*/ 177 h 187"/>
                <a:gd name="T42" fmla="*/ 6 w 6"/>
                <a:gd name="T43" fmla="*/ 187 h 187"/>
                <a:gd name="T44" fmla="*/ 0 w 6"/>
                <a:gd name="T45" fmla="*/ 187 h 187"/>
                <a:gd name="T46" fmla="*/ 0 w 6"/>
                <a:gd name="T47" fmla="*/ 177 h 187"/>
                <a:gd name="T48" fmla="*/ 6 w 6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" h="187">
                  <a:moveTo>
                    <a:pt x="6" y="0"/>
                  </a:moveTo>
                  <a:lnTo>
                    <a:pt x="6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6" y="0"/>
                  </a:lnTo>
                  <a:close/>
                  <a:moveTo>
                    <a:pt x="6" y="44"/>
                  </a:moveTo>
                  <a:lnTo>
                    <a:pt x="6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6" y="44"/>
                  </a:lnTo>
                  <a:close/>
                  <a:moveTo>
                    <a:pt x="6" y="89"/>
                  </a:moveTo>
                  <a:lnTo>
                    <a:pt x="6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6" y="89"/>
                  </a:lnTo>
                  <a:close/>
                  <a:moveTo>
                    <a:pt x="6" y="133"/>
                  </a:moveTo>
                  <a:lnTo>
                    <a:pt x="6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6" y="133"/>
                  </a:lnTo>
                  <a:close/>
                  <a:moveTo>
                    <a:pt x="6" y="177"/>
                  </a:moveTo>
                  <a:lnTo>
                    <a:pt x="6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6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id="{803C1178-6AAE-4E17-B0E5-F0A4324D65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07113" y="3400425"/>
              <a:ext cx="11112" cy="296863"/>
            </a:xfrm>
            <a:custGeom>
              <a:avLst/>
              <a:gdLst>
                <a:gd name="T0" fmla="*/ 7 w 7"/>
                <a:gd name="T1" fmla="*/ 0 h 187"/>
                <a:gd name="T2" fmla="*/ 7 w 7"/>
                <a:gd name="T3" fmla="*/ 25 h 187"/>
                <a:gd name="T4" fmla="*/ 0 w 7"/>
                <a:gd name="T5" fmla="*/ 25 h 187"/>
                <a:gd name="T6" fmla="*/ 0 w 7"/>
                <a:gd name="T7" fmla="*/ 0 h 187"/>
                <a:gd name="T8" fmla="*/ 7 w 7"/>
                <a:gd name="T9" fmla="*/ 0 h 187"/>
                <a:gd name="T10" fmla="*/ 7 w 7"/>
                <a:gd name="T11" fmla="*/ 44 h 187"/>
                <a:gd name="T12" fmla="*/ 7 w 7"/>
                <a:gd name="T13" fmla="*/ 70 h 187"/>
                <a:gd name="T14" fmla="*/ 0 w 7"/>
                <a:gd name="T15" fmla="*/ 70 h 187"/>
                <a:gd name="T16" fmla="*/ 0 w 7"/>
                <a:gd name="T17" fmla="*/ 44 h 187"/>
                <a:gd name="T18" fmla="*/ 7 w 7"/>
                <a:gd name="T19" fmla="*/ 44 h 187"/>
                <a:gd name="T20" fmla="*/ 7 w 7"/>
                <a:gd name="T21" fmla="*/ 89 h 187"/>
                <a:gd name="T22" fmla="*/ 7 w 7"/>
                <a:gd name="T23" fmla="*/ 114 h 187"/>
                <a:gd name="T24" fmla="*/ 0 w 7"/>
                <a:gd name="T25" fmla="*/ 114 h 187"/>
                <a:gd name="T26" fmla="*/ 0 w 7"/>
                <a:gd name="T27" fmla="*/ 89 h 187"/>
                <a:gd name="T28" fmla="*/ 7 w 7"/>
                <a:gd name="T29" fmla="*/ 89 h 187"/>
                <a:gd name="T30" fmla="*/ 7 w 7"/>
                <a:gd name="T31" fmla="*/ 133 h 187"/>
                <a:gd name="T32" fmla="*/ 7 w 7"/>
                <a:gd name="T33" fmla="*/ 158 h 187"/>
                <a:gd name="T34" fmla="*/ 0 w 7"/>
                <a:gd name="T35" fmla="*/ 158 h 187"/>
                <a:gd name="T36" fmla="*/ 0 w 7"/>
                <a:gd name="T37" fmla="*/ 133 h 187"/>
                <a:gd name="T38" fmla="*/ 7 w 7"/>
                <a:gd name="T39" fmla="*/ 133 h 187"/>
                <a:gd name="T40" fmla="*/ 7 w 7"/>
                <a:gd name="T41" fmla="*/ 177 h 187"/>
                <a:gd name="T42" fmla="*/ 7 w 7"/>
                <a:gd name="T43" fmla="*/ 187 h 187"/>
                <a:gd name="T44" fmla="*/ 0 w 7"/>
                <a:gd name="T45" fmla="*/ 187 h 187"/>
                <a:gd name="T46" fmla="*/ 0 w 7"/>
                <a:gd name="T47" fmla="*/ 177 h 187"/>
                <a:gd name="T48" fmla="*/ 7 w 7"/>
                <a:gd name="T49" fmla="*/ 1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187">
                  <a:moveTo>
                    <a:pt x="7" y="0"/>
                  </a:moveTo>
                  <a:lnTo>
                    <a:pt x="7" y="25"/>
                  </a:lnTo>
                  <a:lnTo>
                    <a:pt x="0" y="25"/>
                  </a:lnTo>
                  <a:lnTo>
                    <a:pt x="0" y="0"/>
                  </a:lnTo>
                  <a:lnTo>
                    <a:pt x="7" y="0"/>
                  </a:lnTo>
                  <a:close/>
                  <a:moveTo>
                    <a:pt x="7" y="44"/>
                  </a:moveTo>
                  <a:lnTo>
                    <a:pt x="7" y="70"/>
                  </a:lnTo>
                  <a:lnTo>
                    <a:pt x="0" y="70"/>
                  </a:lnTo>
                  <a:lnTo>
                    <a:pt x="0" y="44"/>
                  </a:lnTo>
                  <a:lnTo>
                    <a:pt x="7" y="44"/>
                  </a:lnTo>
                  <a:close/>
                  <a:moveTo>
                    <a:pt x="7" y="89"/>
                  </a:moveTo>
                  <a:lnTo>
                    <a:pt x="7" y="114"/>
                  </a:lnTo>
                  <a:lnTo>
                    <a:pt x="0" y="114"/>
                  </a:lnTo>
                  <a:lnTo>
                    <a:pt x="0" y="89"/>
                  </a:lnTo>
                  <a:lnTo>
                    <a:pt x="7" y="89"/>
                  </a:lnTo>
                  <a:close/>
                  <a:moveTo>
                    <a:pt x="7" y="133"/>
                  </a:moveTo>
                  <a:lnTo>
                    <a:pt x="7" y="158"/>
                  </a:lnTo>
                  <a:lnTo>
                    <a:pt x="0" y="158"/>
                  </a:lnTo>
                  <a:lnTo>
                    <a:pt x="0" y="133"/>
                  </a:lnTo>
                  <a:lnTo>
                    <a:pt x="7" y="133"/>
                  </a:lnTo>
                  <a:close/>
                  <a:moveTo>
                    <a:pt x="7" y="177"/>
                  </a:moveTo>
                  <a:lnTo>
                    <a:pt x="7" y="187"/>
                  </a:lnTo>
                  <a:lnTo>
                    <a:pt x="0" y="187"/>
                  </a:lnTo>
                  <a:lnTo>
                    <a:pt x="0" y="177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4A7EBB"/>
            </a:solidFill>
            <a:ln w="0" cap="flat">
              <a:solidFill>
                <a:srgbClr val="4A7EB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D6E6A8BC-7998-45AB-90E4-C42C5C303A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4450" y="3556000"/>
              <a:ext cx="415925" cy="63500"/>
            </a:xfrm>
            <a:custGeom>
              <a:avLst/>
              <a:gdLst>
                <a:gd name="T0" fmla="*/ 0 w 262"/>
                <a:gd name="T1" fmla="*/ 17 h 40"/>
                <a:gd name="T2" fmla="*/ 203 w 262"/>
                <a:gd name="T3" fmla="*/ 17 h 40"/>
                <a:gd name="T4" fmla="*/ 203 w 262"/>
                <a:gd name="T5" fmla="*/ 23 h 40"/>
                <a:gd name="T6" fmla="*/ 0 w 262"/>
                <a:gd name="T7" fmla="*/ 23 h 40"/>
                <a:gd name="T8" fmla="*/ 0 w 262"/>
                <a:gd name="T9" fmla="*/ 17 h 40"/>
                <a:gd name="T10" fmla="*/ 196 w 262"/>
                <a:gd name="T11" fmla="*/ 0 h 40"/>
                <a:gd name="T12" fmla="*/ 262 w 262"/>
                <a:gd name="T13" fmla="*/ 20 h 40"/>
                <a:gd name="T14" fmla="*/ 196 w 262"/>
                <a:gd name="T15" fmla="*/ 40 h 40"/>
                <a:gd name="T16" fmla="*/ 196 w 262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40">
                  <a:moveTo>
                    <a:pt x="0" y="17"/>
                  </a:moveTo>
                  <a:lnTo>
                    <a:pt x="203" y="17"/>
                  </a:lnTo>
                  <a:lnTo>
                    <a:pt x="203" y="23"/>
                  </a:lnTo>
                  <a:lnTo>
                    <a:pt x="0" y="23"/>
                  </a:lnTo>
                  <a:lnTo>
                    <a:pt x="0" y="17"/>
                  </a:lnTo>
                  <a:close/>
                  <a:moveTo>
                    <a:pt x="196" y="0"/>
                  </a:moveTo>
                  <a:lnTo>
                    <a:pt x="262" y="20"/>
                  </a:lnTo>
                  <a:lnTo>
                    <a:pt x="196" y="4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D640BAA7-3D9A-47B9-A29A-55297249F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5871" y="3366803"/>
              <a:ext cx="19028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th-TH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Spray substrate with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th-TH" sz="14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developer</a:t>
              </a:r>
              <a:r>
                <a:rPr kumimoji="0" lang="th-TH" altLang="th-TH" sz="1400" b="0" i="0" u="none" strike="noStrike" cap="none" normalizeH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 </a:t>
              </a:r>
              <a:r>
                <a:rPr kumimoji="0" lang="en-US" altLang="th-TH" sz="1400" b="0" i="0" u="none" strike="noStrike" cap="none" normalizeH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solution</a:t>
              </a:r>
              <a:endParaRPr kumimoji="0" lang="th-TH" altLang="th-TH" sz="14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Kanit" panose="020B0604020202020204" charset="-34"/>
                <a:cs typeface="Kanit" panose="020B0604020202020204" charset="-34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38E552C-E53A-4552-928A-BB9F96C8BC23}"/>
              </a:ext>
            </a:extLst>
          </p:cNvPr>
          <p:cNvGrpSpPr/>
          <p:nvPr/>
        </p:nvGrpSpPr>
        <p:grpSpPr>
          <a:xfrm>
            <a:off x="4608960" y="4474162"/>
            <a:ext cx="2728913" cy="1651736"/>
            <a:chOff x="2928429" y="4379913"/>
            <a:chExt cx="2728913" cy="1651736"/>
          </a:xfrm>
        </p:grpSpPr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637B150D-7397-4660-B865-DBA26AA5D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338" y="4954588"/>
              <a:ext cx="1135062" cy="238125"/>
            </a:xfrm>
            <a:prstGeom prst="rect">
              <a:avLst/>
            </a:prstGeom>
            <a:solidFill>
              <a:srgbClr val="FCA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1C528E47-2CC4-430B-AA76-FF70E9656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338" y="5191125"/>
              <a:ext cx="1135062" cy="2365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C543956A-4891-482E-BE52-39813BB21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7975" y="4954588"/>
              <a:ext cx="317500" cy="238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BB919C3A-4633-4EFA-9F95-54D0BAACA2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1213" y="4379913"/>
              <a:ext cx="785812" cy="333375"/>
            </a:xfrm>
            <a:custGeom>
              <a:avLst/>
              <a:gdLst>
                <a:gd name="T0" fmla="*/ 495 w 495"/>
                <a:gd name="T1" fmla="*/ 7 h 210"/>
                <a:gd name="T2" fmla="*/ 56 w 495"/>
                <a:gd name="T3" fmla="*/ 185 h 210"/>
                <a:gd name="T4" fmla="*/ 54 w 495"/>
                <a:gd name="T5" fmla="*/ 179 h 210"/>
                <a:gd name="T6" fmla="*/ 492 w 495"/>
                <a:gd name="T7" fmla="*/ 0 h 210"/>
                <a:gd name="T8" fmla="*/ 495 w 495"/>
                <a:gd name="T9" fmla="*/ 7 h 210"/>
                <a:gd name="T10" fmla="*/ 74 w 495"/>
                <a:gd name="T11" fmla="*/ 210 h 210"/>
                <a:gd name="T12" fmla="*/ 0 w 495"/>
                <a:gd name="T13" fmla="*/ 204 h 210"/>
                <a:gd name="T14" fmla="*/ 49 w 495"/>
                <a:gd name="T15" fmla="*/ 149 h 210"/>
                <a:gd name="T16" fmla="*/ 74 w 495"/>
                <a:gd name="T17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210">
                  <a:moveTo>
                    <a:pt x="495" y="7"/>
                  </a:moveTo>
                  <a:lnTo>
                    <a:pt x="56" y="185"/>
                  </a:lnTo>
                  <a:lnTo>
                    <a:pt x="54" y="179"/>
                  </a:lnTo>
                  <a:lnTo>
                    <a:pt x="492" y="0"/>
                  </a:lnTo>
                  <a:lnTo>
                    <a:pt x="495" y="7"/>
                  </a:lnTo>
                  <a:close/>
                  <a:moveTo>
                    <a:pt x="74" y="210"/>
                  </a:moveTo>
                  <a:lnTo>
                    <a:pt x="0" y="204"/>
                  </a:lnTo>
                  <a:lnTo>
                    <a:pt x="49" y="149"/>
                  </a:lnTo>
                  <a:lnTo>
                    <a:pt x="74" y="210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67" name="Rectangle 65">
              <a:extLst>
                <a:ext uri="{FF2B5EF4-FFF2-40B4-BE49-F238E27FC236}">
                  <a16:creationId xmlns:a16="http://schemas.microsoft.com/office/drawing/2014/main" id="{518F6F74-09F4-422C-8135-05163DFED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429" y="5600762"/>
              <a:ext cx="272891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lphaLcParenR"/>
                <a:tabLst/>
              </a:pPr>
              <a:r>
                <a:rPr kumimoji="0" lang="en-US" altLang="th-TH" sz="1400" b="0" i="0" u="sng" strike="noStrike" cap="none" normalizeH="0" baseline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Positive</a:t>
              </a:r>
              <a:r>
                <a:rPr kumimoji="0" lang="en-US" altLang="th-TH" sz="1400" b="0" i="0" u="sng" strike="noStrike" cap="none" normalizeH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 resist</a:t>
              </a:r>
              <a:r>
                <a:rPr kumimoji="0" lang="en-US" altLang="th-TH" sz="1400" b="0" i="0" u="none" strike="noStrike" cap="none" normalizeH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, developer-</a:t>
              </a:r>
              <a:endParaRPr lang="en-US" altLang="th-TH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nit" panose="020B0604020202020204" charset="-34"/>
                <a:cs typeface="Kanit" panose="020B0604020202020204" charset="-34"/>
              </a:endParaRPr>
            </a:p>
            <a:p>
              <a:pPr marR="0" lvl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altLang="th-TH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solution r</a:t>
              </a:r>
              <a:r>
                <a:rPr kumimoji="0" lang="en-US" altLang="th-TH" sz="1400" b="0" i="0" u="none" strike="noStrike" cap="none" normalizeH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emoves exposed area</a:t>
              </a:r>
            </a:p>
          </p:txBody>
        </p:sp>
        <p:sp>
          <p:nvSpPr>
            <p:cNvPr id="68" name="Rectangle 66">
              <a:extLst>
                <a:ext uri="{FF2B5EF4-FFF2-40B4-BE49-F238E27FC236}">
                  <a16:creationId xmlns:a16="http://schemas.microsoft.com/office/drawing/2014/main" id="{B970E6CB-AC4B-4C66-899C-DAD95A83B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613" y="5564188"/>
              <a:ext cx="6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anit" panose="020B0604020202020204" charset="-34"/>
                <a:cs typeface="Kanit" panose="020B0604020202020204" charset="-34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F6556FD-7169-42BF-A0D5-D9D26164DF24}"/>
              </a:ext>
            </a:extLst>
          </p:cNvPr>
          <p:cNvGrpSpPr/>
          <p:nvPr/>
        </p:nvGrpSpPr>
        <p:grpSpPr>
          <a:xfrm>
            <a:off x="7531084" y="4474162"/>
            <a:ext cx="3027525" cy="1846925"/>
            <a:chOff x="5913627" y="4391025"/>
            <a:chExt cx="3027525" cy="1846925"/>
          </a:xfrm>
        </p:grpSpPr>
        <p:sp>
          <p:nvSpPr>
            <p:cNvPr id="70" name="Rectangle 61">
              <a:extLst>
                <a:ext uri="{FF2B5EF4-FFF2-40B4-BE49-F238E27FC236}">
                  <a16:creationId xmlns:a16="http://schemas.microsoft.com/office/drawing/2014/main" id="{1A5C85B7-CB0B-4B9A-A435-3F646D59A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9954" y="5191125"/>
              <a:ext cx="1135062" cy="23653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71" name="Rectangle 62">
              <a:extLst>
                <a:ext uri="{FF2B5EF4-FFF2-40B4-BE49-F238E27FC236}">
                  <a16:creationId xmlns:a16="http://schemas.microsoft.com/office/drawing/2014/main" id="{1E647C0D-4DD1-409F-AAC7-1D64F131F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8416" y="4954588"/>
              <a:ext cx="319087" cy="238125"/>
            </a:xfrm>
            <a:prstGeom prst="rect">
              <a:avLst/>
            </a:prstGeom>
            <a:solidFill>
              <a:srgbClr val="D996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72" name="Freeform 63">
              <a:extLst>
                <a:ext uri="{FF2B5EF4-FFF2-40B4-BE49-F238E27FC236}">
                  <a16:creationId xmlns:a16="http://schemas.microsoft.com/office/drawing/2014/main" id="{E23D5850-334B-4491-B248-5C1E2E92AB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0288" y="4391025"/>
              <a:ext cx="781050" cy="341313"/>
            </a:xfrm>
            <a:custGeom>
              <a:avLst/>
              <a:gdLst>
                <a:gd name="T0" fmla="*/ 3 w 492"/>
                <a:gd name="T1" fmla="*/ 0 h 215"/>
                <a:gd name="T2" fmla="*/ 439 w 492"/>
                <a:gd name="T3" fmla="*/ 184 h 215"/>
                <a:gd name="T4" fmla="*/ 436 w 492"/>
                <a:gd name="T5" fmla="*/ 190 h 215"/>
                <a:gd name="T6" fmla="*/ 0 w 492"/>
                <a:gd name="T7" fmla="*/ 6 h 215"/>
                <a:gd name="T8" fmla="*/ 3 w 492"/>
                <a:gd name="T9" fmla="*/ 0 h 215"/>
                <a:gd name="T10" fmla="*/ 444 w 492"/>
                <a:gd name="T11" fmla="*/ 154 h 215"/>
                <a:gd name="T12" fmla="*/ 492 w 492"/>
                <a:gd name="T13" fmla="*/ 210 h 215"/>
                <a:gd name="T14" fmla="*/ 419 w 492"/>
                <a:gd name="T15" fmla="*/ 215 h 215"/>
                <a:gd name="T16" fmla="*/ 444 w 492"/>
                <a:gd name="T17" fmla="*/ 15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2" h="215">
                  <a:moveTo>
                    <a:pt x="3" y="0"/>
                  </a:moveTo>
                  <a:lnTo>
                    <a:pt x="439" y="184"/>
                  </a:lnTo>
                  <a:lnTo>
                    <a:pt x="436" y="190"/>
                  </a:lnTo>
                  <a:lnTo>
                    <a:pt x="0" y="6"/>
                  </a:lnTo>
                  <a:lnTo>
                    <a:pt x="3" y="0"/>
                  </a:lnTo>
                  <a:close/>
                  <a:moveTo>
                    <a:pt x="444" y="154"/>
                  </a:moveTo>
                  <a:lnTo>
                    <a:pt x="492" y="210"/>
                  </a:lnTo>
                  <a:lnTo>
                    <a:pt x="419" y="215"/>
                  </a:lnTo>
                  <a:lnTo>
                    <a:pt x="444" y="154"/>
                  </a:lnTo>
                  <a:close/>
                </a:path>
              </a:pathLst>
            </a:custGeom>
            <a:solidFill>
              <a:srgbClr val="0070C0"/>
            </a:solidFill>
            <a:ln w="0" cap="flat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h-TH">
                <a:latin typeface="Kanit" panose="020B0604020202020204" charset="-34"/>
                <a:cs typeface="Kanit" panose="020B0604020202020204" charset="-34"/>
              </a:endParaRPr>
            </a:p>
          </p:txBody>
        </p:sp>
        <p:sp>
          <p:nvSpPr>
            <p:cNvPr id="73" name="Rectangle 73">
              <a:extLst>
                <a:ext uri="{FF2B5EF4-FFF2-40B4-BE49-F238E27FC236}">
                  <a16:creationId xmlns:a16="http://schemas.microsoft.com/office/drawing/2014/main" id="{CB37D17D-A476-4CCF-9841-0028EF90B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3627" y="5591619"/>
              <a:ext cx="302752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lvl="0" defTabSz="914400"/>
              <a:r>
                <a:rPr kumimoji="0" lang="th-TH" altLang="th-TH" sz="1400" b="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Kanit" panose="020B0604020202020204" charset="-34"/>
                  <a:cs typeface="Kanit" panose="020B0604020202020204" charset="-34"/>
                </a:rPr>
                <a:t>b)</a:t>
              </a:r>
              <a:r>
                <a:rPr lang="en-US" altLang="th-TH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 </a:t>
              </a:r>
              <a:r>
                <a:rPr lang="en-US" altLang="th-TH" sz="1400" u="sng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Negative resist</a:t>
              </a:r>
              <a:r>
                <a:rPr lang="en-US" altLang="th-TH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, developer-</a:t>
              </a:r>
            </a:p>
            <a:p>
              <a:pPr lvl="0" defTabSz="914400"/>
              <a:r>
                <a:rPr lang="en-US" altLang="th-TH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Kanit" panose="020B0604020202020204" charset="-34"/>
                  <a:cs typeface="Kanit" panose="020B0604020202020204" charset="-34"/>
                </a:rPr>
                <a:t>solution removes unexposed area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altLang="th-TH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anit" panose="020B0604020202020204" charset="-34"/>
                <a:cs typeface="Kanit" panose="020B0604020202020204" charset="-34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0D9B2-7DF4-4DAA-BAC2-85ECCB27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98EAC-E12D-4C1C-BE3E-DD206D80D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2731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D5738-F29F-4952-AD70-D1E746C1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BL6a: DXL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C9DA4C-40F8-4763-B187-F45C93A54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46</a:t>
            </a:fld>
            <a:endParaRPr lang="en-AU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B725DA8-6F68-4938-9314-01B6D08340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1440000"/>
            <a:ext cx="5781829" cy="1849200"/>
          </a:xfrm>
        </p:spPr>
        <p:txBody>
          <a:bodyPr/>
          <a:lstStyle/>
          <a:p>
            <a:pPr marL="28785" indent="0">
              <a:buNone/>
            </a:pPr>
            <a:r>
              <a:rPr lang="en-US" dirty="0">
                <a:solidFill>
                  <a:srgbClr val="00A3E0"/>
                </a:solidFill>
              </a:rPr>
              <a:t>Supporting Facilities</a:t>
            </a:r>
          </a:p>
          <a:p>
            <a:r>
              <a:rPr lang="en-US" sz="1600" dirty="0"/>
              <a:t>Class 100 clean room - e-beam lithography</a:t>
            </a:r>
          </a:p>
          <a:p>
            <a:r>
              <a:rPr lang="en-US" sz="1600" dirty="0"/>
              <a:t>Class 1,000 clean room - UV lithography</a:t>
            </a:r>
          </a:p>
          <a:p>
            <a:r>
              <a:rPr lang="en-US" sz="1600" dirty="0"/>
              <a:t>Class 10,000 clean room – thin film deposition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CDCC7B-EB37-4FF3-986B-883427D3D1A5}"/>
              </a:ext>
            </a:extLst>
          </p:cNvPr>
          <p:cNvSpPr txBox="1"/>
          <p:nvPr/>
        </p:nvSpPr>
        <p:spPr>
          <a:xfrm>
            <a:off x="6138305" y="2624520"/>
            <a:ext cx="4223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Kanit" panose="020B0604020202020204" charset="-34"/>
                <a:cs typeface="Kanit" panose="020B0604020202020204" charset="-34"/>
              </a:rPr>
              <a:t>Flexible humidity sensor on PET substrate</a:t>
            </a:r>
            <a:endParaRPr lang="th-TH" sz="1600" dirty="0">
              <a:solidFill>
                <a:srgbClr val="002060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4F9FF2-6A69-4EBE-B1AE-81CA60A91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437" y="750893"/>
            <a:ext cx="4239338" cy="1849200"/>
          </a:xfrm>
          <a:prstGeom prst="rect">
            <a:avLst/>
          </a:prstGeom>
        </p:spPr>
      </p:pic>
      <p:pic>
        <p:nvPicPr>
          <p:cNvPr id="9" name="รูปภาพ 4">
            <a:extLst>
              <a:ext uri="{FF2B5EF4-FFF2-40B4-BE49-F238E27FC236}">
                <a16:creationId xmlns:a16="http://schemas.microsoft.com/office/drawing/2014/main" id="{F982B264-ED21-49CC-A1CC-607F70ED99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96"/>
          <a:stretch/>
        </p:blipFill>
        <p:spPr>
          <a:xfrm>
            <a:off x="8149025" y="3758720"/>
            <a:ext cx="2565604" cy="1900888"/>
          </a:xfrm>
          <a:prstGeom prst="rect">
            <a:avLst/>
          </a:prstGeom>
        </p:spPr>
      </p:pic>
      <p:pic>
        <p:nvPicPr>
          <p:cNvPr id="10" name="รูปภาพ 41">
            <a:extLst>
              <a:ext uri="{FF2B5EF4-FFF2-40B4-BE49-F238E27FC236}">
                <a16:creationId xmlns:a16="http://schemas.microsoft.com/office/drawing/2014/main" id="{08798270-FA77-4004-ADE3-89E7CEFA35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9" t="5802" r="4795" b="2891"/>
          <a:stretch/>
        </p:blipFill>
        <p:spPr bwMode="auto">
          <a:xfrm>
            <a:off x="5679720" y="3854398"/>
            <a:ext cx="2317979" cy="172378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1E5F3BC1-0410-4065-B4A2-1B7671482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710" y="5720197"/>
            <a:ext cx="3068540" cy="55399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th-TH" sz="1600" dirty="0">
                <a:solidFill>
                  <a:srgbClr val="002060"/>
                </a:solidFill>
                <a:latin typeface="Kanit" charset="-34"/>
                <a:cs typeface="Kanit" charset="-34"/>
              </a:rPr>
              <a:t>Sensitivity of </a:t>
            </a:r>
            <a:r>
              <a:rPr lang="en-US" altLang="th-TH" sz="1600" dirty="0">
                <a:solidFill>
                  <a:srgbClr val="FF0000"/>
                </a:solidFill>
                <a:latin typeface="Kanit" charset="-34"/>
                <a:cs typeface="Kanit" charset="-34"/>
              </a:rPr>
              <a:t>0.027 pF/%RH </a:t>
            </a:r>
          </a:p>
          <a:p>
            <a:pPr algn="ctr"/>
            <a:r>
              <a:rPr lang="en-US" altLang="th-TH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Kanit" charset="-34"/>
                <a:cs typeface="Kanit" charset="-34"/>
              </a:rPr>
              <a:t>(wearable device and packaging)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19522A-98CC-4773-B8C5-DFF9DAF7D2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41" y="4000306"/>
            <a:ext cx="2036181" cy="27149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90E9DA-0866-4F5A-A833-7DA65A457E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99" y="4002887"/>
            <a:ext cx="2034244" cy="27123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418E4-91A1-478F-8B68-544C2A875AE2}"/>
              </a:ext>
            </a:extLst>
          </p:cNvPr>
          <p:cNvSpPr txBox="1"/>
          <p:nvPr/>
        </p:nvSpPr>
        <p:spPr>
          <a:xfrm>
            <a:off x="6189245" y="3196038"/>
            <a:ext cx="4223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Kanit" panose="020B0604020202020204" charset="-34"/>
                <a:cs typeface="Kanit" panose="020B0604020202020204" charset="-34"/>
              </a:rPr>
              <a:t>Flexible microhotplate on PET substrate</a:t>
            </a:r>
            <a:endParaRPr lang="th-TH" sz="1600" dirty="0">
              <a:solidFill>
                <a:srgbClr val="002060"/>
              </a:solidFill>
              <a:latin typeface="Kanit" panose="020B0604020202020204" charset="-34"/>
              <a:cs typeface="Kanit" panose="020B0604020202020204" charset="-34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4CB414-C92C-4402-94CA-61F90ECBC2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111" y="3066366"/>
            <a:ext cx="2101419" cy="15760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71FECF4-CE5B-46AD-861E-922CEA8666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864" y="3097716"/>
            <a:ext cx="1171109" cy="7643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D7AE5B0-0374-4339-9486-4F46A5E310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9299" y="3097715"/>
            <a:ext cx="732518" cy="76430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5B727-FC53-434F-BA5C-270BB4F1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13427-50CF-43B1-9369-ECE81E901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149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3EC9D-F5CA-408F-ADB7-1BC584038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BL6b: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µ-</a:t>
            </a:r>
            <a:r>
              <a:rPr lang="en-US" dirty="0"/>
              <a:t>XRF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A2298-4D72-40E4-AC66-6CDB14EE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47</a:t>
            </a:fld>
            <a:endParaRPr lang="en-AU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E33386-E970-45EF-A52B-8395C266C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66189"/>
              </p:ext>
            </p:extLst>
          </p:nvPr>
        </p:nvGraphicFramePr>
        <p:xfrm>
          <a:off x="648000" y="1397330"/>
          <a:ext cx="5400000" cy="243332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Bending magnet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White beam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2 - 10 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100 × 100 µm2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µ-XRF and Imaging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Detector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Si(PIN) detector with energy resolution of 160 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80515"/>
                  </a:ext>
                </a:extLst>
              </a:tr>
            </a:tbl>
          </a:graphicData>
        </a:graphic>
      </p:graphicFrame>
      <p:pic>
        <p:nvPicPr>
          <p:cNvPr id="7" name="Picture 6" descr="A picture containing indoor, object&#10;&#10;Description generated with high confidence">
            <a:extLst>
              <a:ext uri="{FF2B5EF4-FFF2-40B4-BE49-F238E27FC236}">
                <a16:creationId xmlns:a16="http://schemas.microsoft.com/office/drawing/2014/main" id="{8CD8DD33-FEC2-42A5-B35B-B3ED422D4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27" y="903283"/>
            <a:ext cx="4533373" cy="3421414"/>
          </a:xfrm>
          <a:prstGeom prst="rect">
            <a:avLst/>
          </a:prstGeom>
        </p:spPr>
      </p:pic>
      <p:pic>
        <p:nvPicPr>
          <p:cNvPr id="9" name="Picture 8" descr="A picture containing device&#10;&#10;Description generated with very high confidence">
            <a:extLst>
              <a:ext uri="{FF2B5EF4-FFF2-40B4-BE49-F238E27FC236}">
                <a16:creationId xmlns:a16="http://schemas.microsoft.com/office/drawing/2014/main" id="{421465F6-3ED9-4372-B671-CF6121F7A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831" y="4818536"/>
            <a:ext cx="6858000" cy="156362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7331-4E59-4BAD-90FC-D24824A89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413C16-D4D4-4798-AA0C-A8FD440DE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78441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A65A-6263-4B9C-B239-00B4878EA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BL7.2W:MX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7E2329-5300-4217-BE31-DF965EA10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48</a:t>
            </a:fld>
            <a:endParaRPr lang="en-AU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930E114-0F82-4BEB-AA5C-0E5C34107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910040"/>
              </p:ext>
            </p:extLst>
          </p:nvPr>
        </p:nvGraphicFramePr>
        <p:xfrm>
          <a:off x="5442294" y="1657630"/>
          <a:ext cx="5400000" cy="359156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6.4T SWLS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DCM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7-18 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Flux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 x 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9 </a:t>
                      </a:r>
                      <a:r>
                        <a:rPr lang="en-US" sz="1600" baseline="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phs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/s at  8keV</a:t>
                      </a:r>
                      <a:endParaRPr lang="en-AU" sz="1600" baseline="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2.5 × 1.5 mm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MacromolecularX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-ray Crystallography 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  <a:tr h="23212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Detector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marCCD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SX165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155684"/>
                  </a:ext>
                </a:extLst>
              </a:tr>
              <a:tr h="23212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Sample Environment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100K with Oxford 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Cryosystems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: 700 series 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cryostream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nitrogen cooler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80515"/>
                  </a:ext>
                </a:extLst>
              </a:tr>
            </a:tbl>
          </a:graphicData>
        </a:graphic>
      </p:graphicFrame>
      <p:pic>
        <p:nvPicPr>
          <p:cNvPr id="6" name="Picture 5" descr="An office building&#10;&#10;Description generated with high confidence">
            <a:extLst>
              <a:ext uri="{FF2B5EF4-FFF2-40B4-BE49-F238E27FC236}">
                <a16:creationId xmlns:a16="http://schemas.microsoft.com/office/drawing/2014/main" id="{605E8B29-154F-48FB-889D-528FF4889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68" y="1843716"/>
            <a:ext cx="5024273" cy="377538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8B142D-6B0B-45F9-B62E-3705A41BC1D2}"/>
              </a:ext>
            </a:extLst>
          </p:cNvPr>
          <p:cNvSpPr/>
          <p:nvPr/>
        </p:nvSpPr>
        <p:spPr>
          <a:xfrm>
            <a:off x="2757714" y="4705630"/>
            <a:ext cx="2439927" cy="913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461D54B-5D76-4DF8-AE52-9B9B300050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42294" y="5542938"/>
            <a:ext cx="5400000" cy="1039313"/>
          </a:xfrm>
        </p:spPr>
        <p:txBody>
          <a:bodyPr>
            <a:normAutofit/>
          </a:bodyPr>
          <a:lstStyle/>
          <a:p>
            <a:pPr marL="28785" indent="0">
              <a:buNone/>
            </a:pPr>
            <a:r>
              <a:rPr lang="en-US" dirty="0">
                <a:solidFill>
                  <a:srgbClr val="00A3E0"/>
                </a:solidFill>
              </a:rPr>
              <a:t>Supporting Facilities</a:t>
            </a:r>
            <a:endParaRPr lang="en-US" dirty="0"/>
          </a:p>
          <a:p>
            <a:r>
              <a:rPr lang="en-US" dirty="0" err="1"/>
              <a:t>Protien</a:t>
            </a:r>
            <a:r>
              <a:rPr lang="en-US" dirty="0"/>
              <a:t> </a:t>
            </a:r>
            <a:r>
              <a:rPr lang="en-US" dirty="0" err="1"/>
              <a:t>Crytalization</a:t>
            </a:r>
            <a:r>
              <a:rPr lang="en-US" dirty="0"/>
              <a:t> Lab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3AC0D-CB91-4F8B-B611-AF9E3490A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2623F-60E3-4AFE-BFCE-26E1B098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68879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E0940-2DF5-426F-96E6-2453D6426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BL8: XAS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CE9F75-FA80-4FFC-8B2A-92B171F45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49</a:t>
            </a:fld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058565-7621-4ED5-9DD9-E7C92CE1C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885" y="1397330"/>
            <a:ext cx="3927331" cy="2953796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32E3D3E-20B5-4518-90E0-1032CA76DF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574211"/>
              </p:ext>
            </p:extLst>
          </p:nvPr>
        </p:nvGraphicFramePr>
        <p:xfrm>
          <a:off x="648000" y="1397330"/>
          <a:ext cx="5400000" cy="2773680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59372639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6924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Source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Bending magnet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Monochromator type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DCM </a:t>
                      </a:r>
                      <a:r>
                        <a:rPr lang="en-US" sz="14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with </a:t>
                      </a:r>
                    </a:p>
                    <a:p>
                      <a:r>
                        <a:rPr lang="en-US" sz="14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KTP(011), </a:t>
                      </a:r>
                      <a:r>
                        <a:rPr lang="en-US" sz="14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IsSb</a:t>
                      </a:r>
                      <a:r>
                        <a:rPr lang="en-US" sz="14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(111), Si(111) and Ge(220)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Photon energy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1.2 - 13 keV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7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Energy resolution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1x10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-4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to 3x10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-4</a:t>
                      </a:r>
                      <a:endParaRPr lang="en-AU" sz="1600" baseline="300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Flux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1x10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8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 - 1x10</a:t>
                      </a:r>
                      <a:r>
                        <a:rPr lang="en-US" sz="1600" baseline="300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10 </a:t>
                      </a:r>
                      <a:r>
                        <a:rPr lang="en-US" sz="1600" baseline="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phs</a:t>
                      </a:r>
                      <a:r>
                        <a:rPr lang="en-US" sz="1600" baseline="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/s/100mA</a:t>
                      </a:r>
                      <a:endParaRPr lang="en-AU" sz="1600" baseline="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2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Beam size (</a:t>
                      </a:r>
                      <a:r>
                        <a:rPr lang="en-US" sz="1600" dirty="0" err="1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HxV</a:t>
                      </a:r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)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7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dirty="0">
                          <a:effectLst/>
                          <a:latin typeface="Kanit" panose="00000500000000000000" pitchFamily="2" charset="-34"/>
                          <a:ea typeface="Calibri" panose="020F0502020204030204" pitchFamily="34" charset="0"/>
                          <a:cs typeface="Kanit" panose="00000500000000000000" pitchFamily="2" charset="-34"/>
                        </a:rPr>
                        <a:t>13 × 2 mm</a:t>
                      </a:r>
                      <a:r>
                        <a:rPr lang="en-AU" sz="1600" baseline="30000" dirty="0">
                          <a:effectLst/>
                          <a:latin typeface="Kanit" panose="00000500000000000000" pitchFamily="2" charset="-34"/>
                          <a:ea typeface="Calibri" panose="020F0502020204030204" pitchFamily="34" charset="0"/>
                          <a:cs typeface="Kanit" panose="00000500000000000000" pitchFamily="2" charset="-34"/>
                        </a:rPr>
                        <a:t>2</a:t>
                      </a:r>
                      <a:endParaRPr lang="en-AU" sz="1600" dirty="0">
                        <a:effectLst/>
                        <a:latin typeface="Kanit" panose="00000500000000000000" pitchFamily="2" charset="-34"/>
                        <a:ea typeface="Calibri" panose="020F0502020204030204" pitchFamily="34" charset="0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9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Technique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nit" panose="00000500000000000000" pitchFamily="2" charset="-34"/>
                          <a:cs typeface="Kanit" panose="00000500000000000000" pitchFamily="2" charset="-34"/>
                        </a:rPr>
                        <a:t>XAS &amp; XRF</a:t>
                      </a:r>
                      <a:endParaRPr lang="en-AU" sz="1600" dirty="0">
                        <a:latin typeface="Kanit" panose="00000500000000000000" pitchFamily="2" charset="-34"/>
                        <a:cs typeface="Kanit" panose="00000500000000000000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22346"/>
                  </a:ext>
                </a:extLst>
              </a:tr>
            </a:tbl>
          </a:graphicData>
        </a:graphic>
      </p:graphicFrame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76745E8-6A77-42E5-A0B7-086909B4F5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000" y="4789714"/>
            <a:ext cx="5400000" cy="1690285"/>
          </a:xfrm>
        </p:spPr>
        <p:txBody>
          <a:bodyPr>
            <a:normAutofit/>
          </a:bodyPr>
          <a:lstStyle/>
          <a:p>
            <a:pPr marL="28785" indent="0">
              <a:buNone/>
            </a:pPr>
            <a:r>
              <a:rPr lang="en-US" dirty="0">
                <a:solidFill>
                  <a:srgbClr val="00A3E0"/>
                </a:solidFill>
              </a:rPr>
              <a:t>Supporting Facilities</a:t>
            </a:r>
          </a:p>
          <a:p>
            <a:r>
              <a:rPr lang="en-US" dirty="0"/>
              <a:t>Ionization Chamber</a:t>
            </a:r>
          </a:p>
          <a:p>
            <a:r>
              <a:rPr lang="en-US" dirty="0"/>
              <a:t>Si drift detector (4 channel)</a:t>
            </a:r>
          </a:p>
          <a:p>
            <a:r>
              <a:rPr lang="en-US" dirty="0"/>
              <a:t>13 element Ge detector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A2277-D31F-4E6E-8D3F-6E8673420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8047C-ABFB-4F84-9F27-4394CE11A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42162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43A5-05F8-46BC-857A-F620F283A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BL5.3: XPS (SUT-NANOTEC-SLRI)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902E0A-AC37-494B-A23E-3C8CCA7D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57D3BC-FC9B-4E37-A406-4412D0B9D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FD388-55A4-41C1-85D8-4FBAA4B1F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50</a:t>
            </a:fld>
            <a:endParaRPr lang="en-AU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E4629FA-8449-4E66-B779-5514CC75A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30175" y="1965816"/>
            <a:ext cx="6313516" cy="354953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FB838-7844-4C25-90B5-D350E4217D0B}"/>
              </a:ext>
            </a:extLst>
          </p:cNvPr>
          <p:cNvSpPr txBox="1"/>
          <p:nvPr/>
        </p:nvSpPr>
        <p:spPr>
          <a:xfrm>
            <a:off x="1102610" y="5515351"/>
            <a:ext cx="8568647" cy="74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lnSpc>
                <a:spcPct val="120000"/>
              </a:lnSpc>
              <a:tabLst>
                <a:tab pos="2955925" algn="l"/>
              </a:tabLst>
            </a:pP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PHI 5000 VersaProbe II Scanning XPS Microprobe</a:t>
            </a:r>
          </a:p>
          <a:p>
            <a:pPr algn="ctr" defTabSz="914400">
              <a:lnSpc>
                <a:spcPct val="120000"/>
              </a:lnSpc>
              <a:tabLst>
                <a:tab pos="2955925" algn="l"/>
              </a:tabLst>
            </a:pP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Contact: Dr Narong Chanlek (</a:t>
            </a: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  <a:hlinkClick r:id="rId3"/>
              </a:rPr>
              <a:t>narong@slri.or.th</a:t>
            </a:r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242E5-7E2C-4D81-BB64-96858CF78D02}"/>
              </a:ext>
            </a:extLst>
          </p:cNvPr>
          <p:cNvSpPr txBox="1"/>
          <p:nvPr/>
        </p:nvSpPr>
        <p:spPr>
          <a:xfrm>
            <a:off x="708917" y="1410213"/>
            <a:ext cx="953441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lnSpc>
                <a:spcPct val="120000"/>
              </a:lnSpc>
              <a:tabLst>
                <a:tab pos="2955925" algn="l"/>
              </a:tabLst>
            </a:pPr>
            <a:r>
              <a:rPr lang="it-IT" sz="2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The end station for </a:t>
            </a:r>
            <a:r>
              <a:rPr lang="en-US" sz="2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coming up</a:t>
            </a:r>
            <a:r>
              <a:rPr lang="it-IT" sz="20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 beamline</a:t>
            </a:r>
          </a:p>
        </p:txBody>
      </p:sp>
    </p:spTree>
    <p:extLst>
      <p:ext uri="{BB962C8B-B14F-4D97-AF65-F5344CB8AC3E}">
        <p14:creationId xmlns:p14="http://schemas.microsoft.com/office/powerpoint/2010/main" val="40079725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63E72E75-7F04-429A-85F7-060894705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Thailand 3.0 GeV Synchrotron Light Source  </a:t>
            </a:r>
            <a:endParaRPr lang="en-A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371561-6458-42BF-9373-6056393BF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51</a:t>
            </a:fld>
            <a:endParaRPr lang="en-AU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1CA1B5F-A197-4DB4-B537-793D3AC7AA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49597" y="1807136"/>
            <a:ext cx="4466065" cy="3999567"/>
          </a:xfrm>
        </p:spPr>
        <p:txBody>
          <a:bodyPr anchor="t">
            <a:normAutofit/>
          </a:bodyPr>
          <a:lstStyle/>
          <a:p>
            <a:r>
              <a:rPr lang="en-US" sz="1600" dirty="0"/>
              <a:t>The project is during submission for drafting the 13</a:t>
            </a:r>
            <a:r>
              <a:rPr lang="en-US" sz="1600" baseline="30000" dirty="0"/>
              <a:t>th</a:t>
            </a:r>
            <a:r>
              <a:rPr lang="en-US" sz="1600" dirty="0"/>
              <a:t> national economic and social development plan (2022-2026)</a:t>
            </a:r>
          </a:p>
          <a:p>
            <a:r>
              <a:rPr lang="en-US" sz="1600" dirty="0"/>
              <a:t>The detail design reports have deadline on Sep 2019</a:t>
            </a:r>
          </a:p>
          <a:p>
            <a:r>
              <a:rPr lang="en-US" sz="1600" dirty="0"/>
              <a:t>7 beamlines will be construct in the 1</a:t>
            </a:r>
            <a:r>
              <a:rPr lang="en-US" sz="1600" baseline="30000" dirty="0"/>
              <a:t>st</a:t>
            </a:r>
            <a:r>
              <a:rPr lang="en-US" sz="1600" dirty="0"/>
              <a:t> phase</a:t>
            </a:r>
          </a:p>
          <a:p>
            <a:endParaRPr lang="en-AU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CB944A-A24C-414F-BD1B-2E6AAC80701C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807133"/>
            <a:ext cx="6549598" cy="3999570"/>
            <a:chOff x="-401699" y="1380076"/>
            <a:chExt cx="9000004" cy="549594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9B0214-8480-42E2-ABB0-512F604031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401699" y="1380080"/>
              <a:ext cx="9000004" cy="549594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09919FC-CD3E-4D9C-BB14-247D6E245A8F}"/>
                </a:ext>
              </a:extLst>
            </p:cNvPr>
            <p:cNvSpPr/>
            <p:nvPr/>
          </p:nvSpPr>
          <p:spPr>
            <a:xfrm>
              <a:off x="5507832" y="4487171"/>
              <a:ext cx="2912270" cy="1342149"/>
            </a:xfrm>
            <a:prstGeom prst="rect">
              <a:avLst/>
            </a:prstGeom>
            <a:solidFill>
              <a:srgbClr val="7D9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65D8909-30CD-4CB9-A23A-D99149D2ED8D}"/>
                </a:ext>
              </a:extLst>
            </p:cNvPr>
            <p:cNvSpPr/>
            <p:nvPr/>
          </p:nvSpPr>
          <p:spPr>
            <a:xfrm>
              <a:off x="7486649" y="1380076"/>
              <a:ext cx="1111651" cy="134400"/>
            </a:xfrm>
            <a:prstGeom prst="rect">
              <a:avLst/>
            </a:prstGeom>
            <a:solidFill>
              <a:srgbClr val="7D9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40" name="Picture 39" descr="A picture containing snow&#10;&#10;Description generated with very high confidence">
            <a:extLst>
              <a:ext uri="{FF2B5EF4-FFF2-40B4-BE49-F238E27FC236}">
                <a16:creationId xmlns:a16="http://schemas.microsoft.com/office/drawing/2014/main" id="{16A38050-AF25-40D5-9536-CEEF633C0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737" y="3671887"/>
            <a:ext cx="4259263" cy="239583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89DB75-017A-415E-8146-E005DFFE4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71AE5-0D17-4463-93AA-07D73FF8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174303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BF92D-D534-4067-8B2C-46730EB86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Thailand 3.0 GeV Synchrotron Light Source 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D1B672-0D26-4A7E-8105-3659C3D45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E55F3A-0351-4312-9BFF-CED4F51E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ADFFEE-4C65-4DBE-8BE2-8E77D0FEF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52</a:t>
            </a:fld>
            <a:endParaRPr lang="en-AU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82F3812-C37D-427D-BBFB-4853F79AE3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81675" y="1692890"/>
            <a:ext cx="4586325" cy="4555683"/>
          </a:xfrm>
        </p:spPr>
        <p:txBody>
          <a:bodyPr>
            <a:normAutofit/>
          </a:bodyPr>
          <a:lstStyle/>
          <a:p>
            <a:pPr marL="28785" indent="0">
              <a:buNone/>
            </a:pPr>
            <a:r>
              <a:rPr lang="en-US" dirty="0">
                <a:solidFill>
                  <a:srgbClr val="00A3E0"/>
                </a:solidFill>
              </a:rPr>
              <a:t>Storage Ring</a:t>
            </a:r>
          </a:p>
          <a:p>
            <a:r>
              <a:rPr lang="en-US" sz="1400" dirty="0"/>
              <a:t>Beam emittance &lt; 1.0 </a:t>
            </a:r>
            <a:r>
              <a:rPr lang="en-US" sz="1400" dirty="0" err="1"/>
              <a:t>nm•rad</a:t>
            </a:r>
            <a:r>
              <a:rPr lang="en-US" sz="1400" dirty="0"/>
              <a:t> at beam current of 300 mA</a:t>
            </a:r>
          </a:p>
          <a:p>
            <a:r>
              <a:rPr lang="en-US" sz="1400" dirty="0"/>
              <a:t>Storage ring circumstance 321.3m by 14 cells of DTBA lattice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rgbClr val="00A3E0"/>
                </a:solidFill>
              </a:rPr>
              <a:t>Beamline in 1</a:t>
            </a:r>
            <a:r>
              <a:rPr lang="en-US" baseline="30000" dirty="0">
                <a:solidFill>
                  <a:srgbClr val="00A3E0"/>
                </a:solidFill>
              </a:rPr>
              <a:t>st</a:t>
            </a:r>
            <a:r>
              <a:rPr lang="en-US" dirty="0">
                <a:solidFill>
                  <a:srgbClr val="00A3E0"/>
                </a:solidFill>
              </a:rPr>
              <a:t> Phase</a:t>
            </a:r>
            <a:endParaRPr lang="th-TH" dirty="0">
              <a:solidFill>
                <a:srgbClr val="00A3E0"/>
              </a:solidFill>
            </a:endParaRPr>
          </a:p>
          <a:p>
            <a:r>
              <a:rPr lang="en-US" sz="1400" dirty="0"/>
              <a:t>High Resolution Soft X-ray Spectroscopy </a:t>
            </a:r>
            <a:endParaRPr lang="th-TH" sz="1400" dirty="0"/>
          </a:p>
          <a:p>
            <a:r>
              <a:rPr lang="en-AU" sz="1400" dirty="0"/>
              <a:t>Tender X-ray absorption spectroscopy</a:t>
            </a:r>
          </a:p>
          <a:p>
            <a:r>
              <a:rPr lang="en-AU" sz="1400" dirty="0"/>
              <a:t>Hard X-ray absorption spectroscopy</a:t>
            </a:r>
          </a:p>
          <a:p>
            <a:r>
              <a:rPr lang="en-AU" sz="1400" dirty="0"/>
              <a:t>Small and Wide Angle X-ray scattering</a:t>
            </a:r>
          </a:p>
          <a:p>
            <a:r>
              <a:rPr lang="en-AU" sz="1400" dirty="0"/>
              <a:t>High resolution X-ray diffraction</a:t>
            </a:r>
          </a:p>
          <a:p>
            <a:r>
              <a:rPr lang="en-AU" sz="1400" dirty="0"/>
              <a:t>Macromolecular crystallography</a:t>
            </a:r>
          </a:p>
          <a:p>
            <a:r>
              <a:rPr lang="en-AU" sz="1400" dirty="0"/>
              <a:t>X-ray microtomography</a:t>
            </a:r>
            <a:endParaRPr lang="en-AU" sz="16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1408880-281A-4441-8FA3-2BCDCAAD9016}"/>
              </a:ext>
            </a:extLst>
          </p:cNvPr>
          <p:cNvGrpSpPr>
            <a:grpSpLocks noChangeAspect="1"/>
          </p:cNvGrpSpPr>
          <p:nvPr/>
        </p:nvGrpSpPr>
        <p:grpSpPr>
          <a:xfrm>
            <a:off x="1082247" y="1797070"/>
            <a:ext cx="2525001" cy="4689909"/>
            <a:chOff x="2646375" y="1330412"/>
            <a:chExt cx="2760663" cy="5127625"/>
          </a:xfrm>
        </p:grpSpPr>
        <p:grpSp>
          <p:nvGrpSpPr>
            <p:cNvPr id="17" name="Group 4">
              <a:extLst>
                <a:ext uri="{FF2B5EF4-FFF2-40B4-BE49-F238E27FC236}">
                  <a16:creationId xmlns:a16="http://schemas.microsoft.com/office/drawing/2014/main" id="{B548F6D4-FC49-4591-A1E7-191CDAB814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6375" y="1330412"/>
              <a:ext cx="2760663" cy="5127625"/>
              <a:chOff x="542" y="785"/>
              <a:chExt cx="1739" cy="3230"/>
            </a:xfrm>
          </p:grpSpPr>
          <p:sp>
            <p:nvSpPr>
              <p:cNvPr id="22" name="Freeform 10">
                <a:extLst>
                  <a:ext uri="{FF2B5EF4-FFF2-40B4-BE49-F238E27FC236}">
                    <a16:creationId xmlns:a16="http://schemas.microsoft.com/office/drawing/2014/main" id="{8E980543-BA20-4335-B73A-C3068E2E4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" y="785"/>
                <a:ext cx="1739" cy="3230"/>
              </a:xfrm>
              <a:custGeom>
                <a:avLst/>
                <a:gdLst>
                  <a:gd name="T0" fmla="*/ 0 w 8694"/>
                  <a:gd name="T1" fmla="*/ 429443341 h 16152"/>
                  <a:gd name="T2" fmla="*/ 36798340 w 8694"/>
                  <a:gd name="T3" fmla="*/ 429443341 h 16152"/>
                  <a:gd name="T4" fmla="*/ 92248110 w 8694"/>
                  <a:gd name="T5" fmla="*/ 429443341 h 16152"/>
                  <a:gd name="T6" fmla="*/ 110395290 w 8694"/>
                  <a:gd name="T7" fmla="*/ 429443341 h 16152"/>
                  <a:gd name="T8" fmla="*/ 152234886 w 8694"/>
                  <a:gd name="T9" fmla="*/ 429443341 h 16152"/>
                  <a:gd name="T10" fmla="*/ 189033163 w 8694"/>
                  <a:gd name="T11" fmla="*/ 429443341 h 16152"/>
                  <a:gd name="T12" fmla="*/ 230368535 w 8694"/>
                  <a:gd name="T13" fmla="*/ 429443341 h 16152"/>
                  <a:gd name="T14" fmla="*/ 267167118 w 8694"/>
                  <a:gd name="T15" fmla="*/ 429443341 h 16152"/>
                  <a:gd name="T16" fmla="*/ 299428862 w 8694"/>
                  <a:gd name="T17" fmla="*/ 429443341 h 16152"/>
                  <a:gd name="T18" fmla="*/ 309006408 w 8694"/>
                  <a:gd name="T19" fmla="*/ 429443341 h 16152"/>
                  <a:gd name="T20" fmla="*/ 294891818 w 8694"/>
                  <a:gd name="T21" fmla="*/ 429443341 h 16152"/>
                  <a:gd name="T22" fmla="*/ 281281708 w 8694"/>
                  <a:gd name="T23" fmla="*/ 429443341 h 16152"/>
                  <a:gd name="T24" fmla="*/ 322616927 w 8694"/>
                  <a:gd name="T25" fmla="*/ 429443341 h 16152"/>
                  <a:gd name="T26" fmla="*/ 350341626 w 8694"/>
                  <a:gd name="T27" fmla="*/ 429443341 h 16152"/>
                  <a:gd name="T28" fmla="*/ 363952145 w 8694"/>
                  <a:gd name="T29" fmla="*/ 429443341 h 16152"/>
                  <a:gd name="T30" fmla="*/ 373529691 w 8694"/>
                  <a:gd name="T31" fmla="*/ 429443341 h 16152"/>
                  <a:gd name="T32" fmla="*/ 387140415 w 8694"/>
                  <a:gd name="T33" fmla="*/ 429443341 h 16152"/>
                  <a:gd name="T34" fmla="*/ 387140415 w 8694"/>
                  <a:gd name="T35" fmla="*/ 429443341 h 16152"/>
                  <a:gd name="T36" fmla="*/ 429545836 w 8694"/>
                  <a:gd name="T37" fmla="*/ 429443341 h 16152"/>
                  <a:gd name="T38" fmla="*/ 429545836 w 8694"/>
                  <a:gd name="T39" fmla="*/ 429443341 h 16152"/>
                  <a:gd name="T40" fmla="*/ 429545836 w 8694"/>
                  <a:gd name="T41" fmla="*/ 429443341 h 16152"/>
                  <a:gd name="T42" fmla="*/ 429545836 w 8694"/>
                  <a:gd name="T43" fmla="*/ 429443341 h 16152"/>
                  <a:gd name="T44" fmla="*/ 429545836 w 8694"/>
                  <a:gd name="T45" fmla="*/ 429443341 h 16152"/>
                  <a:gd name="T46" fmla="*/ 429545836 w 8694"/>
                  <a:gd name="T47" fmla="*/ 429443341 h 16152"/>
                  <a:gd name="T48" fmla="*/ 429545836 w 8694"/>
                  <a:gd name="T49" fmla="*/ 429443341 h 16152"/>
                  <a:gd name="T50" fmla="*/ 410328479 w 8694"/>
                  <a:gd name="T51" fmla="*/ 429443341 h 16152"/>
                  <a:gd name="T52" fmla="*/ 373529691 w 8694"/>
                  <a:gd name="T53" fmla="*/ 429443341 h 16152"/>
                  <a:gd name="T54" fmla="*/ 345804991 w 8694"/>
                  <a:gd name="T55" fmla="*/ 429443341 h 16152"/>
                  <a:gd name="T56" fmla="*/ 345804991 w 8694"/>
                  <a:gd name="T57" fmla="*/ 429443341 h 16152"/>
                  <a:gd name="T58" fmla="*/ 336227241 w 8694"/>
                  <a:gd name="T59" fmla="*/ 429443341 h 16152"/>
                  <a:gd name="T60" fmla="*/ 327153562 w 8694"/>
                  <a:gd name="T61" fmla="*/ 429443341 h 16152"/>
                  <a:gd name="T62" fmla="*/ 318079882 w 8694"/>
                  <a:gd name="T63" fmla="*/ 429443341 h 16152"/>
                  <a:gd name="T64" fmla="*/ 115436200 w 8694"/>
                  <a:gd name="T65" fmla="*/ 429443341 h 16152"/>
                  <a:gd name="T66" fmla="*/ 429545836 w 8694"/>
                  <a:gd name="T67" fmla="*/ 429443341 h 16152"/>
                  <a:gd name="T68" fmla="*/ 264142490 w 8694"/>
                  <a:gd name="T69" fmla="*/ 429443341 h 16152"/>
                  <a:gd name="T70" fmla="*/ 118965001 w 8694"/>
                  <a:gd name="T71" fmla="*/ 429443341 h 16152"/>
                  <a:gd name="T72" fmla="*/ 429545836 w 8694"/>
                  <a:gd name="T73" fmla="*/ 429443341 h 16152"/>
                  <a:gd name="T74" fmla="*/ 429545836 w 8694"/>
                  <a:gd name="T75" fmla="*/ 429443341 h 16152"/>
                  <a:gd name="T76" fmla="*/ 429545836 w 8694"/>
                  <a:gd name="T77" fmla="*/ 429443341 h 16152"/>
                  <a:gd name="T78" fmla="*/ 429545836 w 8694"/>
                  <a:gd name="T79" fmla="*/ 429443341 h 16152"/>
                  <a:gd name="T80" fmla="*/ 429545836 w 8694"/>
                  <a:gd name="T81" fmla="*/ 429443341 h 16152"/>
                  <a:gd name="T82" fmla="*/ 429545836 w 8694"/>
                  <a:gd name="T83" fmla="*/ 429443341 h 16152"/>
                  <a:gd name="T84" fmla="*/ 429545836 w 8694"/>
                  <a:gd name="T85" fmla="*/ 429443341 h 16152"/>
                  <a:gd name="T86" fmla="*/ 429545836 w 8694"/>
                  <a:gd name="T87" fmla="*/ 429443341 h 16152"/>
                  <a:gd name="T88" fmla="*/ 429545836 w 8694"/>
                  <a:gd name="T89" fmla="*/ 429443341 h 16152"/>
                  <a:gd name="T90" fmla="*/ 429545836 w 8694"/>
                  <a:gd name="T91" fmla="*/ 0 h 16152"/>
                  <a:gd name="T92" fmla="*/ 10081779 w 8694"/>
                  <a:gd name="T93" fmla="*/ 305405023 h 16152"/>
                  <a:gd name="T94" fmla="*/ 0 w 8694"/>
                  <a:gd name="T95" fmla="*/ 429443341 h 1615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694"/>
                  <a:gd name="T145" fmla="*/ 0 h 16152"/>
                  <a:gd name="T146" fmla="*/ 8214 w 8694"/>
                  <a:gd name="T147" fmla="*/ 15962 h 1615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694" h="16152">
                    <a:moveTo>
                      <a:pt x="630" y="3122"/>
                    </a:moveTo>
                    <a:lnTo>
                      <a:pt x="691" y="3233"/>
                    </a:lnTo>
                    <a:lnTo>
                      <a:pt x="801" y="3333"/>
                    </a:lnTo>
                    <a:lnTo>
                      <a:pt x="837" y="3434"/>
                    </a:lnTo>
                    <a:lnTo>
                      <a:pt x="920" y="3525"/>
                    </a:lnTo>
                    <a:lnTo>
                      <a:pt x="993" y="3635"/>
                    </a:lnTo>
                    <a:lnTo>
                      <a:pt x="1075" y="3690"/>
                    </a:lnTo>
                    <a:lnTo>
                      <a:pt x="1148" y="3727"/>
                    </a:lnTo>
                    <a:lnTo>
                      <a:pt x="1212" y="3818"/>
                    </a:lnTo>
                    <a:lnTo>
                      <a:pt x="1231" y="3928"/>
                    </a:lnTo>
                    <a:lnTo>
                      <a:pt x="1203" y="3992"/>
                    </a:lnTo>
                    <a:lnTo>
                      <a:pt x="1176" y="4048"/>
                    </a:lnTo>
                    <a:lnTo>
                      <a:pt x="1258" y="4139"/>
                    </a:lnTo>
                    <a:lnTo>
                      <a:pt x="1313" y="4212"/>
                    </a:lnTo>
                    <a:lnTo>
                      <a:pt x="1340" y="4304"/>
                    </a:lnTo>
                    <a:lnTo>
                      <a:pt x="1359" y="4386"/>
                    </a:lnTo>
                    <a:lnTo>
                      <a:pt x="1386" y="4422"/>
                    </a:lnTo>
                    <a:lnTo>
                      <a:pt x="1386" y="4514"/>
                    </a:lnTo>
                    <a:lnTo>
                      <a:pt x="1477" y="4441"/>
                    </a:lnTo>
                    <a:lnTo>
                      <a:pt x="1532" y="4358"/>
                    </a:lnTo>
                    <a:lnTo>
                      <a:pt x="1587" y="4349"/>
                    </a:lnTo>
                    <a:lnTo>
                      <a:pt x="1633" y="4441"/>
                    </a:lnTo>
                    <a:lnTo>
                      <a:pt x="1624" y="4541"/>
                    </a:lnTo>
                    <a:lnTo>
                      <a:pt x="1551" y="4605"/>
                    </a:lnTo>
                    <a:lnTo>
                      <a:pt x="1523" y="4697"/>
                    </a:lnTo>
                    <a:lnTo>
                      <a:pt x="1432" y="4706"/>
                    </a:lnTo>
                    <a:lnTo>
                      <a:pt x="1359" y="4724"/>
                    </a:lnTo>
                    <a:lnTo>
                      <a:pt x="1304" y="4816"/>
                    </a:lnTo>
                    <a:lnTo>
                      <a:pt x="1304" y="4907"/>
                    </a:lnTo>
                    <a:lnTo>
                      <a:pt x="1285" y="4944"/>
                    </a:lnTo>
                    <a:lnTo>
                      <a:pt x="1267" y="5053"/>
                    </a:lnTo>
                    <a:lnTo>
                      <a:pt x="1249" y="5200"/>
                    </a:lnTo>
                    <a:lnTo>
                      <a:pt x="1247" y="5289"/>
                    </a:lnTo>
                    <a:lnTo>
                      <a:pt x="1254" y="5388"/>
                    </a:lnTo>
                    <a:lnTo>
                      <a:pt x="1272" y="5471"/>
                    </a:lnTo>
                    <a:lnTo>
                      <a:pt x="1239" y="5552"/>
                    </a:lnTo>
                    <a:lnTo>
                      <a:pt x="1134" y="5513"/>
                    </a:lnTo>
                    <a:lnTo>
                      <a:pt x="1040" y="5609"/>
                    </a:lnTo>
                    <a:lnTo>
                      <a:pt x="927" y="5637"/>
                    </a:lnTo>
                    <a:lnTo>
                      <a:pt x="847" y="5666"/>
                    </a:lnTo>
                    <a:lnTo>
                      <a:pt x="843" y="5820"/>
                    </a:lnTo>
                    <a:lnTo>
                      <a:pt x="876" y="5978"/>
                    </a:lnTo>
                    <a:lnTo>
                      <a:pt x="942" y="6093"/>
                    </a:lnTo>
                    <a:lnTo>
                      <a:pt x="944" y="6213"/>
                    </a:lnTo>
                    <a:lnTo>
                      <a:pt x="1041" y="6312"/>
                    </a:lnTo>
                    <a:lnTo>
                      <a:pt x="1127" y="6381"/>
                    </a:lnTo>
                    <a:lnTo>
                      <a:pt x="1188" y="6510"/>
                    </a:lnTo>
                    <a:lnTo>
                      <a:pt x="1247" y="6618"/>
                    </a:lnTo>
                    <a:lnTo>
                      <a:pt x="1338" y="6692"/>
                    </a:lnTo>
                    <a:lnTo>
                      <a:pt x="1430" y="6753"/>
                    </a:lnTo>
                    <a:lnTo>
                      <a:pt x="1523" y="6849"/>
                    </a:lnTo>
                    <a:lnTo>
                      <a:pt x="1589" y="6923"/>
                    </a:lnTo>
                    <a:lnTo>
                      <a:pt x="1665" y="6983"/>
                    </a:lnTo>
                    <a:lnTo>
                      <a:pt x="1734" y="7092"/>
                    </a:lnTo>
                    <a:lnTo>
                      <a:pt x="1815" y="7200"/>
                    </a:lnTo>
                    <a:lnTo>
                      <a:pt x="1869" y="7338"/>
                    </a:lnTo>
                    <a:lnTo>
                      <a:pt x="1887" y="7431"/>
                    </a:lnTo>
                    <a:lnTo>
                      <a:pt x="1875" y="7532"/>
                    </a:lnTo>
                    <a:lnTo>
                      <a:pt x="1902" y="7596"/>
                    </a:lnTo>
                    <a:lnTo>
                      <a:pt x="1910" y="7683"/>
                    </a:lnTo>
                    <a:lnTo>
                      <a:pt x="1892" y="7854"/>
                    </a:lnTo>
                    <a:lnTo>
                      <a:pt x="1842" y="7989"/>
                    </a:lnTo>
                    <a:lnTo>
                      <a:pt x="1794" y="8069"/>
                    </a:lnTo>
                    <a:lnTo>
                      <a:pt x="1880" y="8141"/>
                    </a:lnTo>
                    <a:lnTo>
                      <a:pt x="1875" y="8255"/>
                    </a:lnTo>
                    <a:lnTo>
                      <a:pt x="1887" y="8348"/>
                    </a:lnTo>
                    <a:lnTo>
                      <a:pt x="2084" y="8532"/>
                    </a:lnTo>
                    <a:lnTo>
                      <a:pt x="2151" y="8567"/>
                    </a:lnTo>
                    <a:lnTo>
                      <a:pt x="2136" y="8691"/>
                    </a:lnTo>
                    <a:lnTo>
                      <a:pt x="2129" y="8814"/>
                    </a:lnTo>
                    <a:lnTo>
                      <a:pt x="2175" y="8948"/>
                    </a:lnTo>
                    <a:lnTo>
                      <a:pt x="2208" y="9051"/>
                    </a:lnTo>
                    <a:lnTo>
                      <a:pt x="2268" y="9108"/>
                    </a:lnTo>
                    <a:lnTo>
                      <a:pt x="2276" y="9218"/>
                    </a:lnTo>
                    <a:lnTo>
                      <a:pt x="2300" y="9311"/>
                    </a:lnTo>
                    <a:lnTo>
                      <a:pt x="2315" y="9419"/>
                    </a:lnTo>
                    <a:lnTo>
                      <a:pt x="2304" y="9516"/>
                    </a:lnTo>
                    <a:lnTo>
                      <a:pt x="2244" y="9584"/>
                    </a:lnTo>
                    <a:lnTo>
                      <a:pt x="2168" y="9626"/>
                    </a:lnTo>
                    <a:lnTo>
                      <a:pt x="2151" y="9746"/>
                    </a:lnTo>
                    <a:lnTo>
                      <a:pt x="2090" y="9828"/>
                    </a:lnTo>
                    <a:lnTo>
                      <a:pt x="2024" y="9896"/>
                    </a:lnTo>
                    <a:lnTo>
                      <a:pt x="1965" y="9945"/>
                    </a:lnTo>
                    <a:lnTo>
                      <a:pt x="1926" y="10077"/>
                    </a:lnTo>
                    <a:lnTo>
                      <a:pt x="1857" y="10187"/>
                    </a:lnTo>
                    <a:lnTo>
                      <a:pt x="1769" y="10284"/>
                    </a:lnTo>
                    <a:lnTo>
                      <a:pt x="1731" y="10329"/>
                    </a:lnTo>
                    <a:lnTo>
                      <a:pt x="1667" y="10364"/>
                    </a:lnTo>
                    <a:lnTo>
                      <a:pt x="1674" y="10434"/>
                    </a:lnTo>
                    <a:lnTo>
                      <a:pt x="1631" y="10482"/>
                    </a:lnTo>
                    <a:lnTo>
                      <a:pt x="1548" y="10506"/>
                    </a:lnTo>
                    <a:lnTo>
                      <a:pt x="1434" y="10629"/>
                    </a:lnTo>
                    <a:lnTo>
                      <a:pt x="1410" y="10745"/>
                    </a:lnTo>
                    <a:lnTo>
                      <a:pt x="1424" y="10853"/>
                    </a:lnTo>
                    <a:lnTo>
                      <a:pt x="1352" y="11040"/>
                    </a:lnTo>
                    <a:lnTo>
                      <a:pt x="1290" y="11177"/>
                    </a:lnTo>
                    <a:lnTo>
                      <a:pt x="1278" y="11273"/>
                    </a:lnTo>
                    <a:lnTo>
                      <a:pt x="1221" y="11388"/>
                    </a:lnTo>
                    <a:lnTo>
                      <a:pt x="1175" y="11454"/>
                    </a:lnTo>
                    <a:lnTo>
                      <a:pt x="1130" y="11495"/>
                    </a:lnTo>
                    <a:lnTo>
                      <a:pt x="1130" y="11582"/>
                    </a:lnTo>
                    <a:lnTo>
                      <a:pt x="1068" y="11844"/>
                    </a:lnTo>
                    <a:lnTo>
                      <a:pt x="974" y="12059"/>
                    </a:lnTo>
                    <a:lnTo>
                      <a:pt x="915" y="12197"/>
                    </a:lnTo>
                    <a:lnTo>
                      <a:pt x="905" y="12263"/>
                    </a:lnTo>
                    <a:lnTo>
                      <a:pt x="944" y="12329"/>
                    </a:lnTo>
                    <a:lnTo>
                      <a:pt x="899" y="12395"/>
                    </a:lnTo>
                    <a:lnTo>
                      <a:pt x="953" y="12434"/>
                    </a:lnTo>
                    <a:lnTo>
                      <a:pt x="858" y="12546"/>
                    </a:lnTo>
                    <a:lnTo>
                      <a:pt x="785" y="12762"/>
                    </a:lnTo>
                    <a:lnTo>
                      <a:pt x="779" y="12914"/>
                    </a:lnTo>
                    <a:lnTo>
                      <a:pt x="785" y="13019"/>
                    </a:lnTo>
                    <a:lnTo>
                      <a:pt x="822" y="13115"/>
                    </a:lnTo>
                    <a:lnTo>
                      <a:pt x="843" y="13220"/>
                    </a:lnTo>
                    <a:lnTo>
                      <a:pt x="833" y="13344"/>
                    </a:lnTo>
                    <a:lnTo>
                      <a:pt x="803" y="13460"/>
                    </a:lnTo>
                    <a:lnTo>
                      <a:pt x="816" y="13706"/>
                    </a:lnTo>
                    <a:lnTo>
                      <a:pt x="852" y="13796"/>
                    </a:lnTo>
                    <a:lnTo>
                      <a:pt x="905" y="13772"/>
                    </a:lnTo>
                    <a:lnTo>
                      <a:pt x="953" y="13745"/>
                    </a:lnTo>
                    <a:lnTo>
                      <a:pt x="993" y="13677"/>
                    </a:lnTo>
                    <a:lnTo>
                      <a:pt x="1010" y="13580"/>
                    </a:lnTo>
                    <a:lnTo>
                      <a:pt x="1011" y="13508"/>
                    </a:lnTo>
                    <a:lnTo>
                      <a:pt x="1025" y="13448"/>
                    </a:lnTo>
                    <a:lnTo>
                      <a:pt x="1016" y="13353"/>
                    </a:lnTo>
                    <a:lnTo>
                      <a:pt x="1043" y="13271"/>
                    </a:lnTo>
                    <a:lnTo>
                      <a:pt x="993" y="13209"/>
                    </a:lnTo>
                    <a:lnTo>
                      <a:pt x="1100" y="13146"/>
                    </a:lnTo>
                    <a:lnTo>
                      <a:pt x="1247" y="13131"/>
                    </a:lnTo>
                    <a:lnTo>
                      <a:pt x="1235" y="13220"/>
                    </a:lnTo>
                    <a:lnTo>
                      <a:pt x="1325" y="13215"/>
                    </a:lnTo>
                    <a:lnTo>
                      <a:pt x="1340" y="13304"/>
                    </a:lnTo>
                    <a:lnTo>
                      <a:pt x="1332" y="13406"/>
                    </a:lnTo>
                    <a:lnTo>
                      <a:pt x="1356" y="13508"/>
                    </a:lnTo>
                    <a:lnTo>
                      <a:pt x="1425" y="13515"/>
                    </a:lnTo>
                    <a:lnTo>
                      <a:pt x="1475" y="13530"/>
                    </a:lnTo>
                    <a:lnTo>
                      <a:pt x="1538" y="13491"/>
                    </a:lnTo>
                    <a:lnTo>
                      <a:pt x="1569" y="13569"/>
                    </a:lnTo>
                    <a:lnTo>
                      <a:pt x="1622" y="13634"/>
                    </a:lnTo>
                    <a:lnTo>
                      <a:pt x="1680" y="13635"/>
                    </a:lnTo>
                    <a:lnTo>
                      <a:pt x="1650" y="13793"/>
                    </a:lnTo>
                    <a:lnTo>
                      <a:pt x="1698" y="13874"/>
                    </a:lnTo>
                    <a:lnTo>
                      <a:pt x="1757" y="13875"/>
                    </a:lnTo>
                    <a:lnTo>
                      <a:pt x="1791" y="13835"/>
                    </a:lnTo>
                    <a:lnTo>
                      <a:pt x="1836" y="13884"/>
                    </a:lnTo>
                    <a:lnTo>
                      <a:pt x="1901" y="13940"/>
                    </a:lnTo>
                    <a:lnTo>
                      <a:pt x="1925" y="14033"/>
                    </a:lnTo>
                    <a:lnTo>
                      <a:pt x="1965" y="14141"/>
                    </a:lnTo>
                    <a:lnTo>
                      <a:pt x="2003" y="14243"/>
                    </a:lnTo>
                    <a:lnTo>
                      <a:pt x="2055" y="14318"/>
                    </a:lnTo>
                    <a:lnTo>
                      <a:pt x="2099" y="14333"/>
                    </a:lnTo>
                    <a:lnTo>
                      <a:pt x="2117" y="14283"/>
                    </a:lnTo>
                    <a:lnTo>
                      <a:pt x="2153" y="14234"/>
                    </a:lnTo>
                    <a:lnTo>
                      <a:pt x="2165" y="14306"/>
                    </a:lnTo>
                    <a:lnTo>
                      <a:pt x="2220" y="14298"/>
                    </a:lnTo>
                    <a:lnTo>
                      <a:pt x="2228" y="14255"/>
                    </a:lnTo>
                    <a:lnTo>
                      <a:pt x="2265" y="14295"/>
                    </a:lnTo>
                    <a:lnTo>
                      <a:pt x="2229" y="14351"/>
                    </a:lnTo>
                    <a:lnTo>
                      <a:pt x="2211" y="14391"/>
                    </a:lnTo>
                    <a:lnTo>
                      <a:pt x="2228" y="14444"/>
                    </a:lnTo>
                    <a:lnTo>
                      <a:pt x="2294" y="14480"/>
                    </a:lnTo>
                    <a:lnTo>
                      <a:pt x="2382" y="14496"/>
                    </a:lnTo>
                    <a:lnTo>
                      <a:pt x="2396" y="14558"/>
                    </a:lnTo>
                    <a:lnTo>
                      <a:pt x="2352" y="14613"/>
                    </a:lnTo>
                    <a:lnTo>
                      <a:pt x="2391" y="14826"/>
                    </a:lnTo>
                    <a:lnTo>
                      <a:pt x="2471" y="14837"/>
                    </a:lnTo>
                    <a:lnTo>
                      <a:pt x="2576" y="14940"/>
                    </a:lnTo>
                    <a:lnTo>
                      <a:pt x="2627" y="15059"/>
                    </a:lnTo>
                    <a:lnTo>
                      <a:pt x="2708" y="15119"/>
                    </a:lnTo>
                    <a:lnTo>
                      <a:pt x="2783" y="15146"/>
                    </a:lnTo>
                    <a:lnTo>
                      <a:pt x="2840" y="15275"/>
                    </a:lnTo>
                    <a:lnTo>
                      <a:pt x="2873" y="15231"/>
                    </a:lnTo>
                    <a:lnTo>
                      <a:pt x="2895" y="15155"/>
                    </a:lnTo>
                    <a:lnTo>
                      <a:pt x="2924" y="14948"/>
                    </a:lnTo>
                    <a:lnTo>
                      <a:pt x="2991" y="14973"/>
                    </a:lnTo>
                    <a:lnTo>
                      <a:pt x="3039" y="15030"/>
                    </a:lnTo>
                    <a:lnTo>
                      <a:pt x="3041" y="15113"/>
                    </a:lnTo>
                    <a:lnTo>
                      <a:pt x="3176" y="15201"/>
                    </a:lnTo>
                    <a:lnTo>
                      <a:pt x="3258" y="15195"/>
                    </a:lnTo>
                    <a:lnTo>
                      <a:pt x="3350" y="15257"/>
                    </a:lnTo>
                    <a:lnTo>
                      <a:pt x="3425" y="15248"/>
                    </a:lnTo>
                    <a:lnTo>
                      <a:pt x="3488" y="15212"/>
                    </a:lnTo>
                    <a:lnTo>
                      <a:pt x="3561" y="15276"/>
                    </a:lnTo>
                    <a:lnTo>
                      <a:pt x="3579" y="15381"/>
                    </a:lnTo>
                    <a:lnTo>
                      <a:pt x="3654" y="15483"/>
                    </a:lnTo>
                    <a:lnTo>
                      <a:pt x="3753" y="15474"/>
                    </a:lnTo>
                    <a:lnTo>
                      <a:pt x="3879" y="15519"/>
                    </a:lnTo>
                    <a:lnTo>
                      <a:pt x="3890" y="15798"/>
                    </a:lnTo>
                    <a:lnTo>
                      <a:pt x="3818" y="15855"/>
                    </a:lnTo>
                    <a:lnTo>
                      <a:pt x="3779" y="15936"/>
                    </a:lnTo>
                    <a:lnTo>
                      <a:pt x="3807" y="16025"/>
                    </a:lnTo>
                    <a:lnTo>
                      <a:pt x="3861" y="16101"/>
                    </a:lnTo>
                    <a:lnTo>
                      <a:pt x="3965" y="16152"/>
                    </a:lnTo>
                    <a:lnTo>
                      <a:pt x="4055" y="16071"/>
                    </a:lnTo>
                    <a:lnTo>
                      <a:pt x="4076" y="15987"/>
                    </a:lnTo>
                    <a:lnTo>
                      <a:pt x="4254" y="15935"/>
                    </a:lnTo>
                    <a:lnTo>
                      <a:pt x="4341" y="15869"/>
                    </a:lnTo>
                    <a:lnTo>
                      <a:pt x="4446" y="15852"/>
                    </a:lnTo>
                    <a:lnTo>
                      <a:pt x="4529" y="16014"/>
                    </a:lnTo>
                    <a:lnTo>
                      <a:pt x="4611" y="15971"/>
                    </a:lnTo>
                    <a:lnTo>
                      <a:pt x="4671" y="16035"/>
                    </a:lnTo>
                    <a:lnTo>
                      <a:pt x="4778" y="15942"/>
                    </a:lnTo>
                    <a:lnTo>
                      <a:pt x="4833" y="15852"/>
                    </a:lnTo>
                    <a:lnTo>
                      <a:pt x="4848" y="15779"/>
                    </a:lnTo>
                    <a:lnTo>
                      <a:pt x="4911" y="15681"/>
                    </a:lnTo>
                    <a:lnTo>
                      <a:pt x="4977" y="15608"/>
                    </a:lnTo>
                    <a:lnTo>
                      <a:pt x="4994" y="15510"/>
                    </a:lnTo>
                    <a:lnTo>
                      <a:pt x="4895" y="15455"/>
                    </a:lnTo>
                    <a:lnTo>
                      <a:pt x="4833" y="15398"/>
                    </a:lnTo>
                    <a:lnTo>
                      <a:pt x="4760" y="15326"/>
                    </a:lnTo>
                    <a:lnTo>
                      <a:pt x="4643" y="15228"/>
                    </a:lnTo>
                    <a:lnTo>
                      <a:pt x="4535" y="15114"/>
                    </a:lnTo>
                    <a:lnTo>
                      <a:pt x="4514" y="15071"/>
                    </a:lnTo>
                    <a:lnTo>
                      <a:pt x="4457" y="14957"/>
                    </a:lnTo>
                    <a:lnTo>
                      <a:pt x="4404" y="14868"/>
                    </a:lnTo>
                    <a:lnTo>
                      <a:pt x="4325" y="14771"/>
                    </a:lnTo>
                    <a:lnTo>
                      <a:pt x="4227" y="14766"/>
                    </a:lnTo>
                    <a:lnTo>
                      <a:pt x="4161" y="14718"/>
                    </a:lnTo>
                    <a:lnTo>
                      <a:pt x="4098" y="14720"/>
                    </a:lnTo>
                    <a:lnTo>
                      <a:pt x="4010" y="14772"/>
                    </a:lnTo>
                    <a:lnTo>
                      <a:pt x="3944" y="14819"/>
                    </a:lnTo>
                    <a:lnTo>
                      <a:pt x="3801" y="14847"/>
                    </a:lnTo>
                    <a:lnTo>
                      <a:pt x="3644" y="14759"/>
                    </a:lnTo>
                    <a:lnTo>
                      <a:pt x="3530" y="14651"/>
                    </a:lnTo>
                    <a:lnTo>
                      <a:pt x="3422" y="14531"/>
                    </a:lnTo>
                    <a:lnTo>
                      <a:pt x="3311" y="14384"/>
                    </a:lnTo>
                    <a:lnTo>
                      <a:pt x="3201" y="14250"/>
                    </a:lnTo>
                    <a:lnTo>
                      <a:pt x="3174" y="14163"/>
                    </a:lnTo>
                    <a:lnTo>
                      <a:pt x="3164" y="14082"/>
                    </a:lnTo>
                    <a:lnTo>
                      <a:pt x="3137" y="13956"/>
                    </a:lnTo>
                    <a:lnTo>
                      <a:pt x="3087" y="13794"/>
                    </a:lnTo>
                    <a:lnTo>
                      <a:pt x="3030" y="13625"/>
                    </a:lnTo>
                    <a:lnTo>
                      <a:pt x="3029" y="13449"/>
                    </a:lnTo>
                    <a:lnTo>
                      <a:pt x="2999" y="13293"/>
                    </a:lnTo>
                    <a:lnTo>
                      <a:pt x="2948" y="13128"/>
                    </a:lnTo>
                    <a:lnTo>
                      <a:pt x="2790" y="13050"/>
                    </a:lnTo>
                    <a:lnTo>
                      <a:pt x="2681" y="12966"/>
                    </a:lnTo>
                    <a:lnTo>
                      <a:pt x="2648" y="12822"/>
                    </a:lnTo>
                    <a:lnTo>
                      <a:pt x="2627" y="12675"/>
                    </a:lnTo>
                    <a:lnTo>
                      <a:pt x="2618" y="12545"/>
                    </a:lnTo>
                    <a:lnTo>
                      <a:pt x="2619" y="12420"/>
                    </a:lnTo>
                    <a:lnTo>
                      <a:pt x="2565" y="12266"/>
                    </a:lnTo>
                    <a:lnTo>
                      <a:pt x="2583" y="12179"/>
                    </a:lnTo>
                    <a:lnTo>
                      <a:pt x="2457" y="12125"/>
                    </a:lnTo>
                    <a:lnTo>
                      <a:pt x="2355" y="12141"/>
                    </a:lnTo>
                    <a:lnTo>
                      <a:pt x="2337" y="12170"/>
                    </a:lnTo>
                    <a:lnTo>
                      <a:pt x="2207" y="12168"/>
                    </a:lnTo>
                    <a:lnTo>
                      <a:pt x="2132" y="12242"/>
                    </a:lnTo>
                    <a:lnTo>
                      <a:pt x="2018" y="12242"/>
                    </a:lnTo>
                    <a:lnTo>
                      <a:pt x="1941" y="12246"/>
                    </a:lnTo>
                    <a:lnTo>
                      <a:pt x="1896" y="12201"/>
                    </a:lnTo>
                    <a:lnTo>
                      <a:pt x="1878" y="12122"/>
                    </a:lnTo>
                    <a:lnTo>
                      <a:pt x="1974" y="12035"/>
                    </a:lnTo>
                    <a:lnTo>
                      <a:pt x="1904" y="11949"/>
                    </a:lnTo>
                    <a:lnTo>
                      <a:pt x="1878" y="11862"/>
                    </a:lnTo>
                    <a:lnTo>
                      <a:pt x="1821" y="11777"/>
                    </a:lnTo>
                    <a:lnTo>
                      <a:pt x="1808" y="11681"/>
                    </a:lnTo>
                    <a:lnTo>
                      <a:pt x="1793" y="11591"/>
                    </a:lnTo>
                    <a:lnTo>
                      <a:pt x="1811" y="11514"/>
                    </a:lnTo>
                    <a:lnTo>
                      <a:pt x="1818" y="11342"/>
                    </a:lnTo>
                    <a:lnTo>
                      <a:pt x="1803" y="11267"/>
                    </a:lnTo>
                    <a:lnTo>
                      <a:pt x="1839" y="11208"/>
                    </a:lnTo>
                    <a:lnTo>
                      <a:pt x="1899" y="11147"/>
                    </a:lnTo>
                    <a:lnTo>
                      <a:pt x="1853" y="11105"/>
                    </a:lnTo>
                    <a:lnTo>
                      <a:pt x="1817" y="11064"/>
                    </a:lnTo>
                    <a:lnTo>
                      <a:pt x="1823" y="11000"/>
                    </a:lnTo>
                    <a:lnTo>
                      <a:pt x="1916" y="10995"/>
                    </a:lnTo>
                    <a:lnTo>
                      <a:pt x="1950" y="10940"/>
                    </a:lnTo>
                    <a:lnTo>
                      <a:pt x="1925" y="10853"/>
                    </a:lnTo>
                    <a:lnTo>
                      <a:pt x="1923" y="10773"/>
                    </a:lnTo>
                    <a:lnTo>
                      <a:pt x="1970" y="10704"/>
                    </a:lnTo>
                    <a:lnTo>
                      <a:pt x="2030" y="10655"/>
                    </a:lnTo>
                    <a:lnTo>
                      <a:pt x="2114" y="10520"/>
                    </a:lnTo>
                    <a:lnTo>
                      <a:pt x="2136" y="10443"/>
                    </a:lnTo>
                    <a:lnTo>
                      <a:pt x="2219" y="10433"/>
                    </a:lnTo>
                    <a:lnTo>
                      <a:pt x="2187" y="10305"/>
                    </a:lnTo>
                    <a:lnTo>
                      <a:pt x="2217" y="10232"/>
                    </a:lnTo>
                    <a:lnTo>
                      <a:pt x="2178" y="10193"/>
                    </a:lnTo>
                    <a:lnTo>
                      <a:pt x="2231" y="10115"/>
                    </a:lnTo>
                    <a:lnTo>
                      <a:pt x="2300" y="10076"/>
                    </a:lnTo>
                    <a:lnTo>
                      <a:pt x="2264" y="10005"/>
                    </a:lnTo>
                    <a:lnTo>
                      <a:pt x="2250" y="9930"/>
                    </a:lnTo>
                    <a:lnTo>
                      <a:pt x="2342" y="9786"/>
                    </a:lnTo>
                    <a:lnTo>
                      <a:pt x="2400" y="9668"/>
                    </a:lnTo>
                    <a:lnTo>
                      <a:pt x="2450" y="9555"/>
                    </a:lnTo>
                    <a:lnTo>
                      <a:pt x="2532" y="9512"/>
                    </a:lnTo>
                    <a:lnTo>
                      <a:pt x="2547" y="9428"/>
                    </a:lnTo>
                    <a:lnTo>
                      <a:pt x="2534" y="9354"/>
                    </a:lnTo>
                    <a:lnTo>
                      <a:pt x="2646" y="9189"/>
                    </a:lnTo>
                    <a:lnTo>
                      <a:pt x="2706" y="9158"/>
                    </a:lnTo>
                    <a:lnTo>
                      <a:pt x="2706" y="9086"/>
                    </a:lnTo>
                    <a:lnTo>
                      <a:pt x="2756" y="8990"/>
                    </a:lnTo>
                    <a:lnTo>
                      <a:pt x="2732" y="8889"/>
                    </a:lnTo>
                    <a:lnTo>
                      <a:pt x="2754" y="8838"/>
                    </a:lnTo>
                    <a:lnTo>
                      <a:pt x="2730" y="8772"/>
                    </a:lnTo>
                    <a:lnTo>
                      <a:pt x="2715" y="8672"/>
                    </a:lnTo>
                    <a:lnTo>
                      <a:pt x="2682" y="8543"/>
                    </a:lnTo>
                    <a:lnTo>
                      <a:pt x="2709" y="8421"/>
                    </a:lnTo>
                    <a:lnTo>
                      <a:pt x="2751" y="8262"/>
                    </a:lnTo>
                    <a:lnTo>
                      <a:pt x="2784" y="8207"/>
                    </a:lnTo>
                    <a:lnTo>
                      <a:pt x="2787" y="8124"/>
                    </a:lnTo>
                    <a:lnTo>
                      <a:pt x="2847" y="8100"/>
                    </a:lnTo>
                    <a:lnTo>
                      <a:pt x="2840" y="8024"/>
                    </a:lnTo>
                    <a:lnTo>
                      <a:pt x="2775" y="8010"/>
                    </a:lnTo>
                    <a:lnTo>
                      <a:pt x="2792" y="7938"/>
                    </a:lnTo>
                    <a:lnTo>
                      <a:pt x="2772" y="7842"/>
                    </a:lnTo>
                    <a:lnTo>
                      <a:pt x="2712" y="7838"/>
                    </a:lnTo>
                    <a:lnTo>
                      <a:pt x="2654" y="7797"/>
                    </a:lnTo>
                    <a:lnTo>
                      <a:pt x="2705" y="7776"/>
                    </a:lnTo>
                    <a:lnTo>
                      <a:pt x="2747" y="7745"/>
                    </a:lnTo>
                    <a:lnTo>
                      <a:pt x="2771" y="7703"/>
                    </a:lnTo>
                    <a:lnTo>
                      <a:pt x="2810" y="7670"/>
                    </a:lnTo>
                    <a:lnTo>
                      <a:pt x="2859" y="7644"/>
                    </a:lnTo>
                    <a:lnTo>
                      <a:pt x="2910" y="7631"/>
                    </a:lnTo>
                    <a:lnTo>
                      <a:pt x="2964" y="7610"/>
                    </a:lnTo>
                    <a:lnTo>
                      <a:pt x="3023" y="7604"/>
                    </a:lnTo>
                    <a:lnTo>
                      <a:pt x="3026" y="7554"/>
                    </a:lnTo>
                    <a:lnTo>
                      <a:pt x="3096" y="7590"/>
                    </a:lnTo>
                    <a:lnTo>
                      <a:pt x="3146" y="7587"/>
                    </a:lnTo>
                    <a:lnTo>
                      <a:pt x="3192" y="7566"/>
                    </a:lnTo>
                    <a:lnTo>
                      <a:pt x="3237" y="7568"/>
                    </a:lnTo>
                    <a:lnTo>
                      <a:pt x="3326" y="7557"/>
                    </a:lnTo>
                    <a:lnTo>
                      <a:pt x="3362" y="7530"/>
                    </a:lnTo>
                    <a:lnTo>
                      <a:pt x="3506" y="7566"/>
                    </a:lnTo>
                    <a:lnTo>
                      <a:pt x="3578" y="7571"/>
                    </a:lnTo>
                    <a:lnTo>
                      <a:pt x="3626" y="7565"/>
                    </a:lnTo>
                    <a:lnTo>
                      <a:pt x="3705" y="7596"/>
                    </a:lnTo>
                    <a:lnTo>
                      <a:pt x="3788" y="7596"/>
                    </a:lnTo>
                    <a:lnTo>
                      <a:pt x="3770" y="7715"/>
                    </a:lnTo>
                    <a:lnTo>
                      <a:pt x="3719" y="7770"/>
                    </a:lnTo>
                    <a:lnTo>
                      <a:pt x="3672" y="7859"/>
                    </a:lnTo>
                    <a:lnTo>
                      <a:pt x="3669" y="7938"/>
                    </a:lnTo>
                    <a:lnTo>
                      <a:pt x="3711" y="8094"/>
                    </a:lnTo>
                    <a:lnTo>
                      <a:pt x="3650" y="8151"/>
                    </a:lnTo>
                    <a:lnTo>
                      <a:pt x="3668" y="8219"/>
                    </a:lnTo>
                    <a:lnTo>
                      <a:pt x="3690" y="8277"/>
                    </a:lnTo>
                    <a:lnTo>
                      <a:pt x="3720" y="8352"/>
                    </a:lnTo>
                    <a:lnTo>
                      <a:pt x="3662" y="8373"/>
                    </a:lnTo>
                    <a:lnTo>
                      <a:pt x="3627" y="8396"/>
                    </a:lnTo>
                    <a:lnTo>
                      <a:pt x="3615" y="8432"/>
                    </a:lnTo>
                    <a:lnTo>
                      <a:pt x="3647" y="8492"/>
                    </a:lnTo>
                    <a:lnTo>
                      <a:pt x="3707" y="8507"/>
                    </a:lnTo>
                    <a:lnTo>
                      <a:pt x="3732" y="8538"/>
                    </a:lnTo>
                    <a:lnTo>
                      <a:pt x="3788" y="8505"/>
                    </a:lnTo>
                    <a:lnTo>
                      <a:pt x="3843" y="8483"/>
                    </a:lnTo>
                    <a:lnTo>
                      <a:pt x="3917" y="8478"/>
                    </a:lnTo>
                    <a:lnTo>
                      <a:pt x="3999" y="8478"/>
                    </a:lnTo>
                    <a:lnTo>
                      <a:pt x="4133" y="8535"/>
                    </a:lnTo>
                    <a:lnTo>
                      <a:pt x="4214" y="8556"/>
                    </a:lnTo>
                    <a:lnTo>
                      <a:pt x="4292" y="8567"/>
                    </a:lnTo>
                    <a:lnTo>
                      <a:pt x="4377" y="8538"/>
                    </a:lnTo>
                    <a:lnTo>
                      <a:pt x="4469" y="8525"/>
                    </a:lnTo>
                    <a:lnTo>
                      <a:pt x="4499" y="8498"/>
                    </a:lnTo>
                    <a:lnTo>
                      <a:pt x="4553" y="8466"/>
                    </a:lnTo>
                    <a:lnTo>
                      <a:pt x="4658" y="8456"/>
                    </a:lnTo>
                    <a:lnTo>
                      <a:pt x="4692" y="8522"/>
                    </a:lnTo>
                    <a:lnTo>
                      <a:pt x="4739" y="8561"/>
                    </a:lnTo>
                    <a:lnTo>
                      <a:pt x="4764" y="8592"/>
                    </a:lnTo>
                    <a:lnTo>
                      <a:pt x="4826" y="8556"/>
                    </a:lnTo>
                    <a:lnTo>
                      <a:pt x="4830" y="8606"/>
                    </a:lnTo>
                    <a:lnTo>
                      <a:pt x="4844" y="8655"/>
                    </a:lnTo>
                    <a:lnTo>
                      <a:pt x="4910" y="8685"/>
                    </a:lnTo>
                    <a:lnTo>
                      <a:pt x="4950" y="8726"/>
                    </a:lnTo>
                    <a:lnTo>
                      <a:pt x="5033" y="8792"/>
                    </a:lnTo>
                    <a:lnTo>
                      <a:pt x="5135" y="8891"/>
                    </a:lnTo>
                    <a:lnTo>
                      <a:pt x="5157" y="9023"/>
                    </a:lnTo>
                    <a:lnTo>
                      <a:pt x="5229" y="9033"/>
                    </a:lnTo>
                    <a:lnTo>
                      <a:pt x="5297" y="9051"/>
                    </a:lnTo>
                    <a:lnTo>
                      <a:pt x="5349" y="9056"/>
                    </a:lnTo>
                    <a:lnTo>
                      <a:pt x="5384" y="9084"/>
                    </a:lnTo>
                    <a:lnTo>
                      <a:pt x="5436" y="9134"/>
                    </a:lnTo>
                    <a:lnTo>
                      <a:pt x="5489" y="9174"/>
                    </a:lnTo>
                    <a:lnTo>
                      <a:pt x="5486" y="9110"/>
                    </a:lnTo>
                    <a:lnTo>
                      <a:pt x="5465" y="9054"/>
                    </a:lnTo>
                    <a:lnTo>
                      <a:pt x="5480" y="9005"/>
                    </a:lnTo>
                    <a:lnTo>
                      <a:pt x="5529" y="9038"/>
                    </a:lnTo>
                    <a:lnTo>
                      <a:pt x="5546" y="9093"/>
                    </a:lnTo>
                    <a:lnTo>
                      <a:pt x="5591" y="9120"/>
                    </a:lnTo>
                    <a:lnTo>
                      <a:pt x="5654" y="9186"/>
                    </a:lnTo>
                    <a:lnTo>
                      <a:pt x="5691" y="9147"/>
                    </a:lnTo>
                    <a:lnTo>
                      <a:pt x="5699" y="9060"/>
                    </a:lnTo>
                    <a:lnTo>
                      <a:pt x="5660" y="9029"/>
                    </a:lnTo>
                    <a:lnTo>
                      <a:pt x="5648" y="8939"/>
                    </a:lnTo>
                    <a:lnTo>
                      <a:pt x="5661" y="8862"/>
                    </a:lnTo>
                    <a:lnTo>
                      <a:pt x="5714" y="8750"/>
                    </a:lnTo>
                    <a:lnTo>
                      <a:pt x="5667" y="8727"/>
                    </a:lnTo>
                    <a:lnTo>
                      <a:pt x="5624" y="8625"/>
                    </a:lnTo>
                    <a:lnTo>
                      <a:pt x="5556" y="8600"/>
                    </a:lnTo>
                    <a:lnTo>
                      <a:pt x="5496" y="8537"/>
                    </a:lnTo>
                    <a:lnTo>
                      <a:pt x="5423" y="8498"/>
                    </a:lnTo>
                    <a:lnTo>
                      <a:pt x="5414" y="8381"/>
                    </a:lnTo>
                    <a:lnTo>
                      <a:pt x="5417" y="8265"/>
                    </a:lnTo>
                    <a:lnTo>
                      <a:pt x="5387" y="8126"/>
                    </a:lnTo>
                    <a:lnTo>
                      <a:pt x="5291" y="7928"/>
                    </a:lnTo>
                    <a:lnTo>
                      <a:pt x="5261" y="7826"/>
                    </a:lnTo>
                    <a:lnTo>
                      <a:pt x="5255" y="7727"/>
                    </a:lnTo>
                    <a:lnTo>
                      <a:pt x="5234" y="7662"/>
                    </a:lnTo>
                    <a:lnTo>
                      <a:pt x="5222" y="7583"/>
                    </a:lnTo>
                    <a:lnTo>
                      <a:pt x="5237" y="7512"/>
                    </a:lnTo>
                    <a:lnTo>
                      <a:pt x="5310" y="7538"/>
                    </a:lnTo>
                    <a:lnTo>
                      <a:pt x="5406" y="7530"/>
                    </a:lnTo>
                    <a:lnTo>
                      <a:pt x="5507" y="7508"/>
                    </a:lnTo>
                    <a:lnTo>
                      <a:pt x="5474" y="7455"/>
                    </a:lnTo>
                    <a:lnTo>
                      <a:pt x="5469" y="7394"/>
                    </a:lnTo>
                    <a:lnTo>
                      <a:pt x="5649" y="7271"/>
                    </a:lnTo>
                    <a:lnTo>
                      <a:pt x="5756" y="7065"/>
                    </a:lnTo>
                    <a:lnTo>
                      <a:pt x="5850" y="6950"/>
                    </a:lnTo>
                    <a:lnTo>
                      <a:pt x="5865" y="6840"/>
                    </a:lnTo>
                    <a:lnTo>
                      <a:pt x="5928" y="6765"/>
                    </a:lnTo>
                    <a:lnTo>
                      <a:pt x="6159" y="6656"/>
                    </a:lnTo>
                    <a:lnTo>
                      <a:pt x="6279" y="6666"/>
                    </a:lnTo>
                    <a:lnTo>
                      <a:pt x="6402" y="6633"/>
                    </a:lnTo>
                    <a:lnTo>
                      <a:pt x="6561" y="6570"/>
                    </a:lnTo>
                    <a:lnTo>
                      <a:pt x="6662" y="6578"/>
                    </a:lnTo>
                    <a:lnTo>
                      <a:pt x="6737" y="6629"/>
                    </a:lnTo>
                    <a:lnTo>
                      <a:pt x="6825" y="6635"/>
                    </a:lnTo>
                    <a:lnTo>
                      <a:pt x="6909" y="6660"/>
                    </a:lnTo>
                    <a:lnTo>
                      <a:pt x="7019" y="6620"/>
                    </a:lnTo>
                    <a:lnTo>
                      <a:pt x="7124" y="6624"/>
                    </a:lnTo>
                    <a:lnTo>
                      <a:pt x="7208" y="6602"/>
                    </a:lnTo>
                    <a:lnTo>
                      <a:pt x="7308" y="6587"/>
                    </a:lnTo>
                    <a:lnTo>
                      <a:pt x="7392" y="6627"/>
                    </a:lnTo>
                    <a:lnTo>
                      <a:pt x="7544" y="6641"/>
                    </a:lnTo>
                    <a:lnTo>
                      <a:pt x="7604" y="6603"/>
                    </a:lnTo>
                    <a:lnTo>
                      <a:pt x="7704" y="6573"/>
                    </a:lnTo>
                    <a:lnTo>
                      <a:pt x="7872" y="6560"/>
                    </a:lnTo>
                    <a:lnTo>
                      <a:pt x="7971" y="6591"/>
                    </a:lnTo>
                    <a:lnTo>
                      <a:pt x="8033" y="6635"/>
                    </a:lnTo>
                    <a:lnTo>
                      <a:pt x="8084" y="6738"/>
                    </a:lnTo>
                    <a:lnTo>
                      <a:pt x="8174" y="6764"/>
                    </a:lnTo>
                    <a:lnTo>
                      <a:pt x="8229" y="6674"/>
                    </a:lnTo>
                    <a:lnTo>
                      <a:pt x="8307" y="6629"/>
                    </a:lnTo>
                    <a:lnTo>
                      <a:pt x="8379" y="6614"/>
                    </a:lnTo>
                    <a:lnTo>
                      <a:pt x="8508" y="6558"/>
                    </a:lnTo>
                    <a:lnTo>
                      <a:pt x="8553" y="6464"/>
                    </a:lnTo>
                    <a:lnTo>
                      <a:pt x="8582" y="6354"/>
                    </a:lnTo>
                    <a:lnTo>
                      <a:pt x="8568" y="6257"/>
                    </a:lnTo>
                    <a:lnTo>
                      <a:pt x="8574" y="6158"/>
                    </a:lnTo>
                    <a:lnTo>
                      <a:pt x="8592" y="6047"/>
                    </a:lnTo>
                    <a:lnTo>
                      <a:pt x="8675" y="5936"/>
                    </a:lnTo>
                    <a:lnTo>
                      <a:pt x="8630" y="5865"/>
                    </a:lnTo>
                    <a:lnTo>
                      <a:pt x="8591" y="5847"/>
                    </a:lnTo>
                    <a:lnTo>
                      <a:pt x="8528" y="5808"/>
                    </a:lnTo>
                    <a:lnTo>
                      <a:pt x="8541" y="5738"/>
                    </a:lnTo>
                    <a:lnTo>
                      <a:pt x="8606" y="5678"/>
                    </a:lnTo>
                    <a:lnTo>
                      <a:pt x="8676" y="5646"/>
                    </a:lnTo>
                    <a:lnTo>
                      <a:pt x="8670" y="5568"/>
                    </a:lnTo>
                    <a:lnTo>
                      <a:pt x="8588" y="5570"/>
                    </a:lnTo>
                    <a:lnTo>
                      <a:pt x="8526" y="5555"/>
                    </a:lnTo>
                    <a:lnTo>
                      <a:pt x="8604" y="5481"/>
                    </a:lnTo>
                    <a:lnTo>
                      <a:pt x="8663" y="5411"/>
                    </a:lnTo>
                    <a:lnTo>
                      <a:pt x="8694" y="5198"/>
                    </a:lnTo>
                    <a:lnTo>
                      <a:pt x="8640" y="5144"/>
                    </a:lnTo>
                    <a:lnTo>
                      <a:pt x="8580" y="5124"/>
                    </a:lnTo>
                    <a:lnTo>
                      <a:pt x="8504" y="5120"/>
                    </a:lnTo>
                    <a:lnTo>
                      <a:pt x="8457" y="5051"/>
                    </a:lnTo>
                    <a:lnTo>
                      <a:pt x="8408" y="4992"/>
                    </a:lnTo>
                    <a:lnTo>
                      <a:pt x="8402" y="4910"/>
                    </a:lnTo>
                    <a:lnTo>
                      <a:pt x="8436" y="4847"/>
                    </a:lnTo>
                    <a:lnTo>
                      <a:pt x="8387" y="4788"/>
                    </a:lnTo>
                    <a:lnTo>
                      <a:pt x="8312" y="4755"/>
                    </a:lnTo>
                    <a:lnTo>
                      <a:pt x="8243" y="4736"/>
                    </a:lnTo>
                    <a:lnTo>
                      <a:pt x="8132" y="4715"/>
                    </a:lnTo>
                    <a:lnTo>
                      <a:pt x="8027" y="4655"/>
                    </a:lnTo>
                    <a:lnTo>
                      <a:pt x="7994" y="4535"/>
                    </a:lnTo>
                    <a:lnTo>
                      <a:pt x="7920" y="4430"/>
                    </a:lnTo>
                    <a:lnTo>
                      <a:pt x="7830" y="4325"/>
                    </a:lnTo>
                    <a:lnTo>
                      <a:pt x="7758" y="4263"/>
                    </a:lnTo>
                    <a:lnTo>
                      <a:pt x="7767" y="4184"/>
                    </a:lnTo>
                    <a:lnTo>
                      <a:pt x="7788" y="4095"/>
                    </a:lnTo>
                    <a:lnTo>
                      <a:pt x="7737" y="4077"/>
                    </a:lnTo>
                    <a:lnTo>
                      <a:pt x="7695" y="4007"/>
                    </a:lnTo>
                    <a:lnTo>
                      <a:pt x="7737" y="3923"/>
                    </a:lnTo>
                    <a:lnTo>
                      <a:pt x="7712" y="3836"/>
                    </a:lnTo>
                    <a:lnTo>
                      <a:pt x="7743" y="3755"/>
                    </a:lnTo>
                    <a:lnTo>
                      <a:pt x="7802" y="3677"/>
                    </a:lnTo>
                    <a:lnTo>
                      <a:pt x="7850" y="3482"/>
                    </a:lnTo>
                    <a:lnTo>
                      <a:pt x="7835" y="3365"/>
                    </a:lnTo>
                    <a:lnTo>
                      <a:pt x="7755" y="3245"/>
                    </a:lnTo>
                    <a:lnTo>
                      <a:pt x="7650" y="3204"/>
                    </a:lnTo>
                    <a:lnTo>
                      <a:pt x="7548" y="3140"/>
                    </a:lnTo>
                    <a:lnTo>
                      <a:pt x="7472" y="3083"/>
                    </a:lnTo>
                    <a:lnTo>
                      <a:pt x="7406" y="2975"/>
                    </a:lnTo>
                    <a:lnTo>
                      <a:pt x="7280" y="2822"/>
                    </a:lnTo>
                    <a:lnTo>
                      <a:pt x="7145" y="2663"/>
                    </a:lnTo>
                    <a:lnTo>
                      <a:pt x="7074" y="2553"/>
                    </a:lnTo>
                    <a:lnTo>
                      <a:pt x="7032" y="2475"/>
                    </a:lnTo>
                    <a:lnTo>
                      <a:pt x="6953" y="2322"/>
                    </a:lnTo>
                    <a:lnTo>
                      <a:pt x="6881" y="2291"/>
                    </a:lnTo>
                    <a:lnTo>
                      <a:pt x="6816" y="2301"/>
                    </a:lnTo>
                    <a:lnTo>
                      <a:pt x="6798" y="2364"/>
                    </a:lnTo>
                    <a:lnTo>
                      <a:pt x="6723" y="2310"/>
                    </a:lnTo>
                    <a:lnTo>
                      <a:pt x="6645" y="2294"/>
                    </a:lnTo>
                    <a:lnTo>
                      <a:pt x="6471" y="2229"/>
                    </a:lnTo>
                    <a:lnTo>
                      <a:pt x="6386" y="2193"/>
                    </a:lnTo>
                    <a:lnTo>
                      <a:pt x="6300" y="2183"/>
                    </a:lnTo>
                    <a:lnTo>
                      <a:pt x="6203" y="2192"/>
                    </a:lnTo>
                    <a:lnTo>
                      <a:pt x="6167" y="2244"/>
                    </a:lnTo>
                    <a:lnTo>
                      <a:pt x="6158" y="2346"/>
                    </a:lnTo>
                    <a:lnTo>
                      <a:pt x="6039" y="2421"/>
                    </a:lnTo>
                    <a:lnTo>
                      <a:pt x="6011" y="2502"/>
                    </a:lnTo>
                    <a:lnTo>
                      <a:pt x="5955" y="2559"/>
                    </a:lnTo>
                    <a:lnTo>
                      <a:pt x="5916" y="2678"/>
                    </a:lnTo>
                    <a:lnTo>
                      <a:pt x="5865" y="2676"/>
                    </a:lnTo>
                    <a:lnTo>
                      <a:pt x="5793" y="2651"/>
                    </a:lnTo>
                    <a:lnTo>
                      <a:pt x="5684" y="2748"/>
                    </a:lnTo>
                    <a:lnTo>
                      <a:pt x="5546" y="2823"/>
                    </a:lnTo>
                    <a:lnTo>
                      <a:pt x="5567" y="2894"/>
                    </a:lnTo>
                    <a:lnTo>
                      <a:pt x="5505" y="2868"/>
                    </a:lnTo>
                    <a:lnTo>
                      <a:pt x="5472" y="2823"/>
                    </a:lnTo>
                    <a:lnTo>
                      <a:pt x="5471" y="2708"/>
                    </a:lnTo>
                    <a:lnTo>
                      <a:pt x="5318" y="2687"/>
                    </a:lnTo>
                    <a:lnTo>
                      <a:pt x="5217" y="2601"/>
                    </a:lnTo>
                    <a:lnTo>
                      <a:pt x="5075" y="2555"/>
                    </a:lnTo>
                    <a:lnTo>
                      <a:pt x="5028" y="2477"/>
                    </a:lnTo>
                    <a:lnTo>
                      <a:pt x="4976" y="2429"/>
                    </a:lnTo>
                    <a:lnTo>
                      <a:pt x="4922" y="2469"/>
                    </a:lnTo>
                    <a:lnTo>
                      <a:pt x="4908" y="2517"/>
                    </a:lnTo>
                    <a:lnTo>
                      <a:pt x="4788" y="2595"/>
                    </a:lnTo>
                    <a:lnTo>
                      <a:pt x="4691" y="2627"/>
                    </a:lnTo>
                    <a:lnTo>
                      <a:pt x="4616" y="2667"/>
                    </a:lnTo>
                    <a:lnTo>
                      <a:pt x="4584" y="2741"/>
                    </a:lnTo>
                    <a:lnTo>
                      <a:pt x="4520" y="2799"/>
                    </a:lnTo>
                    <a:lnTo>
                      <a:pt x="4430" y="2847"/>
                    </a:lnTo>
                    <a:lnTo>
                      <a:pt x="4388" y="2916"/>
                    </a:lnTo>
                    <a:lnTo>
                      <a:pt x="4296" y="2957"/>
                    </a:lnTo>
                    <a:lnTo>
                      <a:pt x="4104" y="3108"/>
                    </a:lnTo>
                    <a:lnTo>
                      <a:pt x="4023" y="3221"/>
                    </a:lnTo>
                    <a:lnTo>
                      <a:pt x="3945" y="3231"/>
                    </a:lnTo>
                    <a:lnTo>
                      <a:pt x="3846" y="3165"/>
                    </a:lnTo>
                    <a:lnTo>
                      <a:pt x="3737" y="3138"/>
                    </a:lnTo>
                    <a:lnTo>
                      <a:pt x="3758" y="3053"/>
                    </a:lnTo>
                    <a:lnTo>
                      <a:pt x="3761" y="2978"/>
                    </a:lnTo>
                    <a:lnTo>
                      <a:pt x="3809" y="2918"/>
                    </a:lnTo>
                    <a:lnTo>
                      <a:pt x="3845" y="2766"/>
                    </a:lnTo>
                    <a:lnTo>
                      <a:pt x="3963" y="2675"/>
                    </a:lnTo>
                    <a:lnTo>
                      <a:pt x="3999" y="2604"/>
                    </a:lnTo>
                    <a:lnTo>
                      <a:pt x="3962" y="2534"/>
                    </a:lnTo>
                    <a:lnTo>
                      <a:pt x="3971" y="2420"/>
                    </a:lnTo>
                    <a:lnTo>
                      <a:pt x="3953" y="2306"/>
                    </a:lnTo>
                    <a:lnTo>
                      <a:pt x="3881" y="2210"/>
                    </a:lnTo>
                    <a:lnTo>
                      <a:pt x="3959" y="2147"/>
                    </a:lnTo>
                    <a:lnTo>
                      <a:pt x="3992" y="2075"/>
                    </a:lnTo>
                    <a:lnTo>
                      <a:pt x="4013" y="2018"/>
                    </a:lnTo>
                    <a:lnTo>
                      <a:pt x="4085" y="1983"/>
                    </a:lnTo>
                    <a:lnTo>
                      <a:pt x="4073" y="1815"/>
                    </a:lnTo>
                    <a:lnTo>
                      <a:pt x="4095" y="1728"/>
                    </a:lnTo>
                    <a:lnTo>
                      <a:pt x="4109" y="1650"/>
                    </a:lnTo>
                    <a:lnTo>
                      <a:pt x="4173" y="1602"/>
                    </a:lnTo>
                    <a:lnTo>
                      <a:pt x="4175" y="1515"/>
                    </a:lnTo>
                    <a:lnTo>
                      <a:pt x="4109" y="1467"/>
                    </a:lnTo>
                    <a:lnTo>
                      <a:pt x="4076" y="1394"/>
                    </a:lnTo>
                    <a:lnTo>
                      <a:pt x="4068" y="1302"/>
                    </a:lnTo>
                    <a:lnTo>
                      <a:pt x="4046" y="1196"/>
                    </a:lnTo>
                    <a:lnTo>
                      <a:pt x="4070" y="1091"/>
                    </a:lnTo>
                    <a:lnTo>
                      <a:pt x="4103" y="992"/>
                    </a:lnTo>
                    <a:lnTo>
                      <a:pt x="4094" y="939"/>
                    </a:lnTo>
                    <a:lnTo>
                      <a:pt x="3933" y="956"/>
                    </a:lnTo>
                    <a:lnTo>
                      <a:pt x="3866" y="923"/>
                    </a:lnTo>
                    <a:lnTo>
                      <a:pt x="3723" y="905"/>
                    </a:lnTo>
                    <a:lnTo>
                      <a:pt x="3656" y="956"/>
                    </a:lnTo>
                    <a:lnTo>
                      <a:pt x="3648" y="1004"/>
                    </a:lnTo>
                    <a:lnTo>
                      <a:pt x="3582" y="1041"/>
                    </a:lnTo>
                    <a:lnTo>
                      <a:pt x="3546" y="1013"/>
                    </a:lnTo>
                    <a:lnTo>
                      <a:pt x="3461" y="980"/>
                    </a:lnTo>
                    <a:lnTo>
                      <a:pt x="3386" y="1028"/>
                    </a:lnTo>
                    <a:lnTo>
                      <a:pt x="3308" y="975"/>
                    </a:lnTo>
                    <a:lnTo>
                      <a:pt x="3201" y="798"/>
                    </a:lnTo>
                    <a:lnTo>
                      <a:pt x="3227" y="728"/>
                    </a:lnTo>
                    <a:lnTo>
                      <a:pt x="3275" y="641"/>
                    </a:lnTo>
                    <a:lnTo>
                      <a:pt x="3338" y="579"/>
                    </a:lnTo>
                    <a:lnTo>
                      <a:pt x="3377" y="473"/>
                    </a:lnTo>
                    <a:lnTo>
                      <a:pt x="3395" y="353"/>
                    </a:lnTo>
                    <a:lnTo>
                      <a:pt x="3323" y="308"/>
                    </a:lnTo>
                    <a:lnTo>
                      <a:pt x="3261" y="243"/>
                    </a:lnTo>
                    <a:lnTo>
                      <a:pt x="3195" y="146"/>
                    </a:lnTo>
                    <a:lnTo>
                      <a:pt x="3105" y="44"/>
                    </a:lnTo>
                    <a:lnTo>
                      <a:pt x="3048" y="59"/>
                    </a:lnTo>
                    <a:lnTo>
                      <a:pt x="3018" y="137"/>
                    </a:lnTo>
                    <a:lnTo>
                      <a:pt x="2954" y="209"/>
                    </a:lnTo>
                    <a:lnTo>
                      <a:pt x="2900" y="149"/>
                    </a:lnTo>
                    <a:lnTo>
                      <a:pt x="2843" y="92"/>
                    </a:lnTo>
                    <a:lnTo>
                      <a:pt x="2778" y="0"/>
                    </a:lnTo>
                    <a:lnTo>
                      <a:pt x="2711" y="2"/>
                    </a:lnTo>
                    <a:lnTo>
                      <a:pt x="2658" y="36"/>
                    </a:lnTo>
                    <a:lnTo>
                      <a:pt x="2585" y="90"/>
                    </a:lnTo>
                    <a:lnTo>
                      <a:pt x="2501" y="111"/>
                    </a:lnTo>
                    <a:lnTo>
                      <a:pt x="2388" y="114"/>
                    </a:lnTo>
                    <a:lnTo>
                      <a:pt x="2294" y="108"/>
                    </a:lnTo>
                    <a:lnTo>
                      <a:pt x="2265" y="150"/>
                    </a:lnTo>
                    <a:lnTo>
                      <a:pt x="2282" y="189"/>
                    </a:lnTo>
                    <a:lnTo>
                      <a:pt x="2342" y="218"/>
                    </a:lnTo>
                    <a:lnTo>
                      <a:pt x="2346" y="276"/>
                    </a:lnTo>
                    <a:lnTo>
                      <a:pt x="2295" y="321"/>
                    </a:lnTo>
                    <a:lnTo>
                      <a:pt x="2175" y="366"/>
                    </a:lnTo>
                    <a:lnTo>
                      <a:pt x="2088" y="384"/>
                    </a:lnTo>
                    <a:lnTo>
                      <a:pt x="2004" y="359"/>
                    </a:lnTo>
                    <a:lnTo>
                      <a:pt x="1910" y="362"/>
                    </a:lnTo>
                    <a:lnTo>
                      <a:pt x="1848" y="405"/>
                    </a:lnTo>
                    <a:lnTo>
                      <a:pt x="1808" y="461"/>
                    </a:lnTo>
                    <a:lnTo>
                      <a:pt x="1806" y="542"/>
                    </a:lnTo>
                    <a:lnTo>
                      <a:pt x="1793" y="609"/>
                    </a:lnTo>
                    <a:lnTo>
                      <a:pt x="1790" y="716"/>
                    </a:lnTo>
                    <a:lnTo>
                      <a:pt x="1692" y="735"/>
                    </a:lnTo>
                    <a:lnTo>
                      <a:pt x="1635" y="683"/>
                    </a:lnTo>
                    <a:lnTo>
                      <a:pt x="1547" y="681"/>
                    </a:lnTo>
                    <a:lnTo>
                      <a:pt x="1509" y="744"/>
                    </a:lnTo>
                    <a:lnTo>
                      <a:pt x="1392" y="747"/>
                    </a:lnTo>
                    <a:lnTo>
                      <a:pt x="1323" y="777"/>
                    </a:lnTo>
                    <a:lnTo>
                      <a:pt x="1206" y="794"/>
                    </a:lnTo>
                    <a:lnTo>
                      <a:pt x="1088" y="780"/>
                    </a:lnTo>
                    <a:lnTo>
                      <a:pt x="983" y="752"/>
                    </a:lnTo>
                    <a:lnTo>
                      <a:pt x="869" y="695"/>
                    </a:lnTo>
                    <a:lnTo>
                      <a:pt x="756" y="660"/>
                    </a:lnTo>
                    <a:lnTo>
                      <a:pt x="710" y="767"/>
                    </a:lnTo>
                    <a:lnTo>
                      <a:pt x="741" y="861"/>
                    </a:lnTo>
                    <a:lnTo>
                      <a:pt x="639" y="840"/>
                    </a:lnTo>
                    <a:lnTo>
                      <a:pt x="561" y="938"/>
                    </a:lnTo>
                    <a:lnTo>
                      <a:pt x="483" y="1094"/>
                    </a:lnTo>
                    <a:lnTo>
                      <a:pt x="494" y="1221"/>
                    </a:lnTo>
                    <a:lnTo>
                      <a:pt x="549" y="1334"/>
                    </a:lnTo>
                    <a:lnTo>
                      <a:pt x="479" y="1449"/>
                    </a:lnTo>
                    <a:lnTo>
                      <a:pt x="420" y="1499"/>
                    </a:lnTo>
                    <a:lnTo>
                      <a:pt x="381" y="1610"/>
                    </a:lnTo>
                    <a:lnTo>
                      <a:pt x="407" y="1734"/>
                    </a:lnTo>
                    <a:lnTo>
                      <a:pt x="419" y="1847"/>
                    </a:lnTo>
                    <a:lnTo>
                      <a:pt x="468" y="1967"/>
                    </a:lnTo>
                    <a:lnTo>
                      <a:pt x="341" y="1989"/>
                    </a:lnTo>
                    <a:lnTo>
                      <a:pt x="251" y="2028"/>
                    </a:lnTo>
                    <a:lnTo>
                      <a:pt x="176" y="2084"/>
                    </a:lnTo>
                    <a:lnTo>
                      <a:pt x="111" y="2027"/>
                    </a:lnTo>
                    <a:lnTo>
                      <a:pt x="0" y="2016"/>
                    </a:lnTo>
                    <a:lnTo>
                      <a:pt x="60" y="2195"/>
                    </a:lnTo>
                    <a:lnTo>
                      <a:pt x="189" y="2336"/>
                    </a:lnTo>
                    <a:lnTo>
                      <a:pt x="228" y="2358"/>
                    </a:lnTo>
                    <a:lnTo>
                      <a:pt x="251" y="2271"/>
                    </a:lnTo>
                    <a:lnTo>
                      <a:pt x="288" y="2283"/>
                    </a:lnTo>
                    <a:lnTo>
                      <a:pt x="320" y="2418"/>
                    </a:lnTo>
                    <a:lnTo>
                      <a:pt x="368" y="2544"/>
                    </a:lnTo>
                    <a:lnTo>
                      <a:pt x="396" y="2679"/>
                    </a:lnTo>
                    <a:lnTo>
                      <a:pt x="360" y="2783"/>
                    </a:lnTo>
                    <a:lnTo>
                      <a:pt x="398" y="2892"/>
                    </a:lnTo>
                    <a:lnTo>
                      <a:pt x="497" y="2979"/>
                    </a:lnTo>
                    <a:lnTo>
                      <a:pt x="582" y="3113"/>
                    </a:lnTo>
                    <a:lnTo>
                      <a:pt x="630" y="3122"/>
                    </a:lnTo>
                    <a:close/>
                  </a:path>
                </a:pathLst>
              </a:custGeom>
              <a:gradFill>
                <a:gsLst>
                  <a:gs pos="0">
                    <a:srgbClr val="C4D600"/>
                  </a:gs>
                  <a:gs pos="100000">
                    <a:srgbClr val="00A3E0"/>
                  </a:gs>
                </a:gsLst>
                <a:lin ang="5400000" scaled="1"/>
              </a:gra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zh-CN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Freeform 69">
                <a:extLst>
                  <a:ext uri="{FF2B5EF4-FFF2-40B4-BE49-F238E27FC236}">
                    <a16:creationId xmlns:a16="http://schemas.microsoft.com/office/drawing/2014/main" id="{1834C8A0-E48B-424E-98C3-5096F73C9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5" y="2595"/>
                <a:ext cx="52" cy="45"/>
              </a:xfrm>
              <a:custGeom>
                <a:avLst/>
                <a:gdLst>
                  <a:gd name="T0" fmla="*/ 22768784 w 259"/>
                  <a:gd name="T1" fmla="*/ 91521449 h 228"/>
                  <a:gd name="T2" fmla="*/ 9613389 w 259"/>
                  <a:gd name="T3" fmla="*/ 45760725 h 228"/>
                  <a:gd name="T4" fmla="*/ 0 w 259"/>
                  <a:gd name="T5" fmla="*/ 23875162 h 228"/>
                  <a:gd name="T6" fmla="*/ 1517770 w 259"/>
                  <a:gd name="T7" fmla="*/ 5968791 h 228"/>
                  <a:gd name="T8" fmla="*/ 25804638 w 259"/>
                  <a:gd name="T9" fmla="*/ 0 h 228"/>
                  <a:gd name="T10" fmla="*/ 46043706 w 259"/>
                  <a:gd name="T11" fmla="*/ 1492355 h 228"/>
                  <a:gd name="T12" fmla="*/ 68306641 w 259"/>
                  <a:gd name="T13" fmla="*/ 25864761 h 228"/>
                  <a:gd name="T14" fmla="*/ 82473995 w 259"/>
                  <a:gd name="T15" fmla="*/ 53719135 h 228"/>
                  <a:gd name="T16" fmla="*/ 102713056 w 259"/>
                  <a:gd name="T17" fmla="*/ 75604653 h 228"/>
                  <a:gd name="T18" fmla="*/ 131047738 w 259"/>
                  <a:gd name="T19" fmla="*/ 103459046 h 228"/>
                  <a:gd name="T20" fmla="*/ 106760879 w 259"/>
                  <a:gd name="T21" fmla="*/ 113407043 h 228"/>
                  <a:gd name="T22" fmla="*/ 78426172 w 259"/>
                  <a:gd name="T23" fmla="*/ 101469421 h 228"/>
                  <a:gd name="T24" fmla="*/ 58187110 w 259"/>
                  <a:gd name="T25" fmla="*/ 95500648 h 228"/>
                  <a:gd name="T26" fmla="*/ 41995884 w 259"/>
                  <a:gd name="T27" fmla="*/ 103459046 h 228"/>
                  <a:gd name="T28" fmla="*/ 22768784 w 259"/>
                  <a:gd name="T29" fmla="*/ 91521449 h 22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59"/>
                  <a:gd name="T46" fmla="*/ 0 h 228"/>
                  <a:gd name="T47" fmla="*/ 259 w 259"/>
                  <a:gd name="T48" fmla="*/ 228 h 22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59" h="228">
                    <a:moveTo>
                      <a:pt x="45" y="184"/>
                    </a:moveTo>
                    <a:lnTo>
                      <a:pt x="19" y="92"/>
                    </a:lnTo>
                    <a:lnTo>
                      <a:pt x="0" y="48"/>
                    </a:lnTo>
                    <a:lnTo>
                      <a:pt x="3" y="12"/>
                    </a:lnTo>
                    <a:lnTo>
                      <a:pt x="51" y="0"/>
                    </a:lnTo>
                    <a:lnTo>
                      <a:pt x="91" y="3"/>
                    </a:lnTo>
                    <a:lnTo>
                      <a:pt x="135" y="52"/>
                    </a:lnTo>
                    <a:lnTo>
                      <a:pt x="163" y="108"/>
                    </a:lnTo>
                    <a:lnTo>
                      <a:pt x="203" y="152"/>
                    </a:lnTo>
                    <a:lnTo>
                      <a:pt x="259" y="208"/>
                    </a:lnTo>
                    <a:lnTo>
                      <a:pt x="211" y="228"/>
                    </a:lnTo>
                    <a:lnTo>
                      <a:pt x="155" y="204"/>
                    </a:lnTo>
                    <a:lnTo>
                      <a:pt x="115" y="192"/>
                    </a:lnTo>
                    <a:lnTo>
                      <a:pt x="83" y="208"/>
                    </a:lnTo>
                    <a:lnTo>
                      <a:pt x="45" y="184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zh-CN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70">
                <a:extLst>
                  <a:ext uri="{FF2B5EF4-FFF2-40B4-BE49-F238E27FC236}">
                    <a16:creationId xmlns:a16="http://schemas.microsoft.com/office/drawing/2014/main" id="{C730DE8F-C1BE-48EA-9357-853D52BEB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1" y="2679"/>
                <a:ext cx="29" cy="53"/>
              </a:xfrm>
              <a:custGeom>
                <a:avLst/>
                <a:gdLst>
                  <a:gd name="T0" fmla="*/ 2030126 w 144"/>
                  <a:gd name="T1" fmla="*/ 91069222 h 264"/>
                  <a:gd name="T2" fmla="*/ 18271120 w 144"/>
                  <a:gd name="T3" fmla="*/ 64760317 h 264"/>
                  <a:gd name="T4" fmla="*/ 14210877 w 144"/>
                  <a:gd name="T5" fmla="*/ 36427686 h 264"/>
                  <a:gd name="T6" fmla="*/ 0 w 144"/>
                  <a:gd name="T7" fmla="*/ 17707742 h 264"/>
                  <a:gd name="T8" fmla="*/ 24361504 w 144"/>
                  <a:gd name="T9" fmla="*/ 0 h 264"/>
                  <a:gd name="T10" fmla="*/ 54813354 w 144"/>
                  <a:gd name="T11" fmla="*/ 20237607 h 264"/>
                  <a:gd name="T12" fmla="*/ 73084480 w 144"/>
                  <a:gd name="T13" fmla="*/ 50594008 h 264"/>
                  <a:gd name="T14" fmla="*/ 58873610 w 144"/>
                  <a:gd name="T15" fmla="*/ 93093012 h 264"/>
                  <a:gd name="T16" fmla="*/ 60903764 w 144"/>
                  <a:gd name="T17" fmla="*/ 123449367 h 264"/>
                  <a:gd name="T18" fmla="*/ 42632624 w 144"/>
                  <a:gd name="T19" fmla="*/ 133568213 h 264"/>
                  <a:gd name="T20" fmla="*/ 34512112 w 144"/>
                  <a:gd name="T21" fmla="*/ 109283046 h 264"/>
                  <a:gd name="T22" fmla="*/ 2030126 w 144"/>
                  <a:gd name="T23" fmla="*/ 91069222 h 2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4"/>
                  <a:gd name="T37" fmla="*/ 0 h 264"/>
                  <a:gd name="T38" fmla="*/ 144 w 144"/>
                  <a:gd name="T39" fmla="*/ 264 h 26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4" h="264">
                    <a:moveTo>
                      <a:pt x="4" y="180"/>
                    </a:moveTo>
                    <a:lnTo>
                      <a:pt x="36" y="128"/>
                    </a:lnTo>
                    <a:lnTo>
                      <a:pt x="28" y="72"/>
                    </a:lnTo>
                    <a:lnTo>
                      <a:pt x="0" y="35"/>
                    </a:lnTo>
                    <a:lnTo>
                      <a:pt x="48" y="0"/>
                    </a:lnTo>
                    <a:lnTo>
                      <a:pt x="108" y="40"/>
                    </a:lnTo>
                    <a:lnTo>
                      <a:pt x="144" y="100"/>
                    </a:lnTo>
                    <a:lnTo>
                      <a:pt x="116" y="184"/>
                    </a:lnTo>
                    <a:lnTo>
                      <a:pt x="120" y="244"/>
                    </a:lnTo>
                    <a:lnTo>
                      <a:pt x="84" y="264"/>
                    </a:lnTo>
                    <a:lnTo>
                      <a:pt x="68" y="216"/>
                    </a:lnTo>
                    <a:lnTo>
                      <a:pt x="4" y="180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zh-CN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8" name="Oval 25">
              <a:extLst>
                <a:ext uri="{FF2B5EF4-FFF2-40B4-BE49-F238E27FC236}">
                  <a16:creationId xmlns:a16="http://schemas.microsoft.com/office/drawing/2014/main" id="{69A57A63-340A-40A2-A2FB-5E71DF76334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85810" y="3149687"/>
              <a:ext cx="108821" cy="10882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grpSp>
          <p:nvGrpSpPr>
            <p:cNvPr id="19" name="组合 62">
              <a:extLst>
                <a:ext uri="{FF2B5EF4-FFF2-40B4-BE49-F238E27FC236}">
                  <a16:creationId xmlns:a16="http://schemas.microsoft.com/office/drawing/2014/main" id="{A9B5ACD7-FDB3-4021-994A-CC24B9CD2FA1}"/>
                </a:ext>
              </a:extLst>
            </p:cNvPr>
            <p:cNvGrpSpPr/>
            <p:nvPr/>
          </p:nvGrpSpPr>
          <p:grpSpPr>
            <a:xfrm>
              <a:off x="3659200" y="3562944"/>
              <a:ext cx="144000" cy="144000"/>
              <a:chOff x="4714876" y="3214686"/>
              <a:chExt cx="144000" cy="144000"/>
            </a:xfrm>
            <a:effectLst>
              <a:outerShdw sx="1000" sy="1000" algn="ctr" rotWithShape="0">
                <a:srgbClr val="000000"/>
              </a:outerShdw>
            </a:effectLst>
          </p:grpSpPr>
          <p:sp>
            <p:nvSpPr>
              <p:cNvPr id="20" name="椭圆 47">
                <a:extLst>
                  <a:ext uri="{FF2B5EF4-FFF2-40B4-BE49-F238E27FC236}">
                    <a16:creationId xmlns:a16="http://schemas.microsoft.com/office/drawing/2014/main" id="{642B76B8-0B84-474E-9C5E-DFB0CE49F530}"/>
                  </a:ext>
                </a:extLst>
              </p:cNvPr>
              <p:cNvSpPr/>
              <p:nvPr/>
            </p:nvSpPr>
            <p:spPr>
              <a:xfrm>
                <a:off x="4750876" y="3250686"/>
                <a:ext cx="72000" cy="72000"/>
              </a:xfrm>
              <a:prstGeom prst="ellipse">
                <a:avLst/>
              </a:prstGeom>
              <a:gradFill rotWithShape="1">
                <a:gsLst>
                  <a:gs pos="20000">
                    <a:srgbClr val="FF0000"/>
                  </a:gs>
                  <a:gs pos="0">
                    <a:srgbClr val="FF00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 dirty="0">
                  <a:solidFill>
                    <a:sysClr val="windowText" lastClr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1" name="椭圆 48">
                <a:extLst>
                  <a:ext uri="{FF2B5EF4-FFF2-40B4-BE49-F238E27FC236}">
                    <a16:creationId xmlns:a16="http://schemas.microsoft.com/office/drawing/2014/main" id="{D0BD6BF5-215F-450F-BC23-BDFF821A7FD1}"/>
                  </a:ext>
                </a:extLst>
              </p:cNvPr>
              <p:cNvSpPr/>
              <p:nvPr/>
            </p:nvSpPr>
            <p:spPr>
              <a:xfrm>
                <a:off x="4714876" y="3214686"/>
                <a:ext cx="144000" cy="144000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Oval 25">
              <a:extLst>
                <a:ext uri="{FF2B5EF4-FFF2-40B4-BE49-F238E27FC236}">
                  <a16:creationId xmlns:a16="http://schemas.microsoft.com/office/drawing/2014/main" id="{B4794428-9AE3-45C8-94C1-FA0F2F1319A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972295" y="3894224"/>
              <a:ext cx="108821" cy="10882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  <p:sp>
        <p:nvSpPr>
          <p:cNvPr id="26" name="Content Placeholder 27">
            <a:extLst>
              <a:ext uri="{FF2B5EF4-FFF2-40B4-BE49-F238E27FC236}">
                <a16:creationId xmlns:a16="http://schemas.microsoft.com/office/drawing/2014/main" id="{B91C3001-21AA-4A2F-8069-7D9E3B95A374}"/>
              </a:ext>
            </a:extLst>
          </p:cNvPr>
          <p:cNvSpPr txBox="1">
            <a:spLocks/>
          </p:cNvSpPr>
          <p:nvPr/>
        </p:nvSpPr>
        <p:spPr>
          <a:xfrm>
            <a:off x="2032051" y="3169454"/>
            <a:ext cx="2071625" cy="38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Nakhon-Ratchasima</a:t>
            </a:r>
            <a:endParaRPr lang="en-AU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6C248C1-0E6A-411A-A581-58C282423965}"/>
              </a:ext>
            </a:extLst>
          </p:cNvPr>
          <p:cNvSpPr txBox="1">
            <a:spLocks/>
          </p:cNvSpPr>
          <p:nvPr/>
        </p:nvSpPr>
        <p:spPr>
          <a:xfrm>
            <a:off x="2107394" y="3860353"/>
            <a:ext cx="1128716" cy="38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1071"/>
              </a:spcBef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Rayong</a:t>
            </a:r>
            <a:endParaRPr lang="en-AU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B22BDC-09D8-4C8D-AA1A-EAB084F87624}"/>
              </a:ext>
            </a:extLst>
          </p:cNvPr>
          <p:cNvSpPr txBox="1"/>
          <p:nvPr/>
        </p:nvSpPr>
        <p:spPr>
          <a:xfrm>
            <a:off x="441938" y="1282495"/>
            <a:ext cx="2071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A3E0"/>
                </a:solidFill>
                <a:latin typeface="Kanit" panose="00000500000000000000" pitchFamily="2" charset="-34"/>
                <a:cs typeface="Kanit" panose="00000500000000000000" pitchFamily="2" charset="-34"/>
              </a:rPr>
              <a:t>Candidate Location</a:t>
            </a:r>
            <a:endParaRPr lang="en-AU" sz="1600" dirty="0">
              <a:solidFill>
                <a:srgbClr val="00A3E0"/>
              </a:solidFill>
              <a:latin typeface="Kanit" panose="00000500000000000000" pitchFamily="2" charset="-34"/>
              <a:cs typeface="Kanit" panose="00000500000000000000" pitchFamily="2" charset="-34"/>
            </a:endParaRPr>
          </a:p>
        </p:txBody>
      </p:sp>
      <p:pic>
        <p:nvPicPr>
          <p:cNvPr id="4098" name="Picture 2" descr="Related image">
            <a:extLst>
              <a:ext uri="{FF2B5EF4-FFF2-40B4-BE49-F238E27FC236}">
                <a16:creationId xmlns:a16="http://schemas.microsoft.com/office/drawing/2014/main" id="{99821065-91BA-4BC2-9A20-8BF01E50D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418" y="4624083"/>
            <a:ext cx="262191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à¹à¸à¸µà¹à¸¢à¸§ à¹à¸à¸²à¹à¸«à¸à¹">
            <a:extLst>
              <a:ext uri="{FF2B5EF4-FFF2-40B4-BE49-F238E27FC236}">
                <a16:creationId xmlns:a16="http://schemas.microsoft.com/office/drawing/2014/main" id="{5C0E4B0B-D42A-44FA-9149-BF0CD639F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451" y="1786015"/>
            <a:ext cx="2447463" cy="137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BC227F3-B477-421D-BA8C-388D3028285D}"/>
              </a:ext>
            </a:extLst>
          </p:cNvPr>
          <p:cNvSpPr/>
          <p:nvPr/>
        </p:nvSpPr>
        <p:spPr>
          <a:xfrm>
            <a:off x="-1" y="1282495"/>
            <a:ext cx="11015663" cy="5413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525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9B3C59-A3FF-4DE3-94D7-5059B3146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44268-0798-4FD7-818E-FDCC0FDD8002}" type="slidenum">
              <a:rPr lang="en-AU" smtClean="0"/>
              <a:pPr/>
              <a:t>53</a:t>
            </a:fld>
            <a:endParaRPr lang="en-AU" dirty="0"/>
          </a:p>
        </p:txBody>
      </p:sp>
      <p:sp>
        <p:nvSpPr>
          <p:cNvPr id="5" name="Content Placeholder 35">
            <a:extLst>
              <a:ext uri="{FF2B5EF4-FFF2-40B4-BE49-F238E27FC236}">
                <a16:creationId xmlns:a16="http://schemas.microsoft.com/office/drawing/2014/main" id="{4BEF66F6-C113-4311-B2C7-4BE2C63AD5C0}"/>
              </a:ext>
            </a:extLst>
          </p:cNvPr>
          <p:cNvSpPr txBox="1">
            <a:spLocks/>
          </p:cNvSpPr>
          <p:nvPr/>
        </p:nvSpPr>
        <p:spPr>
          <a:xfrm>
            <a:off x="1" y="1435396"/>
            <a:ext cx="11015662" cy="43713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4478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1pPr>
            <a:lvl2pPr marL="734355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2pPr>
            <a:lvl3pPr marL="122392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3pPr>
            <a:lvl4pPr marL="171349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4pPr>
            <a:lvl5pPr marL="2203064" indent="-216000" algn="l" defTabSz="97914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Kanit" panose="00000500000000000000" pitchFamily="2" charset="-34"/>
                <a:ea typeface="+mn-ea"/>
                <a:cs typeface="Kanit" panose="00000500000000000000" pitchFamily="2" charset="-34"/>
              </a:defRPr>
            </a:lvl5pPr>
            <a:lvl6pPr marL="2692634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8220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7177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1343" indent="-244785" algn="l" defTabSz="979140" rtl="0" eaLnBrk="1" latinLnBrk="0" hangingPunct="1">
              <a:lnSpc>
                <a:spcPct val="90000"/>
              </a:lnSpc>
              <a:spcBef>
                <a:spcPts val="535"/>
              </a:spcBef>
              <a:buFont typeface="Arial" panose="020B0604020202020204" pitchFamily="34" charset="0"/>
              <a:buChar char="•"/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85" indent="0" algn="ctr">
              <a:buNone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THANK YOU FOR YOUR ATTENTION</a:t>
            </a:r>
            <a:endParaRPr lang="en-AU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3D0B0F-7CB0-40E1-91E3-FC63B199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13-16 August 2018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E45838-FE4E-4441-BF44-32C89D855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VASSCAA-9 Sydney Australia</a:t>
            </a:r>
          </a:p>
        </p:txBody>
      </p:sp>
    </p:spTree>
    <p:extLst>
      <p:ext uri="{BB962C8B-B14F-4D97-AF65-F5344CB8AC3E}">
        <p14:creationId xmlns:p14="http://schemas.microsoft.com/office/powerpoint/2010/main" val="350532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16129</TotalTime>
  <Words>2804</Words>
  <Application>Microsoft Office PowerPoint</Application>
  <PresentationFormat>Custom</PresentationFormat>
  <Paragraphs>834</Paragraphs>
  <Slides>53</Slides>
  <Notes>4</Notes>
  <HiddenSlides>0</HiddenSlides>
  <MMClips>5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7" baseType="lpstr">
      <vt:lpstr>DengXian</vt:lpstr>
      <vt:lpstr>Arial</vt:lpstr>
      <vt:lpstr>Wingdings</vt:lpstr>
      <vt:lpstr>Cordia New</vt:lpstr>
      <vt:lpstr>Kanit SemiBold</vt:lpstr>
      <vt:lpstr>Calibri</vt:lpstr>
      <vt:lpstr>Kanit Medium</vt:lpstr>
      <vt:lpstr>Kanit Light</vt:lpstr>
      <vt:lpstr>Kanit</vt:lpstr>
      <vt:lpstr>Times New Roman</vt:lpstr>
      <vt:lpstr>SimSun</vt:lpstr>
      <vt:lpstr>Office Theme</vt:lpstr>
      <vt:lpstr>Graph</vt:lpstr>
      <vt:lpstr>Equation</vt:lpstr>
      <vt:lpstr>Present Status of  Siam Photon Source &amp; Soft X-ray Beamline</vt:lpstr>
      <vt:lpstr>About us</vt:lpstr>
      <vt:lpstr>About us</vt:lpstr>
      <vt:lpstr>PowerPoint Presentation</vt:lpstr>
      <vt:lpstr>Siam Photon Source</vt:lpstr>
      <vt:lpstr>Siam Photon Source</vt:lpstr>
      <vt:lpstr>Siam Photon Source</vt:lpstr>
      <vt:lpstr>Siam Photon Source</vt:lpstr>
      <vt:lpstr>Siam Photon Source</vt:lpstr>
      <vt:lpstr>Development of Siam Photon Source</vt:lpstr>
      <vt:lpstr>Full Energy Injection</vt:lpstr>
      <vt:lpstr>ASEAN Beamline</vt:lpstr>
      <vt:lpstr>Study New Electron Reference Orbit</vt:lpstr>
      <vt:lpstr>Study New Electron Reference Orbit</vt:lpstr>
      <vt:lpstr>Study New Electron Reference Orbit</vt:lpstr>
      <vt:lpstr>Soft X-ray Beamline</vt:lpstr>
      <vt:lpstr>Soft X-ray Beamline</vt:lpstr>
      <vt:lpstr>BL3.2Ua:PES</vt:lpstr>
      <vt:lpstr>BL3.2Ua:PES</vt:lpstr>
      <vt:lpstr>BL3.2Ua:PES</vt:lpstr>
      <vt:lpstr>PowerPoint Presentation</vt:lpstr>
      <vt:lpstr>PowerPoint Presentation</vt:lpstr>
      <vt:lpstr>PowerPoint Presentation</vt:lpstr>
      <vt:lpstr>PowerPoint Presentation</vt:lpstr>
      <vt:lpstr>BL3.2Ub:PEEM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Beamline at SPS</vt:lpstr>
      <vt:lpstr>Beamline at SPS</vt:lpstr>
      <vt:lpstr>Beamline at SPS</vt:lpstr>
      <vt:lpstr>BL1.1W: Multi X-ray Technique (MXT)</vt:lpstr>
      <vt:lpstr>BL1.2W: X-ray Tomography Microscopy</vt:lpstr>
      <vt:lpstr>BL1.3W: SAXS</vt:lpstr>
      <vt:lpstr>BL2.2: Time resolved XAS</vt:lpstr>
      <vt:lpstr>BL4.1: IR Spectroscopy and Imaging</vt:lpstr>
      <vt:lpstr>BL5.2: XAS (SUT-NANOTEC-SLRI)</vt:lpstr>
      <vt:lpstr>BL6a: DXL</vt:lpstr>
      <vt:lpstr>BL6a: DXL</vt:lpstr>
      <vt:lpstr>BL6b: µ-XRF</vt:lpstr>
      <vt:lpstr>BL7.2W:MX</vt:lpstr>
      <vt:lpstr>BL8: XAS</vt:lpstr>
      <vt:lpstr>BL5.3: XPS (SUT-NANOTEC-SLRI)</vt:lpstr>
      <vt:lpstr>Thailand 3.0 GeV Synchrotron Light Source  </vt:lpstr>
      <vt:lpstr>Thailand 3.0 GeV Synchrotron Light Source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Conceptual Design of High Resolution  Soft X-ray Spectroscopy Beamline for Future SPS-II</dc:title>
  <dc:creator>Pat Photongkam</dc:creator>
  <cp:lastModifiedBy>Pat Photongkam</cp:lastModifiedBy>
  <cp:revision>855</cp:revision>
  <cp:lastPrinted>2017-11-23T03:12:33Z</cp:lastPrinted>
  <dcterms:created xsi:type="dcterms:W3CDTF">2017-10-27T09:23:45Z</dcterms:created>
  <dcterms:modified xsi:type="dcterms:W3CDTF">2018-08-16T02:22:45Z</dcterms:modified>
</cp:coreProperties>
</file>