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mov" ContentType="video/quicktime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3"/>
  </p:notesMasterIdLst>
  <p:sldIdLst>
    <p:sldId id="782" r:id="rId2"/>
    <p:sldId id="783" r:id="rId3"/>
    <p:sldId id="612" r:id="rId4"/>
    <p:sldId id="784" r:id="rId5"/>
    <p:sldId id="785" r:id="rId6"/>
    <p:sldId id="608" r:id="rId7"/>
    <p:sldId id="825" r:id="rId8"/>
    <p:sldId id="751" r:id="rId9"/>
    <p:sldId id="809" r:id="rId10"/>
    <p:sldId id="793" r:id="rId11"/>
    <p:sldId id="810" r:id="rId12"/>
    <p:sldId id="794" r:id="rId13"/>
    <p:sldId id="795" r:id="rId14"/>
    <p:sldId id="812" r:id="rId15"/>
    <p:sldId id="823" r:id="rId16"/>
    <p:sldId id="811" r:id="rId17"/>
    <p:sldId id="722" r:id="rId18"/>
    <p:sldId id="768" r:id="rId19"/>
    <p:sldId id="611" r:id="rId20"/>
    <p:sldId id="738" r:id="rId21"/>
    <p:sldId id="614" r:id="rId22"/>
    <p:sldId id="703" r:id="rId23"/>
    <p:sldId id="702" r:id="rId24"/>
    <p:sldId id="643" r:id="rId25"/>
    <p:sldId id="617" r:id="rId26"/>
    <p:sldId id="618" r:id="rId27"/>
    <p:sldId id="726" r:id="rId28"/>
    <p:sldId id="727" r:id="rId29"/>
    <p:sldId id="728" r:id="rId30"/>
    <p:sldId id="729" r:id="rId31"/>
    <p:sldId id="730" r:id="rId32"/>
    <p:sldId id="731" r:id="rId33"/>
    <p:sldId id="732" r:id="rId34"/>
    <p:sldId id="778" r:id="rId35"/>
    <p:sldId id="779" r:id="rId36"/>
    <p:sldId id="780" r:id="rId37"/>
    <p:sldId id="781" r:id="rId38"/>
    <p:sldId id="627" r:id="rId39"/>
    <p:sldId id="628" r:id="rId40"/>
    <p:sldId id="629" r:id="rId41"/>
    <p:sldId id="630" r:id="rId42"/>
    <p:sldId id="631" r:id="rId43"/>
    <p:sldId id="632" r:id="rId44"/>
    <p:sldId id="723" r:id="rId45"/>
    <p:sldId id="634" r:id="rId46"/>
    <p:sldId id="709" r:id="rId47"/>
    <p:sldId id="661" r:id="rId48"/>
    <p:sldId id="660" r:id="rId49"/>
    <p:sldId id="710" r:id="rId50"/>
    <p:sldId id="704" r:id="rId51"/>
    <p:sldId id="713" r:id="rId52"/>
    <p:sldId id="636" r:id="rId53"/>
    <p:sldId id="818" r:id="rId54"/>
    <p:sldId id="819" r:id="rId55"/>
    <p:sldId id="786" r:id="rId56"/>
    <p:sldId id="820" r:id="rId57"/>
    <p:sldId id="821" r:id="rId58"/>
    <p:sldId id="644" r:id="rId59"/>
    <p:sldId id="645" r:id="rId60"/>
    <p:sldId id="690" r:id="rId61"/>
    <p:sldId id="724" r:id="rId62"/>
    <p:sldId id="746" r:id="rId63"/>
    <p:sldId id="752" r:id="rId64"/>
    <p:sldId id="814" r:id="rId65"/>
    <p:sldId id="815" r:id="rId66"/>
    <p:sldId id="824" r:id="rId67"/>
    <p:sldId id="816" r:id="rId68"/>
    <p:sldId id="817" r:id="rId69"/>
    <p:sldId id="753" r:id="rId70"/>
    <p:sldId id="754" r:id="rId71"/>
    <p:sldId id="755" r:id="rId72"/>
    <p:sldId id="756" r:id="rId73"/>
    <p:sldId id="757" r:id="rId74"/>
    <p:sldId id="758" r:id="rId75"/>
    <p:sldId id="759" r:id="rId76"/>
    <p:sldId id="760" r:id="rId77"/>
    <p:sldId id="761" r:id="rId78"/>
    <p:sldId id="744" r:id="rId79"/>
    <p:sldId id="681" r:id="rId80"/>
    <p:sldId id="745" r:id="rId81"/>
    <p:sldId id="733" r:id="rId82"/>
    <p:sldId id="711" r:id="rId83"/>
    <p:sldId id="694" r:id="rId84"/>
    <p:sldId id="714" r:id="rId85"/>
    <p:sldId id="699" r:id="rId86"/>
    <p:sldId id="700" r:id="rId87"/>
    <p:sldId id="701" r:id="rId88"/>
    <p:sldId id="688" r:id="rId89"/>
    <p:sldId id="717" r:id="rId90"/>
    <p:sldId id="692" r:id="rId91"/>
    <p:sldId id="693" r:id="rId92"/>
    <p:sldId id="676" r:id="rId93"/>
    <p:sldId id="677" r:id="rId94"/>
    <p:sldId id="689" r:id="rId95"/>
    <p:sldId id="719" r:id="rId96"/>
    <p:sldId id="678" r:id="rId97"/>
    <p:sldId id="691" r:id="rId98"/>
    <p:sldId id="650" r:id="rId99"/>
    <p:sldId id="651" r:id="rId100"/>
    <p:sldId id="652" r:id="rId101"/>
    <p:sldId id="653" r:id="rId102"/>
    <p:sldId id="494" r:id="rId103"/>
    <p:sldId id="495" r:id="rId104"/>
    <p:sldId id="657" r:id="rId105"/>
    <p:sldId id="496" r:id="rId106"/>
    <p:sldId id="497" r:id="rId107"/>
    <p:sldId id="499" r:id="rId108"/>
    <p:sldId id="502" r:id="rId109"/>
    <p:sldId id="503" r:id="rId110"/>
    <p:sldId id="511" r:id="rId111"/>
    <p:sldId id="512" r:id="rId112"/>
    <p:sldId id="513" r:id="rId113"/>
    <p:sldId id="514" r:id="rId114"/>
    <p:sldId id="515" r:id="rId115"/>
    <p:sldId id="516" r:id="rId116"/>
    <p:sldId id="517" r:id="rId117"/>
    <p:sldId id="518" r:id="rId118"/>
    <p:sldId id="519" r:id="rId119"/>
    <p:sldId id="520" r:id="rId120"/>
    <p:sldId id="521" r:id="rId121"/>
    <p:sldId id="601" r:id="rId122"/>
    <p:sldId id="602" r:id="rId123"/>
    <p:sldId id="603" r:id="rId124"/>
    <p:sldId id="604" r:id="rId125"/>
    <p:sldId id="522" r:id="rId126"/>
    <p:sldId id="523" r:id="rId127"/>
    <p:sldId id="524" r:id="rId128"/>
    <p:sldId id="600" r:id="rId129"/>
    <p:sldId id="598" r:id="rId130"/>
    <p:sldId id="599" r:id="rId131"/>
    <p:sldId id="576" r:id="rId132"/>
    <p:sldId id="577" r:id="rId133"/>
    <p:sldId id="578" r:id="rId134"/>
    <p:sldId id="743" r:id="rId135"/>
    <p:sldId id="764" r:id="rId136"/>
    <p:sldId id="767" r:id="rId137"/>
    <p:sldId id="769" r:id="rId138"/>
    <p:sldId id="774" r:id="rId139"/>
    <p:sldId id="775" r:id="rId140"/>
    <p:sldId id="776" r:id="rId141"/>
    <p:sldId id="777" r:id="rId1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D300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1" autoAdjust="0"/>
    <p:restoredTop sz="88396" autoAdjust="0"/>
  </p:normalViewPr>
  <p:slideViewPr>
    <p:cSldViewPr>
      <p:cViewPr varScale="1">
        <p:scale>
          <a:sx n="65" d="100"/>
          <a:sy n="65" d="100"/>
        </p:scale>
        <p:origin x="76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4" d="100"/>
        <a:sy n="154" d="100"/>
      </p:scale>
      <p:origin x="0" y="19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image" Target="../media/image4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3BA8B-52F9-4965-BA91-A722456E9F42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B966-7F40-4B69-8C32-DED9C540E5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30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1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331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4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E2DB9-2786-044E-9F43-6812A462D7D9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87EA957-60E8-8C45-8DAC-DC34AA11B4D0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20650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7A56223-1B87-3B4D-8FAB-0B089BA64A2F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70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1713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C0B71029-C843-8041-B97B-D5583654E369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608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42947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E2DB9-2786-044E-9F43-6812A462D7D9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886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74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7272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11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B3EEB-CCDA-4A19-8365-2C2ABE317DA0}" type="slidenum">
              <a:rPr lang="en-US"/>
              <a:pPr/>
              <a:t>60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D1772-E445-4C45-A398-0F445D0D5DB9}" type="slidenum">
              <a:rPr lang="en-US"/>
              <a:pPr/>
              <a:t>61</a:t>
            </a:fld>
            <a:endParaRPr lang="en-US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411D1231-D55D-404C-BF35-8DFA5217A746}" type="slidenum">
              <a:rPr lang="en-US" altLang="en-US" sz="1200"/>
              <a:pPr eaLnBrk="1" hangingPunct="1"/>
              <a:t>64</a:t>
            </a:fld>
            <a:endParaRPr lang="en-US" altLang="en-US" sz="1200"/>
          </a:p>
        </p:txBody>
      </p:sp>
      <p:sp>
        <p:nvSpPr>
          <p:cNvPr id="611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11735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687D94D-2C78-CA44-9F17-B41A2DEFA738}" type="slidenum">
              <a:rPr lang="en-US" altLang="en-US" sz="1200"/>
              <a:pPr eaLnBrk="1" hangingPunct="1"/>
              <a:t>65</a:t>
            </a:fld>
            <a:endParaRPr lang="en-US" altLang="en-US" sz="1200"/>
          </a:p>
        </p:txBody>
      </p:sp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1246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4414414-7FF8-D045-858A-3CBB41083880}" type="slidenum">
              <a:rPr lang="en-US" altLang="en-US" sz="1200"/>
              <a:pPr eaLnBrk="1" hangingPunct="1"/>
              <a:t>67</a:t>
            </a:fld>
            <a:endParaRPr lang="en-US" altLang="en-US" sz="1200"/>
          </a:p>
        </p:txBody>
      </p:sp>
      <p:sp>
        <p:nvSpPr>
          <p:cNvPr id="6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16076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31226474-0D51-D645-AA3A-1F26DD7495DA}" type="slidenum">
              <a:rPr lang="en-US" altLang="en-US" sz="1200"/>
              <a:pPr eaLnBrk="1" hangingPunct="1"/>
              <a:t>68</a:t>
            </a:fld>
            <a:endParaRPr lang="en-US" altLang="en-US" sz="1200"/>
          </a:p>
        </p:txBody>
      </p:sp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18435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11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507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9DF6E2-AFAE-EF4D-BE79-5B93E4A7F013}" type="slidenum">
              <a:rPr lang="en-US"/>
              <a:pPr>
                <a:defRPr/>
              </a:pPr>
              <a:t>98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9DF6E2-AFAE-EF4D-BE79-5B93E4A7F013}" type="slidenum">
              <a:rPr lang="en-US"/>
              <a:pPr>
                <a:defRPr/>
              </a:pPr>
              <a:t>104</a:t>
            </a:fld>
            <a:endParaRPr lang="en-US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0B966-7F40-4B69-8C32-DED9C540E592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11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B3EEB-CCDA-4A19-8365-2C2ABE317DA0}" type="slidenum">
              <a:rPr lang="en-US"/>
              <a:pPr/>
              <a:t>129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B3EEB-CCDA-4A19-8365-2C2ABE317DA0}" type="slidenum">
              <a:rPr lang="en-US"/>
              <a:pPr/>
              <a:t>130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79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44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090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85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2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26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nip Diagonal Corner Rectangle 4"/>
          <p:cNvSpPr/>
          <p:nvPr userDrawn="1"/>
        </p:nvSpPr>
        <p:spPr>
          <a:xfrm rot="10800000">
            <a:off x="1691680" y="-243408"/>
            <a:ext cx="7848872" cy="1296144"/>
          </a:xfrm>
          <a:prstGeom prst="snip2DiagRect">
            <a:avLst>
              <a:gd name="adj1" fmla="val 0"/>
              <a:gd name="adj2" fmla="val 4144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5726" y="234431"/>
            <a:ext cx="1912376" cy="55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94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39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36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97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95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E3F11-41A0-42AF-AECA-1B00D6FF60FD}" type="datetimeFigureOut">
              <a:rPr lang="en-GB" smtClean="0"/>
              <a:t>13/08/2018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0C7C2-4751-4E51-A02C-C913BC1089A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4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.docx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50.emf"/><Relationship Id="rId7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tiff"/><Relationship Id="rId2" Type="http://schemas.openxmlformats.org/officeDocument/2006/relationships/image" Target="../media/image91.tif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7.png"/><Relationship Id="rId5" Type="http://schemas.openxmlformats.org/officeDocument/2006/relationships/image" Target="../media/image106.wmf"/><Relationship Id="rId4" Type="http://schemas.openxmlformats.org/officeDocument/2006/relationships/oleObject" Target="../embeddings/oleObject6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tif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1.wmf"/><Relationship Id="rId4" Type="http://schemas.openxmlformats.org/officeDocument/2006/relationships/oleObject" Target="../embeddings/oleObject7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121.emf"/><Relationship Id="rId4" Type="http://schemas.openxmlformats.org/officeDocument/2006/relationships/image" Target="../media/image12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124.png"/><Relationship Id="rId4" Type="http://schemas.openxmlformats.org/officeDocument/2006/relationships/notesSlide" Target="../notesSlides/notesSlide1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0.png"/><Relationship Id="rId4" Type="http://schemas.openxmlformats.org/officeDocument/2006/relationships/image" Target="../media/image70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50.emf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1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7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2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eg"/><Relationship Id="rId4" Type="http://schemas.openxmlformats.org/officeDocument/2006/relationships/image" Target="../media/image9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0.png"/><Relationship Id="rId4" Type="http://schemas.openxmlformats.org/officeDocument/2006/relationships/image" Target="../media/image70.jpe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2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/>
          <p:cNvSpPr txBox="1">
            <a:spLocks noChangeArrowheads="1"/>
          </p:cNvSpPr>
          <p:nvPr/>
        </p:nvSpPr>
        <p:spPr bwMode="auto">
          <a:xfrm>
            <a:off x="40125" y="1538899"/>
            <a:ext cx="9118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3000" b="1" i="1" dirty="0" smtClean="0"/>
              <a:t>Electron Accumulation at</a:t>
            </a:r>
            <a:r>
              <a:rPr lang="en-GB" sz="3000" b="1" i="1" dirty="0"/>
              <a:t> </a:t>
            </a:r>
            <a:r>
              <a:rPr lang="en-GB" sz="3000" b="1" i="1" dirty="0" smtClean="0"/>
              <a:t>Semiconducting Surfaces</a:t>
            </a:r>
            <a:endParaRPr lang="en-GB" sz="3000" b="1" i="1" dirty="0"/>
          </a:p>
        </p:txBody>
      </p:sp>
      <p:pic>
        <p:nvPicPr>
          <p:cNvPr id="16388" name="Picture 2" descr="C:\Users\Chris\Desktop\CFM all files 24-10-2011\ISSC-18\ISSC-18\Logos\ERDF-ADV-RB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2" b="16852"/>
          <a:stretch>
            <a:fillRect/>
          </a:stretch>
        </p:blipFill>
        <p:spPr bwMode="auto">
          <a:xfrm>
            <a:off x="132938" y="5805264"/>
            <a:ext cx="2626575" cy="71224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7" t="-26328" r="-3700" b="-24669"/>
          <a:stretch>
            <a:fillRect/>
          </a:stretch>
        </p:blipFill>
        <p:spPr bwMode="auto">
          <a:xfrm>
            <a:off x="2907383" y="5805264"/>
            <a:ext cx="2410941" cy="7122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53" y="5805264"/>
            <a:ext cx="928530" cy="70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124" y="5805264"/>
            <a:ext cx="2487604" cy="6998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68" y="404663"/>
            <a:ext cx="2088232" cy="8949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2708920"/>
            <a:ext cx="9144000" cy="2808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GB" sz="2400" b="1" i="1" dirty="0">
                <a:solidFill>
                  <a:srgbClr val="000099"/>
                </a:solidFill>
              </a:rPr>
              <a:t>C.F. </a:t>
            </a:r>
            <a:r>
              <a:rPr lang="en-GB" sz="2400" b="1" i="1" dirty="0" smtClean="0">
                <a:solidFill>
                  <a:srgbClr val="000099"/>
                </a:solidFill>
              </a:rPr>
              <a:t>McConville</a:t>
            </a:r>
          </a:p>
          <a:p>
            <a:pPr algn="ctr" eaLnBrk="0" hangingPunct="0">
              <a:defRPr/>
            </a:pPr>
            <a:endParaRPr lang="en-GB" sz="800" b="1" dirty="0">
              <a:solidFill>
                <a:srgbClr val="000099"/>
              </a:solidFill>
            </a:endParaRP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800000"/>
                </a:solidFill>
              </a:rPr>
              <a:t>College of Science, Engineering &amp; Health</a:t>
            </a: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800000"/>
                </a:solidFill>
              </a:rPr>
              <a:t>RMIT University, Melbourne, Victoria 3001, Australia </a:t>
            </a:r>
          </a:p>
          <a:p>
            <a:pPr algn="ctr" eaLnBrk="0" hangingPunct="0">
              <a:defRPr/>
            </a:pPr>
            <a:r>
              <a:rPr lang="en-GB" sz="1600" b="1" i="1" dirty="0">
                <a:solidFill>
                  <a:srgbClr val="800000"/>
                </a:solidFill>
              </a:rPr>
              <a:t>a</a:t>
            </a:r>
            <a:r>
              <a:rPr lang="en-GB" sz="1600" b="1" i="1" dirty="0" smtClean="0">
                <a:solidFill>
                  <a:srgbClr val="800000"/>
                </a:solidFill>
              </a:rPr>
              <a:t>nd</a:t>
            </a: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800000"/>
                </a:solidFill>
              </a:rPr>
              <a:t>Department </a:t>
            </a:r>
            <a:r>
              <a:rPr lang="en-GB" sz="1600" b="1" i="1" dirty="0">
                <a:solidFill>
                  <a:srgbClr val="800000"/>
                </a:solidFill>
              </a:rPr>
              <a:t>of Physics, University of </a:t>
            </a:r>
            <a:r>
              <a:rPr lang="en-GB" sz="1600" b="1" i="1" dirty="0" smtClean="0">
                <a:solidFill>
                  <a:srgbClr val="800000"/>
                </a:solidFill>
              </a:rPr>
              <a:t>Warwick</a:t>
            </a:r>
            <a:endParaRPr lang="en-GB" sz="1600" b="1" i="1" dirty="0">
              <a:solidFill>
                <a:srgbClr val="800000"/>
              </a:solidFill>
            </a:endParaRP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800000"/>
                </a:solidFill>
              </a:rPr>
              <a:t>Coventry CV4 7AL, UK.</a:t>
            </a:r>
            <a:endParaRPr lang="en-GB" sz="1600" b="1" i="1" dirty="0">
              <a:solidFill>
                <a:srgbClr val="800000"/>
              </a:solidFill>
            </a:endParaRPr>
          </a:p>
          <a:p>
            <a:pPr algn="ctr" eaLnBrk="0" hangingPunct="0">
              <a:defRPr/>
            </a:pPr>
            <a:endParaRPr lang="en-GB" sz="105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b="1" i="1" dirty="0" smtClean="0">
                <a:solidFill>
                  <a:srgbClr val="FFFFFF"/>
                </a:solidFill>
              </a:rPr>
              <a:t>Ninth Vacuum and Surface Science Conference of Asia and Australia (VASSCAA-9)</a:t>
            </a:r>
            <a:endParaRPr lang="en-GB" b="1" i="1" dirty="0">
              <a:solidFill>
                <a:srgbClr val="FFFFFF"/>
              </a:solidFill>
            </a:endParaRPr>
          </a:p>
          <a:p>
            <a:pPr algn="ctr"/>
            <a:r>
              <a:rPr lang="en-GB" b="1" i="1" dirty="0" smtClean="0">
                <a:solidFill>
                  <a:srgbClr val="FFFFFF"/>
                </a:solidFill>
              </a:rPr>
              <a:t> Sydney, Australia</a:t>
            </a:r>
            <a:endParaRPr lang="en-GB" b="1" dirty="0">
              <a:solidFill>
                <a:srgbClr val="FFFFFF"/>
              </a:solidFill>
            </a:endParaRPr>
          </a:p>
          <a:p>
            <a:pPr algn="ctr" eaLnBrk="0" hangingPunct="0">
              <a:defRPr/>
            </a:pPr>
            <a:r>
              <a:rPr lang="en-GB" b="1" i="1" dirty="0" smtClean="0">
                <a:solidFill>
                  <a:schemeClr val="bg1"/>
                </a:solidFill>
              </a:rPr>
              <a:t>12</a:t>
            </a:r>
            <a:r>
              <a:rPr lang="en-GB" b="1" i="1" baseline="30000" dirty="0" smtClean="0">
                <a:solidFill>
                  <a:schemeClr val="bg1"/>
                </a:solidFill>
              </a:rPr>
              <a:t>th</a:t>
            </a:r>
            <a:r>
              <a:rPr lang="en-GB" b="1" i="1" dirty="0" smtClean="0">
                <a:solidFill>
                  <a:schemeClr val="bg1"/>
                </a:solidFill>
              </a:rPr>
              <a:t> – 16</a:t>
            </a:r>
            <a:r>
              <a:rPr lang="en-GB" b="1" i="1" baseline="30000" dirty="0" smtClean="0">
                <a:solidFill>
                  <a:schemeClr val="bg1"/>
                </a:solidFill>
              </a:rPr>
              <a:t>th</a:t>
            </a:r>
            <a:r>
              <a:rPr lang="en-GB" b="1" i="1" dirty="0" smtClean="0">
                <a:solidFill>
                  <a:schemeClr val="bg1"/>
                </a:solidFill>
              </a:rPr>
              <a:t> August 2018</a:t>
            </a:r>
            <a:endParaRPr lang="en-GB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6588224" y="548680"/>
          <a:ext cx="684076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04" name="Document" r:id="rId8" imgW="5270500" imgH="635000" progId="Word.Document.12">
                  <p:embed/>
                </p:oleObj>
              </mc:Choice>
              <mc:Fallback>
                <p:oleObj name="Document" r:id="rId8" imgW="5270500" imgH="63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8224" y="548680"/>
                        <a:ext cx="6840760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98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What is Surface Electron Accumulation?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15616" y="2158935"/>
            <a:ext cx="7296472" cy="4590697"/>
            <a:chOff x="1115616" y="1268760"/>
            <a:chExt cx="7296472" cy="4590697"/>
          </a:xfrm>
        </p:grpSpPr>
        <p:grpSp>
          <p:nvGrpSpPr>
            <p:cNvPr id="8" name="Group 7"/>
            <p:cNvGrpSpPr/>
            <p:nvPr/>
          </p:nvGrpSpPr>
          <p:grpSpPr>
            <a:xfrm>
              <a:off x="1115616" y="1268760"/>
              <a:ext cx="7296472" cy="4590697"/>
              <a:chOff x="1115616" y="1268760"/>
              <a:chExt cx="7296472" cy="4590697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15616" y="1268760"/>
                <a:ext cx="7296472" cy="4590697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115616" y="4725144"/>
                <a:ext cx="7296472" cy="11343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339752" y="4941168"/>
              <a:ext cx="1945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800000"/>
                  </a:solidFill>
                </a:rPr>
                <a:t>Accumulation</a:t>
              </a:r>
              <a:endParaRPr lang="en-US" sz="2400" b="1" dirty="0">
                <a:solidFill>
                  <a:srgbClr val="8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09101" y="4932966"/>
              <a:ext cx="14411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Depletion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83568" y="1200819"/>
            <a:ext cx="7728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C00000"/>
                </a:solidFill>
              </a:rPr>
              <a:t>I</a:t>
            </a:r>
            <a:r>
              <a:rPr lang="en-US" sz="2200" dirty="0" smtClean="0">
                <a:solidFill>
                  <a:srgbClr val="800000"/>
                </a:solidFill>
              </a:rPr>
              <a:t>n the case of a semiconducting material the surface electron density can be said to be in a state of:</a:t>
            </a:r>
            <a:endParaRPr lang="en-US" sz="22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7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4132" y="1347624"/>
            <a:ext cx="7639752" cy="4832772"/>
            <a:chOff x="611561" y="620688"/>
            <a:chExt cx="8150710" cy="52648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620688"/>
              <a:ext cx="7790671" cy="5264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 rot="16200000">
              <a:off x="346050" y="1822303"/>
              <a:ext cx="900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n-type</a:t>
              </a:r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346050" y="4486599"/>
              <a:ext cx="900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p-type</a:t>
              </a:r>
              <a:endParaRPr lang="en-GB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18720" y="179368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space-charge </a:t>
            </a:r>
            <a:r>
              <a:rPr lang="en-GB" sz="2800" b="1" dirty="0">
                <a:solidFill>
                  <a:schemeClr val="bg1"/>
                </a:solidFill>
              </a:rPr>
              <a:t>l</a:t>
            </a:r>
            <a:r>
              <a:rPr lang="en-GB" sz="2800" b="1" dirty="0" smtClean="0">
                <a:solidFill>
                  <a:schemeClr val="bg1"/>
                </a:solidFill>
              </a:rPr>
              <a:t>ayers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1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Historical Surface Electron Accumulation (1)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134076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first recorded (published) examples of electron accumulation were seen with bombarded, thermal annealing, and O-treated </a:t>
            </a:r>
            <a:r>
              <a:rPr lang="en-US" dirty="0" err="1" smtClean="0"/>
              <a:t>ZnO</a:t>
            </a:r>
            <a:r>
              <a:rPr lang="en-US" dirty="0" smtClean="0"/>
              <a:t> (0001) single crystals.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64036"/>
            <a:ext cx="4332049" cy="36684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67300" y="227687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Measured the effect of surface Hall mobility as a function of surface electron density.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67300" y="3212976"/>
            <a:ext cx="3976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800000"/>
                </a:solidFill>
              </a:rPr>
              <a:t>Hall mobility of electrons in </a:t>
            </a:r>
            <a:r>
              <a:rPr lang="en-US" i="1" dirty="0">
                <a:solidFill>
                  <a:srgbClr val="800000"/>
                </a:solidFill>
              </a:rPr>
              <a:t>q</a:t>
            </a:r>
            <a:r>
              <a:rPr lang="en-US" i="1" dirty="0" smtClean="0">
                <a:solidFill>
                  <a:srgbClr val="800000"/>
                </a:solidFill>
              </a:rPr>
              <a:t>uantized accumulation layers on </a:t>
            </a:r>
            <a:r>
              <a:rPr lang="en-US" i="1" dirty="0" err="1" smtClean="0">
                <a:solidFill>
                  <a:srgbClr val="800000"/>
                </a:solidFill>
              </a:rPr>
              <a:t>ZnO</a:t>
            </a:r>
            <a:r>
              <a:rPr lang="en-US" i="1" dirty="0" smtClean="0">
                <a:solidFill>
                  <a:srgbClr val="800000"/>
                </a:solidFill>
              </a:rPr>
              <a:t> surfaces</a:t>
            </a:r>
          </a:p>
          <a:p>
            <a:r>
              <a:rPr lang="en-US" i="1" dirty="0" smtClean="0">
                <a:solidFill>
                  <a:srgbClr val="800000"/>
                </a:solidFill>
              </a:rPr>
              <a:t>Y. </a:t>
            </a:r>
            <a:r>
              <a:rPr lang="en-US" i="1" dirty="0" err="1" smtClean="0">
                <a:solidFill>
                  <a:srgbClr val="800000"/>
                </a:solidFill>
              </a:rPr>
              <a:t>Grinshpan</a:t>
            </a:r>
            <a:r>
              <a:rPr lang="en-US" i="1" dirty="0" smtClean="0">
                <a:solidFill>
                  <a:srgbClr val="800000"/>
                </a:solidFill>
              </a:rPr>
              <a:t>, M. </a:t>
            </a:r>
            <a:r>
              <a:rPr lang="en-US" i="1" dirty="0" err="1" smtClean="0">
                <a:solidFill>
                  <a:srgbClr val="800000"/>
                </a:solidFill>
              </a:rPr>
              <a:t>Nitzan</a:t>
            </a:r>
            <a:r>
              <a:rPr lang="en-US" i="1" dirty="0" smtClean="0">
                <a:solidFill>
                  <a:srgbClr val="800000"/>
                </a:solidFill>
              </a:rPr>
              <a:t> &amp; Y. Goldstein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Phys. Rev. B. </a:t>
            </a:r>
            <a:r>
              <a:rPr lang="en-US" b="1" dirty="0" smtClean="0">
                <a:solidFill>
                  <a:srgbClr val="800000"/>
                </a:solidFill>
              </a:rPr>
              <a:t>19</a:t>
            </a:r>
            <a:r>
              <a:rPr lang="en-US" dirty="0" smtClean="0">
                <a:solidFill>
                  <a:srgbClr val="800000"/>
                </a:solidFill>
              </a:rPr>
              <a:t> (1979) 1098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7300" y="4797152"/>
            <a:ext cx="3581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Electron accumulation on </a:t>
            </a:r>
            <a:r>
              <a:rPr lang="en-US" dirty="0" err="1" smtClean="0"/>
              <a:t>ZnO</a:t>
            </a:r>
            <a:r>
              <a:rPr lang="en-US" dirty="0" smtClean="0"/>
              <a:t> surfaces could also be induced by exposure to H </a:t>
            </a:r>
            <a:r>
              <a:rPr lang="mr-IN" dirty="0" smtClean="0"/>
              <a:t>–</a:t>
            </a:r>
            <a:r>
              <a:rPr lang="en-US" dirty="0" smtClean="0"/>
              <a:t> as measured using HREELS &amp; STM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Historical Surface Electron Accumulation (2)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44458" y="1339489"/>
            <a:ext cx="5076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While surface electron accumulation can </a:t>
            </a:r>
            <a:r>
              <a:rPr lang="en-US" dirty="0"/>
              <a:t>b</a:t>
            </a:r>
            <a:r>
              <a:rPr lang="en-US" dirty="0" smtClean="0"/>
              <a:t>e induced, as for </a:t>
            </a:r>
            <a:r>
              <a:rPr lang="en-US" dirty="0" err="1" smtClean="0"/>
              <a:t>ZnO</a:t>
            </a:r>
            <a:r>
              <a:rPr lang="en-US" dirty="0" smtClean="0"/>
              <a:t>, the first example of this phenomena occurring naturally at a semiconductor surface was seen with </a:t>
            </a:r>
            <a:r>
              <a:rPr lang="en-US" dirty="0" err="1" smtClean="0"/>
              <a:t>InAs</a:t>
            </a:r>
            <a:r>
              <a:rPr lang="en-US" dirty="0" smtClean="0"/>
              <a:t>(001).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5" y="1157912"/>
            <a:ext cx="2880320" cy="2660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4061226"/>
            <a:ext cx="2880321" cy="26652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7784" y="134076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C00000"/>
                </a:solidFill>
              </a:rPr>
              <a:t>As -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55776" y="430742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C00000"/>
                </a:solidFill>
              </a:rPr>
              <a:t>In -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35005" y="2644743"/>
            <a:ext cx="39795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800000"/>
                </a:solidFill>
              </a:rPr>
              <a:t>Intrinsic electron accumulation layers on</a:t>
            </a:r>
          </a:p>
          <a:p>
            <a:r>
              <a:rPr lang="en-US" i="1" dirty="0" smtClean="0">
                <a:solidFill>
                  <a:srgbClr val="800000"/>
                </a:solidFill>
              </a:rPr>
              <a:t>reconstructed clean </a:t>
            </a:r>
            <a:r>
              <a:rPr lang="en-US" i="1" dirty="0" err="1" smtClean="0">
                <a:solidFill>
                  <a:srgbClr val="800000"/>
                </a:solidFill>
              </a:rPr>
              <a:t>InAs</a:t>
            </a:r>
            <a:r>
              <a:rPr lang="en-US" i="1" dirty="0" smtClean="0">
                <a:solidFill>
                  <a:srgbClr val="800000"/>
                </a:solidFill>
              </a:rPr>
              <a:t>(100) surfaces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M. Noguchi, K. </a:t>
            </a:r>
            <a:r>
              <a:rPr lang="en-US" dirty="0" err="1" smtClean="0">
                <a:solidFill>
                  <a:srgbClr val="800000"/>
                </a:solidFill>
              </a:rPr>
              <a:t>Hirakawa</a:t>
            </a:r>
            <a:r>
              <a:rPr lang="en-US" dirty="0" smtClean="0">
                <a:solidFill>
                  <a:srgbClr val="800000"/>
                </a:solidFill>
              </a:rPr>
              <a:t> &amp; T. Akoma</a:t>
            </a:r>
          </a:p>
          <a:p>
            <a:r>
              <a:rPr lang="en-US" dirty="0" smtClean="0">
                <a:solidFill>
                  <a:srgbClr val="800000"/>
                </a:solidFill>
              </a:rPr>
              <a:t>Phys. Rev. Letts. </a:t>
            </a:r>
            <a:r>
              <a:rPr lang="en-US" b="1" dirty="0" smtClean="0">
                <a:solidFill>
                  <a:srgbClr val="800000"/>
                </a:solidFill>
              </a:rPr>
              <a:t>66</a:t>
            </a:r>
            <a:r>
              <a:rPr lang="en-US" dirty="0" smtClean="0">
                <a:solidFill>
                  <a:srgbClr val="800000"/>
                </a:solidFill>
              </a:rPr>
              <a:t> (1991) 2243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4458" y="4005064"/>
            <a:ext cx="48480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igh-resolution electron energy loss spectroscopy of the As- and In-terminated </a:t>
            </a:r>
            <a:r>
              <a:rPr lang="en-US" dirty="0" err="1" smtClean="0"/>
              <a:t>InAs</a:t>
            </a:r>
            <a:r>
              <a:rPr lang="en-US" dirty="0" smtClean="0"/>
              <a:t>(100) surfaces.</a:t>
            </a:r>
          </a:p>
          <a:p>
            <a:endParaRPr lang="en-US" dirty="0"/>
          </a:p>
          <a:p>
            <a:r>
              <a:rPr lang="en-US" dirty="0" smtClean="0"/>
              <a:t>Much work was also directed towards passivation this and other </a:t>
            </a:r>
            <a:r>
              <a:rPr lang="en-US" dirty="0" err="1" smtClean="0"/>
              <a:t>InAs</a:t>
            </a:r>
            <a:r>
              <a:rPr lang="en-US" dirty="0" smtClean="0"/>
              <a:t> surfaces- particularly with </a:t>
            </a:r>
            <a:r>
              <a:rPr lang="en-US" dirty="0" err="1" smtClean="0"/>
              <a:t>sulphur</a:t>
            </a:r>
            <a:r>
              <a:rPr lang="en-US" dirty="0" smtClean="0"/>
              <a:t> (S) - deposited in a number of different forms e.g. ammonium </a:t>
            </a:r>
            <a:r>
              <a:rPr lang="en-US" dirty="0" err="1" smtClean="0"/>
              <a:t>sulphide</a:t>
            </a:r>
            <a:r>
              <a:rPr lang="en-US" dirty="0" smtClean="0"/>
              <a:t> (NH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S</a:t>
            </a:r>
            <a:r>
              <a:rPr lang="en-US" baseline="-25000" dirty="0" smtClean="0"/>
              <a:t>x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4067944" y="6023029"/>
            <a:ext cx="4945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M.J. Lowe, </a:t>
            </a:r>
            <a:r>
              <a:rPr lang="en-US" i="1" dirty="0" smtClean="0">
                <a:solidFill>
                  <a:srgbClr val="800000"/>
                </a:solidFill>
              </a:rPr>
              <a:t>et al. </a:t>
            </a:r>
            <a:r>
              <a:rPr lang="en-US" dirty="0" smtClean="0">
                <a:solidFill>
                  <a:srgbClr val="800000"/>
                </a:solidFill>
              </a:rPr>
              <a:t>Surface Sci. </a:t>
            </a:r>
            <a:r>
              <a:rPr lang="en-US" b="1" dirty="0">
                <a:solidFill>
                  <a:srgbClr val="800000"/>
                </a:solidFill>
              </a:rPr>
              <a:t>523</a:t>
            </a:r>
            <a:r>
              <a:rPr lang="en-US" dirty="0">
                <a:solidFill>
                  <a:srgbClr val="800000"/>
                </a:solidFill>
              </a:rPr>
              <a:t> (2003) </a:t>
            </a:r>
            <a:r>
              <a:rPr lang="en-US" dirty="0" smtClean="0">
                <a:solidFill>
                  <a:srgbClr val="800000"/>
                </a:solidFill>
              </a:rPr>
              <a:t>179 </a:t>
            </a:r>
            <a:endParaRPr lang="en-US" dirty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800000"/>
                </a:solidFill>
              </a:rPr>
              <a:t>L.A. Bailey </a:t>
            </a:r>
            <a:r>
              <a:rPr lang="en-US" i="1" dirty="0" smtClean="0">
                <a:solidFill>
                  <a:srgbClr val="800000"/>
                </a:solidFill>
              </a:rPr>
              <a:t>et al</a:t>
            </a:r>
            <a:r>
              <a:rPr lang="en-US" dirty="0" smtClean="0">
                <a:solidFill>
                  <a:srgbClr val="800000"/>
                </a:solidFill>
              </a:rPr>
              <a:t>. Appl. Phys. Letts.</a:t>
            </a:r>
            <a:r>
              <a:rPr lang="cs-CZ" b="1" dirty="0">
                <a:solidFill>
                  <a:srgbClr val="800000"/>
                </a:solidFill>
              </a:rPr>
              <a:t> </a:t>
            </a:r>
            <a:r>
              <a:rPr lang="cs-CZ" b="1" dirty="0" smtClean="0">
                <a:solidFill>
                  <a:srgbClr val="800000"/>
                </a:solidFill>
              </a:rPr>
              <a:t>95</a:t>
            </a:r>
            <a:r>
              <a:rPr lang="cs-CZ" dirty="0">
                <a:solidFill>
                  <a:srgbClr val="800000"/>
                </a:solidFill>
              </a:rPr>
              <a:t> </a:t>
            </a:r>
            <a:r>
              <a:rPr lang="cs-CZ" dirty="0" smtClean="0">
                <a:solidFill>
                  <a:srgbClr val="800000"/>
                </a:solidFill>
              </a:rPr>
              <a:t>(2009) 19211 </a:t>
            </a:r>
            <a:endParaRPr lang="cs-CZ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96752"/>
            <a:ext cx="6115720" cy="54410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Potential Electron Accumulation</a:t>
            </a: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Systems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96360" y="1908261"/>
            <a:ext cx="2211118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Semiconductors</a:t>
            </a:r>
          </a:p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III-V’s &amp; TCO’s</a:t>
            </a:r>
          </a:p>
          <a:p>
            <a:endParaRPr lang="en-US" sz="2400" dirty="0"/>
          </a:p>
          <a:p>
            <a:r>
              <a:rPr lang="en-US" sz="2800" dirty="0" err="1" smtClean="0"/>
              <a:t>InAs</a:t>
            </a:r>
            <a:endParaRPr lang="en-US" sz="2800" dirty="0" smtClean="0"/>
          </a:p>
          <a:p>
            <a:r>
              <a:rPr lang="en-US" sz="2800" dirty="0" err="1" smtClean="0"/>
              <a:t>InN</a:t>
            </a:r>
            <a:endParaRPr lang="en-US" sz="2800" dirty="0" smtClean="0"/>
          </a:p>
          <a:p>
            <a:r>
              <a:rPr lang="en-US" sz="2800" dirty="0" err="1" smtClean="0"/>
              <a:t>ZnO</a:t>
            </a:r>
            <a:endParaRPr lang="en-US" sz="2800" dirty="0" smtClean="0"/>
          </a:p>
          <a:p>
            <a:r>
              <a:rPr lang="en-US" sz="2800" dirty="0" err="1" smtClean="0"/>
              <a:t>CdO</a:t>
            </a:r>
            <a:endParaRPr lang="en-US" sz="2800" dirty="0" smtClean="0"/>
          </a:p>
          <a:p>
            <a:r>
              <a:rPr lang="en-US" sz="2800" dirty="0" smtClean="0"/>
              <a:t>Ga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</a:p>
          <a:p>
            <a:r>
              <a:rPr lang="en-US" sz="2800" dirty="0" smtClean="0"/>
              <a:t>In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endParaRPr lang="en-US" sz="2800" baseline="-25000" dirty="0"/>
          </a:p>
          <a:p>
            <a:r>
              <a:rPr lang="en-US" sz="2800" dirty="0" smtClean="0"/>
              <a:t>SnO</a:t>
            </a:r>
            <a:r>
              <a:rPr lang="en-US" sz="2800" baseline="-25000" dirty="0" smtClean="0"/>
              <a:t>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83968" y="1908261"/>
            <a:ext cx="936104" cy="1088692"/>
          </a:xfrm>
          <a:prstGeom prst="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0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96752"/>
            <a:ext cx="6115720" cy="54410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Potential Electron Accumulation</a:t>
            </a: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Systems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96360" y="1908261"/>
            <a:ext cx="2211118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Semiconductors</a:t>
            </a:r>
          </a:p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III-V’s &amp; TCO’s</a:t>
            </a:r>
          </a:p>
          <a:p>
            <a:endParaRPr lang="en-US" sz="2400" dirty="0"/>
          </a:p>
          <a:p>
            <a:r>
              <a:rPr lang="en-US" sz="2800" dirty="0" err="1" smtClean="0"/>
              <a:t>InAs</a:t>
            </a:r>
            <a:endParaRPr lang="en-US" sz="2800" dirty="0" smtClean="0"/>
          </a:p>
          <a:p>
            <a:r>
              <a:rPr lang="en-US" sz="2800" b="1" dirty="0" err="1" smtClean="0">
                <a:solidFill>
                  <a:srgbClr val="800000"/>
                </a:solidFill>
              </a:rPr>
              <a:t>InN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r>
              <a:rPr lang="en-US" sz="2800" dirty="0" err="1" smtClean="0"/>
              <a:t>ZnO</a:t>
            </a:r>
            <a:endParaRPr lang="en-US" sz="2800" dirty="0" smtClean="0"/>
          </a:p>
          <a:p>
            <a:r>
              <a:rPr lang="en-US" sz="2800" dirty="0" err="1" smtClean="0"/>
              <a:t>CdO</a:t>
            </a:r>
            <a:endParaRPr lang="en-US" sz="2800" dirty="0" smtClean="0"/>
          </a:p>
          <a:p>
            <a:r>
              <a:rPr lang="en-US" sz="2800" dirty="0" smtClean="0"/>
              <a:t>Ga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</a:p>
          <a:p>
            <a:r>
              <a:rPr lang="en-US" sz="2800" dirty="0" smtClean="0"/>
              <a:t>In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endParaRPr lang="en-US" sz="2800" baseline="-25000" dirty="0"/>
          </a:p>
          <a:p>
            <a:r>
              <a:rPr lang="en-US" sz="2800" dirty="0" smtClean="0"/>
              <a:t>SnO</a:t>
            </a:r>
            <a:r>
              <a:rPr lang="en-US" sz="2800" baseline="-25000" dirty="0" smtClean="0"/>
              <a:t>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83968" y="1908261"/>
            <a:ext cx="936104" cy="1088692"/>
          </a:xfrm>
          <a:prstGeom prst="rect">
            <a:avLst/>
          </a:prstGeom>
          <a:noFill/>
          <a:ln w="508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4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ChangeArrowheads="1"/>
          </p:cNvSpPr>
          <p:nvPr/>
        </p:nvSpPr>
        <p:spPr bwMode="auto">
          <a:xfrm>
            <a:off x="1223963" y="52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1676400" y="1320800"/>
          <a:ext cx="5791200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" name="CorelDRAW" r:id="rId4" imgW="4394160" imgH="3443040" progId="CorelDRAW.Graphic.10">
                  <p:embed/>
                </p:oleObj>
              </mc:Choice>
              <mc:Fallback>
                <p:oleObj name="CorelDRAW" r:id="rId4" imgW="4394160" imgH="3443040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320800"/>
                        <a:ext cx="5791200" cy="447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528638" y="784225"/>
          <a:ext cx="7402512" cy="620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" name="Graph" r:id="rId6" imgW="3611270" imgH="3027274" progId="Origin50.Graph">
                  <p:embed/>
                </p:oleObj>
              </mc:Choice>
              <mc:Fallback>
                <p:oleObj name="Graph" r:id="rId6" imgW="3611270" imgH="3027274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784225"/>
                        <a:ext cx="7402512" cy="620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07704" y="-99392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Band-gap energies</a:t>
            </a: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&amp; Lattice constants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80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9712" y="188640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I</a:t>
            </a:r>
            <a:r>
              <a:rPr lang="en-GB" sz="2800" b="1" dirty="0" smtClean="0">
                <a:solidFill>
                  <a:schemeClr val="bg1"/>
                </a:solidFill>
              </a:rPr>
              <a:t>ntroduction to </a:t>
            </a:r>
            <a:r>
              <a:rPr lang="en-GB" sz="2800" b="1" dirty="0" err="1" smtClean="0">
                <a:solidFill>
                  <a:schemeClr val="bg1"/>
                </a:solidFill>
              </a:rPr>
              <a:t>InN</a:t>
            </a:r>
            <a:r>
              <a:rPr lang="en-GB" sz="2800" b="1" dirty="0" smtClean="0">
                <a:solidFill>
                  <a:schemeClr val="bg1"/>
                </a:solidFill>
              </a:rPr>
              <a:t> (1)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86585" y="1303239"/>
            <a:ext cx="4105275" cy="51847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GB" altLang="en-US" sz="2400" b="1" dirty="0" smtClean="0">
                <a:solidFill>
                  <a:srgbClr val="800000"/>
                </a:solidFill>
              </a:rPr>
              <a:t>Pre-2002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en-US" sz="1600" b="1" dirty="0" smtClean="0">
              <a:solidFill>
                <a:srgbClr val="CC0000"/>
              </a:solidFill>
            </a:endParaRPr>
          </a:p>
          <a:p>
            <a:r>
              <a:rPr lang="en-GB" altLang="en-US" sz="1600" dirty="0" smtClean="0"/>
              <a:t>Early samples of </a:t>
            </a:r>
            <a:r>
              <a:rPr lang="en-GB" altLang="en-US" sz="1600" dirty="0" err="1" smtClean="0"/>
              <a:t>InN</a:t>
            </a:r>
            <a:r>
              <a:rPr lang="en-GB" altLang="en-US" sz="1600" dirty="0" smtClean="0"/>
              <a:t> were either polycrystalline produced by reactive RF-sputtering of indium targets (</a:t>
            </a:r>
            <a:r>
              <a:rPr lang="en-GB" altLang="en-US" sz="1600" dirty="0" err="1" smtClean="0"/>
              <a:t>Tansley</a:t>
            </a:r>
            <a:r>
              <a:rPr lang="en-GB" altLang="en-US" sz="1600" dirty="0" smtClean="0"/>
              <a:t> &amp; Foley ~ 1986)</a:t>
            </a:r>
          </a:p>
          <a:p>
            <a:endParaRPr lang="en-GB" altLang="en-US" sz="1600" dirty="0" smtClean="0"/>
          </a:p>
          <a:p>
            <a:r>
              <a:rPr lang="en-GB" altLang="en-US" sz="1600" dirty="0" smtClean="0"/>
              <a:t>The most quoted value of the band gap was 1.89 eV –  based on a strong IR absorption edge.</a:t>
            </a:r>
          </a:p>
          <a:p>
            <a:pPr>
              <a:buFontTx/>
              <a:buNone/>
            </a:pPr>
            <a:r>
              <a:rPr lang="en-GB" altLang="en-US" sz="1600" dirty="0" smtClean="0"/>
              <a:t>	(n~7 x 10</a:t>
            </a:r>
            <a:r>
              <a:rPr lang="en-GB" altLang="en-US" sz="1600" baseline="30000" dirty="0" smtClean="0"/>
              <a:t>16</a:t>
            </a:r>
            <a:r>
              <a:rPr lang="en-GB" altLang="en-US" sz="1600" dirty="0" smtClean="0"/>
              <a:t> cm</a:t>
            </a:r>
            <a:r>
              <a:rPr lang="en-GB" altLang="en-US" sz="1600" baseline="30000" dirty="0" smtClean="0"/>
              <a:t>-3</a:t>
            </a:r>
            <a:r>
              <a:rPr lang="en-GB" altLang="en-US" sz="1600" dirty="0" smtClean="0"/>
              <a:t>, </a:t>
            </a:r>
            <a:r>
              <a:rPr lang="en-GB" altLang="en-US" sz="1600" dirty="0" smtClean="0">
                <a:latin typeface="Symbol" charset="2"/>
              </a:rPr>
              <a:t>m</a:t>
            </a:r>
            <a:r>
              <a:rPr lang="en-GB" altLang="en-US" sz="1600" dirty="0" smtClean="0"/>
              <a:t> ~ 4 x 10</a:t>
            </a:r>
            <a:r>
              <a:rPr lang="en-GB" altLang="en-US" sz="1600" baseline="30000" dirty="0" smtClean="0"/>
              <a:t>3</a:t>
            </a:r>
            <a:r>
              <a:rPr lang="en-GB" altLang="en-US" sz="1600" dirty="0" smtClean="0"/>
              <a:t> cm</a:t>
            </a:r>
            <a:r>
              <a:rPr lang="en-GB" altLang="en-US" sz="1600" baseline="30000" dirty="0" smtClean="0"/>
              <a:t>2</a:t>
            </a:r>
            <a:r>
              <a:rPr lang="en-GB" altLang="en-US" sz="1600" dirty="0" smtClean="0"/>
              <a:t>/ Vs)</a:t>
            </a:r>
          </a:p>
          <a:p>
            <a:endParaRPr lang="en-GB" altLang="en-US" sz="1600" dirty="0" smtClean="0"/>
          </a:p>
          <a:p>
            <a:r>
              <a:rPr lang="en-GB" altLang="en-US" sz="1600" dirty="0" smtClean="0"/>
              <a:t>However, some doubt over this value from as early as 1989 when MOVPE single-crystal In</a:t>
            </a:r>
            <a:r>
              <a:rPr lang="en-GB" altLang="en-US" sz="1600" baseline="-25000" dirty="0" smtClean="0"/>
              <a:t>x</a:t>
            </a:r>
            <a:r>
              <a:rPr lang="en-GB" altLang="en-US" sz="1600" dirty="0" smtClean="0"/>
              <a:t>Ga</a:t>
            </a:r>
            <a:r>
              <a:rPr lang="en-GB" altLang="en-US" sz="1600" baseline="-25000" dirty="0" smtClean="0"/>
              <a:t>1-x</a:t>
            </a:r>
            <a:r>
              <a:rPr lang="en-GB" altLang="en-US" sz="1600" dirty="0" smtClean="0"/>
              <a:t>N samples grown by </a:t>
            </a:r>
            <a:r>
              <a:rPr lang="en-GB" altLang="en-US" sz="1600" dirty="0" err="1" smtClean="0"/>
              <a:t>Matusoka</a:t>
            </a:r>
            <a:r>
              <a:rPr lang="en-GB" altLang="en-US" sz="1600" dirty="0" smtClean="0"/>
              <a:t> </a:t>
            </a:r>
            <a:r>
              <a:rPr lang="en-GB" altLang="en-US" sz="1600" i="1" dirty="0" smtClean="0"/>
              <a:t>et al</a:t>
            </a:r>
            <a:r>
              <a:rPr lang="en-GB" altLang="en-US" sz="1600" dirty="0" smtClean="0"/>
              <a:t>. which extrapolated to a much lower band gap value for </a:t>
            </a:r>
            <a:r>
              <a:rPr lang="en-GB" altLang="en-US" sz="1600" dirty="0" err="1" smtClean="0"/>
              <a:t>InN</a:t>
            </a:r>
            <a:r>
              <a:rPr lang="en-GB" altLang="en-US" sz="16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900" b="1" dirty="0" smtClean="0"/>
              <a:t> </a:t>
            </a:r>
            <a:endParaRPr lang="en-GB" altLang="en-US" sz="900" b="1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1676"/>
            <a:ext cx="3035300" cy="345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802253" y="5013226"/>
            <a:ext cx="4321175" cy="147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400" b="1">
                <a:solidFill>
                  <a:srgbClr val="CC0000"/>
                </a:solidFill>
              </a:rPr>
              <a:t>Single-crystalline</a:t>
            </a:r>
            <a:r>
              <a:rPr lang="en-GB" altLang="en-US" sz="1400"/>
              <a:t> [7] T. Matsuoka </a:t>
            </a:r>
            <a:r>
              <a:rPr lang="en-GB" altLang="en-US" sz="1400" i="1"/>
              <a:t>et al</a:t>
            </a:r>
            <a:r>
              <a:rPr lang="en-GB" altLang="en-US" sz="1400"/>
              <a:t>, </a:t>
            </a:r>
            <a:r>
              <a:rPr lang="en-GB" altLang="en-US" sz="1400" i="1"/>
              <a:t>Sixteenth International  symposium on GaAs and Related Compounds,  Karuizawa, Japan, 25</a:t>
            </a:r>
            <a:r>
              <a:rPr lang="en-GB" altLang="en-US" sz="1400"/>
              <a:t>–</a:t>
            </a:r>
            <a:r>
              <a:rPr lang="en-GB" altLang="en-US" sz="1400" i="1"/>
              <a:t>29 September 1989</a:t>
            </a:r>
            <a:r>
              <a:rPr lang="en-GB" altLang="en-US" sz="1400"/>
              <a:t>, Institute of Physics, Bristol, (1990), p. 141.</a:t>
            </a:r>
          </a:p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400" b="1">
                <a:solidFill>
                  <a:srgbClr val="CC0000"/>
                </a:solidFill>
              </a:rPr>
              <a:t>Polycrystalline </a:t>
            </a:r>
            <a:r>
              <a:rPr lang="en-GB" altLang="en-US" sz="1400"/>
              <a:t>samples [2], dc discharge, [3] reactive cathodic sputtering and [4] RF-sputtering </a:t>
            </a:r>
          </a:p>
        </p:txBody>
      </p:sp>
    </p:spTree>
    <p:extLst>
      <p:ext uri="{BB962C8B-B14F-4D97-AF65-F5344CB8AC3E}">
        <p14:creationId xmlns:p14="http://schemas.microsoft.com/office/powerpoint/2010/main" val="61129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2"/>
          <p:cNvGrpSpPr>
            <a:grpSpLocks/>
          </p:cNvGrpSpPr>
          <p:nvPr/>
        </p:nvGrpSpPr>
        <p:grpSpPr bwMode="auto">
          <a:xfrm>
            <a:off x="684213" y="1119485"/>
            <a:ext cx="4754562" cy="3749675"/>
            <a:chOff x="34" y="1032"/>
            <a:chExt cx="2609" cy="1872"/>
          </a:xfrm>
        </p:grpSpPr>
        <p:sp>
          <p:nvSpPr>
            <p:cNvPr id="20494" name="Text Box 3"/>
            <p:cNvSpPr txBox="1">
              <a:spLocks noChangeAspect="1" noChangeArrowheads="1"/>
            </p:cNvSpPr>
            <p:nvPr/>
          </p:nvSpPr>
          <p:spPr bwMode="auto">
            <a:xfrm>
              <a:off x="101" y="2651"/>
              <a:ext cx="30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400" b="1">
                  <a:solidFill>
                    <a:srgbClr val="CC0000"/>
                  </a:solidFill>
                </a:rPr>
                <a:t>N</a:t>
              </a:r>
              <a:r>
                <a:rPr lang="en-US" altLang="ja-JP" sz="1400" b="1" baseline="-25000">
                  <a:solidFill>
                    <a:srgbClr val="CC0000"/>
                  </a:solidFill>
                </a:rPr>
                <a:t>2 </a:t>
              </a:r>
              <a:r>
                <a:rPr lang="en-US" altLang="ja-JP" sz="1400" b="1">
                  <a:solidFill>
                    <a:srgbClr val="CC0000"/>
                  </a:solidFill>
                </a:rPr>
                <a:t>Gas</a:t>
              </a:r>
            </a:p>
          </p:txBody>
        </p:sp>
        <p:sp useBgFill="1">
          <p:nvSpPr>
            <p:cNvPr id="20495" name="Rectangle 4"/>
            <p:cNvSpPr>
              <a:spLocks noChangeAspect="1" noChangeArrowheads="1"/>
            </p:cNvSpPr>
            <p:nvPr/>
          </p:nvSpPr>
          <p:spPr bwMode="auto">
            <a:xfrm rot="5400000">
              <a:off x="1111" y="1227"/>
              <a:ext cx="788" cy="1480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496" name="AutoShape 5"/>
            <p:cNvSpPr>
              <a:spLocks noChangeAspect="1" noChangeArrowheads="1"/>
            </p:cNvSpPr>
            <p:nvPr/>
          </p:nvSpPr>
          <p:spPr bwMode="auto">
            <a:xfrm rot="6947556" flipV="1">
              <a:off x="1191" y="1078"/>
              <a:ext cx="161" cy="1292"/>
            </a:xfrm>
            <a:prstGeom prst="triangle">
              <a:avLst>
                <a:gd name="adj" fmla="val 87375"/>
              </a:avLst>
            </a:prstGeom>
            <a:solidFill>
              <a:srgbClr val="3366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497" name="Rectangle 6"/>
            <p:cNvSpPr>
              <a:spLocks noChangeAspect="1" noChangeArrowheads="1"/>
            </p:cNvSpPr>
            <p:nvPr/>
          </p:nvSpPr>
          <p:spPr bwMode="auto">
            <a:xfrm rot="6947556">
              <a:off x="742" y="1274"/>
              <a:ext cx="109" cy="530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498" name="AutoShape 7"/>
            <p:cNvSpPr>
              <a:spLocks noChangeAspect="1" noChangeArrowheads="1"/>
            </p:cNvSpPr>
            <p:nvPr/>
          </p:nvSpPr>
          <p:spPr bwMode="auto">
            <a:xfrm rot="3829823" flipH="1" flipV="1">
              <a:off x="1191" y="1600"/>
              <a:ext cx="157" cy="1313"/>
            </a:xfrm>
            <a:prstGeom prst="triangle">
              <a:avLst>
                <a:gd name="adj" fmla="val 100000"/>
              </a:avLst>
            </a:prstGeom>
            <a:solidFill>
              <a:srgbClr val="FF00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499" name="Rectangle 8"/>
            <p:cNvSpPr>
              <a:spLocks noChangeAspect="1" noChangeArrowheads="1"/>
            </p:cNvSpPr>
            <p:nvPr/>
          </p:nvSpPr>
          <p:spPr bwMode="auto">
            <a:xfrm rot="3794176">
              <a:off x="487" y="2492"/>
              <a:ext cx="33" cy="166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00" name="Rectangle 9"/>
            <p:cNvSpPr>
              <a:spLocks noChangeAspect="1" noChangeArrowheads="1"/>
            </p:cNvSpPr>
            <p:nvPr/>
          </p:nvSpPr>
          <p:spPr bwMode="auto">
            <a:xfrm rot="3696373" flipH="1">
              <a:off x="753" y="2150"/>
              <a:ext cx="107" cy="530"/>
            </a:xfrm>
            <a:prstGeom prst="rect">
              <a:avLst/>
            </a:prstGeom>
            <a:solidFill>
              <a:srgbClr val="FFFFFF"/>
            </a:solidFill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0501" name="Group 10"/>
            <p:cNvGrpSpPr>
              <a:grpSpLocks noChangeAspect="1"/>
            </p:cNvGrpSpPr>
            <p:nvPr/>
          </p:nvGrpSpPr>
          <p:grpSpPr bwMode="auto">
            <a:xfrm rot="3695114">
              <a:off x="756" y="2142"/>
              <a:ext cx="100" cy="543"/>
              <a:chOff x="2541" y="13925"/>
              <a:chExt cx="714" cy="1470"/>
            </a:xfrm>
          </p:grpSpPr>
          <p:sp useBgFill="1">
            <p:nvSpPr>
              <p:cNvPr id="20590" name="Rectangle 11"/>
              <p:cNvSpPr>
                <a:spLocks noChangeAspect="1" noChangeArrowheads="1"/>
              </p:cNvSpPr>
              <p:nvPr/>
            </p:nvSpPr>
            <p:spPr bwMode="auto">
              <a:xfrm>
                <a:off x="2709" y="13925"/>
                <a:ext cx="378" cy="1470"/>
              </a:xfrm>
              <a:prstGeom prst="rect">
                <a:avLst/>
              </a:prstGeom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20591" name="Group 12"/>
              <p:cNvGrpSpPr>
                <a:grpSpLocks noChangeAspect="1"/>
              </p:cNvGrpSpPr>
              <p:nvPr/>
            </p:nvGrpSpPr>
            <p:grpSpPr bwMode="auto">
              <a:xfrm>
                <a:off x="2541" y="14429"/>
                <a:ext cx="714" cy="336"/>
                <a:chOff x="7941" y="9485"/>
                <a:chExt cx="1020" cy="480"/>
              </a:xfrm>
            </p:grpSpPr>
            <p:sp useBgFill="1">
              <p:nvSpPr>
                <p:cNvPr id="20598" name="Freeform 13"/>
                <p:cNvSpPr>
                  <a:spLocks noChangeAspect="1"/>
                </p:cNvSpPr>
                <p:nvPr/>
              </p:nvSpPr>
              <p:spPr bwMode="auto">
                <a:xfrm>
                  <a:off x="7941" y="948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 useBgFill="1">
              <p:nvSpPr>
                <p:cNvPr id="20599" name="Freeform 14"/>
                <p:cNvSpPr>
                  <a:spLocks noChangeAspect="1"/>
                </p:cNvSpPr>
                <p:nvPr/>
              </p:nvSpPr>
              <p:spPr bwMode="auto">
                <a:xfrm>
                  <a:off x="7941" y="972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592" name="Group 15"/>
              <p:cNvGrpSpPr>
                <a:grpSpLocks noChangeAspect="1"/>
              </p:cNvGrpSpPr>
              <p:nvPr/>
            </p:nvGrpSpPr>
            <p:grpSpPr bwMode="auto">
              <a:xfrm>
                <a:off x="2541" y="14765"/>
                <a:ext cx="714" cy="336"/>
                <a:chOff x="7941" y="9485"/>
                <a:chExt cx="1020" cy="480"/>
              </a:xfrm>
            </p:grpSpPr>
            <p:sp useBgFill="1">
              <p:nvSpPr>
                <p:cNvPr id="20596" name="Freeform 16"/>
                <p:cNvSpPr>
                  <a:spLocks noChangeAspect="1"/>
                </p:cNvSpPr>
                <p:nvPr/>
              </p:nvSpPr>
              <p:spPr bwMode="auto">
                <a:xfrm>
                  <a:off x="7941" y="948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 useBgFill="1">
              <p:nvSpPr>
                <p:cNvPr id="20597" name="Freeform 17"/>
                <p:cNvSpPr>
                  <a:spLocks noChangeAspect="1"/>
                </p:cNvSpPr>
                <p:nvPr/>
              </p:nvSpPr>
              <p:spPr bwMode="auto">
                <a:xfrm>
                  <a:off x="7941" y="972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593" name="Group 18"/>
              <p:cNvGrpSpPr>
                <a:grpSpLocks noChangeAspect="1"/>
              </p:cNvGrpSpPr>
              <p:nvPr/>
            </p:nvGrpSpPr>
            <p:grpSpPr bwMode="auto">
              <a:xfrm>
                <a:off x="2541" y="14093"/>
                <a:ext cx="714" cy="336"/>
                <a:chOff x="7941" y="9485"/>
                <a:chExt cx="1020" cy="480"/>
              </a:xfrm>
            </p:grpSpPr>
            <p:sp useBgFill="1">
              <p:nvSpPr>
                <p:cNvPr id="20594" name="Freeform 19"/>
                <p:cNvSpPr>
                  <a:spLocks noChangeAspect="1"/>
                </p:cNvSpPr>
                <p:nvPr/>
              </p:nvSpPr>
              <p:spPr bwMode="auto">
                <a:xfrm>
                  <a:off x="7941" y="948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 useBgFill="1">
              <p:nvSpPr>
                <p:cNvPr id="20595" name="Freeform 20"/>
                <p:cNvSpPr>
                  <a:spLocks noChangeAspect="1"/>
                </p:cNvSpPr>
                <p:nvPr/>
              </p:nvSpPr>
              <p:spPr bwMode="auto">
                <a:xfrm>
                  <a:off x="7941" y="9725"/>
                  <a:ext cx="1020" cy="240"/>
                </a:xfrm>
                <a:custGeom>
                  <a:avLst/>
                  <a:gdLst>
                    <a:gd name="T0" fmla="*/ 806 w 1240"/>
                    <a:gd name="T1" fmla="*/ 0 h 360"/>
                    <a:gd name="T2" fmla="*/ 905 w 1240"/>
                    <a:gd name="T3" fmla="*/ 80 h 360"/>
                    <a:gd name="T4" fmla="*/ 115 w 1240"/>
                    <a:gd name="T5" fmla="*/ 160 h 360"/>
                    <a:gd name="T6" fmla="*/ 214 w 1240"/>
                    <a:gd name="T7" fmla="*/ 240 h 3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240" h="360">
                      <a:moveTo>
                        <a:pt x="980" y="0"/>
                      </a:moveTo>
                      <a:cubicBezTo>
                        <a:pt x="1110" y="40"/>
                        <a:pt x="1240" y="80"/>
                        <a:pt x="1100" y="120"/>
                      </a:cubicBezTo>
                      <a:cubicBezTo>
                        <a:pt x="960" y="160"/>
                        <a:pt x="280" y="200"/>
                        <a:pt x="140" y="240"/>
                      </a:cubicBezTo>
                      <a:cubicBezTo>
                        <a:pt x="0" y="280"/>
                        <a:pt x="130" y="320"/>
                        <a:pt x="260" y="360"/>
                      </a:cubicBezTo>
                    </a:path>
                  </a:pathLst>
                </a:custGeom>
                <a:ln w="38100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 useBgFill="1">
          <p:nvSpPr>
            <p:cNvPr id="20502" name="Rectangle 21"/>
            <p:cNvSpPr>
              <a:spLocks noChangeAspect="1" noChangeArrowheads="1"/>
            </p:cNvSpPr>
            <p:nvPr/>
          </p:nvSpPr>
          <p:spPr bwMode="auto">
            <a:xfrm rot="3744099">
              <a:off x="686" y="2495"/>
              <a:ext cx="147" cy="187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03" name="Text Box 22"/>
            <p:cNvSpPr txBox="1">
              <a:spLocks noChangeAspect="1" noChangeArrowheads="1"/>
            </p:cNvSpPr>
            <p:nvPr/>
          </p:nvSpPr>
          <p:spPr bwMode="auto">
            <a:xfrm>
              <a:off x="889" y="2480"/>
              <a:ext cx="42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Matching</a:t>
              </a:r>
            </a:p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Circuit</a:t>
              </a:r>
            </a:p>
          </p:txBody>
        </p:sp>
        <p:sp useBgFill="1">
          <p:nvSpPr>
            <p:cNvPr id="20504" name="Rectangle 23"/>
            <p:cNvSpPr>
              <a:spLocks noChangeAspect="1" noChangeArrowheads="1"/>
            </p:cNvSpPr>
            <p:nvPr/>
          </p:nvSpPr>
          <p:spPr bwMode="auto">
            <a:xfrm>
              <a:off x="841" y="2738"/>
              <a:ext cx="319" cy="164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05" name="Freeform 24"/>
            <p:cNvSpPr>
              <a:spLocks noChangeAspect="1"/>
            </p:cNvSpPr>
            <p:nvPr/>
          </p:nvSpPr>
          <p:spPr bwMode="auto">
            <a:xfrm>
              <a:off x="610" y="2656"/>
              <a:ext cx="232" cy="166"/>
            </a:xfrm>
            <a:custGeom>
              <a:avLst/>
              <a:gdLst>
                <a:gd name="T0" fmla="*/ 232 w 742"/>
                <a:gd name="T1" fmla="*/ 166 h 610"/>
                <a:gd name="T2" fmla="*/ 25 w 742"/>
                <a:gd name="T3" fmla="*/ 82 h 610"/>
                <a:gd name="T4" fmla="*/ 81 w 742"/>
                <a:gd name="T5" fmla="*/ 0 h 6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2" h="610">
                  <a:moveTo>
                    <a:pt x="742" y="610"/>
                  </a:moveTo>
                  <a:cubicBezTo>
                    <a:pt x="632" y="557"/>
                    <a:pt x="160" y="402"/>
                    <a:pt x="80" y="300"/>
                  </a:cubicBezTo>
                  <a:cubicBezTo>
                    <a:pt x="0" y="198"/>
                    <a:pt x="230" y="50"/>
                    <a:pt x="260" y="0"/>
                  </a:cubicBezTo>
                </a:path>
              </a:pathLst>
            </a:custGeom>
            <a:noFill/>
            <a:ln w="508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Text Box 25"/>
            <p:cNvSpPr txBox="1">
              <a:spLocks noChangeAspect="1" noChangeArrowheads="1"/>
            </p:cNvSpPr>
            <p:nvPr/>
          </p:nvSpPr>
          <p:spPr bwMode="auto">
            <a:xfrm>
              <a:off x="1178" y="2755"/>
              <a:ext cx="734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High Frequency</a:t>
              </a:r>
            </a:p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Supply</a:t>
              </a:r>
            </a:p>
          </p:txBody>
        </p:sp>
        <p:sp>
          <p:nvSpPr>
            <p:cNvPr id="20507" name="Rectangle 26"/>
            <p:cNvSpPr>
              <a:spLocks noChangeAspect="1" noChangeArrowheads="1"/>
            </p:cNvSpPr>
            <p:nvPr/>
          </p:nvSpPr>
          <p:spPr bwMode="auto">
            <a:xfrm>
              <a:off x="897" y="2820"/>
              <a:ext cx="94" cy="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08" name="Freeform 27"/>
            <p:cNvSpPr>
              <a:spLocks noChangeAspect="1"/>
            </p:cNvSpPr>
            <p:nvPr/>
          </p:nvSpPr>
          <p:spPr bwMode="auto">
            <a:xfrm>
              <a:off x="261" y="2606"/>
              <a:ext cx="162" cy="65"/>
            </a:xfrm>
            <a:custGeom>
              <a:avLst/>
              <a:gdLst>
                <a:gd name="T0" fmla="*/ 0 w 700"/>
                <a:gd name="T1" fmla="*/ 65 h 342"/>
                <a:gd name="T2" fmla="*/ 162 w 700"/>
                <a:gd name="T3" fmla="*/ 0 h 3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0" h="342">
                  <a:moveTo>
                    <a:pt x="0" y="342"/>
                  </a:moveTo>
                  <a:lnTo>
                    <a:pt x="700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09" name="Rectangle 28"/>
            <p:cNvSpPr>
              <a:spLocks noChangeAspect="1" noChangeArrowheads="1"/>
            </p:cNvSpPr>
            <p:nvPr/>
          </p:nvSpPr>
          <p:spPr bwMode="auto">
            <a:xfrm rot="5416263">
              <a:off x="732" y="1704"/>
              <a:ext cx="108" cy="530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510" name="Rectangle 29"/>
            <p:cNvSpPr>
              <a:spLocks noChangeAspect="1" noChangeArrowheads="1"/>
            </p:cNvSpPr>
            <p:nvPr/>
          </p:nvSpPr>
          <p:spPr bwMode="auto">
            <a:xfrm rot="6251920">
              <a:off x="728" y="1480"/>
              <a:ext cx="107" cy="531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511" name="Rectangle 30"/>
            <p:cNvSpPr>
              <a:spLocks noChangeAspect="1" noChangeArrowheads="1"/>
            </p:cNvSpPr>
            <p:nvPr/>
          </p:nvSpPr>
          <p:spPr bwMode="auto">
            <a:xfrm rot="15348080" flipV="1">
              <a:off x="728" y="1931"/>
              <a:ext cx="108" cy="531"/>
            </a:xfrm>
            <a:prstGeom prst="rect">
              <a:avLst/>
            </a:prstGeom>
            <a:ln w="508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512" name="Text Box 31"/>
            <p:cNvSpPr txBox="1">
              <a:spLocks noChangeAspect="1" noChangeArrowheads="1"/>
            </p:cNvSpPr>
            <p:nvPr/>
          </p:nvSpPr>
          <p:spPr bwMode="auto">
            <a:xfrm>
              <a:off x="1833" y="1786"/>
              <a:ext cx="188" cy="410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 useBgFill="1">
          <p:nvSpPr>
            <p:cNvPr id="20513" name="Rectangle 32"/>
            <p:cNvSpPr>
              <a:spLocks noChangeAspect="1" noChangeArrowheads="1"/>
            </p:cNvSpPr>
            <p:nvPr/>
          </p:nvSpPr>
          <p:spPr bwMode="auto">
            <a:xfrm rot="-5400000">
              <a:off x="2330" y="1845"/>
              <a:ext cx="130" cy="113"/>
            </a:xfrm>
            <a:prstGeom prst="rect">
              <a:avLst/>
            </a:prstGeom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14" name="Rectangle 33"/>
            <p:cNvSpPr>
              <a:spLocks noChangeAspect="1" noChangeArrowheads="1"/>
            </p:cNvSpPr>
            <p:nvPr/>
          </p:nvSpPr>
          <p:spPr bwMode="auto">
            <a:xfrm rot="5400000">
              <a:off x="2087" y="1617"/>
              <a:ext cx="16" cy="486"/>
            </a:xfrm>
            <a:prstGeom prst="rect">
              <a:avLst/>
            </a:prstGeom>
            <a:solidFill>
              <a:srgbClr val="FFFFFF"/>
            </a:solidFill>
            <a:ln w="349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15" name="Rectangle 34"/>
            <p:cNvSpPr>
              <a:spLocks noChangeAspect="1" noChangeArrowheads="1"/>
            </p:cNvSpPr>
            <p:nvPr/>
          </p:nvSpPr>
          <p:spPr bwMode="auto">
            <a:xfrm rot="5400000">
              <a:off x="1712" y="1957"/>
              <a:ext cx="262" cy="19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 useBgFill="1">
          <p:nvSpPr>
            <p:cNvPr id="20516" name="Text Box 35"/>
            <p:cNvSpPr txBox="1">
              <a:spLocks noChangeAspect="1" noChangeArrowheads="1"/>
            </p:cNvSpPr>
            <p:nvPr/>
          </p:nvSpPr>
          <p:spPr bwMode="auto">
            <a:xfrm>
              <a:off x="1864" y="1492"/>
              <a:ext cx="337" cy="131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>
          <p:nvSpPr>
            <p:cNvPr id="20517" name="Freeform 36"/>
            <p:cNvSpPr>
              <a:spLocks noChangeAspect="1"/>
            </p:cNvSpPr>
            <p:nvPr/>
          </p:nvSpPr>
          <p:spPr bwMode="auto">
            <a:xfrm>
              <a:off x="1862" y="1278"/>
              <a:ext cx="1" cy="308"/>
            </a:xfrm>
            <a:custGeom>
              <a:avLst/>
              <a:gdLst>
                <a:gd name="T0" fmla="*/ 0 w 1"/>
                <a:gd name="T1" fmla="*/ 308 h 1068"/>
                <a:gd name="T2" fmla="*/ 1 w 1"/>
                <a:gd name="T3" fmla="*/ 0 h 106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1068">
                  <a:moveTo>
                    <a:pt x="0" y="1068"/>
                  </a:moveTo>
                  <a:lnTo>
                    <a:pt x="1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8" name="Freeform 37"/>
            <p:cNvSpPr>
              <a:spLocks noChangeAspect="1"/>
            </p:cNvSpPr>
            <p:nvPr/>
          </p:nvSpPr>
          <p:spPr bwMode="auto">
            <a:xfrm>
              <a:off x="2199" y="1475"/>
              <a:ext cx="1" cy="111"/>
            </a:xfrm>
            <a:custGeom>
              <a:avLst/>
              <a:gdLst>
                <a:gd name="T0" fmla="*/ 0 w 1"/>
                <a:gd name="T1" fmla="*/ 111 h 385"/>
                <a:gd name="T2" fmla="*/ 1 w 1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85">
                  <a:moveTo>
                    <a:pt x="0" y="385"/>
                  </a:moveTo>
                  <a:lnTo>
                    <a:pt x="1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9" name="Freeform 38"/>
            <p:cNvSpPr>
              <a:spLocks noChangeAspect="1"/>
            </p:cNvSpPr>
            <p:nvPr/>
          </p:nvSpPr>
          <p:spPr bwMode="auto">
            <a:xfrm>
              <a:off x="2189" y="1474"/>
              <a:ext cx="170" cy="0"/>
            </a:xfrm>
            <a:custGeom>
              <a:avLst/>
              <a:gdLst>
                <a:gd name="T0" fmla="*/ 0 w 593"/>
                <a:gd name="T1" fmla="*/ 0 h 1"/>
                <a:gd name="T2" fmla="*/ 170 w 593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93" h="1">
                  <a:moveTo>
                    <a:pt x="0" y="0"/>
                  </a:moveTo>
                  <a:lnTo>
                    <a:pt x="593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0" name="Freeform 39"/>
            <p:cNvSpPr>
              <a:spLocks noChangeAspect="1"/>
            </p:cNvSpPr>
            <p:nvPr/>
          </p:nvSpPr>
          <p:spPr bwMode="auto">
            <a:xfrm>
              <a:off x="2186" y="1379"/>
              <a:ext cx="175" cy="0"/>
            </a:xfrm>
            <a:custGeom>
              <a:avLst/>
              <a:gdLst>
                <a:gd name="T0" fmla="*/ 0 w 607"/>
                <a:gd name="T1" fmla="*/ 0 h 1"/>
                <a:gd name="T2" fmla="*/ 175 w 607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7" h="1">
                  <a:moveTo>
                    <a:pt x="0" y="0"/>
                  </a:moveTo>
                  <a:lnTo>
                    <a:pt x="607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Freeform 40"/>
            <p:cNvSpPr>
              <a:spLocks noChangeAspect="1"/>
            </p:cNvSpPr>
            <p:nvPr/>
          </p:nvSpPr>
          <p:spPr bwMode="auto">
            <a:xfrm>
              <a:off x="2349" y="1371"/>
              <a:ext cx="0" cy="115"/>
            </a:xfrm>
            <a:custGeom>
              <a:avLst/>
              <a:gdLst>
                <a:gd name="T0" fmla="*/ 0 w 1"/>
                <a:gd name="T1" fmla="*/ 0 h 420"/>
                <a:gd name="T2" fmla="*/ 0 w 1"/>
                <a:gd name="T3" fmla="*/ 115 h 4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420">
                  <a:moveTo>
                    <a:pt x="0" y="0"/>
                  </a:moveTo>
                  <a:lnTo>
                    <a:pt x="0" y="42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Freeform 41"/>
            <p:cNvSpPr>
              <a:spLocks noChangeAspect="1"/>
            </p:cNvSpPr>
            <p:nvPr/>
          </p:nvSpPr>
          <p:spPr bwMode="auto">
            <a:xfrm>
              <a:off x="2196" y="1279"/>
              <a:ext cx="1" cy="108"/>
            </a:xfrm>
            <a:custGeom>
              <a:avLst/>
              <a:gdLst>
                <a:gd name="T0" fmla="*/ 0 w 3"/>
                <a:gd name="T1" fmla="*/ 0 h 374"/>
                <a:gd name="T2" fmla="*/ 1 w 3"/>
                <a:gd name="T3" fmla="*/ 108 h 3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374">
                  <a:moveTo>
                    <a:pt x="0" y="0"/>
                  </a:moveTo>
                  <a:lnTo>
                    <a:pt x="3" y="374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523" name="Group 42"/>
            <p:cNvGrpSpPr>
              <a:grpSpLocks noChangeAspect="1"/>
            </p:cNvGrpSpPr>
            <p:nvPr/>
          </p:nvGrpSpPr>
          <p:grpSpPr bwMode="auto">
            <a:xfrm>
              <a:off x="1825" y="1180"/>
              <a:ext cx="412" cy="98"/>
              <a:chOff x="7101" y="3185"/>
              <a:chExt cx="1320" cy="360"/>
            </a:xfrm>
          </p:grpSpPr>
          <p:sp useBgFill="1">
            <p:nvSpPr>
              <p:cNvPr id="20587" name="Rectangle 43"/>
              <p:cNvSpPr>
                <a:spLocks noChangeAspect="1" noChangeArrowheads="1"/>
              </p:cNvSpPr>
              <p:nvPr/>
            </p:nvSpPr>
            <p:spPr bwMode="auto">
              <a:xfrm>
                <a:off x="7101" y="3185"/>
                <a:ext cx="1320" cy="360"/>
              </a:xfrm>
              <a:prstGeom prst="rect">
                <a:avLst/>
              </a:prstGeom>
              <a:ln w="508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 useBgFill="1">
            <p:nvSpPr>
              <p:cNvPr id="20588" name="Line 44"/>
              <p:cNvSpPr>
                <a:spLocks noChangeAspect="1" noChangeShapeType="1"/>
              </p:cNvSpPr>
              <p:nvPr/>
            </p:nvSpPr>
            <p:spPr bwMode="auto">
              <a:xfrm flipV="1">
                <a:off x="7101" y="3185"/>
                <a:ext cx="1320" cy="360"/>
              </a:xfrm>
              <a:prstGeom prst="line">
                <a:avLst/>
              </a:prstGeom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 useBgFill="1">
            <p:nvSpPr>
              <p:cNvPr id="20589" name="Line 45"/>
              <p:cNvSpPr>
                <a:spLocks noChangeAspect="1" noChangeShapeType="1"/>
              </p:cNvSpPr>
              <p:nvPr/>
            </p:nvSpPr>
            <p:spPr bwMode="auto">
              <a:xfrm>
                <a:off x="7101" y="3185"/>
                <a:ext cx="1320" cy="360"/>
              </a:xfrm>
              <a:prstGeom prst="line">
                <a:avLst/>
              </a:prstGeom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24" name="Freeform 46"/>
            <p:cNvSpPr>
              <a:spLocks noChangeAspect="1"/>
            </p:cNvSpPr>
            <p:nvPr/>
          </p:nvSpPr>
          <p:spPr bwMode="auto">
            <a:xfrm>
              <a:off x="2199" y="1080"/>
              <a:ext cx="1" cy="101"/>
            </a:xfrm>
            <a:custGeom>
              <a:avLst/>
              <a:gdLst>
                <a:gd name="T0" fmla="*/ 0 w 1"/>
                <a:gd name="T1" fmla="*/ 0 h 370"/>
                <a:gd name="T2" fmla="*/ 0 w 1"/>
                <a:gd name="T3" fmla="*/ 101 h 37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70">
                  <a:moveTo>
                    <a:pt x="0" y="0"/>
                  </a:moveTo>
                  <a:lnTo>
                    <a:pt x="0" y="37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5" name="Freeform 47"/>
            <p:cNvSpPr>
              <a:spLocks noChangeAspect="1"/>
            </p:cNvSpPr>
            <p:nvPr/>
          </p:nvSpPr>
          <p:spPr bwMode="auto">
            <a:xfrm>
              <a:off x="1863" y="1080"/>
              <a:ext cx="0" cy="101"/>
            </a:xfrm>
            <a:custGeom>
              <a:avLst/>
              <a:gdLst>
                <a:gd name="T0" fmla="*/ 0 w 1"/>
                <a:gd name="T1" fmla="*/ 0 h 370"/>
                <a:gd name="T2" fmla="*/ 0 w 1"/>
                <a:gd name="T3" fmla="*/ 101 h 37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70">
                  <a:moveTo>
                    <a:pt x="0" y="0"/>
                  </a:moveTo>
                  <a:lnTo>
                    <a:pt x="0" y="37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Freeform 48"/>
            <p:cNvSpPr>
              <a:spLocks noChangeAspect="1"/>
            </p:cNvSpPr>
            <p:nvPr/>
          </p:nvSpPr>
          <p:spPr bwMode="auto">
            <a:xfrm>
              <a:off x="2215" y="1407"/>
              <a:ext cx="97" cy="1"/>
            </a:xfrm>
            <a:custGeom>
              <a:avLst/>
              <a:gdLst>
                <a:gd name="T0" fmla="*/ 97 w 311"/>
                <a:gd name="T1" fmla="*/ 1 h 5"/>
                <a:gd name="T2" fmla="*/ 0 w 311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1" h="5">
                  <a:moveTo>
                    <a:pt x="311" y="5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7" name="Freeform 49"/>
            <p:cNvSpPr>
              <a:spLocks noChangeAspect="1"/>
            </p:cNvSpPr>
            <p:nvPr/>
          </p:nvSpPr>
          <p:spPr bwMode="auto">
            <a:xfrm>
              <a:off x="2214" y="1441"/>
              <a:ext cx="101" cy="1"/>
            </a:xfrm>
            <a:custGeom>
              <a:avLst/>
              <a:gdLst>
                <a:gd name="T0" fmla="*/ 101 w 350"/>
                <a:gd name="T1" fmla="*/ 1 h 4"/>
                <a:gd name="T2" fmla="*/ 0 w 350"/>
                <a:gd name="T3" fmla="*/ 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0" h="4">
                  <a:moveTo>
                    <a:pt x="350" y="4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8" name="Line 50"/>
            <p:cNvSpPr>
              <a:spLocks noChangeAspect="1" noChangeShapeType="1"/>
            </p:cNvSpPr>
            <p:nvPr/>
          </p:nvSpPr>
          <p:spPr bwMode="auto">
            <a:xfrm>
              <a:off x="2218" y="1410"/>
              <a:ext cx="0" cy="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9" name="Freeform 51"/>
            <p:cNvSpPr>
              <a:spLocks noChangeAspect="1"/>
            </p:cNvSpPr>
            <p:nvPr/>
          </p:nvSpPr>
          <p:spPr bwMode="auto">
            <a:xfrm>
              <a:off x="2181" y="1426"/>
              <a:ext cx="38" cy="1"/>
            </a:xfrm>
            <a:custGeom>
              <a:avLst/>
              <a:gdLst>
                <a:gd name="T0" fmla="*/ 0 w 121"/>
                <a:gd name="T1" fmla="*/ 1 h 4"/>
                <a:gd name="T2" fmla="*/ 38 w 121"/>
                <a:gd name="T3" fmla="*/ 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1" h="4">
                  <a:moveTo>
                    <a:pt x="0" y="4"/>
                  </a:moveTo>
                  <a:lnTo>
                    <a:pt x="121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0" name="Freeform 52"/>
            <p:cNvSpPr>
              <a:spLocks noChangeAspect="1"/>
            </p:cNvSpPr>
            <p:nvPr/>
          </p:nvSpPr>
          <p:spPr bwMode="auto">
            <a:xfrm>
              <a:off x="2029" y="1032"/>
              <a:ext cx="2" cy="122"/>
            </a:xfrm>
            <a:custGeom>
              <a:avLst/>
              <a:gdLst>
                <a:gd name="T0" fmla="*/ 0 w 9"/>
                <a:gd name="T1" fmla="*/ 122 h 421"/>
                <a:gd name="T2" fmla="*/ 2 w 9"/>
                <a:gd name="T3" fmla="*/ 0 h 42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421">
                  <a:moveTo>
                    <a:pt x="0" y="421"/>
                  </a:moveTo>
                  <a:lnTo>
                    <a:pt x="9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45" name="Text Box 53"/>
            <p:cNvSpPr txBox="1">
              <a:spLocks noChangeAspect="1" noChangeArrowheads="1"/>
            </p:cNvSpPr>
            <p:nvPr/>
          </p:nvSpPr>
          <p:spPr bwMode="auto">
            <a:xfrm>
              <a:off x="2411" y="1365"/>
              <a:ext cx="222" cy="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altLang="ja-JP" sz="1400" b="1">
                  <a:ea typeface="ＭＳ Ｐゴシック" charset="0"/>
                  <a:cs typeface="ＭＳ Ｐゴシック" charset="0"/>
                </a:rPr>
                <a:t>QMS</a:t>
              </a:r>
              <a:endParaRPr lang="en-US" altLang="ja-JP" sz="1600">
                <a:ea typeface="MS Mincho" charset="0"/>
                <a:cs typeface="MS Mincho" charset="0"/>
              </a:endParaRPr>
            </a:p>
          </p:txBody>
        </p:sp>
        <p:sp useBgFill="1">
          <p:nvSpPr>
            <p:cNvPr id="20532" name="Text Box 54"/>
            <p:cNvSpPr txBox="1">
              <a:spLocks noChangeAspect="1" noChangeArrowheads="1"/>
            </p:cNvSpPr>
            <p:nvPr/>
          </p:nvSpPr>
          <p:spPr bwMode="auto">
            <a:xfrm>
              <a:off x="1871" y="2327"/>
              <a:ext cx="336" cy="132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>
          <p:nvSpPr>
            <p:cNvPr id="20533" name="Freeform 55"/>
            <p:cNvSpPr>
              <a:spLocks noChangeAspect="1"/>
            </p:cNvSpPr>
            <p:nvPr/>
          </p:nvSpPr>
          <p:spPr bwMode="auto">
            <a:xfrm>
              <a:off x="1869" y="2349"/>
              <a:ext cx="0" cy="114"/>
            </a:xfrm>
            <a:custGeom>
              <a:avLst/>
              <a:gdLst>
                <a:gd name="T0" fmla="*/ 1 w 2"/>
                <a:gd name="T1" fmla="*/ 114 h 397"/>
                <a:gd name="T2" fmla="*/ 0 w 2"/>
                <a:gd name="T3" fmla="*/ 0 h 39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397">
                  <a:moveTo>
                    <a:pt x="2" y="397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4" name="Freeform 56"/>
            <p:cNvSpPr>
              <a:spLocks noChangeAspect="1"/>
            </p:cNvSpPr>
            <p:nvPr/>
          </p:nvSpPr>
          <p:spPr bwMode="auto">
            <a:xfrm>
              <a:off x="2206" y="2349"/>
              <a:ext cx="1" cy="110"/>
            </a:xfrm>
            <a:custGeom>
              <a:avLst/>
              <a:gdLst>
                <a:gd name="T0" fmla="*/ 1 w 2"/>
                <a:gd name="T1" fmla="*/ 110 h 383"/>
                <a:gd name="T2" fmla="*/ 0 w 2"/>
                <a:gd name="T3" fmla="*/ 0 h 3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383">
                  <a:moveTo>
                    <a:pt x="2" y="383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535" name="Group 57"/>
            <p:cNvGrpSpPr>
              <a:grpSpLocks noChangeAspect="1"/>
            </p:cNvGrpSpPr>
            <p:nvPr/>
          </p:nvGrpSpPr>
          <p:grpSpPr bwMode="auto">
            <a:xfrm>
              <a:off x="1833" y="2459"/>
              <a:ext cx="412" cy="98"/>
              <a:chOff x="7101" y="3185"/>
              <a:chExt cx="1320" cy="360"/>
            </a:xfrm>
          </p:grpSpPr>
          <p:sp useBgFill="1">
            <p:nvSpPr>
              <p:cNvPr id="20584" name="Rectangle 58"/>
              <p:cNvSpPr>
                <a:spLocks noChangeAspect="1" noChangeArrowheads="1"/>
              </p:cNvSpPr>
              <p:nvPr/>
            </p:nvSpPr>
            <p:spPr bwMode="auto">
              <a:xfrm>
                <a:off x="7101" y="3185"/>
                <a:ext cx="1320" cy="360"/>
              </a:xfrm>
              <a:prstGeom prst="rect">
                <a:avLst/>
              </a:prstGeom>
              <a:ln w="508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 useBgFill="1">
            <p:nvSpPr>
              <p:cNvPr id="20585" name="Line 59"/>
              <p:cNvSpPr>
                <a:spLocks noChangeAspect="1" noChangeShapeType="1"/>
              </p:cNvSpPr>
              <p:nvPr/>
            </p:nvSpPr>
            <p:spPr bwMode="auto">
              <a:xfrm flipV="1">
                <a:off x="7101" y="3185"/>
                <a:ext cx="1320" cy="360"/>
              </a:xfrm>
              <a:prstGeom prst="line">
                <a:avLst/>
              </a:prstGeom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 useBgFill="1">
            <p:nvSpPr>
              <p:cNvPr id="20586" name="Line 60"/>
              <p:cNvSpPr>
                <a:spLocks noChangeAspect="1" noChangeShapeType="1"/>
              </p:cNvSpPr>
              <p:nvPr/>
            </p:nvSpPr>
            <p:spPr bwMode="auto">
              <a:xfrm>
                <a:off x="7101" y="3185"/>
                <a:ext cx="1320" cy="360"/>
              </a:xfrm>
              <a:prstGeom prst="line">
                <a:avLst/>
              </a:prstGeom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36" name="Freeform 61"/>
            <p:cNvSpPr>
              <a:spLocks noChangeAspect="1"/>
            </p:cNvSpPr>
            <p:nvPr/>
          </p:nvSpPr>
          <p:spPr bwMode="auto">
            <a:xfrm>
              <a:off x="1869" y="2558"/>
              <a:ext cx="0" cy="110"/>
            </a:xfrm>
            <a:custGeom>
              <a:avLst/>
              <a:gdLst>
                <a:gd name="T0" fmla="*/ 0 w 1"/>
                <a:gd name="T1" fmla="*/ 110 h 400"/>
                <a:gd name="T2" fmla="*/ 0 w 1"/>
                <a:gd name="T3" fmla="*/ 0 h 4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400">
                  <a:moveTo>
                    <a:pt x="0" y="400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7" name="Freeform 62"/>
            <p:cNvSpPr>
              <a:spLocks noChangeAspect="1"/>
            </p:cNvSpPr>
            <p:nvPr/>
          </p:nvSpPr>
          <p:spPr bwMode="auto">
            <a:xfrm>
              <a:off x="2207" y="2567"/>
              <a:ext cx="0" cy="105"/>
            </a:xfrm>
            <a:custGeom>
              <a:avLst/>
              <a:gdLst>
                <a:gd name="T0" fmla="*/ 0 w 1"/>
                <a:gd name="T1" fmla="*/ 105 h 385"/>
                <a:gd name="T2" fmla="*/ 1 w 1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85">
                  <a:moveTo>
                    <a:pt x="0" y="385"/>
                  </a:moveTo>
                  <a:lnTo>
                    <a:pt x="1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8" name="Line 63"/>
            <p:cNvSpPr>
              <a:spLocks noChangeAspect="1" noChangeShapeType="1"/>
            </p:cNvSpPr>
            <p:nvPr/>
          </p:nvSpPr>
          <p:spPr bwMode="auto">
            <a:xfrm>
              <a:off x="2058" y="2607"/>
              <a:ext cx="0" cy="13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39" name="Rectangle 64"/>
            <p:cNvSpPr>
              <a:spLocks noChangeAspect="1" noChangeArrowheads="1"/>
            </p:cNvSpPr>
            <p:nvPr/>
          </p:nvSpPr>
          <p:spPr bwMode="auto">
            <a:xfrm rot="5400000">
              <a:off x="1823" y="1955"/>
              <a:ext cx="164" cy="56"/>
            </a:xfrm>
            <a:prstGeom prst="rect">
              <a:avLst/>
            </a:prstGeom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540" name="AutoShape 65"/>
            <p:cNvSpPr>
              <a:spLocks noChangeAspect="1" noChangeArrowheads="1"/>
            </p:cNvSpPr>
            <p:nvPr/>
          </p:nvSpPr>
          <p:spPr bwMode="auto">
            <a:xfrm rot="5400000">
              <a:off x="1939" y="1966"/>
              <a:ext cx="50" cy="37"/>
            </a:xfrm>
            <a:custGeom>
              <a:avLst/>
              <a:gdLst>
                <a:gd name="T0" fmla="*/ 25 w 21600"/>
                <a:gd name="T1" fmla="*/ 0 h 21600"/>
                <a:gd name="T2" fmla="*/ 6 w 21600"/>
                <a:gd name="T3" fmla="*/ 19 h 21600"/>
                <a:gd name="T4" fmla="*/ 25 w 21600"/>
                <a:gd name="T5" fmla="*/ 9 h 21600"/>
                <a:gd name="T6" fmla="*/ 44 w 21600"/>
                <a:gd name="T7" fmla="*/ 1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58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199" y="7817"/>
                    <a:pt x="16199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FF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Freeform 66"/>
            <p:cNvSpPr>
              <a:spLocks noChangeAspect="1"/>
            </p:cNvSpPr>
            <p:nvPr/>
          </p:nvSpPr>
          <p:spPr bwMode="auto">
            <a:xfrm>
              <a:off x="1951" y="1884"/>
              <a:ext cx="0" cy="193"/>
            </a:xfrm>
            <a:custGeom>
              <a:avLst/>
              <a:gdLst>
                <a:gd name="T0" fmla="*/ 0 w 3"/>
                <a:gd name="T1" fmla="*/ 0 h 671"/>
                <a:gd name="T2" fmla="*/ 1 w 3"/>
                <a:gd name="T3" fmla="*/ 193 h 67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671">
                  <a:moveTo>
                    <a:pt x="0" y="0"/>
                  </a:moveTo>
                  <a:lnTo>
                    <a:pt x="3" y="671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Freeform 67"/>
            <p:cNvSpPr>
              <a:spLocks noChangeAspect="1"/>
            </p:cNvSpPr>
            <p:nvPr/>
          </p:nvSpPr>
          <p:spPr bwMode="auto">
            <a:xfrm>
              <a:off x="1889" y="2077"/>
              <a:ext cx="69" cy="5"/>
            </a:xfrm>
            <a:custGeom>
              <a:avLst/>
              <a:gdLst>
                <a:gd name="T0" fmla="*/ 0 w 219"/>
                <a:gd name="T1" fmla="*/ 5 h 15"/>
                <a:gd name="T2" fmla="*/ 69 w 219"/>
                <a:gd name="T3" fmla="*/ 0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9" h="15">
                  <a:moveTo>
                    <a:pt x="0" y="15"/>
                  </a:moveTo>
                  <a:lnTo>
                    <a:pt x="219" y="0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Freeform 68"/>
            <p:cNvSpPr>
              <a:spLocks noChangeAspect="1"/>
            </p:cNvSpPr>
            <p:nvPr/>
          </p:nvSpPr>
          <p:spPr bwMode="auto">
            <a:xfrm>
              <a:off x="1892" y="1886"/>
              <a:ext cx="65" cy="1"/>
            </a:xfrm>
            <a:custGeom>
              <a:avLst/>
              <a:gdLst>
                <a:gd name="T0" fmla="*/ 0 w 226"/>
                <a:gd name="T1" fmla="*/ 0 h 2"/>
                <a:gd name="T2" fmla="*/ 65 w 226"/>
                <a:gd name="T3" fmla="*/ 1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6" h="2">
                  <a:moveTo>
                    <a:pt x="0" y="0"/>
                  </a:moveTo>
                  <a:lnTo>
                    <a:pt x="226" y="2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44" name="Text Box 69"/>
            <p:cNvSpPr txBox="1">
              <a:spLocks noChangeAspect="1" noChangeArrowheads="1"/>
            </p:cNvSpPr>
            <p:nvPr/>
          </p:nvSpPr>
          <p:spPr bwMode="auto">
            <a:xfrm>
              <a:off x="1663" y="2312"/>
              <a:ext cx="130" cy="82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>
          <p:nvSpPr>
            <p:cNvPr id="20545" name="Freeform 70"/>
            <p:cNvSpPr>
              <a:spLocks noChangeAspect="1"/>
            </p:cNvSpPr>
            <p:nvPr/>
          </p:nvSpPr>
          <p:spPr bwMode="auto">
            <a:xfrm>
              <a:off x="1659" y="2349"/>
              <a:ext cx="0" cy="81"/>
            </a:xfrm>
            <a:custGeom>
              <a:avLst/>
              <a:gdLst>
                <a:gd name="T0" fmla="*/ 1 w 1"/>
                <a:gd name="T1" fmla="*/ 0 h 283"/>
                <a:gd name="T2" fmla="*/ 0 w 1"/>
                <a:gd name="T3" fmla="*/ 81 h 28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283">
                  <a:moveTo>
                    <a:pt x="1" y="0"/>
                  </a:moveTo>
                  <a:lnTo>
                    <a:pt x="0" y="283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Freeform 71"/>
            <p:cNvSpPr>
              <a:spLocks noChangeAspect="1"/>
            </p:cNvSpPr>
            <p:nvPr/>
          </p:nvSpPr>
          <p:spPr bwMode="auto">
            <a:xfrm>
              <a:off x="1786" y="2349"/>
              <a:ext cx="0" cy="93"/>
            </a:xfrm>
            <a:custGeom>
              <a:avLst/>
              <a:gdLst>
                <a:gd name="T0" fmla="*/ 0 w 1"/>
                <a:gd name="T1" fmla="*/ 0 h 323"/>
                <a:gd name="T2" fmla="*/ 0 w 1"/>
                <a:gd name="T3" fmla="*/ 93 h 3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23">
                  <a:moveTo>
                    <a:pt x="0" y="0"/>
                  </a:moveTo>
                  <a:lnTo>
                    <a:pt x="0" y="323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Freeform 72"/>
            <p:cNvSpPr>
              <a:spLocks noChangeAspect="1"/>
            </p:cNvSpPr>
            <p:nvPr/>
          </p:nvSpPr>
          <p:spPr bwMode="auto">
            <a:xfrm>
              <a:off x="1648" y="2431"/>
              <a:ext cx="151" cy="0"/>
            </a:xfrm>
            <a:custGeom>
              <a:avLst/>
              <a:gdLst>
                <a:gd name="T0" fmla="*/ 0 w 525"/>
                <a:gd name="T1" fmla="*/ 0 h 1"/>
                <a:gd name="T2" fmla="*/ 151 w 52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5" h="1">
                  <a:moveTo>
                    <a:pt x="0" y="0"/>
                  </a:moveTo>
                  <a:lnTo>
                    <a:pt x="525" y="0"/>
                  </a:lnTo>
                </a:path>
              </a:pathLst>
            </a:custGeom>
            <a:noFill/>
            <a:ln w="635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48" name="Text Box 73"/>
            <p:cNvSpPr txBox="1">
              <a:spLocks noChangeAspect="1" noChangeArrowheads="1"/>
            </p:cNvSpPr>
            <p:nvPr/>
          </p:nvSpPr>
          <p:spPr bwMode="auto">
            <a:xfrm>
              <a:off x="1663" y="1508"/>
              <a:ext cx="130" cy="82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>
          <p:nvSpPr>
            <p:cNvPr id="20549" name="Freeform 74"/>
            <p:cNvSpPr>
              <a:spLocks noChangeAspect="1"/>
            </p:cNvSpPr>
            <p:nvPr/>
          </p:nvSpPr>
          <p:spPr bwMode="auto">
            <a:xfrm>
              <a:off x="1659" y="1482"/>
              <a:ext cx="1" cy="104"/>
            </a:xfrm>
            <a:custGeom>
              <a:avLst/>
              <a:gdLst>
                <a:gd name="T0" fmla="*/ 0 w 1"/>
                <a:gd name="T1" fmla="*/ 0 h 360"/>
                <a:gd name="T2" fmla="*/ 0 w 1"/>
                <a:gd name="T3" fmla="*/ 104 h 3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60">
                  <a:moveTo>
                    <a:pt x="0" y="0"/>
                  </a:moveTo>
                  <a:lnTo>
                    <a:pt x="0" y="36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Freeform 75"/>
            <p:cNvSpPr>
              <a:spLocks noChangeAspect="1"/>
            </p:cNvSpPr>
            <p:nvPr/>
          </p:nvSpPr>
          <p:spPr bwMode="auto">
            <a:xfrm>
              <a:off x="1786" y="1478"/>
              <a:ext cx="0" cy="108"/>
            </a:xfrm>
            <a:custGeom>
              <a:avLst/>
              <a:gdLst>
                <a:gd name="T0" fmla="*/ 0 w 1"/>
                <a:gd name="T1" fmla="*/ 0 h 375"/>
                <a:gd name="T2" fmla="*/ 0 w 1"/>
                <a:gd name="T3" fmla="*/ 108 h 3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75">
                  <a:moveTo>
                    <a:pt x="0" y="0"/>
                  </a:moveTo>
                  <a:lnTo>
                    <a:pt x="0" y="375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Freeform 76"/>
            <p:cNvSpPr>
              <a:spLocks noChangeAspect="1"/>
            </p:cNvSpPr>
            <p:nvPr/>
          </p:nvSpPr>
          <p:spPr bwMode="auto">
            <a:xfrm>
              <a:off x="1648" y="1489"/>
              <a:ext cx="149" cy="0"/>
            </a:xfrm>
            <a:custGeom>
              <a:avLst/>
              <a:gdLst>
                <a:gd name="T0" fmla="*/ 0 w 518"/>
                <a:gd name="T1" fmla="*/ 0 h 1"/>
                <a:gd name="T2" fmla="*/ 149 w 518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18" h="1">
                  <a:moveTo>
                    <a:pt x="0" y="0"/>
                  </a:moveTo>
                  <a:lnTo>
                    <a:pt x="518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Freeform 77"/>
            <p:cNvSpPr>
              <a:spLocks noChangeAspect="1"/>
            </p:cNvSpPr>
            <p:nvPr/>
          </p:nvSpPr>
          <p:spPr bwMode="auto">
            <a:xfrm>
              <a:off x="1683" y="1519"/>
              <a:ext cx="0" cy="54"/>
            </a:xfrm>
            <a:custGeom>
              <a:avLst/>
              <a:gdLst>
                <a:gd name="T0" fmla="*/ 0 w 1"/>
                <a:gd name="T1" fmla="*/ 0 h 189"/>
                <a:gd name="T2" fmla="*/ 1 w 1"/>
                <a:gd name="T3" fmla="*/ 54 h 18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189">
                  <a:moveTo>
                    <a:pt x="0" y="0"/>
                  </a:moveTo>
                  <a:lnTo>
                    <a:pt x="1" y="18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53" name="Freeform 78"/>
            <p:cNvSpPr>
              <a:spLocks noChangeAspect="1"/>
            </p:cNvSpPr>
            <p:nvPr/>
          </p:nvSpPr>
          <p:spPr bwMode="auto">
            <a:xfrm>
              <a:off x="1758" y="1519"/>
              <a:ext cx="1" cy="54"/>
            </a:xfrm>
            <a:custGeom>
              <a:avLst/>
              <a:gdLst>
                <a:gd name="T0" fmla="*/ 0 w 1"/>
                <a:gd name="T1" fmla="*/ 0 h 189"/>
                <a:gd name="T2" fmla="*/ 1 w 1"/>
                <a:gd name="T3" fmla="*/ 54 h 18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189">
                  <a:moveTo>
                    <a:pt x="0" y="0"/>
                  </a:moveTo>
                  <a:lnTo>
                    <a:pt x="1" y="189"/>
                  </a:lnTo>
                </a:path>
              </a:pathLst>
            </a:custGeom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 useBgFill="1">
          <p:nvSpPr>
            <p:cNvPr id="20554" name="Freeform 79"/>
            <p:cNvSpPr>
              <a:spLocks noChangeAspect="1"/>
            </p:cNvSpPr>
            <p:nvPr/>
          </p:nvSpPr>
          <p:spPr bwMode="auto">
            <a:xfrm>
              <a:off x="1683" y="1523"/>
              <a:ext cx="78" cy="1"/>
            </a:xfrm>
            <a:custGeom>
              <a:avLst/>
              <a:gdLst>
                <a:gd name="T0" fmla="*/ 0 w 249"/>
                <a:gd name="T1" fmla="*/ 1 h 5"/>
                <a:gd name="T2" fmla="*/ 78 w 249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9" h="5">
                  <a:moveTo>
                    <a:pt x="0" y="5"/>
                  </a:moveTo>
                  <a:lnTo>
                    <a:pt x="249" y="0"/>
                  </a:lnTo>
                </a:path>
              </a:pathLst>
            </a:custGeom>
            <a:ln w="25400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80"/>
            <p:cNvSpPr>
              <a:spLocks noChangeAspect="1" noChangeShapeType="1"/>
            </p:cNvSpPr>
            <p:nvPr/>
          </p:nvSpPr>
          <p:spPr bwMode="auto">
            <a:xfrm>
              <a:off x="1704" y="1541"/>
              <a:ext cx="0" cy="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Line 81"/>
            <p:cNvSpPr>
              <a:spLocks noChangeAspect="1" noChangeShapeType="1"/>
            </p:cNvSpPr>
            <p:nvPr/>
          </p:nvSpPr>
          <p:spPr bwMode="auto">
            <a:xfrm>
              <a:off x="1732" y="1541"/>
              <a:ext cx="0" cy="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Line 82"/>
            <p:cNvSpPr>
              <a:spLocks noChangeAspect="1" noChangeShapeType="1"/>
            </p:cNvSpPr>
            <p:nvPr/>
          </p:nvSpPr>
          <p:spPr bwMode="auto">
            <a:xfrm>
              <a:off x="1721" y="1573"/>
              <a:ext cx="112" cy="4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Line 83"/>
            <p:cNvSpPr>
              <a:spLocks noChangeAspect="1" noChangeShapeType="1"/>
            </p:cNvSpPr>
            <p:nvPr/>
          </p:nvSpPr>
          <p:spPr bwMode="auto">
            <a:xfrm flipH="1">
              <a:off x="1702" y="1966"/>
              <a:ext cx="131" cy="4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Line 84"/>
            <p:cNvSpPr>
              <a:spLocks noChangeAspect="1" noChangeShapeType="1"/>
            </p:cNvSpPr>
            <p:nvPr/>
          </p:nvSpPr>
          <p:spPr bwMode="auto">
            <a:xfrm flipH="1">
              <a:off x="1740" y="1983"/>
              <a:ext cx="93" cy="42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77" name="Text Box 85"/>
            <p:cNvSpPr txBox="1">
              <a:spLocks noChangeAspect="1" noChangeArrowheads="1"/>
            </p:cNvSpPr>
            <p:nvPr/>
          </p:nvSpPr>
          <p:spPr bwMode="auto">
            <a:xfrm>
              <a:off x="1421" y="2454"/>
              <a:ext cx="342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just" eaLnBrk="0" hangingPunct="0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altLang="ja-JP" sz="1400" b="1">
                  <a:ea typeface="ＭＳ Ｐゴシック" charset="0"/>
                  <a:cs typeface="ＭＳ Ｐゴシック" charset="0"/>
                </a:rPr>
                <a:t>RHEED</a:t>
              </a:r>
            </a:p>
            <a:p>
              <a:pPr algn="just" eaLnBrk="0" hangingPunct="0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altLang="ja-JP" sz="1400" b="1">
                  <a:ea typeface="ＭＳ Ｐゴシック" charset="0"/>
                  <a:cs typeface="ＭＳ Ｐゴシック" charset="0"/>
                </a:rPr>
                <a:t>Screen</a:t>
              </a:r>
            </a:p>
          </p:txBody>
        </p:sp>
        <p:sp>
          <p:nvSpPr>
            <p:cNvPr id="20561" name="Freeform 86"/>
            <p:cNvSpPr>
              <a:spLocks noChangeAspect="1"/>
            </p:cNvSpPr>
            <p:nvPr/>
          </p:nvSpPr>
          <p:spPr bwMode="auto">
            <a:xfrm>
              <a:off x="1064" y="1603"/>
              <a:ext cx="139" cy="54"/>
            </a:xfrm>
            <a:custGeom>
              <a:avLst/>
              <a:gdLst>
                <a:gd name="T0" fmla="*/ 0 w 480"/>
                <a:gd name="T1" fmla="*/ 0 h 187"/>
                <a:gd name="T2" fmla="*/ 139 w 480"/>
                <a:gd name="T3" fmla="*/ 54 h 18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80" h="187">
                  <a:moveTo>
                    <a:pt x="0" y="0"/>
                  </a:moveTo>
                  <a:lnTo>
                    <a:pt x="480" y="187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2" name="Freeform 87"/>
            <p:cNvSpPr>
              <a:spLocks noChangeAspect="1"/>
            </p:cNvSpPr>
            <p:nvPr/>
          </p:nvSpPr>
          <p:spPr bwMode="auto">
            <a:xfrm>
              <a:off x="1054" y="1752"/>
              <a:ext cx="2" cy="128"/>
            </a:xfrm>
            <a:custGeom>
              <a:avLst/>
              <a:gdLst>
                <a:gd name="T0" fmla="*/ 0 w 7"/>
                <a:gd name="T1" fmla="*/ 0 h 443"/>
                <a:gd name="T2" fmla="*/ 2 w 7"/>
                <a:gd name="T3" fmla="*/ 128 h 44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443">
                  <a:moveTo>
                    <a:pt x="0" y="0"/>
                  </a:moveTo>
                  <a:lnTo>
                    <a:pt x="7" y="443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Freeform 88"/>
            <p:cNvSpPr>
              <a:spLocks noChangeAspect="1"/>
            </p:cNvSpPr>
            <p:nvPr/>
          </p:nvSpPr>
          <p:spPr bwMode="auto">
            <a:xfrm>
              <a:off x="1056" y="1910"/>
              <a:ext cx="32" cy="119"/>
            </a:xfrm>
            <a:custGeom>
              <a:avLst/>
              <a:gdLst>
                <a:gd name="T0" fmla="*/ 0 w 113"/>
                <a:gd name="T1" fmla="*/ 0 h 412"/>
                <a:gd name="T2" fmla="*/ 32 w 113"/>
                <a:gd name="T3" fmla="*/ 119 h 4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3" h="412">
                  <a:moveTo>
                    <a:pt x="0" y="0"/>
                  </a:moveTo>
                  <a:lnTo>
                    <a:pt x="113" y="412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Freeform 89"/>
            <p:cNvSpPr>
              <a:spLocks noChangeAspect="1"/>
            </p:cNvSpPr>
            <p:nvPr/>
          </p:nvSpPr>
          <p:spPr bwMode="auto">
            <a:xfrm>
              <a:off x="1028" y="2072"/>
              <a:ext cx="56" cy="113"/>
            </a:xfrm>
            <a:custGeom>
              <a:avLst/>
              <a:gdLst>
                <a:gd name="T0" fmla="*/ 0 w 195"/>
                <a:gd name="T1" fmla="*/ 0 h 390"/>
                <a:gd name="T2" fmla="*/ 56 w 195"/>
                <a:gd name="T3" fmla="*/ 113 h 3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5" h="390">
                  <a:moveTo>
                    <a:pt x="0" y="0"/>
                  </a:moveTo>
                  <a:lnTo>
                    <a:pt x="195" y="39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5" name="Text Box 90"/>
            <p:cNvSpPr txBox="1">
              <a:spLocks noChangeAspect="1" noChangeArrowheads="1"/>
            </p:cNvSpPr>
            <p:nvPr/>
          </p:nvSpPr>
          <p:spPr bwMode="auto">
            <a:xfrm>
              <a:off x="324" y="1587"/>
              <a:ext cx="149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600" b="1">
                  <a:solidFill>
                    <a:srgbClr val="000000"/>
                  </a:solidFill>
                  <a:ea typeface="MS Mincho" charset="-128"/>
                </a:rPr>
                <a:t>Ga</a:t>
              </a:r>
            </a:p>
          </p:txBody>
        </p:sp>
        <p:sp>
          <p:nvSpPr>
            <p:cNvPr id="20566" name="Text Box 91"/>
            <p:cNvSpPr txBox="1">
              <a:spLocks noChangeAspect="1" noChangeArrowheads="1"/>
            </p:cNvSpPr>
            <p:nvPr/>
          </p:nvSpPr>
          <p:spPr bwMode="auto">
            <a:xfrm>
              <a:off x="354" y="1867"/>
              <a:ext cx="11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600" b="1">
                  <a:solidFill>
                    <a:srgbClr val="000000"/>
                  </a:solidFill>
                  <a:ea typeface="MS Mincho" charset="-128"/>
                </a:rPr>
                <a:t>Al</a:t>
              </a:r>
            </a:p>
          </p:txBody>
        </p:sp>
        <p:sp>
          <p:nvSpPr>
            <p:cNvPr id="20567" name="Text Box 92"/>
            <p:cNvSpPr txBox="1">
              <a:spLocks noChangeAspect="1" noChangeArrowheads="1"/>
            </p:cNvSpPr>
            <p:nvPr/>
          </p:nvSpPr>
          <p:spPr bwMode="auto">
            <a:xfrm>
              <a:off x="308" y="2125"/>
              <a:ext cx="162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600" b="1">
                  <a:solidFill>
                    <a:srgbClr val="000000"/>
                  </a:solidFill>
                  <a:ea typeface="MS Mincho" charset="-128"/>
                </a:rPr>
                <a:t>Mg</a:t>
              </a:r>
            </a:p>
          </p:txBody>
        </p:sp>
        <p:sp>
          <p:nvSpPr>
            <p:cNvPr id="20568" name="Text Box 93"/>
            <p:cNvSpPr txBox="1">
              <a:spLocks noChangeAspect="1" noChangeArrowheads="1"/>
            </p:cNvSpPr>
            <p:nvPr/>
          </p:nvSpPr>
          <p:spPr bwMode="auto">
            <a:xfrm>
              <a:off x="410" y="1347"/>
              <a:ext cx="10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600" b="1">
                  <a:solidFill>
                    <a:srgbClr val="CC0000"/>
                  </a:solidFill>
                  <a:ea typeface="MS Mincho" charset="-128"/>
                </a:rPr>
                <a:t>In</a:t>
              </a:r>
            </a:p>
          </p:txBody>
        </p:sp>
        <p:sp>
          <p:nvSpPr>
            <p:cNvPr id="20569" name="Text Box 94"/>
            <p:cNvSpPr txBox="1">
              <a:spLocks noChangeAspect="1" noChangeArrowheads="1"/>
            </p:cNvSpPr>
            <p:nvPr/>
          </p:nvSpPr>
          <p:spPr bwMode="auto">
            <a:xfrm>
              <a:off x="90" y="1228"/>
              <a:ext cx="415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Knudsen</a:t>
              </a:r>
            </a:p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Cell</a:t>
              </a:r>
            </a:p>
          </p:txBody>
        </p:sp>
        <p:sp>
          <p:nvSpPr>
            <p:cNvPr id="20570" name="Text Box 95"/>
            <p:cNvSpPr txBox="1">
              <a:spLocks noChangeAspect="1" noChangeArrowheads="1"/>
            </p:cNvSpPr>
            <p:nvPr/>
          </p:nvSpPr>
          <p:spPr bwMode="auto">
            <a:xfrm>
              <a:off x="1810" y="2110"/>
              <a:ext cx="35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Beam</a:t>
              </a:r>
            </a:p>
            <a:p>
              <a:pPr algn="just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Monitor</a:t>
              </a:r>
            </a:p>
          </p:txBody>
        </p:sp>
        <p:sp useBgFill="1">
          <p:nvSpPr>
            <p:cNvPr id="20571" name="Text Box 96"/>
            <p:cNvSpPr txBox="1">
              <a:spLocks noChangeAspect="1" noChangeArrowheads="1"/>
            </p:cNvSpPr>
            <p:nvPr/>
          </p:nvSpPr>
          <p:spPr bwMode="auto">
            <a:xfrm>
              <a:off x="1103" y="1541"/>
              <a:ext cx="150" cy="49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endParaRPr lang="en-GB" altLang="en-US" sz="1000">
                <a:latin typeface="Century" charset="0"/>
                <a:ea typeface="MS Mincho" charset="-128"/>
              </a:endParaRPr>
            </a:p>
          </p:txBody>
        </p:sp>
        <p:sp>
          <p:nvSpPr>
            <p:cNvPr id="20572" name="Freeform 97"/>
            <p:cNvSpPr>
              <a:spLocks noChangeAspect="1"/>
            </p:cNvSpPr>
            <p:nvPr/>
          </p:nvSpPr>
          <p:spPr bwMode="auto">
            <a:xfrm>
              <a:off x="1015" y="1526"/>
              <a:ext cx="88" cy="47"/>
            </a:xfrm>
            <a:custGeom>
              <a:avLst/>
              <a:gdLst>
                <a:gd name="T0" fmla="*/ 0 w 304"/>
                <a:gd name="T1" fmla="*/ 0 h 166"/>
                <a:gd name="T2" fmla="*/ 88 w 304"/>
                <a:gd name="T3" fmla="*/ 47 h 16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04" h="166">
                  <a:moveTo>
                    <a:pt x="0" y="0"/>
                  </a:moveTo>
                  <a:lnTo>
                    <a:pt x="304" y="166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3" name="Freeform 98"/>
            <p:cNvSpPr>
              <a:spLocks noChangeAspect="1"/>
            </p:cNvSpPr>
            <p:nvPr/>
          </p:nvSpPr>
          <p:spPr bwMode="auto">
            <a:xfrm>
              <a:off x="1085" y="1475"/>
              <a:ext cx="180" cy="100"/>
            </a:xfrm>
            <a:custGeom>
              <a:avLst/>
              <a:gdLst>
                <a:gd name="T0" fmla="*/ 0 w 628"/>
                <a:gd name="T1" fmla="*/ 0 h 347"/>
                <a:gd name="T2" fmla="*/ 180 w 628"/>
                <a:gd name="T3" fmla="*/ 100 h 34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8" h="347">
                  <a:moveTo>
                    <a:pt x="0" y="0"/>
                  </a:moveTo>
                  <a:lnTo>
                    <a:pt x="628" y="347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4" name="Freeform 99"/>
            <p:cNvSpPr>
              <a:spLocks noChangeAspect="1"/>
            </p:cNvSpPr>
            <p:nvPr/>
          </p:nvSpPr>
          <p:spPr bwMode="auto">
            <a:xfrm>
              <a:off x="1023" y="1474"/>
              <a:ext cx="72" cy="57"/>
            </a:xfrm>
            <a:custGeom>
              <a:avLst/>
              <a:gdLst>
                <a:gd name="T0" fmla="*/ 0 w 247"/>
                <a:gd name="T1" fmla="*/ 57 h 198"/>
                <a:gd name="T2" fmla="*/ 72 w 247"/>
                <a:gd name="T3" fmla="*/ 0 h 19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7" h="198">
                  <a:moveTo>
                    <a:pt x="0" y="198"/>
                  </a:moveTo>
                  <a:lnTo>
                    <a:pt x="247" y="0"/>
                  </a:lnTo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575" name="Group 100"/>
            <p:cNvGrpSpPr>
              <a:grpSpLocks noChangeAspect="1"/>
            </p:cNvGrpSpPr>
            <p:nvPr/>
          </p:nvGrpSpPr>
          <p:grpSpPr bwMode="auto">
            <a:xfrm>
              <a:off x="867" y="1365"/>
              <a:ext cx="187" cy="131"/>
              <a:chOff x="4101" y="3782"/>
              <a:chExt cx="840" cy="603"/>
            </a:xfrm>
          </p:grpSpPr>
          <p:sp useBgFill="1">
            <p:nvSpPr>
              <p:cNvPr id="20582" name="Rectangle 101"/>
              <p:cNvSpPr>
                <a:spLocks noChangeAspect="1" noChangeArrowheads="1"/>
              </p:cNvSpPr>
              <p:nvPr/>
            </p:nvSpPr>
            <p:spPr bwMode="auto">
              <a:xfrm rot="2215509">
                <a:off x="4101" y="3782"/>
                <a:ext cx="780" cy="420"/>
              </a:xfrm>
              <a:prstGeom prst="rect">
                <a:avLst/>
              </a:prstGeom>
              <a:ln w="508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 useBgFill="1">
            <p:nvSpPr>
              <p:cNvPr id="20583" name="Rectangle 102"/>
              <p:cNvSpPr>
                <a:spLocks noChangeAspect="1" noChangeArrowheads="1"/>
              </p:cNvSpPr>
              <p:nvPr/>
            </p:nvSpPr>
            <p:spPr bwMode="auto">
              <a:xfrm rot="-3052389">
                <a:off x="4761" y="4205"/>
                <a:ext cx="240" cy="120"/>
              </a:xfrm>
              <a:prstGeom prst="rect">
                <a:avLst/>
              </a:prstGeom>
              <a:ln w="508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0576" name="Line 103"/>
            <p:cNvSpPr>
              <a:spLocks noChangeAspect="1" noChangeShapeType="1"/>
            </p:cNvSpPr>
            <p:nvPr/>
          </p:nvSpPr>
          <p:spPr bwMode="auto">
            <a:xfrm>
              <a:off x="1047" y="1492"/>
              <a:ext cx="786" cy="4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7" name="Text Box 104"/>
            <p:cNvSpPr txBox="1">
              <a:spLocks noChangeAspect="1" noChangeArrowheads="1"/>
            </p:cNvSpPr>
            <p:nvPr/>
          </p:nvSpPr>
          <p:spPr bwMode="auto">
            <a:xfrm>
              <a:off x="734" y="1167"/>
              <a:ext cx="48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400" b="1"/>
                <a:t>Pyrometer</a:t>
              </a:r>
            </a:p>
          </p:txBody>
        </p:sp>
        <p:sp>
          <p:nvSpPr>
            <p:cNvPr id="20578" name="Text Box 105"/>
            <p:cNvSpPr txBox="1">
              <a:spLocks noChangeAspect="1" noChangeArrowheads="1"/>
            </p:cNvSpPr>
            <p:nvPr/>
          </p:nvSpPr>
          <p:spPr bwMode="auto">
            <a:xfrm>
              <a:off x="2302" y="1685"/>
              <a:ext cx="341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ja-JP" sz="1400" b="1"/>
                <a:t>Shutter</a:t>
              </a:r>
            </a:p>
          </p:txBody>
        </p:sp>
        <p:sp>
          <p:nvSpPr>
            <p:cNvPr id="699498" name="Text Box 106"/>
            <p:cNvSpPr txBox="1">
              <a:spLocks noChangeAspect="1" noChangeArrowheads="1"/>
            </p:cNvSpPr>
            <p:nvPr/>
          </p:nvSpPr>
          <p:spPr bwMode="auto">
            <a:xfrm>
              <a:off x="1472" y="1293"/>
              <a:ext cx="369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altLang="ja-JP" sz="1400" b="1">
                  <a:ea typeface="ＭＳ Ｐゴシック" charset="0"/>
                  <a:cs typeface="ＭＳ Ｐゴシック" charset="0"/>
                </a:rPr>
                <a:t>RHEED </a:t>
              </a:r>
            </a:p>
            <a:p>
              <a:pPr eaLnBrk="0" hangingPunct="0">
                <a:lnSpc>
                  <a:spcPct val="70000"/>
                </a:lnSpc>
                <a:spcBef>
                  <a:spcPct val="0"/>
                </a:spcBef>
                <a:defRPr/>
              </a:pPr>
              <a:r>
                <a:rPr lang="en-US" altLang="ja-JP" sz="1400" b="1">
                  <a:ea typeface="ＭＳ Ｐゴシック" charset="0"/>
                  <a:cs typeface="ＭＳ Ｐゴシック" charset="0"/>
                </a:rPr>
                <a:t>E-Gun</a:t>
              </a:r>
              <a:endParaRPr lang="en-US" altLang="ja-JP" sz="1200" b="1">
                <a:ea typeface="ＭＳ ＰＲゴシック" charset="0"/>
                <a:cs typeface="ＭＳ ＰＲゴシック" charset="0"/>
              </a:endParaRPr>
            </a:p>
          </p:txBody>
        </p:sp>
        <p:sp>
          <p:nvSpPr>
            <p:cNvPr id="20580" name="Text Box 107"/>
            <p:cNvSpPr txBox="1">
              <a:spLocks noChangeAspect="1" noChangeArrowheads="1"/>
            </p:cNvSpPr>
            <p:nvPr/>
          </p:nvSpPr>
          <p:spPr bwMode="auto">
            <a:xfrm>
              <a:off x="34" y="2353"/>
              <a:ext cx="503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RF Radical</a:t>
              </a:r>
            </a:p>
            <a:p>
              <a:pPr algn="l">
                <a:lnSpc>
                  <a:spcPct val="70000"/>
                </a:lnSpc>
                <a:spcBef>
                  <a:spcPct val="0"/>
                </a:spcBef>
              </a:pPr>
              <a:r>
                <a:rPr lang="en-US" altLang="ja-JP" sz="1400" b="1"/>
                <a:t>Cell</a:t>
              </a:r>
            </a:p>
          </p:txBody>
        </p:sp>
        <p:sp>
          <p:nvSpPr>
            <p:cNvPr id="20581" name="Line 108"/>
            <p:cNvSpPr>
              <a:spLocks noChangeAspect="1" noChangeShapeType="1"/>
            </p:cNvSpPr>
            <p:nvPr/>
          </p:nvSpPr>
          <p:spPr bwMode="auto">
            <a:xfrm flipV="1">
              <a:off x="1010" y="2178"/>
              <a:ext cx="127" cy="69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9501" name="Text Box 109"/>
          <p:cNvSpPr txBox="1">
            <a:spLocks noChangeArrowheads="1"/>
          </p:cNvSpPr>
          <p:nvPr/>
        </p:nvSpPr>
        <p:spPr bwMode="auto">
          <a:xfrm>
            <a:off x="2495648" y="199581"/>
            <a:ext cx="3896694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800" b="1" i="1" dirty="0" err="1">
                <a:solidFill>
                  <a:schemeClr val="bg1"/>
                </a:solidFill>
                <a:ea typeface="ＭＳ Ｐゴシック" charset="0"/>
              </a:rPr>
              <a:t>InN</a:t>
            </a:r>
            <a:r>
              <a:rPr lang="en-US" sz="2800" b="1" i="1" dirty="0">
                <a:solidFill>
                  <a:schemeClr val="bg1"/>
                </a:solidFill>
                <a:ea typeface="ＭＳ Ｐゴシック" charset="0"/>
              </a:rPr>
              <a:t> : Growth by PA-MBE</a:t>
            </a:r>
            <a:endParaRPr lang="en-GB" sz="2800" b="1" i="1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699502" name="Text Box 110"/>
          <p:cNvSpPr txBox="1">
            <a:spLocks noChangeArrowheads="1"/>
          </p:cNvSpPr>
          <p:nvPr/>
        </p:nvSpPr>
        <p:spPr bwMode="auto">
          <a:xfrm>
            <a:off x="684213" y="5078437"/>
            <a:ext cx="6767512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en-GB" altLang="en-US" sz="1800">
                <a:solidFill>
                  <a:srgbClr val="CC0000"/>
                </a:solidFill>
              </a:rPr>
              <a:t> Growth temperature ~470 - 500 </a:t>
            </a:r>
            <a:r>
              <a:rPr lang="en-GB" altLang="en-US" sz="1800" baseline="30000">
                <a:solidFill>
                  <a:srgbClr val="CC0000"/>
                </a:solidFill>
              </a:rPr>
              <a:t>o</a:t>
            </a:r>
            <a:r>
              <a:rPr lang="en-GB" altLang="en-US" sz="1800">
                <a:solidFill>
                  <a:srgbClr val="CC0000"/>
                </a:solidFill>
              </a:rPr>
              <a:t>C at ~0.6 </a:t>
            </a:r>
            <a:r>
              <a:rPr lang="en-GB" altLang="en-US" sz="1800">
                <a:solidFill>
                  <a:srgbClr val="CC0000"/>
                </a:solidFill>
                <a:latin typeface="Symbol" charset="2"/>
              </a:rPr>
              <a:t>m</a:t>
            </a:r>
            <a:r>
              <a:rPr lang="en-GB" altLang="en-US" sz="1800">
                <a:solidFill>
                  <a:srgbClr val="CC0000"/>
                </a:solidFill>
              </a:rPr>
              <a:t>m/h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endParaRPr lang="en-GB" altLang="en-US" sz="1000">
              <a:solidFill>
                <a:srgbClr val="CC0000"/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en-GB" altLang="en-US" sz="1800">
                <a:solidFill>
                  <a:srgbClr val="CC0000"/>
                </a:solidFill>
              </a:rPr>
              <a:t>- InN epi-layer thicknesses from 200 nm – 7.5 </a:t>
            </a:r>
            <a:r>
              <a:rPr lang="en-GB" altLang="en-US" sz="1800">
                <a:solidFill>
                  <a:srgbClr val="CC0000"/>
                </a:solidFill>
                <a:latin typeface="Symbol" charset="2"/>
              </a:rPr>
              <a:t>m</a:t>
            </a:r>
            <a:r>
              <a:rPr lang="en-GB" altLang="en-US" sz="1800">
                <a:solidFill>
                  <a:srgbClr val="CC0000"/>
                </a:solidFill>
              </a:rPr>
              <a:t>m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en-GB" altLang="en-US" sz="1400">
                <a:solidFill>
                  <a:srgbClr val="CC0000"/>
                </a:solidFill>
              </a:rPr>
              <a:t>   (n ~ 10</a:t>
            </a:r>
            <a:r>
              <a:rPr lang="en-GB" altLang="en-US" sz="1600" baseline="30000">
                <a:solidFill>
                  <a:srgbClr val="CC0000"/>
                </a:solidFill>
              </a:rPr>
              <a:t>17</a:t>
            </a:r>
            <a:r>
              <a:rPr lang="en-GB" altLang="en-US" sz="1400">
                <a:solidFill>
                  <a:srgbClr val="CC0000"/>
                </a:solidFill>
              </a:rPr>
              <a:t> -10</a:t>
            </a:r>
            <a:r>
              <a:rPr lang="en-GB" altLang="en-US" sz="1600" baseline="30000">
                <a:solidFill>
                  <a:srgbClr val="CC0000"/>
                </a:solidFill>
              </a:rPr>
              <a:t>18</a:t>
            </a:r>
            <a:r>
              <a:rPr lang="en-GB" altLang="en-US" sz="1400">
                <a:solidFill>
                  <a:srgbClr val="CC0000"/>
                </a:solidFill>
              </a:rPr>
              <a:t> cm</a:t>
            </a:r>
            <a:r>
              <a:rPr lang="en-GB" altLang="en-US" sz="1600" baseline="30000">
                <a:solidFill>
                  <a:srgbClr val="CC0000"/>
                </a:solidFill>
              </a:rPr>
              <a:t>-3</a:t>
            </a:r>
            <a:r>
              <a:rPr lang="en-GB" altLang="en-US" sz="1400">
                <a:solidFill>
                  <a:srgbClr val="CC0000"/>
                </a:solidFill>
              </a:rPr>
              <a:t>,</a:t>
            </a:r>
            <a:r>
              <a:rPr lang="en-GB" altLang="en-US" sz="1400" baseline="30000">
                <a:solidFill>
                  <a:srgbClr val="CC0000"/>
                </a:solidFill>
              </a:rPr>
              <a:t>  </a:t>
            </a:r>
            <a:r>
              <a:rPr lang="en-GB" altLang="en-US" sz="1400">
                <a:solidFill>
                  <a:srgbClr val="CC0000"/>
                </a:solidFill>
                <a:latin typeface="Symbol" charset="2"/>
              </a:rPr>
              <a:t>m </a:t>
            </a:r>
            <a:r>
              <a:rPr lang="en-GB" altLang="en-US" sz="1400">
                <a:solidFill>
                  <a:srgbClr val="CC0000"/>
                </a:solidFill>
              </a:rPr>
              <a:t>~ 2000 cm</a:t>
            </a:r>
            <a:r>
              <a:rPr lang="en-GB" altLang="en-US" sz="1600" baseline="30000">
                <a:solidFill>
                  <a:srgbClr val="CC0000"/>
                </a:solidFill>
              </a:rPr>
              <a:t>2</a:t>
            </a:r>
            <a:r>
              <a:rPr lang="en-GB" altLang="en-US" sz="1400">
                <a:solidFill>
                  <a:srgbClr val="CC0000"/>
                </a:solidFill>
              </a:rPr>
              <a:t> V</a:t>
            </a:r>
            <a:r>
              <a:rPr lang="en-GB" altLang="en-US" sz="1600" baseline="30000">
                <a:solidFill>
                  <a:srgbClr val="CC0000"/>
                </a:solidFill>
              </a:rPr>
              <a:t>-1</a:t>
            </a:r>
            <a:r>
              <a:rPr lang="en-GB" altLang="en-US" sz="1400">
                <a:solidFill>
                  <a:srgbClr val="CC0000"/>
                </a:solidFill>
              </a:rPr>
              <a:t>s</a:t>
            </a:r>
            <a:r>
              <a:rPr lang="en-GB" altLang="en-US" sz="1600" baseline="30000">
                <a:solidFill>
                  <a:srgbClr val="CC0000"/>
                </a:solidFill>
              </a:rPr>
              <a:t>-1</a:t>
            </a:r>
            <a:r>
              <a:rPr lang="en-GB" altLang="en-US" sz="1400">
                <a:solidFill>
                  <a:srgbClr val="CC0000"/>
                </a:solidFill>
              </a:rPr>
              <a:t>, dislocation densities ~10</a:t>
            </a:r>
            <a:r>
              <a:rPr lang="en-GB" altLang="en-US" sz="1600" baseline="30000">
                <a:solidFill>
                  <a:srgbClr val="CC0000"/>
                </a:solidFill>
              </a:rPr>
              <a:t>6</a:t>
            </a:r>
            <a:r>
              <a:rPr lang="en-GB" altLang="en-US" sz="1400">
                <a:solidFill>
                  <a:srgbClr val="CC0000"/>
                </a:solidFill>
              </a:rPr>
              <a:t> - 10</a:t>
            </a:r>
            <a:r>
              <a:rPr lang="en-GB" altLang="en-US" sz="1600" baseline="30000">
                <a:solidFill>
                  <a:srgbClr val="CC0000"/>
                </a:solidFill>
              </a:rPr>
              <a:t>7</a:t>
            </a:r>
            <a:r>
              <a:rPr lang="en-GB" altLang="en-US"/>
              <a:t> </a:t>
            </a:r>
            <a:r>
              <a:rPr lang="en-GB" altLang="en-US" sz="1400">
                <a:solidFill>
                  <a:srgbClr val="CC0000"/>
                </a:solidFill>
              </a:rPr>
              <a:t>cm</a:t>
            </a:r>
            <a:r>
              <a:rPr lang="en-GB" altLang="en-US" sz="1600" baseline="30000">
                <a:solidFill>
                  <a:srgbClr val="CC0000"/>
                </a:solidFill>
              </a:rPr>
              <a:t>-2</a:t>
            </a:r>
            <a:r>
              <a:rPr lang="en-GB" altLang="en-US" sz="1400">
                <a:solidFill>
                  <a:srgbClr val="CC0000"/>
                </a:solidFill>
              </a:rPr>
              <a:t> )</a:t>
            </a:r>
          </a:p>
        </p:txBody>
      </p:sp>
      <p:pic>
        <p:nvPicPr>
          <p:cNvPr id="20484" name="Picture 111" descr="InN11-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8" t="15739" r="20625" b="27954"/>
          <a:stretch>
            <a:fillRect/>
          </a:stretch>
        </p:blipFill>
        <p:spPr bwMode="auto">
          <a:xfrm>
            <a:off x="6300788" y="1341438"/>
            <a:ext cx="20177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9504" name="Text Box 112"/>
          <p:cNvSpPr txBox="1">
            <a:spLocks noChangeArrowheads="1"/>
          </p:cNvSpPr>
          <p:nvPr/>
        </p:nvSpPr>
        <p:spPr bwMode="auto">
          <a:xfrm>
            <a:off x="7308850" y="2349500"/>
            <a:ext cx="1022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kumimoji="1" lang="en-US" altLang="ja-JP" sz="1800" b="1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e//&lt;11-20&gt;</a:t>
            </a:r>
          </a:p>
        </p:txBody>
      </p:sp>
      <p:pic>
        <p:nvPicPr>
          <p:cNvPr id="20486" name="Picture 113" descr="InN10-10 reconstru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2" t="11272" r="22337" b="32422"/>
          <a:stretch>
            <a:fillRect/>
          </a:stretch>
        </p:blipFill>
        <p:spPr bwMode="auto">
          <a:xfrm>
            <a:off x="6321425" y="3119438"/>
            <a:ext cx="20510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9506" name="Text Box 114"/>
          <p:cNvSpPr txBox="1">
            <a:spLocks noChangeArrowheads="1"/>
          </p:cNvSpPr>
          <p:nvPr/>
        </p:nvSpPr>
        <p:spPr bwMode="auto">
          <a:xfrm>
            <a:off x="7308850" y="4149725"/>
            <a:ext cx="1263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kumimoji="1" lang="en-US" altLang="ja-JP" sz="1800" b="1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e//&lt;10-10&gt;</a:t>
            </a:r>
          </a:p>
        </p:txBody>
      </p:sp>
      <p:sp>
        <p:nvSpPr>
          <p:cNvPr id="699507" name="Line 115"/>
          <p:cNvSpPr>
            <a:spLocks noChangeShapeType="1"/>
          </p:cNvSpPr>
          <p:nvPr/>
        </p:nvSpPr>
        <p:spPr bwMode="auto">
          <a:xfrm>
            <a:off x="7913688" y="5594350"/>
            <a:ext cx="0" cy="14763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699508" name="Line 116"/>
          <p:cNvSpPr>
            <a:spLocks noChangeShapeType="1"/>
          </p:cNvSpPr>
          <p:nvPr/>
        </p:nvSpPr>
        <p:spPr bwMode="auto">
          <a:xfrm>
            <a:off x="7720013" y="5597525"/>
            <a:ext cx="0" cy="14605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699509" name="Line 117"/>
          <p:cNvSpPr>
            <a:spLocks noChangeShapeType="1"/>
          </p:cNvSpPr>
          <p:nvPr/>
        </p:nvSpPr>
        <p:spPr bwMode="auto">
          <a:xfrm>
            <a:off x="8289925" y="5591175"/>
            <a:ext cx="0" cy="147638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699510" name="Line 118"/>
          <p:cNvSpPr>
            <a:spLocks noChangeShapeType="1"/>
          </p:cNvSpPr>
          <p:nvPr/>
        </p:nvSpPr>
        <p:spPr bwMode="auto">
          <a:xfrm>
            <a:off x="8474075" y="5592763"/>
            <a:ext cx="0" cy="147637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699511" name="Text Box 119"/>
          <p:cNvSpPr txBox="1">
            <a:spLocks noChangeArrowheads="1"/>
          </p:cNvSpPr>
          <p:nvPr/>
        </p:nvSpPr>
        <p:spPr bwMode="auto">
          <a:xfrm>
            <a:off x="6172200" y="4581525"/>
            <a:ext cx="2216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RHEED patterns observed in-situ during InN growth</a:t>
            </a:r>
          </a:p>
        </p:txBody>
      </p:sp>
      <p:pic>
        <p:nvPicPr>
          <p:cNvPr id="699512" name="Picture 1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232324"/>
            <a:ext cx="1801466" cy="436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51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9712" y="188640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I</a:t>
            </a:r>
            <a:r>
              <a:rPr lang="en-GB" sz="2800" b="1" dirty="0" smtClean="0">
                <a:solidFill>
                  <a:schemeClr val="bg1"/>
                </a:solidFill>
              </a:rPr>
              <a:t>ntroduction to </a:t>
            </a:r>
            <a:r>
              <a:rPr lang="en-GB" sz="2800" b="1" dirty="0" err="1" smtClean="0">
                <a:solidFill>
                  <a:schemeClr val="bg1"/>
                </a:solidFill>
              </a:rPr>
              <a:t>InN</a:t>
            </a:r>
            <a:r>
              <a:rPr lang="en-GB" sz="2800" b="1" dirty="0" smtClean="0">
                <a:solidFill>
                  <a:schemeClr val="bg1"/>
                </a:solidFill>
              </a:rPr>
              <a:t> (2)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23528" y="1196752"/>
            <a:ext cx="4535488" cy="54721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GB" altLang="en-US" sz="2400" b="1" dirty="0" smtClean="0">
                <a:solidFill>
                  <a:srgbClr val="800000"/>
                </a:solidFill>
              </a:rPr>
              <a:t>Post-2002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en-US" sz="1400" b="1" dirty="0" smtClean="0">
              <a:solidFill>
                <a:srgbClr val="CC0000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2002 - </a:t>
            </a:r>
            <a:r>
              <a:rPr lang="en-GB" altLang="en-US" sz="1600" dirty="0" err="1" smtClean="0"/>
              <a:t>Davydov</a:t>
            </a:r>
            <a:r>
              <a:rPr lang="en-GB" altLang="en-US" sz="1600" dirty="0" smtClean="0"/>
              <a:t> </a:t>
            </a:r>
            <a:r>
              <a:rPr lang="en-GB" altLang="en-US" sz="1600" i="1" dirty="0" smtClean="0"/>
              <a:t>et al.,</a:t>
            </a:r>
            <a:r>
              <a:rPr lang="en-GB" altLang="en-US" sz="1600" dirty="0" smtClean="0"/>
              <a:t> reported </a:t>
            </a:r>
            <a:r>
              <a:rPr lang="en-GB" altLang="en-US" sz="1600" dirty="0" err="1" smtClean="0"/>
              <a:t>InN</a:t>
            </a:r>
            <a:r>
              <a:rPr lang="en-GB" altLang="en-US" sz="1600" dirty="0" smtClean="0"/>
              <a:t> having a band gap of </a:t>
            </a:r>
            <a:r>
              <a:rPr lang="en-GB" altLang="en-US" sz="1600" dirty="0" smtClean="0">
                <a:solidFill>
                  <a:srgbClr val="CC0000"/>
                </a:solidFill>
              </a:rPr>
              <a:t>~0.9 eV</a:t>
            </a:r>
            <a:r>
              <a:rPr lang="en-GB" altLang="en-US" sz="1600" dirty="0" smtClean="0"/>
              <a:t> on single crystal MBE grown material with n ~ 0.9 – 1.2 </a:t>
            </a:r>
            <a:r>
              <a:rPr lang="en-US" altLang="en-US" sz="1600" dirty="0" smtClean="0"/>
              <a:t>x</a:t>
            </a:r>
            <a:r>
              <a:rPr lang="en-GB" altLang="en-US" sz="1600" dirty="0" smtClean="0"/>
              <a:t> 10</a:t>
            </a:r>
            <a:r>
              <a:rPr lang="en-GB" altLang="en-US" sz="1600" baseline="30000" dirty="0" smtClean="0"/>
              <a:t>19</a:t>
            </a:r>
            <a:r>
              <a:rPr lang="en-GB" altLang="en-US" sz="1600" dirty="0" smtClean="0"/>
              <a:t> cm</a:t>
            </a:r>
            <a:r>
              <a:rPr lang="en-GB" altLang="en-US" sz="1600" baseline="30000" dirty="0" smtClean="0"/>
              <a:t>-3</a:t>
            </a:r>
            <a:r>
              <a:rPr lang="en-GB" altLang="en-US" sz="1600" dirty="0" smtClean="0"/>
              <a:t> </a:t>
            </a:r>
          </a:p>
          <a:p>
            <a:pPr>
              <a:lnSpc>
                <a:spcPct val="80000"/>
              </a:lnSpc>
            </a:pPr>
            <a:endParaRPr lang="en-GB" altLang="en-US" sz="1400" dirty="0" smtClean="0"/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Followed shortly by Wu </a:t>
            </a:r>
            <a:r>
              <a:rPr lang="en-GB" altLang="en-US" sz="1600" i="1" dirty="0" smtClean="0"/>
              <a:t>et al.,</a:t>
            </a:r>
            <a:r>
              <a:rPr lang="en-GB" altLang="en-US" sz="1600" dirty="0" smtClean="0"/>
              <a:t> citing a band gap of </a:t>
            </a:r>
            <a:r>
              <a:rPr lang="en-GB" altLang="en-US" sz="1600" dirty="0" smtClean="0">
                <a:solidFill>
                  <a:srgbClr val="CC0000"/>
                </a:solidFill>
              </a:rPr>
              <a:t>0.7 – 0.8 eV</a:t>
            </a:r>
            <a:r>
              <a:rPr lang="en-GB" altLang="en-US" sz="1600" dirty="0" smtClean="0"/>
              <a:t> again with MBE grown single crystalline samples with n ~ 5 x 10</a:t>
            </a:r>
            <a:r>
              <a:rPr lang="en-GB" altLang="en-US" sz="1600" baseline="30000" dirty="0" smtClean="0"/>
              <a:t>18</a:t>
            </a:r>
            <a:r>
              <a:rPr lang="en-GB" altLang="en-US" sz="1600" dirty="0" smtClean="0"/>
              <a:t> cm</a:t>
            </a:r>
            <a:r>
              <a:rPr lang="en-GB" altLang="en-US" sz="1600" baseline="30000" dirty="0" smtClean="0"/>
              <a:t>-3</a:t>
            </a:r>
            <a:r>
              <a:rPr lang="en-GB" altLang="en-US" sz="1600" dirty="0" smtClean="0"/>
              <a:t>. </a:t>
            </a:r>
            <a:r>
              <a:rPr lang="en-GB" altLang="en-US" sz="1600" dirty="0" smtClean="0">
                <a:solidFill>
                  <a:srgbClr val="CC0000"/>
                </a:solidFill>
              </a:rPr>
              <a:t>Directly observed Moss-Burstein shift</a:t>
            </a:r>
            <a:r>
              <a:rPr lang="en-GB" altLang="en-US" sz="16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en-US" sz="1400" dirty="0" smtClean="0"/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Large difference between poly- and single-crystalline </a:t>
            </a:r>
            <a:r>
              <a:rPr lang="en-GB" altLang="en-US" sz="1600" dirty="0" err="1" smtClean="0"/>
              <a:t>InN</a:t>
            </a:r>
            <a:r>
              <a:rPr lang="en-GB" altLang="en-US" sz="1600" dirty="0" smtClean="0"/>
              <a:t> “…polycrystalline samples show similar behaviour to </a:t>
            </a:r>
            <a:r>
              <a:rPr lang="en-GB" altLang="en-US" sz="1600" dirty="0" err="1" smtClean="0"/>
              <a:t>InNO</a:t>
            </a:r>
            <a:r>
              <a:rPr lang="en-GB" altLang="en-US" sz="1600" baseline="-25000" dirty="0" err="1" smtClean="0"/>
              <a:t>x</a:t>
            </a:r>
            <a:endParaRPr lang="en-GB" altLang="en-US" sz="1600" dirty="0" smtClean="0"/>
          </a:p>
          <a:p>
            <a:pPr>
              <a:lnSpc>
                <a:spcPct val="80000"/>
              </a:lnSpc>
            </a:pPr>
            <a:endParaRPr lang="en-GB" altLang="en-US" sz="1400" dirty="0" smtClean="0"/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Consensus was achieved with the most recent values of the band gap giving </a:t>
            </a:r>
            <a:r>
              <a:rPr lang="en-GB" altLang="en-US" sz="1600" dirty="0" smtClean="0">
                <a:solidFill>
                  <a:srgbClr val="CC0000"/>
                </a:solidFill>
              </a:rPr>
              <a:t>0.65 eV at 300 K</a:t>
            </a:r>
            <a:r>
              <a:rPr lang="en-GB" altLang="en-US" sz="1600" dirty="0" smtClean="0"/>
              <a:t> (although 1.4 eV was occasionally quoted by a wide-gap minority).</a:t>
            </a:r>
          </a:p>
          <a:p>
            <a:pPr>
              <a:lnSpc>
                <a:spcPct val="80000"/>
              </a:lnSpc>
            </a:pPr>
            <a:endParaRPr lang="en-GB" altLang="en-US" sz="1400" dirty="0" smtClean="0"/>
          </a:p>
          <a:p>
            <a:pPr>
              <a:lnSpc>
                <a:spcPct val="80000"/>
              </a:lnSpc>
            </a:pPr>
            <a:r>
              <a:rPr lang="en-GB" altLang="en-US" sz="1600" dirty="0" smtClean="0"/>
              <a:t>However, it is clear that high quality </a:t>
            </a:r>
            <a:r>
              <a:rPr lang="en-GB" altLang="en-US" sz="1600" dirty="0" err="1" smtClean="0"/>
              <a:t>InN</a:t>
            </a:r>
            <a:r>
              <a:rPr lang="en-GB" altLang="en-US" sz="1600" dirty="0" smtClean="0"/>
              <a:t>  still suffers from high unintentional n-type conductivity.</a:t>
            </a:r>
          </a:p>
          <a:p>
            <a:pPr>
              <a:lnSpc>
                <a:spcPct val="80000"/>
              </a:lnSpc>
              <a:buFontTx/>
              <a:buNone/>
            </a:pPr>
            <a:endParaRPr lang="en-GB" altLang="en-US" sz="1300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en-GB" altLang="en-US" sz="1200" dirty="0">
              <a:latin typeface="Georgia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040" y="4500963"/>
            <a:ext cx="2826823" cy="185361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658592" y="6456582"/>
            <a:ext cx="34854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GB" sz="1200" i="1" dirty="0">
                <a:solidFill>
                  <a:srgbClr val="CC0000"/>
                </a:solidFill>
                <a:ea typeface="ＭＳ Ｐゴシック" charset="0"/>
              </a:rPr>
              <a:t>T. </a:t>
            </a:r>
            <a:r>
              <a:rPr lang="en-GB" sz="1200" i="1" dirty="0" err="1">
                <a:solidFill>
                  <a:srgbClr val="CC0000"/>
                </a:solidFill>
                <a:ea typeface="ＭＳ Ｐゴシック" charset="0"/>
              </a:rPr>
              <a:t>Inushima</a:t>
            </a:r>
            <a:r>
              <a:rPr lang="en-GB" sz="1200" i="1" dirty="0">
                <a:solidFill>
                  <a:srgbClr val="CC0000"/>
                </a:solidFill>
                <a:ea typeface="ＭＳ Ｐゴシック" charset="0"/>
              </a:rPr>
              <a:t> et al., Phys. Rev B </a:t>
            </a:r>
            <a:r>
              <a:rPr lang="en-GB" sz="1200" b="1" i="1" dirty="0">
                <a:solidFill>
                  <a:srgbClr val="CC0000"/>
                </a:solidFill>
                <a:ea typeface="ＭＳ Ｐゴシック" charset="0"/>
              </a:rPr>
              <a:t>68</a:t>
            </a:r>
            <a:r>
              <a:rPr lang="en-GB" sz="1200" i="1" dirty="0">
                <a:solidFill>
                  <a:srgbClr val="CC0000"/>
                </a:solidFill>
                <a:ea typeface="ＭＳ Ｐゴシック" charset="0"/>
              </a:rPr>
              <a:t>, 235204 (2003)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49167"/>
            <a:ext cx="3127803" cy="29196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508105" y="4121956"/>
            <a:ext cx="31278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GB" sz="1200" i="1" dirty="0">
                <a:solidFill>
                  <a:srgbClr val="CC0000"/>
                </a:solidFill>
                <a:ea typeface="ＭＳ Ｐゴシック" charset="0"/>
              </a:rPr>
              <a:t>J. Wu et al., Appl. Phys. Lett. </a:t>
            </a:r>
            <a:r>
              <a:rPr lang="en-GB" sz="1200" b="1" i="1" dirty="0">
                <a:solidFill>
                  <a:srgbClr val="CC0000"/>
                </a:solidFill>
                <a:ea typeface="ＭＳ Ｐゴシック" charset="0"/>
              </a:rPr>
              <a:t>80</a:t>
            </a:r>
            <a:r>
              <a:rPr lang="en-GB" sz="1200" i="1" dirty="0">
                <a:solidFill>
                  <a:srgbClr val="CC0000"/>
                </a:solidFill>
                <a:ea typeface="ＭＳ Ｐゴシック" charset="0"/>
              </a:rPr>
              <a:t>, 3967 (2003)</a:t>
            </a:r>
            <a:endParaRPr lang="en-GB" sz="1100" i="1" dirty="0">
              <a:latin typeface="Georgi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56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Text Box 2"/>
          <p:cNvSpPr txBox="1">
            <a:spLocks noChangeArrowheads="1"/>
          </p:cNvSpPr>
          <p:nvPr/>
        </p:nvSpPr>
        <p:spPr bwMode="auto">
          <a:xfrm>
            <a:off x="305369" y="5134618"/>
            <a:ext cx="45354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dirty="0">
                <a:ea typeface="ＭＳ Ｐゴシック" charset="0"/>
              </a:rPr>
              <a:t>Selected area electron diffraction shows only </a:t>
            </a:r>
            <a:r>
              <a:rPr lang="en-US" sz="1800" dirty="0" err="1">
                <a:ea typeface="ＭＳ Ｐゴシック" charset="0"/>
              </a:rPr>
              <a:t>wurtzite</a:t>
            </a:r>
            <a:r>
              <a:rPr lang="en-US" sz="1800" dirty="0">
                <a:ea typeface="ＭＳ Ｐゴシック" charset="0"/>
              </a:rPr>
              <a:t> </a:t>
            </a:r>
            <a:r>
              <a:rPr lang="en-US" sz="1800" dirty="0" err="1">
                <a:ea typeface="ＭＳ Ｐゴシック" charset="0"/>
              </a:rPr>
              <a:t>InN</a:t>
            </a:r>
            <a:r>
              <a:rPr lang="en-US" sz="1800" dirty="0">
                <a:ea typeface="ＭＳ Ｐゴシック" charset="0"/>
              </a:rPr>
              <a:t> pattern with no evidence of a secondary phase </a:t>
            </a:r>
            <a:r>
              <a:rPr lang="en-US" sz="1800" dirty="0">
                <a:latin typeface="Times New Roman" charset="0"/>
                <a:ea typeface="ＭＳ Ｐゴシック" charset="0"/>
              </a:rPr>
              <a:t>. </a:t>
            </a:r>
          </a:p>
        </p:txBody>
      </p:sp>
      <p:grpSp>
        <p:nvGrpSpPr>
          <p:cNvPr id="22530" name="Group 3"/>
          <p:cNvGrpSpPr>
            <a:grpSpLocks/>
          </p:cNvGrpSpPr>
          <p:nvPr/>
        </p:nvGrpSpPr>
        <p:grpSpPr bwMode="auto">
          <a:xfrm>
            <a:off x="831850" y="1308247"/>
            <a:ext cx="3578225" cy="3666977"/>
            <a:chOff x="385" y="618"/>
            <a:chExt cx="2393" cy="2516"/>
          </a:xfrm>
        </p:grpSpPr>
        <p:grpSp>
          <p:nvGrpSpPr>
            <p:cNvPr id="22537" name="Group 4"/>
            <p:cNvGrpSpPr>
              <a:grpSpLocks/>
            </p:cNvGrpSpPr>
            <p:nvPr/>
          </p:nvGrpSpPr>
          <p:grpSpPr bwMode="auto">
            <a:xfrm>
              <a:off x="385" y="618"/>
              <a:ext cx="2393" cy="2491"/>
              <a:chOff x="254" y="633"/>
              <a:chExt cx="3058" cy="3260"/>
            </a:xfrm>
          </p:grpSpPr>
          <p:pic>
            <p:nvPicPr>
              <p:cNvPr id="22546" name="Picture 5" descr="InN_Gs1619_40k_gIIc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" y="633"/>
                <a:ext cx="2920" cy="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47" name="Picture 6" descr="InN_Gs1619_40k_g_I_c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" y="2289"/>
                <a:ext cx="2920" cy="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2548" name="Group 7"/>
              <p:cNvGrpSpPr>
                <a:grpSpLocks/>
              </p:cNvGrpSpPr>
              <p:nvPr/>
            </p:nvGrpSpPr>
            <p:grpSpPr bwMode="auto">
              <a:xfrm>
                <a:off x="320" y="1936"/>
                <a:ext cx="816" cy="306"/>
                <a:chOff x="288" y="1968"/>
                <a:chExt cx="816" cy="306"/>
              </a:xfrm>
            </p:grpSpPr>
            <p:sp>
              <p:nvSpPr>
                <p:cNvPr id="70144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95" y="2023"/>
                  <a:ext cx="809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>
                    <a:lnSpc>
                      <a:spcPct val="100000"/>
                    </a:lnSpc>
                    <a:spcBef>
                      <a:spcPct val="0"/>
                    </a:spcBef>
                    <a:defRPr/>
                  </a:pPr>
                  <a:r>
                    <a:rPr lang="en-US" sz="1400" b="1">
                      <a:solidFill>
                        <a:schemeClr val="bg1"/>
                      </a:solidFill>
                      <a:ea typeface="ＭＳ Ｐゴシック" charset="0"/>
                    </a:rPr>
                    <a:t>g = (0002)</a:t>
                  </a:r>
                </a:p>
              </p:txBody>
            </p:sp>
            <p:sp>
              <p:nvSpPr>
                <p:cNvPr id="70144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88" y="1968"/>
                  <a:ext cx="0" cy="255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 type="triangle" w="sm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ea typeface="ＭＳ Ｐゴシック" charset="0"/>
                  </a:endParaRPr>
                </a:p>
              </p:txBody>
            </p:sp>
          </p:grpSp>
          <p:grpSp>
            <p:nvGrpSpPr>
              <p:cNvPr id="22549" name="Group 10"/>
              <p:cNvGrpSpPr>
                <a:grpSpLocks/>
              </p:cNvGrpSpPr>
              <p:nvPr/>
            </p:nvGrpSpPr>
            <p:grpSpPr bwMode="auto">
              <a:xfrm>
                <a:off x="254" y="3589"/>
                <a:ext cx="809" cy="252"/>
                <a:chOff x="510" y="3845"/>
                <a:chExt cx="809" cy="252"/>
              </a:xfrm>
            </p:grpSpPr>
            <p:sp>
              <p:nvSpPr>
                <p:cNvPr id="701451" name="Line 11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788" y="3926"/>
                  <a:ext cx="0" cy="257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 type="triangle" w="sm" len="lg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ea typeface="ＭＳ Ｐゴシック" charset="0"/>
                  </a:endParaRPr>
                </a:p>
              </p:txBody>
            </p:sp>
            <p:grpSp>
              <p:nvGrpSpPr>
                <p:cNvPr id="22555" name="Group 12"/>
                <p:cNvGrpSpPr>
                  <a:grpSpLocks/>
                </p:cNvGrpSpPr>
                <p:nvPr/>
              </p:nvGrpSpPr>
              <p:grpSpPr bwMode="auto">
                <a:xfrm>
                  <a:off x="510" y="3845"/>
                  <a:ext cx="809" cy="252"/>
                  <a:chOff x="510" y="3887"/>
                  <a:chExt cx="809" cy="252"/>
                </a:xfrm>
              </p:grpSpPr>
              <p:sp>
                <p:nvSpPr>
                  <p:cNvPr id="701453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0" y="3887"/>
                    <a:ext cx="809" cy="25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algn="l" eaLnBrk="0" hangingPunct="0">
                      <a:lnSpc>
                        <a:spcPct val="100000"/>
                      </a:lnSpc>
                      <a:spcBef>
                        <a:spcPct val="0"/>
                      </a:spcBef>
                      <a:defRPr/>
                    </a:pPr>
                    <a:r>
                      <a:rPr lang="en-US" sz="1400" b="1">
                        <a:solidFill>
                          <a:schemeClr val="bg1"/>
                        </a:solidFill>
                        <a:ea typeface="ＭＳ Ｐゴシック" charset="0"/>
                      </a:rPr>
                      <a:t>g = (2110)</a:t>
                    </a:r>
                  </a:p>
                </p:txBody>
              </p:sp>
              <p:sp>
                <p:nvSpPr>
                  <p:cNvPr id="701454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867" y="3924"/>
                    <a:ext cx="4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ea typeface="ＭＳ Ｐゴシック" charset="0"/>
                    </a:endParaRPr>
                  </a:p>
                </p:txBody>
              </p:sp>
              <p:sp>
                <p:nvSpPr>
                  <p:cNvPr id="701455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930" y="3924"/>
                    <a:ext cx="4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ea typeface="ＭＳ Ｐゴシック" charset="0"/>
                    </a:endParaRPr>
                  </a:p>
                </p:txBody>
              </p:sp>
            </p:grpSp>
          </p:grpSp>
          <p:sp>
            <p:nvSpPr>
              <p:cNvPr id="701456" name="Text Box 16"/>
              <p:cNvSpPr txBox="1">
                <a:spLocks noChangeArrowheads="1"/>
              </p:cNvSpPr>
              <p:nvPr/>
            </p:nvSpPr>
            <p:spPr bwMode="auto">
              <a:xfrm>
                <a:off x="2742" y="1995"/>
                <a:ext cx="570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1200" b="1">
                    <a:solidFill>
                      <a:schemeClr val="bg1"/>
                    </a:solidFill>
                    <a:ea typeface="ＭＳ Ｐゴシック" charset="0"/>
                  </a:rPr>
                  <a:t>250 nm</a:t>
                </a:r>
              </a:p>
            </p:txBody>
          </p:sp>
          <p:sp>
            <p:nvSpPr>
              <p:cNvPr id="701457" name="Line 17"/>
              <p:cNvSpPr>
                <a:spLocks noChangeShapeType="1"/>
              </p:cNvSpPr>
              <p:nvPr/>
            </p:nvSpPr>
            <p:spPr bwMode="auto">
              <a:xfrm rot="-10800000">
                <a:off x="2769" y="2146"/>
                <a:ext cx="380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ＭＳ Ｐゴシック" charset="0"/>
                </a:endParaRPr>
              </a:p>
            </p:txBody>
          </p:sp>
          <p:sp>
            <p:nvSpPr>
              <p:cNvPr id="701458" name="Text Box 18"/>
              <p:cNvSpPr txBox="1">
                <a:spLocks noChangeArrowheads="1"/>
              </p:cNvSpPr>
              <p:nvPr/>
            </p:nvSpPr>
            <p:spPr bwMode="auto">
              <a:xfrm>
                <a:off x="2718" y="3667"/>
                <a:ext cx="570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1200" b="1">
                    <a:solidFill>
                      <a:schemeClr val="bg1"/>
                    </a:solidFill>
                    <a:ea typeface="ＭＳ Ｐゴシック" charset="0"/>
                  </a:rPr>
                  <a:t>250 nm</a:t>
                </a:r>
              </a:p>
            </p:txBody>
          </p:sp>
          <p:sp>
            <p:nvSpPr>
              <p:cNvPr id="701459" name="Line 19"/>
              <p:cNvSpPr>
                <a:spLocks noChangeShapeType="1"/>
              </p:cNvSpPr>
              <p:nvPr/>
            </p:nvSpPr>
            <p:spPr bwMode="auto">
              <a:xfrm rot="-10800000">
                <a:off x="2745" y="3818"/>
                <a:ext cx="380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ea typeface="ＭＳ Ｐゴシック" charset="0"/>
                </a:endParaRPr>
              </a:p>
            </p:txBody>
          </p:sp>
        </p:grpSp>
        <p:sp>
          <p:nvSpPr>
            <p:cNvPr id="701460" name="Text Box 20"/>
            <p:cNvSpPr txBox="1">
              <a:spLocks noChangeArrowheads="1"/>
            </p:cNvSpPr>
            <p:nvPr/>
          </p:nvSpPr>
          <p:spPr bwMode="auto">
            <a:xfrm>
              <a:off x="1209" y="1684"/>
              <a:ext cx="89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C-plane sapphire</a:t>
              </a:r>
            </a:p>
          </p:txBody>
        </p:sp>
        <p:sp>
          <p:nvSpPr>
            <p:cNvPr id="701461" name="Text Box 21"/>
            <p:cNvSpPr txBox="1">
              <a:spLocks noChangeArrowheads="1"/>
            </p:cNvSpPr>
            <p:nvPr/>
          </p:nvSpPr>
          <p:spPr bwMode="auto">
            <a:xfrm>
              <a:off x="1454" y="1016"/>
              <a:ext cx="27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InN</a:t>
              </a:r>
            </a:p>
          </p:txBody>
        </p:sp>
        <p:sp>
          <p:nvSpPr>
            <p:cNvPr id="701462" name="Text Box 22"/>
            <p:cNvSpPr txBox="1">
              <a:spLocks noChangeArrowheads="1"/>
            </p:cNvSpPr>
            <p:nvPr/>
          </p:nvSpPr>
          <p:spPr bwMode="auto">
            <a:xfrm>
              <a:off x="1434" y="1586"/>
              <a:ext cx="28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AlN</a:t>
              </a:r>
            </a:p>
          </p:txBody>
        </p:sp>
        <p:sp>
          <p:nvSpPr>
            <p:cNvPr id="701463" name="Text Box 23"/>
            <p:cNvSpPr txBox="1">
              <a:spLocks noChangeArrowheads="1"/>
            </p:cNvSpPr>
            <p:nvPr/>
          </p:nvSpPr>
          <p:spPr bwMode="auto">
            <a:xfrm>
              <a:off x="1447" y="1464"/>
              <a:ext cx="31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GaN</a:t>
              </a:r>
            </a:p>
          </p:txBody>
        </p:sp>
        <p:sp>
          <p:nvSpPr>
            <p:cNvPr id="701464" name="Text Box 24"/>
            <p:cNvSpPr txBox="1">
              <a:spLocks noChangeArrowheads="1"/>
            </p:cNvSpPr>
            <p:nvPr/>
          </p:nvSpPr>
          <p:spPr bwMode="auto">
            <a:xfrm>
              <a:off x="1186" y="2961"/>
              <a:ext cx="89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C-plane sapphire</a:t>
              </a:r>
            </a:p>
          </p:txBody>
        </p:sp>
        <p:sp>
          <p:nvSpPr>
            <p:cNvPr id="701465" name="Text Box 25"/>
            <p:cNvSpPr txBox="1">
              <a:spLocks noChangeArrowheads="1"/>
            </p:cNvSpPr>
            <p:nvPr/>
          </p:nvSpPr>
          <p:spPr bwMode="auto">
            <a:xfrm>
              <a:off x="1454" y="2275"/>
              <a:ext cx="271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ea typeface="ＭＳ Ｐゴシック" charset="0"/>
                </a:rPr>
                <a:t>InN</a:t>
              </a:r>
            </a:p>
          </p:txBody>
        </p:sp>
        <p:sp>
          <p:nvSpPr>
            <p:cNvPr id="701466" name="Text Box 26"/>
            <p:cNvSpPr txBox="1">
              <a:spLocks noChangeArrowheads="1"/>
            </p:cNvSpPr>
            <p:nvPr/>
          </p:nvSpPr>
          <p:spPr bwMode="auto">
            <a:xfrm>
              <a:off x="1409" y="2864"/>
              <a:ext cx="281" cy="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chemeClr val="bg1"/>
                  </a:solidFill>
                  <a:ea typeface="ＭＳ Ｐゴシック" charset="0"/>
                </a:rPr>
                <a:t>AlN</a:t>
              </a:r>
            </a:p>
          </p:txBody>
        </p:sp>
        <p:sp>
          <p:nvSpPr>
            <p:cNvPr id="701467" name="Text Box 27"/>
            <p:cNvSpPr txBox="1">
              <a:spLocks noChangeArrowheads="1"/>
            </p:cNvSpPr>
            <p:nvPr/>
          </p:nvSpPr>
          <p:spPr bwMode="auto">
            <a:xfrm>
              <a:off x="1434" y="2686"/>
              <a:ext cx="313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ea typeface="ＭＳ Ｐゴシック" charset="0"/>
                </a:rPr>
                <a:t>GaN</a:t>
              </a:r>
              <a:endParaRPr lang="en-US" sz="1200" b="1">
                <a:solidFill>
                  <a:schemeClr val="bg1"/>
                </a:solidFill>
                <a:ea typeface="ＭＳ Ｐゴシック" charset="0"/>
              </a:endParaRPr>
            </a:p>
          </p:txBody>
        </p:sp>
      </p:grpSp>
      <p:sp>
        <p:nvSpPr>
          <p:cNvPr id="701468" name="Rectangle 28"/>
          <p:cNvSpPr>
            <a:spLocks noChangeArrowheads="1"/>
          </p:cNvSpPr>
          <p:nvPr/>
        </p:nvSpPr>
        <p:spPr bwMode="auto">
          <a:xfrm>
            <a:off x="1463647" y="169476"/>
            <a:ext cx="58928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77800" indent="355600" eaLnBrk="0" hangingPunct="0">
              <a:lnSpc>
                <a:spcPct val="100000"/>
              </a:lnSpc>
              <a:spcBef>
                <a:spcPct val="0"/>
              </a:spcBef>
              <a:tabLst>
                <a:tab pos="901700" algn="l"/>
                <a:tab pos="1258888" algn="l"/>
              </a:tabLst>
              <a:defRPr/>
            </a:pPr>
            <a:r>
              <a:rPr lang="en-US" sz="2800" b="1" i="1" dirty="0" err="1">
                <a:solidFill>
                  <a:schemeClr val="bg1"/>
                </a:solidFill>
                <a:ea typeface="ＭＳ Ｐゴシック" charset="0"/>
              </a:rPr>
              <a:t>Wurtzite</a:t>
            </a:r>
            <a:r>
              <a:rPr lang="en-US" sz="2800" b="1" i="1" dirty="0">
                <a:solidFill>
                  <a:schemeClr val="bg1"/>
                </a:solidFill>
                <a:ea typeface="ＭＳ Ｐゴシック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ea typeface="ＭＳ Ｐゴシック" charset="0"/>
              </a:rPr>
              <a:t>InN</a:t>
            </a:r>
            <a:r>
              <a:rPr lang="en-US" sz="2800" b="1" i="1" dirty="0">
                <a:solidFill>
                  <a:schemeClr val="bg1"/>
                </a:solidFill>
                <a:ea typeface="ＭＳ Ｐゴシック" charset="0"/>
              </a:rPr>
              <a:t>: material quality</a:t>
            </a:r>
          </a:p>
        </p:txBody>
      </p:sp>
      <p:sp>
        <p:nvSpPr>
          <p:cNvPr id="701469" name="Rectangle 29"/>
          <p:cNvSpPr>
            <a:spLocks noChangeArrowheads="1"/>
          </p:cNvSpPr>
          <p:nvPr/>
        </p:nvSpPr>
        <p:spPr bwMode="auto">
          <a:xfrm>
            <a:off x="250825" y="3429000"/>
            <a:ext cx="4968875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77800" indent="355600">
              <a:tabLst>
                <a:tab pos="901700" algn="l"/>
                <a:tab pos="1258888" algn="l"/>
              </a:tabLst>
              <a:defRPr/>
            </a:pPr>
            <a:endParaRPr lang="en-GB">
              <a:ea typeface="ＭＳ Ｐゴシック" charset="0"/>
            </a:endParaRPr>
          </a:p>
        </p:txBody>
      </p:sp>
      <p:sp>
        <p:nvSpPr>
          <p:cNvPr id="701470" name="Text Box 30"/>
          <p:cNvSpPr txBox="1">
            <a:spLocks noChangeArrowheads="1"/>
          </p:cNvSpPr>
          <p:nvPr/>
        </p:nvSpPr>
        <p:spPr bwMode="auto">
          <a:xfrm>
            <a:off x="1619672" y="6309320"/>
            <a:ext cx="6264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sz="2000" b="1" dirty="0" smtClean="0">
                <a:solidFill>
                  <a:srgbClr val="800000"/>
                </a:solidFill>
              </a:rPr>
              <a:t>	</a:t>
            </a:r>
            <a:r>
              <a:rPr lang="en-US" sz="2000" b="1" i="1" dirty="0" smtClean="0">
                <a:solidFill>
                  <a:srgbClr val="800000"/>
                </a:solidFill>
              </a:rPr>
              <a:t>No indium clusters or inclusions</a:t>
            </a:r>
            <a:endParaRPr lang="en-GB" sz="2000" b="1" i="1" dirty="0" smtClean="0">
              <a:solidFill>
                <a:srgbClr val="800000"/>
              </a:solidFill>
            </a:endParaRPr>
          </a:p>
        </p:txBody>
      </p:sp>
      <p:sp>
        <p:nvSpPr>
          <p:cNvPr id="701471" name="Rectangle 31"/>
          <p:cNvSpPr>
            <a:spLocks noChangeArrowheads="1"/>
          </p:cNvSpPr>
          <p:nvPr/>
        </p:nvSpPr>
        <p:spPr bwMode="auto">
          <a:xfrm>
            <a:off x="5156788" y="5780088"/>
            <a:ext cx="29981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177800" indent="355600" algn="l" eaLnBrk="0" hangingPunct="0">
              <a:lnSpc>
                <a:spcPct val="100000"/>
              </a:lnSpc>
              <a:spcBef>
                <a:spcPct val="0"/>
              </a:spcBef>
              <a:tabLst>
                <a:tab pos="901700" algn="l"/>
                <a:tab pos="1258888" algn="l"/>
              </a:tabLst>
              <a:defRPr/>
            </a:pP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C. J. Lu, Hai Lu, and William J. </a:t>
            </a:r>
            <a:r>
              <a:rPr lang="en-US" sz="1200" i="1" dirty="0" err="1">
                <a:solidFill>
                  <a:srgbClr val="800000"/>
                </a:solidFill>
                <a:ea typeface="ＭＳ Ｐゴシック" charset="0"/>
              </a:rPr>
              <a:t>Schaff</a:t>
            </a: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,</a:t>
            </a:r>
          </a:p>
          <a:p>
            <a:pPr marL="177800" indent="355600" algn="l" eaLnBrk="0" hangingPunct="0">
              <a:lnSpc>
                <a:spcPct val="100000"/>
              </a:lnSpc>
              <a:spcBef>
                <a:spcPct val="0"/>
              </a:spcBef>
              <a:tabLst>
                <a:tab pos="901700" algn="l"/>
                <a:tab pos="1258888" algn="l"/>
              </a:tabLst>
              <a:defRPr/>
            </a:pP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Appl. Phys. Lett. </a:t>
            </a:r>
            <a:r>
              <a:rPr lang="en-US" sz="1200" b="1" i="1" dirty="0">
                <a:solidFill>
                  <a:srgbClr val="800000"/>
                </a:solidFill>
                <a:ea typeface="ＭＳ Ｐゴシック" charset="0"/>
              </a:rPr>
              <a:t>83</a:t>
            </a: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, 2817 (2003)</a:t>
            </a:r>
          </a:p>
        </p:txBody>
      </p:sp>
      <p:pic>
        <p:nvPicPr>
          <p:cNvPr id="22535" name="Picture 32" descr="GS133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536" y="1308247"/>
            <a:ext cx="3270689" cy="3263753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1473" name="Text Box 33"/>
          <p:cNvSpPr txBox="1">
            <a:spLocks noChangeArrowheads="1"/>
          </p:cNvSpPr>
          <p:nvPr/>
        </p:nvSpPr>
        <p:spPr bwMode="auto">
          <a:xfrm>
            <a:off x="4424361" y="4761922"/>
            <a:ext cx="4387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GB" sz="1800" dirty="0" smtClean="0"/>
              <a:t>XRD from </a:t>
            </a:r>
            <a:r>
              <a:rPr lang="en-GB" sz="1800" dirty="0" err="1" smtClean="0"/>
              <a:t>InN</a:t>
            </a:r>
            <a:r>
              <a:rPr lang="en-GB" sz="1800" dirty="0" smtClean="0"/>
              <a:t> grown by PAMBE</a:t>
            </a:r>
          </a:p>
          <a:p>
            <a:pPr algn="ctr">
              <a:spcBef>
                <a:spcPct val="20000"/>
              </a:spcBef>
              <a:defRPr/>
            </a:pPr>
            <a:r>
              <a:rPr lang="en-GB" sz="1800" dirty="0" smtClean="0"/>
              <a:t>demonstrating high structural quality</a:t>
            </a:r>
          </a:p>
          <a:p>
            <a:pPr algn="ctr">
              <a:spcBef>
                <a:spcPct val="20000"/>
              </a:spcBef>
              <a:defRPr/>
            </a:pPr>
            <a:r>
              <a:rPr lang="en-GB" sz="1800" dirty="0" smtClean="0"/>
              <a:t> in the </a:t>
            </a:r>
            <a:r>
              <a:rPr lang="en-GB" sz="1800" dirty="0" err="1" smtClean="0"/>
              <a:t>epilayers</a:t>
            </a:r>
            <a:r>
              <a:rPr lang="en-GB" sz="18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3425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4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Text Box 2"/>
          <p:cNvSpPr txBox="1">
            <a:spLocks noChangeArrowheads="1"/>
          </p:cNvSpPr>
          <p:nvPr/>
        </p:nvSpPr>
        <p:spPr bwMode="auto">
          <a:xfrm>
            <a:off x="467878" y="1235466"/>
            <a:ext cx="8208144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600" dirty="0"/>
              <a:t>“…metal contacts, including </a:t>
            </a:r>
            <a:r>
              <a:rPr lang="en-GB" altLang="en-US" sz="1600" dirty="0" err="1"/>
              <a:t>Ti</a:t>
            </a:r>
            <a:r>
              <a:rPr lang="en-GB" altLang="en-US" sz="1600" dirty="0"/>
              <a:t>, Al, Ni and a Hg probe all form an </a:t>
            </a:r>
            <a:r>
              <a:rPr lang="en-GB" altLang="en-US" sz="1600" dirty="0" err="1" smtClean="0"/>
              <a:t>Ohmic</a:t>
            </a:r>
            <a:r>
              <a:rPr lang="en-GB" altLang="en-US" sz="1600" dirty="0" smtClean="0"/>
              <a:t> </a:t>
            </a:r>
            <a:r>
              <a:rPr lang="en-GB" altLang="en-US" sz="1600" dirty="0"/>
              <a:t>contact on </a:t>
            </a:r>
            <a:r>
              <a:rPr lang="en-GB" altLang="en-US" sz="1600" dirty="0" err="1"/>
              <a:t>InN</a:t>
            </a:r>
            <a:r>
              <a:rPr lang="en-GB" altLang="en-US" sz="1600" dirty="0"/>
              <a:t> without annealing…”</a:t>
            </a:r>
            <a:r>
              <a:rPr lang="en-GB" altLang="ja-JP" dirty="0">
                <a:latin typeface="Georgia" charset="0"/>
              </a:rPr>
              <a:t> </a:t>
            </a:r>
            <a:endParaRPr lang="en-GB" altLang="en-US" dirty="0">
              <a:latin typeface="Georgia" charset="0"/>
            </a:endParaRPr>
          </a:p>
        </p:txBody>
      </p:sp>
      <p:sp>
        <p:nvSpPr>
          <p:cNvPr id="321541" name="Rectangle 5"/>
          <p:cNvSpPr>
            <a:spLocks noChangeArrowheads="1"/>
          </p:cNvSpPr>
          <p:nvPr/>
        </p:nvSpPr>
        <p:spPr bwMode="auto">
          <a:xfrm>
            <a:off x="4716016" y="1695410"/>
            <a:ext cx="40678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H. Lu, W. J. </a:t>
            </a:r>
            <a:r>
              <a:rPr lang="en-US" sz="1200" i="1" dirty="0" err="1">
                <a:solidFill>
                  <a:srgbClr val="800000"/>
                </a:solidFill>
                <a:ea typeface="ＭＳ Ｐゴシック" charset="0"/>
              </a:rPr>
              <a:t>Schaff</a:t>
            </a: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  et al., Appl. Phys. Lett. </a:t>
            </a:r>
            <a:r>
              <a:rPr lang="en-US" sz="1200" b="1" i="1" dirty="0">
                <a:solidFill>
                  <a:srgbClr val="800000"/>
                </a:solidFill>
                <a:ea typeface="ＭＳ Ｐゴシック" charset="0"/>
              </a:rPr>
              <a:t>82</a:t>
            </a:r>
            <a:r>
              <a:rPr lang="en-US" sz="1200" i="1" dirty="0">
                <a:solidFill>
                  <a:srgbClr val="800000"/>
                </a:solidFill>
                <a:ea typeface="ＭＳ Ｐゴシック" charset="0"/>
              </a:rPr>
              <a:t>, 1736 (2003)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60504" y="2022867"/>
            <a:ext cx="7920038" cy="3500437"/>
            <a:chOff x="323850" y="1557338"/>
            <a:chExt cx="7920038" cy="3500437"/>
          </a:xfrm>
        </p:grpSpPr>
        <p:graphicFrame>
          <p:nvGraphicFramePr>
            <p:cNvPr id="2457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3468321"/>
                </p:ext>
              </p:extLst>
            </p:nvPr>
          </p:nvGraphicFramePr>
          <p:xfrm>
            <a:off x="323850" y="1557338"/>
            <a:ext cx="4105275" cy="3500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00" name="Graph" r:id="rId4" imgW="3575914" imgH="3048000" progId="Origin50.Graph">
                    <p:embed/>
                  </p:oleObj>
                </mc:Choice>
                <mc:Fallback>
                  <p:oleObj name="Graph" r:id="rId4" imgW="3575914" imgH="30480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850" y="1557338"/>
                          <a:ext cx="4105275" cy="3500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1542" name="Text Box 6"/>
            <p:cNvSpPr txBox="1">
              <a:spLocks noChangeArrowheads="1"/>
            </p:cNvSpPr>
            <p:nvPr/>
          </p:nvSpPr>
          <p:spPr bwMode="auto">
            <a:xfrm>
              <a:off x="2097088" y="3643312"/>
              <a:ext cx="192405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GB" sz="1600">
                  <a:ea typeface="ＭＳ Ｐゴシック" charset="0"/>
                </a:rPr>
                <a:t>non-zero intercepts</a:t>
              </a:r>
            </a:p>
          </p:txBody>
        </p:sp>
        <p:sp>
          <p:nvSpPr>
            <p:cNvPr id="321543" name="Line 7"/>
            <p:cNvSpPr>
              <a:spLocks noChangeShapeType="1"/>
            </p:cNvSpPr>
            <p:nvPr/>
          </p:nvSpPr>
          <p:spPr bwMode="auto">
            <a:xfrm flipH="1">
              <a:off x="1042988" y="3860800"/>
              <a:ext cx="865187" cy="2889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321544" name="Line 8"/>
            <p:cNvSpPr>
              <a:spLocks noChangeShapeType="1"/>
            </p:cNvSpPr>
            <p:nvPr/>
          </p:nvSpPr>
          <p:spPr bwMode="auto">
            <a:xfrm flipH="1" flipV="1">
              <a:off x="1042988" y="3429000"/>
              <a:ext cx="865187" cy="2159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321545" name="Rectangle 9"/>
            <p:cNvSpPr>
              <a:spLocks noChangeArrowheads="1"/>
            </p:cNvSpPr>
            <p:nvPr/>
          </p:nvSpPr>
          <p:spPr bwMode="auto">
            <a:xfrm>
              <a:off x="1042988" y="1984375"/>
              <a:ext cx="3097212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600">
                  <a:solidFill>
                    <a:srgbClr val="FF0000"/>
                  </a:solidFill>
                </a:rPr>
                <a:t>InN /AlN:  n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2D </a:t>
              </a:r>
              <a:r>
                <a:rPr lang="en-US" altLang="en-US" sz="1600">
                  <a:solidFill>
                    <a:srgbClr val="FF0000"/>
                  </a:solidFill>
                </a:rPr>
                <a:t>= 4.3×10</a:t>
              </a:r>
              <a:r>
                <a:rPr lang="en-US" altLang="en-US" sz="1600" baseline="30000">
                  <a:solidFill>
                    <a:srgbClr val="FF0000"/>
                  </a:solidFill>
                </a:rPr>
                <a:t>13 </a:t>
              </a:r>
              <a:r>
                <a:rPr lang="en-US" altLang="en-US" sz="1600">
                  <a:solidFill>
                    <a:srgbClr val="FF0000"/>
                  </a:solidFill>
                </a:rPr>
                <a:t>cm</a:t>
              </a:r>
              <a:r>
                <a:rPr lang="en-US" altLang="en-US" sz="1600" baseline="30000">
                  <a:solidFill>
                    <a:srgbClr val="FF0000"/>
                  </a:solidFill>
                </a:rPr>
                <a:t>-2</a:t>
              </a:r>
            </a:p>
            <a:p>
              <a:pPr algn="l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en-US" sz="1600">
                  <a:solidFill>
                    <a:schemeClr val="accent2"/>
                  </a:solidFill>
                </a:rPr>
                <a:t>InN /GaN: n</a:t>
              </a:r>
              <a:r>
                <a:rPr lang="en-US" altLang="en-US" sz="1600" baseline="-25000">
                  <a:solidFill>
                    <a:schemeClr val="accent2"/>
                  </a:solidFill>
                </a:rPr>
                <a:t>2D </a:t>
              </a:r>
              <a:r>
                <a:rPr lang="en-US" altLang="en-US" sz="1600">
                  <a:solidFill>
                    <a:schemeClr val="accent2"/>
                  </a:solidFill>
                </a:rPr>
                <a:t>= 2.5×10</a:t>
              </a:r>
              <a:r>
                <a:rPr lang="en-US" altLang="en-US" sz="1600" baseline="30000">
                  <a:solidFill>
                    <a:schemeClr val="accent2"/>
                  </a:solidFill>
                </a:rPr>
                <a:t>13</a:t>
              </a:r>
              <a:r>
                <a:rPr lang="en-US" altLang="en-US" sz="1600">
                  <a:solidFill>
                    <a:schemeClr val="accent2"/>
                  </a:solidFill>
                </a:rPr>
                <a:t> cm</a:t>
              </a:r>
              <a:r>
                <a:rPr lang="en-US" altLang="en-US" sz="1600" baseline="30000">
                  <a:solidFill>
                    <a:schemeClr val="accent2"/>
                  </a:solidFill>
                </a:rPr>
                <a:t>-2</a:t>
              </a:r>
              <a:endParaRPr lang="en-US" altLang="en-US" sz="1600" b="1">
                <a:solidFill>
                  <a:srgbClr val="CC0000"/>
                </a:solidFill>
              </a:endParaRPr>
            </a:p>
          </p:txBody>
        </p:sp>
        <p:pic>
          <p:nvPicPr>
            <p:cNvPr id="321546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538" y="1782763"/>
              <a:ext cx="3816350" cy="2886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321547" name="Text Box 11"/>
          <p:cNvSpPr txBox="1">
            <a:spLocks noChangeArrowheads="1"/>
          </p:cNvSpPr>
          <p:nvPr/>
        </p:nvSpPr>
        <p:spPr bwMode="auto">
          <a:xfrm>
            <a:off x="1259632" y="5373216"/>
            <a:ext cx="6624637" cy="1323439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2000" i="1" dirty="0">
                <a:solidFill>
                  <a:srgbClr val="800000"/>
                </a:solidFill>
                <a:ea typeface="ＭＳ Ｐゴシック" charset="0"/>
              </a:rPr>
              <a:t>Evidence of significant electron accumulation at </a:t>
            </a:r>
            <a:r>
              <a:rPr lang="en-GB" sz="2000" i="1" dirty="0" err="1">
                <a:solidFill>
                  <a:srgbClr val="800000"/>
                </a:solidFill>
                <a:ea typeface="ＭＳ Ｐゴシック" charset="0"/>
              </a:rPr>
              <a:t>InN</a:t>
            </a:r>
            <a:r>
              <a:rPr lang="en-GB" sz="2000" i="1" dirty="0">
                <a:solidFill>
                  <a:srgbClr val="800000"/>
                </a:solidFill>
                <a:ea typeface="ＭＳ Ｐゴシック" charset="0"/>
              </a:rPr>
              <a:t> surfaces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2000" b="1" i="1" dirty="0">
                <a:solidFill>
                  <a:srgbClr val="800000"/>
                </a:solidFill>
                <a:ea typeface="ＭＳ Ｐゴシック" charset="0"/>
              </a:rPr>
              <a:t>BUT </a:t>
            </a:r>
            <a:r>
              <a:rPr lang="en-GB" sz="2000" i="1" dirty="0">
                <a:solidFill>
                  <a:srgbClr val="800000"/>
                </a:solidFill>
                <a:ea typeface="ＭＳ Ｐゴシック" charset="0"/>
              </a:rPr>
              <a:t>does the clean surface accumulate electrons?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2000" b="1" i="1" dirty="0" smtClean="0">
                <a:solidFill>
                  <a:srgbClr val="800000"/>
                </a:solidFill>
                <a:ea typeface="ＭＳ Ｐゴシック" charset="0"/>
              </a:rPr>
              <a:t>AND</a:t>
            </a:r>
            <a:r>
              <a:rPr lang="en-GB" sz="2000" i="1" dirty="0" smtClean="0">
                <a:solidFill>
                  <a:srgbClr val="800000"/>
                </a:solidFill>
                <a:ea typeface="ＭＳ Ｐゴシック" charset="0"/>
              </a:rPr>
              <a:t> </a:t>
            </a:r>
            <a:r>
              <a:rPr lang="en-GB" sz="2000" i="1" dirty="0">
                <a:solidFill>
                  <a:srgbClr val="800000"/>
                </a:solidFill>
                <a:ea typeface="ＭＳ Ｐゴシック" charset="0"/>
              </a:rPr>
              <a:t>is it an intrinsic property of </a:t>
            </a:r>
            <a:r>
              <a:rPr lang="en-GB" sz="2000" i="1" dirty="0" err="1">
                <a:solidFill>
                  <a:srgbClr val="800000"/>
                </a:solidFill>
                <a:ea typeface="ＭＳ Ｐゴシック" charset="0"/>
              </a:rPr>
              <a:t>InN</a:t>
            </a:r>
            <a:r>
              <a:rPr lang="en-GB" sz="2000" i="1" dirty="0">
                <a:solidFill>
                  <a:srgbClr val="800000"/>
                </a:solidFill>
                <a:ea typeface="ＭＳ Ｐゴシック" charset="0"/>
              </a:rPr>
              <a:t>?</a:t>
            </a:r>
          </a:p>
        </p:txBody>
      </p:sp>
      <p:sp>
        <p:nvSpPr>
          <p:cNvPr id="3" name="Rectangle 2"/>
          <p:cNvSpPr/>
          <p:nvPr/>
        </p:nvSpPr>
        <p:spPr>
          <a:xfrm>
            <a:off x="1584263" y="-45387"/>
            <a:ext cx="56166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b="1" i="1" dirty="0">
                <a:solidFill>
                  <a:schemeClr val="bg1"/>
                </a:solidFill>
              </a:rPr>
              <a:t>Earlier electrical </a:t>
            </a:r>
            <a:r>
              <a:rPr lang="en-US" altLang="en-US" sz="2800" b="1" i="1" dirty="0" err="1">
                <a:solidFill>
                  <a:schemeClr val="bg1"/>
                </a:solidFill>
              </a:rPr>
              <a:t>characterisation</a:t>
            </a:r>
            <a:endParaRPr lang="en-US" altLang="en-US" sz="2800" b="1" i="1" dirty="0">
              <a:solidFill>
                <a:schemeClr val="bg1"/>
              </a:solidFill>
            </a:endParaRPr>
          </a:p>
          <a:p>
            <a:pPr algn="ctr"/>
            <a:r>
              <a:rPr lang="en-US" altLang="en-US" sz="2800" b="1" i="1" dirty="0">
                <a:solidFill>
                  <a:schemeClr val="bg1"/>
                </a:solidFill>
              </a:rPr>
              <a:t> of </a:t>
            </a:r>
            <a:r>
              <a:rPr lang="en-US" altLang="en-US" sz="2800" b="1" i="1" dirty="0" err="1">
                <a:solidFill>
                  <a:schemeClr val="bg1"/>
                </a:solidFill>
              </a:rPr>
              <a:t>InN</a:t>
            </a:r>
            <a:endParaRPr lang="en-US" alt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47" grpId="0" animBg="1"/>
      <p:bldP spid="32154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High-Resolution Electron Energy Loss Spectroscopy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68760"/>
            <a:ext cx="8407344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7704" y="-27384"/>
            <a:ext cx="5184576" cy="85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800" b="1" i="1" dirty="0" smtClean="0">
                <a:solidFill>
                  <a:schemeClr val="bg1"/>
                </a:solidFill>
              </a:rPr>
              <a:t>Intrinsic </a:t>
            </a:r>
            <a:r>
              <a:rPr lang="en-GB" altLang="en-US" sz="2800" b="1" i="1" dirty="0">
                <a:solidFill>
                  <a:schemeClr val="bg1"/>
                </a:solidFill>
              </a:rPr>
              <a:t>electron accumulation </a:t>
            </a:r>
            <a:r>
              <a:rPr lang="en-GB" altLang="en-US" sz="2800" b="1" i="1" dirty="0" smtClean="0">
                <a:solidFill>
                  <a:schemeClr val="bg1"/>
                </a:solidFill>
              </a:rPr>
              <a:t>at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800" b="1" i="1" dirty="0" smtClean="0">
                <a:solidFill>
                  <a:schemeClr val="bg1"/>
                </a:solidFill>
              </a:rPr>
              <a:t> clean </a:t>
            </a:r>
            <a:r>
              <a:rPr lang="en-GB" altLang="en-US" sz="2800" b="1" i="1" dirty="0" err="1" smtClean="0">
                <a:solidFill>
                  <a:schemeClr val="bg1"/>
                </a:solidFill>
              </a:rPr>
              <a:t>InN</a:t>
            </a:r>
            <a:r>
              <a:rPr lang="en-GB" altLang="en-US" sz="2800" b="1" i="1" dirty="0" smtClean="0">
                <a:solidFill>
                  <a:schemeClr val="bg1"/>
                </a:solidFill>
              </a:rPr>
              <a:t>(0001</a:t>
            </a:r>
            <a:r>
              <a:rPr lang="en-GB" altLang="en-US" sz="2800" b="1" i="1" dirty="0">
                <a:solidFill>
                  <a:schemeClr val="bg1"/>
                </a:solidFill>
              </a:rPr>
              <a:t>)-(1</a:t>
            </a:r>
            <a:r>
              <a:rPr lang="en-US" altLang="en-US" sz="2800" b="1" i="1" dirty="0">
                <a:solidFill>
                  <a:schemeClr val="bg1"/>
                </a:solidFill>
              </a:rPr>
              <a:t>×1) surfaces</a:t>
            </a:r>
            <a:endParaRPr lang="en-GB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7504" y="1124744"/>
            <a:ext cx="4248150" cy="3770039"/>
            <a:chOff x="179388" y="1027113"/>
            <a:chExt cx="4248150" cy="362585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1027113"/>
              <a:ext cx="4248150" cy="3625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" name="Line 4"/>
            <p:cNvSpPr>
              <a:spLocks noChangeShapeType="1"/>
            </p:cNvSpPr>
            <p:nvPr/>
          </p:nvSpPr>
          <p:spPr bwMode="auto">
            <a:xfrm flipH="1">
              <a:off x="2700338" y="2132013"/>
              <a:ext cx="360362" cy="144145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triangle" w="lg" len="lg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pic>
          <p:nvPicPr>
            <p:cNvPr id="9" name="Picture 14" descr="Hpim033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0050" y="1085850"/>
              <a:ext cx="1295400" cy="96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51172" y="5301208"/>
            <a:ext cx="3960813" cy="1016000"/>
          </a:xfrm>
          <a:prstGeom prst="rect">
            <a:avLst/>
          </a:prstGeom>
          <a:noFill/>
          <a:ln w="1905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GB" altLang="en-US" sz="2000" b="1" i="1" dirty="0">
                <a:solidFill>
                  <a:srgbClr val="800000"/>
                </a:solidFill>
              </a:rPr>
              <a:t>Plasmon peak dispersion 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GB" altLang="en-US" sz="2000" b="1" dirty="0">
                <a:solidFill>
                  <a:srgbClr val="800000"/>
                </a:solidFill>
                <a:sym typeface="Symbol" charset="2"/>
              </a:rPr>
              <a:t>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GB" altLang="en-US" sz="2000" b="1" i="1" dirty="0">
                <a:solidFill>
                  <a:srgbClr val="800000"/>
                </a:solidFill>
              </a:rPr>
              <a:t>Surface electron accumulation</a:t>
            </a:r>
            <a:endParaRPr lang="en-US" altLang="en-US" sz="2000" b="1" i="1" dirty="0">
              <a:solidFill>
                <a:srgbClr val="800000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572000" y="4830663"/>
            <a:ext cx="4572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dirty="0">
                <a:solidFill>
                  <a:srgbClr val="800000"/>
                </a:solidFill>
                <a:ea typeface="ＭＳ Ｐゴシック" charset="0"/>
              </a:rPr>
              <a:t>The layered profile is used to simulate spectra and is used to solve the Poisson equation within the MTFA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dirty="0">
                <a:solidFill>
                  <a:srgbClr val="800000"/>
                </a:solidFill>
                <a:ea typeface="ＭＳ Ｐゴシック" charset="0"/>
              </a:rPr>
              <a:t>(to account for non-</a:t>
            </a:r>
            <a:r>
              <a:rPr lang="en-US" sz="1800" dirty="0" err="1">
                <a:solidFill>
                  <a:srgbClr val="800000"/>
                </a:solidFill>
                <a:ea typeface="ＭＳ Ｐゴシック" charset="0"/>
              </a:rPr>
              <a:t>parabolicity</a:t>
            </a:r>
            <a:r>
              <a:rPr lang="en-US" sz="1800" dirty="0">
                <a:solidFill>
                  <a:srgbClr val="800000"/>
                </a:solidFill>
                <a:ea typeface="ＭＳ Ｐゴシック" charset="0"/>
              </a:rPr>
              <a:t>)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355654" y="6218148"/>
            <a:ext cx="47883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I. </a:t>
            </a:r>
            <a:r>
              <a:rPr lang="en-US" sz="1400" i="1" dirty="0" err="1" smtClean="0">
                <a:solidFill>
                  <a:srgbClr val="800000"/>
                </a:solidFill>
                <a:ea typeface="ＭＳ Ｐゴシック" charset="0"/>
              </a:rPr>
              <a:t>Mahboob</a:t>
            </a: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, T. D. Veal, C. F. </a:t>
            </a:r>
            <a:r>
              <a:rPr lang="en-US" sz="1400" i="1" dirty="0" err="1" smtClean="0">
                <a:solidFill>
                  <a:srgbClr val="800000"/>
                </a:solidFill>
                <a:ea typeface="ＭＳ Ｐゴシック" charset="0"/>
              </a:rPr>
              <a:t>McConville</a:t>
            </a: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, Hai Lu and W. J. </a:t>
            </a:r>
            <a:r>
              <a:rPr lang="en-US" sz="1400" i="1" dirty="0" err="1" smtClean="0">
                <a:solidFill>
                  <a:srgbClr val="800000"/>
                </a:solidFill>
                <a:ea typeface="ＭＳ Ｐゴシック" charset="0"/>
              </a:rPr>
              <a:t>Schaff</a:t>
            </a: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,</a:t>
            </a:r>
          </a:p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Phys. Rev. Lett. </a:t>
            </a:r>
            <a:r>
              <a:rPr lang="en-US" sz="1400" b="1" i="1" dirty="0" smtClean="0">
                <a:solidFill>
                  <a:srgbClr val="800000"/>
                </a:solidFill>
                <a:ea typeface="ＭＳ Ｐゴシック" charset="0"/>
              </a:rPr>
              <a:t>92</a:t>
            </a:r>
            <a:r>
              <a:rPr lang="en-US" sz="1400" i="1" dirty="0" smtClean="0">
                <a:solidFill>
                  <a:srgbClr val="800000"/>
                </a:solidFill>
                <a:ea typeface="ＭＳ Ｐゴシック" charset="0"/>
              </a:rPr>
              <a:t>, 036804 (2004).</a:t>
            </a:r>
            <a:endParaRPr lang="en-US" sz="1400" i="1" dirty="0">
              <a:solidFill>
                <a:srgbClr val="800000"/>
              </a:solidFill>
              <a:ea typeface="ＭＳ Ｐゴシック" charset="0"/>
            </a:endParaRPr>
          </a:p>
        </p:txBody>
      </p:sp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365155"/>
              </p:ext>
            </p:extLst>
          </p:nvPr>
        </p:nvGraphicFramePr>
        <p:xfrm>
          <a:off x="4067175" y="787821"/>
          <a:ext cx="5170488" cy="429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7" name="Graph" r:id="rId5" imgW="3657600" imgH="3038246" progId="Origin50.Graph">
                  <p:embed/>
                </p:oleObj>
              </mc:Choice>
              <mc:Fallback>
                <p:oleObj name="Graph" r:id="rId5" imgW="3657600" imgH="3038246" progId="Origin50.Grap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787821"/>
                        <a:ext cx="5170488" cy="429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5651500" y="1455985"/>
            <a:ext cx="3313113" cy="2405063"/>
            <a:chOff x="5651500" y="1295400"/>
            <a:chExt cx="3313113" cy="2405063"/>
          </a:xfrm>
        </p:grpSpPr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5940425" y="1295400"/>
              <a:ext cx="2663825" cy="170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/>
                <a:t>T = 300 K</a:t>
              </a:r>
            </a:p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 err="1">
                  <a:solidFill>
                    <a:srgbClr val="CC0000"/>
                  </a:solidFill>
                </a:rPr>
                <a:t>n</a:t>
              </a:r>
              <a:r>
                <a:rPr lang="en-GB" altLang="en-US" sz="1600" baseline="-25000" dirty="0" err="1">
                  <a:solidFill>
                    <a:srgbClr val="CC0000"/>
                  </a:solidFill>
                </a:rPr>
                <a:t>ss</a:t>
              </a:r>
              <a:r>
                <a:rPr lang="en-GB" altLang="en-US" sz="1600" dirty="0">
                  <a:solidFill>
                    <a:srgbClr val="CC0000"/>
                  </a:solidFill>
                </a:rPr>
                <a:t> = 2.4 </a:t>
              </a:r>
              <a:r>
                <a:rPr lang="en-US" altLang="en-US" sz="1600" dirty="0">
                  <a:solidFill>
                    <a:srgbClr val="CC0000"/>
                  </a:solidFill>
                </a:rPr>
                <a:t>×</a:t>
              </a:r>
              <a:r>
                <a:rPr lang="en-GB" altLang="en-US" sz="1600" dirty="0">
                  <a:solidFill>
                    <a:srgbClr val="CC0000"/>
                  </a:solidFill>
                </a:rPr>
                <a:t> 10</a:t>
              </a:r>
              <a:r>
                <a:rPr lang="en-GB" altLang="en-US" sz="1600" baseline="30000" dirty="0">
                  <a:solidFill>
                    <a:srgbClr val="CC0000"/>
                  </a:solidFill>
                </a:rPr>
                <a:t>13</a:t>
              </a:r>
              <a:r>
                <a:rPr lang="en-GB" altLang="en-US" sz="1600" dirty="0">
                  <a:solidFill>
                    <a:srgbClr val="CC0000"/>
                  </a:solidFill>
                </a:rPr>
                <a:t> cm</a:t>
              </a:r>
              <a:r>
                <a:rPr lang="en-GB" altLang="en-US" sz="1600" baseline="30000" dirty="0">
                  <a:solidFill>
                    <a:srgbClr val="CC0000"/>
                  </a:solidFill>
                </a:rPr>
                <a:t>-2</a:t>
              </a:r>
              <a:endParaRPr lang="en-GB" altLang="en-US" sz="1600" baseline="-25000" dirty="0">
                <a:solidFill>
                  <a:srgbClr val="CC0000"/>
                </a:solidFill>
              </a:endParaRPr>
            </a:p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>
                  <a:solidFill>
                    <a:srgbClr val="CC0000"/>
                  </a:solidFill>
                </a:rPr>
                <a:t>E</a:t>
              </a:r>
              <a:r>
                <a:rPr lang="en-GB" altLang="en-US" sz="1600" baseline="-25000" dirty="0">
                  <a:solidFill>
                    <a:srgbClr val="CC0000"/>
                  </a:solidFill>
                </a:rPr>
                <a:t>F</a:t>
              </a:r>
              <a:r>
                <a:rPr lang="en-GB" altLang="en-US" sz="1600" dirty="0">
                  <a:solidFill>
                    <a:srgbClr val="CC0000"/>
                  </a:solidFill>
                </a:rPr>
                <a:t>(z=0) = 1.46 eV </a:t>
              </a:r>
              <a:r>
                <a:rPr lang="en-GB" altLang="en-US" sz="1600" dirty="0" err="1">
                  <a:solidFill>
                    <a:srgbClr val="CC0000"/>
                  </a:solidFill>
                </a:rPr>
                <a:t>wrt</a:t>
              </a:r>
              <a:r>
                <a:rPr lang="en-GB" altLang="en-US" sz="1600" dirty="0">
                  <a:solidFill>
                    <a:srgbClr val="CC0000"/>
                  </a:solidFill>
                </a:rPr>
                <a:t> VBM</a:t>
              </a:r>
            </a:p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/>
                <a:t>E</a:t>
              </a:r>
              <a:r>
                <a:rPr lang="en-GB" altLang="en-US" sz="1600" baseline="-25000" dirty="0"/>
                <a:t>g0</a:t>
              </a:r>
              <a:r>
                <a:rPr lang="en-GB" altLang="en-US" sz="1600" dirty="0"/>
                <a:t> = 0.64 eV</a:t>
              </a:r>
            </a:p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/>
                <a:t>m</a:t>
              </a:r>
              <a:r>
                <a:rPr lang="en-GB" altLang="en-US" sz="1600" baseline="-25000" dirty="0"/>
                <a:t>0</a:t>
              </a:r>
              <a:r>
                <a:rPr lang="en-GB" altLang="en-US" sz="1600" dirty="0"/>
                <a:t>*= 0.045m</a:t>
              </a:r>
              <a:r>
                <a:rPr lang="en-GB" altLang="en-US" sz="1600" baseline="-25000" dirty="0"/>
                <a:t>0</a:t>
              </a:r>
            </a:p>
            <a:p>
              <a:pPr algn="l">
                <a:lnSpc>
                  <a:spcPct val="110000"/>
                </a:lnSpc>
                <a:spcBef>
                  <a:spcPct val="0"/>
                </a:spcBef>
              </a:pPr>
              <a:r>
                <a:rPr lang="en-GB" altLang="en-US" sz="1600" dirty="0"/>
                <a:t>m</a:t>
              </a:r>
              <a:r>
                <a:rPr lang="en-GB" altLang="en-US" sz="1600" baseline="-25000" dirty="0"/>
                <a:t>F</a:t>
              </a:r>
              <a:r>
                <a:rPr lang="en-GB" altLang="en-US" sz="1600" dirty="0"/>
                <a:t>*(bulk) = 0.120m</a:t>
              </a:r>
              <a:r>
                <a:rPr lang="en-GB" altLang="en-US" sz="1600" baseline="-25000" dirty="0"/>
                <a:t>0</a:t>
              </a:r>
              <a:endParaRPr lang="en-US" altLang="en-US" sz="1600" baseline="-25000" dirty="0"/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092950" y="2997200"/>
              <a:ext cx="1871663" cy="703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defRPr/>
              </a:pPr>
              <a:r>
                <a:rPr lang="en-GB" sz="1600">
                  <a:solidFill>
                    <a:srgbClr val="CC0000"/>
                  </a:solidFill>
                  <a:ea typeface="ＭＳ Ｐゴシック" charset="0"/>
                </a:rPr>
                <a:t>Poisson solution</a:t>
              </a:r>
            </a:p>
            <a:p>
              <a:pPr algn="l">
                <a:lnSpc>
                  <a:spcPct val="100000"/>
                </a:lnSpc>
                <a:spcBef>
                  <a:spcPct val="50000"/>
                </a:spcBef>
                <a:defRPr/>
              </a:pPr>
              <a:r>
                <a:rPr lang="en-GB" sz="1600">
                  <a:solidFill>
                    <a:schemeClr val="accent2"/>
                  </a:solidFill>
                  <a:ea typeface="ＭＳ Ｐゴシック" charset="0"/>
                </a:rPr>
                <a:t>Layer profile</a:t>
              </a: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5651500" y="3213100"/>
              <a:ext cx="1441450" cy="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H="1">
              <a:off x="6516688" y="3500438"/>
              <a:ext cx="576262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14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ChangeArrowheads="1"/>
          </p:cNvSpPr>
          <p:nvPr/>
        </p:nvSpPr>
        <p:spPr bwMode="auto">
          <a:xfrm>
            <a:off x="1223963" y="52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-99392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Full spectrum solar</a:t>
            </a: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photovoltaic materials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27474" y="4941930"/>
            <a:ext cx="828092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600" dirty="0">
                <a:cs typeface="+mn-cs"/>
              </a:rPr>
              <a:t>Efficient solar cells use multiple semiconductors with fixed energy gaps (e.g.  </a:t>
            </a:r>
            <a:r>
              <a:rPr lang="en-US" sz="1600" dirty="0" err="1">
                <a:cs typeface="+mn-cs"/>
              </a:rPr>
              <a:t>GaInP</a:t>
            </a:r>
            <a:r>
              <a:rPr lang="en-US" sz="1600" dirty="0">
                <a:cs typeface="+mn-cs"/>
              </a:rPr>
              <a:t> / </a:t>
            </a:r>
            <a:r>
              <a:rPr lang="en-US" sz="1600" dirty="0" err="1">
                <a:cs typeface="+mn-cs"/>
              </a:rPr>
              <a:t>GaAs</a:t>
            </a:r>
            <a:r>
              <a:rPr lang="en-US" sz="1600" dirty="0">
                <a:cs typeface="+mn-cs"/>
              </a:rPr>
              <a:t> / </a:t>
            </a:r>
            <a:r>
              <a:rPr lang="en-US" sz="1600" dirty="0" err="1">
                <a:cs typeface="+mn-cs"/>
              </a:rPr>
              <a:t>Ge</a:t>
            </a:r>
            <a:r>
              <a:rPr lang="en-US" sz="1600" dirty="0">
                <a:cs typeface="+mn-cs"/>
              </a:rPr>
              <a:t> triple junction cell) to capture as much of the solar spectrum as possible.  </a:t>
            </a:r>
          </a:p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600" dirty="0">
                <a:cs typeface="+mn-cs"/>
              </a:rPr>
              <a:t>The direct energy gap of In</a:t>
            </a:r>
            <a:r>
              <a:rPr lang="en-US" sz="1600" baseline="-25000" dirty="0">
                <a:cs typeface="+mn-cs"/>
              </a:rPr>
              <a:t>1-x</a:t>
            </a:r>
            <a:r>
              <a:rPr lang="en-US" sz="1600" dirty="0">
                <a:cs typeface="+mn-cs"/>
              </a:rPr>
              <a:t>Ga</a:t>
            </a:r>
            <a:r>
              <a:rPr lang="en-US" sz="1600" baseline="-25000" dirty="0">
                <a:cs typeface="+mn-cs"/>
              </a:rPr>
              <a:t>x</a:t>
            </a:r>
            <a:r>
              <a:rPr lang="en-US" sz="1600" dirty="0">
                <a:cs typeface="+mn-cs"/>
              </a:rPr>
              <a:t>N spans nearly the energy range 0.7 </a:t>
            </a:r>
            <a:r>
              <a:rPr lang="en-US" sz="1600" dirty="0" err="1">
                <a:cs typeface="+mn-cs"/>
              </a:rPr>
              <a:t>eV</a:t>
            </a:r>
            <a:r>
              <a:rPr lang="en-US" sz="1600" dirty="0">
                <a:cs typeface="+mn-cs"/>
              </a:rPr>
              <a:t> – 3.4 </a:t>
            </a:r>
            <a:r>
              <a:rPr lang="en-US" sz="1600" dirty="0" err="1">
                <a:cs typeface="+mn-cs"/>
              </a:rPr>
              <a:t>eV</a:t>
            </a:r>
            <a:r>
              <a:rPr lang="en-US" sz="1600" dirty="0">
                <a:cs typeface="+mn-cs"/>
              </a:rPr>
              <a:t> of the solar spectrum, </a:t>
            </a:r>
            <a:r>
              <a:rPr lang="en-US" sz="1600" dirty="0" smtClean="0">
                <a:cs typeface="+mn-cs"/>
              </a:rPr>
              <a:t>and not </a:t>
            </a:r>
            <a:r>
              <a:rPr lang="en-US" sz="1600" dirty="0">
                <a:cs typeface="+mn-cs"/>
              </a:rPr>
              <a:t>2.0 </a:t>
            </a:r>
            <a:r>
              <a:rPr lang="en-US" sz="1600" dirty="0" err="1">
                <a:cs typeface="+mn-cs"/>
              </a:rPr>
              <a:t>eV</a:t>
            </a:r>
            <a:r>
              <a:rPr lang="en-US" sz="1600" dirty="0">
                <a:cs typeface="+mn-cs"/>
              </a:rPr>
              <a:t> – 3.4 </a:t>
            </a:r>
            <a:r>
              <a:rPr lang="en-US" sz="1600" dirty="0" err="1">
                <a:cs typeface="+mn-cs"/>
              </a:rPr>
              <a:t>eV</a:t>
            </a:r>
            <a:r>
              <a:rPr lang="en-US" sz="1600" dirty="0">
                <a:cs typeface="+mn-cs"/>
              </a:rPr>
              <a:t> as reported in the literature (dotted line). </a:t>
            </a:r>
          </a:p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600" dirty="0">
                <a:cs typeface="+mn-cs"/>
              </a:rPr>
              <a:t>Multi-junction solar cells based on In</a:t>
            </a:r>
            <a:r>
              <a:rPr lang="en-US" sz="1600" baseline="-25000" dirty="0">
                <a:cs typeface="+mn-cs"/>
              </a:rPr>
              <a:t>1-x</a:t>
            </a:r>
            <a:r>
              <a:rPr lang="en-US" sz="1600" dirty="0">
                <a:cs typeface="+mn-cs"/>
              </a:rPr>
              <a:t>Ga</a:t>
            </a:r>
            <a:r>
              <a:rPr lang="en-US" sz="1600" baseline="-25000" dirty="0">
                <a:cs typeface="+mn-cs"/>
              </a:rPr>
              <a:t>x</a:t>
            </a:r>
            <a:r>
              <a:rPr lang="en-US" sz="1600" dirty="0">
                <a:cs typeface="+mn-cs"/>
              </a:rPr>
              <a:t>N could have efficiencies as high as </a:t>
            </a:r>
            <a:r>
              <a:rPr lang="en-US" sz="1600" dirty="0" smtClean="0">
                <a:cs typeface="+mn-cs"/>
              </a:rPr>
              <a:t>60-70%</a:t>
            </a:r>
            <a:r>
              <a:rPr lang="en-US" sz="1600" dirty="0">
                <a:cs typeface="+mn-cs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316989" y="1052736"/>
            <a:ext cx="7378508" cy="5688632"/>
            <a:chOff x="684213" y="692150"/>
            <a:chExt cx="8334695" cy="6390883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13" y="692150"/>
              <a:ext cx="7500937" cy="2049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738" y="2735263"/>
              <a:ext cx="7500937" cy="204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4737100" y="1473200"/>
              <a:ext cx="1587500" cy="952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8186738" y="4605338"/>
              <a:ext cx="349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600" baseline="-25000">
                  <a:solidFill>
                    <a:srgbClr val="000000"/>
                  </a:solidFill>
                  <a:latin typeface="Times New Roman" charset="0"/>
                </a:rPr>
                <a:t> </a:t>
              </a:r>
              <a:endParaRPr lang="en-US" baseline="-25000">
                <a:latin typeface="Times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4546600" y="3673475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4548188" y="3629025"/>
              <a:ext cx="354012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>
                  <a:latin typeface="Helvetica Neue" charset="0"/>
                  <a:cs typeface="+mn-cs"/>
                </a:rPr>
                <a:t>Ge</a:t>
              </a: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4546600" y="3098800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H="1">
              <a:off x="4546600" y="2860675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481513" y="3063875"/>
              <a:ext cx="509587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>
                  <a:latin typeface="Helvetica Neue" charset="0"/>
                  <a:cs typeface="+mn-cs"/>
                </a:rPr>
                <a:t>GaAs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4462463" y="2816225"/>
              <a:ext cx="550862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 dirty="0" err="1">
                  <a:latin typeface="Helvetica Neue" charset="0"/>
                  <a:cs typeface="+mn-cs"/>
                </a:rPr>
                <a:t>GaInP</a:t>
              </a:r>
              <a:endParaRPr lang="en-US" sz="1000" b="1" dirty="0">
                <a:latin typeface="Helvetica Neue" charset="0"/>
                <a:cs typeface="+mn-cs"/>
              </a:endParaRPr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4749800" y="1519238"/>
              <a:ext cx="1588" cy="622300"/>
            </a:xfrm>
            <a:custGeom>
              <a:avLst/>
              <a:gdLst>
                <a:gd name="T0" fmla="*/ 0 w 1"/>
                <a:gd name="T1" fmla="*/ 392 h 392"/>
                <a:gd name="T2" fmla="*/ 0 w 1"/>
                <a:gd name="T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92">
                  <a:moveTo>
                    <a:pt x="0" y="392"/>
                  </a:moveTo>
                  <a:cubicBezTo>
                    <a:pt x="0" y="228"/>
                    <a:pt x="0" y="65"/>
                    <a:pt x="0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6240463" y="1524000"/>
              <a:ext cx="0" cy="609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754563" y="2138363"/>
              <a:ext cx="150177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3" name="Arc 18"/>
            <p:cNvSpPr>
              <a:spLocks/>
            </p:cNvSpPr>
            <p:nvPr/>
          </p:nvSpPr>
          <p:spPr bwMode="auto">
            <a:xfrm flipV="1">
              <a:off x="4495800" y="1865313"/>
              <a:ext cx="2527300" cy="973137"/>
            </a:xfrm>
            <a:custGeom>
              <a:avLst/>
              <a:gdLst>
                <a:gd name="G0" fmla="+- 10236 0 0"/>
                <a:gd name="G1" fmla="+- 21600 0 0"/>
                <a:gd name="G2" fmla="+- 21600 0 0"/>
                <a:gd name="T0" fmla="*/ 0 w 29693"/>
                <a:gd name="T1" fmla="*/ 2579 h 21600"/>
                <a:gd name="T2" fmla="*/ 29693 w 29693"/>
                <a:gd name="T3" fmla="*/ 12220 h 21600"/>
                <a:gd name="T4" fmla="*/ 10236 w 2969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693" h="21600" fill="none" extrusionOk="0">
                  <a:moveTo>
                    <a:pt x="0" y="2579"/>
                  </a:moveTo>
                  <a:cubicBezTo>
                    <a:pt x="3146" y="886"/>
                    <a:pt x="6663" y="-1"/>
                    <a:pt x="10236" y="-1"/>
                  </a:cubicBezTo>
                  <a:cubicBezTo>
                    <a:pt x="18529" y="-1"/>
                    <a:pt x="26091" y="4748"/>
                    <a:pt x="29693" y="12219"/>
                  </a:cubicBezTo>
                </a:path>
                <a:path w="29693" h="21600" stroke="0" extrusionOk="0">
                  <a:moveTo>
                    <a:pt x="0" y="2579"/>
                  </a:moveTo>
                  <a:cubicBezTo>
                    <a:pt x="3146" y="886"/>
                    <a:pt x="6663" y="-1"/>
                    <a:pt x="10236" y="-1"/>
                  </a:cubicBezTo>
                  <a:cubicBezTo>
                    <a:pt x="18529" y="-1"/>
                    <a:pt x="26091" y="4748"/>
                    <a:pt x="29693" y="12219"/>
                  </a:cubicBezTo>
                  <a:lnTo>
                    <a:pt x="10236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3425825" y="4519613"/>
              <a:ext cx="271463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>
                  <a:latin typeface="Symbol" charset="0"/>
                  <a:cs typeface="+mn-cs"/>
                </a:rPr>
                <a:t>m</a:t>
              </a:r>
              <a:endParaRPr lang="en-US">
                <a:latin typeface="Times" charset="0"/>
                <a:cs typeface="+mn-cs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4521200" y="1706563"/>
              <a:ext cx="1062038" cy="50323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121275" y="4289166"/>
              <a:ext cx="2209800" cy="493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7" name="Text Box 22"/>
            <p:cNvSpPr txBox="1">
              <a:spLocks noChangeArrowheads="1"/>
            </p:cNvSpPr>
            <p:nvPr/>
          </p:nvSpPr>
          <p:spPr bwMode="auto">
            <a:xfrm>
              <a:off x="5445901" y="4265613"/>
              <a:ext cx="1439898" cy="51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 dirty="0" err="1">
                  <a:solidFill>
                    <a:srgbClr val="CC0000"/>
                  </a:solidFill>
                  <a:latin typeface="Helvetica Neue" charset="0"/>
                  <a:cs typeface="+mn-cs"/>
                </a:rPr>
                <a:t>Ga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 content </a:t>
              </a:r>
              <a:r>
                <a:rPr lang="en-US" sz="1200" b="1" i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 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in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In</a:t>
              </a:r>
              <a:r>
                <a:rPr lang="en-US" sz="1200" b="1" baseline="-25000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1-</a:t>
              </a:r>
              <a:r>
                <a:rPr lang="en-US" sz="1200" b="1" baseline="-25000" dirty="0" smtClean="0">
                  <a:solidFill>
                    <a:srgbClr val="CC0000"/>
                  </a:solidFill>
                  <a:latin typeface="Helvetica Neue" charset="0"/>
                  <a:cs typeface="+mn-cs"/>
                </a:rPr>
                <a:t>x</a:t>
              </a:r>
              <a:r>
                <a:rPr lang="en-US" sz="1200" b="1" dirty="0" smtClean="0">
                  <a:solidFill>
                    <a:srgbClr val="CC0000"/>
                  </a:solidFill>
                  <a:latin typeface="Helvetica Neue" charset="0"/>
                  <a:cs typeface="+mn-cs"/>
                </a:rPr>
                <a:t>Ga</a:t>
              </a:r>
              <a:r>
                <a:rPr lang="en-US" sz="1200" b="1" baseline="-25000" dirty="0" smtClean="0">
                  <a:solidFill>
                    <a:srgbClr val="CC0000"/>
                  </a:solidFill>
                  <a:latin typeface="Helvetica Neue" charset="0"/>
                  <a:cs typeface="+mn-cs"/>
                </a:rPr>
                <a:t>x 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N alloy</a:t>
              </a:r>
            </a:p>
          </p:txBody>
        </p:sp>
        <p:sp>
          <p:nvSpPr>
            <p:cNvPr id="28" name="Text Box 23"/>
            <p:cNvSpPr txBox="1">
              <a:spLocks noChangeArrowheads="1"/>
            </p:cNvSpPr>
            <p:nvPr/>
          </p:nvSpPr>
          <p:spPr bwMode="auto">
            <a:xfrm>
              <a:off x="4800600" y="1917700"/>
              <a:ext cx="830263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900">
                  <a:latin typeface="Helvetica Neue" charset="0"/>
                  <a:cs typeface="+mn-cs"/>
                </a:rPr>
                <a:t>Literature</a:t>
              </a:r>
            </a:p>
          </p:txBody>
        </p:sp>
        <p:sp>
          <p:nvSpPr>
            <p:cNvPr id="29" name="Text Box 24"/>
            <p:cNvSpPr txBox="1">
              <a:spLocks noChangeArrowheads="1"/>
            </p:cNvSpPr>
            <p:nvPr/>
          </p:nvSpPr>
          <p:spPr bwMode="auto">
            <a:xfrm>
              <a:off x="4794250" y="1706563"/>
              <a:ext cx="788988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900">
                  <a:latin typeface="Helvetica Neue" charset="0"/>
                  <a:cs typeface="+mn-cs"/>
                </a:rPr>
                <a:t>LBNL, 2002</a:t>
              </a:r>
            </a:p>
          </p:txBody>
        </p:sp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4686300" y="1771650"/>
              <a:ext cx="101600" cy="101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1" name="AutoShape 26"/>
            <p:cNvSpPr>
              <a:spLocks noChangeArrowheads="1"/>
            </p:cNvSpPr>
            <p:nvPr/>
          </p:nvSpPr>
          <p:spPr bwMode="auto">
            <a:xfrm>
              <a:off x="4683125" y="1993900"/>
              <a:ext cx="107950" cy="114300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924050" y="749300"/>
              <a:ext cx="5041900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3" name="Text Box 28"/>
            <p:cNvSpPr txBox="1">
              <a:spLocks noChangeArrowheads="1"/>
            </p:cNvSpPr>
            <p:nvPr/>
          </p:nvSpPr>
          <p:spPr bwMode="auto">
            <a:xfrm>
              <a:off x="1835150" y="836613"/>
              <a:ext cx="52260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400" b="1" i="1">
                  <a:cs typeface="+mn-cs"/>
                </a:rPr>
                <a:t>Perfect matching of band gap of In</a:t>
              </a:r>
              <a:r>
                <a:rPr lang="en-US" sz="1400" b="1" i="1" baseline="-25000">
                  <a:cs typeface="+mn-cs"/>
                </a:rPr>
                <a:t>1-x</a:t>
              </a:r>
              <a:r>
                <a:rPr lang="en-US" sz="1400" b="1" i="1">
                  <a:cs typeface="+mn-cs"/>
                </a:rPr>
                <a:t>Ga</a:t>
              </a:r>
              <a:r>
                <a:rPr lang="en-US" sz="1400" b="1" i="1" baseline="-25000">
                  <a:cs typeface="+mn-cs"/>
                </a:rPr>
                <a:t>x</a:t>
              </a:r>
              <a:r>
                <a:rPr lang="en-US" sz="1400" b="1" i="1">
                  <a:cs typeface="+mn-cs"/>
                </a:rPr>
                <a:t>N to solar spectrum</a:t>
              </a:r>
            </a:p>
          </p:txBody>
        </p:sp>
        <p:pic>
          <p:nvPicPr>
            <p:cNvPr id="34" name="Picture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5" b="4968"/>
            <a:stretch>
              <a:fillRect/>
            </a:stretch>
          </p:blipFill>
          <p:spPr bwMode="auto">
            <a:xfrm>
              <a:off x="3016250" y="1728788"/>
              <a:ext cx="145256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AutoShape 30"/>
            <p:cNvSpPr>
              <a:spLocks noChangeArrowheads="1"/>
            </p:cNvSpPr>
            <p:nvPr/>
          </p:nvSpPr>
          <p:spPr bwMode="auto">
            <a:xfrm>
              <a:off x="4479925" y="2671763"/>
              <a:ext cx="107950" cy="114300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3795713" y="3730625"/>
              <a:ext cx="712787" cy="292100"/>
            </a:xfrm>
            <a:custGeom>
              <a:avLst/>
              <a:gdLst>
                <a:gd name="T0" fmla="*/ 421 w 449"/>
                <a:gd name="T1" fmla="*/ 2 h 184"/>
                <a:gd name="T2" fmla="*/ 315 w 449"/>
                <a:gd name="T3" fmla="*/ 8 h 184"/>
                <a:gd name="T4" fmla="*/ 225 w 449"/>
                <a:gd name="T5" fmla="*/ 4 h 184"/>
                <a:gd name="T6" fmla="*/ 147 w 449"/>
                <a:gd name="T7" fmla="*/ 2 h 184"/>
                <a:gd name="T8" fmla="*/ 323 w 449"/>
                <a:gd name="T9" fmla="*/ 12 h 184"/>
                <a:gd name="T10" fmla="*/ 93 w 449"/>
                <a:gd name="T11" fmla="*/ 10 h 184"/>
                <a:gd name="T12" fmla="*/ 183 w 449"/>
                <a:gd name="T13" fmla="*/ 18 h 184"/>
                <a:gd name="T14" fmla="*/ 39 w 449"/>
                <a:gd name="T15" fmla="*/ 18 h 184"/>
                <a:gd name="T16" fmla="*/ 91 w 449"/>
                <a:gd name="T17" fmla="*/ 24 h 184"/>
                <a:gd name="T18" fmla="*/ 81 w 449"/>
                <a:gd name="T19" fmla="*/ 34 h 184"/>
                <a:gd name="T20" fmla="*/ 119 w 449"/>
                <a:gd name="T21" fmla="*/ 34 h 184"/>
                <a:gd name="T22" fmla="*/ 121 w 449"/>
                <a:gd name="T23" fmla="*/ 46 h 184"/>
                <a:gd name="T24" fmla="*/ 147 w 449"/>
                <a:gd name="T25" fmla="*/ 58 h 184"/>
                <a:gd name="T26" fmla="*/ 339 w 449"/>
                <a:gd name="T27" fmla="*/ 64 h 184"/>
                <a:gd name="T28" fmla="*/ 413 w 449"/>
                <a:gd name="T29" fmla="*/ 70 h 184"/>
                <a:gd name="T30" fmla="*/ 425 w 449"/>
                <a:gd name="T31" fmla="*/ 72 h 184"/>
                <a:gd name="T32" fmla="*/ 413 w 449"/>
                <a:gd name="T33" fmla="*/ 98 h 184"/>
                <a:gd name="T34" fmla="*/ 389 w 449"/>
                <a:gd name="T35" fmla="*/ 104 h 184"/>
                <a:gd name="T36" fmla="*/ 449 w 449"/>
                <a:gd name="T37" fmla="*/ 112 h 184"/>
                <a:gd name="T38" fmla="*/ 311 w 449"/>
                <a:gd name="T39" fmla="*/ 116 h 184"/>
                <a:gd name="T40" fmla="*/ 417 w 449"/>
                <a:gd name="T41" fmla="*/ 122 h 184"/>
                <a:gd name="T42" fmla="*/ 347 w 449"/>
                <a:gd name="T43" fmla="*/ 126 h 184"/>
                <a:gd name="T44" fmla="*/ 383 w 449"/>
                <a:gd name="T45" fmla="*/ 158 h 184"/>
                <a:gd name="T46" fmla="*/ 433 w 449"/>
                <a:gd name="T47" fmla="*/ 184 h 184"/>
                <a:gd name="T48" fmla="*/ 433 w 449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84">
                  <a:moveTo>
                    <a:pt x="421" y="2"/>
                  </a:moveTo>
                  <a:lnTo>
                    <a:pt x="315" y="8"/>
                  </a:lnTo>
                  <a:lnTo>
                    <a:pt x="225" y="4"/>
                  </a:lnTo>
                  <a:cubicBezTo>
                    <a:pt x="141" y="1"/>
                    <a:pt x="115" y="2"/>
                    <a:pt x="147" y="2"/>
                  </a:cubicBezTo>
                  <a:lnTo>
                    <a:pt x="323" y="12"/>
                  </a:lnTo>
                  <a:cubicBezTo>
                    <a:pt x="77" y="9"/>
                    <a:pt x="0" y="10"/>
                    <a:pt x="93" y="10"/>
                  </a:cubicBezTo>
                  <a:lnTo>
                    <a:pt x="183" y="18"/>
                  </a:lnTo>
                  <a:cubicBezTo>
                    <a:pt x="135" y="18"/>
                    <a:pt x="87" y="18"/>
                    <a:pt x="39" y="18"/>
                  </a:cubicBezTo>
                  <a:lnTo>
                    <a:pt x="91" y="24"/>
                  </a:lnTo>
                  <a:lnTo>
                    <a:pt x="81" y="34"/>
                  </a:lnTo>
                  <a:lnTo>
                    <a:pt x="119" y="34"/>
                  </a:lnTo>
                  <a:lnTo>
                    <a:pt x="121" y="46"/>
                  </a:lnTo>
                  <a:lnTo>
                    <a:pt x="147" y="58"/>
                  </a:lnTo>
                  <a:lnTo>
                    <a:pt x="339" y="64"/>
                  </a:lnTo>
                  <a:lnTo>
                    <a:pt x="413" y="70"/>
                  </a:lnTo>
                  <a:lnTo>
                    <a:pt x="425" y="72"/>
                  </a:lnTo>
                  <a:lnTo>
                    <a:pt x="413" y="98"/>
                  </a:lnTo>
                  <a:lnTo>
                    <a:pt x="389" y="104"/>
                  </a:lnTo>
                  <a:lnTo>
                    <a:pt x="449" y="112"/>
                  </a:lnTo>
                  <a:lnTo>
                    <a:pt x="311" y="116"/>
                  </a:lnTo>
                  <a:lnTo>
                    <a:pt x="417" y="122"/>
                  </a:lnTo>
                  <a:lnTo>
                    <a:pt x="347" y="126"/>
                  </a:lnTo>
                  <a:lnTo>
                    <a:pt x="383" y="158"/>
                  </a:lnTo>
                  <a:lnTo>
                    <a:pt x="433" y="184"/>
                  </a:lnTo>
                  <a:lnTo>
                    <a:pt x="433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3776663" y="1270000"/>
              <a:ext cx="703262" cy="473075"/>
            </a:xfrm>
            <a:custGeom>
              <a:avLst/>
              <a:gdLst>
                <a:gd name="T0" fmla="*/ 429 w 433"/>
                <a:gd name="T1" fmla="*/ 0 h 292"/>
                <a:gd name="T2" fmla="*/ 405 w 433"/>
                <a:gd name="T3" fmla="*/ 30 h 292"/>
                <a:gd name="T4" fmla="*/ 339 w 433"/>
                <a:gd name="T5" fmla="*/ 74 h 292"/>
                <a:gd name="T6" fmla="*/ 285 w 433"/>
                <a:gd name="T7" fmla="*/ 100 h 292"/>
                <a:gd name="T8" fmla="*/ 249 w 433"/>
                <a:gd name="T9" fmla="*/ 120 h 292"/>
                <a:gd name="T10" fmla="*/ 177 w 433"/>
                <a:gd name="T11" fmla="*/ 134 h 292"/>
                <a:gd name="T12" fmla="*/ 173 w 433"/>
                <a:gd name="T13" fmla="*/ 160 h 292"/>
                <a:gd name="T14" fmla="*/ 143 w 433"/>
                <a:gd name="T15" fmla="*/ 184 h 292"/>
                <a:gd name="T16" fmla="*/ 137 w 433"/>
                <a:gd name="T17" fmla="*/ 204 h 292"/>
                <a:gd name="T18" fmla="*/ 129 w 433"/>
                <a:gd name="T19" fmla="*/ 214 h 292"/>
                <a:gd name="T20" fmla="*/ 105 w 433"/>
                <a:gd name="T21" fmla="*/ 228 h 292"/>
                <a:gd name="T22" fmla="*/ 75 w 433"/>
                <a:gd name="T23" fmla="*/ 262 h 292"/>
                <a:gd name="T24" fmla="*/ 63 w 433"/>
                <a:gd name="T25" fmla="*/ 276 h 292"/>
                <a:gd name="T26" fmla="*/ 19 w 433"/>
                <a:gd name="T27" fmla="*/ 292 h 292"/>
                <a:gd name="T28" fmla="*/ 433 w 433"/>
                <a:gd name="T29" fmla="*/ 292 h 292"/>
                <a:gd name="T30" fmla="*/ 429 w 433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3" h="292">
                  <a:moveTo>
                    <a:pt x="429" y="0"/>
                  </a:moveTo>
                  <a:lnTo>
                    <a:pt x="405" y="30"/>
                  </a:lnTo>
                  <a:cubicBezTo>
                    <a:pt x="340" y="74"/>
                    <a:pt x="366" y="74"/>
                    <a:pt x="339" y="74"/>
                  </a:cubicBezTo>
                  <a:lnTo>
                    <a:pt x="285" y="100"/>
                  </a:lnTo>
                  <a:lnTo>
                    <a:pt x="249" y="120"/>
                  </a:lnTo>
                  <a:lnTo>
                    <a:pt x="177" y="134"/>
                  </a:lnTo>
                  <a:lnTo>
                    <a:pt x="173" y="160"/>
                  </a:lnTo>
                  <a:lnTo>
                    <a:pt x="143" y="184"/>
                  </a:lnTo>
                  <a:lnTo>
                    <a:pt x="137" y="204"/>
                  </a:lnTo>
                  <a:lnTo>
                    <a:pt x="129" y="214"/>
                  </a:lnTo>
                  <a:lnTo>
                    <a:pt x="105" y="228"/>
                  </a:lnTo>
                  <a:lnTo>
                    <a:pt x="75" y="262"/>
                  </a:lnTo>
                  <a:lnTo>
                    <a:pt x="63" y="276"/>
                  </a:lnTo>
                  <a:cubicBezTo>
                    <a:pt x="16" y="292"/>
                    <a:pt x="0" y="292"/>
                    <a:pt x="19" y="292"/>
                  </a:cubicBezTo>
                  <a:lnTo>
                    <a:pt x="433" y="292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700763" y="2041525"/>
              <a:ext cx="318412" cy="134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9" name="Text Box 34"/>
            <p:cNvSpPr txBox="1">
              <a:spLocks noChangeArrowheads="1"/>
            </p:cNvSpPr>
            <p:nvPr/>
          </p:nvSpPr>
          <p:spPr bwMode="auto">
            <a:xfrm rot="16200000">
              <a:off x="380206" y="2559844"/>
              <a:ext cx="10064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latin typeface="Helvetica Neue" charset="0"/>
                  <a:cs typeface="+mn-cs"/>
                </a:rPr>
                <a:t>Energy (eV)</a:t>
              </a: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 rot="10800000">
              <a:off x="7908923" y="1984374"/>
              <a:ext cx="275080" cy="134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1" name="Text Box 36"/>
            <p:cNvSpPr txBox="1">
              <a:spLocks noChangeArrowheads="1"/>
            </p:cNvSpPr>
            <p:nvPr/>
          </p:nvSpPr>
          <p:spPr bwMode="auto">
            <a:xfrm rot="5400000">
              <a:off x="7511256" y="2509044"/>
              <a:ext cx="10064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 dirty="0">
                  <a:latin typeface="Helvetica Neue" charset="0"/>
                  <a:cs typeface="+mn-cs"/>
                </a:rPr>
                <a:t>Energy (</a:t>
              </a:r>
              <a:r>
                <a:rPr lang="en-US" sz="1200" b="1" dirty="0" err="1">
                  <a:latin typeface="Helvetica Neue" charset="0"/>
                  <a:cs typeface="+mn-cs"/>
                </a:rPr>
                <a:t>eV</a:t>
              </a:r>
              <a:r>
                <a:rPr lang="en-US" sz="1200" b="1" dirty="0">
                  <a:latin typeface="Helvetica Neue" charset="0"/>
                  <a:cs typeface="+mn-cs"/>
                </a:rPr>
                <a:t>)</a:t>
              </a:r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5418458" y="6794108"/>
              <a:ext cx="3600450" cy="288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GB" sz="1200" i="1" dirty="0">
                  <a:solidFill>
                    <a:srgbClr val="CC0000"/>
                  </a:solidFill>
                  <a:cs typeface="+mn-cs"/>
                </a:rPr>
                <a:t>J. Wu et al. J. Appl. Phys. </a:t>
              </a:r>
              <a:r>
                <a:rPr lang="en-GB" sz="1200" b="1" i="1" dirty="0">
                  <a:solidFill>
                    <a:srgbClr val="CC0000"/>
                  </a:solidFill>
                  <a:cs typeface="+mn-cs"/>
                </a:rPr>
                <a:t>94</a:t>
              </a:r>
              <a:r>
                <a:rPr lang="en-GB" sz="1200" i="1" dirty="0">
                  <a:solidFill>
                    <a:srgbClr val="CC0000"/>
                  </a:solidFill>
                  <a:cs typeface="+mn-cs"/>
                </a:rPr>
                <a:t> (2003) 6477</a:t>
              </a:r>
              <a:r>
                <a:rPr lang="en-GB" sz="1200" i="1" dirty="0">
                  <a:cs typeface="+mn-cs"/>
                </a:rPr>
                <a:t>.</a:t>
              </a:r>
              <a:endParaRPr lang="en-US" sz="1200" i="1" dirty="0">
                <a:cs typeface="+mn-cs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835150" y="3230563"/>
              <a:ext cx="2641601" cy="1566862"/>
              <a:chOff x="1835150" y="3230563"/>
              <a:chExt cx="2641601" cy="1566862"/>
            </a:xfrm>
          </p:grpSpPr>
          <p:sp>
            <p:nvSpPr>
              <p:cNvPr id="44" name="Rectangle 39"/>
              <p:cNvSpPr>
                <a:spLocks noChangeArrowheads="1"/>
              </p:cNvSpPr>
              <p:nvPr/>
            </p:nvSpPr>
            <p:spPr bwMode="auto">
              <a:xfrm>
                <a:off x="1835150" y="4365625"/>
                <a:ext cx="2016125" cy="431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pic>
            <p:nvPicPr>
              <p:cNvPr id="45" name="Picture 4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1038"/>
              <a:stretch>
                <a:fillRect/>
              </a:stretch>
            </p:blipFill>
            <p:spPr bwMode="auto">
              <a:xfrm>
                <a:off x="1979613" y="3230563"/>
                <a:ext cx="2497138" cy="482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Text Box 41"/>
            <p:cNvSpPr txBox="1">
              <a:spLocks noChangeArrowheads="1"/>
            </p:cNvSpPr>
            <p:nvPr/>
          </p:nvSpPr>
          <p:spPr bwMode="auto">
            <a:xfrm>
              <a:off x="1954374" y="4292600"/>
              <a:ext cx="206025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Solar Flux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(10</a:t>
              </a:r>
              <a:r>
                <a:rPr lang="en-US" sz="1200" b="1" baseline="30000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21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 photons/sec/m</a:t>
              </a:r>
              <a:r>
                <a:rPr lang="en-US" sz="1200" b="1" baseline="30000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2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/</a:t>
              </a:r>
              <a:r>
                <a:rPr lang="en-US" sz="1200" b="1" dirty="0">
                  <a:solidFill>
                    <a:srgbClr val="CC0000"/>
                  </a:solidFill>
                  <a:latin typeface="Symbol" charset="0"/>
                  <a:cs typeface="+mn-cs"/>
                </a:rPr>
                <a:t>m</a:t>
              </a:r>
              <a:r>
                <a:rPr lang="en-US" sz="1200" b="1" dirty="0">
                  <a:solidFill>
                    <a:srgbClr val="CC0000"/>
                  </a:solidFill>
                  <a:latin typeface="Helvetica Neue" charset="0"/>
                  <a:cs typeface="+mn-cs"/>
                </a:rPr>
                <a:t>m)</a:t>
              </a: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9620" y="1282705"/>
            <a:ext cx="3611004" cy="507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37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724128" y="1340768"/>
            <a:ext cx="3145274" cy="3888432"/>
          </a:xfrm>
          <a:prstGeom prst="rect">
            <a:avLst/>
          </a:prstGeom>
        </p:spPr>
      </p:pic>
      <p:sp>
        <p:nvSpPr>
          <p:cNvPr id="3" name="Text Placeholder 69"/>
          <p:cNvSpPr txBox="1">
            <a:spLocks/>
          </p:cNvSpPr>
          <p:nvPr/>
        </p:nvSpPr>
        <p:spPr>
          <a:xfrm>
            <a:off x="920162" y="6123939"/>
            <a:ext cx="5784759" cy="7614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>
              <a:lnSpc>
                <a:spcPts val="1400"/>
              </a:lnSpc>
              <a:spcBef>
                <a:spcPts val="975"/>
              </a:spcBef>
            </a:pPr>
            <a:r>
              <a:rPr lang="en-US" sz="1400" i="1" spc="-5" dirty="0" smtClean="0">
                <a:solidFill>
                  <a:srgbClr val="C00000"/>
                </a:solidFill>
              </a:rPr>
              <a:t>C. G. Van de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Walle</a:t>
            </a:r>
            <a:r>
              <a:rPr lang="en-US" sz="1400" i="1" spc="-5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Lett</a:t>
            </a:r>
            <a:r>
              <a:rPr lang="en-US" sz="1400" i="1" spc="-5" dirty="0" smtClean="0">
                <a:solidFill>
                  <a:srgbClr val="C00000"/>
                </a:solidFill>
              </a:rPr>
              <a:t>. </a:t>
            </a:r>
            <a:r>
              <a:rPr lang="en-US" sz="1400" b="1" i="1" spc="-5" dirty="0" smtClean="0">
                <a:solidFill>
                  <a:srgbClr val="C00000"/>
                </a:solidFill>
              </a:rPr>
              <a:t>85</a:t>
            </a:r>
            <a:r>
              <a:rPr lang="en-US" sz="1400" i="1" spc="-5" dirty="0" smtClean="0">
                <a:solidFill>
                  <a:srgbClr val="C00000"/>
                </a:solidFill>
              </a:rPr>
              <a:t>, 1012 (2004); </a:t>
            </a: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S. </a:t>
            </a:r>
            <a:r>
              <a:rPr lang="en-US" sz="1400" i="1" dirty="0" err="1" smtClean="0">
                <a:solidFill>
                  <a:srgbClr val="C00000"/>
                </a:solidFill>
              </a:rPr>
              <a:t>Lany</a:t>
            </a:r>
            <a:r>
              <a:rPr lang="en-US" sz="1400" i="1" dirty="0" smtClean="0">
                <a:solidFill>
                  <a:srgbClr val="C00000"/>
                </a:solidFill>
              </a:rPr>
              <a:t> and A. </a:t>
            </a:r>
            <a:r>
              <a:rPr lang="en-US" sz="1400" i="1" dirty="0" err="1" smtClean="0">
                <a:solidFill>
                  <a:srgbClr val="C00000"/>
                </a:solidFill>
              </a:rPr>
              <a:t>Zunger</a:t>
            </a:r>
            <a:r>
              <a:rPr lang="en-US" sz="1400" i="1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dirty="0" err="1" smtClean="0">
                <a:solidFill>
                  <a:srgbClr val="C00000"/>
                </a:solidFill>
              </a:rPr>
              <a:t>Lett</a:t>
            </a:r>
            <a:r>
              <a:rPr lang="en-US" sz="1400" i="1" dirty="0" smtClean="0">
                <a:solidFill>
                  <a:srgbClr val="C00000"/>
                </a:solidFill>
              </a:rPr>
              <a:t>. </a:t>
            </a:r>
            <a:r>
              <a:rPr lang="en-US" sz="1400" b="1" i="1" dirty="0" smtClean="0">
                <a:solidFill>
                  <a:srgbClr val="C00000"/>
                </a:solidFill>
              </a:rPr>
              <a:t>98</a:t>
            </a:r>
            <a:r>
              <a:rPr lang="en-US" sz="1400" i="1" dirty="0" smtClean="0">
                <a:solidFill>
                  <a:srgbClr val="C00000"/>
                </a:solidFill>
              </a:rPr>
              <a:t>, 045501 (2007)</a:t>
            </a: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 </a:t>
            </a:r>
            <a:endParaRPr lang="en-US" sz="14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401728"/>
            <a:ext cx="48965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Interest in materials which both conduct </a:t>
            </a:r>
            <a:r>
              <a:rPr lang="en-GB" sz="1600" dirty="0" smtClean="0"/>
              <a:t>electricity </a:t>
            </a:r>
            <a:r>
              <a:rPr lang="en-GB" sz="1600" dirty="0"/>
              <a:t>and are optically transparent </a:t>
            </a:r>
            <a:r>
              <a:rPr lang="en-GB" sz="1600" dirty="0" smtClean="0"/>
              <a:t>(e.g. </a:t>
            </a:r>
            <a:r>
              <a:rPr lang="en-GB" sz="1600" dirty="0"/>
              <a:t>In</a:t>
            </a:r>
            <a:r>
              <a:rPr lang="en-GB" sz="1600" baseline="-25000" dirty="0"/>
              <a:t>2</a:t>
            </a:r>
            <a:r>
              <a:rPr lang="en-GB" sz="1600" dirty="0"/>
              <a:t>O</a:t>
            </a:r>
            <a:r>
              <a:rPr lang="en-GB" sz="1600" baseline="-25000" dirty="0"/>
              <a:t>3</a:t>
            </a:r>
            <a:r>
              <a:rPr lang="en-GB" sz="1600" dirty="0"/>
              <a:t>, SnO</a:t>
            </a:r>
            <a:r>
              <a:rPr lang="en-GB" sz="1600" baseline="-25000" dirty="0"/>
              <a:t>2</a:t>
            </a:r>
            <a:r>
              <a:rPr lang="en-GB" sz="1600" dirty="0"/>
              <a:t>, </a:t>
            </a:r>
            <a:r>
              <a:rPr lang="en-GB" sz="1600" dirty="0" err="1"/>
              <a:t>CdO</a:t>
            </a:r>
            <a:r>
              <a:rPr lang="en-GB" sz="1600" dirty="0" smtClean="0"/>
              <a:t>)</a:t>
            </a:r>
          </a:p>
          <a:p>
            <a:endParaRPr lang="en-GB" sz="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Wide spread </a:t>
            </a:r>
            <a:r>
              <a:rPr lang="en-GB" sz="1600" dirty="0"/>
              <a:t>use as transparent </a:t>
            </a:r>
            <a:r>
              <a:rPr lang="en-GB" sz="1600" dirty="0" smtClean="0"/>
              <a:t>electrodes, e.g</a:t>
            </a:r>
            <a:r>
              <a:rPr lang="en-GB" sz="1600" dirty="0"/>
              <a:t>., in solar cells, LCD displays, LEDs </a:t>
            </a:r>
            <a:r>
              <a:rPr lang="en-GB" sz="1600" dirty="0" smtClean="0"/>
              <a:t>etc.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2560632"/>
            <a:ext cx="38884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accent2"/>
                </a:solidFill>
              </a:rPr>
              <a:t>J. Meyer </a:t>
            </a:r>
            <a:r>
              <a:rPr lang="en-US" sz="1400" i="1" dirty="0">
                <a:solidFill>
                  <a:schemeClr val="accent2"/>
                </a:solidFill>
              </a:rPr>
              <a:t>et al</a:t>
            </a:r>
            <a:r>
              <a:rPr lang="en-US" sz="1400" i="1" dirty="0" smtClean="0">
                <a:solidFill>
                  <a:schemeClr val="accent2"/>
                </a:solidFill>
              </a:rPr>
              <a:t>. Adv. Mats, </a:t>
            </a:r>
            <a:r>
              <a:rPr lang="en-US" sz="1400" b="1" i="1" dirty="0" smtClean="0">
                <a:solidFill>
                  <a:schemeClr val="accent2"/>
                </a:solidFill>
              </a:rPr>
              <a:t>24</a:t>
            </a:r>
            <a:r>
              <a:rPr lang="en-US" sz="1400" i="1" dirty="0" smtClean="0">
                <a:solidFill>
                  <a:schemeClr val="accent2"/>
                </a:solidFill>
              </a:rPr>
              <a:t>, 5408 (2012)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G</a:t>
            </a:r>
            <a:r>
              <a:rPr lang="en-GB" sz="1400" i="1" dirty="0">
                <a:solidFill>
                  <a:srgbClr val="C00000"/>
                </a:solidFill>
              </a:rPr>
              <a:t>. Thomas, Nature </a:t>
            </a:r>
            <a:r>
              <a:rPr lang="en-GB" sz="1400" b="1" i="1" dirty="0">
                <a:solidFill>
                  <a:srgbClr val="C00000"/>
                </a:solidFill>
              </a:rPr>
              <a:t>389</a:t>
            </a:r>
            <a:r>
              <a:rPr lang="en-GB" sz="1400" i="1" dirty="0">
                <a:solidFill>
                  <a:srgbClr val="C00000"/>
                </a:solidFill>
              </a:rPr>
              <a:t>, 907 </a:t>
            </a:r>
            <a:r>
              <a:rPr lang="en-GB" sz="1400" i="1" dirty="0" smtClean="0">
                <a:solidFill>
                  <a:srgbClr val="C00000"/>
                </a:solidFill>
              </a:rPr>
              <a:t>(2007)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P.D.C. King &amp; T.D. Veal, JCMP </a:t>
            </a:r>
            <a:r>
              <a:rPr lang="en-GB" sz="1400" b="1" i="1" dirty="0" smtClean="0">
                <a:solidFill>
                  <a:srgbClr val="C00000"/>
                </a:solidFill>
              </a:rPr>
              <a:t>23</a:t>
            </a:r>
            <a:r>
              <a:rPr lang="en-GB" sz="1400" i="1" dirty="0" smtClean="0">
                <a:solidFill>
                  <a:srgbClr val="C00000"/>
                </a:solidFill>
              </a:rPr>
              <a:t>, </a:t>
            </a:r>
            <a:r>
              <a:rPr lang="en-GB" sz="1400" i="1" dirty="0">
                <a:solidFill>
                  <a:srgbClr val="C00000"/>
                </a:solidFill>
              </a:rPr>
              <a:t>334214 (2011) </a:t>
            </a:r>
            <a:endParaRPr lang="en-GB" sz="1400" i="1" dirty="0" smtClean="0">
              <a:solidFill>
                <a:srgbClr val="C00000"/>
              </a:solidFill>
            </a:endParaRPr>
          </a:p>
          <a:p>
            <a:endParaRPr lang="en-GB" sz="1400" i="1" dirty="0">
              <a:solidFill>
                <a:srgbClr val="C00000"/>
              </a:solidFill>
            </a:endParaRPr>
          </a:p>
          <a:p>
            <a:endParaRPr lang="en-GB" sz="14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3212976"/>
            <a:ext cx="469907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Increased </a:t>
            </a:r>
            <a:r>
              <a:rPr lang="en-GB" sz="1600" dirty="0"/>
              <a:t>interest in oxides for active layer </a:t>
            </a:r>
            <a:r>
              <a:rPr lang="en-GB" sz="1600" dirty="0" smtClean="0"/>
              <a:t>in </a:t>
            </a:r>
            <a:r>
              <a:rPr lang="en-GB" sz="1600" dirty="0"/>
              <a:t>devices e.g., transparent transistors, </a:t>
            </a:r>
            <a:r>
              <a:rPr lang="en-GB" sz="1600" dirty="0" smtClean="0"/>
              <a:t>short </a:t>
            </a:r>
            <a:r>
              <a:rPr lang="en-GB" sz="1600" dirty="0"/>
              <a:t>wavelength photonic devices, </a:t>
            </a:r>
            <a:r>
              <a:rPr lang="en-GB" sz="1600" dirty="0" smtClean="0"/>
              <a:t>chemical </a:t>
            </a:r>
            <a:r>
              <a:rPr lang="en-GB" sz="1600" dirty="0"/>
              <a:t>sensors, UV/</a:t>
            </a:r>
            <a:r>
              <a:rPr lang="en-GB" sz="1600"/>
              <a:t>visible </a:t>
            </a:r>
            <a:r>
              <a:rPr lang="en-GB" sz="1600" smtClean="0"/>
              <a:t>LEDs.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1115616" y="436510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i="1" dirty="0" smtClean="0">
                <a:solidFill>
                  <a:srgbClr val="C00000"/>
                </a:solidFill>
              </a:rPr>
              <a:t>G. </a:t>
            </a:r>
            <a:r>
              <a:rPr lang="en-GB" sz="1400" i="1" dirty="0" err="1" smtClean="0">
                <a:solidFill>
                  <a:srgbClr val="C00000"/>
                </a:solidFill>
              </a:rPr>
              <a:t>Fiori</a:t>
            </a:r>
            <a:r>
              <a:rPr lang="en-GB" sz="1400" i="1" dirty="0" smtClean="0">
                <a:solidFill>
                  <a:srgbClr val="C00000"/>
                </a:solidFill>
              </a:rPr>
              <a:t> et al</a:t>
            </a:r>
            <a:r>
              <a:rPr lang="en-GB" sz="1400" i="1" dirty="0">
                <a:solidFill>
                  <a:srgbClr val="C00000"/>
                </a:solidFill>
              </a:rPr>
              <a:t>., </a:t>
            </a:r>
            <a:r>
              <a:rPr lang="en-GB" sz="1400" i="1" dirty="0" smtClean="0">
                <a:solidFill>
                  <a:srgbClr val="C00000"/>
                </a:solidFill>
              </a:rPr>
              <a:t>Nature Nanotechnology </a:t>
            </a:r>
            <a:r>
              <a:rPr lang="en-GB" sz="1400" b="1" i="1" dirty="0" smtClean="0">
                <a:solidFill>
                  <a:srgbClr val="C00000"/>
                </a:solidFill>
              </a:rPr>
              <a:t>9</a:t>
            </a:r>
            <a:r>
              <a:rPr lang="en-GB" sz="1400" i="1" dirty="0" smtClean="0">
                <a:solidFill>
                  <a:srgbClr val="C00000"/>
                </a:solidFill>
              </a:rPr>
              <a:t>, 788 </a:t>
            </a:r>
            <a:r>
              <a:rPr lang="en-GB" sz="1400" i="1" dirty="0">
                <a:solidFill>
                  <a:srgbClr val="C00000"/>
                </a:solidFill>
              </a:rPr>
              <a:t>(</a:t>
            </a:r>
            <a:r>
              <a:rPr lang="en-GB" sz="1400" i="1" dirty="0" smtClean="0">
                <a:solidFill>
                  <a:srgbClr val="C00000"/>
                </a:solidFill>
              </a:rPr>
              <a:t>2015)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A. </a:t>
            </a:r>
            <a:r>
              <a:rPr lang="en-GB" sz="1400" i="1" dirty="0" err="1" smtClean="0">
                <a:solidFill>
                  <a:srgbClr val="C00000"/>
                </a:solidFill>
              </a:rPr>
              <a:t>Tsukazaki</a:t>
            </a:r>
            <a:r>
              <a:rPr lang="en-GB" sz="1400" i="1" dirty="0" smtClean="0">
                <a:solidFill>
                  <a:srgbClr val="C00000"/>
                </a:solidFill>
              </a:rPr>
              <a:t> et al</a:t>
            </a:r>
            <a:r>
              <a:rPr lang="en-GB" sz="1400" i="1" dirty="0">
                <a:solidFill>
                  <a:srgbClr val="C00000"/>
                </a:solidFill>
              </a:rPr>
              <a:t>., Nature </a:t>
            </a:r>
            <a:r>
              <a:rPr lang="en-GB" sz="1400" i="1" dirty="0" smtClean="0">
                <a:solidFill>
                  <a:srgbClr val="C00000"/>
                </a:solidFill>
              </a:rPr>
              <a:t>Materials </a:t>
            </a:r>
            <a:r>
              <a:rPr lang="en-GB" sz="1400" b="1" i="1" dirty="0">
                <a:solidFill>
                  <a:srgbClr val="C00000"/>
                </a:solidFill>
              </a:rPr>
              <a:t>4</a:t>
            </a:r>
            <a:r>
              <a:rPr lang="en-GB" sz="1400" i="1" dirty="0">
                <a:solidFill>
                  <a:srgbClr val="C00000"/>
                </a:solidFill>
              </a:rPr>
              <a:t>, 42 (</a:t>
            </a:r>
            <a:r>
              <a:rPr lang="en-GB" sz="1400" i="1" dirty="0" smtClean="0">
                <a:solidFill>
                  <a:srgbClr val="C00000"/>
                </a:solidFill>
              </a:rPr>
              <a:t>2005) &amp;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Science </a:t>
            </a:r>
            <a:r>
              <a:rPr lang="en-GB" sz="1400" b="1" i="1" dirty="0">
                <a:solidFill>
                  <a:srgbClr val="C00000"/>
                </a:solidFill>
              </a:rPr>
              <a:t>315</a:t>
            </a:r>
            <a:r>
              <a:rPr lang="en-GB" sz="1400" i="1" dirty="0">
                <a:solidFill>
                  <a:srgbClr val="C00000"/>
                </a:solidFill>
              </a:rPr>
              <a:t>, 1388 (</a:t>
            </a:r>
            <a:r>
              <a:rPr lang="en-GB" sz="1400" i="1" dirty="0" smtClean="0">
                <a:solidFill>
                  <a:srgbClr val="C00000"/>
                </a:solidFill>
              </a:rPr>
              <a:t>2007)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5229200"/>
            <a:ext cx="83164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Many fundamental properties of these materials </a:t>
            </a:r>
            <a:r>
              <a:rPr lang="en-GB" sz="1600" dirty="0" smtClean="0"/>
              <a:t>are simply </a:t>
            </a:r>
            <a:r>
              <a:rPr lang="en-GB" sz="1600" dirty="0"/>
              <a:t>not </a:t>
            </a:r>
            <a:r>
              <a:rPr lang="en-GB" sz="1600" dirty="0" smtClean="0"/>
              <a:t>well known.</a:t>
            </a:r>
          </a:p>
          <a:p>
            <a:endParaRPr lang="en-GB" sz="10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Origins of conductivity </a:t>
            </a:r>
            <a:r>
              <a:rPr lang="en-GB" sz="1600" dirty="0" smtClean="0"/>
              <a:t>in TCO’s hotly debated, particularly in high-quality, epitaxial materials. 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2639872" y="260648"/>
            <a:ext cx="3595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Oxide Semiconductors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6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96752"/>
            <a:ext cx="6115720" cy="54410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Transparent conducting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xides (TCO’s)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9839" y="1908261"/>
            <a:ext cx="2284161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Semiconducting</a:t>
            </a:r>
          </a:p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TCO’s</a:t>
            </a:r>
          </a:p>
          <a:p>
            <a:endParaRPr lang="en-US" sz="2400" dirty="0"/>
          </a:p>
          <a:p>
            <a:r>
              <a:rPr lang="en-US" sz="2800" b="1" dirty="0" err="1" smtClean="0">
                <a:solidFill>
                  <a:srgbClr val="800000"/>
                </a:solidFill>
              </a:rPr>
              <a:t>CdO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r>
              <a:rPr lang="en-US" sz="2800" b="1" dirty="0" err="1" smtClean="0">
                <a:solidFill>
                  <a:srgbClr val="800000"/>
                </a:solidFill>
              </a:rPr>
              <a:t>ZnO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r>
              <a:rPr lang="en-US" sz="2800" dirty="0" smtClean="0"/>
              <a:t>Ga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</a:p>
          <a:p>
            <a:r>
              <a:rPr lang="en-US" sz="2800" b="1" dirty="0" smtClean="0">
                <a:solidFill>
                  <a:srgbClr val="800000"/>
                </a:solidFill>
              </a:rPr>
              <a:t>In</a:t>
            </a:r>
            <a:r>
              <a:rPr lang="en-US" sz="2800" b="1" baseline="-25000" dirty="0" smtClean="0">
                <a:solidFill>
                  <a:srgbClr val="800000"/>
                </a:solidFill>
              </a:rPr>
              <a:t>2</a:t>
            </a:r>
            <a:r>
              <a:rPr lang="en-US" sz="2800" b="1" dirty="0" smtClean="0">
                <a:solidFill>
                  <a:srgbClr val="800000"/>
                </a:solidFill>
              </a:rPr>
              <a:t>O</a:t>
            </a:r>
            <a:r>
              <a:rPr lang="en-US" sz="2800" b="1" baseline="-25000" dirty="0" smtClean="0">
                <a:solidFill>
                  <a:srgbClr val="800000"/>
                </a:solidFill>
              </a:rPr>
              <a:t>3</a:t>
            </a:r>
            <a:endParaRPr lang="en-US" sz="2800" b="1" baseline="-25000" dirty="0">
              <a:solidFill>
                <a:srgbClr val="800000"/>
              </a:solidFill>
            </a:endParaRPr>
          </a:p>
          <a:p>
            <a:r>
              <a:rPr lang="en-US" sz="2800" dirty="0" smtClean="0"/>
              <a:t>SnO</a:t>
            </a:r>
            <a:r>
              <a:rPr lang="en-US" sz="2800" baseline="-25000" dirty="0" smtClean="0"/>
              <a:t>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5445223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800000"/>
                </a:solidFill>
              </a:rPr>
              <a:t>Conventional compound semiconductors (</a:t>
            </a:r>
            <a:r>
              <a:rPr lang="en-GB" sz="2200" dirty="0" err="1" smtClean="0">
                <a:solidFill>
                  <a:srgbClr val="800000"/>
                </a:solidFill>
              </a:rPr>
              <a:t>e.g</a:t>
            </a:r>
            <a:r>
              <a:rPr lang="en-GB" sz="2200" dirty="0" smtClean="0">
                <a:solidFill>
                  <a:srgbClr val="800000"/>
                </a:solidFill>
              </a:rPr>
              <a:t>: </a:t>
            </a:r>
            <a:r>
              <a:rPr lang="en-GB" sz="2200" dirty="0" err="1" smtClean="0">
                <a:solidFill>
                  <a:srgbClr val="800000"/>
                </a:solidFill>
              </a:rPr>
              <a:t>GaAs</a:t>
            </a:r>
            <a:r>
              <a:rPr lang="en-GB" sz="2200" dirty="0" smtClean="0">
                <a:solidFill>
                  <a:srgbClr val="800000"/>
                </a:solidFill>
              </a:rPr>
              <a:t> or </a:t>
            </a:r>
            <a:r>
              <a:rPr lang="en-GB" sz="2200" dirty="0" err="1" smtClean="0">
                <a:solidFill>
                  <a:srgbClr val="800000"/>
                </a:solidFill>
              </a:rPr>
              <a:t>InSb</a:t>
            </a:r>
            <a:r>
              <a:rPr lang="en-GB" sz="2200" dirty="0" smtClean="0">
                <a:solidFill>
                  <a:srgbClr val="800000"/>
                </a:solidFill>
              </a:rPr>
              <a:t>) </a:t>
            </a:r>
          </a:p>
          <a:p>
            <a:pPr algn="ctr"/>
            <a:r>
              <a:rPr lang="en-GB" sz="2200" dirty="0" smtClean="0">
                <a:solidFill>
                  <a:srgbClr val="800000"/>
                </a:solidFill>
              </a:rPr>
              <a:t>have both </a:t>
            </a:r>
            <a:r>
              <a:rPr lang="en-GB" sz="2200" b="1" i="1" dirty="0" err="1" smtClean="0">
                <a:solidFill>
                  <a:srgbClr val="FF0000"/>
                </a:solidFill>
              </a:rPr>
              <a:t>cations</a:t>
            </a:r>
            <a:r>
              <a:rPr lang="en-GB" sz="2200" dirty="0" smtClean="0">
                <a:solidFill>
                  <a:srgbClr val="800000"/>
                </a:solidFill>
              </a:rPr>
              <a:t> and </a:t>
            </a:r>
            <a:r>
              <a:rPr lang="en-GB" sz="2200" b="1" i="1" dirty="0" smtClean="0">
                <a:solidFill>
                  <a:srgbClr val="0000FF"/>
                </a:solidFill>
              </a:rPr>
              <a:t>anions</a:t>
            </a:r>
            <a:r>
              <a:rPr lang="en-GB" sz="2200" dirty="0" smtClean="0">
                <a:solidFill>
                  <a:srgbClr val="800000"/>
                </a:solidFill>
              </a:rPr>
              <a:t> of similar size </a:t>
            </a:r>
            <a:r>
              <a:rPr lang="en-GB" sz="2200" dirty="0">
                <a:solidFill>
                  <a:srgbClr val="800000"/>
                </a:solidFill>
              </a:rPr>
              <a:t>and </a:t>
            </a:r>
            <a:r>
              <a:rPr lang="en-GB" sz="2200" dirty="0" smtClean="0">
                <a:solidFill>
                  <a:srgbClr val="800000"/>
                </a:solidFill>
              </a:rPr>
              <a:t>electronegativity </a:t>
            </a:r>
            <a:endParaRPr lang="en-GB" sz="2200" dirty="0">
              <a:solidFill>
                <a:srgbClr val="8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6202" y="-31577"/>
            <a:ext cx="60498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Significantly </a:t>
            </a:r>
            <a:r>
              <a:rPr lang="en-GB" sz="2800" b="1" dirty="0" err="1">
                <a:solidFill>
                  <a:schemeClr val="bg1"/>
                </a:solidFill>
              </a:rPr>
              <a:t>c</a:t>
            </a:r>
            <a:r>
              <a:rPr lang="en-GB" sz="2800" b="1" dirty="0" err="1" smtClean="0">
                <a:solidFill>
                  <a:schemeClr val="bg1"/>
                </a:solidFill>
              </a:rPr>
              <a:t>ation</a:t>
            </a:r>
            <a:r>
              <a:rPr lang="en-GB" sz="2800" b="1" dirty="0" smtClean="0">
                <a:solidFill>
                  <a:schemeClr val="bg1"/>
                </a:solidFill>
              </a:rPr>
              <a:t>-anion </a:t>
            </a:r>
            <a:r>
              <a:rPr lang="en-GB" sz="2800" b="1" dirty="0" err="1" smtClean="0">
                <a:solidFill>
                  <a:schemeClr val="bg1"/>
                </a:solidFill>
              </a:rPr>
              <a:t>mis</a:t>
            </a:r>
            <a:r>
              <a:rPr lang="en-GB" sz="2800" b="1" dirty="0" smtClean="0">
                <a:solidFill>
                  <a:schemeClr val="bg1"/>
                </a:solidFill>
              </a:rPr>
              <a:t>-</a:t>
            </a:r>
          </a:p>
          <a:p>
            <a:r>
              <a:rPr lang="en-GB" sz="2800" b="1" dirty="0" smtClean="0">
                <a:solidFill>
                  <a:schemeClr val="bg1"/>
                </a:solidFill>
              </a:rPr>
              <a:t>matched semiconductors (SCAMS)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F:\Chris Slides\HM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7" t="-2055" r="-1865" b="-2905"/>
          <a:stretch/>
        </p:blipFill>
        <p:spPr bwMode="auto">
          <a:xfrm>
            <a:off x="487017" y="1341783"/>
            <a:ext cx="8239540" cy="362778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Group 5"/>
          <p:cNvGrpSpPr/>
          <p:nvPr/>
        </p:nvGrpSpPr>
        <p:grpSpPr>
          <a:xfrm>
            <a:off x="2883564" y="1740564"/>
            <a:ext cx="4926970" cy="2048476"/>
            <a:chOff x="2883564" y="1740564"/>
            <a:chExt cx="4926970" cy="2048476"/>
          </a:xfrm>
        </p:grpSpPr>
        <p:sp>
          <p:nvSpPr>
            <p:cNvPr id="5" name="Oval 4"/>
            <p:cNvSpPr/>
            <p:nvPr/>
          </p:nvSpPr>
          <p:spPr>
            <a:xfrm>
              <a:off x="2883564" y="2996952"/>
              <a:ext cx="792088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018446" y="1740564"/>
              <a:ext cx="792088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1722" y="1651113"/>
            <a:ext cx="7774835" cy="2785999"/>
            <a:chOff x="951722" y="1651113"/>
            <a:chExt cx="7774835" cy="2785999"/>
          </a:xfrm>
        </p:grpSpPr>
        <p:grpSp>
          <p:nvGrpSpPr>
            <p:cNvPr id="7" name="Group 6"/>
            <p:cNvGrpSpPr/>
            <p:nvPr/>
          </p:nvGrpSpPr>
          <p:grpSpPr>
            <a:xfrm>
              <a:off x="951722" y="1651113"/>
              <a:ext cx="4988430" cy="2785999"/>
              <a:chOff x="951722" y="1651113"/>
              <a:chExt cx="4988430" cy="2785999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951722" y="1651113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148064" y="3645024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3883359" y="3392996"/>
              <a:ext cx="792088" cy="79208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7934469" y="1661762"/>
              <a:ext cx="792088" cy="79208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0080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368" y="2006262"/>
            <a:ext cx="5657563" cy="283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1817" y="4978725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 err="1"/>
              <a:t>ViGS</a:t>
            </a:r>
            <a:r>
              <a:rPr lang="en-GB" sz="1600" dirty="0"/>
              <a:t> derive from </a:t>
            </a:r>
            <a:r>
              <a:rPr lang="en-GB" sz="1600" dirty="0" smtClean="0"/>
              <a:t>entire bulk </a:t>
            </a:r>
            <a:r>
              <a:rPr lang="en-GB" sz="1600" dirty="0"/>
              <a:t>band structure → character changes from </a:t>
            </a:r>
            <a:r>
              <a:rPr lang="en-GB" sz="1600" dirty="0" smtClean="0">
                <a:solidFill>
                  <a:srgbClr val="FF0000"/>
                </a:solidFill>
              </a:rPr>
              <a:t>donor-like </a:t>
            </a:r>
            <a:r>
              <a:rPr lang="en-GB" sz="1600" dirty="0">
                <a:solidFill>
                  <a:srgbClr val="FF0000"/>
                </a:solidFill>
              </a:rPr>
              <a:t>close to VB </a:t>
            </a:r>
            <a:r>
              <a:rPr lang="en-GB" sz="1600" dirty="0"/>
              <a:t>to </a:t>
            </a:r>
            <a:r>
              <a:rPr lang="en-GB" sz="1600" dirty="0">
                <a:solidFill>
                  <a:srgbClr val="0000FF"/>
                </a:solidFill>
              </a:rPr>
              <a:t>acceptor-like close to </a:t>
            </a:r>
            <a:r>
              <a:rPr lang="en-GB" sz="1600" dirty="0" smtClean="0">
                <a:solidFill>
                  <a:srgbClr val="0000FF"/>
                </a:solidFill>
              </a:rPr>
              <a:t>CB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Energy </a:t>
            </a:r>
            <a:r>
              <a:rPr lang="en-GB" sz="1600" dirty="0"/>
              <a:t>at which </a:t>
            </a:r>
            <a:r>
              <a:rPr lang="en-GB" sz="1600" dirty="0" smtClean="0"/>
              <a:t>they </a:t>
            </a:r>
            <a:r>
              <a:rPr lang="en-GB" sz="1600" dirty="0"/>
              <a:t>have equal </a:t>
            </a:r>
            <a:r>
              <a:rPr lang="en-GB" sz="1600" dirty="0" smtClean="0"/>
              <a:t>probability of being donor</a:t>
            </a:r>
            <a:r>
              <a:rPr lang="en-GB" sz="1600" dirty="0"/>
              <a:t>- </a:t>
            </a:r>
            <a:r>
              <a:rPr lang="en-GB" sz="1600" dirty="0" smtClean="0"/>
              <a:t>like or acceptor</a:t>
            </a:r>
            <a:r>
              <a:rPr lang="en-GB" sz="1600" dirty="0"/>
              <a:t>-</a:t>
            </a:r>
            <a:r>
              <a:rPr lang="en-GB" sz="1600" dirty="0" smtClean="0"/>
              <a:t>like </a:t>
            </a:r>
            <a:r>
              <a:rPr lang="en-GB" sz="1600" dirty="0"/>
              <a:t>is the branch­ point </a:t>
            </a:r>
            <a:r>
              <a:rPr lang="en-GB" sz="1600" dirty="0" smtClean="0"/>
              <a:t>energy </a:t>
            </a:r>
            <a:r>
              <a:rPr lang="en-GB" sz="1600" dirty="0"/>
              <a:t>or the charge neutrality </a:t>
            </a:r>
            <a:r>
              <a:rPr lang="en-GB" sz="1600" dirty="0" smtClean="0"/>
              <a:t>level (CNL). 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51816" y="2099072"/>
            <a:ext cx="25240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Any </a:t>
            </a:r>
            <a:r>
              <a:rPr lang="en-GB" sz="1600" dirty="0"/>
              <a:t>break of the periodicity → complex </a:t>
            </a:r>
            <a:r>
              <a:rPr lang="en-GB" sz="1600" dirty="0" smtClean="0"/>
              <a:t>Bloch vectors are allowed </a:t>
            </a:r>
            <a:r>
              <a:rPr lang="en-GB" sz="1600" dirty="0"/>
              <a:t>in </a:t>
            </a:r>
            <a:r>
              <a:rPr lang="en-GB" sz="1600" dirty="0" smtClean="0"/>
              <a:t>band </a:t>
            </a:r>
            <a:r>
              <a:rPr lang="en-GB" sz="1600" dirty="0"/>
              <a:t>gap (</a:t>
            </a:r>
            <a:r>
              <a:rPr lang="en-GB" sz="1600" dirty="0" smtClean="0"/>
              <a:t>evanescent waves</a:t>
            </a:r>
            <a:r>
              <a:rPr lang="en-GB" sz="1600" dirty="0"/>
              <a:t>) </a:t>
            </a:r>
            <a:endParaRPr lang="en-GB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Localized virtual gap states (</a:t>
            </a:r>
            <a:r>
              <a:rPr lang="en-GB" sz="1600" dirty="0" err="1"/>
              <a:t>ViGS</a:t>
            </a:r>
            <a:r>
              <a:rPr lang="en-GB" sz="1600" dirty="0"/>
              <a:t>) result with wave vectors </a:t>
            </a:r>
            <a:endParaRPr lang="en-GB" sz="1600" dirty="0" smtClean="0"/>
          </a:p>
          <a:p>
            <a:r>
              <a:rPr lang="en-GB" sz="1600" i="1" dirty="0"/>
              <a:t> </a:t>
            </a:r>
            <a:r>
              <a:rPr lang="en-GB" sz="1600" i="1" dirty="0" smtClean="0"/>
              <a:t>     </a:t>
            </a:r>
            <a:r>
              <a:rPr lang="en-GB" i="1" dirty="0" err="1" smtClean="0"/>
              <a:t>k</a:t>
            </a:r>
            <a:r>
              <a:rPr lang="en-GB" i="1" baseline="-25000" dirty="0" err="1" smtClean="0"/>
              <a:t>SS</a:t>
            </a:r>
            <a:r>
              <a:rPr lang="en-GB" i="1" dirty="0" smtClean="0"/>
              <a:t> </a:t>
            </a:r>
            <a:r>
              <a:rPr lang="en-GB" i="1" dirty="0"/>
              <a:t>=</a:t>
            </a:r>
            <a:r>
              <a:rPr lang="en-GB" i="1" dirty="0">
                <a:latin typeface="Symbol" charset="2"/>
                <a:cs typeface="Symbol" charset="2"/>
              </a:rPr>
              <a:t> </a:t>
            </a:r>
            <a:r>
              <a:rPr lang="en-GB" i="1" dirty="0" smtClean="0">
                <a:latin typeface="Symbol" charset="2"/>
                <a:cs typeface="Symbol" charset="2"/>
              </a:rPr>
              <a:t>p </a:t>
            </a:r>
            <a:r>
              <a:rPr lang="en-GB" i="1" dirty="0" smtClean="0"/>
              <a:t>/a </a:t>
            </a:r>
            <a:r>
              <a:rPr lang="en-GB" i="1" dirty="0"/>
              <a:t>+</a:t>
            </a:r>
            <a:r>
              <a:rPr lang="en-GB" i="1" dirty="0" err="1"/>
              <a:t>iq</a:t>
            </a:r>
            <a:endParaRPr lang="en-US" i="1" baseline="-25000" dirty="0"/>
          </a:p>
          <a:p>
            <a:endParaRPr lang="en-GB" sz="1600" dirty="0"/>
          </a:p>
          <a:p>
            <a:pPr marL="285750" indent="-285750">
              <a:buFont typeface="Arial" pitchFamily="34" charset="0"/>
              <a:buChar char="•"/>
            </a:pP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51817" y="1340768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Electronic band structure derives from </a:t>
            </a:r>
            <a:r>
              <a:rPr lang="en-GB" sz="1600" dirty="0" smtClean="0"/>
              <a:t>solutions of the Schrödinger equation </a:t>
            </a:r>
            <a:r>
              <a:rPr lang="en-GB" sz="1600" dirty="0"/>
              <a:t>– for a periodic medium, </a:t>
            </a:r>
            <a:r>
              <a:rPr lang="en-GB" sz="1600" dirty="0" smtClean="0"/>
              <a:t>the solutions </a:t>
            </a:r>
            <a:r>
              <a:rPr lang="en-GB" sz="1600" dirty="0"/>
              <a:t>are Bloch </a:t>
            </a:r>
            <a:r>
              <a:rPr lang="en-GB" sz="1600" dirty="0" smtClean="0"/>
              <a:t>states.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195736" y="230167"/>
            <a:ext cx="44644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Virtual gap states and the CNL 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0" y="6419428"/>
            <a:ext cx="3766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800000"/>
                </a:solidFill>
              </a:rPr>
              <a:t>W. </a:t>
            </a:r>
            <a:r>
              <a:rPr lang="en-US" sz="1400" i="1" dirty="0" err="1" smtClean="0">
                <a:solidFill>
                  <a:srgbClr val="800000"/>
                </a:solidFill>
              </a:rPr>
              <a:t>Walukiewicz</a:t>
            </a:r>
            <a:r>
              <a:rPr lang="en-US" sz="1400" i="1" dirty="0" smtClean="0">
                <a:solidFill>
                  <a:srgbClr val="800000"/>
                </a:solidFill>
              </a:rPr>
              <a:t>, Appl. Phys. </a:t>
            </a:r>
            <a:r>
              <a:rPr lang="en-US" sz="1400" i="1" dirty="0" err="1" smtClean="0">
                <a:solidFill>
                  <a:srgbClr val="800000"/>
                </a:solidFill>
              </a:rPr>
              <a:t>Lett</a:t>
            </a:r>
            <a:r>
              <a:rPr lang="en-US" sz="1400" i="1" dirty="0" smtClean="0">
                <a:solidFill>
                  <a:srgbClr val="800000"/>
                </a:solidFill>
              </a:rPr>
              <a:t>. </a:t>
            </a:r>
            <a:r>
              <a:rPr lang="en-US" sz="1400" b="1" i="1" dirty="0">
                <a:solidFill>
                  <a:srgbClr val="800000"/>
                </a:solidFill>
              </a:rPr>
              <a:t>54</a:t>
            </a:r>
            <a:r>
              <a:rPr lang="en-US" sz="1400" i="1" dirty="0">
                <a:solidFill>
                  <a:srgbClr val="800000"/>
                </a:solidFill>
              </a:rPr>
              <a:t> (1989) 2094</a:t>
            </a:r>
            <a:r>
              <a:rPr lang="en-GB" sz="1400" i="1" dirty="0">
                <a:solidFill>
                  <a:srgbClr val="800000"/>
                </a:solidFill>
              </a:rPr>
              <a:t> </a:t>
            </a:r>
            <a:endParaRPr lang="en-US" sz="14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7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75" y="1292089"/>
            <a:ext cx="6707250" cy="3469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264"/>
          <p:cNvSpPr txBox="1">
            <a:spLocks/>
          </p:cNvSpPr>
          <p:nvPr/>
        </p:nvSpPr>
        <p:spPr>
          <a:xfrm>
            <a:off x="5148064" y="6446019"/>
            <a:ext cx="3353625" cy="3321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>
            <a:normAutofit fontScale="9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645"/>
              </a:spcBef>
              <a:spcAft>
                <a:spcPts val="195"/>
              </a:spcAft>
            </a:pPr>
            <a:r>
              <a:rPr lang="en-US" sz="1600" spc="-5" dirty="0" smtClean="0">
                <a:solidFill>
                  <a:srgbClr val="7F0000"/>
                </a:solidFill>
              </a:rPr>
              <a:t>J. </a:t>
            </a:r>
            <a:r>
              <a:rPr lang="en-US" sz="1600" spc="-5" dirty="0" err="1" smtClean="0">
                <a:solidFill>
                  <a:srgbClr val="7F0000"/>
                </a:solidFill>
              </a:rPr>
              <a:t>Tersoff</a:t>
            </a:r>
            <a:r>
              <a:rPr lang="en-US" sz="1600" spc="-5" dirty="0" smtClean="0">
                <a:solidFill>
                  <a:srgbClr val="7F0000"/>
                </a:solidFill>
              </a:rPr>
              <a:t>, Phys. Rev. B </a:t>
            </a:r>
            <a:r>
              <a:rPr lang="en-US" sz="1600" b="1" spc="-5" dirty="0" smtClean="0">
                <a:solidFill>
                  <a:srgbClr val="7F0000"/>
                </a:solidFill>
              </a:rPr>
              <a:t>32</a:t>
            </a:r>
            <a:r>
              <a:rPr lang="en-US" sz="1600" spc="-5" dirty="0" smtClean="0">
                <a:solidFill>
                  <a:srgbClr val="7F0000"/>
                </a:solidFill>
              </a:rPr>
              <a:t>, 6968 (1985) </a:t>
            </a:r>
            <a:endParaRPr lang="en-US" sz="1600" spc="-5" dirty="0">
              <a:solidFill>
                <a:srgbClr val="7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188640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Charge neutrality </a:t>
            </a:r>
            <a:r>
              <a:rPr lang="en-GB" sz="2800" b="1" dirty="0">
                <a:solidFill>
                  <a:schemeClr val="bg1"/>
                </a:solidFill>
              </a:rPr>
              <a:t>l</a:t>
            </a:r>
            <a:r>
              <a:rPr lang="en-GB" sz="2800" b="1" dirty="0" smtClean="0">
                <a:solidFill>
                  <a:schemeClr val="bg1"/>
                </a:solidFill>
              </a:rPr>
              <a:t>evel (CNL)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4869160"/>
            <a:ext cx="74888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Charge neutrality level can thought of as a mid-gap energy level across the BZ.</a:t>
            </a:r>
          </a:p>
          <a:p>
            <a:r>
              <a:rPr lang="en-US" dirty="0" err="1" smtClean="0"/>
              <a:t>InN</a:t>
            </a:r>
            <a:r>
              <a:rPr lang="en-US" dirty="0" smtClean="0"/>
              <a:t> band structure, showing CNL position in CB at the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– point and typical surface Fermi level (</a:t>
            </a:r>
            <a:r>
              <a:rPr lang="en-US" sz="2000" i="1" dirty="0" err="1" smtClean="0"/>
              <a:t>E</a:t>
            </a:r>
            <a:r>
              <a:rPr lang="en-US" sz="2000" i="1" baseline="-25000" dirty="0" err="1" smtClean="0"/>
              <a:t>pin</a:t>
            </a:r>
            <a:r>
              <a:rPr lang="en-US" dirty="0" smtClean="0"/>
              <a:t>) associated with the surface electron accumulation.   </a:t>
            </a:r>
            <a:r>
              <a:rPr lang="en-US" dirty="0" err="1" smtClean="0"/>
              <a:t>Tersoff’s</a:t>
            </a:r>
            <a:r>
              <a:rPr lang="en-US" dirty="0" smtClean="0"/>
              <a:t> method to approximate the position of the CNL:  </a:t>
            </a:r>
            <a:r>
              <a:rPr lang="en-US" sz="2000" i="1" dirty="0" smtClean="0"/>
              <a:t>E</a:t>
            </a:r>
            <a:r>
              <a:rPr lang="en-US" sz="2000" i="1" baseline="-25000" dirty="0" smtClean="0"/>
              <a:t>CNL</a:t>
            </a:r>
            <a:r>
              <a:rPr lang="en-US" sz="2000" i="1" dirty="0" smtClean="0"/>
              <a:t> = ½ [</a:t>
            </a:r>
            <a:r>
              <a:rPr lang="en-US" sz="2000" i="1" u="sng" dirty="0" smtClean="0"/>
              <a:t>E</a:t>
            </a:r>
            <a:r>
              <a:rPr lang="en-US" sz="2000" i="1" baseline="-25000" dirty="0" smtClean="0"/>
              <a:t>V</a:t>
            </a:r>
            <a:r>
              <a:rPr lang="en-US" sz="2000" i="1" dirty="0" smtClean="0"/>
              <a:t> + </a:t>
            </a:r>
            <a:r>
              <a:rPr lang="en-US" sz="2000" i="1" u="sng" dirty="0" smtClean="0"/>
              <a:t>E</a:t>
            </a:r>
            <a:r>
              <a:rPr lang="en-US" sz="2000" i="1" baseline="-25000" dirty="0" smtClean="0"/>
              <a:t>C</a:t>
            </a:r>
            <a:r>
              <a:rPr lang="en-US" sz="2000" i="1" dirty="0" smtClean="0"/>
              <a:t> ] </a:t>
            </a:r>
            <a:r>
              <a:rPr lang="en-US" dirty="0" smtClean="0"/>
              <a:t>where </a:t>
            </a:r>
            <a:r>
              <a:rPr lang="en-US" i="1" u="sng" dirty="0" smtClean="0"/>
              <a:t>E</a:t>
            </a:r>
            <a:r>
              <a:rPr lang="en-US" i="1" baseline="-25000" dirty="0" smtClean="0"/>
              <a:t>V</a:t>
            </a:r>
            <a:r>
              <a:rPr lang="en-US" i="1" dirty="0" smtClean="0"/>
              <a:t> = </a:t>
            </a:r>
            <a:r>
              <a:rPr lang="en-US" i="1" dirty="0" err="1" smtClean="0"/>
              <a:t>E</a:t>
            </a:r>
            <a:r>
              <a:rPr lang="en-US" i="1" baseline="-25000" dirty="0" err="1" smtClean="0"/>
              <a:t>v</a:t>
            </a:r>
            <a:r>
              <a:rPr lang="en-US" i="1" dirty="0" smtClean="0"/>
              <a:t> – 1/3 </a:t>
            </a:r>
            <a:r>
              <a:rPr lang="en-US" i="1" dirty="0" smtClean="0">
                <a:latin typeface="Symbol" charset="2"/>
                <a:cs typeface="Symbol" charset="2"/>
              </a:rPr>
              <a:t>D</a:t>
            </a:r>
            <a:r>
              <a:rPr lang="en-US" i="1" baseline="-25000" dirty="0" smtClean="0"/>
              <a:t>SO  </a:t>
            </a:r>
            <a:r>
              <a:rPr lang="en-US" i="1" dirty="0" smtClean="0"/>
              <a:t>and</a:t>
            </a:r>
            <a:r>
              <a:rPr lang="en-US" i="1" baseline="-25000" dirty="0" smtClean="0"/>
              <a:t> </a:t>
            </a:r>
            <a:r>
              <a:rPr lang="en-US" i="1" u="sng" dirty="0" smtClean="0"/>
              <a:t>E</a:t>
            </a:r>
            <a:r>
              <a:rPr lang="en-US" i="1" baseline="-25000" dirty="0" smtClean="0"/>
              <a:t>C  </a:t>
            </a:r>
            <a:r>
              <a:rPr lang="en-US" dirty="0" smtClean="0"/>
              <a:t>is the indirect band CBM.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2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1" y="1494076"/>
            <a:ext cx="3544435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EPS files for Oxides talk\Converted\In2O3_band_s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3" y="4232135"/>
            <a:ext cx="3540761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4076"/>
            <a:ext cx="3540762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5262" y="114275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CdO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259577" y="3861048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endParaRPr lang="en-GB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483323" y="112474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ZnO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716016" y="4221088"/>
            <a:ext cx="39604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Large size and electronegativity </a:t>
            </a:r>
            <a:r>
              <a:rPr lang="en-GB" dirty="0" smtClean="0"/>
              <a:t>mismatch </a:t>
            </a:r>
            <a:r>
              <a:rPr lang="en-GB" dirty="0"/>
              <a:t>→ low </a:t>
            </a:r>
            <a:r>
              <a:rPr lang="el-GR" dirty="0">
                <a:latin typeface="Palatino"/>
                <a:cs typeface="Palatino"/>
              </a:rPr>
              <a:t>Γ</a:t>
            </a:r>
            <a:r>
              <a:rPr lang="el-GR" dirty="0"/>
              <a:t>-</a:t>
            </a:r>
            <a:r>
              <a:rPr lang="en-GB" dirty="0"/>
              <a:t>point CBM </a:t>
            </a:r>
            <a:endParaRPr lang="en-GB" dirty="0" smtClean="0"/>
          </a:p>
          <a:p>
            <a:endParaRPr lang="en-GB" sz="800" dirty="0"/>
          </a:p>
          <a:p>
            <a:pPr lvl="1"/>
            <a:r>
              <a:rPr lang="en-GB" sz="1400" i="1" dirty="0" err="1">
                <a:solidFill>
                  <a:srgbClr val="800000"/>
                </a:solidFill>
              </a:rPr>
              <a:t>CdO</a:t>
            </a:r>
            <a:r>
              <a:rPr lang="en-GB" sz="1400" i="1" dirty="0">
                <a:solidFill>
                  <a:srgbClr val="800000"/>
                </a:solidFill>
              </a:rPr>
              <a:t> &amp; </a:t>
            </a:r>
            <a:r>
              <a:rPr lang="en-GB" sz="1400" i="1" dirty="0" err="1">
                <a:solidFill>
                  <a:srgbClr val="800000"/>
                </a:solidFill>
              </a:rPr>
              <a:t>ZnO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A. </a:t>
            </a:r>
            <a:r>
              <a:rPr lang="en-GB" sz="1400" i="1" dirty="0" err="1">
                <a:solidFill>
                  <a:srgbClr val="800000"/>
                </a:solidFill>
              </a:rPr>
              <a:t>Schleife</a:t>
            </a:r>
            <a:r>
              <a:rPr lang="en-GB" sz="1400" i="1" dirty="0">
                <a:solidFill>
                  <a:srgbClr val="800000"/>
                </a:solidFill>
              </a:rPr>
              <a:t> et al. Phys. Rev. B </a:t>
            </a:r>
            <a:r>
              <a:rPr lang="en-GB" sz="1400" b="1" i="1" dirty="0">
                <a:solidFill>
                  <a:srgbClr val="800000"/>
                </a:solidFill>
              </a:rPr>
              <a:t>73</a:t>
            </a:r>
            <a:r>
              <a:rPr lang="en-GB" sz="1400" i="1" dirty="0">
                <a:solidFill>
                  <a:srgbClr val="800000"/>
                </a:solidFill>
              </a:rPr>
              <a:t>, 245212 (2006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  <a:p>
            <a:pPr lvl="1"/>
            <a:r>
              <a:rPr lang="en-GB" sz="1400" i="1" dirty="0">
                <a:solidFill>
                  <a:srgbClr val="800000"/>
                </a:solidFill>
              </a:rPr>
              <a:t>In</a:t>
            </a:r>
            <a:r>
              <a:rPr lang="en-GB" sz="1400" i="1" baseline="-25000" dirty="0">
                <a:solidFill>
                  <a:srgbClr val="800000"/>
                </a:solidFill>
              </a:rPr>
              <a:t>2</a:t>
            </a:r>
            <a:r>
              <a:rPr lang="en-GB" sz="1400" i="1" dirty="0">
                <a:solidFill>
                  <a:srgbClr val="800000"/>
                </a:solidFill>
              </a:rPr>
              <a:t>O</a:t>
            </a:r>
            <a:r>
              <a:rPr lang="en-GB" sz="1400" i="1" baseline="-25000" dirty="0">
                <a:solidFill>
                  <a:srgbClr val="800000"/>
                </a:solidFill>
              </a:rPr>
              <a:t>3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F. Fuchs &amp; F. </a:t>
            </a:r>
            <a:r>
              <a:rPr lang="en-GB" sz="1400" i="1" dirty="0" err="1">
                <a:solidFill>
                  <a:srgbClr val="800000"/>
                </a:solidFill>
              </a:rPr>
              <a:t>Bechstedt</a:t>
            </a:r>
            <a:r>
              <a:rPr lang="en-GB" sz="1400" i="1" dirty="0">
                <a:solidFill>
                  <a:srgbClr val="800000"/>
                </a:solidFill>
              </a:rPr>
              <a:t>, Phys. Rev. B </a:t>
            </a:r>
            <a:r>
              <a:rPr lang="en-GB" sz="1400" b="1" i="1" dirty="0">
                <a:solidFill>
                  <a:srgbClr val="800000"/>
                </a:solidFill>
              </a:rPr>
              <a:t>77</a:t>
            </a:r>
            <a:r>
              <a:rPr lang="en-GB" sz="1400" i="1" dirty="0">
                <a:solidFill>
                  <a:srgbClr val="800000"/>
                </a:solidFill>
              </a:rPr>
              <a:t>, 155107 (2008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3580" y="158967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Comparing TCO band structures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5957283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1" dirty="0">
                <a:solidFill>
                  <a:srgbClr val="800000"/>
                </a:solidFill>
              </a:rPr>
              <a:t>I</a:t>
            </a:r>
            <a:r>
              <a:rPr lang="en-GB" b="1" i="1" dirty="0" smtClean="0">
                <a:solidFill>
                  <a:srgbClr val="800000"/>
                </a:solidFill>
              </a:rPr>
              <a:t>n </a:t>
            </a:r>
            <a:r>
              <a:rPr lang="en-GB" b="1" i="1" dirty="0">
                <a:solidFill>
                  <a:srgbClr val="800000"/>
                </a:solidFill>
              </a:rPr>
              <a:t>all </a:t>
            </a:r>
            <a:r>
              <a:rPr lang="en-GB" b="1" i="1" dirty="0" smtClean="0">
                <a:solidFill>
                  <a:srgbClr val="800000"/>
                </a:solidFill>
              </a:rPr>
              <a:t>these </a:t>
            </a:r>
            <a:r>
              <a:rPr lang="en-GB" b="1" i="1" dirty="0">
                <a:solidFill>
                  <a:srgbClr val="800000"/>
                </a:solidFill>
              </a:rPr>
              <a:t>cases the </a:t>
            </a:r>
            <a:r>
              <a:rPr lang="en-GB" b="1" i="1" dirty="0" smtClean="0">
                <a:solidFill>
                  <a:srgbClr val="800000"/>
                </a:solidFill>
              </a:rPr>
              <a:t>CBM lies </a:t>
            </a:r>
            <a:r>
              <a:rPr lang="en-GB" b="1" i="1" u="sng" dirty="0" smtClean="0">
                <a:solidFill>
                  <a:srgbClr val="800000"/>
                </a:solidFill>
              </a:rPr>
              <a:t>below</a:t>
            </a:r>
            <a:r>
              <a:rPr lang="en-GB" b="1" i="1" dirty="0" smtClean="0">
                <a:solidFill>
                  <a:srgbClr val="800000"/>
                </a:solidFill>
              </a:rPr>
              <a:t> </a:t>
            </a:r>
            <a:r>
              <a:rPr lang="en-GB" b="1" i="1" dirty="0">
                <a:solidFill>
                  <a:srgbClr val="800000"/>
                </a:solidFill>
              </a:rPr>
              <a:t>the CNL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743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1"/>
          <a:stretch/>
        </p:blipFill>
        <p:spPr bwMode="auto">
          <a:xfrm>
            <a:off x="539552" y="1290839"/>
            <a:ext cx="3643218" cy="514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286"/>
          <p:cNvSpPr txBox="1">
            <a:spLocks/>
          </p:cNvSpPr>
          <p:nvPr/>
        </p:nvSpPr>
        <p:spPr>
          <a:xfrm>
            <a:off x="4503045" y="1556792"/>
            <a:ext cx="4176836" cy="46805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2705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00" spc="-5" dirty="0">
                <a:solidFill>
                  <a:srgbClr val="232F3B"/>
                </a:solidFill>
              </a:rPr>
              <a:t>CNL expected to dictate charge state for native defects, hydrogen</a:t>
            </a:r>
            <a:r>
              <a:rPr lang="en-US" sz="1800" spc="-5" dirty="0" smtClean="0">
                <a:solidFill>
                  <a:srgbClr val="232F3B"/>
                </a:solidFill>
              </a:rPr>
              <a:t>, </a:t>
            </a:r>
            <a:r>
              <a:rPr lang="en-US" sz="1800" spc="-5" dirty="0">
                <a:solidFill>
                  <a:srgbClr val="232F3B"/>
                </a:solidFill>
              </a:rPr>
              <a:t>and surface states </a:t>
            </a:r>
          </a:p>
          <a:p>
            <a:pPr lvl="1">
              <a:lnSpc>
                <a:spcPts val="2200"/>
              </a:lnSpc>
            </a:pPr>
            <a:r>
              <a:rPr lang="en-US" sz="1600" i="1" spc="-5" dirty="0">
                <a:solidFill>
                  <a:srgbClr val="C00000"/>
                </a:solidFill>
              </a:rPr>
              <a:t>P</a:t>
            </a:r>
            <a:r>
              <a:rPr lang="en-US" sz="1600" i="1" spc="-5" dirty="0">
                <a:solidFill>
                  <a:srgbClr val="800000"/>
                </a:solidFill>
              </a:rPr>
              <a:t>. D. C. King, T. D. Veal, C.F. McConville et </a:t>
            </a:r>
            <a:r>
              <a:rPr lang="en-US" sz="1600" i="1" spc="-5" dirty="0" smtClean="0">
                <a:solidFill>
                  <a:srgbClr val="800000"/>
                </a:solidFill>
              </a:rPr>
              <a:t>al.</a:t>
            </a:r>
          </a:p>
          <a:p>
            <a:pPr lvl="1">
              <a:lnSpc>
                <a:spcPts val="2200"/>
              </a:lnSpc>
            </a:pPr>
            <a:r>
              <a:rPr lang="en-US" sz="1600" i="1" spc="-5" dirty="0" smtClean="0">
                <a:solidFill>
                  <a:srgbClr val="800000"/>
                </a:solidFill>
              </a:rPr>
              <a:t>Phys</a:t>
            </a:r>
            <a:r>
              <a:rPr lang="en-US" sz="1600" i="1" spc="-5" dirty="0">
                <a:solidFill>
                  <a:srgbClr val="800000"/>
                </a:solidFill>
              </a:rPr>
              <a:t>. Rev. B </a:t>
            </a:r>
            <a:r>
              <a:rPr lang="en-US" sz="1600" b="1" i="1" spc="-5" dirty="0">
                <a:solidFill>
                  <a:srgbClr val="800000"/>
                </a:solidFill>
              </a:rPr>
              <a:t>79</a:t>
            </a:r>
            <a:r>
              <a:rPr lang="en-US" sz="1600" i="1" spc="-5" dirty="0">
                <a:solidFill>
                  <a:srgbClr val="800000"/>
                </a:solidFill>
              </a:rPr>
              <a:t>, 035203 (2009) </a:t>
            </a:r>
            <a:endParaRPr lang="en-US" sz="1600" i="1" spc="-5" dirty="0" smtClean="0">
              <a:solidFill>
                <a:srgbClr val="800000"/>
              </a:solidFill>
            </a:endParaRPr>
          </a:p>
          <a:p>
            <a:pPr lvl="1">
              <a:lnSpc>
                <a:spcPts val="2200"/>
              </a:lnSpc>
            </a:pPr>
            <a:endParaRPr lang="en-US" spc="-5" dirty="0">
              <a:solidFill>
                <a:srgbClr val="C00000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00" spc="-5" dirty="0" smtClean="0">
                <a:solidFill>
                  <a:srgbClr val="232F3B"/>
                </a:solidFill>
              </a:rPr>
              <a:t>If the CNL lies above </a:t>
            </a:r>
            <a:r>
              <a:rPr lang="en-US" sz="1800" spc="-5" dirty="0">
                <a:solidFill>
                  <a:srgbClr val="232F3B"/>
                </a:solidFill>
              </a:rPr>
              <a:t>CBM in SCAMS → native defects, hydrogen and surface states should be donors even in n-type material  </a:t>
            </a:r>
            <a:endParaRPr lang="en-US" sz="1800" spc="-5" dirty="0" smtClean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endParaRPr lang="en-US" sz="1800" spc="-5" dirty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00" spc="-5" dirty="0" smtClean="0">
                <a:solidFill>
                  <a:srgbClr val="232F3B"/>
                </a:solidFill>
              </a:rPr>
              <a:t>Hence </a:t>
            </a:r>
            <a:r>
              <a:rPr lang="en-US" sz="1800" spc="-5" dirty="0">
                <a:solidFill>
                  <a:srgbClr val="232F3B"/>
                </a:solidFill>
              </a:rPr>
              <a:t>CNL </a:t>
            </a:r>
            <a:r>
              <a:rPr lang="en-US" sz="1800" b="1" i="1" u="sng" spc="-5" dirty="0">
                <a:solidFill>
                  <a:srgbClr val="800000"/>
                </a:solidFill>
              </a:rPr>
              <a:t>above</a:t>
            </a:r>
            <a:r>
              <a:rPr lang="en-US" sz="1800" spc="-5" dirty="0">
                <a:solidFill>
                  <a:srgbClr val="232F3B"/>
                </a:solidFill>
              </a:rPr>
              <a:t> the CBM leads to electron </a:t>
            </a:r>
            <a:r>
              <a:rPr lang="en-US" sz="1800" spc="-5" dirty="0" smtClean="0">
                <a:solidFill>
                  <a:srgbClr val="232F3B"/>
                </a:solidFill>
              </a:rPr>
              <a:t>accumulation</a:t>
            </a: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endParaRPr lang="en-US" sz="1800" spc="-5" dirty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00" spc="-5" dirty="0">
                <a:solidFill>
                  <a:srgbClr val="232F3B"/>
                </a:solidFill>
              </a:rPr>
              <a:t>Important implications for both </a:t>
            </a:r>
            <a:r>
              <a:rPr lang="en-US" sz="1800" spc="-5" dirty="0" smtClean="0">
                <a:solidFill>
                  <a:srgbClr val="232F3B"/>
                </a:solidFill>
              </a:rPr>
              <a:t>the conductivity </a:t>
            </a:r>
            <a:r>
              <a:rPr lang="en-US" sz="1800" spc="-5" dirty="0">
                <a:solidFill>
                  <a:srgbClr val="232F3B"/>
                </a:solidFill>
              </a:rPr>
              <a:t>and </a:t>
            </a:r>
            <a:r>
              <a:rPr lang="en-US" sz="1800" spc="-5" dirty="0" smtClean="0">
                <a:solidFill>
                  <a:srgbClr val="232F3B"/>
                </a:solidFill>
              </a:rPr>
              <a:t>the </a:t>
            </a:r>
            <a:r>
              <a:rPr lang="en-US" sz="1800" spc="-5" dirty="0" err="1" smtClean="0">
                <a:solidFill>
                  <a:srgbClr val="232F3B"/>
                </a:solidFill>
              </a:rPr>
              <a:t>dopability</a:t>
            </a:r>
            <a:r>
              <a:rPr lang="en-US" sz="1800" spc="-5" dirty="0" smtClean="0">
                <a:solidFill>
                  <a:srgbClr val="232F3B"/>
                </a:solidFill>
              </a:rPr>
              <a:t> of materials.</a:t>
            </a:r>
            <a:endParaRPr lang="en-US" sz="1800" spc="-5" dirty="0">
              <a:solidFill>
                <a:srgbClr val="232F3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6872" y="189528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Implications of CNL in SCAMS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0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EPS files for Oxides talk\Converted\lineup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5616624" cy="3776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5616" y="5085184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CNL always lies above </a:t>
            </a:r>
            <a:r>
              <a:rPr lang="en-GB" dirty="0" smtClean="0"/>
              <a:t>the CBM </a:t>
            </a:r>
            <a:r>
              <a:rPr lang="en-GB" dirty="0"/>
              <a:t>in SCAMS  →  </a:t>
            </a:r>
            <a:r>
              <a:rPr lang="en-GB" dirty="0" smtClean="0"/>
              <a:t>electron accumulation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CNL position </a:t>
            </a:r>
            <a:r>
              <a:rPr lang="en-GB" dirty="0"/>
              <a:t>relative to band </a:t>
            </a:r>
            <a:r>
              <a:rPr lang="en-GB" dirty="0" smtClean="0"/>
              <a:t>edges</a:t>
            </a:r>
            <a:r>
              <a:rPr lang="en-GB" dirty="0"/>
              <a:t> </a:t>
            </a:r>
            <a:r>
              <a:rPr lang="en-GB" smtClean="0"/>
              <a:t>dominates the electronic </a:t>
            </a:r>
            <a:r>
              <a:rPr lang="en-GB" dirty="0" smtClean="0"/>
              <a:t>properties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Unifying energy level for native defects, hydrogen and surface states 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</a:t>
            </a:r>
            <a:r>
              <a:rPr lang="en-GB" dirty="0" smtClean="0"/>
              <a:t>haracter </a:t>
            </a:r>
            <a:r>
              <a:rPr lang="en-GB" dirty="0"/>
              <a:t>changes from donor-like close to VB to acceptor-like close to </a:t>
            </a:r>
            <a:r>
              <a:rPr lang="en-GB" dirty="0" smtClean="0"/>
              <a:t>CB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Powerful predictive </a:t>
            </a:r>
            <a:r>
              <a:rPr lang="en-GB" dirty="0" smtClean="0"/>
              <a:t>tool of conductivity and </a:t>
            </a:r>
            <a:r>
              <a:rPr lang="en-GB" dirty="0" err="1" smtClean="0"/>
              <a:t>dopability</a:t>
            </a:r>
            <a:r>
              <a:rPr lang="en-GB" dirty="0" smtClean="0"/>
              <a:t> for </a:t>
            </a:r>
            <a:r>
              <a:rPr lang="en-GB" dirty="0"/>
              <a:t>other materials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116632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smtClean="0">
                <a:solidFill>
                  <a:schemeClr val="bg1"/>
                </a:solidFill>
              </a:rPr>
              <a:t>Experimental band </a:t>
            </a:r>
            <a:r>
              <a:rPr lang="en-GB" sz="2800" b="1" dirty="0" smtClean="0">
                <a:solidFill>
                  <a:schemeClr val="bg1"/>
                </a:solidFill>
              </a:rPr>
              <a:t>line-ups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EPS files for Oxides talk\Converted\XPS_sche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" t="-100" r="50000"/>
          <a:stretch/>
        </p:blipFill>
        <p:spPr bwMode="auto">
          <a:xfrm>
            <a:off x="5220072" y="1319793"/>
            <a:ext cx="3578761" cy="4278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23835"/>
            <a:ext cx="4154700" cy="3103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07"/>
          <p:cNvSpPr txBox="1">
            <a:spLocks/>
          </p:cNvSpPr>
          <p:nvPr/>
        </p:nvSpPr>
        <p:spPr>
          <a:xfrm>
            <a:off x="210922" y="4653136"/>
            <a:ext cx="4202370" cy="1990394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spc="15" dirty="0" smtClean="0">
                <a:solidFill>
                  <a:srgbClr val="232F3B"/>
                </a:solidFill>
              </a:rPr>
              <a:t>Core levels give information on </a:t>
            </a:r>
            <a:r>
              <a:rPr lang="en-US" sz="2000" dirty="0" smtClean="0">
                <a:solidFill>
                  <a:srgbClr val="232F3B"/>
                </a:solidFill>
              </a:rPr>
              <a:t>surface termination </a:t>
            </a:r>
            <a:r>
              <a:rPr lang="en-US" sz="2000" smtClean="0">
                <a:solidFill>
                  <a:srgbClr val="232F3B"/>
                </a:solidFill>
              </a:rPr>
              <a:t>/ contamination</a:t>
            </a: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endParaRPr lang="en-US" sz="2000" dirty="0" smtClean="0">
              <a:solidFill>
                <a:srgbClr val="232F3B"/>
              </a:solidFill>
            </a:endParaRP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232F3B"/>
                </a:solidFill>
              </a:rPr>
              <a:t>Surface electronic structure from </a:t>
            </a:r>
            <a:r>
              <a:rPr lang="en-US" sz="2000" spc="-20" dirty="0">
                <a:solidFill>
                  <a:srgbClr val="232F3B"/>
                </a:solidFill>
              </a:rPr>
              <a:t>angle­ resolved photoemission (ARPES) m</a:t>
            </a:r>
            <a:r>
              <a:rPr lang="en-US" sz="2000" spc="-5" dirty="0">
                <a:solidFill>
                  <a:srgbClr val="232F3B"/>
                </a:solidFill>
              </a:rPr>
              <a:t>easurements to </a:t>
            </a:r>
            <a:r>
              <a:rPr lang="en-US" sz="2000" spc="-5" dirty="0" smtClean="0">
                <a:solidFill>
                  <a:srgbClr val="232F3B"/>
                </a:solidFill>
              </a:rPr>
              <a:t>determine  </a:t>
            </a:r>
            <a:r>
              <a:rPr lang="en-US" sz="2000" b="1" i="1" spc="-5" dirty="0" smtClean="0">
                <a:solidFill>
                  <a:srgbClr val="232F3B"/>
                </a:solidFill>
              </a:rPr>
              <a:t>E</a:t>
            </a:r>
            <a:r>
              <a:rPr lang="en-US" sz="2000" i="1" spc="-5" dirty="0">
                <a:solidFill>
                  <a:srgbClr val="232F3B"/>
                </a:solidFill>
              </a:rPr>
              <a:t> </a:t>
            </a:r>
            <a:r>
              <a:rPr lang="en-US" sz="2000" i="1" spc="-5" dirty="0" smtClean="0">
                <a:solidFill>
                  <a:srgbClr val="232F3B"/>
                </a:solidFill>
              </a:rPr>
              <a:t>vs. </a:t>
            </a:r>
            <a:r>
              <a:rPr lang="en-US" sz="2000" b="1" i="1" spc="-5" dirty="0" smtClean="0">
                <a:solidFill>
                  <a:srgbClr val="232F3B"/>
                </a:solidFill>
              </a:rPr>
              <a:t>k</a:t>
            </a:r>
            <a:r>
              <a:rPr lang="en-US" sz="2000" i="1" spc="-5" dirty="0" smtClean="0">
                <a:solidFill>
                  <a:srgbClr val="232F3B"/>
                </a:solidFill>
              </a:rPr>
              <a:t> </a:t>
            </a:r>
            <a:endParaRPr lang="en-US" sz="2000" i="1" spc="-5" dirty="0">
              <a:solidFill>
                <a:srgbClr val="232F3B"/>
              </a:solidFill>
            </a:endParaRP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endParaRPr lang="en-US" sz="1850" dirty="0">
              <a:solidFill>
                <a:srgbClr val="232F3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188640"/>
            <a:ext cx="54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X-ray photoelectron </a:t>
            </a:r>
            <a:r>
              <a:rPr lang="en-GB" sz="2600" b="1" dirty="0">
                <a:solidFill>
                  <a:schemeClr val="bg1"/>
                </a:solidFill>
              </a:rPr>
              <a:t>s</a:t>
            </a:r>
            <a:r>
              <a:rPr lang="en-GB" sz="2600" b="1" dirty="0" smtClean="0">
                <a:solidFill>
                  <a:schemeClr val="bg1"/>
                </a:solidFill>
              </a:rPr>
              <a:t>pectroscopy </a:t>
            </a:r>
            <a:endParaRPr lang="en-GB" sz="26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190" y="3731889"/>
            <a:ext cx="3528392" cy="291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28384" y="4077072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0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51720" y="-10369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SR-Angle </a:t>
            </a:r>
            <a:r>
              <a:rPr lang="en-GB" sz="2400" b="1" dirty="0">
                <a:solidFill>
                  <a:schemeClr val="bg1"/>
                </a:solidFill>
              </a:rPr>
              <a:t>r</a:t>
            </a:r>
            <a:r>
              <a:rPr lang="en-GB" sz="2400" b="1" dirty="0" smtClean="0">
                <a:solidFill>
                  <a:schemeClr val="bg1"/>
                </a:solidFill>
              </a:rPr>
              <a:t>esolved </a:t>
            </a:r>
            <a:r>
              <a:rPr lang="en-GB" sz="2400" b="1" dirty="0">
                <a:solidFill>
                  <a:schemeClr val="bg1"/>
                </a:solidFill>
              </a:rPr>
              <a:t>p</a:t>
            </a:r>
            <a:r>
              <a:rPr lang="en-GB" sz="2400" b="1" dirty="0" smtClean="0">
                <a:solidFill>
                  <a:schemeClr val="bg1"/>
                </a:solidFill>
              </a:rPr>
              <a:t>hotoemission </a:t>
            </a:r>
            <a:r>
              <a:rPr lang="en-GB" sz="2400" b="1" dirty="0">
                <a:solidFill>
                  <a:schemeClr val="bg1"/>
                </a:solidFill>
              </a:rPr>
              <a:t>s</a:t>
            </a:r>
            <a:r>
              <a:rPr lang="en-GB" sz="2400" b="1" dirty="0" smtClean="0">
                <a:solidFill>
                  <a:schemeClr val="bg1"/>
                </a:solidFill>
              </a:rPr>
              <a:t>pectroscopy (ARPES)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52" y="4365104"/>
            <a:ext cx="3553654" cy="2176296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Group 11"/>
          <p:cNvGrpSpPr/>
          <p:nvPr/>
        </p:nvGrpSpPr>
        <p:grpSpPr>
          <a:xfrm>
            <a:off x="539552" y="1340768"/>
            <a:ext cx="8172754" cy="2908817"/>
            <a:chOff x="539552" y="1340768"/>
            <a:chExt cx="8172754" cy="2908817"/>
          </a:xfrm>
        </p:grpSpPr>
        <p:pic>
          <p:nvPicPr>
            <p:cNvPr id="2" name="Picture 2" descr="F:\EPS files for Oxides talk\Converted\SychrotonARPE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340768"/>
              <a:ext cx="8172754" cy="290881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699792" y="1412776"/>
              <a:ext cx="1368152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353090"/>
              </p:ext>
            </p:extLst>
          </p:nvPr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" name="Equation" r:id="rId5" imgW="127000" imgH="177800" progId="Equation.3">
                  <p:embed/>
                </p:oleObj>
              </mc:Choice>
              <mc:Fallback>
                <p:oleObj name="Equation" r:id="rId5" imgW="127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022388"/>
              </p:ext>
            </p:extLst>
          </p:nvPr>
        </p:nvGraphicFramePr>
        <p:xfrm>
          <a:off x="655024" y="4407439"/>
          <a:ext cx="4315439" cy="2269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Document" r:id="rId7" imgW="5270500" imgH="2768600" progId="Word.Document.12">
                  <p:embed/>
                </p:oleObj>
              </mc:Choice>
              <mc:Fallback>
                <p:oleObj name="Document" r:id="rId7" imgW="5270500" imgH="2768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5024" y="4407439"/>
                        <a:ext cx="4315439" cy="2269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999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EPS files for Oxides talk\Converted\SA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29000"/>
            <a:ext cx="2757452" cy="27363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EPS files for Oxides talk\Converted\In2O3_s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84984"/>
            <a:ext cx="5001414" cy="2880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EPS files for Oxides talk\Converted\HRTE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343" y="1772816"/>
            <a:ext cx="2641438" cy="14450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7544" y="1350917"/>
            <a:ext cx="576064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i="1" dirty="0">
                <a:solidFill>
                  <a:prstClr val="black"/>
                </a:solidFill>
              </a:rPr>
              <a:t>bcc</a:t>
            </a:r>
            <a:r>
              <a:rPr lang="en-GB" dirty="0">
                <a:solidFill>
                  <a:prstClr val="black"/>
                </a:solidFill>
              </a:rPr>
              <a:t>–In</a:t>
            </a:r>
            <a:r>
              <a:rPr lang="en-GB" baseline="-25000" dirty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O</a:t>
            </a:r>
            <a:r>
              <a:rPr lang="en-GB" baseline="-25000" dirty="0">
                <a:solidFill>
                  <a:prstClr val="black"/>
                </a:solidFill>
              </a:rPr>
              <a:t>3</a:t>
            </a:r>
            <a:r>
              <a:rPr lang="en-GB" dirty="0">
                <a:solidFill>
                  <a:prstClr val="black"/>
                </a:solidFill>
              </a:rPr>
              <a:t>(100) and (111) films grown </a:t>
            </a:r>
            <a:r>
              <a:rPr lang="en-GB" dirty="0" smtClean="0">
                <a:solidFill>
                  <a:prstClr val="black"/>
                </a:solidFill>
              </a:rPr>
              <a:t>on YSZ </a:t>
            </a:r>
            <a:r>
              <a:rPr lang="en-GB" dirty="0">
                <a:solidFill>
                  <a:prstClr val="black"/>
                </a:solidFill>
              </a:rPr>
              <a:t>substrates by PAMBE at 650°C. </a:t>
            </a:r>
            <a:r>
              <a:rPr lang="en-GB" dirty="0" smtClean="0">
                <a:solidFill>
                  <a:prstClr val="black"/>
                </a:solidFill>
              </a:rPr>
              <a:t>The </a:t>
            </a:r>
            <a:r>
              <a:rPr lang="en-GB" i="1" dirty="0" smtClean="0">
                <a:solidFill>
                  <a:prstClr val="black"/>
                </a:solidFill>
              </a:rPr>
              <a:t>bcc</a:t>
            </a:r>
            <a:r>
              <a:rPr lang="en-GB" dirty="0">
                <a:solidFill>
                  <a:prstClr val="black"/>
                </a:solidFill>
              </a:rPr>
              <a:t>-</a:t>
            </a:r>
            <a:r>
              <a:rPr lang="en-GB" dirty="0" smtClean="0">
                <a:solidFill>
                  <a:prstClr val="black"/>
                </a:solidFill>
              </a:rPr>
              <a:t>(111</a:t>
            </a:r>
            <a:r>
              <a:rPr lang="en-GB" dirty="0">
                <a:solidFill>
                  <a:prstClr val="black"/>
                </a:solidFill>
              </a:rPr>
              <a:t>) and </a:t>
            </a:r>
            <a:r>
              <a:rPr lang="en-GB" i="1" dirty="0" err="1">
                <a:solidFill>
                  <a:prstClr val="black"/>
                </a:solidFill>
              </a:rPr>
              <a:t>rh</a:t>
            </a:r>
            <a:r>
              <a:rPr lang="en-GB" dirty="0">
                <a:solidFill>
                  <a:prstClr val="black"/>
                </a:solidFill>
              </a:rPr>
              <a:t>–(0001) films </a:t>
            </a:r>
            <a:r>
              <a:rPr lang="en-GB" dirty="0" smtClean="0">
                <a:solidFill>
                  <a:prstClr val="black"/>
                </a:solidFill>
              </a:rPr>
              <a:t>are grown </a:t>
            </a:r>
            <a:r>
              <a:rPr lang="en-GB" dirty="0">
                <a:solidFill>
                  <a:prstClr val="black"/>
                </a:solidFill>
              </a:rPr>
              <a:t>on </a:t>
            </a:r>
            <a:r>
              <a:rPr lang="en-GB" dirty="0" smtClean="0">
                <a:solidFill>
                  <a:prstClr val="black"/>
                </a:solidFill>
              </a:rPr>
              <a:t>sapphire by </a:t>
            </a:r>
            <a:r>
              <a:rPr lang="en-GB" dirty="0">
                <a:solidFill>
                  <a:prstClr val="black"/>
                </a:solidFill>
              </a:rPr>
              <a:t>MOCVD at 400–600°C </a:t>
            </a:r>
            <a:endParaRPr lang="en-GB" dirty="0" smtClean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800" dirty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HRTEM and SAED confirm crystal </a:t>
            </a:r>
            <a:r>
              <a:rPr lang="en-GB" dirty="0" smtClean="0">
                <a:solidFill>
                  <a:prstClr val="black"/>
                </a:solidFill>
              </a:rPr>
              <a:t>structure</a:t>
            </a:r>
            <a:r>
              <a:rPr lang="en-GB" dirty="0">
                <a:solidFill>
                  <a:prstClr val="black"/>
                </a:solidFill>
              </a:rPr>
              <a:t>, good epitaxial matching of </a:t>
            </a:r>
            <a:r>
              <a:rPr lang="en-GB" dirty="0" err="1">
                <a:solidFill>
                  <a:prstClr val="black"/>
                </a:solidFill>
              </a:rPr>
              <a:t>epilayer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with </a:t>
            </a:r>
            <a:r>
              <a:rPr lang="en-GB" dirty="0">
                <a:solidFill>
                  <a:prstClr val="black"/>
                </a:solidFill>
              </a:rPr>
              <a:t>substrate and excellent crystalline </a:t>
            </a:r>
            <a:r>
              <a:rPr lang="en-GB" dirty="0" smtClean="0">
                <a:solidFill>
                  <a:prstClr val="black"/>
                </a:solidFill>
              </a:rPr>
              <a:t>order </a:t>
            </a:r>
            <a:r>
              <a:rPr lang="en-GB" dirty="0">
                <a:solidFill>
                  <a:prstClr val="black"/>
                </a:solidFill>
              </a:rPr>
              <a:t>up to surface </a:t>
            </a:r>
          </a:p>
        </p:txBody>
      </p:sp>
      <p:sp>
        <p:nvSpPr>
          <p:cNvPr id="6" name="Text Placeholder 354"/>
          <p:cNvSpPr txBox="1">
            <a:spLocks/>
          </p:cNvSpPr>
          <p:nvPr/>
        </p:nvSpPr>
        <p:spPr>
          <a:xfrm>
            <a:off x="899592" y="6309320"/>
            <a:ext cx="4699000" cy="3768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137160">
              <a:lnSpc>
                <a:spcPts val="1500"/>
              </a:lnSpc>
              <a:spcBef>
                <a:spcPts val="1085"/>
              </a:spcBef>
            </a:pPr>
            <a:r>
              <a:rPr lang="en-US" sz="1400" i="1" dirty="0" smtClean="0">
                <a:solidFill>
                  <a:srgbClr val="7F0000"/>
                </a:solidFill>
              </a:rPr>
              <a:t>A. </a:t>
            </a:r>
            <a:r>
              <a:rPr lang="en-US" sz="1400" i="1" dirty="0" err="1" smtClean="0">
                <a:solidFill>
                  <a:srgbClr val="7F0000"/>
                </a:solidFill>
              </a:rPr>
              <a:t>Bourlange</a:t>
            </a:r>
            <a:r>
              <a:rPr lang="en-US" sz="1400" i="1" dirty="0" smtClean="0">
                <a:solidFill>
                  <a:srgbClr val="7F0000"/>
                </a:solidFill>
              </a:rPr>
              <a:t> et al., Appl. Phys. </a:t>
            </a:r>
            <a:r>
              <a:rPr lang="en-US" sz="1400" i="1" dirty="0" err="1" smtClean="0">
                <a:solidFill>
                  <a:srgbClr val="7F0000"/>
                </a:solidFill>
              </a:rPr>
              <a:t>Lett</a:t>
            </a:r>
            <a:r>
              <a:rPr lang="en-US" sz="1400" i="1" dirty="0" smtClean="0">
                <a:solidFill>
                  <a:srgbClr val="7F0000"/>
                </a:solidFill>
              </a:rPr>
              <a:t>. </a:t>
            </a:r>
            <a:r>
              <a:rPr lang="en-US" sz="1400" b="1" i="1" dirty="0" smtClean="0">
                <a:solidFill>
                  <a:srgbClr val="7F0000"/>
                </a:solidFill>
              </a:rPr>
              <a:t>92</a:t>
            </a:r>
            <a:r>
              <a:rPr lang="en-US" sz="1400" i="1" dirty="0" smtClean="0">
                <a:solidFill>
                  <a:srgbClr val="7F0000"/>
                </a:solidFill>
              </a:rPr>
              <a:t>, 092117 (2008)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22663" y="-15908"/>
            <a:ext cx="50401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prstClr val="white"/>
                </a:solidFill>
              </a:rPr>
              <a:t>Growth of high quality epitaxial In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600" b="1" dirty="0" smtClean="0">
                <a:solidFill>
                  <a:prstClr val="white"/>
                </a:solidFill>
              </a:rPr>
              <a:t>O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600" b="1" dirty="0" smtClean="0">
                <a:solidFill>
                  <a:prstClr val="white"/>
                </a:solidFill>
              </a:rPr>
              <a:t> </a:t>
            </a:r>
            <a:endParaRPr lang="en-GB" sz="2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jpg"/>
          <p:cNvPicPr/>
          <p:nvPr/>
        </p:nvPicPr>
        <p:blipFill rotWithShape="1">
          <a:blip r:embed="rId2"/>
          <a:srcRect l="20615" b="37879"/>
          <a:stretch/>
        </p:blipFill>
        <p:spPr>
          <a:xfrm>
            <a:off x="1547664" y="1412776"/>
            <a:ext cx="6543313" cy="31683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5616" y="4887463"/>
            <a:ext cx="7268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In</a:t>
            </a:r>
            <a:r>
              <a:rPr lang="en-GB" baseline="-25000" dirty="0">
                <a:solidFill>
                  <a:prstClr val="black"/>
                </a:solidFill>
              </a:rPr>
              <a:t>2</a:t>
            </a:r>
            <a:r>
              <a:rPr lang="en-GB" dirty="0">
                <a:solidFill>
                  <a:prstClr val="black"/>
                </a:solidFill>
              </a:rPr>
              <a:t>O</a:t>
            </a:r>
            <a:r>
              <a:rPr lang="en-GB" baseline="-25000" dirty="0">
                <a:solidFill>
                  <a:prstClr val="black"/>
                </a:solidFill>
              </a:rPr>
              <a:t>3</a:t>
            </a:r>
            <a:r>
              <a:rPr lang="en-GB" dirty="0">
                <a:solidFill>
                  <a:prstClr val="black"/>
                </a:solidFill>
              </a:rPr>
              <a:t>(111) films exhibit unreconstructed (1×1) surfaces from LEED </a:t>
            </a:r>
            <a:r>
              <a:rPr lang="en-GB" dirty="0" smtClean="0">
                <a:solidFill>
                  <a:prstClr val="black"/>
                </a:solidFill>
              </a:rPr>
              <a:t>and STM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024" y="5517232"/>
            <a:ext cx="802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800000"/>
                </a:solidFill>
              </a:rPr>
              <a:t>K. H. L. Zhang, D. J. Payne, R. G. Palgrave, V. K. </a:t>
            </a:r>
            <a:r>
              <a:rPr lang="en-GB" sz="1400" i="1" dirty="0" err="1">
                <a:solidFill>
                  <a:srgbClr val="800000"/>
                </a:solidFill>
              </a:rPr>
              <a:t>Lazarov</a:t>
            </a:r>
            <a:r>
              <a:rPr lang="en-GB" sz="1400" i="1" dirty="0">
                <a:solidFill>
                  <a:srgbClr val="800000"/>
                </a:solidFill>
              </a:rPr>
              <a:t>, W. Chen, A. T. S. Wee, C. F. McConville, P. D. C. King, T. D. Veal, G. </a:t>
            </a:r>
            <a:r>
              <a:rPr lang="en-GB" sz="1400" i="1" dirty="0" err="1">
                <a:solidFill>
                  <a:srgbClr val="800000"/>
                </a:solidFill>
              </a:rPr>
              <a:t>Panaccione</a:t>
            </a:r>
            <a:r>
              <a:rPr lang="en-GB" sz="1400" i="1" dirty="0">
                <a:solidFill>
                  <a:srgbClr val="800000"/>
                </a:solidFill>
              </a:rPr>
              <a:t>, P. </a:t>
            </a:r>
            <a:r>
              <a:rPr lang="en-GB" sz="1400" i="1" dirty="0" err="1">
                <a:solidFill>
                  <a:srgbClr val="800000"/>
                </a:solidFill>
              </a:rPr>
              <a:t>Lacovig</a:t>
            </a:r>
            <a:r>
              <a:rPr lang="en-GB" sz="1400" i="1" dirty="0">
                <a:solidFill>
                  <a:srgbClr val="800000"/>
                </a:solidFill>
              </a:rPr>
              <a:t>, and R. G. </a:t>
            </a:r>
            <a:r>
              <a:rPr lang="en-GB" sz="1400" i="1" dirty="0" err="1">
                <a:solidFill>
                  <a:srgbClr val="800000"/>
                </a:solidFill>
              </a:rPr>
              <a:t>Egdell</a:t>
            </a:r>
            <a:r>
              <a:rPr lang="en-GB" sz="1400" i="1" dirty="0">
                <a:solidFill>
                  <a:srgbClr val="800000"/>
                </a:solidFill>
              </a:rPr>
              <a:t>, Chem. Mater. </a:t>
            </a:r>
            <a:r>
              <a:rPr lang="en-GB" sz="1400" b="1" i="1" dirty="0">
                <a:solidFill>
                  <a:srgbClr val="800000"/>
                </a:solidFill>
              </a:rPr>
              <a:t>21</a:t>
            </a:r>
            <a:r>
              <a:rPr lang="en-GB" sz="1400" i="1" dirty="0">
                <a:solidFill>
                  <a:srgbClr val="800000"/>
                </a:solidFill>
              </a:rPr>
              <a:t>, 4353 (2009) </a:t>
            </a:r>
          </a:p>
          <a:p>
            <a:r>
              <a:rPr lang="en-GB" sz="1400" i="1" dirty="0">
                <a:solidFill>
                  <a:srgbClr val="800000"/>
                </a:solidFill>
              </a:rPr>
              <a:t>E. H. Morales, Y. He, M. </a:t>
            </a:r>
            <a:r>
              <a:rPr lang="en-GB" sz="1400" i="1" dirty="0" err="1">
                <a:solidFill>
                  <a:srgbClr val="800000"/>
                </a:solidFill>
              </a:rPr>
              <a:t>Vinnichenko</a:t>
            </a:r>
            <a:r>
              <a:rPr lang="en-GB" sz="1400" i="1" dirty="0">
                <a:solidFill>
                  <a:srgbClr val="800000"/>
                </a:solidFill>
              </a:rPr>
              <a:t>, B. </a:t>
            </a:r>
            <a:r>
              <a:rPr lang="en-GB" sz="1400" i="1" dirty="0" err="1">
                <a:solidFill>
                  <a:srgbClr val="800000"/>
                </a:solidFill>
              </a:rPr>
              <a:t>Delley</a:t>
            </a:r>
            <a:r>
              <a:rPr lang="en-GB" sz="1400" i="1" dirty="0">
                <a:solidFill>
                  <a:srgbClr val="800000"/>
                </a:solidFill>
              </a:rPr>
              <a:t> and U. Diebold, New J. Phys. </a:t>
            </a:r>
            <a:r>
              <a:rPr lang="en-GB" sz="1400" b="1" i="1" dirty="0">
                <a:solidFill>
                  <a:srgbClr val="800000"/>
                </a:solidFill>
              </a:rPr>
              <a:t>10</a:t>
            </a:r>
            <a:r>
              <a:rPr lang="en-GB" sz="1400" i="1" dirty="0">
                <a:solidFill>
                  <a:srgbClr val="800000"/>
                </a:solidFill>
              </a:rPr>
              <a:t>, 125030 (2008)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1720" y="260648"/>
            <a:ext cx="48965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prstClr val="white"/>
                </a:solidFill>
              </a:rPr>
              <a:t>STM of an In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600" b="1" dirty="0" smtClean="0">
                <a:solidFill>
                  <a:prstClr val="white"/>
                </a:solidFill>
              </a:rPr>
              <a:t>O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600" b="1" dirty="0" smtClean="0">
                <a:solidFill>
                  <a:prstClr val="white"/>
                </a:solidFill>
              </a:rPr>
              <a:t>(111) surface </a:t>
            </a:r>
            <a:endParaRPr lang="en-GB" sz="2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57" y="1340768"/>
            <a:ext cx="2339007" cy="433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34" y="1348904"/>
            <a:ext cx="359092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396"/>
          <p:cNvSpPr txBox="1">
            <a:spLocks/>
          </p:cNvSpPr>
          <p:nvPr/>
        </p:nvSpPr>
        <p:spPr>
          <a:xfrm>
            <a:off x="1000185" y="5930631"/>
            <a:ext cx="7200800" cy="6159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525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en-US" sz="1400" i="1" dirty="0" smtClean="0">
                <a:solidFill>
                  <a:srgbClr val="7F0000"/>
                </a:solidFill>
              </a:rPr>
              <a:t>V. </a:t>
            </a:r>
            <a:r>
              <a:rPr lang="en-US" sz="1400" i="1" dirty="0" err="1" smtClean="0">
                <a:solidFill>
                  <a:srgbClr val="7F0000"/>
                </a:solidFill>
              </a:rPr>
              <a:t>Christou</a:t>
            </a:r>
            <a:r>
              <a:rPr lang="en-US" sz="1400" i="1" dirty="0" smtClean="0">
                <a:solidFill>
                  <a:srgbClr val="7F0000"/>
                </a:solidFill>
              </a:rPr>
              <a:t>, R. G. </a:t>
            </a:r>
            <a:r>
              <a:rPr lang="en-US" sz="1400" i="1" dirty="0" err="1" smtClean="0">
                <a:solidFill>
                  <a:srgbClr val="7F0000"/>
                </a:solidFill>
              </a:rPr>
              <a:t>Egdell</a:t>
            </a:r>
            <a:r>
              <a:rPr lang="en-US" sz="1400" i="1" dirty="0" smtClean="0">
                <a:solidFill>
                  <a:srgbClr val="7F0000"/>
                </a:solidFill>
              </a:rPr>
              <a:t>, et al., J. Appl. Phys. </a:t>
            </a:r>
            <a:r>
              <a:rPr lang="en-US" sz="1400" b="1" i="1" dirty="0" smtClean="0">
                <a:solidFill>
                  <a:srgbClr val="7F0000"/>
                </a:solidFill>
              </a:rPr>
              <a:t>88</a:t>
            </a:r>
            <a:r>
              <a:rPr lang="en-US" sz="1400" i="1" dirty="0" smtClean="0">
                <a:solidFill>
                  <a:srgbClr val="7F0000"/>
                </a:solidFill>
              </a:rPr>
              <a:t>, 5180 (2000) </a:t>
            </a:r>
          </a:p>
          <a:p>
            <a:pPr>
              <a:lnSpc>
                <a:spcPts val="1600"/>
              </a:lnSpc>
            </a:pPr>
            <a:r>
              <a:rPr lang="en-US" sz="1400" i="1" dirty="0" smtClean="0">
                <a:solidFill>
                  <a:srgbClr val="7F0000"/>
                </a:solidFill>
              </a:rPr>
              <a:t>Y. </a:t>
            </a:r>
            <a:r>
              <a:rPr lang="en-US" sz="1400" i="1" dirty="0" err="1" smtClean="0">
                <a:solidFill>
                  <a:srgbClr val="7F0000"/>
                </a:solidFill>
              </a:rPr>
              <a:t>Gassenbauer</a:t>
            </a:r>
            <a:r>
              <a:rPr lang="en-US" sz="1400" i="1" dirty="0" smtClean="0">
                <a:solidFill>
                  <a:srgbClr val="7F0000"/>
                </a:solidFill>
              </a:rPr>
              <a:t>, R. </a:t>
            </a:r>
            <a:r>
              <a:rPr lang="en-US" sz="1400" i="1" dirty="0" err="1" smtClean="0">
                <a:solidFill>
                  <a:srgbClr val="7F0000"/>
                </a:solidFill>
              </a:rPr>
              <a:t>Schafranek</a:t>
            </a:r>
            <a:r>
              <a:rPr lang="en-US" sz="1400" i="1" dirty="0" smtClean="0">
                <a:solidFill>
                  <a:srgbClr val="7F0000"/>
                </a:solidFill>
              </a:rPr>
              <a:t>, A. Klein, et al., Phys. Rev. B </a:t>
            </a:r>
            <a:r>
              <a:rPr lang="en-US" sz="1400" b="1" i="1" dirty="0" smtClean="0">
                <a:solidFill>
                  <a:srgbClr val="7F0000"/>
                </a:solidFill>
              </a:rPr>
              <a:t>73</a:t>
            </a:r>
            <a:r>
              <a:rPr lang="en-US" sz="1400" i="1" dirty="0" smtClean="0">
                <a:solidFill>
                  <a:srgbClr val="7F0000"/>
                </a:solidFill>
              </a:rPr>
              <a:t>, 245312 (2006)</a:t>
            </a:r>
            <a:endParaRPr lang="en-US" sz="1400" i="1" dirty="0">
              <a:solidFill>
                <a:srgbClr val="232F3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4301" y="44624"/>
            <a:ext cx="51125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prstClr val="white"/>
                </a:solidFill>
              </a:rPr>
              <a:t>In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600" b="1" dirty="0" smtClean="0">
                <a:solidFill>
                  <a:prstClr val="white"/>
                </a:solidFill>
              </a:rPr>
              <a:t>O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600" b="1" dirty="0" smtClean="0">
                <a:solidFill>
                  <a:prstClr val="white"/>
                </a:solidFill>
              </a:rPr>
              <a:t> surface space-charge</a:t>
            </a:r>
          </a:p>
          <a:p>
            <a:r>
              <a:rPr lang="en-GB" sz="2600" b="1" dirty="0" smtClean="0">
                <a:solidFill>
                  <a:prstClr val="white"/>
                </a:solidFill>
              </a:rPr>
              <a:t>(pre-2008) </a:t>
            </a:r>
            <a:endParaRPr lang="en-GB" sz="26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3645024"/>
            <a:ext cx="5112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Before 2008:</a:t>
            </a:r>
          </a:p>
          <a:p>
            <a:endParaRPr lang="en-US" sz="1200" dirty="0"/>
          </a:p>
          <a:p>
            <a:r>
              <a:rPr lang="en-US" dirty="0" smtClean="0"/>
              <a:t>VB-XPS located surface </a:t>
            </a:r>
            <a:r>
              <a:rPr lang="en-US" sz="2000" dirty="0" smtClean="0"/>
              <a:t>E</a:t>
            </a:r>
            <a:r>
              <a:rPr lang="en-US" sz="2000" baseline="-25000" dirty="0" smtClean="0"/>
              <a:t>F</a:t>
            </a:r>
            <a:r>
              <a:rPr lang="en-US" sz="2000" dirty="0" smtClean="0"/>
              <a:t> </a:t>
            </a:r>
            <a:r>
              <a:rPr lang="en-US" dirty="0" smtClean="0"/>
              <a:t>at ≈ 3 </a:t>
            </a:r>
            <a:r>
              <a:rPr lang="en-US" dirty="0" err="1" smtClean="0"/>
              <a:t>eV</a:t>
            </a:r>
            <a:r>
              <a:rPr lang="en-US" dirty="0" smtClean="0"/>
              <a:t> above VBM</a:t>
            </a:r>
          </a:p>
          <a:p>
            <a:endParaRPr lang="en-US" sz="1200" dirty="0"/>
          </a:p>
          <a:p>
            <a:r>
              <a:rPr lang="en-US" dirty="0" smtClean="0"/>
              <a:t>With an assumed band-gap of 3.6 </a:t>
            </a:r>
            <a:r>
              <a:rPr lang="en-US" dirty="0" err="1" smtClean="0"/>
              <a:t>eV</a:t>
            </a:r>
            <a:r>
              <a:rPr lang="en-US" dirty="0" smtClean="0"/>
              <a:t> this implies upward band bending and hence: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9992" y="5268276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800000"/>
                </a:solidFill>
              </a:rPr>
              <a:t>Surface electron depletion</a:t>
            </a:r>
            <a:endParaRPr lang="en-US" sz="2000" b="1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41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EPS files for Oxides talk\Converted\In2O3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65" y="4077072"/>
            <a:ext cx="3858011" cy="2498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EPS files for Oxides talk\Converted\In2O3_abs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66" y="1412776"/>
            <a:ext cx="3847386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90728" y="5229200"/>
            <a:ext cx="4245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>
                <a:solidFill>
                  <a:srgbClr val="800000"/>
                </a:solidFill>
              </a:rPr>
              <a:t>F. Fuchs </a:t>
            </a:r>
            <a:r>
              <a:rPr lang="en-GB" sz="1400" i="1" dirty="0" smtClean="0">
                <a:solidFill>
                  <a:srgbClr val="800000"/>
                </a:solidFill>
              </a:rPr>
              <a:t>&amp; F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err="1">
                <a:solidFill>
                  <a:srgbClr val="800000"/>
                </a:solidFill>
              </a:rPr>
              <a:t>Bechstedt</a:t>
            </a:r>
            <a:r>
              <a:rPr lang="en-GB" sz="1400" i="1" dirty="0">
                <a:solidFill>
                  <a:srgbClr val="800000"/>
                </a:solidFill>
              </a:rPr>
              <a:t>, Phys. Rev. B </a:t>
            </a:r>
            <a:r>
              <a:rPr lang="en-GB" sz="1400" b="1" i="1" dirty="0">
                <a:solidFill>
                  <a:srgbClr val="800000"/>
                </a:solidFill>
              </a:rPr>
              <a:t>77</a:t>
            </a:r>
            <a:r>
              <a:rPr lang="en-GB" sz="1400" i="1" dirty="0">
                <a:solidFill>
                  <a:srgbClr val="800000"/>
                </a:solidFill>
              </a:rPr>
              <a:t>, </a:t>
            </a:r>
            <a:r>
              <a:rPr lang="en-GB" sz="1400" i="1" dirty="0" smtClean="0">
                <a:solidFill>
                  <a:srgbClr val="800000"/>
                </a:solidFill>
              </a:rPr>
              <a:t>155107 (</a:t>
            </a:r>
            <a:r>
              <a:rPr lang="en-GB" sz="1400" i="1" dirty="0">
                <a:solidFill>
                  <a:srgbClr val="800000"/>
                </a:solidFill>
              </a:rPr>
              <a:t>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r>
              <a:rPr lang="en-GB" sz="1400" i="1" dirty="0">
                <a:solidFill>
                  <a:srgbClr val="800000"/>
                </a:solidFill>
              </a:rPr>
              <a:t> </a:t>
            </a:r>
            <a:r>
              <a:rPr lang="en-GB" sz="1400" i="1" dirty="0" smtClean="0">
                <a:solidFill>
                  <a:srgbClr val="800000"/>
                </a:solidFill>
              </a:rPr>
              <a:t> A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smtClean="0">
                <a:solidFill>
                  <a:srgbClr val="800000"/>
                </a:solidFill>
              </a:rPr>
              <a:t>Walsh, </a:t>
            </a:r>
            <a:r>
              <a:rPr lang="en-GB" sz="1400" i="1" dirty="0">
                <a:solidFill>
                  <a:srgbClr val="800000"/>
                </a:solidFill>
              </a:rPr>
              <a:t>et al., Phys.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100</a:t>
            </a:r>
            <a:r>
              <a:rPr lang="en-GB" sz="1400" i="1" dirty="0">
                <a:solidFill>
                  <a:srgbClr val="800000"/>
                </a:solidFill>
              </a:rPr>
              <a:t>, 167402 (2008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</a:p>
          <a:p>
            <a:r>
              <a:rPr lang="en-GB" sz="1400" i="1" dirty="0" smtClean="0">
                <a:solidFill>
                  <a:srgbClr val="800000"/>
                </a:solidFill>
              </a:rPr>
              <a:t>P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err="1" smtClean="0">
                <a:solidFill>
                  <a:srgbClr val="800000"/>
                </a:solidFill>
              </a:rPr>
              <a:t>Erhart</a:t>
            </a:r>
            <a:r>
              <a:rPr lang="en-GB" sz="1400" i="1" dirty="0" smtClean="0">
                <a:solidFill>
                  <a:srgbClr val="800000"/>
                </a:solidFill>
              </a:rPr>
              <a:t>, </a:t>
            </a:r>
            <a:r>
              <a:rPr lang="en-GB" sz="1400" i="1" dirty="0">
                <a:solidFill>
                  <a:srgbClr val="800000"/>
                </a:solidFill>
              </a:rPr>
              <a:t>et al., Phys. Rev. B </a:t>
            </a:r>
            <a:r>
              <a:rPr lang="en-GB" sz="1400" b="1" i="1" dirty="0">
                <a:solidFill>
                  <a:srgbClr val="800000"/>
                </a:solidFill>
              </a:rPr>
              <a:t>75</a:t>
            </a:r>
            <a:r>
              <a:rPr lang="en-GB" sz="1400" i="1" dirty="0">
                <a:solidFill>
                  <a:srgbClr val="800000"/>
                </a:solidFill>
              </a:rPr>
              <a:t>, 153205 (2007)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350001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800000"/>
                </a:solidFill>
              </a:rPr>
              <a:t>R. L. </a:t>
            </a:r>
            <a:r>
              <a:rPr lang="en-GB" sz="1400" i="1" dirty="0" err="1">
                <a:solidFill>
                  <a:srgbClr val="800000"/>
                </a:solidFill>
              </a:rPr>
              <a:t>Weiher</a:t>
            </a:r>
            <a:r>
              <a:rPr lang="en-GB" sz="1400" i="1" dirty="0">
                <a:solidFill>
                  <a:srgbClr val="800000"/>
                </a:solidFill>
              </a:rPr>
              <a:t> and R. P. Ley, J. Appl. Phys. </a:t>
            </a:r>
            <a:r>
              <a:rPr lang="en-GB" sz="1400" b="1" i="1" dirty="0">
                <a:solidFill>
                  <a:srgbClr val="800000"/>
                </a:solidFill>
              </a:rPr>
              <a:t>37</a:t>
            </a:r>
            <a:r>
              <a:rPr lang="en-GB" sz="1400" i="1" dirty="0">
                <a:solidFill>
                  <a:srgbClr val="800000"/>
                </a:solidFill>
              </a:rPr>
              <a:t>, 299 (1966) </a:t>
            </a:r>
          </a:p>
        </p:txBody>
      </p:sp>
      <p:sp>
        <p:nvSpPr>
          <p:cNvPr id="6" name="Rectangle 5"/>
          <p:cNvSpPr/>
          <p:nvPr/>
        </p:nvSpPr>
        <p:spPr>
          <a:xfrm>
            <a:off x="4716016" y="4221088"/>
            <a:ext cx="3764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However, theory </a:t>
            </a:r>
            <a:r>
              <a:rPr lang="en-GB" dirty="0">
                <a:solidFill>
                  <a:prstClr val="black"/>
                </a:solidFill>
              </a:rPr>
              <a:t>consistently finds </a:t>
            </a:r>
            <a:r>
              <a:rPr lang="en-GB" dirty="0" smtClean="0">
                <a:solidFill>
                  <a:prstClr val="black"/>
                </a:solidFill>
              </a:rPr>
              <a:t>negligible evidence for the </a:t>
            </a:r>
            <a:r>
              <a:rPr lang="en-GB" dirty="0">
                <a:solidFill>
                  <a:prstClr val="black"/>
                </a:solidFill>
              </a:rPr>
              <a:t>indirect nature of </a:t>
            </a:r>
            <a:r>
              <a:rPr lang="en-GB" dirty="0" smtClean="0">
                <a:solidFill>
                  <a:prstClr val="black"/>
                </a:solidFill>
              </a:rPr>
              <a:t>the band gap.</a:t>
            </a:r>
            <a:endParaRPr lang="en-GB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21029" y="1484784"/>
                <a:ext cx="4219337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itchFamily="34" charset="0"/>
                  <a:buChar char="•"/>
                </a:pPr>
                <a:r>
                  <a:rPr lang="en-GB" dirty="0" smtClean="0">
                    <a:solidFill>
                      <a:prstClr val="black"/>
                    </a:solidFill>
                  </a:rPr>
                  <a:t>Onset of significant optical absorption only occurs above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prstClr val="black"/>
                        </a:solidFill>
                        <a:latin typeface="Cambria Math"/>
                      </a:rPr>
                      <m:t>~3.5 </m:t>
                    </m:r>
                  </m:oMath>
                </a14:m>
                <a:r>
                  <a:rPr lang="en-GB" dirty="0" err="1">
                    <a:solidFill>
                      <a:prstClr val="black"/>
                    </a:solidFill>
                  </a:rPr>
                  <a:t>eV</a:t>
                </a:r>
                <a:r>
                  <a:rPr lang="en-GB" dirty="0">
                    <a:solidFill>
                      <a:prstClr val="black"/>
                    </a:solidFill>
                  </a:rPr>
                  <a:t> in bcc–In</a:t>
                </a:r>
                <a:r>
                  <a:rPr lang="en-GB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GB" dirty="0">
                    <a:solidFill>
                      <a:prstClr val="black"/>
                    </a:solidFill>
                  </a:rPr>
                  <a:t>O</a:t>
                </a:r>
                <a:r>
                  <a:rPr lang="en-GB" baseline="-25000" dirty="0">
                    <a:solidFill>
                      <a:prstClr val="black"/>
                    </a:solidFill>
                  </a:rPr>
                  <a:t>3</a:t>
                </a: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285750" indent="-285750">
                  <a:spcAft>
                    <a:spcPts val="600"/>
                  </a:spcAft>
                  <a:buFont typeface="Arial" pitchFamily="34" charset="0"/>
                  <a:buChar char="•"/>
                </a:pPr>
                <a:r>
                  <a:rPr lang="en-GB" dirty="0" smtClean="0">
                    <a:solidFill>
                      <a:prstClr val="black"/>
                    </a:solidFill>
                  </a:rPr>
                  <a:t>Weak </a:t>
                </a:r>
                <a:r>
                  <a:rPr lang="en-GB" dirty="0">
                    <a:solidFill>
                      <a:prstClr val="black"/>
                    </a:solidFill>
                  </a:rPr>
                  <a:t>absorption below </a:t>
                </a:r>
                <a:r>
                  <a:rPr lang="en-GB" dirty="0" smtClean="0">
                    <a:solidFill>
                      <a:prstClr val="black"/>
                    </a:solidFill>
                  </a:rPr>
                  <a:t>this</a:t>
                </a:r>
              </a:p>
              <a:p>
                <a:pPr marL="285750" indent="-285750">
                  <a:spcAft>
                    <a:spcPts val="600"/>
                  </a:spcAft>
                  <a:buFont typeface="Arial" pitchFamily="34" charset="0"/>
                  <a:buChar char="•"/>
                </a:pPr>
                <a:r>
                  <a:rPr lang="en-GB" dirty="0">
                    <a:solidFill>
                      <a:prstClr val="black"/>
                    </a:solidFill>
                  </a:rPr>
                  <a:t>Traditionally attributed to indirect band gap of </a:t>
                </a:r>
                <a14:m>
                  <m:oMath xmlns:m="http://schemas.openxmlformats.org/officeDocument/2006/math">
                    <m:r>
                      <a:rPr lang="en-GB" i="1" dirty="0">
                        <a:solidFill>
                          <a:prstClr val="black"/>
                        </a:solidFill>
                        <a:latin typeface="Cambria Math"/>
                      </a:rPr>
                      <m:t>~2.6 </m:t>
                    </m:r>
                  </m:oMath>
                </a14:m>
                <a:r>
                  <a:rPr lang="en-GB" dirty="0" err="1">
                    <a:solidFill>
                      <a:prstClr val="black"/>
                    </a:solidFill>
                  </a:rPr>
                  <a:t>eV</a:t>
                </a:r>
                <a:r>
                  <a:rPr lang="en-GB" dirty="0">
                    <a:solidFill>
                      <a:prstClr val="black"/>
                    </a:solidFill>
                  </a:rPr>
                  <a:t>, direct band gap of about </a:t>
                </a:r>
                <a14:m>
                  <m:oMath xmlns:m="http://schemas.openxmlformats.org/officeDocument/2006/math">
                    <m:r>
                      <a:rPr lang="en-GB" i="1" dirty="0">
                        <a:solidFill>
                          <a:prstClr val="black"/>
                        </a:solidFill>
                        <a:latin typeface="Cambria Math"/>
                      </a:rPr>
                      <m:t>3.6</m:t>
                    </m:r>
                    <m:r>
                      <a:rPr lang="en-GB" i="1" dirty="0" smtClean="0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GB" i="1" dirty="0">
                        <a:solidFill>
                          <a:prstClr val="black"/>
                        </a:solidFill>
                        <a:latin typeface="Cambria Math"/>
                      </a:rPr>
                      <m:t>3.7 </m:t>
                    </m:r>
                  </m:oMath>
                </a14:m>
                <a:r>
                  <a:rPr lang="en-GB" dirty="0" smtClean="0">
                    <a:solidFill>
                      <a:prstClr val="black"/>
                    </a:solidFill>
                  </a:rPr>
                  <a:t>eV</a:t>
                </a:r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029" y="1484784"/>
                <a:ext cx="4219337" cy="1908215"/>
              </a:xfrm>
              <a:prstGeom prst="rect">
                <a:avLst/>
              </a:prstGeom>
              <a:blipFill rotWithShape="1">
                <a:blip r:embed="rId4"/>
                <a:stretch>
                  <a:fillRect l="-866" t="-1597" r="-433" b="-4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21659" y="18864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white"/>
                </a:solidFill>
              </a:rPr>
              <a:t>In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800" b="1" dirty="0" smtClean="0">
                <a:solidFill>
                  <a:prstClr val="white"/>
                </a:solidFill>
              </a:rPr>
              <a:t>O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800" b="1" dirty="0" smtClean="0">
                <a:solidFill>
                  <a:prstClr val="white"/>
                </a:solidFill>
              </a:rPr>
              <a:t> band gap</a:t>
            </a:r>
            <a:endParaRPr lang="en-GB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0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51"/>
          <p:cNvSpPr txBox="1">
            <a:spLocks/>
          </p:cNvSpPr>
          <p:nvPr/>
        </p:nvSpPr>
        <p:spPr>
          <a:xfrm>
            <a:off x="4211588" y="1196752"/>
            <a:ext cx="4932412" cy="546469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415925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74320">
              <a:buFont typeface="Symbol"/>
              <a:buChar char="·"/>
            </a:pPr>
            <a:r>
              <a:rPr lang="en-US" sz="1800" spc="5" dirty="0" smtClean="0">
                <a:solidFill>
                  <a:srgbClr val="232F3B"/>
                </a:solidFill>
              </a:rPr>
              <a:t>DFT calculations show band edge </a:t>
            </a:r>
          </a:p>
          <a:p>
            <a:pPr marL="320040">
              <a:spcBef>
                <a:spcPts val="305"/>
              </a:spcBef>
            </a:pPr>
            <a:r>
              <a:rPr lang="en-US" sz="1800" spc="10" dirty="0" smtClean="0">
                <a:solidFill>
                  <a:srgbClr val="232F3B"/>
                </a:solidFill>
              </a:rPr>
              <a:t>transitions are parity forbidden → </a:t>
            </a:r>
          </a:p>
          <a:p>
            <a:pPr marL="320040">
              <a:spcBef>
                <a:spcPts val="275"/>
              </a:spcBef>
            </a:pPr>
            <a:r>
              <a:rPr lang="en-US" sz="1800" spc="-5" dirty="0" smtClean="0">
                <a:solidFill>
                  <a:srgbClr val="232F3B"/>
                </a:solidFill>
              </a:rPr>
              <a:t>minimal dipole transition matrix</a:t>
            </a:r>
          </a:p>
          <a:p>
            <a:pPr marL="320040">
              <a:spcBef>
                <a:spcPts val="275"/>
              </a:spcBef>
            </a:pPr>
            <a:r>
              <a:rPr lang="en-US" sz="1800" spc="-5" dirty="0" smtClean="0">
                <a:solidFill>
                  <a:srgbClr val="232F3B"/>
                </a:solidFill>
              </a:rPr>
              <a:t>el</a:t>
            </a:r>
            <a:r>
              <a:rPr lang="en-US" sz="1800" dirty="0" smtClean="0">
                <a:solidFill>
                  <a:srgbClr val="232F3B"/>
                </a:solidFill>
              </a:rPr>
              <a:t>ements around band gap energy</a:t>
            </a:r>
          </a:p>
          <a:p>
            <a:pPr marL="320040">
              <a:spcBef>
                <a:spcPts val="275"/>
              </a:spcBef>
            </a:pPr>
            <a:r>
              <a:rPr lang="en-US" sz="800" dirty="0" smtClean="0">
                <a:solidFill>
                  <a:srgbClr val="232F3B"/>
                </a:solidFill>
              </a:rPr>
              <a:t> </a:t>
            </a:r>
          </a:p>
          <a:p>
            <a:pPr marL="320040"/>
            <a:r>
              <a:rPr lang="en-US" sz="1400" i="1" dirty="0" smtClean="0">
                <a:solidFill>
                  <a:srgbClr val="7F0000"/>
                </a:solidFill>
              </a:rPr>
              <a:t>A. Walsh et al., Phys. Rev. </a:t>
            </a:r>
            <a:r>
              <a:rPr lang="en-US" sz="1400" i="1" dirty="0" err="1" smtClean="0">
                <a:solidFill>
                  <a:srgbClr val="7F0000"/>
                </a:solidFill>
              </a:rPr>
              <a:t>Lett</a:t>
            </a:r>
            <a:r>
              <a:rPr lang="en-US" sz="1400" i="1" dirty="0" smtClean="0">
                <a:solidFill>
                  <a:srgbClr val="7F0000"/>
                </a:solidFill>
              </a:rPr>
              <a:t>. </a:t>
            </a:r>
            <a:r>
              <a:rPr lang="en-US" sz="1400" b="1" i="1" dirty="0" smtClean="0">
                <a:solidFill>
                  <a:srgbClr val="7F0000"/>
                </a:solidFill>
              </a:rPr>
              <a:t>100</a:t>
            </a:r>
            <a:r>
              <a:rPr lang="en-US" sz="1400" i="1" dirty="0" smtClean="0">
                <a:solidFill>
                  <a:srgbClr val="7F0000"/>
                </a:solidFill>
              </a:rPr>
              <a:t>, 167402 (2008)</a:t>
            </a:r>
          </a:p>
          <a:p>
            <a:pPr marL="320040"/>
            <a:r>
              <a:rPr lang="en-US" sz="1400" i="1" dirty="0" smtClean="0">
                <a:solidFill>
                  <a:srgbClr val="7F0000"/>
                </a:solidFill>
              </a:rPr>
              <a:t>F. Fuchs, F. </a:t>
            </a:r>
            <a:r>
              <a:rPr lang="en-US" sz="1400" i="1" dirty="0" err="1" smtClean="0">
                <a:solidFill>
                  <a:srgbClr val="7F0000"/>
                </a:solidFill>
              </a:rPr>
              <a:t>Bechstedt</a:t>
            </a:r>
            <a:r>
              <a:rPr lang="en-US" sz="1400" i="1" dirty="0" smtClean="0">
                <a:solidFill>
                  <a:srgbClr val="7F0000"/>
                </a:solidFill>
              </a:rPr>
              <a:t>, Phys. Rev. B </a:t>
            </a:r>
            <a:r>
              <a:rPr lang="en-US" sz="1400" b="1" i="1" dirty="0" smtClean="0">
                <a:solidFill>
                  <a:srgbClr val="7F0000"/>
                </a:solidFill>
              </a:rPr>
              <a:t>77</a:t>
            </a:r>
            <a:r>
              <a:rPr lang="en-US" sz="1400" i="1" dirty="0" smtClean="0">
                <a:solidFill>
                  <a:srgbClr val="7F0000"/>
                </a:solidFill>
              </a:rPr>
              <a:t>, 155107 (2008)</a:t>
            </a:r>
          </a:p>
          <a:p>
            <a:pPr marL="320040"/>
            <a:r>
              <a:rPr lang="en-US" sz="1400" i="1" dirty="0" smtClean="0">
                <a:solidFill>
                  <a:srgbClr val="7F0000"/>
                </a:solidFill>
              </a:rPr>
              <a:t> </a:t>
            </a:r>
          </a:p>
          <a:p>
            <a:pPr indent="274320">
              <a:spcBef>
                <a:spcPts val="960"/>
              </a:spcBef>
              <a:buFont typeface="Symbol"/>
              <a:buChar char="·"/>
            </a:pPr>
            <a:r>
              <a:rPr lang="en-US" sz="1800" spc="30" dirty="0" smtClean="0">
                <a:solidFill>
                  <a:srgbClr val="232F3B"/>
                </a:solidFill>
              </a:rPr>
              <a:t>Optical band gap &gt; fundamental </a:t>
            </a:r>
          </a:p>
          <a:p>
            <a:pPr marL="320040">
              <a:spcBef>
                <a:spcPts val="375"/>
              </a:spcBef>
            </a:pPr>
            <a:r>
              <a:rPr lang="en-US" sz="1800" spc="-25" dirty="0" smtClean="0">
                <a:solidFill>
                  <a:srgbClr val="232F3B"/>
                </a:solidFill>
              </a:rPr>
              <a:t>band gap (by approx. 0.8 </a:t>
            </a:r>
            <a:r>
              <a:rPr lang="en-US" sz="1800" spc="-25" dirty="0" err="1" smtClean="0">
                <a:solidFill>
                  <a:srgbClr val="232F3B"/>
                </a:solidFill>
              </a:rPr>
              <a:t>eV</a:t>
            </a:r>
            <a:r>
              <a:rPr lang="en-US" sz="1800" spc="-25" dirty="0" smtClean="0">
                <a:solidFill>
                  <a:srgbClr val="232F3B"/>
                </a:solidFill>
              </a:rPr>
              <a:t>)</a:t>
            </a:r>
          </a:p>
          <a:p>
            <a:pPr indent="274320">
              <a:spcBef>
                <a:spcPts val="2425"/>
              </a:spcBef>
              <a:buFont typeface="Symbol"/>
              <a:buChar char="·"/>
            </a:pPr>
            <a:r>
              <a:rPr lang="en-US" sz="1800" spc="90" dirty="0" smtClean="0">
                <a:solidFill>
                  <a:srgbClr val="232F3B"/>
                </a:solidFill>
              </a:rPr>
              <a:t>Is the theoretical valence band </a:t>
            </a:r>
          </a:p>
          <a:p>
            <a:pPr marL="320040">
              <a:spcBef>
                <a:spcPts val="600"/>
              </a:spcBef>
            </a:pPr>
            <a:r>
              <a:rPr lang="en-US" sz="1800" spc="-5" dirty="0" smtClean="0">
                <a:solidFill>
                  <a:srgbClr val="232F3B"/>
                </a:solidFill>
              </a:rPr>
              <a:t>structure found experimentally? </a:t>
            </a:r>
          </a:p>
          <a:p>
            <a:pPr indent="274320">
              <a:spcBef>
                <a:spcPts val="1115"/>
              </a:spcBef>
              <a:buFont typeface="Symbol"/>
              <a:buChar char="·"/>
            </a:pPr>
            <a:r>
              <a:rPr lang="en-US" sz="1800" dirty="0" smtClean="0">
                <a:solidFill>
                  <a:srgbClr val="232F3B"/>
                </a:solidFill>
              </a:rPr>
              <a:t>What is the fundamental band gap </a:t>
            </a:r>
          </a:p>
          <a:p>
            <a:pPr marL="320040">
              <a:spcBef>
                <a:spcPts val="655"/>
              </a:spcBef>
            </a:pPr>
            <a:r>
              <a:rPr lang="en-US" sz="1800" dirty="0" smtClean="0">
                <a:solidFill>
                  <a:srgbClr val="232F3B"/>
                </a:solidFill>
              </a:rPr>
              <a:t>of In</a:t>
            </a:r>
            <a:r>
              <a:rPr lang="en-US" sz="1800" baseline="-25000" dirty="0" smtClean="0">
                <a:solidFill>
                  <a:srgbClr val="232F3B"/>
                </a:solidFill>
              </a:rPr>
              <a:t>2</a:t>
            </a:r>
            <a:r>
              <a:rPr lang="en-US" sz="1800" dirty="0" smtClean="0">
                <a:solidFill>
                  <a:srgbClr val="232F3B"/>
                </a:solidFill>
              </a:rPr>
              <a:t>O</a:t>
            </a:r>
            <a:r>
              <a:rPr lang="en-US" sz="1800" baseline="-25000" dirty="0" smtClean="0">
                <a:solidFill>
                  <a:srgbClr val="232F3B"/>
                </a:solidFill>
              </a:rPr>
              <a:t>3</a:t>
            </a:r>
            <a:r>
              <a:rPr lang="en-US" sz="1800" dirty="0" smtClean="0">
                <a:solidFill>
                  <a:srgbClr val="232F3B"/>
                </a:solidFill>
              </a:rPr>
              <a:t>?</a:t>
            </a:r>
          </a:p>
        </p:txBody>
      </p:sp>
      <p:pic>
        <p:nvPicPr>
          <p:cNvPr id="1026" name="Picture 2" descr="F:\EPS files for Oxides talk\Converted\bg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84784"/>
            <a:ext cx="3456385" cy="47986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75384" y="18864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white"/>
                </a:solidFill>
              </a:rPr>
              <a:t>In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800" b="1" dirty="0" smtClean="0">
                <a:solidFill>
                  <a:prstClr val="white"/>
                </a:solidFill>
              </a:rPr>
              <a:t>O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800" b="1" dirty="0" smtClean="0">
                <a:solidFill>
                  <a:prstClr val="white"/>
                </a:solidFill>
              </a:rPr>
              <a:t> band gap</a:t>
            </a:r>
            <a:endParaRPr lang="en-GB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8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27" y="1412776"/>
            <a:ext cx="386457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7744" y="188640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prstClr val="white"/>
                </a:solidFill>
              </a:rPr>
              <a:t>In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800" b="1" dirty="0" smtClean="0">
                <a:solidFill>
                  <a:prstClr val="white"/>
                </a:solidFill>
              </a:rPr>
              <a:t>O</a:t>
            </a:r>
            <a:r>
              <a:rPr lang="en-GB" sz="28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800" b="1" dirty="0" smtClean="0">
                <a:solidFill>
                  <a:prstClr val="white"/>
                </a:solidFill>
              </a:rPr>
              <a:t> band gap (optical)</a:t>
            </a:r>
            <a:endParaRPr lang="en-GB" sz="2800" b="1" dirty="0">
              <a:solidFill>
                <a:prstClr val="white"/>
              </a:solidFill>
            </a:endParaRPr>
          </a:p>
        </p:txBody>
      </p:sp>
      <p:sp>
        <p:nvSpPr>
          <p:cNvPr id="5" name="Text Placeholder 510"/>
          <p:cNvSpPr txBox="1">
            <a:spLocks/>
          </p:cNvSpPr>
          <p:nvPr/>
        </p:nvSpPr>
        <p:spPr>
          <a:xfrm>
            <a:off x="1232951" y="6382216"/>
            <a:ext cx="4057015" cy="2438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35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  <a:spcAft>
                <a:spcPts val="190"/>
              </a:spcAft>
            </a:pPr>
            <a:r>
              <a:rPr lang="en-US" sz="1350" i="1" spc="-5" dirty="0" smtClean="0">
                <a:solidFill>
                  <a:srgbClr val="7F0000"/>
                </a:solidFill>
              </a:rPr>
              <a:t>P. D. C. King et al., Phys. Rev. B </a:t>
            </a:r>
            <a:r>
              <a:rPr lang="en-US" sz="1350" b="1" i="1" spc="-5" dirty="0" smtClean="0">
                <a:solidFill>
                  <a:srgbClr val="7F0000"/>
                </a:solidFill>
              </a:rPr>
              <a:t>79</a:t>
            </a:r>
            <a:r>
              <a:rPr lang="en-US" sz="1350" i="1" spc="-5" dirty="0" smtClean="0">
                <a:solidFill>
                  <a:srgbClr val="7F0000"/>
                </a:solidFill>
              </a:rPr>
              <a:t>, 205211 (2009)</a:t>
            </a:r>
            <a:r>
              <a:rPr lang="en-US" sz="100" i="1" dirty="0" smtClean="0">
                <a:solidFill>
                  <a:srgbClr val="000000"/>
                </a:solidFill>
              </a:rPr>
              <a:t> </a:t>
            </a:r>
            <a:endParaRPr lang="en-US" sz="100" i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340768"/>
            <a:ext cx="369448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i="1" dirty="0"/>
              <a:t>b</a:t>
            </a:r>
            <a:r>
              <a:rPr lang="en-US" sz="2000" i="1" dirty="0" smtClean="0"/>
              <a:t>cc </a:t>
            </a:r>
            <a:r>
              <a:rPr lang="en-US" sz="2000" i="1" dirty="0" err="1" smtClean="0"/>
              <a:t>E</a:t>
            </a:r>
            <a:r>
              <a:rPr lang="en-US" sz="2000" i="1" baseline="-25000" dirty="0" err="1" smtClean="0"/>
              <a:t>opt</a:t>
            </a:r>
            <a:r>
              <a:rPr lang="en-US" sz="2000" i="1" baseline="-25000" dirty="0" smtClean="0"/>
              <a:t> </a:t>
            </a:r>
            <a:r>
              <a:rPr lang="en-US" sz="2000" i="1" dirty="0" smtClean="0"/>
              <a:t>(</a:t>
            </a:r>
            <a:r>
              <a:rPr lang="en-US" sz="2000" i="1" dirty="0" err="1" smtClean="0"/>
              <a:t>expt</a:t>
            </a:r>
            <a:r>
              <a:rPr lang="en-US" sz="2000" i="1" dirty="0" smtClean="0"/>
              <a:t>) = 3.55 ± 0.05 </a:t>
            </a:r>
            <a:r>
              <a:rPr lang="en-US" sz="2000" i="1" dirty="0" err="1" smtClean="0"/>
              <a:t>eV</a:t>
            </a:r>
            <a:endParaRPr lang="en-US" sz="2000" i="1" dirty="0" smtClean="0"/>
          </a:p>
          <a:p>
            <a:pPr marL="285750" indent="-285750">
              <a:buFont typeface="Arial"/>
              <a:buChar char="•"/>
            </a:pPr>
            <a:endParaRPr lang="en-US" sz="1000" i="1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Theoretical calculations show that the optical gap </a:t>
            </a:r>
            <a:r>
              <a:rPr lang="en-US" dirty="0"/>
              <a:t>i</a:t>
            </a:r>
            <a:r>
              <a:rPr lang="en-US" dirty="0" smtClean="0"/>
              <a:t>s 0.62 </a:t>
            </a:r>
            <a:r>
              <a:rPr lang="en-US" dirty="0" err="1" smtClean="0"/>
              <a:t>eV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800000"/>
                </a:solidFill>
              </a:rPr>
              <a:t>larger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r>
              <a:rPr lang="en-US" dirty="0" smtClean="0"/>
              <a:t>than the fundamental gap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Fundamental gap of </a:t>
            </a:r>
            <a:r>
              <a:rPr lang="en-US" i="1" dirty="0" smtClean="0"/>
              <a:t>bcc</a:t>
            </a:r>
            <a:r>
              <a:rPr lang="en-US" dirty="0" smtClean="0"/>
              <a:t> In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: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</a:t>
            </a:r>
            <a:r>
              <a:rPr lang="en-US" sz="2000" i="1" dirty="0" smtClean="0">
                <a:solidFill>
                  <a:srgbClr val="800000"/>
                </a:solidFill>
              </a:rPr>
              <a:t>E</a:t>
            </a:r>
            <a:r>
              <a:rPr lang="en-US" sz="2000" i="1" baseline="-25000" dirty="0" smtClean="0">
                <a:solidFill>
                  <a:srgbClr val="800000"/>
                </a:solidFill>
              </a:rPr>
              <a:t>G</a:t>
            </a:r>
            <a:r>
              <a:rPr lang="en-US" sz="2000" i="1" dirty="0" smtClean="0">
                <a:solidFill>
                  <a:srgbClr val="800000"/>
                </a:solidFill>
              </a:rPr>
              <a:t> (</a:t>
            </a:r>
            <a:r>
              <a:rPr lang="en-US" sz="2000" i="1" dirty="0" err="1">
                <a:solidFill>
                  <a:srgbClr val="800000"/>
                </a:solidFill>
              </a:rPr>
              <a:t>expt</a:t>
            </a:r>
            <a:r>
              <a:rPr lang="en-US" sz="2000" i="1" dirty="0">
                <a:solidFill>
                  <a:srgbClr val="800000"/>
                </a:solidFill>
              </a:rPr>
              <a:t>) = </a:t>
            </a:r>
            <a:r>
              <a:rPr lang="en-US" sz="2000" i="1" dirty="0" smtClean="0">
                <a:solidFill>
                  <a:srgbClr val="800000"/>
                </a:solidFill>
              </a:rPr>
              <a:t>2.93 </a:t>
            </a:r>
            <a:r>
              <a:rPr lang="en-US" sz="2000" i="1" dirty="0">
                <a:solidFill>
                  <a:srgbClr val="800000"/>
                </a:solidFill>
              </a:rPr>
              <a:t>± </a:t>
            </a:r>
            <a:r>
              <a:rPr lang="en-US" sz="2000" i="1" dirty="0" smtClean="0">
                <a:solidFill>
                  <a:srgbClr val="800000"/>
                </a:solidFill>
              </a:rPr>
              <a:t>0.15 </a:t>
            </a:r>
            <a:r>
              <a:rPr lang="en-US" sz="2000" i="1" dirty="0" err="1" smtClean="0">
                <a:solidFill>
                  <a:srgbClr val="800000"/>
                </a:solidFill>
              </a:rPr>
              <a:t>eV</a:t>
            </a:r>
            <a:endParaRPr lang="en-US" sz="2000" i="1" dirty="0">
              <a:solidFill>
                <a:srgbClr val="800000"/>
              </a:solidFill>
            </a:endParaRPr>
          </a:p>
          <a:p>
            <a:endParaRPr lang="en-US" sz="1400" i="1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Same </a:t>
            </a:r>
            <a:r>
              <a:rPr lang="en-US" dirty="0" err="1" smtClean="0"/>
              <a:t>proceedure</a:t>
            </a:r>
            <a:r>
              <a:rPr lang="en-US" dirty="0" smtClean="0"/>
              <a:t> for </a:t>
            </a:r>
            <a:r>
              <a:rPr lang="en-US" i="1" dirty="0" err="1" smtClean="0"/>
              <a:t>rh</a:t>
            </a:r>
            <a:r>
              <a:rPr lang="en-US" i="1" dirty="0" smtClean="0"/>
              <a:t> - </a:t>
            </a:r>
            <a:r>
              <a:rPr lang="en-US" dirty="0" smtClean="0"/>
              <a:t>In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:</a:t>
            </a:r>
          </a:p>
          <a:p>
            <a:r>
              <a:rPr lang="en-US" sz="2000" i="1" dirty="0" smtClean="0"/>
              <a:t>     </a:t>
            </a:r>
            <a:r>
              <a:rPr lang="en-US" sz="2000" i="1" dirty="0" smtClean="0">
                <a:solidFill>
                  <a:srgbClr val="800000"/>
                </a:solidFill>
              </a:rPr>
              <a:t>E</a:t>
            </a:r>
            <a:r>
              <a:rPr lang="en-US" sz="2000" i="1" baseline="-25000" dirty="0" smtClean="0">
                <a:solidFill>
                  <a:srgbClr val="800000"/>
                </a:solidFill>
              </a:rPr>
              <a:t>G</a:t>
            </a:r>
            <a:r>
              <a:rPr lang="en-US" sz="2000" i="1" dirty="0" smtClean="0">
                <a:solidFill>
                  <a:srgbClr val="800000"/>
                </a:solidFill>
              </a:rPr>
              <a:t> </a:t>
            </a:r>
            <a:r>
              <a:rPr lang="en-US" sz="2000" i="1" dirty="0">
                <a:solidFill>
                  <a:srgbClr val="800000"/>
                </a:solidFill>
              </a:rPr>
              <a:t>(</a:t>
            </a:r>
            <a:r>
              <a:rPr lang="en-US" sz="2000" i="1" dirty="0" err="1">
                <a:solidFill>
                  <a:srgbClr val="800000"/>
                </a:solidFill>
              </a:rPr>
              <a:t>expt</a:t>
            </a:r>
            <a:r>
              <a:rPr lang="en-US" sz="2000" i="1" dirty="0">
                <a:solidFill>
                  <a:srgbClr val="800000"/>
                </a:solidFill>
              </a:rPr>
              <a:t>) = </a:t>
            </a:r>
            <a:r>
              <a:rPr lang="en-US" sz="2000" i="1" dirty="0" smtClean="0">
                <a:solidFill>
                  <a:srgbClr val="800000"/>
                </a:solidFill>
              </a:rPr>
              <a:t>3.02 </a:t>
            </a:r>
            <a:r>
              <a:rPr lang="en-US" sz="2000" i="1" dirty="0">
                <a:solidFill>
                  <a:srgbClr val="800000"/>
                </a:solidFill>
              </a:rPr>
              <a:t>± 0.15 </a:t>
            </a:r>
            <a:r>
              <a:rPr lang="en-US" sz="2000" i="1" dirty="0" err="1" smtClean="0">
                <a:solidFill>
                  <a:srgbClr val="800000"/>
                </a:solidFill>
              </a:rPr>
              <a:t>eV</a:t>
            </a:r>
            <a:endParaRPr lang="en-US" sz="2000" i="1" dirty="0">
              <a:solidFill>
                <a:srgbClr val="8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Fundamental band gaps similar for both </a:t>
            </a:r>
            <a:r>
              <a:rPr lang="en-US" i="1" dirty="0" smtClean="0"/>
              <a:t>bcc </a:t>
            </a:r>
            <a:r>
              <a:rPr lang="en-US" dirty="0" smtClean="0"/>
              <a:t>and </a:t>
            </a:r>
            <a:r>
              <a:rPr lang="en-US" i="1" dirty="0" err="1" smtClean="0"/>
              <a:t>rh</a:t>
            </a:r>
            <a:r>
              <a:rPr lang="en-US" dirty="0" smtClean="0"/>
              <a:t> polymorphs despite very different optical gaps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Consistent with theoretical calculations.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EPS files for Oxides talk\Converted\In2O3_acm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393343"/>
            <a:ext cx="4635678" cy="5144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534"/>
          <p:cNvSpPr txBox="1">
            <a:spLocks/>
          </p:cNvSpPr>
          <p:nvPr/>
        </p:nvSpPr>
        <p:spPr>
          <a:xfrm>
            <a:off x="5659292" y="5877272"/>
            <a:ext cx="3477895" cy="6769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  <a:spcAft>
                <a:spcPts val="195"/>
              </a:spcAft>
            </a:pPr>
            <a:r>
              <a:rPr lang="en-US" sz="1400" i="1" dirty="0" smtClean="0">
                <a:solidFill>
                  <a:srgbClr val="7F0000"/>
                </a:solidFill>
              </a:rPr>
              <a:t>P.D.C. King,</a:t>
            </a:r>
            <a:r>
              <a:rPr lang="en-US" sz="1400" i="1" dirty="0" smtClean="0">
                <a:solidFill>
                  <a:srgbClr val="7E0000"/>
                </a:solidFill>
              </a:rPr>
              <a:t> T.D. Veal, C.F. McConville,</a:t>
            </a:r>
            <a:r>
              <a:rPr lang="en-US" sz="1400" i="1" dirty="0" smtClean="0">
                <a:solidFill>
                  <a:srgbClr val="7F0000"/>
                </a:solidFill>
              </a:rPr>
              <a:t> et al. Phys. Rev. </a:t>
            </a:r>
            <a:r>
              <a:rPr lang="en-US" sz="1400" i="1" dirty="0" err="1" smtClean="0">
                <a:solidFill>
                  <a:srgbClr val="7F0000"/>
                </a:solidFill>
              </a:rPr>
              <a:t>Lett</a:t>
            </a:r>
            <a:r>
              <a:rPr lang="en-US" sz="1400" i="1" dirty="0" smtClean="0">
                <a:solidFill>
                  <a:srgbClr val="7F0000"/>
                </a:solidFill>
              </a:rPr>
              <a:t>. </a:t>
            </a:r>
            <a:r>
              <a:rPr lang="en-US" sz="1400" b="1" i="1" dirty="0" smtClean="0">
                <a:solidFill>
                  <a:srgbClr val="7F0000"/>
                </a:solidFill>
              </a:rPr>
              <a:t>101</a:t>
            </a:r>
            <a:r>
              <a:rPr lang="en-US" sz="1400" i="1" dirty="0" smtClean="0">
                <a:solidFill>
                  <a:srgbClr val="7F0000"/>
                </a:solidFill>
              </a:rPr>
              <a:t>,116808 (2008) &amp;</a:t>
            </a:r>
          </a:p>
          <a:p>
            <a:pPr>
              <a:lnSpc>
                <a:spcPts val="1600"/>
              </a:lnSpc>
              <a:spcAft>
                <a:spcPts val="195"/>
              </a:spcAft>
            </a:pPr>
            <a:r>
              <a:rPr lang="en-US" sz="1400" i="1" dirty="0" smtClean="0">
                <a:solidFill>
                  <a:srgbClr val="7F0000"/>
                </a:solidFill>
              </a:rPr>
              <a:t>Phys. Rev. B </a:t>
            </a:r>
            <a:r>
              <a:rPr lang="en-US" sz="1400" b="1" i="1" dirty="0" smtClean="0">
                <a:solidFill>
                  <a:srgbClr val="7F0000"/>
                </a:solidFill>
              </a:rPr>
              <a:t>79</a:t>
            </a:r>
            <a:r>
              <a:rPr lang="en-US" sz="1400" i="1" dirty="0" smtClean="0">
                <a:solidFill>
                  <a:srgbClr val="7F0000"/>
                </a:solidFill>
              </a:rPr>
              <a:t>, 205211 (2009) </a:t>
            </a:r>
            <a:endParaRPr lang="en-US" sz="1400" i="1" dirty="0">
              <a:solidFill>
                <a:srgbClr val="7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10160"/>
            <a:ext cx="39604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prstClr val="white"/>
                </a:solidFill>
              </a:rPr>
              <a:t>Electron accumulation at In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2</a:t>
            </a:r>
            <a:r>
              <a:rPr lang="en-GB" sz="2600" b="1" dirty="0" smtClean="0">
                <a:solidFill>
                  <a:prstClr val="white"/>
                </a:solidFill>
              </a:rPr>
              <a:t>O</a:t>
            </a:r>
            <a:r>
              <a:rPr lang="en-GB" sz="2600" b="1" baseline="-25000" dirty="0" smtClean="0">
                <a:solidFill>
                  <a:prstClr val="white"/>
                </a:solidFill>
              </a:rPr>
              <a:t>3</a:t>
            </a:r>
            <a:r>
              <a:rPr lang="en-GB" sz="2600" b="1" dirty="0" smtClean="0">
                <a:solidFill>
                  <a:prstClr val="white"/>
                </a:solidFill>
              </a:rPr>
              <a:t> surfaces</a:t>
            </a:r>
            <a:endParaRPr lang="en-GB" sz="2600" b="1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1366246"/>
            <a:ext cx="3744416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VB-XPS gives VBM to Fermi level separation at surface of 3.4 </a:t>
            </a:r>
            <a:r>
              <a:rPr lang="en-US" dirty="0" err="1" smtClean="0"/>
              <a:t>eV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CB emission indicates Fermi level is pinned above CBM at the surface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Simulation of IR reflectivity spectra implies </a:t>
            </a:r>
            <a:r>
              <a:rPr lang="en-US" i="1" dirty="0" smtClean="0"/>
              <a:t>n</a:t>
            </a:r>
            <a:r>
              <a:rPr lang="en-US" dirty="0" smtClean="0"/>
              <a:t> = 7.4 x 10</a:t>
            </a:r>
            <a:r>
              <a:rPr lang="en-US" baseline="30000" dirty="0" smtClean="0"/>
              <a:t>18</a:t>
            </a:r>
            <a:r>
              <a:rPr lang="en-US" dirty="0" smtClean="0"/>
              <a:t> cm</a:t>
            </a:r>
            <a:r>
              <a:rPr lang="en-US" baseline="30000" dirty="0" smtClean="0"/>
              <a:t>-3</a:t>
            </a:r>
          </a:p>
          <a:p>
            <a:pPr marL="285750" indent="-285750">
              <a:buFont typeface="Arial"/>
              <a:buChar char="•"/>
            </a:pPr>
            <a:endParaRPr lang="en-US" sz="1000" baseline="30000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Hall measurements give a value of  </a:t>
            </a:r>
            <a:r>
              <a:rPr lang="en-US" i="1" dirty="0"/>
              <a:t>n</a:t>
            </a:r>
            <a:r>
              <a:rPr lang="en-US" dirty="0"/>
              <a:t> = </a:t>
            </a:r>
            <a:r>
              <a:rPr lang="en-US" dirty="0" smtClean="0"/>
              <a:t>7.5 </a:t>
            </a:r>
            <a:r>
              <a:rPr lang="en-US" dirty="0"/>
              <a:t>x 10</a:t>
            </a:r>
            <a:r>
              <a:rPr lang="en-US" baseline="30000" dirty="0"/>
              <a:t>18</a:t>
            </a:r>
            <a:r>
              <a:rPr lang="en-US" dirty="0"/>
              <a:t> cm</a:t>
            </a:r>
            <a:r>
              <a:rPr lang="en-US" baseline="30000" dirty="0"/>
              <a:t>-</a:t>
            </a:r>
            <a:r>
              <a:rPr lang="en-US" baseline="30000" dirty="0" smtClean="0"/>
              <a:t>3</a:t>
            </a:r>
          </a:p>
          <a:p>
            <a:pPr marL="285750" indent="-285750">
              <a:buFont typeface="Arial"/>
              <a:buChar char="•"/>
            </a:pPr>
            <a:endParaRPr lang="en-US" sz="1000" baseline="30000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NP statistics indicate that Fermi level lies only 0.02 </a:t>
            </a:r>
            <a:r>
              <a:rPr lang="en-US" dirty="0" err="1" smtClean="0"/>
              <a:t>eV</a:t>
            </a:r>
            <a:r>
              <a:rPr lang="en-US" dirty="0" smtClean="0"/>
              <a:t> above the </a:t>
            </a:r>
            <a:r>
              <a:rPr lang="en-US" dirty="0"/>
              <a:t>CBM in the </a:t>
            </a:r>
            <a:r>
              <a:rPr lang="en-US" dirty="0" smtClean="0"/>
              <a:t>bulk.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Hence the  </a:t>
            </a:r>
            <a:r>
              <a:rPr lang="en-US" i="1" dirty="0" smtClean="0">
                <a:solidFill>
                  <a:srgbClr val="800000"/>
                </a:solidFill>
              </a:rPr>
              <a:t>Surface </a:t>
            </a:r>
            <a:r>
              <a:rPr lang="en-US" sz="2000" i="1" dirty="0" smtClean="0">
                <a:solidFill>
                  <a:srgbClr val="800000"/>
                </a:solidFill>
              </a:rPr>
              <a:t>E</a:t>
            </a:r>
            <a:r>
              <a:rPr lang="en-US" sz="2000" i="1" baseline="-25000" dirty="0" smtClean="0">
                <a:solidFill>
                  <a:srgbClr val="800000"/>
                </a:solidFill>
              </a:rPr>
              <a:t>F</a:t>
            </a:r>
            <a:r>
              <a:rPr lang="en-US" i="1" dirty="0" smtClean="0">
                <a:solidFill>
                  <a:srgbClr val="800000"/>
                </a:solidFill>
              </a:rPr>
              <a:t>  &gt;  </a:t>
            </a:r>
            <a:r>
              <a:rPr lang="en-US" i="1" dirty="0">
                <a:solidFill>
                  <a:srgbClr val="800000"/>
                </a:solidFill>
              </a:rPr>
              <a:t>B</a:t>
            </a:r>
            <a:r>
              <a:rPr lang="en-US" i="1" dirty="0" smtClean="0">
                <a:solidFill>
                  <a:srgbClr val="800000"/>
                </a:solidFill>
              </a:rPr>
              <a:t>ulk </a:t>
            </a:r>
            <a:r>
              <a:rPr lang="en-US" sz="2000" i="1" dirty="0" smtClean="0">
                <a:solidFill>
                  <a:srgbClr val="800000"/>
                </a:solidFill>
              </a:rPr>
              <a:t>E</a:t>
            </a:r>
            <a:r>
              <a:rPr lang="en-US" sz="2000" i="1" baseline="-25000" dirty="0" smtClean="0">
                <a:solidFill>
                  <a:srgbClr val="800000"/>
                </a:solidFill>
              </a:rPr>
              <a:t>F</a:t>
            </a:r>
            <a:r>
              <a:rPr lang="en-US" i="1" dirty="0" smtClean="0">
                <a:solidFill>
                  <a:srgbClr val="800000"/>
                </a:solidFill>
              </a:rPr>
              <a:t>  </a:t>
            </a:r>
            <a:r>
              <a:rPr lang="en-US" dirty="0" smtClean="0"/>
              <a:t>implying electron accumulation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76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9690"/>
            <a:ext cx="2192535" cy="257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213360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Growth &amp;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6224" y="1478204"/>
            <a:ext cx="3888432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 err="1"/>
              <a:t>ZnO</a:t>
            </a:r>
            <a:r>
              <a:rPr lang="en-GB" dirty="0"/>
              <a:t> has </a:t>
            </a:r>
            <a:r>
              <a:rPr lang="en-GB" dirty="0" err="1" smtClean="0"/>
              <a:t>wurtzite</a:t>
            </a:r>
            <a:r>
              <a:rPr lang="en-GB" dirty="0" smtClean="0"/>
              <a:t> crystal structure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Hydrothermal and </a:t>
            </a:r>
            <a:r>
              <a:rPr lang="en-GB" dirty="0" smtClean="0"/>
              <a:t>melt-grown bulk </a:t>
            </a:r>
            <a:r>
              <a:rPr lang="en-GB" dirty="0"/>
              <a:t>samples and MBE </a:t>
            </a:r>
            <a:r>
              <a:rPr lang="en-GB" dirty="0" smtClean="0"/>
              <a:t>and MOVPE </a:t>
            </a:r>
            <a:r>
              <a:rPr lang="en-GB" dirty="0"/>
              <a:t>samples have all </a:t>
            </a:r>
            <a:r>
              <a:rPr lang="en-GB" dirty="0" smtClean="0"/>
              <a:t>been studied </a:t>
            </a:r>
            <a:r>
              <a:rPr lang="en-GB" dirty="0"/>
              <a:t>with very similar </a:t>
            </a:r>
            <a:r>
              <a:rPr lang="en-GB" dirty="0" smtClean="0"/>
              <a:t>results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Dependence of surface </a:t>
            </a:r>
            <a:r>
              <a:rPr lang="en-GB" dirty="0" smtClean="0"/>
              <a:t>electronic </a:t>
            </a:r>
            <a:r>
              <a:rPr lang="en-GB" dirty="0"/>
              <a:t>properties on crystal </a:t>
            </a:r>
            <a:r>
              <a:rPr lang="en-GB" dirty="0" smtClean="0"/>
              <a:t>polarity </a:t>
            </a:r>
            <a:r>
              <a:rPr lang="en-GB" dirty="0"/>
              <a:t>investigated</a:t>
            </a:r>
            <a:r>
              <a:rPr lang="en-GB" dirty="0" smtClean="0"/>
              <a:t>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Band gap experimentally established as 3.37 </a:t>
            </a:r>
            <a:r>
              <a:rPr lang="en-GB" dirty="0" err="1"/>
              <a:t>eV</a:t>
            </a:r>
            <a:r>
              <a:rPr lang="en-GB" dirty="0"/>
              <a:t> at </a:t>
            </a:r>
            <a:r>
              <a:rPr lang="en-GB" dirty="0" smtClean="0"/>
              <a:t>RT. 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Hybrid functional DFT </a:t>
            </a:r>
            <a:r>
              <a:rPr lang="en-GB" dirty="0" smtClean="0"/>
              <a:t>under-estimates </a:t>
            </a:r>
            <a:r>
              <a:rPr lang="en-GB" dirty="0"/>
              <a:t>the band gap at 2.8 </a:t>
            </a:r>
            <a:r>
              <a:rPr lang="en-GB" dirty="0" err="1"/>
              <a:t>eV</a:t>
            </a:r>
            <a:r>
              <a:rPr lang="en-GB" dirty="0"/>
              <a:t>. </a:t>
            </a:r>
          </a:p>
        </p:txBody>
      </p:sp>
      <p:pic>
        <p:nvPicPr>
          <p:cNvPr id="7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9" y="4004190"/>
            <a:ext cx="3793335" cy="2545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4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794" y="17807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r>
              <a:rPr lang="en-GB" sz="2800" b="1" dirty="0" smtClean="0">
                <a:solidFill>
                  <a:schemeClr val="bg1"/>
                </a:solidFill>
              </a:rPr>
              <a:t> Valence Band DOS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F:\EPS files for Oxides talk\Converted\ZnO_VB-D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26" y="1340768"/>
            <a:ext cx="5733582" cy="4900994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DFT VB-DOS and VB-XPS agree for </a:t>
                </a:r>
                <a:r>
                  <a:rPr lang="en-GB" dirty="0" err="1"/>
                  <a:t>ZnO</a:t>
                </a:r>
                <a:r>
                  <a:rPr lang="en-GB" dirty="0"/>
                  <a:t>. DFT d-levels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∼1 </m:t>
                    </m:r>
                    <m:r>
                      <a:rPr lang="en-GB" i="1" dirty="0" err="1">
                        <a:latin typeface="Cambria Math"/>
                      </a:rPr>
                      <m:t>𝑒𝑉</m:t>
                    </m:r>
                  </m:oMath>
                </a14:m>
                <a:r>
                  <a:rPr lang="en-GB" dirty="0"/>
                  <a:t> too low.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2254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33946" y="6336397"/>
            <a:ext cx="5958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i="1" dirty="0">
                <a:solidFill>
                  <a:srgbClr val="C00000"/>
                </a:solidFill>
              </a:rPr>
              <a:t>P. D. C. King, T. D. </a:t>
            </a:r>
            <a:r>
              <a:rPr lang="da-DK" sz="1400" i="1" dirty="0" err="1" smtClean="0">
                <a:solidFill>
                  <a:srgbClr val="C00000"/>
                </a:solidFill>
              </a:rPr>
              <a:t>Veal</a:t>
            </a:r>
            <a:r>
              <a:rPr lang="da-DK" sz="1400" i="1" dirty="0" smtClean="0">
                <a:solidFill>
                  <a:srgbClr val="C00000"/>
                </a:solidFill>
              </a:rPr>
              <a:t>, C.F. McConville, et </a:t>
            </a:r>
            <a:r>
              <a:rPr lang="da-DK" sz="1400" i="1" dirty="0">
                <a:solidFill>
                  <a:srgbClr val="C00000"/>
                </a:solidFill>
              </a:rPr>
              <a:t>al., Phys. Rev. B 79, 205205 (2009</a:t>
            </a:r>
            <a:r>
              <a:rPr lang="da-DK" sz="1400" i="1" dirty="0" smtClean="0">
                <a:solidFill>
                  <a:srgbClr val="C00000"/>
                </a:solidFill>
              </a:rPr>
              <a:t>)</a:t>
            </a:r>
            <a:endParaRPr lang="da-DK" sz="1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5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1336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VB of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0148" y="5661248"/>
            <a:ext cx="750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 &amp; S.M. Durbin, Appl. Phys. </a:t>
            </a:r>
            <a:r>
              <a:rPr lang="en-GB" sz="1400" i="1" dirty="0" err="1">
                <a:solidFill>
                  <a:srgbClr val="C00000"/>
                </a:solidFill>
              </a:rPr>
              <a:t>Lett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b="1" i="1" dirty="0">
                <a:solidFill>
                  <a:srgbClr val="C00000"/>
                </a:solidFill>
              </a:rPr>
              <a:t>92</a:t>
            </a:r>
            <a:r>
              <a:rPr lang="en-GB" sz="1400" i="1" dirty="0">
                <a:solidFill>
                  <a:srgbClr val="C00000"/>
                </a:solidFill>
              </a:rPr>
              <a:t>, 122110 (2008) </a:t>
            </a:r>
            <a:endParaRPr lang="en-GB" sz="1400" i="1" dirty="0" smtClean="0">
              <a:solidFill>
                <a:srgbClr val="C00000"/>
              </a:solidFill>
            </a:endParaRPr>
          </a:p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</a:t>
            </a:r>
            <a:r>
              <a:rPr lang="en-GB" sz="1400" b="1" i="1" dirty="0">
                <a:solidFill>
                  <a:srgbClr val="C00000"/>
                </a:solidFill>
              </a:rPr>
              <a:t>81</a:t>
            </a:r>
            <a:r>
              <a:rPr lang="en-GB" sz="1400" i="1" dirty="0">
                <a:solidFill>
                  <a:srgbClr val="C00000"/>
                </a:solidFill>
              </a:rPr>
              <a:t>, 075211 (2010)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564384" cy="426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86164" y="1196752"/>
            <a:ext cx="39959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hydrothermally-grown</a:t>
            </a:r>
          </a:p>
          <a:p>
            <a:r>
              <a:rPr lang="en-US" sz="2000" dirty="0" err="1" smtClean="0"/>
              <a:t>ZnO</a:t>
            </a:r>
            <a:r>
              <a:rPr lang="en-US" sz="2000" dirty="0" smtClean="0"/>
              <a:t> samples</a:t>
            </a:r>
          </a:p>
          <a:p>
            <a:endParaRPr lang="en-US" sz="1400" dirty="0"/>
          </a:p>
          <a:p>
            <a:r>
              <a:rPr lang="en-US" sz="2000" dirty="0" smtClean="0"/>
              <a:t>Bulk doping level </a:t>
            </a:r>
            <a:r>
              <a:rPr lang="en-US" sz="2000" i="1" dirty="0"/>
              <a:t>n = 3 x 10</a:t>
            </a:r>
            <a:r>
              <a:rPr lang="en-US" sz="2000" i="1" baseline="30000" dirty="0"/>
              <a:t>14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r>
              <a:rPr lang="en-US" sz="2000" dirty="0" smtClean="0"/>
              <a:t>(possibly due to Li impurity compensation)</a:t>
            </a:r>
          </a:p>
          <a:p>
            <a:endParaRPr lang="en-US" sz="1400" dirty="0"/>
          </a:p>
          <a:p>
            <a:r>
              <a:rPr lang="en-US" sz="2000" dirty="0" smtClean="0"/>
              <a:t>Surface Fermi level (</a:t>
            </a:r>
            <a:r>
              <a:rPr lang="en-US" sz="2000" i="1" dirty="0" smtClean="0"/>
              <a:t>E</a:t>
            </a:r>
            <a:r>
              <a:rPr lang="en-US" sz="2000" i="1" baseline="-25000" dirty="0" smtClean="0"/>
              <a:t>Fs</a:t>
            </a:r>
            <a:r>
              <a:rPr lang="en-US" sz="2000" dirty="0" smtClean="0"/>
              <a:t>) is at: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:- 3.69 </a:t>
            </a:r>
            <a:r>
              <a:rPr lang="en-US" sz="2000" dirty="0" err="1" smtClean="0"/>
              <a:t>eV</a:t>
            </a:r>
            <a:r>
              <a:rPr lang="en-US" sz="2000" dirty="0" smtClean="0"/>
              <a:t> for Zn-polarity</a:t>
            </a:r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3.60 </a:t>
            </a:r>
            <a:r>
              <a:rPr lang="en-US" sz="2000" dirty="0" err="1"/>
              <a:t>eV</a:t>
            </a:r>
            <a:r>
              <a:rPr lang="en-US" sz="2000" dirty="0"/>
              <a:t> for </a:t>
            </a:r>
            <a:r>
              <a:rPr lang="en-US" sz="2000" dirty="0" smtClean="0"/>
              <a:t>m-plane</a:t>
            </a:r>
            <a:endParaRPr lang="en-US" sz="2000" dirty="0"/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3.50 </a:t>
            </a:r>
            <a:r>
              <a:rPr lang="en-US" sz="2000" dirty="0" err="1"/>
              <a:t>eV</a:t>
            </a:r>
            <a:r>
              <a:rPr lang="en-US" sz="2000" dirty="0"/>
              <a:t> for O</a:t>
            </a:r>
            <a:r>
              <a:rPr lang="en-US" sz="2000" dirty="0" smtClean="0"/>
              <a:t>-polarity</a:t>
            </a:r>
          </a:p>
          <a:p>
            <a:endParaRPr lang="en-US" sz="1400" dirty="0"/>
          </a:p>
          <a:p>
            <a:r>
              <a:rPr lang="en-US" sz="2000" dirty="0" smtClean="0"/>
              <a:t>Similar, only 0.2 </a:t>
            </a:r>
            <a:r>
              <a:rPr lang="en-US" sz="2000" dirty="0" err="1" smtClean="0"/>
              <a:t>eV</a:t>
            </a:r>
            <a:r>
              <a:rPr lang="en-US" sz="2000" dirty="0" smtClean="0"/>
              <a:t> difference in barrier height with sample face for optimized </a:t>
            </a:r>
            <a:r>
              <a:rPr lang="en-US" sz="2000" dirty="0" err="1" smtClean="0"/>
              <a:t>Schottky</a:t>
            </a:r>
            <a:r>
              <a:rPr lang="en-US" sz="2000" dirty="0" smtClean="0"/>
              <a:t> diodes.</a:t>
            </a:r>
            <a:endParaRPr lang="en-US" sz="20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90017" y="1124744"/>
            <a:ext cx="3609975" cy="5095875"/>
            <a:chOff x="755576" y="1196752"/>
            <a:chExt cx="3609975" cy="5095875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196752"/>
              <a:ext cx="3609975" cy="5095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39952" y="1556792"/>
              <a:ext cx="225599" cy="3672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75655" y="6325387"/>
            <a:ext cx="6736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81, 075211 (2010)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2614" y="1016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Poisson solution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268760"/>
            <a:ext cx="3888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Charge profile for the m-plane 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sample.</a:t>
            </a:r>
          </a:p>
          <a:p>
            <a:r>
              <a:rPr lang="en-US" sz="2000" dirty="0" smtClean="0"/>
              <a:t>Surface </a:t>
            </a:r>
            <a:r>
              <a:rPr lang="en-US" sz="2200" i="1" dirty="0" smtClean="0"/>
              <a:t>E</a:t>
            </a:r>
            <a:r>
              <a:rPr lang="en-US" sz="2200" i="1" baseline="-25000" dirty="0" smtClean="0"/>
              <a:t>F</a:t>
            </a:r>
            <a:r>
              <a:rPr lang="en-US" sz="2000" dirty="0" smtClean="0"/>
              <a:t> = 3.60 </a:t>
            </a:r>
            <a:r>
              <a:rPr lang="en-US" sz="2000" dirty="0" err="1" smtClean="0"/>
              <a:t>eV</a:t>
            </a:r>
            <a:endParaRPr lang="en-US" sz="2000" dirty="0" smtClean="0"/>
          </a:p>
          <a:p>
            <a:r>
              <a:rPr lang="en-US" sz="2000" dirty="0" smtClean="0"/>
              <a:t>Electron accumulation and 0.46 </a:t>
            </a:r>
            <a:r>
              <a:rPr lang="en-US" sz="2000" dirty="0" err="1" smtClean="0"/>
              <a:t>eV</a:t>
            </a:r>
            <a:r>
              <a:rPr lang="en-US" sz="2000" dirty="0" smtClean="0"/>
              <a:t> downward band-bending observed.</a:t>
            </a:r>
          </a:p>
          <a:p>
            <a:endParaRPr lang="en-US" sz="1000" dirty="0"/>
          </a:p>
          <a:p>
            <a:r>
              <a:rPr lang="en-US" sz="2000" dirty="0" smtClean="0"/>
              <a:t>:- Bulk </a:t>
            </a:r>
            <a:r>
              <a:rPr lang="en-US" sz="2000" i="1" dirty="0" smtClean="0"/>
              <a:t>cc</a:t>
            </a:r>
            <a:r>
              <a:rPr lang="en-US" sz="2000" dirty="0" smtClean="0"/>
              <a:t>. is  </a:t>
            </a:r>
            <a:r>
              <a:rPr lang="en-US" sz="2000" i="1" dirty="0" smtClean="0"/>
              <a:t>n = 3 x 10</a:t>
            </a:r>
            <a:r>
              <a:rPr lang="en-US" sz="2000" i="1" baseline="30000" dirty="0" smtClean="0"/>
              <a:t>14</a:t>
            </a:r>
            <a:r>
              <a:rPr lang="en-US" sz="2000" i="1" dirty="0" smtClean="0"/>
              <a:t> cm</a:t>
            </a:r>
            <a:r>
              <a:rPr lang="en-US" sz="2000" i="1" baseline="30000" dirty="0" smtClean="0"/>
              <a:t>-3</a:t>
            </a:r>
          </a:p>
          <a:p>
            <a:r>
              <a:rPr lang="en-US" sz="2000" dirty="0" smtClean="0"/>
              <a:t>:- Surface sheet density is</a:t>
            </a:r>
          </a:p>
          <a:p>
            <a:r>
              <a:rPr lang="en-US" sz="2000" i="1" dirty="0" smtClean="0"/>
              <a:t>n </a:t>
            </a:r>
            <a:r>
              <a:rPr lang="en-US" sz="2000" i="1" dirty="0"/>
              <a:t>= 3.5 x 10</a:t>
            </a:r>
            <a:r>
              <a:rPr lang="en-US" sz="2000" i="1" baseline="30000" dirty="0"/>
              <a:t>12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endParaRPr lang="en-US" sz="1600" dirty="0" smtClean="0"/>
          </a:p>
          <a:p>
            <a:r>
              <a:rPr lang="en-US" sz="2000" smtClean="0"/>
              <a:t>All surfaces </a:t>
            </a:r>
            <a:r>
              <a:rPr lang="en-US" sz="2000" dirty="0" smtClean="0"/>
              <a:t>exhibit electron accumulation: small </a:t>
            </a:r>
            <a:r>
              <a:rPr lang="en-US" sz="2000" dirty="0"/>
              <a:t>differences </a:t>
            </a:r>
            <a:r>
              <a:rPr lang="en-US" sz="2000" dirty="0" smtClean="0"/>
              <a:t> due to differences in energy distribution of surface states and/or different charge transfer due to contaminants.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49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197203" y="1412775"/>
            <a:ext cx="3548326" cy="260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35352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Epitaxial growth and structure of </a:t>
            </a:r>
            <a:r>
              <a:rPr lang="en-GB" sz="2700" b="1" dirty="0" err="1" smtClean="0">
                <a:solidFill>
                  <a:schemeClr val="bg1"/>
                </a:solidFill>
              </a:rPr>
              <a:t>CdO</a:t>
            </a:r>
            <a:r>
              <a:rPr lang="en-GB" sz="2700" b="1" dirty="0" smtClean="0">
                <a:solidFill>
                  <a:schemeClr val="bg1"/>
                </a:solidFill>
              </a:rPr>
              <a:t>(001)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436" y="3813076"/>
            <a:ext cx="3337607" cy="241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F:\B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4491" r="12982" b="16665"/>
          <a:stretch/>
        </p:blipFill>
        <p:spPr bwMode="auto">
          <a:xfrm>
            <a:off x="5658528" y="1412775"/>
            <a:ext cx="2147422" cy="23067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771" y="4144885"/>
            <a:ext cx="4032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CdO</a:t>
            </a:r>
            <a:r>
              <a:rPr lang="en-US" dirty="0" smtClean="0"/>
              <a:t> films grown on r-plane sapphire by MOCVD at 380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endParaRPr lang="en-US" sz="10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XRD confirms crystal structure and high quality – (004) FWHM of 0.14</a:t>
            </a:r>
            <a:r>
              <a:rPr lang="en-US" baseline="30000" dirty="0" smtClean="0"/>
              <a:t>O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000" i="1" dirty="0" smtClean="0"/>
              <a:t>(001)</a:t>
            </a:r>
            <a:r>
              <a:rPr lang="en-US" sz="2000" i="1" baseline="-25000" dirty="0" err="1" smtClean="0"/>
              <a:t>CdO</a:t>
            </a:r>
            <a:r>
              <a:rPr lang="en-US" sz="2000" i="1" dirty="0" smtClean="0"/>
              <a:t>  ⁄⁄ (0112)</a:t>
            </a:r>
            <a:r>
              <a:rPr lang="en-US" sz="2000" i="1" baseline="-25000" dirty="0" smtClean="0"/>
              <a:t>Sapphire</a:t>
            </a:r>
          </a:p>
        </p:txBody>
      </p:sp>
    </p:spTree>
    <p:extLst>
      <p:ext uri="{BB962C8B-B14F-4D97-AF65-F5344CB8AC3E}">
        <p14:creationId xmlns:p14="http://schemas.microsoft.com/office/powerpoint/2010/main" val="357828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197203" y="1412775"/>
            <a:ext cx="3548326" cy="260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35352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Epitaxial growth and structure of </a:t>
            </a:r>
            <a:r>
              <a:rPr lang="en-GB" sz="2700" b="1" dirty="0" err="1" smtClean="0">
                <a:solidFill>
                  <a:schemeClr val="bg1"/>
                </a:solidFill>
              </a:rPr>
              <a:t>CdO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F:\B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4491" r="12982" b="16665"/>
          <a:stretch/>
        </p:blipFill>
        <p:spPr bwMode="auto">
          <a:xfrm>
            <a:off x="5658528" y="1412775"/>
            <a:ext cx="2147422" cy="23067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771" y="4144885"/>
            <a:ext cx="4032448" cy="2944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CdO</a:t>
            </a:r>
            <a:r>
              <a:rPr lang="en-US" dirty="0" smtClean="0"/>
              <a:t> films grown on r-plane sapphire by MOCVD at 380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endParaRPr lang="en-US" sz="10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XRD confirms crystal structure and high quality – (004) FWHM of 0.14</a:t>
            </a:r>
            <a:r>
              <a:rPr lang="en-US" baseline="30000" dirty="0" smtClean="0"/>
              <a:t>O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000" i="1" dirty="0" smtClean="0"/>
              <a:t>(001)</a:t>
            </a:r>
            <a:r>
              <a:rPr lang="en-US" sz="2000" i="1" baseline="-25000" dirty="0" err="1" smtClean="0"/>
              <a:t>CdO</a:t>
            </a:r>
            <a:r>
              <a:rPr lang="en-US" sz="2000" i="1" dirty="0" smtClean="0"/>
              <a:t>  ⁄⁄ (0112)</a:t>
            </a:r>
            <a:r>
              <a:rPr lang="en-US" sz="2000" i="1" baseline="-25000" dirty="0" smtClean="0"/>
              <a:t>Sapphire</a:t>
            </a:r>
          </a:p>
          <a:p>
            <a:pPr marL="285750" indent="-285750">
              <a:buFont typeface="Arial"/>
              <a:buChar char="•"/>
            </a:pPr>
            <a:endParaRPr lang="en-US" sz="2000" i="1" baseline="-25000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LEED</a:t>
            </a:r>
            <a:r>
              <a:rPr lang="en-US" i="1" dirty="0" smtClean="0"/>
              <a:t> </a:t>
            </a:r>
            <a:r>
              <a:rPr lang="en-US" dirty="0" smtClean="0"/>
              <a:t>shows sharp (1x1) clean surface after 600</a:t>
            </a:r>
            <a:r>
              <a:rPr lang="en-US" baseline="30000" dirty="0" smtClean="0"/>
              <a:t>O</a:t>
            </a:r>
            <a:r>
              <a:rPr lang="en-US" dirty="0" smtClean="0"/>
              <a:t>C anneal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2000" i="1" dirty="0" smtClean="0"/>
          </a:p>
        </p:txBody>
      </p:sp>
      <p:pic>
        <p:nvPicPr>
          <p:cNvPr id="7" name="Picture 4" descr="C:\Users\James\Documents\PhD Work\CdO\LEED\11420425\DSC00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t="11653" r="24468" b="11057"/>
          <a:stretch/>
        </p:blipFill>
        <p:spPr bwMode="auto">
          <a:xfrm>
            <a:off x="5520920" y="4005064"/>
            <a:ext cx="2592288" cy="249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18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748" y="1340768"/>
            <a:ext cx="6642100" cy="4297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116632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Calculated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band structure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80526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VBM is away from </a:t>
            </a:r>
            <a:r>
              <a:rPr lang="en-GB" dirty="0" err="1" smtClean="0">
                <a:latin typeface="Palatino"/>
                <a:cs typeface="Palatino"/>
              </a:rPr>
              <a:t>Γ</a:t>
            </a:r>
            <a:r>
              <a:rPr lang="en-GB" dirty="0" smtClean="0">
                <a:latin typeface="Palatino"/>
                <a:cs typeface="Palatino"/>
              </a:rPr>
              <a:t> </a:t>
            </a:r>
            <a:r>
              <a:rPr lang="en-GB" dirty="0" smtClean="0"/>
              <a:t>due </a:t>
            </a:r>
            <a:r>
              <a:rPr lang="en-GB" dirty="0"/>
              <a:t>to p-d repulsion </a:t>
            </a:r>
            <a:r>
              <a:rPr lang="en-GB" dirty="0" smtClean="0"/>
              <a:t>(Cd 4d – O 2p) being </a:t>
            </a:r>
            <a:r>
              <a:rPr lang="en-GB" dirty="0"/>
              <a:t>symmetry </a:t>
            </a:r>
            <a:r>
              <a:rPr lang="en-GB" dirty="0" smtClean="0"/>
              <a:t>forbidden</a:t>
            </a:r>
          </a:p>
          <a:p>
            <a:pPr algn="ctr"/>
            <a:r>
              <a:rPr lang="en-GB" dirty="0" smtClean="0"/>
              <a:t>for </a:t>
            </a:r>
            <a:r>
              <a:rPr lang="en-GB" dirty="0"/>
              <a:t>the </a:t>
            </a:r>
            <a:r>
              <a:rPr lang="en-GB" dirty="0" smtClean="0"/>
              <a:t>rock-salt </a:t>
            </a:r>
            <a:r>
              <a:rPr lang="en-GB" dirty="0"/>
              <a:t>structure. </a:t>
            </a:r>
          </a:p>
        </p:txBody>
      </p:sp>
    </p:spTree>
    <p:extLst>
      <p:ext uri="{BB962C8B-B14F-4D97-AF65-F5344CB8AC3E}">
        <p14:creationId xmlns:p14="http://schemas.microsoft.com/office/powerpoint/2010/main" val="206290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268760"/>
            <a:ext cx="5112568" cy="428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59632" y="5733256"/>
                <a:ext cx="6912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DFT VB-DOS and VB-XPS agree for </a:t>
                </a:r>
                <a:r>
                  <a:rPr lang="en-GB" dirty="0" err="1"/>
                  <a:t>CdO</a:t>
                </a:r>
                <a:r>
                  <a:rPr lang="en-GB" dirty="0"/>
                  <a:t>. </a:t>
                </a:r>
                <a:r>
                  <a:rPr lang="en-GB" dirty="0" smtClean="0"/>
                  <a:t>  DFT </a:t>
                </a:r>
                <a:r>
                  <a:rPr lang="en-GB" dirty="0"/>
                  <a:t>d-levels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i="1" dirty="0" smtClean="0">
                        <a:latin typeface="Cambria Math"/>
                      </a:rPr>
                      <m:t>1 </m:t>
                    </m:r>
                    <m:r>
                      <a:rPr lang="en-GB" i="1" dirty="0" err="1">
                        <a:latin typeface="Cambria Math"/>
                      </a:rPr>
                      <m:t>𝑒𝑉</m:t>
                    </m:r>
                    <m:r>
                      <a:rPr lang="en-GB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/>
                  <a:t>too low.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733256"/>
                <a:ext cx="6912768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79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0" y="6195922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i="1" dirty="0">
                <a:solidFill>
                  <a:srgbClr val="800000"/>
                </a:solidFill>
              </a:rPr>
              <a:t>P. D. C. King, T. D. </a:t>
            </a:r>
            <a:r>
              <a:rPr lang="da-DK" sz="1400" i="1" dirty="0" err="1" smtClean="0">
                <a:solidFill>
                  <a:srgbClr val="800000"/>
                </a:solidFill>
              </a:rPr>
              <a:t>Veal</a:t>
            </a:r>
            <a:r>
              <a:rPr lang="da-DK" sz="1400" i="1" dirty="0" smtClean="0">
                <a:solidFill>
                  <a:srgbClr val="800000"/>
                </a:solidFill>
              </a:rPr>
              <a:t>, C.F. McConville  </a:t>
            </a:r>
            <a:r>
              <a:rPr lang="da-DK" sz="1400" i="1" dirty="0">
                <a:solidFill>
                  <a:srgbClr val="800000"/>
                </a:solidFill>
              </a:rPr>
              <a:t>et al</a:t>
            </a:r>
            <a:r>
              <a:rPr lang="da-DK" sz="1400" i="1" dirty="0" smtClean="0">
                <a:solidFill>
                  <a:srgbClr val="800000"/>
                </a:solidFill>
              </a:rPr>
              <a:t>. , </a:t>
            </a:r>
            <a:r>
              <a:rPr lang="da-DK" sz="1400" i="1" dirty="0">
                <a:solidFill>
                  <a:srgbClr val="800000"/>
                </a:solidFill>
              </a:rPr>
              <a:t>Phys. Rev. </a:t>
            </a:r>
            <a:r>
              <a:rPr lang="da-DK" sz="1400" i="1" dirty="0" smtClean="0">
                <a:solidFill>
                  <a:srgbClr val="800000"/>
                </a:solidFill>
              </a:rPr>
              <a:t>B. </a:t>
            </a:r>
            <a:r>
              <a:rPr lang="da-DK" sz="1400" b="1" i="1" dirty="0">
                <a:solidFill>
                  <a:srgbClr val="800000"/>
                </a:solidFill>
              </a:rPr>
              <a:t>79</a:t>
            </a:r>
            <a:r>
              <a:rPr lang="da-DK" sz="1400" i="1" dirty="0">
                <a:solidFill>
                  <a:srgbClr val="800000"/>
                </a:solidFill>
              </a:rPr>
              <a:t>, 205205 (2009</a:t>
            </a:r>
            <a:r>
              <a:rPr lang="da-DK" sz="1400" i="1" dirty="0" smtClean="0">
                <a:solidFill>
                  <a:srgbClr val="800000"/>
                </a:solidFill>
              </a:rPr>
              <a:t>)</a:t>
            </a:r>
            <a:endParaRPr lang="da-DK" sz="1400" i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6272" y="17009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valence band DOS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1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EPS files for Oxides talk\Converted\acc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9" y="1247552"/>
            <a:ext cx="4229209" cy="53619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73746" y="6106445"/>
            <a:ext cx="3646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solidFill>
                  <a:srgbClr val="800000"/>
                </a:solidFill>
              </a:rPr>
              <a:t>P.D.C</a:t>
            </a:r>
            <a:r>
              <a:rPr lang="en-GB" sz="1400" i="1" dirty="0">
                <a:solidFill>
                  <a:srgbClr val="800000"/>
                </a:solidFill>
              </a:rPr>
              <a:t>. King, </a:t>
            </a:r>
            <a:r>
              <a:rPr lang="en-GB" sz="1400" i="1" dirty="0" smtClean="0">
                <a:solidFill>
                  <a:srgbClr val="800000"/>
                </a:solidFill>
              </a:rPr>
              <a:t>T.D</a:t>
            </a:r>
            <a:r>
              <a:rPr lang="en-GB" sz="1400" i="1" dirty="0">
                <a:solidFill>
                  <a:srgbClr val="800000"/>
                </a:solidFill>
              </a:rPr>
              <a:t>. Veal, C.F. </a:t>
            </a:r>
            <a:r>
              <a:rPr lang="en-GB" sz="1400" i="1" dirty="0" smtClean="0">
                <a:solidFill>
                  <a:srgbClr val="800000"/>
                </a:solidFill>
              </a:rPr>
              <a:t>McConville</a:t>
            </a:r>
            <a:r>
              <a:rPr lang="en-GB" sz="1400" i="1" dirty="0">
                <a:solidFill>
                  <a:srgbClr val="800000"/>
                </a:solidFill>
              </a:rPr>
              <a:t>, </a:t>
            </a:r>
            <a:r>
              <a:rPr lang="en-GB" sz="1400" i="1" dirty="0" smtClean="0">
                <a:solidFill>
                  <a:srgbClr val="800000"/>
                </a:solidFill>
              </a:rPr>
              <a:t>et al</a:t>
            </a:r>
            <a:r>
              <a:rPr lang="en-GB" sz="1400" i="1" dirty="0">
                <a:solidFill>
                  <a:srgbClr val="800000"/>
                </a:solidFill>
              </a:rPr>
              <a:t>. Phys. Rev. B </a:t>
            </a:r>
            <a:r>
              <a:rPr lang="en-GB" sz="1400" b="1" i="1" dirty="0">
                <a:solidFill>
                  <a:srgbClr val="800000"/>
                </a:solidFill>
              </a:rPr>
              <a:t>79</a:t>
            </a:r>
            <a:r>
              <a:rPr lang="en-GB" sz="1400" i="1" dirty="0">
                <a:solidFill>
                  <a:srgbClr val="800000"/>
                </a:solidFill>
              </a:rPr>
              <a:t>, </a:t>
            </a:r>
            <a:r>
              <a:rPr lang="en-GB" sz="1400" i="1" dirty="0" smtClean="0">
                <a:solidFill>
                  <a:srgbClr val="800000"/>
                </a:solidFill>
              </a:rPr>
              <a:t>035203 </a:t>
            </a:r>
            <a:r>
              <a:rPr lang="en-GB" sz="1400" i="1" dirty="0">
                <a:solidFill>
                  <a:srgbClr val="800000"/>
                </a:solidFill>
              </a:rPr>
              <a:t>(2009)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0039" y="-69796"/>
            <a:ext cx="50828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Do we have electron accumulation at the surface of </a:t>
            </a:r>
            <a:r>
              <a:rPr lang="en-GB" sz="2600" b="1" dirty="0" err="1" smtClean="0">
                <a:solidFill>
                  <a:schemeClr val="bg1"/>
                </a:solidFill>
              </a:rPr>
              <a:t>CdO</a:t>
            </a:r>
            <a:r>
              <a:rPr lang="en-GB" sz="2600" b="1" dirty="0" smtClean="0">
                <a:solidFill>
                  <a:schemeClr val="bg1"/>
                </a:solidFill>
              </a:rPr>
              <a:t>?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78703" y="1196752"/>
            <a:ext cx="436529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CNL marks the cross-over point for surface states to be </a:t>
            </a:r>
            <a:r>
              <a:rPr lang="en-US" i="1" dirty="0" smtClean="0">
                <a:solidFill>
                  <a:srgbClr val="FF0000"/>
                </a:solidFill>
              </a:rPr>
              <a:t>donor-like </a:t>
            </a:r>
            <a:r>
              <a:rPr lang="en-US" dirty="0" smtClean="0"/>
              <a:t>(below) to </a:t>
            </a:r>
            <a:r>
              <a:rPr lang="en-US" i="1" dirty="0" smtClean="0">
                <a:solidFill>
                  <a:srgbClr val="0000FF"/>
                </a:solidFill>
              </a:rPr>
              <a:t>acceptor-like </a:t>
            </a:r>
            <a:r>
              <a:rPr lang="en-US" dirty="0" smtClean="0"/>
              <a:t>(above) this energy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200" i="1" dirty="0" smtClean="0"/>
              <a:t>E</a:t>
            </a:r>
            <a:r>
              <a:rPr lang="en-US" sz="2200" i="1" baseline="-25000" dirty="0" smtClean="0"/>
              <a:t>F</a:t>
            </a:r>
            <a:r>
              <a:rPr lang="en-US" dirty="0" smtClean="0"/>
              <a:t> pinned below CNL at surface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36096" y="2636912"/>
            <a:ext cx="26981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Unoccupied donor </a:t>
            </a:r>
            <a:r>
              <a:rPr lang="en-US" dirty="0" err="1" smtClean="0"/>
              <a:t>ViGS</a:t>
            </a:r>
            <a:endParaRPr lang="en-US" dirty="0" smtClean="0"/>
          </a:p>
          <a:p>
            <a:endParaRPr lang="en-US" sz="8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Positive surface charge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3513296"/>
            <a:ext cx="446449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Bands bend downwards at surface</a:t>
            </a:r>
          </a:p>
          <a:p>
            <a:endParaRPr lang="en-US" sz="1000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Space charge balances </a:t>
            </a:r>
            <a:r>
              <a:rPr lang="en-US" dirty="0" smtClean="0"/>
              <a:t>the </a:t>
            </a:r>
            <a:r>
              <a:rPr lang="en-US" dirty="0"/>
              <a:t>surface </a:t>
            </a:r>
            <a:r>
              <a:rPr lang="en-US" dirty="0" smtClean="0"/>
              <a:t>charge</a:t>
            </a:r>
          </a:p>
          <a:p>
            <a:endParaRPr lang="en-US" sz="1200" dirty="0"/>
          </a:p>
          <a:p>
            <a:r>
              <a:rPr lang="en-US" dirty="0"/>
              <a:t>	</a:t>
            </a:r>
            <a:r>
              <a:rPr lang="en-US" sz="2200" i="1" dirty="0" smtClean="0">
                <a:solidFill>
                  <a:srgbClr val="800000"/>
                </a:solidFill>
              </a:rPr>
              <a:t>Surface </a:t>
            </a:r>
            <a:r>
              <a:rPr lang="en-US" sz="2200" i="1" dirty="0">
                <a:solidFill>
                  <a:srgbClr val="800000"/>
                </a:solidFill>
              </a:rPr>
              <a:t>E</a:t>
            </a:r>
            <a:r>
              <a:rPr lang="en-US" sz="2200" i="1" baseline="-25000" dirty="0">
                <a:solidFill>
                  <a:srgbClr val="800000"/>
                </a:solidFill>
              </a:rPr>
              <a:t>F</a:t>
            </a:r>
            <a:r>
              <a:rPr lang="en-US" sz="2200" i="1" dirty="0">
                <a:solidFill>
                  <a:srgbClr val="800000"/>
                </a:solidFill>
              </a:rPr>
              <a:t>  &gt;  Bulk E</a:t>
            </a:r>
            <a:r>
              <a:rPr lang="en-US" sz="2200" i="1" baseline="-25000" dirty="0">
                <a:solidFill>
                  <a:srgbClr val="800000"/>
                </a:solidFill>
              </a:rPr>
              <a:t>F</a:t>
            </a:r>
            <a:r>
              <a:rPr lang="en-US" sz="2200" i="1" dirty="0">
                <a:solidFill>
                  <a:srgbClr val="800000"/>
                </a:solidFill>
              </a:rPr>
              <a:t> </a:t>
            </a:r>
            <a:endParaRPr lang="en-US" sz="2200" dirty="0" smtClean="0"/>
          </a:p>
          <a:p>
            <a:endParaRPr lang="en-US" sz="1200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Electron accumulation results</a:t>
            </a:r>
          </a:p>
          <a:p>
            <a:endParaRPr lang="en-US" sz="1200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Consistent with CNL positions from defects and hydrogen</a:t>
            </a:r>
          </a:p>
        </p:txBody>
      </p:sp>
    </p:spTree>
    <p:extLst>
      <p:ext uri="{BB962C8B-B14F-4D97-AF65-F5344CB8AC3E}">
        <p14:creationId xmlns:p14="http://schemas.microsoft.com/office/powerpoint/2010/main" val="250649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EPS files for Oxides talk\Converted\Quant_C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4" y="1124744"/>
            <a:ext cx="8278635" cy="4926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165305"/>
            <a:ext cx="817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P.D.C</a:t>
            </a:r>
            <a:r>
              <a:rPr lang="en-GB" sz="1400" i="1" dirty="0">
                <a:solidFill>
                  <a:srgbClr val="800000"/>
                </a:solidFill>
              </a:rPr>
              <a:t>. King, </a:t>
            </a:r>
            <a:r>
              <a:rPr lang="en-GB" sz="1400" i="1" dirty="0" smtClean="0">
                <a:solidFill>
                  <a:srgbClr val="800000"/>
                </a:solidFill>
              </a:rPr>
              <a:t>T.D</a:t>
            </a:r>
            <a:r>
              <a:rPr lang="en-GB" sz="1400" i="1" dirty="0">
                <a:solidFill>
                  <a:srgbClr val="800000"/>
                </a:solidFill>
              </a:rPr>
              <a:t>. Veal, </a:t>
            </a:r>
            <a:r>
              <a:rPr lang="en-GB" sz="1400" i="1" dirty="0" smtClean="0">
                <a:solidFill>
                  <a:srgbClr val="800000"/>
                </a:solidFill>
              </a:rPr>
              <a:t>C.F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smtClean="0">
                <a:solidFill>
                  <a:srgbClr val="800000"/>
                </a:solidFill>
              </a:rPr>
              <a:t>McConville, et al</a:t>
            </a:r>
            <a:r>
              <a:rPr lang="en-GB" sz="1400" i="1" dirty="0">
                <a:solidFill>
                  <a:srgbClr val="800000"/>
                </a:solidFill>
              </a:rPr>
              <a:t>., Phys.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104</a:t>
            </a:r>
            <a:r>
              <a:rPr lang="en-GB" sz="1400" i="1" dirty="0">
                <a:solidFill>
                  <a:srgbClr val="800000"/>
                </a:solidFill>
              </a:rPr>
              <a:t>, 256803 (2010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2014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Quantized 2D electron </a:t>
            </a:r>
            <a:r>
              <a:rPr lang="en-GB" sz="2800" b="1" dirty="0">
                <a:solidFill>
                  <a:schemeClr val="bg1"/>
                </a:solidFill>
              </a:rPr>
              <a:t>g</a:t>
            </a:r>
            <a:r>
              <a:rPr lang="en-GB" sz="2800" b="1" dirty="0" smtClean="0">
                <a:solidFill>
                  <a:schemeClr val="bg1"/>
                </a:solidFill>
              </a:rPr>
              <a:t>as at the surface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6112172"/>
            <a:ext cx="828370" cy="62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6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88024" y="1268760"/>
            <a:ext cx="3744416" cy="28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VB </a:t>
            </a:r>
            <a:r>
              <a:rPr lang="en-GB" dirty="0"/>
              <a:t>bending </a:t>
            </a:r>
            <a:r>
              <a:rPr lang="en-GB" dirty="0" smtClean="0"/>
              <a:t>comes directly </a:t>
            </a:r>
            <a:r>
              <a:rPr lang="en-GB" dirty="0"/>
              <a:t>from the </a:t>
            </a:r>
            <a:r>
              <a:rPr lang="en-GB" dirty="0" smtClean="0"/>
              <a:t>XPS measurements</a:t>
            </a:r>
            <a:r>
              <a:rPr lang="en-GB" dirty="0"/>
              <a:t>. </a:t>
            </a:r>
            <a:endParaRPr lang="en-GB" dirty="0" smtClean="0"/>
          </a:p>
          <a:p>
            <a:endParaRPr lang="en-GB" sz="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Assuming </a:t>
            </a:r>
            <a:r>
              <a:rPr lang="en-GB" dirty="0"/>
              <a:t>same </a:t>
            </a:r>
            <a:r>
              <a:rPr lang="en-GB" dirty="0" smtClean="0"/>
              <a:t>band bending </a:t>
            </a:r>
            <a:r>
              <a:rPr lang="en-GB" dirty="0"/>
              <a:t>for the CB </a:t>
            </a:r>
            <a:r>
              <a:rPr lang="en-GB" dirty="0" smtClean="0"/>
              <a:t>gives </a:t>
            </a:r>
            <a:r>
              <a:rPr lang="en-GB" dirty="0"/>
              <a:t>only a single </a:t>
            </a:r>
            <a:r>
              <a:rPr lang="en-GB" dirty="0" smtClean="0"/>
              <a:t>subband </a:t>
            </a:r>
            <a:r>
              <a:rPr lang="en-GB" dirty="0"/>
              <a:t>– well above </a:t>
            </a:r>
            <a:r>
              <a:rPr lang="en-GB" dirty="0" smtClean="0"/>
              <a:t>lower </a:t>
            </a:r>
            <a:r>
              <a:rPr lang="en-GB" dirty="0"/>
              <a:t>of the 2 </a:t>
            </a:r>
            <a:r>
              <a:rPr lang="en-GB" dirty="0" smtClean="0"/>
              <a:t>observed in </a:t>
            </a:r>
            <a:r>
              <a:rPr lang="en-GB" dirty="0"/>
              <a:t>ARPES 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Stronger </a:t>
            </a:r>
            <a:r>
              <a:rPr lang="en-GB" dirty="0"/>
              <a:t>band bending </a:t>
            </a:r>
            <a:r>
              <a:rPr lang="en-GB" dirty="0" smtClean="0"/>
              <a:t>of CB </a:t>
            </a:r>
            <a:r>
              <a:rPr lang="en-GB" dirty="0"/>
              <a:t>than </a:t>
            </a:r>
            <a:r>
              <a:rPr lang="en-GB" dirty="0" smtClean="0"/>
              <a:t>the VB </a:t>
            </a:r>
            <a:r>
              <a:rPr lang="en-GB" dirty="0"/>
              <a:t>indicates </a:t>
            </a:r>
            <a:r>
              <a:rPr lang="en-GB" b="1" i="1" dirty="0" smtClean="0">
                <a:solidFill>
                  <a:srgbClr val="800000"/>
                </a:solidFill>
              </a:rPr>
              <a:t>a</a:t>
            </a:r>
            <a:r>
              <a:rPr lang="en-GB" dirty="0" smtClean="0"/>
              <a:t> </a:t>
            </a:r>
            <a:r>
              <a:rPr lang="en-GB" b="1" i="1" dirty="0">
                <a:solidFill>
                  <a:srgbClr val="800000"/>
                </a:solidFill>
              </a:rPr>
              <a:t>deeper potential well </a:t>
            </a:r>
            <a:r>
              <a:rPr lang="en-GB" dirty="0" smtClean="0"/>
              <a:t>at </a:t>
            </a:r>
            <a:r>
              <a:rPr lang="en-GB" dirty="0"/>
              <a:t>the surface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5936" y="587727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P.D.C</a:t>
            </a:r>
            <a:r>
              <a:rPr lang="en-GB" sz="1400" i="1" dirty="0">
                <a:solidFill>
                  <a:srgbClr val="800000"/>
                </a:solidFill>
              </a:rPr>
              <a:t>. King, </a:t>
            </a:r>
            <a:r>
              <a:rPr lang="en-GB" sz="1400" i="1" dirty="0" smtClean="0">
                <a:solidFill>
                  <a:srgbClr val="800000"/>
                </a:solidFill>
              </a:rPr>
              <a:t>T.D</a:t>
            </a:r>
            <a:r>
              <a:rPr lang="en-GB" sz="1400" i="1" dirty="0">
                <a:solidFill>
                  <a:srgbClr val="800000"/>
                </a:solidFill>
              </a:rPr>
              <a:t>. Veal, </a:t>
            </a:r>
            <a:r>
              <a:rPr lang="en-GB" sz="1400" i="1" dirty="0" smtClean="0">
                <a:solidFill>
                  <a:srgbClr val="800000"/>
                </a:solidFill>
              </a:rPr>
              <a:t>C.F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smtClean="0">
                <a:solidFill>
                  <a:srgbClr val="800000"/>
                </a:solidFill>
              </a:rPr>
              <a:t>McConville et al.</a:t>
            </a:r>
            <a:endParaRPr lang="en-GB" sz="1400" i="1" dirty="0">
              <a:solidFill>
                <a:srgbClr val="800000"/>
              </a:solidFill>
            </a:endParaRPr>
          </a:p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Phys</a:t>
            </a:r>
            <a:r>
              <a:rPr lang="en-GB" sz="1400" i="1" dirty="0">
                <a:solidFill>
                  <a:srgbClr val="800000"/>
                </a:solidFill>
              </a:rPr>
              <a:t>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104</a:t>
            </a:r>
            <a:r>
              <a:rPr lang="en-GB" sz="1400" i="1" dirty="0">
                <a:solidFill>
                  <a:srgbClr val="800000"/>
                </a:solidFill>
              </a:rPr>
              <a:t>, 256803 (2010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7292" y="4365104"/>
            <a:ext cx="4605188" cy="1015663"/>
          </a:xfrm>
          <a:prstGeom prst="rect">
            <a:avLst/>
          </a:prstGeom>
          <a:noFill/>
          <a:ln w="2540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Band-gap is smaller at the surface</a:t>
            </a:r>
          </a:p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than in the bulk</a:t>
            </a:r>
            <a:r>
              <a:rPr lang="en-GB" sz="2000" b="1" i="1" dirty="0">
                <a:solidFill>
                  <a:srgbClr val="800000"/>
                </a:solidFill>
              </a:rPr>
              <a:t> </a:t>
            </a:r>
            <a:r>
              <a:rPr lang="en-GB" sz="2000" b="1" i="1" dirty="0" smtClean="0">
                <a:solidFill>
                  <a:srgbClr val="800000"/>
                </a:solidFill>
              </a:rPr>
              <a:t>–</a:t>
            </a:r>
          </a:p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Band-gap renormalization (BGR)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2014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Quantized 2D electron </a:t>
            </a:r>
            <a:r>
              <a:rPr lang="en-GB" sz="2800" b="1" dirty="0">
                <a:solidFill>
                  <a:schemeClr val="bg1"/>
                </a:solidFill>
              </a:rPr>
              <a:t>g</a:t>
            </a:r>
            <a:r>
              <a:rPr lang="en-GB" sz="2800" b="1" dirty="0" smtClean="0">
                <a:solidFill>
                  <a:schemeClr val="bg1"/>
                </a:solidFill>
              </a:rPr>
              <a:t>as at the surface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268760" y="1259884"/>
            <a:ext cx="6261413" cy="5598116"/>
            <a:chOff x="976313" y="993149"/>
            <a:chExt cx="4613461" cy="391685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313" y="993149"/>
              <a:ext cx="4613461" cy="3916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508104" y="1158989"/>
              <a:ext cx="81670" cy="31653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-2340768" y="1266602"/>
            <a:ext cx="3312368" cy="55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74113" y="1946505"/>
            <a:ext cx="500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</a:t>
            </a:r>
            <a:r>
              <a:rPr lang="en-US" sz="2800" b="1" baseline="-25000" dirty="0" smtClean="0"/>
              <a:t>F</a:t>
            </a:r>
            <a:endParaRPr lang="en-US" sz="2800" b="1" baseline="-25000" dirty="0"/>
          </a:p>
        </p:txBody>
      </p:sp>
    </p:spTree>
    <p:extLst>
      <p:ext uri="{BB962C8B-B14F-4D97-AF65-F5344CB8AC3E}">
        <p14:creationId xmlns:p14="http://schemas.microsoft.com/office/powerpoint/2010/main" val="261799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3093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800000"/>
                </a:solidFill>
              </a:rPr>
              <a:t>P. D. C. King, T. D. Veal, C. F. </a:t>
            </a:r>
            <a:r>
              <a:rPr lang="en-GB" sz="1400" i="1" dirty="0" smtClean="0">
                <a:solidFill>
                  <a:srgbClr val="800000"/>
                </a:solidFill>
              </a:rPr>
              <a:t>McConville et al</a:t>
            </a:r>
            <a:r>
              <a:rPr lang="en-GB" sz="1400" i="1" dirty="0">
                <a:solidFill>
                  <a:srgbClr val="800000"/>
                </a:solidFill>
              </a:rPr>
              <a:t>., Phys. Rev. </a:t>
            </a:r>
            <a:r>
              <a:rPr lang="en-GB" sz="1400" i="1" dirty="0" smtClean="0">
                <a:solidFill>
                  <a:srgbClr val="800000"/>
                </a:solidFill>
              </a:rPr>
              <a:t>B. </a:t>
            </a:r>
            <a:r>
              <a:rPr lang="en-GB" sz="1400" b="1" i="1" dirty="0" smtClean="0">
                <a:solidFill>
                  <a:srgbClr val="800000"/>
                </a:solidFill>
              </a:rPr>
              <a:t>79</a:t>
            </a:r>
            <a:r>
              <a:rPr lang="en-GB" sz="1400" i="1" dirty="0">
                <a:solidFill>
                  <a:srgbClr val="800000"/>
                </a:solidFill>
              </a:rPr>
              <a:t>, 035203 (2009) </a:t>
            </a:r>
          </a:p>
          <a:p>
            <a:pPr algn="ctr"/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33867"/>
            <a:ext cx="4424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Effect of varying the Poisson potential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9" name="Effect of Potentia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901" y="2132856"/>
            <a:ext cx="8613067" cy="41151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1117039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Solve Poisson’s equation to find the potential – modified Thomas Fermi approx.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Solve the Schrödinger equation in this potential to find the subbands location and dispersion (including CB non-</a:t>
            </a:r>
            <a:r>
              <a:rPr lang="en-GB" dirty="0" err="1" smtClean="0"/>
              <a:t>parabolicity</a:t>
            </a:r>
            <a:r>
              <a:rPr lang="en-GB" dirty="0" smtClean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68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bands E Sc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9322" y="1340768"/>
            <a:ext cx="5445356" cy="5373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2008" y="-35768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Sub-band photon energy dependence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9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800" y="1209688"/>
            <a:ext cx="7416824" cy="55626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0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IO5  ARPES end</a:t>
            </a:r>
            <a:r>
              <a:rPr lang="en-GB" sz="2800" b="1" smtClean="0">
                <a:solidFill>
                  <a:schemeClr val="bg1"/>
                </a:solidFill>
              </a:rPr>
              <a:t>-station -</a:t>
            </a:r>
            <a:endParaRPr lang="en-GB" sz="2800" b="1" dirty="0" smtClean="0">
              <a:solidFill>
                <a:schemeClr val="bg1"/>
              </a:solidFill>
            </a:endParaRPr>
          </a:p>
          <a:p>
            <a:r>
              <a:rPr lang="en-GB" sz="2800" b="1" dirty="0" smtClean="0">
                <a:solidFill>
                  <a:schemeClr val="bg1"/>
                </a:solidFill>
              </a:rPr>
              <a:t>Diamond Light Source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49974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07704" y="-65524"/>
            <a:ext cx="4896544" cy="97564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bg1"/>
                </a:solidFill>
              </a:rPr>
              <a:t>ARPES –MBE grown </a:t>
            </a:r>
            <a:r>
              <a:rPr lang="en-GB" sz="2800" b="1" dirty="0" err="1">
                <a:solidFill>
                  <a:schemeClr val="bg1"/>
                </a:solidFill>
              </a:rPr>
              <a:t>CdO</a:t>
            </a:r>
            <a:r>
              <a:rPr lang="en-GB" sz="2800" b="1" dirty="0">
                <a:solidFill>
                  <a:schemeClr val="bg1"/>
                </a:solidFill>
              </a:rPr>
              <a:t>(001) </a:t>
            </a:r>
            <a:endParaRPr lang="en-GB" sz="2800" b="1" dirty="0" smtClean="0">
              <a:solidFill>
                <a:schemeClr val="bg1"/>
              </a:solidFill>
            </a:endParaRPr>
          </a:p>
          <a:p>
            <a:r>
              <a:rPr lang="en-GB" sz="2800" b="1" dirty="0">
                <a:solidFill>
                  <a:schemeClr val="bg1"/>
                </a:solidFill>
              </a:rPr>
              <a:t>p</a:t>
            </a:r>
            <a:r>
              <a:rPr lang="en-GB" sz="2800" b="1" dirty="0" smtClean="0">
                <a:solidFill>
                  <a:schemeClr val="bg1"/>
                </a:solidFill>
              </a:rPr>
              <a:t>reliminary analysis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307334" y="4293096"/>
            <a:ext cx="4657154" cy="187220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GB" sz="1800" dirty="0" smtClean="0"/>
              <a:t>Clearly visible kink in the inner &amp; outer band</a:t>
            </a:r>
          </a:p>
          <a:p>
            <a:pPr>
              <a:buFont typeface="Arial"/>
              <a:buChar char="•"/>
            </a:pPr>
            <a:r>
              <a:rPr lang="en-GB" sz="1800" dirty="0" smtClean="0"/>
              <a:t>Blue line is just a polynomial fit.</a:t>
            </a:r>
          </a:p>
          <a:p>
            <a:pPr>
              <a:buFont typeface="Arial"/>
              <a:buChar char="•"/>
            </a:pPr>
            <a:r>
              <a:rPr lang="en-GB" sz="1800" dirty="0" smtClean="0"/>
              <a:t>Visible on both sides in the spectra</a:t>
            </a:r>
          </a:p>
          <a:p>
            <a:pPr>
              <a:buFont typeface="Arial"/>
              <a:buChar char="•"/>
            </a:pPr>
            <a:r>
              <a:rPr lang="en-GB" sz="1800" dirty="0" smtClean="0"/>
              <a:t>Possible e-e and e-</a:t>
            </a:r>
            <a:r>
              <a:rPr lang="en-GB" sz="1800" dirty="0" err="1" smtClean="0"/>
              <a:t>ph</a:t>
            </a:r>
            <a:r>
              <a:rPr lang="en-GB" sz="1800" dirty="0" smtClean="0"/>
              <a:t> interactions</a:t>
            </a:r>
          </a:p>
          <a:p>
            <a:pPr marL="0" indent="0">
              <a:buNone/>
            </a:pPr>
            <a:r>
              <a:rPr lang="en-GB" sz="1800" dirty="0" smtClean="0"/>
              <a:t>       - </a:t>
            </a:r>
            <a:r>
              <a:rPr lang="en-GB" sz="1800" dirty="0"/>
              <a:t>a</a:t>
            </a:r>
            <a:r>
              <a:rPr lang="en-GB" sz="1800" dirty="0" smtClean="0"/>
              <a:t>round 50 </a:t>
            </a:r>
            <a:r>
              <a:rPr lang="en-GB" sz="1800" i="1" dirty="0" err="1" smtClean="0"/>
              <a:t>meV</a:t>
            </a:r>
            <a:r>
              <a:rPr lang="en-GB" sz="1800" dirty="0" smtClean="0"/>
              <a:t>  below the Fermi level </a:t>
            </a:r>
            <a:r>
              <a:rPr lang="en-GB" sz="1800" i="1" dirty="0" smtClean="0"/>
              <a:t>(E</a:t>
            </a:r>
            <a:r>
              <a:rPr lang="en-GB" sz="2400" i="1" baseline="-25000" dirty="0"/>
              <a:t>F</a:t>
            </a:r>
            <a:r>
              <a:rPr lang="en-GB" sz="2400" i="1" dirty="0" smtClean="0"/>
              <a:t>)</a:t>
            </a:r>
            <a:endParaRPr lang="en-GB" sz="2400" i="1" baseline="-25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8" y="1349152"/>
            <a:ext cx="4188598" cy="47525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410" y="1844824"/>
            <a:ext cx="2914917" cy="2232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476" y="1844824"/>
            <a:ext cx="2745621" cy="22322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42944" y="1455111"/>
            <a:ext cx="123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Inner Band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219209" y="14466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Outer Band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7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55576" y="1556792"/>
            <a:ext cx="7704856" cy="4536504"/>
            <a:chOff x="301298" y="1542080"/>
            <a:chExt cx="8235360" cy="511361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299" y="1542080"/>
              <a:ext cx="5819705" cy="4919181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301298" y="1542081"/>
              <a:ext cx="8235360" cy="5113617"/>
              <a:chOff x="301298" y="1542081"/>
              <a:chExt cx="8235360" cy="511361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1298" y="1542081"/>
                <a:ext cx="5819705" cy="4919181"/>
              </a:xfrm>
              <a:prstGeom prst="rect">
                <a:avLst/>
              </a:prstGeom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3419475" y="1995488"/>
                <a:ext cx="5117183" cy="4660210"/>
                <a:chOff x="3419475" y="1995488"/>
                <a:chExt cx="5117183" cy="4660210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77218" y="2985116"/>
                  <a:ext cx="4759440" cy="3670582"/>
                </a:xfrm>
                <a:prstGeom prst="rect">
                  <a:avLst/>
                </a:prstGeom>
              </p:spPr>
            </p:pic>
            <p:sp>
              <p:nvSpPr>
                <p:cNvPr id="10" name="Rectangle 9"/>
                <p:cNvSpPr/>
                <p:nvPr/>
              </p:nvSpPr>
              <p:spPr>
                <a:xfrm>
                  <a:off x="4378036" y="3084945"/>
                  <a:ext cx="3953164" cy="3140364"/>
                </a:xfrm>
                <a:prstGeom prst="rect">
                  <a:avLst/>
                </a:prstGeom>
                <a:noFill/>
                <a:ln w="25400">
                  <a:solidFill>
                    <a:srgbClr val="02C83D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3419475" y="2605088"/>
                  <a:ext cx="958561" cy="3620221"/>
                </a:xfrm>
                <a:prstGeom prst="line">
                  <a:avLst/>
                </a:prstGeom>
                <a:ln w="25400">
                  <a:solidFill>
                    <a:srgbClr val="02C83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5157788" y="1995488"/>
                  <a:ext cx="3173412" cy="1089457"/>
                </a:xfrm>
                <a:prstGeom prst="line">
                  <a:avLst/>
                </a:prstGeom>
                <a:ln w="25400">
                  <a:solidFill>
                    <a:srgbClr val="02C83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5" name="Straight Arrow Connector 4"/>
            <p:cNvCxnSpPr/>
            <p:nvPr/>
          </p:nvCxnSpPr>
          <p:spPr>
            <a:xfrm flipH="1">
              <a:off x="6121003" y="4438650"/>
              <a:ext cx="508397" cy="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H="1">
              <a:off x="7711678" y="4419600"/>
              <a:ext cx="508397" cy="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 txBox="1">
            <a:spLocks/>
          </p:cNvSpPr>
          <p:nvPr/>
        </p:nvSpPr>
        <p:spPr>
          <a:xfrm>
            <a:off x="1907704" y="-65524"/>
            <a:ext cx="4896544" cy="97564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bg1"/>
                </a:solidFill>
              </a:rPr>
              <a:t>ARPES –MBE grown </a:t>
            </a:r>
            <a:r>
              <a:rPr lang="en-GB" sz="2800" b="1" dirty="0" err="1">
                <a:solidFill>
                  <a:schemeClr val="bg1"/>
                </a:solidFill>
              </a:rPr>
              <a:t>CdO</a:t>
            </a:r>
            <a:r>
              <a:rPr lang="en-GB" sz="2800" b="1" dirty="0">
                <a:solidFill>
                  <a:schemeClr val="bg1"/>
                </a:solidFill>
              </a:rPr>
              <a:t>(001) </a:t>
            </a:r>
            <a:endParaRPr lang="en-GB" sz="2800" b="1" dirty="0" smtClean="0">
              <a:solidFill>
                <a:schemeClr val="bg1"/>
              </a:solidFill>
            </a:endParaRPr>
          </a:p>
          <a:p>
            <a:r>
              <a:rPr lang="en-GB" sz="2800" b="1" dirty="0" smtClean="0">
                <a:solidFill>
                  <a:schemeClr val="bg1"/>
                </a:solidFill>
              </a:rPr>
              <a:t>Kinks - preliminary analysis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95736" y="0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Initial Fitting of sub-bands and kinks</a:t>
            </a:r>
            <a:endParaRPr lang="en-US" sz="2800" b="1" dirty="0"/>
          </a:p>
        </p:txBody>
      </p:sp>
      <p:pic>
        <p:nvPicPr>
          <p:cNvPr id="2" name="CdO Symmetrical MDC Fitting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2238" y="1073945"/>
            <a:ext cx="8445922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5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500"/>
            <a:ext cx="9108504" cy="36627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r>
              <a:rPr lang="en-GB" sz="2800" b="1" dirty="0" smtClean="0">
                <a:solidFill>
                  <a:schemeClr val="bg1"/>
                </a:solidFill>
              </a:rPr>
              <a:t>urface band-gap </a:t>
            </a:r>
            <a:r>
              <a:rPr lang="en-GB" sz="2800" b="1" dirty="0">
                <a:solidFill>
                  <a:schemeClr val="bg1"/>
                </a:solidFill>
              </a:rPr>
              <a:t>t</a:t>
            </a:r>
            <a:r>
              <a:rPr lang="en-GB" sz="2800" b="1" dirty="0" smtClean="0">
                <a:solidFill>
                  <a:schemeClr val="bg1"/>
                </a:solidFill>
              </a:rPr>
              <a:t>uning</a:t>
            </a:r>
          </a:p>
          <a:p>
            <a:r>
              <a:rPr lang="en-GB" sz="2800" b="1" dirty="0" err="1" smtClean="0">
                <a:solidFill>
                  <a:schemeClr val="bg1"/>
                </a:solidFill>
              </a:rPr>
              <a:t>Rb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551723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Rb</a:t>
            </a:r>
            <a:r>
              <a:rPr lang="en-US" dirty="0" smtClean="0"/>
              <a:t> low coverage estimated at 0.4 ML after 4 sec. exposure gives a</a:t>
            </a:r>
          </a:p>
          <a:p>
            <a:pPr algn="ctr"/>
            <a:r>
              <a:rPr lang="en-US" dirty="0" smtClean="0"/>
              <a:t>237 </a:t>
            </a:r>
            <a:r>
              <a:rPr lang="en-US" dirty="0" err="1" smtClean="0"/>
              <a:t>meV</a:t>
            </a:r>
            <a:r>
              <a:rPr lang="en-US" dirty="0" smtClean="0"/>
              <a:t> downward shift in the higher binding energy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0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72059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 err="1" smtClean="0"/>
              <a:t>Rb</a:t>
            </a:r>
            <a:r>
              <a:rPr lang="en-GB" sz="1900" dirty="0" smtClean="0"/>
              <a:t> is added  </a:t>
            </a:r>
            <a:r>
              <a:rPr lang="en-GB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dirty="0" smtClean="0">
                <a:sym typeface="Wingdings"/>
              </a:rPr>
              <a:t>  </a:t>
            </a:r>
            <a:r>
              <a:rPr lang="en-GB" sz="1900" dirty="0" smtClean="0">
                <a:sym typeface="Wingdings"/>
              </a:rPr>
              <a:t>s</a:t>
            </a:r>
            <a:r>
              <a:rPr lang="en-GB" sz="1900" dirty="0" smtClean="0"/>
              <a:t>urface state density increases and surface band gap shrinks</a:t>
            </a:r>
          </a:p>
          <a:p>
            <a:pPr algn="ctr"/>
            <a:endParaRPr lang="en-GB" sz="1200" dirty="0"/>
          </a:p>
          <a:p>
            <a:pPr algn="ctr"/>
            <a:r>
              <a:rPr lang="en-GB" sz="1900" b="1" i="1" dirty="0" smtClean="0">
                <a:solidFill>
                  <a:srgbClr val="800000"/>
                </a:solidFill>
              </a:rPr>
              <a:t>Band-gap shrinks linearly with surface electron density</a:t>
            </a:r>
            <a:endParaRPr lang="en-GB" sz="1900" b="1" i="1" dirty="0">
              <a:solidFill>
                <a:srgbClr val="8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81268"/>
            <a:ext cx="8959450" cy="374441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539552" y="5229200"/>
            <a:ext cx="813690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dirty="0" smtClean="0"/>
              <a:t>(a)  4.05 x 10</a:t>
            </a:r>
            <a:r>
              <a:rPr lang="en-GB" baseline="30000" dirty="0" smtClean="0"/>
              <a:t>13</a:t>
            </a:r>
            <a:r>
              <a:rPr lang="en-GB" dirty="0" smtClean="0"/>
              <a:t> cm</a:t>
            </a:r>
            <a:r>
              <a:rPr lang="en-GB" baseline="30000" dirty="0" smtClean="0"/>
              <a:t>-3</a:t>
            </a:r>
            <a:r>
              <a:rPr lang="en-GB" dirty="0" smtClean="0"/>
              <a:t>  (b)  5.31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cm</a:t>
            </a:r>
            <a:r>
              <a:rPr lang="en-GB" baseline="30000" dirty="0"/>
              <a:t>-</a:t>
            </a:r>
            <a:r>
              <a:rPr lang="en-GB" baseline="30000" dirty="0" smtClean="0"/>
              <a:t>3</a:t>
            </a:r>
            <a:r>
              <a:rPr lang="en-GB" dirty="0" smtClean="0"/>
              <a:t>  (c)  6.36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cm</a:t>
            </a:r>
            <a:r>
              <a:rPr lang="en-GB" baseline="30000" dirty="0"/>
              <a:t>-</a:t>
            </a:r>
            <a:r>
              <a:rPr lang="en-GB" baseline="30000" dirty="0" smtClean="0"/>
              <a:t>3</a:t>
            </a:r>
            <a:r>
              <a:rPr lang="en-GB" dirty="0" smtClean="0"/>
              <a:t> (d)  7.21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</a:t>
            </a:r>
            <a:r>
              <a:rPr lang="en-GB" dirty="0" smtClean="0"/>
              <a:t>cm</a:t>
            </a:r>
            <a:r>
              <a:rPr lang="en-GB" baseline="30000" dirty="0" smtClean="0"/>
              <a:t>-3</a:t>
            </a:r>
            <a:endParaRPr lang="en-GB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2411760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r>
              <a:rPr lang="en-GB" sz="2800" b="1" dirty="0" smtClean="0">
                <a:solidFill>
                  <a:schemeClr val="bg1"/>
                </a:solidFill>
              </a:rPr>
              <a:t>urface band-gap </a:t>
            </a:r>
            <a:r>
              <a:rPr lang="en-GB" sz="2800" b="1" dirty="0">
                <a:solidFill>
                  <a:schemeClr val="bg1"/>
                </a:solidFill>
              </a:rPr>
              <a:t>t</a:t>
            </a:r>
            <a:r>
              <a:rPr lang="en-GB" sz="2800" b="1" dirty="0" smtClean="0">
                <a:solidFill>
                  <a:schemeClr val="bg1"/>
                </a:solidFill>
              </a:rPr>
              <a:t>uning</a:t>
            </a:r>
          </a:p>
          <a:p>
            <a:r>
              <a:rPr lang="en-GB" sz="2800" b="1" dirty="0" err="1" smtClean="0">
                <a:solidFill>
                  <a:schemeClr val="bg1"/>
                </a:solidFill>
              </a:rPr>
              <a:t>Rb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9712" y="-45387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Surface 2D electron liquid at an</a:t>
            </a: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SrTiO</a:t>
            </a:r>
            <a:r>
              <a:rPr lang="en-GB" sz="2800" b="1" baseline="-25000" dirty="0" smtClean="0">
                <a:solidFill>
                  <a:schemeClr val="bg1"/>
                </a:solidFill>
              </a:rPr>
              <a:t>3</a:t>
            </a:r>
            <a:r>
              <a:rPr lang="en-GB" sz="2800" b="1" baseline="-25000" dirty="0">
                <a:solidFill>
                  <a:schemeClr val="bg1"/>
                </a:solidFill>
              </a:rPr>
              <a:t> </a:t>
            </a:r>
            <a:r>
              <a:rPr lang="en-GB" sz="2800" b="1" dirty="0" smtClean="0">
                <a:solidFill>
                  <a:schemeClr val="bg1"/>
                </a:solidFill>
              </a:rPr>
              <a:t>Surface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32" y="1976646"/>
            <a:ext cx="9144000" cy="42606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8632" y="637098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800000"/>
                </a:solidFill>
              </a:rPr>
              <a:t>W. </a:t>
            </a:r>
            <a:r>
              <a:rPr lang="en-US" sz="1400" i="1" dirty="0" err="1" smtClean="0">
                <a:solidFill>
                  <a:srgbClr val="800000"/>
                </a:solidFill>
              </a:rPr>
              <a:t>Meevasana</a:t>
            </a:r>
            <a:r>
              <a:rPr lang="en-US" sz="1400" i="1" dirty="0" smtClean="0">
                <a:solidFill>
                  <a:srgbClr val="800000"/>
                </a:solidFill>
              </a:rPr>
              <a:t>, P.D.C. King, et al.  Nature Materials, </a:t>
            </a:r>
            <a:r>
              <a:rPr lang="en-US" sz="1400" b="1" i="1" dirty="0" smtClean="0">
                <a:solidFill>
                  <a:srgbClr val="800000"/>
                </a:solidFill>
              </a:rPr>
              <a:t>10</a:t>
            </a:r>
            <a:r>
              <a:rPr lang="en-US" sz="1400" i="1" dirty="0" smtClean="0">
                <a:solidFill>
                  <a:srgbClr val="800000"/>
                </a:solidFill>
              </a:rPr>
              <a:t>, 114 (2011) </a:t>
            </a:r>
            <a:endParaRPr lang="en-US" sz="1400" i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935595" y="1196752"/>
            <a:ext cx="7272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Creation and </a:t>
            </a:r>
            <a:r>
              <a:rPr lang="en-US" sz="2000" dirty="0" smtClean="0"/>
              <a:t>control of a 2D electron liquid at an STO surface by exposure to intense UV light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06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3688" y="44748"/>
            <a:ext cx="5239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Co-existence of a topological state and 2D electron gas in Bi</a:t>
            </a:r>
            <a:r>
              <a:rPr lang="en-GB" sz="2800" b="1" baseline="-25000" dirty="0" smtClean="0">
                <a:solidFill>
                  <a:schemeClr val="bg1"/>
                </a:solidFill>
              </a:rPr>
              <a:t>2</a:t>
            </a:r>
            <a:r>
              <a:rPr lang="en-GB" sz="2800" b="1" dirty="0" smtClean="0">
                <a:solidFill>
                  <a:schemeClr val="bg1"/>
                </a:solidFill>
              </a:rPr>
              <a:t>Se</a:t>
            </a:r>
            <a:r>
              <a:rPr lang="en-GB" sz="2800" b="1" baseline="-25000" dirty="0" smtClean="0">
                <a:solidFill>
                  <a:schemeClr val="bg1"/>
                </a:solidFill>
              </a:rPr>
              <a:t>3</a:t>
            </a:r>
            <a:endParaRPr lang="en-GB" sz="2800" b="1" baseline="-25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3" y="6381328"/>
            <a:ext cx="7365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800000"/>
                </a:solidFill>
              </a:rPr>
              <a:t>P.D.C. King, P. Hofmann &amp; </a:t>
            </a:r>
            <a:r>
              <a:rPr lang="en-US" sz="1400" i="1" dirty="0" smtClean="0">
                <a:solidFill>
                  <a:srgbClr val="800000"/>
                </a:solidFill>
              </a:rPr>
              <a:t>co-workers, Nature Communications</a:t>
            </a:r>
            <a:r>
              <a:rPr lang="en-US" sz="1400" i="1" dirty="0">
                <a:solidFill>
                  <a:srgbClr val="800000"/>
                </a:solidFill>
              </a:rPr>
              <a:t>. </a:t>
            </a:r>
            <a:r>
              <a:rPr lang="en-US" sz="1400" b="1" i="1" dirty="0">
                <a:solidFill>
                  <a:srgbClr val="800000"/>
                </a:solidFill>
              </a:rPr>
              <a:t>10</a:t>
            </a:r>
            <a:r>
              <a:rPr lang="en-US" sz="1400" i="1" dirty="0">
                <a:solidFill>
                  <a:srgbClr val="800000"/>
                </a:solidFill>
              </a:rPr>
              <a:t>, 1038 (2010</a:t>
            </a:r>
            <a:r>
              <a:rPr lang="en-US" sz="1400" i="1" dirty="0" smtClean="0">
                <a:solidFill>
                  <a:srgbClr val="800000"/>
                </a:solidFill>
              </a:rPr>
              <a:t>)</a:t>
            </a:r>
            <a:endParaRPr lang="en-US" sz="1400" i="1" dirty="0">
              <a:solidFill>
                <a:srgbClr val="8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47747"/>
            <a:ext cx="8732375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Co-existence of a topological state and a 2D electron gas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792" y="1229200"/>
            <a:ext cx="7296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>
                <a:solidFill>
                  <a:srgbClr val="800000"/>
                </a:solidFill>
              </a:rPr>
              <a:t>k</a:t>
            </a:r>
            <a:r>
              <a:rPr lang="en-US" sz="2200" baseline="-25000" dirty="0" err="1" smtClean="0">
                <a:solidFill>
                  <a:srgbClr val="800000"/>
                </a:solidFill>
              </a:rPr>
              <a:t>z</a:t>
            </a:r>
            <a:r>
              <a:rPr lang="en-US" sz="2200" dirty="0" smtClean="0">
                <a:solidFill>
                  <a:srgbClr val="800000"/>
                </a:solidFill>
              </a:rPr>
              <a:t>-dependence of the electronic structure Bi</a:t>
            </a:r>
            <a:r>
              <a:rPr lang="en-US" sz="2200" baseline="-25000" dirty="0" smtClean="0">
                <a:solidFill>
                  <a:srgbClr val="800000"/>
                </a:solidFill>
              </a:rPr>
              <a:t>2</a:t>
            </a:r>
            <a:r>
              <a:rPr lang="en-US" sz="2200" dirty="0" smtClean="0">
                <a:solidFill>
                  <a:srgbClr val="800000"/>
                </a:solidFill>
              </a:rPr>
              <a:t>Se</a:t>
            </a:r>
            <a:r>
              <a:rPr lang="en-US" sz="2200" baseline="-25000" dirty="0" smtClean="0">
                <a:solidFill>
                  <a:srgbClr val="800000"/>
                </a:solidFill>
              </a:rPr>
              <a:t>3</a:t>
            </a:r>
            <a:r>
              <a:rPr lang="en-US" sz="2200" dirty="0" smtClean="0">
                <a:solidFill>
                  <a:srgbClr val="800000"/>
                </a:solidFill>
              </a:rPr>
              <a:t> </a:t>
            </a:r>
            <a:endParaRPr lang="en-US" sz="2200" dirty="0">
              <a:solidFill>
                <a:srgbClr val="8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58248"/>
            <a:ext cx="9144000" cy="2688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8" y="1148016"/>
            <a:ext cx="3456384" cy="2624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07904" y="1850503"/>
            <a:ext cx="5040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ARPES measurements taken at 181 photon energies between 14 and 32 eV.  </a:t>
            </a:r>
          </a:p>
          <a:p>
            <a:endParaRPr lang="en-US" dirty="0"/>
          </a:p>
          <a:p>
            <a:r>
              <a:rPr lang="en-US" sz="1400" i="1" dirty="0" smtClean="0">
                <a:solidFill>
                  <a:srgbClr val="800000"/>
                </a:solidFill>
              </a:rPr>
              <a:t>P.D.C. King, P. Hofmann &amp; co-workers</a:t>
            </a:r>
          </a:p>
          <a:p>
            <a:r>
              <a:rPr lang="en-US" sz="1400" i="1" dirty="0" smtClean="0">
                <a:solidFill>
                  <a:srgbClr val="800000"/>
                </a:solidFill>
              </a:rPr>
              <a:t>Nature Communications </a:t>
            </a:r>
            <a:r>
              <a:rPr lang="en-US" sz="1400" b="1" i="1" dirty="0" smtClean="0">
                <a:solidFill>
                  <a:srgbClr val="800000"/>
                </a:solidFill>
              </a:rPr>
              <a:t>10</a:t>
            </a:r>
            <a:r>
              <a:rPr lang="en-US" sz="1400" i="1" dirty="0" smtClean="0">
                <a:solidFill>
                  <a:srgbClr val="800000"/>
                </a:solidFill>
              </a:rPr>
              <a:t>, 1038 (2010)</a:t>
            </a:r>
            <a:endParaRPr lang="en-US" sz="14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3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Accumulation in a Ferromagnetic Oxide: </a:t>
            </a:r>
            <a:r>
              <a:rPr lang="en-GB" sz="2800" b="1" dirty="0" err="1" smtClean="0">
                <a:solidFill>
                  <a:schemeClr val="bg1"/>
                </a:solidFill>
              </a:rPr>
              <a:t>EuO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170392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</a:rPr>
              <a:t>E</a:t>
            </a:r>
            <a:r>
              <a:rPr lang="en-US" sz="2200" dirty="0" smtClean="0">
                <a:solidFill>
                  <a:srgbClr val="800000"/>
                </a:solidFill>
              </a:rPr>
              <a:t>lectronic structure of Ferromagnetic </a:t>
            </a:r>
            <a:r>
              <a:rPr lang="en-US" sz="2200" dirty="0" err="1" smtClean="0">
                <a:solidFill>
                  <a:srgbClr val="800000"/>
                </a:solidFill>
              </a:rPr>
              <a:t>EuO</a:t>
            </a:r>
            <a:endParaRPr lang="en-US" sz="2200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30932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800000"/>
                </a:solidFill>
              </a:rPr>
              <a:t>P.D.C. King &amp; co-workers,  Nature Communications (2018)</a:t>
            </a:r>
            <a:endParaRPr lang="en-US" sz="1400" i="1" dirty="0">
              <a:solidFill>
                <a:srgbClr val="8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9144000" cy="443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Accumulation in a Ferromagnetic Oxide: </a:t>
            </a:r>
            <a:r>
              <a:rPr lang="en-GB" sz="2800" b="1" dirty="0" err="1" smtClean="0">
                <a:solidFill>
                  <a:schemeClr val="bg1"/>
                </a:solidFill>
              </a:rPr>
              <a:t>EuO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170392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rgbClr val="800000"/>
                </a:solidFill>
              </a:rPr>
              <a:t>Fermi surface contours of </a:t>
            </a:r>
            <a:r>
              <a:rPr lang="en-US" sz="2200" dirty="0" err="1" smtClean="0">
                <a:solidFill>
                  <a:srgbClr val="800000"/>
                </a:solidFill>
              </a:rPr>
              <a:t>EuO:Gd</a:t>
            </a:r>
            <a:r>
              <a:rPr lang="en-US" sz="2200" dirty="0" smtClean="0">
                <a:solidFill>
                  <a:srgbClr val="800000"/>
                </a:solidFill>
              </a:rPr>
              <a:t> with increased charge carrier doping</a:t>
            </a:r>
            <a:endParaRPr lang="en-US" sz="2200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37298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800000"/>
                </a:solidFill>
              </a:rPr>
              <a:t>P.D.C. King &amp; co-workers,  Nature Communications (2018)</a:t>
            </a:r>
            <a:endParaRPr lang="en-US" sz="1400" i="1" dirty="0">
              <a:solidFill>
                <a:srgbClr val="8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3911"/>
            <a:ext cx="9144000" cy="462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828092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Some of the most fundamental </a:t>
            </a:r>
            <a:r>
              <a:rPr lang="en-GB" sz="2000" dirty="0"/>
              <a:t>properties of </a:t>
            </a:r>
            <a:r>
              <a:rPr lang="en-GB" sz="2000" dirty="0" smtClean="0"/>
              <a:t>III-V and metal </a:t>
            </a:r>
            <a:r>
              <a:rPr lang="en-GB" sz="2000" dirty="0"/>
              <a:t>oxide </a:t>
            </a:r>
            <a:r>
              <a:rPr lang="en-GB" sz="2000" dirty="0" smtClean="0"/>
              <a:t>semiconductors – including </a:t>
            </a:r>
            <a:r>
              <a:rPr lang="en-GB" sz="2000" dirty="0" err="1" smtClean="0"/>
              <a:t>InN</a:t>
            </a:r>
            <a:r>
              <a:rPr lang="en-GB" sz="2000" dirty="0" smtClean="0"/>
              <a:t>, </a:t>
            </a:r>
            <a:r>
              <a:rPr lang="en-GB" sz="2000" dirty="0" err="1" smtClean="0"/>
              <a:t>CdO</a:t>
            </a:r>
            <a:r>
              <a:rPr lang="en-GB" sz="2000" dirty="0" smtClean="0"/>
              <a:t> and In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O</a:t>
            </a:r>
            <a:r>
              <a:rPr lang="en-GB" sz="2000" baseline="-25000" dirty="0" smtClean="0"/>
              <a:t>3</a:t>
            </a:r>
            <a:r>
              <a:rPr lang="en-GB" sz="2000" dirty="0" smtClean="0"/>
              <a:t> </a:t>
            </a:r>
            <a:r>
              <a:rPr lang="en-GB" sz="2000" dirty="0"/>
              <a:t>­ are being </a:t>
            </a:r>
            <a:r>
              <a:rPr lang="en-GB" sz="2000" dirty="0" smtClean="0"/>
              <a:t>(re)discovered due to the availability of higher quality, epitaxial materials.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Low </a:t>
            </a:r>
            <a:r>
              <a:rPr lang="en-GB" sz="2000" dirty="0">
                <a:latin typeface="Palatino"/>
                <a:cs typeface="Palatino"/>
              </a:rPr>
              <a:t>Γ</a:t>
            </a:r>
            <a:r>
              <a:rPr lang="en-GB" sz="2000" dirty="0"/>
              <a:t>-point CBM </a:t>
            </a:r>
            <a:r>
              <a:rPr lang="en-GB" sz="2000" dirty="0" smtClean="0"/>
              <a:t>is </a:t>
            </a:r>
            <a:r>
              <a:rPr lang="en-GB" sz="2000" dirty="0"/>
              <a:t>responsible for defects, impurities, hydrogen and surface states all acting as donors →  electron </a:t>
            </a:r>
            <a:r>
              <a:rPr lang="en-GB" sz="2000" dirty="0" smtClean="0"/>
              <a:t>accumulation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Electrons trapped </a:t>
            </a:r>
            <a:r>
              <a:rPr lang="en-GB" sz="2000" dirty="0"/>
              <a:t>by </a:t>
            </a:r>
            <a:r>
              <a:rPr lang="en-GB" sz="2000" dirty="0" smtClean="0"/>
              <a:t>the surface </a:t>
            </a:r>
            <a:r>
              <a:rPr lang="en-GB" sz="2000" dirty="0"/>
              <a:t>potential </a:t>
            </a:r>
            <a:r>
              <a:rPr lang="en-GB" sz="2000" dirty="0" smtClean="0"/>
              <a:t>and the conduction band edge result in a series of </a:t>
            </a:r>
            <a:r>
              <a:rPr lang="en-GB" sz="2000" dirty="0"/>
              <a:t>quantized </a:t>
            </a:r>
            <a:r>
              <a:rPr lang="en-GB" sz="2000" dirty="0" smtClean="0"/>
              <a:t>sub-­</a:t>
            </a:r>
            <a:r>
              <a:rPr lang="en-GB" sz="2000" dirty="0"/>
              <a:t>band </a:t>
            </a:r>
            <a:r>
              <a:rPr lang="en-GB" sz="2000" dirty="0" smtClean="0"/>
              <a:t>states.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Direct observation of many body interaction effects</a:t>
            </a:r>
            <a:r>
              <a:rPr lang="en-GB" sz="2000" dirty="0"/>
              <a:t>,</a:t>
            </a:r>
            <a:r>
              <a:rPr lang="en-GB" sz="2000" dirty="0" smtClean="0"/>
              <a:t> both e-e and e-phonon coupling via kinks in ARPES spectra.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Q</a:t>
            </a:r>
            <a:r>
              <a:rPr lang="en-GB" sz="2000" dirty="0" smtClean="0"/>
              <a:t>uantized energy states and the band-gap at the surface, can be tuned by modifying the surface electron density (e.g. with the addition of an alkali-metal).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New materials including SrTiO</a:t>
            </a:r>
            <a:r>
              <a:rPr lang="en-GB" sz="2000" baseline="-25000" dirty="0" smtClean="0"/>
              <a:t>3</a:t>
            </a:r>
            <a:r>
              <a:rPr lang="en-GB" sz="2000" dirty="0" smtClean="0"/>
              <a:t>, </a:t>
            </a:r>
            <a:r>
              <a:rPr lang="en-GB" sz="2000" dirty="0" err="1" smtClean="0"/>
              <a:t>EuO</a:t>
            </a:r>
            <a:r>
              <a:rPr lang="en-GB" sz="2000" dirty="0" smtClean="0"/>
              <a:t>, MoS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 and Bi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Se</a:t>
            </a:r>
            <a:r>
              <a:rPr lang="en-GB" sz="2000" baseline="-25000" dirty="0" smtClean="0"/>
              <a:t>3</a:t>
            </a:r>
            <a:r>
              <a:rPr lang="en-GB" sz="2000" dirty="0" smtClean="0"/>
              <a:t> all showing surface electron accumulation</a:t>
            </a:r>
            <a:endParaRPr lang="en-GB" sz="2000" baseline="-25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Enormous </a:t>
            </a:r>
            <a:r>
              <a:rPr lang="en-GB" sz="2000" dirty="0"/>
              <a:t>potential for </a:t>
            </a:r>
            <a:r>
              <a:rPr lang="en-GB" sz="2000" dirty="0" smtClean="0"/>
              <a:t>new epitaxial </a:t>
            </a:r>
            <a:r>
              <a:rPr lang="en-GB" sz="2000" dirty="0"/>
              <a:t>oxides in transparent electronics.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Thanks </a:t>
            </a:r>
            <a:r>
              <a:rPr lang="en-GB" sz="2000" dirty="0"/>
              <a:t>to EPSRC, ERDF &amp; </a:t>
            </a:r>
            <a:r>
              <a:rPr lang="en-GB" sz="2000" dirty="0" smtClean="0"/>
              <a:t>Science City Research Alliance (SCRA) for many levels of funding and support.</a:t>
            </a: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432386" y="18952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Summary &amp; Conclusions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5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71600" y="1021761"/>
            <a:ext cx="7865516" cy="49685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T.D. Veal, </a:t>
            </a:r>
            <a:r>
              <a:rPr lang="en-GB" sz="1800" dirty="0"/>
              <a:t>P.D.C. King, J.J. </a:t>
            </a:r>
            <a:r>
              <a:rPr lang="en-GB" sz="1800" dirty="0" err="1"/>
              <a:t>Mudd</a:t>
            </a:r>
            <a:r>
              <a:rPr lang="en-GB" sz="1800" dirty="0"/>
              <a:t>, P. H. </a:t>
            </a:r>
            <a:r>
              <a:rPr lang="en-GB" sz="1800" dirty="0" smtClean="0"/>
              <a:t>Jefferson</a:t>
            </a:r>
            <a:r>
              <a:rPr lang="en-GB" sz="1800" dirty="0"/>
              <a:t>,</a:t>
            </a:r>
            <a:r>
              <a:rPr lang="en-GB" sz="1800" dirty="0" smtClean="0"/>
              <a:t> S</a:t>
            </a:r>
            <a:r>
              <a:rPr lang="en-GB" sz="1800" dirty="0"/>
              <a:t>. </a:t>
            </a:r>
            <a:r>
              <a:rPr lang="en-GB" sz="1800" dirty="0" err="1"/>
              <a:t>Vasheghani</a:t>
            </a:r>
            <a:r>
              <a:rPr lang="en-GB" sz="1800" dirty="0"/>
              <a:t> </a:t>
            </a:r>
            <a:r>
              <a:rPr lang="en-GB" sz="1800" dirty="0" err="1" smtClean="0"/>
              <a:t>Farahani</a:t>
            </a:r>
            <a:r>
              <a:rPr lang="en-GB" sz="1800" dirty="0" smtClean="0"/>
              <a:t>,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L.F.J. Piper, K. </a:t>
            </a:r>
            <a:r>
              <a:rPr lang="en-GB" sz="1800" dirty="0" err="1" smtClean="0"/>
              <a:t>Krupski</a:t>
            </a:r>
            <a:r>
              <a:rPr lang="en-GB" sz="1800" dirty="0"/>
              <a:t>,</a:t>
            </a:r>
            <a:r>
              <a:rPr lang="en-GB" sz="1800" dirty="0" smtClean="0"/>
              <a:t> A. </a:t>
            </a:r>
            <a:r>
              <a:rPr lang="en-GB" sz="1800" dirty="0" err="1" smtClean="0"/>
              <a:t>Krupski</a:t>
            </a:r>
            <a:r>
              <a:rPr lang="en-GB" sz="1800" dirty="0"/>
              <a:t> &amp; M. Walker</a:t>
            </a:r>
            <a:endParaRPr lang="en-GB" sz="1800" dirty="0" smtClean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smtClean="0">
                <a:solidFill>
                  <a:srgbClr val="C00000"/>
                </a:solidFill>
              </a:rPr>
              <a:t>Department </a:t>
            </a:r>
            <a:r>
              <a:rPr lang="en-GB" sz="1200" i="1" dirty="0">
                <a:solidFill>
                  <a:srgbClr val="C00000"/>
                </a:solidFill>
              </a:rPr>
              <a:t>of Physics, University of Warwick, </a:t>
            </a:r>
            <a:r>
              <a:rPr lang="en-GB" sz="1200" i="1" dirty="0" smtClean="0">
                <a:solidFill>
                  <a:srgbClr val="C00000"/>
                </a:solidFill>
              </a:rPr>
              <a:t>UK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800" i="1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M. </a:t>
            </a:r>
            <a:r>
              <a:rPr lang="en-GB" sz="1800" dirty="0" err="1" smtClean="0"/>
              <a:t>Hoesch</a:t>
            </a:r>
            <a:r>
              <a:rPr lang="en-GB" sz="1800" dirty="0" smtClean="0"/>
              <a:t>, P. </a:t>
            </a:r>
            <a:r>
              <a:rPr lang="en-GB" sz="1800" dirty="0" err="1" smtClean="0"/>
              <a:t>Dudin</a:t>
            </a:r>
            <a:r>
              <a:rPr lang="en-GB" sz="1800" dirty="0" smtClean="0"/>
              <a:t>, </a:t>
            </a:r>
            <a:r>
              <a:rPr lang="en-GB" sz="1800" dirty="0" err="1" smtClean="0"/>
              <a:t>Timur</a:t>
            </a:r>
            <a:r>
              <a:rPr lang="en-GB" sz="1800" dirty="0" smtClean="0"/>
              <a:t> Kim &amp; </a:t>
            </a:r>
            <a:r>
              <a:rPr lang="en-GB" sz="1800" dirty="0" err="1" smtClean="0"/>
              <a:t>Tien</a:t>
            </a:r>
            <a:r>
              <a:rPr lang="en-GB" sz="1800" dirty="0" smtClean="0"/>
              <a:t> Lin Lee</a:t>
            </a:r>
            <a:endParaRPr lang="en-GB" sz="18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smtClean="0">
                <a:solidFill>
                  <a:srgbClr val="C00000"/>
                </a:solidFill>
              </a:rPr>
              <a:t>Diamond Light Source, Harwell Science and Innovation Campus, Oxfordshire, UK</a:t>
            </a:r>
            <a:endParaRPr lang="en-GB" sz="12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8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M. </a:t>
            </a:r>
            <a:r>
              <a:rPr lang="en-GB" sz="1800" dirty="0" err="1" smtClean="0"/>
              <a:t>Fuglsang</a:t>
            </a:r>
            <a:r>
              <a:rPr lang="en-GB" sz="1800" dirty="0"/>
              <a:t>-</a:t>
            </a:r>
            <a:r>
              <a:rPr lang="en-GB" sz="1800" dirty="0" smtClean="0"/>
              <a:t>Jensen, M. Bianchi, </a:t>
            </a:r>
            <a:r>
              <a:rPr lang="en-GB" sz="1800" dirty="0"/>
              <a:t>E. D. L. </a:t>
            </a:r>
            <a:r>
              <a:rPr lang="en-GB" sz="1800" dirty="0" err="1"/>
              <a:t>Rienks</a:t>
            </a:r>
            <a:r>
              <a:rPr lang="en-GB" sz="1800" dirty="0"/>
              <a:t>, &amp; Ph. Hofmann</a:t>
            </a:r>
            <a:endParaRPr lang="en-GB" sz="16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>
                <a:solidFill>
                  <a:srgbClr val="C00000"/>
                </a:solidFill>
              </a:rPr>
              <a:t>Institute for Storage Ring Facilities, University of </a:t>
            </a:r>
            <a:r>
              <a:rPr lang="en-GB" sz="1200" i="1" dirty="0" err="1" smtClean="0">
                <a:solidFill>
                  <a:srgbClr val="C00000"/>
                </a:solidFill>
              </a:rPr>
              <a:t>Århus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Denmark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8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A. </a:t>
            </a:r>
            <a:r>
              <a:rPr lang="en-GB" sz="1800" dirty="0" err="1"/>
              <a:t>Schleife</a:t>
            </a:r>
            <a:r>
              <a:rPr lang="en-GB" sz="1800" dirty="0"/>
              <a:t>, F. Fuchs, J. </a:t>
            </a:r>
            <a:r>
              <a:rPr lang="en-GB" sz="1800" dirty="0" err="1" smtClean="0"/>
              <a:t>Furthmüller</a:t>
            </a:r>
            <a:r>
              <a:rPr lang="en-GB" sz="1800" dirty="0"/>
              <a:t>, &amp; F. Bechstedt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err="1">
                <a:solidFill>
                  <a:srgbClr val="C00000"/>
                </a:solidFill>
              </a:rPr>
              <a:t>Institut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 smtClean="0">
                <a:solidFill>
                  <a:srgbClr val="C00000"/>
                </a:solidFill>
              </a:rPr>
              <a:t>für</a:t>
            </a:r>
            <a:r>
              <a:rPr lang="en-GB" sz="1200" i="1" dirty="0" smtClean="0">
                <a:solidFill>
                  <a:srgbClr val="C00000"/>
                </a:solidFill>
              </a:rPr>
              <a:t> </a:t>
            </a:r>
            <a:r>
              <a:rPr lang="en-GB" sz="1200" i="1" dirty="0" err="1" smtClean="0">
                <a:solidFill>
                  <a:srgbClr val="C00000"/>
                </a:solidFill>
              </a:rPr>
              <a:t>Festkörpertheorie</a:t>
            </a:r>
            <a:r>
              <a:rPr lang="en-GB" sz="1200" i="1" dirty="0" smtClean="0">
                <a:solidFill>
                  <a:srgbClr val="C00000"/>
                </a:solidFill>
              </a:rPr>
              <a:t> </a:t>
            </a:r>
            <a:r>
              <a:rPr lang="en-GB" sz="1200" i="1" dirty="0">
                <a:solidFill>
                  <a:srgbClr val="C00000"/>
                </a:solidFill>
              </a:rPr>
              <a:t>und </a:t>
            </a:r>
            <a:r>
              <a:rPr lang="en-GB" sz="1200" i="1" dirty="0" err="1">
                <a:solidFill>
                  <a:srgbClr val="C00000"/>
                </a:solidFill>
              </a:rPr>
              <a:t>Theoretische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>
                <a:solidFill>
                  <a:srgbClr val="C00000"/>
                </a:solidFill>
              </a:rPr>
              <a:t>Optik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Friedrich-Schiller-</a:t>
            </a:r>
            <a:r>
              <a:rPr lang="en-GB" sz="1200" i="1" dirty="0" err="1" smtClean="0">
                <a:solidFill>
                  <a:srgbClr val="C00000"/>
                </a:solidFill>
              </a:rPr>
              <a:t>Universität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Germany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800" i="1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J. </a:t>
            </a:r>
            <a:r>
              <a:rPr lang="en-GB" sz="1800" dirty="0" err="1"/>
              <a:t>Zúñiga</a:t>
            </a:r>
            <a:r>
              <a:rPr lang="en-GB" sz="1800" dirty="0"/>
              <a:t>-Pérez &amp; V. Muñoz-</a:t>
            </a:r>
            <a:r>
              <a:rPr lang="en-GB" sz="1800" dirty="0" err="1"/>
              <a:t>Sanjosé</a:t>
            </a:r>
            <a:endParaRPr lang="en-GB" sz="18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err="1">
                <a:solidFill>
                  <a:srgbClr val="C00000"/>
                </a:solidFill>
              </a:rPr>
              <a:t>Departamento</a:t>
            </a:r>
            <a:r>
              <a:rPr lang="en-GB" sz="1200" i="1" dirty="0">
                <a:solidFill>
                  <a:srgbClr val="C00000"/>
                </a:solidFill>
              </a:rPr>
              <a:t> de </a:t>
            </a:r>
            <a:r>
              <a:rPr lang="en-GB" sz="1200" i="1" dirty="0" err="1">
                <a:solidFill>
                  <a:srgbClr val="C00000"/>
                </a:solidFill>
              </a:rPr>
              <a:t>Fisica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>
                <a:solidFill>
                  <a:srgbClr val="C00000"/>
                </a:solidFill>
              </a:rPr>
              <a:t>Aplicada</a:t>
            </a:r>
            <a:r>
              <a:rPr lang="en-GB" sz="1200" i="1" dirty="0">
                <a:solidFill>
                  <a:srgbClr val="C00000"/>
                </a:solidFill>
              </a:rPr>
              <a:t> y </a:t>
            </a:r>
            <a:r>
              <a:rPr lang="en-GB" sz="1200" i="1" dirty="0" err="1">
                <a:solidFill>
                  <a:srgbClr val="C00000"/>
                </a:solidFill>
              </a:rPr>
              <a:t>Electromagnetismo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err="1">
                <a:solidFill>
                  <a:srgbClr val="C00000"/>
                </a:solidFill>
              </a:rPr>
              <a:t>Universitat</a:t>
            </a:r>
            <a:r>
              <a:rPr lang="en-GB" sz="1200" i="1" dirty="0">
                <a:solidFill>
                  <a:srgbClr val="C00000"/>
                </a:solidFill>
              </a:rPr>
              <a:t> de </a:t>
            </a:r>
            <a:r>
              <a:rPr lang="en-GB" sz="1200" i="1" dirty="0" err="1">
                <a:solidFill>
                  <a:srgbClr val="C00000"/>
                </a:solidFill>
              </a:rPr>
              <a:t>Valéncia</a:t>
            </a:r>
            <a:r>
              <a:rPr lang="en-GB" sz="1200" i="1" dirty="0">
                <a:solidFill>
                  <a:srgbClr val="C00000"/>
                </a:solidFill>
              </a:rPr>
              <a:t>, Spain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8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K. H. L. Zhang, A. </a:t>
            </a:r>
            <a:r>
              <a:rPr lang="en-GB" sz="1800" dirty="0" err="1"/>
              <a:t>Bourlange</a:t>
            </a:r>
            <a:r>
              <a:rPr lang="en-GB" sz="1800" dirty="0"/>
              <a:t>, D. J. Payne, </a:t>
            </a:r>
            <a:r>
              <a:rPr lang="en-GB" sz="1800" dirty="0" smtClean="0"/>
              <a:t>&amp; </a:t>
            </a:r>
            <a:r>
              <a:rPr lang="en-GB" sz="1800" dirty="0"/>
              <a:t>R. G. </a:t>
            </a:r>
            <a:r>
              <a:rPr lang="en-GB" sz="1800" dirty="0" err="1"/>
              <a:t>Egdell</a:t>
            </a:r>
            <a:endParaRPr lang="en-GB" sz="18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>
                <a:solidFill>
                  <a:srgbClr val="C00000"/>
                </a:solidFill>
              </a:rPr>
              <a:t>Chemistry Research Laboratory, University of Oxford, UK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200" i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9752" y="260648"/>
            <a:ext cx="42852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Colleagues &amp; Collaborators 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23640" y="5877271"/>
            <a:ext cx="7704856" cy="864095"/>
            <a:chOff x="1774194" y="5661246"/>
            <a:chExt cx="7300840" cy="82153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1304" y="5661248"/>
              <a:ext cx="1353730" cy="792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097" t="-26328" r="-3700" b="-24669"/>
            <a:stretch>
              <a:fillRect/>
            </a:stretch>
          </p:blipFill>
          <p:spPr bwMode="auto">
            <a:xfrm>
              <a:off x="1774194" y="5661246"/>
              <a:ext cx="2780917" cy="8215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1" descr="C:\Users\Chris\Desktop\CFM all files 24-10-2011\ISSC-18\ISSC-18\Logos\ERDF-ADV-RBG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652" b="16852"/>
            <a:stretch>
              <a:fillRect/>
            </a:stretch>
          </p:blipFill>
          <p:spPr bwMode="auto">
            <a:xfrm>
              <a:off x="4648324" y="5661247"/>
              <a:ext cx="2980142" cy="808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018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8442"/>
            <a:ext cx="6922332" cy="6858000"/>
            <a:chOff x="0" y="18442"/>
            <a:chExt cx="6922332" cy="6858000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18442"/>
              <a:ext cx="6922332" cy="6858000"/>
              <a:chOff x="1042988" y="18280"/>
              <a:chExt cx="6911975" cy="6797675"/>
            </a:xfrm>
          </p:grpSpPr>
          <p:pic>
            <p:nvPicPr>
              <p:cNvPr id="5017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2988" y="18280"/>
                <a:ext cx="6911975" cy="6797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0179" name="Text Box 3"/>
              <p:cNvSpPr txBox="1">
                <a:spLocks noChangeArrowheads="1"/>
              </p:cNvSpPr>
              <p:nvPr/>
            </p:nvSpPr>
            <p:spPr bwMode="auto">
              <a:xfrm>
                <a:off x="3880413" y="1459136"/>
                <a:ext cx="1264798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FF"/>
                    </a:solidFill>
                  </a:rPr>
                  <a:t>McConville</a:t>
                </a: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(RMIT)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80" name="Text Box 4"/>
              <p:cNvSpPr txBox="1">
                <a:spLocks noChangeArrowheads="1"/>
              </p:cNvSpPr>
              <p:nvPr/>
            </p:nvSpPr>
            <p:spPr bwMode="auto">
              <a:xfrm>
                <a:off x="1784532" y="3041965"/>
                <a:ext cx="751729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err="1" smtClean="0">
                    <a:solidFill>
                      <a:srgbClr val="FFFFFF"/>
                    </a:solidFill>
                  </a:rPr>
                  <a:t>Egdell</a:t>
                </a:r>
                <a:endParaRPr lang="en-GB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(Oxford)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81" name="Text Box 5"/>
              <p:cNvSpPr txBox="1">
                <a:spLocks noChangeArrowheads="1"/>
              </p:cNvSpPr>
              <p:nvPr/>
            </p:nvSpPr>
            <p:spPr bwMode="auto">
              <a:xfrm>
                <a:off x="6485994" y="3029338"/>
                <a:ext cx="874463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err="1" smtClean="0">
                    <a:solidFill>
                      <a:srgbClr val="FFFFFF"/>
                    </a:solidFill>
                  </a:rPr>
                  <a:t>Mudd</a:t>
                </a:r>
                <a:endParaRPr lang="en-GB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GB" sz="1300" dirty="0">
                    <a:solidFill>
                      <a:srgbClr val="FFFFFF"/>
                    </a:solidFill>
                  </a:rPr>
                  <a:t>(Warwick</a:t>
                </a:r>
                <a:r>
                  <a:rPr lang="en-GB" sz="1300" dirty="0" smtClean="0">
                    <a:solidFill>
                      <a:srgbClr val="FFFFFF"/>
                    </a:solidFill>
                  </a:rPr>
                  <a:t>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82" name="Text Box 6"/>
              <p:cNvSpPr txBox="1">
                <a:spLocks noChangeArrowheads="1"/>
              </p:cNvSpPr>
              <p:nvPr/>
            </p:nvSpPr>
            <p:spPr bwMode="auto">
              <a:xfrm>
                <a:off x="4812826" y="2852738"/>
                <a:ext cx="1093433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FF"/>
                    </a:solidFill>
                  </a:rPr>
                  <a:t>King</a:t>
                </a: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(St. Andrews)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83" name="Text Box 7"/>
              <p:cNvSpPr txBox="1">
                <a:spLocks noChangeArrowheads="1"/>
              </p:cNvSpPr>
              <p:nvPr/>
            </p:nvSpPr>
            <p:spPr bwMode="auto">
              <a:xfrm>
                <a:off x="3265846" y="2827841"/>
                <a:ext cx="910795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FF"/>
                    </a:solidFill>
                  </a:rPr>
                  <a:t>Veal</a:t>
                </a: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(Liverpool)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0184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5" r="8295"/>
              <a:stretch>
                <a:fillRect/>
              </a:stretch>
            </p:blipFill>
            <p:spPr bwMode="auto">
              <a:xfrm>
                <a:off x="5037623" y="5040453"/>
                <a:ext cx="621906" cy="5618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0185" name="Picture 9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95" r="8295"/>
              <a:stretch>
                <a:fillRect/>
              </a:stretch>
            </p:blipFill>
            <p:spPr bwMode="auto">
              <a:xfrm>
                <a:off x="3379239" y="5040454"/>
                <a:ext cx="622648" cy="5554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0186" name="Text Box 10"/>
              <p:cNvSpPr txBox="1">
                <a:spLocks noChangeArrowheads="1"/>
              </p:cNvSpPr>
              <p:nvPr/>
            </p:nvSpPr>
            <p:spPr bwMode="auto">
              <a:xfrm>
                <a:off x="2862668" y="5639940"/>
                <a:ext cx="1401170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FFFF"/>
                    </a:solidFill>
                  </a:rPr>
                  <a:t>Zuniga-</a:t>
                </a:r>
                <a:r>
                  <a:rPr lang="en-GB" dirty="0" smtClean="0">
                    <a:solidFill>
                      <a:srgbClr val="FFFFFF"/>
                    </a:solidFill>
                  </a:rPr>
                  <a:t>Perez</a:t>
                </a: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(CNRS)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87" name="Text Box 11"/>
              <p:cNvSpPr txBox="1">
                <a:spLocks noChangeArrowheads="1"/>
              </p:cNvSpPr>
              <p:nvPr/>
            </p:nvSpPr>
            <p:spPr bwMode="auto">
              <a:xfrm>
                <a:off x="4600575" y="5639940"/>
                <a:ext cx="1625722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FFFF"/>
                    </a:solidFill>
                  </a:rPr>
                  <a:t>Munoz-</a:t>
                </a:r>
                <a:r>
                  <a:rPr lang="en-GB" dirty="0" err="1" smtClean="0">
                    <a:solidFill>
                      <a:srgbClr val="FFFFFF"/>
                    </a:solidFill>
                  </a:rPr>
                  <a:t>Sanjose</a:t>
                </a:r>
                <a:endParaRPr lang="en-GB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(Valencia)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0188" name="Picture 1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150" y="3933825"/>
                <a:ext cx="601663" cy="574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0189" name="Picture 1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88125" y="3933825"/>
                <a:ext cx="576263" cy="574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0190" name="Picture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5663" y="3716338"/>
                <a:ext cx="600075" cy="574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0191" name="Picture 1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9838" y="3716338"/>
                <a:ext cx="601662" cy="574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0192" name="Text Box 16"/>
              <p:cNvSpPr txBox="1">
                <a:spLocks noChangeArrowheads="1"/>
              </p:cNvSpPr>
              <p:nvPr/>
            </p:nvSpPr>
            <p:spPr bwMode="auto">
              <a:xfrm>
                <a:off x="1669269" y="4464543"/>
                <a:ext cx="914340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err="1" smtClean="0">
                    <a:solidFill>
                      <a:srgbClr val="FFFFFF"/>
                    </a:solidFill>
                  </a:rPr>
                  <a:t>Schleife</a:t>
                </a:r>
                <a:endParaRPr lang="en-GB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(UCSB)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94" name="Text Box 18"/>
              <p:cNvSpPr txBox="1">
                <a:spLocks noChangeArrowheads="1"/>
              </p:cNvSpPr>
              <p:nvPr/>
            </p:nvSpPr>
            <p:spPr bwMode="auto">
              <a:xfrm>
                <a:off x="4826741" y="4287900"/>
                <a:ext cx="1056594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FF"/>
                    </a:solidFill>
                  </a:rPr>
                  <a:t>Hofmann</a:t>
                </a:r>
              </a:p>
              <a:p>
                <a:pPr algn="ctr"/>
                <a:r>
                  <a:rPr lang="en-GB" sz="1300" dirty="0" smtClean="0">
                    <a:solidFill>
                      <a:srgbClr val="FFFFFF"/>
                    </a:solidFill>
                  </a:rPr>
                  <a:t>(Aarhus)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0195" name="Text Box 19"/>
              <p:cNvSpPr txBox="1">
                <a:spLocks noChangeArrowheads="1"/>
              </p:cNvSpPr>
              <p:nvPr/>
            </p:nvSpPr>
            <p:spPr bwMode="auto">
              <a:xfrm>
                <a:off x="3126059" y="4293739"/>
                <a:ext cx="1123332" cy="5643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dirty="0" err="1" smtClean="0">
                    <a:solidFill>
                      <a:srgbClr val="FFFFFF"/>
                    </a:solidFill>
                  </a:rPr>
                  <a:t>Bechstedt</a:t>
                </a:r>
                <a:endParaRPr lang="en-GB" dirty="0" smtClean="0">
                  <a:solidFill>
                    <a:srgbClr val="FFFFFF"/>
                  </a:solidFill>
                </a:endParaRPr>
              </a:p>
              <a:p>
                <a:pPr algn="ctr"/>
                <a:r>
                  <a:rPr lang="en-GB" sz="1300" dirty="0">
                    <a:solidFill>
                      <a:srgbClr val="FFFFFF"/>
                    </a:solidFill>
                  </a:rPr>
                  <a:t>(Jena</a:t>
                </a:r>
                <a:r>
                  <a:rPr lang="en-GB" sz="1300" dirty="0" smtClean="0">
                    <a:solidFill>
                      <a:srgbClr val="FFFFFF"/>
                    </a:solidFill>
                  </a:rPr>
                  <a:t>)</a:t>
                </a:r>
                <a:endParaRPr lang="en-GB" sz="1300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0196" name="Picture 2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5738" y="6111072"/>
                <a:ext cx="400199" cy="4032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5416012" y="4498175"/>
              <a:ext cx="902717" cy="569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dirty="0" err="1">
                  <a:solidFill>
                    <a:schemeClr val="bg1"/>
                  </a:solidFill>
                </a:rPr>
                <a:t>Hoesch</a:t>
              </a:r>
              <a:endParaRPr lang="en-GB" dirty="0">
                <a:solidFill>
                  <a:schemeClr val="bg1"/>
                </a:solidFill>
              </a:endParaRPr>
            </a:p>
            <a:p>
              <a:pPr algn="ctr"/>
              <a:r>
                <a:rPr lang="en-GB" sz="1300" dirty="0" smtClean="0">
                  <a:solidFill>
                    <a:srgbClr val="FFFFFF"/>
                  </a:solidFill>
                </a:rPr>
                <a:t>(Diamond)</a:t>
              </a:r>
              <a:endParaRPr lang="en-GB" sz="13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876256" y="1244347"/>
            <a:ext cx="22677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Team TCO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76256" y="1921148"/>
            <a:ext cx="226774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P</a:t>
            </a:r>
            <a:r>
              <a:rPr lang="en-GB" sz="2000" dirty="0">
                <a:solidFill>
                  <a:schemeClr val="bg1"/>
                </a:solidFill>
              </a:rPr>
              <a:t>. H. Jefferson 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S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  <a:r>
              <a:rPr lang="en-GB" sz="2000" dirty="0" err="1" smtClean="0">
                <a:solidFill>
                  <a:schemeClr val="bg1"/>
                </a:solidFill>
              </a:rPr>
              <a:t>Farahani</a:t>
            </a:r>
            <a:endParaRPr lang="en-GB" sz="2000" dirty="0" smtClean="0">
              <a:solidFill>
                <a:schemeClr val="bg1"/>
              </a:solidFill>
            </a:endParaRP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L.F.J. Piper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M. Walker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D. J. Payne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A. </a:t>
            </a:r>
            <a:r>
              <a:rPr lang="en-GB" sz="2000" dirty="0" err="1">
                <a:solidFill>
                  <a:schemeClr val="bg1"/>
                </a:solidFill>
              </a:rPr>
              <a:t>Bourlange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K. H. L. </a:t>
            </a:r>
            <a:r>
              <a:rPr lang="en-GB" sz="2000" dirty="0" smtClean="0">
                <a:solidFill>
                  <a:schemeClr val="bg1"/>
                </a:solidFill>
              </a:rPr>
              <a:t>Zhang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M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  <a:r>
              <a:rPr lang="en-GB" sz="2000" dirty="0" smtClean="0">
                <a:solidFill>
                  <a:schemeClr val="bg1"/>
                </a:solidFill>
              </a:rPr>
              <a:t>P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  <a:r>
              <a:rPr lang="en-GB" sz="2000" dirty="0" err="1" smtClean="0">
                <a:solidFill>
                  <a:schemeClr val="bg1"/>
                </a:solidFill>
              </a:rPr>
              <a:t>Dudin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err="1" smtClean="0">
                <a:solidFill>
                  <a:schemeClr val="bg1"/>
                </a:solidFill>
              </a:rPr>
              <a:t>Timur</a:t>
            </a:r>
            <a:r>
              <a:rPr lang="en-GB" sz="2000" dirty="0" smtClean="0">
                <a:solidFill>
                  <a:schemeClr val="bg1"/>
                </a:solidFill>
              </a:rPr>
              <a:t> Kim</a:t>
            </a:r>
          </a:p>
          <a:p>
            <a:pPr algn="ctr"/>
            <a:r>
              <a:rPr lang="en-GB" sz="2000" dirty="0" err="1" smtClean="0">
                <a:solidFill>
                  <a:schemeClr val="bg1"/>
                </a:solidFill>
              </a:rPr>
              <a:t>Tien</a:t>
            </a:r>
            <a:r>
              <a:rPr lang="en-GB" sz="2000" dirty="0">
                <a:solidFill>
                  <a:schemeClr val="bg1"/>
                </a:solidFill>
              </a:rPr>
              <a:t>-</a:t>
            </a:r>
            <a:r>
              <a:rPr lang="en-GB" sz="2000" dirty="0" smtClean="0">
                <a:solidFill>
                  <a:schemeClr val="bg1"/>
                </a:solidFill>
              </a:rPr>
              <a:t>Lin Lee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M. </a:t>
            </a:r>
            <a:r>
              <a:rPr lang="en-GB" sz="2000" dirty="0" err="1" smtClean="0">
                <a:solidFill>
                  <a:schemeClr val="bg1"/>
                </a:solidFill>
              </a:rPr>
              <a:t>Fuglsang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M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  <a:r>
              <a:rPr lang="en-GB" sz="2000" dirty="0" smtClean="0">
                <a:solidFill>
                  <a:schemeClr val="bg1"/>
                </a:solidFill>
              </a:rPr>
              <a:t>Bianchi 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E</a:t>
            </a:r>
            <a:r>
              <a:rPr lang="en-GB" sz="2000" dirty="0">
                <a:solidFill>
                  <a:schemeClr val="bg1"/>
                </a:solidFill>
              </a:rPr>
              <a:t>. D. L. </a:t>
            </a:r>
            <a:r>
              <a:rPr lang="en-GB" sz="2000" dirty="0" err="1" smtClean="0">
                <a:solidFill>
                  <a:schemeClr val="bg1"/>
                </a:solidFill>
              </a:rPr>
              <a:t>Rienks</a:t>
            </a:r>
            <a:endParaRPr lang="en-GB" sz="2000" dirty="0" smtClean="0">
              <a:solidFill>
                <a:schemeClr val="bg1"/>
              </a:solidFill>
            </a:endParaRP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endParaRPr lang="en-GB" sz="2000" dirty="0" smtClean="0">
              <a:solidFill>
                <a:schemeClr val="bg1"/>
              </a:solidFill>
            </a:endParaRP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 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65832"/>
            <a:ext cx="4572000" cy="9664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i="1" dirty="0" smtClean="0">
                <a:solidFill>
                  <a:srgbClr val="FFFFFF"/>
                </a:solidFill>
              </a:rPr>
              <a:t>Warwick Castle</a:t>
            </a:r>
          </a:p>
          <a:p>
            <a:pPr algn="ctr">
              <a:spcBef>
                <a:spcPct val="20000"/>
              </a:spcBef>
            </a:pPr>
            <a:r>
              <a:rPr lang="en-US" sz="2400" b="1" i="1" dirty="0" smtClean="0">
                <a:solidFill>
                  <a:srgbClr val="FFFFFF"/>
                </a:solidFill>
              </a:rPr>
              <a:t>(1068 – present)</a:t>
            </a:r>
            <a:endParaRPr lang="en-US" sz="2400" b="1" i="1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52" y="1231878"/>
            <a:ext cx="7848872" cy="52335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1640" y="5157192"/>
            <a:ext cx="69314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chemeClr val="bg1"/>
                </a:solidFill>
              </a:rPr>
              <a:t>Thank you for your attention</a:t>
            </a:r>
            <a:endParaRPr lang="en-US" sz="4000" dirty="0">
              <a:solidFill>
                <a:schemeClr val="bg1"/>
              </a:solidFill>
            </a:endParaRPr>
          </a:p>
          <a:p>
            <a:pPr algn="ctr"/>
            <a:r>
              <a:rPr lang="en-US" sz="2000" b="1" i="1" dirty="0" err="1" smtClean="0">
                <a:solidFill>
                  <a:srgbClr val="FF0000"/>
                </a:solidFill>
              </a:rPr>
              <a:t>c.f.mcconville@warwick.ac.uk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0"/>
            <a:ext cx="2424745" cy="850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4878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5304110"/>
            <a:ext cx="69314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chemeClr val="bg1"/>
                </a:solidFill>
              </a:rPr>
              <a:t>Thank you for your attention</a:t>
            </a:r>
            <a:endParaRPr lang="en-US" sz="4000" dirty="0">
              <a:solidFill>
                <a:schemeClr val="bg1"/>
              </a:solidFill>
            </a:endParaRPr>
          </a:p>
          <a:p>
            <a:pPr algn="ctr"/>
            <a:r>
              <a:rPr lang="en-US" sz="2000" b="1" i="1" dirty="0" err="1" smtClean="0">
                <a:solidFill>
                  <a:srgbClr val="FF0000"/>
                </a:solidFill>
              </a:rPr>
              <a:t>chris.mcconville@rmit.edu.au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340768"/>
            <a:ext cx="1872208" cy="7200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-154508"/>
            <a:ext cx="4392488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sz="2800" b="1" i="1" dirty="0" smtClean="0">
                <a:solidFill>
                  <a:schemeClr val="bg1"/>
                </a:solidFill>
              </a:rPr>
              <a:t>CFM - EPSRC Grant</a:t>
            </a:r>
          </a:p>
          <a:p>
            <a:pPr algn="ctr">
              <a:spcBef>
                <a:spcPct val="20000"/>
              </a:spcBef>
            </a:pPr>
            <a:r>
              <a:rPr lang="en-GB" sz="2800" b="1" i="1" dirty="0" smtClean="0">
                <a:solidFill>
                  <a:schemeClr val="bg1"/>
                </a:solidFill>
              </a:rPr>
              <a:t>Mind-Map </a:t>
            </a:r>
            <a:endParaRPr lang="el-GR" sz="2000" b="1" i="1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 descr="CFM MIND MAP grant_EPG00462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640960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5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2800" b="1" i="1">
                <a:solidFill>
                  <a:schemeClr val="accent2"/>
                </a:solidFill>
                <a:ea typeface="ＭＳ Ｐゴシック" charset="0"/>
              </a:rPr>
              <a:t>Origin of the electron accumulation on InN</a:t>
            </a:r>
          </a:p>
        </p:txBody>
      </p:sp>
      <p:graphicFrame>
        <p:nvGraphicFramePr>
          <p:cNvPr id="43010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-180975" y="692150"/>
          <a:ext cx="4643438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9" name="Graph" r:id="rId4" imgW="3591763" imgH="2812694" progId="Origin50.Graph">
                  <p:embed/>
                </p:oleObj>
              </mc:Choice>
              <mc:Fallback>
                <p:oleObj name="Graph" r:id="rId4" imgW="3591763" imgH="2812694" progId="Origin50.Graph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975" y="692150"/>
                        <a:ext cx="4643438" cy="363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4772" name="Text Box 4"/>
          <p:cNvSpPr txBox="1">
            <a:spLocks noChangeArrowheads="1"/>
          </p:cNvSpPr>
          <p:nvPr/>
        </p:nvSpPr>
        <p:spPr bwMode="auto">
          <a:xfrm>
            <a:off x="2843213" y="6165850"/>
            <a:ext cx="6121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400" i="1">
                <a:solidFill>
                  <a:srgbClr val="CC0000"/>
                </a:solidFill>
              </a:rPr>
              <a:t>I. Mahboob, T. D. Veal, L. F. J. Piper, C. F.McConville, H. Lu, W. J. Schaff,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400" i="1">
                <a:solidFill>
                  <a:srgbClr val="CC0000"/>
                </a:solidFill>
              </a:rPr>
              <a:t>F. Bechstedt, and J. Furthm</a:t>
            </a:r>
            <a:r>
              <a:rPr lang="en-US" altLang="en-US" sz="1400" i="1">
                <a:solidFill>
                  <a:srgbClr val="CC0000"/>
                </a:solidFill>
              </a:rPr>
              <a:t>ü</a:t>
            </a:r>
            <a:r>
              <a:rPr lang="en-GB" altLang="en-US" sz="1400" i="1">
                <a:solidFill>
                  <a:srgbClr val="CC0000"/>
                </a:solidFill>
              </a:rPr>
              <a:t>ller,  Phys. Rev. B </a:t>
            </a:r>
            <a:r>
              <a:rPr lang="en-GB" altLang="en-US" sz="1400" b="1" i="1">
                <a:solidFill>
                  <a:srgbClr val="CC0000"/>
                </a:solidFill>
              </a:rPr>
              <a:t>69</a:t>
            </a:r>
            <a:r>
              <a:rPr lang="en-GB" altLang="en-US" sz="1400" i="1">
                <a:solidFill>
                  <a:srgbClr val="CC0000"/>
                </a:solidFill>
              </a:rPr>
              <a:t>, 201307(R) (2004)</a:t>
            </a:r>
            <a:endParaRPr lang="en-US" altLang="en-US" sz="1400" b="1" i="1">
              <a:solidFill>
                <a:srgbClr val="CC0000"/>
              </a:solidFill>
            </a:endParaRPr>
          </a:p>
        </p:txBody>
      </p:sp>
      <p:sp>
        <p:nvSpPr>
          <p:cNvPr id="544773" name="Text Box 5"/>
          <p:cNvSpPr txBox="1">
            <a:spLocks noChangeArrowheads="1"/>
          </p:cNvSpPr>
          <p:nvPr/>
        </p:nvSpPr>
        <p:spPr bwMode="auto">
          <a:xfrm>
            <a:off x="179388" y="4221163"/>
            <a:ext cx="4248150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600"/>
              <a:t>E</a:t>
            </a:r>
            <a:r>
              <a:rPr lang="en-GB" altLang="en-US" sz="1600" baseline="-25000"/>
              <a:t>B</a:t>
            </a:r>
            <a:r>
              <a:rPr lang="en-GB" altLang="en-US" sz="1600"/>
              <a:t> – Branch point or </a:t>
            </a:r>
            <a:r>
              <a:rPr lang="en-GB" altLang="en-US" sz="1600">
                <a:solidFill>
                  <a:schemeClr val="accent2"/>
                </a:solidFill>
              </a:rPr>
              <a:t>“mid-gap” energy</a:t>
            </a:r>
          </a:p>
          <a:p>
            <a:pPr algn="just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600"/>
              <a:t>Corresponds to the cross-over point from acceptor-like to donor-like surface states. </a:t>
            </a:r>
          </a:p>
          <a:p>
            <a:pPr algn="just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600">
                <a:solidFill>
                  <a:schemeClr val="accent2"/>
                </a:solidFill>
              </a:rPr>
              <a:t>InN exhibits an unusually low </a:t>
            </a:r>
            <a:r>
              <a:rPr lang="ru-RU" altLang="en-US" sz="1600">
                <a:solidFill>
                  <a:schemeClr val="accent2"/>
                </a:solidFill>
              </a:rPr>
              <a:t>Г</a:t>
            </a:r>
            <a:r>
              <a:rPr lang="en-US" altLang="en-US" sz="1600">
                <a:solidFill>
                  <a:schemeClr val="accent2"/>
                </a:solidFill>
              </a:rPr>
              <a:t>-</a:t>
            </a:r>
            <a:r>
              <a:rPr lang="en-GB" altLang="en-US" sz="1600">
                <a:solidFill>
                  <a:schemeClr val="accent2"/>
                </a:solidFill>
              </a:rPr>
              <a:t>point CBM</a:t>
            </a:r>
            <a:r>
              <a:rPr lang="en-GB" altLang="en-US" sz="1600"/>
              <a:t>, so that E</a:t>
            </a:r>
            <a:r>
              <a:rPr lang="en-GB" altLang="en-US" sz="1600" baseline="-25000"/>
              <a:t>B</a:t>
            </a:r>
            <a:r>
              <a:rPr lang="en-GB" altLang="en-US" sz="1600"/>
              <a:t> lies high within the conduction band  (i.e. 1.4 eV above the VBM).</a:t>
            </a:r>
          </a:p>
        </p:txBody>
      </p:sp>
      <p:sp>
        <p:nvSpPr>
          <p:cNvPr id="544774" name="Text Box 6"/>
          <p:cNvSpPr txBox="1">
            <a:spLocks noChangeArrowheads="1"/>
          </p:cNvSpPr>
          <p:nvPr/>
        </p:nvSpPr>
        <p:spPr bwMode="auto">
          <a:xfrm>
            <a:off x="4643438" y="3860800"/>
            <a:ext cx="4321175" cy="143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600">
                <a:ea typeface="ＭＳ Ｐゴシック" charset="0"/>
              </a:rPr>
              <a:t>To ensure charge neutrality, </a:t>
            </a:r>
            <a:r>
              <a:rPr lang="en-GB" sz="1600">
                <a:solidFill>
                  <a:schemeClr val="accent2"/>
                </a:solidFill>
                <a:ea typeface="ＭＳ Ｐゴシック" charset="0"/>
              </a:rPr>
              <a:t>E</a:t>
            </a:r>
            <a:r>
              <a:rPr lang="en-GB" sz="1600" baseline="-25000">
                <a:solidFill>
                  <a:schemeClr val="accent2"/>
                </a:solidFill>
                <a:ea typeface="ＭＳ Ｐゴシック" charset="0"/>
              </a:rPr>
              <a:t>F</a:t>
            </a:r>
            <a:r>
              <a:rPr lang="en-GB" sz="1600">
                <a:solidFill>
                  <a:schemeClr val="accent2"/>
                </a:solidFill>
                <a:ea typeface="ＭＳ Ｐゴシック" charset="0"/>
              </a:rPr>
              <a:t> tends to        E</a:t>
            </a:r>
            <a:r>
              <a:rPr lang="en-GB" sz="1600" baseline="-25000">
                <a:solidFill>
                  <a:schemeClr val="accent2"/>
                </a:solidFill>
                <a:ea typeface="ＭＳ Ｐゴシック" charset="0"/>
              </a:rPr>
              <a:t>B</a:t>
            </a:r>
            <a:r>
              <a:rPr lang="en-GB" sz="1600">
                <a:ea typeface="ＭＳ Ｐゴシック" charset="0"/>
              </a:rPr>
              <a:t>, resulting in downward band bending.</a:t>
            </a:r>
          </a:p>
          <a:p>
            <a:pPr algn="just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600">
                <a:ea typeface="ＭＳ Ｐゴシック" charset="0"/>
              </a:rPr>
              <a:t>Equilibrium is achieved when the charge from </a:t>
            </a:r>
            <a:r>
              <a:rPr lang="en-GB" sz="1600">
                <a:solidFill>
                  <a:schemeClr val="accent2"/>
                </a:solidFill>
                <a:ea typeface="ＭＳ Ｐゴシック" charset="0"/>
              </a:rPr>
              <a:t>the band bending cancels the charge from the surface donor-like states.</a:t>
            </a:r>
            <a:r>
              <a:rPr lang="en-GB" sz="1400">
                <a:solidFill>
                  <a:schemeClr val="accent2"/>
                </a:solidFill>
                <a:ea typeface="ＭＳ Ｐゴシック" charset="0"/>
              </a:rPr>
              <a:t> </a:t>
            </a:r>
          </a:p>
        </p:txBody>
      </p:sp>
      <p:sp>
        <p:nvSpPr>
          <p:cNvPr id="544775" name="Text Box 7"/>
          <p:cNvSpPr txBox="1">
            <a:spLocks noChangeArrowheads="1"/>
          </p:cNvSpPr>
          <p:nvPr/>
        </p:nvSpPr>
        <p:spPr bwMode="auto">
          <a:xfrm>
            <a:off x="4572000" y="5373688"/>
            <a:ext cx="4392613" cy="65087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 i="1">
                <a:solidFill>
                  <a:srgbClr val="CC0000"/>
                </a:solidFill>
                <a:ea typeface="ＭＳ Ｐゴシック" charset="0"/>
              </a:rPr>
              <a:t>A similar situation occurs for InAs - </a:t>
            </a:r>
            <a:r>
              <a:rPr lang="en-GB" sz="1800" b="1" i="1">
                <a:ea typeface="ＭＳ Ｐゴシック" charset="0"/>
              </a:rPr>
              <a:t>BUT</a:t>
            </a:r>
            <a:r>
              <a:rPr lang="en-GB" sz="1800" i="1">
                <a:solidFill>
                  <a:srgbClr val="CC0000"/>
                </a:solidFill>
                <a:ea typeface="ＭＳ Ｐゴシック" charset="0"/>
              </a:rPr>
              <a:t> E</a:t>
            </a:r>
            <a:r>
              <a:rPr lang="en-GB" sz="1800" i="1" baseline="-25000">
                <a:solidFill>
                  <a:srgbClr val="CC0000"/>
                </a:solidFill>
                <a:ea typeface="ＭＳ Ｐゴシック" charset="0"/>
              </a:rPr>
              <a:t>B</a:t>
            </a:r>
            <a:r>
              <a:rPr lang="en-GB" sz="1800" i="1">
                <a:solidFill>
                  <a:srgbClr val="CC0000"/>
                </a:solidFill>
                <a:ea typeface="ＭＳ Ｐゴシック" charset="0"/>
              </a:rPr>
              <a:t> is much higher above the CBM for InN</a:t>
            </a:r>
          </a:p>
        </p:txBody>
      </p:sp>
      <p:pic>
        <p:nvPicPr>
          <p:cNvPr id="5447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052513"/>
            <a:ext cx="3887788" cy="286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44777" name="Line 9"/>
          <p:cNvSpPr>
            <a:spLocks noChangeShapeType="1"/>
          </p:cNvSpPr>
          <p:nvPr/>
        </p:nvSpPr>
        <p:spPr bwMode="auto">
          <a:xfrm>
            <a:off x="5003800" y="2133600"/>
            <a:ext cx="0" cy="11525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44778" name="Text Box 10"/>
          <p:cNvSpPr txBox="1">
            <a:spLocks noChangeArrowheads="1"/>
          </p:cNvSpPr>
          <p:nvPr/>
        </p:nvSpPr>
        <p:spPr bwMode="auto">
          <a:xfrm>
            <a:off x="3497263" y="2492375"/>
            <a:ext cx="1947862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GB" sz="1600" smtClean="0">
                <a:solidFill>
                  <a:schemeClr val="accent2"/>
                </a:solidFill>
              </a:rPr>
              <a:t>  </a:t>
            </a:r>
            <a:r>
              <a:rPr lang="en-GB" sz="1600" b="1" smtClean="0">
                <a:solidFill>
                  <a:schemeClr val="accent2"/>
                </a:solidFill>
              </a:rPr>
              <a:t>~1.4 eV</a:t>
            </a:r>
          </a:p>
        </p:txBody>
      </p:sp>
    </p:spTree>
    <p:extLst>
      <p:ext uri="{BB962C8B-B14F-4D97-AF65-F5344CB8AC3E}">
        <p14:creationId xmlns:p14="http://schemas.microsoft.com/office/powerpoint/2010/main" val="195701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4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4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4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2" grpId="0"/>
      <p:bldP spid="544774" grpId="0"/>
      <p:bldP spid="544775" grpId="0" animBg="1"/>
      <p:bldP spid="54477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74638"/>
            <a:ext cx="9144000" cy="633412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2800" b="1" i="1" smtClean="0">
                <a:solidFill>
                  <a:schemeClr val="accent2"/>
                </a:solidFill>
              </a:rPr>
              <a:t>Breakdown of common-cation rule</a:t>
            </a:r>
            <a:endParaRPr lang="en-US" sz="2800" b="1" i="1" smtClean="0">
              <a:solidFill>
                <a:schemeClr val="accent2"/>
              </a:solidFill>
            </a:endParaRPr>
          </a:p>
        </p:txBody>
      </p:sp>
      <p:pic>
        <p:nvPicPr>
          <p:cNvPr id="775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r="12573" b="9265"/>
          <a:stretch>
            <a:fillRect/>
          </a:stretch>
        </p:blipFill>
        <p:spPr bwMode="auto">
          <a:xfrm>
            <a:off x="4716463" y="908050"/>
            <a:ext cx="4248150" cy="418782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75172" name="Text Box 4"/>
          <p:cNvSpPr txBox="1">
            <a:spLocks noChangeArrowheads="1"/>
          </p:cNvSpPr>
          <p:nvPr/>
        </p:nvSpPr>
        <p:spPr bwMode="auto">
          <a:xfrm>
            <a:off x="395288" y="981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defRPr/>
            </a:pPr>
            <a:endParaRPr lang="en-GB">
              <a:latin typeface="Times New Roman" charset="0"/>
              <a:ea typeface="ＭＳ Ｐゴシック" charset="0"/>
            </a:endParaRPr>
          </a:p>
        </p:txBody>
      </p:sp>
      <p:sp>
        <p:nvSpPr>
          <p:cNvPr id="775173" name="Text Box 5"/>
          <p:cNvSpPr txBox="1">
            <a:spLocks noChangeArrowheads="1"/>
          </p:cNvSpPr>
          <p:nvPr/>
        </p:nvSpPr>
        <p:spPr bwMode="auto">
          <a:xfrm>
            <a:off x="179388" y="2459038"/>
            <a:ext cx="4752975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800">
                <a:solidFill>
                  <a:schemeClr val="accent2"/>
                </a:solidFill>
              </a:rPr>
              <a:t>(ii) size contribution: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700"/>
              <a:t>All III-Vs have negative volume deformation potentials – the volume increases, the band gap decreases. This effect tends to dominate, hence the observed band gap variation.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GB" altLang="en-US" sz="1000"/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700">
                <a:solidFill>
                  <a:srgbClr val="CC0000"/>
                </a:solidFill>
              </a:rPr>
              <a:t>However, highly ionic III-V’s &amp; II-VI’s have very small volume deformation potentials, allowing the chemical contribution to dominate.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GB" altLang="en-US" sz="1000">
              <a:solidFill>
                <a:srgbClr val="CC0000"/>
              </a:solidFill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GB" altLang="en-US" sz="1700">
                <a:solidFill>
                  <a:srgbClr val="CC0000"/>
                </a:solidFill>
              </a:rPr>
              <a:t>Extreme case, large size &amp; electronegativity mismatch - InN, ZnO &amp; CdO, all have narrow band gaps (for the cation) and low CBM at the </a:t>
            </a:r>
            <a:r>
              <a:rPr lang="ru-RU" altLang="en-US" sz="1700">
                <a:solidFill>
                  <a:srgbClr val="CC0000"/>
                </a:solidFill>
              </a:rPr>
              <a:t>Г</a:t>
            </a:r>
            <a:r>
              <a:rPr lang="en-GB" altLang="en-US" sz="1700">
                <a:solidFill>
                  <a:srgbClr val="CC0000"/>
                </a:solidFill>
              </a:rPr>
              <a:t>- points.</a:t>
            </a:r>
            <a:endParaRPr lang="en-US" altLang="en-US" sz="1700" b="1">
              <a:solidFill>
                <a:srgbClr val="CC0000"/>
              </a:solidFill>
            </a:endParaRPr>
          </a:p>
        </p:txBody>
      </p:sp>
      <p:sp>
        <p:nvSpPr>
          <p:cNvPr id="775174" name="Rectangle 6"/>
          <p:cNvSpPr>
            <a:spLocks noChangeArrowheads="1"/>
          </p:cNvSpPr>
          <p:nvPr/>
        </p:nvSpPr>
        <p:spPr bwMode="auto">
          <a:xfrm>
            <a:off x="5219700" y="5229225"/>
            <a:ext cx="3709988" cy="6477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Both ZnO and InN exhibit</a:t>
            </a:r>
          </a:p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surface electron accumulation</a:t>
            </a:r>
          </a:p>
        </p:txBody>
      </p:sp>
      <p:sp>
        <p:nvSpPr>
          <p:cNvPr id="775175" name="Text Box 7"/>
          <p:cNvSpPr txBox="1">
            <a:spLocks noChangeArrowheads="1"/>
          </p:cNvSpPr>
          <p:nvPr/>
        </p:nvSpPr>
        <p:spPr bwMode="auto">
          <a:xfrm>
            <a:off x="-323850" y="836613"/>
            <a:ext cx="53530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GB" sz="1800" smtClean="0"/>
              <a:t>Semiconductor band-gaps are determined by:</a:t>
            </a:r>
          </a:p>
        </p:txBody>
      </p:sp>
      <p:sp>
        <p:nvSpPr>
          <p:cNvPr id="775176" name="Text Box 8"/>
          <p:cNvSpPr txBox="1">
            <a:spLocks noChangeArrowheads="1"/>
          </p:cNvSpPr>
          <p:nvPr/>
        </p:nvSpPr>
        <p:spPr bwMode="auto">
          <a:xfrm>
            <a:off x="2916238" y="6021388"/>
            <a:ext cx="53260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indent="355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GB" altLang="en-US" sz="2200">
                <a:solidFill>
                  <a:srgbClr val="CC0000"/>
                </a:solidFill>
              </a:rPr>
              <a:t>i.e. Highly mis-matched alloys (HMA’s)</a:t>
            </a:r>
          </a:p>
        </p:txBody>
      </p:sp>
      <p:sp>
        <p:nvSpPr>
          <p:cNvPr id="775177" name="Rectangle 9"/>
          <p:cNvSpPr>
            <a:spLocks noChangeArrowheads="1"/>
          </p:cNvSpPr>
          <p:nvPr/>
        </p:nvSpPr>
        <p:spPr bwMode="auto">
          <a:xfrm>
            <a:off x="3203575" y="5949950"/>
            <a:ext cx="5040313" cy="576263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775178" name="Text Box 10"/>
          <p:cNvSpPr txBox="1">
            <a:spLocks noChangeArrowheads="1"/>
          </p:cNvSpPr>
          <p:nvPr/>
        </p:nvSpPr>
        <p:spPr bwMode="auto">
          <a:xfrm>
            <a:off x="0" y="1196975"/>
            <a:ext cx="50403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28675" indent="-371475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85875" indent="-371475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43075" indent="-371475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00275" indent="-371475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57475" indent="-371475"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114675" indent="-371475"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71875" indent="-371475"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29075" indent="-371475"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" hangingPunct="0">
              <a:lnSpc>
                <a:spcPct val="100000"/>
              </a:lnSpc>
              <a:buFontTx/>
              <a:buAutoNum type="romanLcParenBoth"/>
              <a:defRPr/>
            </a:pPr>
            <a:r>
              <a:rPr lang="en-GB" sz="1800" smtClean="0">
                <a:solidFill>
                  <a:schemeClr val="accent2"/>
                </a:solidFill>
              </a:rPr>
              <a:t>chemical contribution: </a:t>
            </a:r>
            <a:r>
              <a:rPr lang="en-GB" sz="1700" smtClean="0"/>
              <a:t>A fixed volume common-cation system makes the band gap decrease going from </a:t>
            </a:r>
            <a:r>
              <a:rPr lang="en-GB" sz="1700" i="1" smtClean="0"/>
              <a:t>M</a:t>
            </a:r>
            <a:r>
              <a:rPr lang="en-GB" sz="1700" smtClean="0"/>
              <a:t>Sb to </a:t>
            </a:r>
            <a:r>
              <a:rPr lang="en-GB" sz="1700" i="1" smtClean="0"/>
              <a:t>M</a:t>
            </a:r>
            <a:r>
              <a:rPr lang="en-GB" sz="1700" smtClean="0"/>
              <a:t>As and </a:t>
            </a:r>
            <a:r>
              <a:rPr lang="en-GB" sz="1700" i="1" smtClean="0"/>
              <a:t>M</a:t>
            </a:r>
            <a:r>
              <a:rPr lang="en-GB" sz="1700" smtClean="0"/>
              <a:t>P to </a:t>
            </a:r>
            <a:r>
              <a:rPr lang="en-GB" sz="1700" i="1" smtClean="0"/>
              <a:t>M</a:t>
            </a:r>
            <a:r>
              <a:rPr lang="en-GB" sz="1700" smtClean="0"/>
              <a:t>N (</a:t>
            </a:r>
            <a:r>
              <a:rPr lang="en-GB" sz="1700" i="1" smtClean="0"/>
              <a:t>M</a:t>
            </a:r>
            <a:r>
              <a:rPr lang="en-GB" sz="1700" smtClean="0"/>
              <a:t> = Al, Ga, In).</a:t>
            </a:r>
          </a:p>
        </p:txBody>
      </p:sp>
    </p:spTree>
    <p:extLst>
      <p:ext uri="{BB962C8B-B14F-4D97-AF65-F5344CB8AC3E}">
        <p14:creationId xmlns:p14="http://schemas.microsoft.com/office/powerpoint/2010/main" val="9553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75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4" grpId="0" animBg="1"/>
      <p:bldP spid="77517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7704" y="-27384"/>
            <a:ext cx="5184576" cy="85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800" b="1" i="1" dirty="0" smtClean="0">
                <a:solidFill>
                  <a:schemeClr val="bg1"/>
                </a:solidFill>
              </a:rPr>
              <a:t>Intrinsic </a:t>
            </a:r>
            <a:r>
              <a:rPr lang="en-GB" altLang="en-US" sz="2800" b="1" i="1" dirty="0">
                <a:solidFill>
                  <a:schemeClr val="bg1"/>
                </a:solidFill>
              </a:rPr>
              <a:t>electron accumulation </a:t>
            </a:r>
            <a:r>
              <a:rPr lang="en-GB" altLang="en-US" sz="2800" b="1" i="1" dirty="0" smtClean="0">
                <a:solidFill>
                  <a:schemeClr val="bg1"/>
                </a:solidFill>
              </a:rPr>
              <a:t>at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altLang="en-US" sz="2800" b="1" i="1" dirty="0" smtClean="0">
                <a:solidFill>
                  <a:schemeClr val="bg1"/>
                </a:solidFill>
              </a:rPr>
              <a:t> clean </a:t>
            </a:r>
            <a:r>
              <a:rPr lang="en-GB" altLang="en-US" sz="2800" b="1" i="1" dirty="0" err="1" smtClean="0">
                <a:solidFill>
                  <a:schemeClr val="bg1"/>
                </a:solidFill>
              </a:rPr>
              <a:t>InN</a:t>
            </a:r>
            <a:r>
              <a:rPr lang="en-GB" altLang="en-US" sz="2800" b="1" i="1" dirty="0" smtClean="0">
                <a:solidFill>
                  <a:schemeClr val="bg1"/>
                </a:solidFill>
              </a:rPr>
              <a:t>(0001</a:t>
            </a:r>
            <a:r>
              <a:rPr lang="en-GB" altLang="en-US" sz="2800" b="1" i="1" dirty="0">
                <a:solidFill>
                  <a:schemeClr val="bg1"/>
                </a:solidFill>
              </a:rPr>
              <a:t>)-(1</a:t>
            </a:r>
            <a:r>
              <a:rPr lang="en-US" altLang="en-US" sz="2800" b="1" i="1" dirty="0">
                <a:solidFill>
                  <a:schemeClr val="bg1"/>
                </a:solidFill>
              </a:rPr>
              <a:t>×1) surfaces</a:t>
            </a:r>
            <a:endParaRPr lang="en-GB" altLang="en-US" sz="2800" b="1" i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30" y="1052736"/>
            <a:ext cx="8496942" cy="559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74638"/>
            <a:ext cx="9144000" cy="561975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GB" sz="2800" b="1" i="1" smtClean="0">
                <a:solidFill>
                  <a:schemeClr val="accent2"/>
                </a:solidFill>
              </a:rPr>
              <a:t>InN : at the extreme of band-edge trends</a:t>
            </a:r>
          </a:p>
        </p:txBody>
      </p:sp>
      <p:pic>
        <p:nvPicPr>
          <p:cNvPr id="547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908050"/>
            <a:ext cx="5292725" cy="4456113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47845" name="Text Box 5"/>
          <p:cNvSpPr txBox="1">
            <a:spLocks noChangeArrowheads="1"/>
          </p:cNvSpPr>
          <p:nvPr/>
        </p:nvSpPr>
        <p:spPr bwMode="auto">
          <a:xfrm>
            <a:off x="5224463" y="1354138"/>
            <a:ext cx="3384550" cy="203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en-GB" altLang="en-US" sz="1700"/>
              <a:t>In general, as the </a:t>
            </a:r>
            <a:r>
              <a:rPr lang="en-GB" altLang="en-US" sz="1700">
                <a:solidFill>
                  <a:srgbClr val="CC0000"/>
                </a:solidFill>
              </a:rPr>
              <a:t>cation</a:t>
            </a:r>
            <a:r>
              <a:rPr lang="en-GB" altLang="en-US" sz="1700"/>
              <a:t> varies from </a:t>
            </a:r>
            <a:r>
              <a:rPr lang="en-GB" altLang="en-US" sz="1700">
                <a:solidFill>
                  <a:srgbClr val="CC0000"/>
                </a:solidFill>
              </a:rPr>
              <a:t>Al→ Ga→ In, </a:t>
            </a:r>
            <a:r>
              <a:rPr lang="en-GB" altLang="en-US" sz="1700"/>
              <a:t>the</a:t>
            </a:r>
            <a:r>
              <a:rPr lang="en-GB" altLang="en-US" sz="1900">
                <a:latin typeface="Times New Roman" charset="0"/>
              </a:rPr>
              <a:t> </a:t>
            </a:r>
            <a:r>
              <a:rPr lang="el-GR" altLang="en-US" sz="1900">
                <a:latin typeface="Times New Roman" charset="0"/>
              </a:rPr>
              <a:t>Γ</a:t>
            </a:r>
            <a:r>
              <a:rPr lang="el-GR" altLang="en-US"/>
              <a:t> </a:t>
            </a:r>
            <a:r>
              <a:rPr lang="en-GB" altLang="en-US" sz="1700"/>
              <a:t>-point </a:t>
            </a:r>
            <a:r>
              <a:rPr lang="en-GB" altLang="en-US" sz="1700">
                <a:solidFill>
                  <a:srgbClr val="CC0000"/>
                </a:solidFill>
              </a:rPr>
              <a:t>CBM </a:t>
            </a:r>
            <a:r>
              <a:rPr lang="en-GB" altLang="en-US" sz="1700"/>
              <a:t>shifts </a:t>
            </a:r>
            <a:r>
              <a:rPr lang="en-GB" altLang="en-US" sz="1700">
                <a:solidFill>
                  <a:srgbClr val="CC0000"/>
                </a:solidFill>
              </a:rPr>
              <a:t>downwards</a:t>
            </a:r>
            <a:r>
              <a:rPr lang="en-GB" altLang="en-US" sz="1700"/>
              <a:t>, but as atomic size decreases as the </a:t>
            </a:r>
            <a:r>
              <a:rPr lang="en-GB" altLang="en-US" sz="1700">
                <a:solidFill>
                  <a:schemeClr val="accent2"/>
                </a:solidFill>
              </a:rPr>
              <a:t>anion</a:t>
            </a:r>
            <a:r>
              <a:rPr lang="en-GB" altLang="en-US" sz="1700"/>
              <a:t> varies </a:t>
            </a:r>
            <a:r>
              <a:rPr lang="en-GB" altLang="en-US" sz="1700">
                <a:solidFill>
                  <a:schemeClr val="accent2"/>
                </a:solidFill>
              </a:rPr>
              <a:t>Sb→ As→ P→ N,</a:t>
            </a:r>
            <a:r>
              <a:rPr lang="en-GB" altLang="en-US" sz="1700"/>
              <a:t>  the </a:t>
            </a:r>
            <a:r>
              <a:rPr lang="el-GR" altLang="en-US" sz="1900">
                <a:latin typeface="Times New Roman" charset="0"/>
              </a:rPr>
              <a:t>Γ</a:t>
            </a:r>
            <a:r>
              <a:rPr lang="en-GB" altLang="en-US" sz="1700"/>
              <a:t>-point </a:t>
            </a:r>
            <a:r>
              <a:rPr lang="en-GB" altLang="en-US" sz="1700">
                <a:solidFill>
                  <a:schemeClr val="accent2"/>
                </a:solidFill>
              </a:rPr>
              <a:t>VBM</a:t>
            </a:r>
            <a:r>
              <a:rPr lang="en-GB" altLang="en-US" sz="1700"/>
              <a:t> shifts </a:t>
            </a:r>
            <a:r>
              <a:rPr lang="en-GB" altLang="en-US" sz="1700">
                <a:solidFill>
                  <a:schemeClr val="accent2"/>
                </a:solidFill>
              </a:rPr>
              <a:t>downwards </a:t>
            </a:r>
            <a:r>
              <a:rPr lang="en-GB" altLang="en-US" sz="1700"/>
              <a:t>with respect to E</a:t>
            </a:r>
            <a:r>
              <a:rPr lang="en-GB" altLang="en-US" sz="1700" baseline="-25000"/>
              <a:t>B</a:t>
            </a:r>
          </a:p>
        </p:txBody>
      </p:sp>
      <p:sp>
        <p:nvSpPr>
          <p:cNvPr id="547846" name="Rectangle 6"/>
          <p:cNvSpPr>
            <a:spLocks noChangeArrowheads="1"/>
          </p:cNvSpPr>
          <p:nvPr/>
        </p:nvSpPr>
        <p:spPr bwMode="auto">
          <a:xfrm>
            <a:off x="4319588" y="3627438"/>
            <a:ext cx="4824412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355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GB" altLang="en-US" sz="1800"/>
              <a:t>      </a:t>
            </a:r>
            <a:r>
              <a:rPr lang="en-GB" altLang="en-US" sz="1700"/>
              <a:t>Both </a:t>
            </a:r>
            <a:r>
              <a:rPr lang="en-GB" altLang="en-US" sz="1700">
                <a:solidFill>
                  <a:schemeClr val="hlink"/>
                </a:solidFill>
              </a:rPr>
              <a:t>InAs and InN</a:t>
            </a:r>
            <a:r>
              <a:rPr lang="en-GB" altLang="en-US" sz="1700"/>
              <a:t> are materials  	which </a:t>
            </a:r>
            <a:r>
              <a:rPr lang="en-GB" altLang="en-US" sz="1700">
                <a:solidFill>
                  <a:schemeClr val="hlink"/>
                </a:solidFill>
              </a:rPr>
              <a:t>accumulate electrons</a:t>
            </a:r>
            <a:r>
              <a:rPr lang="en-GB" altLang="en-US" sz="1700"/>
              <a:t> at the 	free surface (shaded).  This is due 	to the </a:t>
            </a:r>
            <a:r>
              <a:rPr lang="el-GR" altLang="en-US" sz="1700">
                <a:latin typeface="Times New Roman" charset="0"/>
              </a:rPr>
              <a:t>Γ</a:t>
            </a:r>
            <a:r>
              <a:rPr lang="en-GB" altLang="en-US" sz="1700"/>
              <a:t>-point </a:t>
            </a:r>
            <a:r>
              <a:rPr lang="en-GB" altLang="en-US" sz="1700">
                <a:solidFill>
                  <a:srgbClr val="CC0000"/>
                </a:solidFill>
              </a:rPr>
              <a:t>CBM lying below E</a:t>
            </a:r>
            <a:r>
              <a:rPr lang="en-GB" altLang="en-US" sz="1700" baseline="-25000">
                <a:solidFill>
                  <a:srgbClr val="CC0000"/>
                </a:solidFill>
              </a:rPr>
              <a:t>B</a:t>
            </a:r>
            <a:r>
              <a:rPr lang="en-GB" altLang="en-US" sz="1800" b="1"/>
              <a:t>  </a:t>
            </a:r>
          </a:p>
        </p:txBody>
      </p:sp>
      <p:grpSp>
        <p:nvGrpSpPr>
          <p:cNvPr id="547851" name="Group 11"/>
          <p:cNvGrpSpPr>
            <a:grpSpLocks/>
          </p:cNvGrpSpPr>
          <p:nvPr/>
        </p:nvGrpSpPr>
        <p:grpSpPr bwMode="auto">
          <a:xfrm>
            <a:off x="3851275" y="5229225"/>
            <a:ext cx="4595813" cy="1152525"/>
            <a:chOff x="2707" y="3067"/>
            <a:chExt cx="2895" cy="726"/>
          </a:xfrm>
        </p:grpSpPr>
        <p:sp>
          <p:nvSpPr>
            <p:cNvPr id="547847" name="Rectangle 7"/>
            <p:cNvSpPr>
              <a:spLocks noChangeArrowheads="1"/>
            </p:cNvSpPr>
            <p:nvPr/>
          </p:nvSpPr>
          <p:spPr bwMode="auto">
            <a:xfrm>
              <a:off x="2707" y="3113"/>
              <a:ext cx="2687" cy="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177800" indent="355600" algn="l">
                <a:tabLst>
                  <a:tab pos="901700" algn="l"/>
                  <a:tab pos="1258888" algn="l"/>
                </a:tabLst>
                <a:defRPr/>
              </a:pPr>
              <a:r>
                <a:rPr lang="en-GB" sz="1800" b="1">
                  <a:ea typeface="ＭＳ Ｐゴシック" charset="0"/>
                </a:rPr>
                <a:t>	</a:t>
              </a:r>
              <a:r>
                <a:rPr lang="en-GB" sz="1700">
                  <a:ea typeface="ＭＳ Ｐゴシック" charset="0"/>
                </a:rPr>
                <a:t>InN represents the extreme III-V</a:t>
              </a:r>
            </a:p>
            <a:p>
              <a:pPr marL="177800" indent="355600" algn="l">
                <a:tabLst>
                  <a:tab pos="901700" algn="l"/>
                  <a:tab pos="1258888" algn="l"/>
                </a:tabLst>
                <a:defRPr/>
              </a:pPr>
              <a:r>
                <a:rPr lang="en-GB" sz="1700">
                  <a:ea typeface="ＭＳ Ｐゴシック" charset="0"/>
                </a:rPr>
                <a:t>	as it lies at the end-points of both</a:t>
              </a:r>
            </a:p>
            <a:p>
              <a:pPr marL="177800" indent="355600" algn="l">
                <a:tabLst>
                  <a:tab pos="901700" algn="l"/>
                  <a:tab pos="1258888" algn="l"/>
                </a:tabLst>
                <a:defRPr/>
              </a:pPr>
              <a:r>
                <a:rPr lang="en-GB" sz="1700">
                  <a:ea typeface="ＭＳ Ｐゴシック" charset="0"/>
                </a:rPr>
                <a:t>	the </a:t>
              </a:r>
              <a:r>
                <a:rPr lang="en-GB" sz="1700">
                  <a:solidFill>
                    <a:srgbClr val="CC0000"/>
                  </a:solidFill>
                  <a:ea typeface="ＭＳ Ｐゴシック" charset="0"/>
                </a:rPr>
                <a:t>cation</a:t>
              </a:r>
              <a:r>
                <a:rPr lang="en-GB" sz="1700">
                  <a:ea typeface="ＭＳ Ｐゴシック" charset="0"/>
                </a:rPr>
                <a:t> and the </a:t>
              </a:r>
              <a:r>
                <a:rPr lang="en-GB" sz="1700">
                  <a:solidFill>
                    <a:schemeClr val="accent2"/>
                  </a:solidFill>
                  <a:ea typeface="ＭＳ Ｐゴシック" charset="0"/>
                </a:rPr>
                <a:t>anion</a:t>
              </a:r>
              <a:r>
                <a:rPr lang="en-GB" sz="1700">
                  <a:ea typeface="ＭＳ Ｐゴシック" charset="0"/>
                </a:rPr>
                <a:t> trends.</a:t>
              </a:r>
            </a:p>
          </p:txBody>
        </p:sp>
        <p:sp>
          <p:nvSpPr>
            <p:cNvPr id="547849" name="Rectangle 9"/>
            <p:cNvSpPr>
              <a:spLocks noChangeArrowheads="1"/>
            </p:cNvSpPr>
            <p:nvPr/>
          </p:nvSpPr>
          <p:spPr bwMode="auto">
            <a:xfrm>
              <a:off x="3107" y="3067"/>
              <a:ext cx="2495" cy="726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547852" name="Text Box 12"/>
          <p:cNvSpPr txBox="1">
            <a:spLocks noChangeArrowheads="1"/>
          </p:cNvSpPr>
          <p:nvPr/>
        </p:nvSpPr>
        <p:spPr bwMode="auto">
          <a:xfrm>
            <a:off x="115888" y="5300663"/>
            <a:ext cx="3116262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7800" indent="355600"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>
              <a:spcBef>
                <a:spcPct val="0"/>
              </a:spcBef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901700" algn="l"/>
                <a:tab pos="1258888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GB" sz="1200" i="1" smtClean="0">
                <a:solidFill>
                  <a:srgbClr val="CC0000"/>
                </a:solidFill>
              </a:rPr>
              <a:t>L.F.J. Piper, Ph.D. thesis</a:t>
            </a:r>
          </a:p>
          <a:p>
            <a:pPr>
              <a:spcBef>
                <a:spcPct val="20000"/>
              </a:spcBef>
              <a:defRPr/>
            </a:pPr>
            <a:r>
              <a:rPr lang="en-GB" sz="1200" i="1" smtClean="0">
                <a:solidFill>
                  <a:srgbClr val="CC0000"/>
                </a:solidFill>
              </a:rPr>
              <a:t>University of Warwick (2006)</a:t>
            </a:r>
          </a:p>
        </p:txBody>
      </p:sp>
    </p:spTree>
    <p:extLst>
      <p:ext uri="{BB962C8B-B14F-4D97-AF65-F5344CB8AC3E}">
        <p14:creationId xmlns:p14="http://schemas.microsoft.com/office/powerpoint/2010/main" val="11710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7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84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1794" name="Object 2"/>
          <p:cNvGraphicFramePr>
            <a:graphicFrameLocks noChangeAspect="1"/>
          </p:cNvGraphicFramePr>
          <p:nvPr/>
        </p:nvGraphicFramePr>
        <p:xfrm>
          <a:off x="34925" y="1989138"/>
          <a:ext cx="4494213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3" name="Graph" r:id="rId4" imgW="2929738" imgH="3005328" progId="Origin50.Graph">
                  <p:embed/>
                </p:oleObj>
              </mc:Choice>
              <mc:Fallback>
                <p:oleObj name="Graph" r:id="rId4" imgW="2929738" imgH="3005328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" y="1989138"/>
                        <a:ext cx="4494213" cy="460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1795" name="Text Box 3"/>
          <p:cNvSpPr txBox="1">
            <a:spLocks noChangeArrowheads="1"/>
          </p:cNvSpPr>
          <p:nvPr/>
        </p:nvSpPr>
        <p:spPr bwMode="auto">
          <a:xfrm>
            <a:off x="179388" y="188913"/>
            <a:ext cx="8964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2800" b="1" i="1">
                <a:solidFill>
                  <a:schemeClr val="accent2"/>
                </a:solidFill>
                <a:ea typeface="ＭＳ Ｐゴシック" charset="0"/>
              </a:rPr>
              <a:t>Doping trends of III-Vs</a:t>
            </a:r>
            <a:r>
              <a:rPr lang="en-GB" sz="2800">
                <a:ea typeface="ＭＳ Ｐゴシック" charset="0"/>
              </a:rPr>
              <a:t> </a:t>
            </a:r>
          </a:p>
        </p:txBody>
      </p:sp>
      <p:sp>
        <p:nvSpPr>
          <p:cNvPr id="801796" name="Line 4"/>
          <p:cNvSpPr>
            <a:spLocks noChangeShapeType="1"/>
          </p:cNvSpPr>
          <p:nvPr/>
        </p:nvSpPr>
        <p:spPr bwMode="auto">
          <a:xfrm flipV="1">
            <a:off x="3635375" y="2565400"/>
            <a:ext cx="1223963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801797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8172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ea typeface="ＭＳ Ｐゴシック" charset="0"/>
              </a:rPr>
              <a:t>Proximity of band edges with respect to E</a:t>
            </a:r>
            <a:r>
              <a:rPr lang="en-GB" sz="1800" baseline="-25000">
                <a:ea typeface="ＭＳ Ｐゴシック" charset="0"/>
              </a:rPr>
              <a:t>B</a:t>
            </a:r>
            <a:r>
              <a:rPr lang="en-GB" sz="1800">
                <a:ea typeface="ＭＳ Ｐゴシック" charset="0"/>
              </a:rPr>
              <a:t> (or ultimate stabilised Fermi level), determines the doping limits.</a:t>
            </a:r>
          </a:p>
        </p:txBody>
      </p:sp>
      <p:sp>
        <p:nvSpPr>
          <p:cNvPr id="801798" name="Text Box 6"/>
          <p:cNvSpPr txBox="1">
            <a:spLocks noChangeArrowheads="1"/>
          </p:cNvSpPr>
          <p:nvPr/>
        </p:nvSpPr>
        <p:spPr bwMode="auto">
          <a:xfrm>
            <a:off x="3276600" y="1052513"/>
            <a:ext cx="4535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400" i="1">
                <a:solidFill>
                  <a:srgbClr val="CC0000"/>
                </a:solidFill>
                <a:ea typeface="ＭＳ Ｐゴシック" charset="0"/>
              </a:rPr>
              <a:t>W. Walukiewicz Physica B </a:t>
            </a:r>
            <a:r>
              <a:rPr lang="en-GB" sz="1400" b="1" i="1">
                <a:solidFill>
                  <a:srgbClr val="CC0000"/>
                </a:solidFill>
                <a:ea typeface="ＭＳ Ｐゴシック" charset="0"/>
              </a:rPr>
              <a:t>302-3</a:t>
            </a:r>
            <a:r>
              <a:rPr lang="en-GB" sz="1400" i="1">
                <a:solidFill>
                  <a:srgbClr val="CC0000"/>
                </a:solidFill>
                <a:ea typeface="ＭＳ Ｐゴシック" charset="0"/>
              </a:rPr>
              <a:t> (2001) 123.</a:t>
            </a:r>
          </a:p>
        </p:txBody>
      </p:sp>
      <p:sp>
        <p:nvSpPr>
          <p:cNvPr id="801799" name="Line 7"/>
          <p:cNvSpPr>
            <a:spLocks noChangeShapeType="1"/>
          </p:cNvSpPr>
          <p:nvPr/>
        </p:nvSpPr>
        <p:spPr bwMode="auto">
          <a:xfrm flipV="1">
            <a:off x="4211638" y="3141663"/>
            <a:ext cx="107950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801800" name="Text Box 8"/>
          <p:cNvSpPr txBox="1">
            <a:spLocks noChangeArrowheads="1"/>
          </p:cNvSpPr>
          <p:nvPr/>
        </p:nvSpPr>
        <p:spPr bwMode="auto">
          <a:xfrm>
            <a:off x="4787900" y="2349500"/>
            <a:ext cx="32400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Easier for </a:t>
            </a:r>
            <a:r>
              <a:rPr lang="en-GB" sz="1800" i="1">
                <a:solidFill>
                  <a:schemeClr val="accent2"/>
                </a:solidFill>
                <a:ea typeface="ＭＳ Ｐゴシック" charset="0"/>
              </a:rPr>
              <a:t>p</a:t>
            </a: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-type doping</a:t>
            </a:r>
            <a:r>
              <a:rPr lang="en-GB" sz="1800">
                <a:ea typeface="ＭＳ Ｐゴシック" charset="0"/>
              </a:rPr>
              <a:t> </a:t>
            </a:r>
          </a:p>
        </p:txBody>
      </p:sp>
      <p:sp>
        <p:nvSpPr>
          <p:cNvPr id="801801" name="Text Box 9"/>
          <p:cNvSpPr txBox="1">
            <a:spLocks noChangeArrowheads="1"/>
          </p:cNvSpPr>
          <p:nvPr/>
        </p:nvSpPr>
        <p:spPr bwMode="auto">
          <a:xfrm>
            <a:off x="179388" y="1484313"/>
            <a:ext cx="7488237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solidFill>
                  <a:schemeClr val="hlink"/>
                </a:solidFill>
                <a:ea typeface="ＭＳ Ｐゴシック" charset="0"/>
              </a:rPr>
              <a:t>Easier to </a:t>
            </a:r>
            <a:r>
              <a:rPr lang="en-GB" sz="1800" i="1">
                <a:solidFill>
                  <a:schemeClr val="hlink"/>
                </a:solidFill>
                <a:ea typeface="ＭＳ Ｐゴシック" charset="0"/>
              </a:rPr>
              <a:t>p</a:t>
            </a:r>
            <a:r>
              <a:rPr lang="en-GB" sz="1800">
                <a:solidFill>
                  <a:schemeClr val="hlink"/>
                </a:solidFill>
                <a:ea typeface="ＭＳ Ｐゴシック" charset="0"/>
              </a:rPr>
              <a:t>-type dope if the valence band edge lies close to E</a:t>
            </a:r>
            <a:r>
              <a:rPr lang="en-GB" sz="1800" baseline="-25000">
                <a:solidFill>
                  <a:schemeClr val="hlink"/>
                </a:solidFill>
                <a:ea typeface="ＭＳ Ｐゴシック" charset="0"/>
              </a:rPr>
              <a:t>B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solidFill>
                  <a:schemeClr val="hlink"/>
                </a:solidFill>
                <a:ea typeface="ＭＳ Ｐゴシック" charset="0"/>
              </a:rPr>
              <a:t>Easier to </a:t>
            </a:r>
            <a:r>
              <a:rPr lang="en-GB" sz="1800" i="1">
                <a:solidFill>
                  <a:schemeClr val="hlink"/>
                </a:solidFill>
                <a:ea typeface="ＭＳ Ｐゴシック" charset="0"/>
              </a:rPr>
              <a:t>n</a:t>
            </a:r>
            <a:r>
              <a:rPr lang="en-GB" sz="1800">
                <a:solidFill>
                  <a:schemeClr val="hlink"/>
                </a:solidFill>
                <a:ea typeface="ＭＳ Ｐゴシック" charset="0"/>
              </a:rPr>
              <a:t>-type dope if the conduction band edge lies close to E</a:t>
            </a:r>
            <a:r>
              <a:rPr lang="en-GB" sz="1800" baseline="-25000">
                <a:solidFill>
                  <a:schemeClr val="hlink"/>
                </a:solidFill>
                <a:ea typeface="ＭＳ Ｐゴシック" charset="0"/>
              </a:rPr>
              <a:t>B</a:t>
            </a:r>
          </a:p>
        </p:txBody>
      </p:sp>
      <p:sp>
        <p:nvSpPr>
          <p:cNvPr id="801802" name="Text Box 10"/>
          <p:cNvSpPr txBox="1">
            <a:spLocks noChangeArrowheads="1"/>
          </p:cNvSpPr>
          <p:nvPr/>
        </p:nvSpPr>
        <p:spPr bwMode="auto">
          <a:xfrm>
            <a:off x="5219700" y="2924175"/>
            <a:ext cx="29511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defRPr/>
            </a:pP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Easier for </a:t>
            </a:r>
            <a:r>
              <a:rPr lang="en-GB" sz="1800" i="1">
                <a:solidFill>
                  <a:schemeClr val="accent2"/>
                </a:solidFill>
                <a:ea typeface="ＭＳ Ｐゴシック" charset="0"/>
              </a:rPr>
              <a:t>n</a:t>
            </a:r>
            <a:r>
              <a:rPr lang="en-GB" sz="1800">
                <a:solidFill>
                  <a:schemeClr val="accent2"/>
                </a:solidFill>
                <a:ea typeface="ＭＳ Ｐゴシック" charset="0"/>
              </a:rPr>
              <a:t>-type doping</a:t>
            </a:r>
          </a:p>
        </p:txBody>
      </p:sp>
      <p:sp>
        <p:nvSpPr>
          <p:cNvPr id="801803" name="Text Box 11"/>
          <p:cNvSpPr txBox="1">
            <a:spLocks noChangeArrowheads="1"/>
          </p:cNvSpPr>
          <p:nvPr/>
        </p:nvSpPr>
        <p:spPr bwMode="auto">
          <a:xfrm>
            <a:off x="4787900" y="3500438"/>
            <a:ext cx="403225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700"/>
              <a:t>Both GaN and InN are much easier to </a:t>
            </a:r>
            <a:r>
              <a:rPr lang="en-GB" altLang="en-US" sz="1700" i="1"/>
              <a:t>n</a:t>
            </a:r>
            <a:r>
              <a:rPr lang="en-GB" altLang="en-US" sz="1700"/>
              <a:t>-type dope than </a:t>
            </a:r>
            <a:r>
              <a:rPr lang="en-GB" altLang="en-US" sz="1700" i="1"/>
              <a:t>p</a:t>
            </a:r>
            <a:r>
              <a:rPr lang="en-GB" altLang="en-US" sz="1700"/>
              <a:t>-type, but based on this, p-type doping will be </a:t>
            </a:r>
            <a:r>
              <a:rPr lang="en-GB" altLang="en-US" sz="1700" i="1"/>
              <a:t>much</a:t>
            </a:r>
            <a:r>
              <a:rPr lang="en-GB" altLang="en-US" sz="1700"/>
              <a:t> harder for InN.</a:t>
            </a:r>
          </a:p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700">
                <a:solidFill>
                  <a:srgbClr val="CC0000"/>
                </a:solidFill>
              </a:rPr>
              <a:t>For  InN, E</a:t>
            </a:r>
            <a:r>
              <a:rPr lang="en-GB" altLang="en-US" sz="1700" baseline="-25000">
                <a:solidFill>
                  <a:srgbClr val="CC0000"/>
                </a:solidFill>
              </a:rPr>
              <a:t>B</a:t>
            </a:r>
            <a:r>
              <a:rPr lang="en-GB" altLang="en-US" sz="1700">
                <a:solidFill>
                  <a:srgbClr val="CC0000"/>
                </a:solidFill>
              </a:rPr>
              <a:t> lies ~0.9 eV </a:t>
            </a:r>
            <a:r>
              <a:rPr lang="en-GB" altLang="en-US" sz="1700" i="1">
                <a:solidFill>
                  <a:srgbClr val="CC0000"/>
                </a:solidFill>
              </a:rPr>
              <a:t>above</a:t>
            </a:r>
            <a:r>
              <a:rPr lang="en-GB" altLang="en-US" sz="1700">
                <a:solidFill>
                  <a:srgbClr val="CC0000"/>
                </a:solidFill>
              </a:rPr>
              <a:t> the </a:t>
            </a:r>
            <a:r>
              <a:rPr lang="en-GB" altLang="en-US" sz="1700">
                <a:solidFill>
                  <a:srgbClr val="CC0000"/>
                </a:solidFill>
                <a:latin typeface="Times New Roman" charset="0"/>
              </a:rPr>
              <a:t>Γ</a:t>
            </a:r>
            <a:r>
              <a:rPr lang="en-GB" altLang="en-US" sz="1700">
                <a:solidFill>
                  <a:srgbClr val="CC0000"/>
                </a:solidFill>
              </a:rPr>
              <a:t>-point CBM, hence E</a:t>
            </a:r>
            <a:r>
              <a:rPr lang="en-GB" altLang="en-US" sz="1700" baseline="-25000">
                <a:solidFill>
                  <a:srgbClr val="CC0000"/>
                </a:solidFill>
              </a:rPr>
              <a:t>F</a:t>
            </a:r>
            <a:r>
              <a:rPr lang="en-GB" altLang="en-US" sz="1700">
                <a:solidFill>
                  <a:srgbClr val="CC0000"/>
                </a:solidFill>
              </a:rPr>
              <a:t> &lt;&lt; E</a:t>
            </a:r>
            <a:r>
              <a:rPr lang="en-GB" altLang="en-US" sz="1700" baseline="-25000">
                <a:solidFill>
                  <a:srgbClr val="CC0000"/>
                </a:solidFill>
              </a:rPr>
              <a:t>B</a:t>
            </a:r>
            <a:r>
              <a:rPr lang="en-GB" altLang="en-US" sz="1700">
                <a:solidFill>
                  <a:srgbClr val="CC0000"/>
                </a:solidFill>
              </a:rPr>
              <a:t>.  Hence it is highly energetically favourable for defects introduced during growth to be predominantly donor-like.</a:t>
            </a:r>
          </a:p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700">
                <a:solidFill>
                  <a:srgbClr val="CC0000"/>
                </a:solidFill>
              </a:rPr>
              <a:t>(E</a:t>
            </a:r>
            <a:r>
              <a:rPr lang="en-GB" altLang="en-US" sz="1700" baseline="-25000">
                <a:solidFill>
                  <a:srgbClr val="CC0000"/>
                </a:solidFill>
              </a:rPr>
              <a:t>F</a:t>
            </a:r>
            <a:r>
              <a:rPr lang="en-GB" altLang="en-US" sz="1700">
                <a:solidFill>
                  <a:srgbClr val="CC0000"/>
                </a:solidFill>
              </a:rPr>
              <a:t> ~ E</a:t>
            </a:r>
            <a:r>
              <a:rPr lang="en-GB" altLang="en-US" sz="1700" baseline="-25000">
                <a:solidFill>
                  <a:srgbClr val="CC0000"/>
                </a:solidFill>
              </a:rPr>
              <a:t>B</a:t>
            </a:r>
            <a:r>
              <a:rPr lang="en-GB" altLang="en-US" sz="1700">
                <a:solidFill>
                  <a:srgbClr val="CC0000"/>
                </a:solidFill>
              </a:rPr>
              <a:t>  at n ~ 4 x10</a:t>
            </a:r>
            <a:r>
              <a:rPr lang="en-GB" altLang="en-US" sz="1700" baseline="30000">
                <a:solidFill>
                  <a:srgbClr val="CC0000"/>
                </a:solidFill>
              </a:rPr>
              <a:t>20</a:t>
            </a:r>
            <a:r>
              <a:rPr lang="en-GB" altLang="en-US" sz="1700">
                <a:solidFill>
                  <a:srgbClr val="CC0000"/>
                </a:solidFill>
              </a:rPr>
              <a:t> cm</a:t>
            </a:r>
            <a:r>
              <a:rPr lang="en-GB" altLang="en-US" sz="1700" baseline="30000">
                <a:solidFill>
                  <a:srgbClr val="CC0000"/>
                </a:solidFill>
              </a:rPr>
              <a:t>-3</a:t>
            </a:r>
            <a:r>
              <a:rPr lang="en-GB" altLang="en-US" sz="1700">
                <a:solidFill>
                  <a:srgbClr val="CC0000"/>
                </a:solidFill>
              </a:rPr>
              <a:t>)</a:t>
            </a:r>
          </a:p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GB" altLang="en-US" sz="1800">
                <a:solidFill>
                  <a:srgbClr val="CC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957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0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0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0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0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800" grpId="0"/>
      <p:bldP spid="801801" grpId="0"/>
      <p:bldP spid="801802" grpId="0"/>
      <p:bldP spid="80180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043608" y="2302196"/>
            <a:ext cx="7869560" cy="403244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i="1" dirty="0" smtClean="0"/>
              <a:t>HAXPES has much increased probing depth compared to conventional XPS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</a:rPr>
              <a:t>20 nm at 6054 </a:t>
            </a:r>
            <a:r>
              <a:rPr lang="en-GB" sz="2000" dirty="0" err="1" smtClean="0">
                <a:solidFill>
                  <a:srgbClr val="FF0000"/>
                </a:solidFill>
              </a:rPr>
              <a:t>eV</a:t>
            </a:r>
            <a:r>
              <a:rPr lang="en-GB" sz="2000" dirty="0" smtClean="0">
                <a:solidFill>
                  <a:srgbClr val="FF0000"/>
                </a:solidFill>
              </a:rPr>
              <a:t>  </a:t>
            </a:r>
            <a:r>
              <a:rPr lang="en-GB" sz="2000" i="1" dirty="0" smtClean="0"/>
              <a:t>vs.</a:t>
            </a:r>
            <a:r>
              <a:rPr lang="en-GB" sz="2000" dirty="0" smtClean="0"/>
              <a:t>  </a:t>
            </a:r>
            <a:r>
              <a:rPr lang="en-GB" sz="2000" dirty="0" smtClean="0">
                <a:solidFill>
                  <a:srgbClr val="3366FF"/>
                </a:solidFill>
              </a:rPr>
              <a:t>5 nm at 1486 </a:t>
            </a:r>
            <a:r>
              <a:rPr lang="en-GB" sz="2000" dirty="0" err="1" smtClean="0">
                <a:solidFill>
                  <a:srgbClr val="3366FF"/>
                </a:solidFill>
              </a:rPr>
              <a:t>eV</a:t>
            </a:r>
            <a:r>
              <a:rPr lang="en-GB" sz="2000" dirty="0" smtClean="0">
                <a:solidFill>
                  <a:srgbClr val="3366FF"/>
                </a:solidFill>
              </a:rPr>
              <a:t> </a:t>
            </a:r>
            <a:r>
              <a:rPr lang="en-GB" sz="2000" dirty="0" smtClean="0"/>
              <a:t>(or around 4x larger)</a:t>
            </a:r>
          </a:p>
          <a:p>
            <a:pPr marL="457200" lvl="1" indent="0">
              <a:buNone/>
            </a:pPr>
            <a:endParaRPr lang="en-GB" sz="800" dirty="0" smtClean="0"/>
          </a:p>
          <a:p>
            <a:r>
              <a:rPr lang="en-GB" sz="2400" i="1" dirty="0" smtClean="0"/>
              <a:t>This increases the probing depth &amp; reduces the surface sensitivity</a:t>
            </a:r>
          </a:p>
          <a:p>
            <a:pPr marL="0" indent="0">
              <a:buNone/>
            </a:pPr>
            <a:endParaRPr lang="en-GB" sz="800" dirty="0" smtClean="0"/>
          </a:p>
          <a:p>
            <a:r>
              <a:rPr lang="en-GB" sz="2400" i="1" dirty="0" smtClean="0"/>
              <a:t>This in turn reduces the need to surface preparation</a:t>
            </a:r>
          </a:p>
          <a:p>
            <a:pPr lvl="1"/>
            <a:r>
              <a:rPr lang="en-GB" sz="2000" dirty="0" smtClean="0"/>
              <a:t>Useful in the case of </a:t>
            </a:r>
            <a:r>
              <a:rPr lang="en-GB" sz="2000" dirty="0" err="1" smtClean="0"/>
              <a:t>CdO</a:t>
            </a:r>
            <a:r>
              <a:rPr lang="en-GB" sz="2000" dirty="0" smtClean="0"/>
              <a:t> as annealing to produce high quality surfaces significantly </a:t>
            </a:r>
            <a:r>
              <a:rPr lang="en-GB" sz="2000" b="1" i="1" dirty="0" smtClean="0">
                <a:solidFill>
                  <a:srgbClr val="800000"/>
                </a:solidFill>
              </a:rPr>
              <a:t>reduces</a:t>
            </a:r>
            <a:r>
              <a:rPr lang="en-GB" sz="2000" dirty="0" smtClean="0"/>
              <a:t> the bulk carrier concentration</a:t>
            </a:r>
          </a:p>
          <a:p>
            <a:pPr lvl="1"/>
            <a:r>
              <a:rPr lang="en-GB" sz="2000" dirty="0" smtClean="0"/>
              <a:t>Possibly due to the removing hydrogen - incorporated during CVD growth and (as expected) acting as donors.</a:t>
            </a:r>
          </a:p>
          <a:p>
            <a:pPr lvl="1"/>
            <a:r>
              <a:rPr lang="en-GB" sz="2000" dirty="0" smtClean="0"/>
              <a:t>Surfaces are O-depleted as a result of the annealing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728" y="-35774"/>
            <a:ext cx="4536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Why use HAXPES to study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r>
              <a:rPr lang="en-GB" sz="2800" b="1" dirty="0" smtClean="0">
                <a:solidFill>
                  <a:schemeClr val="bg1"/>
                </a:solidFill>
              </a:rPr>
              <a:t>surfaces?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22215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E46C0A"/>
                </a:solidFill>
              </a:rPr>
              <a:t>The IO9 beam line @ Diamond Light Source</a:t>
            </a:r>
          </a:p>
          <a:p>
            <a:pPr algn="ctr"/>
            <a:r>
              <a:rPr lang="en-US" sz="2400" b="1" i="1" dirty="0" smtClean="0">
                <a:solidFill>
                  <a:srgbClr val="E46C0A"/>
                </a:solidFill>
              </a:rPr>
              <a:t>provides </a:t>
            </a:r>
            <a:r>
              <a:rPr lang="en-US" sz="2400" b="1" i="1" dirty="0">
                <a:solidFill>
                  <a:srgbClr val="E46C0A"/>
                </a:solidFill>
              </a:rPr>
              <a:t>both soft (100 - 2100 </a:t>
            </a:r>
            <a:r>
              <a:rPr lang="en-US" sz="2400" b="1" i="1" dirty="0" err="1">
                <a:solidFill>
                  <a:srgbClr val="E46C0A"/>
                </a:solidFill>
              </a:rPr>
              <a:t>eV</a:t>
            </a:r>
            <a:r>
              <a:rPr lang="en-US" sz="2400" b="1" i="1" dirty="0">
                <a:solidFill>
                  <a:srgbClr val="E46C0A"/>
                </a:solidFill>
              </a:rPr>
              <a:t>) </a:t>
            </a:r>
            <a:r>
              <a:rPr lang="en-US" sz="2400" b="1" i="1" dirty="0" smtClean="0">
                <a:solidFill>
                  <a:srgbClr val="E46C0A"/>
                </a:solidFill>
              </a:rPr>
              <a:t>&amp; (</a:t>
            </a:r>
            <a:r>
              <a:rPr lang="en-US" sz="2400" b="1" i="1" dirty="0">
                <a:solidFill>
                  <a:srgbClr val="E46C0A"/>
                </a:solidFill>
              </a:rPr>
              <a:t>2.1 - 20 </a:t>
            </a:r>
            <a:r>
              <a:rPr lang="en-US" sz="2400" b="1" i="1" dirty="0" err="1">
                <a:solidFill>
                  <a:srgbClr val="E46C0A"/>
                </a:solidFill>
              </a:rPr>
              <a:t>keV</a:t>
            </a:r>
            <a:r>
              <a:rPr lang="en-US" sz="2400" b="1" i="1" dirty="0">
                <a:solidFill>
                  <a:srgbClr val="E46C0A"/>
                </a:solidFill>
              </a:rPr>
              <a:t>) hard </a:t>
            </a:r>
            <a:r>
              <a:rPr lang="en-US" sz="2400" b="1" i="1" dirty="0" smtClean="0">
                <a:solidFill>
                  <a:srgbClr val="E46C0A"/>
                </a:solidFill>
              </a:rPr>
              <a:t>X-</a:t>
            </a:r>
            <a:r>
              <a:rPr lang="en-US" sz="2400" b="1" i="1" dirty="0">
                <a:solidFill>
                  <a:srgbClr val="E46C0A"/>
                </a:solidFill>
              </a:rPr>
              <a:t>rays</a:t>
            </a:r>
          </a:p>
        </p:txBody>
      </p:sp>
    </p:spTree>
    <p:extLst>
      <p:ext uri="{BB962C8B-B14F-4D97-AF65-F5344CB8AC3E}">
        <p14:creationId xmlns:p14="http://schemas.microsoft.com/office/powerpoint/2010/main" val="277238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62778" y="95426"/>
            <a:ext cx="4978896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smtClean="0">
                <a:solidFill>
                  <a:schemeClr val="bg1"/>
                </a:solidFill>
              </a:rPr>
              <a:t>Photoionization Cross Sections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1" y="1480512"/>
            <a:ext cx="8246969" cy="3528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5736" y="6381328"/>
            <a:ext cx="694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800000"/>
                </a:solidFill>
              </a:rPr>
              <a:t>M. B </a:t>
            </a:r>
            <a:r>
              <a:rPr lang="en-GB" sz="1400" i="1" dirty="0" err="1" smtClean="0">
                <a:solidFill>
                  <a:srgbClr val="800000"/>
                </a:solidFill>
              </a:rPr>
              <a:t>Trzhaskovskaya</a:t>
            </a:r>
            <a:r>
              <a:rPr lang="en-GB" sz="1400" i="1" dirty="0" smtClean="0">
                <a:solidFill>
                  <a:srgbClr val="800000"/>
                </a:solidFill>
              </a:rPr>
              <a:t> et al., </a:t>
            </a:r>
            <a:r>
              <a:rPr lang="en-GB" sz="1400" i="1" dirty="0">
                <a:solidFill>
                  <a:srgbClr val="800000"/>
                </a:solidFill>
              </a:rPr>
              <a:t>Atomic </a:t>
            </a:r>
            <a:r>
              <a:rPr lang="en-GB" sz="1400" i="1" dirty="0" smtClean="0">
                <a:solidFill>
                  <a:srgbClr val="800000"/>
                </a:solidFill>
              </a:rPr>
              <a:t>&amp; Nuclear </a:t>
            </a:r>
            <a:r>
              <a:rPr lang="en-GB" sz="1400" i="1" dirty="0">
                <a:solidFill>
                  <a:srgbClr val="800000"/>
                </a:solidFill>
              </a:rPr>
              <a:t>Data Tables, </a:t>
            </a:r>
            <a:r>
              <a:rPr lang="en-GB" sz="1400" b="1" i="1" dirty="0" smtClean="0">
                <a:solidFill>
                  <a:srgbClr val="800000"/>
                </a:solidFill>
              </a:rPr>
              <a:t>77</a:t>
            </a:r>
            <a:r>
              <a:rPr lang="en-GB" sz="1400" i="1" dirty="0" smtClean="0">
                <a:solidFill>
                  <a:srgbClr val="800000"/>
                </a:solidFill>
              </a:rPr>
              <a:t>, 97 (2001) and </a:t>
            </a:r>
            <a:r>
              <a:rPr lang="en-GB" sz="1400" b="1" i="1" dirty="0">
                <a:solidFill>
                  <a:srgbClr val="800000"/>
                </a:solidFill>
              </a:rPr>
              <a:t>92</a:t>
            </a:r>
            <a:r>
              <a:rPr lang="en-GB" sz="1400" i="1" dirty="0">
                <a:solidFill>
                  <a:srgbClr val="800000"/>
                </a:solidFill>
              </a:rPr>
              <a:t>, 245 (2006</a:t>
            </a:r>
            <a:r>
              <a:rPr lang="en-GB" sz="1200" i="1" dirty="0" smtClean="0">
                <a:solidFill>
                  <a:srgbClr val="800000"/>
                </a:solidFill>
              </a:rPr>
              <a:t>)</a:t>
            </a:r>
            <a:endParaRPr lang="en-GB" sz="1200" i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212343"/>
            <a:ext cx="82089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900" dirty="0" smtClean="0"/>
              <a:t>All the cross sections fall with increasing photon energy - but at different rates</a:t>
            </a:r>
          </a:p>
          <a:p>
            <a:pPr marL="285750" indent="-285750">
              <a:buFont typeface="Arial"/>
              <a:buChar char="•"/>
            </a:pPr>
            <a:r>
              <a:rPr lang="en-GB" sz="1900" dirty="0" smtClean="0"/>
              <a:t>Note significantly faster drop off of the O 2</a:t>
            </a:r>
            <a:r>
              <a:rPr lang="en-GB" sz="1900" i="1" dirty="0" smtClean="0"/>
              <a:t>p</a:t>
            </a:r>
            <a:r>
              <a:rPr lang="en-GB" sz="1900" dirty="0" smtClean="0"/>
              <a:t> photoionization cross-section</a:t>
            </a:r>
            <a:endParaRPr lang="en-GB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8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38287" y="112360"/>
            <a:ext cx="5328592" cy="6340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err="1" smtClean="0">
                <a:solidFill>
                  <a:srgbClr val="FFFFFF"/>
                </a:solidFill>
              </a:rPr>
              <a:t>CdO</a:t>
            </a:r>
            <a:r>
              <a:rPr lang="en-GB" sz="2800" b="1" dirty="0" smtClean="0">
                <a:solidFill>
                  <a:srgbClr val="FFFFFF"/>
                </a:solidFill>
              </a:rPr>
              <a:t> cleaned by UHV Annealing</a:t>
            </a:r>
            <a:endParaRPr lang="en-GB" sz="2800" b="1" dirty="0">
              <a:solidFill>
                <a:srgbClr val="FFFFFF"/>
              </a:solidFill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66"/>
          <a:stretch/>
        </p:blipFill>
        <p:spPr>
          <a:xfrm>
            <a:off x="560718" y="1468403"/>
            <a:ext cx="8100550" cy="322436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1656273" y="3472458"/>
            <a:ext cx="2555687" cy="17567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26611" y="5161558"/>
            <a:ext cx="257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rgbClr val="FFFF00"/>
                </a:solidFill>
              </a:rPr>
              <a:t>Hydroxide, carbonate</a:t>
            </a:r>
          </a:p>
          <a:p>
            <a:r>
              <a:rPr lang="en-GB" i="1" dirty="0" smtClean="0">
                <a:solidFill>
                  <a:srgbClr val="FFFF00"/>
                </a:solidFill>
              </a:rPr>
              <a:t>-OH, CdCO</a:t>
            </a:r>
            <a:r>
              <a:rPr lang="en-GB" i="1" baseline="-25000" dirty="0" smtClean="0">
                <a:solidFill>
                  <a:srgbClr val="FFFF00"/>
                </a:solidFill>
              </a:rPr>
              <a:t>3</a:t>
            </a:r>
            <a:endParaRPr lang="en-GB" i="1" baseline="-25000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84595" y="3597456"/>
            <a:ext cx="563469" cy="16317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668344" y="2786332"/>
            <a:ext cx="267958" cy="25148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7349707" y="4071670"/>
            <a:ext cx="174621" cy="12295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28184" y="5242024"/>
            <a:ext cx="2863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Atmospheric Contamination</a:t>
            </a:r>
            <a:endParaRPr lang="en-GB" i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555776" y="2393788"/>
            <a:ext cx="2443228" cy="29794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195736" y="3157270"/>
            <a:ext cx="174190" cy="21439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79712" y="5301208"/>
            <a:ext cx="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 smtClean="0">
                <a:solidFill>
                  <a:srgbClr val="FF0000"/>
                </a:solidFill>
              </a:rPr>
              <a:t>CdO</a:t>
            </a:r>
            <a:endParaRPr lang="en-GB" sz="2000" i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7784" y="5804883"/>
            <a:ext cx="6349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CdO peaks have been aligned to account for changes in bulk carrier concentration and band bending caused by annealing.</a:t>
            </a:r>
          </a:p>
          <a:p>
            <a:r>
              <a:rPr lang="en-GB" dirty="0" smtClean="0"/>
              <a:t>(Taken with a Laboratory Al </a:t>
            </a:r>
            <a:r>
              <a:rPr lang="en-GB" dirty="0" err="1" smtClean="0"/>
              <a:t>K</a:t>
            </a:r>
            <a:r>
              <a:rPr lang="en-GB" sz="2000" baseline="-25000" dirty="0" err="1" smtClean="0">
                <a:latin typeface="Symbol" charset="2"/>
                <a:cs typeface="Symbol" charset="2"/>
              </a:rPr>
              <a:t>a</a:t>
            </a:r>
            <a:r>
              <a:rPr lang="en-GB" dirty="0" smtClean="0"/>
              <a:t> XPS source </a:t>
            </a:r>
            <a:r>
              <a:rPr lang="en-GB" i="1" dirty="0" err="1" smtClean="0"/>
              <a:t>hv</a:t>
            </a:r>
            <a:r>
              <a:rPr lang="en-GB" dirty="0" smtClean="0"/>
              <a:t> = 1485 </a:t>
            </a:r>
            <a:r>
              <a:rPr lang="en-GB" dirty="0" err="1" smtClean="0"/>
              <a:t>eV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339752" y="116632"/>
            <a:ext cx="4176464" cy="64807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bg1"/>
                </a:solidFill>
              </a:rPr>
              <a:t>HAXPES vs. SXPES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495800" y="1997699"/>
            <a:ext cx="841211" cy="508959"/>
            <a:chOff x="4495800" y="1997699"/>
            <a:chExt cx="841211" cy="508959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838458" y="1997699"/>
              <a:ext cx="0" cy="50895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995924" y="1997699"/>
              <a:ext cx="0" cy="50895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495800" y="2252178"/>
              <a:ext cx="333829" cy="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5003182" y="2254642"/>
              <a:ext cx="333829" cy="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4" y="1517148"/>
            <a:ext cx="6048195" cy="4871397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725124" y="2912314"/>
            <a:ext cx="0" cy="7332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609946" y="4134389"/>
            <a:ext cx="0" cy="14262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93720" y="4037419"/>
            <a:ext cx="0" cy="12824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72200" y="1628800"/>
            <a:ext cx="27718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Contamination components are very much reduced in HAXPES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More dramatic in O1s peak as </a:t>
            </a:r>
            <a:r>
              <a:rPr lang="en-US" sz="1600" i="1" dirty="0" err="1" smtClean="0"/>
              <a:t>hv</a:t>
            </a:r>
            <a:r>
              <a:rPr lang="en-US" sz="1600" dirty="0" smtClean="0"/>
              <a:t> = 600 </a:t>
            </a:r>
            <a:r>
              <a:rPr lang="en-US" sz="1600" dirty="0" err="1" smtClean="0"/>
              <a:t>eV</a:t>
            </a:r>
            <a:r>
              <a:rPr lang="en-US" sz="1600" dirty="0" smtClean="0"/>
              <a:t> gives a KE of ~70 </a:t>
            </a:r>
            <a:r>
              <a:rPr lang="en-US" sz="1600" dirty="0" err="1" smtClean="0"/>
              <a:t>eV</a:t>
            </a:r>
            <a:r>
              <a:rPr lang="en-US" sz="1600" dirty="0" smtClean="0"/>
              <a:t>, which coincides with the minimum escape depth of the Universal curve.  Hence probing depth changes by &gt; 10 x on moving from SXPES to HAXPES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The peak shift of approx. 0.4 </a:t>
            </a:r>
            <a:r>
              <a:rPr lang="en-US" sz="1600" dirty="0" err="1" smtClean="0"/>
              <a:t>eV</a:t>
            </a:r>
            <a:r>
              <a:rPr lang="en-US" sz="1600" dirty="0" smtClean="0"/>
              <a:t> is assigned to the band bending present at the surface.</a:t>
            </a:r>
            <a:endParaRPr lang="en-US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9956" y="1196752"/>
            <a:ext cx="941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HAXPES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21676" y="1196752"/>
            <a:ext cx="765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FF"/>
                </a:solidFill>
              </a:rPr>
              <a:t>SXPES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9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11760" y="95426"/>
            <a:ext cx="4032448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bg1"/>
                </a:solidFill>
              </a:rPr>
              <a:t>HAXPES Valence Band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5" y="1690689"/>
            <a:ext cx="5829815" cy="42552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32240" y="1772816"/>
            <a:ext cx="230425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Shift observed assigned to bulk CB filling</a:t>
            </a:r>
          </a:p>
          <a:p>
            <a:endParaRPr lang="en-GB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Supported by increased intensity close to the Fermi level for the higher carrier concentration.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VB shift of ~0.3eV is measured by extrapolation of the VB leading edge.</a:t>
            </a:r>
            <a:endParaRPr lang="en-GB" sz="1700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6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11760" y="-55955"/>
            <a:ext cx="3888432" cy="11326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bg1"/>
                </a:solidFill>
              </a:rPr>
              <a:t>CB filling and band gap re-normalization (BGR)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7152482" cy="3286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4477009"/>
            <a:ext cx="84969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Experimentally a VBM shift of 0.3 </a:t>
            </a:r>
            <a:r>
              <a:rPr lang="en-GB" dirty="0" err="1" smtClean="0"/>
              <a:t>eV</a:t>
            </a:r>
            <a:r>
              <a:rPr lang="en-GB" dirty="0" smtClean="0"/>
              <a:t> is measured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Using Hall effect measurements and carrier statistics a shift of 0.43 </a:t>
            </a:r>
            <a:r>
              <a:rPr lang="en-GB" dirty="0" err="1" smtClean="0"/>
              <a:t>eV</a:t>
            </a:r>
            <a:r>
              <a:rPr lang="en-GB" dirty="0" smtClean="0"/>
              <a:t> is predicted, in excess of the measured value.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However, if the band gap renormalisation (BGR) – a band-gap shrinkage of 0.07 and 0.20 </a:t>
            </a:r>
            <a:r>
              <a:rPr lang="en-GB" dirty="0" err="1" smtClean="0"/>
              <a:t>eV</a:t>
            </a:r>
            <a:r>
              <a:rPr lang="en-GB" dirty="0" smtClean="0"/>
              <a:t> is predicted for the low and high concentrations respectively -  is also considered, then a shift of 0.3 eV is predicted - in excellent agreement with </a:t>
            </a:r>
            <a:r>
              <a:rPr lang="en-GB" dirty="0" err="1" smtClean="0"/>
              <a:t>expt</a:t>
            </a:r>
            <a:r>
              <a:rPr lang="en-GB" dirty="0" smtClean="0"/>
              <a:t> data.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2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67744" y="0"/>
            <a:ext cx="4464496" cy="83671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rgbClr val="FFFFFF"/>
                </a:solidFill>
              </a:rPr>
              <a:t>Cd 3d</a:t>
            </a:r>
            <a:r>
              <a:rPr lang="en-GB" sz="2800" b="1" baseline="-25000" dirty="0" smtClean="0">
                <a:solidFill>
                  <a:srgbClr val="FFFFFF"/>
                </a:solidFill>
              </a:rPr>
              <a:t>5/2</a:t>
            </a:r>
            <a:r>
              <a:rPr lang="en-GB" sz="2800" b="1" dirty="0" smtClean="0">
                <a:solidFill>
                  <a:srgbClr val="FFFFFF"/>
                </a:solidFill>
              </a:rPr>
              <a:t> &amp; O1s Core Level Fits</a:t>
            </a:r>
            <a:endParaRPr lang="en-GB" sz="2800" b="1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7" y="1246269"/>
            <a:ext cx="6289735" cy="49762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46540" y="1556792"/>
            <a:ext cx="224914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 smtClean="0"/>
              <a:t>HAXPES allows the core levels of the as-grown sample to be  analysed while still accounting for contamination.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r>
              <a:rPr lang="en-GB" sz="1700" dirty="0" smtClean="0"/>
              <a:t>The higher carrier concentration exhibits stronger asymmetry on the higher BE side of the peaks.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/>
          </a:p>
          <a:p>
            <a:r>
              <a:rPr lang="en-GB" sz="1700" dirty="0"/>
              <a:t>A two peak model is used to fit all the core </a:t>
            </a:r>
            <a:r>
              <a:rPr lang="en-GB" sz="1700" dirty="0" smtClean="0"/>
              <a:t>levels ……..</a:t>
            </a:r>
            <a:endParaRPr lang="en-GB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20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67744" y="0"/>
            <a:ext cx="4464496" cy="83671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rgbClr val="FFFFFF"/>
                </a:solidFill>
              </a:rPr>
              <a:t>Cd 3d</a:t>
            </a:r>
            <a:r>
              <a:rPr lang="en-GB" sz="2800" b="1" baseline="-25000" dirty="0" smtClean="0">
                <a:solidFill>
                  <a:srgbClr val="FFFFFF"/>
                </a:solidFill>
              </a:rPr>
              <a:t>5/2</a:t>
            </a:r>
            <a:r>
              <a:rPr lang="en-GB" sz="2800" b="1" dirty="0" smtClean="0">
                <a:solidFill>
                  <a:srgbClr val="FFFFFF"/>
                </a:solidFill>
              </a:rPr>
              <a:t> &amp; O1s Core Level Fits</a:t>
            </a:r>
            <a:endParaRPr lang="en-GB" sz="2800" b="1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7" y="1246269"/>
            <a:ext cx="6289735" cy="4976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1352" y="1347880"/>
            <a:ext cx="2277373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 smtClean="0"/>
              <a:t>There are at least two possible explanations: </a:t>
            </a:r>
          </a:p>
          <a:p>
            <a:endParaRPr lang="en-GB" sz="1700" dirty="0" smtClean="0"/>
          </a:p>
          <a:p>
            <a:r>
              <a:rPr lang="en-GB" sz="1700" dirty="0" smtClean="0"/>
              <a:t>The effects of the conduction band </a:t>
            </a:r>
            <a:r>
              <a:rPr lang="en-GB" sz="1700" dirty="0" err="1" smtClean="0"/>
              <a:t>plasmons</a:t>
            </a:r>
            <a:r>
              <a:rPr lang="en-GB" sz="1700" dirty="0" smtClean="0"/>
              <a:t> or the effect of final state screening on the core-level line shapes.</a:t>
            </a:r>
          </a:p>
          <a:p>
            <a:endParaRPr lang="en-GB" sz="1700" dirty="0"/>
          </a:p>
          <a:p>
            <a:r>
              <a:rPr lang="en-GB" sz="1700" dirty="0" smtClean="0"/>
              <a:t>The </a:t>
            </a:r>
            <a:r>
              <a:rPr lang="en-GB" sz="1700" dirty="0" err="1" smtClean="0"/>
              <a:t>plasmon</a:t>
            </a:r>
            <a:r>
              <a:rPr lang="en-GB" sz="1700" dirty="0" smtClean="0"/>
              <a:t> energy extracted from the peak fits converted to carrier concentration </a:t>
            </a:r>
            <a:r>
              <a:rPr lang="en-GB" sz="1700" dirty="0"/>
              <a:t>i</a:t>
            </a:r>
            <a:r>
              <a:rPr lang="en-GB" sz="1700" dirty="0" smtClean="0"/>
              <a:t>s in excellent agreement with the Hall data – supporting the idea the broadening is due to </a:t>
            </a:r>
            <a:r>
              <a:rPr lang="en-GB" sz="1700" dirty="0" err="1" smtClean="0"/>
              <a:t>plasmon</a:t>
            </a:r>
            <a:r>
              <a:rPr lang="en-GB" sz="1700" dirty="0" smtClean="0"/>
              <a:t> satellites.</a:t>
            </a:r>
          </a:p>
        </p:txBody>
      </p:sp>
    </p:spTree>
    <p:extLst>
      <p:ext uri="{BB962C8B-B14F-4D97-AF65-F5344CB8AC3E}">
        <p14:creationId xmlns:p14="http://schemas.microsoft.com/office/powerpoint/2010/main" val="416991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267744" y="0"/>
            <a:ext cx="4464496" cy="83671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rgbClr val="FFFFFF"/>
                </a:solidFill>
              </a:rPr>
              <a:t>Cd 3d</a:t>
            </a:r>
            <a:r>
              <a:rPr lang="en-GB" sz="2800" b="1" baseline="-25000" dirty="0" smtClean="0">
                <a:solidFill>
                  <a:srgbClr val="FFFFFF"/>
                </a:solidFill>
              </a:rPr>
              <a:t>5/2</a:t>
            </a:r>
            <a:r>
              <a:rPr lang="en-GB" sz="2800" b="1" dirty="0" smtClean="0">
                <a:solidFill>
                  <a:srgbClr val="FFFFFF"/>
                </a:solidFill>
              </a:rPr>
              <a:t> &amp; O1s Core Level Fits</a:t>
            </a:r>
            <a:endParaRPr lang="en-GB" sz="2800" b="1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7" y="1246269"/>
            <a:ext cx="6289735" cy="4976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8192" y="1340768"/>
            <a:ext cx="2277373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700" dirty="0" smtClean="0"/>
          </a:p>
          <a:p>
            <a:r>
              <a:rPr lang="en-GB" sz="1700" dirty="0" smtClean="0"/>
              <a:t>But  ……………. for the annealed samples the </a:t>
            </a:r>
            <a:r>
              <a:rPr lang="en-GB" sz="1700" dirty="0" err="1" smtClean="0"/>
              <a:t>plasmon</a:t>
            </a:r>
            <a:r>
              <a:rPr lang="en-GB" sz="1700" dirty="0" smtClean="0"/>
              <a:t> energy indicated a higher carrier concentration than observed from Hall effect data – suggesting that surface electron accumulation is playing a significant role in the final state screening effects.  </a:t>
            </a:r>
          </a:p>
          <a:p>
            <a:endParaRPr lang="en-GB" sz="1700" dirty="0" smtClean="0"/>
          </a:p>
          <a:p>
            <a:endParaRPr lang="en-GB" sz="1700" dirty="0"/>
          </a:p>
          <a:p>
            <a:r>
              <a:rPr lang="en-GB" sz="1700" dirty="0" smtClean="0"/>
              <a:t>May need some more theory ….!!!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8064" y="6453336"/>
            <a:ext cx="3803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800000"/>
                </a:solidFill>
              </a:rPr>
              <a:t>J. </a:t>
            </a:r>
            <a:r>
              <a:rPr lang="en-GB" sz="1200" i="1" dirty="0" smtClean="0">
                <a:solidFill>
                  <a:srgbClr val="800000"/>
                </a:solidFill>
              </a:rPr>
              <a:t>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C.F. McConville, et al., 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035203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9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UHV-PLD &amp; STM-XPS syste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08" y="1124743"/>
            <a:ext cx="7651732" cy="538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11663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UHV-PLD, STM-AFM &amp; XPS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3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54" r="50109"/>
          <a:stretch/>
        </p:blipFill>
        <p:spPr>
          <a:xfrm>
            <a:off x="827584" y="1137483"/>
            <a:ext cx="5498259" cy="249591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9" t="63954"/>
          <a:stretch/>
        </p:blipFill>
        <p:spPr>
          <a:xfrm>
            <a:off x="638721" y="3667261"/>
            <a:ext cx="5498259" cy="24959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16216" y="1700808"/>
            <a:ext cx="23884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LEED pattern after UHV anneal 30 minutes @ 600</a:t>
            </a:r>
            <a:r>
              <a:rPr lang="en-GB" sz="2000" baseline="30000" dirty="0" smtClean="0"/>
              <a:t>o</a:t>
            </a:r>
            <a:r>
              <a:rPr lang="en-GB" sz="2000" dirty="0" smtClean="0"/>
              <a:t>C.</a:t>
            </a:r>
          </a:p>
          <a:p>
            <a:endParaRPr lang="en-GB" sz="2000" dirty="0"/>
          </a:p>
          <a:p>
            <a:r>
              <a:rPr lang="en-GB" sz="2000" dirty="0" smtClean="0"/>
              <a:t>Sharp 1x1 pattern observed with low intensity background</a:t>
            </a:r>
          </a:p>
          <a:p>
            <a:endParaRPr lang="en-GB" sz="2000" dirty="0"/>
          </a:p>
          <a:p>
            <a:r>
              <a:rPr lang="en-GB" sz="2000" dirty="0" smtClean="0"/>
              <a:t>Would tend to indicate a clean, and well ordered surface structure.</a:t>
            </a:r>
            <a:endParaRPr lang="en-GB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38287" y="112360"/>
            <a:ext cx="5328592" cy="63408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err="1" smtClean="0">
                <a:solidFill>
                  <a:srgbClr val="FFFFFF"/>
                </a:solidFill>
              </a:rPr>
              <a:t>CdO</a:t>
            </a:r>
            <a:r>
              <a:rPr lang="en-GB" sz="2800" b="1" dirty="0" smtClean="0">
                <a:solidFill>
                  <a:srgbClr val="FFFFFF"/>
                </a:solidFill>
              </a:rPr>
              <a:t> cleaned by UHV Annealing</a:t>
            </a:r>
            <a:endParaRPr lang="en-GB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dO_Photon_Energy_I0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412776"/>
            <a:ext cx="4563213" cy="39807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2322984"/>
            <a:ext cx="4755173" cy="2464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6165304"/>
            <a:ext cx="1876376" cy="527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2008" y="-35768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Sub-band photon energy dependence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0" y="5013176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Both the visible 2D </a:t>
            </a:r>
            <a:r>
              <a:rPr lang="en-US" dirty="0"/>
              <a:t>q</a:t>
            </a:r>
            <a:r>
              <a:rPr lang="en-US" dirty="0" smtClean="0"/>
              <a:t>uantum </a:t>
            </a:r>
            <a:r>
              <a:rPr lang="en-US" dirty="0"/>
              <a:t>w</a:t>
            </a:r>
            <a:r>
              <a:rPr lang="en-US" dirty="0" smtClean="0"/>
              <a:t>ell states vary in intensity, but persist up to photon </a:t>
            </a:r>
            <a:r>
              <a:rPr lang="en-US" dirty="0"/>
              <a:t>energies </a:t>
            </a:r>
            <a:r>
              <a:rPr lang="en-US" dirty="0" smtClean="0"/>
              <a:t>around 120 </a:t>
            </a:r>
            <a:r>
              <a:rPr lang="en-US" dirty="0" err="1" smtClean="0"/>
              <a:t>eV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04140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716016" y="3357069"/>
            <a:ext cx="3960440" cy="33250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Differing from our previous ARPES work on </a:t>
            </a:r>
            <a:r>
              <a:rPr lang="en-GB" sz="1800" dirty="0" err="1" smtClean="0"/>
              <a:t>CdO</a:t>
            </a:r>
            <a:r>
              <a:rPr lang="en-GB" sz="1800" dirty="0" smtClean="0"/>
              <a:t>(001), now 3 bands can clearly be resolved.</a:t>
            </a:r>
          </a:p>
          <a:p>
            <a:endParaRPr lang="en-GB" sz="800" dirty="0"/>
          </a:p>
          <a:p>
            <a:r>
              <a:rPr lang="en-GB" sz="1800" dirty="0" smtClean="0"/>
              <a:t>The improved resolution, MBE grown samples, lower sample temperature (5K) and increased flux of IO5 all add to the improved data quality.</a:t>
            </a:r>
          </a:p>
          <a:p>
            <a:endParaRPr lang="en-GB" sz="800" dirty="0"/>
          </a:p>
          <a:p>
            <a:r>
              <a:rPr lang="en-GB" sz="1800" dirty="0" smtClean="0"/>
              <a:t>States vary in intensity but persist from  </a:t>
            </a:r>
            <a:r>
              <a:rPr lang="en-US" sz="1800" i="1" dirty="0" err="1" smtClean="0"/>
              <a:t>hν</a:t>
            </a:r>
            <a:r>
              <a:rPr lang="en-US" sz="1800" i="1" dirty="0" smtClean="0"/>
              <a:t> = 17-120 </a:t>
            </a:r>
            <a:r>
              <a:rPr lang="en-US" sz="1800" i="1" dirty="0" err="1"/>
              <a:t>eV</a:t>
            </a:r>
            <a:r>
              <a:rPr lang="en-GB" sz="1800" i="1" dirty="0"/>
              <a:t> </a:t>
            </a:r>
            <a:endParaRPr lang="en-GB" sz="1800" i="1" dirty="0" smtClean="0"/>
          </a:p>
          <a:p>
            <a:pPr marL="0" indent="0">
              <a:buNone/>
            </a:pPr>
            <a:r>
              <a:rPr lang="en-GB" sz="1800" dirty="0" smtClean="0"/>
              <a:t> 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2776"/>
            <a:ext cx="4412812" cy="4426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1328106"/>
            <a:ext cx="3707253" cy="20333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95736" y="0"/>
            <a:ext cx="4248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Fermi surface from ARPES: MBE grown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(001) </a:t>
            </a:r>
            <a:endParaRPr lang="en-US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9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1585" y="2636912"/>
            <a:ext cx="703928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00FF"/>
                </a:solidFill>
              </a:rPr>
              <a:t>Thank you for your attention</a:t>
            </a:r>
          </a:p>
          <a:p>
            <a:pPr algn="ctr"/>
            <a:endParaRPr lang="en-US" sz="4000" dirty="0"/>
          </a:p>
          <a:p>
            <a:pPr algn="ctr"/>
            <a:r>
              <a:rPr lang="en-US" sz="2000" b="1" i="1" dirty="0" err="1" smtClean="0">
                <a:solidFill>
                  <a:srgbClr val="FF0000"/>
                </a:solidFill>
              </a:rPr>
              <a:t>c.f.mcconville@warwick.ac.uk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3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72008" y="-35768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Sub-band photon energy dependence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2" name="CdO_Photon_Energy_I0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9752" y="1196752"/>
            <a:ext cx="5112568" cy="5402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6165304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4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ames\Documents\PhD Work\Chris Slides\Subbands Dosin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2" t="-1533" r="-1298" b="-2145"/>
          <a:stretch/>
        </p:blipFill>
        <p:spPr bwMode="auto">
          <a:xfrm>
            <a:off x="1331640" y="1196752"/>
            <a:ext cx="6736500" cy="455704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2411760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r>
              <a:rPr lang="en-GB" sz="2800" b="1" dirty="0" smtClean="0">
                <a:solidFill>
                  <a:schemeClr val="bg1"/>
                </a:solidFill>
              </a:rPr>
              <a:t>urface band-gap </a:t>
            </a:r>
            <a:r>
              <a:rPr lang="en-GB" sz="2800" b="1" dirty="0">
                <a:solidFill>
                  <a:schemeClr val="bg1"/>
                </a:solidFill>
              </a:rPr>
              <a:t>t</a:t>
            </a:r>
            <a:r>
              <a:rPr lang="en-GB" sz="2800" b="1" dirty="0" smtClean="0">
                <a:solidFill>
                  <a:schemeClr val="bg1"/>
                </a:solidFill>
              </a:rPr>
              <a:t>uning</a:t>
            </a:r>
          </a:p>
          <a:p>
            <a:r>
              <a:rPr lang="en-GB" sz="2800" b="1" dirty="0" err="1" smtClean="0">
                <a:solidFill>
                  <a:schemeClr val="bg1"/>
                </a:solidFill>
              </a:rPr>
              <a:t>Rb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960" y="5779869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Rb</a:t>
            </a:r>
            <a:r>
              <a:rPr lang="en-US" dirty="0" smtClean="0"/>
              <a:t> low coverage estimated at 0.4 ML after 4 sec. exposure gives a</a:t>
            </a:r>
          </a:p>
          <a:p>
            <a:pPr algn="ctr"/>
            <a:r>
              <a:rPr lang="en-US" dirty="0" smtClean="0"/>
              <a:t>237 </a:t>
            </a:r>
            <a:r>
              <a:rPr lang="en-US" dirty="0" err="1" smtClean="0"/>
              <a:t>meV</a:t>
            </a:r>
            <a:r>
              <a:rPr lang="en-US" dirty="0" smtClean="0"/>
              <a:t> downward shift in the higher binding energy state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10920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J.J. </a:t>
            </a:r>
            <a:r>
              <a:rPr lang="en-GB" sz="1400" i="1" dirty="0" err="1" smtClean="0">
                <a:solidFill>
                  <a:srgbClr val="800000"/>
                </a:solidFill>
              </a:rPr>
              <a:t>Mudd</a:t>
            </a:r>
            <a:r>
              <a:rPr lang="en-GB" sz="1400" i="1" dirty="0" smtClean="0">
                <a:solidFill>
                  <a:srgbClr val="800000"/>
                </a:solidFill>
              </a:rPr>
              <a:t> et. </a:t>
            </a:r>
            <a:r>
              <a:rPr lang="en-GB" sz="1400" i="1" dirty="0">
                <a:solidFill>
                  <a:srgbClr val="800000"/>
                </a:solidFill>
              </a:rPr>
              <a:t>a</a:t>
            </a:r>
            <a:r>
              <a:rPr lang="en-GB" sz="1400" i="1" dirty="0" smtClean="0">
                <a:solidFill>
                  <a:srgbClr val="800000"/>
                </a:solidFill>
              </a:rPr>
              <a:t>l. (in preparation for submission in 2015)</a:t>
            </a:r>
            <a:endParaRPr lang="en-GB" sz="1400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60104" y="0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Coaxial impact collision ion</a:t>
            </a:r>
          </a:p>
          <a:p>
            <a:r>
              <a:rPr lang="en-GB" sz="2700" b="1" dirty="0">
                <a:solidFill>
                  <a:schemeClr val="bg1"/>
                </a:solidFill>
              </a:rPr>
              <a:t>s</a:t>
            </a:r>
            <a:r>
              <a:rPr lang="en-GB" sz="2700" b="1" dirty="0" smtClean="0">
                <a:solidFill>
                  <a:schemeClr val="bg1"/>
                </a:solidFill>
              </a:rPr>
              <a:t>cattering  spectroscopy (CAICISS)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47656"/>
            <a:ext cx="8686800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707904" y="6172200"/>
            <a:ext cx="53009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  <a:latin typeface="Arial" charset="0"/>
              </a:rPr>
              <a:t>Conceived by M. </a:t>
            </a:r>
            <a:r>
              <a:rPr lang="en-US" sz="1600" i="1" dirty="0" err="1">
                <a:solidFill>
                  <a:srgbClr val="C00000"/>
                </a:solidFill>
                <a:latin typeface="Arial" charset="0"/>
              </a:rPr>
              <a:t>Aono</a:t>
            </a:r>
            <a:r>
              <a:rPr lang="en-US" sz="1600" i="1" dirty="0">
                <a:solidFill>
                  <a:srgbClr val="C00000"/>
                </a:solidFill>
                <a:latin typeface="Arial" charset="0"/>
              </a:rPr>
              <a:t> et al. RIKEN, </a:t>
            </a:r>
            <a:r>
              <a:rPr lang="en-US" sz="1600" i="1" dirty="0" smtClean="0">
                <a:solidFill>
                  <a:srgbClr val="C00000"/>
                </a:solidFill>
                <a:latin typeface="Arial" charset="0"/>
              </a:rPr>
              <a:t>Tokyo, Japan</a:t>
            </a:r>
            <a:endParaRPr lang="en-US" sz="1600" i="1" dirty="0">
              <a:solidFill>
                <a:srgbClr val="C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63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888" y="17671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by CAICISS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2289" y="1268760"/>
            <a:ext cx="4295775" cy="5256584"/>
            <a:chOff x="1137742" y="1268760"/>
            <a:chExt cx="4295775" cy="525658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792" y="1268760"/>
              <a:ext cx="4276725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742" y="3934544"/>
              <a:ext cx="4295775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619672" y="148478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[100]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19672" y="414908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[110]</a:t>
              </a:r>
              <a:endParaRPr lang="en-GB" dirty="0"/>
            </a:p>
          </p:txBody>
        </p:sp>
      </p:grpSp>
      <p:pic>
        <p:nvPicPr>
          <p:cNvPr id="9220" name="Picture 4" descr="C:\Users\James\Documents\PhD Work\CdO\LEED\11420425\DSC00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t="11653" r="24468" b="11057"/>
          <a:stretch/>
        </p:blipFill>
        <p:spPr bwMode="auto">
          <a:xfrm>
            <a:off x="5724128" y="1297732"/>
            <a:ext cx="2592288" cy="249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63200" y="3951510"/>
                <a:ext cx="3456384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CdO cleaned in vacuum @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600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  <m:r>
                      <a:rPr lang="en-GB" b="0" i="0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/>
                  <a:t>S</a:t>
                </a:r>
                <a:r>
                  <a:rPr lang="en-GB" dirty="0" smtClean="0"/>
                  <a:t>harp (1x1) LEED pattern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/>
                  <a:t>N</a:t>
                </a:r>
                <a:r>
                  <a:rPr lang="en-GB" dirty="0" smtClean="0"/>
                  <a:t>o contamination  from XPS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CAICISS data shows good agreement with the bulk rock-salt structure including small relaxations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Surface peak at ~80</a:t>
                </a:r>
                <a:r>
                  <a:rPr lang="en-GB" baseline="30000" dirty="0" smtClean="0"/>
                  <a:t>o</a:t>
                </a:r>
                <a:r>
                  <a:rPr lang="en-GB" dirty="0" smtClean="0"/>
                  <a:t> is not well modelled</a:t>
                </a:r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200" y="3951510"/>
                <a:ext cx="3456384" cy="2585323"/>
              </a:xfrm>
              <a:prstGeom prst="rect">
                <a:avLst/>
              </a:prstGeom>
              <a:blipFill rotWithShape="1">
                <a:blip r:embed="rId5"/>
                <a:stretch>
                  <a:fillRect l="-1235" t="-1179" r="-529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031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5792" y="-2649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by CAICISS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148478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Peak at 80</a:t>
            </a:r>
            <a:r>
              <a:rPr lang="en-GB" baseline="30000" dirty="0" smtClean="0"/>
              <a:t>o </a:t>
            </a:r>
            <a:r>
              <a:rPr lang="en-GB" dirty="0" smtClean="0"/>
              <a:t>’s can be fitted by modelling surface oxygen deficiencies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29249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Optimised Fit</a:t>
            </a:r>
          </a:p>
          <a:p>
            <a:r>
              <a:rPr lang="en-GB" dirty="0" smtClean="0"/>
              <a:t>(bulk &amp; outer relaxations)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415899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layer O completely removed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54452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 O removed (14 layers!)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51" y="1124744"/>
            <a:ext cx="5016537" cy="540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9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24715" y="110070"/>
            <a:ext cx="5122912" cy="7780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smtClean="0">
                <a:solidFill>
                  <a:schemeClr val="bg1"/>
                </a:solidFill>
              </a:rPr>
              <a:t>DFT band structure &amp; VB PDOS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0" y="1229319"/>
            <a:ext cx="8667360" cy="41334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0498" y="5444360"/>
            <a:ext cx="7953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LDA and PBE conventional functional predict semi-metallic behaviour, LDA+U predicts semiconducting but with a underestimated band gap.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940152" y="6453336"/>
            <a:ext cx="2908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 smtClean="0">
                <a:solidFill>
                  <a:srgbClr val="800000"/>
                </a:solidFill>
              </a:rPr>
              <a:t>J.J. </a:t>
            </a:r>
            <a:r>
              <a:rPr lang="en-GB" sz="1200" i="1" dirty="0" err="1" smtClean="0">
                <a:solidFill>
                  <a:srgbClr val="800000"/>
                </a:solidFill>
              </a:rPr>
              <a:t>Mudd</a:t>
            </a:r>
            <a:r>
              <a:rPr lang="en-GB" sz="1200" i="1" dirty="0" smtClean="0">
                <a:solidFill>
                  <a:srgbClr val="800000"/>
                </a:solidFill>
              </a:rPr>
              <a:t>, et al., PRB, </a:t>
            </a:r>
            <a:r>
              <a:rPr lang="en-GB" sz="1200" b="1" i="1" dirty="0" smtClean="0">
                <a:solidFill>
                  <a:srgbClr val="800000"/>
                </a:solidFill>
              </a:rPr>
              <a:t>89</a:t>
            </a:r>
            <a:r>
              <a:rPr lang="en-GB" sz="1200" i="1" dirty="0" smtClean="0">
                <a:solidFill>
                  <a:srgbClr val="800000"/>
                </a:solidFill>
              </a:rPr>
              <a:t>, </a:t>
            </a:r>
            <a:r>
              <a:rPr lang="en-GB" sz="1200" i="1" dirty="0">
                <a:solidFill>
                  <a:srgbClr val="800000"/>
                </a:solidFill>
              </a:rPr>
              <a:t>165305</a:t>
            </a:r>
            <a:r>
              <a:rPr lang="en-GB" sz="1200" i="1" dirty="0" smtClean="0">
                <a:solidFill>
                  <a:srgbClr val="800000"/>
                </a:solidFill>
              </a:rPr>
              <a:t>. (2014)</a:t>
            </a:r>
            <a:endParaRPr lang="en-GB" sz="1200" i="1" dirty="0">
              <a:solidFill>
                <a:srgbClr val="8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07639"/>
            <a:ext cx="1876376" cy="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1" y="1494076"/>
            <a:ext cx="3544435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EPS files for Oxides talk\Converted\In2O3_band_s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3" y="4232135"/>
            <a:ext cx="3540761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4076"/>
            <a:ext cx="3540762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5262" y="114275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CdO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259577" y="3861048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endParaRPr lang="en-GB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483323" y="112474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ZnO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716016" y="4221088"/>
            <a:ext cx="39604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Large size and electronegativity </a:t>
            </a:r>
            <a:r>
              <a:rPr lang="en-GB" dirty="0" smtClean="0"/>
              <a:t>mismatch </a:t>
            </a:r>
            <a:r>
              <a:rPr lang="en-GB" dirty="0"/>
              <a:t>→ low </a:t>
            </a:r>
            <a:r>
              <a:rPr lang="el-GR" dirty="0">
                <a:latin typeface="Palatino"/>
                <a:cs typeface="Palatino"/>
              </a:rPr>
              <a:t>Γ</a:t>
            </a:r>
            <a:r>
              <a:rPr lang="el-GR" dirty="0"/>
              <a:t>-</a:t>
            </a:r>
            <a:r>
              <a:rPr lang="en-GB" dirty="0"/>
              <a:t>point CBM </a:t>
            </a:r>
            <a:endParaRPr lang="en-GB" dirty="0" smtClean="0"/>
          </a:p>
          <a:p>
            <a:endParaRPr lang="en-GB" sz="800" dirty="0"/>
          </a:p>
          <a:p>
            <a:pPr lvl="1"/>
            <a:r>
              <a:rPr lang="en-GB" sz="1400" i="1" dirty="0" err="1">
                <a:solidFill>
                  <a:srgbClr val="800000"/>
                </a:solidFill>
              </a:rPr>
              <a:t>CdO</a:t>
            </a:r>
            <a:r>
              <a:rPr lang="en-GB" sz="1400" i="1" dirty="0">
                <a:solidFill>
                  <a:srgbClr val="800000"/>
                </a:solidFill>
              </a:rPr>
              <a:t> &amp; </a:t>
            </a:r>
            <a:r>
              <a:rPr lang="en-GB" sz="1400" i="1" dirty="0" err="1">
                <a:solidFill>
                  <a:srgbClr val="800000"/>
                </a:solidFill>
              </a:rPr>
              <a:t>ZnO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A. </a:t>
            </a:r>
            <a:r>
              <a:rPr lang="en-GB" sz="1400" i="1" dirty="0" err="1">
                <a:solidFill>
                  <a:srgbClr val="800000"/>
                </a:solidFill>
              </a:rPr>
              <a:t>Schleife</a:t>
            </a:r>
            <a:r>
              <a:rPr lang="en-GB" sz="1400" i="1" dirty="0">
                <a:solidFill>
                  <a:srgbClr val="800000"/>
                </a:solidFill>
              </a:rPr>
              <a:t> et al. Phys. Rev. B </a:t>
            </a:r>
            <a:r>
              <a:rPr lang="en-GB" sz="1400" b="1" i="1" dirty="0">
                <a:solidFill>
                  <a:srgbClr val="800000"/>
                </a:solidFill>
              </a:rPr>
              <a:t>73</a:t>
            </a:r>
            <a:r>
              <a:rPr lang="en-GB" sz="1400" i="1" dirty="0">
                <a:solidFill>
                  <a:srgbClr val="800000"/>
                </a:solidFill>
              </a:rPr>
              <a:t>, 245212 (2006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  <a:p>
            <a:pPr lvl="1"/>
            <a:r>
              <a:rPr lang="en-GB" sz="1400" i="1" dirty="0">
                <a:solidFill>
                  <a:srgbClr val="800000"/>
                </a:solidFill>
              </a:rPr>
              <a:t>In</a:t>
            </a:r>
            <a:r>
              <a:rPr lang="en-GB" sz="1400" i="1" baseline="-25000" dirty="0">
                <a:solidFill>
                  <a:srgbClr val="800000"/>
                </a:solidFill>
              </a:rPr>
              <a:t>2</a:t>
            </a:r>
            <a:r>
              <a:rPr lang="en-GB" sz="1400" i="1" dirty="0">
                <a:solidFill>
                  <a:srgbClr val="800000"/>
                </a:solidFill>
              </a:rPr>
              <a:t>O</a:t>
            </a:r>
            <a:r>
              <a:rPr lang="en-GB" sz="1400" i="1" baseline="-25000" dirty="0">
                <a:solidFill>
                  <a:srgbClr val="800000"/>
                </a:solidFill>
              </a:rPr>
              <a:t>3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F. Fuchs &amp; F. </a:t>
            </a:r>
            <a:r>
              <a:rPr lang="en-GB" sz="1400" i="1" dirty="0" err="1">
                <a:solidFill>
                  <a:srgbClr val="800000"/>
                </a:solidFill>
              </a:rPr>
              <a:t>Bechstedt</a:t>
            </a:r>
            <a:r>
              <a:rPr lang="en-GB" sz="1400" i="1" dirty="0">
                <a:solidFill>
                  <a:srgbClr val="800000"/>
                </a:solidFill>
              </a:rPr>
              <a:t>, Phys. Rev. B </a:t>
            </a:r>
            <a:r>
              <a:rPr lang="en-GB" sz="1400" b="1" i="1" dirty="0">
                <a:solidFill>
                  <a:srgbClr val="800000"/>
                </a:solidFill>
              </a:rPr>
              <a:t>77</a:t>
            </a:r>
            <a:r>
              <a:rPr lang="en-GB" sz="1400" i="1" dirty="0">
                <a:solidFill>
                  <a:srgbClr val="800000"/>
                </a:solidFill>
              </a:rPr>
              <a:t>, 155107 (2008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</a:p>
          <a:p>
            <a:pPr lvl="1"/>
            <a:endParaRPr lang="en-GB" sz="1400" i="1" dirty="0" smtClean="0">
              <a:solidFill>
                <a:srgbClr val="C00000"/>
              </a:solidFill>
            </a:endParaRPr>
          </a:p>
          <a:p>
            <a:endParaRPr lang="en-GB" sz="1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3580" y="158967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Comparing TCO band structures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368" y="2006262"/>
            <a:ext cx="5657563" cy="283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089376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err="1"/>
              <a:t>ViGS</a:t>
            </a:r>
            <a:r>
              <a:rPr lang="en-GB" dirty="0"/>
              <a:t> derive from bulk band structure → character changes from </a:t>
            </a:r>
            <a:r>
              <a:rPr lang="en-GB" dirty="0" smtClean="0"/>
              <a:t>donor-like </a:t>
            </a:r>
            <a:r>
              <a:rPr lang="en-GB" dirty="0"/>
              <a:t>close to VB to acceptor-like close to </a:t>
            </a:r>
            <a:r>
              <a:rPr lang="en-GB" dirty="0" smtClean="0"/>
              <a:t>CB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Energy </a:t>
            </a:r>
            <a:r>
              <a:rPr lang="en-GB" dirty="0"/>
              <a:t>at which </a:t>
            </a:r>
            <a:r>
              <a:rPr lang="en-GB" dirty="0" smtClean="0"/>
              <a:t>they </a:t>
            </a:r>
            <a:r>
              <a:rPr lang="en-GB" dirty="0"/>
              <a:t>have equal donor- and acceptor-like character is the branch­ point energy of the </a:t>
            </a:r>
            <a:r>
              <a:rPr lang="en-GB" dirty="0" err="1"/>
              <a:t>ViGS</a:t>
            </a:r>
            <a:r>
              <a:rPr lang="en-GB" dirty="0"/>
              <a:t> or the charge neutrality level.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2099072"/>
            <a:ext cx="273630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Any </a:t>
            </a:r>
            <a:r>
              <a:rPr lang="en-GB" dirty="0"/>
              <a:t>break of the periodicity → complex </a:t>
            </a:r>
            <a:r>
              <a:rPr lang="en-GB" dirty="0" smtClean="0"/>
              <a:t>Bloch vectors are allowed </a:t>
            </a:r>
            <a:r>
              <a:rPr lang="en-GB" dirty="0"/>
              <a:t>in </a:t>
            </a:r>
            <a:r>
              <a:rPr lang="en-GB" dirty="0" smtClean="0"/>
              <a:t>band </a:t>
            </a:r>
            <a:r>
              <a:rPr lang="en-GB" dirty="0"/>
              <a:t>gap (</a:t>
            </a:r>
            <a:r>
              <a:rPr lang="en-GB" dirty="0" smtClean="0"/>
              <a:t>evanescent waves</a:t>
            </a:r>
            <a:r>
              <a:rPr lang="en-GB" dirty="0"/>
              <a:t>) 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Localized virtual gap states (</a:t>
            </a:r>
            <a:r>
              <a:rPr lang="en-GB" dirty="0" err="1"/>
              <a:t>ViGS</a:t>
            </a:r>
            <a:r>
              <a:rPr lang="en-GB" dirty="0"/>
              <a:t>) result with wave vectors </a:t>
            </a:r>
            <a:endParaRPr lang="en-GB" dirty="0" smtClean="0"/>
          </a:p>
          <a:p>
            <a:r>
              <a:rPr lang="en-GB" sz="1600" i="1" dirty="0"/>
              <a:t> </a:t>
            </a:r>
            <a:r>
              <a:rPr lang="en-GB" sz="1600" i="1" dirty="0" smtClean="0"/>
              <a:t>     </a:t>
            </a:r>
            <a:r>
              <a:rPr lang="en-GB" i="1" dirty="0" err="1" smtClean="0"/>
              <a:t>k</a:t>
            </a:r>
            <a:r>
              <a:rPr lang="en-GB" i="1" baseline="-25000" dirty="0" err="1" smtClean="0"/>
              <a:t>SS</a:t>
            </a:r>
            <a:r>
              <a:rPr lang="en-GB" i="1" dirty="0" smtClean="0"/>
              <a:t> </a:t>
            </a:r>
            <a:r>
              <a:rPr lang="en-GB" i="1" dirty="0"/>
              <a:t>=</a:t>
            </a:r>
            <a:r>
              <a:rPr lang="en-GB" i="1" dirty="0">
                <a:latin typeface="Symbol" charset="2"/>
                <a:cs typeface="Symbol" charset="2"/>
              </a:rPr>
              <a:t> </a:t>
            </a:r>
            <a:r>
              <a:rPr lang="en-GB" i="1" dirty="0" smtClean="0">
                <a:latin typeface="Symbol" charset="2"/>
                <a:cs typeface="Symbol" charset="2"/>
              </a:rPr>
              <a:t>p </a:t>
            </a:r>
            <a:r>
              <a:rPr lang="en-GB" i="1" dirty="0" smtClean="0"/>
              <a:t>/a </a:t>
            </a:r>
            <a:r>
              <a:rPr lang="en-GB" i="1" dirty="0"/>
              <a:t>+</a:t>
            </a:r>
            <a:r>
              <a:rPr lang="en-GB" i="1" dirty="0" err="1"/>
              <a:t>iq</a:t>
            </a:r>
            <a:endParaRPr lang="en-US" i="1" baseline="-25000" dirty="0"/>
          </a:p>
          <a:p>
            <a:endParaRPr lang="en-GB" sz="1600" dirty="0"/>
          </a:p>
          <a:p>
            <a:pPr marL="285750" indent="-285750">
              <a:buFont typeface="Arial" pitchFamily="34" charset="0"/>
              <a:buChar char="•"/>
            </a:pP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835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Electronic band structure derives from </a:t>
            </a:r>
            <a:r>
              <a:rPr lang="en-GB" dirty="0" smtClean="0"/>
              <a:t>solutions of the Schrödinger equation </a:t>
            </a:r>
            <a:r>
              <a:rPr lang="en-GB" dirty="0"/>
              <a:t>– for a periodic medium, </a:t>
            </a:r>
            <a:r>
              <a:rPr lang="en-GB" dirty="0" smtClean="0"/>
              <a:t>the solutions </a:t>
            </a:r>
            <a:r>
              <a:rPr lang="en-GB" dirty="0"/>
              <a:t>are Bloch </a:t>
            </a:r>
            <a:r>
              <a:rPr lang="en-GB" dirty="0" smtClean="0"/>
              <a:t>states.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2144936" y="230167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Virtual gap states &amp; the CNL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5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8476"/>
            <a:ext cx="7886700" cy="1325563"/>
          </a:xfrm>
        </p:spPr>
        <p:txBody>
          <a:bodyPr/>
          <a:lstStyle/>
          <a:p>
            <a:r>
              <a:rPr lang="en-GB" dirty="0" smtClean="0"/>
              <a:t>Plasmon Energy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44039"/>
                <a:ext cx="7886700" cy="190098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GB" dirty="0" smtClean="0"/>
                  <a:t>Plasmon energy and the carrier concentration are related by the expression</a:t>
                </a:r>
              </a:p>
              <a:p>
                <a:pPr marL="0" indent="0">
                  <a:buNone/>
                </a:pPr>
                <a:endParaRPr lang="en-GB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dirty="0" smtClean="0"/>
                  <a:t>Therefore can convert measured plasmon energy (peak separation) into a carrier concentration.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44039"/>
                <a:ext cx="7886700" cy="1900986"/>
              </a:xfrm>
              <a:blipFill rotWithShape="0">
                <a:blip r:embed="rId2"/>
                <a:stretch>
                  <a:fillRect l="-773" t="-5769" b="-1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65896"/>
              </p:ext>
            </p:extLst>
          </p:nvPr>
        </p:nvGraphicFramePr>
        <p:xfrm>
          <a:off x="963283" y="3397230"/>
          <a:ext cx="7412968" cy="168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3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3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32">
                <a:tc>
                  <a:txBody>
                    <a:bodyPr/>
                    <a:lstStyle/>
                    <a:p>
                      <a:r>
                        <a:rPr lang="en-GB" dirty="0" smtClean="0"/>
                        <a:t>Sample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Plasmon energy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</a:t>
                      </a:r>
                      <a:r>
                        <a:rPr lang="en-GB" baseline="0" dirty="0" smtClean="0"/>
                        <a:t>from Plasmon energy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/>
                        <a:t> from Hall measurement</a:t>
                      </a:r>
                      <a:endParaRPr lang="en-GB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132">
                <a:tc>
                  <a:txBody>
                    <a:bodyPr/>
                    <a:lstStyle/>
                    <a:p>
                      <a:r>
                        <a:rPr lang="en-GB" dirty="0" smtClean="0"/>
                        <a:t>As grown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460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meV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2.5 x 10</a:t>
                      </a:r>
                      <a:r>
                        <a:rPr lang="en-GB" baseline="30000" dirty="0" smtClean="0"/>
                        <a:t>20 </a:t>
                      </a:r>
                      <a:r>
                        <a:rPr lang="en-GB" baseline="0" dirty="0" smtClean="0"/>
                        <a:t>cm</a:t>
                      </a:r>
                      <a:r>
                        <a:rPr lang="en-GB" baseline="30000" dirty="0" smtClean="0"/>
                        <a:t>-3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2.4 x 10</a:t>
                      </a:r>
                      <a:r>
                        <a:rPr lang="en-GB" baseline="30000" dirty="0" smtClean="0"/>
                        <a:t>20 </a:t>
                      </a:r>
                      <a:r>
                        <a:rPr lang="en-GB" baseline="0" dirty="0" smtClean="0"/>
                        <a:t>cm</a:t>
                      </a:r>
                      <a:r>
                        <a:rPr lang="en-GB" baseline="30000" dirty="0" smtClean="0"/>
                        <a:t>-3</a:t>
                      </a:r>
                      <a:endParaRPr lang="en-GB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132">
                <a:tc>
                  <a:txBody>
                    <a:bodyPr/>
                    <a:lstStyle/>
                    <a:p>
                      <a:r>
                        <a:rPr lang="en-GB" dirty="0" smtClean="0"/>
                        <a:t>Annealed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245 </a:t>
                      </a:r>
                      <a:r>
                        <a:rPr lang="en-GB" dirty="0" err="1" smtClean="0"/>
                        <a:t>meV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5.9 x 10</a:t>
                      </a:r>
                      <a:r>
                        <a:rPr lang="en-GB" baseline="30000" dirty="0" smtClean="0"/>
                        <a:t>19 </a:t>
                      </a:r>
                      <a:r>
                        <a:rPr lang="en-GB" baseline="0" dirty="0" smtClean="0"/>
                        <a:t>cm</a:t>
                      </a:r>
                      <a:r>
                        <a:rPr lang="en-GB" baseline="30000" dirty="0" smtClean="0"/>
                        <a:t>-3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1.8 x 10</a:t>
                      </a:r>
                      <a:r>
                        <a:rPr lang="en-GB" baseline="30000" dirty="0" smtClean="0"/>
                        <a:t>19 </a:t>
                      </a:r>
                      <a:r>
                        <a:rPr lang="en-GB" baseline="0" dirty="0" smtClean="0"/>
                        <a:t>cm</a:t>
                      </a:r>
                      <a:r>
                        <a:rPr lang="en-GB" baseline="30000" dirty="0" smtClean="0"/>
                        <a:t>-3</a:t>
                      </a:r>
                      <a:endParaRPr lang="en-GB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201729"/>
            <a:ext cx="7989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Very good agreement for as-grown sample HAXPES sensitivity is “bulk like” little surface effect.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Annealed sample shows higher carrier concentration than Hall indicating electron accumulation is present enhancing the carrier concentration.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78484" y="6466065"/>
            <a:ext cx="2723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J. J </a:t>
            </a:r>
            <a:r>
              <a:rPr lang="en-GB" sz="1200" dirty="0" smtClean="0"/>
              <a:t> Mudd et al.,  PRB, </a:t>
            </a:r>
            <a:r>
              <a:rPr lang="en-GB" sz="1200" b="1" i="1" dirty="0" smtClean="0"/>
              <a:t>89</a:t>
            </a:r>
            <a:r>
              <a:rPr lang="en-GB" sz="1200" dirty="0" smtClean="0"/>
              <a:t>, 035203 (2014)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099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VB Photon Energy Dependence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46" y="1690689"/>
            <a:ext cx="8682288" cy="2794917"/>
          </a:xfrm>
        </p:spPr>
      </p:pic>
      <p:sp>
        <p:nvSpPr>
          <p:cNvPr id="5" name="TextBox 4"/>
          <p:cNvSpPr txBox="1"/>
          <p:nvPr/>
        </p:nvSpPr>
        <p:spPr>
          <a:xfrm>
            <a:off x="378484" y="6409385"/>
            <a:ext cx="2908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J. J </a:t>
            </a:r>
            <a:r>
              <a:rPr lang="en-GB" sz="1200" dirty="0" smtClean="0"/>
              <a:t> Mudd, et al., </a:t>
            </a:r>
            <a:r>
              <a:rPr lang="en-GB" sz="1200" i="1" dirty="0" smtClean="0"/>
              <a:t>PRB</a:t>
            </a:r>
            <a:r>
              <a:rPr lang="en-GB" sz="1200" dirty="0" smtClean="0"/>
              <a:t>, </a:t>
            </a:r>
            <a:r>
              <a:rPr lang="en-GB" sz="1200" b="1" i="1" dirty="0" smtClean="0"/>
              <a:t>89</a:t>
            </a:r>
            <a:r>
              <a:rPr lang="en-GB" sz="1200" dirty="0" smtClean="0"/>
              <a:t>, </a:t>
            </a:r>
            <a:r>
              <a:rPr lang="en-GB" sz="1200" dirty="0"/>
              <a:t>165305</a:t>
            </a:r>
            <a:r>
              <a:rPr lang="en-GB" sz="1200" dirty="0" smtClean="0"/>
              <a:t>. (2014)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724620" y="4606506"/>
            <a:ext cx="7988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Normalised at peak II.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Peak I shows strong relative increase with increased photon energy – arrow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region in the centre of the VB shows a relative increase with photon energy – arrow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5318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DFT LDA+U Weighted PDOS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28" y="1475117"/>
            <a:ext cx="7155344" cy="3725959"/>
          </a:xfrm>
        </p:spPr>
      </p:pic>
      <p:sp>
        <p:nvSpPr>
          <p:cNvPr id="5" name="TextBox 4"/>
          <p:cNvSpPr txBox="1"/>
          <p:nvPr/>
        </p:nvSpPr>
        <p:spPr>
          <a:xfrm>
            <a:off x="628650" y="5331125"/>
            <a:ext cx="79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At 600 eV photon energy Cd and O have similar contributions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At 7935 eV photon energy Cd contributions dominate the VB shape.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Cd 5</a:t>
            </a:r>
            <a:r>
              <a:rPr lang="en-GB" i="1" dirty="0" smtClean="0"/>
              <a:t>s</a:t>
            </a:r>
            <a:r>
              <a:rPr lang="en-GB" dirty="0" smtClean="0"/>
              <a:t> becomes dominant in peak I at the highest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Cd 5</a:t>
            </a:r>
            <a:r>
              <a:rPr lang="en-GB" i="1" dirty="0" smtClean="0"/>
              <a:t>p</a:t>
            </a:r>
            <a:r>
              <a:rPr lang="en-GB" dirty="0" smtClean="0"/>
              <a:t> also becomes significant in the centre of the VB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5253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1"/>
          <a:stretch/>
        </p:blipFill>
        <p:spPr bwMode="auto">
          <a:xfrm>
            <a:off x="467544" y="1196752"/>
            <a:ext cx="3816424" cy="539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286"/>
          <p:cNvSpPr txBox="1">
            <a:spLocks/>
          </p:cNvSpPr>
          <p:nvPr/>
        </p:nvSpPr>
        <p:spPr>
          <a:xfrm>
            <a:off x="4644008" y="1556792"/>
            <a:ext cx="4320480" cy="43204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2705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spc="-5" dirty="0" smtClean="0">
                <a:solidFill>
                  <a:srgbClr val="232F3B"/>
                </a:solidFill>
              </a:rPr>
              <a:t>Position of the CNL </a:t>
            </a:r>
            <a:r>
              <a:rPr lang="en-US" sz="2000" spc="-5" dirty="0">
                <a:solidFill>
                  <a:srgbClr val="232F3B"/>
                </a:solidFill>
              </a:rPr>
              <a:t>expected to dictate charge state for native defects, hydrogen, </a:t>
            </a:r>
            <a:r>
              <a:rPr lang="en-US" sz="2000" spc="-5" dirty="0" smtClean="0">
                <a:solidFill>
                  <a:srgbClr val="232F3B"/>
                </a:solidFill>
              </a:rPr>
              <a:t>and any </a:t>
            </a:r>
            <a:r>
              <a:rPr lang="en-US" sz="2000" spc="-5" dirty="0">
                <a:solidFill>
                  <a:srgbClr val="232F3B"/>
                </a:solidFill>
              </a:rPr>
              <a:t>surface states </a:t>
            </a:r>
          </a:p>
          <a:p>
            <a:pPr lvl="1">
              <a:lnSpc>
                <a:spcPts val="2200"/>
              </a:lnSpc>
            </a:pPr>
            <a:r>
              <a:rPr lang="en-US" sz="1400" i="1" spc="-5" dirty="0">
                <a:solidFill>
                  <a:srgbClr val="C00000"/>
                </a:solidFill>
              </a:rPr>
              <a:t>P. D. C. King, T. D. Veal, C.F. McConville et </a:t>
            </a:r>
            <a:r>
              <a:rPr lang="en-US" sz="1400" i="1" spc="-5" dirty="0" smtClean="0">
                <a:solidFill>
                  <a:srgbClr val="C00000"/>
                </a:solidFill>
              </a:rPr>
              <a:t>al.</a:t>
            </a:r>
          </a:p>
          <a:p>
            <a:pPr lvl="1">
              <a:lnSpc>
                <a:spcPts val="2200"/>
              </a:lnSpc>
            </a:pPr>
            <a:r>
              <a:rPr lang="en-US" sz="1400" i="1" spc="-5" dirty="0" smtClean="0">
                <a:solidFill>
                  <a:srgbClr val="C00000"/>
                </a:solidFill>
              </a:rPr>
              <a:t>Phys</a:t>
            </a:r>
            <a:r>
              <a:rPr lang="en-US" sz="1400" i="1" spc="-5" dirty="0">
                <a:solidFill>
                  <a:srgbClr val="C00000"/>
                </a:solidFill>
              </a:rPr>
              <a:t>. Rev. B </a:t>
            </a:r>
            <a:r>
              <a:rPr lang="en-US" sz="1400" b="1" i="1" spc="-5" dirty="0">
                <a:solidFill>
                  <a:srgbClr val="C00000"/>
                </a:solidFill>
              </a:rPr>
              <a:t>79</a:t>
            </a:r>
            <a:r>
              <a:rPr lang="en-US" sz="1400" i="1" spc="-5" dirty="0">
                <a:solidFill>
                  <a:srgbClr val="C00000"/>
                </a:solidFill>
              </a:rPr>
              <a:t>, 035203 (2009) </a:t>
            </a:r>
            <a:endParaRPr lang="en-US" sz="1400" i="1" spc="-5" dirty="0" smtClean="0">
              <a:solidFill>
                <a:srgbClr val="C00000"/>
              </a:solidFill>
            </a:endParaRPr>
          </a:p>
          <a:p>
            <a:pPr lvl="1">
              <a:lnSpc>
                <a:spcPts val="2200"/>
              </a:lnSpc>
            </a:pPr>
            <a:endParaRPr lang="en-US" sz="1600" spc="-5" dirty="0">
              <a:solidFill>
                <a:srgbClr val="C00000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spc="-5" dirty="0">
                <a:solidFill>
                  <a:srgbClr val="232F3B"/>
                </a:solidFill>
              </a:rPr>
              <a:t>CNL above CBM in SCAMS → native defects, </a:t>
            </a:r>
            <a:r>
              <a:rPr lang="en-US" sz="2000" spc="-5" dirty="0" smtClean="0">
                <a:solidFill>
                  <a:srgbClr val="232F3B"/>
                </a:solidFill>
              </a:rPr>
              <a:t>H, and </a:t>
            </a:r>
            <a:r>
              <a:rPr lang="en-US" sz="2000" spc="-5" dirty="0">
                <a:solidFill>
                  <a:srgbClr val="232F3B"/>
                </a:solidFill>
              </a:rPr>
              <a:t>surface states should be donors even in n-type material  </a:t>
            </a:r>
            <a:endParaRPr lang="en-US" sz="2000" spc="-5" dirty="0" smtClean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endParaRPr lang="en-US" sz="2000" spc="-5" dirty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spc="-5" dirty="0">
                <a:solidFill>
                  <a:srgbClr val="232F3B"/>
                </a:solidFill>
              </a:rPr>
              <a:t>The CNL </a:t>
            </a:r>
            <a:r>
              <a:rPr lang="en-US" sz="2000" i="1" u="sng" spc="-5" dirty="0">
                <a:solidFill>
                  <a:srgbClr val="232F3B"/>
                </a:solidFill>
              </a:rPr>
              <a:t>above</a:t>
            </a:r>
            <a:r>
              <a:rPr lang="en-US" sz="2000" spc="-5" dirty="0">
                <a:solidFill>
                  <a:srgbClr val="232F3B"/>
                </a:solidFill>
              </a:rPr>
              <a:t> the CBM leads to electron </a:t>
            </a:r>
            <a:r>
              <a:rPr lang="en-US" sz="2000" spc="-5" dirty="0" smtClean="0">
                <a:solidFill>
                  <a:srgbClr val="232F3B"/>
                </a:solidFill>
              </a:rPr>
              <a:t>accumulation</a:t>
            </a: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endParaRPr lang="en-US" sz="2000" spc="-5" dirty="0">
              <a:solidFill>
                <a:srgbClr val="232F3B"/>
              </a:solidFill>
            </a:endParaRPr>
          </a:p>
          <a:p>
            <a:pPr marL="171450" indent="-171450">
              <a:lnSpc>
                <a:spcPts val="2200"/>
              </a:lnSpc>
              <a:buFont typeface="Arial" pitchFamily="34" charset="0"/>
              <a:buChar char="•"/>
            </a:pPr>
            <a:r>
              <a:rPr lang="en-US" sz="2000" spc="-5" dirty="0">
                <a:solidFill>
                  <a:srgbClr val="232F3B"/>
                </a:solidFill>
              </a:rPr>
              <a:t>Important implications for both conductivity and </a:t>
            </a:r>
            <a:r>
              <a:rPr lang="en-US" sz="2000" spc="-5" dirty="0" err="1">
                <a:solidFill>
                  <a:srgbClr val="232F3B"/>
                </a:solidFill>
              </a:rPr>
              <a:t>dopability</a:t>
            </a:r>
            <a:endParaRPr lang="en-US" sz="2000" spc="-5" dirty="0">
              <a:solidFill>
                <a:srgbClr val="232F3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6872" y="126028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Implications of CNL in TCO’s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1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88024" y="1268760"/>
            <a:ext cx="3744416" cy="28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VB </a:t>
            </a:r>
            <a:r>
              <a:rPr lang="en-GB" dirty="0"/>
              <a:t>bending </a:t>
            </a:r>
            <a:r>
              <a:rPr lang="en-GB" dirty="0" smtClean="0"/>
              <a:t>comes directly </a:t>
            </a:r>
            <a:r>
              <a:rPr lang="en-GB" dirty="0"/>
              <a:t>from the </a:t>
            </a:r>
            <a:r>
              <a:rPr lang="en-GB" dirty="0" smtClean="0"/>
              <a:t>XPS measurements</a:t>
            </a:r>
            <a:r>
              <a:rPr lang="en-GB" dirty="0"/>
              <a:t>. </a:t>
            </a:r>
            <a:endParaRPr lang="en-GB" dirty="0" smtClean="0"/>
          </a:p>
          <a:p>
            <a:endParaRPr lang="en-GB" sz="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Assuming </a:t>
            </a:r>
            <a:r>
              <a:rPr lang="en-GB" dirty="0"/>
              <a:t>same </a:t>
            </a:r>
            <a:r>
              <a:rPr lang="en-GB" dirty="0" smtClean="0"/>
              <a:t>band bending </a:t>
            </a:r>
            <a:r>
              <a:rPr lang="en-GB" dirty="0"/>
              <a:t>for the CB </a:t>
            </a:r>
            <a:r>
              <a:rPr lang="en-GB" dirty="0" smtClean="0"/>
              <a:t>gives </a:t>
            </a:r>
            <a:r>
              <a:rPr lang="en-GB" dirty="0"/>
              <a:t>only a single </a:t>
            </a:r>
            <a:r>
              <a:rPr lang="en-GB" dirty="0" smtClean="0"/>
              <a:t>subband </a:t>
            </a:r>
            <a:r>
              <a:rPr lang="en-GB" dirty="0"/>
              <a:t>– well above </a:t>
            </a:r>
            <a:r>
              <a:rPr lang="en-GB" dirty="0" smtClean="0"/>
              <a:t>lower </a:t>
            </a:r>
            <a:r>
              <a:rPr lang="en-GB" dirty="0"/>
              <a:t>of the 2 </a:t>
            </a:r>
            <a:r>
              <a:rPr lang="en-GB" dirty="0" smtClean="0"/>
              <a:t>observed in </a:t>
            </a:r>
            <a:r>
              <a:rPr lang="en-GB" dirty="0"/>
              <a:t>ARPES 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Stronger </a:t>
            </a:r>
            <a:r>
              <a:rPr lang="en-GB" dirty="0"/>
              <a:t>band bending </a:t>
            </a:r>
            <a:r>
              <a:rPr lang="en-GB" dirty="0" smtClean="0"/>
              <a:t>of CB </a:t>
            </a:r>
            <a:r>
              <a:rPr lang="en-GB" dirty="0"/>
              <a:t>than </a:t>
            </a:r>
            <a:r>
              <a:rPr lang="en-GB" dirty="0" smtClean="0"/>
              <a:t>the VB </a:t>
            </a:r>
            <a:r>
              <a:rPr lang="en-GB" dirty="0"/>
              <a:t>indicates </a:t>
            </a:r>
            <a:r>
              <a:rPr lang="en-GB" b="1" i="1" dirty="0" smtClean="0">
                <a:solidFill>
                  <a:srgbClr val="800000"/>
                </a:solidFill>
              </a:rPr>
              <a:t>a</a:t>
            </a:r>
            <a:r>
              <a:rPr lang="en-GB" dirty="0" smtClean="0"/>
              <a:t> </a:t>
            </a:r>
            <a:r>
              <a:rPr lang="en-GB" b="1" i="1" dirty="0">
                <a:solidFill>
                  <a:srgbClr val="800000"/>
                </a:solidFill>
              </a:rPr>
              <a:t>deeper potential well </a:t>
            </a:r>
            <a:r>
              <a:rPr lang="en-GB" dirty="0" smtClean="0"/>
              <a:t>at </a:t>
            </a:r>
            <a:r>
              <a:rPr lang="en-GB" dirty="0"/>
              <a:t>the surface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5936" y="587727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P.D.C</a:t>
            </a:r>
            <a:r>
              <a:rPr lang="en-GB" sz="1400" i="1" dirty="0">
                <a:solidFill>
                  <a:srgbClr val="800000"/>
                </a:solidFill>
              </a:rPr>
              <a:t>. King, </a:t>
            </a:r>
            <a:r>
              <a:rPr lang="en-GB" sz="1400" i="1" dirty="0" smtClean="0">
                <a:solidFill>
                  <a:srgbClr val="800000"/>
                </a:solidFill>
              </a:rPr>
              <a:t>T.D</a:t>
            </a:r>
            <a:r>
              <a:rPr lang="en-GB" sz="1400" i="1" dirty="0">
                <a:solidFill>
                  <a:srgbClr val="800000"/>
                </a:solidFill>
              </a:rPr>
              <a:t>. Veal, </a:t>
            </a:r>
            <a:r>
              <a:rPr lang="en-GB" sz="1400" i="1" dirty="0" smtClean="0">
                <a:solidFill>
                  <a:srgbClr val="800000"/>
                </a:solidFill>
              </a:rPr>
              <a:t>C.F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i="1" dirty="0" smtClean="0">
                <a:solidFill>
                  <a:srgbClr val="800000"/>
                </a:solidFill>
              </a:rPr>
              <a:t>McConville et al.</a:t>
            </a:r>
            <a:endParaRPr lang="en-GB" sz="1400" i="1" dirty="0">
              <a:solidFill>
                <a:srgbClr val="800000"/>
              </a:solidFill>
            </a:endParaRPr>
          </a:p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Phys</a:t>
            </a:r>
            <a:r>
              <a:rPr lang="en-GB" sz="1400" i="1" dirty="0">
                <a:solidFill>
                  <a:srgbClr val="800000"/>
                </a:solidFill>
              </a:rPr>
              <a:t>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104</a:t>
            </a:r>
            <a:r>
              <a:rPr lang="en-GB" sz="1400" i="1" dirty="0">
                <a:solidFill>
                  <a:srgbClr val="800000"/>
                </a:solidFill>
              </a:rPr>
              <a:t>, 256803 (2010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7292" y="4365104"/>
            <a:ext cx="4824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Band-gap is smaller at the surface</a:t>
            </a:r>
          </a:p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than in the bulk</a:t>
            </a:r>
            <a:r>
              <a:rPr lang="en-GB" sz="2000" b="1" i="1" dirty="0">
                <a:solidFill>
                  <a:srgbClr val="800000"/>
                </a:solidFill>
              </a:rPr>
              <a:t> </a:t>
            </a:r>
            <a:r>
              <a:rPr lang="en-GB" sz="2000" b="1" i="1" dirty="0" smtClean="0">
                <a:solidFill>
                  <a:srgbClr val="800000"/>
                </a:solidFill>
              </a:rPr>
              <a:t>–</a:t>
            </a:r>
          </a:p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Band-gap renormalization (BGR)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2014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Quantized 2D electron </a:t>
            </a:r>
            <a:r>
              <a:rPr lang="en-GB" sz="2800" b="1" dirty="0">
                <a:solidFill>
                  <a:schemeClr val="bg1"/>
                </a:solidFill>
              </a:rPr>
              <a:t>g</a:t>
            </a:r>
            <a:r>
              <a:rPr lang="en-GB" sz="2800" b="1" dirty="0" smtClean="0">
                <a:solidFill>
                  <a:schemeClr val="bg1"/>
                </a:solidFill>
              </a:rPr>
              <a:t>as at the surface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193469" y="1259884"/>
            <a:ext cx="6261413" cy="5598116"/>
            <a:chOff x="976313" y="993149"/>
            <a:chExt cx="4613461" cy="391685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313" y="993149"/>
              <a:ext cx="4613461" cy="3916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508104" y="1158989"/>
              <a:ext cx="81670" cy="31653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/>
          <p:cNvSpPr/>
          <p:nvPr/>
        </p:nvSpPr>
        <p:spPr>
          <a:xfrm>
            <a:off x="-2268760" y="1266602"/>
            <a:ext cx="3312368" cy="559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2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940152" y="1340768"/>
            <a:ext cx="2929250" cy="4104456"/>
          </a:xfrm>
          <a:prstGeom prst="rect">
            <a:avLst/>
          </a:prstGeom>
        </p:spPr>
      </p:pic>
      <p:sp>
        <p:nvSpPr>
          <p:cNvPr id="3" name="Text Placeholder 69"/>
          <p:cNvSpPr txBox="1">
            <a:spLocks/>
          </p:cNvSpPr>
          <p:nvPr/>
        </p:nvSpPr>
        <p:spPr>
          <a:xfrm>
            <a:off x="894762" y="6123939"/>
            <a:ext cx="5784759" cy="7614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>
              <a:lnSpc>
                <a:spcPts val="1400"/>
              </a:lnSpc>
              <a:spcBef>
                <a:spcPts val="975"/>
              </a:spcBef>
            </a:pPr>
            <a:r>
              <a:rPr lang="en-US" sz="1400" i="1" spc="-5" dirty="0" smtClean="0">
                <a:solidFill>
                  <a:srgbClr val="C00000"/>
                </a:solidFill>
              </a:rPr>
              <a:t>C. G. Van de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Walle</a:t>
            </a:r>
            <a:r>
              <a:rPr lang="en-US" sz="1400" i="1" spc="-5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Lett</a:t>
            </a:r>
            <a:r>
              <a:rPr lang="en-US" sz="1400" i="1" spc="-5" dirty="0" smtClean="0">
                <a:solidFill>
                  <a:srgbClr val="C00000"/>
                </a:solidFill>
              </a:rPr>
              <a:t>. </a:t>
            </a:r>
            <a:r>
              <a:rPr lang="en-US" sz="1400" b="1" i="1" spc="-5" dirty="0" smtClean="0">
                <a:solidFill>
                  <a:srgbClr val="C00000"/>
                </a:solidFill>
              </a:rPr>
              <a:t>85</a:t>
            </a:r>
            <a:r>
              <a:rPr lang="en-US" sz="1400" i="1" spc="-5" dirty="0" smtClean="0">
                <a:solidFill>
                  <a:srgbClr val="C00000"/>
                </a:solidFill>
              </a:rPr>
              <a:t>, 1012 (2000); </a:t>
            </a: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S. </a:t>
            </a:r>
            <a:r>
              <a:rPr lang="en-US" sz="1400" i="1" dirty="0" err="1" smtClean="0">
                <a:solidFill>
                  <a:srgbClr val="C00000"/>
                </a:solidFill>
              </a:rPr>
              <a:t>Lany</a:t>
            </a:r>
            <a:r>
              <a:rPr lang="en-US" sz="1400" i="1" dirty="0" smtClean="0">
                <a:solidFill>
                  <a:srgbClr val="C00000"/>
                </a:solidFill>
              </a:rPr>
              <a:t> and A. </a:t>
            </a:r>
            <a:r>
              <a:rPr lang="en-US" sz="1400" i="1" dirty="0" err="1" smtClean="0">
                <a:solidFill>
                  <a:srgbClr val="C00000"/>
                </a:solidFill>
              </a:rPr>
              <a:t>Zunger</a:t>
            </a:r>
            <a:r>
              <a:rPr lang="en-US" sz="1400" i="1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dirty="0" err="1" smtClean="0">
                <a:solidFill>
                  <a:srgbClr val="C00000"/>
                </a:solidFill>
              </a:rPr>
              <a:t>Lett</a:t>
            </a:r>
            <a:r>
              <a:rPr lang="en-US" sz="1400" i="1" dirty="0" smtClean="0">
                <a:solidFill>
                  <a:srgbClr val="C00000"/>
                </a:solidFill>
              </a:rPr>
              <a:t>. </a:t>
            </a:r>
            <a:r>
              <a:rPr lang="en-US" sz="1400" b="1" i="1" dirty="0" smtClean="0">
                <a:solidFill>
                  <a:srgbClr val="C00000"/>
                </a:solidFill>
              </a:rPr>
              <a:t>98</a:t>
            </a:r>
            <a:r>
              <a:rPr lang="en-US" sz="1400" i="1" dirty="0" smtClean="0">
                <a:solidFill>
                  <a:srgbClr val="C00000"/>
                </a:solidFill>
              </a:rPr>
              <a:t>, 045501 (</a:t>
            </a:r>
            <a:r>
              <a:rPr lang="en-US" sz="1400" i="1" smtClean="0">
                <a:solidFill>
                  <a:srgbClr val="C00000"/>
                </a:solidFill>
              </a:rPr>
              <a:t>2007)</a:t>
            </a:r>
            <a:endParaRPr lang="en-US" sz="1400" i="1" dirty="0" smtClean="0">
              <a:solidFill>
                <a:srgbClr val="C00000"/>
              </a:solidFill>
            </a:endParaRP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 </a:t>
            </a:r>
            <a:endParaRPr lang="en-US" sz="14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401728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Interest in materials which both </a:t>
            </a:r>
            <a:r>
              <a:rPr lang="en-GB" sz="1600"/>
              <a:t>conduct </a:t>
            </a:r>
            <a:r>
              <a:rPr lang="en-GB" sz="1600" smtClean="0"/>
              <a:t>electricity </a:t>
            </a:r>
            <a:r>
              <a:rPr lang="en-GB" sz="1600" dirty="0"/>
              <a:t>and are optically transparent </a:t>
            </a:r>
            <a:r>
              <a:rPr lang="en-GB" sz="1600" dirty="0" smtClean="0"/>
              <a:t>(e.g. </a:t>
            </a:r>
            <a:r>
              <a:rPr lang="en-GB" sz="1600" dirty="0"/>
              <a:t>In</a:t>
            </a:r>
            <a:r>
              <a:rPr lang="en-GB" sz="1600" baseline="-25000" dirty="0"/>
              <a:t>2</a:t>
            </a:r>
            <a:r>
              <a:rPr lang="en-GB" sz="1600" dirty="0"/>
              <a:t>O</a:t>
            </a:r>
            <a:r>
              <a:rPr lang="en-GB" sz="1600" baseline="-25000" dirty="0"/>
              <a:t>3</a:t>
            </a:r>
            <a:r>
              <a:rPr lang="en-GB" sz="1600" dirty="0"/>
              <a:t>, SnO</a:t>
            </a:r>
            <a:r>
              <a:rPr lang="en-GB" sz="1600" baseline="-25000" dirty="0"/>
              <a:t>2</a:t>
            </a:r>
            <a:r>
              <a:rPr lang="en-GB" sz="1600" dirty="0"/>
              <a:t>, </a:t>
            </a:r>
            <a:r>
              <a:rPr lang="en-GB" sz="1600" dirty="0" err="1"/>
              <a:t>CdO</a:t>
            </a:r>
            <a:r>
              <a:rPr lang="en-GB" sz="1600" dirty="0"/>
              <a:t>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Widespread use as transparent </a:t>
            </a:r>
            <a:r>
              <a:rPr lang="en-GB" sz="1600" dirty="0" smtClean="0"/>
              <a:t>electrodes, e.g</a:t>
            </a:r>
            <a:r>
              <a:rPr lang="en-GB" sz="1600" dirty="0"/>
              <a:t>., in solar cells, LCD displays, LEDs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720" y="2440687"/>
            <a:ext cx="3304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G. Thomas, Nature </a:t>
            </a:r>
            <a:r>
              <a:rPr lang="en-GB" sz="1400" b="1" i="1" dirty="0">
                <a:solidFill>
                  <a:srgbClr val="C00000"/>
                </a:solidFill>
              </a:rPr>
              <a:t>389</a:t>
            </a:r>
            <a:r>
              <a:rPr lang="en-GB" sz="1400" i="1" dirty="0">
                <a:solidFill>
                  <a:srgbClr val="C00000"/>
                </a:solidFill>
              </a:rPr>
              <a:t>, 907 (1997)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282" y="2883411"/>
            <a:ext cx="4699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But maybe graphene is the ultimate </a:t>
            </a:r>
            <a:r>
              <a:rPr lang="en-GB" sz="1600" dirty="0" smtClean="0"/>
              <a:t>transparent </a:t>
            </a:r>
            <a:r>
              <a:rPr lang="en-GB" sz="1600" dirty="0"/>
              <a:t>conducting electrode?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Increased interest in oxides for active layer </a:t>
            </a:r>
            <a:r>
              <a:rPr lang="en-GB" sz="1600" dirty="0" smtClean="0"/>
              <a:t>in </a:t>
            </a:r>
            <a:r>
              <a:rPr lang="en-GB" sz="1600" dirty="0"/>
              <a:t>devices e.g., transparent transistors, </a:t>
            </a:r>
            <a:r>
              <a:rPr lang="en-GB" sz="1600" dirty="0" smtClean="0"/>
              <a:t>short </a:t>
            </a:r>
            <a:r>
              <a:rPr lang="en-GB" sz="1600" dirty="0"/>
              <a:t>wavelength photonic devices, </a:t>
            </a:r>
            <a:r>
              <a:rPr lang="en-GB" sz="1600" dirty="0" smtClean="0"/>
              <a:t>chemical </a:t>
            </a:r>
            <a:r>
              <a:rPr lang="en-GB" sz="1600" dirty="0"/>
              <a:t>sensors, UV/visible LEDs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9560" y="444120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K. Nomura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Science </a:t>
            </a:r>
            <a:r>
              <a:rPr lang="en-GB" sz="1400" b="1" i="1" dirty="0">
                <a:solidFill>
                  <a:srgbClr val="C00000"/>
                </a:solidFill>
              </a:rPr>
              <a:t>300</a:t>
            </a:r>
            <a:r>
              <a:rPr lang="en-GB" sz="1400" i="1" dirty="0">
                <a:solidFill>
                  <a:srgbClr val="C00000"/>
                </a:solidFill>
              </a:rPr>
              <a:t>, 1269 (</a:t>
            </a:r>
            <a:r>
              <a:rPr lang="en-GB" sz="1400" i="1" dirty="0" smtClean="0">
                <a:solidFill>
                  <a:srgbClr val="C00000"/>
                </a:solidFill>
              </a:rPr>
              <a:t>2003)</a:t>
            </a:r>
          </a:p>
          <a:p>
            <a:r>
              <a:rPr lang="en-GB" sz="1400" i="1" dirty="0" err="1" smtClean="0">
                <a:solidFill>
                  <a:srgbClr val="C00000"/>
                </a:solidFill>
              </a:rPr>
              <a:t>Tsukazaki</a:t>
            </a:r>
            <a:r>
              <a:rPr lang="en-GB" sz="1400" i="1" dirty="0" smtClean="0">
                <a:solidFill>
                  <a:srgbClr val="C00000"/>
                </a:solidFill>
              </a:rPr>
              <a:t>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Nature </a:t>
            </a:r>
            <a:r>
              <a:rPr lang="en-GB" sz="1400" i="1" dirty="0" smtClean="0">
                <a:solidFill>
                  <a:srgbClr val="C00000"/>
                </a:solidFill>
              </a:rPr>
              <a:t>Materials </a:t>
            </a:r>
            <a:r>
              <a:rPr lang="en-GB" sz="1400" b="1" i="1" dirty="0">
                <a:solidFill>
                  <a:srgbClr val="C00000"/>
                </a:solidFill>
              </a:rPr>
              <a:t>4</a:t>
            </a:r>
            <a:r>
              <a:rPr lang="en-GB" sz="1400" i="1" dirty="0">
                <a:solidFill>
                  <a:srgbClr val="C00000"/>
                </a:solidFill>
              </a:rPr>
              <a:t>, 42 (</a:t>
            </a:r>
            <a:r>
              <a:rPr lang="en-GB" sz="1400" i="1" dirty="0" smtClean="0">
                <a:solidFill>
                  <a:srgbClr val="C00000"/>
                </a:solidFill>
              </a:rPr>
              <a:t>2005)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A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i="1" dirty="0" err="1">
                <a:solidFill>
                  <a:srgbClr val="C00000"/>
                </a:solidFill>
              </a:rPr>
              <a:t>Tsukazaki</a:t>
            </a:r>
            <a:r>
              <a:rPr lang="en-GB" sz="1400" i="1" dirty="0">
                <a:solidFill>
                  <a:srgbClr val="C00000"/>
                </a:solidFill>
              </a:rPr>
              <a:t>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Science </a:t>
            </a:r>
            <a:r>
              <a:rPr lang="en-GB" sz="1400" b="1" i="1" dirty="0">
                <a:solidFill>
                  <a:srgbClr val="C00000"/>
                </a:solidFill>
              </a:rPr>
              <a:t>315</a:t>
            </a:r>
            <a:r>
              <a:rPr lang="en-GB" sz="1400" i="1" dirty="0">
                <a:solidFill>
                  <a:srgbClr val="C00000"/>
                </a:solidFill>
              </a:rPr>
              <a:t>, 1388 (</a:t>
            </a:r>
            <a:r>
              <a:rPr lang="en-GB" sz="1400" i="1" dirty="0" smtClean="0">
                <a:solidFill>
                  <a:srgbClr val="C00000"/>
                </a:solidFill>
              </a:rPr>
              <a:t>2007)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D</a:t>
            </a:r>
            <a:r>
              <a:rPr lang="en-GB" sz="1400" i="1" dirty="0">
                <a:solidFill>
                  <a:srgbClr val="C00000"/>
                </a:solidFill>
              </a:rPr>
              <a:t>. Zhang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Nano. </a:t>
            </a:r>
            <a:r>
              <a:rPr lang="en-GB" sz="1400" i="1" dirty="0" err="1">
                <a:solidFill>
                  <a:srgbClr val="C00000"/>
                </a:solidFill>
              </a:rPr>
              <a:t>Lett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b="1" i="1" dirty="0">
                <a:solidFill>
                  <a:srgbClr val="C00000"/>
                </a:solidFill>
              </a:rPr>
              <a:t>4</a:t>
            </a:r>
            <a:r>
              <a:rPr lang="en-GB" sz="1400" i="1" dirty="0">
                <a:solidFill>
                  <a:srgbClr val="C00000"/>
                </a:solidFill>
              </a:rPr>
              <a:t>, 1919 (2004).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776" y="5517232"/>
            <a:ext cx="84969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Many fundamental properties of these materials simply not known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Origins of conductivity </a:t>
            </a:r>
            <a:r>
              <a:rPr lang="en-GB" sz="1600" dirty="0" smtClean="0"/>
              <a:t>in TCO’s hotly debated, particularly in high-quality, epitaxial materials </a:t>
            </a:r>
            <a:endParaRPr lang="en-GB" sz="1600" dirty="0"/>
          </a:p>
        </p:txBody>
      </p:sp>
      <p:sp>
        <p:nvSpPr>
          <p:cNvPr id="10" name="Rectangle 9"/>
          <p:cNvSpPr/>
          <p:nvPr/>
        </p:nvSpPr>
        <p:spPr>
          <a:xfrm>
            <a:off x="2639872" y="260648"/>
            <a:ext cx="3595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Oxide Semiconductors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I09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bulk sensitivity of HAXPES allows for better comparison to bulk  calculations.</a:t>
            </a:r>
          </a:p>
          <a:p>
            <a:r>
              <a:rPr lang="en-GB" dirty="0" smtClean="0"/>
              <a:t>The wide photon energy range accessible at I09 allows the change in photoionization cross sections to be exploited.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260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ChangeArrowheads="1"/>
          </p:cNvSpPr>
          <p:nvPr/>
        </p:nvSpPr>
        <p:spPr bwMode="auto">
          <a:xfrm>
            <a:off x="1223963" y="52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8812" y="-25400"/>
            <a:ext cx="49685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Full spectrum solar cell</a:t>
            </a:r>
            <a:endParaRPr lang="en-GB" sz="2700" b="1" dirty="0">
              <a:solidFill>
                <a:schemeClr val="bg1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65100" y="5318125"/>
            <a:ext cx="874871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400" dirty="0">
                <a:cs typeface="+mn-cs"/>
              </a:rPr>
              <a:t>Efficient solar cells use multiple semiconductors with fixed energy gaps (e.g.  </a:t>
            </a:r>
            <a:r>
              <a:rPr lang="en-US" sz="1400" dirty="0" err="1">
                <a:cs typeface="+mn-cs"/>
              </a:rPr>
              <a:t>GaInP</a:t>
            </a:r>
            <a:r>
              <a:rPr lang="en-US" sz="1400" dirty="0">
                <a:cs typeface="+mn-cs"/>
              </a:rPr>
              <a:t> / </a:t>
            </a:r>
            <a:r>
              <a:rPr lang="en-US" sz="1400" dirty="0" err="1">
                <a:cs typeface="+mn-cs"/>
              </a:rPr>
              <a:t>GaAs</a:t>
            </a:r>
            <a:r>
              <a:rPr lang="en-US" sz="1400" dirty="0">
                <a:cs typeface="+mn-cs"/>
              </a:rPr>
              <a:t> / </a:t>
            </a:r>
            <a:r>
              <a:rPr lang="en-US" sz="1400" dirty="0" err="1">
                <a:cs typeface="+mn-cs"/>
              </a:rPr>
              <a:t>Ge</a:t>
            </a:r>
            <a:r>
              <a:rPr lang="en-US" sz="1400" dirty="0">
                <a:cs typeface="+mn-cs"/>
              </a:rPr>
              <a:t> triple junction cell) to capture as much of the solar spectrum as possible.  </a:t>
            </a:r>
          </a:p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400" dirty="0">
                <a:cs typeface="+mn-cs"/>
              </a:rPr>
              <a:t>The direct energy gap of In</a:t>
            </a:r>
            <a:r>
              <a:rPr lang="en-US" sz="1400" baseline="-25000" dirty="0">
                <a:cs typeface="+mn-cs"/>
              </a:rPr>
              <a:t>1-x</a:t>
            </a:r>
            <a:r>
              <a:rPr lang="en-US" sz="1400" dirty="0">
                <a:cs typeface="+mn-cs"/>
              </a:rPr>
              <a:t>Ga</a:t>
            </a:r>
            <a:r>
              <a:rPr lang="en-US" sz="1400" baseline="-25000" dirty="0">
                <a:cs typeface="+mn-cs"/>
              </a:rPr>
              <a:t>x</a:t>
            </a:r>
            <a:r>
              <a:rPr lang="en-US" sz="1400" dirty="0">
                <a:cs typeface="+mn-cs"/>
              </a:rPr>
              <a:t>N spans nearly the energy range 0.7 </a:t>
            </a:r>
            <a:r>
              <a:rPr lang="en-US" sz="1400" dirty="0" err="1">
                <a:cs typeface="+mn-cs"/>
              </a:rPr>
              <a:t>eV</a:t>
            </a:r>
            <a:r>
              <a:rPr lang="en-US" sz="1400" dirty="0">
                <a:cs typeface="+mn-cs"/>
              </a:rPr>
              <a:t> – 3.4 </a:t>
            </a:r>
            <a:r>
              <a:rPr lang="en-US" sz="1400" dirty="0" err="1">
                <a:cs typeface="+mn-cs"/>
              </a:rPr>
              <a:t>eV</a:t>
            </a:r>
            <a:r>
              <a:rPr lang="en-US" sz="1400" dirty="0">
                <a:cs typeface="+mn-cs"/>
              </a:rPr>
              <a:t> of the solar spectrum, not 2.0 </a:t>
            </a:r>
            <a:r>
              <a:rPr lang="en-US" sz="1400" dirty="0" err="1">
                <a:cs typeface="+mn-cs"/>
              </a:rPr>
              <a:t>eV</a:t>
            </a:r>
            <a:r>
              <a:rPr lang="en-US" sz="1400" dirty="0">
                <a:cs typeface="+mn-cs"/>
              </a:rPr>
              <a:t> – 3.4 </a:t>
            </a:r>
            <a:r>
              <a:rPr lang="en-US" sz="1400" dirty="0" err="1">
                <a:cs typeface="+mn-cs"/>
              </a:rPr>
              <a:t>eV</a:t>
            </a:r>
            <a:r>
              <a:rPr lang="en-US" sz="1400" dirty="0">
                <a:cs typeface="+mn-cs"/>
              </a:rPr>
              <a:t> as reported in the literature (dotted line). </a:t>
            </a:r>
          </a:p>
          <a:p>
            <a:pPr eaLnBrk="0" hangingPunct="0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1400" dirty="0">
                <a:cs typeface="+mn-cs"/>
              </a:rPr>
              <a:t>Multi-junction solar cells based on In</a:t>
            </a:r>
            <a:r>
              <a:rPr lang="en-US" sz="1400" baseline="-25000" dirty="0">
                <a:cs typeface="+mn-cs"/>
              </a:rPr>
              <a:t>1-x</a:t>
            </a:r>
            <a:r>
              <a:rPr lang="en-US" sz="1400" dirty="0">
                <a:cs typeface="+mn-cs"/>
              </a:rPr>
              <a:t>Ga</a:t>
            </a:r>
            <a:r>
              <a:rPr lang="en-US" sz="1400" baseline="-25000" dirty="0">
                <a:cs typeface="+mn-cs"/>
              </a:rPr>
              <a:t>x</a:t>
            </a:r>
            <a:r>
              <a:rPr lang="en-US" sz="1400" dirty="0">
                <a:cs typeface="+mn-cs"/>
              </a:rPr>
              <a:t>N could have efficiencies as high as 50%.</a:t>
            </a:r>
          </a:p>
        </p:txBody>
      </p:sp>
      <p:sp>
        <p:nvSpPr>
          <p:cNvPr id="8" name="Rectangle 37"/>
          <p:cNvSpPr>
            <a:spLocks noChangeArrowheads="1"/>
          </p:cNvSpPr>
          <p:nvPr/>
        </p:nvSpPr>
        <p:spPr bwMode="auto">
          <a:xfrm>
            <a:off x="6261670" y="6525344"/>
            <a:ext cx="2880370" cy="332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n-GB" sz="1200" i="1" dirty="0">
                <a:solidFill>
                  <a:srgbClr val="CC0000"/>
                </a:solidFill>
                <a:cs typeface="+mn-cs"/>
              </a:rPr>
              <a:t>J. Wu et al. J. Appl. Phys. </a:t>
            </a:r>
            <a:r>
              <a:rPr lang="en-GB" sz="1200" b="1" i="1" dirty="0">
                <a:solidFill>
                  <a:srgbClr val="CC0000"/>
                </a:solidFill>
                <a:cs typeface="+mn-cs"/>
              </a:rPr>
              <a:t>94</a:t>
            </a:r>
            <a:r>
              <a:rPr lang="en-GB" sz="1200" i="1" dirty="0">
                <a:solidFill>
                  <a:srgbClr val="CC0000"/>
                </a:solidFill>
                <a:cs typeface="+mn-cs"/>
              </a:rPr>
              <a:t> (2003) 6477</a:t>
            </a:r>
            <a:r>
              <a:rPr lang="en-GB" sz="1200" i="1" dirty="0">
                <a:cs typeface="+mn-cs"/>
              </a:rPr>
              <a:t>.</a:t>
            </a:r>
            <a:endParaRPr lang="en-US" sz="1200" i="1" dirty="0"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1519" y="1027088"/>
            <a:ext cx="8463855" cy="4214837"/>
            <a:chOff x="212725" y="685800"/>
            <a:chExt cx="8502650" cy="414972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13" y="692150"/>
              <a:ext cx="7500937" cy="2049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738" y="2735263"/>
              <a:ext cx="7500937" cy="204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4737100" y="1473200"/>
              <a:ext cx="1587500" cy="952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685800" y="685800"/>
              <a:ext cx="7488238" cy="410210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8186738" y="4605338"/>
              <a:ext cx="34925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sz="1600" baseline="-25000">
                  <a:solidFill>
                    <a:srgbClr val="000000"/>
                  </a:solidFill>
                  <a:latin typeface="Times New Roman" charset="0"/>
                </a:rPr>
                <a:t> </a:t>
              </a:r>
              <a:endParaRPr lang="en-US" baseline="-25000">
                <a:latin typeface="Times" charset="0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>
              <a:off x="4546600" y="3673475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4548188" y="3629025"/>
              <a:ext cx="354012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>
                  <a:latin typeface="Helvetica Neue" charset="0"/>
                  <a:cs typeface="+mn-cs"/>
                </a:rPr>
                <a:t>Ge</a:t>
              </a: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 flipH="1">
              <a:off x="4546600" y="3098800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H="1">
              <a:off x="4546600" y="2860675"/>
              <a:ext cx="381000" cy="0"/>
            </a:xfrm>
            <a:prstGeom prst="line">
              <a:avLst/>
            </a:prstGeom>
            <a:noFill/>
            <a:ln w="31750">
              <a:solidFill>
                <a:srgbClr val="001B7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4481513" y="3063875"/>
              <a:ext cx="509587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>
                  <a:latin typeface="Helvetica Neue" charset="0"/>
                  <a:cs typeface="+mn-cs"/>
                </a:rPr>
                <a:t>GaAs</a:t>
              </a: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462463" y="2816225"/>
              <a:ext cx="550862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000" b="1">
                  <a:latin typeface="Helvetica Neue" charset="0"/>
                  <a:cs typeface="+mn-cs"/>
                </a:rPr>
                <a:t>GaInP</a:t>
              </a: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4749800" y="1519238"/>
              <a:ext cx="1588" cy="622300"/>
            </a:xfrm>
            <a:custGeom>
              <a:avLst/>
              <a:gdLst>
                <a:gd name="T0" fmla="*/ 0 w 1"/>
                <a:gd name="T1" fmla="*/ 392 h 392"/>
                <a:gd name="T2" fmla="*/ 0 w 1"/>
                <a:gd name="T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92">
                  <a:moveTo>
                    <a:pt x="0" y="392"/>
                  </a:moveTo>
                  <a:cubicBezTo>
                    <a:pt x="0" y="228"/>
                    <a:pt x="0" y="65"/>
                    <a:pt x="0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6240463" y="1524000"/>
              <a:ext cx="0" cy="6096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>
              <a:off x="4754563" y="2138363"/>
              <a:ext cx="150177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4" name="Arc 18"/>
            <p:cNvSpPr>
              <a:spLocks/>
            </p:cNvSpPr>
            <p:nvPr/>
          </p:nvSpPr>
          <p:spPr bwMode="auto">
            <a:xfrm flipV="1">
              <a:off x="4495800" y="1865313"/>
              <a:ext cx="2527300" cy="973137"/>
            </a:xfrm>
            <a:custGeom>
              <a:avLst/>
              <a:gdLst>
                <a:gd name="G0" fmla="+- 10236 0 0"/>
                <a:gd name="G1" fmla="+- 21600 0 0"/>
                <a:gd name="G2" fmla="+- 21600 0 0"/>
                <a:gd name="T0" fmla="*/ 0 w 29693"/>
                <a:gd name="T1" fmla="*/ 2579 h 21600"/>
                <a:gd name="T2" fmla="*/ 29693 w 29693"/>
                <a:gd name="T3" fmla="*/ 12220 h 21600"/>
                <a:gd name="T4" fmla="*/ 10236 w 2969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693" h="21600" fill="none" extrusionOk="0">
                  <a:moveTo>
                    <a:pt x="0" y="2579"/>
                  </a:moveTo>
                  <a:cubicBezTo>
                    <a:pt x="3146" y="886"/>
                    <a:pt x="6663" y="-1"/>
                    <a:pt x="10236" y="-1"/>
                  </a:cubicBezTo>
                  <a:cubicBezTo>
                    <a:pt x="18529" y="-1"/>
                    <a:pt x="26091" y="4748"/>
                    <a:pt x="29693" y="12219"/>
                  </a:cubicBezTo>
                </a:path>
                <a:path w="29693" h="21600" stroke="0" extrusionOk="0">
                  <a:moveTo>
                    <a:pt x="0" y="2579"/>
                  </a:moveTo>
                  <a:cubicBezTo>
                    <a:pt x="3146" y="886"/>
                    <a:pt x="6663" y="-1"/>
                    <a:pt x="10236" y="-1"/>
                  </a:cubicBezTo>
                  <a:cubicBezTo>
                    <a:pt x="18529" y="-1"/>
                    <a:pt x="26091" y="4748"/>
                    <a:pt x="29693" y="12219"/>
                  </a:cubicBezTo>
                  <a:lnTo>
                    <a:pt x="10236" y="2160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" name="Text Box 19"/>
            <p:cNvSpPr txBox="1">
              <a:spLocks noChangeArrowheads="1"/>
            </p:cNvSpPr>
            <p:nvPr/>
          </p:nvSpPr>
          <p:spPr bwMode="auto">
            <a:xfrm>
              <a:off x="3425825" y="4519613"/>
              <a:ext cx="271463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>
                  <a:latin typeface="Symbol" charset="0"/>
                  <a:cs typeface="+mn-cs"/>
                </a:rPr>
                <a:t>m</a:t>
              </a:r>
              <a:endParaRPr lang="en-US">
                <a:latin typeface="Times" charset="0"/>
                <a:cs typeface="+mn-cs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4521200" y="1706563"/>
              <a:ext cx="1062038" cy="50323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5121275" y="4302125"/>
              <a:ext cx="22098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5518150" y="4265613"/>
              <a:ext cx="12954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Ga content </a:t>
              </a:r>
              <a:r>
                <a:rPr lang="en-US" sz="1200" b="1" i="1">
                  <a:solidFill>
                    <a:srgbClr val="CC0000"/>
                  </a:solidFill>
                  <a:latin typeface="Helvetica Neue" charset="0"/>
                  <a:cs typeface="+mn-cs"/>
                </a:rPr>
                <a:t> 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in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In</a:t>
              </a:r>
              <a:r>
                <a:rPr lang="en-US" sz="1200" b="1" baseline="-25000">
                  <a:solidFill>
                    <a:srgbClr val="CC0000"/>
                  </a:solidFill>
                  <a:latin typeface="Helvetica Neue" charset="0"/>
                  <a:cs typeface="+mn-cs"/>
                </a:rPr>
                <a:t>1-x</a:t>
              </a:r>
              <a:r>
                <a:rPr lang="en-US" sz="1200" b="1">
                  <a:solidFill>
                    <a:srgbClr val="CC0000"/>
                  </a:solidFill>
                  <a:latin typeface="Symbol" charset="0"/>
                  <a:cs typeface="+mn-cs"/>
                </a:rPr>
                <a:t> 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Ga</a:t>
              </a:r>
              <a:r>
                <a:rPr lang="en-US" sz="1200" b="1" baseline="-25000">
                  <a:solidFill>
                    <a:srgbClr val="CC0000"/>
                  </a:solidFill>
                  <a:latin typeface="Helvetica Neue" charset="0"/>
                  <a:cs typeface="+mn-cs"/>
                </a:rPr>
                <a:t>x 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N alloy</a:t>
              </a:r>
            </a:p>
          </p:txBody>
        </p: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4800600" y="1917700"/>
              <a:ext cx="830263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900">
                  <a:latin typeface="Helvetica Neue" charset="0"/>
                  <a:cs typeface="+mn-cs"/>
                </a:rPr>
                <a:t>Literature</a:t>
              </a:r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4794250" y="1706563"/>
              <a:ext cx="788988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900">
                  <a:latin typeface="Helvetica Neue" charset="0"/>
                  <a:cs typeface="+mn-cs"/>
                </a:rPr>
                <a:t>LBNL, 2002</a:t>
              </a:r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4686300" y="1771650"/>
              <a:ext cx="101600" cy="101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" name="AutoShape 26"/>
            <p:cNvSpPr>
              <a:spLocks noChangeArrowheads="1"/>
            </p:cNvSpPr>
            <p:nvPr/>
          </p:nvSpPr>
          <p:spPr bwMode="auto">
            <a:xfrm>
              <a:off x="4683125" y="1993900"/>
              <a:ext cx="107950" cy="114300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1924050" y="749300"/>
              <a:ext cx="5041900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4" name="Text Box 28"/>
            <p:cNvSpPr txBox="1">
              <a:spLocks noChangeArrowheads="1"/>
            </p:cNvSpPr>
            <p:nvPr/>
          </p:nvSpPr>
          <p:spPr bwMode="auto">
            <a:xfrm>
              <a:off x="1835150" y="836613"/>
              <a:ext cx="52260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400" b="1" i="1">
                  <a:cs typeface="+mn-cs"/>
                </a:rPr>
                <a:t>Perfect matching of band gap of In</a:t>
              </a:r>
              <a:r>
                <a:rPr lang="en-US" sz="1400" b="1" i="1" baseline="-25000">
                  <a:cs typeface="+mn-cs"/>
                </a:rPr>
                <a:t>1-x</a:t>
              </a:r>
              <a:r>
                <a:rPr lang="en-US" sz="1400" b="1" i="1">
                  <a:cs typeface="+mn-cs"/>
                </a:rPr>
                <a:t>Ga</a:t>
              </a:r>
              <a:r>
                <a:rPr lang="en-US" sz="1400" b="1" i="1" baseline="-25000">
                  <a:cs typeface="+mn-cs"/>
                </a:rPr>
                <a:t>x</a:t>
              </a:r>
              <a:r>
                <a:rPr lang="en-US" sz="1400" b="1" i="1">
                  <a:cs typeface="+mn-cs"/>
                </a:rPr>
                <a:t>N to solar spectrum</a:t>
              </a:r>
            </a:p>
          </p:txBody>
        </p:sp>
        <p:pic>
          <p:nvPicPr>
            <p:cNvPr id="35" name="Picture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5" b="4968"/>
            <a:stretch>
              <a:fillRect/>
            </a:stretch>
          </p:blipFill>
          <p:spPr bwMode="auto">
            <a:xfrm>
              <a:off x="3016250" y="1728788"/>
              <a:ext cx="145256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utoShape 30"/>
            <p:cNvSpPr>
              <a:spLocks noChangeArrowheads="1"/>
            </p:cNvSpPr>
            <p:nvPr/>
          </p:nvSpPr>
          <p:spPr bwMode="auto">
            <a:xfrm>
              <a:off x="4479925" y="2671763"/>
              <a:ext cx="107950" cy="114300"/>
            </a:xfrm>
            <a:prstGeom prst="diamond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3795713" y="3730625"/>
              <a:ext cx="712787" cy="292100"/>
            </a:xfrm>
            <a:custGeom>
              <a:avLst/>
              <a:gdLst>
                <a:gd name="T0" fmla="*/ 421 w 449"/>
                <a:gd name="T1" fmla="*/ 2 h 184"/>
                <a:gd name="T2" fmla="*/ 315 w 449"/>
                <a:gd name="T3" fmla="*/ 8 h 184"/>
                <a:gd name="T4" fmla="*/ 225 w 449"/>
                <a:gd name="T5" fmla="*/ 4 h 184"/>
                <a:gd name="T6" fmla="*/ 147 w 449"/>
                <a:gd name="T7" fmla="*/ 2 h 184"/>
                <a:gd name="T8" fmla="*/ 323 w 449"/>
                <a:gd name="T9" fmla="*/ 12 h 184"/>
                <a:gd name="T10" fmla="*/ 93 w 449"/>
                <a:gd name="T11" fmla="*/ 10 h 184"/>
                <a:gd name="T12" fmla="*/ 183 w 449"/>
                <a:gd name="T13" fmla="*/ 18 h 184"/>
                <a:gd name="T14" fmla="*/ 39 w 449"/>
                <a:gd name="T15" fmla="*/ 18 h 184"/>
                <a:gd name="T16" fmla="*/ 91 w 449"/>
                <a:gd name="T17" fmla="*/ 24 h 184"/>
                <a:gd name="T18" fmla="*/ 81 w 449"/>
                <a:gd name="T19" fmla="*/ 34 h 184"/>
                <a:gd name="T20" fmla="*/ 119 w 449"/>
                <a:gd name="T21" fmla="*/ 34 h 184"/>
                <a:gd name="T22" fmla="*/ 121 w 449"/>
                <a:gd name="T23" fmla="*/ 46 h 184"/>
                <a:gd name="T24" fmla="*/ 147 w 449"/>
                <a:gd name="T25" fmla="*/ 58 h 184"/>
                <a:gd name="T26" fmla="*/ 339 w 449"/>
                <a:gd name="T27" fmla="*/ 64 h 184"/>
                <a:gd name="T28" fmla="*/ 413 w 449"/>
                <a:gd name="T29" fmla="*/ 70 h 184"/>
                <a:gd name="T30" fmla="*/ 425 w 449"/>
                <a:gd name="T31" fmla="*/ 72 h 184"/>
                <a:gd name="T32" fmla="*/ 413 w 449"/>
                <a:gd name="T33" fmla="*/ 98 h 184"/>
                <a:gd name="T34" fmla="*/ 389 w 449"/>
                <a:gd name="T35" fmla="*/ 104 h 184"/>
                <a:gd name="T36" fmla="*/ 449 w 449"/>
                <a:gd name="T37" fmla="*/ 112 h 184"/>
                <a:gd name="T38" fmla="*/ 311 w 449"/>
                <a:gd name="T39" fmla="*/ 116 h 184"/>
                <a:gd name="T40" fmla="*/ 417 w 449"/>
                <a:gd name="T41" fmla="*/ 122 h 184"/>
                <a:gd name="T42" fmla="*/ 347 w 449"/>
                <a:gd name="T43" fmla="*/ 126 h 184"/>
                <a:gd name="T44" fmla="*/ 383 w 449"/>
                <a:gd name="T45" fmla="*/ 158 h 184"/>
                <a:gd name="T46" fmla="*/ 433 w 449"/>
                <a:gd name="T47" fmla="*/ 184 h 184"/>
                <a:gd name="T48" fmla="*/ 433 w 449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84">
                  <a:moveTo>
                    <a:pt x="421" y="2"/>
                  </a:moveTo>
                  <a:lnTo>
                    <a:pt x="315" y="8"/>
                  </a:lnTo>
                  <a:lnTo>
                    <a:pt x="225" y="4"/>
                  </a:lnTo>
                  <a:cubicBezTo>
                    <a:pt x="141" y="1"/>
                    <a:pt x="115" y="2"/>
                    <a:pt x="147" y="2"/>
                  </a:cubicBezTo>
                  <a:lnTo>
                    <a:pt x="323" y="12"/>
                  </a:lnTo>
                  <a:cubicBezTo>
                    <a:pt x="77" y="9"/>
                    <a:pt x="0" y="10"/>
                    <a:pt x="93" y="10"/>
                  </a:cubicBezTo>
                  <a:lnTo>
                    <a:pt x="183" y="18"/>
                  </a:lnTo>
                  <a:cubicBezTo>
                    <a:pt x="135" y="18"/>
                    <a:pt x="87" y="18"/>
                    <a:pt x="39" y="18"/>
                  </a:cubicBezTo>
                  <a:lnTo>
                    <a:pt x="91" y="24"/>
                  </a:lnTo>
                  <a:lnTo>
                    <a:pt x="81" y="34"/>
                  </a:lnTo>
                  <a:lnTo>
                    <a:pt x="119" y="34"/>
                  </a:lnTo>
                  <a:lnTo>
                    <a:pt x="121" y="46"/>
                  </a:lnTo>
                  <a:lnTo>
                    <a:pt x="147" y="58"/>
                  </a:lnTo>
                  <a:lnTo>
                    <a:pt x="339" y="64"/>
                  </a:lnTo>
                  <a:lnTo>
                    <a:pt x="413" y="70"/>
                  </a:lnTo>
                  <a:lnTo>
                    <a:pt x="425" y="72"/>
                  </a:lnTo>
                  <a:lnTo>
                    <a:pt x="413" y="98"/>
                  </a:lnTo>
                  <a:lnTo>
                    <a:pt x="389" y="104"/>
                  </a:lnTo>
                  <a:lnTo>
                    <a:pt x="449" y="112"/>
                  </a:lnTo>
                  <a:lnTo>
                    <a:pt x="311" y="116"/>
                  </a:lnTo>
                  <a:lnTo>
                    <a:pt x="417" y="122"/>
                  </a:lnTo>
                  <a:lnTo>
                    <a:pt x="347" y="126"/>
                  </a:lnTo>
                  <a:lnTo>
                    <a:pt x="383" y="158"/>
                  </a:lnTo>
                  <a:lnTo>
                    <a:pt x="433" y="184"/>
                  </a:lnTo>
                  <a:lnTo>
                    <a:pt x="433" y="0"/>
                  </a:lnTo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3776663" y="1270000"/>
              <a:ext cx="703262" cy="473075"/>
            </a:xfrm>
            <a:custGeom>
              <a:avLst/>
              <a:gdLst>
                <a:gd name="T0" fmla="*/ 429 w 433"/>
                <a:gd name="T1" fmla="*/ 0 h 292"/>
                <a:gd name="T2" fmla="*/ 405 w 433"/>
                <a:gd name="T3" fmla="*/ 30 h 292"/>
                <a:gd name="T4" fmla="*/ 339 w 433"/>
                <a:gd name="T5" fmla="*/ 74 h 292"/>
                <a:gd name="T6" fmla="*/ 285 w 433"/>
                <a:gd name="T7" fmla="*/ 100 h 292"/>
                <a:gd name="T8" fmla="*/ 249 w 433"/>
                <a:gd name="T9" fmla="*/ 120 h 292"/>
                <a:gd name="T10" fmla="*/ 177 w 433"/>
                <a:gd name="T11" fmla="*/ 134 h 292"/>
                <a:gd name="T12" fmla="*/ 173 w 433"/>
                <a:gd name="T13" fmla="*/ 160 h 292"/>
                <a:gd name="T14" fmla="*/ 143 w 433"/>
                <a:gd name="T15" fmla="*/ 184 h 292"/>
                <a:gd name="T16" fmla="*/ 137 w 433"/>
                <a:gd name="T17" fmla="*/ 204 h 292"/>
                <a:gd name="T18" fmla="*/ 129 w 433"/>
                <a:gd name="T19" fmla="*/ 214 h 292"/>
                <a:gd name="T20" fmla="*/ 105 w 433"/>
                <a:gd name="T21" fmla="*/ 228 h 292"/>
                <a:gd name="T22" fmla="*/ 75 w 433"/>
                <a:gd name="T23" fmla="*/ 262 h 292"/>
                <a:gd name="T24" fmla="*/ 63 w 433"/>
                <a:gd name="T25" fmla="*/ 276 h 292"/>
                <a:gd name="T26" fmla="*/ 19 w 433"/>
                <a:gd name="T27" fmla="*/ 292 h 292"/>
                <a:gd name="T28" fmla="*/ 433 w 433"/>
                <a:gd name="T29" fmla="*/ 292 h 292"/>
                <a:gd name="T30" fmla="*/ 429 w 433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3" h="292">
                  <a:moveTo>
                    <a:pt x="429" y="0"/>
                  </a:moveTo>
                  <a:lnTo>
                    <a:pt x="405" y="30"/>
                  </a:lnTo>
                  <a:cubicBezTo>
                    <a:pt x="340" y="74"/>
                    <a:pt x="366" y="74"/>
                    <a:pt x="339" y="74"/>
                  </a:cubicBezTo>
                  <a:lnTo>
                    <a:pt x="285" y="100"/>
                  </a:lnTo>
                  <a:lnTo>
                    <a:pt x="249" y="120"/>
                  </a:lnTo>
                  <a:lnTo>
                    <a:pt x="177" y="134"/>
                  </a:lnTo>
                  <a:lnTo>
                    <a:pt x="173" y="160"/>
                  </a:lnTo>
                  <a:lnTo>
                    <a:pt x="143" y="184"/>
                  </a:lnTo>
                  <a:lnTo>
                    <a:pt x="137" y="204"/>
                  </a:lnTo>
                  <a:lnTo>
                    <a:pt x="129" y="214"/>
                  </a:lnTo>
                  <a:lnTo>
                    <a:pt x="105" y="228"/>
                  </a:lnTo>
                  <a:lnTo>
                    <a:pt x="75" y="262"/>
                  </a:lnTo>
                  <a:lnTo>
                    <a:pt x="63" y="276"/>
                  </a:lnTo>
                  <a:cubicBezTo>
                    <a:pt x="16" y="292"/>
                    <a:pt x="0" y="292"/>
                    <a:pt x="19" y="292"/>
                  </a:cubicBezTo>
                  <a:lnTo>
                    <a:pt x="433" y="292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212725" y="2041525"/>
              <a:ext cx="806450" cy="134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 rot="16200000">
              <a:off x="380206" y="2559844"/>
              <a:ext cx="10064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latin typeface="Helvetica Neue" charset="0"/>
                  <a:cs typeface="+mn-cs"/>
                </a:rPr>
                <a:t>Energy (eV)</a:t>
              </a: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 rot="10800000">
              <a:off x="7908925" y="1984375"/>
              <a:ext cx="806450" cy="134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2" name="Text Box 36"/>
            <p:cNvSpPr txBox="1">
              <a:spLocks noChangeArrowheads="1"/>
            </p:cNvSpPr>
            <p:nvPr/>
          </p:nvSpPr>
          <p:spPr bwMode="auto">
            <a:xfrm rot="27000000">
              <a:off x="7511256" y="2509044"/>
              <a:ext cx="10064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latin typeface="Helvetica Neue" charset="0"/>
                  <a:cs typeface="+mn-cs"/>
                </a:rPr>
                <a:t>Energy (eV)</a:t>
              </a: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1835150" y="4365625"/>
              <a:ext cx="2016125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pic>
          <p:nvPicPr>
            <p:cNvPr id="44" name="Picture 4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038"/>
            <a:stretch>
              <a:fillRect/>
            </a:stretch>
          </p:blipFill>
          <p:spPr bwMode="auto">
            <a:xfrm>
              <a:off x="1979613" y="3230563"/>
              <a:ext cx="2497138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Text Box 41"/>
            <p:cNvSpPr txBox="1">
              <a:spLocks noChangeArrowheads="1"/>
            </p:cNvSpPr>
            <p:nvPr/>
          </p:nvSpPr>
          <p:spPr bwMode="auto">
            <a:xfrm>
              <a:off x="1979613" y="4292600"/>
              <a:ext cx="200977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Solar Flux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defRPr/>
              </a:pP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(10</a:t>
              </a:r>
              <a:r>
                <a:rPr lang="en-US" sz="1200" b="1" baseline="30000">
                  <a:solidFill>
                    <a:srgbClr val="CC0000"/>
                  </a:solidFill>
                  <a:latin typeface="Helvetica Neue" charset="0"/>
                  <a:cs typeface="+mn-cs"/>
                </a:rPr>
                <a:t>21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 photons/sec/m</a:t>
              </a:r>
              <a:r>
                <a:rPr lang="en-US" sz="1200" b="1" baseline="30000">
                  <a:solidFill>
                    <a:srgbClr val="CC0000"/>
                  </a:solidFill>
                  <a:latin typeface="Helvetica Neue" charset="0"/>
                  <a:cs typeface="+mn-cs"/>
                </a:rPr>
                <a:t>2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/</a:t>
              </a:r>
              <a:r>
                <a:rPr lang="en-US" sz="1200" b="1">
                  <a:solidFill>
                    <a:srgbClr val="CC0000"/>
                  </a:solidFill>
                  <a:latin typeface="Symbol" charset="0"/>
                  <a:cs typeface="+mn-cs"/>
                </a:rPr>
                <a:t>m</a:t>
              </a:r>
              <a:r>
                <a:rPr lang="en-US" sz="1200" b="1">
                  <a:solidFill>
                    <a:srgbClr val="CC0000"/>
                  </a:solidFill>
                  <a:latin typeface="Helvetica Neue" charset="0"/>
                  <a:cs typeface="+mn-cs"/>
                </a:rPr>
                <a:t>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7963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1" y="1494076"/>
            <a:ext cx="3544435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EPS files for Oxides talk\Converted\In2O3_band_s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3" y="4232135"/>
            <a:ext cx="3540761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4076"/>
            <a:ext cx="3540762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5262" y="114275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CdO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259577" y="3861048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endParaRPr lang="en-GB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483323" y="112474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ZnO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716016" y="4221088"/>
            <a:ext cx="39604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Large size and electronegativity </a:t>
            </a:r>
            <a:r>
              <a:rPr lang="en-GB" dirty="0" smtClean="0"/>
              <a:t>mismatch </a:t>
            </a:r>
            <a:r>
              <a:rPr lang="en-GB" dirty="0"/>
              <a:t>→ low </a:t>
            </a:r>
            <a:r>
              <a:rPr lang="el-GR" dirty="0">
                <a:latin typeface="Palatino"/>
                <a:cs typeface="Palatino"/>
              </a:rPr>
              <a:t>Γ</a:t>
            </a:r>
            <a:r>
              <a:rPr lang="el-GR" dirty="0"/>
              <a:t>-</a:t>
            </a:r>
            <a:r>
              <a:rPr lang="en-GB" dirty="0"/>
              <a:t>point CBM </a:t>
            </a:r>
            <a:endParaRPr lang="en-GB" dirty="0" smtClean="0"/>
          </a:p>
          <a:p>
            <a:endParaRPr lang="en-GB" sz="800" dirty="0"/>
          </a:p>
          <a:p>
            <a:pPr lvl="1"/>
            <a:r>
              <a:rPr lang="en-GB" sz="1400" i="1" dirty="0" err="1">
                <a:solidFill>
                  <a:srgbClr val="800000"/>
                </a:solidFill>
              </a:rPr>
              <a:t>CdO</a:t>
            </a:r>
            <a:r>
              <a:rPr lang="en-GB" sz="1400" i="1" dirty="0">
                <a:solidFill>
                  <a:srgbClr val="800000"/>
                </a:solidFill>
              </a:rPr>
              <a:t> &amp; </a:t>
            </a:r>
            <a:r>
              <a:rPr lang="en-GB" sz="1400" i="1" dirty="0" err="1">
                <a:solidFill>
                  <a:srgbClr val="800000"/>
                </a:solidFill>
              </a:rPr>
              <a:t>ZnO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A. </a:t>
            </a:r>
            <a:r>
              <a:rPr lang="en-GB" sz="1400" i="1" dirty="0" err="1">
                <a:solidFill>
                  <a:srgbClr val="800000"/>
                </a:solidFill>
              </a:rPr>
              <a:t>Schleife</a:t>
            </a:r>
            <a:r>
              <a:rPr lang="en-GB" sz="1400" i="1" dirty="0">
                <a:solidFill>
                  <a:srgbClr val="800000"/>
                </a:solidFill>
              </a:rPr>
              <a:t> et al. Phys. Rev. B </a:t>
            </a:r>
            <a:r>
              <a:rPr lang="en-GB" sz="1400" b="1" i="1" dirty="0">
                <a:solidFill>
                  <a:srgbClr val="800000"/>
                </a:solidFill>
              </a:rPr>
              <a:t>73</a:t>
            </a:r>
            <a:r>
              <a:rPr lang="en-GB" sz="1400" i="1" dirty="0">
                <a:solidFill>
                  <a:srgbClr val="800000"/>
                </a:solidFill>
              </a:rPr>
              <a:t>, 245212 (2006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  <a:p>
            <a:pPr lvl="1"/>
            <a:r>
              <a:rPr lang="en-GB" sz="1400" i="1" dirty="0">
                <a:solidFill>
                  <a:srgbClr val="800000"/>
                </a:solidFill>
              </a:rPr>
              <a:t>In</a:t>
            </a:r>
            <a:r>
              <a:rPr lang="en-GB" sz="1400" i="1" baseline="-25000" dirty="0">
                <a:solidFill>
                  <a:srgbClr val="800000"/>
                </a:solidFill>
              </a:rPr>
              <a:t>2</a:t>
            </a:r>
            <a:r>
              <a:rPr lang="en-GB" sz="1400" i="1" dirty="0">
                <a:solidFill>
                  <a:srgbClr val="800000"/>
                </a:solidFill>
              </a:rPr>
              <a:t>O</a:t>
            </a:r>
            <a:r>
              <a:rPr lang="en-GB" sz="1400" i="1" baseline="-25000" dirty="0">
                <a:solidFill>
                  <a:srgbClr val="800000"/>
                </a:solidFill>
              </a:rPr>
              <a:t>3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F. Fuchs &amp; F. </a:t>
            </a:r>
            <a:r>
              <a:rPr lang="en-GB" sz="1400" i="1" dirty="0" err="1">
                <a:solidFill>
                  <a:srgbClr val="800000"/>
                </a:solidFill>
              </a:rPr>
              <a:t>Bechstedt</a:t>
            </a:r>
            <a:r>
              <a:rPr lang="en-GB" sz="1400" i="1" dirty="0">
                <a:solidFill>
                  <a:srgbClr val="800000"/>
                </a:solidFill>
              </a:rPr>
              <a:t>, Phys. Rev. B </a:t>
            </a:r>
            <a:r>
              <a:rPr lang="en-GB" sz="1400" b="1" i="1" dirty="0">
                <a:solidFill>
                  <a:srgbClr val="800000"/>
                </a:solidFill>
              </a:rPr>
              <a:t>77</a:t>
            </a:r>
            <a:r>
              <a:rPr lang="en-GB" sz="1400" i="1" dirty="0">
                <a:solidFill>
                  <a:srgbClr val="800000"/>
                </a:solidFill>
              </a:rPr>
              <a:t>, 155107 (2008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</a:p>
          <a:p>
            <a:pPr lvl="1"/>
            <a:endParaRPr lang="en-GB" sz="1400" i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CBM lies below the </a:t>
            </a:r>
            <a:r>
              <a:rPr lang="en-GB" dirty="0" smtClean="0"/>
              <a:t>‘CNL’ and gives </a:t>
            </a:r>
            <a:r>
              <a:rPr lang="en-GB" smtClean="0"/>
              <a:t>electron accumulation.</a:t>
            </a:r>
            <a:endParaRPr lang="en-GB" dirty="0"/>
          </a:p>
          <a:p>
            <a:endParaRPr lang="en-GB" sz="1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116632"/>
            <a:ext cx="506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Comparison of band structures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EPS files for Oxides talk\Converted\lineup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9168"/>
            <a:ext cx="6048672" cy="4066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5616" y="5462627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CNL always lies above CBM in SCAMS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Dominates electronic properties (i.e. position relative to band edges)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Unifying energy level for native defects, hydrogen and surface states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Powerful predictive tool for other materials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116632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Experimental Band line-ups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2120" y="1309835"/>
            <a:ext cx="73542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Fundamental properties of metal oxide semiconductors ­ In</a:t>
            </a:r>
            <a:r>
              <a:rPr lang="en-GB" sz="2000" baseline="-25000" dirty="0"/>
              <a:t>2</a:t>
            </a:r>
            <a:r>
              <a:rPr lang="en-GB" sz="2000" dirty="0"/>
              <a:t>O</a:t>
            </a:r>
            <a:r>
              <a:rPr lang="en-GB" sz="2000" baseline="-25000" dirty="0"/>
              <a:t>3</a:t>
            </a:r>
            <a:r>
              <a:rPr lang="en-GB" sz="2000" dirty="0"/>
              <a:t> </a:t>
            </a:r>
            <a:r>
              <a:rPr lang="en-GB" sz="2000" dirty="0" err="1" smtClean="0"/>
              <a:t>CdO</a:t>
            </a:r>
            <a:r>
              <a:rPr lang="en-GB" sz="2000" dirty="0" smtClean="0"/>
              <a:t> </a:t>
            </a:r>
            <a:r>
              <a:rPr lang="en-GB" sz="2000" dirty="0"/>
              <a:t>­ are being (re)­discovered in the light of higher </a:t>
            </a:r>
            <a:r>
              <a:rPr lang="en-GB" sz="2000" dirty="0" smtClean="0"/>
              <a:t>quality </a:t>
            </a:r>
            <a:r>
              <a:rPr lang="en-GB" sz="2000" dirty="0"/>
              <a:t>epitaxial materials. </a:t>
            </a:r>
            <a:endParaRPr lang="en-GB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L</a:t>
            </a:r>
            <a:r>
              <a:rPr lang="en-GB" sz="2000" dirty="0" smtClean="0"/>
              <a:t>ow </a:t>
            </a:r>
            <a:r>
              <a:rPr lang="en-GB" sz="2000" dirty="0">
                <a:latin typeface="Palatino"/>
                <a:cs typeface="Palatino"/>
              </a:rPr>
              <a:t>Γ</a:t>
            </a:r>
            <a:r>
              <a:rPr lang="en-GB" sz="2000" dirty="0"/>
              <a:t>-point CBM in all HMC’s is responsible for defects, impurities, hydrogen and surface states all acting as donors.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Surface </a:t>
            </a:r>
            <a:r>
              <a:rPr lang="en-GB" sz="2000" dirty="0"/>
              <a:t>electron accumulation is a common property of </a:t>
            </a:r>
            <a:r>
              <a:rPr lang="en-GB" sz="2000" dirty="0" smtClean="0"/>
              <a:t>In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O</a:t>
            </a:r>
            <a:r>
              <a:rPr lang="en-GB" sz="2000" baseline="-25000" dirty="0" smtClean="0"/>
              <a:t>3</a:t>
            </a:r>
            <a:r>
              <a:rPr lang="en-GB" sz="2000" dirty="0"/>
              <a:t> </a:t>
            </a:r>
            <a:r>
              <a:rPr lang="en-GB" sz="2000" dirty="0" smtClean="0"/>
              <a:t>and </a:t>
            </a:r>
            <a:r>
              <a:rPr lang="en-GB" sz="2000" dirty="0" err="1" smtClean="0"/>
              <a:t>CdO</a:t>
            </a:r>
            <a:r>
              <a:rPr lang="en-GB" sz="2000" dirty="0" smtClean="0"/>
              <a:t> - and </a:t>
            </a:r>
            <a:r>
              <a:rPr lang="en-GB" sz="2000" dirty="0"/>
              <a:t>other HMC's such as </a:t>
            </a:r>
            <a:r>
              <a:rPr lang="en-GB" sz="2000" dirty="0" err="1" smtClean="0"/>
              <a:t>ZnO</a:t>
            </a:r>
            <a:r>
              <a:rPr lang="en-GB" sz="2000" dirty="0" smtClean="0"/>
              <a:t>, </a:t>
            </a:r>
            <a:r>
              <a:rPr lang="en-GB" sz="2000" dirty="0" err="1" smtClean="0"/>
              <a:t>InAs</a:t>
            </a:r>
            <a:r>
              <a:rPr lang="en-GB" sz="2000" dirty="0" smtClean="0"/>
              <a:t> &amp; </a:t>
            </a:r>
            <a:r>
              <a:rPr lang="en-GB" sz="2000" dirty="0" err="1" smtClean="0"/>
              <a:t>InN</a:t>
            </a:r>
            <a:r>
              <a:rPr lang="en-GB" sz="2000" dirty="0"/>
              <a:t>.</a:t>
            </a:r>
            <a:endParaRPr lang="en-GB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Electrons trapped </a:t>
            </a:r>
            <a:r>
              <a:rPr lang="en-GB" sz="2000" dirty="0"/>
              <a:t>by surface potential results in quantized sub­band states</a:t>
            </a:r>
            <a:r>
              <a:rPr lang="en-GB" sz="2000" dirty="0" smtClean="0"/>
              <a:t>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Q</a:t>
            </a:r>
            <a:r>
              <a:rPr lang="en-GB" sz="2000" dirty="0" smtClean="0"/>
              <a:t>uantized energy states can be tuned by modifying the surface (e.g. with alkali-metals).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Enormous </a:t>
            </a:r>
            <a:r>
              <a:rPr lang="en-GB" sz="2000" dirty="0"/>
              <a:t>potential for epitaxial oxides in transparent electronics.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Development of p-type doping of oxides or inherently p-type oxides </a:t>
            </a:r>
            <a:r>
              <a:rPr lang="en-GB" sz="2000" dirty="0" smtClean="0"/>
              <a:t>(</a:t>
            </a:r>
            <a:r>
              <a:rPr lang="en-GB" sz="2000" dirty="0"/>
              <a:t>Cu</a:t>
            </a:r>
            <a:r>
              <a:rPr lang="en-GB" sz="2000" baseline="-25000" dirty="0"/>
              <a:t>2</a:t>
            </a:r>
            <a:r>
              <a:rPr lang="en-GB" sz="2000" dirty="0"/>
              <a:t>O, </a:t>
            </a:r>
            <a:r>
              <a:rPr lang="en-GB" sz="2000" dirty="0" err="1"/>
              <a:t>NiO</a:t>
            </a:r>
            <a:r>
              <a:rPr lang="en-GB" sz="2000" dirty="0"/>
              <a:t>, SrCuO</a:t>
            </a:r>
            <a:r>
              <a:rPr lang="en-GB" sz="2000" baseline="-25000" dirty="0"/>
              <a:t>2</a:t>
            </a:r>
            <a:r>
              <a:rPr lang="en-GB" sz="2000" dirty="0"/>
              <a:t> etc.) is now </a:t>
            </a:r>
            <a:r>
              <a:rPr lang="en-GB" sz="2000" dirty="0" smtClean="0"/>
              <a:t>required for devices. 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Thanks to EPSRC, ERDF &amp; AWM Science City for </a:t>
            </a:r>
            <a:r>
              <a:rPr lang="en-GB" sz="2000" dirty="0" smtClean="0"/>
              <a:t>funding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432386" y="18952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Summary &amp; Conclusions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940152" y="1340768"/>
            <a:ext cx="2929250" cy="4104456"/>
          </a:xfrm>
          <a:prstGeom prst="rect">
            <a:avLst/>
          </a:prstGeom>
        </p:spPr>
      </p:pic>
      <p:sp>
        <p:nvSpPr>
          <p:cNvPr id="3" name="Text Placeholder 69"/>
          <p:cNvSpPr txBox="1">
            <a:spLocks/>
          </p:cNvSpPr>
          <p:nvPr/>
        </p:nvSpPr>
        <p:spPr>
          <a:xfrm>
            <a:off x="894762" y="6123939"/>
            <a:ext cx="5784759" cy="7614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>
              <a:lnSpc>
                <a:spcPts val="1400"/>
              </a:lnSpc>
              <a:spcBef>
                <a:spcPts val="975"/>
              </a:spcBef>
            </a:pPr>
            <a:r>
              <a:rPr lang="en-US" sz="1400" i="1" spc="-5" dirty="0" smtClean="0">
                <a:solidFill>
                  <a:srgbClr val="C00000"/>
                </a:solidFill>
              </a:rPr>
              <a:t>C. G. Van de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Walle</a:t>
            </a:r>
            <a:r>
              <a:rPr lang="en-US" sz="1400" i="1" spc="-5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spc="-5" dirty="0" err="1" smtClean="0">
                <a:solidFill>
                  <a:srgbClr val="C00000"/>
                </a:solidFill>
              </a:rPr>
              <a:t>Lett</a:t>
            </a:r>
            <a:r>
              <a:rPr lang="en-US" sz="1400" i="1" spc="-5" dirty="0" smtClean="0">
                <a:solidFill>
                  <a:srgbClr val="C00000"/>
                </a:solidFill>
              </a:rPr>
              <a:t>. </a:t>
            </a:r>
            <a:r>
              <a:rPr lang="en-US" sz="1400" b="1" i="1" spc="-5" dirty="0" smtClean="0">
                <a:solidFill>
                  <a:srgbClr val="C00000"/>
                </a:solidFill>
              </a:rPr>
              <a:t>85</a:t>
            </a:r>
            <a:r>
              <a:rPr lang="en-US" sz="1400" i="1" spc="-5" dirty="0" smtClean="0">
                <a:solidFill>
                  <a:srgbClr val="C00000"/>
                </a:solidFill>
              </a:rPr>
              <a:t>, 1012 (2000); </a:t>
            </a: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S. </a:t>
            </a:r>
            <a:r>
              <a:rPr lang="en-US" sz="1400" i="1" dirty="0" err="1" smtClean="0">
                <a:solidFill>
                  <a:srgbClr val="C00000"/>
                </a:solidFill>
              </a:rPr>
              <a:t>Lany</a:t>
            </a:r>
            <a:r>
              <a:rPr lang="en-US" sz="1400" i="1" dirty="0" smtClean="0">
                <a:solidFill>
                  <a:srgbClr val="C00000"/>
                </a:solidFill>
              </a:rPr>
              <a:t> and A. </a:t>
            </a:r>
            <a:r>
              <a:rPr lang="en-US" sz="1400" i="1" dirty="0" err="1" smtClean="0">
                <a:solidFill>
                  <a:srgbClr val="C00000"/>
                </a:solidFill>
              </a:rPr>
              <a:t>Zunger</a:t>
            </a:r>
            <a:r>
              <a:rPr lang="en-US" sz="1400" i="1" dirty="0" smtClean="0">
                <a:solidFill>
                  <a:srgbClr val="C00000"/>
                </a:solidFill>
              </a:rPr>
              <a:t>, Phys. Rev. </a:t>
            </a:r>
            <a:r>
              <a:rPr lang="en-US" sz="1400" i="1" dirty="0" err="1" smtClean="0">
                <a:solidFill>
                  <a:srgbClr val="C00000"/>
                </a:solidFill>
              </a:rPr>
              <a:t>Lett</a:t>
            </a:r>
            <a:r>
              <a:rPr lang="en-US" sz="1400" i="1" dirty="0" smtClean="0">
                <a:solidFill>
                  <a:srgbClr val="C00000"/>
                </a:solidFill>
              </a:rPr>
              <a:t>. </a:t>
            </a:r>
            <a:r>
              <a:rPr lang="en-US" sz="1400" b="1" i="1" dirty="0" smtClean="0">
                <a:solidFill>
                  <a:srgbClr val="C00000"/>
                </a:solidFill>
              </a:rPr>
              <a:t>98</a:t>
            </a:r>
            <a:r>
              <a:rPr lang="en-US" sz="1400" i="1" dirty="0" smtClean="0">
                <a:solidFill>
                  <a:srgbClr val="C00000"/>
                </a:solidFill>
              </a:rPr>
              <a:t>, 045501 (</a:t>
            </a:r>
            <a:r>
              <a:rPr lang="en-US" sz="1400" i="1" smtClean="0">
                <a:solidFill>
                  <a:srgbClr val="C00000"/>
                </a:solidFill>
              </a:rPr>
              <a:t>2007)</a:t>
            </a:r>
            <a:endParaRPr lang="en-US" sz="1400" i="1" dirty="0" smtClean="0">
              <a:solidFill>
                <a:srgbClr val="C00000"/>
              </a:solidFill>
            </a:endParaRPr>
          </a:p>
          <a:p>
            <a:pPr marL="274320">
              <a:lnSpc>
                <a:spcPts val="1400"/>
              </a:lnSpc>
              <a:spcAft>
                <a:spcPts val="720"/>
              </a:spcAft>
              <a:tabLst>
                <a:tab pos="7772400" algn="r"/>
              </a:tabLst>
            </a:pPr>
            <a:r>
              <a:rPr lang="en-US" sz="1400" i="1" dirty="0" smtClean="0">
                <a:solidFill>
                  <a:srgbClr val="C00000"/>
                </a:solidFill>
              </a:rPr>
              <a:t> </a:t>
            </a:r>
            <a:endParaRPr lang="en-US" sz="14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1401728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Interest in materials which both </a:t>
            </a:r>
            <a:r>
              <a:rPr lang="en-GB" sz="1600"/>
              <a:t>conduct </a:t>
            </a:r>
            <a:r>
              <a:rPr lang="en-GB" sz="1600" smtClean="0"/>
              <a:t>electricity </a:t>
            </a:r>
            <a:r>
              <a:rPr lang="en-GB" sz="1600" dirty="0"/>
              <a:t>and are optically transparent </a:t>
            </a:r>
            <a:r>
              <a:rPr lang="en-GB" sz="1600" dirty="0" smtClean="0"/>
              <a:t>(e.g. </a:t>
            </a:r>
            <a:r>
              <a:rPr lang="en-GB" sz="1600" dirty="0"/>
              <a:t>In</a:t>
            </a:r>
            <a:r>
              <a:rPr lang="en-GB" sz="1600" baseline="-25000" dirty="0"/>
              <a:t>2</a:t>
            </a:r>
            <a:r>
              <a:rPr lang="en-GB" sz="1600" dirty="0"/>
              <a:t>O</a:t>
            </a:r>
            <a:r>
              <a:rPr lang="en-GB" sz="1600" baseline="-25000" dirty="0"/>
              <a:t>3</a:t>
            </a:r>
            <a:r>
              <a:rPr lang="en-GB" sz="1600" dirty="0"/>
              <a:t>, SnO</a:t>
            </a:r>
            <a:r>
              <a:rPr lang="en-GB" sz="1600" baseline="-25000" dirty="0"/>
              <a:t>2</a:t>
            </a:r>
            <a:r>
              <a:rPr lang="en-GB" sz="1600" dirty="0"/>
              <a:t>, </a:t>
            </a:r>
            <a:r>
              <a:rPr lang="en-GB" sz="1600" dirty="0" err="1"/>
              <a:t>CdO</a:t>
            </a:r>
            <a:r>
              <a:rPr lang="en-GB" sz="1600" dirty="0"/>
              <a:t>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Widespread use as transparent </a:t>
            </a:r>
            <a:r>
              <a:rPr lang="en-GB" sz="1600" dirty="0" smtClean="0"/>
              <a:t>electrodes, e.g</a:t>
            </a:r>
            <a:r>
              <a:rPr lang="en-GB" sz="1600" dirty="0"/>
              <a:t>., in solar cells, LCD displays, LEDs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720" y="2440687"/>
            <a:ext cx="3304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G. Thomas, Nature </a:t>
            </a:r>
            <a:r>
              <a:rPr lang="en-GB" sz="1400" b="1" i="1" dirty="0">
                <a:solidFill>
                  <a:srgbClr val="C00000"/>
                </a:solidFill>
              </a:rPr>
              <a:t>389</a:t>
            </a:r>
            <a:r>
              <a:rPr lang="en-GB" sz="1400" i="1" dirty="0">
                <a:solidFill>
                  <a:srgbClr val="C00000"/>
                </a:solidFill>
              </a:rPr>
              <a:t>, 907 (1997)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282" y="2883411"/>
            <a:ext cx="4699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But maybe graphene is the ultimate </a:t>
            </a:r>
            <a:r>
              <a:rPr lang="en-GB" sz="1600" dirty="0" smtClean="0"/>
              <a:t>transparent </a:t>
            </a:r>
            <a:r>
              <a:rPr lang="en-GB" sz="1600" dirty="0"/>
              <a:t>conducting electrode?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Increased interest in oxides for active layer </a:t>
            </a:r>
            <a:r>
              <a:rPr lang="en-GB" sz="1600" dirty="0" smtClean="0"/>
              <a:t>in </a:t>
            </a:r>
            <a:r>
              <a:rPr lang="en-GB" sz="1600" dirty="0"/>
              <a:t>devices e.g., transparent transistors, </a:t>
            </a:r>
            <a:r>
              <a:rPr lang="en-GB" sz="1600" dirty="0" smtClean="0"/>
              <a:t>short </a:t>
            </a:r>
            <a:r>
              <a:rPr lang="en-GB" sz="1600" dirty="0"/>
              <a:t>wavelength photonic devices, </a:t>
            </a:r>
            <a:r>
              <a:rPr lang="en-GB" sz="1600" dirty="0" smtClean="0"/>
              <a:t>chemical </a:t>
            </a:r>
            <a:r>
              <a:rPr lang="en-GB" sz="1600" dirty="0"/>
              <a:t>sensors, UV/visible LEDs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9560" y="444120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K. Nomura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Science </a:t>
            </a:r>
            <a:r>
              <a:rPr lang="en-GB" sz="1400" b="1" i="1" dirty="0">
                <a:solidFill>
                  <a:srgbClr val="C00000"/>
                </a:solidFill>
              </a:rPr>
              <a:t>300</a:t>
            </a:r>
            <a:r>
              <a:rPr lang="en-GB" sz="1400" i="1" dirty="0">
                <a:solidFill>
                  <a:srgbClr val="C00000"/>
                </a:solidFill>
              </a:rPr>
              <a:t>, 1269 (</a:t>
            </a:r>
            <a:r>
              <a:rPr lang="en-GB" sz="1400" i="1" dirty="0" smtClean="0">
                <a:solidFill>
                  <a:srgbClr val="C00000"/>
                </a:solidFill>
              </a:rPr>
              <a:t>2003)</a:t>
            </a:r>
          </a:p>
          <a:p>
            <a:r>
              <a:rPr lang="en-GB" sz="1400" i="1" dirty="0" err="1" smtClean="0">
                <a:solidFill>
                  <a:srgbClr val="C00000"/>
                </a:solidFill>
              </a:rPr>
              <a:t>Tsukazaki</a:t>
            </a:r>
            <a:r>
              <a:rPr lang="en-GB" sz="1400" i="1" dirty="0" smtClean="0">
                <a:solidFill>
                  <a:srgbClr val="C00000"/>
                </a:solidFill>
              </a:rPr>
              <a:t>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Nature </a:t>
            </a:r>
            <a:r>
              <a:rPr lang="en-GB" sz="1400" i="1" dirty="0" smtClean="0">
                <a:solidFill>
                  <a:srgbClr val="C00000"/>
                </a:solidFill>
              </a:rPr>
              <a:t>Materials </a:t>
            </a:r>
            <a:r>
              <a:rPr lang="en-GB" sz="1400" b="1" i="1" dirty="0">
                <a:solidFill>
                  <a:srgbClr val="C00000"/>
                </a:solidFill>
              </a:rPr>
              <a:t>4</a:t>
            </a:r>
            <a:r>
              <a:rPr lang="en-GB" sz="1400" i="1" dirty="0">
                <a:solidFill>
                  <a:srgbClr val="C00000"/>
                </a:solidFill>
              </a:rPr>
              <a:t>, 42 (</a:t>
            </a:r>
            <a:r>
              <a:rPr lang="en-GB" sz="1400" i="1" dirty="0" smtClean="0">
                <a:solidFill>
                  <a:srgbClr val="C00000"/>
                </a:solidFill>
              </a:rPr>
              <a:t>2005)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A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i="1" dirty="0" err="1">
                <a:solidFill>
                  <a:srgbClr val="C00000"/>
                </a:solidFill>
              </a:rPr>
              <a:t>Tsukazaki</a:t>
            </a:r>
            <a:r>
              <a:rPr lang="en-GB" sz="1400" i="1" dirty="0">
                <a:solidFill>
                  <a:srgbClr val="C00000"/>
                </a:solidFill>
              </a:rPr>
              <a:t>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Science </a:t>
            </a:r>
            <a:r>
              <a:rPr lang="en-GB" sz="1400" b="1" i="1" dirty="0">
                <a:solidFill>
                  <a:srgbClr val="C00000"/>
                </a:solidFill>
              </a:rPr>
              <a:t>315</a:t>
            </a:r>
            <a:r>
              <a:rPr lang="en-GB" sz="1400" i="1" dirty="0">
                <a:solidFill>
                  <a:srgbClr val="C00000"/>
                </a:solidFill>
              </a:rPr>
              <a:t>, 1388 (</a:t>
            </a:r>
            <a:r>
              <a:rPr lang="en-GB" sz="1400" i="1" dirty="0" smtClean="0">
                <a:solidFill>
                  <a:srgbClr val="C00000"/>
                </a:solidFill>
              </a:rPr>
              <a:t>2007)</a:t>
            </a:r>
          </a:p>
          <a:p>
            <a:r>
              <a:rPr lang="en-GB" sz="1400" i="1" dirty="0" smtClean="0">
                <a:solidFill>
                  <a:srgbClr val="C00000"/>
                </a:solidFill>
              </a:rPr>
              <a:t>D</a:t>
            </a:r>
            <a:r>
              <a:rPr lang="en-GB" sz="1400" i="1" dirty="0">
                <a:solidFill>
                  <a:srgbClr val="C00000"/>
                </a:solidFill>
              </a:rPr>
              <a:t>. Zhang </a:t>
            </a:r>
            <a:r>
              <a:rPr lang="en-GB" sz="1400" i="1" dirty="0" err="1">
                <a:solidFill>
                  <a:srgbClr val="C00000"/>
                </a:solidFill>
              </a:rPr>
              <a:t>etal</a:t>
            </a:r>
            <a:r>
              <a:rPr lang="en-GB" sz="1400" i="1" dirty="0">
                <a:solidFill>
                  <a:srgbClr val="C00000"/>
                </a:solidFill>
              </a:rPr>
              <a:t>., Nano. </a:t>
            </a:r>
            <a:r>
              <a:rPr lang="en-GB" sz="1400" i="1" dirty="0" err="1">
                <a:solidFill>
                  <a:srgbClr val="C00000"/>
                </a:solidFill>
              </a:rPr>
              <a:t>Lett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b="1" i="1" dirty="0">
                <a:solidFill>
                  <a:srgbClr val="C00000"/>
                </a:solidFill>
              </a:rPr>
              <a:t>4</a:t>
            </a:r>
            <a:r>
              <a:rPr lang="en-GB" sz="1400" i="1" dirty="0">
                <a:solidFill>
                  <a:srgbClr val="C00000"/>
                </a:solidFill>
              </a:rPr>
              <a:t>, 1919 (2004).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7356" y="5517232"/>
            <a:ext cx="6461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Many fundamental properties of these materials simply not known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/>
              <a:t>Origins of conductivity are hotly debated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39872" y="260648"/>
            <a:ext cx="3595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Oxide Semiconductors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4624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Significantly </a:t>
            </a:r>
            <a:r>
              <a:rPr lang="en-GB" sz="2700" b="1" dirty="0" err="1" smtClean="0">
                <a:solidFill>
                  <a:schemeClr val="bg1"/>
                </a:solidFill>
              </a:rPr>
              <a:t>Cation</a:t>
            </a:r>
            <a:r>
              <a:rPr lang="en-GB" sz="2700" b="1" dirty="0" smtClean="0">
                <a:solidFill>
                  <a:schemeClr val="bg1"/>
                </a:solidFill>
              </a:rPr>
              <a:t>-Anion Mismatched Semiconductors  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3" name="Image.jpg"/>
          <p:cNvPicPr/>
          <p:nvPr/>
        </p:nvPicPr>
        <p:blipFill rotWithShape="1">
          <a:blip r:embed="rId2"/>
          <a:srcRect l="19408" t="19748" r="23289" b="11883"/>
          <a:stretch/>
        </p:blipFill>
        <p:spPr>
          <a:xfrm>
            <a:off x="1960920" y="1484784"/>
            <a:ext cx="5222161" cy="465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0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ChangeArrowheads="1"/>
          </p:cNvSpPr>
          <p:nvPr/>
        </p:nvSpPr>
        <p:spPr bwMode="auto">
          <a:xfrm>
            <a:off x="1223963" y="522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aphicFrame>
        <p:nvGraphicFramePr>
          <p:cNvPr id="16386" name="Object 3"/>
          <p:cNvGraphicFramePr>
            <a:graphicFrameLocks noChangeAspect="1"/>
          </p:cNvGraphicFramePr>
          <p:nvPr/>
        </p:nvGraphicFramePr>
        <p:xfrm>
          <a:off x="1676400" y="1320800"/>
          <a:ext cx="5791200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27" name="CorelDRAW" r:id="rId4" imgW="4394160" imgH="3443040" progId="CorelDRAW.Graphic.10">
                  <p:embed/>
                </p:oleObj>
              </mc:Choice>
              <mc:Fallback>
                <p:oleObj name="CorelDRAW" r:id="rId4" imgW="4394160" imgH="3443040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320800"/>
                        <a:ext cx="5791200" cy="447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4"/>
          <p:cNvGraphicFramePr>
            <a:graphicFrameLocks noChangeAspect="1"/>
          </p:cNvGraphicFramePr>
          <p:nvPr/>
        </p:nvGraphicFramePr>
        <p:xfrm>
          <a:off x="528638" y="784225"/>
          <a:ext cx="7402512" cy="620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28" name="Graph" r:id="rId6" imgW="3611270" imgH="3027274" progId="Origin50.Graph">
                  <p:embed/>
                </p:oleObj>
              </mc:Choice>
              <mc:Fallback>
                <p:oleObj name="Graph" r:id="rId6" imgW="3611270" imgH="3027274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784225"/>
                        <a:ext cx="7402512" cy="620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98812" y="-25400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Band gap energies &amp; lattice constants</a:t>
            </a:r>
            <a:endParaRPr lang="en-GB" sz="2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53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2371" y="5445223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Conventional compound semiconductors (e.g</a:t>
            </a:r>
            <a:r>
              <a:rPr lang="en-GB" dirty="0" smtClean="0"/>
              <a:t>.: </a:t>
            </a:r>
            <a:r>
              <a:rPr lang="en-GB" dirty="0" err="1" smtClean="0"/>
              <a:t>GaAs</a:t>
            </a:r>
            <a:r>
              <a:rPr lang="en-GB" dirty="0" smtClean="0"/>
              <a:t> or </a:t>
            </a:r>
            <a:r>
              <a:rPr lang="en-GB" dirty="0" err="1" smtClean="0"/>
              <a:t>InSb</a:t>
            </a:r>
            <a:r>
              <a:rPr lang="en-GB" dirty="0" smtClean="0"/>
              <a:t>) have both </a:t>
            </a:r>
            <a:r>
              <a:rPr lang="en-GB" dirty="0" err="1" smtClean="0"/>
              <a:t>cations</a:t>
            </a:r>
            <a:r>
              <a:rPr lang="en-GB" dirty="0" smtClean="0"/>
              <a:t> and anions of similar size </a:t>
            </a:r>
            <a:r>
              <a:rPr lang="en-GB" dirty="0"/>
              <a:t>and </a:t>
            </a:r>
            <a:r>
              <a:rPr lang="en-GB" dirty="0" smtClean="0"/>
              <a:t>electronegativity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050503" y="44623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Significantly </a:t>
            </a:r>
            <a:r>
              <a:rPr lang="en-GB" sz="2800" b="1" dirty="0" err="1" smtClean="0">
                <a:solidFill>
                  <a:schemeClr val="bg1"/>
                </a:solidFill>
              </a:rPr>
              <a:t>Cation</a:t>
            </a:r>
            <a:r>
              <a:rPr lang="en-GB" sz="2800" b="1" dirty="0" smtClean="0">
                <a:solidFill>
                  <a:schemeClr val="bg1"/>
                </a:solidFill>
              </a:rPr>
              <a:t>-Anion</a:t>
            </a:r>
          </a:p>
          <a:p>
            <a:r>
              <a:rPr lang="en-GB" sz="2800" b="1" dirty="0" smtClean="0">
                <a:solidFill>
                  <a:schemeClr val="bg1"/>
                </a:solidFill>
              </a:rPr>
              <a:t>Mismatched Semiconductors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F:\Chris Slides\HM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7" t="-2055" r="-1865" b="-2905"/>
          <a:stretch/>
        </p:blipFill>
        <p:spPr bwMode="auto">
          <a:xfrm>
            <a:off x="487017" y="1341783"/>
            <a:ext cx="8239540" cy="362778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Group 5"/>
          <p:cNvGrpSpPr/>
          <p:nvPr/>
        </p:nvGrpSpPr>
        <p:grpSpPr>
          <a:xfrm>
            <a:off x="2883564" y="1740564"/>
            <a:ext cx="4926970" cy="2048476"/>
            <a:chOff x="2883564" y="1740564"/>
            <a:chExt cx="4926970" cy="2048476"/>
          </a:xfrm>
        </p:grpSpPr>
        <p:sp>
          <p:nvSpPr>
            <p:cNvPr id="5" name="Oval 4"/>
            <p:cNvSpPr/>
            <p:nvPr/>
          </p:nvSpPr>
          <p:spPr>
            <a:xfrm>
              <a:off x="2883564" y="2996952"/>
              <a:ext cx="792088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7018446" y="1740564"/>
              <a:ext cx="792088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1722" y="1651113"/>
            <a:ext cx="7774835" cy="2785999"/>
            <a:chOff x="951722" y="1651113"/>
            <a:chExt cx="7774835" cy="2785999"/>
          </a:xfrm>
        </p:grpSpPr>
        <p:grpSp>
          <p:nvGrpSpPr>
            <p:cNvPr id="7" name="Group 6"/>
            <p:cNvGrpSpPr/>
            <p:nvPr/>
          </p:nvGrpSpPr>
          <p:grpSpPr>
            <a:xfrm>
              <a:off x="951722" y="1651113"/>
              <a:ext cx="4988430" cy="2785999"/>
              <a:chOff x="951722" y="1651113"/>
              <a:chExt cx="4988430" cy="2785999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951722" y="1651113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148064" y="3645024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3883359" y="3392996"/>
              <a:ext cx="792088" cy="79208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7934469" y="1661762"/>
              <a:ext cx="792088" cy="79208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616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4132" y="1347624"/>
            <a:ext cx="7639752" cy="4832772"/>
            <a:chOff x="611561" y="620688"/>
            <a:chExt cx="8150710" cy="52648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620688"/>
              <a:ext cx="7790671" cy="5264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 rot="16200000">
              <a:off x="346050" y="1822303"/>
              <a:ext cx="900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n-type</a:t>
              </a:r>
              <a:endParaRPr lang="en-GB" dirty="0"/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346050" y="4486599"/>
              <a:ext cx="9003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p-type</a:t>
              </a:r>
              <a:endParaRPr lang="en-GB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18720" y="179368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space-charge </a:t>
            </a:r>
            <a:r>
              <a:rPr lang="en-GB" sz="2800" b="1" dirty="0">
                <a:solidFill>
                  <a:schemeClr val="bg1"/>
                </a:solidFill>
              </a:rPr>
              <a:t>l</a:t>
            </a:r>
            <a:r>
              <a:rPr lang="en-GB" sz="2800" b="1" dirty="0" smtClean="0">
                <a:solidFill>
                  <a:schemeClr val="bg1"/>
                </a:solidFill>
              </a:rPr>
              <a:t>ayers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75" y="1292089"/>
            <a:ext cx="6707250" cy="3469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264"/>
          <p:cNvSpPr txBox="1">
            <a:spLocks/>
          </p:cNvSpPr>
          <p:nvPr/>
        </p:nvSpPr>
        <p:spPr>
          <a:xfrm>
            <a:off x="5148064" y="6446019"/>
            <a:ext cx="3353625" cy="3321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>
            <a:normAutofit fontScale="95000"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spcBef>
                <a:spcPts val="645"/>
              </a:spcBef>
              <a:spcAft>
                <a:spcPts val="195"/>
              </a:spcAft>
            </a:pPr>
            <a:r>
              <a:rPr lang="en-US" sz="1600" spc="-5" dirty="0" smtClean="0">
                <a:solidFill>
                  <a:srgbClr val="7F0000"/>
                </a:solidFill>
              </a:rPr>
              <a:t>J. </a:t>
            </a:r>
            <a:r>
              <a:rPr lang="en-US" sz="1600" spc="-5" dirty="0" err="1" smtClean="0">
                <a:solidFill>
                  <a:srgbClr val="7F0000"/>
                </a:solidFill>
              </a:rPr>
              <a:t>Tersoff</a:t>
            </a:r>
            <a:r>
              <a:rPr lang="en-US" sz="1600" spc="-5" dirty="0" smtClean="0">
                <a:solidFill>
                  <a:srgbClr val="7F0000"/>
                </a:solidFill>
              </a:rPr>
              <a:t>, Phys. Rev. B </a:t>
            </a:r>
            <a:r>
              <a:rPr lang="en-US" sz="1600" b="1" spc="-5" dirty="0" smtClean="0">
                <a:solidFill>
                  <a:srgbClr val="7F0000"/>
                </a:solidFill>
              </a:rPr>
              <a:t>32</a:t>
            </a:r>
            <a:r>
              <a:rPr lang="en-US" sz="1600" spc="-5" dirty="0" smtClean="0">
                <a:solidFill>
                  <a:srgbClr val="7F0000"/>
                </a:solidFill>
              </a:rPr>
              <a:t>, 6968 (1985) </a:t>
            </a:r>
            <a:endParaRPr lang="en-US" sz="1600" spc="-5" dirty="0">
              <a:solidFill>
                <a:srgbClr val="7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1740" y="18864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Charge Neutrality Level (CNL) 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4869160"/>
            <a:ext cx="74888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Charge neutrality level can thought of as a mid-gap energy level across the BZ.</a:t>
            </a:r>
          </a:p>
          <a:p>
            <a:r>
              <a:rPr lang="en-US" dirty="0" smtClean="0"/>
              <a:t>band structure, showing CNL position in CB at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and typical surface Fermi level (</a:t>
            </a:r>
            <a:r>
              <a:rPr lang="en-US" sz="2000" i="1" dirty="0" err="1" smtClean="0"/>
              <a:t>E</a:t>
            </a:r>
            <a:r>
              <a:rPr lang="en-US" sz="2000" i="1" baseline="-25000" dirty="0" err="1" smtClean="0"/>
              <a:t>pin</a:t>
            </a:r>
            <a:r>
              <a:rPr lang="en-US" dirty="0" smtClean="0"/>
              <a:t>) associated with </a:t>
            </a:r>
            <a:r>
              <a:rPr lang="en-US" dirty="0" err="1" smtClean="0"/>
              <a:t>InN’s</a:t>
            </a:r>
            <a:r>
              <a:rPr lang="en-US" dirty="0" smtClean="0"/>
              <a:t> surface electron accumulation.   </a:t>
            </a:r>
            <a:r>
              <a:rPr lang="en-US" dirty="0" err="1" smtClean="0"/>
              <a:t>Tersoff’s</a:t>
            </a:r>
            <a:r>
              <a:rPr lang="en-US" dirty="0" smtClean="0"/>
              <a:t> method for approximating the position of the CNL:  </a:t>
            </a:r>
            <a:r>
              <a:rPr lang="en-US" sz="2000" i="1" dirty="0" smtClean="0"/>
              <a:t>E</a:t>
            </a:r>
            <a:r>
              <a:rPr lang="en-US" sz="2000" i="1" baseline="-25000" dirty="0" smtClean="0"/>
              <a:t>CNL</a:t>
            </a:r>
            <a:r>
              <a:rPr lang="en-US" sz="2000" i="1" dirty="0" smtClean="0"/>
              <a:t> = ½ [</a:t>
            </a:r>
            <a:r>
              <a:rPr lang="en-US" sz="2000" i="1" u="sng" dirty="0" smtClean="0"/>
              <a:t>E</a:t>
            </a:r>
            <a:r>
              <a:rPr lang="en-US" sz="2000" i="1" baseline="-25000" dirty="0" smtClean="0"/>
              <a:t>V</a:t>
            </a:r>
            <a:r>
              <a:rPr lang="en-US" sz="2000" i="1" dirty="0" smtClean="0"/>
              <a:t> + </a:t>
            </a:r>
            <a:r>
              <a:rPr lang="en-US" sz="2000" i="1" u="sng" dirty="0" smtClean="0"/>
              <a:t>E</a:t>
            </a:r>
            <a:r>
              <a:rPr lang="en-US" sz="2000" i="1" baseline="-25000" dirty="0" smtClean="0"/>
              <a:t>C</a:t>
            </a:r>
            <a:r>
              <a:rPr lang="en-US" sz="2000" i="1" dirty="0" smtClean="0"/>
              <a:t> ] </a:t>
            </a:r>
            <a:r>
              <a:rPr lang="en-US" dirty="0" smtClean="0"/>
              <a:t>where</a:t>
            </a:r>
          </a:p>
          <a:p>
            <a:r>
              <a:rPr lang="en-US" i="1" u="sng" dirty="0"/>
              <a:t>E</a:t>
            </a:r>
            <a:r>
              <a:rPr lang="en-US" i="1" baseline="-25000" dirty="0"/>
              <a:t>V</a:t>
            </a:r>
            <a:r>
              <a:rPr lang="en-US" i="1" dirty="0"/>
              <a:t> </a:t>
            </a:r>
            <a:r>
              <a:rPr lang="en-US" i="1" dirty="0" smtClean="0"/>
              <a:t>= </a:t>
            </a:r>
            <a:r>
              <a:rPr lang="en-US" i="1" dirty="0" err="1" smtClean="0"/>
              <a:t>E</a:t>
            </a:r>
            <a:r>
              <a:rPr lang="en-US" i="1" baseline="-25000" dirty="0" err="1" smtClean="0"/>
              <a:t>v</a:t>
            </a:r>
            <a:r>
              <a:rPr lang="en-US" i="1" dirty="0" smtClean="0"/>
              <a:t> – 1/3 </a:t>
            </a:r>
            <a:r>
              <a:rPr lang="en-US" i="1" dirty="0" smtClean="0">
                <a:latin typeface="Symbol" charset="2"/>
                <a:cs typeface="Symbol" charset="2"/>
              </a:rPr>
              <a:t>D</a:t>
            </a:r>
            <a:r>
              <a:rPr lang="en-US" i="1" baseline="-25000" dirty="0" smtClean="0"/>
              <a:t>SO  </a:t>
            </a:r>
            <a:r>
              <a:rPr lang="en-US" i="1" dirty="0" smtClean="0"/>
              <a:t>and</a:t>
            </a:r>
            <a:r>
              <a:rPr lang="en-US" i="1" baseline="-25000" dirty="0" smtClean="0"/>
              <a:t> </a:t>
            </a:r>
            <a:r>
              <a:rPr lang="en-US" i="1" u="sng" dirty="0" smtClean="0"/>
              <a:t>E</a:t>
            </a:r>
            <a:r>
              <a:rPr lang="en-US" i="1" baseline="-25000" dirty="0" smtClean="0"/>
              <a:t>C  </a:t>
            </a:r>
            <a:r>
              <a:rPr lang="en-US" dirty="0" smtClean="0"/>
              <a:t>is the indirect band CBM.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EPS files for Oxides talk\Converted\XPS_sche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" t="-100" r="50000"/>
          <a:stretch/>
        </p:blipFill>
        <p:spPr bwMode="auto">
          <a:xfrm>
            <a:off x="5220072" y="1700808"/>
            <a:ext cx="3578761" cy="4278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9"/>
            <a:ext cx="4154700" cy="3103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07"/>
          <p:cNvSpPr txBox="1">
            <a:spLocks/>
          </p:cNvSpPr>
          <p:nvPr/>
        </p:nvSpPr>
        <p:spPr>
          <a:xfrm>
            <a:off x="365820" y="4653136"/>
            <a:ext cx="4149925" cy="1654037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50" spc="15" dirty="0" smtClean="0">
                <a:solidFill>
                  <a:srgbClr val="232F3B"/>
                </a:solidFill>
              </a:rPr>
              <a:t>Core levels give information on </a:t>
            </a:r>
            <a:r>
              <a:rPr lang="en-US" sz="1850" dirty="0" smtClean="0">
                <a:solidFill>
                  <a:srgbClr val="232F3B"/>
                </a:solidFill>
              </a:rPr>
              <a:t>surface </a:t>
            </a:r>
            <a:r>
              <a:rPr lang="en-US" sz="2000" dirty="0" smtClean="0">
                <a:solidFill>
                  <a:srgbClr val="232F3B"/>
                </a:solidFill>
              </a:rPr>
              <a:t>termination</a:t>
            </a:r>
            <a:r>
              <a:rPr lang="en-US" sz="1850" dirty="0" smtClean="0">
                <a:solidFill>
                  <a:srgbClr val="232F3B"/>
                </a:solidFill>
              </a:rPr>
              <a:t> / contamination</a:t>
            </a: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50" dirty="0">
                <a:solidFill>
                  <a:srgbClr val="232F3B"/>
                </a:solidFill>
              </a:rPr>
              <a:t>Surface electronic structure from </a:t>
            </a:r>
            <a:r>
              <a:rPr lang="en-US" sz="1850" spc="-20" dirty="0">
                <a:solidFill>
                  <a:srgbClr val="232F3B"/>
                </a:solidFill>
              </a:rPr>
              <a:t>angle­ resolved photoemission (ARPES) m</a:t>
            </a:r>
            <a:r>
              <a:rPr lang="en-US" sz="2000" spc="-5" dirty="0">
                <a:solidFill>
                  <a:srgbClr val="232F3B"/>
                </a:solidFill>
              </a:rPr>
              <a:t>easurements</a:t>
            </a:r>
            <a:r>
              <a:rPr lang="en-US" sz="1850" spc="-5" dirty="0">
                <a:solidFill>
                  <a:srgbClr val="232F3B"/>
                </a:solidFill>
              </a:rPr>
              <a:t> to determine E </a:t>
            </a:r>
            <a:r>
              <a:rPr lang="en-US" sz="1850" spc="-5" dirty="0" smtClean="0">
                <a:solidFill>
                  <a:srgbClr val="232F3B"/>
                </a:solidFill>
              </a:rPr>
              <a:t>vs. </a:t>
            </a:r>
            <a:r>
              <a:rPr lang="en-US" sz="1850" b="1" spc="-5" dirty="0" smtClean="0">
                <a:solidFill>
                  <a:srgbClr val="232F3B"/>
                </a:solidFill>
              </a:rPr>
              <a:t>k</a:t>
            </a:r>
            <a:r>
              <a:rPr lang="en-US" sz="1850" spc="-5" dirty="0" smtClean="0">
                <a:solidFill>
                  <a:srgbClr val="232F3B"/>
                </a:solidFill>
              </a:rPr>
              <a:t> </a:t>
            </a:r>
            <a:endParaRPr lang="en-US" sz="1850" spc="-5" dirty="0">
              <a:solidFill>
                <a:srgbClr val="232F3B"/>
              </a:solidFill>
            </a:endParaRP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endParaRPr lang="en-US" sz="1850" dirty="0">
              <a:solidFill>
                <a:srgbClr val="232F3B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188640"/>
            <a:ext cx="54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X-ray Photoelectron </a:t>
            </a:r>
            <a:r>
              <a:rPr lang="en-GB" sz="2600" b="1" dirty="0">
                <a:solidFill>
                  <a:schemeClr val="bg1"/>
                </a:solidFill>
              </a:rPr>
              <a:t>S</a:t>
            </a:r>
            <a:r>
              <a:rPr lang="en-GB" sz="2600" b="1" dirty="0" smtClean="0">
                <a:solidFill>
                  <a:schemeClr val="bg1"/>
                </a:solidFill>
              </a:rPr>
              <a:t>pectroscopy </a:t>
            </a:r>
            <a:endParaRPr lang="en-GB" sz="26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190" y="3731889"/>
            <a:ext cx="3528392" cy="291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339752" y="116632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Angle Resolved Photoemission Spectroscopy (ARPES)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52" y="4365104"/>
            <a:ext cx="3553654" cy="2176296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Group 11"/>
          <p:cNvGrpSpPr/>
          <p:nvPr/>
        </p:nvGrpSpPr>
        <p:grpSpPr>
          <a:xfrm>
            <a:off x="539552" y="1340768"/>
            <a:ext cx="8172754" cy="2908817"/>
            <a:chOff x="539552" y="1340768"/>
            <a:chExt cx="8172754" cy="2908817"/>
          </a:xfrm>
        </p:grpSpPr>
        <p:pic>
          <p:nvPicPr>
            <p:cNvPr id="2" name="Picture 2" descr="F:\EPS files for Oxides talk\Converted\SychrotonARPE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340768"/>
              <a:ext cx="8172754" cy="290881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699792" y="1412776"/>
              <a:ext cx="1368152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586252"/>
              </p:ext>
            </p:extLst>
          </p:nvPr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0" name="Equation" r:id="rId5" imgW="127000" imgH="177800" progId="Equation.3">
                  <p:embed/>
                </p:oleObj>
              </mc:Choice>
              <mc:Fallback>
                <p:oleObj name="Equation" r:id="rId5" imgW="127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204418"/>
              </p:ext>
            </p:extLst>
          </p:nvPr>
        </p:nvGraphicFramePr>
        <p:xfrm>
          <a:off x="539551" y="4398972"/>
          <a:ext cx="4430823" cy="2135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1" name="Document" r:id="rId7" imgW="5270500" imgH="2540000" progId="Word.Document.12">
                  <p:embed/>
                </p:oleObj>
              </mc:Choice>
              <mc:Fallback>
                <p:oleObj name="Document" r:id="rId7" imgW="5270500" imgH="2540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551" y="4398972"/>
                        <a:ext cx="4430823" cy="2135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35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197203" y="1412775"/>
            <a:ext cx="3548326" cy="260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35352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Epitaxial growth and structure of </a:t>
            </a:r>
            <a:r>
              <a:rPr lang="en-GB" sz="2700" b="1" dirty="0" err="1" smtClean="0">
                <a:solidFill>
                  <a:schemeClr val="bg1"/>
                </a:solidFill>
              </a:rPr>
              <a:t>CdO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436" y="3813076"/>
            <a:ext cx="3337607" cy="241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F:\BZ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4491" r="12982" b="16665"/>
          <a:stretch/>
        </p:blipFill>
        <p:spPr bwMode="auto">
          <a:xfrm>
            <a:off x="5658528" y="1412775"/>
            <a:ext cx="2147422" cy="23067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771" y="4144885"/>
            <a:ext cx="4032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CdO</a:t>
            </a:r>
            <a:r>
              <a:rPr lang="en-US" dirty="0" smtClean="0"/>
              <a:t> films grown on r-plane sapphire by MOCVD at 380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endParaRPr lang="en-US" sz="10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XRD confirms crystal structure and high quality – (004) FWHM of 0.14</a:t>
            </a:r>
            <a:r>
              <a:rPr lang="en-US" baseline="30000" dirty="0" smtClean="0"/>
              <a:t>O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000" i="1" dirty="0" smtClean="0"/>
              <a:t>(001)</a:t>
            </a:r>
            <a:r>
              <a:rPr lang="en-US" sz="2000" i="1" baseline="-25000" dirty="0" err="1" smtClean="0"/>
              <a:t>CdO</a:t>
            </a:r>
            <a:r>
              <a:rPr lang="en-US" sz="2000" i="1" dirty="0" smtClean="0"/>
              <a:t>  ⁄⁄ (0112)</a:t>
            </a:r>
            <a:r>
              <a:rPr lang="en-US" sz="2000" i="1" baseline="-25000" dirty="0" smtClean="0"/>
              <a:t>Sapphire</a:t>
            </a:r>
          </a:p>
        </p:txBody>
      </p:sp>
    </p:spTree>
    <p:extLst>
      <p:ext uri="{BB962C8B-B14F-4D97-AF65-F5344CB8AC3E}">
        <p14:creationId xmlns:p14="http://schemas.microsoft.com/office/powerpoint/2010/main" val="357117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197203" y="1412775"/>
            <a:ext cx="3548326" cy="260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35352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Epitaxial growth and structure of </a:t>
            </a:r>
            <a:r>
              <a:rPr lang="en-GB" sz="2700" b="1" dirty="0" err="1" smtClean="0">
                <a:solidFill>
                  <a:schemeClr val="bg1"/>
                </a:solidFill>
              </a:rPr>
              <a:t>CdO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F:\BZ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t="4491" r="12982" b="16665"/>
          <a:stretch/>
        </p:blipFill>
        <p:spPr bwMode="auto">
          <a:xfrm>
            <a:off x="5658528" y="1412775"/>
            <a:ext cx="2147422" cy="23067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9771" y="4144885"/>
            <a:ext cx="4032448" cy="2944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 smtClean="0"/>
              <a:t>CdO</a:t>
            </a:r>
            <a:r>
              <a:rPr lang="en-US" dirty="0" smtClean="0"/>
              <a:t> films grown on r-plane sapphire by MOCVD at 380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endParaRPr lang="en-US" sz="10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XRD confirms crystal structure and high quality – (004) FWHM of 0.14</a:t>
            </a:r>
            <a:r>
              <a:rPr lang="en-US" baseline="30000" dirty="0" smtClean="0"/>
              <a:t>O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000" i="1" dirty="0" smtClean="0"/>
              <a:t>(001)</a:t>
            </a:r>
            <a:r>
              <a:rPr lang="en-US" sz="2000" i="1" baseline="-25000" dirty="0" err="1" smtClean="0"/>
              <a:t>CdO</a:t>
            </a:r>
            <a:r>
              <a:rPr lang="en-US" sz="2000" i="1" dirty="0" smtClean="0"/>
              <a:t>  ⁄⁄ (0112)</a:t>
            </a:r>
            <a:r>
              <a:rPr lang="en-US" sz="2000" i="1" baseline="-25000" dirty="0" smtClean="0"/>
              <a:t>Sapphire</a:t>
            </a:r>
          </a:p>
          <a:p>
            <a:pPr marL="285750" indent="-285750">
              <a:buFont typeface="Arial"/>
              <a:buChar char="•"/>
            </a:pPr>
            <a:endParaRPr lang="en-US" sz="2000" i="1" baseline="-25000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LEED</a:t>
            </a:r>
            <a:r>
              <a:rPr lang="en-US" i="1" dirty="0" smtClean="0"/>
              <a:t> </a:t>
            </a:r>
            <a:r>
              <a:rPr lang="en-US" dirty="0" smtClean="0"/>
              <a:t>shows sharp (1x1) clean surface after 600</a:t>
            </a:r>
            <a:r>
              <a:rPr lang="en-US" baseline="30000" dirty="0" smtClean="0"/>
              <a:t>O</a:t>
            </a:r>
            <a:r>
              <a:rPr lang="en-US" dirty="0" smtClean="0"/>
              <a:t>C anneal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2000" i="1" dirty="0" smtClean="0"/>
          </a:p>
        </p:txBody>
      </p:sp>
      <p:pic>
        <p:nvPicPr>
          <p:cNvPr id="7" name="Picture 4" descr="C:\Users\James\Documents\PhD Work\CdO\LEED\11420425\DSC00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t="11653" r="24468" b="11057"/>
          <a:stretch/>
        </p:blipFill>
        <p:spPr bwMode="auto">
          <a:xfrm>
            <a:off x="5520920" y="4005064"/>
            <a:ext cx="2592288" cy="249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748" y="1340768"/>
            <a:ext cx="6642100" cy="4297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99792" y="23105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band structure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80526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VBM is away from </a:t>
            </a:r>
            <a:r>
              <a:rPr lang="en-GB" dirty="0" err="1" smtClean="0">
                <a:latin typeface="Palatino"/>
                <a:cs typeface="Palatino"/>
              </a:rPr>
              <a:t>Γ</a:t>
            </a:r>
            <a:r>
              <a:rPr lang="en-GB" dirty="0" smtClean="0">
                <a:latin typeface="Palatino"/>
                <a:cs typeface="Palatino"/>
              </a:rPr>
              <a:t> </a:t>
            </a:r>
            <a:r>
              <a:rPr lang="en-GB" dirty="0" smtClean="0"/>
              <a:t>due </a:t>
            </a:r>
            <a:r>
              <a:rPr lang="en-GB" dirty="0"/>
              <a:t>to p-d repulsion </a:t>
            </a:r>
            <a:r>
              <a:rPr lang="en-GB" dirty="0" smtClean="0"/>
              <a:t>(Cd 4d – O 2p) being </a:t>
            </a:r>
            <a:r>
              <a:rPr lang="en-GB" dirty="0"/>
              <a:t>symmetry </a:t>
            </a:r>
            <a:r>
              <a:rPr lang="en-GB" dirty="0" smtClean="0"/>
              <a:t>forbidden</a:t>
            </a:r>
          </a:p>
          <a:p>
            <a:pPr algn="ctr"/>
            <a:r>
              <a:rPr lang="en-GB" dirty="0" smtClean="0"/>
              <a:t>for </a:t>
            </a:r>
            <a:r>
              <a:rPr lang="en-GB" dirty="0"/>
              <a:t>the </a:t>
            </a:r>
            <a:r>
              <a:rPr lang="en-GB" dirty="0" smtClean="0"/>
              <a:t>rock-salt </a:t>
            </a:r>
            <a:r>
              <a:rPr lang="en-GB" dirty="0"/>
              <a:t>structure. </a:t>
            </a:r>
          </a:p>
        </p:txBody>
      </p:sp>
    </p:spTree>
    <p:extLst>
      <p:ext uri="{BB962C8B-B14F-4D97-AF65-F5344CB8AC3E}">
        <p14:creationId xmlns:p14="http://schemas.microsoft.com/office/powerpoint/2010/main" val="345887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268760"/>
            <a:ext cx="5112568" cy="428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59632" y="5733256"/>
                <a:ext cx="6912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DFT VB-DOS and VB-XPS agree for </a:t>
                </a:r>
                <a:r>
                  <a:rPr lang="en-GB" dirty="0" err="1"/>
                  <a:t>CdO</a:t>
                </a:r>
                <a:r>
                  <a:rPr lang="en-GB" dirty="0"/>
                  <a:t>. </a:t>
                </a:r>
                <a:r>
                  <a:rPr lang="en-GB" dirty="0" smtClean="0"/>
                  <a:t>  DFT </a:t>
                </a:r>
                <a:r>
                  <a:rPr lang="en-GB" dirty="0"/>
                  <a:t>d-levels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i="1" dirty="0" smtClean="0">
                        <a:latin typeface="Cambria Math"/>
                      </a:rPr>
                      <m:t>1 </m:t>
                    </m:r>
                    <m:r>
                      <a:rPr lang="en-GB" i="1" dirty="0" err="1">
                        <a:latin typeface="Cambria Math"/>
                      </a:rPr>
                      <m:t>𝑒𝑉</m:t>
                    </m:r>
                    <m:r>
                      <a:rPr lang="en-GB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/>
                  <a:t>too low.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733256"/>
                <a:ext cx="6912768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794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0" y="6195922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i="1" dirty="0">
                <a:solidFill>
                  <a:srgbClr val="800000"/>
                </a:solidFill>
              </a:rPr>
              <a:t>P. D. C. King, T. D. </a:t>
            </a:r>
            <a:r>
              <a:rPr lang="da-DK" sz="1400" i="1" dirty="0" err="1" smtClean="0">
                <a:solidFill>
                  <a:srgbClr val="800000"/>
                </a:solidFill>
              </a:rPr>
              <a:t>Veal</a:t>
            </a:r>
            <a:r>
              <a:rPr lang="da-DK" sz="1400" i="1" dirty="0" smtClean="0">
                <a:solidFill>
                  <a:srgbClr val="800000"/>
                </a:solidFill>
              </a:rPr>
              <a:t>, C.F. McConville  </a:t>
            </a:r>
            <a:r>
              <a:rPr lang="da-DK" sz="1400" i="1" dirty="0">
                <a:solidFill>
                  <a:srgbClr val="800000"/>
                </a:solidFill>
              </a:rPr>
              <a:t>et al</a:t>
            </a:r>
            <a:r>
              <a:rPr lang="da-DK" sz="1400" i="1" dirty="0" smtClean="0">
                <a:solidFill>
                  <a:srgbClr val="800000"/>
                </a:solidFill>
              </a:rPr>
              <a:t>. , </a:t>
            </a:r>
            <a:r>
              <a:rPr lang="da-DK" sz="1400" i="1" dirty="0">
                <a:solidFill>
                  <a:srgbClr val="800000"/>
                </a:solidFill>
              </a:rPr>
              <a:t>Phys. Rev. </a:t>
            </a:r>
            <a:r>
              <a:rPr lang="da-DK" sz="1400" i="1" dirty="0" smtClean="0">
                <a:solidFill>
                  <a:srgbClr val="800000"/>
                </a:solidFill>
              </a:rPr>
              <a:t>B. </a:t>
            </a:r>
            <a:r>
              <a:rPr lang="da-DK" sz="1400" b="1" i="1" dirty="0">
                <a:solidFill>
                  <a:srgbClr val="800000"/>
                </a:solidFill>
              </a:rPr>
              <a:t>79</a:t>
            </a:r>
            <a:r>
              <a:rPr lang="da-DK" sz="1400" i="1" dirty="0">
                <a:solidFill>
                  <a:srgbClr val="800000"/>
                </a:solidFill>
              </a:rPr>
              <a:t>, 205205 (2009</a:t>
            </a:r>
            <a:r>
              <a:rPr lang="da-DK" sz="1400" i="1" dirty="0" smtClean="0">
                <a:solidFill>
                  <a:srgbClr val="800000"/>
                </a:solidFill>
              </a:rPr>
              <a:t>)</a:t>
            </a:r>
            <a:endParaRPr lang="da-DK" sz="1400" i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76272" y="170096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valence band DOS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EPS files for Oxides talk\Converted\acc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9" y="1247552"/>
            <a:ext cx="4229209" cy="53619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73746" y="6106445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800000"/>
                </a:solidFill>
              </a:rPr>
              <a:t>P. D. C. King, T. D. Veal, C.F. </a:t>
            </a:r>
            <a:r>
              <a:rPr lang="en-GB" sz="1400" i="1" dirty="0" smtClean="0">
                <a:solidFill>
                  <a:srgbClr val="800000"/>
                </a:solidFill>
              </a:rPr>
              <a:t>McConville</a:t>
            </a:r>
            <a:r>
              <a:rPr lang="en-GB" sz="1400" i="1" dirty="0">
                <a:solidFill>
                  <a:srgbClr val="800000"/>
                </a:solidFill>
              </a:rPr>
              <a:t>, </a:t>
            </a:r>
            <a:r>
              <a:rPr lang="en-GB" sz="1400" i="1" dirty="0" smtClean="0">
                <a:solidFill>
                  <a:srgbClr val="800000"/>
                </a:solidFill>
              </a:rPr>
              <a:t>et al</a:t>
            </a:r>
            <a:r>
              <a:rPr lang="en-GB" sz="1400" i="1" dirty="0">
                <a:solidFill>
                  <a:srgbClr val="800000"/>
                </a:solidFill>
              </a:rPr>
              <a:t>. Phys. Rev. B </a:t>
            </a:r>
            <a:r>
              <a:rPr lang="en-GB" sz="1400" b="1" i="1" dirty="0">
                <a:solidFill>
                  <a:srgbClr val="800000"/>
                </a:solidFill>
              </a:rPr>
              <a:t>79</a:t>
            </a:r>
            <a:r>
              <a:rPr lang="en-GB" sz="1400" i="1" dirty="0">
                <a:solidFill>
                  <a:srgbClr val="800000"/>
                </a:solidFill>
              </a:rPr>
              <a:t>, </a:t>
            </a:r>
            <a:r>
              <a:rPr lang="en-GB" sz="1400" i="1" dirty="0" smtClean="0">
                <a:solidFill>
                  <a:srgbClr val="800000"/>
                </a:solidFill>
              </a:rPr>
              <a:t>035203 </a:t>
            </a:r>
            <a:r>
              <a:rPr lang="en-GB" sz="1400" i="1" dirty="0">
                <a:solidFill>
                  <a:srgbClr val="800000"/>
                </a:solidFill>
              </a:rPr>
              <a:t>(2009)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7120" y="138728"/>
            <a:ext cx="479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Electron Accumulation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78703" y="1196752"/>
            <a:ext cx="436529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CNL marks the cross-over point for surface states to be </a:t>
            </a:r>
            <a:r>
              <a:rPr lang="en-US" i="1" dirty="0" smtClean="0">
                <a:solidFill>
                  <a:srgbClr val="FF0000"/>
                </a:solidFill>
              </a:rPr>
              <a:t>donor-like </a:t>
            </a:r>
            <a:r>
              <a:rPr lang="en-US" dirty="0" smtClean="0"/>
              <a:t>(below) to </a:t>
            </a:r>
            <a:r>
              <a:rPr lang="en-US" i="1" dirty="0" smtClean="0">
                <a:solidFill>
                  <a:srgbClr val="0000FF"/>
                </a:solidFill>
              </a:rPr>
              <a:t>acceptor-like </a:t>
            </a:r>
            <a:r>
              <a:rPr lang="en-US" dirty="0" smtClean="0"/>
              <a:t>(above) this energy</a:t>
            </a:r>
          </a:p>
          <a:p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200" i="1" dirty="0" smtClean="0"/>
              <a:t>E</a:t>
            </a:r>
            <a:r>
              <a:rPr lang="en-US" sz="2200" i="1" baseline="-25000" dirty="0" smtClean="0"/>
              <a:t>F</a:t>
            </a:r>
            <a:r>
              <a:rPr lang="en-US" dirty="0" smtClean="0"/>
              <a:t> pinned below CNL at surface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36096" y="2636912"/>
            <a:ext cx="26981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Unoccupied donor </a:t>
            </a:r>
            <a:r>
              <a:rPr lang="en-US" dirty="0" err="1" smtClean="0"/>
              <a:t>ViGS</a:t>
            </a:r>
            <a:endParaRPr lang="en-US" dirty="0" smtClean="0"/>
          </a:p>
          <a:p>
            <a:endParaRPr lang="en-US" sz="8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Positive surface charge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3513296"/>
            <a:ext cx="424847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Bands bend downwards at surface</a:t>
            </a:r>
          </a:p>
          <a:p>
            <a:endParaRPr lang="en-US" sz="1000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Space charge balances  surface </a:t>
            </a:r>
            <a:r>
              <a:rPr lang="en-US" dirty="0" smtClean="0"/>
              <a:t>charge</a:t>
            </a:r>
          </a:p>
          <a:p>
            <a:endParaRPr lang="en-US" sz="1200" dirty="0"/>
          </a:p>
          <a:p>
            <a:r>
              <a:rPr lang="en-US" dirty="0"/>
              <a:t>	</a:t>
            </a:r>
            <a:r>
              <a:rPr lang="en-US" sz="2200" i="1" dirty="0" smtClean="0">
                <a:solidFill>
                  <a:srgbClr val="800000"/>
                </a:solidFill>
              </a:rPr>
              <a:t>Surface </a:t>
            </a:r>
            <a:r>
              <a:rPr lang="en-US" sz="2200" i="1" dirty="0">
                <a:solidFill>
                  <a:srgbClr val="800000"/>
                </a:solidFill>
              </a:rPr>
              <a:t>E</a:t>
            </a:r>
            <a:r>
              <a:rPr lang="en-US" sz="2200" i="1" baseline="-25000" dirty="0">
                <a:solidFill>
                  <a:srgbClr val="800000"/>
                </a:solidFill>
              </a:rPr>
              <a:t>F</a:t>
            </a:r>
            <a:r>
              <a:rPr lang="en-US" sz="2200" i="1" dirty="0">
                <a:solidFill>
                  <a:srgbClr val="800000"/>
                </a:solidFill>
              </a:rPr>
              <a:t>  &gt;  Bulk E</a:t>
            </a:r>
            <a:r>
              <a:rPr lang="en-US" sz="2200" i="1" baseline="-25000" dirty="0">
                <a:solidFill>
                  <a:srgbClr val="800000"/>
                </a:solidFill>
              </a:rPr>
              <a:t>F</a:t>
            </a:r>
            <a:r>
              <a:rPr lang="en-US" sz="2200" i="1" dirty="0">
                <a:solidFill>
                  <a:srgbClr val="800000"/>
                </a:solidFill>
              </a:rPr>
              <a:t> </a:t>
            </a:r>
            <a:endParaRPr lang="en-US" sz="2200" dirty="0" smtClean="0"/>
          </a:p>
          <a:p>
            <a:endParaRPr lang="en-US" sz="1200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Electron accumulation results</a:t>
            </a:r>
          </a:p>
          <a:p>
            <a:endParaRPr lang="en-US" sz="1200" dirty="0"/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Consistent with CNL positions from defects and hydrogen</a:t>
            </a:r>
          </a:p>
        </p:txBody>
      </p:sp>
    </p:spTree>
    <p:extLst>
      <p:ext uri="{BB962C8B-B14F-4D97-AF65-F5344CB8AC3E}">
        <p14:creationId xmlns:p14="http://schemas.microsoft.com/office/powerpoint/2010/main" val="12145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EPS files for Oxides talk\Converted\Quant_C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1" y="1382984"/>
            <a:ext cx="7679979" cy="4570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145559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800000"/>
                </a:solidFill>
              </a:rPr>
              <a:t>P.D.C</a:t>
            </a:r>
            <a:r>
              <a:rPr lang="en-GB" sz="1400" i="1" dirty="0">
                <a:solidFill>
                  <a:srgbClr val="800000"/>
                </a:solidFill>
              </a:rPr>
              <a:t>. King, </a:t>
            </a:r>
            <a:r>
              <a:rPr lang="en-GB" sz="1400" i="1" dirty="0" smtClean="0">
                <a:solidFill>
                  <a:srgbClr val="800000"/>
                </a:solidFill>
              </a:rPr>
              <a:t>T.D</a:t>
            </a:r>
            <a:r>
              <a:rPr lang="en-GB" sz="1400" i="1" dirty="0">
                <a:solidFill>
                  <a:srgbClr val="800000"/>
                </a:solidFill>
              </a:rPr>
              <a:t>. Veal, </a:t>
            </a:r>
            <a:r>
              <a:rPr lang="en-GB" sz="1400" i="1" dirty="0" smtClean="0">
                <a:solidFill>
                  <a:srgbClr val="800000"/>
                </a:solidFill>
              </a:rPr>
              <a:t>C.F</a:t>
            </a:r>
            <a:r>
              <a:rPr lang="en-GB" sz="1400" i="1" dirty="0">
                <a:solidFill>
                  <a:srgbClr val="800000"/>
                </a:solidFill>
              </a:rPr>
              <a:t>. McConville </a:t>
            </a:r>
            <a:r>
              <a:rPr lang="en-GB" sz="1400" i="1" dirty="0" smtClean="0">
                <a:solidFill>
                  <a:srgbClr val="800000"/>
                </a:solidFill>
              </a:rPr>
              <a:t>et al</a:t>
            </a:r>
            <a:r>
              <a:rPr lang="en-GB" sz="1400" i="1" dirty="0">
                <a:solidFill>
                  <a:srgbClr val="800000"/>
                </a:solidFill>
              </a:rPr>
              <a:t>., Phys.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104</a:t>
            </a:r>
            <a:r>
              <a:rPr lang="en-GB" sz="1400" i="1" dirty="0">
                <a:solidFill>
                  <a:srgbClr val="800000"/>
                </a:solidFill>
              </a:rPr>
              <a:t>, 256803 (2010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2014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Quantized 2D Electron Gas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2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3568" y="1288192"/>
            <a:ext cx="4845665" cy="4241961"/>
            <a:chOff x="976313" y="993149"/>
            <a:chExt cx="4613461" cy="391685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313" y="993149"/>
              <a:ext cx="4613461" cy="3916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508104" y="1158989"/>
              <a:ext cx="81670" cy="31653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887576" y="1644634"/>
            <a:ext cx="288032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VB </a:t>
            </a:r>
            <a:r>
              <a:rPr lang="en-GB" dirty="0"/>
              <a:t>bending </a:t>
            </a:r>
            <a:r>
              <a:rPr lang="en-GB" dirty="0" smtClean="0"/>
              <a:t>comes directly </a:t>
            </a:r>
            <a:r>
              <a:rPr lang="en-GB" dirty="0"/>
              <a:t>from the </a:t>
            </a:r>
            <a:r>
              <a:rPr lang="en-GB" dirty="0" smtClean="0"/>
              <a:t>XPS measurements</a:t>
            </a:r>
            <a:r>
              <a:rPr lang="en-GB" dirty="0"/>
              <a:t>. </a:t>
            </a:r>
            <a:endParaRPr lang="en-GB" dirty="0" smtClean="0"/>
          </a:p>
          <a:p>
            <a:endParaRPr lang="en-GB" sz="8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Assuming </a:t>
            </a:r>
            <a:r>
              <a:rPr lang="en-GB" dirty="0"/>
              <a:t>same </a:t>
            </a:r>
            <a:r>
              <a:rPr lang="en-GB" dirty="0" smtClean="0"/>
              <a:t>band bending </a:t>
            </a:r>
            <a:r>
              <a:rPr lang="en-GB" dirty="0"/>
              <a:t>for the CB </a:t>
            </a:r>
            <a:r>
              <a:rPr lang="en-GB" dirty="0" smtClean="0"/>
              <a:t>gives </a:t>
            </a:r>
            <a:r>
              <a:rPr lang="en-GB" dirty="0"/>
              <a:t>only a single </a:t>
            </a:r>
            <a:r>
              <a:rPr lang="en-GB" dirty="0" smtClean="0"/>
              <a:t>subband </a:t>
            </a:r>
            <a:r>
              <a:rPr lang="en-GB" dirty="0"/>
              <a:t>– well above </a:t>
            </a:r>
            <a:r>
              <a:rPr lang="en-GB" dirty="0" smtClean="0"/>
              <a:t>lower </a:t>
            </a:r>
            <a:r>
              <a:rPr lang="en-GB" dirty="0"/>
              <a:t>of the 2 </a:t>
            </a:r>
            <a:r>
              <a:rPr lang="en-GB" dirty="0" smtClean="0"/>
              <a:t>observed in </a:t>
            </a:r>
            <a:r>
              <a:rPr lang="en-GB" dirty="0"/>
              <a:t>ARPES </a:t>
            </a:r>
            <a:endParaRPr lang="en-GB" dirty="0" smtClean="0"/>
          </a:p>
          <a:p>
            <a:pPr marL="285750" indent="-285750"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Stronger </a:t>
            </a:r>
            <a:r>
              <a:rPr lang="en-GB" dirty="0"/>
              <a:t>band bending </a:t>
            </a:r>
            <a:r>
              <a:rPr lang="en-GB" dirty="0" smtClean="0"/>
              <a:t>of </a:t>
            </a:r>
            <a:r>
              <a:rPr lang="en-GB" dirty="0"/>
              <a:t>CB than VB indicates </a:t>
            </a:r>
            <a:r>
              <a:rPr lang="en-GB" dirty="0" smtClean="0"/>
              <a:t>a </a:t>
            </a:r>
            <a:r>
              <a:rPr lang="en-GB" dirty="0"/>
              <a:t>deeper potential well </a:t>
            </a:r>
            <a:r>
              <a:rPr lang="en-GB" dirty="0" smtClean="0"/>
              <a:t>at </a:t>
            </a:r>
            <a:r>
              <a:rPr lang="en-GB" dirty="0"/>
              <a:t>the surface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309320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800000"/>
                </a:solidFill>
              </a:rPr>
              <a:t>P. D. C. King, T. D. Veal, C. F. </a:t>
            </a:r>
            <a:r>
              <a:rPr lang="en-GB" sz="1400" i="1" dirty="0" smtClean="0">
                <a:solidFill>
                  <a:srgbClr val="800000"/>
                </a:solidFill>
              </a:rPr>
              <a:t>McConville et al</a:t>
            </a:r>
            <a:r>
              <a:rPr lang="en-GB" sz="1400" i="1" dirty="0">
                <a:solidFill>
                  <a:srgbClr val="800000"/>
                </a:solidFill>
              </a:rPr>
              <a:t>., Phys. Rev. </a:t>
            </a:r>
            <a:r>
              <a:rPr lang="en-GB" sz="1400" i="1" dirty="0" err="1">
                <a:solidFill>
                  <a:srgbClr val="800000"/>
                </a:solidFill>
              </a:rPr>
              <a:t>Lett</a:t>
            </a:r>
            <a:r>
              <a:rPr lang="en-GB" sz="1400" i="1" dirty="0">
                <a:solidFill>
                  <a:srgbClr val="800000"/>
                </a:solidFill>
              </a:rPr>
              <a:t>. </a:t>
            </a:r>
            <a:r>
              <a:rPr lang="en-GB" sz="1400" b="1" i="1" dirty="0">
                <a:solidFill>
                  <a:srgbClr val="800000"/>
                </a:solidFill>
              </a:rPr>
              <a:t>104</a:t>
            </a:r>
            <a:r>
              <a:rPr lang="en-GB" sz="1400" i="1" dirty="0">
                <a:solidFill>
                  <a:srgbClr val="800000"/>
                </a:solidFill>
              </a:rPr>
              <a:t>, 256803 (2010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3051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 smtClean="0">
                <a:solidFill>
                  <a:srgbClr val="800000"/>
                </a:solidFill>
              </a:rPr>
              <a:t>Band-gap is smaller at the surface than in the bulk</a:t>
            </a:r>
            <a:endParaRPr lang="en-GB" sz="2000" b="1" i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2014" y="0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Quantized 2D Electron Gas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3093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solidFill>
                  <a:srgbClr val="800000"/>
                </a:solidFill>
              </a:rPr>
              <a:t>P. D. C. King, T. D. Veal, C. F. </a:t>
            </a:r>
            <a:r>
              <a:rPr lang="en-GB" sz="1400" i="1" dirty="0" smtClean="0">
                <a:solidFill>
                  <a:srgbClr val="800000"/>
                </a:solidFill>
              </a:rPr>
              <a:t>McConville et al</a:t>
            </a:r>
            <a:r>
              <a:rPr lang="en-GB" sz="1400" i="1" dirty="0">
                <a:solidFill>
                  <a:srgbClr val="800000"/>
                </a:solidFill>
              </a:rPr>
              <a:t>., Phys. Rev. </a:t>
            </a:r>
            <a:r>
              <a:rPr lang="en-GB" sz="1400" i="1" dirty="0" smtClean="0">
                <a:solidFill>
                  <a:srgbClr val="800000"/>
                </a:solidFill>
              </a:rPr>
              <a:t>B. </a:t>
            </a:r>
            <a:r>
              <a:rPr lang="en-GB" sz="1400" b="1" i="1" dirty="0" smtClean="0">
                <a:solidFill>
                  <a:srgbClr val="800000"/>
                </a:solidFill>
              </a:rPr>
              <a:t>79</a:t>
            </a:r>
            <a:r>
              <a:rPr lang="en-GB" sz="1400" i="1" dirty="0">
                <a:solidFill>
                  <a:srgbClr val="800000"/>
                </a:solidFill>
              </a:rPr>
              <a:t>, 035203 (2009) </a:t>
            </a:r>
          </a:p>
          <a:p>
            <a:pPr algn="ctr"/>
            <a:endParaRPr lang="en-GB" sz="1400" i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-99392"/>
            <a:ext cx="4424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Effect of varying the Poisson potential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9" name="Effect of Potential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901" y="2132856"/>
            <a:ext cx="8613067" cy="411513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1117039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Solve Poisson’s equation to find the potential – modified Thomas </a:t>
            </a:r>
            <a:r>
              <a:rPr lang="en-GB" smtClean="0"/>
              <a:t>Fermi approx</a:t>
            </a:r>
            <a:r>
              <a:rPr lang="en-GB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Solve the Schrödinger equation in this potential to find the subbands location and dispersion (including CB non-</a:t>
            </a:r>
            <a:r>
              <a:rPr lang="en-GB" dirty="0" err="1" smtClean="0"/>
              <a:t>parabolicity</a:t>
            </a:r>
            <a:r>
              <a:rPr lang="en-GB" dirty="0" smtClean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93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ames\Documents\PhD Work\Chris Slides\Subbands Dosin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2" t="-1533" r="-1298" b="-2145"/>
          <a:stretch/>
        </p:blipFill>
        <p:spPr bwMode="auto">
          <a:xfrm>
            <a:off x="1003852" y="1341783"/>
            <a:ext cx="7096539" cy="48005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2195736" y="-100183"/>
            <a:ext cx="4176464" cy="115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r>
              <a:rPr lang="en-GB" sz="2800" b="1" dirty="0" smtClean="0">
                <a:solidFill>
                  <a:schemeClr val="bg1"/>
                </a:solidFill>
              </a:rPr>
              <a:t>urface band-gap </a:t>
            </a:r>
            <a:r>
              <a:rPr lang="en-GB" sz="2800" b="1" dirty="0">
                <a:solidFill>
                  <a:schemeClr val="bg1"/>
                </a:solidFill>
              </a:rPr>
              <a:t>t</a:t>
            </a:r>
            <a:r>
              <a:rPr lang="en-GB" sz="2800" b="1" dirty="0" smtClean="0">
                <a:solidFill>
                  <a:schemeClr val="bg1"/>
                </a:solidFill>
              </a:rPr>
              <a:t>uning</a:t>
            </a:r>
          </a:p>
          <a:p>
            <a:r>
              <a:rPr lang="en-GB" sz="2800" b="1" dirty="0" err="1" smtClean="0">
                <a:solidFill>
                  <a:schemeClr val="bg1"/>
                </a:solidFill>
              </a:rPr>
              <a:t>Rb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6211669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Rb</a:t>
            </a:r>
            <a:r>
              <a:rPr lang="en-US" dirty="0" smtClean="0"/>
              <a:t> low coverage estimated at 0.4 ML after 4 sec. exposure gives a</a:t>
            </a:r>
          </a:p>
          <a:p>
            <a:pPr algn="ctr"/>
            <a:r>
              <a:rPr lang="en-US" dirty="0" smtClean="0"/>
              <a:t>237 </a:t>
            </a:r>
            <a:r>
              <a:rPr lang="en-US" dirty="0" err="1" smtClean="0"/>
              <a:t>meV</a:t>
            </a:r>
            <a:r>
              <a:rPr lang="en-US" dirty="0" smtClean="0"/>
              <a:t> downward shift in the higher binding energy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8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-100183"/>
            <a:ext cx="4176464" cy="115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S</a:t>
            </a:r>
            <a:r>
              <a:rPr lang="en-GB" sz="2800" b="1" dirty="0" smtClean="0">
                <a:solidFill>
                  <a:schemeClr val="bg1"/>
                </a:solidFill>
              </a:rPr>
              <a:t>urface band-gap </a:t>
            </a:r>
            <a:r>
              <a:rPr lang="en-GB" sz="2800" b="1" dirty="0">
                <a:solidFill>
                  <a:schemeClr val="bg1"/>
                </a:solidFill>
              </a:rPr>
              <a:t>t</a:t>
            </a:r>
            <a:r>
              <a:rPr lang="en-GB" sz="2800" b="1" dirty="0" smtClean="0">
                <a:solidFill>
                  <a:schemeClr val="bg1"/>
                </a:solidFill>
              </a:rPr>
              <a:t>uning</a:t>
            </a:r>
          </a:p>
          <a:p>
            <a:r>
              <a:rPr lang="en-GB" sz="2800" b="1" dirty="0" err="1" smtClean="0">
                <a:solidFill>
                  <a:schemeClr val="bg1"/>
                </a:solidFill>
              </a:rPr>
              <a:t>Rb</a:t>
            </a:r>
            <a:r>
              <a:rPr lang="en-GB" sz="2800" b="1" dirty="0" smtClean="0">
                <a:solidFill>
                  <a:schemeClr val="bg1"/>
                </a:solidFill>
              </a:rPr>
              <a:t>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72059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 err="1" smtClean="0"/>
              <a:t>Rb</a:t>
            </a:r>
            <a:r>
              <a:rPr lang="en-GB" sz="1900" dirty="0" smtClean="0"/>
              <a:t> is added  </a:t>
            </a:r>
            <a:r>
              <a:rPr lang="en-GB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GB" dirty="0" smtClean="0">
                <a:sym typeface="Wingdings"/>
              </a:rPr>
              <a:t>  </a:t>
            </a:r>
            <a:r>
              <a:rPr lang="en-GB" sz="1900" dirty="0" smtClean="0">
                <a:sym typeface="Wingdings"/>
              </a:rPr>
              <a:t>s</a:t>
            </a:r>
            <a:r>
              <a:rPr lang="en-GB" sz="1900" dirty="0" smtClean="0"/>
              <a:t>urface state density increases and surface band gap shrinks</a:t>
            </a:r>
          </a:p>
          <a:p>
            <a:pPr algn="ctr"/>
            <a:endParaRPr lang="en-GB" sz="1200" dirty="0"/>
          </a:p>
          <a:p>
            <a:pPr algn="ctr"/>
            <a:r>
              <a:rPr lang="en-GB" sz="1900" b="1" i="1" dirty="0" smtClean="0">
                <a:solidFill>
                  <a:srgbClr val="800000"/>
                </a:solidFill>
              </a:rPr>
              <a:t>Band-gap shrinks linearly with surface electron density</a:t>
            </a:r>
            <a:endParaRPr lang="en-GB" sz="1900" b="1" i="1" dirty="0">
              <a:solidFill>
                <a:srgbClr val="8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81268"/>
            <a:ext cx="8959450" cy="374441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539552" y="5229200"/>
            <a:ext cx="813690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dirty="0" smtClean="0"/>
              <a:t>(a)  4.05 x 10</a:t>
            </a:r>
            <a:r>
              <a:rPr lang="en-GB" baseline="30000" dirty="0" smtClean="0"/>
              <a:t>13</a:t>
            </a:r>
            <a:r>
              <a:rPr lang="en-GB" dirty="0" smtClean="0"/>
              <a:t> cm</a:t>
            </a:r>
            <a:r>
              <a:rPr lang="en-GB" baseline="30000" dirty="0" smtClean="0"/>
              <a:t>-3</a:t>
            </a:r>
            <a:r>
              <a:rPr lang="en-GB" dirty="0" smtClean="0"/>
              <a:t>  (b)  5.31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cm</a:t>
            </a:r>
            <a:r>
              <a:rPr lang="en-GB" baseline="30000" dirty="0"/>
              <a:t>-</a:t>
            </a:r>
            <a:r>
              <a:rPr lang="en-GB" baseline="30000" dirty="0" smtClean="0"/>
              <a:t>3</a:t>
            </a:r>
            <a:r>
              <a:rPr lang="en-GB" dirty="0" smtClean="0"/>
              <a:t>  (c)  6.36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cm</a:t>
            </a:r>
            <a:r>
              <a:rPr lang="en-GB" baseline="30000" dirty="0"/>
              <a:t>-</a:t>
            </a:r>
            <a:r>
              <a:rPr lang="en-GB" baseline="30000" dirty="0" smtClean="0"/>
              <a:t>3</a:t>
            </a:r>
            <a:r>
              <a:rPr lang="en-GB" dirty="0" smtClean="0"/>
              <a:t> (d)  7.21 </a:t>
            </a:r>
            <a:r>
              <a:rPr lang="en-GB" dirty="0"/>
              <a:t>x 10</a:t>
            </a:r>
            <a:r>
              <a:rPr lang="en-GB" baseline="30000" dirty="0"/>
              <a:t>13</a:t>
            </a:r>
            <a:r>
              <a:rPr lang="en-GB" dirty="0"/>
              <a:t> </a:t>
            </a:r>
            <a:r>
              <a:rPr lang="en-GB" dirty="0" smtClean="0"/>
              <a:t>cm</a:t>
            </a:r>
            <a:r>
              <a:rPr lang="en-GB" baseline="30000" dirty="0" smtClean="0"/>
              <a:t>-3</a:t>
            </a:r>
            <a:endParaRPr lang="en-GB" baseline="30000" dirty="0"/>
          </a:p>
        </p:txBody>
      </p:sp>
    </p:spTree>
    <p:extLst>
      <p:ext uri="{BB962C8B-B14F-4D97-AF65-F5344CB8AC3E}">
        <p14:creationId xmlns:p14="http://schemas.microsoft.com/office/powerpoint/2010/main" val="37737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bands E Sc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9322" y="1340768"/>
            <a:ext cx="5445356" cy="5373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2008" y="-35768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Sub-band photon energy dependence in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85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9690"/>
            <a:ext cx="2192535" cy="257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213360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Growth &amp;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6224" y="1478204"/>
            <a:ext cx="3888432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 err="1"/>
              <a:t>ZnO</a:t>
            </a:r>
            <a:r>
              <a:rPr lang="en-GB" dirty="0"/>
              <a:t> has </a:t>
            </a:r>
            <a:r>
              <a:rPr lang="en-GB" dirty="0" err="1" smtClean="0"/>
              <a:t>wurtzite</a:t>
            </a:r>
            <a:r>
              <a:rPr lang="en-GB" dirty="0" smtClean="0"/>
              <a:t> crystal structure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Hydrothermal and </a:t>
            </a:r>
            <a:r>
              <a:rPr lang="en-GB" dirty="0" smtClean="0"/>
              <a:t>melt-grown bulk </a:t>
            </a:r>
            <a:r>
              <a:rPr lang="en-GB" dirty="0"/>
              <a:t>samples and MBE </a:t>
            </a:r>
            <a:r>
              <a:rPr lang="en-GB" dirty="0" smtClean="0"/>
              <a:t>and MOVPE </a:t>
            </a:r>
            <a:r>
              <a:rPr lang="en-GB" dirty="0"/>
              <a:t>samples have all </a:t>
            </a:r>
            <a:r>
              <a:rPr lang="en-GB" dirty="0" smtClean="0"/>
              <a:t>been studied </a:t>
            </a:r>
            <a:r>
              <a:rPr lang="en-GB" dirty="0"/>
              <a:t>with very similar </a:t>
            </a:r>
            <a:r>
              <a:rPr lang="en-GB" dirty="0" smtClean="0"/>
              <a:t>results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Dependence of surface </a:t>
            </a:r>
            <a:r>
              <a:rPr lang="en-GB" dirty="0" smtClean="0"/>
              <a:t>electronic </a:t>
            </a:r>
            <a:r>
              <a:rPr lang="en-GB" dirty="0"/>
              <a:t>properties on crystal </a:t>
            </a:r>
            <a:r>
              <a:rPr lang="en-GB" dirty="0" smtClean="0"/>
              <a:t>polarity </a:t>
            </a:r>
            <a:r>
              <a:rPr lang="en-GB" dirty="0"/>
              <a:t>investigated</a:t>
            </a:r>
            <a:r>
              <a:rPr lang="en-GB" dirty="0" smtClean="0"/>
              <a:t>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Band gap experimentally established as 3.37 </a:t>
            </a:r>
            <a:r>
              <a:rPr lang="en-GB" dirty="0" err="1"/>
              <a:t>eV</a:t>
            </a:r>
            <a:r>
              <a:rPr lang="en-GB" dirty="0"/>
              <a:t> at </a:t>
            </a:r>
            <a:r>
              <a:rPr lang="en-GB" dirty="0" smtClean="0"/>
              <a:t>RT. 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Hybrid functional DFT </a:t>
            </a:r>
            <a:r>
              <a:rPr lang="en-GB" dirty="0" smtClean="0"/>
              <a:t>under-estimates </a:t>
            </a:r>
            <a:r>
              <a:rPr lang="en-GB" dirty="0"/>
              <a:t>the band gap at 2.8 </a:t>
            </a:r>
            <a:r>
              <a:rPr lang="en-GB" dirty="0" err="1"/>
              <a:t>eV</a:t>
            </a:r>
            <a:r>
              <a:rPr lang="en-GB" dirty="0"/>
              <a:t>. </a:t>
            </a:r>
          </a:p>
        </p:txBody>
      </p:sp>
      <p:pic>
        <p:nvPicPr>
          <p:cNvPr id="7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9" y="4004190"/>
            <a:ext cx="3793335" cy="2545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794" y="17807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r>
              <a:rPr lang="en-GB" sz="2800" b="1" dirty="0" smtClean="0">
                <a:solidFill>
                  <a:schemeClr val="bg1"/>
                </a:solidFill>
              </a:rPr>
              <a:t> Valence Band DOS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F:\EPS files for Oxides talk\Converted\ZnO_VB-D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26" y="1340768"/>
            <a:ext cx="5733582" cy="4900994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DFT VB-DOS and VB-XPS agree for </a:t>
                </a:r>
                <a:r>
                  <a:rPr lang="en-GB" dirty="0" err="1"/>
                  <a:t>ZnO</a:t>
                </a:r>
                <a:r>
                  <a:rPr lang="en-GB" dirty="0"/>
                  <a:t>. DFT d-levels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∼1 </m:t>
                    </m:r>
                    <m:r>
                      <a:rPr lang="en-GB" i="1" dirty="0" err="1">
                        <a:latin typeface="Cambria Math"/>
                      </a:rPr>
                      <m:t>𝑒𝑉</m:t>
                    </m:r>
                  </m:oMath>
                </a14:m>
                <a:r>
                  <a:rPr lang="en-GB" dirty="0"/>
                  <a:t> too low.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2254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33947" y="6336397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i="1" dirty="0">
                <a:solidFill>
                  <a:srgbClr val="C00000"/>
                </a:solidFill>
              </a:rPr>
              <a:t>P. D. C. King, T. D. Veal et al., Phys. Rev. B 79, 205205 (2009</a:t>
            </a:r>
            <a:r>
              <a:rPr lang="da-DK" sz="1400" i="1" dirty="0" smtClean="0">
                <a:solidFill>
                  <a:srgbClr val="C00000"/>
                </a:solidFill>
              </a:rPr>
              <a:t>)</a:t>
            </a:r>
            <a:endParaRPr lang="da-DK" sz="1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8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1336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VB of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0148" y="5661248"/>
            <a:ext cx="750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 &amp; S.M. Durbin, Appl. Phys. </a:t>
            </a:r>
            <a:r>
              <a:rPr lang="en-GB" sz="1400" i="1" dirty="0" err="1">
                <a:solidFill>
                  <a:srgbClr val="C00000"/>
                </a:solidFill>
              </a:rPr>
              <a:t>Lett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b="1" i="1" dirty="0">
                <a:solidFill>
                  <a:srgbClr val="C00000"/>
                </a:solidFill>
              </a:rPr>
              <a:t>92</a:t>
            </a:r>
            <a:r>
              <a:rPr lang="en-GB" sz="1400" i="1" dirty="0">
                <a:solidFill>
                  <a:srgbClr val="C00000"/>
                </a:solidFill>
              </a:rPr>
              <a:t>, 122110 (2008) </a:t>
            </a:r>
            <a:endParaRPr lang="en-GB" sz="1400" i="1" dirty="0" smtClean="0">
              <a:solidFill>
                <a:srgbClr val="C00000"/>
              </a:solidFill>
            </a:endParaRPr>
          </a:p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</a:t>
            </a:r>
            <a:r>
              <a:rPr lang="en-GB" sz="1400" b="1" i="1" dirty="0">
                <a:solidFill>
                  <a:srgbClr val="C00000"/>
                </a:solidFill>
              </a:rPr>
              <a:t>81</a:t>
            </a:r>
            <a:r>
              <a:rPr lang="en-GB" sz="1400" i="1" dirty="0">
                <a:solidFill>
                  <a:srgbClr val="C00000"/>
                </a:solidFill>
              </a:rPr>
              <a:t>, 075211 (2010)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564384" cy="426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86164" y="1196752"/>
            <a:ext cx="39959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hydrothermally-grown</a:t>
            </a:r>
          </a:p>
          <a:p>
            <a:r>
              <a:rPr lang="en-US" sz="2000" dirty="0" err="1" smtClean="0"/>
              <a:t>ZnO</a:t>
            </a:r>
            <a:r>
              <a:rPr lang="en-US" sz="2000" dirty="0" smtClean="0"/>
              <a:t> samples</a:t>
            </a:r>
          </a:p>
          <a:p>
            <a:endParaRPr lang="en-US" sz="1400" dirty="0"/>
          </a:p>
          <a:p>
            <a:r>
              <a:rPr lang="en-US" sz="2000" dirty="0" smtClean="0"/>
              <a:t>Bulk doping level </a:t>
            </a:r>
            <a:r>
              <a:rPr lang="en-US" sz="2000" i="1" dirty="0"/>
              <a:t>n = 3 x 10</a:t>
            </a:r>
            <a:r>
              <a:rPr lang="en-US" sz="2000" i="1" baseline="30000" dirty="0"/>
              <a:t>14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r>
              <a:rPr lang="en-US" sz="2000" dirty="0" smtClean="0"/>
              <a:t>(possibly due to Li impurity compensation)</a:t>
            </a:r>
          </a:p>
          <a:p>
            <a:endParaRPr lang="en-US" sz="1400" dirty="0"/>
          </a:p>
          <a:p>
            <a:r>
              <a:rPr lang="en-US" sz="2000" dirty="0" smtClean="0"/>
              <a:t>Surface Fermi level (</a:t>
            </a:r>
            <a:r>
              <a:rPr lang="en-US" sz="2000" i="1" dirty="0" smtClean="0"/>
              <a:t>E</a:t>
            </a:r>
            <a:r>
              <a:rPr lang="en-US" sz="2000" i="1" baseline="-25000" dirty="0" smtClean="0"/>
              <a:t>Fs</a:t>
            </a:r>
            <a:r>
              <a:rPr lang="en-US" sz="2000" dirty="0" smtClean="0"/>
              <a:t>) is at: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:- 3.69 </a:t>
            </a:r>
            <a:r>
              <a:rPr lang="en-US" sz="2000" dirty="0" err="1" smtClean="0"/>
              <a:t>eV</a:t>
            </a:r>
            <a:r>
              <a:rPr lang="en-US" sz="2000" dirty="0" smtClean="0"/>
              <a:t> for Zn-polarity</a:t>
            </a:r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3.60 </a:t>
            </a:r>
            <a:r>
              <a:rPr lang="en-US" sz="2000" dirty="0" err="1"/>
              <a:t>eV</a:t>
            </a:r>
            <a:r>
              <a:rPr lang="en-US" sz="2000" dirty="0"/>
              <a:t> for </a:t>
            </a:r>
            <a:r>
              <a:rPr lang="en-US" sz="2000" dirty="0" smtClean="0"/>
              <a:t>m-plane</a:t>
            </a:r>
            <a:endParaRPr lang="en-US" sz="2000" dirty="0"/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3.50 </a:t>
            </a:r>
            <a:r>
              <a:rPr lang="en-US" sz="2000" dirty="0" err="1"/>
              <a:t>eV</a:t>
            </a:r>
            <a:r>
              <a:rPr lang="en-US" sz="2000" dirty="0"/>
              <a:t> for O</a:t>
            </a:r>
            <a:r>
              <a:rPr lang="en-US" sz="2000" dirty="0" smtClean="0"/>
              <a:t>-polarity</a:t>
            </a:r>
          </a:p>
          <a:p>
            <a:endParaRPr lang="en-US" sz="1400" dirty="0"/>
          </a:p>
          <a:p>
            <a:r>
              <a:rPr lang="en-US" sz="2000" dirty="0" smtClean="0"/>
              <a:t>Similar, only 0.2 </a:t>
            </a:r>
            <a:r>
              <a:rPr lang="en-US" sz="2000" dirty="0" err="1" smtClean="0"/>
              <a:t>eV</a:t>
            </a:r>
            <a:r>
              <a:rPr lang="en-US" sz="2000" dirty="0" smtClean="0"/>
              <a:t> difference in barrier height with sample face for optimized </a:t>
            </a:r>
            <a:r>
              <a:rPr lang="en-US" sz="2000" dirty="0" err="1" smtClean="0"/>
              <a:t>Schottky</a:t>
            </a:r>
            <a:r>
              <a:rPr lang="en-US" sz="2000" dirty="0" smtClean="0"/>
              <a:t> diodes.</a:t>
            </a:r>
            <a:endParaRPr lang="en-US" sz="20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90017" y="1124744"/>
            <a:ext cx="3609975" cy="5095875"/>
            <a:chOff x="755576" y="1196752"/>
            <a:chExt cx="3609975" cy="5095875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196752"/>
              <a:ext cx="3609975" cy="5095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39952" y="1556792"/>
              <a:ext cx="225599" cy="3672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75655" y="6325387"/>
            <a:ext cx="6736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81, 075211 (2010)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2614" y="1016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Poisson solution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268760"/>
            <a:ext cx="3888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Charge profile for the m-plane 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sample.</a:t>
            </a:r>
          </a:p>
          <a:p>
            <a:r>
              <a:rPr lang="en-US" sz="2000" dirty="0" smtClean="0"/>
              <a:t>Surface </a:t>
            </a:r>
            <a:r>
              <a:rPr lang="en-US" sz="2200" i="1" dirty="0" smtClean="0"/>
              <a:t>E</a:t>
            </a:r>
            <a:r>
              <a:rPr lang="en-US" sz="2200" i="1" baseline="-25000" dirty="0" smtClean="0"/>
              <a:t>F</a:t>
            </a:r>
            <a:r>
              <a:rPr lang="en-US" sz="2000" dirty="0" smtClean="0"/>
              <a:t> = 3.60 </a:t>
            </a:r>
            <a:r>
              <a:rPr lang="en-US" sz="2000" dirty="0" err="1" smtClean="0"/>
              <a:t>eV</a:t>
            </a:r>
            <a:endParaRPr lang="en-US" sz="2000" dirty="0" smtClean="0"/>
          </a:p>
          <a:p>
            <a:r>
              <a:rPr lang="en-US" sz="2000" dirty="0" smtClean="0"/>
              <a:t>Electron accumulation and 0.46 </a:t>
            </a:r>
            <a:r>
              <a:rPr lang="en-US" sz="2000" dirty="0" err="1" smtClean="0"/>
              <a:t>eV</a:t>
            </a:r>
            <a:r>
              <a:rPr lang="en-US" sz="2000" dirty="0" smtClean="0"/>
              <a:t> downward band-bending observed.</a:t>
            </a:r>
          </a:p>
          <a:p>
            <a:endParaRPr lang="en-US" sz="1000" dirty="0"/>
          </a:p>
          <a:p>
            <a:r>
              <a:rPr lang="en-US" sz="2000" dirty="0" smtClean="0"/>
              <a:t>:- Bulk </a:t>
            </a:r>
            <a:r>
              <a:rPr lang="en-US" sz="2000" i="1" dirty="0" smtClean="0"/>
              <a:t>cc</a:t>
            </a:r>
            <a:r>
              <a:rPr lang="en-US" sz="2000" dirty="0" smtClean="0"/>
              <a:t>. is  </a:t>
            </a:r>
            <a:r>
              <a:rPr lang="en-US" sz="2000" i="1" dirty="0" smtClean="0"/>
              <a:t>n = 3 x 10</a:t>
            </a:r>
            <a:r>
              <a:rPr lang="en-US" sz="2000" i="1" baseline="30000" dirty="0" smtClean="0"/>
              <a:t>14</a:t>
            </a:r>
            <a:r>
              <a:rPr lang="en-US" sz="2000" i="1" dirty="0" smtClean="0"/>
              <a:t> cm</a:t>
            </a:r>
            <a:r>
              <a:rPr lang="en-US" sz="2000" i="1" baseline="30000" dirty="0" smtClean="0"/>
              <a:t>-3</a:t>
            </a:r>
          </a:p>
          <a:p>
            <a:r>
              <a:rPr lang="en-US" sz="2000" dirty="0" smtClean="0"/>
              <a:t>:- Surface sheet density is</a:t>
            </a:r>
          </a:p>
          <a:p>
            <a:r>
              <a:rPr lang="en-US" sz="2000" i="1" dirty="0" smtClean="0"/>
              <a:t>n </a:t>
            </a:r>
            <a:r>
              <a:rPr lang="en-US" sz="2000" i="1" dirty="0"/>
              <a:t>= 3.5 x 10</a:t>
            </a:r>
            <a:r>
              <a:rPr lang="en-US" sz="2000" i="1" baseline="30000" dirty="0"/>
              <a:t>12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endParaRPr lang="en-US" sz="1600" dirty="0" smtClean="0"/>
          </a:p>
          <a:p>
            <a:r>
              <a:rPr lang="en-US" sz="2000" dirty="0" smtClean="0"/>
              <a:t>All surface s exhibit electron accumulation: small </a:t>
            </a:r>
            <a:r>
              <a:rPr lang="en-US" sz="2000" dirty="0"/>
              <a:t>differences </a:t>
            </a:r>
            <a:r>
              <a:rPr lang="en-US" sz="2000" dirty="0" smtClean="0"/>
              <a:t> due to differences in energy distribution of surface states and/or different charge transfer due to contaminants.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56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EPS files for Oxides talk\Converted\CdO_band_st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41" y="1494076"/>
            <a:ext cx="3544435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EPS files for Oxides talk\Converted\In2O3_band_s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03" y="4232135"/>
            <a:ext cx="3540761" cy="2293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4076"/>
            <a:ext cx="3540762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5262" y="1142758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CdO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259577" y="3861048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</a:t>
            </a:r>
            <a:r>
              <a:rPr lang="en-GB" baseline="-25000" dirty="0" smtClean="0"/>
              <a:t>2</a:t>
            </a:r>
            <a:r>
              <a:rPr lang="en-GB" dirty="0" smtClean="0"/>
              <a:t>O</a:t>
            </a:r>
            <a:r>
              <a:rPr lang="en-GB" baseline="-25000" dirty="0" smtClean="0"/>
              <a:t>3</a:t>
            </a:r>
            <a:endParaRPr lang="en-GB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483323" y="112474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ZnO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4716016" y="4221088"/>
            <a:ext cx="39604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Large size and electronegativity </a:t>
            </a:r>
            <a:r>
              <a:rPr lang="en-GB" dirty="0" smtClean="0"/>
              <a:t>mismatch </a:t>
            </a:r>
            <a:r>
              <a:rPr lang="en-GB" dirty="0"/>
              <a:t>→ low </a:t>
            </a:r>
            <a:r>
              <a:rPr lang="el-GR" dirty="0">
                <a:latin typeface="Palatino"/>
                <a:cs typeface="Palatino"/>
              </a:rPr>
              <a:t>Γ</a:t>
            </a:r>
            <a:r>
              <a:rPr lang="el-GR" dirty="0"/>
              <a:t>-</a:t>
            </a:r>
            <a:r>
              <a:rPr lang="en-GB" dirty="0"/>
              <a:t>point CBM </a:t>
            </a:r>
            <a:endParaRPr lang="en-GB" dirty="0" smtClean="0"/>
          </a:p>
          <a:p>
            <a:endParaRPr lang="en-GB" sz="800" dirty="0"/>
          </a:p>
          <a:p>
            <a:pPr lvl="1"/>
            <a:r>
              <a:rPr lang="en-GB" sz="1400" i="1" dirty="0" err="1">
                <a:solidFill>
                  <a:srgbClr val="800000"/>
                </a:solidFill>
              </a:rPr>
              <a:t>CdO</a:t>
            </a:r>
            <a:r>
              <a:rPr lang="en-GB" sz="1400" i="1" dirty="0">
                <a:solidFill>
                  <a:srgbClr val="800000"/>
                </a:solidFill>
              </a:rPr>
              <a:t> &amp; </a:t>
            </a:r>
            <a:r>
              <a:rPr lang="en-GB" sz="1400" i="1" dirty="0" err="1">
                <a:solidFill>
                  <a:srgbClr val="800000"/>
                </a:solidFill>
              </a:rPr>
              <a:t>ZnO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A. </a:t>
            </a:r>
            <a:r>
              <a:rPr lang="en-GB" sz="1400" i="1" dirty="0" err="1">
                <a:solidFill>
                  <a:srgbClr val="800000"/>
                </a:solidFill>
              </a:rPr>
              <a:t>Schleife</a:t>
            </a:r>
            <a:r>
              <a:rPr lang="en-GB" sz="1400" i="1" dirty="0">
                <a:solidFill>
                  <a:srgbClr val="800000"/>
                </a:solidFill>
              </a:rPr>
              <a:t> et al. Phys. Rev. B </a:t>
            </a:r>
            <a:r>
              <a:rPr lang="en-GB" sz="1400" b="1" i="1" dirty="0">
                <a:solidFill>
                  <a:srgbClr val="800000"/>
                </a:solidFill>
              </a:rPr>
              <a:t>73</a:t>
            </a:r>
            <a:r>
              <a:rPr lang="en-GB" sz="1400" i="1" dirty="0">
                <a:solidFill>
                  <a:srgbClr val="800000"/>
                </a:solidFill>
              </a:rPr>
              <a:t>, 245212 (2006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  <a:endParaRPr lang="en-GB" sz="1400" i="1" dirty="0">
              <a:solidFill>
                <a:srgbClr val="800000"/>
              </a:solidFill>
            </a:endParaRPr>
          </a:p>
          <a:p>
            <a:pPr lvl="1"/>
            <a:r>
              <a:rPr lang="en-GB" sz="1400" i="1" dirty="0">
                <a:solidFill>
                  <a:srgbClr val="800000"/>
                </a:solidFill>
              </a:rPr>
              <a:t>In</a:t>
            </a:r>
            <a:r>
              <a:rPr lang="en-GB" sz="1400" i="1" baseline="-25000" dirty="0">
                <a:solidFill>
                  <a:srgbClr val="800000"/>
                </a:solidFill>
              </a:rPr>
              <a:t>2</a:t>
            </a:r>
            <a:r>
              <a:rPr lang="en-GB" sz="1400" i="1" dirty="0">
                <a:solidFill>
                  <a:srgbClr val="800000"/>
                </a:solidFill>
              </a:rPr>
              <a:t>O</a:t>
            </a:r>
            <a:r>
              <a:rPr lang="en-GB" sz="1400" i="1" baseline="-25000" dirty="0">
                <a:solidFill>
                  <a:srgbClr val="800000"/>
                </a:solidFill>
              </a:rPr>
              <a:t>3</a:t>
            </a:r>
            <a:r>
              <a:rPr lang="en-GB" sz="1400" i="1" dirty="0">
                <a:solidFill>
                  <a:srgbClr val="800000"/>
                </a:solidFill>
              </a:rPr>
              <a:t> DFT </a:t>
            </a:r>
            <a:r>
              <a:rPr lang="en-GB" sz="1400" i="1" dirty="0" err="1">
                <a:solidFill>
                  <a:srgbClr val="800000"/>
                </a:solidFill>
              </a:rPr>
              <a:t>calcs</a:t>
            </a:r>
            <a:r>
              <a:rPr lang="en-GB" sz="1400" i="1" dirty="0">
                <a:solidFill>
                  <a:srgbClr val="800000"/>
                </a:solidFill>
              </a:rPr>
              <a:t>: F. Fuchs &amp; F. </a:t>
            </a:r>
            <a:r>
              <a:rPr lang="en-GB" sz="1400" i="1" dirty="0" err="1">
                <a:solidFill>
                  <a:srgbClr val="800000"/>
                </a:solidFill>
              </a:rPr>
              <a:t>Bechstedt</a:t>
            </a:r>
            <a:r>
              <a:rPr lang="en-GB" sz="1400" i="1" dirty="0">
                <a:solidFill>
                  <a:srgbClr val="800000"/>
                </a:solidFill>
              </a:rPr>
              <a:t>, Phys. Rev. B </a:t>
            </a:r>
            <a:r>
              <a:rPr lang="en-GB" sz="1400" b="1" i="1" dirty="0">
                <a:solidFill>
                  <a:srgbClr val="800000"/>
                </a:solidFill>
              </a:rPr>
              <a:t>77</a:t>
            </a:r>
            <a:r>
              <a:rPr lang="en-GB" sz="1400" i="1" dirty="0">
                <a:solidFill>
                  <a:srgbClr val="800000"/>
                </a:solidFill>
              </a:rPr>
              <a:t>, 155107 (2008</a:t>
            </a:r>
            <a:r>
              <a:rPr lang="en-GB" sz="1400" i="1" dirty="0" smtClean="0">
                <a:solidFill>
                  <a:srgbClr val="800000"/>
                </a:solidFill>
              </a:rPr>
              <a:t>)</a:t>
            </a:r>
          </a:p>
          <a:p>
            <a:pPr lvl="1"/>
            <a:endParaRPr lang="en-GB" sz="1400" i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CBM lies below the </a:t>
            </a:r>
            <a:r>
              <a:rPr lang="en-GB" dirty="0" smtClean="0"/>
              <a:t>‘CNL’ and gives </a:t>
            </a:r>
            <a:r>
              <a:rPr lang="en-GB" smtClean="0"/>
              <a:t>electron accumulation.</a:t>
            </a:r>
            <a:endParaRPr lang="en-GB" dirty="0"/>
          </a:p>
          <a:p>
            <a:endParaRPr lang="en-GB" sz="14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116632"/>
            <a:ext cx="506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Comparison of band structures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2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EPS files for Oxides talk\Converted\lineup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9168"/>
            <a:ext cx="6048672" cy="4066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15616" y="5462627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CNL always lies above CBM in SCAMS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Dominates electronic properties (i.e. position relative to band edges)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Unifying energy level for native defects, hydrogen and surface states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Powerful predictive tool for other materials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116632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Experimental Band line-ups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2120" y="1309835"/>
            <a:ext cx="73542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Fundamental properties of metal oxide semiconductors ­ In</a:t>
            </a:r>
            <a:r>
              <a:rPr lang="en-GB" sz="2000" baseline="-25000" dirty="0"/>
              <a:t>2</a:t>
            </a:r>
            <a:r>
              <a:rPr lang="en-GB" sz="2000" dirty="0"/>
              <a:t>O</a:t>
            </a:r>
            <a:r>
              <a:rPr lang="en-GB" sz="2000" baseline="-25000" dirty="0"/>
              <a:t>3</a:t>
            </a:r>
            <a:r>
              <a:rPr lang="en-GB" sz="2000" dirty="0"/>
              <a:t> </a:t>
            </a:r>
            <a:r>
              <a:rPr lang="en-GB" sz="2000" dirty="0" err="1" smtClean="0"/>
              <a:t>CdO</a:t>
            </a:r>
            <a:r>
              <a:rPr lang="en-GB" sz="2000" dirty="0" smtClean="0"/>
              <a:t> </a:t>
            </a:r>
            <a:r>
              <a:rPr lang="en-GB" sz="2000" dirty="0"/>
              <a:t>­ are being (re)­discovered in the light of higher </a:t>
            </a:r>
            <a:r>
              <a:rPr lang="en-GB" sz="2000" dirty="0" smtClean="0"/>
              <a:t>quality </a:t>
            </a:r>
            <a:r>
              <a:rPr lang="en-GB" sz="2000" dirty="0"/>
              <a:t>epitaxial materials. </a:t>
            </a:r>
            <a:endParaRPr lang="en-GB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L</a:t>
            </a:r>
            <a:r>
              <a:rPr lang="en-GB" sz="2000" dirty="0" smtClean="0"/>
              <a:t>ow </a:t>
            </a:r>
            <a:r>
              <a:rPr lang="en-GB" sz="2000" dirty="0">
                <a:latin typeface="Palatino"/>
                <a:cs typeface="Palatino"/>
              </a:rPr>
              <a:t>Γ</a:t>
            </a:r>
            <a:r>
              <a:rPr lang="en-GB" sz="2000" dirty="0"/>
              <a:t>-point CBM in all HMC’s is responsible for defects, impurities, hydrogen and surface states all acting as donors.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Surface </a:t>
            </a:r>
            <a:r>
              <a:rPr lang="en-GB" sz="2000" dirty="0"/>
              <a:t>electron accumulation is a common property of </a:t>
            </a:r>
            <a:r>
              <a:rPr lang="en-GB" sz="2000" dirty="0" smtClean="0"/>
              <a:t>In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O</a:t>
            </a:r>
            <a:r>
              <a:rPr lang="en-GB" sz="2000" baseline="-25000" dirty="0" smtClean="0"/>
              <a:t>3</a:t>
            </a:r>
            <a:r>
              <a:rPr lang="en-GB" sz="2000" dirty="0"/>
              <a:t> </a:t>
            </a:r>
            <a:r>
              <a:rPr lang="en-GB" sz="2000" dirty="0" smtClean="0"/>
              <a:t>and </a:t>
            </a:r>
            <a:r>
              <a:rPr lang="en-GB" sz="2000" dirty="0" err="1" smtClean="0"/>
              <a:t>CdO</a:t>
            </a:r>
            <a:r>
              <a:rPr lang="en-GB" sz="2000" dirty="0" smtClean="0"/>
              <a:t> - and </a:t>
            </a:r>
            <a:r>
              <a:rPr lang="en-GB" sz="2000" dirty="0"/>
              <a:t>other HMC's such as </a:t>
            </a:r>
            <a:r>
              <a:rPr lang="en-GB" sz="2000" dirty="0" err="1" smtClean="0"/>
              <a:t>ZnO</a:t>
            </a:r>
            <a:r>
              <a:rPr lang="en-GB" sz="2000" dirty="0" smtClean="0"/>
              <a:t>, </a:t>
            </a:r>
            <a:r>
              <a:rPr lang="en-GB" sz="2000" dirty="0" err="1" smtClean="0"/>
              <a:t>InAs</a:t>
            </a:r>
            <a:r>
              <a:rPr lang="en-GB" sz="2000" dirty="0" smtClean="0"/>
              <a:t> &amp; </a:t>
            </a:r>
            <a:r>
              <a:rPr lang="en-GB" sz="2000" dirty="0" err="1" smtClean="0"/>
              <a:t>InN</a:t>
            </a:r>
            <a:r>
              <a:rPr lang="en-GB" sz="2000" dirty="0"/>
              <a:t>.</a:t>
            </a:r>
            <a:endParaRPr lang="en-GB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Electrons trapped </a:t>
            </a:r>
            <a:r>
              <a:rPr lang="en-GB" sz="2000" dirty="0"/>
              <a:t>by surface potential results in quantized sub­band states</a:t>
            </a:r>
            <a:r>
              <a:rPr lang="en-GB" sz="2000" dirty="0" smtClean="0"/>
              <a:t>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Q</a:t>
            </a:r>
            <a:r>
              <a:rPr lang="en-GB" sz="2000" dirty="0" smtClean="0"/>
              <a:t>uantized energy states can be tuned by modifying the surface (e.g. with alkali-metals).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 smtClean="0"/>
              <a:t>Enormous </a:t>
            </a:r>
            <a:r>
              <a:rPr lang="en-GB" sz="2000" dirty="0"/>
              <a:t>potential for epitaxial oxides in transparent electronics.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Development of p-type doping of oxides or inherently p-type oxides </a:t>
            </a:r>
            <a:r>
              <a:rPr lang="en-GB" sz="2000" dirty="0" smtClean="0"/>
              <a:t>(</a:t>
            </a:r>
            <a:r>
              <a:rPr lang="en-GB" sz="2000" dirty="0"/>
              <a:t>Cu</a:t>
            </a:r>
            <a:r>
              <a:rPr lang="en-GB" sz="2000" baseline="-25000" dirty="0"/>
              <a:t>2</a:t>
            </a:r>
            <a:r>
              <a:rPr lang="en-GB" sz="2000" dirty="0"/>
              <a:t>O, </a:t>
            </a:r>
            <a:r>
              <a:rPr lang="en-GB" sz="2000" dirty="0" err="1"/>
              <a:t>NiO</a:t>
            </a:r>
            <a:r>
              <a:rPr lang="en-GB" sz="2000" dirty="0"/>
              <a:t>, SrCuO</a:t>
            </a:r>
            <a:r>
              <a:rPr lang="en-GB" sz="2000" baseline="-25000" dirty="0"/>
              <a:t>2</a:t>
            </a:r>
            <a:r>
              <a:rPr lang="en-GB" sz="2000" dirty="0"/>
              <a:t> etc.) is now </a:t>
            </a:r>
            <a:r>
              <a:rPr lang="en-GB" sz="2000" dirty="0" smtClean="0"/>
              <a:t>required for devices. 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GB" sz="2000" dirty="0"/>
              <a:t>Thanks to EPSRC, ERDF &amp; AWM Science City for </a:t>
            </a:r>
            <a:r>
              <a:rPr lang="en-GB" sz="2000" dirty="0" smtClean="0"/>
              <a:t>funding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432386" y="18952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Summary &amp; Conclusions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49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212264"/>
            <a:ext cx="8229600" cy="49685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P.D.C. King, J.J. Mudd, T.D. Veal, P</a:t>
            </a:r>
            <a:r>
              <a:rPr lang="en-GB" sz="1800" dirty="0"/>
              <a:t>. H. Jefferson</a:t>
            </a:r>
            <a:r>
              <a:rPr lang="en-GB" sz="1800" dirty="0" smtClean="0"/>
              <a:t>,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S</a:t>
            </a:r>
            <a:r>
              <a:rPr lang="en-GB" sz="1800" dirty="0"/>
              <a:t>. Vasheghani </a:t>
            </a:r>
            <a:r>
              <a:rPr lang="en-GB" sz="1800" dirty="0" err="1" smtClean="0"/>
              <a:t>Farahani</a:t>
            </a:r>
            <a:r>
              <a:rPr lang="en-GB" sz="1800" dirty="0" smtClean="0"/>
              <a:t>, M. Walker </a:t>
            </a:r>
            <a:r>
              <a:rPr lang="en-GB" sz="1800" dirty="0"/>
              <a:t>&amp; W. M. Linhart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>
                <a:solidFill>
                  <a:srgbClr val="C00000"/>
                </a:solidFill>
              </a:rPr>
              <a:t>Department of Physics, University of Warwick, </a:t>
            </a:r>
            <a:r>
              <a:rPr lang="en-GB" sz="1200" i="1" dirty="0" smtClean="0">
                <a:solidFill>
                  <a:srgbClr val="C00000"/>
                </a:solidFill>
              </a:rPr>
              <a:t>UK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0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 smtClean="0"/>
              <a:t>A. </a:t>
            </a:r>
            <a:r>
              <a:rPr lang="en-GB" sz="1800" dirty="0" err="1" smtClean="0"/>
              <a:t>Bourlange</a:t>
            </a:r>
            <a:r>
              <a:rPr lang="en-GB" sz="1800" dirty="0"/>
              <a:t>, D. J. Payne, K. H. L. Zhang, &amp; R. G. </a:t>
            </a:r>
            <a:r>
              <a:rPr lang="en-GB" sz="1800" dirty="0" smtClean="0"/>
              <a:t>Egdell</a:t>
            </a:r>
            <a:endParaRPr lang="en-GB" sz="18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>
                <a:solidFill>
                  <a:srgbClr val="C00000"/>
                </a:solidFill>
              </a:rPr>
              <a:t>Chemistry Research Laboratory, University of Oxford, </a:t>
            </a:r>
            <a:r>
              <a:rPr lang="en-GB" sz="1200" i="1" dirty="0" smtClean="0">
                <a:solidFill>
                  <a:srgbClr val="C00000"/>
                </a:solidFill>
              </a:rPr>
              <a:t>UK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0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M. </a:t>
            </a:r>
            <a:r>
              <a:rPr lang="en-GB" sz="1800" dirty="0" err="1" smtClean="0"/>
              <a:t>Fuglsang</a:t>
            </a:r>
            <a:r>
              <a:rPr lang="en-GB" sz="1800" dirty="0"/>
              <a:t>-</a:t>
            </a:r>
            <a:r>
              <a:rPr lang="en-GB" sz="1800" dirty="0" smtClean="0"/>
              <a:t>Jensen, M. Bianchi, </a:t>
            </a:r>
            <a:r>
              <a:rPr lang="en-GB" sz="1800" dirty="0"/>
              <a:t>E. D. L. </a:t>
            </a:r>
            <a:r>
              <a:rPr lang="en-GB" sz="1800" dirty="0" err="1"/>
              <a:t>Rienks</a:t>
            </a:r>
            <a:r>
              <a:rPr lang="en-GB" sz="1800" dirty="0"/>
              <a:t>, &amp; Ph. Hofmann</a:t>
            </a:r>
            <a:endParaRPr lang="en-GB" sz="16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>
                <a:solidFill>
                  <a:srgbClr val="C00000"/>
                </a:solidFill>
              </a:rPr>
              <a:t>Institute for Storage Ring Facilities, University of </a:t>
            </a:r>
            <a:r>
              <a:rPr lang="en-GB" sz="1200" i="1" dirty="0" err="1" smtClean="0">
                <a:solidFill>
                  <a:srgbClr val="C00000"/>
                </a:solidFill>
              </a:rPr>
              <a:t>Århus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Denmark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000" i="1" dirty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A. </a:t>
            </a:r>
            <a:r>
              <a:rPr lang="en-GB" sz="1800" dirty="0" err="1"/>
              <a:t>Schleife</a:t>
            </a:r>
            <a:r>
              <a:rPr lang="en-GB" sz="1800" dirty="0"/>
              <a:t>, F. Fuchs, J. </a:t>
            </a:r>
            <a:r>
              <a:rPr lang="en-GB" sz="1800" dirty="0" err="1" smtClean="0"/>
              <a:t>Furthmüller</a:t>
            </a:r>
            <a:r>
              <a:rPr lang="en-GB" sz="1800" dirty="0"/>
              <a:t>, &amp; F. Bechstedt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err="1">
                <a:solidFill>
                  <a:srgbClr val="C00000"/>
                </a:solidFill>
              </a:rPr>
              <a:t>Institut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 smtClean="0">
                <a:solidFill>
                  <a:srgbClr val="C00000"/>
                </a:solidFill>
              </a:rPr>
              <a:t>für</a:t>
            </a:r>
            <a:r>
              <a:rPr lang="en-GB" sz="1200" i="1" dirty="0" smtClean="0">
                <a:solidFill>
                  <a:srgbClr val="C00000"/>
                </a:solidFill>
              </a:rPr>
              <a:t> </a:t>
            </a:r>
            <a:r>
              <a:rPr lang="en-GB" sz="1200" i="1" dirty="0" err="1" smtClean="0">
                <a:solidFill>
                  <a:srgbClr val="C00000"/>
                </a:solidFill>
              </a:rPr>
              <a:t>Festkörpertheorie</a:t>
            </a:r>
            <a:r>
              <a:rPr lang="en-GB" sz="1200" i="1" dirty="0" smtClean="0">
                <a:solidFill>
                  <a:srgbClr val="C00000"/>
                </a:solidFill>
              </a:rPr>
              <a:t> </a:t>
            </a:r>
            <a:r>
              <a:rPr lang="en-GB" sz="1200" i="1" dirty="0">
                <a:solidFill>
                  <a:srgbClr val="C00000"/>
                </a:solidFill>
              </a:rPr>
              <a:t>und </a:t>
            </a:r>
            <a:r>
              <a:rPr lang="en-GB" sz="1200" i="1" dirty="0" err="1">
                <a:solidFill>
                  <a:srgbClr val="C00000"/>
                </a:solidFill>
              </a:rPr>
              <a:t>Theoretische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>
                <a:solidFill>
                  <a:srgbClr val="C00000"/>
                </a:solidFill>
              </a:rPr>
              <a:t>Optik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Friedrich-Schiller-</a:t>
            </a:r>
            <a:r>
              <a:rPr lang="en-GB" sz="1200" i="1" dirty="0" err="1" smtClean="0">
                <a:solidFill>
                  <a:srgbClr val="C00000"/>
                </a:solidFill>
              </a:rPr>
              <a:t>Universität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smtClean="0">
                <a:solidFill>
                  <a:srgbClr val="C00000"/>
                </a:solidFill>
              </a:rPr>
              <a:t>Germany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200" i="1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800" dirty="0"/>
              <a:t>J. </a:t>
            </a:r>
            <a:r>
              <a:rPr lang="en-GB" sz="1800" dirty="0" err="1"/>
              <a:t>Zúñiga</a:t>
            </a:r>
            <a:r>
              <a:rPr lang="en-GB" sz="1800" dirty="0"/>
              <a:t>-Pérez &amp; V. Muñoz-</a:t>
            </a:r>
            <a:r>
              <a:rPr lang="en-GB" sz="1800" dirty="0" err="1"/>
              <a:t>Sanjosé</a:t>
            </a:r>
            <a:endParaRPr lang="en-GB" sz="1800" dirty="0"/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en-GB" sz="1200" i="1" dirty="0" err="1">
                <a:solidFill>
                  <a:srgbClr val="C00000"/>
                </a:solidFill>
              </a:rPr>
              <a:t>Departamento</a:t>
            </a:r>
            <a:r>
              <a:rPr lang="en-GB" sz="1200" i="1" dirty="0">
                <a:solidFill>
                  <a:srgbClr val="C00000"/>
                </a:solidFill>
              </a:rPr>
              <a:t> de </a:t>
            </a:r>
            <a:r>
              <a:rPr lang="en-GB" sz="1200" i="1" dirty="0" err="1">
                <a:solidFill>
                  <a:srgbClr val="C00000"/>
                </a:solidFill>
              </a:rPr>
              <a:t>Fisica</a:t>
            </a:r>
            <a:r>
              <a:rPr lang="en-GB" sz="1200" i="1" dirty="0">
                <a:solidFill>
                  <a:srgbClr val="C00000"/>
                </a:solidFill>
              </a:rPr>
              <a:t> </a:t>
            </a:r>
            <a:r>
              <a:rPr lang="en-GB" sz="1200" i="1" dirty="0" err="1">
                <a:solidFill>
                  <a:srgbClr val="C00000"/>
                </a:solidFill>
              </a:rPr>
              <a:t>Aplicada</a:t>
            </a:r>
            <a:r>
              <a:rPr lang="en-GB" sz="1200" i="1" dirty="0">
                <a:solidFill>
                  <a:srgbClr val="C00000"/>
                </a:solidFill>
              </a:rPr>
              <a:t> y </a:t>
            </a:r>
            <a:r>
              <a:rPr lang="en-GB" sz="1200" i="1" dirty="0" err="1">
                <a:solidFill>
                  <a:srgbClr val="C00000"/>
                </a:solidFill>
              </a:rPr>
              <a:t>Electromagnetismo</a:t>
            </a:r>
            <a:r>
              <a:rPr lang="en-GB" sz="1200" i="1" dirty="0">
                <a:solidFill>
                  <a:srgbClr val="C00000"/>
                </a:solidFill>
              </a:rPr>
              <a:t>, </a:t>
            </a:r>
            <a:r>
              <a:rPr lang="en-GB" sz="1200" i="1" dirty="0" err="1">
                <a:solidFill>
                  <a:srgbClr val="C00000"/>
                </a:solidFill>
              </a:rPr>
              <a:t>Universitat</a:t>
            </a:r>
            <a:r>
              <a:rPr lang="en-GB" sz="1200" i="1" dirty="0">
                <a:solidFill>
                  <a:srgbClr val="C00000"/>
                </a:solidFill>
              </a:rPr>
              <a:t> de </a:t>
            </a:r>
            <a:r>
              <a:rPr lang="en-GB" sz="1200" i="1" dirty="0" err="1">
                <a:solidFill>
                  <a:srgbClr val="C00000"/>
                </a:solidFill>
              </a:rPr>
              <a:t>Valéncia</a:t>
            </a:r>
            <a:r>
              <a:rPr lang="en-GB" sz="1200" i="1" dirty="0">
                <a:solidFill>
                  <a:srgbClr val="C00000"/>
                </a:solidFill>
              </a:rPr>
              <a:t>, Spain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GB" sz="1200" i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9752" y="260648"/>
            <a:ext cx="42852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Colleagues &amp; Collaborators 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6" y="5630312"/>
            <a:ext cx="16462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302" y="5661248"/>
            <a:ext cx="135373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7" t="-26328" r="-3700" b="-24669"/>
          <a:stretch>
            <a:fillRect/>
          </a:stretch>
        </p:blipFill>
        <p:spPr bwMode="auto">
          <a:xfrm>
            <a:off x="1774193" y="5661248"/>
            <a:ext cx="2780916" cy="8215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C:\Users\Chris\Desktop\CFM all files 24-10-2011\ISSC-18\ISSC-18\Logos\ERDF-ADV-RB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2" b="16852"/>
          <a:stretch>
            <a:fillRect/>
          </a:stretch>
        </p:blipFill>
        <p:spPr bwMode="auto">
          <a:xfrm>
            <a:off x="4648324" y="5661247"/>
            <a:ext cx="2980142" cy="8081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5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1828" y="0"/>
            <a:ext cx="6922332" cy="6858000"/>
            <a:chOff x="1042988" y="0"/>
            <a:chExt cx="6911975" cy="6797675"/>
          </a:xfrm>
        </p:grpSpPr>
        <p:pic>
          <p:nvPicPr>
            <p:cNvPr id="5017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988" y="0"/>
              <a:ext cx="6911975" cy="6797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79" name="Text Box 3"/>
            <p:cNvSpPr txBox="1">
              <a:spLocks noChangeArrowheads="1"/>
            </p:cNvSpPr>
            <p:nvPr/>
          </p:nvSpPr>
          <p:spPr bwMode="auto">
            <a:xfrm>
              <a:off x="3901853" y="1484313"/>
              <a:ext cx="1301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McConville</a:t>
              </a:r>
            </a:p>
          </p:txBody>
        </p:sp>
        <p:sp>
          <p:nvSpPr>
            <p:cNvPr id="50180" name="Text Box 4"/>
            <p:cNvSpPr txBox="1">
              <a:spLocks noChangeArrowheads="1"/>
            </p:cNvSpPr>
            <p:nvPr/>
          </p:nvSpPr>
          <p:spPr bwMode="auto">
            <a:xfrm>
              <a:off x="1728213" y="3068638"/>
              <a:ext cx="74680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Egdell</a:t>
              </a:r>
              <a:endParaRPr lang="en-GB" dirty="0"/>
            </a:p>
          </p:txBody>
        </p:sp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6588125" y="3068638"/>
              <a:ext cx="74732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Mudd</a:t>
              </a:r>
              <a:endParaRPr lang="en-GB" dirty="0"/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003800" y="2852738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King</a:t>
              </a:r>
              <a:endParaRPr lang="en-GB" dirty="0"/>
            </a:p>
          </p:txBody>
        </p:sp>
        <p:sp>
          <p:nvSpPr>
            <p:cNvPr id="50183" name="Text Box 7"/>
            <p:cNvSpPr txBox="1">
              <a:spLocks noChangeArrowheads="1"/>
            </p:cNvSpPr>
            <p:nvPr/>
          </p:nvSpPr>
          <p:spPr bwMode="auto">
            <a:xfrm>
              <a:off x="3354388" y="2852738"/>
              <a:ext cx="641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Veal</a:t>
              </a:r>
            </a:p>
          </p:txBody>
        </p:sp>
        <p:pic>
          <p:nvPicPr>
            <p:cNvPr id="5018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" r="8295"/>
            <a:stretch>
              <a:fillRect/>
            </a:stretch>
          </p:blipFill>
          <p:spPr bwMode="auto">
            <a:xfrm>
              <a:off x="5064125" y="5097463"/>
              <a:ext cx="558800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8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" r="8295"/>
            <a:stretch>
              <a:fillRect/>
            </a:stretch>
          </p:blipFill>
          <p:spPr bwMode="auto">
            <a:xfrm>
              <a:off x="3400425" y="5091113"/>
              <a:ext cx="560388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86" name="Text Box 10"/>
            <p:cNvSpPr txBox="1">
              <a:spLocks noChangeArrowheads="1"/>
            </p:cNvSpPr>
            <p:nvPr/>
          </p:nvSpPr>
          <p:spPr bwMode="auto">
            <a:xfrm>
              <a:off x="2862667" y="5589588"/>
              <a:ext cx="1555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Zuniga-Perez</a:t>
              </a:r>
            </a:p>
          </p:txBody>
        </p:sp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>
              <a:off x="4600575" y="5589588"/>
              <a:ext cx="17716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Munoz-Sanjose</a:t>
              </a:r>
            </a:p>
          </p:txBody>
        </p:sp>
        <p:pic>
          <p:nvPicPr>
            <p:cNvPr id="50188" name="Picture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150" y="3933825"/>
              <a:ext cx="601663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89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125" y="3933825"/>
              <a:ext cx="576263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90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663" y="3716338"/>
              <a:ext cx="600075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91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838" y="3716338"/>
              <a:ext cx="601662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92" name="Text Box 16"/>
            <p:cNvSpPr txBox="1">
              <a:spLocks noChangeArrowheads="1"/>
            </p:cNvSpPr>
            <p:nvPr/>
          </p:nvSpPr>
          <p:spPr bwMode="auto">
            <a:xfrm>
              <a:off x="1669269" y="4464543"/>
              <a:ext cx="9969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Schleife</a:t>
              </a:r>
            </a:p>
          </p:txBody>
        </p:sp>
        <p:sp>
          <p:nvSpPr>
            <p:cNvPr id="50194" name="Text Box 18"/>
            <p:cNvSpPr txBox="1">
              <a:spLocks noChangeArrowheads="1"/>
            </p:cNvSpPr>
            <p:nvPr/>
          </p:nvSpPr>
          <p:spPr bwMode="auto">
            <a:xfrm>
              <a:off x="4826741" y="4287900"/>
              <a:ext cx="1059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Hofmann</a:t>
              </a:r>
              <a:endParaRPr lang="en-GB" dirty="0"/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3126059" y="4293739"/>
              <a:ext cx="1200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Bechstedt</a:t>
              </a:r>
            </a:p>
          </p:txBody>
        </p:sp>
        <p:pic>
          <p:nvPicPr>
            <p:cNvPr id="50196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738" y="6111072"/>
              <a:ext cx="400199" cy="40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505733" y="4498175"/>
            <a:ext cx="789740" cy="35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/>
              <a:t>Fuchs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92905" y="5334732"/>
            <a:ext cx="1542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World Cup</a:t>
            </a:r>
          </a:p>
          <a:p>
            <a:pPr algn="ctr"/>
            <a:r>
              <a:rPr lang="en-GB" sz="2400" b="1" dirty="0" smtClean="0">
                <a:solidFill>
                  <a:schemeClr val="bg1"/>
                </a:solidFill>
              </a:rPr>
              <a:t>2014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6475" y="1916832"/>
            <a:ext cx="1773356" cy="32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2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1828" y="0"/>
            <a:ext cx="6922332" cy="6858000"/>
            <a:chOff x="1042988" y="0"/>
            <a:chExt cx="6911975" cy="6797675"/>
          </a:xfrm>
        </p:grpSpPr>
        <p:pic>
          <p:nvPicPr>
            <p:cNvPr id="5017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988" y="0"/>
              <a:ext cx="6911975" cy="6797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79" name="Text Box 3"/>
            <p:cNvSpPr txBox="1">
              <a:spLocks noChangeArrowheads="1"/>
            </p:cNvSpPr>
            <p:nvPr/>
          </p:nvSpPr>
          <p:spPr bwMode="auto">
            <a:xfrm>
              <a:off x="3901853" y="1484313"/>
              <a:ext cx="1301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McConville</a:t>
              </a:r>
            </a:p>
          </p:txBody>
        </p:sp>
        <p:sp>
          <p:nvSpPr>
            <p:cNvPr id="50180" name="Text Box 4"/>
            <p:cNvSpPr txBox="1">
              <a:spLocks noChangeArrowheads="1"/>
            </p:cNvSpPr>
            <p:nvPr/>
          </p:nvSpPr>
          <p:spPr bwMode="auto">
            <a:xfrm>
              <a:off x="1728213" y="3068638"/>
              <a:ext cx="74680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Egdell</a:t>
              </a:r>
              <a:endParaRPr lang="en-GB" dirty="0"/>
            </a:p>
          </p:txBody>
        </p:sp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6588125" y="3068638"/>
              <a:ext cx="74732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Mudd</a:t>
              </a:r>
              <a:endParaRPr lang="en-GB" dirty="0"/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003800" y="2852738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King</a:t>
              </a:r>
              <a:endParaRPr lang="en-GB" dirty="0"/>
            </a:p>
          </p:txBody>
        </p:sp>
        <p:sp>
          <p:nvSpPr>
            <p:cNvPr id="50183" name="Text Box 7"/>
            <p:cNvSpPr txBox="1">
              <a:spLocks noChangeArrowheads="1"/>
            </p:cNvSpPr>
            <p:nvPr/>
          </p:nvSpPr>
          <p:spPr bwMode="auto">
            <a:xfrm>
              <a:off x="3354388" y="2852738"/>
              <a:ext cx="6413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Veal</a:t>
              </a:r>
            </a:p>
          </p:txBody>
        </p:sp>
        <p:pic>
          <p:nvPicPr>
            <p:cNvPr id="5018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" r="8295"/>
            <a:stretch>
              <a:fillRect/>
            </a:stretch>
          </p:blipFill>
          <p:spPr bwMode="auto">
            <a:xfrm>
              <a:off x="5064125" y="5097463"/>
              <a:ext cx="558800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8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" r="8295"/>
            <a:stretch>
              <a:fillRect/>
            </a:stretch>
          </p:blipFill>
          <p:spPr bwMode="auto">
            <a:xfrm>
              <a:off x="3400425" y="5091113"/>
              <a:ext cx="560388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86" name="Text Box 10"/>
            <p:cNvSpPr txBox="1">
              <a:spLocks noChangeArrowheads="1"/>
            </p:cNvSpPr>
            <p:nvPr/>
          </p:nvSpPr>
          <p:spPr bwMode="auto">
            <a:xfrm>
              <a:off x="2862667" y="5589588"/>
              <a:ext cx="1555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Zuniga-Perez</a:t>
              </a:r>
            </a:p>
          </p:txBody>
        </p:sp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>
              <a:off x="4600575" y="5589588"/>
              <a:ext cx="17716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Munoz-Sanjose</a:t>
              </a:r>
            </a:p>
          </p:txBody>
        </p:sp>
        <p:pic>
          <p:nvPicPr>
            <p:cNvPr id="50188" name="Picture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150" y="3933825"/>
              <a:ext cx="601663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89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125" y="3933825"/>
              <a:ext cx="576263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90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663" y="3716338"/>
              <a:ext cx="600075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91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838" y="3716338"/>
              <a:ext cx="601662" cy="574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192" name="Text Box 16"/>
            <p:cNvSpPr txBox="1">
              <a:spLocks noChangeArrowheads="1"/>
            </p:cNvSpPr>
            <p:nvPr/>
          </p:nvSpPr>
          <p:spPr bwMode="auto">
            <a:xfrm>
              <a:off x="1669269" y="4464543"/>
              <a:ext cx="9969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Schleife</a:t>
              </a:r>
            </a:p>
          </p:txBody>
        </p:sp>
        <p:sp>
          <p:nvSpPr>
            <p:cNvPr id="50194" name="Text Box 18"/>
            <p:cNvSpPr txBox="1">
              <a:spLocks noChangeArrowheads="1"/>
            </p:cNvSpPr>
            <p:nvPr/>
          </p:nvSpPr>
          <p:spPr bwMode="auto">
            <a:xfrm>
              <a:off x="4826741" y="4287900"/>
              <a:ext cx="1059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 smtClean="0"/>
                <a:t>Hofmann</a:t>
              </a:r>
              <a:endParaRPr lang="en-GB" dirty="0"/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3126059" y="4293739"/>
              <a:ext cx="1200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/>
                <a:t>Bechstedt</a:t>
              </a:r>
            </a:p>
          </p:txBody>
        </p:sp>
        <p:pic>
          <p:nvPicPr>
            <p:cNvPr id="50196" name="Picture 2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738" y="6111072"/>
              <a:ext cx="400199" cy="403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505733" y="4498175"/>
            <a:ext cx="789740" cy="355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/>
              <a:t>Fuchs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132856"/>
            <a:ext cx="191090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020272" y="5013176"/>
            <a:ext cx="1944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</a:rPr>
              <a:t>EURO 2016 ??</a:t>
            </a:r>
            <a:endParaRPr lang="en-GB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4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60104" y="0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 smtClean="0">
                <a:solidFill>
                  <a:schemeClr val="bg1"/>
                </a:solidFill>
              </a:rPr>
              <a:t>Coaxial impact collision ion</a:t>
            </a:r>
          </a:p>
          <a:p>
            <a:r>
              <a:rPr lang="en-GB" sz="2700" b="1" dirty="0">
                <a:solidFill>
                  <a:schemeClr val="bg1"/>
                </a:solidFill>
              </a:rPr>
              <a:t>s</a:t>
            </a:r>
            <a:r>
              <a:rPr lang="en-GB" sz="2700" b="1" dirty="0" smtClean="0">
                <a:solidFill>
                  <a:schemeClr val="bg1"/>
                </a:solidFill>
              </a:rPr>
              <a:t>cattering  spectroscopy (CAICISS)</a:t>
            </a:r>
            <a:endParaRPr lang="en-GB" sz="2700" b="1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47656"/>
            <a:ext cx="8686800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0" y="6172200"/>
            <a:ext cx="443689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300" i="1" dirty="0">
                <a:solidFill>
                  <a:srgbClr val="C00000"/>
                </a:solidFill>
                <a:latin typeface="Arial" charset="0"/>
              </a:rPr>
              <a:t>Conceived by M. </a:t>
            </a:r>
            <a:r>
              <a:rPr lang="en-US" sz="1300" i="1" dirty="0" err="1">
                <a:solidFill>
                  <a:srgbClr val="C00000"/>
                </a:solidFill>
                <a:latin typeface="Arial" charset="0"/>
              </a:rPr>
              <a:t>Aono</a:t>
            </a:r>
            <a:r>
              <a:rPr lang="en-US" sz="1300" i="1" dirty="0">
                <a:solidFill>
                  <a:srgbClr val="C00000"/>
                </a:solidFill>
                <a:latin typeface="Arial" charset="0"/>
              </a:rPr>
              <a:t> et al. RIKEN, </a:t>
            </a:r>
            <a:r>
              <a:rPr lang="en-US" sz="1300" i="1" dirty="0" smtClean="0">
                <a:solidFill>
                  <a:srgbClr val="C00000"/>
                </a:solidFill>
                <a:latin typeface="Arial" charset="0"/>
              </a:rPr>
              <a:t>Tokyo, Japan</a:t>
            </a:r>
            <a:endParaRPr lang="en-US" sz="1300" i="1" dirty="0">
              <a:solidFill>
                <a:srgbClr val="C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2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888" y="17671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by CAICISS</a:t>
            </a:r>
            <a:endParaRPr lang="en-GB" sz="2800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2289" y="1268760"/>
            <a:ext cx="4295775" cy="5256584"/>
            <a:chOff x="1137742" y="1268760"/>
            <a:chExt cx="4295775" cy="525658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6792" y="1268760"/>
              <a:ext cx="4276725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742" y="3934544"/>
              <a:ext cx="4295775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619672" y="1484784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[100]</a:t>
              </a:r>
              <a:endParaRPr lang="en-GB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19672" y="4149080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[110]</a:t>
              </a:r>
              <a:endParaRPr lang="en-GB" dirty="0"/>
            </a:p>
          </p:txBody>
        </p:sp>
      </p:grpSp>
      <p:pic>
        <p:nvPicPr>
          <p:cNvPr id="9220" name="Picture 4" descr="C:\Users\James\Documents\PhD Work\CdO\LEED\11420425\DSC00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t="11653" r="24468" b="11057"/>
          <a:stretch/>
        </p:blipFill>
        <p:spPr bwMode="auto">
          <a:xfrm>
            <a:off x="5724128" y="1297732"/>
            <a:ext cx="2592288" cy="24914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63200" y="3951510"/>
                <a:ext cx="3456384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CdO cleaned in vacuum @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600</m:t>
                    </m:r>
                    <m:r>
                      <a:rPr lang="en-GB" i="1" dirty="0" smtClean="0">
                        <a:latin typeface="Cambria Math"/>
                        <a:ea typeface="Cambria Math"/>
                      </a:rPr>
                      <m:t>°</m:t>
                    </m:r>
                    <m:r>
                      <a:rPr lang="en-GB" b="0" i="0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GB" b="0" dirty="0" smtClean="0">
                  <a:ea typeface="Cambria Math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/>
                  <a:t>S</a:t>
                </a:r>
                <a:r>
                  <a:rPr lang="en-GB" dirty="0" smtClean="0"/>
                  <a:t>harp (1x1) LEED pattern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/>
                  <a:t>N</a:t>
                </a:r>
                <a:r>
                  <a:rPr lang="en-GB" dirty="0" smtClean="0"/>
                  <a:t>o contamination  from XPS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CAICISS data shows good agreement with the bulk rock-salt structure including small relaxations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GB" dirty="0" smtClean="0"/>
                  <a:t>Surface peak at ~80</a:t>
                </a:r>
                <a:r>
                  <a:rPr lang="en-GB" baseline="30000" dirty="0" smtClean="0"/>
                  <a:t>o</a:t>
                </a:r>
                <a:r>
                  <a:rPr lang="en-GB" dirty="0" smtClean="0"/>
                  <a:t> is not well modelled</a:t>
                </a:r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200" y="3951510"/>
                <a:ext cx="3456384" cy="2585323"/>
              </a:xfrm>
              <a:prstGeom prst="rect">
                <a:avLst/>
              </a:prstGeom>
              <a:blipFill rotWithShape="1">
                <a:blip r:embed="rId5"/>
                <a:stretch>
                  <a:fillRect l="-1235" t="-1179" r="-529"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81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5792" y="-2649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Surface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CdO</a:t>
            </a:r>
            <a:r>
              <a:rPr lang="en-GB" sz="2800" b="1" dirty="0" smtClean="0">
                <a:solidFill>
                  <a:schemeClr val="bg1"/>
                </a:solidFill>
              </a:rPr>
              <a:t> by CAICISS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148478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Peak at 80</a:t>
            </a:r>
            <a:r>
              <a:rPr lang="en-GB" baseline="30000" dirty="0" smtClean="0"/>
              <a:t>o </a:t>
            </a:r>
            <a:r>
              <a:rPr lang="en-GB" dirty="0" smtClean="0"/>
              <a:t>’s can be fitted by modelling surface oxygen deficiencies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29249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Optimised Fit</a:t>
            </a:r>
          </a:p>
          <a:p>
            <a:r>
              <a:rPr lang="en-GB" dirty="0" smtClean="0"/>
              <a:t>(bulk &amp; outer relaxations)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415899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layer O completely removed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54452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All O removed (14 layers!)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51" y="1124744"/>
            <a:ext cx="5016537" cy="540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11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UHV-PLD &amp; STM-XPS syste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08" y="1124743"/>
            <a:ext cx="7651732" cy="538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11663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UHV-PLD, STM-AFM &amp; XPS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3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/>
          <p:cNvSpPr txBox="1">
            <a:spLocks noChangeArrowheads="1"/>
          </p:cNvSpPr>
          <p:nvPr/>
        </p:nvSpPr>
        <p:spPr bwMode="auto">
          <a:xfrm>
            <a:off x="25400" y="1484784"/>
            <a:ext cx="9118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2800" b="1" i="1" dirty="0" smtClean="0"/>
              <a:t>Electronic Properties </a:t>
            </a:r>
            <a:r>
              <a:rPr lang="en-GB" sz="2800" b="1" i="1" dirty="0"/>
              <a:t>of</a:t>
            </a:r>
            <a:endParaRPr lang="en-GB" sz="2800" i="1" dirty="0"/>
          </a:p>
          <a:p>
            <a:pPr algn="ctr"/>
            <a:r>
              <a:rPr lang="en-GB" sz="2800" b="1" i="1" dirty="0"/>
              <a:t>Transparent Conducting Oxide </a:t>
            </a:r>
            <a:r>
              <a:rPr lang="en-GB" sz="2800" b="1" i="1" dirty="0" smtClean="0"/>
              <a:t>Semiconductors</a:t>
            </a:r>
            <a:endParaRPr lang="en-GB" sz="2800" b="1" i="1" dirty="0"/>
          </a:p>
        </p:txBody>
      </p:sp>
      <p:pic>
        <p:nvPicPr>
          <p:cNvPr id="16388" name="Picture 2" descr="C:\Users\Chris\Desktop\CFM all files 24-10-2011\ISSC-18\ISSC-18\Logos\ERDF-ADV-RB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652" b="16852"/>
          <a:stretch>
            <a:fillRect/>
          </a:stretch>
        </p:blipFill>
        <p:spPr bwMode="auto">
          <a:xfrm>
            <a:off x="132938" y="5805264"/>
            <a:ext cx="2626575" cy="71224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7" t="-26328" r="-3700" b="-24669"/>
          <a:stretch>
            <a:fillRect/>
          </a:stretch>
        </p:blipFill>
        <p:spPr bwMode="auto">
          <a:xfrm>
            <a:off x="2907383" y="5805264"/>
            <a:ext cx="2410941" cy="7122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53" y="5805264"/>
            <a:ext cx="928530" cy="70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124" y="5805264"/>
            <a:ext cx="2487604" cy="6998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68" y="404663"/>
            <a:ext cx="2088232" cy="8949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2708920"/>
            <a:ext cx="9144000" cy="2808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GB" sz="2400" b="1" i="1" dirty="0">
                <a:solidFill>
                  <a:srgbClr val="000099"/>
                </a:solidFill>
              </a:rPr>
              <a:t>C.F. </a:t>
            </a:r>
            <a:r>
              <a:rPr lang="en-GB" sz="2400" b="1" i="1" dirty="0" smtClean="0">
                <a:solidFill>
                  <a:srgbClr val="000099"/>
                </a:solidFill>
              </a:rPr>
              <a:t>McConville</a:t>
            </a:r>
          </a:p>
          <a:p>
            <a:pPr algn="ctr" eaLnBrk="0" hangingPunct="0">
              <a:defRPr/>
            </a:pPr>
            <a:endParaRPr lang="en-GB" sz="800" b="1" dirty="0">
              <a:solidFill>
                <a:srgbClr val="000099"/>
              </a:solidFill>
            </a:endParaRP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D30000"/>
                </a:solidFill>
              </a:rPr>
              <a:t>Deputy Pro-Vice Chancellor for Research &amp; Innovation</a:t>
            </a: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D30000"/>
                </a:solidFill>
              </a:rPr>
              <a:t>RMIT University, Melbourne, Australia</a:t>
            </a:r>
          </a:p>
          <a:p>
            <a:pPr algn="ctr" eaLnBrk="0" hangingPunct="0">
              <a:defRPr/>
            </a:pPr>
            <a:r>
              <a:rPr lang="en-GB" sz="1600" b="1" i="1" dirty="0">
                <a:solidFill>
                  <a:schemeClr val="bg1"/>
                </a:solidFill>
              </a:rPr>
              <a:t>f</a:t>
            </a:r>
            <a:r>
              <a:rPr lang="en-GB" sz="1600" b="1" i="1" dirty="0" smtClean="0">
                <a:solidFill>
                  <a:schemeClr val="bg1"/>
                </a:solidFill>
              </a:rPr>
              <a:t>ormerly</a:t>
            </a: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D30000"/>
                </a:solidFill>
              </a:rPr>
              <a:t>Director, Science City Research Alliance (SCRA) &amp; Professor of Experimental Physics</a:t>
            </a:r>
          </a:p>
          <a:p>
            <a:pPr algn="ctr" eaLnBrk="0" hangingPunct="0">
              <a:defRPr/>
            </a:pPr>
            <a:r>
              <a:rPr lang="en-GB" sz="1600" b="1" i="1" dirty="0" smtClean="0">
                <a:solidFill>
                  <a:srgbClr val="D30000"/>
                </a:solidFill>
              </a:rPr>
              <a:t>Department </a:t>
            </a:r>
            <a:r>
              <a:rPr lang="en-GB" sz="1600" b="1" i="1" dirty="0">
                <a:solidFill>
                  <a:srgbClr val="D30000"/>
                </a:solidFill>
              </a:rPr>
              <a:t>of Physics, University of </a:t>
            </a:r>
            <a:r>
              <a:rPr lang="en-GB" sz="1600" b="1" i="1" dirty="0" smtClean="0">
                <a:solidFill>
                  <a:srgbClr val="D30000"/>
                </a:solidFill>
              </a:rPr>
              <a:t>Warwick, UK.</a:t>
            </a:r>
            <a:endParaRPr lang="en-GB" sz="1600" b="1" i="1" dirty="0">
              <a:solidFill>
                <a:srgbClr val="D30000"/>
              </a:solidFill>
            </a:endParaRPr>
          </a:p>
          <a:p>
            <a:pPr algn="ctr" eaLnBrk="0" hangingPunct="0">
              <a:defRPr/>
            </a:pPr>
            <a:endParaRPr lang="en-GB" sz="105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b="1" i="1" dirty="0" smtClean="0">
                <a:solidFill>
                  <a:srgbClr val="FFFFFF"/>
                </a:solidFill>
              </a:rPr>
              <a:t>Second International Conference on Applied Surface Science (ICASS-2)</a:t>
            </a:r>
            <a:endParaRPr lang="en-GB" b="1" i="1" dirty="0">
              <a:solidFill>
                <a:srgbClr val="FFFFFF"/>
              </a:solidFill>
            </a:endParaRPr>
          </a:p>
          <a:p>
            <a:pPr algn="ctr"/>
            <a:r>
              <a:rPr lang="en-GB" b="1" i="1" dirty="0" smtClean="0">
                <a:solidFill>
                  <a:srgbClr val="FFFFFF"/>
                </a:solidFill>
              </a:rPr>
              <a:t> Dalian, China</a:t>
            </a:r>
            <a:endParaRPr lang="en-GB" b="1" dirty="0">
              <a:solidFill>
                <a:srgbClr val="FFFFFF"/>
              </a:solidFill>
            </a:endParaRPr>
          </a:p>
          <a:p>
            <a:pPr algn="ctr" eaLnBrk="0" hangingPunct="0">
              <a:defRPr/>
            </a:pPr>
            <a:r>
              <a:rPr lang="en-GB" b="1" i="1" dirty="0" smtClean="0">
                <a:solidFill>
                  <a:schemeClr val="bg1"/>
                </a:solidFill>
              </a:rPr>
              <a:t>12</a:t>
            </a:r>
            <a:r>
              <a:rPr lang="en-GB" b="1" i="1" baseline="30000" dirty="0" smtClean="0">
                <a:solidFill>
                  <a:schemeClr val="bg1"/>
                </a:solidFill>
              </a:rPr>
              <a:t>th</a:t>
            </a:r>
            <a:r>
              <a:rPr lang="en-GB" b="1" i="1" dirty="0" smtClean="0">
                <a:solidFill>
                  <a:schemeClr val="bg1"/>
                </a:solidFill>
              </a:rPr>
              <a:t> – 15</a:t>
            </a:r>
            <a:r>
              <a:rPr lang="en-GB" b="1" i="1" baseline="30000" dirty="0" smtClean="0">
                <a:solidFill>
                  <a:schemeClr val="bg1"/>
                </a:solidFill>
              </a:rPr>
              <a:t>th</a:t>
            </a:r>
            <a:r>
              <a:rPr lang="en-GB" b="1" i="1" dirty="0" smtClean="0">
                <a:solidFill>
                  <a:schemeClr val="bg1"/>
                </a:solidFill>
              </a:rPr>
              <a:t> June 2017</a:t>
            </a:r>
            <a:endParaRPr lang="en-GB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358648"/>
              </p:ext>
            </p:extLst>
          </p:nvPr>
        </p:nvGraphicFramePr>
        <p:xfrm>
          <a:off x="6588224" y="548680"/>
          <a:ext cx="6840760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55" name="Document" r:id="rId8" imgW="5270500" imgH="635000" progId="Word.Document.12">
                  <p:embed/>
                </p:oleObj>
              </mc:Choice>
              <mc:Fallback>
                <p:oleObj name="Document" r:id="rId8" imgW="5270500" imgH="63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8224" y="548680"/>
                        <a:ext cx="6840760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444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EPS files for Oxides talk\Converted\XPS_sche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" t="-100" r="50000"/>
          <a:stretch/>
        </p:blipFill>
        <p:spPr bwMode="auto">
          <a:xfrm>
            <a:off x="5220072" y="1700808"/>
            <a:ext cx="3578761" cy="4278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9"/>
            <a:ext cx="4154700" cy="3103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188640"/>
            <a:ext cx="540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smtClean="0">
                <a:solidFill>
                  <a:schemeClr val="bg1"/>
                </a:solidFill>
              </a:rPr>
              <a:t>X-ray Photoelectron </a:t>
            </a:r>
            <a:r>
              <a:rPr lang="en-GB" sz="2600" b="1" dirty="0">
                <a:solidFill>
                  <a:schemeClr val="bg1"/>
                </a:solidFill>
              </a:rPr>
              <a:t>S</a:t>
            </a:r>
            <a:r>
              <a:rPr lang="en-GB" sz="2600" b="1" dirty="0" smtClean="0">
                <a:solidFill>
                  <a:schemeClr val="bg1"/>
                </a:solidFill>
              </a:rPr>
              <a:t>pectroscopy </a:t>
            </a:r>
            <a:endParaRPr lang="en-GB" sz="2600" b="1" dirty="0">
              <a:solidFill>
                <a:schemeClr val="bg1"/>
              </a:solidFill>
            </a:endParaRPr>
          </a:p>
        </p:txBody>
      </p:sp>
      <p:sp>
        <p:nvSpPr>
          <p:cNvPr id="7" name="Text Placeholder 307"/>
          <p:cNvSpPr txBox="1">
            <a:spLocks/>
          </p:cNvSpPr>
          <p:nvPr/>
        </p:nvSpPr>
        <p:spPr>
          <a:xfrm>
            <a:off x="365820" y="4653136"/>
            <a:ext cx="4149925" cy="1654037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50" spc="15" dirty="0" smtClean="0">
                <a:solidFill>
                  <a:srgbClr val="232F3B"/>
                </a:solidFill>
              </a:rPr>
              <a:t>Core levels give information on </a:t>
            </a:r>
            <a:r>
              <a:rPr lang="en-US" sz="1850" dirty="0" smtClean="0">
                <a:solidFill>
                  <a:srgbClr val="232F3B"/>
                </a:solidFill>
              </a:rPr>
              <a:t>surface </a:t>
            </a:r>
            <a:r>
              <a:rPr lang="en-US" sz="2000" dirty="0" smtClean="0">
                <a:solidFill>
                  <a:srgbClr val="232F3B"/>
                </a:solidFill>
              </a:rPr>
              <a:t>termination</a:t>
            </a:r>
            <a:r>
              <a:rPr lang="en-US" sz="1850" dirty="0" smtClean="0">
                <a:solidFill>
                  <a:srgbClr val="232F3B"/>
                </a:solidFill>
              </a:rPr>
              <a:t> / contamination</a:t>
            </a: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r>
              <a:rPr lang="en-US" sz="1850" dirty="0">
                <a:solidFill>
                  <a:srgbClr val="232F3B"/>
                </a:solidFill>
              </a:rPr>
              <a:t>Surface electronic structure from </a:t>
            </a:r>
            <a:r>
              <a:rPr lang="en-US" sz="1850" spc="-20" dirty="0">
                <a:solidFill>
                  <a:srgbClr val="232F3B"/>
                </a:solidFill>
              </a:rPr>
              <a:t>angle­ resolved photoemission (ARPES) m</a:t>
            </a:r>
            <a:r>
              <a:rPr lang="en-US" sz="2000" spc="-5" dirty="0">
                <a:solidFill>
                  <a:srgbClr val="232F3B"/>
                </a:solidFill>
              </a:rPr>
              <a:t>easurements</a:t>
            </a:r>
            <a:r>
              <a:rPr lang="en-US" sz="1850" spc="-5" dirty="0">
                <a:solidFill>
                  <a:srgbClr val="232F3B"/>
                </a:solidFill>
              </a:rPr>
              <a:t> to </a:t>
            </a:r>
            <a:r>
              <a:rPr lang="en-US" sz="1850" spc="-5" dirty="0" smtClean="0">
                <a:solidFill>
                  <a:srgbClr val="232F3B"/>
                </a:solidFill>
              </a:rPr>
              <a:t>determine  </a:t>
            </a:r>
            <a:r>
              <a:rPr lang="en-US" sz="2000" b="1" i="1" spc="-5" dirty="0">
                <a:solidFill>
                  <a:srgbClr val="232F3B"/>
                </a:solidFill>
              </a:rPr>
              <a:t>E</a:t>
            </a:r>
            <a:r>
              <a:rPr lang="en-US" sz="2000" i="1" spc="-5" dirty="0">
                <a:solidFill>
                  <a:srgbClr val="232F3B"/>
                </a:solidFill>
              </a:rPr>
              <a:t> </a:t>
            </a:r>
            <a:r>
              <a:rPr lang="en-US" sz="2000" i="1" spc="-5" dirty="0" smtClean="0">
                <a:solidFill>
                  <a:srgbClr val="232F3B"/>
                </a:solidFill>
              </a:rPr>
              <a:t> vs. </a:t>
            </a:r>
            <a:r>
              <a:rPr lang="en-US" sz="2000" b="1" i="1" spc="-5" dirty="0" smtClean="0">
                <a:solidFill>
                  <a:srgbClr val="232F3B"/>
                </a:solidFill>
              </a:rPr>
              <a:t>k</a:t>
            </a:r>
            <a:r>
              <a:rPr lang="en-US" sz="2000" i="1" spc="-5" dirty="0" smtClean="0">
                <a:solidFill>
                  <a:srgbClr val="232F3B"/>
                </a:solidFill>
              </a:rPr>
              <a:t> </a:t>
            </a:r>
            <a:endParaRPr lang="en-US" sz="2000" i="1" spc="-5" dirty="0">
              <a:solidFill>
                <a:srgbClr val="232F3B"/>
              </a:solidFill>
            </a:endParaRPr>
          </a:p>
          <a:p>
            <a:pPr marL="342900" indent="-342900">
              <a:lnSpc>
                <a:spcPts val="2200"/>
              </a:lnSpc>
              <a:buFont typeface="Arial" pitchFamily="34" charset="0"/>
              <a:buChar char="•"/>
            </a:pPr>
            <a:endParaRPr lang="en-US" sz="1850" dirty="0">
              <a:solidFill>
                <a:srgbClr val="232F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1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96752"/>
            <a:ext cx="6115720" cy="54410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8928" y="44748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Transparent conducting </a:t>
            </a:r>
            <a:r>
              <a:rPr lang="en-GB" sz="2800" b="1" dirty="0">
                <a:solidFill>
                  <a:schemeClr val="bg1"/>
                </a:solidFill>
              </a:rPr>
              <a:t>o</a:t>
            </a:r>
            <a:r>
              <a:rPr lang="en-GB" sz="2800" b="1" dirty="0" smtClean="0">
                <a:solidFill>
                  <a:schemeClr val="bg1"/>
                </a:solidFill>
              </a:rPr>
              <a:t>xides (TCO’s) 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9839" y="1908261"/>
            <a:ext cx="2284161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Semiconducting</a:t>
            </a:r>
          </a:p>
          <a:p>
            <a:pPr algn="ctr"/>
            <a:r>
              <a:rPr lang="en-US" sz="2400" b="1" i="1" dirty="0" smtClean="0">
                <a:solidFill>
                  <a:srgbClr val="800000"/>
                </a:solidFill>
              </a:rPr>
              <a:t>TCO’s</a:t>
            </a:r>
          </a:p>
          <a:p>
            <a:endParaRPr lang="en-US" sz="2400" dirty="0"/>
          </a:p>
          <a:p>
            <a:r>
              <a:rPr lang="en-US" sz="2800" dirty="0" err="1" smtClean="0"/>
              <a:t>CdO</a:t>
            </a:r>
            <a:endParaRPr lang="en-US" sz="2800" dirty="0" smtClean="0"/>
          </a:p>
          <a:p>
            <a:r>
              <a:rPr lang="en-US" sz="2800" dirty="0" err="1" smtClean="0"/>
              <a:t>ZnO</a:t>
            </a:r>
            <a:endParaRPr lang="en-US" sz="2800" dirty="0" smtClean="0"/>
          </a:p>
          <a:p>
            <a:r>
              <a:rPr lang="en-US" sz="2800" dirty="0" smtClean="0"/>
              <a:t>Ga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</a:p>
          <a:p>
            <a:r>
              <a:rPr lang="en-US" sz="2800" dirty="0" smtClean="0"/>
              <a:t>In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endParaRPr lang="en-US" sz="2800" baseline="-25000" dirty="0"/>
          </a:p>
          <a:p>
            <a:r>
              <a:rPr lang="en-US" sz="2800" dirty="0" smtClean="0"/>
              <a:t>SnO</a:t>
            </a:r>
            <a:r>
              <a:rPr lang="en-US" sz="2800" baseline="-25000" dirty="0" smtClean="0"/>
              <a:t>2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9690"/>
            <a:ext cx="2192535" cy="257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213360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Growth &amp; Structure of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6224" y="1478204"/>
            <a:ext cx="3888432" cy="467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 err="1"/>
              <a:t>ZnO</a:t>
            </a:r>
            <a:r>
              <a:rPr lang="en-GB" dirty="0"/>
              <a:t> has </a:t>
            </a:r>
            <a:r>
              <a:rPr lang="en-GB" dirty="0" err="1" smtClean="0"/>
              <a:t>wurtzite</a:t>
            </a:r>
            <a:r>
              <a:rPr lang="en-GB" dirty="0" smtClean="0"/>
              <a:t> crystal structure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Hydrothermal and </a:t>
            </a:r>
            <a:r>
              <a:rPr lang="en-GB" dirty="0" smtClean="0"/>
              <a:t>melt-grown bulk </a:t>
            </a:r>
            <a:r>
              <a:rPr lang="en-GB" dirty="0"/>
              <a:t>samples and MBE </a:t>
            </a:r>
            <a:r>
              <a:rPr lang="en-GB" dirty="0" smtClean="0"/>
              <a:t>and MOVPE </a:t>
            </a:r>
            <a:r>
              <a:rPr lang="en-GB" dirty="0"/>
              <a:t>samples have all </a:t>
            </a:r>
            <a:r>
              <a:rPr lang="en-GB" dirty="0" smtClean="0"/>
              <a:t>been studied </a:t>
            </a:r>
            <a:r>
              <a:rPr lang="en-GB" dirty="0"/>
              <a:t>with very similar </a:t>
            </a:r>
            <a:r>
              <a:rPr lang="en-GB" dirty="0" smtClean="0"/>
              <a:t>results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Dependence of surface </a:t>
            </a:r>
            <a:r>
              <a:rPr lang="en-GB" dirty="0" smtClean="0"/>
              <a:t>electronic </a:t>
            </a:r>
            <a:r>
              <a:rPr lang="en-GB" dirty="0"/>
              <a:t>properties on crystal </a:t>
            </a:r>
            <a:r>
              <a:rPr lang="en-GB" dirty="0" smtClean="0"/>
              <a:t>polarity </a:t>
            </a:r>
            <a:r>
              <a:rPr lang="en-GB" dirty="0"/>
              <a:t>investigated</a:t>
            </a:r>
            <a:r>
              <a:rPr lang="en-GB" dirty="0" smtClean="0"/>
              <a:t>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 smtClean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Band gap experimentally established as 3.37 </a:t>
            </a:r>
            <a:r>
              <a:rPr lang="en-GB" dirty="0" err="1"/>
              <a:t>eV</a:t>
            </a:r>
            <a:r>
              <a:rPr lang="en-GB" dirty="0"/>
              <a:t> at </a:t>
            </a:r>
            <a:r>
              <a:rPr lang="en-GB" dirty="0" smtClean="0"/>
              <a:t>RT. 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en-GB" sz="800" dirty="0"/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en-GB" dirty="0"/>
              <a:t>Hybrid functional DFT </a:t>
            </a:r>
            <a:r>
              <a:rPr lang="en-GB" dirty="0" smtClean="0"/>
              <a:t>under-estimates </a:t>
            </a:r>
            <a:r>
              <a:rPr lang="en-GB" dirty="0"/>
              <a:t>the band gap at 2.8 </a:t>
            </a:r>
            <a:r>
              <a:rPr lang="en-GB" dirty="0" err="1"/>
              <a:t>eV</a:t>
            </a:r>
            <a:r>
              <a:rPr lang="en-GB" dirty="0"/>
              <a:t>. </a:t>
            </a:r>
          </a:p>
        </p:txBody>
      </p:sp>
      <p:pic>
        <p:nvPicPr>
          <p:cNvPr id="7" name="Picture 4" descr="F:\EPS files for Oxides talk\Converted\ZnO_D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9" y="4004190"/>
            <a:ext cx="3793335" cy="2545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4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794" y="17807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r>
              <a:rPr lang="en-GB" sz="2800" b="1" dirty="0" smtClean="0">
                <a:solidFill>
                  <a:schemeClr val="bg1"/>
                </a:solidFill>
              </a:rPr>
              <a:t> Valence Band DOS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F:\EPS files for Oxides talk\Converted\ZnO_VB-D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26" y="1340768"/>
            <a:ext cx="5733582" cy="4900994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DFT VB-DOS and VB-XPS agree for </a:t>
                </a:r>
                <a:r>
                  <a:rPr lang="en-GB" dirty="0" err="1"/>
                  <a:t>ZnO</a:t>
                </a:r>
                <a:r>
                  <a:rPr lang="en-GB" dirty="0"/>
                  <a:t>. DFT d-levels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∼1 </m:t>
                    </m:r>
                    <m:r>
                      <a:rPr lang="en-GB" i="1" dirty="0" err="1">
                        <a:latin typeface="Cambria Math"/>
                      </a:rPr>
                      <m:t>𝑒𝑉</m:t>
                    </m:r>
                  </m:oMath>
                </a14:m>
                <a:r>
                  <a:rPr lang="en-GB" dirty="0"/>
                  <a:t> too low.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127" y="2870184"/>
                <a:ext cx="2160240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2254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133946" y="6336397"/>
            <a:ext cx="59583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i="1" dirty="0">
                <a:solidFill>
                  <a:srgbClr val="C00000"/>
                </a:solidFill>
              </a:rPr>
              <a:t>P. D. C. King, T. D. </a:t>
            </a:r>
            <a:r>
              <a:rPr lang="da-DK" sz="1400" i="1" dirty="0" err="1" smtClean="0">
                <a:solidFill>
                  <a:srgbClr val="C00000"/>
                </a:solidFill>
              </a:rPr>
              <a:t>Veal</a:t>
            </a:r>
            <a:r>
              <a:rPr lang="da-DK" sz="1400" i="1" dirty="0" smtClean="0">
                <a:solidFill>
                  <a:srgbClr val="C00000"/>
                </a:solidFill>
              </a:rPr>
              <a:t>, C.F. McConville, et </a:t>
            </a:r>
            <a:r>
              <a:rPr lang="da-DK" sz="1400" i="1" dirty="0">
                <a:solidFill>
                  <a:srgbClr val="C00000"/>
                </a:solidFill>
              </a:rPr>
              <a:t>al., Phys. Rev. B 79, 205205 (2009</a:t>
            </a:r>
            <a:r>
              <a:rPr lang="da-DK" sz="1400" i="1" dirty="0" smtClean="0">
                <a:solidFill>
                  <a:srgbClr val="C00000"/>
                </a:solidFill>
              </a:rPr>
              <a:t>)</a:t>
            </a:r>
            <a:endParaRPr lang="da-DK" sz="1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5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13360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VB of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0148" y="5661248"/>
            <a:ext cx="750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 &amp; S.M. Durbin, Appl. Phys. </a:t>
            </a:r>
            <a:r>
              <a:rPr lang="en-GB" sz="1400" i="1" dirty="0" err="1">
                <a:solidFill>
                  <a:srgbClr val="C00000"/>
                </a:solidFill>
              </a:rPr>
              <a:t>Lett</a:t>
            </a:r>
            <a:r>
              <a:rPr lang="en-GB" sz="1400" i="1" dirty="0">
                <a:solidFill>
                  <a:srgbClr val="C00000"/>
                </a:solidFill>
              </a:rPr>
              <a:t>. </a:t>
            </a:r>
            <a:r>
              <a:rPr lang="en-GB" sz="1400" b="1" i="1" dirty="0">
                <a:solidFill>
                  <a:srgbClr val="C00000"/>
                </a:solidFill>
              </a:rPr>
              <a:t>92</a:t>
            </a:r>
            <a:r>
              <a:rPr lang="en-GB" sz="1400" i="1" dirty="0">
                <a:solidFill>
                  <a:srgbClr val="C00000"/>
                </a:solidFill>
              </a:rPr>
              <a:t>, 122110 (2008) </a:t>
            </a:r>
            <a:endParaRPr lang="en-GB" sz="1400" i="1" dirty="0" smtClean="0">
              <a:solidFill>
                <a:srgbClr val="C00000"/>
              </a:solidFill>
            </a:endParaRPr>
          </a:p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</a:t>
            </a:r>
            <a:r>
              <a:rPr lang="en-GB" sz="1400" b="1" i="1" dirty="0">
                <a:solidFill>
                  <a:srgbClr val="C00000"/>
                </a:solidFill>
              </a:rPr>
              <a:t>81</a:t>
            </a:r>
            <a:r>
              <a:rPr lang="en-GB" sz="1400" i="1" dirty="0">
                <a:solidFill>
                  <a:srgbClr val="C00000"/>
                </a:solidFill>
              </a:rPr>
              <a:t>, 075211 (2010)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564384" cy="426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86164" y="1196752"/>
            <a:ext cx="39959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hydrothermally-grown</a:t>
            </a:r>
          </a:p>
          <a:p>
            <a:r>
              <a:rPr lang="en-US" sz="2000" dirty="0" err="1" smtClean="0"/>
              <a:t>ZnO</a:t>
            </a:r>
            <a:r>
              <a:rPr lang="en-US" sz="2000" dirty="0" smtClean="0"/>
              <a:t> samples</a:t>
            </a:r>
          </a:p>
          <a:p>
            <a:endParaRPr lang="en-US" sz="1400" dirty="0"/>
          </a:p>
          <a:p>
            <a:r>
              <a:rPr lang="en-US" sz="2000" dirty="0" smtClean="0"/>
              <a:t>Bulk doping level </a:t>
            </a:r>
            <a:r>
              <a:rPr lang="en-US" sz="2000" i="1" dirty="0"/>
              <a:t>n = 3 x 10</a:t>
            </a:r>
            <a:r>
              <a:rPr lang="en-US" sz="2000" i="1" baseline="30000" dirty="0"/>
              <a:t>14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r>
              <a:rPr lang="en-US" sz="2000" dirty="0" smtClean="0"/>
              <a:t>(possibly due to Li impurity compensation)</a:t>
            </a:r>
          </a:p>
          <a:p>
            <a:endParaRPr lang="en-US" sz="1400" dirty="0"/>
          </a:p>
          <a:p>
            <a:r>
              <a:rPr lang="en-US" sz="2000" dirty="0" smtClean="0"/>
              <a:t>Surface Fermi level (</a:t>
            </a:r>
            <a:r>
              <a:rPr lang="en-US" sz="2000" i="1" dirty="0" smtClean="0"/>
              <a:t>E</a:t>
            </a:r>
            <a:r>
              <a:rPr lang="en-US" sz="2000" i="1" baseline="-25000" dirty="0" smtClean="0"/>
              <a:t>Fs</a:t>
            </a:r>
            <a:r>
              <a:rPr lang="en-US" sz="2000" dirty="0" smtClean="0"/>
              <a:t>) is at: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:- 3.69 </a:t>
            </a:r>
            <a:r>
              <a:rPr lang="en-US" sz="2000" dirty="0" err="1" smtClean="0"/>
              <a:t>eV</a:t>
            </a:r>
            <a:r>
              <a:rPr lang="en-US" sz="2000" dirty="0" smtClean="0"/>
              <a:t> for Zn-polarity</a:t>
            </a:r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3.60 </a:t>
            </a:r>
            <a:r>
              <a:rPr lang="en-US" sz="2000" dirty="0" err="1"/>
              <a:t>eV</a:t>
            </a:r>
            <a:r>
              <a:rPr lang="en-US" sz="2000" dirty="0"/>
              <a:t> for </a:t>
            </a:r>
            <a:r>
              <a:rPr lang="en-US" sz="2000" dirty="0" smtClean="0"/>
              <a:t>m-plane</a:t>
            </a:r>
            <a:endParaRPr lang="en-US" sz="2000" dirty="0"/>
          </a:p>
          <a:p>
            <a:r>
              <a:rPr lang="en-US" sz="2000" dirty="0" smtClean="0"/>
              <a:t>	:</a:t>
            </a:r>
            <a:r>
              <a:rPr lang="en-US" sz="2000" dirty="0"/>
              <a:t>- </a:t>
            </a:r>
            <a:r>
              <a:rPr lang="en-US" sz="2000" dirty="0" smtClean="0"/>
              <a:t>3.50 </a:t>
            </a:r>
            <a:r>
              <a:rPr lang="en-US" sz="2000" dirty="0" err="1"/>
              <a:t>eV</a:t>
            </a:r>
            <a:r>
              <a:rPr lang="en-US" sz="2000" dirty="0"/>
              <a:t> for O</a:t>
            </a:r>
            <a:r>
              <a:rPr lang="en-US" sz="2000" dirty="0" smtClean="0"/>
              <a:t>-polarity</a:t>
            </a:r>
          </a:p>
          <a:p>
            <a:endParaRPr lang="en-US" sz="1400" dirty="0"/>
          </a:p>
          <a:p>
            <a:r>
              <a:rPr lang="en-US" sz="2000" dirty="0" smtClean="0"/>
              <a:t>Similar, only 0.2 </a:t>
            </a:r>
            <a:r>
              <a:rPr lang="en-US" sz="2000" dirty="0" err="1" smtClean="0"/>
              <a:t>eV</a:t>
            </a:r>
            <a:r>
              <a:rPr lang="en-US" sz="2000" dirty="0" smtClean="0"/>
              <a:t> difference in barrier height with sample face for optimized </a:t>
            </a:r>
            <a:r>
              <a:rPr lang="en-US" sz="2000" dirty="0" err="1" smtClean="0"/>
              <a:t>Schottky</a:t>
            </a:r>
            <a:r>
              <a:rPr lang="en-US" sz="2000" dirty="0" smtClean="0"/>
              <a:t> diodes.</a:t>
            </a:r>
            <a:endParaRPr lang="en-US" sz="20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90017" y="1124744"/>
            <a:ext cx="3609975" cy="5095875"/>
            <a:chOff x="755576" y="1196752"/>
            <a:chExt cx="3609975" cy="5095875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196752"/>
              <a:ext cx="3609975" cy="5095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39952" y="1556792"/>
              <a:ext cx="225599" cy="3672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75655" y="6325387"/>
            <a:ext cx="6736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rgbClr val="C00000"/>
                </a:solidFill>
              </a:rPr>
              <a:t>M.W. Allen, T.D. Veal, C.F. McConville, S.M. Durbin et al. Phys. Rev. B 81, 075211 (2010)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72614" y="1016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Poisson solution hydrothermal bulk </a:t>
            </a:r>
            <a:r>
              <a:rPr lang="en-GB" sz="2800" b="1" dirty="0" err="1" smtClean="0">
                <a:solidFill>
                  <a:schemeClr val="bg1"/>
                </a:solidFill>
              </a:rPr>
              <a:t>ZnO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1268760"/>
            <a:ext cx="3888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Charge profile for the m-plane Tokyo </a:t>
            </a:r>
            <a:r>
              <a:rPr lang="en-US" sz="2000" dirty="0" err="1" smtClean="0"/>
              <a:t>Dempa</a:t>
            </a:r>
            <a:r>
              <a:rPr lang="en-US" sz="2000" dirty="0" smtClean="0"/>
              <a:t> sample.</a:t>
            </a:r>
          </a:p>
          <a:p>
            <a:r>
              <a:rPr lang="en-US" sz="2000" dirty="0" smtClean="0"/>
              <a:t>Surface </a:t>
            </a:r>
            <a:r>
              <a:rPr lang="en-US" sz="2200" i="1" dirty="0" smtClean="0"/>
              <a:t>E</a:t>
            </a:r>
            <a:r>
              <a:rPr lang="en-US" sz="2200" i="1" baseline="-25000" dirty="0" smtClean="0"/>
              <a:t>F</a:t>
            </a:r>
            <a:r>
              <a:rPr lang="en-US" sz="2000" dirty="0" smtClean="0"/>
              <a:t> = 3.60 </a:t>
            </a:r>
            <a:r>
              <a:rPr lang="en-US" sz="2000" dirty="0" err="1" smtClean="0"/>
              <a:t>eV</a:t>
            </a:r>
            <a:endParaRPr lang="en-US" sz="2000" dirty="0" smtClean="0"/>
          </a:p>
          <a:p>
            <a:r>
              <a:rPr lang="en-US" sz="2000" dirty="0" smtClean="0"/>
              <a:t>Electron accumulation and 0.46 </a:t>
            </a:r>
            <a:r>
              <a:rPr lang="en-US" sz="2000" dirty="0" err="1" smtClean="0"/>
              <a:t>eV</a:t>
            </a:r>
            <a:r>
              <a:rPr lang="en-US" sz="2000" dirty="0" smtClean="0"/>
              <a:t> downward band-bending observed.</a:t>
            </a:r>
          </a:p>
          <a:p>
            <a:endParaRPr lang="en-US" sz="1000" dirty="0"/>
          </a:p>
          <a:p>
            <a:r>
              <a:rPr lang="en-US" sz="2000" dirty="0" smtClean="0"/>
              <a:t>:- Bulk </a:t>
            </a:r>
            <a:r>
              <a:rPr lang="en-US" sz="2000" i="1" dirty="0" smtClean="0"/>
              <a:t>cc</a:t>
            </a:r>
            <a:r>
              <a:rPr lang="en-US" sz="2000" dirty="0" smtClean="0"/>
              <a:t>. is  </a:t>
            </a:r>
            <a:r>
              <a:rPr lang="en-US" sz="2000" i="1" dirty="0" smtClean="0"/>
              <a:t>n = 3 x 10</a:t>
            </a:r>
            <a:r>
              <a:rPr lang="en-US" sz="2000" i="1" baseline="30000" dirty="0" smtClean="0"/>
              <a:t>14</a:t>
            </a:r>
            <a:r>
              <a:rPr lang="en-US" sz="2000" i="1" dirty="0" smtClean="0"/>
              <a:t> cm</a:t>
            </a:r>
            <a:r>
              <a:rPr lang="en-US" sz="2000" i="1" baseline="30000" dirty="0" smtClean="0"/>
              <a:t>-3</a:t>
            </a:r>
          </a:p>
          <a:p>
            <a:r>
              <a:rPr lang="en-US" sz="2000" dirty="0" smtClean="0"/>
              <a:t>:- Surface sheet density is</a:t>
            </a:r>
          </a:p>
          <a:p>
            <a:r>
              <a:rPr lang="en-US" sz="2000" i="1" dirty="0" smtClean="0"/>
              <a:t>n </a:t>
            </a:r>
            <a:r>
              <a:rPr lang="en-US" sz="2000" i="1" dirty="0"/>
              <a:t>= 3.5 x 10</a:t>
            </a:r>
            <a:r>
              <a:rPr lang="en-US" sz="2000" i="1" baseline="30000" dirty="0"/>
              <a:t>12</a:t>
            </a:r>
            <a:r>
              <a:rPr lang="en-US" sz="2000" i="1" dirty="0"/>
              <a:t> cm</a:t>
            </a:r>
            <a:r>
              <a:rPr lang="en-US" sz="2000" i="1" baseline="30000" dirty="0"/>
              <a:t>-3</a:t>
            </a:r>
          </a:p>
          <a:p>
            <a:endParaRPr lang="en-US" sz="1600" dirty="0" smtClean="0"/>
          </a:p>
          <a:p>
            <a:r>
              <a:rPr lang="en-US" sz="2000" smtClean="0"/>
              <a:t>All surfaces </a:t>
            </a:r>
            <a:r>
              <a:rPr lang="en-US" sz="2000" dirty="0" smtClean="0"/>
              <a:t>exhibit electron accumulation: small </a:t>
            </a:r>
            <a:r>
              <a:rPr lang="en-US" sz="2000" dirty="0"/>
              <a:t>differences </a:t>
            </a:r>
            <a:r>
              <a:rPr lang="en-US" sz="2000" dirty="0" smtClean="0"/>
              <a:t> due to differences in energy distribution of surface states and/or different charge transfer due to contaminants.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49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6139</TotalTime>
  <Words>9280</Words>
  <Application>Microsoft Office PowerPoint</Application>
  <PresentationFormat>On-screen Show (4:3)</PresentationFormat>
  <Paragraphs>1135</Paragraphs>
  <Slides>141</Slides>
  <Notes>24</Notes>
  <HiddenSlides>0</HiddenSlides>
  <MMClips>7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141</vt:i4>
      </vt:variant>
    </vt:vector>
  </HeadingPairs>
  <TitlesOfParts>
    <vt:vector size="161" baseType="lpstr">
      <vt:lpstr>MS Mincho</vt:lpstr>
      <vt:lpstr>ＭＳ Ｐゴシック</vt:lpstr>
      <vt:lpstr>Arial</vt:lpstr>
      <vt:lpstr>Calibri</vt:lpstr>
      <vt:lpstr>Cambria Math</vt:lpstr>
      <vt:lpstr>Century</vt:lpstr>
      <vt:lpstr>Georgia</vt:lpstr>
      <vt:lpstr>Helvetica Neue</vt:lpstr>
      <vt:lpstr>Mangal</vt:lpstr>
      <vt:lpstr>ＭＳ ＰＲゴシック</vt:lpstr>
      <vt:lpstr>Palatino</vt:lpstr>
      <vt:lpstr>Symbol</vt:lpstr>
      <vt:lpstr>Times</vt:lpstr>
      <vt:lpstr>Times New Roman</vt:lpstr>
      <vt:lpstr>Wingdings</vt:lpstr>
      <vt:lpstr>Office Theme</vt:lpstr>
      <vt:lpstr>Document</vt:lpstr>
      <vt:lpstr>CorelDRAW</vt:lpstr>
      <vt:lpstr>Graph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Breakdown of common-cation rule</vt:lpstr>
      <vt:lpstr>PowerPoint Presentation</vt:lpstr>
      <vt:lpstr>InN : at the extreme of band-edge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Plasmon Energy</vt:lpstr>
      <vt:lpstr>VB Photon Energy Dependence</vt:lpstr>
      <vt:lpstr>DFT LDA+U Weighted PDOS</vt:lpstr>
      <vt:lpstr>PowerPoint Presentation</vt:lpstr>
      <vt:lpstr>PowerPoint Presentation</vt:lpstr>
      <vt:lpstr>PowerPoint Presentation</vt:lpstr>
      <vt:lpstr>I09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Mudd</dc:creator>
  <cp:lastModifiedBy>Travel</cp:lastModifiedBy>
  <cp:revision>880</cp:revision>
  <dcterms:created xsi:type="dcterms:W3CDTF">2012-05-31T16:23:51Z</dcterms:created>
  <dcterms:modified xsi:type="dcterms:W3CDTF">2018-08-13T00:31:51Z</dcterms:modified>
</cp:coreProperties>
</file>