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17" r:id="rId1"/>
  </p:sldMasterIdLst>
  <p:notesMasterIdLst>
    <p:notesMasterId r:id="rId38"/>
  </p:notesMasterIdLst>
  <p:handoutMasterIdLst>
    <p:handoutMasterId r:id="rId39"/>
  </p:handoutMasterIdLst>
  <p:sldIdLst>
    <p:sldId id="954" r:id="rId2"/>
    <p:sldId id="884" r:id="rId3"/>
    <p:sldId id="1002" r:id="rId4"/>
    <p:sldId id="1034" r:id="rId5"/>
    <p:sldId id="1036" r:id="rId6"/>
    <p:sldId id="1037" r:id="rId7"/>
    <p:sldId id="1033" r:id="rId8"/>
    <p:sldId id="896" r:id="rId9"/>
    <p:sldId id="880" r:id="rId10"/>
    <p:sldId id="889" r:id="rId11"/>
    <p:sldId id="842" r:id="rId12"/>
    <p:sldId id="890" r:id="rId13"/>
    <p:sldId id="963" r:id="rId14"/>
    <p:sldId id="959" r:id="rId15"/>
    <p:sldId id="960" r:id="rId16"/>
    <p:sldId id="978" r:id="rId17"/>
    <p:sldId id="949" r:id="rId18"/>
    <p:sldId id="950" r:id="rId19"/>
    <p:sldId id="1025" r:id="rId20"/>
    <p:sldId id="975" r:id="rId21"/>
    <p:sldId id="1041" r:id="rId22"/>
    <p:sldId id="1039" r:id="rId23"/>
    <p:sldId id="1040" r:id="rId24"/>
    <p:sldId id="1038" r:id="rId25"/>
    <p:sldId id="988" r:id="rId26"/>
    <p:sldId id="990" r:id="rId27"/>
    <p:sldId id="991" r:id="rId28"/>
    <p:sldId id="993" r:id="rId29"/>
    <p:sldId id="995" r:id="rId30"/>
    <p:sldId id="997" r:id="rId31"/>
    <p:sldId id="1008" r:id="rId32"/>
    <p:sldId id="1035" r:id="rId33"/>
    <p:sldId id="1031" r:id="rId34"/>
    <p:sldId id="996" r:id="rId35"/>
    <p:sldId id="947" r:id="rId36"/>
    <p:sldId id="920" r:id="rId37"/>
  </p:sldIdLst>
  <p:sldSz cx="9144000" cy="6858000" type="screen4x3"/>
  <p:notesSz cx="9906000" cy="674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6600"/>
    <a:srgbClr val="C00000"/>
    <a:srgbClr val="FF3300"/>
    <a:srgbClr val="FF0000"/>
    <a:srgbClr val="FFFFCC"/>
    <a:srgbClr val="EAEAEA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60" autoAdjust="0"/>
    <p:restoredTop sz="90631" autoAdjust="0"/>
  </p:normalViewPr>
  <p:slideViewPr>
    <p:cSldViewPr snapToGrid="0">
      <p:cViewPr>
        <p:scale>
          <a:sx n="47" d="100"/>
          <a:sy n="47" d="100"/>
        </p:scale>
        <p:origin x="1270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13400" y="0"/>
            <a:ext cx="4292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05563"/>
            <a:ext cx="4292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13400" y="6405563"/>
            <a:ext cx="4292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35F1146D-6384-4DB6-8203-3C67B0E2937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61773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92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13400" y="0"/>
            <a:ext cx="4292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7075" y="504825"/>
            <a:ext cx="3371850" cy="25288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9213" y="3203575"/>
            <a:ext cx="7267575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05563"/>
            <a:ext cx="4292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13400" y="6405563"/>
            <a:ext cx="4292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092AFA61-6C3D-4105-811E-D09CD4D63BB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797790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DC5FC-15D4-488D-B2D2-5FA05A858A01}" type="slidenum">
              <a:rPr lang="en-AU" smtClean="0"/>
              <a:pPr/>
              <a:t>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81449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12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39D1605-5A08-4564-8E2A-BEEA73D7CA27}" type="slidenum">
              <a:rPr lang="zh-CN" altLang="en-US" smtClean="0">
                <a:latin typeface="Times New Roman" pitchFamily="18" charset="0"/>
              </a:rPr>
              <a:pPr/>
              <a:t>13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9B56231-6715-41C2-A974-A05D8294D1BE}" type="slidenum">
              <a:rPr lang="zh-CN" altLang="en-US" smtClean="0">
                <a:latin typeface="Times New Roman" pitchFamily="18" charset="0"/>
              </a:rPr>
              <a:pPr/>
              <a:t>14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DF91DE-136E-49FE-B25E-49B0681D86D9}" type="slidenum">
              <a:rPr lang="zh-CN" altLang="en-US" smtClean="0">
                <a:latin typeface="Times New Roman" pitchFamily="18" charset="0"/>
              </a:rPr>
              <a:pPr/>
              <a:t>15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D3ED1C7-B443-48F2-9E72-889C4E9BF779}" type="slidenum">
              <a:rPr lang="zh-CN" altLang="en-US" smtClean="0">
                <a:latin typeface="Times New Roman" pitchFamily="18" charset="0"/>
              </a:rPr>
              <a:pPr/>
              <a:t>16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558D8A7-7BF9-4C2F-A8E1-B88AC7DE1ED1}" type="slidenum">
              <a:rPr lang="zh-CN" altLang="en-US" smtClean="0">
                <a:latin typeface="Times New Roman" pitchFamily="18" charset="0"/>
              </a:rPr>
              <a:pPr/>
              <a:t>17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39D1605-5A08-4564-8E2A-BEEA73D7CA27}" type="slidenum">
              <a:rPr lang="zh-CN" altLang="en-US" smtClean="0">
                <a:latin typeface="Times New Roman" pitchFamily="18" charset="0"/>
              </a:rPr>
              <a:pPr/>
              <a:t>18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4" y="3203576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19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20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5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21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270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22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182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23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938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24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25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26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27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28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29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30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31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522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32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 dirty="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A5AFBD-D750-441C-9BC9-802ABD2F96C1}" type="slidenum">
              <a:rPr lang="zh-CN" altLang="en-US" smtClean="0">
                <a:latin typeface="Times New Roman" pitchFamily="18" charset="0"/>
              </a:rPr>
              <a:pPr/>
              <a:t>33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B56C833-A849-440B-A24F-83AD35E3A4CA}" type="slidenum">
              <a:rPr lang="zh-CN" altLang="en-US" smtClean="0">
                <a:latin typeface="Times New Roman" pitchFamily="18" charset="0"/>
              </a:rPr>
              <a:pPr/>
              <a:t>34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95EBCE7-D022-4976-9487-BF7871799C34}" type="slidenum">
              <a:rPr lang="zh-CN" altLang="en-US" smtClean="0">
                <a:latin typeface="Times New Roman" pitchFamily="18" charset="0"/>
              </a:rPr>
              <a:pPr/>
              <a:t>35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7075" y="508000"/>
            <a:ext cx="3371850" cy="2528888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9213" y="3203575"/>
            <a:ext cx="7267575" cy="3032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1000" dirty="0">
                <a:latin typeface="Arial" charset="0"/>
              </a:rPr>
              <a:t>Enter speaker notes here.</a:t>
            </a:r>
          </a:p>
          <a:p>
            <a:pPr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17E03C-59DF-45AE-A32F-768830F2B894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DB64B-41F3-4CF9-B592-81F0261EFECD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275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6E2161-00B8-4685-AA97-C7710A1DFCFC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8F123-C8FE-404F-A831-F15B45626299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4489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2A215C-3083-42A9-8574-1D1781B966B2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CC854-59E1-4325-AB70-DDFEA4E60ED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9284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EEA5D8-B5CA-408B-80E2-30A07B579C10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484E61-99A8-4E6A-A19B-456CAA8D9F5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1585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6A56CE-481B-4F74-9359-F82E67E475E5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218E52-B13C-4301-A46C-756B7E3EEDA8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504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340875-5D1D-4574-95DE-EF299CA17551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943D48-E632-4F7A-AAA3-75FE6869456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4204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162E11-7F32-438B-92E4-70750E06EB74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DFD0C8-3CD1-46E8-8773-E2615B81B0DF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4364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C22F99-B323-4268-B3E2-EFB84F859AA3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63AB1-02A6-46A9-9D2E-045FBED28CD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7908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0C173A-5CD9-4D04-B6CA-EEAEB1D3666F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1F80AC-CD2E-483D-9F45-F4A2CD4E3D88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3510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D0ED53-F5F9-4A89-B6FA-FCD370201B3E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0B357-350D-4B6A-9796-9EEE65868D58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460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ACCFDB-1665-442A-812F-8BF791FEBE39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4BEAF1-A323-4BD3-933E-51B8B98AABA2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0054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SG" noProof="0"/>
          </a:p>
        </p:txBody>
      </p:sp>
    </p:spTree>
    <p:extLst>
      <p:ext uri="{BB962C8B-B14F-4D97-AF65-F5344CB8AC3E}">
        <p14:creationId xmlns:p14="http://schemas.microsoft.com/office/powerpoint/2010/main" val="1141219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A16FD02-86B0-465F-B2C3-C0C387B98BA1}" type="datetimeFigureOut">
              <a:rPr lang="en-AU" smtClean="0"/>
              <a:pPr>
                <a:defRPr/>
              </a:pPr>
              <a:t>13/08/2018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6A3F7E-595D-4DAB-9280-63ABDFA2A26E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582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1.emf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tiff"/><Relationship Id="rId5" Type="http://schemas.openxmlformats.org/officeDocument/2006/relationships/image" Target="../media/image39.tiff"/><Relationship Id="rId4" Type="http://schemas.openxmlformats.org/officeDocument/2006/relationships/image" Target="../media/image38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 txBox="1">
            <a:spLocks/>
          </p:cNvSpPr>
          <p:nvPr/>
        </p:nvSpPr>
        <p:spPr>
          <a:xfrm>
            <a:off x="680300" y="2280558"/>
            <a:ext cx="7898751" cy="1148442"/>
          </a:xfrm>
          <a:prstGeom prst="rect">
            <a:avLst/>
          </a:prstGeom>
        </p:spPr>
        <p:txBody>
          <a:bodyPr/>
          <a:lstStyle>
            <a:lvl1pPr>
              <a:buNone/>
              <a:defRPr baseline="0"/>
            </a:lvl1pPr>
          </a:lstStyle>
          <a:p>
            <a:r>
              <a:rPr lang="en-AU" sz="2800" b="1" dirty="0">
                <a:solidFill>
                  <a:srgbClr val="0000CC"/>
                </a:solidFill>
              </a:rPr>
              <a:t>Confinement-Induced Giant Spin-Orbital-Coupled Magnetic Moment of Co Nanoclusters in TiO</a:t>
            </a:r>
            <a:r>
              <a:rPr lang="en-AU" sz="2800" b="1" baseline="-25000" dirty="0">
                <a:solidFill>
                  <a:srgbClr val="0000CC"/>
                </a:solidFill>
              </a:rPr>
              <a:t>2 </a:t>
            </a:r>
            <a:r>
              <a:rPr lang="en-AU" sz="2800" b="1" dirty="0">
                <a:solidFill>
                  <a:srgbClr val="0000CC"/>
                </a:solidFill>
              </a:rPr>
              <a:t>Films</a:t>
            </a:r>
            <a:endParaRPr lang="en-AU" sz="2800" dirty="0">
              <a:solidFill>
                <a:srgbClr val="0000CC"/>
              </a:solidFill>
            </a:endParaRPr>
          </a:p>
          <a:p>
            <a:endParaRPr lang="en-AU" sz="3200" b="1" dirty="0">
              <a:solidFill>
                <a:srgbClr val="0000CC"/>
              </a:solidFill>
            </a:endParaRPr>
          </a:p>
        </p:txBody>
      </p:sp>
      <p:sp>
        <p:nvSpPr>
          <p:cNvPr id="11" name="Text Placeholder 6"/>
          <p:cNvSpPr txBox="1">
            <a:spLocks/>
          </p:cNvSpPr>
          <p:nvPr/>
        </p:nvSpPr>
        <p:spPr>
          <a:xfrm>
            <a:off x="3419872" y="4437112"/>
            <a:ext cx="5112568" cy="1800200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marL="342900" lvl="0" indent="-342900" algn="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920254" y="3581400"/>
            <a:ext cx="74188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000" dirty="0">
                <a:solidFill>
                  <a:srgbClr val="0000CC"/>
                </a:solidFill>
              </a:rPr>
              <a:t>Jiabao Yi</a:t>
            </a:r>
          </a:p>
          <a:p>
            <a:pPr algn="ctr"/>
            <a:endParaRPr lang="en-AU" sz="2000" dirty="0">
              <a:solidFill>
                <a:srgbClr val="0000CC"/>
              </a:solidFill>
            </a:endParaRPr>
          </a:p>
          <a:p>
            <a:pPr algn="ctr"/>
            <a:r>
              <a:rPr lang="en-AU" sz="2000" dirty="0"/>
              <a:t>Global Innovative </a:t>
            </a:r>
            <a:r>
              <a:rPr lang="en-AU" sz="2000" dirty="0" err="1"/>
              <a:t>Center</a:t>
            </a:r>
            <a:r>
              <a:rPr lang="en-AU" sz="2000" dirty="0"/>
              <a:t> for Advanced Nanomaterials, School of Engineering, University of Newcastle, Callaghan, 2308, Australia</a:t>
            </a:r>
            <a:endParaRPr lang="en-AU" sz="2000" dirty="0">
              <a:solidFill>
                <a:srgbClr val="0000CC"/>
              </a:solidFill>
            </a:endParaRPr>
          </a:p>
        </p:txBody>
      </p:sp>
      <p:sp>
        <p:nvSpPr>
          <p:cNvPr id="3" name="AutoShape 2" descr="Image result for newcastle university australia logo">
            <a:extLst>
              <a:ext uri="{FF2B5EF4-FFF2-40B4-BE49-F238E27FC236}">
                <a16:creationId xmlns:a16="http://schemas.microsoft.com/office/drawing/2014/main" id="{34501DAA-2D5F-4BD8-BEDF-6FD724D301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8EF6CA-E102-4C4A-BF17-46C2F101F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69" y="0"/>
            <a:ext cx="2705100" cy="16859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61875" y="5736841"/>
            <a:ext cx="6062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VASSCAA-9 Sydney, 13-16, Aug, 2018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411078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Acknowledgement 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8" y="1211145"/>
            <a:ext cx="8396605" cy="4920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4FB9DD-90AE-4700-AD38-746BF6689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18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87363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 smtClean="0">
                <a:solidFill>
                  <a:srgbClr val="FF6600"/>
                </a:solidFill>
                <a:cs typeface="Angsana New" pitchFamily="18" charset="-34"/>
              </a:rPr>
              <a:t>Introduction to GICAN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88768C-6351-421C-B555-9E26CFEC2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381" y="-48234"/>
            <a:ext cx="1988993" cy="7012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784" b="55796"/>
          <a:stretch/>
        </p:blipFill>
        <p:spPr>
          <a:xfrm>
            <a:off x="558867" y="760326"/>
            <a:ext cx="7841893" cy="495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4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87363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Introduction to GICAN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88768C-6351-421C-B555-9E26CFEC2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381" y="-48234"/>
            <a:ext cx="1988993" cy="7012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3692" r="-112"/>
          <a:stretch/>
        </p:blipFill>
        <p:spPr>
          <a:xfrm>
            <a:off x="621234" y="731229"/>
            <a:ext cx="7283753" cy="574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43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87363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Introduction to GICAN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88768C-6351-421C-B555-9E26CFEC2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381" y="-48234"/>
            <a:ext cx="1988993" cy="7012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78" y="770358"/>
            <a:ext cx="7558699" cy="37977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854" t="2192" r="3365" b="1454"/>
          <a:stretch/>
        </p:blipFill>
        <p:spPr>
          <a:xfrm>
            <a:off x="58242" y="4568098"/>
            <a:ext cx="8981514" cy="189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87363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Introduction to GICAN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88768C-6351-421C-B555-9E26CFEC2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381" y="-48234"/>
            <a:ext cx="1988993" cy="7012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3" y="789478"/>
            <a:ext cx="8642395" cy="508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OUTLINE 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1612901"/>
            <a:ext cx="7124700" cy="10033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6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/>
          <a:lstStyle/>
          <a:p>
            <a:pPr marL="0" indent="0">
              <a:buNone/>
            </a:pPr>
            <a:r>
              <a:rPr lang="en-AU" dirty="0"/>
              <a:t>Introduction to </a:t>
            </a:r>
            <a:r>
              <a:rPr lang="en-AU" dirty="0" err="1"/>
              <a:t>Spintronics</a:t>
            </a:r>
            <a:r>
              <a:rPr lang="en-AU" dirty="0"/>
              <a:t> and diluted magnetic semiconductors</a:t>
            </a:r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800100" y="2921001"/>
            <a:ext cx="7124700" cy="6095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6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r>
              <a:rPr lang="en-AU" dirty="0"/>
              <a:t>Motivations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00100" y="3810001"/>
            <a:ext cx="7124700" cy="7238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6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r>
              <a:rPr lang="en-AU" dirty="0"/>
              <a:t>Results and Discussion</a:t>
            </a:r>
          </a:p>
          <a:p>
            <a:pPr marL="0" indent="0" eaLnBrk="1" hangingPunct="1">
              <a:buFont typeface="Arial" charset="0"/>
              <a:buNone/>
            </a:pPr>
            <a:endParaRPr lang="en-AU" dirty="0"/>
          </a:p>
          <a:p>
            <a:pPr eaLnBrk="1" hangingPunct="1"/>
            <a:endParaRPr lang="en-AU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800100" y="4749801"/>
            <a:ext cx="7124700" cy="6603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6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r>
              <a:rPr lang="en-AU" dirty="0"/>
              <a:t>Conclusion</a:t>
            </a:r>
          </a:p>
          <a:p>
            <a:pPr marL="0" indent="0" eaLnBrk="1" hangingPunct="1">
              <a:buFont typeface="Arial" charset="0"/>
              <a:buNone/>
            </a:pPr>
            <a:endParaRPr lang="en-AU" dirty="0"/>
          </a:p>
          <a:p>
            <a:pPr eaLnBrk="1" hangingPunct="1"/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88768C-6351-421C-B555-9E26CFEC2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43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 err="1">
                <a:solidFill>
                  <a:srgbClr val="FF6600"/>
                </a:solidFill>
                <a:cs typeface="Angsana New" pitchFamily="18" charset="-34"/>
              </a:rPr>
              <a:t>Spintronics</a:t>
            </a:r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 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381123"/>
            <a:ext cx="4783394" cy="308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8500" y="5292723"/>
            <a:ext cx="7823200" cy="830997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AU" sz="2400" dirty="0"/>
              <a:t>Discovery of giant </a:t>
            </a:r>
            <a:r>
              <a:rPr lang="en-AU" sz="2400" dirty="0" err="1"/>
              <a:t>magnetoresistance</a:t>
            </a:r>
            <a:r>
              <a:rPr lang="en-AU" sz="2400" dirty="0"/>
              <a:t> (GMR) in Fe/Cr multilayer in 1988, when the </a:t>
            </a:r>
            <a:r>
              <a:rPr lang="en-AU" sz="2400" dirty="0" err="1"/>
              <a:t>Spintronics</a:t>
            </a:r>
            <a:r>
              <a:rPr lang="en-AU" sz="2400" dirty="0"/>
              <a:t> start.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9300" y="23368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2007 Nobel Prize in Physics</a:t>
            </a:r>
          </a:p>
        </p:txBody>
      </p:sp>
      <p:sp>
        <p:nvSpPr>
          <p:cNvPr id="6" name="Rectangle 5"/>
          <p:cNvSpPr/>
          <p:nvPr/>
        </p:nvSpPr>
        <p:spPr>
          <a:xfrm>
            <a:off x="1473200" y="462802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b="1" dirty="0"/>
              <a:t>Albert </a:t>
            </a:r>
            <a:r>
              <a:rPr lang="en-AU" b="1" dirty="0" err="1"/>
              <a:t>Fert</a:t>
            </a:r>
            <a:r>
              <a:rPr lang="en-AU" b="1" dirty="0"/>
              <a:t>               Peter </a:t>
            </a:r>
            <a:r>
              <a:rPr lang="en-AU" b="1" dirty="0" err="1"/>
              <a:t>Grünberg</a:t>
            </a:r>
            <a:endParaRPr lang="en-AU" b="1" dirty="0"/>
          </a:p>
        </p:txBody>
      </p:sp>
      <p:sp>
        <p:nvSpPr>
          <p:cNvPr id="2" name="Rectangle 1"/>
          <p:cNvSpPr/>
          <p:nvPr/>
        </p:nvSpPr>
        <p:spPr>
          <a:xfrm>
            <a:off x="1295400" y="6308386"/>
            <a:ext cx="698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http://www.nobelprize.org/nobel_prizes/physics/laureates/2007</a:t>
            </a:r>
            <a:r>
              <a:rPr lang="en-AU" dirty="0"/>
              <a:t>/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2D30BF-000B-4C65-84EA-E83D155E3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5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 err="1">
                <a:solidFill>
                  <a:srgbClr val="FF6600"/>
                </a:solidFill>
                <a:cs typeface="Angsana New" pitchFamily="18" charset="-34"/>
              </a:rPr>
              <a:t>Spintronics</a:t>
            </a:r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 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539750" y="1773238"/>
            <a:ext cx="3735388" cy="2249487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SG"/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4571999" y="2184400"/>
            <a:ext cx="3457575" cy="165735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SG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042988" y="1989138"/>
            <a:ext cx="32861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t"/>
            <a:r>
              <a:rPr lang="en-US" altLang="zh-CN" b="1" dirty="0">
                <a:solidFill>
                  <a:schemeClr val="accent2"/>
                </a:solidFill>
                <a:ea typeface="SimSun" pitchFamily="2" charset="-122"/>
              </a:rPr>
              <a:t>Charge of electron…</a:t>
            </a:r>
          </a:p>
          <a:p>
            <a:pPr fontAlgn="t"/>
            <a:r>
              <a:rPr lang="en-US" altLang="zh-CN" dirty="0">
                <a:solidFill>
                  <a:schemeClr val="tx2"/>
                </a:solidFill>
                <a:ea typeface="SimSun" pitchFamily="2" charset="-122"/>
              </a:rPr>
              <a:t>Integrated circuits, capacitors,</a:t>
            </a:r>
          </a:p>
          <a:p>
            <a:pPr fontAlgn="t"/>
            <a:r>
              <a:rPr lang="en-US" altLang="zh-CN" dirty="0">
                <a:solidFill>
                  <a:schemeClr val="tx2"/>
                </a:solidFill>
                <a:ea typeface="SimSun" pitchFamily="2" charset="-122"/>
              </a:rPr>
              <a:t>Resistance and transistors realize semiconductor device functions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005386" y="2339975"/>
            <a:ext cx="306974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t"/>
            <a:r>
              <a:rPr lang="en-US" altLang="zh-CN" b="1" dirty="0">
                <a:solidFill>
                  <a:schemeClr val="accent2"/>
                </a:solidFill>
                <a:ea typeface="SimSun" pitchFamily="2" charset="-122"/>
              </a:rPr>
              <a:t>Spins of electron…</a:t>
            </a:r>
          </a:p>
          <a:p>
            <a:pPr fontAlgn="t"/>
            <a:r>
              <a:rPr lang="en-US" altLang="zh-CN" dirty="0">
                <a:solidFill>
                  <a:schemeClr val="tx2"/>
                </a:solidFill>
                <a:ea typeface="SimSun" pitchFamily="2" charset="-122"/>
              </a:rPr>
              <a:t>Having been used </a:t>
            </a:r>
          </a:p>
          <a:p>
            <a:pPr fontAlgn="t"/>
            <a:r>
              <a:rPr lang="en-US" altLang="zh-CN" dirty="0">
                <a:solidFill>
                  <a:schemeClr val="tx2"/>
                </a:solidFill>
                <a:ea typeface="SimSun" pitchFamily="2" charset="-122"/>
              </a:rPr>
              <a:t>as reading head for  magnetic recording  media.</a:t>
            </a:r>
          </a:p>
        </p:txBody>
      </p:sp>
      <p:sp>
        <p:nvSpPr>
          <p:cNvPr id="12" name="Oval 2"/>
          <p:cNvSpPr>
            <a:spLocks noChangeArrowheads="1"/>
          </p:cNvSpPr>
          <p:nvPr/>
        </p:nvSpPr>
        <p:spPr bwMode="auto">
          <a:xfrm>
            <a:off x="2519361" y="4347368"/>
            <a:ext cx="4105275" cy="2160588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SG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3051968" y="4594225"/>
            <a:ext cx="381952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t"/>
            <a:r>
              <a:rPr lang="en-US" altLang="zh-CN" dirty="0" err="1">
                <a:solidFill>
                  <a:srgbClr val="C00000"/>
                </a:solidFill>
                <a:ea typeface="SimSun" pitchFamily="2" charset="-122"/>
              </a:rPr>
              <a:t>Spintronics</a:t>
            </a:r>
            <a:r>
              <a:rPr lang="en-US" altLang="zh-CN" dirty="0">
                <a:solidFill>
                  <a:srgbClr val="C00000"/>
                </a:solidFill>
                <a:ea typeface="SimSun" pitchFamily="2" charset="-122"/>
              </a:rPr>
              <a:t>-spin transistors</a:t>
            </a:r>
          </a:p>
          <a:p>
            <a:pPr fontAlgn="t"/>
            <a:r>
              <a:rPr lang="en-US" altLang="zh-CN" dirty="0">
                <a:solidFill>
                  <a:schemeClr val="tx2"/>
                </a:solidFill>
                <a:ea typeface="SimSun" pitchFamily="2" charset="-122"/>
              </a:rPr>
              <a:t>-Combine logic, storage and communications on a single chip.</a:t>
            </a:r>
          </a:p>
          <a:p>
            <a:pPr fontAlgn="t"/>
            <a:r>
              <a:rPr lang="en-US" altLang="zh-CN" dirty="0">
                <a:solidFill>
                  <a:schemeClr val="tx2"/>
                </a:solidFill>
                <a:ea typeface="SimSun" pitchFamily="2" charset="-122"/>
              </a:rPr>
              <a:t>-non volatile memory.</a:t>
            </a:r>
          </a:p>
          <a:p>
            <a:pPr fontAlgn="t"/>
            <a:r>
              <a:rPr lang="en-US" altLang="zh-CN" dirty="0">
                <a:solidFill>
                  <a:schemeClr val="tx2"/>
                </a:solidFill>
                <a:ea typeface="SimSun" pitchFamily="2" charset="-122"/>
              </a:rPr>
              <a:t>-smaller devices, faster speed.</a:t>
            </a:r>
          </a:p>
          <a:p>
            <a:pPr fontAlgn="t"/>
            <a:r>
              <a:rPr lang="en-US" altLang="zh-CN" dirty="0">
                <a:solidFill>
                  <a:schemeClr val="tx2"/>
                </a:solidFill>
                <a:ea typeface="SimSun" pitchFamily="2" charset="-122"/>
              </a:rPr>
              <a:t>-without release of heat</a:t>
            </a:r>
          </a:p>
          <a:p>
            <a:pPr fontAlgn="t"/>
            <a:endParaRPr lang="en-US" altLang="zh-CN" dirty="0">
              <a:solidFill>
                <a:schemeClr val="tx2"/>
              </a:solidFill>
              <a:ea typeface="SimSun" pitchFamily="2" charset="-122"/>
            </a:endParaRPr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>
            <a:off x="3843338" y="3843337"/>
            <a:ext cx="431800" cy="288925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AU"/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 flipH="1">
            <a:off x="4716463" y="3748881"/>
            <a:ext cx="423862" cy="360363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A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7" name="Picture 16" descr="nano ipod_hand_produ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5825"/>
            <a:ext cx="952500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0" name="Picture 2" descr="https://encrypted-tbn0.gstatic.com/images?q=tbn:ANd9GcQO9hDhqaeUHSEsGZ1aER8RvzoOht-mfmEKCppJemRU2eDHWtG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025" y="806081"/>
            <a:ext cx="2137735" cy="201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18273"/>
            <a:ext cx="2686050" cy="135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5140325" y="6436242"/>
            <a:ext cx="3993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rgbClr val="0000CC"/>
                </a:solidFill>
              </a:rPr>
              <a:t>Sarma</a:t>
            </a:r>
            <a:r>
              <a:rPr lang="en-US" i="1" dirty="0">
                <a:solidFill>
                  <a:srgbClr val="0000CC"/>
                </a:solidFill>
              </a:rPr>
              <a:t>, S. D. Am. Sci. </a:t>
            </a:r>
            <a:r>
              <a:rPr lang="en-US" b="1" i="1" dirty="0">
                <a:solidFill>
                  <a:srgbClr val="0000CC"/>
                </a:solidFill>
              </a:rPr>
              <a:t>89</a:t>
            </a:r>
            <a:r>
              <a:rPr lang="en-US" i="1" dirty="0">
                <a:solidFill>
                  <a:srgbClr val="0000CC"/>
                </a:solidFill>
              </a:rPr>
              <a:t>, 516 (2001)</a:t>
            </a:r>
            <a:endParaRPr lang="en-AU" i="1" dirty="0">
              <a:solidFill>
                <a:srgbClr val="0000CC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D3E51AD-C0F2-4CEB-9206-2ED28BCD3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8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Introduction:</a:t>
            </a:r>
          </a:p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Diluted magnetic semiconductor (DMS) 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44600" y="4204397"/>
            <a:ext cx="6654800" cy="13849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AU" sz="2400" dirty="0">
                <a:solidFill>
                  <a:schemeClr val="bg1"/>
                </a:solidFill>
              </a:rPr>
              <a:t>Why DMS?</a:t>
            </a:r>
          </a:p>
          <a:p>
            <a:pPr algn="just"/>
            <a:endParaRPr lang="en-AU" sz="2000" dirty="0">
              <a:solidFill>
                <a:schemeClr val="bg1"/>
              </a:solidFill>
            </a:endParaRPr>
          </a:p>
          <a:p>
            <a:pPr algn="just"/>
            <a:r>
              <a:rPr lang="en-AU" sz="2000" dirty="0">
                <a:solidFill>
                  <a:schemeClr val="bg1"/>
                </a:solidFill>
              </a:rPr>
              <a:t>DMS materials can fulfil both spin function and be integrated into current semiconductor technology. </a:t>
            </a:r>
          </a:p>
        </p:txBody>
      </p:sp>
      <p:pic>
        <p:nvPicPr>
          <p:cNvPr id="18434" name="Picture 2" descr="Unfortunately we are unable to provide accessible alternative text for this. If you require assistance to access this image, or to obtain a text description, please contact npg@natur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4" y="1024731"/>
            <a:ext cx="6536969" cy="294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92200" y="6225738"/>
            <a:ext cx="695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err="1">
                <a:solidFill>
                  <a:srgbClr val="0000CC"/>
                </a:solidFill>
              </a:rPr>
              <a:t>Pearton</a:t>
            </a:r>
            <a:r>
              <a:rPr lang="fr-FR" i="1" dirty="0">
                <a:solidFill>
                  <a:srgbClr val="0000CC"/>
                </a:solidFill>
              </a:rPr>
              <a:t>, S. J. et al. Mater. </a:t>
            </a:r>
            <a:r>
              <a:rPr lang="fr-FR" i="1" dirty="0" err="1">
                <a:solidFill>
                  <a:srgbClr val="0000CC"/>
                </a:solidFill>
              </a:rPr>
              <a:t>Sci</a:t>
            </a:r>
            <a:r>
              <a:rPr lang="fr-FR" i="1" dirty="0">
                <a:solidFill>
                  <a:srgbClr val="0000CC"/>
                </a:solidFill>
              </a:rPr>
              <a:t>. Eng. R40, 137(2003).</a:t>
            </a:r>
            <a:endParaRPr lang="en-AU" i="1" dirty="0">
              <a:solidFill>
                <a:srgbClr val="0000CC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05A20B-525C-4AB2-8ED6-5D46C348C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4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415925" y="1171575"/>
            <a:ext cx="8510588" cy="5610225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500" dirty="0"/>
              <a:t>The original idea for DMS is to dope magnetic ions into semiconductor host.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US" sz="2500" dirty="0" err="1">
                <a:solidFill>
                  <a:srgbClr val="0000CC"/>
                </a:solidFill>
              </a:rPr>
              <a:t>Mn</a:t>
            </a:r>
            <a:r>
              <a:rPr lang="en-US" sz="2500" dirty="0">
                <a:solidFill>
                  <a:srgbClr val="0000CC"/>
                </a:solidFill>
              </a:rPr>
              <a:t> doped </a:t>
            </a:r>
            <a:r>
              <a:rPr lang="en-US" sz="2500" dirty="0" err="1">
                <a:solidFill>
                  <a:srgbClr val="0000CC"/>
                </a:solidFill>
              </a:rPr>
              <a:t>GaAs</a:t>
            </a:r>
            <a:r>
              <a:rPr lang="en-US" sz="2500" dirty="0">
                <a:solidFill>
                  <a:srgbClr val="0000CC"/>
                </a:solidFill>
              </a:rPr>
              <a:t> is the most successful DMS. However, the low Curie temperature (190 K) limits its applications. </a:t>
            </a:r>
          </a:p>
          <a:p>
            <a:pPr algn="just">
              <a:buFont typeface="Wingdings" pitchFamily="2" charset="2"/>
              <a:buChar char="q"/>
            </a:pPr>
            <a:r>
              <a:rPr lang="en-US" sz="2500" dirty="0"/>
              <a:t>Mean field theory based </a:t>
            </a:r>
            <a:r>
              <a:rPr lang="en-US" sz="2500" dirty="0" err="1"/>
              <a:t>Zener</a:t>
            </a:r>
            <a:r>
              <a:rPr lang="en-US" sz="2500" dirty="0"/>
              <a:t> model predicted </a:t>
            </a:r>
            <a:r>
              <a:rPr lang="en-US" sz="2500" dirty="0" err="1"/>
              <a:t>GaN</a:t>
            </a:r>
            <a:r>
              <a:rPr lang="en-US" sz="2500" dirty="0"/>
              <a:t> and </a:t>
            </a:r>
            <a:r>
              <a:rPr lang="en-US" sz="2500" dirty="0" err="1"/>
              <a:t>ZnO</a:t>
            </a:r>
            <a:r>
              <a:rPr lang="en-US" sz="2500" dirty="0"/>
              <a:t> are two possible candidates for the host materials of DMS, which Curie temperature is possible higher than room temperature</a:t>
            </a:r>
            <a:r>
              <a:rPr lang="en-US" sz="2400" dirty="0"/>
              <a:t>.</a:t>
            </a:r>
            <a:endParaRPr lang="en-SG" sz="2400" dirty="0"/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7" b="25868"/>
          <a:stretch>
            <a:fillRect/>
          </a:stretch>
        </p:blipFill>
        <p:spPr bwMode="auto">
          <a:xfrm>
            <a:off x="4135438" y="4281488"/>
            <a:ext cx="323850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1023938" y="5791200"/>
            <a:ext cx="3505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Deitl </a:t>
            </a:r>
            <a:r>
              <a:rPr lang="en-US" i="1"/>
              <a:t>et al. </a:t>
            </a:r>
            <a:r>
              <a:rPr lang="en-US"/>
              <a:t>, Sciene, 2000.</a:t>
            </a:r>
            <a:endParaRPr lang="en-SG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Introduction-diluted magnetic </a:t>
            </a:r>
          </a:p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semiconductor (DMS) 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B788F9-0BA2-4754-B3B4-AF8C99DFB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>
            <a:spLocks noGrp="1" noChangeArrowheads="1"/>
          </p:cNvSpPr>
          <p:nvPr>
            <p:ph type="title"/>
          </p:nvPr>
        </p:nvSpPr>
        <p:spPr>
          <a:xfrm>
            <a:off x="347663" y="215900"/>
            <a:ext cx="8229600" cy="477838"/>
          </a:xfrm>
          <a:extLst>
            <a:ext uri="{91240B29-F687-4F45-9708-019B960494DF}">
              <a14:hiddenLine xmlns:a14="http://schemas.microsoft.com/office/drawing/2010/main" w="571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500" b="1">
                <a:solidFill>
                  <a:srgbClr val="FF6600"/>
                </a:solidFill>
                <a:cs typeface="Angsana New" pitchFamily="18" charset="-34"/>
              </a:rPr>
              <a:t>        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55600" y="223838"/>
            <a:ext cx="8229600" cy="477837"/>
          </a:xfrm>
          <a:prstGeom prst="rect">
            <a:avLst/>
          </a:prstGeom>
          <a:noFill/>
          <a:ln w="57150" algn="ctr"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500" b="1" kern="0" dirty="0">
                <a:solidFill>
                  <a:srgbClr val="FF6600"/>
                </a:solidFill>
                <a:latin typeface="+mj-lt"/>
                <a:cs typeface="Angsana New" pitchFamily="18" charset="-34"/>
              </a:rPr>
              <a:t>Introduction-DMS        </a:t>
            </a:r>
          </a:p>
        </p:txBody>
      </p:sp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355600" y="1019168"/>
            <a:ext cx="8229600" cy="830997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400" dirty="0"/>
              <a:t>DMS fabricated from wide gap semiconductors doped with magnetic element, such as Fe, Co, and Ni.</a:t>
            </a:r>
            <a:endParaRPr lang="en-SG" sz="2400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Introduction: Diluted magnetic semiconductor</a:t>
            </a:r>
          </a:p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(DMS) and Motivations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421580"/>
            <a:ext cx="82296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en-AU" sz="2400" dirty="0"/>
              <a:t>Ferromagnetism has been widely found in magnetic element doped oxide.</a:t>
            </a:r>
          </a:p>
          <a:p>
            <a:pPr marL="342900" indent="-342900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en-AU" sz="2400" dirty="0">
                <a:solidFill>
                  <a:srgbClr val="0000CC"/>
                </a:solidFill>
              </a:rPr>
              <a:t>The ferromagnetism sometimes is difficult to reproduce.</a:t>
            </a:r>
          </a:p>
          <a:p>
            <a:pPr marL="342900" indent="-342900" algn="just">
              <a:spcAft>
                <a:spcPts val="1200"/>
              </a:spcAft>
              <a:buFont typeface="Wingdings" pitchFamily="2" charset="2"/>
              <a:buChar char="Ø"/>
            </a:pPr>
            <a:r>
              <a:rPr lang="en-AU" sz="2400" dirty="0"/>
              <a:t>Ferromagnetism can only be observed when the samples are prepared under oxygen poor environment.</a:t>
            </a:r>
          </a:p>
          <a:p>
            <a:pPr algn="just">
              <a:spcAft>
                <a:spcPts val="1200"/>
              </a:spcAft>
            </a:pPr>
            <a:endParaRPr lang="en-AU" sz="2400" dirty="0">
              <a:solidFill>
                <a:srgbClr val="0000CC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C1377A-B91B-4E0F-B4A4-7325DF3ED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8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4" t="12428" r="28985" b="34172"/>
          <a:stretch/>
        </p:blipFill>
        <p:spPr bwMode="auto">
          <a:xfrm>
            <a:off x="562564" y="1074420"/>
            <a:ext cx="8018872" cy="5487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6" name="Picture 4" descr="125th Anniversary Iss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841" y="962343"/>
            <a:ext cx="22574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628649" y="4389120"/>
            <a:ext cx="6526213" cy="10629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zh-CN" sz="2800" b="1" dirty="0" err="1">
                <a:solidFill>
                  <a:srgbClr val="FF6600"/>
                </a:solidFill>
                <a:cs typeface="Angsana New" pitchFamily="18" charset="-34"/>
              </a:rPr>
              <a:t>Introduction:diluted</a:t>
            </a:r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 magnetic semiconductor</a:t>
            </a:r>
          </a:p>
          <a:p>
            <a:r>
              <a:rPr lang="en-US" altLang="zh-CN" sz="2800" b="1" dirty="0">
                <a:solidFill>
                  <a:srgbClr val="FF6600"/>
                </a:solidFill>
                <a:cs typeface="Angsana New" pitchFamily="18" charset="-34"/>
              </a:rPr>
              <a:t>(DMS) and Motivations</a:t>
            </a:r>
            <a:endParaRPr lang="en-AU" sz="2800" dirty="0">
              <a:solidFill>
                <a:srgbClr val="FFFFFF"/>
              </a:solidFill>
              <a:ea typeface="SimSun" pitchFamily="2" charset="-122"/>
              <a:cs typeface="Angsana New" pitchFamily="18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BCA7F6-F16F-4FE4-AB87-7A2F1D27B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4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</a:rPr>
              <a:t>Nonmagnetic element doping induced ferromagnetism</a:t>
            </a:r>
            <a:r>
              <a:rPr lang="en-US" altLang="zh-CN" sz="2800" b="1" dirty="0">
                <a:solidFill>
                  <a:srgbClr val="FF6600"/>
                </a:solidFill>
                <a:latin typeface="Arial" charset="0"/>
              </a:rPr>
              <a:t>-C doped </a:t>
            </a:r>
            <a:r>
              <a:rPr lang="en-US" altLang="zh-CN" sz="2800" b="1" dirty="0" err="1">
                <a:solidFill>
                  <a:srgbClr val="FF6600"/>
                </a:solidFill>
                <a:latin typeface="Arial" charset="0"/>
              </a:rPr>
              <a:t>ZnO</a:t>
            </a:r>
            <a:r>
              <a:rPr lang="en-US" altLang="zh-CN" sz="2800" b="1" dirty="0">
                <a:solidFill>
                  <a:srgbClr val="FF6600"/>
                </a:solidFill>
                <a:latin typeface="Arial" charset="0"/>
              </a:rPr>
              <a:t> by PLD</a:t>
            </a:r>
            <a:endParaRPr lang="en-AU" sz="2800" dirty="0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4" y="779463"/>
            <a:ext cx="3838575" cy="590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61000" y="2070100"/>
            <a:ext cx="3263900" cy="2677656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</a:rPr>
              <a:t>C replacing O induces holes in the O2p states, which coupled with C2p with p-p interaction. The coupling induces spin alignment of C atoms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68899" y="5798066"/>
            <a:ext cx="3848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Pan et al. Phys. Rev. Lett., 99, 127201 (2007)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4D6AAC-B549-42D0-8B33-357050FF8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21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</a:rPr>
              <a:t>C doped </a:t>
            </a:r>
            <a:r>
              <a:rPr lang="en-US" sz="2800" b="1" dirty="0" err="1">
                <a:solidFill>
                  <a:srgbClr val="FF6600"/>
                </a:solidFill>
                <a:latin typeface="Arial" charset="0"/>
              </a:rPr>
              <a:t>ZnO</a:t>
            </a:r>
            <a:r>
              <a:rPr lang="en-US" sz="2800" b="1" dirty="0">
                <a:solidFill>
                  <a:srgbClr val="FF6600"/>
                </a:solidFill>
                <a:latin typeface="Arial" charset="0"/>
              </a:rPr>
              <a:t> induced ferromagnetism</a:t>
            </a:r>
            <a:endParaRPr lang="en-AU" sz="2800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3352800"/>
            <a:ext cx="4321175" cy="3157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823642"/>
            <a:ext cx="9017000" cy="2529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46512" y="6470134"/>
            <a:ext cx="5233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Pan et al. Phys. Rev. Lett. 99, 127201 (2007)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38197C-22D5-4E4C-B882-AD066EB86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3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2800" b="1" dirty="0">
                <a:solidFill>
                  <a:srgbClr val="FF6600"/>
                </a:solidFill>
                <a:latin typeface="Arial" charset="0"/>
              </a:rPr>
              <a:t>Nonmagnetic element doping</a:t>
            </a:r>
          </a:p>
          <a:p>
            <a:pPr>
              <a:defRPr/>
            </a:pPr>
            <a:r>
              <a:rPr lang="en-US" altLang="zh-CN" sz="2800" b="1" dirty="0">
                <a:solidFill>
                  <a:srgbClr val="FF6600"/>
                </a:solidFill>
                <a:latin typeface="Arial" charset="0"/>
              </a:rPr>
              <a:t>-Li doped </a:t>
            </a:r>
            <a:r>
              <a:rPr lang="en-US" altLang="zh-CN" sz="2800" b="1" dirty="0" err="1">
                <a:solidFill>
                  <a:srgbClr val="FF6600"/>
                </a:solidFill>
                <a:latin typeface="Arial" charset="0"/>
              </a:rPr>
              <a:t>ZnO</a:t>
            </a:r>
            <a:endParaRPr lang="en-AU" sz="2800" dirty="0"/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693738"/>
            <a:ext cx="4049712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4" name="Object 7"/>
          <p:cNvGraphicFramePr>
            <a:graphicFrameLocks noChangeAspect="1"/>
          </p:cNvGraphicFramePr>
          <p:nvPr/>
        </p:nvGraphicFramePr>
        <p:xfrm>
          <a:off x="4325938" y="652463"/>
          <a:ext cx="4251325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2" name="Graph" r:id="rId5" imgW="4233977" imgH="3371393" progId="Origin50.Graph">
                  <p:embed/>
                </p:oleObj>
              </mc:Choice>
              <mc:Fallback>
                <p:oleObj name="Graph" r:id="rId5" imgW="4233977" imgH="3371393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938" y="652463"/>
                        <a:ext cx="4251325" cy="338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7112000" y="1160463"/>
            <a:ext cx="88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/>
              <a:t>300 K</a:t>
            </a:r>
            <a:endParaRPr lang="en-SG" sz="2000"/>
          </a:p>
        </p:txBody>
      </p:sp>
      <p:sp>
        <p:nvSpPr>
          <p:cNvPr id="10246" name="TextBox 6"/>
          <p:cNvSpPr txBox="1">
            <a:spLocks noChangeArrowheads="1"/>
          </p:cNvSpPr>
          <p:nvPr/>
        </p:nvSpPr>
        <p:spPr bwMode="auto">
          <a:xfrm>
            <a:off x="2714625" y="2598738"/>
            <a:ext cx="1422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6% Li:ZnO, 10</a:t>
            </a:r>
            <a:r>
              <a:rPr lang="en-US" baseline="30000"/>
              <a:t>-4</a:t>
            </a:r>
            <a:r>
              <a:rPr lang="en-US"/>
              <a:t> torr O</a:t>
            </a:r>
            <a:r>
              <a:rPr lang="en-US" baseline="-25000"/>
              <a:t>2</a:t>
            </a:r>
            <a:endParaRPr lang="en-SG" baseline="-25000"/>
          </a:p>
        </p:txBody>
      </p:sp>
      <p:sp>
        <p:nvSpPr>
          <p:cNvPr id="10247" name="TextBox 8"/>
          <p:cNvSpPr txBox="1">
            <a:spLocks noChangeArrowheads="1"/>
          </p:cNvSpPr>
          <p:nvPr/>
        </p:nvSpPr>
        <p:spPr bwMode="auto">
          <a:xfrm>
            <a:off x="5435600" y="2562225"/>
            <a:ext cx="1422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6% Li:ZnO, 10</a:t>
            </a:r>
            <a:r>
              <a:rPr lang="en-US" baseline="30000"/>
              <a:t>-4</a:t>
            </a:r>
            <a:r>
              <a:rPr lang="en-US"/>
              <a:t> torr O</a:t>
            </a:r>
            <a:r>
              <a:rPr lang="en-US" baseline="-25000"/>
              <a:t>2</a:t>
            </a:r>
            <a:endParaRPr lang="en-SG" baseline="-25000"/>
          </a:p>
        </p:txBody>
      </p:sp>
      <p:graphicFrame>
        <p:nvGraphicFramePr>
          <p:cNvPr id="1024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469145"/>
              </p:ext>
            </p:extLst>
          </p:nvPr>
        </p:nvGraphicFramePr>
        <p:xfrm>
          <a:off x="491007" y="3651250"/>
          <a:ext cx="3851923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3" name="Graph" r:id="rId7" imgW="4023360" imgH="3108960" progId="Origin50.Graph">
                  <p:embed/>
                </p:oleObj>
              </mc:Choice>
              <mc:Fallback>
                <p:oleObj name="Graph" r:id="rId7" imgW="4023360" imgH="310896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851" r="8116" b="3658"/>
                      <a:stretch>
                        <a:fillRect/>
                      </a:stretch>
                    </p:blipFill>
                    <p:spPr bwMode="auto">
                      <a:xfrm>
                        <a:off x="491007" y="3651250"/>
                        <a:ext cx="3851923" cy="290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TextBox 11"/>
          <p:cNvSpPr txBox="1">
            <a:spLocks noChangeArrowheads="1"/>
          </p:cNvSpPr>
          <p:nvPr/>
        </p:nvSpPr>
        <p:spPr bwMode="auto">
          <a:xfrm>
            <a:off x="2474913" y="4013200"/>
            <a:ext cx="1422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6% Li:ZnO, 10</a:t>
            </a:r>
            <a:r>
              <a:rPr lang="en-US" baseline="30000"/>
              <a:t>-6</a:t>
            </a:r>
            <a:r>
              <a:rPr lang="en-US"/>
              <a:t> torr O</a:t>
            </a:r>
            <a:r>
              <a:rPr lang="en-US" baseline="-25000"/>
              <a:t>2</a:t>
            </a:r>
            <a:endParaRPr lang="en-SG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4264817" y="4732338"/>
            <a:ext cx="4862513" cy="120015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The high oxygen partial pressure favoring ferromagnetism excludes the contamination or impurities effect. </a:t>
            </a:r>
            <a:endParaRPr lang="en-SG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4358640" y="6350000"/>
            <a:ext cx="4768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Yi et al. Phys. Rev. Lett. ,104, 137201, 2010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ED5F54-2842-41A3-A7AD-66B24E05D0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2800" b="1" dirty="0">
                <a:solidFill>
                  <a:srgbClr val="FF6600"/>
                </a:solidFill>
                <a:latin typeface="Arial" charset="0"/>
              </a:rPr>
              <a:t>Vacancy induced ferromagnetism:</a:t>
            </a:r>
          </a:p>
          <a:p>
            <a:pPr>
              <a:defRPr/>
            </a:pPr>
            <a:r>
              <a:rPr lang="en-US" altLang="zh-CN" sz="2800" b="1" dirty="0">
                <a:solidFill>
                  <a:srgbClr val="FF6600"/>
                </a:solidFill>
                <a:latin typeface="Arial" charset="0"/>
              </a:rPr>
              <a:t>Li-</a:t>
            </a:r>
            <a:r>
              <a:rPr lang="en-US" altLang="zh-CN" sz="2800" b="1" dirty="0" err="1">
                <a:solidFill>
                  <a:srgbClr val="FF6600"/>
                </a:solidFill>
                <a:latin typeface="Arial" charset="0"/>
              </a:rPr>
              <a:t>ZnO</a:t>
            </a:r>
            <a:endParaRPr lang="en-AU" sz="2800" dirty="0"/>
          </a:p>
        </p:txBody>
      </p:sp>
      <p:pic>
        <p:nvPicPr>
          <p:cNvPr id="13315" name="Picture 4" descr="D:\data\Li doped ZnO\publication\Final-1\Submitted\fig2-1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47763"/>
            <a:ext cx="5240337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516688" y="1785938"/>
            <a:ext cx="1737626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/>
              <a:t>3×3×2 supercell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71521" y="6350000"/>
            <a:ext cx="5389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Yi et al. Phys. Rev. Lett.,104, 137201, 2010 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2303146" y="5675313"/>
            <a:ext cx="3764279" cy="400110"/>
          </a:xfrm>
          <a:prstGeom prst="rect">
            <a:avLst/>
          </a:prstGeom>
          <a:solidFill>
            <a:srgbClr val="0000CC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Only Zn vacancy is magnetic.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60628B-8023-487F-8F94-98899ED07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39129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2800" b="1" dirty="0">
                <a:solidFill>
                  <a:srgbClr val="FF6600"/>
                </a:solidFill>
                <a:latin typeface="Arial" charset="0"/>
              </a:rPr>
              <a:t>Vacancy induced ferromagnetism:</a:t>
            </a:r>
          </a:p>
          <a:p>
            <a:pPr>
              <a:defRPr/>
            </a:pPr>
            <a:r>
              <a:rPr lang="en-US" altLang="zh-CN" sz="2800" b="1" dirty="0">
                <a:solidFill>
                  <a:srgbClr val="FF6600"/>
                </a:solidFill>
                <a:latin typeface="Arial" charset="0"/>
              </a:rPr>
              <a:t>Li-</a:t>
            </a:r>
            <a:r>
              <a:rPr lang="en-US" altLang="zh-CN" sz="2800" b="1" dirty="0" err="1">
                <a:solidFill>
                  <a:srgbClr val="FF6600"/>
                </a:solidFill>
                <a:latin typeface="Arial" charset="0"/>
              </a:rPr>
              <a:t>ZnO</a:t>
            </a:r>
            <a:endParaRPr lang="en-A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87424" y="5626030"/>
            <a:ext cx="7504113" cy="830262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sz="2400" dirty="0"/>
              <a:t>High oxygen partial pressure helps to form Zn vacancies. 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sz="2400" dirty="0"/>
              <a:t>Li doping reduce formation energy of Zn vacancy</a:t>
            </a: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729" y="779463"/>
            <a:ext cx="5438095" cy="464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BD8541-EBBA-4128-8334-CB5D30A2B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0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</a:rPr>
              <a:t>Ferromagnetism in Teflon</a:t>
            </a:r>
            <a:endParaRPr lang="en-A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5350476" y="5872201"/>
            <a:ext cx="353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Y,W. Ma et al. Nature Communications, 3.727, 2012</a:t>
            </a:r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35" y="779463"/>
            <a:ext cx="4146017" cy="5860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89954" y="2273643"/>
            <a:ext cx="37298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Cutting and stretching both induce room temperature ferromagnetism.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The ferromagnetism is due to the carbon dangle bonds.  </a:t>
            </a:r>
            <a:endParaRPr lang="en-AU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D39B8F-906D-482A-AF12-31386E79E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5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Magnetic uniformity examined by </a:t>
            </a: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Muon spin relaxation (</a:t>
            </a:r>
            <a:r>
              <a:rPr lang="el-GR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μ</a:t>
            </a: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SR)-Co-TiO</a:t>
            </a:r>
            <a:r>
              <a:rPr lang="en-AU" sz="2800" b="1" baseline="-25000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  <a:endParaRPr lang="en-AU" sz="2800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1226703" y="6382266"/>
            <a:ext cx="597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H. Saadaoui, et al. Phys. Rev. Lett. 227, 227202 ,2016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3942E-D5BD-448B-99E9-50F866076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pic>
        <p:nvPicPr>
          <p:cNvPr id="9" name="Picture 8" descr="laser_deposition_anim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684" y="1633963"/>
            <a:ext cx="3744912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93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Magnetic uniformity examined by </a:t>
            </a: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Muon spin relaxation (</a:t>
            </a:r>
            <a:r>
              <a:rPr lang="el-GR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μ</a:t>
            </a: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SR)-Co-TiO</a:t>
            </a:r>
            <a:r>
              <a:rPr lang="en-AU" sz="2800" b="1" baseline="-25000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  <a:endParaRPr lang="en-AU" sz="2800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1226703" y="6382266"/>
            <a:ext cx="597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H. Saadaoui, et al. Phys. Rev. Lett. 227, 227202 ,2016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3942E-D5BD-448B-99E9-50F866076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68735"/>
              </p:ext>
            </p:extLst>
          </p:nvPr>
        </p:nvGraphicFramePr>
        <p:xfrm>
          <a:off x="771519" y="894277"/>
          <a:ext cx="6429264" cy="491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5" name="Graph" r:id="rId5" imgW="3876840" imgH="2973600" progId="Origin50.Graph">
                  <p:embed/>
                </p:oleObj>
              </mc:Choice>
              <mc:Fallback>
                <p:oleObj name="Graph" r:id="rId5" imgW="3876840" imgH="2973600" progId="Origin50.Graph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19" y="894277"/>
                        <a:ext cx="6429264" cy="491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968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Magnetic uniformity examined by </a:t>
            </a: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Muon spin relaxation (</a:t>
            </a:r>
            <a:r>
              <a:rPr lang="el-GR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μ</a:t>
            </a: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SR)-Co-TiO</a:t>
            </a:r>
            <a:r>
              <a:rPr lang="en-AU" sz="2800" b="1" baseline="-25000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  <a:endParaRPr lang="en-AU" sz="2800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1226703" y="6382266"/>
            <a:ext cx="597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H. Saadaoui, et al. Phys. Rev. Lett. 227, 227202 ,2016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3942E-D5BD-448B-99E9-50F866076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99" y="1097577"/>
            <a:ext cx="8094396" cy="487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9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Magnetic uniformity examined by </a:t>
            </a: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Muon spin relaxation (</a:t>
            </a:r>
            <a:r>
              <a:rPr lang="el-GR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μ</a:t>
            </a: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SR)-Co-TiO</a:t>
            </a:r>
            <a:r>
              <a:rPr lang="en-AU" sz="2800" b="1" baseline="-25000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  <a:endParaRPr lang="en-AU" sz="2800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6817303" y="1629715"/>
            <a:ext cx="2121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H. Saadaoui, et al. Phys. Rev. Lett. 227, 227202 ,2016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3942E-D5BD-448B-99E9-50F866076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383" y="901772"/>
            <a:ext cx="5669154" cy="49975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4712" y="5918575"/>
            <a:ext cx="7914576" cy="830997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(a) and (b) are M-H loops at 300 and 5 K; (c) XAS measurement of P</a:t>
            </a:r>
            <a:r>
              <a:rPr lang="en-US" sz="2400" baseline="-25000" dirty="0" smtClean="0">
                <a:solidFill>
                  <a:schemeClr val="bg1"/>
                </a:solidFill>
              </a:rPr>
              <a:t>2</a:t>
            </a:r>
            <a:r>
              <a:rPr lang="en-US" sz="2400" dirty="0" smtClean="0">
                <a:solidFill>
                  <a:schemeClr val="bg1"/>
                </a:solidFill>
              </a:rPr>
              <a:t>=10</a:t>
            </a:r>
            <a:r>
              <a:rPr lang="en-US" sz="2400" baseline="30000" dirty="0" smtClean="0">
                <a:solidFill>
                  <a:schemeClr val="bg1"/>
                </a:solidFill>
              </a:rPr>
              <a:t>-6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torr</a:t>
            </a:r>
            <a:r>
              <a:rPr lang="en-US" sz="2400" dirty="0" smtClean="0">
                <a:solidFill>
                  <a:schemeClr val="bg1"/>
                </a:solidFill>
              </a:rPr>
              <a:t>; The inset of the loop XMCD; (d) XMCD spectra.  </a:t>
            </a:r>
            <a:endParaRPr lang="en-A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82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Magnetic uniformity examined by </a:t>
            </a: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Muon spin relaxation (</a:t>
            </a:r>
            <a:r>
              <a:rPr lang="el-GR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μ</a:t>
            </a: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SR)-Co-TiO</a:t>
            </a:r>
            <a:r>
              <a:rPr lang="en-AU" sz="2800" b="1" baseline="-25000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  <a:endParaRPr lang="en-AU" sz="2800" baseline="-25000" dirty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65" y="1254125"/>
            <a:ext cx="7935595" cy="3825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42230" y="5079517"/>
            <a:ext cx="7100729" cy="1015663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Both zero field and transverse field measurement shows that reference sample is nonmagnetic and 10</a:t>
            </a:r>
            <a:r>
              <a:rPr lang="en-US" sz="2000" baseline="30000" dirty="0">
                <a:solidFill>
                  <a:schemeClr val="bg1"/>
                </a:solidFill>
              </a:rPr>
              <a:t>-6</a:t>
            </a:r>
            <a:r>
              <a:rPr lang="en-US" sz="2000" dirty="0">
                <a:solidFill>
                  <a:schemeClr val="bg1"/>
                </a:solidFill>
              </a:rPr>
              <a:t> sample has the strongest magnetism. 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26703" y="6382266"/>
            <a:ext cx="597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H. Saadaoui, et al. Phys. Rev. Lett. 227, 227202 ,2016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3942E-D5BD-448B-99E9-50F866076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6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 err="1">
                <a:solidFill>
                  <a:srgbClr val="FF6600"/>
                </a:solidFill>
                <a:latin typeface="Arial" charset="0"/>
                <a:ea typeface="SimSun" pitchFamily="2" charset="-122"/>
              </a:rPr>
              <a:t>Muon</a:t>
            </a: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 spin relaxation (</a:t>
            </a:r>
            <a:r>
              <a:rPr lang="el-GR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μ</a:t>
            </a:r>
            <a:r>
              <a:rPr lang="en-AU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SR)</a:t>
            </a:r>
            <a:endParaRPr lang="en-AU" sz="2800" baseline="-25000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79" y="1056639"/>
            <a:ext cx="8098559" cy="333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9758" y="4531360"/>
            <a:ext cx="771247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000" dirty="0"/>
              <a:t>Temperature dependence indicates that the ferromagnetism is not from clusters.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 PO</a:t>
            </a:r>
            <a:r>
              <a:rPr lang="en-US" sz="2000" baseline="-25000" dirty="0"/>
              <a:t>2</a:t>
            </a:r>
            <a:r>
              <a:rPr lang="en-US" sz="2000" dirty="0"/>
              <a:t>=10</a:t>
            </a:r>
            <a:r>
              <a:rPr lang="en-US" sz="2000" baseline="30000" dirty="0"/>
              <a:t>-6</a:t>
            </a:r>
            <a:r>
              <a:rPr lang="en-US" sz="2000" dirty="0"/>
              <a:t> </a:t>
            </a:r>
            <a:r>
              <a:rPr lang="en-US" sz="2000" dirty="0" err="1"/>
              <a:t>torr</a:t>
            </a:r>
            <a:r>
              <a:rPr lang="en-US" sz="2000" dirty="0"/>
              <a:t> sample has 100 % volume fraction of ferromagnetic phase, indicating magnetic uniformity in this sample. </a:t>
            </a:r>
            <a:endParaRPr lang="en-A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226703" y="6382266"/>
            <a:ext cx="597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>
                <a:solidFill>
                  <a:srgbClr val="0000CC"/>
                </a:solidFill>
              </a:rPr>
              <a:t>H. Saadaoui, et al. Phys. Rev. Lett. 227, 227202 ,2016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81D5A-7E48-4BE7-8DFB-6BA00D6CC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 smtClean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High magnetic moment of </a:t>
            </a:r>
          </a:p>
          <a:p>
            <a:pPr>
              <a:defRPr/>
            </a:pPr>
            <a:r>
              <a:rPr lang="en-US" sz="2800" b="1" dirty="0" smtClean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Co in Co doped TiO</a:t>
            </a:r>
            <a:r>
              <a:rPr lang="en-US" sz="2800" b="1" baseline="-25000" dirty="0" smtClean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  <a:endParaRPr lang="en-US" sz="2800" b="1" baseline="-25000" dirty="0">
              <a:solidFill>
                <a:srgbClr val="FF6600"/>
              </a:solidFill>
              <a:latin typeface="Arial" charset="0"/>
              <a:ea typeface="SimSun" pitchFamily="2" charset="-122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6556807-ECF3-4E57-8968-66089D04A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t="-1434" r="52838" b="5280"/>
          <a:stretch/>
        </p:blipFill>
        <p:spPr>
          <a:xfrm>
            <a:off x="1741437" y="833156"/>
            <a:ext cx="5075866" cy="2323856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57" t="187"/>
          <a:stretch/>
        </p:blipFill>
        <p:spPr>
          <a:xfrm>
            <a:off x="1741437" y="2918265"/>
            <a:ext cx="5410685" cy="22423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0162" y="5160583"/>
            <a:ext cx="8223676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chemeClr val="bg1"/>
                </a:solidFill>
              </a:rPr>
              <a:t>(a), (b) and (c) are illustrations of three possible states of Co atoms (substitution, cluster+ substitution and cluster, respectively) in TiO</a:t>
            </a:r>
            <a:r>
              <a:rPr lang="en-AU" sz="2000" b="1" baseline="-25000" dirty="0">
                <a:solidFill>
                  <a:schemeClr val="bg1"/>
                </a:solidFill>
              </a:rPr>
              <a:t>2</a:t>
            </a:r>
            <a:r>
              <a:rPr lang="en-AU" sz="2000" b="1" dirty="0">
                <a:solidFill>
                  <a:schemeClr val="bg1"/>
                </a:solidFill>
              </a:rPr>
              <a:t> matrix. (d) Description of the effects of parameters on the formation of clusters or substitution defects in Co doped TiO</a:t>
            </a:r>
            <a:r>
              <a:rPr lang="en-AU" sz="2000" b="1" baseline="-25000" dirty="0">
                <a:solidFill>
                  <a:schemeClr val="bg1"/>
                </a:solidFill>
              </a:rPr>
              <a:t>2</a:t>
            </a:r>
            <a:r>
              <a:rPr lang="en-AU" sz="2000" b="1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2114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High magnetic moment of </a:t>
            </a: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Co in Co doped TiO</a:t>
            </a:r>
            <a:r>
              <a:rPr lang="en-US" sz="2800" b="1" baseline="-25000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23123E-EC0E-4574-B3C9-04A739EEF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173" y="944837"/>
            <a:ext cx="6231214" cy="41513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75679" y="5189305"/>
            <a:ext cx="7623811" cy="132343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just"/>
            <a:r>
              <a:rPr lang="en-AU" sz="20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(a) XRD pattern of 5 at% Co-doped TiO</a:t>
            </a:r>
            <a:r>
              <a:rPr lang="en-AU" sz="2000" b="1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AU" sz="20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film. (b) High-resolution TEM image of the sample. The inset is the selecting area electron diffraction (SAED) pattern of the film. (c), (d) and (e) is EDS mapping of Co, O and </a:t>
            </a:r>
            <a:r>
              <a:rPr lang="en-AU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Ti</a:t>
            </a:r>
            <a:r>
              <a:rPr lang="en-AU" sz="20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element, respectively.</a:t>
            </a:r>
            <a:endParaRPr lang="en-AU" sz="20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27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High magnetic moment of </a:t>
            </a: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Co in Co doped TiO</a:t>
            </a:r>
            <a:r>
              <a:rPr lang="en-US" sz="2800" b="1" baseline="-25000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9512" y="5035888"/>
            <a:ext cx="8496944" cy="175432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(a) XPS spectra of Co edge from surface to inside the film with distance to the surface of 5 nm, 10 nm and 20 nm, respectively. (b) NEXAS of Co K edge in Co doped TiO</a:t>
            </a:r>
            <a:r>
              <a:rPr lang="en-AU" baseline="-25000" dirty="0">
                <a:solidFill>
                  <a:schemeClr val="bg1"/>
                </a:solidFill>
              </a:rPr>
              <a:t>2</a:t>
            </a:r>
            <a:r>
              <a:rPr lang="en-AU" dirty="0">
                <a:solidFill>
                  <a:schemeClr val="bg1"/>
                </a:solidFill>
              </a:rPr>
              <a:t> and reference samples of metallic Co and </a:t>
            </a:r>
            <a:r>
              <a:rPr lang="en-AU" dirty="0" err="1">
                <a:solidFill>
                  <a:schemeClr val="bg1"/>
                </a:solidFill>
              </a:rPr>
              <a:t>CoO</a:t>
            </a:r>
            <a:r>
              <a:rPr lang="en-AU" dirty="0">
                <a:solidFill>
                  <a:schemeClr val="bg1"/>
                </a:solidFill>
              </a:rPr>
              <a:t>. (c) Fourier transformation of reference Co sample and Co in Co </a:t>
            </a:r>
            <a:r>
              <a:rPr lang="en-AU" dirty="0" err="1">
                <a:solidFill>
                  <a:schemeClr val="bg1"/>
                </a:solidFill>
              </a:rPr>
              <a:t>dped</a:t>
            </a:r>
            <a:r>
              <a:rPr lang="en-AU" dirty="0">
                <a:solidFill>
                  <a:schemeClr val="bg1"/>
                </a:solidFill>
              </a:rPr>
              <a:t> TiO</a:t>
            </a:r>
            <a:r>
              <a:rPr lang="en-AU" baseline="-25000" dirty="0">
                <a:solidFill>
                  <a:schemeClr val="bg1"/>
                </a:solidFill>
              </a:rPr>
              <a:t>2</a:t>
            </a:r>
            <a:r>
              <a:rPr lang="en-AU" dirty="0">
                <a:solidFill>
                  <a:schemeClr val="bg1"/>
                </a:solidFill>
              </a:rPr>
              <a:t>.  (d) Hysteresis loops of Co-TiO</a:t>
            </a:r>
            <a:r>
              <a:rPr lang="en-AU" baseline="-25000" dirty="0">
                <a:solidFill>
                  <a:schemeClr val="bg1"/>
                </a:solidFill>
              </a:rPr>
              <a:t>2</a:t>
            </a:r>
            <a:r>
              <a:rPr lang="en-AU" dirty="0">
                <a:solidFill>
                  <a:schemeClr val="bg1"/>
                </a:solidFill>
              </a:rPr>
              <a:t> at different temperatures. (e) Zero field cooling (ZFC) and field cooling (FC) curves with an applied field of 500 </a:t>
            </a:r>
            <a:r>
              <a:rPr lang="en-AU" dirty="0" err="1">
                <a:solidFill>
                  <a:schemeClr val="bg1"/>
                </a:solidFill>
              </a:rPr>
              <a:t>Oe</a:t>
            </a:r>
            <a:r>
              <a:rPr lang="en-AU" dirty="0">
                <a:solidFill>
                  <a:schemeClr val="bg1"/>
                </a:solidFill>
              </a:rPr>
              <a:t>. (f) Temperature dependence of magnetization, showing the Curie temperature.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FD31DC-CD14-49C4-92B5-087B4C4B6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26106" y="639433"/>
            <a:ext cx="1172870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281669"/>
              </p:ext>
            </p:extLst>
          </p:nvPr>
        </p:nvGraphicFramePr>
        <p:xfrm>
          <a:off x="290172" y="555847"/>
          <a:ext cx="7700599" cy="4480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7" name="Graph" r:id="rId5" imgW="6414367" imgH="4185732" progId="Origin50.Graph">
                  <p:embed/>
                </p:oleObj>
              </mc:Choice>
              <mc:Fallback>
                <p:oleObj name="Graph" r:id="rId5" imgW="6414367" imgH="4185732" progId="Origin50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1009" b="9985"/>
                      <a:stretch>
                        <a:fillRect/>
                      </a:stretch>
                    </p:blipFill>
                    <p:spPr bwMode="auto">
                      <a:xfrm>
                        <a:off x="290172" y="555847"/>
                        <a:ext cx="7700599" cy="44800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455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High magnetic moment of </a:t>
            </a: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Co in Co doped TiO</a:t>
            </a:r>
            <a:r>
              <a:rPr lang="en-US" sz="2800" b="1" baseline="-25000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A09F33-E3AD-4014-B2FD-A8BD2CEF0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sp>
        <p:nvSpPr>
          <p:cNvPr id="3" name="Rectangle 199"/>
          <p:cNvSpPr>
            <a:spLocks noChangeArrowheads="1"/>
          </p:cNvSpPr>
          <p:nvPr/>
        </p:nvSpPr>
        <p:spPr bwMode="auto">
          <a:xfrm>
            <a:off x="966817" y="879453"/>
            <a:ext cx="1129392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498112"/>
              </p:ext>
            </p:extLst>
          </p:nvPr>
        </p:nvGraphicFramePr>
        <p:xfrm>
          <a:off x="966817" y="879453"/>
          <a:ext cx="7354140" cy="3884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61" name="Graph" r:id="rId5" imgW="5809465" imgH="4067230" progId="Origin50.Graph">
                  <p:embed/>
                </p:oleObj>
              </mc:Choice>
              <mc:Fallback>
                <p:oleObj name="Graph" r:id="rId5" imgW="5809465" imgH="4067230" progId="Origin50.Graph">
                  <p:embed/>
                  <p:pic>
                    <p:nvPicPr>
                      <p:cNvPr id="0" name="Object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7600" r="7315" b="22438"/>
                      <a:stretch>
                        <a:fillRect/>
                      </a:stretch>
                    </p:blipFill>
                    <p:spPr bwMode="auto">
                      <a:xfrm>
                        <a:off x="966817" y="879453"/>
                        <a:ext cx="7354140" cy="38847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37754" y="5079631"/>
            <a:ext cx="8496944" cy="1323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XAS and XMCD spectra of Co, </a:t>
            </a:r>
            <a:r>
              <a:rPr lang="en-US" sz="2000" b="1" dirty="0" err="1">
                <a:solidFill>
                  <a:schemeClr val="bg1"/>
                </a:solidFill>
              </a:rPr>
              <a:t>Ti</a:t>
            </a:r>
            <a:r>
              <a:rPr lang="en-US" sz="2000" b="1" dirty="0">
                <a:solidFill>
                  <a:schemeClr val="bg1"/>
                </a:solidFill>
              </a:rPr>
              <a:t> and O: (a) XAS of Co L edge. (b) XAS of </a:t>
            </a:r>
            <a:r>
              <a:rPr lang="en-US" sz="2000" b="1" dirty="0" err="1">
                <a:solidFill>
                  <a:schemeClr val="bg1"/>
                </a:solidFill>
              </a:rPr>
              <a:t>Ti</a:t>
            </a:r>
            <a:r>
              <a:rPr lang="en-US" sz="2000" b="1" dirty="0">
                <a:solidFill>
                  <a:schemeClr val="bg1"/>
                </a:solidFill>
              </a:rPr>
              <a:t> L edge. The inset is </a:t>
            </a:r>
            <a:r>
              <a:rPr lang="en-US" sz="2000" b="1" dirty="0" err="1">
                <a:solidFill>
                  <a:schemeClr val="bg1"/>
                </a:solidFill>
              </a:rPr>
              <a:t>th</a:t>
            </a:r>
            <a:r>
              <a:rPr lang="en-US" sz="2000" b="1" dirty="0">
                <a:solidFill>
                  <a:schemeClr val="bg1"/>
                </a:solidFill>
              </a:rPr>
              <a:t> enlarged part as shown by the arrow. (c) XAS of O K edge. (d) XMCD of Co L edge. (b) XMCD of </a:t>
            </a:r>
            <a:r>
              <a:rPr lang="en-US" sz="2000" b="1" dirty="0" err="1">
                <a:solidFill>
                  <a:schemeClr val="bg1"/>
                </a:solidFill>
              </a:rPr>
              <a:t>Ti</a:t>
            </a:r>
            <a:r>
              <a:rPr lang="en-US" sz="2000" b="1" dirty="0">
                <a:solidFill>
                  <a:schemeClr val="bg1"/>
                </a:solidFill>
              </a:rPr>
              <a:t> L edge. (c) XMCD of O K edge.  The XAS is collected by the total yield mode. </a:t>
            </a:r>
            <a:endParaRPr lang="en-A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2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High magnetic moment of </a:t>
            </a: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Co in Co doped TiO</a:t>
            </a:r>
            <a:r>
              <a:rPr lang="en-US" sz="2800" b="1" baseline="-25000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A984D3-1D9D-4F01-AB38-3E5842103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sp>
        <p:nvSpPr>
          <p:cNvPr id="4" name="Rectangle 201"/>
          <p:cNvSpPr>
            <a:spLocks noChangeArrowheads="1"/>
          </p:cNvSpPr>
          <p:nvPr/>
        </p:nvSpPr>
        <p:spPr bwMode="auto">
          <a:xfrm>
            <a:off x="873630" y="873630"/>
            <a:ext cx="1125228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068706"/>
              </p:ext>
            </p:extLst>
          </p:nvPr>
        </p:nvGraphicFramePr>
        <p:xfrm>
          <a:off x="594069" y="1111985"/>
          <a:ext cx="7696683" cy="35119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87" name="Graph" r:id="rId5" imgW="5600981" imgH="2550806" progId="Origin50.Graph">
                  <p:embed/>
                </p:oleObj>
              </mc:Choice>
              <mc:Fallback>
                <p:oleObj name="Graph" r:id="rId5" imgW="5600981" imgH="2550806" progId="Origin50.Graph">
                  <p:embed/>
                  <p:pic>
                    <p:nvPicPr>
                      <p:cNvPr id="0" name="Object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69" y="1111985"/>
                        <a:ext cx="7696683" cy="35119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138703" y="5227126"/>
            <a:ext cx="6881225" cy="70788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AU" sz="20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(a) XAS of Co edge collected by Florence mode.  (b) XMCD of Co K edge collected by Florence mode. </a:t>
            </a:r>
            <a:endParaRPr lang="en-A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84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High magnetic moment of </a:t>
            </a:r>
          </a:p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Co in Co doped TiO</a:t>
            </a:r>
            <a:r>
              <a:rPr lang="en-US" sz="2800" b="1" baseline="-25000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8C94EF-D909-47A0-8D39-376ADF073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281325" y="856157"/>
            <a:ext cx="1099116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580444"/>
              </p:ext>
            </p:extLst>
          </p:nvPr>
        </p:nvGraphicFramePr>
        <p:xfrm>
          <a:off x="1281325" y="879016"/>
          <a:ext cx="6062996" cy="4693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9" name="Graph" r:id="rId5" imgW="5600981" imgH="4336370" progId="Origin50.Graph">
                  <p:embed/>
                </p:oleObj>
              </mc:Choice>
              <mc:Fallback>
                <p:oleObj name="Graph" r:id="rId5" imgW="5600981" imgH="4336370" progId="Origin50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325" y="879016"/>
                        <a:ext cx="6062996" cy="4693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436816" y="5612543"/>
            <a:ext cx="8142236" cy="101566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457200" algn="just"/>
            <a:r>
              <a:rPr lang="en-AU" sz="20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PNR spectra of Co doped TiO</a:t>
            </a:r>
            <a:r>
              <a:rPr lang="en-AU" sz="2000" b="1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2</a:t>
            </a:r>
            <a:r>
              <a:rPr lang="en-AU" sz="20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film. (a) Reflectivity versus moment transfer at 300 K; (b) SLD curves at 300 K; (c) Reflectivity versus moment transfer at 5 K. (d) SLD curves at 5 K. </a:t>
            </a:r>
            <a:endParaRPr lang="en-AU" sz="20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2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 smtClean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DFT calculations</a:t>
            </a:r>
            <a:endParaRPr lang="en-US" sz="2800" b="1" dirty="0">
              <a:solidFill>
                <a:srgbClr val="FF6600"/>
              </a:solidFill>
              <a:latin typeface="Arial" charset="0"/>
              <a:ea typeface="SimSun" pitchFamily="2" charset="-12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8C94EF-D909-47A0-8D39-376ADF073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281325" y="856157"/>
            <a:ext cx="1099116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BE6524-CEF2-4BE0-883D-9BEBA22A1A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79" t="9900" r="28976" b="10352"/>
          <a:stretch/>
        </p:blipFill>
        <p:spPr>
          <a:xfrm>
            <a:off x="1433984" y="856157"/>
            <a:ext cx="5342923" cy="512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2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584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 smtClean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DFT </a:t>
            </a:r>
            <a:r>
              <a:rPr lang="en-US" sz="2800" b="1" dirty="0" err="1" smtClean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Calulations</a:t>
            </a:r>
            <a:endParaRPr lang="en-AU" sz="2800" baseline="-25000" dirty="0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44021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05D64F-B844-4899-A503-CDD30566C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444" y="77804"/>
            <a:ext cx="1988993" cy="701204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536844"/>
              </p:ext>
            </p:extLst>
          </p:nvPr>
        </p:nvGraphicFramePr>
        <p:xfrm>
          <a:off x="554045" y="1794215"/>
          <a:ext cx="8030830" cy="43326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6889">
                  <a:extLst>
                    <a:ext uri="{9D8B030D-6E8A-4147-A177-3AD203B41FA5}">
                      <a16:colId xmlns:a16="http://schemas.microsoft.com/office/drawing/2014/main" val="2994533621"/>
                    </a:ext>
                  </a:extLst>
                </a:gridCol>
                <a:gridCol w="1146889">
                  <a:extLst>
                    <a:ext uri="{9D8B030D-6E8A-4147-A177-3AD203B41FA5}">
                      <a16:colId xmlns:a16="http://schemas.microsoft.com/office/drawing/2014/main" val="3369672504"/>
                    </a:ext>
                  </a:extLst>
                </a:gridCol>
                <a:gridCol w="1146889">
                  <a:extLst>
                    <a:ext uri="{9D8B030D-6E8A-4147-A177-3AD203B41FA5}">
                      <a16:colId xmlns:a16="http://schemas.microsoft.com/office/drawing/2014/main" val="4127089664"/>
                    </a:ext>
                  </a:extLst>
                </a:gridCol>
                <a:gridCol w="1146889">
                  <a:extLst>
                    <a:ext uri="{9D8B030D-6E8A-4147-A177-3AD203B41FA5}">
                      <a16:colId xmlns:a16="http://schemas.microsoft.com/office/drawing/2014/main" val="2337507302"/>
                    </a:ext>
                  </a:extLst>
                </a:gridCol>
                <a:gridCol w="1147758">
                  <a:extLst>
                    <a:ext uri="{9D8B030D-6E8A-4147-A177-3AD203B41FA5}">
                      <a16:colId xmlns:a16="http://schemas.microsoft.com/office/drawing/2014/main" val="1957054719"/>
                    </a:ext>
                  </a:extLst>
                </a:gridCol>
                <a:gridCol w="1147758">
                  <a:extLst>
                    <a:ext uri="{9D8B030D-6E8A-4147-A177-3AD203B41FA5}">
                      <a16:colId xmlns:a16="http://schemas.microsoft.com/office/drawing/2014/main" val="2808965737"/>
                    </a:ext>
                  </a:extLst>
                </a:gridCol>
                <a:gridCol w="1147758">
                  <a:extLst>
                    <a:ext uri="{9D8B030D-6E8A-4147-A177-3AD203B41FA5}">
                      <a16:colId xmlns:a16="http://schemas.microsoft.com/office/drawing/2014/main" val="356980251"/>
                    </a:ext>
                  </a:extLst>
                </a:gridCol>
              </a:tblGrid>
              <a:tr h="446752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systems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GGA-SOC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GGA+U-SOC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HSE-SOC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082797"/>
                  </a:ext>
                </a:extLst>
              </a:tr>
              <a:tr h="1443226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Spin moment (</a:t>
                      </a:r>
                      <a:r>
                        <a:rPr lang="en-AU" sz="2000" dirty="0" err="1">
                          <a:effectLst/>
                        </a:rPr>
                        <a:t>μ</a:t>
                      </a:r>
                      <a:r>
                        <a:rPr lang="en-AU" sz="2000" baseline="-25000" dirty="0" err="1">
                          <a:effectLst/>
                        </a:rPr>
                        <a:t>B</a:t>
                      </a:r>
                      <a:r>
                        <a:rPr lang="en-AU" sz="2000" dirty="0">
                          <a:effectLst/>
                        </a:rPr>
                        <a:t>)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Orbital moment (</a:t>
                      </a:r>
                      <a:r>
                        <a:rPr lang="en-AU" sz="2000" dirty="0" err="1">
                          <a:effectLst/>
                        </a:rPr>
                        <a:t>μ</a:t>
                      </a:r>
                      <a:r>
                        <a:rPr lang="en-AU" sz="2000" baseline="-25000" dirty="0" err="1">
                          <a:effectLst/>
                        </a:rPr>
                        <a:t>B</a:t>
                      </a:r>
                      <a:r>
                        <a:rPr lang="en-AU" sz="2000" dirty="0">
                          <a:effectLst/>
                        </a:rPr>
                        <a:t>)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Spin moment (</a:t>
                      </a:r>
                      <a:r>
                        <a:rPr lang="en-AU" sz="2000" dirty="0" err="1">
                          <a:effectLst/>
                        </a:rPr>
                        <a:t>μ</a:t>
                      </a:r>
                      <a:r>
                        <a:rPr lang="en-AU" sz="2000" baseline="-25000" dirty="0" err="1">
                          <a:effectLst/>
                        </a:rPr>
                        <a:t>B</a:t>
                      </a:r>
                      <a:r>
                        <a:rPr lang="en-AU" sz="2000" dirty="0">
                          <a:effectLst/>
                        </a:rPr>
                        <a:t>)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Orbital moment (</a:t>
                      </a:r>
                      <a:r>
                        <a:rPr lang="en-AU" sz="2000" dirty="0" err="1">
                          <a:effectLst/>
                        </a:rPr>
                        <a:t>μ</a:t>
                      </a:r>
                      <a:r>
                        <a:rPr lang="en-AU" sz="2000" baseline="-25000" dirty="0" err="1">
                          <a:effectLst/>
                        </a:rPr>
                        <a:t>B</a:t>
                      </a:r>
                      <a:r>
                        <a:rPr lang="en-AU" sz="2000" dirty="0">
                          <a:effectLst/>
                        </a:rPr>
                        <a:t>)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Spin moment (μ</a:t>
                      </a:r>
                      <a:r>
                        <a:rPr lang="en-AU" sz="2000" baseline="-25000">
                          <a:effectLst/>
                        </a:rPr>
                        <a:t>B</a:t>
                      </a:r>
                      <a:r>
                        <a:rPr lang="en-AU" sz="2000">
                          <a:effectLst/>
                        </a:rPr>
                        <a:t>)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Orbital moment (μ</a:t>
                      </a:r>
                      <a:r>
                        <a:rPr lang="en-AU" sz="2000" baseline="-25000">
                          <a:effectLst/>
                        </a:rPr>
                        <a:t>B</a:t>
                      </a:r>
                      <a:r>
                        <a:rPr lang="en-AU" sz="2000">
                          <a:effectLst/>
                        </a:rPr>
                        <a:t>)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5229166"/>
                  </a:ext>
                </a:extLst>
              </a:tr>
              <a:tr h="4467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6Co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1.21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0.14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2.24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0.21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1.89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0.17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526190"/>
                  </a:ext>
                </a:extLst>
              </a:tr>
              <a:tr h="4467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7Co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1.21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0.16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2.29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0.25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1.94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0.21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7518853"/>
                  </a:ext>
                </a:extLst>
              </a:tr>
              <a:tr h="60344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11Co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1.41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0.19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2.48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0.27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-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-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47307769"/>
                  </a:ext>
                </a:extLst>
              </a:tr>
              <a:tr h="4467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14Co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1.70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0.20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2.62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0.25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2.42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0.24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60731468"/>
                  </a:ext>
                </a:extLst>
              </a:tr>
              <a:tr h="4467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15Co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1.94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0.19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2.61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0.22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>
                          <a:effectLst/>
                        </a:rPr>
                        <a:t>2.44</a:t>
                      </a:r>
                      <a:endParaRPr lang="en-AU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2000" dirty="0">
                          <a:effectLst/>
                        </a:rPr>
                        <a:t>0.22</a:t>
                      </a:r>
                      <a:endParaRPr lang="en-AU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779480"/>
                  </a:ext>
                </a:extLst>
              </a:tr>
            </a:tbl>
          </a:graphicData>
        </a:graphic>
      </p:graphicFrame>
      <p:sp>
        <p:nvSpPr>
          <p:cNvPr id="4" name="Rectangle 36"/>
          <p:cNvSpPr>
            <a:spLocks noChangeArrowheads="1"/>
          </p:cNvSpPr>
          <p:nvPr/>
        </p:nvSpPr>
        <p:spPr bwMode="auto">
          <a:xfrm>
            <a:off x="681431" y="779008"/>
            <a:ext cx="790344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20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Table 1: Calculated average spin and orbital moments in </a:t>
            </a:r>
            <a:r>
              <a:rPr kumimoji="0" lang="en-AU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μ</a:t>
            </a:r>
            <a:r>
              <a:rPr kumimoji="0" lang="en-AU" altLang="en-US" sz="2000" b="1" i="0" u="none" strike="noStrike" cap="none" normalizeH="0" baseline="-3000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kumimoji="0" lang="en-AU" altLang="en-US" sz="20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/atom along the easy spin axis [001], as well as along [100] and [010] direction (in brackets). </a:t>
            </a:r>
            <a:endParaRPr kumimoji="0" lang="en-AU" altLang="en-US" sz="2000" b="1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17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DFT calculations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6D5449-C12F-4314-96A7-9BF64798C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1786" y="4392084"/>
            <a:ext cx="8360646" cy="132343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AU" sz="2000" b="1" dirty="0" smtClean="0">
                <a:solidFill>
                  <a:schemeClr val="bg1"/>
                </a:solidFill>
              </a:rPr>
              <a:t>(</a:t>
            </a:r>
            <a:r>
              <a:rPr lang="en-AU" sz="2000" b="1" dirty="0">
                <a:solidFill>
                  <a:schemeClr val="bg1"/>
                </a:solidFill>
              </a:rPr>
              <a:t>a</a:t>
            </a:r>
            <a:r>
              <a:rPr lang="en-AU" sz="2000" b="1" dirty="0" smtClean="0">
                <a:solidFill>
                  <a:schemeClr val="bg1"/>
                </a:solidFill>
              </a:rPr>
              <a:t>) </a:t>
            </a:r>
            <a:r>
              <a:rPr lang="en-AU" sz="2000" b="1" dirty="0">
                <a:solidFill>
                  <a:schemeClr val="bg1"/>
                </a:solidFill>
              </a:rPr>
              <a:t>Calculated spin density plots for 14 Co nanoclusters embedded in TiO</a:t>
            </a:r>
            <a:r>
              <a:rPr lang="en-AU" sz="2000" b="1" baseline="-25000" dirty="0">
                <a:solidFill>
                  <a:schemeClr val="bg1"/>
                </a:solidFill>
              </a:rPr>
              <a:t>2</a:t>
            </a:r>
            <a:r>
              <a:rPr lang="en-AU" sz="2000" b="1" dirty="0">
                <a:solidFill>
                  <a:schemeClr val="bg1"/>
                </a:solidFill>
              </a:rPr>
              <a:t> matrix along the easy spin axis [001].  Calculated spin density in the gas-phase of </a:t>
            </a:r>
            <a:r>
              <a:rPr lang="en-AU" sz="2000" b="1" dirty="0" smtClean="0">
                <a:solidFill>
                  <a:schemeClr val="bg1"/>
                </a:solidFill>
              </a:rPr>
              <a:t>(b) </a:t>
            </a:r>
            <a:r>
              <a:rPr lang="en-AU" sz="2000" b="1" dirty="0">
                <a:solidFill>
                  <a:schemeClr val="bg1"/>
                </a:solidFill>
              </a:rPr>
              <a:t>free relaxed and </a:t>
            </a:r>
            <a:r>
              <a:rPr lang="en-AU" sz="2000" b="1" dirty="0" smtClean="0">
                <a:solidFill>
                  <a:schemeClr val="bg1"/>
                </a:solidFill>
              </a:rPr>
              <a:t>(c) </a:t>
            </a:r>
            <a:r>
              <a:rPr lang="en-AU" sz="2000" b="1" dirty="0">
                <a:solidFill>
                  <a:schemeClr val="bg1"/>
                </a:solidFill>
              </a:rPr>
              <a:t>fixed structure at the HSE-SOC level. Yellow (blue) </a:t>
            </a:r>
            <a:r>
              <a:rPr lang="en-AU" sz="2000" b="1" dirty="0" err="1">
                <a:solidFill>
                  <a:schemeClr val="bg1"/>
                </a:solidFill>
              </a:rPr>
              <a:t>isosurfaces</a:t>
            </a:r>
            <a:r>
              <a:rPr lang="en-AU" sz="2000" b="1" dirty="0">
                <a:solidFill>
                  <a:schemeClr val="bg1"/>
                </a:solidFill>
              </a:rPr>
              <a:t> denote positive (negative) spin polarization. </a:t>
            </a:r>
            <a:r>
              <a:rPr lang="en-AU" sz="2000" b="1" dirty="0" smtClean="0">
                <a:solidFill>
                  <a:schemeClr val="bg1"/>
                </a:solidFill>
              </a:rPr>
              <a:t> </a:t>
            </a:r>
            <a:endParaRPr lang="en-AU" sz="2000" b="1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C9404B-DFFA-4E78-A681-5751863518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9" t="9737" r="27660" b="7991"/>
          <a:stretch/>
        </p:blipFill>
        <p:spPr>
          <a:xfrm>
            <a:off x="6250341" y="1187753"/>
            <a:ext cx="2765525" cy="27949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F86104-6373-42FC-BB1D-29E99CAE83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5" t="16430" r="30376" b="14567"/>
          <a:stretch/>
        </p:blipFill>
        <p:spPr>
          <a:xfrm>
            <a:off x="3232107" y="1275144"/>
            <a:ext cx="2818521" cy="27075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2C0FB0-27B4-41A0-8FEB-F5105B499F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8" t="14892" r="30589" b="14453"/>
          <a:stretch/>
        </p:blipFill>
        <p:spPr>
          <a:xfrm>
            <a:off x="138871" y="1127983"/>
            <a:ext cx="2765526" cy="28972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8871" y="836225"/>
            <a:ext cx="618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(a)</a:t>
            </a:r>
            <a:endParaRPr lang="en-A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50610" y="836225"/>
            <a:ext cx="618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(b)</a:t>
            </a:r>
            <a:endParaRPr lang="en-AU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138772" y="836225"/>
            <a:ext cx="618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(c)</a:t>
            </a:r>
            <a:endParaRPr lang="en-AU" sz="2800" b="1" dirty="0"/>
          </a:p>
        </p:txBody>
      </p:sp>
    </p:spTree>
    <p:extLst>
      <p:ext uri="{BB962C8B-B14F-4D97-AF65-F5344CB8AC3E}">
        <p14:creationId xmlns:p14="http://schemas.microsoft.com/office/powerpoint/2010/main" val="265372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Conclusions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255155" y="1563054"/>
            <a:ext cx="85344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AU" sz="2400" dirty="0" smtClean="0">
                <a:solidFill>
                  <a:srgbClr val="0000CC"/>
                </a:solidFill>
              </a:rPr>
              <a:t>Both uniform and clustered Co dopants in TiO</a:t>
            </a:r>
            <a:r>
              <a:rPr lang="en-AU" sz="2400" baseline="-25000" dirty="0" smtClean="0">
                <a:solidFill>
                  <a:srgbClr val="0000CC"/>
                </a:solidFill>
              </a:rPr>
              <a:t>2</a:t>
            </a:r>
            <a:r>
              <a:rPr lang="en-AU" sz="2400" dirty="0" smtClean="0">
                <a:solidFill>
                  <a:srgbClr val="0000CC"/>
                </a:solidFill>
              </a:rPr>
              <a:t> can be formed dependent on the fabrication parameters. </a:t>
            </a:r>
            <a:endParaRPr lang="en-AU" sz="2400" dirty="0">
              <a:solidFill>
                <a:srgbClr val="0000CC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AU" sz="2400" dirty="0" smtClean="0"/>
              <a:t>Uniformly distributed Co shows relatively low magnetic moment. However, clustered Co shows large magnetic moment.   </a:t>
            </a:r>
            <a:endParaRPr lang="en-AU" sz="2400" dirty="0"/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00CC"/>
                </a:solidFill>
              </a:rPr>
              <a:t>Detail studies indicate that Co shows a magnetic moment of 3.5 µ</a:t>
            </a:r>
            <a:r>
              <a:rPr lang="en-US" sz="2400" baseline="-25000" dirty="0" smtClean="0">
                <a:solidFill>
                  <a:srgbClr val="0000CC"/>
                </a:solidFill>
              </a:rPr>
              <a:t>B</a:t>
            </a:r>
            <a:r>
              <a:rPr lang="en-US" sz="2400" dirty="0" smtClean="0">
                <a:solidFill>
                  <a:srgbClr val="0000CC"/>
                </a:solidFill>
              </a:rPr>
              <a:t>/Co and the rest of the magnetic moment is contributed from </a:t>
            </a:r>
            <a:r>
              <a:rPr lang="en-US" sz="2400" dirty="0" err="1" smtClean="0">
                <a:solidFill>
                  <a:srgbClr val="0000CC"/>
                </a:solidFill>
              </a:rPr>
              <a:t>Ti</a:t>
            </a:r>
            <a:r>
              <a:rPr lang="en-US" sz="2400" dirty="0" smtClean="0">
                <a:solidFill>
                  <a:srgbClr val="0000CC"/>
                </a:solidFill>
              </a:rPr>
              <a:t> and O. </a:t>
            </a:r>
            <a:endParaRPr lang="en-AU" sz="2400" dirty="0">
              <a:solidFill>
                <a:srgbClr val="0000CC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6F9F49-6A74-42F4-98C6-60E6F4322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0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779463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SimSun" pitchFamily="2" charset="-122"/>
              </a:rPr>
              <a:t>Acknowledgement</a:t>
            </a:r>
            <a:endParaRPr lang="en-AU" sz="2800" dirty="0"/>
          </a:p>
        </p:txBody>
      </p:sp>
      <p:sp>
        <p:nvSpPr>
          <p:cNvPr id="2" name="Rectangle 1"/>
          <p:cNvSpPr/>
          <p:nvPr/>
        </p:nvSpPr>
        <p:spPr>
          <a:xfrm>
            <a:off x="1865617" y="2545833"/>
            <a:ext cx="4828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Thanks for your attention!</a:t>
            </a:r>
            <a:endParaRPr lang="en-SG" sz="3200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E5EDA9-EA3E-4236-8402-CFBD6A96A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303" y="54714"/>
            <a:ext cx="1988993" cy="7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117937</TotalTime>
  <Words>1701</Words>
  <Application>Microsoft Office PowerPoint</Application>
  <PresentationFormat>On-screen Show (4:3)</PresentationFormat>
  <Paragraphs>229</Paragraphs>
  <Slides>36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Angsana New</vt:lpstr>
      <vt:lpstr>等线</vt:lpstr>
      <vt:lpstr>等线 Light</vt:lpstr>
      <vt:lpstr>SimSun</vt:lpstr>
      <vt:lpstr>SimSun</vt:lpstr>
      <vt:lpstr>Arial</vt:lpstr>
      <vt:lpstr>Calibri</vt:lpstr>
      <vt:lpstr>Calibri Light</vt:lpstr>
      <vt:lpstr>Times New Roman</vt:lpstr>
      <vt:lpstr>Wingdings</vt:lpstr>
      <vt:lpstr>Office Theme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University of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NUS</dc:creator>
  <cp:lastModifiedBy>Jiabao Yi</cp:lastModifiedBy>
  <cp:revision>2273</cp:revision>
  <dcterms:created xsi:type="dcterms:W3CDTF">2001-07-31T09:05:05Z</dcterms:created>
  <dcterms:modified xsi:type="dcterms:W3CDTF">2018-08-13T04:05:39Z</dcterms:modified>
</cp:coreProperties>
</file>