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tif" ContentType="image/tiff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7" r:id="rId2"/>
    <p:sldId id="258" r:id="rId3"/>
    <p:sldId id="332" r:id="rId4"/>
    <p:sldId id="260" r:id="rId5"/>
    <p:sldId id="261" r:id="rId6"/>
    <p:sldId id="294" r:id="rId7"/>
    <p:sldId id="295" r:id="rId8"/>
    <p:sldId id="286" r:id="rId9"/>
    <p:sldId id="281" r:id="rId10"/>
    <p:sldId id="270" r:id="rId11"/>
    <p:sldId id="287" r:id="rId12"/>
    <p:sldId id="288" r:id="rId13"/>
    <p:sldId id="282" r:id="rId14"/>
    <p:sldId id="272" r:id="rId15"/>
    <p:sldId id="263" r:id="rId16"/>
    <p:sldId id="297" r:id="rId17"/>
    <p:sldId id="298" r:id="rId18"/>
    <p:sldId id="269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308" r:id="rId29"/>
    <p:sldId id="309" r:id="rId30"/>
    <p:sldId id="310" r:id="rId31"/>
    <p:sldId id="311" r:id="rId32"/>
    <p:sldId id="318" r:id="rId33"/>
    <p:sldId id="312" r:id="rId34"/>
    <p:sldId id="265" r:id="rId35"/>
    <p:sldId id="320" r:id="rId36"/>
    <p:sldId id="321" r:id="rId37"/>
    <p:sldId id="315" r:id="rId38"/>
    <p:sldId id="333" r:id="rId39"/>
    <p:sldId id="264" r:id="rId40"/>
    <p:sldId id="325" r:id="rId41"/>
    <p:sldId id="326" r:id="rId42"/>
    <p:sldId id="327" r:id="rId43"/>
    <p:sldId id="328" r:id="rId44"/>
    <p:sldId id="329" r:id="rId45"/>
    <p:sldId id="330" r:id="rId46"/>
    <p:sldId id="331" r:id="rId47"/>
    <p:sldId id="334" r:id="rId48"/>
    <p:sldId id="292" r:id="rId49"/>
    <p:sldId id="316" r:id="rId50"/>
    <p:sldId id="317" r:id="rId51"/>
    <p:sldId id="274" r:id="rId52"/>
    <p:sldId id="293" r:id="rId53"/>
    <p:sldId id="289" r:id="rId54"/>
    <p:sldId id="284" r:id="rId55"/>
    <p:sldId id="268" r:id="rId56"/>
    <p:sldId id="276" r:id="rId57"/>
    <p:sldId id="273" r:id="rId58"/>
    <p:sldId id="279" r:id="rId59"/>
    <p:sldId id="275" r:id="rId60"/>
    <p:sldId id="266" r:id="rId61"/>
    <p:sldId id="313" r:id="rId62"/>
    <p:sldId id="314" r:id="rId63"/>
    <p:sldId id="322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02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610" y="1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595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8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9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4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8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4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8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1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4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1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8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2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7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3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5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8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0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2.w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wmf"/><Relationship Id="rId1" Type="http://schemas.openxmlformats.org/officeDocument/2006/relationships/image" Target="../media/image178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7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0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3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7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1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7.w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1.w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6.w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1.w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2.w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3.w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5.w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E8601-ABC3-4DBF-B830-A9AE2B6AFF85}" type="datetimeFigureOut">
              <a:rPr lang="en-AU" smtClean="0"/>
              <a:t>12/08/2018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A9BC97-05E3-4D77-B91C-134C355DE59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359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7CB37-0704-4F60-94DB-91A1B95E600D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13531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7CB37-0704-4F60-94DB-91A1B95E600D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1418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Approaches</a:t>
            </a:r>
            <a:r>
              <a:rPr lang="en-AU" baseline="0" dirty="0" smtClean="0"/>
              <a:t> = sensing and imaging approaches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9BC97-05E3-4D77-B91C-134C355DE59F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45272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1D2289-4F3F-4547-A729-FD9238A08851}" type="slidenum">
              <a:rPr lang="en-AU" smtClean="0">
                <a:latin typeface="Arial" charset="0"/>
              </a:rPr>
              <a:pPr/>
              <a:t>8</a:t>
            </a:fld>
            <a:endParaRPr lang="en-AU" smtClean="0">
              <a:latin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Focus on fluorescence</a:t>
            </a:r>
            <a:r>
              <a:rPr lang="en-US" baseline="0" dirty="0" smtClean="0">
                <a:latin typeface="Arial" charset="0"/>
              </a:rPr>
              <a:t> only</a:t>
            </a:r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328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dirty="0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75209" fontAlgn="base">
              <a:spcBef>
                <a:spcPct val="0"/>
              </a:spcBef>
              <a:spcAft>
                <a:spcPct val="0"/>
              </a:spcAft>
              <a:defRPr/>
            </a:pPr>
            <a:fld id="{BD88801D-7B94-49F7-B695-74ECC915954C}" type="slidenum">
              <a:rPr lang="en-AU"/>
              <a:pPr defTabSz="875209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00616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21ACC7-A536-472C-93AB-654C51FB2940}" type="slidenum">
              <a:rPr lang="en-AU" smtClean="0">
                <a:latin typeface="Arial" charset="0"/>
              </a:rPr>
              <a:pPr/>
              <a:t>10</a:t>
            </a:fld>
            <a:endParaRPr lang="en-AU" smtClean="0">
              <a:latin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AU" smtClean="0">
                <a:latin typeface="Arial" charset="0"/>
              </a:rPr>
              <a:t>Less than 50 A from surface have metal quenching of fluorophore due to damping of dipole oscillations</a:t>
            </a:r>
          </a:p>
          <a:p>
            <a:pPr eaLnBrk="1" hangingPunct="1"/>
            <a:endParaRPr lang="en-AU" smtClean="0">
              <a:latin typeface="Arial" charset="0"/>
            </a:endParaRPr>
          </a:p>
          <a:p>
            <a:pPr eaLnBrk="1" hangingPunct="1"/>
            <a:r>
              <a:rPr lang="en-AU" smtClean="0">
                <a:latin typeface="Arial" charset="0"/>
              </a:rPr>
              <a:t>We have been trying to use metal ampliciation for fluorescent detection of proteins</a:t>
            </a:r>
          </a:p>
        </p:txBody>
      </p:sp>
    </p:spTree>
    <p:extLst>
      <p:ext uri="{BB962C8B-B14F-4D97-AF65-F5344CB8AC3E}">
        <p14:creationId xmlns:p14="http://schemas.microsoft.com/office/powerpoint/2010/main" val="3019196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D99058-F5FE-4948-BF2E-1A3875D5127D}" type="slidenum">
              <a:rPr lang="en-AU"/>
              <a:pPr/>
              <a:t>12</a:t>
            </a:fld>
            <a:endParaRPr lang="en-AU"/>
          </a:p>
        </p:txBody>
      </p:sp>
      <p:sp>
        <p:nvSpPr>
          <p:cNvPr id="24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103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AU" b="1" dirty="0" smtClean="0">
                <a:latin typeface="+mn-lt"/>
              </a:rPr>
              <a:t>100 nm</a:t>
            </a:r>
            <a:endParaRPr lang="en-AU" dirty="0" smtClean="0">
              <a:latin typeface="+mn-lt"/>
            </a:endParaRPr>
          </a:p>
          <a:p>
            <a:pPr>
              <a:defRPr/>
            </a:pPr>
            <a:r>
              <a:rPr lang="en-AU" b="1" dirty="0" smtClean="0">
                <a:latin typeface="+mn-lt"/>
              </a:rPr>
              <a:t>b</a:t>
            </a:r>
            <a:endParaRPr lang="en-AU" dirty="0" smtClean="0">
              <a:latin typeface="+mn-lt"/>
            </a:endParaRPr>
          </a:p>
          <a:p>
            <a:pPr>
              <a:defRPr/>
            </a:pPr>
            <a:endParaRPr lang="en-AU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6D4CC1-3FCF-4147-AF13-780A000EA747}" type="slidenum">
              <a:rPr lang="en-AU" smtClean="0">
                <a:latin typeface="Arial" charset="0"/>
              </a:rPr>
              <a:pPr/>
              <a:t>13</a:t>
            </a:fld>
            <a:endParaRPr lang="en-A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905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7CB37-0704-4F60-94DB-91A1B95E600D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11254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7CB37-0704-4F60-94DB-91A1B95E600D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4004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9BC97-05E3-4D77-B91C-134C355DE59F}" type="slidenum">
              <a:rPr lang="en-AU" smtClean="0"/>
              <a:t>38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2880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dirty="0" smtClean="0"/>
              <a:t>Enhanced cancer cell-killing  efficacy was demonstrated by  our PLGA polymers incorporating  </a:t>
            </a:r>
            <a:r>
              <a:rPr lang="en-AU" dirty="0" err="1" smtClean="0"/>
              <a:t>verteporfin</a:t>
            </a:r>
            <a:r>
              <a:rPr lang="en-AU" dirty="0" smtClean="0"/>
              <a:t> and gold nanoparticles under light illumination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E9134-282F-4165-96BE-73D480CDD4E8}" type="slidenum">
              <a:rPr lang="en-AU" smtClean="0"/>
              <a:t>40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84883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A9BC97-05E3-4D77-B91C-134C355DE59F}" type="slidenum">
              <a:rPr lang="en-AU" smtClean="0"/>
              <a:t>44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000368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10B1E8-07FD-4F2A-8964-2E06C575A310}" type="slidenum">
              <a:rPr lang="en-AU" smtClean="0">
                <a:latin typeface="Arial" charset="0"/>
              </a:rPr>
              <a:pPr/>
              <a:t>48</a:t>
            </a:fld>
            <a:endParaRPr lang="en-AU" smtClean="0">
              <a:latin typeface="Arial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6878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07375E-E66C-4920-8BB9-ACD09B834054}" type="slidenum">
              <a:rPr lang="en-AU" smtClean="0">
                <a:latin typeface="Arial" charset="0"/>
              </a:rPr>
              <a:pPr/>
              <a:t>53</a:t>
            </a:fld>
            <a:endParaRPr lang="en-AU" smtClean="0">
              <a:latin typeface="Arial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>
                <a:latin typeface="Arial" charset="0"/>
              </a:rPr>
              <a:t>Sensitive protein detection</a:t>
            </a:r>
          </a:p>
        </p:txBody>
      </p:sp>
    </p:spTree>
    <p:extLst>
      <p:ext uri="{BB962C8B-B14F-4D97-AF65-F5344CB8AC3E}">
        <p14:creationId xmlns:p14="http://schemas.microsoft.com/office/powerpoint/2010/main" val="40370206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75209" fontAlgn="base">
              <a:spcBef>
                <a:spcPct val="0"/>
              </a:spcBef>
              <a:spcAft>
                <a:spcPct val="0"/>
              </a:spcAft>
              <a:defRPr/>
            </a:pPr>
            <a:fld id="{2D068AE1-1F2B-4ABA-A445-67B91B2FE594}" type="slidenum">
              <a:rPr lang="en-AU"/>
              <a:pPr defTabSz="875209"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08101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F48F-176E-444D-B792-19C000935004}" type="datetimeFigureOut">
              <a:rPr lang="en-AU" smtClean="0"/>
              <a:t>12/08/2018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CCD8-869C-4329-B208-F14277AA21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4833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F48F-176E-444D-B792-19C000935004}" type="datetimeFigureOut">
              <a:rPr lang="en-AU" smtClean="0"/>
              <a:t>12/08/2018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CCD8-869C-4329-B208-F14277AA21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2829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F48F-176E-444D-B792-19C000935004}" type="datetimeFigureOut">
              <a:rPr lang="en-AU" smtClean="0"/>
              <a:t>12/08/2018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CCD8-869C-4329-B208-F14277AA21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423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F48F-176E-444D-B792-19C000935004}" type="datetimeFigureOut">
              <a:rPr lang="en-AU" smtClean="0"/>
              <a:t>12/08/2018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CCD8-869C-4329-B208-F14277AA21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8188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F48F-176E-444D-B792-19C000935004}" type="datetimeFigureOut">
              <a:rPr lang="en-AU" smtClean="0"/>
              <a:t>12/08/2018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CCD8-869C-4329-B208-F14277AA21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2421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F48F-176E-444D-B792-19C000935004}" type="datetimeFigureOut">
              <a:rPr lang="en-AU" smtClean="0"/>
              <a:t>12/08/2018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CCD8-869C-4329-B208-F14277AA21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8627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F48F-176E-444D-B792-19C000935004}" type="datetimeFigureOut">
              <a:rPr lang="en-AU" smtClean="0"/>
              <a:t>12/08/2018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CCD8-869C-4329-B208-F14277AA21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926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F48F-176E-444D-B792-19C000935004}" type="datetimeFigureOut">
              <a:rPr lang="en-AU" smtClean="0"/>
              <a:t>12/08/2018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CCD8-869C-4329-B208-F14277AA21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45930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F48F-176E-444D-B792-19C000935004}" type="datetimeFigureOut">
              <a:rPr lang="en-AU" smtClean="0"/>
              <a:t>12/08/2018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CCD8-869C-4329-B208-F14277AA21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1288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F48F-176E-444D-B792-19C000935004}" type="datetimeFigureOut">
              <a:rPr lang="en-AU" smtClean="0"/>
              <a:t>12/08/2018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CCD8-869C-4329-B208-F14277AA21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4926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AF48F-176E-444D-B792-19C000935004}" type="datetimeFigureOut">
              <a:rPr lang="en-AU" smtClean="0"/>
              <a:t>12/08/2018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CCD8-869C-4329-B208-F14277AA21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30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ABD99-FD4A-4A41-8458-4EE28205E22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3847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409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AF48F-176E-444D-B792-19C000935004}" type="datetimeFigureOut">
              <a:rPr lang="en-AU" smtClean="0"/>
              <a:t>12/08/2018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BCCD8-869C-4329-B208-F14277AA211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8659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g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8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jpg"/><Relationship Id="rId5" Type="http://schemas.openxmlformats.org/officeDocument/2006/relationships/image" Target="../media/image9.wmf"/><Relationship Id="rId10" Type="http://schemas.openxmlformats.org/officeDocument/2006/relationships/image" Target="../media/image10.jpg"/><Relationship Id="rId4" Type="http://schemas.openxmlformats.org/officeDocument/2006/relationships/oleObject" Target="../embeddings/oleObject2.bin"/><Relationship Id="rId9" Type="http://schemas.openxmlformats.org/officeDocument/2006/relationships/image" Target="../media/image8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oleObject" Target="../embeddings/oleObject3.bin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jpeg"/><Relationship Id="rId11" Type="http://schemas.openxmlformats.org/officeDocument/2006/relationships/image" Target="../media/image12.wmf"/><Relationship Id="rId5" Type="http://schemas.openxmlformats.org/officeDocument/2006/relationships/image" Target="../media/image13.png"/><Relationship Id="rId10" Type="http://schemas.openxmlformats.org/officeDocument/2006/relationships/oleObject" Target="../embeddings/oleObject4.bin"/><Relationship Id="rId4" Type="http://schemas.openxmlformats.org/officeDocument/2006/relationships/image" Target="../media/image11.wmf"/><Relationship Id="rId9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7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png"/><Relationship Id="rId5" Type="http://schemas.openxmlformats.org/officeDocument/2006/relationships/image" Target="../media/image18.wmf"/><Relationship Id="rId10" Type="http://schemas.openxmlformats.org/officeDocument/2006/relationships/image" Target="../media/image19.tiff"/><Relationship Id="rId4" Type="http://schemas.openxmlformats.org/officeDocument/2006/relationships/oleObject" Target="../embeddings/oleObject5.bin"/><Relationship Id="rId9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20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2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wmf"/><Relationship Id="rId10" Type="http://schemas.openxmlformats.org/officeDocument/2006/relationships/image" Target="../media/image28.jpg"/><Relationship Id="rId4" Type="http://schemas.openxmlformats.org/officeDocument/2006/relationships/oleObject" Target="../embeddings/oleObject10.bin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2.png"/><Relationship Id="rId5" Type="http://schemas.openxmlformats.org/officeDocument/2006/relationships/image" Target="../media/image31.wmf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5.png"/><Relationship Id="rId5" Type="http://schemas.openxmlformats.org/officeDocument/2006/relationships/image" Target="../media/image34.wmf"/><Relationship Id="rId10" Type="http://schemas.openxmlformats.org/officeDocument/2006/relationships/image" Target="../media/image39.png"/><Relationship Id="rId4" Type="http://schemas.openxmlformats.org/officeDocument/2006/relationships/oleObject" Target="../embeddings/oleObject12.bin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oleObject" Target="../embeddings/oleObject13.bin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2.png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0.wmf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0.png"/><Relationship Id="rId18" Type="http://schemas.openxmlformats.org/officeDocument/2006/relationships/image" Target="../media/image65.jpe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56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63.png"/><Relationship Id="rId1" Type="http://schemas.openxmlformats.org/officeDocument/2006/relationships/vmlDrawing" Target="../drawings/vmlDrawing11.vml"/><Relationship Id="rId6" Type="http://schemas.openxmlformats.org/officeDocument/2006/relationships/image" Target="../media/image55.png"/><Relationship Id="rId11" Type="http://schemas.openxmlformats.org/officeDocument/2006/relationships/image" Target="../media/image54.wmf"/><Relationship Id="rId5" Type="http://schemas.openxmlformats.org/officeDocument/2006/relationships/image" Target="../media/image53.wmf"/><Relationship Id="rId15" Type="http://schemas.openxmlformats.org/officeDocument/2006/relationships/image" Target="../media/image62.png"/><Relationship Id="rId10" Type="http://schemas.openxmlformats.org/officeDocument/2006/relationships/oleObject" Target="../embeddings/oleObject15.bin"/><Relationship Id="rId19" Type="http://schemas.openxmlformats.org/officeDocument/2006/relationships/image" Target="../media/image66.tif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58.png"/><Relationship Id="rId1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68.wmf"/><Relationship Id="rId12" Type="http://schemas.openxmlformats.org/officeDocument/2006/relationships/image" Target="../media/image7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72.jpeg"/><Relationship Id="rId5" Type="http://schemas.openxmlformats.org/officeDocument/2006/relationships/image" Target="../media/image67.wmf"/><Relationship Id="rId10" Type="http://schemas.openxmlformats.org/officeDocument/2006/relationships/image" Target="../media/image71.png"/><Relationship Id="rId4" Type="http://schemas.openxmlformats.org/officeDocument/2006/relationships/oleObject" Target="../embeddings/oleObject16.bin"/><Relationship Id="rId9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76.jpeg"/><Relationship Id="rId5" Type="http://schemas.openxmlformats.org/officeDocument/2006/relationships/image" Target="../media/image75.tiff"/><Relationship Id="rId4" Type="http://schemas.openxmlformats.org/officeDocument/2006/relationships/image" Target="../media/image74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oleObject" Target="../embeddings/oleObject19.bin"/><Relationship Id="rId7" Type="http://schemas.openxmlformats.org/officeDocument/2006/relationships/image" Target="../media/image8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79.jpeg"/><Relationship Id="rId5" Type="http://schemas.openxmlformats.org/officeDocument/2006/relationships/image" Target="../media/image78.jpg"/><Relationship Id="rId4" Type="http://schemas.openxmlformats.org/officeDocument/2006/relationships/image" Target="../media/image77.wmf"/><Relationship Id="rId9" Type="http://schemas.openxmlformats.org/officeDocument/2006/relationships/image" Target="../media/image82.tif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8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85.jpeg"/><Relationship Id="rId4" Type="http://schemas.openxmlformats.org/officeDocument/2006/relationships/image" Target="../media/image84.jpeg"/><Relationship Id="rId9" Type="http://schemas.openxmlformats.org/officeDocument/2006/relationships/image" Target="../media/image87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9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88.wmf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92.jpeg"/><Relationship Id="rId4" Type="http://schemas.openxmlformats.org/officeDocument/2006/relationships/image" Target="../media/image89.jpeg"/><Relationship Id="rId9" Type="http://schemas.openxmlformats.org/officeDocument/2006/relationships/image" Target="../media/image9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oleObject" Target="../embeddings/oleObject22.bin"/><Relationship Id="rId7" Type="http://schemas.openxmlformats.org/officeDocument/2006/relationships/image" Target="../media/image9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9.jpeg"/><Relationship Id="rId7" Type="http://schemas.openxmlformats.org/officeDocument/2006/relationships/image" Target="../media/image10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00.jpeg"/><Relationship Id="rId5" Type="http://schemas.openxmlformats.org/officeDocument/2006/relationships/image" Target="../media/image98.wmf"/><Relationship Id="rId4" Type="http://schemas.openxmlformats.org/officeDocument/2006/relationships/oleObject" Target="../embeddings/oleObject23.bin"/><Relationship Id="rId9" Type="http://schemas.openxmlformats.org/officeDocument/2006/relationships/image" Target="../media/image10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3" Type="http://schemas.openxmlformats.org/officeDocument/2006/relationships/image" Target="../media/image105.jpeg"/><Relationship Id="rId7" Type="http://schemas.openxmlformats.org/officeDocument/2006/relationships/image" Target="../media/image10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00.jpeg"/><Relationship Id="rId5" Type="http://schemas.openxmlformats.org/officeDocument/2006/relationships/image" Target="../media/image104.wmf"/><Relationship Id="rId10" Type="http://schemas.openxmlformats.org/officeDocument/2006/relationships/image" Target="../media/image108.jpeg"/><Relationship Id="rId4" Type="http://schemas.openxmlformats.org/officeDocument/2006/relationships/oleObject" Target="../embeddings/oleObject24.bin"/><Relationship Id="rId9" Type="http://schemas.openxmlformats.org/officeDocument/2006/relationships/image" Target="../media/image107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3" Type="http://schemas.openxmlformats.org/officeDocument/2006/relationships/image" Target="../media/image110.jpeg"/><Relationship Id="rId7" Type="http://schemas.openxmlformats.org/officeDocument/2006/relationships/image" Target="../media/image11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111.emf"/><Relationship Id="rId5" Type="http://schemas.openxmlformats.org/officeDocument/2006/relationships/image" Target="../media/image109.wmf"/><Relationship Id="rId4" Type="http://schemas.openxmlformats.org/officeDocument/2006/relationships/oleObject" Target="../embeddings/oleObject25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jpeg"/><Relationship Id="rId3" Type="http://schemas.openxmlformats.org/officeDocument/2006/relationships/image" Target="../media/image115.jpeg"/><Relationship Id="rId7" Type="http://schemas.openxmlformats.org/officeDocument/2006/relationships/image" Target="../media/image11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116.png"/><Relationship Id="rId5" Type="http://schemas.openxmlformats.org/officeDocument/2006/relationships/image" Target="../media/image114.wmf"/><Relationship Id="rId4" Type="http://schemas.openxmlformats.org/officeDocument/2006/relationships/oleObject" Target="../embeddings/oleObject26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jpeg"/><Relationship Id="rId3" Type="http://schemas.openxmlformats.org/officeDocument/2006/relationships/oleObject" Target="../embeddings/oleObject27.bin"/><Relationship Id="rId7" Type="http://schemas.openxmlformats.org/officeDocument/2006/relationships/image" Target="../media/image12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120.png"/><Relationship Id="rId5" Type="http://schemas.openxmlformats.org/officeDocument/2006/relationships/image" Target="../media/image119.tif"/><Relationship Id="rId4" Type="http://schemas.openxmlformats.org/officeDocument/2006/relationships/image" Target="../media/image118.wmf"/><Relationship Id="rId9" Type="http://schemas.openxmlformats.org/officeDocument/2006/relationships/image" Target="../media/image12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oleObject" Target="../embeddings/oleObject28.bin"/><Relationship Id="rId7" Type="http://schemas.openxmlformats.org/officeDocument/2006/relationships/image" Target="../media/image12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26.jpeg"/><Relationship Id="rId5" Type="http://schemas.openxmlformats.org/officeDocument/2006/relationships/image" Target="../media/image125.jpeg"/><Relationship Id="rId4" Type="http://schemas.openxmlformats.org/officeDocument/2006/relationships/image" Target="../media/image124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oleObject" Target="../embeddings/oleObject29.bin"/><Relationship Id="rId7" Type="http://schemas.openxmlformats.org/officeDocument/2006/relationships/image" Target="../media/image13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29.jpeg"/><Relationship Id="rId5" Type="http://schemas.openxmlformats.org/officeDocument/2006/relationships/image" Target="../media/image125.jpeg"/><Relationship Id="rId4" Type="http://schemas.openxmlformats.org/officeDocument/2006/relationships/image" Target="../media/image128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jpeg"/><Relationship Id="rId3" Type="http://schemas.openxmlformats.org/officeDocument/2006/relationships/oleObject" Target="../embeddings/oleObject30.bin"/><Relationship Id="rId7" Type="http://schemas.openxmlformats.org/officeDocument/2006/relationships/image" Target="../media/image13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25.jpeg"/><Relationship Id="rId5" Type="http://schemas.openxmlformats.org/officeDocument/2006/relationships/image" Target="../media/image113.jpeg"/><Relationship Id="rId4" Type="http://schemas.openxmlformats.org/officeDocument/2006/relationships/image" Target="../media/image131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tiff"/><Relationship Id="rId3" Type="http://schemas.openxmlformats.org/officeDocument/2006/relationships/image" Target="../media/image135.jpeg"/><Relationship Id="rId7" Type="http://schemas.openxmlformats.org/officeDocument/2006/relationships/image" Target="../media/image13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25.jpeg"/><Relationship Id="rId11" Type="http://schemas.openxmlformats.org/officeDocument/2006/relationships/image" Target="../media/image140.tiff"/><Relationship Id="rId5" Type="http://schemas.openxmlformats.org/officeDocument/2006/relationships/image" Target="../media/image134.wmf"/><Relationship Id="rId10" Type="http://schemas.openxmlformats.org/officeDocument/2006/relationships/image" Target="../media/image139.jpeg"/><Relationship Id="rId4" Type="http://schemas.openxmlformats.org/officeDocument/2006/relationships/oleObject" Target="../embeddings/oleObject31.bin"/><Relationship Id="rId9" Type="http://schemas.openxmlformats.org/officeDocument/2006/relationships/image" Target="../media/image13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oleObject" Target="../embeddings/oleObject32.bin"/><Relationship Id="rId7" Type="http://schemas.openxmlformats.org/officeDocument/2006/relationships/image" Target="../media/image14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43.jpeg"/><Relationship Id="rId11" Type="http://schemas.openxmlformats.org/officeDocument/2006/relationships/image" Target="../media/image147.jpeg"/><Relationship Id="rId5" Type="http://schemas.openxmlformats.org/officeDocument/2006/relationships/image" Target="../media/image142.emf"/><Relationship Id="rId10" Type="http://schemas.openxmlformats.org/officeDocument/2006/relationships/image" Target="../media/image125.jpeg"/><Relationship Id="rId4" Type="http://schemas.openxmlformats.org/officeDocument/2006/relationships/image" Target="../media/image141.wmf"/><Relationship Id="rId9" Type="http://schemas.openxmlformats.org/officeDocument/2006/relationships/image" Target="../media/image146.ti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jpeg"/><Relationship Id="rId3" Type="http://schemas.openxmlformats.org/officeDocument/2006/relationships/image" Target="../media/image149.jpeg"/><Relationship Id="rId7" Type="http://schemas.openxmlformats.org/officeDocument/2006/relationships/image" Target="../media/image15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13.jpeg"/><Relationship Id="rId5" Type="http://schemas.openxmlformats.org/officeDocument/2006/relationships/image" Target="../media/image148.wmf"/><Relationship Id="rId4" Type="http://schemas.openxmlformats.org/officeDocument/2006/relationships/oleObject" Target="../embeddings/oleObject33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jpeg"/><Relationship Id="rId3" Type="http://schemas.openxmlformats.org/officeDocument/2006/relationships/oleObject" Target="../embeddings/oleObject34.bin"/><Relationship Id="rId7" Type="http://schemas.openxmlformats.org/officeDocument/2006/relationships/image" Target="../media/image15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154.jpeg"/><Relationship Id="rId5" Type="http://schemas.openxmlformats.org/officeDocument/2006/relationships/image" Target="../media/image153.jpeg"/><Relationship Id="rId4" Type="http://schemas.openxmlformats.org/officeDocument/2006/relationships/image" Target="../media/image152.wmf"/><Relationship Id="rId9" Type="http://schemas.openxmlformats.org/officeDocument/2006/relationships/image" Target="../media/image156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jpeg"/><Relationship Id="rId3" Type="http://schemas.openxmlformats.org/officeDocument/2006/relationships/image" Target="../media/image158.jpeg"/><Relationship Id="rId7" Type="http://schemas.openxmlformats.org/officeDocument/2006/relationships/image" Target="../media/image16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159.jpeg"/><Relationship Id="rId5" Type="http://schemas.openxmlformats.org/officeDocument/2006/relationships/image" Target="../media/image157.wmf"/><Relationship Id="rId10" Type="http://schemas.openxmlformats.org/officeDocument/2006/relationships/image" Target="../media/image162.jpg"/><Relationship Id="rId4" Type="http://schemas.openxmlformats.org/officeDocument/2006/relationships/oleObject" Target="../embeddings/oleObject35.bin"/><Relationship Id="rId9" Type="http://schemas.openxmlformats.org/officeDocument/2006/relationships/image" Target="../media/image16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164.png"/><Relationship Id="rId4" Type="http://schemas.openxmlformats.org/officeDocument/2006/relationships/image" Target="../media/image163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167.png"/><Relationship Id="rId5" Type="http://schemas.openxmlformats.org/officeDocument/2006/relationships/image" Target="../media/image166.png"/><Relationship Id="rId4" Type="http://schemas.openxmlformats.org/officeDocument/2006/relationships/image" Target="../media/image165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169.png"/><Relationship Id="rId4" Type="http://schemas.openxmlformats.org/officeDocument/2006/relationships/image" Target="../media/image168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171.png"/><Relationship Id="rId4" Type="http://schemas.openxmlformats.org/officeDocument/2006/relationships/image" Target="../media/image170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tiff"/><Relationship Id="rId3" Type="http://schemas.openxmlformats.org/officeDocument/2006/relationships/oleObject" Target="../embeddings/oleObject40.bin"/><Relationship Id="rId7" Type="http://schemas.openxmlformats.org/officeDocument/2006/relationships/image" Target="../media/image17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174.tiff"/><Relationship Id="rId5" Type="http://schemas.openxmlformats.org/officeDocument/2006/relationships/image" Target="../media/image173.png"/><Relationship Id="rId4" Type="http://schemas.openxmlformats.org/officeDocument/2006/relationships/image" Target="../media/image172.wmf"/><Relationship Id="rId9" Type="http://schemas.openxmlformats.org/officeDocument/2006/relationships/image" Target="../media/image17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tiff"/><Relationship Id="rId13" Type="http://schemas.openxmlformats.org/officeDocument/2006/relationships/image" Target="../media/image179.wmf"/><Relationship Id="rId3" Type="http://schemas.openxmlformats.org/officeDocument/2006/relationships/oleObject" Target="../embeddings/oleObject41.bin"/><Relationship Id="rId7" Type="http://schemas.openxmlformats.org/officeDocument/2006/relationships/image" Target="../media/image182.tiff"/><Relationship Id="rId12" Type="http://schemas.openxmlformats.org/officeDocument/2006/relationships/oleObject" Target="../embeddings/oleObject4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181.jpeg"/><Relationship Id="rId11" Type="http://schemas.openxmlformats.org/officeDocument/2006/relationships/image" Target="../media/image125.jpeg"/><Relationship Id="rId5" Type="http://schemas.openxmlformats.org/officeDocument/2006/relationships/image" Target="../media/image180.jpg"/><Relationship Id="rId15" Type="http://schemas.openxmlformats.org/officeDocument/2006/relationships/hyperlink" Target="https://www.ncbi.nlm.nih.gov/pubmed/29678795" TargetMode="External"/><Relationship Id="rId10" Type="http://schemas.openxmlformats.org/officeDocument/2006/relationships/image" Target="../media/image185.jpg"/><Relationship Id="rId4" Type="http://schemas.openxmlformats.org/officeDocument/2006/relationships/image" Target="../media/image178.wmf"/><Relationship Id="rId9" Type="http://schemas.openxmlformats.org/officeDocument/2006/relationships/image" Target="../media/image184.jpeg"/><Relationship Id="rId14" Type="http://schemas.openxmlformats.org/officeDocument/2006/relationships/image" Target="../media/image186.jp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emf"/><Relationship Id="rId3" Type="http://schemas.openxmlformats.org/officeDocument/2006/relationships/notesSlide" Target="../notesSlides/notesSlide11.xml"/><Relationship Id="rId7" Type="http://schemas.openxmlformats.org/officeDocument/2006/relationships/hyperlink" Target="http://apps.webofknowledge.com.wwwproxy1.library.unsw.edu.au/DaisyOneClickSearch.do?product=WOS&amp;search_mode=DaisyOneClickSearch&amp;colName=WOS&amp;SID=D2Pm2gR9tnAJGxNXiZW&amp;author_name=Xue,%20ZL&amp;dais_id=4089353&amp;excludeEventConfig=ExcludeIfFromFullRecPage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188.emf"/><Relationship Id="rId5" Type="http://schemas.openxmlformats.org/officeDocument/2006/relationships/image" Target="../media/image187.wmf"/><Relationship Id="rId4" Type="http://schemas.openxmlformats.org/officeDocument/2006/relationships/oleObject" Target="../embeddings/oleObject43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192.jpeg"/><Relationship Id="rId5" Type="http://schemas.openxmlformats.org/officeDocument/2006/relationships/image" Target="../media/image191.emf"/><Relationship Id="rId4" Type="http://schemas.openxmlformats.org/officeDocument/2006/relationships/image" Target="../media/image190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jpe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9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194.jpeg"/><Relationship Id="rId5" Type="http://schemas.openxmlformats.org/officeDocument/2006/relationships/image" Target="../media/image193.wmf"/><Relationship Id="rId4" Type="http://schemas.openxmlformats.org/officeDocument/2006/relationships/oleObject" Target="../embeddings/oleObject45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7" Type="http://schemas.openxmlformats.org/officeDocument/2006/relationships/image" Target="../media/image200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199.jpeg"/><Relationship Id="rId5" Type="http://schemas.openxmlformats.org/officeDocument/2006/relationships/image" Target="../media/image198.jpeg"/><Relationship Id="rId4" Type="http://schemas.openxmlformats.org/officeDocument/2006/relationships/image" Target="../media/image197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jpeg"/><Relationship Id="rId3" Type="http://schemas.openxmlformats.org/officeDocument/2006/relationships/oleObject" Target="../embeddings/oleObject47.bin"/><Relationship Id="rId7" Type="http://schemas.openxmlformats.org/officeDocument/2006/relationships/image" Target="../media/image20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202.jpeg"/><Relationship Id="rId5" Type="http://schemas.openxmlformats.org/officeDocument/2006/relationships/image" Target="../media/image198.jpeg"/><Relationship Id="rId10" Type="http://schemas.openxmlformats.org/officeDocument/2006/relationships/image" Target="../media/image206.jpeg"/><Relationship Id="rId4" Type="http://schemas.openxmlformats.org/officeDocument/2006/relationships/image" Target="../media/image201.wmf"/><Relationship Id="rId9" Type="http://schemas.openxmlformats.org/officeDocument/2006/relationships/image" Target="../media/image205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jpeg"/><Relationship Id="rId3" Type="http://schemas.openxmlformats.org/officeDocument/2006/relationships/oleObject" Target="../embeddings/oleObject48.bin"/><Relationship Id="rId7" Type="http://schemas.openxmlformats.org/officeDocument/2006/relationships/image" Target="../media/image209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208.gif"/><Relationship Id="rId5" Type="http://schemas.openxmlformats.org/officeDocument/2006/relationships/image" Target="../media/image198.jpeg"/><Relationship Id="rId4" Type="http://schemas.openxmlformats.org/officeDocument/2006/relationships/image" Target="../media/image207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3.jpe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198.jpeg"/><Relationship Id="rId5" Type="http://schemas.openxmlformats.org/officeDocument/2006/relationships/image" Target="../media/image211.wmf"/><Relationship Id="rId10" Type="http://schemas.openxmlformats.org/officeDocument/2006/relationships/image" Target="../media/image215.jpeg"/><Relationship Id="rId4" Type="http://schemas.openxmlformats.org/officeDocument/2006/relationships/oleObject" Target="../embeddings/oleObject49.bin"/><Relationship Id="rId9" Type="http://schemas.openxmlformats.org/officeDocument/2006/relationships/image" Target="../media/image214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jpeg"/><Relationship Id="rId3" Type="http://schemas.openxmlformats.org/officeDocument/2006/relationships/oleObject" Target="../embeddings/oleObject50.bin"/><Relationship Id="rId7" Type="http://schemas.openxmlformats.org/officeDocument/2006/relationships/image" Target="../media/image219.tif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218.jpeg"/><Relationship Id="rId5" Type="http://schemas.openxmlformats.org/officeDocument/2006/relationships/image" Target="../media/image217.jpeg"/><Relationship Id="rId4" Type="http://schemas.openxmlformats.org/officeDocument/2006/relationships/image" Target="../media/image216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5.vml"/><Relationship Id="rId4" Type="http://schemas.openxmlformats.org/officeDocument/2006/relationships/image" Target="../media/image221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6.vml"/><Relationship Id="rId4" Type="http://schemas.openxmlformats.org/officeDocument/2006/relationships/image" Target="../media/image222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224.png"/><Relationship Id="rId5" Type="http://schemas.openxmlformats.org/officeDocument/2006/relationships/image" Target="../media/image223.wmf"/><Relationship Id="rId4" Type="http://schemas.openxmlformats.org/officeDocument/2006/relationships/oleObject" Target="../embeddings/oleObject53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jpeg"/><Relationship Id="rId3" Type="http://schemas.openxmlformats.org/officeDocument/2006/relationships/oleObject" Target="../embeddings/oleObject54.bin"/><Relationship Id="rId7" Type="http://schemas.openxmlformats.org/officeDocument/2006/relationships/image" Target="../media/image12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227.jpg"/><Relationship Id="rId5" Type="http://schemas.openxmlformats.org/officeDocument/2006/relationships/image" Target="../media/image226.jpeg"/><Relationship Id="rId4" Type="http://schemas.openxmlformats.org/officeDocument/2006/relationships/image" Target="../media/image225.w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jpeg"/><Relationship Id="rId3" Type="http://schemas.openxmlformats.org/officeDocument/2006/relationships/oleObject" Target="../embeddings/oleObject55.bin"/><Relationship Id="rId7" Type="http://schemas.openxmlformats.org/officeDocument/2006/relationships/image" Target="../media/image23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228.jpeg"/><Relationship Id="rId5" Type="http://schemas.openxmlformats.org/officeDocument/2006/relationships/image" Target="../media/image125.jpeg"/><Relationship Id="rId4" Type="http://schemas.openxmlformats.org/officeDocument/2006/relationships/image" Target="../media/image229.w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png"/><Relationship Id="rId3" Type="http://schemas.openxmlformats.org/officeDocument/2006/relationships/image" Target="../media/image233.png"/><Relationship Id="rId7" Type="http://schemas.openxmlformats.org/officeDocument/2006/relationships/image" Target="../media/image237.emf"/><Relationship Id="rId12" Type="http://schemas.openxmlformats.org/officeDocument/2006/relationships/image" Target="../media/image242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6.png"/><Relationship Id="rId11" Type="http://schemas.openxmlformats.org/officeDocument/2006/relationships/image" Target="../media/image241.png"/><Relationship Id="rId5" Type="http://schemas.openxmlformats.org/officeDocument/2006/relationships/image" Target="../media/image235.png"/><Relationship Id="rId10" Type="http://schemas.openxmlformats.org/officeDocument/2006/relationships/image" Target="../media/image240.png"/><Relationship Id="rId4" Type="http://schemas.openxmlformats.org/officeDocument/2006/relationships/image" Target="../media/image234.png"/><Relationship Id="rId9" Type="http://schemas.openxmlformats.org/officeDocument/2006/relationships/image" Target="../media/image23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jpeg"/><Relationship Id="rId2" Type="http://schemas.openxmlformats.org/officeDocument/2006/relationships/image" Target="../media/image2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5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6.gi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tiff"/><Relationship Id="rId2" Type="http://schemas.openxmlformats.org/officeDocument/2006/relationships/image" Target="../media/image248.jpe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tiff"/><Relationship Id="rId2" Type="http://schemas.openxmlformats.org/officeDocument/2006/relationships/image" Target="../media/image250.tif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jpg"/><Relationship Id="rId7" Type="http://schemas.openxmlformats.org/officeDocument/2006/relationships/image" Target="../media/image257.jpeg"/><Relationship Id="rId2" Type="http://schemas.openxmlformats.org/officeDocument/2006/relationships/image" Target="../media/image2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jpeg"/><Relationship Id="rId5" Type="http://schemas.openxmlformats.org/officeDocument/2006/relationships/image" Target="../media/image256.jpg"/><Relationship Id="rId4" Type="http://schemas.openxmlformats.org/officeDocument/2006/relationships/image" Target="../media/image255.jp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4.jpeg"/><Relationship Id="rId3" Type="http://schemas.openxmlformats.org/officeDocument/2006/relationships/image" Target="../media/image259.jpg"/><Relationship Id="rId7" Type="http://schemas.openxmlformats.org/officeDocument/2006/relationships/image" Target="../media/image263.jpg"/><Relationship Id="rId12" Type="http://schemas.openxmlformats.org/officeDocument/2006/relationships/image" Target="../media/image267.jpeg"/><Relationship Id="rId2" Type="http://schemas.openxmlformats.org/officeDocument/2006/relationships/image" Target="../media/image2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2.jpeg"/><Relationship Id="rId11" Type="http://schemas.openxmlformats.org/officeDocument/2006/relationships/image" Target="../media/image125.jpeg"/><Relationship Id="rId5" Type="http://schemas.openxmlformats.org/officeDocument/2006/relationships/image" Target="../media/image261.jpg"/><Relationship Id="rId10" Type="http://schemas.openxmlformats.org/officeDocument/2006/relationships/image" Target="../media/image266.jpg"/><Relationship Id="rId4" Type="http://schemas.openxmlformats.org/officeDocument/2006/relationships/image" Target="../media/image260.jpg"/><Relationship Id="rId9" Type="http://schemas.openxmlformats.org/officeDocument/2006/relationships/image" Target="../media/image265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emf"/><Relationship Id="rId2" Type="http://schemas.openxmlformats.org/officeDocument/2006/relationships/image" Target="../media/image2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2.emf"/><Relationship Id="rId5" Type="http://schemas.openxmlformats.org/officeDocument/2006/relationships/image" Target="../media/image271.emf"/><Relationship Id="rId4" Type="http://schemas.openxmlformats.org/officeDocument/2006/relationships/image" Target="../media/image27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 imagery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8000"/>
            <a:ext cx="12362746" cy="687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375" y="461374"/>
            <a:ext cx="1826706" cy="11364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1221" y="506239"/>
            <a:ext cx="2812998" cy="1046699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2021349" y="2197512"/>
            <a:ext cx="8552870" cy="1241822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Raleway Light" charset="0"/>
                <a:ea typeface="Raleway Light" charset="0"/>
                <a:cs typeface="Raleway Light" charset="0"/>
              </a:rPr>
              <a:t>Professor Ewa Goldys,</a:t>
            </a:r>
          </a:p>
          <a:p>
            <a:pPr marL="0" indent="0" algn="ctr"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Raleway Light" charset="0"/>
                <a:ea typeface="Raleway Light" charset="0"/>
                <a:cs typeface="Raleway Light" charset="0"/>
              </a:rPr>
              <a:t> Deputy Director, ARC Centre of Excellence </a:t>
            </a:r>
          </a:p>
          <a:p>
            <a:pPr marL="0" indent="0" algn="ctr"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Raleway Light" charset="0"/>
                <a:ea typeface="Raleway Light" charset="0"/>
                <a:cs typeface="Raleway Light" charset="0"/>
              </a:rPr>
              <a:t>for Nanoscale </a:t>
            </a:r>
            <a:r>
              <a:rPr lang="en-US" sz="2000" b="1" dirty="0" err="1" smtClean="0">
                <a:solidFill>
                  <a:schemeClr val="bg1"/>
                </a:solidFill>
                <a:latin typeface="Raleway Light" charset="0"/>
                <a:ea typeface="Raleway Light" charset="0"/>
                <a:cs typeface="Raleway Light" charset="0"/>
              </a:rPr>
              <a:t>Biophotonics</a:t>
            </a:r>
            <a:r>
              <a:rPr lang="en-US" sz="2000" b="1" dirty="0" smtClean="0">
                <a:solidFill>
                  <a:schemeClr val="bg1"/>
                </a:solidFill>
                <a:latin typeface="Raleway Light" charset="0"/>
                <a:ea typeface="Raleway Light" charset="0"/>
                <a:cs typeface="Raleway Light" charset="0"/>
              </a:rPr>
              <a:t>, UNSW</a:t>
            </a:r>
          </a:p>
          <a:p>
            <a:pPr marL="0" indent="0" algn="ctr">
              <a:buNone/>
            </a:pPr>
            <a:endParaRPr lang="en-US" sz="2000" b="1" dirty="0">
              <a:solidFill>
                <a:schemeClr val="bg1"/>
              </a:solidFill>
              <a:latin typeface="Raleway Light" charset="0"/>
              <a:ea typeface="Raleway Light" charset="0"/>
              <a:cs typeface="Raleway Light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0349" y="3925931"/>
            <a:ext cx="10901464" cy="1492716"/>
          </a:xfrm>
          <a:prstGeom prst="rect">
            <a:avLst/>
          </a:prstGeom>
          <a:noFill/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chemeClr val="bg1"/>
                </a:solidFill>
              </a:rPr>
              <a:t>Using light, high energy radiation and </a:t>
            </a:r>
            <a:r>
              <a:rPr lang="en-AU" sz="3200" b="1" dirty="0" err="1">
                <a:solidFill>
                  <a:schemeClr val="bg1"/>
                </a:solidFill>
              </a:rPr>
              <a:t>theranostic</a:t>
            </a:r>
            <a:r>
              <a:rPr lang="en-AU" sz="3200" b="1" dirty="0">
                <a:solidFill>
                  <a:schemeClr val="bg1"/>
                </a:solidFill>
              </a:rPr>
              <a:t> nanomaterials to engineer interactions with biological systems</a:t>
            </a:r>
            <a:r>
              <a:rPr lang="en-AU" sz="3200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n-US" sz="2700" b="1" dirty="0" smtClean="0">
              <a:solidFill>
                <a:schemeClr val="bg1"/>
              </a:solidFill>
              <a:latin typeface="Raleway Light" charset="0"/>
              <a:ea typeface="Raleway Light" charset="0"/>
              <a:cs typeface="Raleway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03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3558652"/>
              </p:ext>
            </p:extLst>
          </p:nvPr>
        </p:nvGraphicFramePr>
        <p:xfrm>
          <a:off x="0" y="-1"/>
          <a:ext cx="121932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8" name="Image" r:id="rId4" imgW="5760720" imgH="3511080" progId="Photoshop.Image.18">
                  <p:embed/>
                </p:oleObj>
              </mc:Choice>
              <mc:Fallback>
                <p:oleObj name="Image" r:id="rId4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-1"/>
                        <a:ext cx="121932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379" y="3519811"/>
            <a:ext cx="6992316" cy="39356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487828" y="592462"/>
            <a:ext cx="8769676" cy="29273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2862" y="3519811"/>
            <a:ext cx="5684103" cy="36637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56050" y="2318260"/>
            <a:ext cx="7464096" cy="401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4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289516"/>
              </p:ext>
            </p:extLst>
          </p:nvPr>
        </p:nvGraphicFramePr>
        <p:xfrm>
          <a:off x="0" y="0"/>
          <a:ext cx="121932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4" name="Image" r:id="rId4" imgW="5760720" imgH="3511080" progId="Photoshop.Image.18">
                  <p:embed/>
                </p:oleObj>
              </mc:Choice>
              <mc:Fallback>
                <p:oleObj name="Image" r:id="rId4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32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379" y="3519811"/>
            <a:ext cx="6992316" cy="39356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487828" y="592462"/>
            <a:ext cx="8769676" cy="29273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2862" y="3519811"/>
            <a:ext cx="5684103" cy="36637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56050" y="2318260"/>
            <a:ext cx="7464096" cy="40125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717" y="592462"/>
            <a:ext cx="6442455" cy="6708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81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9774465"/>
              </p:ext>
            </p:extLst>
          </p:nvPr>
        </p:nvGraphicFramePr>
        <p:xfrm>
          <a:off x="0" y="0"/>
          <a:ext cx="121932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3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32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68" y="505606"/>
            <a:ext cx="9886462" cy="54942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6454" y="2537247"/>
            <a:ext cx="4345070" cy="30755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1522" y="2488537"/>
            <a:ext cx="4060475" cy="31242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" y="2510807"/>
            <a:ext cx="3797755" cy="30834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30" y="505973"/>
            <a:ext cx="1227015" cy="633046"/>
          </a:xfrm>
          <a:prstGeom prst="rect">
            <a:avLst/>
          </a:prstGeom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0" y="505606"/>
          <a:ext cx="1227137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4" name="Image" r:id="rId10" imgW="1226880" imgH="632880" progId="Photoshop.Image.18">
                  <p:embed/>
                </p:oleObj>
              </mc:Choice>
              <mc:Fallback>
                <p:oleObj name="Image" r:id="rId10" imgW="1226880" imgH="632880" progId="Photoshop.Image.18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0" y="505606"/>
                        <a:ext cx="1227137" cy="633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8241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2273335"/>
              </p:ext>
            </p:extLst>
          </p:nvPr>
        </p:nvGraphicFramePr>
        <p:xfrm>
          <a:off x="0" y="1"/>
          <a:ext cx="12191999" cy="6860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" name="Image" r:id="rId4" imgW="5760720" imgH="3511080" progId="Photoshop.Image.18">
                  <p:embed/>
                </p:oleObj>
              </mc:Choice>
              <mc:Fallback>
                <p:oleObj name="Image" r:id="rId4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1"/>
                        <a:ext cx="12191999" cy="6860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68" y="506474"/>
            <a:ext cx="9886462" cy="54942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9230" y="506474"/>
            <a:ext cx="1227015" cy="633046"/>
          </a:xfrm>
          <a:prstGeom prst="rect">
            <a:avLst/>
          </a:prstGeom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0" y="506474"/>
          <a:ext cx="1227137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6" name="Image" r:id="rId8" imgW="1226880" imgH="632880" progId="Photoshop.Image.18">
                  <p:embed/>
                </p:oleObj>
              </mc:Choice>
              <mc:Fallback>
                <p:oleObj name="Image" r:id="rId8" imgW="1226880" imgH="632880" progId="Photoshop.Image.18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0" y="506474"/>
                        <a:ext cx="1227137" cy="633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4999" y="2367516"/>
            <a:ext cx="13643808" cy="333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01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608560"/>
              </p:ext>
            </p:extLst>
          </p:nvPr>
        </p:nvGraphicFramePr>
        <p:xfrm>
          <a:off x="0" y="0"/>
          <a:ext cx="12191999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2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1999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1232241"/>
              </p:ext>
            </p:extLst>
          </p:nvPr>
        </p:nvGraphicFramePr>
        <p:xfrm>
          <a:off x="0" y="644237"/>
          <a:ext cx="12213333" cy="6213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3" name="Image" r:id="rId5" imgW="5760720" imgH="3178800" progId="Photoshop.Image.18">
                  <p:embed/>
                </p:oleObj>
              </mc:Choice>
              <mc:Fallback>
                <p:oleObj name="Image" r:id="rId5" imgW="5760720" imgH="317880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644237"/>
                        <a:ext cx="12213333" cy="6213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804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056754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1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917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410688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4" name="Image" r:id="rId4" imgW="5760720" imgH="3511080" progId="Photoshop.Image.18">
                  <p:embed/>
                </p:oleObj>
              </mc:Choice>
              <mc:Fallback>
                <p:oleObj name="Image" r:id="rId4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298042" y="622838"/>
            <a:ext cx="58324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AU" sz="2000" b="1" dirty="0"/>
              <a:t>Amplified assay technologies </a:t>
            </a:r>
            <a:r>
              <a:rPr lang="en-AU" sz="2000" b="1" dirty="0" smtClean="0"/>
              <a:t>provide </a:t>
            </a:r>
            <a:endParaRPr lang="en-AU" sz="2000" b="1" dirty="0"/>
          </a:p>
          <a:p>
            <a:pPr algn="l"/>
            <a:r>
              <a:rPr lang="en-US" sz="2000" b="1" dirty="0"/>
              <a:t>effective molecular diagnostic tools for medicine</a:t>
            </a:r>
            <a:endParaRPr lang="en-AU" sz="2000" b="1" dirty="0"/>
          </a:p>
        </p:txBody>
      </p:sp>
      <p:sp>
        <p:nvSpPr>
          <p:cNvPr id="36868" name="Text Box 6"/>
          <p:cNvSpPr txBox="1">
            <a:spLocks noChangeArrowheads="1"/>
          </p:cNvSpPr>
          <p:nvPr/>
        </p:nvSpPr>
        <p:spPr bwMode="auto">
          <a:xfrm>
            <a:off x="230339" y="1346276"/>
            <a:ext cx="6416386" cy="30162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000" dirty="0"/>
              <a:t> </a:t>
            </a:r>
            <a:r>
              <a:rPr lang="en-US" sz="2000" dirty="0" err="1"/>
              <a:t>Personalised</a:t>
            </a:r>
            <a:r>
              <a:rPr lang="en-US" sz="2000" dirty="0"/>
              <a:t> genetic analysis for individuals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000" dirty="0"/>
              <a:t> Therapies targeted to disease type and individual drug response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000" dirty="0"/>
              <a:t> Improved infectious disease diagnostics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000" dirty="0"/>
              <a:t> Targeted therapies  against antibiotic resistant pathogens</a:t>
            </a:r>
          </a:p>
          <a:p>
            <a:pPr algn="l">
              <a:spcBef>
                <a:spcPct val="50000"/>
              </a:spcBef>
              <a:buFontTx/>
              <a:buChar char="•"/>
            </a:pPr>
            <a:r>
              <a:rPr lang="en-US" sz="2000" dirty="0"/>
              <a:t> Rapid pathogen detection in health and industry</a:t>
            </a:r>
          </a:p>
          <a:p>
            <a:pPr algn="l">
              <a:spcBef>
                <a:spcPct val="50000"/>
              </a:spcBef>
            </a:pPr>
            <a:endParaRPr lang="en-US" sz="2000" dirty="0"/>
          </a:p>
        </p:txBody>
      </p:sp>
      <p:sp>
        <p:nvSpPr>
          <p:cNvPr id="36870" name="Text Box 13"/>
          <p:cNvSpPr txBox="1">
            <a:spLocks noChangeArrowheads="1"/>
          </p:cNvSpPr>
          <p:nvPr/>
        </p:nvSpPr>
        <p:spPr bwMode="auto">
          <a:xfrm>
            <a:off x="9336089" y="5876925"/>
            <a:ext cx="9366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36871" name="Picture 14" descr="plasmonic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1239" y="3424239"/>
            <a:ext cx="9525" cy="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4" name="Picture 19" descr="today_case_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476461" y="593643"/>
            <a:ext cx="5579792" cy="1483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5" name="Picture 20" descr="antibi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42702" y="548101"/>
            <a:ext cx="1608874" cy="1526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922" y="3877318"/>
            <a:ext cx="7971728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87188" y="715247"/>
            <a:ext cx="1899565" cy="2446824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buFontTx/>
              <a:buChar char="-"/>
            </a:pPr>
            <a:r>
              <a:rPr lang="en-US" dirty="0" smtClean="0"/>
              <a:t> Complex </a:t>
            </a:r>
            <a:r>
              <a:rPr lang="en-US" dirty="0" smtClean="0"/>
              <a:t>body fluids</a:t>
            </a:r>
            <a:r>
              <a:rPr lang="en-US" dirty="0" smtClean="0"/>
              <a:t> </a:t>
            </a:r>
            <a:endParaRPr lang="en-US" dirty="0"/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dirty="0"/>
              <a:t> Simple rapid detection at low concentration (single 1 </a:t>
            </a:r>
            <a:r>
              <a:rPr lang="en-US" dirty="0" smtClean="0"/>
              <a:t>µm</a:t>
            </a:r>
            <a:r>
              <a:rPr lang="en-US" dirty="0" smtClean="0"/>
              <a:t> </a:t>
            </a:r>
            <a:r>
              <a:rPr lang="en-US" dirty="0"/>
              <a:t>microbe in 100 </a:t>
            </a:r>
            <a:r>
              <a:rPr lang="en-US" dirty="0"/>
              <a:t>µ</a:t>
            </a:r>
            <a:r>
              <a:rPr lang="en-US" dirty="0" smtClean="0"/>
              <a:t>l </a:t>
            </a:r>
            <a:r>
              <a:rPr lang="en-US" dirty="0"/>
              <a:t>of </a:t>
            </a:r>
            <a:r>
              <a:rPr lang="en-US" dirty="0" smtClean="0"/>
              <a:t>blood</a:t>
            </a:r>
            <a:endParaRPr lang="en-US" dirty="0"/>
          </a:p>
        </p:txBody>
      </p:sp>
      <p:grpSp>
        <p:nvGrpSpPr>
          <p:cNvPr id="15" name="组合 3"/>
          <p:cNvGrpSpPr/>
          <p:nvPr/>
        </p:nvGrpSpPr>
        <p:grpSpPr>
          <a:xfrm>
            <a:off x="9933559" y="2424798"/>
            <a:ext cx="2219516" cy="1951048"/>
            <a:chOff x="7119505" y="2228417"/>
            <a:chExt cx="5183332" cy="4676267"/>
          </a:xfrm>
        </p:grpSpPr>
        <p:pic>
          <p:nvPicPr>
            <p:cNvPr id="16" name="图片 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9505" y="2228417"/>
              <a:ext cx="5183332" cy="4676267"/>
            </a:xfrm>
            <a:prstGeom prst="rect">
              <a:avLst/>
            </a:prstGeom>
          </p:spPr>
        </p:pic>
        <p:sp>
          <p:nvSpPr>
            <p:cNvPr id="17" name="椭圆 5"/>
            <p:cNvSpPr/>
            <p:nvPr/>
          </p:nvSpPr>
          <p:spPr>
            <a:xfrm>
              <a:off x="11180618" y="4566550"/>
              <a:ext cx="1011382" cy="30696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8" name="椭圆 6"/>
            <p:cNvSpPr/>
            <p:nvPr/>
          </p:nvSpPr>
          <p:spPr>
            <a:xfrm>
              <a:off x="9864437" y="2228417"/>
              <a:ext cx="1011382" cy="30696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10063" y="4421388"/>
            <a:ext cx="1995551" cy="3206008"/>
          </a:xfrm>
          <a:prstGeom prst="rect">
            <a:avLst/>
          </a:prstGeom>
        </p:spPr>
      </p:pic>
      <p:pic>
        <p:nvPicPr>
          <p:cNvPr id="12" name="Picture 38" descr="shiipfile_119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442702" y="2074905"/>
            <a:ext cx="1560513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88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9916065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8" name="Image" r:id="rId4" imgW="5760720" imgH="3511080" progId="Photoshop.Image.18">
                  <p:embed/>
                </p:oleObj>
              </mc:Choice>
              <mc:Fallback>
                <p:oleObj name="Image" r:id="rId4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28349" y="606083"/>
            <a:ext cx="9056162" cy="936104"/>
          </a:xfrm>
        </p:spPr>
        <p:txBody>
          <a:bodyPr>
            <a:normAutofit fontScale="90000"/>
          </a:bodyPr>
          <a:lstStyle/>
          <a:p>
            <a:pPr marL="80963" indent="-80963" fontAlgn="ctr">
              <a:defRPr/>
            </a:pPr>
            <a:r>
              <a:rPr lang="en-AU" sz="2800" dirty="0">
                <a:solidFill>
                  <a:schemeClr val="hlink"/>
                </a:solidFill>
                <a:latin typeface="Comic Sans MS" pitchFamily="1" charset="0"/>
              </a:rPr>
              <a:t>  </a:t>
            </a:r>
            <a:r>
              <a:rPr lang="en-AU" sz="3200" dirty="0" smtClean="0">
                <a:latin typeface="+mn-lt"/>
                <a:cs typeface="Arial" pitchFamily="34" charset="0"/>
              </a:rPr>
              <a:t>Molecular</a:t>
            </a:r>
            <a:r>
              <a:rPr lang="en-AU" sz="3200" dirty="0">
                <a:latin typeface="+mn-lt"/>
                <a:cs typeface="Arial" pitchFamily="34" charset="0"/>
              </a:rPr>
              <a:t> </a:t>
            </a:r>
            <a:r>
              <a:rPr lang="en-AU" sz="3200" dirty="0" smtClean="0">
                <a:latin typeface="+mn-lt"/>
                <a:cs typeface="Arial" pitchFamily="34" charset="0"/>
              </a:rPr>
              <a:t>recognition</a:t>
            </a:r>
            <a:r>
              <a:rPr lang="en-AU" sz="3200" dirty="0" smtClean="0">
                <a:latin typeface="+mn-lt"/>
                <a:cs typeface="Arial" pitchFamily="34" charset="0"/>
              </a:rPr>
              <a:t> enables molecularly</a:t>
            </a:r>
            <a:r>
              <a:rPr lang="en-AU" sz="3200" dirty="0" smtClean="0">
                <a:latin typeface="+mn-lt"/>
                <a:cs typeface="Arial" pitchFamily="34" charset="0"/>
              </a:rPr>
              <a:t> specific assays</a:t>
            </a:r>
            <a:endParaRPr lang="en-US" sz="2800" dirty="0">
              <a:latin typeface="+mn-lt"/>
              <a:cs typeface="Arial" pitchFamily="34" charset="0"/>
            </a:endParaRPr>
          </a:p>
        </p:txBody>
      </p:sp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1524001" y="281094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Book Antiqua" pitchFamily="18" charset="0"/>
            </a:endParaRPr>
          </a:p>
        </p:txBody>
      </p:sp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1524001" y="281094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Book Antiqua" pitchFamily="18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715471" y="1399051"/>
            <a:ext cx="5216554" cy="5684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36525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F2B32"/>
              </a:buClr>
              <a:buSzPct val="65000"/>
              <a:defRPr/>
            </a:pPr>
            <a:endParaRPr lang="en-AU" sz="2400" b="1" dirty="0">
              <a:solidFill>
                <a:srgbClr val="C00000"/>
              </a:solidFill>
            </a:endParaRPr>
          </a:p>
          <a:p>
            <a:pPr marL="547688" indent="-41116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itchFamily="2" charset="2"/>
              <a:buChar char="q"/>
              <a:defRPr/>
            </a:pPr>
            <a:r>
              <a:rPr lang="en-AU" sz="2400" dirty="0">
                <a:solidFill>
                  <a:srgbClr val="C00000"/>
                </a:solidFill>
                <a:cs typeface="Arial" pitchFamily="34" charset="0"/>
              </a:rPr>
              <a:t>Immunoassays –</a:t>
            </a:r>
            <a:r>
              <a:rPr lang="en-AU" sz="2400" dirty="0"/>
              <a:t> </a:t>
            </a:r>
            <a:br>
              <a:rPr lang="en-AU" sz="2400" dirty="0"/>
            </a:br>
            <a:r>
              <a:rPr lang="en-AU" sz="2400" dirty="0">
                <a:cs typeface="Times New Roman" pitchFamily="18" charset="0"/>
              </a:rPr>
              <a:t>extremely specific bio-chemical reactions between antibody and antigen proteins</a:t>
            </a:r>
          </a:p>
          <a:p>
            <a:pPr marL="547688" indent="-41116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itchFamily="2" charset="2"/>
              <a:buChar char="q"/>
              <a:defRPr/>
            </a:pPr>
            <a:endParaRPr lang="en-AU" sz="3200" dirty="0"/>
          </a:p>
          <a:p>
            <a:pPr marL="547688" indent="-41116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80000"/>
              <a:buFont typeface="Wingdings" pitchFamily="2" charset="2"/>
              <a:buChar char="q"/>
              <a:defRPr/>
            </a:pPr>
            <a:r>
              <a:rPr lang="en-AU" sz="2400" dirty="0">
                <a:solidFill>
                  <a:srgbClr val="C00000"/>
                </a:solidFill>
                <a:cs typeface="Arial" pitchFamily="34" charset="0"/>
              </a:rPr>
              <a:t>Complementary nucleic acid sequences – </a:t>
            </a:r>
            <a:r>
              <a:rPr lang="en-AU" sz="2400" dirty="0"/>
              <a:t/>
            </a:r>
            <a:br>
              <a:rPr lang="en-AU" sz="2400" dirty="0"/>
            </a:br>
            <a:r>
              <a:rPr lang="en-AU" sz="2400" dirty="0">
                <a:cs typeface="Times New Roman" pitchFamily="18" charset="0"/>
              </a:rPr>
              <a:t>strong binding between corresponding </a:t>
            </a:r>
            <a:br>
              <a:rPr lang="en-AU" sz="2400" dirty="0">
                <a:cs typeface="Times New Roman" pitchFamily="18" charset="0"/>
              </a:rPr>
            </a:br>
            <a:r>
              <a:rPr lang="en-AU" sz="2400" dirty="0">
                <a:cs typeface="Times New Roman" pitchFamily="18" charset="0"/>
              </a:rPr>
              <a:t>base pairs</a:t>
            </a:r>
          </a:p>
          <a:p>
            <a:pPr marL="547688" indent="-41116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F2B32"/>
              </a:buClr>
              <a:buSzPct val="65000"/>
              <a:defRPr/>
            </a:pPr>
            <a:endParaRPr lang="en-AU" sz="2000" dirty="0"/>
          </a:p>
          <a:p>
            <a:pPr marL="547688" indent="-41116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F2B32"/>
              </a:buClr>
              <a:buSzPct val="65000"/>
              <a:defRPr/>
            </a:pPr>
            <a:endParaRPr lang="en-AU" sz="2400" dirty="0"/>
          </a:p>
          <a:p>
            <a:pPr marL="547688" indent="-411163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0F2B32"/>
              </a:buClr>
              <a:buSzPct val="65000"/>
              <a:defRPr/>
            </a:pPr>
            <a:endParaRPr lang="en-AU" sz="2400" dirty="0"/>
          </a:p>
        </p:txBody>
      </p:sp>
      <p:pic>
        <p:nvPicPr>
          <p:cNvPr id="11" name="Picture 24" descr="biopes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7138" y="1412776"/>
            <a:ext cx="4838894" cy="1723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3" descr="tcpict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14137" y="3473624"/>
            <a:ext cx="511261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9696400" y="6309321"/>
            <a:ext cx="762000" cy="365125"/>
          </a:xfrm>
        </p:spPr>
        <p:txBody>
          <a:bodyPr/>
          <a:lstStyle/>
          <a:p>
            <a:pPr>
              <a:defRPr/>
            </a:pPr>
            <a:fld id="{D3B91963-59B7-4417-BCA0-AA129CDD6A31}" type="slidenum">
              <a:rPr lang="en-AU" smtClean="0"/>
              <a:pPr>
                <a:defRPr/>
              </a:pPr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9244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5838919"/>
              </p:ext>
            </p:extLst>
          </p:nvPr>
        </p:nvGraphicFramePr>
        <p:xfrm>
          <a:off x="1" y="0"/>
          <a:ext cx="12132634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0" name="Image" r:id="rId4" imgW="5760720" imgH="3511080" progId="Photoshop.Image.18">
                  <p:embed/>
                </p:oleObj>
              </mc:Choice>
              <mc:Fallback>
                <p:oleObj name="Image" r:id="rId4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" y="0"/>
                        <a:ext cx="12132634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1524001" y="3042722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1524001" y="3042722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1905001" y="5943600"/>
            <a:ext cx="38084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AU" sz="1200">
                <a:solidFill>
                  <a:schemeClr val="accent2"/>
                </a:solidFill>
              </a:rPr>
              <a:t>Lakowicz et al. Analytical Biochemistry </a:t>
            </a:r>
            <a:r>
              <a:rPr lang="en-AU" sz="1200" b="1">
                <a:solidFill>
                  <a:schemeClr val="accent2"/>
                </a:solidFill>
              </a:rPr>
              <a:t>301, </a:t>
            </a:r>
            <a:r>
              <a:rPr lang="en-AU" sz="1200">
                <a:solidFill>
                  <a:schemeClr val="accent2"/>
                </a:solidFill>
              </a:rPr>
              <a:t>261–277 (2002)</a:t>
            </a:r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456466" y="5103092"/>
            <a:ext cx="4876800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1600" dirty="0"/>
              <a:t>Effect of metal on fluorescence signal </a:t>
            </a:r>
          </a:p>
          <a:p>
            <a:r>
              <a:rPr lang="en-AU" sz="1600" dirty="0"/>
              <a:t>as a function of </a:t>
            </a:r>
            <a:r>
              <a:rPr lang="en-AU" sz="1600" dirty="0" err="1"/>
              <a:t>fluorophore</a:t>
            </a:r>
            <a:r>
              <a:rPr lang="en-AU" sz="1600" dirty="0"/>
              <a:t>-metal distance </a:t>
            </a:r>
            <a:r>
              <a:rPr lang="en-AU" sz="1200" dirty="0">
                <a:latin typeface="Arial Narrow" pitchFamily="34" charset="0"/>
              </a:rPr>
              <a:t> </a:t>
            </a:r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1703388" y="5445126"/>
            <a:ext cx="18415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4000"/>
          </a:p>
        </p:txBody>
      </p:sp>
      <p:sp>
        <p:nvSpPr>
          <p:cNvPr id="15367" name="Text Box 8"/>
          <p:cNvSpPr txBox="1">
            <a:spLocks noChangeArrowheads="1"/>
          </p:cNvSpPr>
          <p:nvPr/>
        </p:nvSpPr>
        <p:spPr bwMode="auto">
          <a:xfrm>
            <a:off x="7182986" y="1072952"/>
            <a:ext cx="3600450" cy="196977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b="1" dirty="0"/>
              <a:t>	</a:t>
            </a:r>
            <a:r>
              <a:rPr lang="en-US" sz="1600" dirty="0"/>
              <a:t>The effect of distance between metal surface and the fluorophore on MIFE:</a:t>
            </a:r>
          </a:p>
          <a:p>
            <a:pPr marL="342900" indent="-342900">
              <a:spcBef>
                <a:spcPct val="50000"/>
              </a:spcBef>
              <a:buFontTx/>
              <a:buAutoNum type="alphaLcParenBoth"/>
            </a:pPr>
            <a:r>
              <a:rPr lang="en-US" sz="1600" dirty="0"/>
              <a:t>0 – 5 nm, quenching;</a:t>
            </a:r>
          </a:p>
          <a:p>
            <a:pPr marL="342900" indent="-342900">
              <a:spcBef>
                <a:spcPct val="50000"/>
              </a:spcBef>
              <a:buFontTx/>
              <a:buAutoNum type="alphaLcParenBoth"/>
            </a:pPr>
            <a:r>
              <a:rPr lang="en-US" sz="1600" i="1" u="sng" dirty="0">
                <a:solidFill>
                  <a:srgbClr val="FF00FF"/>
                </a:solidFill>
              </a:rPr>
              <a:t>5-20 nm, enhancement;</a:t>
            </a:r>
          </a:p>
          <a:p>
            <a:pPr marL="342900" indent="-342900">
              <a:spcBef>
                <a:spcPct val="50000"/>
              </a:spcBef>
              <a:buFontTx/>
              <a:buAutoNum type="alphaLcParenBoth"/>
            </a:pPr>
            <a:r>
              <a:rPr lang="en-US" sz="1600" dirty="0"/>
              <a:t>&gt; 20 nm, free space fluorescence.</a:t>
            </a:r>
          </a:p>
        </p:txBody>
      </p:sp>
      <p:pic>
        <p:nvPicPr>
          <p:cNvPr id="15368" name="Picture 9"/>
          <p:cNvPicPr>
            <a:picLocks noChangeAspect="1" noChangeArrowheads="1"/>
          </p:cNvPicPr>
          <p:nvPr/>
        </p:nvPicPr>
        <p:blipFill>
          <a:blip r:embed="rId6" cstate="print">
            <a:lum bright="-18000" contrast="62000"/>
          </a:blip>
          <a:srcRect/>
          <a:stretch>
            <a:fillRect/>
          </a:stretch>
        </p:blipFill>
        <p:spPr bwMode="auto">
          <a:xfrm>
            <a:off x="753611" y="1212840"/>
            <a:ext cx="4857750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6554" name="Rectangle 10"/>
          <p:cNvSpPr>
            <a:spLocks noChangeArrowheads="1"/>
          </p:cNvSpPr>
          <p:nvPr/>
        </p:nvSpPr>
        <p:spPr bwMode="auto">
          <a:xfrm>
            <a:off x="439285" y="530226"/>
            <a:ext cx="8229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AU" sz="2400" b="1" dirty="0" err="1" smtClean="0"/>
              <a:t>Plasmonics</a:t>
            </a:r>
            <a:r>
              <a:rPr lang="en-AU" sz="2400" b="1" dirty="0" smtClean="0"/>
              <a:t> </a:t>
            </a:r>
            <a:r>
              <a:rPr lang="en-AU" sz="2400" b="1" dirty="0"/>
              <a:t>- enhanced  </a:t>
            </a:r>
            <a:r>
              <a:rPr lang="en-AU" sz="2400" b="1" dirty="0" err="1"/>
              <a:t>biosensing</a:t>
            </a:r>
            <a:endParaRPr lang="en-AU" sz="2400" b="1" dirty="0"/>
          </a:p>
        </p:txBody>
      </p:sp>
      <p:sp>
        <p:nvSpPr>
          <p:cNvPr id="15371" name="Text Box 13"/>
          <p:cNvSpPr txBox="1">
            <a:spLocks noChangeArrowheads="1"/>
          </p:cNvSpPr>
          <p:nvPr/>
        </p:nvSpPr>
        <p:spPr bwMode="auto">
          <a:xfrm>
            <a:off x="7294564" y="3481035"/>
            <a:ext cx="3505200" cy="835025"/>
          </a:xfrm>
          <a:prstGeom prst="rect">
            <a:avLst/>
          </a:prstGeom>
          <a:noFill/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  <a:spcBef>
                <a:spcPct val="20000"/>
              </a:spcBef>
            </a:pPr>
            <a:r>
              <a:rPr lang="en-US" sz="2000" dirty="0"/>
              <a:t>Metal structure design can </a:t>
            </a:r>
            <a:r>
              <a:rPr lang="en-US" sz="2000" dirty="0" err="1"/>
              <a:t>optimise</a:t>
            </a:r>
            <a:r>
              <a:rPr lang="en-US" sz="2000" dirty="0"/>
              <a:t>  radiative scattering of fluorescence</a:t>
            </a:r>
            <a:endParaRPr lang="en-AU" sz="2000" dirty="0"/>
          </a:p>
        </p:txBody>
      </p:sp>
      <p:pic>
        <p:nvPicPr>
          <p:cNvPr id="15372" name="Picture 14" descr="AFM_SIFgold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7" cstate="print"/>
          <a:srcRect l="2251" r="2974" b="57033"/>
          <a:stretch>
            <a:fillRect/>
          </a:stretch>
        </p:blipFill>
        <p:spPr>
          <a:xfrm>
            <a:off x="6248401" y="5029200"/>
            <a:ext cx="1046163" cy="971550"/>
          </a:xfrm>
          <a:noFill/>
        </p:spPr>
      </p:pic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7620000" y="5029200"/>
            <a:ext cx="1371600" cy="990600"/>
            <a:chOff x="1973" y="1162"/>
            <a:chExt cx="1451" cy="1179"/>
          </a:xfrm>
        </p:grpSpPr>
        <p:pic>
          <p:nvPicPr>
            <p:cNvPr id="15379" name="Picture 1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973" y="1162"/>
              <a:ext cx="1321" cy="1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80" name="Picture 1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152" y="1162"/>
              <a:ext cx="272" cy="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5374" name="Picture 1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220201" y="4953000"/>
            <a:ext cx="1133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5" name="Rectangle 19"/>
          <p:cNvSpPr>
            <a:spLocks noChangeArrowheads="1"/>
          </p:cNvSpPr>
          <p:nvPr/>
        </p:nvSpPr>
        <p:spPr bwMode="auto">
          <a:xfrm>
            <a:off x="6019800" y="6019800"/>
            <a:ext cx="1600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FF3300"/>
                </a:solidFill>
              </a:rPr>
              <a:t>Ag Island Films:</a:t>
            </a:r>
          </a:p>
          <a:p>
            <a:r>
              <a:rPr lang="en-US" sz="1100" i="1"/>
              <a:t>Malicka J. et al</a:t>
            </a:r>
            <a:r>
              <a:rPr lang="en-US" sz="1100"/>
              <a:t>, Anal. Biochem. 315 (2003) </a:t>
            </a:r>
          </a:p>
        </p:txBody>
      </p:sp>
      <p:sp>
        <p:nvSpPr>
          <p:cNvPr id="15376" name="Rectangle 20"/>
          <p:cNvSpPr>
            <a:spLocks noChangeArrowheads="1"/>
          </p:cNvSpPr>
          <p:nvPr/>
        </p:nvSpPr>
        <p:spPr bwMode="auto">
          <a:xfrm>
            <a:off x="7543800" y="6048376"/>
            <a:ext cx="1676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FF3300"/>
                </a:solidFill>
              </a:rPr>
              <a:t>Ag Colloids:</a:t>
            </a:r>
          </a:p>
          <a:p>
            <a:r>
              <a:rPr lang="en-US" sz="1100" i="1"/>
              <a:t>Geddes C. et al, J. Phys. Chem. A </a:t>
            </a:r>
            <a:r>
              <a:rPr lang="en-US" sz="1100" b="1"/>
              <a:t>2003, </a:t>
            </a:r>
            <a:r>
              <a:rPr lang="en-US" sz="1100" i="1"/>
              <a:t>107</a:t>
            </a:r>
            <a:endParaRPr lang="en-US" sz="1100"/>
          </a:p>
        </p:txBody>
      </p:sp>
      <p:sp>
        <p:nvSpPr>
          <p:cNvPr id="15377" name="Rectangle 21"/>
          <p:cNvSpPr>
            <a:spLocks noChangeArrowheads="1"/>
          </p:cNvSpPr>
          <p:nvPr/>
        </p:nvSpPr>
        <p:spPr bwMode="auto">
          <a:xfrm>
            <a:off x="8940800" y="6019800"/>
            <a:ext cx="1727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FF3300"/>
                </a:solidFill>
              </a:rPr>
              <a:t>Ag Nanorods: </a:t>
            </a:r>
          </a:p>
          <a:p>
            <a:r>
              <a:rPr lang="en-US" sz="1100"/>
              <a:t>Kadir A. et al, </a:t>
            </a:r>
            <a:r>
              <a:rPr lang="en-US" sz="1100" i="1"/>
              <a:t>J. Phys. Chem. B </a:t>
            </a:r>
            <a:r>
              <a:rPr lang="en-US" sz="1100" b="1"/>
              <a:t>2005, </a:t>
            </a:r>
            <a:r>
              <a:rPr lang="en-US" sz="1100" i="1"/>
              <a:t>109</a:t>
            </a:r>
            <a:endParaRPr lang="en-US" sz="1100"/>
          </a:p>
        </p:txBody>
      </p:sp>
      <p:sp>
        <p:nvSpPr>
          <p:cNvPr id="15378" name="Rectangle 22"/>
          <p:cNvSpPr>
            <a:spLocks noChangeArrowheads="1"/>
          </p:cNvSpPr>
          <p:nvPr/>
        </p:nvSpPr>
        <p:spPr bwMode="auto">
          <a:xfrm>
            <a:off x="4943475" y="1196975"/>
            <a:ext cx="431800" cy="4318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41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781188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13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046"/>
          <p:cNvGrpSpPr>
            <a:grpSpLocks/>
          </p:cNvGrpSpPr>
          <p:nvPr/>
        </p:nvGrpSpPr>
        <p:grpSpPr bwMode="auto">
          <a:xfrm>
            <a:off x="2351584" y="1124744"/>
            <a:ext cx="2088232" cy="970384"/>
            <a:chOff x="3420" y="6120"/>
            <a:chExt cx="6480" cy="3240"/>
          </a:xfrm>
        </p:grpSpPr>
        <p:grpSp>
          <p:nvGrpSpPr>
            <p:cNvPr id="6" name="Group 1047"/>
            <p:cNvGrpSpPr>
              <a:grpSpLocks/>
            </p:cNvGrpSpPr>
            <p:nvPr/>
          </p:nvGrpSpPr>
          <p:grpSpPr bwMode="auto">
            <a:xfrm>
              <a:off x="3420" y="6120"/>
              <a:ext cx="3240" cy="3240"/>
              <a:chOff x="3420" y="6120"/>
              <a:chExt cx="3240" cy="3240"/>
            </a:xfrm>
          </p:grpSpPr>
          <p:sp>
            <p:nvSpPr>
              <p:cNvPr id="12" name="Oval 1048"/>
              <p:cNvSpPr>
                <a:spLocks noChangeArrowheads="1"/>
              </p:cNvSpPr>
              <p:nvPr/>
            </p:nvSpPr>
            <p:spPr bwMode="auto">
              <a:xfrm>
                <a:off x="4140" y="6840"/>
                <a:ext cx="1800" cy="1800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Oval 1049"/>
              <p:cNvSpPr>
                <a:spLocks noChangeArrowheads="1"/>
              </p:cNvSpPr>
              <p:nvPr/>
            </p:nvSpPr>
            <p:spPr bwMode="auto">
              <a:xfrm>
                <a:off x="4320" y="7020"/>
                <a:ext cx="1440" cy="1440"/>
              </a:xfrm>
              <a:prstGeom prst="ellipse">
                <a:avLst/>
              </a:prstGeom>
              <a:solidFill>
                <a:srgbClr val="993366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Oval 1050"/>
              <p:cNvSpPr>
                <a:spLocks noChangeArrowheads="1"/>
              </p:cNvSpPr>
              <p:nvPr/>
            </p:nvSpPr>
            <p:spPr bwMode="auto">
              <a:xfrm>
                <a:off x="3600" y="8100"/>
                <a:ext cx="720" cy="720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Oval 1051"/>
              <p:cNvSpPr>
                <a:spLocks noChangeArrowheads="1"/>
              </p:cNvSpPr>
              <p:nvPr/>
            </p:nvSpPr>
            <p:spPr bwMode="auto">
              <a:xfrm>
                <a:off x="4680" y="8640"/>
                <a:ext cx="720" cy="720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Oval 1052"/>
              <p:cNvSpPr>
                <a:spLocks noChangeArrowheads="1"/>
              </p:cNvSpPr>
              <p:nvPr/>
            </p:nvSpPr>
            <p:spPr bwMode="auto">
              <a:xfrm>
                <a:off x="3420" y="7020"/>
                <a:ext cx="720" cy="720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Oval 1053"/>
              <p:cNvSpPr>
                <a:spLocks noChangeArrowheads="1"/>
              </p:cNvSpPr>
              <p:nvPr/>
            </p:nvSpPr>
            <p:spPr bwMode="auto">
              <a:xfrm>
                <a:off x="4320" y="6120"/>
                <a:ext cx="720" cy="720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Oval 1054"/>
              <p:cNvSpPr>
                <a:spLocks noChangeArrowheads="1"/>
              </p:cNvSpPr>
              <p:nvPr/>
            </p:nvSpPr>
            <p:spPr bwMode="auto">
              <a:xfrm>
                <a:off x="5400" y="6300"/>
                <a:ext cx="720" cy="720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Oval 1055"/>
              <p:cNvSpPr>
                <a:spLocks noChangeArrowheads="1"/>
              </p:cNvSpPr>
              <p:nvPr/>
            </p:nvSpPr>
            <p:spPr bwMode="auto">
              <a:xfrm>
                <a:off x="5580" y="8280"/>
                <a:ext cx="720" cy="720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Oval 1056"/>
              <p:cNvSpPr>
                <a:spLocks noChangeArrowheads="1"/>
              </p:cNvSpPr>
              <p:nvPr/>
            </p:nvSpPr>
            <p:spPr bwMode="auto">
              <a:xfrm>
                <a:off x="5940" y="7200"/>
                <a:ext cx="720" cy="720"/>
              </a:xfrm>
              <a:prstGeom prst="ellipse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1057"/>
            <p:cNvGrpSpPr>
              <a:grpSpLocks/>
            </p:cNvGrpSpPr>
            <p:nvPr/>
          </p:nvGrpSpPr>
          <p:grpSpPr bwMode="auto">
            <a:xfrm>
              <a:off x="7380" y="7020"/>
              <a:ext cx="2520" cy="1080"/>
              <a:chOff x="7380" y="7020"/>
              <a:chExt cx="2520" cy="1080"/>
            </a:xfrm>
          </p:grpSpPr>
          <p:sp>
            <p:nvSpPr>
              <p:cNvPr id="8" name="Rectangle 1058"/>
              <p:cNvSpPr>
                <a:spLocks noChangeArrowheads="1"/>
              </p:cNvSpPr>
              <p:nvPr/>
            </p:nvSpPr>
            <p:spPr bwMode="auto">
              <a:xfrm>
                <a:off x="7380" y="7020"/>
                <a:ext cx="900" cy="360"/>
              </a:xfrm>
              <a:prstGeom prst="rect">
                <a:avLst/>
              </a:pr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Rectangle 1059"/>
              <p:cNvSpPr>
                <a:spLocks noChangeArrowheads="1"/>
              </p:cNvSpPr>
              <p:nvPr/>
            </p:nvSpPr>
            <p:spPr bwMode="auto">
              <a:xfrm>
                <a:off x="7380" y="7560"/>
                <a:ext cx="900" cy="360"/>
              </a:xfrm>
              <a:prstGeom prst="rect">
                <a:avLst/>
              </a:prstGeom>
              <a:solidFill>
                <a:srgbClr val="993366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 Box 1060"/>
              <p:cNvSpPr txBox="1">
                <a:spLocks noChangeArrowheads="1"/>
              </p:cNvSpPr>
              <p:nvPr/>
            </p:nvSpPr>
            <p:spPr bwMode="auto">
              <a:xfrm>
                <a:off x="8640" y="7020"/>
                <a:ext cx="1260" cy="5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0" hangingPunct="0"/>
                <a:r>
                  <a:rPr lang="en-US" sz="1200" b="1"/>
                  <a:t>Ag</a:t>
                </a:r>
                <a:endParaRPr lang="en-US">
                  <a:latin typeface="Garamond" pitchFamily="18" charset="0"/>
                </a:endParaRPr>
              </a:p>
            </p:txBody>
          </p:sp>
          <p:sp>
            <p:nvSpPr>
              <p:cNvPr id="11" name="Text Box 1061"/>
              <p:cNvSpPr txBox="1">
                <a:spLocks noChangeArrowheads="1"/>
              </p:cNvSpPr>
              <p:nvPr/>
            </p:nvSpPr>
            <p:spPr bwMode="auto">
              <a:xfrm>
                <a:off x="8640" y="7560"/>
                <a:ext cx="1260" cy="54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 eaLnBrk="0" hangingPunct="0"/>
                <a:r>
                  <a:rPr lang="en-US" sz="1200" b="1"/>
                  <a:t>Au</a:t>
                </a:r>
                <a:endParaRPr lang="en-US">
                  <a:latin typeface="Garamond" pitchFamily="18" charset="0"/>
                </a:endParaRPr>
              </a:p>
            </p:txBody>
          </p:sp>
        </p:grpSp>
      </p:grpSp>
      <p:grpSp>
        <p:nvGrpSpPr>
          <p:cNvPr id="21" name="Group 1034"/>
          <p:cNvGrpSpPr>
            <a:grpSpLocks/>
          </p:cNvGrpSpPr>
          <p:nvPr/>
        </p:nvGrpSpPr>
        <p:grpSpPr bwMode="auto">
          <a:xfrm>
            <a:off x="1847528" y="2204865"/>
            <a:ext cx="3332584" cy="806525"/>
            <a:chOff x="1440" y="4761"/>
            <a:chExt cx="9360" cy="2637"/>
          </a:xfrm>
        </p:grpSpPr>
        <p:grpSp>
          <p:nvGrpSpPr>
            <p:cNvPr id="22" name="Group 1035"/>
            <p:cNvGrpSpPr>
              <a:grpSpLocks/>
            </p:cNvGrpSpPr>
            <p:nvPr/>
          </p:nvGrpSpPr>
          <p:grpSpPr bwMode="auto">
            <a:xfrm>
              <a:off x="1440" y="4751"/>
              <a:ext cx="9361" cy="2635"/>
              <a:chOff x="1800" y="3950"/>
              <a:chExt cx="9361" cy="2635"/>
            </a:xfrm>
          </p:grpSpPr>
          <p:grpSp>
            <p:nvGrpSpPr>
              <p:cNvPr id="26" name="Group 1036"/>
              <p:cNvGrpSpPr>
                <a:grpSpLocks/>
              </p:cNvGrpSpPr>
              <p:nvPr/>
            </p:nvGrpSpPr>
            <p:grpSpPr bwMode="auto">
              <a:xfrm>
                <a:off x="1800" y="3950"/>
                <a:ext cx="9361" cy="2635"/>
                <a:chOff x="1260" y="10800"/>
                <a:chExt cx="10260" cy="2565"/>
              </a:xfrm>
            </p:grpSpPr>
            <p:pic>
              <p:nvPicPr>
                <p:cNvPr id="30" name="Picture 1037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lum bright="6000" contrast="18000"/>
                </a:blip>
                <a:srcRect/>
                <a:stretch>
                  <a:fillRect/>
                </a:stretch>
              </p:blipFill>
              <p:spPr bwMode="auto">
                <a:xfrm>
                  <a:off x="1260" y="10800"/>
                  <a:ext cx="3375" cy="253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" name="Picture 1038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lum bright="18000" contrast="30000"/>
                </a:blip>
                <a:srcRect/>
                <a:stretch>
                  <a:fillRect/>
                </a:stretch>
              </p:blipFill>
              <p:spPr bwMode="auto">
                <a:xfrm>
                  <a:off x="4680" y="10800"/>
                  <a:ext cx="3390" cy="25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" name="Picture 1039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lum bright="30000" contrast="54000"/>
                </a:blip>
                <a:srcRect/>
                <a:stretch>
                  <a:fillRect/>
                </a:stretch>
              </p:blipFill>
              <p:spPr bwMode="auto">
                <a:xfrm>
                  <a:off x="8115" y="10800"/>
                  <a:ext cx="3405" cy="25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27" name="Picture 1040"/>
              <p:cNvPicPr>
                <a:picLocks noChangeAspect="1" noChangeArrowheads="1"/>
              </p:cNvPicPr>
              <p:nvPr/>
            </p:nvPicPr>
            <p:blipFill>
              <a:blip r:embed="rId8" cstate="print">
                <a:lum contrast="6000"/>
              </a:blip>
              <a:srcRect/>
              <a:stretch>
                <a:fillRect/>
              </a:stretch>
            </p:blipFill>
            <p:spPr bwMode="auto">
              <a:xfrm>
                <a:off x="3870" y="3960"/>
                <a:ext cx="630" cy="5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" name="Picture 1041"/>
              <p:cNvPicPr>
                <a:picLocks noChangeAspect="1" noChangeArrowheads="1"/>
              </p:cNvPicPr>
              <p:nvPr/>
            </p:nvPicPr>
            <p:blipFill>
              <a:blip r:embed="rId9" cstate="print">
                <a:lum contrast="6000"/>
              </a:blip>
              <a:srcRect/>
              <a:stretch>
                <a:fillRect/>
              </a:stretch>
            </p:blipFill>
            <p:spPr bwMode="auto">
              <a:xfrm>
                <a:off x="6840" y="3960"/>
                <a:ext cx="720" cy="5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" name="Picture 1042"/>
              <p:cNvPicPr>
                <a:picLocks noChangeAspect="1" noChangeArrowheads="1"/>
              </p:cNvPicPr>
              <p:nvPr/>
            </p:nvPicPr>
            <p:blipFill>
              <a:blip r:embed="rId10" cstate="print">
                <a:lum contrast="6000"/>
              </a:blip>
              <a:srcRect/>
              <a:stretch>
                <a:fillRect/>
              </a:stretch>
            </p:blipFill>
            <p:spPr bwMode="auto">
              <a:xfrm>
                <a:off x="10080" y="3960"/>
                <a:ext cx="666" cy="6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3" name="Text Box 1043"/>
            <p:cNvSpPr txBox="1">
              <a:spLocks noChangeArrowheads="1"/>
            </p:cNvSpPr>
            <p:nvPr/>
          </p:nvSpPr>
          <p:spPr bwMode="auto">
            <a:xfrm>
              <a:off x="1440" y="4860"/>
              <a:ext cx="5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/>
              <a:r>
                <a:rPr lang="en-US" sz="1200" b="1">
                  <a:solidFill>
                    <a:srgbClr val="FFFFFF"/>
                  </a:solidFill>
                  <a:latin typeface="Garamond" pitchFamily="18" charset="0"/>
                </a:rPr>
                <a:t>A</a:t>
              </a:r>
              <a:endParaRPr lang="en-US">
                <a:latin typeface="Garamond" pitchFamily="18" charset="0"/>
              </a:endParaRPr>
            </a:p>
          </p:txBody>
        </p:sp>
        <p:sp>
          <p:nvSpPr>
            <p:cNvPr id="24" name="Text Box 1044"/>
            <p:cNvSpPr txBox="1">
              <a:spLocks noChangeArrowheads="1"/>
            </p:cNvSpPr>
            <p:nvPr/>
          </p:nvSpPr>
          <p:spPr bwMode="auto">
            <a:xfrm>
              <a:off x="7920" y="4860"/>
              <a:ext cx="5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/>
              <a:r>
                <a:rPr lang="en-US" sz="1200" b="1">
                  <a:solidFill>
                    <a:srgbClr val="FFFFFF"/>
                  </a:solidFill>
                  <a:latin typeface="Garamond" pitchFamily="18" charset="0"/>
                </a:rPr>
                <a:t>C</a:t>
              </a:r>
              <a:endParaRPr lang="en-US">
                <a:latin typeface="Garamond" pitchFamily="18" charset="0"/>
              </a:endParaRPr>
            </a:p>
          </p:txBody>
        </p:sp>
        <p:sp>
          <p:nvSpPr>
            <p:cNvPr id="25" name="Text Box 1045"/>
            <p:cNvSpPr txBox="1">
              <a:spLocks noChangeArrowheads="1"/>
            </p:cNvSpPr>
            <p:nvPr/>
          </p:nvSpPr>
          <p:spPr bwMode="auto">
            <a:xfrm>
              <a:off x="4680" y="4860"/>
              <a:ext cx="540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0" hangingPunct="0"/>
              <a:r>
                <a:rPr lang="en-US" sz="1200" b="1">
                  <a:solidFill>
                    <a:srgbClr val="FFFFFF"/>
                  </a:solidFill>
                  <a:latin typeface="Garamond" pitchFamily="18" charset="0"/>
                </a:rPr>
                <a:t>B</a:t>
              </a:r>
              <a:endParaRPr lang="en-US">
                <a:latin typeface="Garamond" pitchFamily="18" charset="0"/>
              </a:endParaRPr>
            </a:p>
          </p:txBody>
        </p:sp>
      </p:grpSp>
      <p:pic>
        <p:nvPicPr>
          <p:cNvPr id="33" name="Picture 107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919537" y="3356993"/>
            <a:ext cx="4333875" cy="110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5" descr="qcztrans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783632" y="4797152"/>
            <a:ext cx="1772816" cy="17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22" descr="Figure 1ab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583833" y="4653137"/>
            <a:ext cx="3457575" cy="254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6" descr="high_mag_00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184233" y="4797152"/>
            <a:ext cx="1878947" cy="173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184" descr="1MIN0004"/>
          <p:cNvPicPr>
            <a:picLocks noChangeAspect="1" noChangeArrowheads="1"/>
          </p:cNvPicPr>
          <p:nvPr/>
        </p:nvPicPr>
        <p:blipFill>
          <a:blip r:embed="rId15" cstate="print">
            <a:lum contrast="40000"/>
          </a:blip>
          <a:srcRect/>
          <a:stretch>
            <a:fillRect/>
          </a:stretch>
        </p:blipFill>
        <p:spPr bwMode="auto">
          <a:xfrm>
            <a:off x="6600056" y="1412776"/>
            <a:ext cx="1540768" cy="15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89" descr="2 MIN0001"/>
          <p:cNvPicPr>
            <a:picLocks noChangeAspect="1" noChangeArrowheads="1"/>
          </p:cNvPicPr>
          <p:nvPr/>
        </p:nvPicPr>
        <p:blipFill>
          <a:blip r:embed="rId16" cstate="print">
            <a:lum contrast="20000"/>
          </a:blip>
          <a:srcRect/>
          <a:stretch>
            <a:fillRect/>
          </a:stretch>
        </p:blipFill>
        <p:spPr bwMode="auto">
          <a:xfrm>
            <a:off x="8328249" y="1412776"/>
            <a:ext cx="1664697" cy="149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Rectangle 39"/>
          <p:cNvSpPr/>
          <p:nvPr/>
        </p:nvSpPr>
        <p:spPr>
          <a:xfrm>
            <a:off x="3552415" y="569108"/>
            <a:ext cx="62646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AU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r>
              <a:rPr lang="en-AU" sz="2400" dirty="0"/>
              <a:t>Fluorescence Amplifying Substrates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703512" y="1124744"/>
            <a:ext cx="3672408" cy="20162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2" name="Rounded Rectangle 41"/>
          <p:cNvSpPr/>
          <p:nvPr/>
        </p:nvSpPr>
        <p:spPr>
          <a:xfrm>
            <a:off x="1775520" y="3284984"/>
            <a:ext cx="4608512" cy="129614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3" name="Rounded Rectangle 42"/>
          <p:cNvSpPr/>
          <p:nvPr/>
        </p:nvSpPr>
        <p:spPr>
          <a:xfrm>
            <a:off x="6384032" y="1196752"/>
            <a:ext cx="3816424" cy="19442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4" name="Rounded Rectangle 43"/>
          <p:cNvSpPr/>
          <p:nvPr/>
        </p:nvSpPr>
        <p:spPr>
          <a:xfrm>
            <a:off x="2495600" y="4725144"/>
            <a:ext cx="7704856" cy="18722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5" name="TextBox 44"/>
          <p:cNvSpPr txBox="1"/>
          <p:nvPr/>
        </p:nvSpPr>
        <p:spPr>
          <a:xfrm>
            <a:off x="6816080" y="3356993"/>
            <a:ext cx="56883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Metals: silver, gold, or </a:t>
            </a:r>
            <a:r>
              <a:rPr lang="en-AU" dirty="0" smtClean="0"/>
              <a:t>both; Wet </a:t>
            </a:r>
            <a:r>
              <a:rPr lang="en-AU" dirty="0"/>
              <a:t>chemistry</a:t>
            </a:r>
          </a:p>
          <a:p>
            <a:r>
              <a:rPr lang="en-AU" dirty="0"/>
              <a:t>Achieved </a:t>
            </a:r>
            <a:r>
              <a:rPr lang="en-AU" dirty="0" smtClean="0"/>
              <a:t>amplification factor x70</a:t>
            </a:r>
          </a:p>
          <a:p>
            <a:r>
              <a:rPr lang="en-AU" i="1" dirty="0"/>
              <a:t>Journal of the </a:t>
            </a:r>
            <a:r>
              <a:rPr lang="en-AU" i="1" dirty="0" smtClean="0"/>
              <a:t>American Chemical Society</a:t>
            </a:r>
          </a:p>
          <a:p>
            <a:r>
              <a:rPr lang="en-AU" i="1" dirty="0" smtClean="0"/>
              <a:t> </a:t>
            </a:r>
            <a:r>
              <a:rPr lang="en-AU" i="1" dirty="0"/>
              <a:t>(2007), 129(40), 12117-12122</a:t>
            </a:r>
            <a:r>
              <a:rPr lang="en-AU" dirty="0"/>
              <a:t>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9191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586368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4" name="Image" r:id="rId4" imgW="5760720" imgH="3511080" progId="Photoshop.Image.18">
                  <p:embed/>
                </p:oleObj>
              </mc:Choice>
              <mc:Fallback>
                <p:oleObj name="Image" r:id="rId4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6"/>
          <p:cNvGrpSpPr>
            <a:grpSpLocks/>
          </p:cNvGrpSpPr>
          <p:nvPr/>
        </p:nvGrpSpPr>
        <p:grpSpPr bwMode="auto">
          <a:xfrm rot="5400000">
            <a:off x="9665213" y="1432842"/>
            <a:ext cx="2820987" cy="1557337"/>
            <a:chOff x="3597" y="3339"/>
            <a:chExt cx="2050" cy="986"/>
          </a:xfrm>
        </p:grpSpPr>
        <p:pic>
          <p:nvPicPr>
            <p:cNvPr id="227345" name="Picture 17"/>
            <p:cNvPicPr>
              <a:picLocks noChangeAspect="1" noChangeArrowheads="1"/>
            </p:cNvPicPr>
            <p:nvPr/>
          </p:nvPicPr>
          <p:blipFill>
            <a:blip r:embed="rId6" cstate="print">
              <a:lum bright="-18000" contrast="12000"/>
            </a:blip>
            <a:srcRect/>
            <a:stretch>
              <a:fillRect/>
            </a:stretch>
          </p:blipFill>
          <p:spPr bwMode="auto">
            <a:xfrm>
              <a:off x="3597" y="3339"/>
              <a:ext cx="825" cy="9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27346" name="Picture 18"/>
            <p:cNvPicPr>
              <a:picLocks noChangeAspect="1" noChangeArrowheads="1"/>
            </p:cNvPicPr>
            <p:nvPr/>
          </p:nvPicPr>
          <p:blipFill>
            <a:blip r:embed="rId7" cstate="print"/>
            <a:srcRect t="32057" r="40451"/>
            <a:stretch>
              <a:fillRect/>
            </a:stretch>
          </p:blipFill>
          <p:spPr bwMode="auto">
            <a:xfrm>
              <a:off x="4377" y="3339"/>
              <a:ext cx="1270" cy="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27332" name="Rectangle 4"/>
          <p:cNvSpPr>
            <a:spLocks noChangeArrowheads="1"/>
          </p:cNvSpPr>
          <p:nvPr/>
        </p:nvSpPr>
        <p:spPr bwMode="auto">
          <a:xfrm>
            <a:off x="4652963" y="2347913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AU"/>
          </a:p>
        </p:txBody>
      </p:sp>
      <p:sp>
        <p:nvSpPr>
          <p:cNvPr id="227334" name="Rectangle 6"/>
          <p:cNvSpPr>
            <a:spLocks noChangeArrowheads="1"/>
          </p:cNvSpPr>
          <p:nvPr/>
        </p:nvSpPr>
        <p:spPr bwMode="auto">
          <a:xfrm>
            <a:off x="4652963" y="2347913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AU"/>
          </a:p>
        </p:txBody>
      </p:sp>
      <p:pic>
        <p:nvPicPr>
          <p:cNvPr id="227333" name="Picture 5" descr="4_BB_0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71435" y="1813009"/>
            <a:ext cx="2584210" cy="1934783"/>
          </a:xfrm>
          <a:prstGeom prst="rect">
            <a:avLst/>
          </a:prstGeom>
          <a:noFill/>
        </p:spPr>
      </p:pic>
      <p:sp>
        <p:nvSpPr>
          <p:cNvPr id="227336" name="Rectangle 8"/>
          <p:cNvSpPr>
            <a:spLocks noChangeArrowheads="1"/>
          </p:cNvSpPr>
          <p:nvPr/>
        </p:nvSpPr>
        <p:spPr bwMode="auto">
          <a:xfrm>
            <a:off x="4652963" y="2347913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AU"/>
          </a:p>
        </p:txBody>
      </p:sp>
      <p:pic>
        <p:nvPicPr>
          <p:cNvPr id="227335" name="Picture 7" descr="42b0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95418" y="1782676"/>
            <a:ext cx="2587640" cy="1937630"/>
          </a:xfrm>
          <a:prstGeom prst="rect">
            <a:avLst/>
          </a:prstGeom>
          <a:noFill/>
        </p:spPr>
      </p:pic>
      <p:sp>
        <p:nvSpPr>
          <p:cNvPr id="227338" name="Rectangle 10"/>
          <p:cNvSpPr>
            <a:spLocks noChangeArrowheads="1"/>
          </p:cNvSpPr>
          <p:nvPr/>
        </p:nvSpPr>
        <p:spPr bwMode="auto">
          <a:xfrm>
            <a:off x="4176713" y="1919288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AU"/>
          </a:p>
        </p:txBody>
      </p:sp>
      <p:graphicFrame>
        <p:nvGraphicFramePr>
          <p:cNvPr id="22733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990875"/>
              </p:ext>
            </p:extLst>
          </p:nvPr>
        </p:nvGraphicFramePr>
        <p:xfrm>
          <a:off x="3725538" y="3720306"/>
          <a:ext cx="3529013" cy="277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25" r:id="rId10" imgW="3834384" imgH="3022397" progId="Origin50.Graph">
                  <p:embed/>
                </p:oleObj>
              </mc:Choice>
              <mc:Fallback>
                <p:oleObj r:id="rId10" imgW="3834384" imgH="3022397" progId="Origin50.Graph">
                  <p:embed/>
                  <p:pic>
                    <p:nvPicPr>
                      <p:cNvPr id="22733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5538" y="3720306"/>
                        <a:ext cx="3529013" cy="2774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7340" name="Rectangle 12"/>
          <p:cNvSpPr>
            <a:spLocks noChangeArrowheads="1"/>
          </p:cNvSpPr>
          <p:nvPr/>
        </p:nvSpPr>
        <p:spPr bwMode="auto">
          <a:xfrm>
            <a:off x="4110038" y="1681163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AU"/>
          </a:p>
        </p:txBody>
      </p:sp>
      <p:sp>
        <p:nvSpPr>
          <p:cNvPr id="227342" name="Rectangle 14"/>
          <p:cNvSpPr>
            <a:spLocks noChangeArrowheads="1"/>
          </p:cNvSpPr>
          <p:nvPr/>
        </p:nvSpPr>
        <p:spPr bwMode="auto">
          <a:xfrm>
            <a:off x="4138613" y="1700213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AU"/>
          </a:p>
        </p:txBody>
      </p:sp>
      <p:sp>
        <p:nvSpPr>
          <p:cNvPr id="227347" name="Text Box 19"/>
          <p:cNvSpPr txBox="1">
            <a:spLocks noChangeArrowheads="1"/>
          </p:cNvSpPr>
          <p:nvPr/>
        </p:nvSpPr>
        <p:spPr bwMode="auto">
          <a:xfrm>
            <a:off x="10878938" y="3666925"/>
            <a:ext cx="10939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AU" sz="1600" dirty="0" err="1"/>
              <a:t>Klarite</a:t>
            </a:r>
            <a:endParaRPr lang="en-AU" sz="1600" dirty="0"/>
          </a:p>
        </p:txBody>
      </p:sp>
      <p:sp>
        <p:nvSpPr>
          <p:cNvPr id="227348" name="Text Box 20"/>
          <p:cNvSpPr txBox="1">
            <a:spLocks noChangeArrowheads="1"/>
          </p:cNvSpPr>
          <p:nvPr/>
        </p:nvSpPr>
        <p:spPr bwMode="auto">
          <a:xfrm>
            <a:off x="5790218" y="3690308"/>
            <a:ext cx="2514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1600"/>
              <a:t>Ag on quartz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524000" y="0"/>
            <a:ext cx="9144000" cy="100010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  <a:defRPr/>
            </a:pPr>
            <a:endParaRPr lang="en-AU" sz="4100" b="1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grpSp>
        <p:nvGrpSpPr>
          <p:cNvPr id="23" name="Group 7"/>
          <p:cNvGrpSpPr>
            <a:grpSpLocks noChangeAspect="1"/>
          </p:cNvGrpSpPr>
          <p:nvPr/>
        </p:nvGrpSpPr>
        <p:grpSpPr bwMode="auto">
          <a:xfrm>
            <a:off x="6930105" y="4060638"/>
            <a:ext cx="5229225" cy="2062163"/>
            <a:chOff x="1800" y="2026"/>
            <a:chExt cx="8236" cy="3248"/>
          </a:xfrm>
        </p:grpSpPr>
        <p:sp>
          <p:nvSpPr>
            <p:cNvPr id="24" name="AutoShape 8"/>
            <p:cNvSpPr>
              <a:spLocks noChangeAspect="1" noChangeArrowheads="1" noTextEdit="1"/>
            </p:cNvSpPr>
            <p:nvPr/>
          </p:nvSpPr>
          <p:spPr bwMode="auto">
            <a:xfrm>
              <a:off x="1800" y="2026"/>
              <a:ext cx="8236" cy="3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  <p:grpSp>
          <p:nvGrpSpPr>
            <p:cNvPr id="25" name="Group 9"/>
            <p:cNvGrpSpPr>
              <a:grpSpLocks/>
            </p:cNvGrpSpPr>
            <p:nvPr/>
          </p:nvGrpSpPr>
          <p:grpSpPr bwMode="auto">
            <a:xfrm>
              <a:off x="6302" y="3548"/>
              <a:ext cx="3724" cy="1502"/>
              <a:chOff x="6312" y="3446"/>
              <a:chExt cx="3724" cy="1502"/>
            </a:xfrm>
          </p:grpSpPr>
          <p:pic>
            <p:nvPicPr>
              <p:cNvPr id="94" name="Picture 10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6312" y="3508"/>
                <a:ext cx="1310" cy="13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5" name="Picture 11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7764" y="3498"/>
                <a:ext cx="1310" cy="13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96" name="Group 12"/>
              <p:cNvGrpSpPr>
                <a:grpSpLocks/>
              </p:cNvGrpSpPr>
              <p:nvPr/>
            </p:nvGrpSpPr>
            <p:grpSpPr bwMode="auto">
              <a:xfrm>
                <a:off x="9184" y="3446"/>
                <a:ext cx="852" cy="1502"/>
                <a:chOff x="9184" y="1844"/>
                <a:chExt cx="852" cy="1502"/>
              </a:xfrm>
            </p:grpSpPr>
            <p:sp>
              <p:nvSpPr>
                <p:cNvPr id="99" name="Line 13"/>
                <p:cNvSpPr>
                  <a:spLocks noChangeShapeType="1"/>
                </p:cNvSpPr>
                <p:nvPr/>
              </p:nvSpPr>
              <p:spPr bwMode="auto">
                <a:xfrm>
                  <a:off x="9386" y="2554"/>
                  <a:ext cx="142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100" name="Line 14"/>
                <p:cNvSpPr>
                  <a:spLocks noChangeShapeType="1"/>
                </p:cNvSpPr>
                <p:nvPr/>
              </p:nvSpPr>
              <p:spPr bwMode="auto">
                <a:xfrm>
                  <a:off x="9386" y="1932"/>
                  <a:ext cx="142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101" name="Line 15"/>
                <p:cNvSpPr>
                  <a:spLocks noChangeShapeType="1"/>
                </p:cNvSpPr>
                <p:nvPr/>
              </p:nvSpPr>
              <p:spPr bwMode="auto">
                <a:xfrm>
                  <a:off x="9386" y="3181"/>
                  <a:ext cx="142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102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9590" y="2455"/>
                  <a:ext cx="284" cy="2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l" eaLnBrk="0" hangingPunct="0"/>
                  <a:r>
                    <a:rPr lang="en-US" sz="1000">
                      <a:latin typeface="Times New Roman" pitchFamily="18" charset="0"/>
                    </a:rPr>
                    <a:t>0</a:t>
                  </a:r>
                </a:p>
              </p:txBody>
            </p:sp>
            <p:sp>
              <p:nvSpPr>
                <p:cNvPr id="103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9610" y="1844"/>
                  <a:ext cx="284" cy="2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l" eaLnBrk="0" hangingPunct="0"/>
                  <a:r>
                    <a:rPr lang="en-US" sz="1000">
                      <a:latin typeface="Times New Roman" pitchFamily="18" charset="0"/>
                    </a:rPr>
                    <a:t>5</a:t>
                  </a:r>
                </a:p>
              </p:txBody>
            </p:sp>
            <p:sp>
              <p:nvSpPr>
                <p:cNvPr id="10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9610" y="3063"/>
                  <a:ext cx="426" cy="2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l" eaLnBrk="0" hangingPunct="0"/>
                  <a:r>
                    <a:rPr lang="en-US" sz="1000">
                      <a:latin typeface="Times New Roman" pitchFamily="18" charset="0"/>
                    </a:rPr>
                    <a:t>–5</a:t>
                  </a:r>
                </a:p>
              </p:txBody>
            </p:sp>
            <p:pic>
              <p:nvPicPr>
                <p:cNvPr id="105" name="Picture 19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9184" y="1916"/>
                  <a:ext cx="284" cy="12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97" name="Text Box 20"/>
              <p:cNvSpPr txBox="1">
                <a:spLocks noChangeArrowheads="1"/>
              </p:cNvSpPr>
              <p:nvPr/>
            </p:nvSpPr>
            <p:spPr bwMode="auto">
              <a:xfrm>
                <a:off x="6354" y="3489"/>
                <a:ext cx="1268" cy="3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l" eaLnBrk="0" hangingPunct="0"/>
                <a:r>
                  <a:rPr lang="en-US" sz="800">
                    <a:latin typeface="Times New Roman" pitchFamily="18" charset="0"/>
                  </a:rPr>
                  <a:t>top rounded</a:t>
                </a:r>
              </a:p>
              <a:p>
                <a:pPr algn="l" eaLnBrk="0" hangingPunct="0"/>
                <a:r>
                  <a:rPr lang="en-US" sz="800">
                    <a:latin typeface="Times New Roman" pitchFamily="18" charset="0"/>
                  </a:rPr>
                  <a:t>left peak</a:t>
                </a:r>
              </a:p>
            </p:txBody>
          </p:sp>
          <p:sp>
            <p:nvSpPr>
              <p:cNvPr id="98" name="Text Box 21"/>
              <p:cNvSpPr txBox="1">
                <a:spLocks noChangeArrowheads="1"/>
              </p:cNvSpPr>
              <p:nvPr/>
            </p:nvSpPr>
            <p:spPr bwMode="auto">
              <a:xfrm>
                <a:off x="7794" y="3479"/>
                <a:ext cx="1268" cy="3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l" eaLnBrk="0" hangingPunct="0"/>
                <a:r>
                  <a:rPr lang="en-US" sz="800" dirty="0">
                    <a:latin typeface="Times New Roman" pitchFamily="18" charset="0"/>
                  </a:rPr>
                  <a:t>bottom rounded</a:t>
                </a:r>
              </a:p>
              <a:p>
                <a:pPr algn="l" eaLnBrk="0" hangingPunct="0"/>
                <a:r>
                  <a:rPr lang="en-US" sz="800" dirty="0">
                    <a:latin typeface="Times New Roman" pitchFamily="18" charset="0"/>
                  </a:rPr>
                  <a:t>left peak</a:t>
                </a:r>
              </a:p>
            </p:txBody>
          </p:sp>
        </p:grpSp>
        <p:grpSp>
          <p:nvGrpSpPr>
            <p:cNvPr id="26" name="Group 22"/>
            <p:cNvGrpSpPr>
              <a:grpSpLocks/>
            </p:cNvGrpSpPr>
            <p:nvPr/>
          </p:nvGrpSpPr>
          <p:grpSpPr bwMode="auto">
            <a:xfrm>
              <a:off x="1800" y="2162"/>
              <a:ext cx="4154" cy="3112"/>
              <a:chOff x="1800" y="2162"/>
              <a:chExt cx="4154" cy="3112"/>
            </a:xfrm>
          </p:grpSpPr>
          <p:sp>
            <p:nvSpPr>
              <p:cNvPr id="43" name="Line 23"/>
              <p:cNvSpPr>
                <a:spLocks noChangeShapeType="1"/>
              </p:cNvSpPr>
              <p:nvPr/>
            </p:nvSpPr>
            <p:spPr bwMode="auto">
              <a:xfrm>
                <a:off x="2444" y="2222"/>
                <a:ext cx="3225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44" name="Line 24"/>
              <p:cNvSpPr>
                <a:spLocks noChangeShapeType="1"/>
              </p:cNvSpPr>
              <p:nvPr/>
            </p:nvSpPr>
            <p:spPr bwMode="auto">
              <a:xfrm>
                <a:off x="2444" y="4787"/>
                <a:ext cx="3225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45" name="Line 25"/>
              <p:cNvSpPr>
                <a:spLocks noChangeShapeType="1"/>
              </p:cNvSpPr>
              <p:nvPr/>
            </p:nvSpPr>
            <p:spPr bwMode="auto">
              <a:xfrm flipV="1">
                <a:off x="5669" y="2222"/>
                <a:ext cx="1" cy="256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46" name="Line 26"/>
              <p:cNvSpPr>
                <a:spLocks noChangeShapeType="1"/>
              </p:cNvSpPr>
              <p:nvPr/>
            </p:nvSpPr>
            <p:spPr bwMode="auto">
              <a:xfrm flipV="1">
                <a:off x="2444" y="4750"/>
                <a:ext cx="1" cy="3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47" name="Line 27"/>
              <p:cNvSpPr>
                <a:spLocks noChangeShapeType="1"/>
              </p:cNvSpPr>
              <p:nvPr/>
            </p:nvSpPr>
            <p:spPr bwMode="auto">
              <a:xfrm>
                <a:off x="2444" y="2222"/>
                <a:ext cx="1" cy="3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48" name="Line 28"/>
              <p:cNvSpPr>
                <a:spLocks noChangeShapeType="1"/>
              </p:cNvSpPr>
              <p:nvPr/>
            </p:nvSpPr>
            <p:spPr bwMode="auto">
              <a:xfrm flipV="1">
                <a:off x="3246" y="4750"/>
                <a:ext cx="1" cy="3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49" name="Line 29"/>
              <p:cNvSpPr>
                <a:spLocks noChangeShapeType="1"/>
              </p:cNvSpPr>
              <p:nvPr/>
            </p:nvSpPr>
            <p:spPr bwMode="auto">
              <a:xfrm>
                <a:off x="3246" y="2222"/>
                <a:ext cx="1" cy="3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0" name="Line 30"/>
              <p:cNvSpPr>
                <a:spLocks noChangeShapeType="1"/>
              </p:cNvSpPr>
              <p:nvPr/>
            </p:nvSpPr>
            <p:spPr bwMode="auto">
              <a:xfrm flipV="1">
                <a:off x="4057" y="4750"/>
                <a:ext cx="1" cy="3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1" name="Line 31"/>
              <p:cNvSpPr>
                <a:spLocks noChangeShapeType="1"/>
              </p:cNvSpPr>
              <p:nvPr/>
            </p:nvSpPr>
            <p:spPr bwMode="auto">
              <a:xfrm>
                <a:off x="4057" y="2222"/>
                <a:ext cx="1" cy="3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2" name="Line 32"/>
              <p:cNvSpPr>
                <a:spLocks noChangeShapeType="1"/>
              </p:cNvSpPr>
              <p:nvPr/>
            </p:nvSpPr>
            <p:spPr bwMode="auto">
              <a:xfrm flipV="1">
                <a:off x="4859" y="4750"/>
                <a:ext cx="1" cy="3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3" name="Line 33"/>
              <p:cNvSpPr>
                <a:spLocks noChangeShapeType="1"/>
              </p:cNvSpPr>
              <p:nvPr/>
            </p:nvSpPr>
            <p:spPr bwMode="auto">
              <a:xfrm>
                <a:off x="4859" y="2222"/>
                <a:ext cx="1" cy="3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4" name="Line 34"/>
              <p:cNvSpPr>
                <a:spLocks noChangeShapeType="1"/>
              </p:cNvSpPr>
              <p:nvPr/>
            </p:nvSpPr>
            <p:spPr bwMode="auto">
              <a:xfrm flipV="1">
                <a:off x="5669" y="4750"/>
                <a:ext cx="1" cy="3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5" name="Line 35"/>
              <p:cNvSpPr>
                <a:spLocks noChangeShapeType="1"/>
              </p:cNvSpPr>
              <p:nvPr/>
            </p:nvSpPr>
            <p:spPr bwMode="auto">
              <a:xfrm>
                <a:off x="5669" y="2222"/>
                <a:ext cx="1" cy="3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6" name="Line 36"/>
              <p:cNvSpPr>
                <a:spLocks noChangeShapeType="1"/>
              </p:cNvSpPr>
              <p:nvPr/>
            </p:nvSpPr>
            <p:spPr bwMode="auto">
              <a:xfrm>
                <a:off x="2444" y="4787"/>
                <a:ext cx="3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7" name="Line 37"/>
              <p:cNvSpPr>
                <a:spLocks noChangeShapeType="1"/>
              </p:cNvSpPr>
              <p:nvPr/>
            </p:nvSpPr>
            <p:spPr bwMode="auto">
              <a:xfrm flipH="1">
                <a:off x="5632" y="4787"/>
                <a:ext cx="37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8" name="Line 38"/>
              <p:cNvSpPr>
                <a:spLocks noChangeShapeType="1"/>
              </p:cNvSpPr>
              <p:nvPr/>
            </p:nvSpPr>
            <p:spPr bwMode="auto">
              <a:xfrm>
                <a:off x="2444" y="4465"/>
                <a:ext cx="3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59" name="Line 39"/>
              <p:cNvSpPr>
                <a:spLocks noChangeShapeType="1"/>
              </p:cNvSpPr>
              <p:nvPr/>
            </p:nvSpPr>
            <p:spPr bwMode="auto">
              <a:xfrm flipH="1">
                <a:off x="5632" y="4465"/>
                <a:ext cx="37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60" name="Line 40"/>
              <p:cNvSpPr>
                <a:spLocks noChangeShapeType="1"/>
              </p:cNvSpPr>
              <p:nvPr/>
            </p:nvSpPr>
            <p:spPr bwMode="auto">
              <a:xfrm>
                <a:off x="2444" y="4142"/>
                <a:ext cx="3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61" name="Line 41"/>
              <p:cNvSpPr>
                <a:spLocks noChangeShapeType="1"/>
              </p:cNvSpPr>
              <p:nvPr/>
            </p:nvSpPr>
            <p:spPr bwMode="auto">
              <a:xfrm flipH="1">
                <a:off x="5632" y="4142"/>
                <a:ext cx="37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62" name="Line 42"/>
              <p:cNvSpPr>
                <a:spLocks noChangeShapeType="1"/>
              </p:cNvSpPr>
              <p:nvPr/>
            </p:nvSpPr>
            <p:spPr bwMode="auto">
              <a:xfrm>
                <a:off x="2444" y="3820"/>
                <a:ext cx="3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63" name="Line 43"/>
              <p:cNvSpPr>
                <a:spLocks noChangeShapeType="1"/>
              </p:cNvSpPr>
              <p:nvPr/>
            </p:nvSpPr>
            <p:spPr bwMode="auto">
              <a:xfrm flipH="1">
                <a:off x="5632" y="3820"/>
                <a:ext cx="37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64" name="Line 44"/>
              <p:cNvSpPr>
                <a:spLocks noChangeShapeType="1"/>
              </p:cNvSpPr>
              <p:nvPr/>
            </p:nvSpPr>
            <p:spPr bwMode="auto">
              <a:xfrm>
                <a:off x="2444" y="3505"/>
                <a:ext cx="3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65" name="Line 45"/>
              <p:cNvSpPr>
                <a:spLocks noChangeShapeType="1"/>
              </p:cNvSpPr>
              <p:nvPr/>
            </p:nvSpPr>
            <p:spPr bwMode="auto">
              <a:xfrm flipH="1">
                <a:off x="5632" y="3505"/>
                <a:ext cx="37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66" name="Line 46"/>
              <p:cNvSpPr>
                <a:spLocks noChangeShapeType="1"/>
              </p:cNvSpPr>
              <p:nvPr/>
            </p:nvSpPr>
            <p:spPr bwMode="auto">
              <a:xfrm>
                <a:off x="2444" y="3182"/>
                <a:ext cx="3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67" name="Line 47"/>
              <p:cNvSpPr>
                <a:spLocks noChangeShapeType="1"/>
              </p:cNvSpPr>
              <p:nvPr/>
            </p:nvSpPr>
            <p:spPr bwMode="auto">
              <a:xfrm flipH="1">
                <a:off x="5632" y="3182"/>
                <a:ext cx="37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68" name="Line 48"/>
              <p:cNvSpPr>
                <a:spLocks noChangeShapeType="1"/>
              </p:cNvSpPr>
              <p:nvPr/>
            </p:nvSpPr>
            <p:spPr bwMode="auto">
              <a:xfrm>
                <a:off x="2444" y="2860"/>
                <a:ext cx="3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69" name="Line 49"/>
              <p:cNvSpPr>
                <a:spLocks noChangeShapeType="1"/>
              </p:cNvSpPr>
              <p:nvPr/>
            </p:nvSpPr>
            <p:spPr bwMode="auto">
              <a:xfrm flipH="1">
                <a:off x="5632" y="2860"/>
                <a:ext cx="37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70" name="Line 50"/>
              <p:cNvSpPr>
                <a:spLocks noChangeShapeType="1"/>
              </p:cNvSpPr>
              <p:nvPr/>
            </p:nvSpPr>
            <p:spPr bwMode="auto">
              <a:xfrm>
                <a:off x="2444" y="2537"/>
                <a:ext cx="3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71" name="Line 51"/>
              <p:cNvSpPr>
                <a:spLocks noChangeShapeType="1"/>
              </p:cNvSpPr>
              <p:nvPr/>
            </p:nvSpPr>
            <p:spPr bwMode="auto">
              <a:xfrm flipH="1">
                <a:off x="5632" y="2537"/>
                <a:ext cx="37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72" name="Line 52"/>
              <p:cNvSpPr>
                <a:spLocks noChangeShapeType="1"/>
              </p:cNvSpPr>
              <p:nvPr/>
            </p:nvSpPr>
            <p:spPr bwMode="auto">
              <a:xfrm>
                <a:off x="2444" y="2222"/>
                <a:ext cx="30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73" name="Line 53"/>
              <p:cNvSpPr>
                <a:spLocks noChangeShapeType="1"/>
              </p:cNvSpPr>
              <p:nvPr/>
            </p:nvSpPr>
            <p:spPr bwMode="auto">
              <a:xfrm flipH="1">
                <a:off x="5632" y="2222"/>
                <a:ext cx="37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74" name="Freeform 54"/>
              <p:cNvSpPr>
                <a:spLocks/>
              </p:cNvSpPr>
              <p:nvPr/>
            </p:nvSpPr>
            <p:spPr bwMode="auto">
              <a:xfrm>
                <a:off x="2444" y="2462"/>
                <a:ext cx="3225" cy="2063"/>
              </a:xfrm>
              <a:custGeom>
                <a:avLst/>
                <a:gdLst>
                  <a:gd name="T0" fmla="*/ 37 w 3225"/>
                  <a:gd name="T1" fmla="*/ 1920 h 2063"/>
                  <a:gd name="T2" fmla="*/ 120 w 3225"/>
                  <a:gd name="T3" fmla="*/ 1965 h 2063"/>
                  <a:gd name="T4" fmla="*/ 195 w 3225"/>
                  <a:gd name="T5" fmla="*/ 1920 h 2063"/>
                  <a:gd name="T6" fmla="*/ 277 w 3225"/>
                  <a:gd name="T7" fmla="*/ 1853 h 2063"/>
                  <a:gd name="T8" fmla="*/ 360 w 3225"/>
                  <a:gd name="T9" fmla="*/ 1770 h 2063"/>
                  <a:gd name="T10" fmla="*/ 442 w 3225"/>
                  <a:gd name="T11" fmla="*/ 1688 h 2063"/>
                  <a:gd name="T12" fmla="*/ 517 w 3225"/>
                  <a:gd name="T13" fmla="*/ 1620 h 2063"/>
                  <a:gd name="T14" fmla="*/ 600 w 3225"/>
                  <a:gd name="T15" fmla="*/ 1598 h 2063"/>
                  <a:gd name="T16" fmla="*/ 682 w 3225"/>
                  <a:gd name="T17" fmla="*/ 1568 h 2063"/>
                  <a:gd name="T18" fmla="*/ 765 w 3225"/>
                  <a:gd name="T19" fmla="*/ 1523 h 2063"/>
                  <a:gd name="T20" fmla="*/ 840 w 3225"/>
                  <a:gd name="T21" fmla="*/ 1463 h 2063"/>
                  <a:gd name="T22" fmla="*/ 922 w 3225"/>
                  <a:gd name="T23" fmla="*/ 1395 h 2063"/>
                  <a:gd name="T24" fmla="*/ 1005 w 3225"/>
                  <a:gd name="T25" fmla="*/ 1298 h 2063"/>
                  <a:gd name="T26" fmla="*/ 1087 w 3225"/>
                  <a:gd name="T27" fmla="*/ 1163 h 2063"/>
                  <a:gd name="T28" fmla="*/ 1162 w 3225"/>
                  <a:gd name="T29" fmla="*/ 998 h 2063"/>
                  <a:gd name="T30" fmla="*/ 1245 w 3225"/>
                  <a:gd name="T31" fmla="*/ 788 h 2063"/>
                  <a:gd name="T32" fmla="*/ 1327 w 3225"/>
                  <a:gd name="T33" fmla="*/ 525 h 2063"/>
                  <a:gd name="T34" fmla="*/ 1410 w 3225"/>
                  <a:gd name="T35" fmla="*/ 203 h 2063"/>
                  <a:gd name="T36" fmla="*/ 1485 w 3225"/>
                  <a:gd name="T37" fmla="*/ 8 h 2063"/>
                  <a:gd name="T38" fmla="*/ 1568 w 3225"/>
                  <a:gd name="T39" fmla="*/ 75 h 2063"/>
                  <a:gd name="T40" fmla="*/ 1650 w 3225"/>
                  <a:gd name="T41" fmla="*/ 420 h 2063"/>
                  <a:gd name="T42" fmla="*/ 1733 w 3225"/>
                  <a:gd name="T43" fmla="*/ 870 h 2063"/>
                  <a:gd name="T44" fmla="*/ 1808 w 3225"/>
                  <a:gd name="T45" fmla="*/ 1200 h 2063"/>
                  <a:gd name="T46" fmla="*/ 1890 w 3225"/>
                  <a:gd name="T47" fmla="*/ 1418 h 2063"/>
                  <a:gd name="T48" fmla="*/ 1973 w 3225"/>
                  <a:gd name="T49" fmla="*/ 1605 h 2063"/>
                  <a:gd name="T50" fmla="*/ 2055 w 3225"/>
                  <a:gd name="T51" fmla="*/ 1718 h 2063"/>
                  <a:gd name="T52" fmla="*/ 2130 w 3225"/>
                  <a:gd name="T53" fmla="*/ 1770 h 2063"/>
                  <a:gd name="T54" fmla="*/ 2213 w 3225"/>
                  <a:gd name="T55" fmla="*/ 1830 h 2063"/>
                  <a:gd name="T56" fmla="*/ 2295 w 3225"/>
                  <a:gd name="T57" fmla="*/ 1898 h 2063"/>
                  <a:gd name="T58" fmla="*/ 2378 w 3225"/>
                  <a:gd name="T59" fmla="*/ 1950 h 2063"/>
                  <a:gd name="T60" fmla="*/ 2453 w 3225"/>
                  <a:gd name="T61" fmla="*/ 1988 h 2063"/>
                  <a:gd name="T62" fmla="*/ 2535 w 3225"/>
                  <a:gd name="T63" fmla="*/ 2003 h 2063"/>
                  <a:gd name="T64" fmla="*/ 2618 w 3225"/>
                  <a:gd name="T65" fmla="*/ 2018 h 2063"/>
                  <a:gd name="T66" fmla="*/ 2700 w 3225"/>
                  <a:gd name="T67" fmla="*/ 2033 h 2063"/>
                  <a:gd name="T68" fmla="*/ 2775 w 3225"/>
                  <a:gd name="T69" fmla="*/ 2048 h 2063"/>
                  <a:gd name="T70" fmla="*/ 2858 w 3225"/>
                  <a:gd name="T71" fmla="*/ 2055 h 2063"/>
                  <a:gd name="T72" fmla="*/ 2940 w 3225"/>
                  <a:gd name="T73" fmla="*/ 2055 h 2063"/>
                  <a:gd name="T74" fmla="*/ 3023 w 3225"/>
                  <a:gd name="T75" fmla="*/ 2063 h 2063"/>
                  <a:gd name="T76" fmla="*/ 3098 w 3225"/>
                  <a:gd name="T77" fmla="*/ 2063 h 2063"/>
                  <a:gd name="T78" fmla="*/ 3180 w 3225"/>
                  <a:gd name="T79" fmla="*/ 2063 h 206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3225"/>
                  <a:gd name="T121" fmla="*/ 0 h 2063"/>
                  <a:gd name="T122" fmla="*/ 3225 w 3225"/>
                  <a:gd name="T123" fmla="*/ 2063 h 206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3225" h="2063">
                    <a:moveTo>
                      <a:pt x="0" y="1875"/>
                    </a:moveTo>
                    <a:lnTo>
                      <a:pt x="37" y="1920"/>
                    </a:lnTo>
                    <a:lnTo>
                      <a:pt x="75" y="1950"/>
                    </a:lnTo>
                    <a:lnTo>
                      <a:pt x="120" y="1965"/>
                    </a:lnTo>
                    <a:lnTo>
                      <a:pt x="157" y="1943"/>
                    </a:lnTo>
                    <a:lnTo>
                      <a:pt x="195" y="1920"/>
                    </a:lnTo>
                    <a:lnTo>
                      <a:pt x="240" y="1890"/>
                    </a:lnTo>
                    <a:lnTo>
                      <a:pt x="277" y="1853"/>
                    </a:lnTo>
                    <a:lnTo>
                      <a:pt x="322" y="1808"/>
                    </a:lnTo>
                    <a:lnTo>
                      <a:pt x="360" y="1770"/>
                    </a:lnTo>
                    <a:lnTo>
                      <a:pt x="397" y="1725"/>
                    </a:lnTo>
                    <a:lnTo>
                      <a:pt x="442" y="1688"/>
                    </a:lnTo>
                    <a:lnTo>
                      <a:pt x="480" y="1650"/>
                    </a:lnTo>
                    <a:lnTo>
                      <a:pt x="517" y="1620"/>
                    </a:lnTo>
                    <a:lnTo>
                      <a:pt x="562" y="1605"/>
                    </a:lnTo>
                    <a:lnTo>
                      <a:pt x="600" y="1598"/>
                    </a:lnTo>
                    <a:lnTo>
                      <a:pt x="645" y="1583"/>
                    </a:lnTo>
                    <a:lnTo>
                      <a:pt x="682" y="1568"/>
                    </a:lnTo>
                    <a:lnTo>
                      <a:pt x="720" y="1545"/>
                    </a:lnTo>
                    <a:lnTo>
                      <a:pt x="765" y="1523"/>
                    </a:lnTo>
                    <a:lnTo>
                      <a:pt x="802" y="1493"/>
                    </a:lnTo>
                    <a:lnTo>
                      <a:pt x="840" y="1463"/>
                    </a:lnTo>
                    <a:lnTo>
                      <a:pt x="885" y="1433"/>
                    </a:lnTo>
                    <a:lnTo>
                      <a:pt x="922" y="1395"/>
                    </a:lnTo>
                    <a:lnTo>
                      <a:pt x="967" y="1358"/>
                    </a:lnTo>
                    <a:lnTo>
                      <a:pt x="1005" y="1298"/>
                    </a:lnTo>
                    <a:lnTo>
                      <a:pt x="1042" y="1238"/>
                    </a:lnTo>
                    <a:lnTo>
                      <a:pt x="1087" y="1163"/>
                    </a:lnTo>
                    <a:lnTo>
                      <a:pt x="1125" y="1088"/>
                    </a:lnTo>
                    <a:lnTo>
                      <a:pt x="1162" y="998"/>
                    </a:lnTo>
                    <a:lnTo>
                      <a:pt x="1207" y="893"/>
                    </a:lnTo>
                    <a:lnTo>
                      <a:pt x="1245" y="788"/>
                    </a:lnTo>
                    <a:lnTo>
                      <a:pt x="1290" y="660"/>
                    </a:lnTo>
                    <a:lnTo>
                      <a:pt x="1327" y="525"/>
                    </a:lnTo>
                    <a:lnTo>
                      <a:pt x="1365" y="368"/>
                    </a:lnTo>
                    <a:lnTo>
                      <a:pt x="1410" y="203"/>
                    </a:lnTo>
                    <a:lnTo>
                      <a:pt x="1447" y="75"/>
                    </a:lnTo>
                    <a:lnTo>
                      <a:pt x="1485" y="8"/>
                    </a:lnTo>
                    <a:lnTo>
                      <a:pt x="1530" y="0"/>
                    </a:lnTo>
                    <a:lnTo>
                      <a:pt x="1568" y="75"/>
                    </a:lnTo>
                    <a:lnTo>
                      <a:pt x="1613" y="218"/>
                    </a:lnTo>
                    <a:lnTo>
                      <a:pt x="1650" y="420"/>
                    </a:lnTo>
                    <a:lnTo>
                      <a:pt x="1688" y="645"/>
                    </a:lnTo>
                    <a:lnTo>
                      <a:pt x="1733" y="870"/>
                    </a:lnTo>
                    <a:lnTo>
                      <a:pt x="1770" y="1050"/>
                    </a:lnTo>
                    <a:lnTo>
                      <a:pt x="1808" y="1200"/>
                    </a:lnTo>
                    <a:lnTo>
                      <a:pt x="1853" y="1313"/>
                    </a:lnTo>
                    <a:lnTo>
                      <a:pt x="1890" y="1418"/>
                    </a:lnTo>
                    <a:lnTo>
                      <a:pt x="1935" y="1515"/>
                    </a:lnTo>
                    <a:lnTo>
                      <a:pt x="1973" y="1605"/>
                    </a:lnTo>
                    <a:lnTo>
                      <a:pt x="2010" y="1673"/>
                    </a:lnTo>
                    <a:lnTo>
                      <a:pt x="2055" y="1718"/>
                    </a:lnTo>
                    <a:lnTo>
                      <a:pt x="2093" y="1748"/>
                    </a:lnTo>
                    <a:lnTo>
                      <a:pt x="2130" y="1770"/>
                    </a:lnTo>
                    <a:lnTo>
                      <a:pt x="2175" y="1800"/>
                    </a:lnTo>
                    <a:lnTo>
                      <a:pt x="2213" y="1830"/>
                    </a:lnTo>
                    <a:lnTo>
                      <a:pt x="2258" y="1860"/>
                    </a:lnTo>
                    <a:lnTo>
                      <a:pt x="2295" y="1898"/>
                    </a:lnTo>
                    <a:lnTo>
                      <a:pt x="2333" y="1928"/>
                    </a:lnTo>
                    <a:lnTo>
                      <a:pt x="2378" y="1950"/>
                    </a:lnTo>
                    <a:lnTo>
                      <a:pt x="2415" y="1973"/>
                    </a:lnTo>
                    <a:lnTo>
                      <a:pt x="2453" y="1988"/>
                    </a:lnTo>
                    <a:lnTo>
                      <a:pt x="2498" y="1995"/>
                    </a:lnTo>
                    <a:lnTo>
                      <a:pt x="2535" y="2003"/>
                    </a:lnTo>
                    <a:lnTo>
                      <a:pt x="2580" y="2010"/>
                    </a:lnTo>
                    <a:lnTo>
                      <a:pt x="2618" y="2018"/>
                    </a:lnTo>
                    <a:lnTo>
                      <a:pt x="2655" y="2025"/>
                    </a:lnTo>
                    <a:lnTo>
                      <a:pt x="2700" y="2033"/>
                    </a:lnTo>
                    <a:lnTo>
                      <a:pt x="2738" y="2040"/>
                    </a:lnTo>
                    <a:lnTo>
                      <a:pt x="2775" y="2048"/>
                    </a:lnTo>
                    <a:lnTo>
                      <a:pt x="2820" y="2048"/>
                    </a:lnTo>
                    <a:lnTo>
                      <a:pt x="2858" y="2055"/>
                    </a:lnTo>
                    <a:lnTo>
                      <a:pt x="2903" y="2055"/>
                    </a:lnTo>
                    <a:lnTo>
                      <a:pt x="2940" y="2055"/>
                    </a:lnTo>
                    <a:lnTo>
                      <a:pt x="2978" y="2063"/>
                    </a:lnTo>
                    <a:lnTo>
                      <a:pt x="3023" y="2063"/>
                    </a:lnTo>
                    <a:lnTo>
                      <a:pt x="3060" y="2063"/>
                    </a:lnTo>
                    <a:lnTo>
                      <a:pt x="3098" y="2063"/>
                    </a:lnTo>
                    <a:lnTo>
                      <a:pt x="3143" y="2063"/>
                    </a:lnTo>
                    <a:lnTo>
                      <a:pt x="3180" y="2063"/>
                    </a:lnTo>
                    <a:lnTo>
                      <a:pt x="3225" y="2063"/>
                    </a:lnTo>
                  </a:path>
                </a:pathLst>
              </a:custGeom>
              <a:noFill/>
              <a:ln w="1270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75" name="Rectangle 55"/>
              <p:cNvSpPr>
                <a:spLocks noChangeArrowheads="1"/>
              </p:cNvSpPr>
              <p:nvPr/>
            </p:nvSpPr>
            <p:spPr bwMode="auto">
              <a:xfrm>
                <a:off x="2429" y="4735"/>
                <a:ext cx="28" cy="1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en-US" sz="500">
                    <a:solidFill>
                      <a:srgbClr val="000000"/>
                    </a:solidFill>
                    <a:latin typeface="Helvetica" pitchFamily="34" charset="0"/>
                  </a:rPr>
                  <a:t> </a:t>
                </a:r>
                <a:endParaRPr lang="en-US" sz="1200">
                  <a:latin typeface="Times New Roman" pitchFamily="18" charset="0"/>
                </a:endParaRPr>
              </a:p>
            </p:txBody>
          </p:sp>
          <p:sp>
            <p:nvSpPr>
              <p:cNvPr id="76" name="Rectangle 56"/>
              <p:cNvSpPr>
                <a:spLocks noChangeArrowheads="1"/>
              </p:cNvSpPr>
              <p:nvPr/>
            </p:nvSpPr>
            <p:spPr bwMode="auto">
              <a:xfrm>
                <a:off x="5662" y="2162"/>
                <a:ext cx="28" cy="12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eaLnBrk="0" hangingPunct="0"/>
                <a:r>
                  <a:rPr lang="en-US" sz="500">
                    <a:solidFill>
                      <a:srgbClr val="000000"/>
                    </a:solidFill>
                    <a:latin typeface="Helvetica" pitchFamily="34" charset="0"/>
                  </a:rPr>
                  <a:t> </a:t>
                </a:r>
                <a:endParaRPr lang="en-US" sz="1200">
                  <a:latin typeface="Times New Roman" pitchFamily="18" charset="0"/>
                </a:endParaRPr>
              </a:p>
            </p:txBody>
          </p:sp>
          <p:sp>
            <p:nvSpPr>
              <p:cNvPr id="77" name="Text Box 57"/>
              <p:cNvSpPr txBox="1">
                <a:spLocks noChangeArrowheads="1"/>
              </p:cNvSpPr>
              <p:nvPr/>
            </p:nvSpPr>
            <p:spPr bwMode="auto">
              <a:xfrm>
                <a:off x="3632" y="4991"/>
                <a:ext cx="852" cy="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0" hangingPunct="0"/>
                <a:r>
                  <a:rPr lang="en-US" sz="1000">
                    <a:latin typeface="Times New Roman" pitchFamily="18" charset="0"/>
                  </a:rPr>
                  <a:t>λ (nm)</a:t>
                </a:r>
              </a:p>
            </p:txBody>
          </p:sp>
          <p:sp>
            <p:nvSpPr>
              <p:cNvPr id="78" name="Text Box 58"/>
              <p:cNvSpPr txBox="1">
                <a:spLocks noChangeArrowheads="1"/>
              </p:cNvSpPr>
              <p:nvPr/>
            </p:nvSpPr>
            <p:spPr bwMode="auto">
              <a:xfrm>
                <a:off x="2150" y="4808"/>
                <a:ext cx="568" cy="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0" hangingPunct="0"/>
                <a:r>
                  <a:rPr lang="en-US" sz="1000">
                    <a:latin typeface="Times New Roman" pitchFamily="18" charset="0"/>
                  </a:rPr>
                  <a:t>300</a:t>
                </a:r>
              </a:p>
            </p:txBody>
          </p:sp>
          <p:sp>
            <p:nvSpPr>
              <p:cNvPr id="79" name="Text Box 59"/>
              <p:cNvSpPr txBox="1">
                <a:spLocks noChangeArrowheads="1"/>
              </p:cNvSpPr>
              <p:nvPr/>
            </p:nvSpPr>
            <p:spPr bwMode="auto">
              <a:xfrm>
                <a:off x="2952" y="4808"/>
                <a:ext cx="568" cy="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0" hangingPunct="0"/>
                <a:r>
                  <a:rPr lang="en-US" sz="1000">
                    <a:latin typeface="Times New Roman" pitchFamily="18" charset="0"/>
                  </a:rPr>
                  <a:t>400</a:t>
                </a:r>
              </a:p>
            </p:txBody>
          </p:sp>
          <p:sp>
            <p:nvSpPr>
              <p:cNvPr id="80" name="Text Box 60"/>
              <p:cNvSpPr txBox="1">
                <a:spLocks noChangeArrowheads="1"/>
              </p:cNvSpPr>
              <p:nvPr/>
            </p:nvSpPr>
            <p:spPr bwMode="auto">
              <a:xfrm>
                <a:off x="3774" y="4808"/>
                <a:ext cx="568" cy="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0" hangingPunct="0"/>
                <a:r>
                  <a:rPr lang="en-US" sz="1000">
                    <a:latin typeface="Times New Roman" pitchFamily="18" charset="0"/>
                  </a:rPr>
                  <a:t>500</a:t>
                </a:r>
              </a:p>
            </p:txBody>
          </p:sp>
          <p:sp>
            <p:nvSpPr>
              <p:cNvPr id="81" name="Text Box 61"/>
              <p:cNvSpPr txBox="1">
                <a:spLocks noChangeArrowheads="1"/>
              </p:cNvSpPr>
              <p:nvPr/>
            </p:nvSpPr>
            <p:spPr bwMode="auto">
              <a:xfrm>
                <a:off x="4574" y="4808"/>
                <a:ext cx="568" cy="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0" hangingPunct="0"/>
                <a:r>
                  <a:rPr lang="en-US" sz="1000">
                    <a:latin typeface="Times New Roman" pitchFamily="18" charset="0"/>
                  </a:rPr>
                  <a:t>600</a:t>
                </a:r>
              </a:p>
            </p:txBody>
          </p:sp>
          <p:sp>
            <p:nvSpPr>
              <p:cNvPr id="82" name="Text Box 62"/>
              <p:cNvSpPr txBox="1">
                <a:spLocks noChangeArrowheads="1"/>
              </p:cNvSpPr>
              <p:nvPr/>
            </p:nvSpPr>
            <p:spPr bwMode="auto">
              <a:xfrm>
                <a:off x="5386" y="4808"/>
                <a:ext cx="568" cy="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0" hangingPunct="0"/>
                <a:r>
                  <a:rPr lang="en-US" sz="1000">
                    <a:latin typeface="Times New Roman" pitchFamily="18" charset="0"/>
                  </a:rPr>
                  <a:t>700</a:t>
                </a:r>
              </a:p>
            </p:txBody>
          </p:sp>
          <p:sp>
            <p:nvSpPr>
              <p:cNvPr id="83" name="Text Box 63"/>
              <p:cNvSpPr txBox="1">
                <a:spLocks noChangeArrowheads="1"/>
              </p:cNvSpPr>
              <p:nvPr/>
            </p:nvSpPr>
            <p:spPr bwMode="auto">
              <a:xfrm>
                <a:off x="1800" y="2434"/>
                <a:ext cx="408" cy="21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0" hangingPunct="0"/>
                <a:r>
                  <a:rPr lang="en-US" sz="1000">
                    <a:latin typeface="Times New Roman" pitchFamily="18" charset="0"/>
                  </a:rPr>
                  <a:t>Absorbance log</a:t>
                </a:r>
                <a:r>
                  <a:rPr lang="en-US" sz="1000" baseline="-25000">
                    <a:latin typeface="Times New Roman" pitchFamily="18" charset="0"/>
                  </a:rPr>
                  <a:t>10</a:t>
                </a:r>
                <a:r>
                  <a:rPr lang="en-US" sz="1000">
                    <a:latin typeface="Times New Roman" pitchFamily="18" charset="0"/>
                  </a:rPr>
                  <a:t>(T</a:t>
                </a:r>
                <a:r>
                  <a:rPr lang="en-US" sz="1000" baseline="-25000">
                    <a:latin typeface="Times New Roman" pitchFamily="18" charset="0"/>
                  </a:rPr>
                  <a:t>0</a:t>
                </a:r>
                <a:r>
                  <a:rPr lang="en-US" sz="1000">
                    <a:latin typeface="Times New Roman" pitchFamily="18" charset="0"/>
                  </a:rPr>
                  <a:t>/T</a:t>
                </a:r>
                <a:r>
                  <a:rPr lang="en-US" sz="1000" baseline="-25000">
                    <a:latin typeface="Times New Roman" pitchFamily="18" charset="0"/>
                  </a:rPr>
                  <a:t>1</a:t>
                </a:r>
                <a:r>
                  <a:rPr lang="en-US" sz="1000">
                    <a:latin typeface="Times New Roman" pitchFamily="18" charset="0"/>
                  </a:rPr>
                  <a:t>)</a:t>
                </a:r>
              </a:p>
            </p:txBody>
          </p:sp>
          <p:sp>
            <p:nvSpPr>
              <p:cNvPr id="84" name="Text Box 64"/>
              <p:cNvSpPr txBox="1">
                <a:spLocks noChangeArrowheads="1"/>
              </p:cNvSpPr>
              <p:nvPr/>
            </p:nvSpPr>
            <p:spPr bwMode="auto">
              <a:xfrm>
                <a:off x="1826" y="4340"/>
                <a:ext cx="568" cy="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r" eaLnBrk="0" hangingPunct="0"/>
                <a:r>
                  <a:rPr lang="en-US" sz="1000">
                    <a:latin typeface="Times New Roman" pitchFamily="18" charset="0"/>
                  </a:rPr>
                  <a:t>0.0</a:t>
                </a:r>
              </a:p>
            </p:txBody>
          </p:sp>
          <p:sp>
            <p:nvSpPr>
              <p:cNvPr id="85" name="Text Box 65"/>
              <p:cNvSpPr txBox="1">
                <a:spLocks noChangeArrowheads="1"/>
              </p:cNvSpPr>
              <p:nvPr/>
            </p:nvSpPr>
            <p:spPr bwMode="auto">
              <a:xfrm>
                <a:off x="1826" y="3722"/>
                <a:ext cx="568" cy="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r" eaLnBrk="0" hangingPunct="0"/>
                <a:r>
                  <a:rPr lang="en-US" sz="1000">
                    <a:latin typeface="Times New Roman" pitchFamily="18" charset="0"/>
                  </a:rPr>
                  <a:t>0.1</a:t>
                </a:r>
              </a:p>
            </p:txBody>
          </p:sp>
          <p:sp>
            <p:nvSpPr>
              <p:cNvPr id="86" name="Text Box 66"/>
              <p:cNvSpPr txBox="1">
                <a:spLocks noChangeArrowheads="1"/>
              </p:cNvSpPr>
              <p:nvPr/>
            </p:nvSpPr>
            <p:spPr bwMode="auto">
              <a:xfrm>
                <a:off x="1826" y="3082"/>
                <a:ext cx="568" cy="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r" eaLnBrk="0" hangingPunct="0"/>
                <a:r>
                  <a:rPr lang="en-US" sz="1000">
                    <a:latin typeface="Times New Roman" pitchFamily="18" charset="0"/>
                  </a:rPr>
                  <a:t>0.2</a:t>
                </a:r>
              </a:p>
            </p:txBody>
          </p:sp>
          <p:sp>
            <p:nvSpPr>
              <p:cNvPr id="87" name="Text Box 67"/>
              <p:cNvSpPr txBox="1">
                <a:spLocks noChangeArrowheads="1"/>
              </p:cNvSpPr>
              <p:nvPr/>
            </p:nvSpPr>
            <p:spPr bwMode="auto">
              <a:xfrm>
                <a:off x="1826" y="2432"/>
                <a:ext cx="568" cy="2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r" eaLnBrk="0" hangingPunct="0"/>
                <a:r>
                  <a:rPr lang="en-US" sz="1000">
                    <a:latin typeface="Times New Roman" pitchFamily="18" charset="0"/>
                  </a:rPr>
                  <a:t>0.3</a:t>
                </a:r>
              </a:p>
            </p:txBody>
          </p:sp>
          <p:sp>
            <p:nvSpPr>
              <p:cNvPr id="88" name="Freeform 68"/>
              <p:cNvSpPr>
                <a:spLocks/>
              </p:cNvSpPr>
              <p:nvPr/>
            </p:nvSpPr>
            <p:spPr bwMode="auto">
              <a:xfrm>
                <a:off x="2444" y="2393"/>
                <a:ext cx="3225" cy="2115"/>
              </a:xfrm>
              <a:custGeom>
                <a:avLst/>
                <a:gdLst>
                  <a:gd name="T0" fmla="*/ 37 w 3225"/>
                  <a:gd name="T1" fmla="*/ 1950 h 2115"/>
                  <a:gd name="T2" fmla="*/ 120 w 3225"/>
                  <a:gd name="T3" fmla="*/ 1995 h 2115"/>
                  <a:gd name="T4" fmla="*/ 195 w 3225"/>
                  <a:gd name="T5" fmla="*/ 1950 h 2115"/>
                  <a:gd name="T6" fmla="*/ 277 w 3225"/>
                  <a:gd name="T7" fmla="*/ 1875 h 2115"/>
                  <a:gd name="T8" fmla="*/ 360 w 3225"/>
                  <a:gd name="T9" fmla="*/ 1778 h 2115"/>
                  <a:gd name="T10" fmla="*/ 442 w 3225"/>
                  <a:gd name="T11" fmla="*/ 1718 h 2115"/>
                  <a:gd name="T12" fmla="*/ 517 w 3225"/>
                  <a:gd name="T13" fmla="*/ 1643 h 2115"/>
                  <a:gd name="T14" fmla="*/ 600 w 3225"/>
                  <a:gd name="T15" fmla="*/ 1620 h 2115"/>
                  <a:gd name="T16" fmla="*/ 682 w 3225"/>
                  <a:gd name="T17" fmla="*/ 1568 h 2115"/>
                  <a:gd name="T18" fmla="*/ 765 w 3225"/>
                  <a:gd name="T19" fmla="*/ 1515 h 2115"/>
                  <a:gd name="T20" fmla="*/ 840 w 3225"/>
                  <a:gd name="T21" fmla="*/ 1440 h 2115"/>
                  <a:gd name="T22" fmla="*/ 922 w 3225"/>
                  <a:gd name="T23" fmla="*/ 1313 h 2115"/>
                  <a:gd name="T24" fmla="*/ 1005 w 3225"/>
                  <a:gd name="T25" fmla="*/ 1140 h 2115"/>
                  <a:gd name="T26" fmla="*/ 1087 w 3225"/>
                  <a:gd name="T27" fmla="*/ 1005 h 2115"/>
                  <a:gd name="T28" fmla="*/ 1162 w 3225"/>
                  <a:gd name="T29" fmla="*/ 937 h 2115"/>
                  <a:gd name="T30" fmla="*/ 1245 w 3225"/>
                  <a:gd name="T31" fmla="*/ 1080 h 2115"/>
                  <a:gd name="T32" fmla="*/ 1327 w 3225"/>
                  <a:gd name="T33" fmla="*/ 1358 h 2115"/>
                  <a:gd name="T34" fmla="*/ 1410 w 3225"/>
                  <a:gd name="T35" fmla="*/ 1478 h 2115"/>
                  <a:gd name="T36" fmla="*/ 1485 w 3225"/>
                  <a:gd name="T37" fmla="*/ 1403 h 2115"/>
                  <a:gd name="T38" fmla="*/ 1568 w 3225"/>
                  <a:gd name="T39" fmla="*/ 1200 h 2115"/>
                  <a:gd name="T40" fmla="*/ 1650 w 3225"/>
                  <a:gd name="T41" fmla="*/ 870 h 2115"/>
                  <a:gd name="T42" fmla="*/ 1733 w 3225"/>
                  <a:gd name="T43" fmla="*/ 442 h 2115"/>
                  <a:gd name="T44" fmla="*/ 1808 w 3225"/>
                  <a:gd name="T45" fmla="*/ 82 h 2115"/>
                  <a:gd name="T46" fmla="*/ 1890 w 3225"/>
                  <a:gd name="T47" fmla="*/ 22 h 2115"/>
                  <a:gd name="T48" fmla="*/ 1973 w 3225"/>
                  <a:gd name="T49" fmla="*/ 337 h 2115"/>
                  <a:gd name="T50" fmla="*/ 2055 w 3225"/>
                  <a:gd name="T51" fmla="*/ 825 h 2115"/>
                  <a:gd name="T52" fmla="*/ 2130 w 3225"/>
                  <a:gd name="T53" fmla="*/ 1253 h 2115"/>
                  <a:gd name="T54" fmla="*/ 2213 w 3225"/>
                  <a:gd name="T55" fmla="*/ 1538 h 2115"/>
                  <a:gd name="T56" fmla="*/ 2295 w 3225"/>
                  <a:gd name="T57" fmla="*/ 1725 h 2115"/>
                  <a:gd name="T58" fmla="*/ 2378 w 3225"/>
                  <a:gd name="T59" fmla="*/ 1845 h 2115"/>
                  <a:gd name="T60" fmla="*/ 2453 w 3225"/>
                  <a:gd name="T61" fmla="*/ 1928 h 2115"/>
                  <a:gd name="T62" fmla="*/ 2535 w 3225"/>
                  <a:gd name="T63" fmla="*/ 1980 h 2115"/>
                  <a:gd name="T64" fmla="*/ 2618 w 3225"/>
                  <a:gd name="T65" fmla="*/ 2018 h 2115"/>
                  <a:gd name="T66" fmla="*/ 2700 w 3225"/>
                  <a:gd name="T67" fmla="*/ 2048 h 2115"/>
                  <a:gd name="T68" fmla="*/ 2775 w 3225"/>
                  <a:gd name="T69" fmla="*/ 2070 h 2115"/>
                  <a:gd name="T70" fmla="*/ 2858 w 3225"/>
                  <a:gd name="T71" fmla="*/ 2085 h 2115"/>
                  <a:gd name="T72" fmla="*/ 2940 w 3225"/>
                  <a:gd name="T73" fmla="*/ 2093 h 2115"/>
                  <a:gd name="T74" fmla="*/ 3023 w 3225"/>
                  <a:gd name="T75" fmla="*/ 2100 h 2115"/>
                  <a:gd name="T76" fmla="*/ 3098 w 3225"/>
                  <a:gd name="T77" fmla="*/ 2108 h 2115"/>
                  <a:gd name="T78" fmla="*/ 3180 w 3225"/>
                  <a:gd name="T79" fmla="*/ 2115 h 211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3225"/>
                  <a:gd name="T121" fmla="*/ 0 h 2115"/>
                  <a:gd name="T122" fmla="*/ 3225 w 3225"/>
                  <a:gd name="T123" fmla="*/ 2115 h 2115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3225" h="2115">
                    <a:moveTo>
                      <a:pt x="0" y="1905"/>
                    </a:moveTo>
                    <a:lnTo>
                      <a:pt x="37" y="1950"/>
                    </a:lnTo>
                    <a:lnTo>
                      <a:pt x="75" y="1980"/>
                    </a:lnTo>
                    <a:lnTo>
                      <a:pt x="120" y="1995"/>
                    </a:lnTo>
                    <a:lnTo>
                      <a:pt x="157" y="1973"/>
                    </a:lnTo>
                    <a:lnTo>
                      <a:pt x="195" y="1950"/>
                    </a:lnTo>
                    <a:lnTo>
                      <a:pt x="240" y="1920"/>
                    </a:lnTo>
                    <a:lnTo>
                      <a:pt x="277" y="1875"/>
                    </a:lnTo>
                    <a:lnTo>
                      <a:pt x="322" y="1830"/>
                    </a:lnTo>
                    <a:lnTo>
                      <a:pt x="360" y="1778"/>
                    </a:lnTo>
                    <a:lnTo>
                      <a:pt x="397" y="1748"/>
                    </a:lnTo>
                    <a:lnTo>
                      <a:pt x="442" y="1718"/>
                    </a:lnTo>
                    <a:lnTo>
                      <a:pt x="480" y="1688"/>
                    </a:lnTo>
                    <a:lnTo>
                      <a:pt x="517" y="1643"/>
                    </a:lnTo>
                    <a:lnTo>
                      <a:pt x="562" y="1635"/>
                    </a:lnTo>
                    <a:lnTo>
                      <a:pt x="600" y="1620"/>
                    </a:lnTo>
                    <a:lnTo>
                      <a:pt x="645" y="1598"/>
                    </a:lnTo>
                    <a:lnTo>
                      <a:pt x="682" y="1568"/>
                    </a:lnTo>
                    <a:lnTo>
                      <a:pt x="720" y="1538"/>
                    </a:lnTo>
                    <a:lnTo>
                      <a:pt x="765" y="1515"/>
                    </a:lnTo>
                    <a:lnTo>
                      <a:pt x="802" y="1485"/>
                    </a:lnTo>
                    <a:lnTo>
                      <a:pt x="840" y="1440"/>
                    </a:lnTo>
                    <a:lnTo>
                      <a:pt x="885" y="1388"/>
                    </a:lnTo>
                    <a:lnTo>
                      <a:pt x="922" y="1313"/>
                    </a:lnTo>
                    <a:lnTo>
                      <a:pt x="967" y="1230"/>
                    </a:lnTo>
                    <a:lnTo>
                      <a:pt x="1005" y="1140"/>
                    </a:lnTo>
                    <a:lnTo>
                      <a:pt x="1042" y="1065"/>
                    </a:lnTo>
                    <a:lnTo>
                      <a:pt x="1087" y="1005"/>
                    </a:lnTo>
                    <a:lnTo>
                      <a:pt x="1125" y="960"/>
                    </a:lnTo>
                    <a:lnTo>
                      <a:pt x="1162" y="937"/>
                    </a:lnTo>
                    <a:lnTo>
                      <a:pt x="1207" y="967"/>
                    </a:lnTo>
                    <a:lnTo>
                      <a:pt x="1245" y="1080"/>
                    </a:lnTo>
                    <a:lnTo>
                      <a:pt x="1290" y="1223"/>
                    </a:lnTo>
                    <a:lnTo>
                      <a:pt x="1327" y="1358"/>
                    </a:lnTo>
                    <a:lnTo>
                      <a:pt x="1365" y="1448"/>
                    </a:lnTo>
                    <a:lnTo>
                      <a:pt x="1410" y="1478"/>
                    </a:lnTo>
                    <a:lnTo>
                      <a:pt x="1447" y="1455"/>
                    </a:lnTo>
                    <a:lnTo>
                      <a:pt x="1485" y="1403"/>
                    </a:lnTo>
                    <a:lnTo>
                      <a:pt x="1530" y="1313"/>
                    </a:lnTo>
                    <a:lnTo>
                      <a:pt x="1568" y="1200"/>
                    </a:lnTo>
                    <a:lnTo>
                      <a:pt x="1613" y="1050"/>
                    </a:lnTo>
                    <a:lnTo>
                      <a:pt x="1650" y="870"/>
                    </a:lnTo>
                    <a:lnTo>
                      <a:pt x="1688" y="667"/>
                    </a:lnTo>
                    <a:lnTo>
                      <a:pt x="1733" y="442"/>
                    </a:lnTo>
                    <a:lnTo>
                      <a:pt x="1770" y="240"/>
                    </a:lnTo>
                    <a:lnTo>
                      <a:pt x="1808" y="82"/>
                    </a:lnTo>
                    <a:lnTo>
                      <a:pt x="1853" y="0"/>
                    </a:lnTo>
                    <a:lnTo>
                      <a:pt x="1890" y="22"/>
                    </a:lnTo>
                    <a:lnTo>
                      <a:pt x="1935" y="142"/>
                    </a:lnTo>
                    <a:lnTo>
                      <a:pt x="1973" y="337"/>
                    </a:lnTo>
                    <a:lnTo>
                      <a:pt x="2010" y="577"/>
                    </a:lnTo>
                    <a:lnTo>
                      <a:pt x="2055" y="825"/>
                    </a:lnTo>
                    <a:lnTo>
                      <a:pt x="2093" y="1057"/>
                    </a:lnTo>
                    <a:lnTo>
                      <a:pt x="2130" y="1253"/>
                    </a:lnTo>
                    <a:lnTo>
                      <a:pt x="2175" y="1410"/>
                    </a:lnTo>
                    <a:lnTo>
                      <a:pt x="2213" y="1538"/>
                    </a:lnTo>
                    <a:lnTo>
                      <a:pt x="2258" y="1643"/>
                    </a:lnTo>
                    <a:lnTo>
                      <a:pt x="2295" y="1725"/>
                    </a:lnTo>
                    <a:lnTo>
                      <a:pt x="2333" y="1793"/>
                    </a:lnTo>
                    <a:lnTo>
                      <a:pt x="2378" y="1845"/>
                    </a:lnTo>
                    <a:lnTo>
                      <a:pt x="2415" y="1890"/>
                    </a:lnTo>
                    <a:lnTo>
                      <a:pt x="2453" y="1928"/>
                    </a:lnTo>
                    <a:lnTo>
                      <a:pt x="2498" y="1950"/>
                    </a:lnTo>
                    <a:lnTo>
                      <a:pt x="2535" y="1980"/>
                    </a:lnTo>
                    <a:lnTo>
                      <a:pt x="2580" y="1995"/>
                    </a:lnTo>
                    <a:lnTo>
                      <a:pt x="2618" y="2018"/>
                    </a:lnTo>
                    <a:lnTo>
                      <a:pt x="2655" y="2033"/>
                    </a:lnTo>
                    <a:lnTo>
                      <a:pt x="2700" y="2048"/>
                    </a:lnTo>
                    <a:lnTo>
                      <a:pt x="2738" y="2055"/>
                    </a:lnTo>
                    <a:lnTo>
                      <a:pt x="2775" y="2070"/>
                    </a:lnTo>
                    <a:lnTo>
                      <a:pt x="2820" y="2078"/>
                    </a:lnTo>
                    <a:lnTo>
                      <a:pt x="2858" y="2085"/>
                    </a:lnTo>
                    <a:lnTo>
                      <a:pt x="2903" y="2093"/>
                    </a:lnTo>
                    <a:lnTo>
                      <a:pt x="2940" y="2093"/>
                    </a:lnTo>
                    <a:lnTo>
                      <a:pt x="2978" y="2100"/>
                    </a:lnTo>
                    <a:lnTo>
                      <a:pt x="3023" y="2100"/>
                    </a:lnTo>
                    <a:lnTo>
                      <a:pt x="3060" y="2108"/>
                    </a:lnTo>
                    <a:lnTo>
                      <a:pt x="3098" y="2108"/>
                    </a:lnTo>
                    <a:lnTo>
                      <a:pt x="3143" y="2108"/>
                    </a:lnTo>
                    <a:lnTo>
                      <a:pt x="3180" y="2115"/>
                    </a:lnTo>
                    <a:lnTo>
                      <a:pt x="3225" y="2115"/>
                    </a:lnTo>
                  </a:path>
                </a:pathLst>
              </a:custGeom>
              <a:noFill/>
              <a:ln w="12700" cap="flat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89" name="Line 69"/>
              <p:cNvSpPr>
                <a:spLocks noChangeShapeType="1"/>
              </p:cNvSpPr>
              <p:nvPr/>
            </p:nvSpPr>
            <p:spPr bwMode="auto">
              <a:xfrm flipV="1">
                <a:off x="2448" y="2220"/>
                <a:ext cx="1" cy="256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90" name="Freeform 70"/>
              <p:cNvSpPr>
                <a:spLocks/>
              </p:cNvSpPr>
              <p:nvPr/>
            </p:nvSpPr>
            <p:spPr bwMode="auto">
              <a:xfrm>
                <a:off x="2448" y="2716"/>
                <a:ext cx="3216" cy="1818"/>
              </a:xfrm>
              <a:custGeom>
                <a:avLst/>
                <a:gdLst>
                  <a:gd name="T0" fmla="*/ 37 w 3047"/>
                  <a:gd name="T1" fmla="*/ 1667 h 1715"/>
                  <a:gd name="T2" fmla="*/ 119 w 3047"/>
                  <a:gd name="T3" fmla="*/ 1713 h 1715"/>
                  <a:gd name="T4" fmla="*/ 194 w 3047"/>
                  <a:gd name="T5" fmla="*/ 1667 h 1715"/>
                  <a:gd name="T6" fmla="*/ 277 w 3047"/>
                  <a:gd name="T7" fmla="*/ 1585 h 1715"/>
                  <a:gd name="T8" fmla="*/ 359 w 3047"/>
                  <a:gd name="T9" fmla="*/ 1487 h 1715"/>
                  <a:gd name="T10" fmla="*/ 441 w 3047"/>
                  <a:gd name="T11" fmla="*/ 1427 h 1715"/>
                  <a:gd name="T12" fmla="*/ 516 w 3047"/>
                  <a:gd name="T13" fmla="*/ 1390 h 1715"/>
                  <a:gd name="T14" fmla="*/ 598 w 3047"/>
                  <a:gd name="T15" fmla="*/ 1375 h 1715"/>
                  <a:gd name="T16" fmla="*/ 681 w 3047"/>
                  <a:gd name="T17" fmla="*/ 1322 h 1715"/>
                  <a:gd name="T18" fmla="*/ 763 w 3047"/>
                  <a:gd name="T19" fmla="*/ 1270 h 1715"/>
                  <a:gd name="T20" fmla="*/ 838 w 3047"/>
                  <a:gd name="T21" fmla="*/ 1210 h 1715"/>
                  <a:gd name="T22" fmla="*/ 920 w 3047"/>
                  <a:gd name="T23" fmla="*/ 1127 h 1715"/>
                  <a:gd name="T24" fmla="*/ 1002 w 3047"/>
                  <a:gd name="T25" fmla="*/ 1037 h 1715"/>
                  <a:gd name="T26" fmla="*/ 1084 w 3047"/>
                  <a:gd name="T27" fmla="*/ 947 h 1715"/>
                  <a:gd name="T28" fmla="*/ 1159 w 3047"/>
                  <a:gd name="T29" fmla="*/ 781 h 1715"/>
                  <a:gd name="T30" fmla="*/ 1241 w 3047"/>
                  <a:gd name="T31" fmla="*/ 548 h 1715"/>
                  <a:gd name="T32" fmla="*/ 1324 w 3047"/>
                  <a:gd name="T33" fmla="*/ 255 h 1715"/>
                  <a:gd name="T34" fmla="*/ 1406 w 3047"/>
                  <a:gd name="T35" fmla="*/ 22 h 1715"/>
                  <a:gd name="T36" fmla="*/ 1481 w 3047"/>
                  <a:gd name="T37" fmla="*/ 37 h 1715"/>
                  <a:gd name="T38" fmla="*/ 1563 w 3047"/>
                  <a:gd name="T39" fmla="*/ 112 h 1715"/>
                  <a:gd name="T40" fmla="*/ 1645 w 3047"/>
                  <a:gd name="T41" fmla="*/ 37 h 1715"/>
                  <a:gd name="T42" fmla="*/ 1728 w 3047"/>
                  <a:gd name="T43" fmla="*/ 90 h 1715"/>
                  <a:gd name="T44" fmla="*/ 1803 w 3047"/>
                  <a:gd name="T45" fmla="*/ 390 h 1715"/>
                  <a:gd name="T46" fmla="*/ 1885 w 3047"/>
                  <a:gd name="T47" fmla="*/ 789 h 1715"/>
                  <a:gd name="T48" fmla="*/ 1967 w 3047"/>
                  <a:gd name="T49" fmla="*/ 1127 h 1715"/>
                  <a:gd name="T50" fmla="*/ 2050 w 3047"/>
                  <a:gd name="T51" fmla="*/ 1360 h 1715"/>
                  <a:gd name="T52" fmla="*/ 2125 w 3047"/>
                  <a:gd name="T53" fmla="*/ 1517 h 1715"/>
                  <a:gd name="T54" fmla="*/ 2207 w 3047"/>
                  <a:gd name="T55" fmla="*/ 1616 h 1715"/>
                  <a:gd name="T56" fmla="*/ 2289 w 3047"/>
                  <a:gd name="T57" fmla="*/ 1682 h 1715"/>
                  <a:gd name="T58" fmla="*/ 2371 w 3047"/>
                  <a:gd name="T59" fmla="*/ 1728 h 1715"/>
                  <a:gd name="T60" fmla="*/ 2446 w 3047"/>
                  <a:gd name="T61" fmla="*/ 1750 h 1715"/>
                  <a:gd name="T62" fmla="*/ 2528 w 3047"/>
                  <a:gd name="T63" fmla="*/ 1772 h 1715"/>
                  <a:gd name="T64" fmla="*/ 2610 w 3047"/>
                  <a:gd name="T65" fmla="*/ 1788 h 1715"/>
                  <a:gd name="T66" fmla="*/ 2692 w 3047"/>
                  <a:gd name="T67" fmla="*/ 1796 h 1715"/>
                  <a:gd name="T68" fmla="*/ 2767 w 3047"/>
                  <a:gd name="T69" fmla="*/ 1803 h 1715"/>
                  <a:gd name="T70" fmla="*/ 2850 w 3047"/>
                  <a:gd name="T71" fmla="*/ 1811 h 1715"/>
                  <a:gd name="T72" fmla="*/ 2932 w 3047"/>
                  <a:gd name="T73" fmla="*/ 1811 h 1715"/>
                  <a:gd name="T74" fmla="*/ 3014 w 3047"/>
                  <a:gd name="T75" fmla="*/ 1818 h 1715"/>
                  <a:gd name="T76" fmla="*/ 3089 w 3047"/>
                  <a:gd name="T77" fmla="*/ 1818 h 1715"/>
                  <a:gd name="T78" fmla="*/ 3172 w 3047"/>
                  <a:gd name="T79" fmla="*/ 1818 h 171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3047"/>
                  <a:gd name="T121" fmla="*/ 0 h 1715"/>
                  <a:gd name="T122" fmla="*/ 3047 w 3047"/>
                  <a:gd name="T123" fmla="*/ 1715 h 1715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3047" h="1715">
                    <a:moveTo>
                      <a:pt x="0" y="1538"/>
                    </a:moveTo>
                    <a:lnTo>
                      <a:pt x="35" y="1573"/>
                    </a:lnTo>
                    <a:lnTo>
                      <a:pt x="71" y="1609"/>
                    </a:lnTo>
                    <a:lnTo>
                      <a:pt x="113" y="1616"/>
                    </a:lnTo>
                    <a:lnTo>
                      <a:pt x="149" y="1602"/>
                    </a:lnTo>
                    <a:lnTo>
                      <a:pt x="184" y="1573"/>
                    </a:lnTo>
                    <a:lnTo>
                      <a:pt x="227" y="1545"/>
                    </a:lnTo>
                    <a:lnTo>
                      <a:pt x="262" y="1495"/>
                    </a:lnTo>
                    <a:lnTo>
                      <a:pt x="305" y="1453"/>
                    </a:lnTo>
                    <a:lnTo>
                      <a:pt x="340" y="1403"/>
                    </a:lnTo>
                    <a:lnTo>
                      <a:pt x="375" y="1368"/>
                    </a:lnTo>
                    <a:lnTo>
                      <a:pt x="418" y="1346"/>
                    </a:lnTo>
                    <a:lnTo>
                      <a:pt x="453" y="1332"/>
                    </a:lnTo>
                    <a:lnTo>
                      <a:pt x="489" y="1311"/>
                    </a:lnTo>
                    <a:lnTo>
                      <a:pt x="531" y="1304"/>
                    </a:lnTo>
                    <a:lnTo>
                      <a:pt x="567" y="1297"/>
                    </a:lnTo>
                    <a:lnTo>
                      <a:pt x="609" y="1275"/>
                    </a:lnTo>
                    <a:lnTo>
                      <a:pt x="645" y="1247"/>
                    </a:lnTo>
                    <a:lnTo>
                      <a:pt x="680" y="1219"/>
                    </a:lnTo>
                    <a:lnTo>
                      <a:pt x="723" y="1198"/>
                    </a:lnTo>
                    <a:lnTo>
                      <a:pt x="758" y="1169"/>
                    </a:lnTo>
                    <a:lnTo>
                      <a:pt x="794" y="1141"/>
                    </a:lnTo>
                    <a:lnTo>
                      <a:pt x="836" y="1105"/>
                    </a:lnTo>
                    <a:lnTo>
                      <a:pt x="872" y="1063"/>
                    </a:lnTo>
                    <a:lnTo>
                      <a:pt x="914" y="1020"/>
                    </a:lnTo>
                    <a:lnTo>
                      <a:pt x="949" y="978"/>
                    </a:lnTo>
                    <a:lnTo>
                      <a:pt x="985" y="942"/>
                    </a:lnTo>
                    <a:lnTo>
                      <a:pt x="1027" y="893"/>
                    </a:lnTo>
                    <a:lnTo>
                      <a:pt x="1063" y="822"/>
                    </a:lnTo>
                    <a:lnTo>
                      <a:pt x="1098" y="737"/>
                    </a:lnTo>
                    <a:lnTo>
                      <a:pt x="1141" y="638"/>
                    </a:lnTo>
                    <a:lnTo>
                      <a:pt x="1176" y="517"/>
                    </a:lnTo>
                    <a:lnTo>
                      <a:pt x="1219" y="375"/>
                    </a:lnTo>
                    <a:lnTo>
                      <a:pt x="1254" y="241"/>
                    </a:lnTo>
                    <a:lnTo>
                      <a:pt x="1290" y="113"/>
                    </a:lnTo>
                    <a:lnTo>
                      <a:pt x="1332" y="21"/>
                    </a:lnTo>
                    <a:lnTo>
                      <a:pt x="1368" y="0"/>
                    </a:lnTo>
                    <a:lnTo>
                      <a:pt x="1403" y="35"/>
                    </a:lnTo>
                    <a:lnTo>
                      <a:pt x="1446" y="85"/>
                    </a:lnTo>
                    <a:lnTo>
                      <a:pt x="1481" y="106"/>
                    </a:lnTo>
                    <a:lnTo>
                      <a:pt x="1524" y="78"/>
                    </a:lnTo>
                    <a:lnTo>
                      <a:pt x="1559" y="35"/>
                    </a:lnTo>
                    <a:lnTo>
                      <a:pt x="1594" y="28"/>
                    </a:lnTo>
                    <a:lnTo>
                      <a:pt x="1637" y="85"/>
                    </a:lnTo>
                    <a:lnTo>
                      <a:pt x="1672" y="205"/>
                    </a:lnTo>
                    <a:lnTo>
                      <a:pt x="1708" y="368"/>
                    </a:lnTo>
                    <a:lnTo>
                      <a:pt x="1750" y="560"/>
                    </a:lnTo>
                    <a:lnTo>
                      <a:pt x="1786" y="744"/>
                    </a:lnTo>
                    <a:lnTo>
                      <a:pt x="1828" y="914"/>
                    </a:lnTo>
                    <a:lnTo>
                      <a:pt x="1864" y="1063"/>
                    </a:lnTo>
                    <a:lnTo>
                      <a:pt x="1899" y="1183"/>
                    </a:lnTo>
                    <a:lnTo>
                      <a:pt x="1942" y="1283"/>
                    </a:lnTo>
                    <a:lnTo>
                      <a:pt x="1977" y="1368"/>
                    </a:lnTo>
                    <a:lnTo>
                      <a:pt x="2013" y="1431"/>
                    </a:lnTo>
                    <a:lnTo>
                      <a:pt x="2055" y="1481"/>
                    </a:lnTo>
                    <a:lnTo>
                      <a:pt x="2091" y="1524"/>
                    </a:lnTo>
                    <a:lnTo>
                      <a:pt x="2133" y="1559"/>
                    </a:lnTo>
                    <a:lnTo>
                      <a:pt x="2169" y="1587"/>
                    </a:lnTo>
                    <a:lnTo>
                      <a:pt x="2204" y="1609"/>
                    </a:lnTo>
                    <a:lnTo>
                      <a:pt x="2246" y="1630"/>
                    </a:lnTo>
                    <a:lnTo>
                      <a:pt x="2282" y="1644"/>
                    </a:lnTo>
                    <a:lnTo>
                      <a:pt x="2317" y="1651"/>
                    </a:lnTo>
                    <a:lnTo>
                      <a:pt x="2360" y="1665"/>
                    </a:lnTo>
                    <a:lnTo>
                      <a:pt x="2395" y="1672"/>
                    </a:lnTo>
                    <a:lnTo>
                      <a:pt x="2438" y="1680"/>
                    </a:lnTo>
                    <a:lnTo>
                      <a:pt x="2473" y="1687"/>
                    </a:lnTo>
                    <a:lnTo>
                      <a:pt x="2509" y="1694"/>
                    </a:lnTo>
                    <a:lnTo>
                      <a:pt x="2551" y="1694"/>
                    </a:lnTo>
                    <a:lnTo>
                      <a:pt x="2587" y="1701"/>
                    </a:lnTo>
                    <a:lnTo>
                      <a:pt x="2622" y="1701"/>
                    </a:lnTo>
                    <a:lnTo>
                      <a:pt x="2665" y="1708"/>
                    </a:lnTo>
                    <a:lnTo>
                      <a:pt x="2700" y="1708"/>
                    </a:lnTo>
                    <a:lnTo>
                      <a:pt x="2743" y="1708"/>
                    </a:lnTo>
                    <a:lnTo>
                      <a:pt x="2778" y="1708"/>
                    </a:lnTo>
                    <a:lnTo>
                      <a:pt x="2813" y="1715"/>
                    </a:lnTo>
                    <a:lnTo>
                      <a:pt x="2856" y="1715"/>
                    </a:lnTo>
                    <a:lnTo>
                      <a:pt x="2891" y="1715"/>
                    </a:lnTo>
                    <a:lnTo>
                      <a:pt x="2927" y="1715"/>
                    </a:lnTo>
                    <a:lnTo>
                      <a:pt x="2969" y="1715"/>
                    </a:lnTo>
                    <a:lnTo>
                      <a:pt x="3005" y="1715"/>
                    </a:lnTo>
                    <a:lnTo>
                      <a:pt x="3047" y="1715"/>
                    </a:lnTo>
                  </a:path>
                </a:pathLst>
              </a:custGeom>
              <a:noFill/>
              <a:ln w="12700">
                <a:solidFill>
                  <a:srgbClr val="0000FF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91" name="Text Box 71"/>
              <p:cNvSpPr txBox="1">
                <a:spLocks noChangeArrowheads="1"/>
              </p:cNvSpPr>
              <p:nvPr/>
            </p:nvSpPr>
            <p:spPr bwMode="auto">
              <a:xfrm>
                <a:off x="2784" y="2442"/>
                <a:ext cx="1268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l" eaLnBrk="0" hangingPunct="0"/>
                <a:r>
                  <a:rPr lang="en-US" sz="800">
                    <a:latin typeface="Times New Roman" pitchFamily="18" charset="0"/>
                  </a:rPr>
                  <a:t>both rounded →</a:t>
                </a:r>
              </a:p>
            </p:txBody>
          </p:sp>
          <p:sp>
            <p:nvSpPr>
              <p:cNvPr id="92" name="Text Box 72"/>
              <p:cNvSpPr txBox="1">
                <a:spLocks noChangeArrowheads="1"/>
              </p:cNvSpPr>
              <p:nvPr/>
            </p:nvSpPr>
            <p:spPr bwMode="auto">
              <a:xfrm>
                <a:off x="4680" y="3832"/>
                <a:ext cx="1144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l" eaLnBrk="0" hangingPunct="0"/>
                <a:r>
                  <a:rPr lang="en-US" sz="800">
                    <a:solidFill>
                      <a:srgbClr val="FF0000"/>
                    </a:solidFill>
                    <a:latin typeface="Times New Roman" pitchFamily="18" charset="0"/>
                  </a:rPr>
                  <a:t>← top rounded</a:t>
                </a:r>
              </a:p>
            </p:txBody>
          </p:sp>
          <p:sp>
            <p:nvSpPr>
              <p:cNvPr id="93" name="Text Box 73"/>
              <p:cNvSpPr txBox="1">
                <a:spLocks noChangeArrowheads="1"/>
              </p:cNvSpPr>
              <p:nvPr/>
            </p:nvSpPr>
            <p:spPr bwMode="auto">
              <a:xfrm>
                <a:off x="4418" y="3608"/>
                <a:ext cx="1338" cy="2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l" eaLnBrk="0" hangingPunct="0"/>
                <a:r>
                  <a:rPr lang="en-US" sz="800">
                    <a:solidFill>
                      <a:srgbClr val="0000FF"/>
                    </a:solidFill>
                    <a:latin typeface="Times New Roman" pitchFamily="18" charset="0"/>
                  </a:rPr>
                  <a:t>← bottom rounded</a:t>
                </a:r>
              </a:p>
            </p:txBody>
          </p:sp>
        </p:grpSp>
        <p:grpSp>
          <p:nvGrpSpPr>
            <p:cNvPr id="27" name="Group 74"/>
            <p:cNvGrpSpPr>
              <a:grpSpLocks/>
            </p:cNvGrpSpPr>
            <p:nvPr/>
          </p:nvGrpSpPr>
          <p:grpSpPr bwMode="auto">
            <a:xfrm>
              <a:off x="4864" y="2136"/>
              <a:ext cx="5162" cy="1502"/>
              <a:chOff x="4874" y="6062"/>
              <a:chExt cx="5162" cy="1502"/>
            </a:xfrm>
          </p:grpSpPr>
          <p:pic>
            <p:nvPicPr>
              <p:cNvPr id="29" name="Picture 75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4874" y="6124"/>
                <a:ext cx="1310" cy="1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0" name="Picture 76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7764" y="6124"/>
                <a:ext cx="1321" cy="130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1" name="Picture 77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6324" y="6134"/>
                <a:ext cx="1310" cy="13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2" name="Group 78"/>
              <p:cNvGrpSpPr>
                <a:grpSpLocks/>
              </p:cNvGrpSpPr>
              <p:nvPr/>
            </p:nvGrpSpPr>
            <p:grpSpPr bwMode="auto">
              <a:xfrm>
                <a:off x="9184" y="6062"/>
                <a:ext cx="852" cy="1502"/>
                <a:chOff x="9184" y="1844"/>
                <a:chExt cx="852" cy="1502"/>
              </a:xfrm>
            </p:grpSpPr>
            <p:sp>
              <p:nvSpPr>
                <p:cNvPr id="36" name="Line 79"/>
                <p:cNvSpPr>
                  <a:spLocks noChangeShapeType="1"/>
                </p:cNvSpPr>
                <p:nvPr/>
              </p:nvSpPr>
              <p:spPr bwMode="auto">
                <a:xfrm>
                  <a:off x="9386" y="2554"/>
                  <a:ext cx="142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37" name="Line 80"/>
                <p:cNvSpPr>
                  <a:spLocks noChangeShapeType="1"/>
                </p:cNvSpPr>
                <p:nvPr/>
              </p:nvSpPr>
              <p:spPr bwMode="auto">
                <a:xfrm>
                  <a:off x="9386" y="1932"/>
                  <a:ext cx="142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38" name="Line 81"/>
                <p:cNvSpPr>
                  <a:spLocks noChangeShapeType="1"/>
                </p:cNvSpPr>
                <p:nvPr/>
              </p:nvSpPr>
              <p:spPr bwMode="auto">
                <a:xfrm>
                  <a:off x="9386" y="3181"/>
                  <a:ext cx="142" cy="1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39" name="Text Box 82"/>
                <p:cNvSpPr txBox="1">
                  <a:spLocks noChangeArrowheads="1"/>
                </p:cNvSpPr>
                <p:nvPr/>
              </p:nvSpPr>
              <p:spPr bwMode="auto">
                <a:xfrm>
                  <a:off x="9590" y="2455"/>
                  <a:ext cx="284" cy="2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l" eaLnBrk="0" hangingPunct="0"/>
                  <a:r>
                    <a:rPr lang="en-US" sz="1000">
                      <a:latin typeface="Times New Roman" pitchFamily="18" charset="0"/>
                    </a:rPr>
                    <a:t>0</a:t>
                  </a:r>
                </a:p>
              </p:txBody>
            </p:sp>
            <p:sp>
              <p:nvSpPr>
                <p:cNvPr id="40" name="Text Box 83"/>
                <p:cNvSpPr txBox="1">
                  <a:spLocks noChangeArrowheads="1"/>
                </p:cNvSpPr>
                <p:nvPr/>
              </p:nvSpPr>
              <p:spPr bwMode="auto">
                <a:xfrm>
                  <a:off x="9610" y="1844"/>
                  <a:ext cx="284" cy="2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l" eaLnBrk="0" hangingPunct="0"/>
                  <a:r>
                    <a:rPr lang="en-US" sz="1000">
                      <a:latin typeface="Times New Roman" pitchFamily="18" charset="0"/>
                    </a:rPr>
                    <a:t>8</a:t>
                  </a:r>
                </a:p>
              </p:txBody>
            </p:sp>
            <p:sp>
              <p:nvSpPr>
                <p:cNvPr id="41" name="Text Box 84"/>
                <p:cNvSpPr txBox="1">
                  <a:spLocks noChangeArrowheads="1"/>
                </p:cNvSpPr>
                <p:nvPr/>
              </p:nvSpPr>
              <p:spPr bwMode="auto">
                <a:xfrm>
                  <a:off x="9610" y="3063"/>
                  <a:ext cx="426" cy="2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algn="l" eaLnBrk="0" hangingPunct="0"/>
                  <a:r>
                    <a:rPr lang="en-US" sz="1000">
                      <a:latin typeface="Times New Roman" pitchFamily="18" charset="0"/>
                    </a:rPr>
                    <a:t>–8</a:t>
                  </a:r>
                </a:p>
              </p:txBody>
            </p:sp>
            <p:pic>
              <p:nvPicPr>
                <p:cNvPr id="42" name="Picture 85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9184" y="1916"/>
                  <a:ext cx="284" cy="12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33" name="Text Box 86"/>
              <p:cNvSpPr txBox="1">
                <a:spLocks noChangeArrowheads="1"/>
              </p:cNvSpPr>
              <p:nvPr/>
            </p:nvSpPr>
            <p:spPr bwMode="auto">
              <a:xfrm>
                <a:off x="7814" y="6105"/>
                <a:ext cx="1268" cy="3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l" eaLnBrk="0" hangingPunct="0"/>
                <a:r>
                  <a:rPr lang="en-US" sz="800">
                    <a:latin typeface="Times New Roman" pitchFamily="18" charset="0"/>
                  </a:rPr>
                  <a:t>top rounded</a:t>
                </a:r>
              </a:p>
              <a:p>
                <a:pPr algn="l" eaLnBrk="0" hangingPunct="0"/>
                <a:r>
                  <a:rPr lang="en-US" sz="800">
                    <a:latin typeface="Times New Roman" pitchFamily="18" charset="0"/>
                  </a:rPr>
                  <a:t>right peak</a:t>
                </a:r>
              </a:p>
            </p:txBody>
          </p:sp>
          <p:sp>
            <p:nvSpPr>
              <p:cNvPr id="34" name="Text Box 87"/>
              <p:cNvSpPr txBox="1">
                <a:spLocks noChangeArrowheads="1"/>
              </p:cNvSpPr>
              <p:nvPr/>
            </p:nvSpPr>
            <p:spPr bwMode="auto">
              <a:xfrm>
                <a:off x="6344" y="6114"/>
                <a:ext cx="1268" cy="3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l" eaLnBrk="0" hangingPunct="0"/>
                <a:r>
                  <a:rPr lang="en-US" sz="800">
                    <a:latin typeface="Times New Roman" pitchFamily="18" charset="0"/>
                  </a:rPr>
                  <a:t>bottom rounded</a:t>
                </a:r>
              </a:p>
              <a:p>
                <a:pPr algn="l" eaLnBrk="0" hangingPunct="0"/>
                <a:r>
                  <a:rPr lang="en-US" sz="800">
                    <a:latin typeface="Times New Roman" pitchFamily="18" charset="0"/>
                  </a:rPr>
                  <a:t>right peak</a:t>
                </a:r>
              </a:p>
            </p:txBody>
          </p:sp>
          <p:sp>
            <p:nvSpPr>
              <p:cNvPr id="35" name="Text Box 88"/>
              <p:cNvSpPr txBox="1">
                <a:spLocks noChangeArrowheads="1"/>
              </p:cNvSpPr>
              <p:nvPr/>
            </p:nvSpPr>
            <p:spPr bwMode="auto">
              <a:xfrm>
                <a:off x="4914" y="6112"/>
                <a:ext cx="1268" cy="3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l" eaLnBrk="0" hangingPunct="0"/>
                <a:r>
                  <a:rPr lang="en-US" sz="800">
                    <a:latin typeface="Times New Roman" pitchFamily="18" charset="0"/>
                  </a:rPr>
                  <a:t>both rounded</a:t>
                </a:r>
              </a:p>
            </p:txBody>
          </p:sp>
        </p:grpSp>
        <p:sp>
          <p:nvSpPr>
            <p:cNvPr id="28" name="Freeform 89"/>
            <p:cNvSpPr>
              <a:spLocks/>
            </p:cNvSpPr>
            <p:nvPr/>
          </p:nvSpPr>
          <p:spPr bwMode="auto">
            <a:xfrm>
              <a:off x="4862" y="2228"/>
              <a:ext cx="812" cy="1278"/>
            </a:xfrm>
            <a:custGeom>
              <a:avLst/>
              <a:gdLst>
                <a:gd name="T0" fmla="*/ 0 w 852"/>
                <a:gd name="T1" fmla="*/ 0 h 1278"/>
                <a:gd name="T2" fmla="*/ 0 w 852"/>
                <a:gd name="T3" fmla="*/ 1278 h 1278"/>
                <a:gd name="T4" fmla="*/ 812 w 852"/>
                <a:gd name="T5" fmla="*/ 1278 h 1278"/>
                <a:gd name="T6" fmla="*/ 0 60000 65536"/>
                <a:gd name="T7" fmla="*/ 0 60000 65536"/>
                <a:gd name="T8" fmla="*/ 0 60000 65536"/>
                <a:gd name="T9" fmla="*/ 0 w 852"/>
                <a:gd name="T10" fmla="*/ 0 h 1278"/>
                <a:gd name="T11" fmla="*/ 852 w 852"/>
                <a:gd name="T12" fmla="*/ 1278 h 12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52" h="1278">
                  <a:moveTo>
                    <a:pt x="0" y="0"/>
                  </a:moveTo>
                  <a:lnTo>
                    <a:pt x="0" y="1278"/>
                  </a:lnTo>
                  <a:lnTo>
                    <a:pt x="852" y="127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07" name="Rectangle 106"/>
          <p:cNvSpPr/>
          <p:nvPr/>
        </p:nvSpPr>
        <p:spPr>
          <a:xfrm>
            <a:off x="2918422" y="652893"/>
            <a:ext cx="4622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AU" sz="2400" dirty="0"/>
              <a:t>Fluorescence amplifying substrates </a:t>
            </a:r>
            <a:endParaRPr lang="en-AU" sz="24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4117409" y="1094331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E-beam  nanostructures: </a:t>
            </a:r>
            <a:r>
              <a:rPr lang="en-AU" dirty="0" smtClean="0"/>
              <a:t>rational </a:t>
            </a:r>
            <a:r>
              <a:rPr lang="en-AU" dirty="0"/>
              <a:t>design of </a:t>
            </a:r>
            <a:r>
              <a:rPr lang="en-AU" dirty="0" err="1"/>
              <a:t>plasmonic</a:t>
            </a:r>
            <a:r>
              <a:rPr lang="en-AU" dirty="0"/>
              <a:t> properties, optimise enhancement</a:t>
            </a:r>
          </a:p>
        </p:txBody>
      </p:sp>
      <p:pic>
        <p:nvPicPr>
          <p:cNvPr id="110" name="Picture 109" descr="finalplasmon2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273703" y="1173555"/>
            <a:ext cx="3750930" cy="2801251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289" y="4026858"/>
            <a:ext cx="3834629" cy="21569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806" y="6192103"/>
            <a:ext cx="4520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Langmuir 28 (24), 9071-9081 (2012)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0281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1711977"/>
              </p:ext>
            </p:extLst>
          </p:nvPr>
        </p:nvGraphicFramePr>
        <p:xfrm>
          <a:off x="0" y="0"/>
          <a:ext cx="1224998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5" name="Image" r:id="rId4" imgW="5760720" imgH="3511080" progId="Photoshop.Image.18">
                  <p:embed/>
                </p:oleObj>
              </mc:Choice>
              <mc:Fallback>
                <p:oleObj name="Image" r:id="rId4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249985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627688" y="3213101"/>
            <a:ext cx="5040312" cy="3324225"/>
            <a:chOff x="4818" y="3696"/>
            <a:chExt cx="7568" cy="4710"/>
          </a:xfrm>
        </p:grpSpPr>
        <p:sp>
          <p:nvSpPr>
            <p:cNvPr id="6167" name="Text Box 3"/>
            <p:cNvSpPr txBox="1">
              <a:spLocks noChangeArrowheads="1"/>
            </p:cNvSpPr>
            <p:nvPr/>
          </p:nvSpPr>
          <p:spPr bwMode="auto">
            <a:xfrm>
              <a:off x="4818" y="3696"/>
              <a:ext cx="744" cy="5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endParaRPr lang="en-US">
                <a:cs typeface="Arial" charset="0"/>
              </a:endParaRPr>
            </a:p>
          </p:txBody>
        </p:sp>
        <p:graphicFrame>
          <p:nvGraphicFramePr>
            <p:cNvPr id="6146" name="Object 2"/>
            <p:cNvGraphicFramePr>
              <a:graphicFrameLocks noChangeAspect="1"/>
            </p:cNvGraphicFramePr>
            <p:nvPr/>
          </p:nvGraphicFramePr>
          <p:xfrm>
            <a:off x="5832" y="3826"/>
            <a:ext cx="6554" cy="45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06" name="Graph" r:id="rId6" imgW="4150080" imgH="2900160" progId="Origin50.Graph">
                    <p:embed/>
                  </p:oleObj>
                </mc:Choice>
                <mc:Fallback>
                  <p:oleObj name="Graph" r:id="rId6" imgW="4150080" imgH="2900160" progId="Origin50.Graph">
                    <p:embed/>
                    <p:pic>
                      <p:nvPicPr>
                        <p:cNvPr id="6146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832" y="3826"/>
                          <a:ext cx="6554" cy="45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9816306" y="1303531"/>
            <a:ext cx="1703388" cy="1641475"/>
            <a:chOff x="2130" y="3600"/>
            <a:chExt cx="2550" cy="2520"/>
          </a:xfrm>
        </p:grpSpPr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2160" y="3600"/>
              <a:ext cx="2520" cy="2520"/>
              <a:chOff x="2160" y="3600"/>
              <a:chExt cx="2520" cy="2520"/>
            </a:xfrm>
          </p:grpSpPr>
          <p:pic>
            <p:nvPicPr>
              <p:cNvPr id="6163" name="Picture 7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160" y="3600"/>
                <a:ext cx="2520" cy="2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oup 8"/>
              <p:cNvGrpSpPr>
                <a:grpSpLocks/>
              </p:cNvGrpSpPr>
              <p:nvPr/>
            </p:nvGrpSpPr>
            <p:grpSpPr bwMode="auto">
              <a:xfrm>
                <a:off x="2895" y="5580"/>
                <a:ext cx="1080" cy="360"/>
                <a:chOff x="3900" y="9540"/>
                <a:chExt cx="1080" cy="360"/>
              </a:xfrm>
            </p:grpSpPr>
            <p:sp>
              <p:nvSpPr>
                <p:cNvPr id="6165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3960" y="9885"/>
                  <a:ext cx="900" cy="0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6166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900" y="9540"/>
                  <a:ext cx="1080" cy="3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spcAft>
                      <a:spcPts val="1000"/>
                    </a:spcAft>
                  </a:pPr>
                  <a:r>
                    <a:rPr lang="en-AU" sz="900" b="1">
                      <a:solidFill>
                        <a:srgbClr val="000000"/>
                      </a:solidFill>
                      <a:cs typeface="Arial" charset="0"/>
                    </a:rPr>
                    <a:t>100 nm</a:t>
                  </a:r>
                  <a:endParaRPr lang="en-US">
                    <a:cs typeface="Arial" charset="0"/>
                  </a:endParaRPr>
                </a:p>
              </p:txBody>
            </p:sp>
          </p:grpSp>
        </p:grpSp>
        <p:sp>
          <p:nvSpPr>
            <p:cNvPr id="6162" name="Text Box 11"/>
            <p:cNvSpPr txBox="1">
              <a:spLocks noChangeArrowheads="1"/>
            </p:cNvSpPr>
            <p:nvPr/>
          </p:nvSpPr>
          <p:spPr bwMode="auto">
            <a:xfrm>
              <a:off x="2130" y="3690"/>
              <a:ext cx="540" cy="5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</a:pPr>
              <a:endParaRPr lang="en-US">
                <a:cs typeface="Arial" charset="0"/>
              </a:endParaRPr>
            </a:p>
          </p:txBody>
        </p:sp>
      </p:grpSp>
      <p:pic>
        <p:nvPicPr>
          <p:cNvPr id="6150" name="Picture 12" descr="eu AgsiO2.tif"/>
          <p:cNvPicPr>
            <a:picLocks noChangeAspect="1"/>
          </p:cNvPicPr>
          <p:nvPr/>
        </p:nvPicPr>
        <p:blipFill>
          <a:blip r:embed="rId9" cstate="print"/>
          <a:srcRect l="4762" t="4115"/>
          <a:stretch>
            <a:fillRect/>
          </a:stretch>
        </p:blipFill>
        <p:spPr bwMode="auto">
          <a:xfrm>
            <a:off x="4500564" y="3213101"/>
            <a:ext cx="1379537" cy="16224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6151" name="Picture 13" descr="eu AgsiO2 control.tif"/>
          <p:cNvPicPr>
            <a:picLocks noChangeAspect="1"/>
          </p:cNvPicPr>
          <p:nvPr/>
        </p:nvPicPr>
        <p:blipFill>
          <a:blip r:embed="rId10" cstate="print"/>
          <a:srcRect l="5055" t="2180"/>
          <a:stretch>
            <a:fillRect/>
          </a:stretch>
        </p:blipFill>
        <p:spPr bwMode="auto">
          <a:xfrm>
            <a:off x="4572001" y="5300664"/>
            <a:ext cx="1292225" cy="15573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cxnSp>
        <p:nvCxnSpPr>
          <p:cNvPr id="16" name="Straight Arrow Connector 15"/>
          <p:cNvCxnSpPr/>
          <p:nvPr/>
        </p:nvCxnSpPr>
        <p:spPr>
          <a:xfrm>
            <a:off x="5808664" y="3716339"/>
            <a:ext cx="3434396" cy="46543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5875441" y="5842553"/>
            <a:ext cx="3367619" cy="12058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440238" y="4868863"/>
            <a:ext cx="14398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AU" sz="2400" dirty="0"/>
              <a:t>Controls</a:t>
            </a: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4440237" y="420491"/>
            <a:ext cx="5903913" cy="765533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en-AU" sz="2400" dirty="0" err="1">
                <a:ea typeface="+mj-ea"/>
                <a:cs typeface="+mj-cs"/>
              </a:rPr>
              <a:t>Ultrabright</a:t>
            </a:r>
            <a:r>
              <a:rPr lang="en-AU" sz="2400" dirty="0">
                <a:ea typeface="+mj-ea"/>
                <a:cs typeface="+mj-cs"/>
              </a:rPr>
              <a:t> </a:t>
            </a:r>
            <a:r>
              <a:rPr lang="en-AU" sz="2400" dirty="0" err="1" smtClean="0">
                <a:ea typeface="+mj-ea"/>
                <a:cs typeface="+mj-cs"/>
              </a:rPr>
              <a:t>Eu</a:t>
            </a:r>
            <a:r>
              <a:rPr lang="en-AU" sz="2400" dirty="0" smtClean="0">
                <a:ea typeface="+mj-ea"/>
                <a:cs typeface="+mj-cs"/>
              </a:rPr>
              <a:t>-doped  </a:t>
            </a:r>
            <a:r>
              <a:rPr lang="en-AU" sz="2400" dirty="0" err="1" smtClean="0">
                <a:ea typeface="+mj-ea"/>
                <a:cs typeface="+mj-cs"/>
              </a:rPr>
              <a:t>plasmonic</a:t>
            </a:r>
            <a:r>
              <a:rPr lang="en-AU" sz="2400" dirty="0" smtClean="0">
                <a:ea typeface="+mj-ea"/>
                <a:cs typeface="+mj-cs"/>
              </a:rPr>
              <a:t> labels</a:t>
            </a:r>
            <a:r>
              <a:rPr lang="en-AU" sz="2400" dirty="0" smtClean="0">
                <a:ea typeface="+mj-ea"/>
                <a:cs typeface="+mj-cs"/>
              </a:rPr>
              <a:t> </a:t>
            </a:r>
            <a:endParaRPr lang="en-AU" sz="2400" dirty="0">
              <a:ea typeface="+mj-ea"/>
              <a:cs typeface="+mj-cs"/>
            </a:endParaRPr>
          </a:p>
        </p:txBody>
      </p:sp>
      <p:sp>
        <p:nvSpPr>
          <p:cNvPr id="6157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80DCDAE-B9DE-4F2E-9E8F-BA430A1DB527}" type="slidenum">
              <a:rPr lang="en-AU" smtClean="0">
                <a:latin typeface="Arial" charset="0"/>
              </a:rPr>
              <a:pPr/>
              <a:t>13</a:t>
            </a:fld>
            <a:endParaRPr lang="en-AU" smtClean="0">
              <a:latin typeface="Arial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23194" y="3068638"/>
            <a:ext cx="57944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AU" sz="2000" dirty="0"/>
              <a:t>X </a:t>
            </a:r>
            <a:r>
              <a:rPr lang="en-AU" sz="2000" dirty="0" smtClean="0"/>
              <a:t>10.7 </a:t>
            </a:r>
            <a:r>
              <a:rPr lang="en-AU" sz="2000" dirty="0" err="1" smtClean="0"/>
              <a:t>plasmonic</a:t>
            </a:r>
            <a:r>
              <a:rPr lang="en-AU" sz="2000" dirty="0" smtClean="0"/>
              <a:t> fluorescence enhancement</a:t>
            </a:r>
            <a:endParaRPr lang="en-AU" sz="2000" dirty="0"/>
          </a:p>
        </p:txBody>
      </p:sp>
      <p:pic>
        <p:nvPicPr>
          <p:cNvPr id="24" name="Picture 23" descr="krys fig 5_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5462" y="2265671"/>
            <a:ext cx="2746377" cy="4145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0" name="TextBox 24"/>
          <p:cNvSpPr txBox="1">
            <a:spLocks noChangeArrowheads="1"/>
          </p:cNvSpPr>
          <p:nvPr/>
        </p:nvSpPr>
        <p:spPr bwMode="auto">
          <a:xfrm>
            <a:off x="7032624" y="6453189"/>
            <a:ext cx="48850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dirty="0"/>
              <a:t>Advanced Materials </a:t>
            </a:r>
            <a:r>
              <a:rPr lang="en-AU" dirty="0" smtClean="0"/>
              <a:t>23 (40</a:t>
            </a:r>
            <a:r>
              <a:rPr lang="en-AU" dirty="0"/>
              <a:t>), 469-4654 (2011)</a:t>
            </a:r>
            <a:endParaRPr lang="en-AU" sz="1400" b="1" dirty="0"/>
          </a:p>
        </p:txBody>
      </p:sp>
      <p:pic>
        <p:nvPicPr>
          <p:cNvPr id="6147" name="Picture 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495551" y="1119605"/>
            <a:ext cx="6480175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3194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4760507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3" name="Image" r:id="rId3" imgW="23999760" imgH="14628240" progId="Photoshop.Image.18">
                  <p:embed/>
                </p:oleObj>
              </mc:Choice>
              <mc:Fallback>
                <p:oleObj name="Image" r:id="rId3" imgW="23999760" imgH="1462824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300" y="1168950"/>
            <a:ext cx="10789920" cy="4585716"/>
          </a:xfrm>
          <a:prstGeom prst="rect">
            <a:avLst/>
          </a:prstGeom>
        </p:spPr>
      </p:pic>
      <p:pic>
        <p:nvPicPr>
          <p:cNvPr id="2" name="Picture 1" descr="assay figure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112574" y="1525441"/>
            <a:ext cx="6649501" cy="38071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98232" y="6077247"/>
            <a:ext cx="3312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latin typeface="+mj-lt"/>
              </a:rPr>
              <a:t>X 120 enhancement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4AE-F3E7-4434-8575-DFDFF6A2FEE1}" type="slidenum">
              <a:rPr lang="en-AU" smtClean="0"/>
              <a:pPr/>
              <a:t>14</a:t>
            </a:fld>
            <a:endParaRPr lang="en-AU"/>
          </a:p>
        </p:txBody>
      </p:sp>
      <p:sp>
        <p:nvSpPr>
          <p:cNvPr id="10" name="TextBox 9"/>
          <p:cNvSpPr txBox="1"/>
          <p:nvPr/>
        </p:nvSpPr>
        <p:spPr>
          <a:xfrm>
            <a:off x="4305300" y="590654"/>
            <a:ext cx="6126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Amplified model assay</a:t>
            </a:r>
            <a:endParaRPr lang="en-AU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7906956" y="6219825"/>
            <a:ext cx="5363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Advanced Materials </a:t>
            </a:r>
            <a:r>
              <a:rPr lang="en-AU" dirty="0" smtClean="0"/>
              <a:t>23 (40</a:t>
            </a:r>
            <a:r>
              <a:rPr lang="en-AU" dirty="0"/>
              <a:t>), 469-4654 (2011)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8378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2426184"/>
              </p:ext>
            </p:extLst>
          </p:nvPr>
        </p:nvGraphicFramePr>
        <p:xfrm>
          <a:off x="0" y="0"/>
          <a:ext cx="12193200" cy="685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7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3200" cy="685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80" y="1653649"/>
            <a:ext cx="2846832" cy="284073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747" y="586941"/>
            <a:ext cx="9149253" cy="50858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6574"/>
            <a:ext cx="4682647" cy="5493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767" y="607307"/>
            <a:ext cx="9149253" cy="5085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617" y="1267124"/>
            <a:ext cx="812036" cy="12065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65561" y="1950488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/>
              <a:t>Lindsay Parker, Macquarie</a:t>
            </a:r>
            <a:endParaRPr lang="en-AU" sz="1400" dirty="0"/>
          </a:p>
        </p:txBody>
      </p:sp>
      <p:sp>
        <p:nvSpPr>
          <p:cNvPr id="7" name="Rectangle 6"/>
          <p:cNvSpPr/>
          <p:nvPr/>
        </p:nvSpPr>
        <p:spPr>
          <a:xfrm>
            <a:off x="7069015" y="6219092"/>
            <a:ext cx="2133600" cy="222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TextBox 15"/>
          <p:cNvSpPr txBox="1"/>
          <p:nvPr/>
        </p:nvSpPr>
        <p:spPr>
          <a:xfrm>
            <a:off x="150471" y="4879867"/>
            <a:ext cx="32522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Antibody </a:t>
            </a:r>
            <a:r>
              <a:rPr lang="en-AU" b="1" dirty="0" smtClean="0">
                <a:solidFill>
                  <a:srgbClr val="FF0000"/>
                </a:solidFill>
              </a:rPr>
              <a:t>molecules enable very specific </a:t>
            </a:r>
            <a:r>
              <a:rPr lang="en-AU" b="1" dirty="0">
                <a:solidFill>
                  <a:srgbClr val="FF0000"/>
                </a:solidFill>
              </a:rPr>
              <a:t> </a:t>
            </a:r>
            <a:r>
              <a:rPr lang="en-AU" b="1" dirty="0">
                <a:solidFill>
                  <a:srgbClr val="FF0000"/>
                </a:solidFill>
              </a:rPr>
              <a:t>a</a:t>
            </a:r>
            <a:r>
              <a:rPr lang="en-AU" b="1" dirty="0" smtClean="0">
                <a:solidFill>
                  <a:srgbClr val="FF0000"/>
                </a:solidFill>
              </a:rPr>
              <a:t>ttachment of fluorescent labels </a:t>
            </a:r>
            <a:r>
              <a:rPr lang="en-AU" b="1" dirty="0" smtClean="0">
                <a:solidFill>
                  <a:srgbClr val="FF0000"/>
                </a:solidFill>
              </a:rPr>
              <a:t>to </a:t>
            </a:r>
            <a:r>
              <a:rPr lang="en-AU" b="1" dirty="0" smtClean="0">
                <a:solidFill>
                  <a:srgbClr val="FF0000"/>
                </a:solidFill>
              </a:rPr>
              <a:t>their</a:t>
            </a:r>
            <a:r>
              <a:rPr lang="en-AU" b="1" dirty="0" smtClean="0">
                <a:solidFill>
                  <a:srgbClr val="FF0000"/>
                </a:solidFill>
              </a:rPr>
              <a:t> </a:t>
            </a:r>
            <a:r>
              <a:rPr lang="en-AU" b="1" dirty="0" smtClean="0">
                <a:solidFill>
                  <a:srgbClr val="FF0000"/>
                </a:solidFill>
              </a:rPr>
              <a:t>target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8237" y="1200102"/>
            <a:ext cx="4630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Motivation: visualise molecular events</a:t>
            </a:r>
            <a:endParaRPr lang="en-AU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089" y="1200102"/>
            <a:ext cx="8175452" cy="5347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41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0931"/>
            <a:ext cx="4682647" cy="5875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4063122"/>
              </p:ext>
            </p:extLst>
          </p:nvPr>
        </p:nvGraphicFramePr>
        <p:xfrm>
          <a:off x="2" y="0"/>
          <a:ext cx="12168277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79" name="Image" r:id="rId6" imgW="5760720" imgH="3511080" progId="Photoshop.Image.18">
                  <p:embed/>
                </p:oleObj>
              </mc:Choice>
              <mc:Fallback>
                <p:oleObj name="Image" r:id="rId6" imgW="5760720" imgH="3511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" y="0"/>
                        <a:ext cx="12168277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4551" y="511543"/>
            <a:ext cx="4682647" cy="587502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1" t="10482"/>
          <a:stretch/>
        </p:blipFill>
        <p:spPr bwMode="auto">
          <a:xfrm>
            <a:off x="118997" y="1182912"/>
            <a:ext cx="7452162" cy="4729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88096" y="527064"/>
            <a:ext cx="8503904" cy="592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47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8352612"/>
              </p:ext>
            </p:extLst>
          </p:nvPr>
        </p:nvGraphicFramePr>
        <p:xfrm>
          <a:off x="-1" y="0"/>
          <a:ext cx="12191999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01" name="Image" r:id="rId5" imgW="5760720" imgH="3511080" progId="Photoshop.Image.18">
                  <p:embed/>
                </p:oleObj>
              </mc:Choice>
              <mc:Fallback>
                <p:oleObj name="Image" r:id="rId5" imgW="5760720" imgH="3511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1" y="0"/>
                        <a:ext cx="12191999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011" y="1372048"/>
            <a:ext cx="7194991" cy="50269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3978" y="586873"/>
            <a:ext cx="5109990" cy="6411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662" y="586872"/>
            <a:ext cx="9820338" cy="6002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41" y="1321495"/>
            <a:ext cx="3591130" cy="410451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30022" y="5537965"/>
            <a:ext cx="25299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/>
              <a:t>Lindsay Parker, Macquarie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263090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67808" y="1556792"/>
            <a:ext cx="20162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chemeClr val="bg1"/>
                </a:solidFill>
              </a:rPr>
              <a:t>Quantum </a:t>
            </a:r>
          </a:p>
          <a:p>
            <a:r>
              <a:rPr lang="en-AU" sz="3200" b="1" dirty="0">
                <a:solidFill>
                  <a:schemeClr val="bg1"/>
                </a:solidFill>
              </a:rPr>
              <a:t>dots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8288" y="2492896"/>
            <a:ext cx="197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F</a:t>
            </a:r>
          </a:p>
        </p:txBody>
      </p:sp>
      <p:graphicFrame>
        <p:nvGraphicFramePr>
          <p:cNvPr id="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4998886"/>
              </p:ext>
            </p:extLst>
          </p:nvPr>
        </p:nvGraphicFramePr>
        <p:xfrm>
          <a:off x="-1" y="0"/>
          <a:ext cx="121932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5" name="Image" r:id="rId3" imgW="23999760" imgH="14628240" progId="Photoshop.Image.18">
                  <p:embed/>
                </p:oleObj>
              </mc:Choice>
              <mc:Fallback>
                <p:oleObj name="Image" r:id="rId3" imgW="23999760" imgH="1462824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0"/>
                        <a:ext cx="121932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16" descr="3d_lnd_b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9696" y="1556792"/>
            <a:ext cx="2810648" cy="2810648"/>
          </a:xfrm>
          <a:prstGeom prst="rect">
            <a:avLst/>
          </a:prstGeom>
        </p:spPr>
      </p:pic>
      <p:pic>
        <p:nvPicPr>
          <p:cNvPr id="18" name="Picture 17" descr="3d_lnd_bs_bn_nanogold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98088" y="3732714"/>
            <a:ext cx="2447560" cy="2447560"/>
          </a:xfrm>
          <a:prstGeom prst="rect">
            <a:avLst/>
          </a:prstGeom>
        </p:spPr>
      </p:pic>
      <p:pic>
        <p:nvPicPr>
          <p:cNvPr id="19" name="Picture 18" descr="3d_lnd_bs_bn_egfp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672572" y="3963341"/>
            <a:ext cx="2735592" cy="2735592"/>
          </a:xfrm>
          <a:prstGeom prst="rect">
            <a:avLst/>
          </a:prstGeom>
        </p:spPr>
      </p:pic>
      <p:pic>
        <p:nvPicPr>
          <p:cNvPr id="20" name="Picture 19" descr="3d_lnd_bs_bn_antibody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225021" y="1485952"/>
            <a:ext cx="2952328" cy="2952328"/>
          </a:xfrm>
          <a:prstGeom prst="rect">
            <a:avLst/>
          </a:prstGeom>
        </p:spPr>
      </p:pic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1842356" y="458088"/>
            <a:ext cx="8939336" cy="1143000"/>
          </a:xfrm>
        </p:spPr>
        <p:txBody>
          <a:bodyPr anchor="ctr">
            <a:noAutofit/>
          </a:bodyPr>
          <a:lstStyle/>
          <a:p>
            <a:pPr algn="ctr"/>
            <a:r>
              <a:rPr lang="en-AU" sz="3200" dirty="0" err="1">
                <a:latin typeface="+mn-lt"/>
              </a:rPr>
              <a:t>Nanoprobes</a:t>
            </a:r>
            <a:r>
              <a:rPr lang="en-AU" sz="3200" dirty="0">
                <a:latin typeface="+mn-lt"/>
              </a:rPr>
              <a:t> </a:t>
            </a:r>
            <a:r>
              <a:rPr lang="en-AU" sz="3200" dirty="0" smtClean="0">
                <a:latin typeface="+mn-lt"/>
              </a:rPr>
              <a:t>can be</a:t>
            </a:r>
            <a:r>
              <a:rPr lang="en-AU" sz="3200" dirty="0" smtClean="0">
                <a:latin typeface="+mn-lt"/>
              </a:rPr>
              <a:t> </a:t>
            </a:r>
            <a:r>
              <a:rPr lang="en-AU" sz="3200" dirty="0">
                <a:latin typeface="+mn-lt"/>
              </a:rPr>
              <a:t>targeted to molecules of interest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0272" y="1800398"/>
            <a:ext cx="21957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Biotin-streptavidin </a:t>
            </a:r>
            <a:r>
              <a:rPr lang="en-AU" sz="2800" dirty="0" smtClean="0"/>
              <a:t>pairs</a:t>
            </a:r>
            <a:endParaRPr lang="en-AU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6625281" y="1788354"/>
            <a:ext cx="1800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Antibody-antigen </a:t>
            </a:r>
          </a:p>
          <a:p>
            <a:r>
              <a:rPr lang="en-AU" sz="2800" dirty="0" smtClean="0"/>
              <a:t>pairs</a:t>
            </a:r>
            <a:endParaRPr lang="en-AU" sz="2800" dirty="0"/>
          </a:p>
          <a:p>
            <a:endParaRPr lang="en-AU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4199632" y="4673692"/>
            <a:ext cx="44729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Various nanoparticle-molecule </a:t>
            </a:r>
            <a:r>
              <a:rPr lang="en-AU" sz="2400" dirty="0" smtClean="0"/>
              <a:t>conjugates (e.g. with specific peptides, nucleic acids </a:t>
            </a:r>
            <a:r>
              <a:rPr lang="en-AU" sz="2400" dirty="0" err="1" smtClean="0"/>
              <a:t>etc</a:t>
            </a:r>
            <a:r>
              <a:rPr lang="en-AU" sz="2400" dirty="0" smtClean="0"/>
              <a:t>)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365173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593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660800" y="960116"/>
            <a:ext cx="343504" cy="25498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extBox 11"/>
          <p:cNvSpPr txBox="1"/>
          <p:nvPr/>
        </p:nvSpPr>
        <p:spPr>
          <a:xfrm>
            <a:off x="173388" y="4550959"/>
            <a:ext cx="28362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Algae and microorganisms in puddle water. Image: Russell </a:t>
            </a:r>
            <a:r>
              <a:rPr lang="en-US" dirty="0" err="1" smtClean="0">
                <a:solidFill>
                  <a:schemeClr val="bg1"/>
                </a:solidFill>
              </a:rPr>
              <a:t>Connally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6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8621061"/>
              </p:ext>
            </p:extLst>
          </p:nvPr>
        </p:nvGraphicFramePr>
        <p:xfrm>
          <a:off x="0" y="0"/>
          <a:ext cx="12191999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0" name="Image" r:id="rId4" imgW="5760720" imgH="3511080" progId="Photoshop.Image.18">
                  <p:embed/>
                </p:oleObj>
              </mc:Choice>
              <mc:Fallback>
                <p:oleObj name="Image" r:id="rId4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1999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8715"/>
            <a:ext cx="4462962" cy="55993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297" y="568195"/>
            <a:ext cx="4518953" cy="56696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698" y="1215096"/>
            <a:ext cx="9751758" cy="55908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210" y="556375"/>
            <a:ext cx="8228689" cy="5663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6850" y="2141220"/>
            <a:ext cx="1356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SNP: </a:t>
            </a:r>
          </a:p>
          <a:p>
            <a:r>
              <a:rPr lang="en-AU" dirty="0" smtClean="0"/>
              <a:t>Silica</a:t>
            </a:r>
          </a:p>
          <a:p>
            <a:r>
              <a:rPr lang="en-AU" dirty="0" err="1"/>
              <a:t>n</a:t>
            </a:r>
            <a:r>
              <a:rPr lang="en-AU" dirty="0" err="1" smtClean="0"/>
              <a:t>ano</a:t>
            </a:r>
            <a:endParaRPr lang="en-AU" dirty="0" smtClean="0"/>
          </a:p>
          <a:p>
            <a:r>
              <a:rPr lang="en-AU" dirty="0" smtClean="0"/>
              <a:t>particle</a:t>
            </a:r>
            <a:endParaRPr lang="en-AU" dirty="0"/>
          </a:p>
        </p:txBody>
      </p:sp>
      <p:sp>
        <p:nvSpPr>
          <p:cNvPr id="19" name="TextBox 18"/>
          <p:cNvSpPr txBox="1"/>
          <p:nvPr/>
        </p:nvSpPr>
        <p:spPr>
          <a:xfrm>
            <a:off x="0" y="4625819"/>
            <a:ext cx="1356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Biotin</a:t>
            </a:r>
          </a:p>
          <a:p>
            <a:r>
              <a:rPr lang="en-AU" dirty="0" smtClean="0"/>
              <a:t>= molecule</a:t>
            </a:r>
          </a:p>
          <a:p>
            <a:r>
              <a:rPr lang="en-AU" dirty="0"/>
              <a:t>n</a:t>
            </a:r>
            <a:r>
              <a:rPr lang="en-AU" dirty="0" smtClean="0"/>
              <a:t>ot </a:t>
            </a:r>
            <a:r>
              <a:rPr lang="en-AU" dirty="0" err="1" smtClean="0"/>
              <a:t>nano</a:t>
            </a:r>
            <a:r>
              <a:rPr lang="en-AU" dirty="0" smtClean="0"/>
              <a:t>-</a:t>
            </a:r>
          </a:p>
          <a:p>
            <a:r>
              <a:rPr lang="en-AU" dirty="0" smtClean="0"/>
              <a:t>particle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481773" y="1375433"/>
            <a:ext cx="1356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NR: </a:t>
            </a:r>
          </a:p>
          <a:p>
            <a:r>
              <a:rPr lang="en-AU" dirty="0" err="1"/>
              <a:t>n</a:t>
            </a:r>
            <a:r>
              <a:rPr lang="en-AU" dirty="0" err="1" smtClean="0"/>
              <a:t>anoruby</a:t>
            </a:r>
            <a:endParaRPr lang="en-AU" dirty="0" smtClean="0"/>
          </a:p>
          <a:p>
            <a:endParaRPr lang="en-AU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10543115" y="4100186"/>
            <a:ext cx="13563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 smtClean="0"/>
              <a:t>Qdot</a:t>
            </a:r>
            <a:r>
              <a:rPr lang="en-AU" dirty="0" smtClean="0"/>
              <a:t>=</a:t>
            </a:r>
          </a:p>
          <a:p>
            <a:r>
              <a:rPr lang="en-AU" dirty="0" smtClean="0"/>
              <a:t>Quantum Dot</a:t>
            </a:r>
          </a:p>
          <a:p>
            <a:r>
              <a:rPr lang="en-AU" dirty="0" smtClean="0"/>
              <a:t>(inorganic </a:t>
            </a:r>
          </a:p>
          <a:p>
            <a:r>
              <a:rPr lang="en-AU" dirty="0" smtClean="0"/>
              <a:t>nanoparticle</a:t>
            </a:r>
          </a:p>
          <a:p>
            <a:r>
              <a:rPr lang="en-AU" dirty="0" smtClean="0"/>
              <a:t> </a:t>
            </a:r>
            <a:r>
              <a:rPr lang="en-AU" dirty="0" err="1" smtClean="0"/>
              <a:t>ZnSe</a:t>
            </a:r>
            <a:r>
              <a:rPr lang="en-AU" dirty="0" smtClean="0"/>
              <a:t>, </a:t>
            </a:r>
            <a:r>
              <a:rPr lang="en-AU" dirty="0" err="1" smtClean="0"/>
              <a:t>CdSe</a:t>
            </a:r>
            <a:r>
              <a:rPr lang="en-AU" dirty="0" smtClean="0"/>
              <a:t> </a:t>
            </a:r>
            <a:r>
              <a:rPr lang="en-AU" dirty="0" err="1" smtClean="0"/>
              <a:t>etc</a:t>
            </a:r>
            <a:r>
              <a:rPr lang="en-AU" dirty="0" smtClean="0"/>
              <a:t> 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5665" y="5812291"/>
            <a:ext cx="13106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/>
              <a:t>In each quadrant: Top : fixed cells, bottom: live cells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0805949" y="2197918"/>
            <a:ext cx="16606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/>
              <a:t>ACS Appl. Mater Interfaces, 2017, </a:t>
            </a:r>
            <a:r>
              <a:rPr lang="en-AU" i="1" dirty="0" smtClean="0"/>
              <a:t>9(45) 39197-39208</a:t>
            </a:r>
            <a:r>
              <a:rPr lang="en-A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945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660800" y="960116"/>
            <a:ext cx="343504" cy="25498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0065702"/>
              </p:ext>
            </p:extLst>
          </p:nvPr>
        </p:nvGraphicFramePr>
        <p:xfrm>
          <a:off x="-2" y="0"/>
          <a:ext cx="12193200" cy="67787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72" name="Image" r:id="rId4" imgW="5760720" imgH="3511080" progId="Photoshop.Image.18">
                  <p:embed/>
                </p:oleObj>
              </mc:Choice>
              <mc:Fallback>
                <p:oleObj name="Image" r:id="rId4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2" y="0"/>
                        <a:ext cx="12193200" cy="67787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73388" y="4550959"/>
            <a:ext cx="28362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Algae and microorganisms in water from a pond. Image: Russell </a:t>
            </a:r>
            <a:r>
              <a:rPr lang="en-US" dirty="0" err="1" smtClean="0">
                <a:solidFill>
                  <a:schemeClr val="bg1"/>
                </a:solidFill>
              </a:rPr>
              <a:t>Connally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7929"/>
            <a:ext cx="4338810" cy="61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186" y="557929"/>
            <a:ext cx="8289705" cy="58379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297" y="578273"/>
            <a:ext cx="4518953" cy="56696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1725"/>
            <a:ext cx="6244118" cy="46830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171" y="1141725"/>
            <a:ext cx="8062252" cy="567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17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65983"/>
          </a:xfrm>
          <a:prstGeom prst="rect">
            <a:avLst/>
          </a:prstGeom>
        </p:spPr>
      </p:pic>
      <p:graphicFrame>
        <p:nvGraphicFramePr>
          <p:cNvPr id="10" name="Objec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9927565"/>
              </p:ext>
            </p:extLst>
          </p:nvPr>
        </p:nvGraphicFramePr>
        <p:xfrm>
          <a:off x="0" y="0"/>
          <a:ext cx="121932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5" name="Image" r:id="rId4" imgW="5760720" imgH="3511080" progId="Photoshop.Image.18">
                  <p:embed/>
                </p:oleObj>
              </mc:Choice>
              <mc:Fallback>
                <p:oleObj name="Image" r:id="rId4" imgW="5760720" imgH="3511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32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3456" y="1153045"/>
            <a:ext cx="8670739" cy="567608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918" y="580724"/>
            <a:ext cx="8113449" cy="56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2692" y="577093"/>
            <a:ext cx="4533584" cy="56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469" y="577093"/>
            <a:ext cx="4533584" cy="568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" y="5442499"/>
            <a:ext cx="2836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D141E"/>
                </a:solidFill>
              </a:rPr>
              <a:t>Data: Russell </a:t>
            </a:r>
            <a:r>
              <a:rPr lang="en-US" dirty="0" err="1" smtClean="0">
                <a:solidFill>
                  <a:srgbClr val="0D141E"/>
                </a:solidFill>
              </a:rPr>
              <a:t>Connally</a:t>
            </a:r>
            <a:endParaRPr lang="en-US" dirty="0">
              <a:solidFill>
                <a:srgbClr val="0D141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080" y="1249680"/>
            <a:ext cx="227076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AU" dirty="0" smtClean="0"/>
              <a:t>Label targets</a:t>
            </a:r>
          </a:p>
          <a:p>
            <a:r>
              <a:rPr lang="en-AU" dirty="0" smtClean="0"/>
              <a:t>with long-lived label (</a:t>
            </a:r>
            <a:r>
              <a:rPr lang="en-AU" dirty="0" err="1" smtClean="0"/>
              <a:t>here:Eu</a:t>
            </a:r>
            <a:r>
              <a:rPr lang="en-AU" dirty="0" smtClean="0"/>
              <a:t>)</a:t>
            </a:r>
          </a:p>
          <a:p>
            <a:endParaRPr lang="en-AU" sz="800" dirty="0" smtClean="0"/>
          </a:p>
          <a:p>
            <a:r>
              <a:rPr lang="en-AU" dirty="0" smtClean="0"/>
              <a:t>2. Excite sample</a:t>
            </a:r>
          </a:p>
          <a:p>
            <a:r>
              <a:rPr lang="en-AU" dirty="0"/>
              <a:t>w</a:t>
            </a:r>
            <a:r>
              <a:rPr lang="en-AU" dirty="0" smtClean="0"/>
              <a:t>ith  a light pulse</a:t>
            </a:r>
          </a:p>
          <a:p>
            <a:endParaRPr lang="en-AU" sz="800" dirty="0" smtClean="0"/>
          </a:p>
          <a:p>
            <a:r>
              <a:rPr lang="en-AU" dirty="0" smtClean="0"/>
              <a:t>3. Wait until short-lived </a:t>
            </a:r>
            <a:r>
              <a:rPr lang="en-AU" dirty="0" err="1" smtClean="0"/>
              <a:t>autofluorecence</a:t>
            </a:r>
            <a:r>
              <a:rPr lang="en-AU" dirty="0" smtClean="0"/>
              <a:t> decays</a:t>
            </a:r>
          </a:p>
          <a:p>
            <a:endParaRPr lang="en-AU" sz="800" dirty="0" smtClean="0"/>
          </a:p>
          <a:p>
            <a:r>
              <a:rPr lang="en-AU" dirty="0" smtClean="0"/>
              <a:t>4. Collect signal from the label</a:t>
            </a:r>
          </a:p>
          <a:p>
            <a:endParaRPr lang="en-AU" sz="800" dirty="0" smtClean="0"/>
          </a:p>
          <a:p>
            <a:r>
              <a:rPr lang="en-AU" dirty="0" smtClean="0"/>
              <a:t>5. Keep repeating steps 2-4</a:t>
            </a:r>
          </a:p>
          <a:p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4239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54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660800" y="960116"/>
            <a:ext cx="343504" cy="25498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1916015"/>
              </p:ext>
            </p:extLst>
          </p:nvPr>
        </p:nvGraphicFramePr>
        <p:xfrm>
          <a:off x="0" y="0"/>
          <a:ext cx="12196623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7" name="Image" r:id="rId4" imgW="5760720" imgH="3511080" progId="Photoshop.Image.18">
                  <p:embed/>
                </p:oleObj>
              </mc:Choice>
              <mc:Fallback>
                <p:oleObj name="Image" r:id="rId4" imgW="5760720" imgH="3511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6623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image16.t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730" y="1066800"/>
            <a:ext cx="9472730" cy="578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701"/>
            <a:ext cx="4533584" cy="56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987" y="592701"/>
            <a:ext cx="4533584" cy="568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03" y="585218"/>
            <a:ext cx="8264008" cy="5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6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0016576"/>
              </p:ext>
            </p:extLst>
          </p:nvPr>
        </p:nvGraphicFramePr>
        <p:xfrm>
          <a:off x="0" y="1"/>
          <a:ext cx="121932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0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"/>
                        <a:ext cx="121932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81" y="1178239"/>
            <a:ext cx="6557141" cy="48325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122" y="1424501"/>
            <a:ext cx="4924973" cy="39873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01122" y="6010801"/>
            <a:ext cx="51908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 smtClean="0"/>
              <a:t>Sreenivasan</a:t>
            </a:r>
            <a:r>
              <a:rPr lang="en-AU" dirty="0" smtClean="0"/>
              <a:t> et al. ACS Appl. Mater Interfaces, 2017, 9(45</a:t>
            </a:r>
            <a:r>
              <a:rPr lang="en-AU" dirty="0"/>
              <a:t>):39197-39208. </a:t>
            </a:r>
            <a:r>
              <a:rPr lang="en-AU" dirty="0" err="1" smtClean="0"/>
              <a:t>doi</a:t>
            </a:r>
            <a:r>
              <a:rPr lang="en-AU" dirty="0" smtClean="0"/>
              <a:t>: 10.1021/acsami.7b12665.</a:t>
            </a:r>
            <a:endParaRPr lang="en-AU" dirty="0"/>
          </a:p>
          <a:p>
            <a:endParaRPr lang="en-AU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991" y="560824"/>
            <a:ext cx="4734443" cy="59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249" y="559866"/>
            <a:ext cx="8866244" cy="56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988" y="546329"/>
            <a:ext cx="4820522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28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660800" y="960116"/>
            <a:ext cx="343504" cy="25498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aphicFrame>
        <p:nvGraphicFramePr>
          <p:cNvPr id="11" name="Objec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4096065"/>
              </p:ext>
            </p:extLst>
          </p:nvPr>
        </p:nvGraphicFramePr>
        <p:xfrm>
          <a:off x="0" y="1"/>
          <a:ext cx="121932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3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"/>
                        <a:ext cx="121932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428" y="559664"/>
            <a:ext cx="4648358" cy="583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561" y="548635"/>
            <a:ext cx="4648358" cy="583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116" y="574064"/>
            <a:ext cx="8431624" cy="56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893" y="1401860"/>
            <a:ext cx="9152070" cy="543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4966" y="1515979"/>
            <a:ext cx="812036" cy="12065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794224" y="2783865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/>
              <a:t>Lindsay Parker, Macquarie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180037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288367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86" name="Image" r:id="rId3" imgW="23999760" imgH="14628240" progId="Photoshop.Image.18">
                  <p:embed/>
                </p:oleObj>
              </mc:Choice>
              <mc:Fallback>
                <p:oleObj name="Image" r:id="rId3" imgW="23999760" imgH="1462824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2669" y="518806"/>
            <a:ext cx="4648358" cy="583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314" y="518806"/>
            <a:ext cx="4648358" cy="583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677" y="518806"/>
            <a:ext cx="8338717" cy="568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749" y="1329060"/>
            <a:ext cx="7854575" cy="49071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554" y="1411808"/>
            <a:ext cx="812036" cy="120658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585880" y="269859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/>
              <a:t>Lindsay Parker, Macquarie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267496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660800" y="960116"/>
            <a:ext cx="343504" cy="25498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0317059"/>
              </p:ext>
            </p:extLst>
          </p:nvPr>
        </p:nvGraphicFramePr>
        <p:xfrm>
          <a:off x="0" y="0"/>
          <a:ext cx="12192000" cy="685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1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18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918"/>
            <a:ext cx="4533584" cy="568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643" y="538518"/>
            <a:ext cx="4648358" cy="5832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667" y="552918"/>
            <a:ext cx="8409318" cy="568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027" y="977875"/>
            <a:ext cx="7984916" cy="58945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8179" y="3386630"/>
            <a:ext cx="20602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err="1" smtClean="0"/>
              <a:t>Yb</a:t>
            </a:r>
            <a:endParaRPr lang="en-AU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055570" y="2054119"/>
            <a:ext cx="20602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err="1" smtClean="0"/>
              <a:t>Er</a:t>
            </a:r>
            <a:r>
              <a:rPr lang="en-AU" sz="2000" b="1" dirty="0" smtClean="0"/>
              <a:t> or Tm</a:t>
            </a:r>
            <a:endParaRPr lang="en-AU" sz="2000" b="1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977102" y="3621532"/>
            <a:ext cx="1406070" cy="70241"/>
          </a:xfrm>
          <a:prstGeom prst="straightConnector1">
            <a:avLst/>
          </a:prstGeom>
          <a:ln w="85725">
            <a:solidFill>
              <a:srgbClr val="F396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194718" y="2237424"/>
            <a:ext cx="1406070" cy="70241"/>
          </a:xfrm>
          <a:prstGeom prst="straightConnector1">
            <a:avLst/>
          </a:prstGeom>
          <a:ln w="85725">
            <a:solidFill>
              <a:srgbClr val="F396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796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660800" y="960116"/>
            <a:ext cx="343504" cy="25498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aphicFrame>
        <p:nvGraphicFramePr>
          <p:cNvPr id="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1634062"/>
              </p:ext>
            </p:extLst>
          </p:nvPr>
        </p:nvGraphicFramePr>
        <p:xfrm>
          <a:off x="0" y="-2"/>
          <a:ext cx="12193200" cy="6877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3" name="Image" r:id="rId4" imgW="23999760" imgH="14628240" progId="Photoshop.Image.18">
                  <p:embed/>
                </p:oleObj>
              </mc:Choice>
              <mc:Fallback>
                <p:oleObj name="Image" r:id="rId4" imgW="23999760" imgH="1462824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-2"/>
                        <a:ext cx="12193200" cy="68773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3467" y="578665"/>
            <a:ext cx="4648358" cy="583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546" y="580776"/>
            <a:ext cx="4648358" cy="583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851" y="573576"/>
            <a:ext cx="8688185" cy="5976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25822" y="1147078"/>
            <a:ext cx="3786112" cy="3418796"/>
            <a:chOff x="-3409740" y="1090191"/>
            <a:chExt cx="3229907" cy="2986560"/>
          </a:xfrm>
        </p:grpSpPr>
        <p:pic>
          <p:nvPicPr>
            <p:cNvPr id="7" name="Picture 7" descr="C:\Users\X\Documents\abstracts and proceedings, presentations, papers\thesis\chapter5\fig 3 ch 5.tif"/>
            <p:cNvPicPr>
              <a:picLocks noChangeAspect="1" noChangeArrowheads="1"/>
            </p:cNvPicPr>
            <p:nvPr/>
          </p:nvPicPr>
          <p:blipFill>
            <a:blip r:embed="rId8" cstate="print"/>
            <a:srcRect l="53021" t="62717"/>
            <a:stretch>
              <a:fillRect/>
            </a:stretch>
          </p:blipFill>
          <p:spPr bwMode="auto">
            <a:xfrm>
              <a:off x="-3409740" y="1556792"/>
              <a:ext cx="3229907" cy="2519959"/>
            </a:xfrm>
            <a:prstGeom prst="rect">
              <a:avLst/>
            </a:prstGeom>
            <a:noFill/>
          </p:spPr>
        </p:pic>
        <p:pic>
          <p:nvPicPr>
            <p:cNvPr id="8" name="Picture 4" descr="C:\Users\X\Documents\abstracts and proceedings, presentations, papers\thesis\chapter8\ucnp silica coated crop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-2724559" y="1700807"/>
              <a:ext cx="1740067" cy="1356481"/>
            </a:xfrm>
            <a:prstGeom prst="rect">
              <a:avLst/>
            </a:prstGeom>
            <a:noFill/>
          </p:spPr>
        </p:pic>
        <p:sp>
          <p:nvSpPr>
            <p:cNvPr id="9" name="TextBox 8"/>
            <p:cNvSpPr txBox="1"/>
            <p:nvPr/>
          </p:nvSpPr>
          <p:spPr>
            <a:xfrm>
              <a:off x="-2587343" y="1090191"/>
              <a:ext cx="1968400" cy="5041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050" b="1" dirty="0"/>
                <a:t>NaYF</a:t>
              </a:r>
              <a:r>
                <a:rPr lang="en-AU" sz="1050" b="1" baseline="-25000" dirty="0"/>
                <a:t>4</a:t>
              </a:r>
              <a:r>
                <a:rPr lang="en-AU" sz="1050" b="1" dirty="0"/>
                <a:t>,Yb,Tm</a:t>
              </a:r>
            </a:p>
            <a:p>
              <a:r>
                <a:rPr lang="en-AU" sz="1050" b="1" dirty="0"/>
                <a:t>Size ~30 nm</a:t>
              </a:r>
            </a:p>
            <a:p>
              <a:r>
                <a:rPr lang="en-AU" sz="1050" b="1" dirty="0"/>
                <a:t>Silica coated</a:t>
              </a:r>
            </a:p>
          </p:txBody>
        </p:sp>
        <p:sp>
          <p:nvSpPr>
            <p:cNvPr id="11" name="Down Arrow 10"/>
            <p:cNvSpPr/>
            <p:nvPr/>
          </p:nvSpPr>
          <p:spPr>
            <a:xfrm rot="1800000">
              <a:off x="-753035" y="1425966"/>
              <a:ext cx="227247" cy="651182"/>
            </a:xfrm>
            <a:prstGeom prst="downArrow">
              <a:avLst/>
            </a:prstGeom>
            <a:solidFill>
              <a:srgbClr val="6F2927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35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-1574044" y="1393031"/>
              <a:ext cx="1165276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050" dirty="0"/>
                <a:t>λ</a:t>
              </a:r>
              <a:r>
                <a:rPr lang="en-US" sz="1050" baseline="-25000" dirty="0"/>
                <a:t>ex</a:t>
              </a:r>
              <a:r>
                <a:rPr lang="en-US" sz="1050" dirty="0"/>
                <a:t> = </a:t>
              </a:r>
              <a:r>
                <a:rPr lang="en-AU" sz="1050" dirty="0"/>
                <a:t>980 nm</a:t>
              </a: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066" y="1426810"/>
            <a:ext cx="4871588" cy="4808931"/>
          </a:xfrm>
          <a:prstGeom prst="rect">
            <a:avLst/>
          </a:prstGeom>
        </p:spPr>
      </p:pic>
      <p:pic>
        <p:nvPicPr>
          <p:cNvPr id="13" name="Picture 6" descr="C:\Users\X\Documents\abstracts and proceedings, presentations, papers\thesis\chapter7\Fig. 7.3.tif"/>
          <p:cNvPicPr>
            <a:picLocks noChangeAspect="1" noChangeArrowheads="1"/>
          </p:cNvPicPr>
          <p:nvPr/>
        </p:nvPicPr>
        <p:blipFill>
          <a:blip r:embed="rId11" cstate="print"/>
          <a:srcRect l="4972" t="49512" r="61883" b="976"/>
          <a:stretch>
            <a:fillRect/>
          </a:stretch>
        </p:blipFill>
        <p:spPr bwMode="auto">
          <a:xfrm>
            <a:off x="3911934" y="1426809"/>
            <a:ext cx="3102536" cy="4808931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325214" y="4579271"/>
            <a:ext cx="35867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UCNPs + antibody against Her2neu receptor over-expressed on SK-BR-3 cells show higher labelling vs control CHO-K1 cells </a:t>
            </a:r>
            <a:r>
              <a:rPr lang="en-AU" i="1" dirty="0"/>
              <a:t>(</a:t>
            </a:r>
            <a:r>
              <a:rPr lang="en-AU" i="1" dirty="0" err="1"/>
              <a:t>Grebenik</a:t>
            </a:r>
            <a:r>
              <a:rPr lang="en-AU" i="1" dirty="0"/>
              <a:t> , </a:t>
            </a:r>
            <a:r>
              <a:rPr lang="en-AU" i="1" dirty="0" err="1"/>
              <a:t>Nadort</a:t>
            </a:r>
            <a:r>
              <a:rPr lang="en-AU" i="1" dirty="0"/>
              <a:t> et al. JBO 2013)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928664" y="6262788"/>
            <a:ext cx="54369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UCNPs </a:t>
            </a:r>
            <a:r>
              <a:rPr lang="en-AU" dirty="0" smtClean="0"/>
              <a:t>labelling of mRNA – Lindsay Parker, unpublished</a:t>
            </a:r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val="16718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7971532"/>
              </p:ext>
            </p:extLst>
          </p:nvPr>
        </p:nvGraphicFramePr>
        <p:xfrm>
          <a:off x="0" y="1"/>
          <a:ext cx="12191999" cy="685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8" name="Image" r:id="rId3" imgW="23999760" imgH="14628240" progId="Photoshop.Image.18">
                  <p:embed/>
                </p:oleObj>
              </mc:Choice>
              <mc:Fallback>
                <p:oleObj name="Image" r:id="rId3" imgW="23999760" imgH="1462824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"/>
                        <a:ext cx="12191999" cy="6857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442" y="834382"/>
            <a:ext cx="11138805" cy="489440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660163" y="5722852"/>
            <a:ext cx="74684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1400" dirty="0" smtClean="0"/>
              <a:t>  </a:t>
            </a:r>
            <a:r>
              <a:rPr lang="en-AU" sz="1400" dirty="0"/>
              <a:t>L</a:t>
            </a:r>
            <a:r>
              <a:rPr lang="en-AU" sz="1400" dirty="0" smtClean="0"/>
              <a:t>ive mouse, post 1-hour intravenous injection of PA -UNCPs (</a:t>
            </a:r>
            <a:r>
              <a:rPr lang="en-AU" sz="1400" dirty="0" err="1" smtClean="0"/>
              <a:t>polyacrolein</a:t>
            </a:r>
            <a:r>
              <a:rPr lang="en-AU" sz="1400" dirty="0" smtClean="0"/>
              <a:t> microbeads  with UNCPs inside). Beads accumulate in cancer regions due to enhanced permeability and retention effect (EPR).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709302" y="4756007"/>
            <a:ext cx="251170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/>
              <a:t>Anna </a:t>
            </a:r>
            <a:r>
              <a:rPr lang="en-AU" sz="1400" dirty="0" err="1"/>
              <a:t>Guller</a:t>
            </a:r>
            <a:r>
              <a:rPr lang="en-AU" sz="1400" dirty="0"/>
              <a:t>, </a:t>
            </a:r>
            <a:endParaRPr lang="en-AU" sz="1400" dirty="0" smtClean="0"/>
          </a:p>
          <a:p>
            <a:r>
              <a:rPr lang="en-AU" sz="1400" dirty="0" smtClean="0"/>
              <a:t>Andrei </a:t>
            </a:r>
            <a:r>
              <a:rPr lang="en-AU" sz="1400" dirty="0" err="1"/>
              <a:t>Zvyagin</a:t>
            </a:r>
            <a:r>
              <a:rPr lang="en-AU" sz="1400" dirty="0"/>
              <a:t>, </a:t>
            </a:r>
            <a:endParaRPr lang="en-AU" sz="1400" dirty="0" smtClean="0"/>
          </a:p>
          <a:p>
            <a:r>
              <a:rPr lang="en-AU" sz="1400" dirty="0" smtClean="0"/>
              <a:t>Annemarie </a:t>
            </a:r>
            <a:r>
              <a:rPr lang="en-AU" sz="1400" dirty="0" err="1"/>
              <a:t>Nadort</a:t>
            </a:r>
            <a:r>
              <a:rPr lang="en-AU" sz="1400" dirty="0"/>
              <a:t>, </a:t>
            </a:r>
            <a:endParaRPr lang="en-AU" sz="1400" dirty="0" smtClean="0"/>
          </a:p>
          <a:p>
            <a:r>
              <a:rPr lang="en-AU" sz="1400" dirty="0" smtClean="0"/>
              <a:t>Ekaterina </a:t>
            </a:r>
            <a:r>
              <a:rPr lang="en-AU" sz="1400" dirty="0" err="1" smtClean="0"/>
              <a:t>Ivukina</a:t>
            </a:r>
            <a:endParaRPr lang="en-AU" sz="1400" dirty="0"/>
          </a:p>
          <a:p>
            <a:endParaRPr lang="en-AU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" y="1518898"/>
            <a:ext cx="691310" cy="9159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2418145"/>
            <a:ext cx="666194" cy="942242"/>
          </a:xfrm>
          <a:prstGeom prst="rect">
            <a:avLst/>
          </a:prstGeom>
        </p:spPr>
      </p:pic>
      <p:pic>
        <p:nvPicPr>
          <p:cNvPr id="12" name="Picture 12" descr="C:\Users\anadort\Documents\other\pasfotos\annieCNBP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48" y="3374567"/>
            <a:ext cx="701954" cy="1005365"/>
          </a:xfrm>
          <a:prstGeom prst="rect">
            <a:avLst/>
          </a:prstGeom>
          <a:noFill/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25"/>
          <a:stretch/>
        </p:blipFill>
        <p:spPr>
          <a:xfrm>
            <a:off x="47303" y="4366195"/>
            <a:ext cx="661999" cy="7968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1136"/>
            <a:ext cx="4648358" cy="583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029" y="561136"/>
            <a:ext cx="4648358" cy="583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186" y="552406"/>
            <a:ext cx="8214282" cy="5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47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2192000" cy="683633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660800" y="960116"/>
            <a:ext cx="343504" cy="25498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7157104"/>
              </p:ext>
            </p:extLst>
          </p:nvPr>
        </p:nvGraphicFramePr>
        <p:xfrm>
          <a:off x="-1" y="0"/>
          <a:ext cx="1223704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0" name="Image" r:id="rId4" imgW="5760720" imgH="3511080" progId="Photoshop.Image.18">
                  <p:embed/>
                </p:oleObj>
              </mc:Choice>
              <mc:Fallback>
                <p:oleObj name="Image" r:id="rId4" imgW="5760720" imgH="3511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1" y="0"/>
                        <a:ext cx="1223704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2124174"/>
            <a:ext cx="472938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/>
              <a:t>Upconversion</a:t>
            </a:r>
            <a:r>
              <a:rPr lang="en-AU" dirty="0"/>
              <a:t> luminescence with </a:t>
            </a:r>
            <a:r>
              <a:rPr lang="en-AU" dirty="0" err="1"/>
              <a:t>tunable</a:t>
            </a:r>
            <a:r>
              <a:rPr lang="en-AU" dirty="0"/>
              <a:t> lifetime in NaYF4:Yb,Er nanocrystals: role of nanocrystal size, J. </a:t>
            </a:r>
            <a:r>
              <a:rPr lang="en-AU" dirty="0" smtClean="0"/>
              <a:t>Zhao et al. </a:t>
            </a:r>
            <a:endParaRPr lang="en-AU" dirty="0"/>
          </a:p>
          <a:p>
            <a:r>
              <a:rPr lang="en-AU" dirty="0" smtClean="0"/>
              <a:t>Nanoscale</a:t>
            </a:r>
            <a:r>
              <a:rPr lang="en-AU" dirty="0"/>
              <a:t>, 5, 3, 944-952, (2013) </a:t>
            </a:r>
            <a:endParaRPr lang="en-AU" dirty="0" smtClean="0"/>
          </a:p>
          <a:p>
            <a:endParaRPr lang="en-AU" dirty="0"/>
          </a:p>
          <a:p>
            <a:endParaRPr lang="fr-FR" dirty="0" smtClean="0"/>
          </a:p>
          <a:p>
            <a:r>
              <a:rPr lang="en-AU" dirty="0"/>
              <a:t>Amplified stimulated emission in </a:t>
            </a:r>
            <a:r>
              <a:rPr lang="en-AU" dirty="0" err="1"/>
              <a:t>upconversion</a:t>
            </a:r>
            <a:r>
              <a:rPr lang="en-AU" dirty="0"/>
              <a:t> nanoparticles for super-resolution </a:t>
            </a:r>
            <a:r>
              <a:rPr lang="en-AU" dirty="0" err="1"/>
              <a:t>nanoscopy</a:t>
            </a:r>
            <a:r>
              <a:rPr lang="en-AU" dirty="0"/>
              <a:t>, Y. Liu et al. Nature 543, 229–233 (2017</a:t>
            </a:r>
            <a:r>
              <a:rPr lang="en-AU" dirty="0" smtClean="0"/>
              <a:t>)</a:t>
            </a:r>
          </a:p>
          <a:p>
            <a:endParaRPr lang="en-AU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35" y="585836"/>
            <a:ext cx="4533584" cy="568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846" y="586665"/>
            <a:ext cx="4533584" cy="568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154" y="559665"/>
            <a:ext cx="8112507" cy="622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961" y="1089938"/>
            <a:ext cx="7508039" cy="575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53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5658029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3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586" y="1132168"/>
            <a:ext cx="4200749" cy="26017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99" y="1071705"/>
            <a:ext cx="5592653" cy="48489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010" y="3898549"/>
            <a:ext cx="4461131" cy="28404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478" y="587667"/>
            <a:ext cx="4705745" cy="590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119" y="585545"/>
            <a:ext cx="4648358" cy="5832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572" y="576222"/>
            <a:ext cx="8114160" cy="60184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114569" y="5872820"/>
            <a:ext cx="4823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Multiplexing: distinguishable </a:t>
            </a:r>
            <a:r>
              <a:rPr lang="en-AU" b="1" dirty="0" err="1" smtClean="0">
                <a:solidFill>
                  <a:srgbClr val="FF0000"/>
                </a:solidFill>
              </a:rPr>
              <a:t>labeling</a:t>
            </a:r>
            <a:r>
              <a:rPr lang="en-AU" b="1" dirty="0" smtClean="0">
                <a:solidFill>
                  <a:srgbClr val="FF0000"/>
                </a:solidFill>
              </a:rPr>
              <a:t> for multiple types of molecules </a:t>
            </a:r>
            <a:endParaRPr lang="en-A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75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965698"/>
              </p:ext>
            </p:extLst>
          </p:nvPr>
        </p:nvGraphicFramePr>
        <p:xfrm>
          <a:off x="-1" y="0"/>
          <a:ext cx="121932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6" name="Image" r:id="rId4" imgW="23999760" imgH="14628240" progId="Photoshop.Image.18">
                  <p:embed/>
                </p:oleObj>
              </mc:Choice>
              <mc:Fallback>
                <p:oleObj name="Image" r:id="rId4" imgW="23999760" imgH="1462824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1" y="0"/>
                        <a:ext cx="121932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47" y="1386439"/>
            <a:ext cx="7434280" cy="37971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870" y="1320218"/>
            <a:ext cx="4657130" cy="40852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428" y="559664"/>
            <a:ext cx="4648358" cy="583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732" y="559664"/>
            <a:ext cx="4648358" cy="5832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115" y="557184"/>
            <a:ext cx="8117052" cy="612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984" y="5405420"/>
            <a:ext cx="1049075" cy="140056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162807" y="608633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err="1" smtClean="0"/>
              <a:t>Yiqing</a:t>
            </a:r>
            <a:r>
              <a:rPr lang="en-AU" sz="1400" dirty="0" smtClean="0"/>
              <a:t> Lu, Macquarie</a:t>
            </a:r>
            <a:endParaRPr lang="en-AU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1788289" y="5688613"/>
            <a:ext cx="5890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Lifetime variations are independent of spectral properties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414135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446239"/>
              </p:ext>
            </p:extLst>
          </p:nvPr>
        </p:nvGraphicFramePr>
        <p:xfrm>
          <a:off x="0" y="-1"/>
          <a:ext cx="12192000" cy="6858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0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1"/>
                        <a:ext cx="12192000" cy="68580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6221" y="580468"/>
            <a:ext cx="9144000" cy="627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09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0" y="1011382"/>
            <a:ext cx="3906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New paper by Lu</a:t>
            </a:r>
            <a:endParaRPr lang="en-AU" dirty="0"/>
          </a:p>
        </p:txBody>
      </p:sp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1156389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2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8" y="971074"/>
            <a:ext cx="4657501" cy="49158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240" y="1282563"/>
            <a:ext cx="7428921" cy="442481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94806" y="5886926"/>
            <a:ext cx="3578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 smtClean="0"/>
              <a:t>Nature Nanotechnology (2018) </a:t>
            </a:r>
          </a:p>
          <a:p>
            <a:r>
              <a:rPr lang="en-AU" i="1" dirty="0" err="1" smtClean="0"/>
              <a:t>doi</a:t>
            </a:r>
            <a:r>
              <a:rPr lang="en-AU" i="1" dirty="0" smtClean="0"/>
              <a:t>: 10.1038/s41565-018-0221-0</a:t>
            </a:r>
            <a:endParaRPr lang="en-AU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5006340" y="672828"/>
            <a:ext cx="6179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Time-multiplexed in vivo imaging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326872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5991278"/>
              </p:ext>
            </p:extLst>
          </p:nvPr>
        </p:nvGraphicFramePr>
        <p:xfrm>
          <a:off x="0" y="0"/>
          <a:ext cx="121932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5" name="Image" r:id="rId3" imgW="23999760" imgH="14628240" progId="Photoshop.Image.18">
                  <p:embed/>
                </p:oleObj>
              </mc:Choice>
              <mc:Fallback>
                <p:oleObj name="Image" r:id="rId3" imgW="23999760" imgH="1462824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32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2" name="Picture 2" descr="C:\Users\ylu\Desktop\scale comparison_original from web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7" y="976745"/>
            <a:ext cx="12663976" cy="9254687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26230" y="976745"/>
            <a:ext cx="3157297" cy="369332"/>
          </a:xfrm>
          <a:prstGeom prst="rect">
            <a:avLst/>
          </a:prstGeom>
          <a:solidFill>
            <a:srgbClr val="FF7C8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36000" tIns="0" rIns="0" bIns="0">
            <a:spAutoFit/>
          </a:bodyPr>
          <a:lstStyle/>
          <a:p>
            <a:pPr>
              <a:defRPr/>
            </a:pPr>
            <a:r>
              <a:rPr lang="en-AU" sz="2400" dirty="0">
                <a:latin typeface="Arial"/>
                <a:cs typeface="Arial"/>
              </a:rPr>
              <a:t>A Matter of </a:t>
            </a:r>
            <a:r>
              <a:rPr lang="en-AU" sz="2400" dirty="0" smtClean="0">
                <a:latin typeface="Arial"/>
                <a:cs typeface="Arial"/>
              </a:rPr>
              <a:t>Scale</a:t>
            </a:r>
            <a:r>
              <a:rPr lang="en-AU" sz="2400" dirty="0">
                <a:latin typeface="Arial"/>
                <a:cs typeface="Arial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17856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651852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15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5165" y="575403"/>
            <a:ext cx="9142106" cy="557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72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148682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38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1048925" y="1154010"/>
            <a:ext cx="5710704" cy="4777741"/>
            <a:chOff x="6037836" y="2349062"/>
            <a:chExt cx="2996957" cy="2717354"/>
          </a:xfrm>
        </p:grpSpPr>
        <p:pic>
          <p:nvPicPr>
            <p:cNvPr id="4" name="Picture 3" descr="C:\Guozhen projects\Cytokine project\In vivo device\Scheme 1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7836" y="2697980"/>
              <a:ext cx="2996957" cy="23684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Rectangle 4"/>
            <p:cNvSpPr/>
            <p:nvPr/>
          </p:nvSpPr>
          <p:spPr>
            <a:xfrm>
              <a:off x="6277337" y="2349062"/>
              <a:ext cx="1565570" cy="261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latin typeface="Arial" pitchFamily="34" charset="0"/>
                  <a:cs typeface="Arial" pitchFamily="34" charset="0"/>
                </a:rPr>
                <a:t>Spatial ELISA sensor</a:t>
              </a:r>
              <a:endParaRPr lang="en-US" sz="1600" dirty="0"/>
            </a:p>
          </p:txBody>
        </p:sp>
      </p:grpSp>
      <p:pic>
        <p:nvPicPr>
          <p:cNvPr id="9" name="图片 15" descr="H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0099" y="1113575"/>
            <a:ext cx="3298863" cy="3185279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" name="Group 5"/>
          <p:cNvGrpSpPr/>
          <p:nvPr/>
        </p:nvGrpSpPr>
        <p:grpSpPr>
          <a:xfrm>
            <a:off x="8274272" y="4734318"/>
            <a:ext cx="3802566" cy="1633707"/>
            <a:chOff x="5579260" y="4775832"/>
            <a:chExt cx="3802566" cy="1633707"/>
          </a:xfrm>
        </p:grpSpPr>
        <p:sp>
          <p:nvSpPr>
            <p:cNvPr id="10" name="Rectangle 9"/>
            <p:cNvSpPr/>
            <p:nvPr/>
          </p:nvSpPr>
          <p:spPr>
            <a:xfrm>
              <a:off x="5579260" y="6132540"/>
              <a:ext cx="380256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sv-SE" sz="1200" dirty="0">
                  <a:latin typeface="Arial" pitchFamily="34" charset="0"/>
                  <a:cs typeface="Arial" pitchFamily="34" charset="0"/>
                </a:rPr>
                <a:t>Zoom 1x (FOV 1500 x 1500 micrometer), 10 stacks 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1" name="Picture 9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76957" y="4775832"/>
              <a:ext cx="3401122" cy="1381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11"/>
            <p:cNvSpPr txBox="1"/>
            <p:nvPr/>
          </p:nvSpPr>
          <p:spPr>
            <a:xfrm>
              <a:off x="5632353" y="5775718"/>
              <a:ext cx="22145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Modified optical </a:t>
              </a:r>
              <a:r>
                <a:rPr lang="en-US" dirty="0" err="1">
                  <a:solidFill>
                    <a:schemeClr val="bg1"/>
                  </a:solidFill>
                </a:rPr>
                <a:t>fibre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023114" y="5053298"/>
            <a:ext cx="2194706" cy="1731144"/>
            <a:chOff x="687555" y="3518555"/>
            <a:chExt cx="1626090" cy="1243483"/>
          </a:xfrm>
        </p:grpSpPr>
        <p:pic>
          <p:nvPicPr>
            <p:cNvPr id="17" name="图片 18" descr="fiber in cather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7555" y="3518555"/>
              <a:ext cx="1583531" cy="1193006"/>
            </a:xfrm>
            <a:prstGeom prst="rect">
              <a:avLst/>
            </a:prstGeom>
            <a:noFill/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1681741" y="4577372"/>
              <a:ext cx="63190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Optical fibre</a:t>
              </a: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H="1" flipV="1">
              <a:off x="1938384" y="4301987"/>
              <a:ext cx="32036" cy="28723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808133" y="4345247"/>
              <a:ext cx="893193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Catheter with holes</a:t>
              </a: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H="1" flipV="1">
              <a:off x="1217232" y="4094377"/>
              <a:ext cx="32036" cy="28723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11"/>
          <p:cNvSpPr txBox="1"/>
          <p:nvPr/>
        </p:nvSpPr>
        <p:spPr>
          <a:xfrm>
            <a:off x="2236326" y="6128473"/>
            <a:ext cx="48841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Arial" pitchFamily="34" charset="0"/>
                <a:cs typeface="Arial" pitchFamily="34" charset="0"/>
              </a:rPr>
              <a:t>G. Liu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, E. Goldys, et al., </a:t>
            </a:r>
            <a:r>
              <a:rPr lang="en-US" sz="1200" b="1" i="1" dirty="0">
                <a:latin typeface="Arial" pitchFamily="34" charset="0"/>
                <a:cs typeface="Arial" pitchFamily="34" charset="0"/>
              </a:rPr>
              <a:t>ACS Sens.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, </a:t>
            </a:r>
            <a:r>
              <a:rPr lang="en-AU" altLang="zh-CN" sz="1200" dirty="0">
                <a:latin typeface="Arial" pitchFamily="34" charset="0"/>
                <a:cs typeface="Arial" pitchFamily="34" charset="0"/>
              </a:rPr>
              <a:t>2017, </a:t>
            </a:r>
            <a:r>
              <a:rPr lang="en-AU" sz="1200" dirty="0">
                <a:latin typeface="Arial" pitchFamily="34" charset="0"/>
                <a:cs typeface="Arial" pitchFamily="34" charset="0"/>
              </a:rPr>
              <a:t>2(2), 218-226</a:t>
            </a:r>
            <a:r>
              <a:rPr lang="en-AU" altLang="zh-CN" sz="1200" dirty="0">
                <a:latin typeface="Arial" pitchFamily="34" charset="0"/>
                <a:cs typeface="Arial" pitchFamily="34" charset="0"/>
              </a:rPr>
              <a:t>, 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4871" y="561125"/>
            <a:ext cx="9105900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08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067974"/>
              </p:ext>
            </p:extLst>
          </p:nvPr>
        </p:nvGraphicFramePr>
        <p:xfrm>
          <a:off x="-750" y="0"/>
          <a:ext cx="1219275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3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750" y="0"/>
                        <a:ext cx="1219275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26" y="4237653"/>
            <a:ext cx="1097755" cy="1102387"/>
          </a:xfrm>
          <a:prstGeom prst="rect">
            <a:avLst/>
          </a:prstGeom>
        </p:spPr>
      </p:pic>
      <p:pic>
        <p:nvPicPr>
          <p:cNvPr id="13" name="Picture 2" descr="http://www.cnbp.org.au/-/cnbp/lib/staff/Kaixin-Zhan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" y="4165665"/>
            <a:ext cx="885658" cy="1246359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-1093635" y="5380185"/>
            <a:ext cx="40279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400" dirty="0" smtClean="0"/>
              <a:t>K. Zhang,    </a:t>
            </a:r>
            <a:r>
              <a:rPr lang="en-AU" sz="1400" dirty="0" err="1" smtClean="0"/>
              <a:t>Guozhen</a:t>
            </a:r>
            <a:r>
              <a:rPr lang="en-AU" sz="1400" dirty="0" smtClean="0"/>
              <a:t> Liu</a:t>
            </a:r>
          </a:p>
          <a:p>
            <a:pPr algn="ctr"/>
            <a:r>
              <a:rPr lang="en-AU" sz="1400" dirty="0" smtClean="0"/>
              <a:t>Macquarie U</a:t>
            </a:r>
            <a:endParaRPr lang="en-AU" sz="14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60" y="1045424"/>
            <a:ext cx="4533230" cy="271993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502" y="1242060"/>
            <a:ext cx="5591724" cy="260615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460" y="3931059"/>
            <a:ext cx="3721020" cy="217094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194" y="4170357"/>
            <a:ext cx="5138487" cy="175782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428" y="559664"/>
            <a:ext cx="4648358" cy="583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4885" y="559664"/>
            <a:ext cx="4648358" cy="583200"/>
          </a:xfrm>
          <a:prstGeom prst="rect">
            <a:avLst/>
          </a:prstGeom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2599080" y="561595"/>
          <a:ext cx="8637908" cy="58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4" name="Image" r:id="rId12" imgW="4608360" imgH="310680" progId="Photoshop.Image.18">
                  <p:embed/>
                </p:oleObj>
              </mc:Choice>
              <mc:Fallback>
                <p:oleObj name="Image" r:id="rId12" imgW="4608360" imgH="310680" progId="Photoshop.Image.18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599080" y="561595"/>
                        <a:ext cx="8637908" cy="58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1840719" y="5404965"/>
            <a:ext cx="11764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400" dirty="0" smtClean="0"/>
              <a:t>Mike </a:t>
            </a:r>
            <a:r>
              <a:rPr lang="en-AU" sz="1400" dirty="0" err="1" smtClean="0"/>
              <a:t>Baratta</a:t>
            </a:r>
            <a:r>
              <a:rPr lang="en-AU" sz="1400" dirty="0" smtClean="0"/>
              <a:t>, U Colorado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868059" y="4518575"/>
            <a:ext cx="166591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400" dirty="0" err="1" smtClean="0"/>
              <a:t>canula</a:t>
            </a:r>
            <a:endParaRPr lang="en-AU" sz="1400" dirty="0" smtClean="0"/>
          </a:p>
        </p:txBody>
      </p:sp>
      <p:sp>
        <p:nvSpPr>
          <p:cNvPr id="26" name="Rectangle 25"/>
          <p:cNvSpPr/>
          <p:nvPr/>
        </p:nvSpPr>
        <p:spPr>
          <a:xfrm>
            <a:off x="4693305" y="5823857"/>
            <a:ext cx="16659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400" dirty="0" smtClean="0"/>
              <a:t>Living brain (hippocampus)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719" y="4211237"/>
            <a:ext cx="1150083" cy="115521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" y="4103225"/>
            <a:ext cx="1018571" cy="108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Rectangle 24"/>
          <p:cNvSpPr/>
          <p:nvPr/>
        </p:nvSpPr>
        <p:spPr>
          <a:xfrm>
            <a:off x="1" y="5321216"/>
            <a:ext cx="1018571" cy="108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1785405" y="3749435"/>
            <a:ext cx="2748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b="1" dirty="0">
                <a:solidFill>
                  <a:srgbClr val="FF0000"/>
                </a:solidFill>
              </a:rPr>
              <a:t>“sandwich immunoassay”, </a:t>
            </a:r>
            <a:endParaRPr lang="en-AU" dirty="0"/>
          </a:p>
        </p:txBody>
      </p:sp>
      <p:sp>
        <p:nvSpPr>
          <p:cNvPr id="11" name="TextBox 10"/>
          <p:cNvSpPr txBox="1"/>
          <p:nvPr/>
        </p:nvSpPr>
        <p:spPr>
          <a:xfrm>
            <a:off x="7002780" y="6085467"/>
            <a:ext cx="4883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u="sng" dirty="0">
                <a:hlinkClick r:id="rId15" tooltip="Brain, behavior, and immunity."/>
              </a:rPr>
              <a:t>Brain </a:t>
            </a:r>
            <a:r>
              <a:rPr lang="en-AU" u="sng" dirty="0" err="1">
                <a:hlinkClick r:id="rId15" tooltip="Brain, behavior, and immunity."/>
              </a:rPr>
              <a:t>Behav</a:t>
            </a:r>
            <a:r>
              <a:rPr lang="en-AU" u="sng" dirty="0">
                <a:hlinkClick r:id="rId15" tooltip="Brain, behavior, and immunity."/>
              </a:rPr>
              <a:t> Immun.</a:t>
            </a:r>
            <a:r>
              <a:rPr lang="en-AU" dirty="0"/>
              <a:t> 2018 Jul;71:18-22. </a:t>
            </a:r>
            <a:endParaRPr lang="en-AU" dirty="0" smtClean="0"/>
          </a:p>
          <a:p>
            <a:r>
              <a:rPr lang="en-AU" dirty="0" err="1" smtClean="0"/>
              <a:t>doi</a:t>
            </a:r>
            <a:r>
              <a:rPr lang="en-AU" dirty="0"/>
              <a:t>: 10.1016/j.bbi.2018.04.011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0825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325278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61" name="Image" r:id="rId4" imgW="5760720" imgH="3511080" progId="Photoshop.Image.18">
                  <p:embed/>
                </p:oleObj>
              </mc:Choice>
              <mc:Fallback>
                <p:oleObj name="Image" r:id="rId4" imgW="5760720" imgH="3511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7120" y="715179"/>
            <a:ext cx="4446855" cy="55629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69481" y="6278142"/>
            <a:ext cx="4991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u="sng" dirty="0" err="1">
                <a:hlinkClick r:id="rId7" tooltip="Find more records by this author"/>
              </a:rPr>
              <a:t>Xue</a:t>
            </a:r>
            <a:r>
              <a:rPr lang="en-AU" u="sng" dirty="0">
                <a:hlinkClick r:id="rId7" tooltip="Find more records by this author"/>
              </a:rPr>
              <a:t>, </a:t>
            </a:r>
            <a:r>
              <a:rPr lang="en-AU" u="sng" dirty="0" smtClean="0">
                <a:hlinkClick r:id="rId7" tooltip="Find more records by this author"/>
              </a:rPr>
              <a:t>ZL</a:t>
            </a:r>
            <a:r>
              <a:rPr lang="en-AU" u="sng" dirty="0" smtClean="0"/>
              <a:t> et al  </a:t>
            </a:r>
            <a:r>
              <a:rPr lang="fr-FR" b="1" dirty="0" smtClean="0"/>
              <a:t>BIOMATERIALS (2018) ,</a:t>
            </a:r>
            <a:r>
              <a:rPr lang="fr-FR" dirty="0" smtClean="0"/>
              <a:t>171,153-163</a:t>
            </a:r>
            <a:endParaRPr lang="fr-FR" dirty="0"/>
          </a:p>
          <a:p>
            <a:endParaRPr lang="en-A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9478" y="647518"/>
            <a:ext cx="4857462" cy="54447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11680" y="6092291"/>
            <a:ext cx="5425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Deng ZM et al  N</a:t>
            </a:r>
            <a:r>
              <a:rPr lang="fr-FR" b="1" dirty="0" smtClean="0"/>
              <a:t>ANOSCALE (2018), </a:t>
            </a:r>
            <a:r>
              <a:rPr lang="fr-FR" dirty="0" smtClean="0"/>
              <a:t>10,19, </a:t>
            </a:r>
            <a:r>
              <a:rPr lang="fr-FR" dirty="0"/>
              <a:t> </a:t>
            </a:r>
            <a:r>
              <a:rPr lang="fr-FR" dirty="0" smtClean="0"/>
              <a:t>9393-9400</a:t>
            </a:r>
            <a:endParaRPr lang="fr-FR" dirty="0"/>
          </a:p>
          <a:p>
            <a:endParaRPr lang="en-AU" dirty="0"/>
          </a:p>
        </p:txBody>
      </p:sp>
      <p:sp>
        <p:nvSpPr>
          <p:cNvPr id="8" name="TextBox 7"/>
          <p:cNvSpPr txBox="1"/>
          <p:nvPr/>
        </p:nvSpPr>
        <p:spPr>
          <a:xfrm>
            <a:off x="6096000" y="1150620"/>
            <a:ext cx="18897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 smtClean="0"/>
              <a:t>NIR  II</a:t>
            </a:r>
          </a:p>
          <a:p>
            <a:pPr marL="342900" indent="-342900">
              <a:buAutoNum type="arabicPlain" startAt="1550"/>
            </a:pPr>
            <a:endParaRPr lang="en-AU" sz="2800" dirty="0"/>
          </a:p>
          <a:p>
            <a:pPr marL="342900" indent="-342900">
              <a:buAutoNum type="arabicPlain" startAt="1550"/>
            </a:pPr>
            <a:r>
              <a:rPr lang="en-AU" sz="2800" dirty="0"/>
              <a:t> </a:t>
            </a:r>
            <a:r>
              <a:rPr lang="en-AU" sz="2800" dirty="0" smtClean="0"/>
              <a:t>nm</a:t>
            </a:r>
          </a:p>
          <a:p>
            <a:r>
              <a:rPr lang="en-AU" sz="2800" smtClean="0"/>
              <a:t>1700 nm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199033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0396085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84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23487"/>
            <a:ext cx="8212760" cy="62735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660" y="1957756"/>
            <a:ext cx="5530697" cy="366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92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2969910"/>
              </p:ext>
            </p:extLst>
          </p:nvPr>
        </p:nvGraphicFramePr>
        <p:xfrm>
          <a:off x="0" y="0"/>
          <a:ext cx="12191999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8" name="Image" r:id="rId4" imgW="5760720" imgH="3511080" progId="Photoshop.Image.18">
                  <p:embed/>
                </p:oleObj>
              </mc:Choice>
              <mc:Fallback>
                <p:oleObj name="Image" r:id="rId4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1999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98" name="Picture 2" descr="C:\Users\weideng\Desktop\PLGA manuscript.Data\ToC of PLGA manuscrip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431" y="1509815"/>
            <a:ext cx="8281376" cy="5324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itle 2"/>
          <p:cNvSpPr>
            <a:spLocks noGrp="1"/>
          </p:cNvSpPr>
          <p:nvPr>
            <p:ph type="title"/>
          </p:nvPr>
        </p:nvSpPr>
        <p:spPr>
          <a:xfrm>
            <a:off x="1015122" y="462065"/>
            <a:ext cx="8587159" cy="1047750"/>
          </a:xfrm>
        </p:spPr>
        <p:txBody>
          <a:bodyPr>
            <a:noAutofit/>
          </a:bodyPr>
          <a:lstStyle/>
          <a:p>
            <a:pPr algn="l"/>
            <a:r>
              <a:rPr lang="en-US" sz="2600" dirty="0" smtClean="0">
                <a:latin typeface="+mn-lt"/>
                <a:cs typeface="Arial" panose="020B0604020202020204" pitchFamily="34" charset="0"/>
              </a:rPr>
              <a:t>Photodynamic therapy with light and PLGA </a:t>
            </a:r>
            <a:r>
              <a:rPr lang="en-US" sz="2600" dirty="0">
                <a:latin typeface="+mn-lt"/>
                <a:cs typeface="Arial" panose="020B0604020202020204" pitchFamily="34" charset="0"/>
              </a:rPr>
              <a:t>polymers incorporating </a:t>
            </a:r>
            <a:r>
              <a:rPr lang="en-US" sz="2600" dirty="0" err="1">
                <a:latin typeface="+mn-lt"/>
                <a:cs typeface="Arial" panose="020B0604020202020204" pitchFamily="34" charset="0"/>
              </a:rPr>
              <a:t>verterporfin</a:t>
            </a:r>
            <a:r>
              <a:rPr lang="en-US" sz="2600" dirty="0">
                <a:latin typeface="+mn-lt"/>
                <a:cs typeface="Arial" panose="020B0604020202020204" pitchFamily="34" charset="0"/>
              </a:rPr>
              <a:t> and gold nanoparticles</a:t>
            </a:r>
            <a:endParaRPr lang="en-AU" sz="26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96783" y="3786299"/>
            <a:ext cx="1466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PLGA polymer</a:t>
            </a:r>
            <a:endParaRPr lang="en-A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7984447" y="1709985"/>
            <a:ext cx="12830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PLGA polymer incorporating </a:t>
            </a:r>
            <a:r>
              <a:rPr lang="en-US" sz="1400" dirty="0" err="1"/>
              <a:t>verteporfin</a:t>
            </a:r>
            <a:r>
              <a:rPr lang="en-US" sz="1400" dirty="0"/>
              <a:t> and gold nanoparticles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8579001" y="3940188"/>
            <a:ext cx="732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405nm </a:t>
            </a:r>
            <a:r>
              <a:rPr lang="en-US" sz="1400" dirty="0"/>
              <a:t>laser</a:t>
            </a:r>
            <a:endParaRPr lang="en-A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6715126" y="5525429"/>
            <a:ext cx="1466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PANC-1 cell</a:t>
            </a:r>
            <a:endParaRPr lang="en-AU" sz="1400" dirty="0"/>
          </a:p>
        </p:txBody>
      </p:sp>
      <p:sp>
        <p:nvSpPr>
          <p:cNvPr id="4" name="Rectangle 3"/>
          <p:cNvSpPr/>
          <p:nvPr/>
        </p:nvSpPr>
        <p:spPr>
          <a:xfrm>
            <a:off x="10143140" y="4407867"/>
            <a:ext cx="1425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err="1"/>
              <a:t>Zofia</a:t>
            </a:r>
            <a:r>
              <a:rPr lang="en-AU" dirty="0"/>
              <a:t> </a:t>
            </a:r>
            <a:r>
              <a:rPr lang="en-AU" dirty="0" err="1" smtClean="0"/>
              <a:t>Kautzka</a:t>
            </a:r>
            <a:endParaRPr lang="en-AU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288" y="2822770"/>
            <a:ext cx="1219306" cy="1585097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0153941" y="1272734"/>
            <a:ext cx="1151615" cy="1550036"/>
            <a:chOff x="7761260" y="200800"/>
            <a:chExt cx="1151615" cy="1550036"/>
          </a:xfrm>
        </p:grpSpPr>
        <p:pic>
          <p:nvPicPr>
            <p:cNvPr id="9" name="Picture 23" descr="C:\Users\weideng\Downloads\weideng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1260" y="200800"/>
              <a:ext cx="1099110" cy="12343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>
              <a:off x="7821358" y="1381504"/>
              <a:ext cx="109151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AU" dirty="0"/>
                <a:t>Wei Deng</a:t>
              </a:r>
              <a:endParaRPr lang="en-AU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9682416" y="4991359"/>
            <a:ext cx="2042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1" dirty="0"/>
              <a:t>RSC Advances 6, 112393-112402</a:t>
            </a:r>
            <a:r>
              <a:rPr lang="en-AU" i="1" dirty="0" smtClean="0"/>
              <a:t>, (</a:t>
            </a:r>
            <a:r>
              <a:rPr lang="en-AU" i="1" dirty="0"/>
              <a:t>2016).</a:t>
            </a:r>
            <a:endParaRPr lang="en-AU" i="1" dirty="0"/>
          </a:p>
        </p:txBody>
      </p:sp>
    </p:spTree>
    <p:extLst>
      <p:ext uri="{BB962C8B-B14F-4D97-AF65-F5344CB8AC3E}">
        <p14:creationId xmlns:p14="http://schemas.microsoft.com/office/powerpoint/2010/main" val="420237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7237275"/>
              </p:ext>
            </p:extLst>
          </p:nvPr>
        </p:nvGraphicFramePr>
        <p:xfrm>
          <a:off x="0" y="389"/>
          <a:ext cx="121932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29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89"/>
                        <a:ext cx="121932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30661" y="735388"/>
            <a:ext cx="10587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dirty="0"/>
              <a:t>X-ray activated PDT with Nanoparticle-</a:t>
            </a:r>
            <a:r>
              <a:rPr lang="en-AU" sz="2800" dirty="0" err="1"/>
              <a:t>Photosensitizer</a:t>
            </a:r>
            <a:r>
              <a:rPr lang="en-AU" sz="2800" dirty="0"/>
              <a:t> </a:t>
            </a:r>
            <a:r>
              <a:rPr lang="en-AU" sz="2800" dirty="0" smtClean="0"/>
              <a:t>combinations</a:t>
            </a:r>
            <a:endParaRPr lang="en-A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67127" y="4879337"/>
            <a:ext cx="71263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37" indent="-285737" algn="just">
              <a:buFont typeface="Wingdings" panose="05000000000000000000" pitchFamily="2" charset="2"/>
              <a:buChar char="Ø"/>
            </a:pPr>
            <a:r>
              <a:rPr lang="en-AU" dirty="0">
                <a:solidFill>
                  <a:srgbClr val="0070C0"/>
                </a:solidFill>
              </a:rPr>
              <a:t>Scintillating Nanoparticles (</a:t>
            </a:r>
            <a:r>
              <a:rPr lang="en-AU" b="1" dirty="0">
                <a:solidFill>
                  <a:schemeClr val="accent6">
                    <a:lumMod val="75000"/>
                  </a:schemeClr>
                </a:solidFill>
              </a:rPr>
              <a:t>CeF</a:t>
            </a:r>
            <a:r>
              <a:rPr lang="en-AU" b="1" baseline="-25000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n-AU" dirty="0">
                <a:solidFill>
                  <a:srgbClr val="0070C0"/>
                </a:solidFill>
              </a:rPr>
              <a:t>) as energy transducers</a:t>
            </a:r>
          </a:p>
          <a:p>
            <a:pPr marL="285737" indent="-285737" algn="just">
              <a:buFont typeface="Wingdings" panose="05000000000000000000" pitchFamily="2" charset="2"/>
              <a:buChar char="Ø"/>
            </a:pPr>
            <a:r>
              <a:rPr lang="en-AU" dirty="0">
                <a:solidFill>
                  <a:srgbClr val="0070C0"/>
                </a:solidFill>
              </a:rPr>
              <a:t>Metal nanoparticles (</a:t>
            </a:r>
            <a:r>
              <a:rPr lang="en-AU" b="1" dirty="0">
                <a:solidFill>
                  <a:schemeClr val="accent6">
                    <a:lumMod val="75000"/>
                  </a:schemeClr>
                </a:solidFill>
              </a:rPr>
              <a:t>Au</a:t>
            </a:r>
            <a:r>
              <a:rPr lang="en-AU" dirty="0">
                <a:solidFill>
                  <a:srgbClr val="0070C0"/>
                </a:solidFill>
              </a:rPr>
              <a:t>) as singlet oxygen (</a:t>
            </a:r>
            <a:r>
              <a:rPr lang="en-AU" baseline="30000" dirty="0">
                <a:solidFill>
                  <a:srgbClr val="0070C0"/>
                </a:solidFill>
              </a:rPr>
              <a:t>1</a:t>
            </a:r>
            <a:r>
              <a:rPr lang="en-AU" dirty="0">
                <a:solidFill>
                  <a:srgbClr val="0070C0"/>
                </a:solidFill>
              </a:rPr>
              <a:t>O</a:t>
            </a:r>
            <a:r>
              <a:rPr lang="en-AU" baseline="-25000" dirty="0">
                <a:solidFill>
                  <a:srgbClr val="0070C0"/>
                </a:solidFill>
              </a:rPr>
              <a:t>2</a:t>
            </a:r>
            <a:r>
              <a:rPr lang="en-AU" dirty="0">
                <a:solidFill>
                  <a:srgbClr val="0070C0"/>
                </a:solidFill>
              </a:rPr>
              <a:t> ) amplifiers  </a:t>
            </a:r>
          </a:p>
          <a:p>
            <a:pPr marL="285737" indent="-285737" algn="just">
              <a:buFont typeface="Wingdings" panose="05000000000000000000" pitchFamily="2" charset="2"/>
              <a:buChar char="Ø"/>
            </a:pPr>
            <a:r>
              <a:rPr lang="en-AU" dirty="0">
                <a:solidFill>
                  <a:srgbClr val="0070C0"/>
                </a:solidFill>
              </a:rPr>
              <a:t>Polymer nanoparticles (</a:t>
            </a:r>
            <a:r>
              <a:rPr lang="en-AU" b="1" dirty="0">
                <a:solidFill>
                  <a:schemeClr val="accent6">
                    <a:lumMod val="75000"/>
                  </a:schemeClr>
                </a:solidFill>
              </a:rPr>
              <a:t>PLGA</a:t>
            </a:r>
            <a:r>
              <a:rPr lang="en-AU" dirty="0">
                <a:solidFill>
                  <a:srgbClr val="0070C0"/>
                </a:solidFill>
              </a:rPr>
              <a:t>) as Drug carrier for X-ray PDT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187" y="1410016"/>
            <a:ext cx="1169459" cy="1231737"/>
          </a:xfrm>
          <a:prstGeom prst="rect">
            <a:avLst/>
          </a:prstGeom>
        </p:spPr>
      </p:pic>
      <p:pic>
        <p:nvPicPr>
          <p:cNvPr id="7" name="Picture 2" descr="F:\MY FINAL THESIS\CLEMENT THESIS\MY LATEX THESIS\nppdt\tissu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910" y="1570866"/>
            <a:ext cx="3307044" cy="2331467"/>
          </a:xfrm>
          <a:prstGeom prst="rect">
            <a:avLst/>
          </a:prstGeom>
          <a:noFill/>
        </p:spPr>
      </p:pic>
      <p:pic>
        <p:nvPicPr>
          <p:cNvPr id="8" name="Picture 3" descr="F:\MY FINAL THESIS\CLEMENT THESIS\MY LATEX THESIS\nppdt\porphyri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20280" y="1827075"/>
            <a:ext cx="2946400" cy="227360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929159" y="1410016"/>
            <a:ext cx="429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rgbClr val="FF0000"/>
                </a:solidFill>
              </a:rPr>
              <a:t>Why use  </a:t>
            </a:r>
            <a:r>
              <a:rPr lang="en-AU" dirty="0">
                <a:solidFill>
                  <a:srgbClr val="FF0000"/>
                </a:solidFill>
              </a:rPr>
              <a:t>X-rays in </a:t>
            </a:r>
            <a:r>
              <a:rPr lang="en-AU" dirty="0" smtClean="0">
                <a:solidFill>
                  <a:srgbClr val="FF0000"/>
                </a:solidFill>
              </a:rPr>
              <a:t>Photodynamic Therapy</a:t>
            </a:r>
            <a:r>
              <a:rPr lang="en-AU" dirty="0" smtClean="0">
                <a:solidFill>
                  <a:srgbClr val="FF0000"/>
                </a:solidFill>
              </a:rPr>
              <a:t> </a:t>
            </a:r>
            <a:r>
              <a:rPr lang="en-AU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3139" y="3815728"/>
            <a:ext cx="3144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Tissue transparency window</a:t>
            </a:r>
            <a:r>
              <a:rPr lang="en-AU" baseline="30000" dirty="0"/>
              <a:t>1</a:t>
            </a:r>
            <a:r>
              <a:rPr lang="en-AU" dirty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51692" y="3667064"/>
            <a:ext cx="441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Absorption band of </a:t>
            </a:r>
            <a:r>
              <a:rPr lang="en-AU" dirty="0" err="1"/>
              <a:t>protoporphyrin</a:t>
            </a:r>
            <a:r>
              <a:rPr lang="en-AU" dirty="0"/>
              <a:t> IX(</a:t>
            </a:r>
            <a:r>
              <a:rPr lang="en-AU" dirty="0" err="1"/>
              <a:t>PpIX</a:t>
            </a:r>
            <a:r>
              <a:rPr lang="en-AU" dirty="0"/>
              <a:t>)</a:t>
            </a:r>
            <a:r>
              <a:rPr lang="en-AU" baseline="30000" dirty="0"/>
              <a:t>2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24601" y="5865476"/>
            <a:ext cx="5600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89" indent="-228589">
              <a:buAutoNum type="arabicPeriod"/>
            </a:pPr>
            <a:r>
              <a:rPr lang="en-AU" sz="1200" dirty="0"/>
              <a:t>C.H. </a:t>
            </a:r>
            <a:r>
              <a:rPr lang="en-AU" sz="1200" dirty="0" err="1"/>
              <a:t>Quek</a:t>
            </a:r>
            <a:r>
              <a:rPr lang="en-AU" sz="1200" dirty="0"/>
              <a:t> and K. W. Leong. </a:t>
            </a:r>
            <a:r>
              <a:rPr lang="en-AU" sz="1200" i="1" dirty="0"/>
              <a:t>Near-infrared fluorescent </a:t>
            </a:r>
            <a:r>
              <a:rPr lang="en-AU" sz="1200" i="1" dirty="0" err="1"/>
              <a:t>nanoprobes</a:t>
            </a:r>
            <a:r>
              <a:rPr lang="en-AU" sz="1200" i="1" dirty="0"/>
              <a:t> for in vivo optical  imaging. </a:t>
            </a:r>
            <a:r>
              <a:rPr lang="en-AU" sz="1200" i="1" dirty="0" err="1"/>
              <a:t>Nanomaterials</a:t>
            </a:r>
            <a:r>
              <a:rPr lang="en-AU" sz="1200" i="1" dirty="0"/>
              <a:t> </a:t>
            </a:r>
            <a:r>
              <a:rPr lang="en-AU" sz="1200" b="1" i="1" dirty="0"/>
              <a:t>2(2), 92 (2012)</a:t>
            </a:r>
          </a:p>
          <a:p>
            <a:r>
              <a:rPr lang="en-AU" sz="1200" dirty="0"/>
              <a:t>2.   R. M. Valentine, S. H. Ibbotson, K. Wood, C. T. A. Brown, and H. Moseley. </a:t>
            </a:r>
            <a:r>
              <a:rPr lang="en-AU" sz="1200" i="1" dirty="0"/>
              <a:t>Modelling fluorescence in clinical photodynamic therapy.</a:t>
            </a:r>
          </a:p>
          <a:p>
            <a:r>
              <a:rPr lang="en-AU" sz="1200" i="1" dirty="0"/>
              <a:t>       </a:t>
            </a:r>
            <a:r>
              <a:rPr lang="en-AU" sz="1200" i="1" dirty="0" err="1" smtClean="0"/>
              <a:t>Photochemical&amp;Photobiological</a:t>
            </a:r>
            <a:r>
              <a:rPr lang="en-AU" sz="1200" i="1" dirty="0" smtClean="0"/>
              <a:t> </a:t>
            </a:r>
            <a:r>
              <a:rPr lang="en-AU" sz="1200" dirty="0"/>
              <a:t>Sciences </a:t>
            </a:r>
            <a:r>
              <a:rPr lang="en-AU" sz="1200" b="1" dirty="0"/>
              <a:t>12(1), 203 (2013).</a:t>
            </a:r>
            <a:endParaRPr lang="en-AU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4390406" y="2219579"/>
            <a:ext cx="176106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/>
              <a:t>Limited penetration depth of UV and visible </a:t>
            </a:r>
            <a:r>
              <a:rPr lang="en-US" sz="1400" dirty="0" smtClean="0"/>
              <a:t>light</a:t>
            </a:r>
            <a:endParaRPr lang="en-US" sz="1400" dirty="0"/>
          </a:p>
          <a:p>
            <a:pPr algn="just"/>
            <a:endParaRPr lang="en-AU" sz="1400" dirty="0"/>
          </a:p>
          <a:p>
            <a:pPr algn="just"/>
            <a:endParaRPr lang="en-AU" sz="1400" dirty="0"/>
          </a:p>
        </p:txBody>
      </p:sp>
      <p:sp>
        <p:nvSpPr>
          <p:cNvPr id="14" name="Rectangle 13"/>
          <p:cNvSpPr/>
          <p:nvPr/>
        </p:nvSpPr>
        <p:spPr>
          <a:xfrm>
            <a:off x="259080" y="4526849"/>
            <a:ext cx="120015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dirty="0"/>
              <a:t>Disadvantages of photosensitiser drugs: poor selectivity, hydrophobic nature, aggregation property in physiological environment and </a:t>
            </a:r>
            <a:r>
              <a:rPr lang="en-AU" sz="1400" dirty="0" smtClean="0"/>
              <a:t>limited </a:t>
            </a:r>
            <a:r>
              <a:rPr lang="en-AU" sz="1400" dirty="0"/>
              <a:t>therapeutic effect.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741135" y="4132083"/>
            <a:ext cx="5481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>
                <a:solidFill>
                  <a:srgbClr val="FF0000"/>
                </a:solidFill>
              </a:rPr>
              <a:t>Why use </a:t>
            </a:r>
            <a:r>
              <a:rPr lang="en-AU" dirty="0">
                <a:solidFill>
                  <a:srgbClr val="FF0000"/>
                </a:solidFill>
              </a:rPr>
              <a:t>Nanoparticles </a:t>
            </a:r>
            <a:r>
              <a:rPr lang="en-AU" dirty="0" smtClean="0">
                <a:solidFill>
                  <a:srgbClr val="FF0000"/>
                </a:solidFill>
              </a:rPr>
              <a:t>in</a:t>
            </a:r>
            <a:r>
              <a:rPr lang="en-AU" dirty="0" smtClean="0">
                <a:solidFill>
                  <a:srgbClr val="FF0000"/>
                </a:solidFill>
              </a:rPr>
              <a:t> X-ray Photodynamic Therapy </a:t>
            </a:r>
            <a:r>
              <a:rPr lang="en-AU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08616" y="2659567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Sandhya Clement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2822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1838200"/>
              </p:ext>
            </p:extLst>
          </p:nvPr>
        </p:nvGraphicFramePr>
        <p:xfrm>
          <a:off x="0" y="-1"/>
          <a:ext cx="1223055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52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1"/>
                        <a:ext cx="12230552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53926" y="664875"/>
            <a:ext cx="90968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2800" dirty="0"/>
              <a:t>Scintillating Nanoparticles (</a:t>
            </a:r>
            <a:r>
              <a:rPr lang="en-AU" sz="2800" b="1" dirty="0"/>
              <a:t>CeF</a:t>
            </a:r>
            <a:r>
              <a:rPr lang="en-AU" sz="2800" b="1" baseline="-25000" dirty="0"/>
              <a:t>3</a:t>
            </a:r>
            <a:r>
              <a:rPr lang="en-AU" sz="2800" dirty="0"/>
              <a:t>) as energy transducers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0617" y="654943"/>
            <a:ext cx="1169459" cy="1231737"/>
          </a:xfrm>
          <a:prstGeom prst="rect">
            <a:avLst/>
          </a:prstGeom>
        </p:spPr>
      </p:pic>
      <p:pic>
        <p:nvPicPr>
          <p:cNvPr id="8" name="Picture 3" descr="C:\Users\weideng\Desktop\srep19954-f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71" y="1509911"/>
            <a:ext cx="3531882" cy="306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42659841\Documents\OriginLab\85\User Files\Graph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994" y="1102066"/>
            <a:ext cx="1801704" cy="1569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577517" y="2659913"/>
            <a:ext cx="2407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cs typeface="Arial" panose="020B0604020202020204" pitchFamily="34" charset="0"/>
              </a:rPr>
              <a:t>X-ray luminescence</a:t>
            </a:r>
            <a:endParaRPr lang="en-AU" sz="1400" dirty="0">
              <a:cs typeface="Arial" panose="020B0604020202020204" pitchFamily="34" charset="0"/>
            </a:endParaRPr>
          </a:p>
        </p:txBody>
      </p:sp>
      <p:pic>
        <p:nvPicPr>
          <p:cNvPr id="15" name="Picture 14" descr="C:\Users\42659841\Documents\OriginLab\85\User Files\Graph3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871" y="1127908"/>
            <a:ext cx="2400523" cy="142992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/>
          <p:cNvSpPr txBox="1"/>
          <p:nvPr/>
        </p:nvSpPr>
        <p:spPr>
          <a:xfrm>
            <a:off x="5239953" y="2438584"/>
            <a:ext cx="3055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82" indent="-342882">
              <a:buAutoNum type="alphaLcParenBoth"/>
            </a:pPr>
            <a:r>
              <a:rPr lang="en-US" sz="1400" dirty="0">
                <a:cs typeface="Arial" panose="020B0604020202020204" pitchFamily="34" charset="0"/>
              </a:rPr>
              <a:t>Absorption spectra of verteporfin</a:t>
            </a:r>
          </a:p>
          <a:p>
            <a:pPr marL="342882" indent="-342882">
              <a:buAutoNum type="alphaLcParenBoth"/>
            </a:pPr>
            <a:r>
              <a:rPr lang="en-US" sz="1400" dirty="0">
                <a:cs typeface="Arial" panose="020B0604020202020204" pitchFamily="34" charset="0"/>
              </a:rPr>
              <a:t>Emission of CeF</a:t>
            </a:r>
            <a:r>
              <a:rPr lang="en-US" sz="1400" baseline="-25000" dirty="0">
                <a:cs typeface="Arial" panose="020B0604020202020204" pitchFamily="34" charset="0"/>
              </a:rPr>
              <a:t>3 </a:t>
            </a:r>
            <a:r>
              <a:rPr lang="en-US" sz="1400" dirty="0">
                <a:cs typeface="Arial" panose="020B0604020202020204" pitchFamily="34" charset="0"/>
              </a:rPr>
              <a:t>nanoparticles</a:t>
            </a:r>
            <a:endParaRPr lang="en-AU" sz="1400" dirty="0"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16997" y="1254978"/>
            <a:ext cx="30194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b="1" dirty="0"/>
              <a:t>PDT </a:t>
            </a:r>
            <a:r>
              <a:rPr lang="en-AU" sz="1400" b="1" dirty="0" smtClean="0"/>
              <a:t>Mechanism in CeF3 nanoparticles</a:t>
            </a:r>
            <a:endParaRPr lang="en-AU" sz="1400" b="1" dirty="0"/>
          </a:p>
        </p:txBody>
      </p:sp>
      <p:pic>
        <p:nvPicPr>
          <p:cNvPr id="23" name="Picture 11" descr="C:\Users\mq42659841\Desktop\Nanoresearch\Picture2.jpg"/>
          <p:cNvPicPr>
            <a:picLocks noChangeAspect="1" noChangeArrowheads="1"/>
          </p:cNvPicPr>
          <p:nvPr/>
        </p:nvPicPr>
        <p:blipFill>
          <a:blip r:embed="rId9" cstate="print"/>
          <a:srcRect t="9818" r="51024" b="5092"/>
          <a:stretch>
            <a:fillRect/>
          </a:stretch>
        </p:blipFill>
        <p:spPr bwMode="auto">
          <a:xfrm>
            <a:off x="3788676" y="3255639"/>
            <a:ext cx="2579707" cy="1719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23"/>
          <p:cNvSpPr/>
          <p:nvPr/>
        </p:nvSpPr>
        <p:spPr>
          <a:xfrm>
            <a:off x="5372074" y="3448449"/>
            <a:ext cx="27822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sz="1400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821485"/>
              </p:ext>
            </p:extLst>
          </p:nvPr>
        </p:nvGraphicFramePr>
        <p:xfrm>
          <a:off x="6879045" y="3331252"/>
          <a:ext cx="3655299" cy="1569086"/>
        </p:xfrm>
        <a:graphic>
          <a:graphicData uri="http://schemas.openxmlformats.org/drawingml/2006/table">
            <a:tbl>
              <a:tblPr/>
              <a:tblGrid>
                <a:gridCol w="888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32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17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1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179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9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="1" dirty="0">
                          <a:latin typeface="Times New Roman"/>
                          <a:ea typeface="Calibri"/>
                          <a:cs typeface="Times New Roman"/>
                        </a:rPr>
                        <a:t>CeF3</a:t>
                      </a:r>
                      <a:endParaRPr lang="en-A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="1" dirty="0">
                          <a:latin typeface="Times New Roman"/>
                          <a:ea typeface="Calibri"/>
                          <a:cs typeface="Times New Roman"/>
                        </a:rPr>
                        <a:t>Conjugate</a:t>
                      </a:r>
                      <a:endParaRPr lang="en-A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="1" dirty="0">
                          <a:latin typeface="Times New Roman"/>
                          <a:ea typeface="Calibri"/>
                          <a:cs typeface="Times New Roman"/>
                        </a:rPr>
                        <a:t>sample A</a:t>
                      </a:r>
                      <a:endParaRPr lang="en-A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="1">
                          <a:latin typeface="Times New Roman"/>
                          <a:ea typeface="Calibri"/>
                          <a:cs typeface="Times New Roman"/>
                        </a:rPr>
                        <a:t>Conjugate </a:t>
                      </a:r>
                      <a:endParaRPr lang="en-AU" sz="9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="1">
                          <a:latin typeface="Times New Roman"/>
                          <a:ea typeface="Calibri"/>
                          <a:cs typeface="Times New Roman"/>
                        </a:rPr>
                        <a:t>sample B</a:t>
                      </a:r>
                      <a:endParaRPr lang="en-A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="1" dirty="0">
                          <a:latin typeface="Times New Roman"/>
                          <a:ea typeface="Calibri"/>
                          <a:cs typeface="Times New Roman"/>
                        </a:rPr>
                        <a:t>Conjugate </a:t>
                      </a:r>
                      <a:endParaRPr lang="en-AU" sz="9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="1" dirty="0">
                          <a:latin typeface="Times New Roman"/>
                          <a:ea typeface="Calibri"/>
                          <a:cs typeface="Times New Roman"/>
                        </a:rPr>
                        <a:t>sample C</a:t>
                      </a:r>
                      <a:endParaRPr lang="en-A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7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="1" baseline="300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en-US" sz="900" b="1">
                          <a:latin typeface="Times New Roman"/>
                          <a:ea typeface="Calibri"/>
                          <a:cs typeface="Times New Roman"/>
                        </a:rPr>
                        <a:t>O</a:t>
                      </a:r>
                      <a:r>
                        <a:rPr lang="en-US" sz="900" b="1" baseline="-25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US" sz="900" b="1">
                          <a:latin typeface="Times New Roman"/>
                          <a:ea typeface="Calibri"/>
                          <a:cs typeface="Times New Roman"/>
                        </a:rPr>
                        <a:t> molecules per absorbed 8 keV X-ray </a:t>
                      </a:r>
                      <a:endParaRPr lang="en-A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1000 </a:t>
                      </a: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</a:t>
                      </a: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 170</a:t>
                      </a:r>
                      <a:endParaRPr lang="en-A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latin typeface="Times New Roman"/>
                          <a:ea typeface="Calibri"/>
                          <a:cs typeface="Times New Roman"/>
                        </a:rPr>
                        <a:t>2100 </a:t>
                      </a:r>
                      <a:r>
                        <a:rPr lang="en-US" sz="900" dirty="0"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</a:t>
                      </a:r>
                      <a:r>
                        <a:rPr lang="en-US" sz="900" dirty="0">
                          <a:latin typeface="Times New Roman"/>
                          <a:ea typeface="Calibri"/>
                          <a:cs typeface="Times New Roman"/>
                        </a:rPr>
                        <a:t> 280</a:t>
                      </a:r>
                      <a:endParaRPr lang="en-A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3900 </a:t>
                      </a: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</a:t>
                      </a: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 470</a:t>
                      </a:r>
                      <a:endParaRPr lang="en-A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6300 </a:t>
                      </a: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</a:t>
                      </a: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 380</a:t>
                      </a:r>
                      <a:endParaRPr lang="en-A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3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="1">
                          <a:latin typeface="Times New Roman"/>
                          <a:ea typeface="Calibri"/>
                          <a:cs typeface="Times New Roman"/>
                        </a:rPr>
                        <a:t>X-ray singlet oxygen quantum yield (</a:t>
                      </a:r>
                      <a:r>
                        <a:rPr lang="en-US" sz="900" b="1"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</a:t>
                      </a:r>
                      <a:r>
                        <a:rPr lang="en-US" sz="900" b="1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A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0.13</a:t>
                      </a: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</a:t>
                      </a:r>
                      <a:r>
                        <a:rPr lang="en-US" sz="900">
                          <a:latin typeface="Times New Roman"/>
                          <a:ea typeface="Calibri"/>
                          <a:cs typeface="Times New Roman"/>
                        </a:rPr>
                        <a:t>.02</a:t>
                      </a:r>
                      <a:endParaRPr lang="en-AU" sz="9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latin typeface="Times New Roman"/>
                          <a:ea typeface="Calibri"/>
                          <a:cs typeface="Times New Roman"/>
                        </a:rPr>
                        <a:t>0.26 </a:t>
                      </a:r>
                      <a:r>
                        <a:rPr lang="en-US" sz="900" dirty="0"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</a:t>
                      </a:r>
                      <a:r>
                        <a:rPr lang="en-US" sz="900" dirty="0">
                          <a:latin typeface="Times New Roman"/>
                          <a:ea typeface="Calibri"/>
                          <a:cs typeface="Times New Roman"/>
                        </a:rPr>
                        <a:t> 0.04 </a:t>
                      </a:r>
                      <a:endParaRPr lang="en-A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latin typeface="Times New Roman"/>
                          <a:ea typeface="Calibri"/>
                          <a:cs typeface="Times New Roman"/>
                        </a:rPr>
                        <a:t>0.49 </a:t>
                      </a:r>
                      <a:r>
                        <a:rPr lang="en-US" sz="900" dirty="0"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</a:t>
                      </a:r>
                      <a:r>
                        <a:rPr lang="en-US" sz="900" dirty="0">
                          <a:latin typeface="Times New Roman"/>
                          <a:ea typeface="Calibri"/>
                          <a:cs typeface="Times New Roman"/>
                        </a:rPr>
                        <a:t> 0.06</a:t>
                      </a:r>
                      <a:endParaRPr lang="en-A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latin typeface="Times New Roman"/>
                          <a:ea typeface="Calibri"/>
                          <a:cs typeface="Times New Roman"/>
                        </a:rPr>
                        <a:t>0.79 </a:t>
                      </a:r>
                      <a:r>
                        <a:rPr lang="en-US" sz="900" dirty="0">
                          <a:latin typeface="Times New Roman"/>
                          <a:ea typeface="Calibri"/>
                          <a:cs typeface="Times New Roman"/>
                          <a:sym typeface="Symbol"/>
                        </a:rPr>
                        <a:t></a:t>
                      </a:r>
                      <a:r>
                        <a:rPr lang="en-US" sz="900" dirty="0">
                          <a:latin typeface="Times New Roman"/>
                          <a:ea typeface="Calibri"/>
                          <a:cs typeface="Times New Roman"/>
                        </a:rPr>
                        <a:t> 0.05</a:t>
                      </a:r>
                      <a:endParaRPr lang="en-AU" sz="9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" name="Rectangle 26"/>
          <p:cNvSpPr/>
          <p:nvPr/>
        </p:nvSpPr>
        <p:spPr>
          <a:xfrm>
            <a:off x="10779043" y="1700873"/>
            <a:ext cx="1283522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AU" sz="800" dirty="0"/>
          </a:p>
          <a:p>
            <a:endParaRPr lang="en-AU" sz="800" dirty="0"/>
          </a:p>
          <a:p>
            <a:pPr marL="171442" indent="-171442" algn="just">
              <a:buFont typeface="Arial" panose="020B0604020202020204" pitchFamily="34" charset="0"/>
              <a:buChar char="•"/>
            </a:pPr>
            <a:r>
              <a:rPr lang="en-AU" sz="800" b="1" i="1" dirty="0"/>
              <a:t>Clement, S.; Deng, W.; </a:t>
            </a:r>
            <a:r>
              <a:rPr lang="en-AU" sz="800" b="1" i="1" dirty="0" err="1"/>
              <a:t>Drozdowicz-Tomsia</a:t>
            </a:r>
            <a:r>
              <a:rPr lang="en-AU" sz="800" b="1" i="1" dirty="0"/>
              <a:t>, K.; Liu, D.; </a:t>
            </a:r>
            <a:r>
              <a:rPr lang="en-AU" sz="800" b="1" i="1" dirty="0" err="1"/>
              <a:t>Zachreson</a:t>
            </a:r>
            <a:r>
              <a:rPr lang="en-AU" sz="800" b="1" i="1" dirty="0"/>
              <a:t>, C.; </a:t>
            </a:r>
            <a:r>
              <a:rPr lang="en-AU" sz="800" b="1" i="1" dirty="0" err="1"/>
              <a:t>Goldys</a:t>
            </a:r>
            <a:r>
              <a:rPr lang="en-AU" sz="800" b="1" i="1" dirty="0"/>
              <a:t>, E. M. Bright, water-soluble CeF3 photo-, </a:t>
            </a:r>
            <a:r>
              <a:rPr lang="en-AU" sz="800" b="1" i="1" dirty="0" err="1"/>
              <a:t>cathodo</a:t>
            </a:r>
            <a:r>
              <a:rPr lang="en-AU" sz="800" b="1" i="1" dirty="0"/>
              <a:t>-, and X-ray luminescent nanoparticles. J </a:t>
            </a:r>
            <a:r>
              <a:rPr lang="en-AU" sz="800" b="1" i="1" dirty="0" err="1"/>
              <a:t>Nanopart</a:t>
            </a:r>
            <a:r>
              <a:rPr lang="en-AU" sz="800" b="1" i="1" dirty="0"/>
              <a:t> Res 2015, 17, 1-9 </a:t>
            </a:r>
          </a:p>
          <a:p>
            <a:pPr algn="just"/>
            <a:endParaRPr lang="en-AU" sz="800" b="1" i="1" dirty="0"/>
          </a:p>
          <a:p>
            <a:pPr marL="171442" indent="-171442" algn="just">
              <a:buFont typeface="Arial" panose="020B0604020202020204" pitchFamily="34" charset="0"/>
              <a:buChar char="•"/>
            </a:pPr>
            <a:r>
              <a:rPr lang="en-AU" sz="800" b="1" i="1" dirty="0"/>
              <a:t>Clement, S. et al. X-ray induced singlet oxygen generation by nanoparticle-</a:t>
            </a:r>
            <a:r>
              <a:rPr lang="en-AU" sz="800" b="1" i="1" dirty="0" err="1"/>
              <a:t>photosensitizer</a:t>
            </a:r>
            <a:r>
              <a:rPr lang="en-AU" sz="800" b="1" i="1" dirty="0"/>
              <a:t> conjugates for photodynamic therapy: determination of singlet oxygen quantum yield. Sci. Rep. 6, 19954; </a:t>
            </a:r>
            <a:r>
              <a:rPr lang="en-AU" sz="800" b="1" i="1" dirty="0" err="1"/>
              <a:t>doi</a:t>
            </a:r>
            <a:r>
              <a:rPr lang="en-AU" sz="800" b="1" i="1" dirty="0"/>
              <a:t>: 10.1038/srep19954 (2016).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en-AU" sz="800" dirty="0">
              <a:cs typeface="Arial" panose="020B0604020202020204" pitchFamily="34" charset="0"/>
            </a:endParaRPr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609514"/>
              </p:ext>
            </p:extLst>
          </p:nvPr>
        </p:nvGraphicFramePr>
        <p:xfrm>
          <a:off x="165537" y="4913176"/>
          <a:ext cx="3445932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86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8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8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r>
                        <a:rPr lang="en-AU" sz="1200" dirty="0" smtClean="0"/>
                        <a:t>Energy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 smtClean="0"/>
                        <a:t>30</a:t>
                      </a:r>
                      <a:r>
                        <a:rPr lang="en-AU" sz="1200" baseline="0" dirty="0" smtClean="0"/>
                        <a:t> </a:t>
                      </a:r>
                      <a:r>
                        <a:rPr lang="en-AU" sz="1200" baseline="0" dirty="0" err="1" smtClean="0"/>
                        <a:t>keV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 smtClean="0"/>
                        <a:t>6 MeV</a:t>
                      </a:r>
                      <a:endParaRPr lang="en-A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AU" sz="1200" dirty="0" smtClean="0"/>
                        <a:t>CeF</a:t>
                      </a:r>
                      <a:r>
                        <a:rPr lang="en-AU" sz="1200" baseline="-25000" dirty="0" smtClean="0"/>
                        <a:t>3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 smtClean="0"/>
                        <a:t>89%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 smtClean="0"/>
                        <a:t>28%</a:t>
                      </a:r>
                      <a:endParaRPr lang="en-A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r>
                        <a:rPr lang="en-AU" sz="1200" dirty="0" smtClean="0"/>
                        <a:t>Tissue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 smtClean="0"/>
                        <a:t>11%</a:t>
                      </a:r>
                      <a:endParaRPr lang="en-A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200" dirty="0" smtClean="0"/>
                        <a:t>72%</a:t>
                      </a:r>
                      <a:endParaRPr lang="en-A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9" name="Picture 2" descr="cellpdt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7102" y="5192470"/>
            <a:ext cx="2586972" cy="1634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9862537" y="5356743"/>
            <a:ext cx="21019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200" b="1" dirty="0"/>
              <a:t>Cell level </a:t>
            </a:r>
            <a:r>
              <a:rPr lang="en-AU" sz="1200" b="1" dirty="0" smtClean="0"/>
              <a:t> PDT Demonstration</a:t>
            </a:r>
            <a:r>
              <a:rPr lang="en-AU" sz="1200" b="1" dirty="0"/>
              <a:t>:</a:t>
            </a:r>
          </a:p>
          <a:p>
            <a:pPr algn="just"/>
            <a:r>
              <a:rPr lang="en-AU" sz="1200" dirty="0"/>
              <a:t>Cancer cell: </a:t>
            </a:r>
            <a:r>
              <a:rPr lang="en-AU" sz="1200" dirty="0" err="1"/>
              <a:t>Panc</a:t>
            </a:r>
            <a:r>
              <a:rPr lang="en-AU" sz="1200" dirty="0"/>
              <a:t> 1</a:t>
            </a:r>
          </a:p>
          <a:p>
            <a:pPr algn="just"/>
            <a:r>
              <a:rPr lang="en-AU" sz="1200" dirty="0"/>
              <a:t>Radiation source: </a:t>
            </a:r>
            <a:r>
              <a:rPr lang="en-AU" sz="1200" dirty="0" err="1"/>
              <a:t>Elekta</a:t>
            </a:r>
            <a:r>
              <a:rPr lang="en-AU" sz="1200" dirty="0"/>
              <a:t> </a:t>
            </a:r>
            <a:r>
              <a:rPr lang="en-AU" sz="1200" dirty="0" err="1"/>
              <a:t>XiO</a:t>
            </a:r>
            <a:r>
              <a:rPr lang="en-AU" sz="1200" dirty="0"/>
              <a:t> planning system (</a:t>
            </a:r>
            <a:r>
              <a:rPr lang="en-AU" sz="1200" dirty="0" err="1"/>
              <a:t>Elekta</a:t>
            </a:r>
            <a:r>
              <a:rPr lang="en-AU" sz="1200" dirty="0"/>
              <a:t> AB, Sweden) (6 MV photons)</a:t>
            </a:r>
          </a:p>
          <a:p>
            <a:pPr algn="just"/>
            <a:r>
              <a:rPr lang="en-AU" sz="1200" dirty="0"/>
              <a:t>Cell viability: MTS assay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911450" y="5183188"/>
            <a:ext cx="313982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1400" b="1" dirty="0">
                <a:solidFill>
                  <a:schemeClr val="accent6">
                    <a:lumMod val="50000"/>
                  </a:schemeClr>
                </a:solidFill>
              </a:rPr>
              <a:t>Based on experimental and theoretical calculations, the number of singlet oxygen generated per cell for 6MeV X-ray energy is (2</a:t>
            </a:r>
            <a:r>
              <a:rPr lang="en-AU" sz="1400" b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±0.7)×10</a:t>
            </a:r>
            <a:r>
              <a:rPr lang="en-AU" sz="1400" b="1" baseline="30000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8 </a:t>
            </a:r>
            <a:r>
              <a:rPr lang="en-AU" sz="1400" b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. This is comparable with </a:t>
            </a:r>
            <a:r>
              <a:rPr lang="en-AU" sz="1400" b="1" dirty="0" err="1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N</a:t>
            </a:r>
            <a:r>
              <a:rPr lang="en-AU" sz="1400" b="1" dirty="0" err="1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eidre</a:t>
            </a:r>
            <a:r>
              <a:rPr lang="en-AU" sz="1400" b="1" dirty="0" smtClean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en-AU" sz="1400" b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dose (5 )×10</a:t>
            </a:r>
            <a:r>
              <a:rPr lang="en-AU" sz="1400" b="1" baseline="30000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7</a:t>
            </a:r>
            <a:endParaRPr lang="en-A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039729" y="2986826"/>
            <a:ext cx="21034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b="1" dirty="0" smtClean="0"/>
              <a:t>Singlet oxygen generation</a:t>
            </a:r>
            <a:endParaRPr lang="en-AU" sz="1400" b="1" dirty="0"/>
          </a:p>
        </p:txBody>
      </p:sp>
      <p:sp>
        <p:nvSpPr>
          <p:cNvPr id="37" name="Rectangle 36"/>
          <p:cNvSpPr/>
          <p:nvPr/>
        </p:nvSpPr>
        <p:spPr>
          <a:xfrm>
            <a:off x="1031430" y="4605399"/>
            <a:ext cx="12522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b="1" dirty="0" smtClean="0"/>
              <a:t>Dose partition</a:t>
            </a:r>
            <a:endParaRPr lang="en-AU" sz="1400" b="1" dirty="0"/>
          </a:p>
        </p:txBody>
      </p:sp>
    </p:spTree>
    <p:extLst>
      <p:ext uri="{BB962C8B-B14F-4D97-AF65-F5344CB8AC3E}">
        <p14:creationId xmlns:p14="http://schemas.microsoft.com/office/powerpoint/2010/main" val="260526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7325128"/>
              </p:ext>
            </p:extLst>
          </p:nvPr>
        </p:nvGraphicFramePr>
        <p:xfrm>
          <a:off x="0" y="-1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76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1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4970" y="649073"/>
            <a:ext cx="1169459" cy="12317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213" y="597911"/>
            <a:ext cx="99675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2800" dirty="0"/>
              <a:t>Metal nanoparticles </a:t>
            </a:r>
            <a:r>
              <a:rPr lang="en-AU" sz="2800" dirty="0" smtClean="0"/>
              <a:t>(</a:t>
            </a:r>
            <a:r>
              <a:rPr lang="en-AU" sz="2800" b="1" dirty="0" smtClean="0"/>
              <a:t>Gold-Au</a:t>
            </a:r>
            <a:r>
              <a:rPr lang="en-AU" sz="2800" dirty="0"/>
              <a:t>) as singlet oxygen (</a:t>
            </a:r>
            <a:r>
              <a:rPr lang="en-AU" sz="2800" baseline="30000" dirty="0"/>
              <a:t>1</a:t>
            </a:r>
            <a:r>
              <a:rPr lang="en-AU" sz="2800" dirty="0"/>
              <a:t>O</a:t>
            </a:r>
            <a:r>
              <a:rPr lang="en-AU" sz="2800" baseline="-25000" dirty="0"/>
              <a:t>2</a:t>
            </a:r>
            <a:r>
              <a:rPr lang="en-AU" sz="2800" dirty="0"/>
              <a:t> ) amplifiers  </a:t>
            </a:r>
          </a:p>
        </p:txBody>
      </p:sp>
      <p:pic>
        <p:nvPicPr>
          <p:cNvPr id="1026" name="Picture 2" descr="https://static-content.springer.com/image/art%3A10.1007%2Fs00604-017-2145-z/MediaObjects/604_2017_2145_Figa_HTML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31" y="1362150"/>
            <a:ext cx="6379055" cy="293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7741042" y="1882000"/>
            <a:ext cx="44033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1200" b="1" i="1" dirty="0" smtClean="0">
                <a:solidFill>
                  <a:srgbClr val="222222"/>
                </a:solidFill>
                <a:effectLst/>
              </a:rPr>
              <a:t>Clement, S., Chen, W., </a:t>
            </a:r>
            <a:r>
              <a:rPr lang="en-AU" sz="1200" b="1" i="1" dirty="0" err="1" smtClean="0">
                <a:solidFill>
                  <a:srgbClr val="222222"/>
                </a:solidFill>
                <a:effectLst/>
              </a:rPr>
              <a:t>Anwer</a:t>
            </a:r>
            <a:r>
              <a:rPr lang="en-AU" sz="1200" b="1" i="1" dirty="0" smtClean="0">
                <a:solidFill>
                  <a:srgbClr val="222222"/>
                </a:solidFill>
                <a:effectLst/>
              </a:rPr>
              <a:t>, A. G., &amp; </a:t>
            </a:r>
            <a:r>
              <a:rPr lang="en-AU" sz="1200" b="1" i="1" dirty="0" err="1" smtClean="0">
                <a:solidFill>
                  <a:srgbClr val="222222"/>
                </a:solidFill>
                <a:effectLst/>
              </a:rPr>
              <a:t>Goldys</a:t>
            </a:r>
            <a:r>
              <a:rPr lang="en-AU" sz="1200" b="1" i="1" dirty="0" smtClean="0">
                <a:solidFill>
                  <a:srgbClr val="222222"/>
                </a:solidFill>
                <a:effectLst/>
              </a:rPr>
              <a:t>, E. M. (2017). </a:t>
            </a:r>
            <a:r>
              <a:rPr lang="en-AU" sz="1200" b="1" i="1" dirty="0" err="1" smtClean="0">
                <a:solidFill>
                  <a:srgbClr val="222222"/>
                </a:solidFill>
                <a:effectLst/>
              </a:rPr>
              <a:t>Verteprofin</a:t>
            </a:r>
            <a:r>
              <a:rPr lang="en-AU" sz="1200" b="1" i="1" dirty="0" smtClean="0">
                <a:solidFill>
                  <a:srgbClr val="222222"/>
                </a:solidFill>
                <a:effectLst/>
              </a:rPr>
              <a:t> conjugated to gold nanoparticles for fluorescent cellular </a:t>
            </a:r>
            <a:r>
              <a:rPr lang="en-AU" sz="1200" b="1" i="1" dirty="0" err="1" smtClean="0">
                <a:solidFill>
                  <a:srgbClr val="222222"/>
                </a:solidFill>
                <a:effectLst/>
              </a:rPr>
              <a:t>bioimaging</a:t>
            </a:r>
            <a:r>
              <a:rPr lang="en-AU" sz="1200" b="1" i="1" dirty="0" smtClean="0">
                <a:solidFill>
                  <a:srgbClr val="222222"/>
                </a:solidFill>
                <a:effectLst/>
              </a:rPr>
              <a:t> and X-ray mediated photodynamic therapy. </a:t>
            </a:r>
            <a:r>
              <a:rPr lang="en-AU" sz="1200" b="1" i="1" dirty="0" err="1" smtClean="0">
                <a:solidFill>
                  <a:srgbClr val="222222"/>
                </a:solidFill>
                <a:effectLst/>
              </a:rPr>
              <a:t>Microchimica</a:t>
            </a:r>
            <a:r>
              <a:rPr lang="en-AU" sz="1200" b="1" i="1" dirty="0" smtClean="0">
                <a:solidFill>
                  <a:srgbClr val="222222"/>
                </a:solidFill>
                <a:effectLst/>
              </a:rPr>
              <a:t> </a:t>
            </a:r>
            <a:r>
              <a:rPr lang="en-AU" sz="1200" b="1" i="1" dirty="0" err="1" smtClean="0">
                <a:solidFill>
                  <a:srgbClr val="222222"/>
                </a:solidFill>
                <a:effectLst/>
              </a:rPr>
              <a:t>Acta</a:t>
            </a:r>
            <a:r>
              <a:rPr lang="en-AU" sz="1200" b="1" i="1" dirty="0" smtClean="0">
                <a:solidFill>
                  <a:srgbClr val="222222"/>
                </a:solidFill>
                <a:effectLst/>
              </a:rPr>
              <a:t>, 1-7.</a:t>
            </a:r>
            <a:endParaRPr lang="en-AU" sz="1200" b="1" i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682" y="3080795"/>
            <a:ext cx="3076799" cy="213895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120" y="4502341"/>
            <a:ext cx="6495414" cy="2312644"/>
          </a:xfrm>
          <a:prstGeom prst="rect">
            <a:avLst/>
          </a:prstGeom>
        </p:spPr>
      </p:pic>
      <p:cxnSp>
        <p:nvCxnSpPr>
          <p:cNvPr id="18" name="Elbow Connector 17"/>
          <p:cNvCxnSpPr/>
          <p:nvPr/>
        </p:nvCxnSpPr>
        <p:spPr>
          <a:xfrm>
            <a:off x="3949002" y="6189785"/>
            <a:ext cx="803868" cy="14067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7497673" y="5497287"/>
            <a:ext cx="46467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1400" b="1" dirty="0" smtClean="0">
                <a:solidFill>
                  <a:schemeClr val="accent6">
                    <a:lumMod val="50000"/>
                  </a:schemeClr>
                </a:solidFill>
              </a:rPr>
              <a:t>We show a proof-of-principle that PDT can be carried out with therapeutic X-rays both with molecular </a:t>
            </a:r>
            <a:r>
              <a:rPr lang="en-AU" sz="1400" b="1" dirty="0" err="1" smtClean="0">
                <a:solidFill>
                  <a:schemeClr val="accent6">
                    <a:lumMod val="50000"/>
                  </a:schemeClr>
                </a:solidFill>
              </a:rPr>
              <a:t>photosensitizer</a:t>
            </a:r>
            <a:r>
              <a:rPr lang="en-AU" sz="1400" b="1" dirty="0" smtClean="0">
                <a:solidFill>
                  <a:schemeClr val="accent6">
                    <a:lumMod val="50000"/>
                  </a:schemeClr>
                </a:solidFill>
              </a:rPr>
              <a:t> VP and with </a:t>
            </a:r>
            <a:r>
              <a:rPr lang="en-AU" sz="1400" b="1" dirty="0" err="1" smtClean="0">
                <a:solidFill>
                  <a:schemeClr val="accent6">
                    <a:lumMod val="50000"/>
                  </a:schemeClr>
                </a:solidFill>
              </a:rPr>
              <a:t>AuNP</a:t>
            </a:r>
            <a:r>
              <a:rPr lang="en-AU" sz="1400" b="1" dirty="0" smtClean="0">
                <a:solidFill>
                  <a:schemeClr val="accent6">
                    <a:lumMod val="50000"/>
                  </a:schemeClr>
                </a:solidFill>
              </a:rPr>
              <a:t>-VP conjugates. The conjugates synthesized in this work were less effective than the VP alone but they were also less cytotoxic in the absence of sensitizing radiation. </a:t>
            </a:r>
            <a:endParaRPr lang="en-AU" sz="1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73573" y="1370410"/>
            <a:ext cx="1605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X-ray and 690 nm PDT mechanism</a:t>
            </a:r>
            <a:endParaRPr lang="en-AU" sz="1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764813" y="6539656"/>
            <a:ext cx="3485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PDT effect in  </a:t>
            </a:r>
            <a:r>
              <a:rPr lang="en-AU" sz="1400" b="1" dirty="0" err="1" smtClean="0"/>
              <a:t>Panc</a:t>
            </a:r>
            <a:r>
              <a:rPr lang="en-AU" sz="1400" b="1" dirty="0" smtClean="0"/>
              <a:t> 1 cancer cell </a:t>
            </a:r>
            <a:r>
              <a:rPr lang="en-AU" sz="1400" b="1" dirty="0" smtClean="0"/>
              <a:t>line</a:t>
            </a:r>
            <a:endParaRPr lang="en-AU" sz="1400" b="1" dirty="0"/>
          </a:p>
        </p:txBody>
      </p:sp>
      <p:sp>
        <p:nvSpPr>
          <p:cNvPr id="24" name="Rectangle 23"/>
          <p:cNvSpPr/>
          <p:nvPr/>
        </p:nvSpPr>
        <p:spPr>
          <a:xfrm>
            <a:off x="8945821" y="2694089"/>
            <a:ext cx="21034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b="1" dirty="0" smtClean="0"/>
              <a:t>Singlet oxygen generation</a:t>
            </a:r>
            <a:endParaRPr lang="en-AU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610016" y="3338537"/>
            <a:ext cx="1423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Conjugates</a:t>
            </a:r>
            <a:endParaRPr lang="en-AU" sz="1400" b="1" dirty="0"/>
          </a:p>
        </p:txBody>
      </p:sp>
    </p:spTree>
    <p:extLst>
      <p:ext uri="{BB962C8B-B14F-4D97-AF65-F5344CB8AC3E}">
        <p14:creationId xmlns:p14="http://schemas.microsoft.com/office/powerpoint/2010/main" val="70781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8358914"/>
              </p:ext>
            </p:extLst>
          </p:nvPr>
        </p:nvGraphicFramePr>
        <p:xfrm>
          <a:off x="0" y="0"/>
          <a:ext cx="12192000" cy="68564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98" name="Image" r:id="rId4" imgW="5760720" imgH="3511080" progId="Photoshop.Image.18">
                  <p:embed/>
                </p:oleObj>
              </mc:Choice>
              <mc:Fallback>
                <p:oleObj name="Image" r:id="rId4" imgW="5760720" imgH="3511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64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5798" y="3643182"/>
            <a:ext cx="1169459" cy="123173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5334246" y="1544114"/>
            <a:ext cx="6838722" cy="1897135"/>
            <a:chOff x="-1873569" y="1181101"/>
            <a:chExt cx="6389369" cy="1630680"/>
          </a:xfrm>
        </p:grpSpPr>
        <p:pic>
          <p:nvPicPr>
            <p:cNvPr id="9" name="Picture 8"/>
            <p:cNvPicPr/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8782"/>
            <a:stretch/>
          </p:blipFill>
          <p:spPr bwMode="auto">
            <a:xfrm>
              <a:off x="-1873569" y="1181101"/>
              <a:ext cx="6389369" cy="1630680"/>
            </a:xfrm>
            <a:prstGeom prst="rect">
              <a:avLst/>
            </a:prstGeom>
            <a:noFill/>
          </p:spPr>
        </p:pic>
        <p:sp>
          <p:nvSpPr>
            <p:cNvPr id="10" name="Rectangle 9"/>
            <p:cNvSpPr/>
            <p:nvPr/>
          </p:nvSpPr>
          <p:spPr>
            <a:xfrm>
              <a:off x="-1863090" y="1325880"/>
              <a:ext cx="331470" cy="2514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19" name="Picture 18" descr="C:\Users\mq42659841\Desktop\PLGA project\Manuscript\Figure 5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6" r="49335"/>
          <a:stretch/>
        </p:blipFill>
        <p:spPr bwMode="auto">
          <a:xfrm>
            <a:off x="483810" y="4162779"/>
            <a:ext cx="3323225" cy="2693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34" descr="C:\Users\mq42659841\Desktop\PLGA project\Manuscript\New submission\Nanoscale\Figures\Figure 7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45" b="8333"/>
          <a:stretch/>
        </p:blipFill>
        <p:spPr bwMode="auto">
          <a:xfrm>
            <a:off x="4841376" y="3614544"/>
            <a:ext cx="3892387" cy="26864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3" name="Straight Arrow Connector 42"/>
          <p:cNvCxnSpPr/>
          <p:nvPr/>
        </p:nvCxnSpPr>
        <p:spPr>
          <a:xfrm flipV="1">
            <a:off x="6943411" y="4285014"/>
            <a:ext cx="213966" cy="324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8378816" y="3915682"/>
            <a:ext cx="12915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 smtClean="0"/>
              <a:t>Cell line : HCT 116 , colorectal cancer cell line</a:t>
            </a:r>
            <a:endParaRPr lang="en-AU" sz="1400" dirty="0"/>
          </a:p>
        </p:txBody>
      </p:sp>
      <p:sp>
        <p:nvSpPr>
          <p:cNvPr id="46" name="Rectangle 45"/>
          <p:cNvSpPr/>
          <p:nvPr/>
        </p:nvSpPr>
        <p:spPr>
          <a:xfrm>
            <a:off x="9024583" y="4957765"/>
            <a:ext cx="30632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AU" sz="1400" b="1" dirty="0" smtClean="0">
                <a:solidFill>
                  <a:schemeClr val="accent6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In vitro PDT assays suggest that the conjugates effectively kill HCT116 cells in the presence 6 MeV radiation. In X-ray radiation, the 6 MeV radiation from linear accelerator produces energetic secondary electrons and Cerenkov radiation in the samples, which, in turn excite the VP molecules. </a:t>
            </a:r>
            <a:endParaRPr lang="en-AU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30452" y="385908"/>
            <a:ext cx="138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b="1" dirty="0"/>
              <a:t>PDT Mechanism</a:t>
            </a:r>
          </a:p>
        </p:txBody>
      </p:sp>
      <p:sp>
        <p:nvSpPr>
          <p:cNvPr id="50" name="Rectangle 49"/>
          <p:cNvSpPr/>
          <p:nvPr/>
        </p:nvSpPr>
        <p:spPr>
          <a:xfrm>
            <a:off x="1572466" y="4328104"/>
            <a:ext cx="21034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b="1" dirty="0" smtClean="0"/>
              <a:t>Singlet oxygen generation</a:t>
            </a:r>
            <a:endParaRPr lang="en-AU" sz="1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661612" y="595501"/>
            <a:ext cx="9896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AU" sz="2800" dirty="0"/>
              <a:t>Polymer nanoparticles (</a:t>
            </a:r>
            <a:r>
              <a:rPr lang="en-AU" sz="2800" b="1" dirty="0"/>
              <a:t>PLGA</a:t>
            </a:r>
            <a:r>
              <a:rPr lang="en-AU" sz="2800" dirty="0"/>
              <a:t>) as </a:t>
            </a:r>
            <a:r>
              <a:rPr lang="en-AU" sz="2800" dirty="0" smtClean="0"/>
              <a:t>a drug</a:t>
            </a:r>
            <a:r>
              <a:rPr lang="en-AU" sz="2800" dirty="0" smtClean="0"/>
              <a:t> </a:t>
            </a:r>
            <a:r>
              <a:rPr lang="en-AU" sz="2800" dirty="0"/>
              <a:t>carrier for X-ray PDT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49"/>
          <a:stretch/>
        </p:blipFill>
        <p:spPr>
          <a:xfrm>
            <a:off x="-27701" y="1065402"/>
            <a:ext cx="5028055" cy="331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92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6428222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23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197" y="1843715"/>
            <a:ext cx="1536681" cy="102428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749572" y="643386"/>
            <a:ext cx="62843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400" dirty="0">
                <a:cs typeface="Times New Roman" panose="02020603050405020304" pitchFamily="18" charset="0"/>
              </a:rPr>
              <a:t>Beyond PDT: drug/gene release from X-ray triggered liposomes incorporating </a:t>
            </a:r>
            <a:r>
              <a:rPr lang="en-GB" sz="2400" dirty="0" err="1">
                <a:cs typeface="Times New Roman" panose="02020603050405020304" pitchFamily="18" charset="0"/>
              </a:rPr>
              <a:t>verteporfin</a:t>
            </a:r>
            <a:r>
              <a:rPr lang="en-GB" sz="2400" dirty="0">
                <a:cs typeface="Times New Roman" panose="02020603050405020304" pitchFamily="18" charset="0"/>
              </a:rPr>
              <a:t> (VP) and gold nanoparticles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40780" y="4128045"/>
            <a:ext cx="221742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In vivo </a:t>
            </a:r>
            <a:r>
              <a:rPr lang="en-US" sz="1400" dirty="0"/>
              <a:t>therapeutic</a:t>
            </a:r>
            <a:r>
              <a:rPr lang="en-US" sz="1400" i="1" dirty="0"/>
              <a:t> </a:t>
            </a:r>
            <a:r>
              <a:rPr lang="en-US" sz="1400" dirty="0"/>
              <a:t>effect </a:t>
            </a:r>
            <a:r>
              <a:rPr lang="en-US" sz="1400" dirty="0" smtClean="0"/>
              <a:t>in</a:t>
            </a:r>
            <a:r>
              <a:rPr lang="en-US" sz="1400" dirty="0" smtClean="0"/>
              <a:t> </a:t>
            </a:r>
            <a:r>
              <a:rPr lang="en-US" sz="1400" dirty="0"/>
              <a:t>a mouse model with colorectal </a:t>
            </a:r>
            <a:r>
              <a:rPr lang="en-US" sz="1400" dirty="0" smtClean="0"/>
              <a:t>cancer</a:t>
            </a:r>
          </a:p>
          <a:p>
            <a:endParaRPr lang="en-US" sz="1400" dirty="0" smtClean="0"/>
          </a:p>
          <a:p>
            <a:r>
              <a:rPr lang="fr-FR" i="1" dirty="0"/>
              <a:t>Nature </a:t>
            </a:r>
            <a:r>
              <a:rPr lang="fr-FR" i="1" dirty="0" smtClean="0"/>
              <a:t>Communications</a:t>
            </a:r>
          </a:p>
          <a:p>
            <a:r>
              <a:rPr lang="fr-FR" b="1" dirty="0" smtClean="0"/>
              <a:t>volume</a:t>
            </a:r>
            <a:r>
              <a:rPr lang="fr-FR" b="1" dirty="0"/>
              <a:t> 9</a:t>
            </a:r>
            <a:r>
              <a:rPr lang="fr-FR" dirty="0"/>
              <a:t>, Article </a:t>
            </a:r>
            <a:r>
              <a:rPr lang="fr-FR" dirty="0" err="1"/>
              <a:t>number</a:t>
            </a:r>
            <a:r>
              <a:rPr lang="fr-FR" dirty="0"/>
              <a:t>: 2713 (2018) </a:t>
            </a:r>
            <a:endParaRPr lang="en-AU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5962747" y="2930404"/>
            <a:ext cx="2190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In vitro </a:t>
            </a:r>
            <a:r>
              <a:rPr lang="en-US" sz="1400" dirty="0"/>
              <a:t>cell-killing effect </a:t>
            </a:r>
            <a:r>
              <a:rPr lang="en-US" sz="1400" dirty="0" smtClean="0"/>
              <a:t>in</a:t>
            </a:r>
            <a:r>
              <a:rPr lang="en-US" sz="1400" dirty="0" smtClean="0"/>
              <a:t> </a:t>
            </a:r>
            <a:r>
              <a:rPr lang="en-US" sz="1400" dirty="0"/>
              <a:t>HCT116 cell </a:t>
            </a:r>
            <a:r>
              <a:rPr lang="en-US" sz="1400" dirty="0" smtClean="0"/>
              <a:t>line)</a:t>
            </a:r>
            <a:endParaRPr lang="en-AU" sz="1400" dirty="0"/>
          </a:p>
        </p:txBody>
      </p:sp>
      <p:pic>
        <p:nvPicPr>
          <p:cNvPr id="1027" name="Picture 3" descr="Z:\Dox-lipo project\cytotoxicity of LipoDox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755" y="1809972"/>
            <a:ext cx="4112465" cy="223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6902119" y="2572058"/>
            <a:ext cx="6928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4 </a:t>
            </a:r>
            <a:r>
              <a:rPr lang="en-US" sz="1400" dirty="0" err="1" smtClean="0"/>
              <a:t>Gy</a:t>
            </a:r>
            <a:endParaRPr lang="en-AU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2" y="795508"/>
            <a:ext cx="5435133" cy="5049031"/>
          </a:xfrm>
          <a:prstGeom prst="rect">
            <a:avLst/>
          </a:prstGeom>
        </p:spPr>
      </p:pic>
      <p:pic>
        <p:nvPicPr>
          <p:cNvPr id="17" name="Picture 16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312" y="3821814"/>
            <a:ext cx="3284566" cy="28519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515600" y="3073585"/>
            <a:ext cx="1249680" cy="380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Wei Deng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1127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127" y="2583873"/>
            <a:ext cx="3442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 smtClean="0"/>
              <a:t>Wrapyp</a:t>
            </a:r>
            <a:r>
              <a:rPr lang="en-AU" dirty="0" smtClean="0"/>
              <a:t> 2 slides</a:t>
            </a:r>
            <a:endParaRPr lang="en-AU" dirty="0"/>
          </a:p>
        </p:txBody>
      </p:sp>
      <p:graphicFrame>
        <p:nvGraphicFramePr>
          <p:cNvPr id="5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445847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45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696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6812580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8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121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9465611"/>
              </p:ext>
            </p:extLst>
          </p:nvPr>
        </p:nvGraphicFramePr>
        <p:xfrm>
          <a:off x="954" y="1"/>
          <a:ext cx="12193200" cy="6859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93" name="Image" r:id="rId4" imgW="23999760" imgH="14628240" progId="Photoshop.Image.18">
                  <p:embed/>
                </p:oleObj>
              </mc:Choice>
              <mc:Fallback>
                <p:oleObj name="Image" r:id="rId4" imgW="23999760" imgH="1462824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54" y="1"/>
                        <a:ext cx="12193200" cy="68592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005" name="Picture 5" descr="pie_aa"/>
          <p:cNvPicPr>
            <a:picLocks noChangeAspect="1" noChangeArrowheads="1"/>
          </p:cNvPicPr>
          <p:nvPr/>
        </p:nvPicPr>
        <p:blipFill>
          <a:blip r:embed="rId6" cstate="print">
            <a:lum bright="6000"/>
          </a:blip>
          <a:srcRect/>
          <a:stretch>
            <a:fillRect/>
          </a:stretch>
        </p:blipFill>
        <p:spPr bwMode="auto">
          <a:xfrm>
            <a:off x="4151314" y="2420938"/>
            <a:ext cx="4968875" cy="316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06" name="Text Box 6"/>
          <p:cNvSpPr txBox="1">
            <a:spLocks noChangeArrowheads="1"/>
          </p:cNvSpPr>
          <p:nvPr/>
        </p:nvSpPr>
        <p:spPr bwMode="auto">
          <a:xfrm>
            <a:off x="4511825" y="3861049"/>
            <a:ext cx="187166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/>
              <a:t>Physics</a:t>
            </a:r>
          </a:p>
        </p:txBody>
      </p:sp>
      <p:sp>
        <p:nvSpPr>
          <p:cNvPr id="256008" name="Text Box 8"/>
          <p:cNvSpPr txBox="1">
            <a:spLocks noChangeArrowheads="1"/>
          </p:cNvSpPr>
          <p:nvPr/>
        </p:nvSpPr>
        <p:spPr bwMode="auto">
          <a:xfrm>
            <a:off x="1774825" y="3789363"/>
            <a:ext cx="2808288" cy="1681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600"/>
              <a:t>Design and demonstrate plasmonic and dielectric structures for optimised enhancement (fluorescence, SERS, absorption)</a:t>
            </a:r>
          </a:p>
          <a:p>
            <a:pPr>
              <a:spcBef>
                <a:spcPct val="50000"/>
              </a:spcBef>
            </a:pPr>
            <a:endParaRPr lang="en-US" sz="1600"/>
          </a:p>
        </p:txBody>
      </p:sp>
      <p:sp>
        <p:nvSpPr>
          <p:cNvPr id="256009" name="AutoShape 9"/>
          <p:cNvSpPr>
            <a:spLocks noChangeArrowheads="1"/>
          </p:cNvSpPr>
          <p:nvPr/>
        </p:nvSpPr>
        <p:spPr bwMode="auto">
          <a:xfrm>
            <a:off x="1703388" y="3789363"/>
            <a:ext cx="2735262" cy="1439862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10" name="Text Box 10"/>
          <p:cNvSpPr txBox="1">
            <a:spLocks noChangeArrowheads="1"/>
          </p:cNvSpPr>
          <p:nvPr/>
        </p:nvSpPr>
        <p:spPr bwMode="auto">
          <a:xfrm>
            <a:off x="4583113" y="3281803"/>
            <a:ext cx="2087562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solidFill>
                  <a:schemeClr val="bg1"/>
                </a:solidFill>
              </a:rPr>
              <a:t>Chemistry</a:t>
            </a:r>
          </a:p>
        </p:txBody>
      </p:sp>
      <p:sp>
        <p:nvSpPr>
          <p:cNvPr id="256011" name="AutoShape 11"/>
          <p:cNvSpPr>
            <a:spLocks noChangeArrowheads="1"/>
          </p:cNvSpPr>
          <p:nvPr/>
        </p:nvSpPr>
        <p:spPr bwMode="auto">
          <a:xfrm>
            <a:off x="2351088" y="2060575"/>
            <a:ext cx="2087562" cy="1150938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13" name="Text Box 13"/>
          <p:cNvSpPr txBox="1">
            <a:spLocks noChangeArrowheads="1"/>
          </p:cNvSpPr>
          <p:nvPr/>
        </p:nvSpPr>
        <p:spPr bwMode="auto">
          <a:xfrm>
            <a:off x="2424114" y="2133601"/>
            <a:ext cx="2016125" cy="1069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Develop simple and low cost methods of nanostructure synthesis</a:t>
            </a:r>
          </a:p>
        </p:txBody>
      </p:sp>
      <p:sp>
        <p:nvSpPr>
          <p:cNvPr id="256014" name="Text Box 14"/>
          <p:cNvSpPr txBox="1">
            <a:spLocks noChangeArrowheads="1"/>
          </p:cNvSpPr>
          <p:nvPr/>
        </p:nvSpPr>
        <p:spPr bwMode="auto">
          <a:xfrm>
            <a:off x="5591945" y="2780929"/>
            <a:ext cx="26638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chemeClr val="bg1"/>
                </a:solidFill>
              </a:rPr>
              <a:t>Engineering</a:t>
            </a:r>
          </a:p>
        </p:txBody>
      </p:sp>
      <p:sp>
        <p:nvSpPr>
          <p:cNvPr id="256015" name="Text Box 15"/>
          <p:cNvSpPr txBox="1">
            <a:spLocks noChangeArrowheads="1"/>
          </p:cNvSpPr>
          <p:nvPr/>
        </p:nvSpPr>
        <p:spPr bwMode="auto">
          <a:xfrm>
            <a:off x="7104113" y="3212977"/>
            <a:ext cx="26638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/>
              <a:t>Biotechnology</a:t>
            </a:r>
          </a:p>
        </p:txBody>
      </p:sp>
      <p:sp>
        <p:nvSpPr>
          <p:cNvPr id="256017" name="Text Box 17"/>
          <p:cNvSpPr txBox="1">
            <a:spLocks noChangeArrowheads="1"/>
          </p:cNvSpPr>
          <p:nvPr/>
        </p:nvSpPr>
        <p:spPr bwMode="auto">
          <a:xfrm>
            <a:off x="5062271" y="1044499"/>
            <a:ext cx="4705667" cy="11695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/>
              <a:t>Increase sensitivity of </a:t>
            </a:r>
            <a:r>
              <a:rPr lang="en-US" sz="1600" dirty="0" smtClean="0"/>
              <a:t>end-user </a:t>
            </a:r>
            <a:r>
              <a:rPr lang="en-US" sz="1600" dirty="0"/>
              <a:t>assays </a:t>
            </a:r>
          </a:p>
          <a:p>
            <a:r>
              <a:rPr lang="en-US" sz="1600" dirty="0"/>
              <a:t>by several orders of magnitude</a:t>
            </a:r>
          </a:p>
          <a:p>
            <a:r>
              <a:rPr lang="en-US" sz="1600" dirty="0"/>
              <a:t> (5 orders – </a:t>
            </a:r>
            <a:r>
              <a:rPr lang="en-US" sz="1600" dirty="0" smtClean="0"/>
              <a:t>single molecules </a:t>
            </a:r>
            <a:r>
              <a:rPr lang="en-US" sz="1600" dirty="0"/>
              <a:t>sensitivity</a:t>
            </a:r>
            <a:r>
              <a:rPr lang="en-US" sz="1600" dirty="0" smtClean="0"/>
              <a:t>)</a:t>
            </a:r>
          </a:p>
          <a:p>
            <a:r>
              <a:rPr lang="en-US" sz="1600" dirty="0" smtClean="0"/>
              <a:t>Molecularly sensitive imaging in vivo</a:t>
            </a:r>
            <a:endParaRPr lang="en-US" sz="1600" dirty="0"/>
          </a:p>
          <a:p>
            <a:endParaRPr lang="en-US" sz="600" dirty="0"/>
          </a:p>
        </p:txBody>
      </p:sp>
      <p:sp>
        <p:nvSpPr>
          <p:cNvPr id="256018" name="Text Box 18"/>
          <p:cNvSpPr txBox="1">
            <a:spLocks noChangeArrowheads="1"/>
          </p:cNvSpPr>
          <p:nvPr/>
        </p:nvSpPr>
        <p:spPr bwMode="auto">
          <a:xfrm>
            <a:off x="7175500" y="4076701"/>
            <a:ext cx="14414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chemeClr val="bg1"/>
                </a:solidFill>
              </a:rPr>
              <a:t>Industry</a:t>
            </a:r>
          </a:p>
        </p:txBody>
      </p:sp>
      <p:sp>
        <p:nvSpPr>
          <p:cNvPr id="256019" name="Text Box 19"/>
          <p:cNvSpPr txBox="1">
            <a:spLocks noChangeArrowheads="1"/>
          </p:cNvSpPr>
          <p:nvPr/>
        </p:nvSpPr>
        <p:spPr bwMode="auto">
          <a:xfrm>
            <a:off x="5374929" y="4228098"/>
            <a:ext cx="1944688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chemeClr val="bg1"/>
                </a:solidFill>
              </a:rPr>
              <a:t>Medical therapies and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diagnostics</a:t>
            </a:r>
          </a:p>
        </p:txBody>
      </p:sp>
      <p:sp>
        <p:nvSpPr>
          <p:cNvPr id="256020" name="AutoShape 20"/>
          <p:cNvSpPr>
            <a:spLocks noChangeArrowheads="1"/>
          </p:cNvSpPr>
          <p:nvPr/>
        </p:nvSpPr>
        <p:spPr bwMode="auto">
          <a:xfrm>
            <a:off x="4751019" y="834511"/>
            <a:ext cx="4278682" cy="151130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21" name="Text Box 21"/>
          <p:cNvSpPr txBox="1">
            <a:spLocks noChangeArrowheads="1"/>
          </p:cNvSpPr>
          <p:nvPr/>
        </p:nvSpPr>
        <p:spPr bwMode="auto">
          <a:xfrm>
            <a:off x="8616950" y="4781262"/>
            <a:ext cx="2017713" cy="1069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Overcome the R&amp;D gap and take the inventions to the market</a:t>
            </a:r>
          </a:p>
        </p:txBody>
      </p:sp>
      <p:sp>
        <p:nvSpPr>
          <p:cNvPr id="256022" name="Text Box 22"/>
          <p:cNvSpPr txBox="1">
            <a:spLocks noChangeArrowheads="1"/>
          </p:cNvSpPr>
          <p:nvPr/>
        </p:nvSpPr>
        <p:spPr bwMode="auto">
          <a:xfrm>
            <a:off x="4583114" y="5589588"/>
            <a:ext cx="3526729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/>
              <a:t>Clinical adoption of technologies</a:t>
            </a:r>
            <a:endParaRPr lang="en-US" sz="1600" dirty="0"/>
          </a:p>
        </p:txBody>
      </p:sp>
      <p:sp>
        <p:nvSpPr>
          <p:cNvPr id="256023" name="AutoShape 23"/>
          <p:cNvSpPr>
            <a:spLocks noChangeArrowheads="1"/>
          </p:cNvSpPr>
          <p:nvPr/>
        </p:nvSpPr>
        <p:spPr bwMode="auto">
          <a:xfrm>
            <a:off x="8596935" y="4651375"/>
            <a:ext cx="2016125" cy="1225550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24" name="AutoShape 24"/>
          <p:cNvSpPr>
            <a:spLocks noChangeArrowheads="1"/>
          </p:cNvSpPr>
          <p:nvPr/>
        </p:nvSpPr>
        <p:spPr bwMode="auto">
          <a:xfrm>
            <a:off x="4583113" y="5516564"/>
            <a:ext cx="2881312" cy="503237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Text Box 13"/>
          <p:cNvSpPr txBox="1">
            <a:spLocks noChangeArrowheads="1"/>
          </p:cNvSpPr>
          <p:nvPr/>
        </p:nvSpPr>
        <p:spPr bwMode="auto">
          <a:xfrm>
            <a:off x="8963843" y="2785672"/>
            <a:ext cx="2016125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/>
              <a:t>Develop simple </a:t>
            </a:r>
            <a:r>
              <a:rPr lang="en-US" sz="1600" dirty="0" smtClean="0"/>
              <a:t>and low costs assays and devices</a:t>
            </a:r>
            <a:endParaRPr lang="en-US" sz="1600" dirty="0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>
            <a:off x="8904290" y="2737349"/>
            <a:ext cx="2016125" cy="944511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09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4629476"/>
              </p:ext>
            </p:extLst>
          </p:nvPr>
        </p:nvGraphicFramePr>
        <p:xfrm>
          <a:off x="-12053" y="-54169"/>
          <a:ext cx="12204051" cy="6851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5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2053" y="-54169"/>
                        <a:ext cx="12204051" cy="68515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 preferRelativeResize="0"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735" y="1653186"/>
            <a:ext cx="10201266" cy="42253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064"/>
            <a:ext cx="4648358" cy="58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693" y="574064"/>
            <a:ext cx="4648358" cy="5832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474" y="545264"/>
            <a:ext cx="872966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9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0929423"/>
              </p:ext>
            </p:extLst>
          </p:nvPr>
        </p:nvGraphicFramePr>
        <p:xfrm>
          <a:off x="0" y="0"/>
          <a:ext cx="12193200" cy="68958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9" name="Image" r:id="rId3" imgW="5760720" imgH="3511080" progId="Photoshop.Image.18">
                  <p:embed/>
                </p:oleObj>
              </mc:Choice>
              <mc:Fallback>
                <p:oleObj name="Image" r:id="rId3" imgW="5760720" imgH="35110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3200" cy="68958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52" y="559664"/>
            <a:ext cx="4648358" cy="583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642" y="569402"/>
            <a:ext cx="4648358" cy="58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112" y="530864"/>
            <a:ext cx="8729660" cy="612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2292" y="935922"/>
            <a:ext cx="9866487" cy="50687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44573" y="4872909"/>
            <a:ext cx="12281147" cy="2388431"/>
          </a:xfrm>
          <a:prstGeom prst="rect">
            <a:avLst/>
          </a:prstGeom>
          <a:solidFill>
            <a:srgbClr val="0D14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extBox 1"/>
          <p:cNvSpPr txBox="1"/>
          <p:nvPr/>
        </p:nvSpPr>
        <p:spPr>
          <a:xfrm>
            <a:off x="151656" y="4914620"/>
            <a:ext cx="121067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Collaborators  - presented work: </a:t>
            </a:r>
          </a:p>
          <a:p>
            <a:r>
              <a:rPr lang="en-AU" dirty="0" smtClean="0">
                <a:solidFill>
                  <a:schemeClr val="bg1"/>
                </a:solidFill>
              </a:rPr>
              <a:t>Sutton-McDowall </a:t>
            </a:r>
            <a:r>
              <a:rPr lang="en-AU" dirty="0">
                <a:solidFill>
                  <a:schemeClr val="bg1"/>
                </a:solidFill>
              </a:rPr>
              <a:t>ML, Gosnell M, </a:t>
            </a:r>
            <a:r>
              <a:rPr lang="en-AU" dirty="0" err="1">
                <a:solidFill>
                  <a:schemeClr val="bg1"/>
                </a:solidFill>
              </a:rPr>
              <a:t>Anwer</a:t>
            </a:r>
            <a:r>
              <a:rPr lang="en-AU" dirty="0">
                <a:solidFill>
                  <a:schemeClr val="bg1"/>
                </a:solidFill>
              </a:rPr>
              <a:t> AG, White M, </a:t>
            </a:r>
            <a:r>
              <a:rPr lang="en-AU" dirty="0" err="1">
                <a:solidFill>
                  <a:schemeClr val="bg1"/>
                </a:solidFill>
              </a:rPr>
              <a:t>Purdey</a:t>
            </a:r>
            <a:r>
              <a:rPr lang="en-AU" dirty="0">
                <a:solidFill>
                  <a:schemeClr val="bg1"/>
                </a:solidFill>
              </a:rPr>
              <a:t> M, </a:t>
            </a:r>
            <a:r>
              <a:rPr lang="en-AU" dirty="0" err="1">
                <a:solidFill>
                  <a:schemeClr val="bg1"/>
                </a:solidFill>
              </a:rPr>
              <a:t>Abell</a:t>
            </a:r>
            <a:r>
              <a:rPr lang="en-AU" dirty="0">
                <a:solidFill>
                  <a:schemeClr val="bg1"/>
                </a:solidFill>
              </a:rPr>
              <a:t> </a:t>
            </a:r>
            <a:r>
              <a:rPr lang="en-AU" dirty="0" smtClean="0">
                <a:solidFill>
                  <a:schemeClr val="bg1"/>
                </a:solidFill>
              </a:rPr>
              <a:t>AD</a:t>
            </a:r>
            <a:r>
              <a:rPr lang="en-AU" dirty="0">
                <a:solidFill>
                  <a:schemeClr val="bg1"/>
                </a:solidFill>
              </a:rPr>
              <a:t>,</a:t>
            </a:r>
            <a:r>
              <a:rPr lang="en-AU" dirty="0" smtClean="0">
                <a:solidFill>
                  <a:schemeClr val="bg1"/>
                </a:solidFill>
              </a:rPr>
              <a:t> </a:t>
            </a:r>
            <a:r>
              <a:rPr lang="en-AU" dirty="0">
                <a:solidFill>
                  <a:schemeClr val="bg1"/>
                </a:solidFill>
              </a:rPr>
              <a:t>Thompson </a:t>
            </a:r>
            <a:r>
              <a:rPr lang="en-AU" dirty="0" smtClean="0">
                <a:solidFill>
                  <a:schemeClr val="bg1"/>
                </a:solidFill>
              </a:rPr>
              <a:t>JM,</a:t>
            </a:r>
            <a:r>
              <a:rPr lang="en-AU" dirty="0"/>
              <a:t> </a:t>
            </a:r>
            <a:r>
              <a:rPr lang="en-AU" dirty="0" err="1">
                <a:solidFill>
                  <a:schemeClr val="bg1"/>
                </a:solidFill>
              </a:rPr>
              <a:t>Nadort</a:t>
            </a:r>
            <a:r>
              <a:rPr lang="en-AU" dirty="0">
                <a:solidFill>
                  <a:schemeClr val="bg1"/>
                </a:solidFill>
              </a:rPr>
              <a:t> A, Hutchinson </a:t>
            </a:r>
            <a:r>
              <a:rPr lang="en-AU" dirty="0" smtClean="0">
                <a:solidFill>
                  <a:schemeClr val="bg1"/>
                </a:solidFill>
              </a:rPr>
              <a:t>MR, Y.Q</a:t>
            </a:r>
            <a:r>
              <a:rPr lang="en-AU" dirty="0">
                <a:solidFill>
                  <a:schemeClr val="bg1"/>
                </a:solidFill>
              </a:rPr>
              <a:t>. Lu, J.B. Zhao, </a:t>
            </a:r>
            <a:r>
              <a:rPr lang="en-AU" dirty="0" smtClean="0">
                <a:solidFill>
                  <a:schemeClr val="bg1"/>
                </a:solidFill>
              </a:rPr>
              <a:t>R.C</a:t>
            </a:r>
            <a:r>
              <a:rPr lang="en-AU" dirty="0">
                <a:solidFill>
                  <a:schemeClr val="bg1"/>
                </a:solidFill>
              </a:rPr>
              <a:t>. Leif, </a:t>
            </a:r>
            <a:r>
              <a:rPr lang="en-AU" dirty="0" smtClean="0">
                <a:solidFill>
                  <a:schemeClr val="bg1"/>
                </a:solidFill>
              </a:rPr>
              <a:t>J.A</a:t>
            </a:r>
            <a:r>
              <a:rPr lang="en-AU" dirty="0">
                <a:solidFill>
                  <a:schemeClr val="bg1"/>
                </a:solidFill>
              </a:rPr>
              <a:t>. Piper, J.P. Robinson, D.Y. </a:t>
            </a:r>
            <a:r>
              <a:rPr lang="en-AU" dirty="0" err="1" smtClean="0">
                <a:solidFill>
                  <a:schemeClr val="bg1"/>
                </a:solidFill>
              </a:rPr>
              <a:t>Jin</a:t>
            </a:r>
            <a:r>
              <a:rPr lang="en-AU" dirty="0" smtClean="0">
                <a:solidFill>
                  <a:schemeClr val="bg1"/>
                </a:solidFill>
              </a:rPr>
              <a:t>, </a:t>
            </a:r>
            <a:r>
              <a:rPr lang="en-AU" dirty="0">
                <a:solidFill>
                  <a:schemeClr val="bg1"/>
                </a:solidFill>
              </a:rPr>
              <a:t>Zhang, K., Ma, K., Care, A</a:t>
            </a:r>
            <a:r>
              <a:rPr lang="en-AU" dirty="0" smtClean="0">
                <a:solidFill>
                  <a:schemeClr val="bg1"/>
                </a:solidFill>
              </a:rPr>
              <a:t>. </a:t>
            </a:r>
            <a:r>
              <a:rPr lang="en-AU" dirty="0" err="1">
                <a:solidFill>
                  <a:schemeClr val="bg1"/>
                </a:solidFill>
              </a:rPr>
              <a:t>Mahbub</a:t>
            </a:r>
            <a:r>
              <a:rPr lang="en-AU" dirty="0">
                <a:solidFill>
                  <a:schemeClr val="bg1"/>
                </a:solidFill>
              </a:rPr>
              <a:t>, S. </a:t>
            </a:r>
            <a:r>
              <a:rPr lang="en-AU" dirty="0" smtClean="0">
                <a:solidFill>
                  <a:schemeClr val="bg1"/>
                </a:solidFill>
              </a:rPr>
              <a:t>B, </a:t>
            </a:r>
            <a:r>
              <a:rPr lang="it-IT" dirty="0">
                <a:solidFill>
                  <a:schemeClr val="bg1"/>
                </a:solidFill>
              </a:rPr>
              <a:t>Cassano, J. C. Sue, C. </a:t>
            </a:r>
            <a:r>
              <a:rPr lang="it-IT" dirty="0" smtClean="0">
                <a:solidFill>
                  <a:schemeClr val="bg1"/>
                </a:solidFill>
              </a:rPr>
              <a:t>M., </a:t>
            </a:r>
            <a:r>
              <a:rPr lang="en-AU" dirty="0" err="1">
                <a:solidFill>
                  <a:schemeClr val="bg1"/>
                </a:solidFill>
              </a:rPr>
              <a:t>Perinchery</a:t>
            </a:r>
            <a:r>
              <a:rPr lang="en-AU" dirty="0">
                <a:solidFill>
                  <a:schemeClr val="bg1"/>
                </a:solidFill>
              </a:rPr>
              <a:t>, S. M., </a:t>
            </a:r>
            <a:r>
              <a:rPr lang="en-AU" dirty="0" err="1">
                <a:solidFill>
                  <a:schemeClr val="bg1"/>
                </a:solidFill>
              </a:rPr>
              <a:t>Inglis</a:t>
            </a:r>
            <a:r>
              <a:rPr lang="en-AU" dirty="0">
                <a:solidFill>
                  <a:schemeClr val="bg1"/>
                </a:solidFill>
              </a:rPr>
              <a:t>, D. W., </a:t>
            </a:r>
            <a:r>
              <a:rPr lang="en-AU" dirty="0" err="1">
                <a:solidFill>
                  <a:schemeClr val="bg1"/>
                </a:solidFill>
              </a:rPr>
              <a:t>Adhikary</a:t>
            </a:r>
            <a:r>
              <a:rPr lang="en-AU" dirty="0">
                <a:solidFill>
                  <a:schemeClr val="bg1"/>
                </a:solidFill>
              </a:rPr>
              <a:t>, P. P. </a:t>
            </a:r>
            <a:r>
              <a:rPr lang="en-AU" dirty="0" err="1">
                <a:solidFill>
                  <a:schemeClr val="bg1"/>
                </a:solidFill>
              </a:rPr>
              <a:t>Jazayeri</a:t>
            </a:r>
            <a:r>
              <a:rPr lang="en-AU" dirty="0">
                <a:solidFill>
                  <a:schemeClr val="bg1"/>
                </a:solidFill>
              </a:rPr>
              <a:t>, J. A., Cahill, M. A., </a:t>
            </a:r>
            <a:r>
              <a:rPr lang="en-AU" dirty="0" err="1">
                <a:solidFill>
                  <a:schemeClr val="bg1"/>
                </a:solidFill>
              </a:rPr>
              <a:t>Saad</a:t>
            </a:r>
            <a:r>
              <a:rPr lang="en-AU" dirty="0">
                <a:solidFill>
                  <a:schemeClr val="bg1"/>
                </a:solidFill>
              </a:rPr>
              <a:t>, S., </a:t>
            </a:r>
            <a:r>
              <a:rPr lang="en-AU" dirty="0" smtClean="0">
                <a:solidFill>
                  <a:schemeClr val="bg1"/>
                </a:solidFill>
              </a:rPr>
              <a:t>Pollock C.A., Chandra </a:t>
            </a:r>
            <a:r>
              <a:rPr lang="en-AU" dirty="0" err="1" smtClean="0">
                <a:solidFill>
                  <a:schemeClr val="bg1"/>
                </a:solidFill>
              </a:rPr>
              <a:t>Bala</a:t>
            </a:r>
            <a:r>
              <a:rPr lang="en-AU" dirty="0" smtClean="0">
                <a:solidFill>
                  <a:schemeClr val="bg1"/>
                </a:solidFill>
              </a:rPr>
              <a:t>, D. Rowe, G. Vesey,</a:t>
            </a:r>
            <a:r>
              <a:rPr lang="en-AU" dirty="0">
                <a:solidFill>
                  <a:schemeClr val="bg1"/>
                </a:solidFill>
              </a:rPr>
              <a:t> </a:t>
            </a:r>
            <a:r>
              <a:rPr lang="en-AU" dirty="0" err="1">
                <a:solidFill>
                  <a:schemeClr val="bg1"/>
                </a:solidFill>
              </a:rPr>
              <a:t>Razali</a:t>
            </a:r>
            <a:r>
              <a:rPr lang="en-AU" dirty="0">
                <a:solidFill>
                  <a:schemeClr val="bg1"/>
                </a:solidFill>
              </a:rPr>
              <a:t>, W. A. W., </a:t>
            </a:r>
            <a:r>
              <a:rPr lang="en-AU" dirty="0" err="1">
                <a:solidFill>
                  <a:schemeClr val="bg1"/>
                </a:solidFill>
              </a:rPr>
              <a:t>Sreenivasan</a:t>
            </a:r>
            <a:r>
              <a:rPr lang="en-AU" dirty="0">
                <a:solidFill>
                  <a:schemeClr val="bg1"/>
                </a:solidFill>
              </a:rPr>
              <a:t>, V. K. A., </a:t>
            </a:r>
            <a:r>
              <a:rPr lang="en-AU" dirty="0" err="1">
                <a:solidFill>
                  <a:schemeClr val="bg1"/>
                </a:solidFill>
              </a:rPr>
              <a:t>Bradac</a:t>
            </a:r>
            <a:r>
              <a:rPr lang="en-AU" dirty="0">
                <a:solidFill>
                  <a:schemeClr val="bg1"/>
                </a:solidFill>
              </a:rPr>
              <a:t>, C., Connor, M</a:t>
            </a:r>
            <a:r>
              <a:rPr lang="en-AU" dirty="0" smtClean="0">
                <a:solidFill>
                  <a:schemeClr val="bg1"/>
                </a:solidFill>
              </a:rPr>
              <a:t>., </a:t>
            </a:r>
            <a:r>
              <a:rPr lang="en-AU" dirty="0" err="1" smtClean="0">
                <a:solidFill>
                  <a:schemeClr val="bg1"/>
                </a:solidFill>
              </a:rPr>
              <a:t>Zvyagin</a:t>
            </a:r>
            <a:r>
              <a:rPr lang="en-AU" dirty="0">
                <a:solidFill>
                  <a:schemeClr val="bg1"/>
                </a:solidFill>
              </a:rPr>
              <a:t>, A. </a:t>
            </a:r>
            <a:r>
              <a:rPr lang="en-AU" dirty="0" smtClean="0">
                <a:solidFill>
                  <a:schemeClr val="bg1"/>
                </a:solidFill>
              </a:rPr>
              <a:t>V, </a:t>
            </a:r>
            <a:r>
              <a:rPr lang="en-AU" dirty="0">
                <a:solidFill>
                  <a:schemeClr val="bg1"/>
                </a:solidFill>
              </a:rPr>
              <a:t>Dawes, J. </a:t>
            </a:r>
            <a:r>
              <a:rPr lang="en-AU" dirty="0" smtClean="0">
                <a:solidFill>
                  <a:schemeClr val="bg1"/>
                </a:solidFill>
              </a:rPr>
              <a:t>M, </a:t>
            </a:r>
            <a:r>
              <a:rPr lang="en-AU" dirty="0" err="1">
                <a:solidFill>
                  <a:schemeClr val="bg1"/>
                </a:solidFill>
              </a:rPr>
              <a:t>Purdey</a:t>
            </a:r>
            <a:r>
              <a:rPr lang="en-AU" dirty="0">
                <a:solidFill>
                  <a:schemeClr val="bg1"/>
                </a:solidFill>
              </a:rPr>
              <a:t>, </a:t>
            </a:r>
            <a:r>
              <a:rPr lang="en-AU" dirty="0" smtClean="0">
                <a:solidFill>
                  <a:schemeClr val="bg1"/>
                </a:solidFill>
              </a:rPr>
              <a:t>M, </a:t>
            </a:r>
            <a:r>
              <a:rPr lang="en-AU" dirty="0">
                <a:solidFill>
                  <a:schemeClr val="bg1"/>
                </a:solidFill>
              </a:rPr>
              <a:t>RB Gilchrist, DK Gardner, </a:t>
            </a:r>
            <a:r>
              <a:rPr lang="en-AU" dirty="0" smtClean="0">
                <a:solidFill>
                  <a:schemeClr val="bg1"/>
                </a:solidFill>
              </a:rPr>
              <a:t> A. </a:t>
            </a:r>
            <a:r>
              <a:rPr lang="en-AU" dirty="0" err="1" smtClean="0">
                <a:solidFill>
                  <a:schemeClr val="bg1"/>
                </a:solidFill>
              </a:rPr>
              <a:t>Habbibalahi</a:t>
            </a:r>
            <a:r>
              <a:rPr lang="en-AU" dirty="0" smtClean="0">
                <a:solidFill>
                  <a:schemeClr val="bg1"/>
                </a:solidFill>
              </a:rPr>
              <a:t>, V. </a:t>
            </a:r>
            <a:r>
              <a:rPr lang="en-AU" dirty="0" err="1" smtClean="0">
                <a:solidFill>
                  <a:schemeClr val="bg1"/>
                </a:solidFill>
              </a:rPr>
              <a:t>Staikopoulos</a:t>
            </a:r>
            <a:r>
              <a:rPr lang="en-AU" dirty="0" smtClean="0">
                <a:solidFill>
                  <a:schemeClr val="bg1"/>
                </a:solidFill>
              </a:rPr>
              <a:t>, M. </a:t>
            </a:r>
            <a:r>
              <a:rPr lang="en-AU" dirty="0" err="1" smtClean="0">
                <a:solidFill>
                  <a:schemeClr val="bg1"/>
                </a:solidFill>
              </a:rPr>
              <a:t>Baratta</a:t>
            </a:r>
            <a:r>
              <a:rPr lang="en-AU" dirty="0" smtClean="0">
                <a:solidFill>
                  <a:schemeClr val="bg1"/>
                </a:solidFill>
              </a:rPr>
              <a:t>, </a:t>
            </a:r>
            <a:r>
              <a:rPr lang="en-AU" dirty="0" err="1" smtClean="0">
                <a:solidFill>
                  <a:schemeClr val="bg1"/>
                </a:solidFill>
              </a:rPr>
              <a:t>S.Mustafa</a:t>
            </a:r>
            <a:r>
              <a:rPr lang="en-AU" dirty="0" smtClean="0">
                <a:solidFill>
                  <a:schemeClr val="bg1"/>
                </a:solidFill>
              </a:rPr>
              <a:t>, </a:t>
            </a:r>
            <a:r>
              <a:rPr lang="en-AU" dirty="0" err="1" smtClean="0">
                <a:solidFill>
                  <a:schemeClr val="bg1"/>
                </a:solidFill>
              </a:rPr>
              <a:t>B.Gibson</a:t>
            </a:r>
            <a:r>
              <a:rPr lang="en-AU" dirty="0" smtClean="0">
                <a:solidFill>
                  <a:schemeClr val="bg1"/>
                </a:solidFill>
              </a:rPr>
              <a:t> and others.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825972" y="935923"/>
            <a:ext cx="5388316" cy="404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9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st slidefla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01440" y="2491740"/>
            <a:ext cx="5448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6000" dirty="0" smtClean="0">
                <a:solidFill>
                  <a:schemeClr val="bg1"/>
                </a:solidFill>
              </a:rPr>
              <a:t>THANK YOU</a:t>
            </a:r>
            <a:endParaRPr lang="en-AU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29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7949" y="1900136"/>
            <a:ext cx="65888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800" dirty="0" smtClean="0"/>
              <a:t>Spare slides</a:t>
            </a:r>
            <a:endParaRPr lang="en-AU" sz="4800" dirty="0"/>
          </a:p>
        </p:txBody>
      </p:sp>
    </p:spTree>
    <p:extLst>
      <p:ext uri="{BB962C8B-B14F-4D97-AF65-F5344CB8AC3E}">
        <p14:creationId xmlns:p14="http://schemas.microsoft.com/office/powerpoint/2010/main" val="103079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8892480" cy="8382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AU" sz="3200" b="1" dirty="0">
                <a:solidFill>
                  <a:srgbClr val="CC0000"/>
                </a:solidFill>
              </a:rPr>
              <a:t>  </a:t>
            </a:r>
            <a:r>
              <a:rPr lang="en-US" sz="2700" b="1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Publications on fluorescence amplification, substrates</a:t>
            </a:r>
            <a:endParaRPr lang="en-AU" sz="2700" b="1" dirty="0">
              <a:solidFill>
                <a:srgbClr val="CC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07875" name="Rectangle 1027"/>
          <p:cNvSpPr>
            <a:spLocks noChangeArrowheads="1"/>
          </p:cNvSpPr>
          <p:nvPr/>
        </p:nvSpPr>
        <p:spPr bwMode="auto">
          <a:xfrm>
            <a:off x="2246313" y="725488"/>
            <a:ext cx="7772400" cy="76200"/>
          </a:xfrm>
          <a:prstGeom prst="rect">
            <a:avLst/>
          </a:prstGeom>
          <a:gradFill rotWithShape="0">
            <a:gsLst>
              <a:gs pos="0">
                <a:srgbClr val="33CC33"/>
              </a:gs>
              <a:gs pos="50000">
                <a:schemeClr val="hlink"/>
              </a:gs>
              <a:gs pos="100000">
                <a:srgbClr val="33CC33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>
              <a:latin typeface="Arial" pitchFamily="34" charset="0"/>
            </a:endParaRPr>
          </a:p>
        </p:txBody>
      </p:sp>
      <p:sp>
        <p:nvSpPr>
          <p:cNvPr id="207876" name="Text Box 1028"/>
          <p:cNvSpPr txBox="1">
            <a:spLocks noChangeArrowheads="1"/>
          </p:cNvSpPr>
          <p:nvPr/>
        </p:nvSpPr>
        <p:spPr bwMode="auto">
          <a:xfrm>
            <a:off x="1775520" y="692697"/>
            <a:ext cx="837584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endParaRPr lang="en-AU" sz="2000" dirty="0"/>
          </a:p>
          <a:p>
            <a:pPr>
              <a:buFont typeface="Arial" pitchFamily="34" charset="0"/>
              <a:buChar char="•"/>
            </a:pPr>
            <a:r>
              <a:rPr lang="en-AU" sz="1400" dirty="0"/>
              <a:t>  </a:t>
            </a:r>
            <a:r>
              <a:rPr lang="en-US" sz="1400" dirty="0"/>
              <a:t>“Extreme sensitivity of optical properties of metal nanostructures to minor variations in geometry is due to highly </a:t>
            </a:r>
            <a:r>
              <a:rPr lang="en-US" sz="1400" dirty="0" err="1"/>
              <a:t>localised</a:t>
            </a:r>
            <a:r>
              <a:rPr lang="en-US" sz="1400" dirty="0"/>
              <a:t> electromagnetic field modes”, </a:t>
            </a:r>
            <a:r>
              <a:rPr lang="en-US" sz="1400" dirty="0" err="1"/>
              <a:t>Ewa</a:t>
            </a:r>
            <a:r>
              <a:rPr lang="en-US" sz="1400" dirty="0"/>
              <a:t> M. </a:t>
            </a:r>
            <a:r>
              <a:rPr lang="en-US" sz="1400" dirty="0" err="1"/>
              <a:t>Goldys</a:t>
            </a:r>
            <a:r>
              <a:rPr lang="en-US" sz="1400" dirty="0"/>
              <a:t> , Nils </a:t>
            </a:r>
            <a:r>
              <a:rPr lang="en-US" sz="1400" dirty="0" err="1"/>
              <a:t>Calander</a:t>
            </a:r>
            <a:r>
              <a:rPr lang="en-US" sz="1400" dirty="0"/>
              <a:t>, and </a:t>
            </a:r>
            <a:r>
              <a:rPr lang="en-US" sz="1400" dirty="0" err="1"/>
              <a:t>Krystyna</a:t>
            </a:r>
            <a:r>
              <a:rPr lang="en-US" sz="1400" dirty="0"/>
              <a:t> </a:t>
            </a:r>
            <a:r>
              <a:rPr lang="en-US" sz="1400" dirty="0" err="1"/>
              <a:t>Drozdowicz-Tomsia</a:t>
            </a:r>
            <a:r>
              <a:rPr lang="en-US" sz="1400" dirty="0"/>
              <a:t>, accepted Journal of Physical Chemistry C  (2010).</a:t>
            </a:r>
          </a:p>
          <a:p>
            <a:pPr>
              <a:buFont typeface="Arial" pitchFamily="34" charset="0"/>
              <a:buChar char="•"/>
            </a:pPr>
            <a:endParaRPr lang="en-AU" sz="1400" dirty="0"/>
          </a:p>
          <a:p>
            <a:pPr>
              <a:buFont typeface="Arial" pitchFamily="34" charset="0"/>
              <a:buChar char="•"/>
            </a:pPr>
            <a:r>
              <a:rPr lang="en-US" sz="1400" dirty="0"/>
              <a:t>“Deposition of Silver </a:t>
            </a:r>
            <a:r>
              <a:rPr lang="en-US" sz="1400" dirty="0" err="1"/>
              <a:t>Dentritic</a:t>
            </a:r>
            <a:r>
              <a:rPr lang="en-US" sz="1400" dirty="0"/>
              <a:t> Nanostructures on Silicon for Enhanced Fluorescence”, </a:t>
            </a:r>
            <a:r>
              <a:rPr lang="en-US" sz="1400" dirty="0" err="1"/>
              <a:t>Drozdowicz-Tomsia</a:t>
            </a:r>
            <a:r>
              <a:rPr lang="en-US" sz="1400" dirty="0"/>
              <a:t>, </a:t>
            </a:r>
            <a:r>
              <a:rPr lang="en-US" sz="1400" dirty="0" err="1"/>
              <a:t>Krystyna</a:t>
            </a:r>
            <a:r>
              <a:rPr lang="en-US" sz="1400" dirty="0"/>
              <a:t>; </a:t>
            </a:r>
            <a:r>
              <a:rPr lang="en-US" sz="1400" dirty="0" err="1"/>
              <a:t>Xie</a:t>
            </a:r>
            <a:r>
              <a:rPr lang="en-US" sz="1400" dirty="0"/>
              <a:t>, Fang; </a:t>
            </a:r>
            <a:r>
              <a:rPr lang="en-US" sz="1400" dirty="0" err="1"/>
              <a:t>Goldys</a:t>
            </a:r>
            <a:r>
              <a:rPr lang="en-US" sz="1400" dirty="0"/>
              <a:t>, </a:t>
            </a:r>
            <a:r>
              <a:rPr lang="en-US" sz="1400" dirty="0" err="1"/>
              <a:t>Ewa</a:t>
            </a:r>
            <a:r>
              <a:rPr lang="en-US" sz="1400" dirty="0"/>
              <a:t> M., Journal of Physical Chemistry C  (2010),  114(3),  1562-1569.  </a:t>
            </a:r>
          </a:p>
          <a:p>
            <a:endParaRPr lang="en-AU" sz="1400" dirty="0"/>
          </a:p>
          <a:p>
            <a:pPr>
              <a:buFont typeface="Arial" pitchFamily="34" charset="0"/>
              <a:buChar char="•"/>
            </a:pPr>
            <a:r>
              <a:rPr lang="en-AU" sz="1400" dirty="0"/>
              <a:t>“</a:t>
            </a:r>
            <a:r>
              <a:rPr lang="en-AU" sz="1400" dirty="0" err="1"/>
              <a:t>Metalllic</a:t>
            </a:r>
            <a:r>
              <a:rPr lang="en-AU" sz="1400" dirty="0"/>
              <a:t> </a:t>
            </a:r>
            <a:r>
              <a:rPr lang="en-AU" sz="1400" dirty="0" err="1"/>
              <a:t>nanomaterrials</a:t>
            </a:r>
            <a:r>
              <a:rPr lang="en-AU" sz="1400" dirty="0"/>
              <a:t> for sensitivity enhancement of fluorescence detection”, Fang </a:t>
            </a:r>
            <a:r>
              <a:rPr lang="en-AU" sz="1400" dirty="0" err="1"/>
              <a:t>Xie</a:t>
            </a:r>
            <a:r>
              <a:rPr lang="en-AU" sz="1400" dirty="0"/>
              <a:t>, EM. </a:t>
            </a:r>
            <a:r>
              <a:rPr lang="en-AU" sz="1400" dirty="0" err="1"/>
              <a:t>Goldys</a:t>
            </a:r>
            <a:r>
              <a:rPr lang="en-AU" sz="1400" dirty="0"/>
              <a:t> , Sensors (2008), 8, 886-896,</a:t>
            </a:r>
          </a:p>
          <a:p>
            <a:pPr>
              <a:buFont typeface="Arial" pitchFamily="34" charset="0"/>
              <a:buChar char="•"/>
            </a:pPr>
            <a:r>
              <a:rPr lang="en-AU" sz="1400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n-AU" sz="1400" dirty="0"/>
              <a:t> “Enhanced Fluorescence Detection on Homogeneous Gold Colloid Self-Assembled Monolayer Substrates”, </a:t>
            </a:r>
            <a:r>
              <a:rPr lang="en-US" sz="1400" dirty="0" err="1"/>
              <a:t>Xie</a:t>
            </a:r>
            <a:r>
              <a:rPr lang="en-US" sz="1400" dirty="0"/>
              <a:t>, Fang; Baker, Mark S.; </a:t>
            </a:r>
            <a:r>
              <a:rPr lang="en-US" sz="1400" dirty="0" err="1"/>
              <a:t>Goldys</a:t>
            </a:r>
            <a:r>
              <a:rPr lang="en-US" sz="1400" dirty="0"/>
              <a:t>, </a:t>
            </a:r>
            <a:r>
              <a:rPr lang="en-US" sz="1400" dirty="0" err="1"/>
              <a:t>Ewa</a:t>
            </a:r>
            <a:r>
              <a:rPr lang="en-US" sz="1400" dirty="0"/>
              <a:t> M.</a:t>
            </a:r>
            <a:r>
              <a:rPr lang="en-AU" sz="1400" dirty="0"/>
              <a:t> Chemistry of Materials  (2008),  20(5),  1788-1797.</a:t>
            </a:r>
          </a:p>
          <a:p>
            <a:pPr>
              <a:buFont typeface="Arial" pitchFamily="34" charset="0"/>
              <a:buChar char="•"/>
            </a:pPr>
            <a:endParaRPr lang="en-AU" sz="1400" dirty="0"/>
          </a:p>
          <a:p>
            <a:pPr>
              <a:buFont typeface="Arial" pitchFamily="34" charset="0"/>
              <a:buChar char="•"/>
            </a:pPr>
            <a:r>
              <a:rPr lang="en-AU" sz="1400" dirty="0"/>
              <a:t> “Fluorescence Amplification by Electrochemically Deposited Silver </a:t>
            </a:r>
            <a:r>
              <a:rPr lang="en-AU" sz="1400" dirty="0" err="1"/>
              <a:t>Nanowires</a:t>
            </a:r>
            <a:r>
              <a:rPr lang="en-AU" sz="1400" dirty="0"/>
              <a:t> with Fractal Architecture”, </a:t>
            </a:r>
            <a:r>
              <a:rPr lang="en-AU" sz="1400" dirty="0" err="1"/>
              <a:t>Goldys</a:t>
            </a:r>
            <a:r>
              <a:rPr lang="en-AU" sz="1400" dirty="0"/>
              <a:t>, </a:t>
            </a:r>
            <a:r>
              <a:rPr lang="en-AU" sz="1400" dirty="0" err="1"/>
              <a:t>Ewa</a:t>
            </a:r>
            <a:r>
              <a:rPr lang="en-AU" sz="1400" dirty="0"/>
              <a:t> M.; </a:t>
            </a:r>
            <a:r>
              <a:rPr lang="en-AU" sz="1400" dirty="0" err="1"/>
              <a:t>Drozdowicz-Tomsia</a:t>
            </a:r>
            <a:r>
              <a:rPr lang="en-AU" sz="1400" dirty="0"/>
              <a:t>, </a:t>
            </a:r>
            <a:r>
              <a:rPr lang="en-AU" sz="1400" dirty="0" err="1"/>
              <a:t>Krystyna</a:t>
            </a:r>
            <a:r>
              <a:rPr lang="en-AU" sz="1400" dirty="0"/>
              <a:t>; </a:t>
            </a:r>
            <a:r>
              <a:rPr lang="en-AU" sz="1400" dirty="0" err="1"/>
              <a:t>Xie</a:t>
            </a:r>
            <a:r>
              <a:rPr lang="en-AU" sz="1400" dirty="0"/>
              <a:t>, Fang; </a:t>
            </a:r>
            <a:r>
              <a:rPr lang="en-AU" sz="1400" dirty="0" err="1"/>
              <a:t>Shtoyko</a:t>
            </a:r>
            <a:r>
              <a:rPr lang="en-AU" sz="1400" dirty="0"/>
              <a:t>, Tanya; </a:t>
            </a:r>
            <a:r>
              <a:rPr lang="en-AU" sz="1400" dirty="0" err="1"/>
              <a:t>Matveeva</a:t>
            </a:r>
            <a:r>
              <a:rPr lang="en-AU" sz="1400" dirty="0"/>
              <a:t>, Eva; </a:t>
            </a:r>
            <a:r>
              <a:rPr lang="en-AU" sz="1400" dirty="0" err="1"/>
              <a:t>Gryczynski</a:t>
            </a:r>
            <a:r>
              <a:rPr lang="en-AU" sz="1400" dirty="0"/>
              <a:t>, </a:t>
            </a:r>
            <a:r>
              <a:rPr lang="en-AU" sz="1400" dirty="0" err="1"/>
              <a:t>Ignacy</a:t>
            </a:r>
            <a:r>
              <a:rPr lang="en-AU" sz="1400" dirty="0"/>
              <a:t>; </a:t>
            </a:r>
            <a:r>
              <a:rPr lang="en-AU" sz="1400" dirty="0" err="1"/>
              <a:t>Gryczynski</a:t>
            </a:r>
            <a:r>
              <a:rPr lang="en-AU" sz="1400" dirty="0"/>
              <a:t>, </a:t>
            </a:r>
            <a:r>
              <a:rPr lang="en-AU" sz="1400" dirty="0" err="1"/>
              <a:t>Zygmunt</a:t>
            </a:r>
            <a:r>
              <a:rPr lang="en-AU" sz="1400" dirty="0"/>
              <a:t>”, Journal of the American Chemical Society (2007), 129(40), 12117-12122.</a:t>
            </a:r>
          </a:p>
          <a:p>
            <a:pPr>
              <a:buFont typeface="Arial" pitchFamily="34" charset="0"/>
              <a:buChar char="•"/>
            </a:pPr>
            <a:endParaRPr lang="en-AU" sz="1400" dirty="0"/>
          </a:p>
          <a:p>
            <a:pPr>
              <a:buFont typeface="Arial" pitchFamily="34" charset="0"/>
              <a:buChar char="•"/>
            </a:pPr>
            <a:r>
              <a:rPr lang="en-AU" sz="1400" dirty="0"/>
              <a:t> “Preparation of Homogeneous Silver-Coated </a:t>
            </a:r>
            <a:r>
              <a:rPr lang="en-AU" sz="1400" dirty="0" err="1"/>
              <a:t>Nanoparticles</a:t>
            </a:r>
            <a:r>
              <a:rPr lang="en-AU" sz="1400" dirty="0"/>
              <a:t> and their Application for Fluorescence Enhancement”, Fang </a:t>
            </a:r>
            <a:r>
              <a:rPr lang="en-AU" sz="1400" dirty="0" err="1"/>
              <a:t>Xie</a:t>
            </a:r>
            <a:r>
              <a:rPr lang="en-AU" sz="1400" dirty="0"/>
              <a:t>, Mark Baker, </a:t>
            </a:r>
            <a:r>
              <a:rPr lang="en-AU" sz="1400" dirty="0" err="1"/>
              <a:t>Ewa</a:t>
            </a:r>
            <a:r>
              <a:rPr lang="en-AU" sz="1400" dirty="0"/>
              <a:t> </a:t>
            </a:r>
            <a:r>
              <a:rPr lang="en-AU" sz="1400" dirty="0" err="1"/>
              <a:t>Goldys</a:t>
            </a:r>
            <a:r>
              <a:rPr lang="en-AU" sz="1400" dirty="0"/>
              <a:t>, </a:t>
            </a:r>
            <a:r>
              <a:rPr lang="en-AU" sz="1400" i="1" dirty="0"/>
              <a:t>J. Phys. Chem. B.</a:t>
            </a:r>
            <a:r>
              <a:rPr lang="en-AU" sz="1400" dirty="0"/>
              <a:t> 110 (46), 23085-23091, (2006)</a:t>
            </a:r>
          </a:p>
          <a:p>
            <a:pPr>
              <a:buFont typeface="Arial" pitchFamily="34" charset="0"/>
              <a:buChar char="•"/>
            </a:pPr>
            <a:r>
              <a:rPr lang="en-AU" sz="1400" dirty="0"/>
              <a:t> </a:t>
            </a:r>
          </a:p>
          <a:p>
            <a:pPr>
              <a:buFont typeface="Arial" pitchFamily="34" charset="0"/>
              <a:buChar char="•"/>
            </a:pPr>
            <a:r>
              <a:rPr lang="en-AU" sz="1400" b="1" dirty="0"/>
              <a:t>SPR enhancement</a:t>
            </a:r>
            <a:endParaRPr lang="en-AU" sz="1400" dirty="0"/>
          </a:p>
          <a:p>
            <a:pPr>
              <a:buFont typeface="Arial" pitchFamily="34" charset="0"/>
              <a:buChar char="•"/>
            </a:pPr>
            <a:r>
              <a:rPr lang="en-AU" sz="1400" dirty="0"/>
              <a:t>“ </a:t>
            </a:r>
            <a:r>
              <a:rPr lang="en-AU" sz="1400" dirty="0" err="1"/>
              <a:t>Modeling</a:t>
            </a:r>
            <a:r>
              <a:rPr lang="en-AU" sz="1400" dirty="0"/>
              <a:t> of the SPR resolution enhancement for a </a:t>
            </a:r>
            <a:r>
              <a:rPr lang="en-AU" sz="1400" dirty="0" err="1"/>
              <a:t>nanoparticle</a:t>
            </a:r>
            <a:r>
              <a:rPr lang="en-AU" sz="1400" dirty="0"/>
              <a:t> inclusive sensor by using statistical hypothesis testing”  Anne Barnett,   </a:t>
            </a:r>
            <a:r>
              <a:rPr lang="en-AU" sz="1400" dirty="0" err="1"/>
              <a:t>Ewa</a:t>
            </a:r>
            <a:r>
              <a:rPr lang="en-AU" sz="1400" dirty="0"/>
              <a:t> M  </a:t>
            </a:r>
            <a:r>
              <a:rPr lang="en-AU" sz="1400" dirty="0" err="1"/>
              <a:t>Goldys</a:t>
            </a:r>
            <a:r>
              <a:rPr lang="en-AU" sz="1400" dirty="0"/>
              <a:t>; Optics Express (2010),   Volume 18, Issue 9, Pages: 9384-9397   </a:t>
            </a:r>
          </a:p>
          <a:p>
            <a:pPr>
              <a:buFont typeface="Arial" pitchFamily="34" charset="0"/>
              <a:buChar char="•"/>
            </a:pPr>
            <a:endParaRPr lang="en-AU" b="1" dirty="0"/>
          </a:p>
        </p:txBody>
      </p:sp>
      <p:sp>
        <p:nvSpPr>
          <p:cNvPr id="12296" name="Text Box 1033"/>
          <p:cNvSpPr txBox="1">
            <a:spLocks noChangeArrowheads="1"/>
          </p:cNvSpPr>
          <p:nvPr/>
        </p:nvSpPr>
        <p:spPr bwMode="auto">
          <a:xfrm>
            <a:off x="7108826" y="296863"/>
            <a:ext cx="15779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83038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7" name="Picture 5"/>
          <p:cNvPicPr>
            <a:picLocks noChangeAspect="1" noChangeArrowheads="1"/>
          </p:cNvPicPr>
          <p:nvPr/>
        </p:nvPicPr>
        <p:blipFill>
          <a:blip r:embed="rId3" cstate="print"/>
          <a:srcRect l="4344" t="7131" r="1086"/>
          <a:stretch>
            <a:fillRect/>
          </a:stretch>
        </p:blipFill>
        <p:spPr bwMode="auto">
          <a:xfrm>
            <a:off x="2639617" y="2780929"/>
            <a:ext cx="3701903" cy="553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75521" y="2780929"/>
            <a:ext cx="792089" cy="559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1" y="1556793"/>
            <a:ext cx="6817493" cy="136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981076"/>
            <a:ext cx="4932040" cy="4712847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</a:pPr>
            <a:endParaRPr lang="en-AU" sz="2400" b="1" dirty="0">
              <a:latin typeface="Times New Roman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</a:pPr>
            <a:endParaRPr lang="en-AU" sz="2400" b="1" dirty="0">
              <a:latin typeface="Times New Roman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</a:pPr>
            <a:endParaRPr lang="en-AU" sz="2400" b="1" dirty="0">
              <a:latin typeface="Times New Roman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</a:pPr>
            <a:endParaRPr lang="en-AU" sz="2400" b="1" dirty="0">
              <a:latin typeface="Times New Roman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rgbClr val="C00000"/>
              </a:buClr>
              <a:buSzPct val="100000"/>
              <a:buNone/>
            </a:pPr>
            <a:endParaRPr lang="en-AU" sz="2400" b="1" dirty="0">
              <a:latin typeface="Times New Roman" pitchFamily="18" charset="0"/>
            </a:endParaRPr>
          </a:p>
          <a:p>
            <a:pPr>
              <a:lnSpc>
                <a:spcPct val="95000"/>
              </a:lnSpc>
              <a:spcBef>
                <a:spcPts val="1800"/>
              </a:spcBef>
              <a:spcAft>
                <a:spcPct val="10000"/>
              </a:spcAft>
              <a:buClr>
                <a:srgbClr val="C00000"/>
              </a:buClr>
              <a:buSzPct val="80000"/>
              <a:buFont typeface="Wingdings" pitchFamily="2" charset="2"/>
              <a:buChar char="q"/>
            </a:pPr>
            <a:r>
              <a:rPr lang="en-AU" sz="2000" b="1" dirty="0">
                <a:latin typeface="Times New Roman" pitchFamily="18" charset="0"/>
              </a:rPr>
              <a:t>Novel </a:t>
            </a:r>
            <a:r>
              <a:rPr lang="en-AU" sz="2000" b="1" dirty="0" err="1">
                <a:latin typeface="Times New Roman" pitchFamily="18" charset="0"/>
              </a:rPr>
              <a:t>SERS</a:t>
            </a:r>
            <a:r>
              <a:rPr lang="en-AU" sz="2000" b="1" dirty="0">
                <a:latin typeface="Times New Roman" pitchFamily="18" charset="0"/>
              </a:rPr>
              <a:t> enhancement, </a:t>
            </a:r>
            <a:br>
              <a:rPr lang="en-AU" sz="2000" b="1" dirty="0">
                <a:latin typeface="Times New Roman" pitchFamily="18" charset="0"/>
              </a:rPr>
            </a:br>
            <a:r>
              <a:rPr lang="en-AU" sz="2000" b="1" dirty="0">
                <a:latin typeface="Times New Roman" pitchFamily="18" charset="0"/>
              </a:rPr>
              <a:t>by 'dusting-on' a powder of </a:t>
            </a:r>
            <a:r>
              <a:rPr lang="en-AU" sz="2000" b="1" dirty="0" err="1">
                <a:latin typeface="Times New Roman" pitchFamily="18" charset="0"/>
              </a:rPr>
              <a:t>plasmonic</a:t>
            </a:r>
            <a:r>
              <a:rPr lang="en-AU" sz="2000" b="1" dirty="0">
                <a:latin typeface="Times New Roman" pitchFamily="18" charset="0"/>
              </a:rPr>
              <a:t> </a:t>
            </a:r>
            <a:r>
              <a:rPr lang="en-AU" sz="2000" b="1" dirty="0" err="1">
                <a:latin typeface="Times New Roman" pitchFamily="18" charset="0"/>
              </a:rPr>
              <a:t>nanoparticles</a:t>
            </a:r>
            <a:r>
              <a:rPr lang="en-AU" sz="2000" b="1" dirty="0">
                <a:latin typeface="Times New Roman" pitchFamily="18" charset="0"/>
              </a:rPr>
              <a:t> </a:t>
            </a:r>
            <a:r>
              <a:rPr lang="en-AU" sz="2400" b="1" dirty="0">
                <a:latin typeface="Times New Roman" pitchFamily="18" charset="0"/>
              </a:rPr>
              <a:t>…</a:t>
            </a:r>
          </a:p>
          <a:p>
            <a:pPr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</a:pPr>
            <a:endParaRPr lang="en-AU" sz="2400" b="1" dirty="0">
              <a:solidFill>
                <a:srgbClr val="C0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</a:pPr>
            <a:endParaRPr lang="en-AU" sz="2400" b="1" dirty="0">
              <a:solidFill>
                <a:srgbClr val="C0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</a:pPr>
            <a:endParaRPr lang="en-AU" sz="1800" b="1" dirty="0">
              <a:solidFill>
                <a:srgbClr val="C0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</a:pPr>
            <a:endParaRPr lang="en-AU" sz="1800" b="1" dirty="0">
              <a:solidFill>
                <a:srgbClr val="C000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rgbClr val="C00000"/>
              </a:buClr>
              <a:buSzPct val="100000"/>
              <a:buFont typeface="Wingdings" pitchFamily="2" charset="2"/>
              <a:buChar char="q"/>
            </a:pPr>
            <a:endParaRPr lang="en-AU" sz="1800" b="1" dirty="0">
              <a:solidFill>
                <a:srgbClr val="C00000"/>
              </a:solidFill>
              <a:latin typeface="Times New Roman" pitchFamily="18" charset="0"/>
            </a:endParaRPr>
          </a:p>
          <a:p>
            <a:pPr algn="r"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chemeClr val="hlink"/>
              </a:buClr>
              <a:buFont typeface="Wingdings" pitchFamily="2" charset="2"/>
              <a:buChar char="q"/>
            </a:pPr>
            <a:endParaRPr lang="en-AU" sz="2000" b="1" dirty="0">
              <a:latin typeface="Times New Roman" pitchFamily="18" charset="0"/>
            </a:endParaRPr>
          </a:p>
          <a:p>
            <a:pPr algn="r"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chemeClr val="hlink"/>
              </a:buClr>
              <a:buFont typeface="Wingdings" pitchFamily="2" charset="2"/>
              <a:buChar char="q"/>
            </a:pPr>
            <a:endParaRPr lang="en-AU" sz="2000" b="1" dirty="0">
              <a:latin typeface="Times New Roman" pitchFamily="18" charset="0"/>
            </a:endParaRPr>
          </a:p>
          <a:p>
            <a:pPr algn="r"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chemeClr val="hlink"/>
              </a:buClr>
              <a:buFont typeface="Wingdings" pitchFamily="2" charset="2"/>
              <a:buChar char="q"/>
            </a:pPr>
            <a:endParaRPr lang="en-AU" sz="2000" b="1" dirty="0">
              <a:latin typeface="Times New Roman" pitchFamily="18" charset="0"/>
            </a:endParaRPr>
          </a:p>
          <a:p>
            <a:pPr>
              <a:lnSpc>
                <a:spcPct val="95000"/>
              </a:lnSpc>
              <a:spcBef>
                <a:spcPts val="600"/>
              </a:spcBef>
              <a:buClr>
                <a:schemeClr val="hlink"/>
              </a:buClr>
              <a:buNone/>
            </a:pPr>
            <a:r>
              <a:rPr lang="en-AU" sz="2000" b="1" dirty="0">
                <a:latin typeface="Times New Roman" pitchFamily="18" charset="0"/>
              </a:rPr>
              <a:t/>
            </a:r>
            <a:br>
              <a:rPr lang="en-AU" sz="2000" b="1" dirty="0">
                <a:latin typeface="Times New Roman" pitchFamily="18" charset="0"/>
              </a:rPr>
            </a:br>
            <a:r>
              <a:rPr lang="en-AU" sz="2000" b="1" dirty="0">
                <a:latin typeface="Times New Roman" pitchFamily="18" charset="0"/>
              </a:rPr>
              <a:t/>
            </a:r>
            <a:br>
              <a:rPr lang="en-AU" sz="2000" b="1" dirty="0">
                <a:latin typeface="Times New Roman" pitchFamily="18" charset="0"/>
              </a:rPr>
            </a:br>
            <a:endParaRPr lang="en-AU" sz="2400" b="1" dirty="0">
              <a:solidFill>
                <a:srgbClr val="336600"/>
              </a:solidFill>
              <a:latin typeface="Times New Roman" pitchFamily="18" charset="0"/>
            </a:endParaRPr>
          </a:p>
          <a:p>
            <a:pPr algn="r"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chemeClr val="hlink"/>
              </a:buClr>
              <a:buFont typeface="Wingdings" pitchFamily="2" charset="2"/>
              <a:buChar char="q"/>
            </a:pPr>
            <a:endParaRPr lang="en-AU" sz="2400" b="1" dirty="0">
              <a:solidFill>
                <a:srgbClr val="336600"/>
              </a:solidFill>
              <a:latin typeface="Times New Roman" pitchFamily="18" charset="0"/>
            </a:endParaRPr>
          </a:p>
          <a:p>
            <a:pPr algn="r"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chemeClr val="hlink"/>
              </a:buClr>
              <a:buFont typeface="Wingdings" pitchFamily="2" charset="2"/>
              <a:buChar char="q"/>
            </a:pPr>
            <a:endParaRPr lang="en-AU" sz="2400" b="1" dirty="0">
              <a:solidFill>
                <a:srgbClr val="336600"/>
              </a:solidFill>
              <a:latin typeface="Times New Roman" pitchFamily="18" charset="0"/>
            </a:endParaRPr>
          </a:p>
          <a:p>
            <a:pPr algn="r"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chemeClr val="hlink"/>
              </a:buClr>
              <a:buFont typeface="Wingdings" pitchFamily="2" charset="2"/>
              <a:buChar char="q"/>
            </a:pPr>
            <a:endParaRPr lang="en-AU" sz="2400" b="1" dirty="0">
              <a:solidFill>
                <a:srgbClr val="336600"/>
              </a:solidFill>
              <a:latin typeface="Times New Roman" pitchFamily="18" charset="0"/>
            </a:endParaRPr>
          </a:p>
          <a:p>
            <a:pPr algn="r"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chemeClr val="hlink"/>
              </a:buClr>
              <a:buFont typeface="Wingdings" pitchFamily="2" charset="2"/>
              <a:buChar char="q"/>
            </a:pPr>
            <a:endParaRPr lang="en-AU" sz="2400" b="1" dirty="0">
              <a:solidFill>
                <a:srgbClr val="336600"/>
              </a:solidFill>
              <a:latin typeface="Times New Roman" pitchFamily="18" charset="0"/>
            </a:endParaRPr>
          </a:p>
          <a:p>
            <a:pPr algn="r"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chemeClr val="hlink"/>
              </a:buClr>
              <a:buFont typeface="Wingdings" pitchFamily="2" charset="2"/>
              <a:buChar char="q"/>
            </a:pPr>
            <a:endParaRPr lang="en-AU" sz="2400" b="1" dirty="0">
              <a:solidFill>
                <a:srgbClr val="336600"/>
              </a:solidFill>
              <a:latin typeface="Times New Roman" pitchFamily="18" charset="0"/>
            </a:endParaRPr>
          </a:p>
          <a:p>
            <a:pPr algn="r"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chemeClr val="hlink"/>
              </a:buClr>
              <a:buFont typeface="Wingdings" pitchFamily="2" charset="2"/>
              <a:buChar char="q"/>
            </a:pPr>
            <a:endParaRPr lang="en-AU" sz="2400" b="1" dirty="0">
              <a:solidFill>
                <a:srgbClr val="336600"/>
              </a:solidFill>
              <a:latin typeface="Times New Roman" pitchFamily="18" charset="0"/>
            </a:endParaRPr>
          </a:p>
          <a:p>
            <a:pPr algn="r"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chemeClr val="hlink"/>
              </a:buClr>
              <a:buFont typeface="Wingdings" pitchFamily="2" charset="2"/>
              <a:buChar char="q"/>
            </a:pPr>
            <a:endParaRPr lang="en-AU" sz="2400" b="1" dirty="0">
              <a:solidFill>
                <a:srgbClr val="336600"/>
              </a:solidFill>
              <a:latin typeface="Times New Roman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10000"/>
              </a:spcBef>
              <a:spcAft>
                <a:spcPct val="10000"/>
              </a:spcAft>
              <a:buClr>
                <a:schemeClr val="hlink"/>
              </a:buClr>
              <a:buFont typeface="Wingdings" pitchFamily="2" charset="2"/>
              <a:buNone/>
            </a:pPr>
            <a:endParaRPr lang="en-AU" sz="2400" b="1" dirty="0">
              <a:solidFill>
                <a:srgbClr val="336600"/>
              </a:solidFill>
              <a:latin typeface="Times New Roman" pitchFamily="18" charset="0"/>
            </a:endParaRPr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>
          <a:xfrm>
            <a:off x="2098676" y="738016"/>
            <a:ext cx="8569325" cy="1728192"/>
          </a:xfrm>
        </p:spPr>
        <p:txBody>
          <a:bodyPr>
            <a:normAutofit fontScale="90000"/>
          </a:bodyPr>
          <a:lstStyle/>
          <a:p>
            <a:pPr fontAlgn="ctr">
              <a:defRPr/>
            </a:pPr>
            <a:r>
              <a:rPr lang="en-AU" sz="32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 Smart particles … </a:t>
            </a:r>
            <a:br>
              <a:rPr lang="en-AU" sz="32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AU" sz="32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AU" sz="32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AU" sz="32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AU" sz="32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en-AU" sz="32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                              … </a:t>
            </a:r>
            <a:r>
              <a:rPr lang="en-AU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SHINERS</a:t>
            </a:r>
            <a:endParaRPr lang="en-US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524001" y="281094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Book Antiqua" pitchFamily="18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1524001" y="281094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AU">
              <a:latin typeface="Book Antiqua" pitchFamily="18" charset="0"/>
            </a:endParaRPr>
          </a:p>
        </p:txBody>
      </p:sp>
      <p:pic>
        <p:nvPicPr>
          <p:cNvPr id="26630" name="Picture 5" descr="C:\Documents and Settings\lizb\Desktop\Picture1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43926" y="115888"/>
            <a:ext cx="1979613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10"/>
          <p:cNvPicPr>
            <a:picLocks noChangeAspect="1" noChangeArrowheads="1"/>
          </p:cNvPicPr>
          <p:nvPr/>
        </p:nvPicPr>
        <p:blipFill>
          <a:blip r:embed="rId7" cstate="print"/>
          <a:srcRect l="3989" t="12135" r="4488" b="15604"/>
          <a:stretch>
            <a:fillRect/>
          </a:stretch>
        </p:blipFill>
        <p:spPr bwMode="auto">
          <a:xfrm>
            <a:off x="1774825" y="115889"/>
            <a:ext cx="1009650" cy="9159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8" cstate="print"/>
          <a:srcRect b="27588"/>
          <a:stretch>
            <a:fillRect/>
          </a:stretch>
        </p:blipFill>
        <p:spPr bwMode="auto">
          <a:xfrm>
            <a:off x="6672064" y="2996953"/>
            <a:ext cx="3172624" cy="3422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998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03512" y="4581128"/>
            <a:ext cx="4591050" cy="2131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000" name="Picture 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336360" y="1196752"/>
            <a:ext cx="108012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B91963-59B7-4417-BCA0-AA129CDD6A31}" type="slidenum">
              <a:rPr lang="en-AU" smtClean="0"/>
              <a:pPr>
                <a:defRPr/>
              </a:pPr>
              <a:t>54</a:t>
            </a:fld>
            <a:endParaRPr lang="en-AU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11" cstate="print"/>
          <a:srcRect l="46880" t="70212" r="35037" b="1633"/>
          <a:stretch>
            <a:fillRect/>
          </a:stretch>
        </p:blipFill>
        <p:spPr bwMode="auto">
          <a:xfrm>
            <a:off x="7824192" y="1196753"/>
            <a:ext cx="1344050" cy="126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6096001" y="908721"/>
            <a:ext cx="15841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 i="1" dirty="0">
                <a:solidFill>
                  <a:srgbClr val="C00000"/>
                </a:solidFill>
              </a:rPr>
              <a:t>Our own Ag/ SiO</a:t>
            </a:r>
            <a:r>
              <a:rPr lang="en-AU" sz="1600" b="1" i="1" baseline="-25000" dirty="0">
                <a:solidFill>
                  <a:srgbClr val="C00000"/>
                </a:solidFill>
              </a:rPr>
              <a:t>2</a:t>
            </a:r>
            <a:r>
              <a:rPr lang="en-AU" sz="1600" b="1" i="1" dirty="0">
                <a:solidFill>
                  <a:srgbClr val="C00000"/>
                </a:solidFill>
              </a:rPr>
              <a:t> </a:t>
            </a:r>
            <a:r>
              <a:rPr lang="en-AU" sz="1600" b="1" i="1" dirty="0" err="1">
                <a:solidFill>
                  <a:srgbClr val="C00000"/>
                </a:solidFill>
              </a:rPr>
              <a:t>SHINs</a:t>
            </a:r>
            <a:endParaRPr lang="en-AU" sz="1600" b="1" i="1" dirty="0">
              <a:solidFill>
                <a:srgbClr val="C00000"/>
              </a:solidFill>
            </a:endParaRPr>
          </a:p>
        </p:txBody>
      </p:sp>
      <p:pic>
        <p:nvPicPr>
          <p:cNvPr id="18" name="Picture 17" descr="biofocus banner with text.tif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285637" y="0"/>
            <a:ext cx="4382364" cy="69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7126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 descr="Topical review cover Sreenivasa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43472" y="-5427984"/>
            <a:ext cx="9324528" cy="13189694"/>
          </a:xfrm>
        </p:spPr>
      </p:pic>
      <p:sp>
        <p:nvSpPr>
          <p:cNvPr id="5" name="TextBox 4"/>
          <p:cNvSpPr txBox="1"/>
          <p:nvPr/>
        </p:nvSpPr>
        <p:spPr>
          <a:xfrm>
            <a:off x="1524000" y="1052737"/>
            <a:ext cx="259228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Upconverting</a:t>
            </a:r>
            <a:r>
              <a:rPr lang="en-A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nanoparticles</a:t>
            </a:r>
            <a:endParaRPr lang="en-A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AU" sz="28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67808" y="1916832"/>
            <a:ext cx="20162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chemeClr val="bg1"/>
                </a:solidFill>
              </a:rPr>
              <a:t>Quantum </a:t>
            </a:r>
          </a:p>
          <a:p>
            <a:r>
              <a:rPr lang="en-AU" sz="3200" b="1" dirty="0">
                <a:solidFill>
                  <a:schemeClr val="bg1"/>
                </a:solidFill>
              </a:rPr>
              <a:t>dots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8288" y="2492896"/>
            <a:ext cx="197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00256" y="3933056"/>
            <a:ext cx="3816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chemeClr val="bg1"/>
                </a:solidFill>
              </a:rPr>
              <a:t>Gold </a:t>
            </a:r>
          </a:p>
          <a:p>
            <a:r>
              <a:rPr lang="en-AU" sz="3200" b="1" dirty="0" err="1">
                <a:solidFill>
                  <a:schemeClr val="bg1"/>
                </a:solidFill>
              </a:rPr>
              <a:t>nanoparticles</a:t>
            </a:r>
            <a:endParaRPr lang="en-AU" sz="3200" b="1" dirty="0">
              <a:solidFill>
                <a:schemeClr val="bg1"/>
              </a:solidFill>
            </a:endParaRPr>
          </a:p>
          <a:p>
            <a:endParaRPr lang="en-AU" sz="3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03912" y="5157192"/>
            <a:ext cx="38164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err="1">
                <a:solidFill>
                  <a:schemeClr val="bg1"/>
                </a:solidFill>
              </a:rPr>
              <a:t>Nano</a:t>
            </a:r>
            <a:endParaRPr lang="en-AU" sz="3200" b="1" dirty="0">
              <a:solidFill>
                <a:schemeClr val="bg1"/>
              </a:solidFill>
            </a:endParaRPr>
          </a:p>
          <a:p>
            <a:r>
              <a:rPr lang="en-AU" sz="3200" b="1" dirty="0">
                <a:solidFill>
                  <a:schemeClr val="bg1"/>
                </a:solidFill>
              </a:rPr>
              <a:t>diamonds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59888" y="476672"/>
            <a:ext cx="20162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err="1">
                <a:solidFill>
                  <a:schemeClr val="bg1"/>
                </a:solidFill>
              </a:rPr>
              <a:t>Nano</a:t>
            </a:r>
            <a:endParaRPr lang="en-AU" sz="3200" b="1" dirty="0">
              <a:solidFill>
                <a:schemeClr val="bg1"/>
              </a:solidFill>
            </a:endParaRPr>
          </a:p>
          <a:p>
            <a:r>
              <a:rPr lang="en-AU" sz="3200" b="1" dirty="0">
                <a:solidFill>
                  <a:schemeClr val="bg1"/>
                </a:solidFill>
              </a:rPr>
              <a:t>Ruby</a:t>
            </a:r>
          </a:p>
          <a:p>
            <a:endParaRPr lang="en-AU" sz="3200" b="1" dirty="0">
              <a:solidFill>
                <a:schemeClr val="bg1"/>
              </a:solidFill>
            </a:endParaRPr>
          </a:p>
        </p:txBody>
      </p:sp>
      <p:pic>
        <p:nvPicPr>
          <p:cNvPr id="13" name="Picture 12" descr="wei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44072" y="-243408"/>
            <a:ext cx="2322576" cy="2371344"/>
          </a:xfrm>
          <a:prstGeom prst="rect">
            <a:avLst/>
          </a:prstGeom>
        </p:spPr>
      </p:pic>
      <p:pic>
        <p:nvPicPr>
          <p:cNvPr id="10" name="Picture 9" descr="single n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26088" y="1484785"/>
            <a:ext cx="1741912" cy="180349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943872" y="0"/>
            <a:ext cx="20162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 err="1">
                <a:solidFill>
                  <a:schemeClr val="bg1"/>
                </a:solidFill>
              </a:rPr>
              <a:t>Plasmonic</a:t>
            </a:r>
            <a:r>
              <a:rPr lang="en-AU" sz="3200" b="1" dirty="0">
                <a:solidFill>
                  <a:schemeClr val="bg1"/>
                </a:solidFill>
              </a:rPr>
              <a:t> core-shell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16080" y="2060848"/>
            <a:ext cx="2088232" cy="72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Oval 16"/>
          <p:cNvSpPr/>
          <p:nvPr/>
        </p:nvSpPr>
        <p:spPr>
          <a:xfrm>
            <a:off x="1199456" y="548680"/>
            <a:ext cx="3024336" cy="3096344"/>
          </a:xfrm>
          <a:prstGeom prst="ellipse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Oval 17"/>
          <p:cNvSpPr/>
          <p:nvPr/>
        </p:nvSpPr>
        <p:spPr>
          <a:xfrm>
            <a:off x="4871864" y="-819472"/>
            <a:ext cx="4752528" cy="2952328"/>
          </a:xfrm>
          <a:prstGeom prst="ellipse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Oval 18"/>
          <p:cNvSpPr/>
          <p:nvPr/>
        </p:nvSpPr>
        <p:spPr>
          <a:xfrm>
            <a:off x="8688288" y="260648"/>
            <a:ext cx="3024336" cy="3312368"/>
          </a:xfrm>
          <a:prstGeom prst="ellipse">
            <a:avLst/>
          </a:prstGeom>
          <a:noFill/>
          <a:ln w="889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606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ben\Desktop\Bionanophotonics\from office desktop\nanobiophotonics docs\beamer ppt\Figures_spare\FRET_assa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1573"/>
            <a:ext cx="9143999" cy="519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187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anolasers3lowr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422376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60096" y="6165304"/>
            <a:ext cx="3707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>
                <a:solidFill>
                  <a:schemeClr val="bg1"/>
                </a:solidFill>
              </a:rPr>
              <a:t>Calander</a:t>
            </a:r>
            <a:r>
              <a:rPr lang="en-AU" dirty="0">
                <a:solidFill>
                  <a:schemeClr val="bg1"/>
                </a:solidFill>
              </a:rPr>
              <a:t> et al, J. Phys. Chem. C, 2012</a:t>
            </a:r>
          </a:p>
        </p:txBody>
      </p:sp>
    </p:spTree>
    <p:extLst>
      <p:ext uri="{BB962C8B-B14F-4D97-AF65-F5344CB8AC3E}">
        <p14:creationId xmlns:p14="http://schemas.microsoft.com/office/powerpoint/2010/main" val="200647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s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734" y="1268760"/>
            <a:ext cx="7082266" cy="47664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35560" y="1"/>
            <a:ext cx="8136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itchFamily="34" charset="0"/>
              </a:rPr>
              <a:t>Photonic and Laser Technologies and Applications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1484784"/>
            <a:ext cx="201520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>
                <a:latin typeface="Corbel" pitchFamily="34" charset="0"/>
              </a:rPr>
              <a:t>David Spence</a:t>
            </a:r>
          </a:p>
          <a:p>
            <a:endParaRPr lang="en-AU" sz="2000" dirty="0">
              <a:latin typeface="Corbel" pitchFamily="34" charset="0"/>
            </a:endParaRPr>
          </a:p>
          <a:p>
            <a:r>
              <a:rPr lang="en-AU" sz="2000" dirty="0">
                <a:latin typeface="Corbel" pitchFamily="34" charset="0"/>
              </a:rPr>
              <a:t>Helen </a:t>
            </a:r>
            <a:r>
              <a:rPr lang="en-AU" sz="2000" dirty="0" err="1">
                <a:latin typeface="Corbel" pitchFamily="34" charset="0"/>
              </a:rPr>
              <a:t>Pask</a:t>
            </a:r>
            <a:endParaRPr lang="en-AU" sz="2000" dirty="0">
              <a:latin typeface="Corbel" pitchFamily="34" charset="0"/>
            </a:endParaRPr>
          </a:p>
          <a:p>
            <a:endParaRPr lang="en-AU" sz="2000" dirty="0">
              <a:latin typeface="Corbel" pitchFamily="34" charset="0"/>
            </a:endParaRPr>
          </a:p>
          <a:p>
            <a:r>
              <a:rPr lang="en-AU" sz="2000" dirty="0">
                <a:latin typeface="Corbel" pitchFamily="34" charset="0"/>
              </a:rPr>
              <a:t>Richard </a:t>
            </a:r>
            <a:r>
              <a:rPr lang="en-AU" sz="2000" dirty="0" err="1">
                <a:latin typeface="Corbel" pitchFamily="34" charset="0"/>
              </a:rPr>
              <a:t>Mildren</a:t>
            </a:r>
            <a:endParaRPr lang="en-AU" sz="2000" dirty="0">
              <a:latin typeface="Corbel" pitchFamily="34" charset="0"/>
            </a:endParaRPr>
          </a:p>
          <a:p>
            <a:endParaRPr lang="en-AU" sz="2000" dirty="0">
              <a:latin typeface="Corbel" pitchFamily="34" charset="0"/>
            </a:endParaRPr>
          </a:p>
          <a:p>
            <a:r>
              <a:rPr lang="en-AU" sz="2000" dirty="0">
                <a:latin typeface="Corbel" pitchFamily="34" charset="0"/>
              </a:rPr>
              <a:t>Judith Dawes</a:t>
            </a:r>
          </a:p>
          <a:p>
            <a:endParaRPr lang="en-AU" sz="2000" dirty="0">
              <a:latin typeface="Corbel" pitchFamily="34" charset="0"/>
            </a:endParaRPr>
          </a:p>
          <a:p>
            <a:r>
              <a:rPr lang="en-AU" sz="2000" dirty="0">
                <a:latin typeface="Corbel" pitchFamily="34" charset="0"/>
              </a:rPr>
              <a:t>Brian Orr</a:t>
            </a:r>
          </a:p>
          <a:p>
            <a:endParaRPr lang="en-AU" dirty="0"/>
          </a:p>
        </p:txBody>
      </p:sp>
      <p:pic>
        <p:nvPicPr>
          <p:cNvPr id="5" name="Picture 4" descr="biofocus banner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6928" y="5734544"/>
            <a:ext cx="9144000" cy="144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0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-243408"/>
            <a:ext cx="8229600" cy="1143000"/>
          </a:xfrm>
        </p:spPr>
        <p:txBody>
          <a:bodyPr/>
          <a:lstStyle/>
          <a:p>
            <a:r>
              <a:rPr lang="en-AU" b="1" dirty="0" smtClean="0">
                <a:solidFill>
                  <a:schemeClr val="tx2"/>
                </a:solidFill>
              </a:rPr>
              <a:t>Applications </a:t>
            </a:r>
            <a:endParaRPr lang="en-AU" b="1" dirty="0">
              <a:solidFill>
                <a:schemeClr val="tx2"/>
              </a:solidFill>
            </a:endParaRPr>
          </a:p>
        </p:txBody>
      </p:sp>
      <p:pic>
        <p:nvPicPr>
          <p:cNvPr id="4" name="Content Placeholder 3" descr="C:\Users\mq41944801\Desktop\1.tif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08720"/>
            <a:ext cx="6516216" cy="208823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135560" y="836712"/>
            <a:ext cx="7772400" cy="76200"/>
          </a:xfrm>
          <a:prstGeom prst="rect">
            <a:avLst/>
          </a:prstGeom>
          <a:gradFill rotWithShape="0">
            <a:gsLst>
              <a:gs pos="0">
                <a:srgbClr val="33CC33"/>
              </a:gs>
              <a:gs pos="50000">
                <a:schemeClr val="hlink"/>
              </a:gs>
              <a:gs pos="100000">
                <a:srgbClr val="33CC33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/>
          </a:p>
        </p:txBody>
      </p:sp>
      <p:pic>
        <p:nvPicPr>
          <p:cNvPr id="9" name="Picture 8" descr="C:\Users\mq41944801\Desktop\Picture7.t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924945"/>
            <a:ext cx="8388424" cy="393305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7752184" y="1124744"/>
            <a:ext cx="39969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Fibre sensing: single particles</a:t>
            </a:r>
          </a:p>
          <a:p>
            <a:r>
              <a:rPr lang="en-AU" dirty="0" err="1"/>
              <a:t>Biolabelling</a:t>
            </a:r>
            <a:endParaRPr lang="en-AU" dirty="0"/>
          </a:p>
          <a:p>
            <a:r>
              <a:rPr lang="en-AU" dirty="0"/>
              <a:t>Rare cell detection</a:t>
            </a:r>
          </a:p>
          <a:p>
            <a:r>
              <a:rPr lang="en-AU" dirty="0"/>
              <a:t>Document security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8716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0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en-A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Fluorescent </a:t>
            </a:r>
            <a:r>
              <a:rPr lang="en-A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nanoprobes</a:t>
            </a:r>
            <a:endParaRPr lang="en-A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207568" y="908720"/>
            <a:ext cx="7772400" cy="76200"/>
          </a:xfrm>
          <a:prstGeom prst="rect">
            <a:avLst/>
          </a:prstGeom>
          <a:gradFill rotWithShape="0">
            <a:gsLst>
              <a:gs pos="0">
                <a:srgbClr val="33CC33"/>
              </a:gs>
              <a:gs pos="50000">
                <a:schemeClr val="hlink"/>
              </a:gs>
              <a:gs pos="100000">
                <a:srgbClr val="33CC33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AU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1524000" y="1052737"/>
            <a:ext cx="91440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AU" b="1" dirty="0">
                <a:latin typeface="+mj-lt"/>
              </a:rPr>
              <a:t>Motivation: Visualise molecular events</a:t>
            </a:r>
          </a:p>
          <a:p>
            <a:pPr>
              <a:buNone/>
            </a:pPr>
            <a:r>
              <a:rPr lang="en-AU" dirty="0">
                <a:latin typeface="+mj-lt"/>
              </a:rPr>
              <a:t>   Bright </a:t>
            </a:r>
            <a:r>
              <a:rPr lang="en-AU" dirty="0" smtClean="0">
                <a:latin typeface="+mj-lt"/>
              </a:rPr>
              <a:t>labels</a:t>
            </a:r>
            <a:r>
              <a:rPr lang="en-AU" dirty="0" smtClean="0">
                <a:latin typeface="+mj-lt"/>
              </a:rPr>
              <a:t> </a:t>
            </a:r>
            <a:r>
              <a:rPr lang="en-AU" dirty="0">
                <a:latin typeface="+mj-lt"/>
              </a:rPr>
              <a:t>		</a:t>
            </a:r>
            <a:r>
              <a:rPr lang="en-AU" dirty="0"/>
              <a:t> Reduced </a:t>
            </a:r>
            <a:r>
              <a:rPr lang="en-AU" dirty="0" err="1"/>
              <a:t>autofluorescence</a:t>
            </a:r>
            <a:r>
              <a:rPr lang="en-AU" dirty="0"/>
              <a:t> </a:t>
            </a:r>
            <a:endParaRPr lang="en-AU" dirty="0">
              <a:latin typeface="+mj-lt"/>
            </a:endParaRPr>
          </a:p>
          <a:p>
            <a:pPr>
              <a:buNone/>
            </a:pPr>
            <a:r>
              <a:rPr lang="en-AU" dirty="0">
                <a:latin typeface="+mj-lt"/>
              </a:rPr>
              <a:t>       ( high signal)				</a:t>
            </a:r>
            <a:r>
              <a:rPr lang="en-AU" dirty="0"/>
              <a:t> (low background) </a:t>
            </a:r>
            <a:r>
              <a:rPr lang="en-AU" dirty="0">
                <a:latin typeface="+mj-lt"/>
              </a:rPr>
              <a:t>	</a:t>
            </a:r>
          </a:p>
          <a:p>
            <a:pPr>
              <a:buNone/>
            </a:pPr>
            <a:r>
              <a:rPr lang="en-AU" dirty="0">
                <a:latin typeface="+mj-lt"/>
              </a:rPr>
              <a:t>							</a:t>
            </a:r>
          </a:p>
        </p:txBody>
      </p:sp>
      <p:sp>
        <p:nvSpPr>
          <p:cNvPr id="9" name="Down Arrow 8"/>
          <p:cNvSpPr/>
          <p:nvPr/>
        </p:nvSpPr>
        <p:spPr>
          <a:xfrm>
            <a:off x="2927648" y="2492896"/>
            <a:ext cx="43204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TextBox 9"/>
          <p:cNvSpPr txBox="1"/>
          <p:nvPr/>
        </p:nvSpPr>
        <p:spPr>
          <a:xfrm>
            <a:off x="623392" y="3212977"/>
            <a:ext cx="5256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dirty="0">
                <a:latin typeface="+mj-lt"/>
              </a:rPr>
              <a:t>Lanthanides or</a:t>
            </a:r>
          </a:p>
          <a:p>
            <a:pPr algn="ctr"/>
            <a:r>
              <a:rPr lang="en-AU" sz="2800" b="1" dirty="0">
                <a:latin typeface="+mj-lt"/>
              </a:rPr>
              <a:t> transition metals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8256240" y="2492896"/>
            <a:ext cx="432048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TextBox 12"/>
          <p:cNvSpPr txBox="1"/>
          <p:nvPr/>
        </p:nvSpPr>
        <p:spPr>
          <a:xfrm>
            <a:off x="6023992" y="3212976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latin typeface="+mj-lt"/>
              </a:rPr>
              <a:t>Time-gated methods</a:t>
            </a:r>
          </a:p>
        </p:txBody>
      </p:sp>
      <p:sp>
        <p:nvSpPr>
          <p:cNvPr id="14" name="Left-Right Arrow 13"/>
          <p:cNvSpPr/>
          <p:nvPr/>
        </p:nvSpPr>
        <p:spPr>
          <a:xfrm>
            <a:off x="4727848" y="3212976"/>
            <a:ext cx="1008112" cy="21602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6" name="Picture 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4000" y="3861048"/>
            <a:ext cx="458349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5772000" y="3168000"/>
            <a:ext cx="4536504" cy="3600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Rectangle 17"/>
          <p:cNvSpPr/>
          <p:nvPr/>
        </p:nvSpPr>
        <p:spPr>
          <a:xfrm>
            <a:off x="1847528" y="3212976"/>
            <a:ext cx="2880320" cy="34563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TextBox 18"/>
          <p:cNvSpPr txBox="1"/>
          <p:nvPr/>
        </p:nvSpPr>
        <p:spPr>
          <a:xfrm>
            <a:off x="2423592" y="407707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+mj-lt"/>
              </a:rPr>
              <a:t>ms lifetimes </a:t>
            </a:r>
          </a:p>
        </p:txBody>
      </p:sp>
      <p:sp>
        <p:nvSpPr>
          <p:cNvPr id="21" name="Down Arrow 20"/>
          <p:cNvSpPr/>
          <p:nvPr/>
        </p:nvSpPr>
        <p:spPr>
          <a:xfrm>
            <a:off x="2999656" y="4437112"/>
            <a:ext cx="216024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2" name="TextBox 21"/>
          <p:cNvSpPr txBox="1"/>
          <p:nvPr/>
        </p:nvSpPr>
        <p:spPr>
          <a:xfrm>
            <a:off x="2423592" y="5157193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+mj-lt"/>
              </a:rPr>
              <a:t>Low photon cycling rates</a:t>
            </a:r>
          </a:p>
        </p:txBody>
      </p:sp>
      <p:sp>
        <p:nvSpPr>
          <p:cNvPr id="23" name="Down Arrow 22"/>
          <p:cNvSpPr/>
          <p:nvPr/>
        </p:nvSpPr>
        <p:spPr>
          <a:xfrm>
            <a:off x="2999656" y="5805264"/>
            <a:ext cx="288032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TextBox 23"/>
          <p:cNvSpPr txBox="1"/>
          <p:nvPr/>
        </p:nvSpPr>
        <p:spPr>
          <a:xfrm>
            <a:off x="2351584" y="6237312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+mj-lt"/>
              </a:rPr>
              <a:t>Not bright enough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EC4AE-F3E7-4434-8575-DFDFF6A2FEE1}" type="slidenum">
              <a:rPr lang="en-AU" smtClean="0"/>
              <a:pPr/>
              <a:t>60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933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377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68" y="1693034"/>
            <a:ext cx="1855407" cy="34502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24" y="1693034"/>
            <a:ext cx="4563232" cy="42219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354" y="1693034"/>
            <a:ext cx="5318150" cy="36722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3455"/>
            <a:ext cx="4533584" cy="568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416" y="586853"/>
            <a:ext cx="4533584" cy="568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469" y="575071"/>
            <a:ext cx="8117053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67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38" y="1270304"/>
            <a:ext cx="5848161" cy="32895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148" y="1270304"/>
            <a:ext cx="2347896" cy="21941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452" y="1270304"/>
            <a:ext cx="2223721" cy="22087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649" y="3563979"/>
            <a:ext cx="2334395" cy="22478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745" y="3563979"/>
            <a:ext cx="2281133" cy="22811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729" y="4923818"/>
            <a:ext cx="2396840" cy="14366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24" y="5110809"/>
            <a:ext cx="745701" cy="74884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68067" y="5455336"/>
            <a:ext cx="16659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1400" dirty="0" err="1" smtClean="0"/>
              <a:t>Guozhen</a:t>
            </a:r>
            <a:r>
              <a:rPr lang="en-AU" sz="1400" dirty="0" smtClean="0"/>
              <a:t> Liu,</a:t>
            </a:r>
          </a:p>
          <a:p>
            <a:pPr algn="ctr"/>
            <a:r>
              <a:rPr lang="en-AU" sz="1400" dirty="0" smtClean="0"/>
              <a:t>Macquarie</a:t>
            </a:r>
            <a:endParaRPr lang="en-AU" sz="1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431" y="5887877"/>
            <a:ext cx="2092569" cy="10550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929"/>
            <a:ext cx="4648358" cy="583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641" y="571929"/>
            <a:ext cx="4648358" cy="5832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866" y="546282"/>
            <a:ext cx="8412218" cy="612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03970" y="4517771"/>
            <a:ext cx="6071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“sandwich immunoassay”,      Y shapes = antibodies</a:t>
            </a:r>
            <a:endParaRPr lang="en-AU" b="1" dirty="0">
              <a:solidFill>
                <a:srgbClr val="FF000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538486" y="2097409"/>
            <a:ext cx="2180574" cy="420388"/>
          </a:xfrm>
          <a:prstGeom prst="straightConnector1">
            <a:avLst/>
          </a:prstGeom>
          <a:ln w="60325">
            <a:solidFill>
              <a:srgbClr val="F396F8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11282" y="1314990"/>
            <a:ext cx="161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o</a:t>
            </a:r>
            <a:r>
              <a:rPr lang="en-AU" dirty="0" smtClean="0"/>
              <a:t>utside cell</a:t>
            </a:r>
            <a:endParaRPr lang="en-AU" dirty="0"/>
          </a:p>
        </p:txBody>
      </p:sp>
      <p:sp>
        <p:nvSpPr>
          <p:cNvPr id="20" name="TextBox 19"/>
          <p:cNvSpPr txBox="1"/>
          <p:nvPr/>
        </p:nvSpPr>
        <p:spPr>
          <a:xfrm>
            <a:off x="2951693" y="4127152"/>
            <a:ext cx="161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i</a:t>
            </a:r>
            <a:r>
              <a:rPr lang="en-AU" dirty="0" smtClean="0"/>
              <a:t>nside cell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4883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286"/>
            <a:ext cx="9144000" cy="68585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1" y="1627498"/>
            <a:ext cx="5328518" cy="18015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1226" y="4046863"/>
            <a:ext cx="3400110" cy="1316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7036" y="1605483"/>
            <a:ext cx="1703810" cy="13704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5014" y="3524228"/>
            <a:ext cx="3552391" cy="278577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0" y="1"/>
            <a:ext cx="9144000" cy="3993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ectangle 9"/>
          <p:cNvSpPr/>
          <p:nvPr/>
        </p:nvSpPr>
        <p:spPr>
          <a:xfrm>
            <a:off x="6485014" y="6458960"/>
            <a:ext cx="4182987" cy="3993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194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2007</TotalTime>
  <Words>2258</Words>
  <Application>Microsoft Office PowerPoint</Application>
  <PresentationFormat>Widescreen</PresentationFormat>
  <Paragraphs>397</Paragraphs>
  <Slides>63</Slides>
  <Notes>16</Notes>
  <HiddenSlides>0</HiddenSlides>
  <MMClips>1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63</vt:i4>
      </vt:variant>
    </vt:vector>
  </HeadingPairs>
  <TitlesOfParts>
    <vt:vector size="82" baseType="lpstr">
      <vt:lpstr>Arial</vt:lpstr>
      <vt:lpstr>Arial Narrow</vt:lpstr>
      <vt:lpstr>Book Antiqua</vt:lpstr>
      <vt:lpstr>Calibri</vt:lpstr>
      <vt:lpstr>Calibri Light</vt:lpstr>
      <vt:lpstr>Comic Sans MS</vt:lpstr>
      <vt:lpstr>Corbel</vt:lpstr>
      <vt:lpstr>等线</vt:lpstr>
      <vt:lpstr>Garamond</vt:lpstr>
      <vt:lpstr>Helvetica</vt:lpstr>
      <vt:lpstr>Raleway Light</vt:lpstr>
      <vt:lpstr>Symbol</vt:lpstr>
      <vt:lpstr>Times New Roman</vt:lpstr>
      <vt:lpstr>Wingdings</vt:lpstr>
      <vt:lpstr>Office Theme</vt:lpstr>
      <vt:lpstr>Image</vt:lpstr>
      <vt:lpstr>Origin Graph</vt:lpstr>
      <vt:lpstr>Graph</vt:lpstr>
      <vt:lpstr>Adobe Photoshop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Molecular recognition enables molecularly specific assays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Nanoprobes can be targeted to molecules of interest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Photodynamic therapy with light and PLGA polymers incorporating verterporfin and gold nanoparticles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Publications on fluorescence amplification, substrates</vt:lpstr>
      <vt:lpstr>          Smart particles …                                    … SHINERS</vt:lpstr>
      <vt:lpstr>PowerPoint Presentation</vt:lpstr>
      <vt:lpstr>PowerPoint Presentation</vt:lpstr>
      <vt:lpstr>PowerPoint Presentation</vt:lpstr>
      <vt:lpstr>PowerPoint Presentation</vt:lpstr>
      <vt:lpstr>Applications </vt:lpstr>
      <vt:lpstr>1. Fluorescent nanoprobes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Ewa Goldys</dc:creator>
  <cp:lastModifiedBy>Ewa Goldys</cp:lastModifiedBy>
  <cp:revision>183</cp:revision>
  <dcterms:created xsi:type="dcterms:W3CDTF">2018-08-11T22:29:42Z</dcterms:created>
  <dcterms:modified xsi:type="dcterms:W3CDTF">2018-08-13T08:17:48Z</dcterms:modified>
</cp:coreProperties>
</file>