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3" r:id="rId5"/>
    <p:sldId id="260" r:id="rId6"/>
    <p:sldId id="261" r:id="rId7"/>
    <p:sldId id="276" r:id="rId8"/>
    <p:sldId id="268" r:id="rId9"/>
    <p:sldId id="270" r:id="rId10"/>
    <p:sldId id="269" r:id="rId11"/>
    <p:sldId id="275" r:id="rId12"/>
    <p:sldId id="273" r:id="rId13"/>
    <p:sldId id="279" r:id="rId14"/>
    <p:sldId id="274" r:id="rId15"/>
    <p:sldId id="258" r:id="rId16"/>
    <p:sldId id="266" r:id="rId17"/>
    <p:sldId id="277" r:id="rId18"/>
    <p:sldId id="278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預設章節" id="{DD2FA536-1B90-4DED-A58B-9F147F29BB91}">
          <p14:sldIdLst>
            <p14:sldId id="256"/>
            <p14:sldId id="257"/>
            <p14:sldId id="259"/>
            <p14:sldId id="263"/>
            <p14:sldId id="260"/>
            <p14:sldId id="261"/>
            <p14:sldId id="276"/>
            <p14:sldId id="268"/>
            <p14:sldId id="270"/>
            <p14:sldId id="269"/>
            <p14:sldId id="275"/>
            <p14:sldId id="273"/>
            <p14:sldId id="279"/>
            <p14:sldId id="274"/>
            <p14:sldId id="258"/>
            <p14:sldId id="266"/>
            <p14:sldId id="277"/>
            <p14:sldId id="27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FE4"/>
    <a:srgbClr val="E40EE9"/>
    <a:srgbClr val="E889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319" autoAdjust="0"/>
    <p:restoredTop sz="94660"/>
  </p:normalViewPr>
  <p:slideViewPr>
    <p:cSldViewPr snapToGrid="0">
      <p:cViewPr varScale="1">
        <p:scale>
          <a:sx n="81" d="100"/>
          <a:sy n="81" d="100"/>
        </p:scale>
        <p:origin x="72" y="5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 bwMode="gray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613526"/>
            <a:ext cx="2844800" cy="244475"/>
          </a:xfrm>
        </p:spPr>
        <p:txBody>
          <a:bodyPr/>
          <a:lstStyle>
            <a:lvl1pPr algn="l">
              <a:defRPr sz="1000" b="0">
                <a:solidFill>
                  <a:srgbClr val="000000"/>
                </a:solidFill>
                <a:latin typeface="Arial" panose="020B0604020202020204" pitchFamily="34" charset="0"/>
              </a:defRPr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267200" y="6613526"/>
            <a:ext cx="3860800" cy="244475"/>
          </a:xfrm>
        </p:spPr>
        <p:txBody>
          <a:bodyPr/>
          <a:lstStyle>
            <a:lvl1pPr algn="ctr">
              <a:defRPr sz="1000" b="0" i="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042400" y="6613526"/>
            <a:ext cx="2844800" cy="244475"/>
          </a:xfrm>
        </p:spPr>
        <p:txBody>
          <a:bodyPr/>
          <a:lstStyle>
            <a:lvl1pPr algn="r">
              <a:defRPr>
                <a:latin typeface="Arial" panose="020B0604020202020204" pitchFamily="34" charset="0"/>
              </a:defRPr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4267200"/>
            <a:ext cx="10972800" cy="3810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  <a:endParaRPr lang="en-US" altLang="en-US" noProof="0" smtClean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5181600" y="5715000"/>
            <a:ext cx="193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n-US" sz="2400" i="1">
                <a:latin typeface="Verdana" panose="020B0604030504040204" pitchFamily="34" charset="0"/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08000" y="3200400"/>
            <a:ext cx="11118851" cy="533400"/>
          </a:xfrm>
        </p:spPr>
        <p:txBody>
          <a:bodyPr/>
          <a:lstStyle>
            <a:lvl1pPr algn="ctr">
              <a:defRPr sz="40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  <a:endParaRPr lang="en-US" altLang="en-US" noProof="0" smtClean="0"/>
          </a:p>
        </p:txBody>
      </p:sp>
      <p:sp>
        <p:nvSpPr>
          <p:cNvPr id="3114" name="AutoShape 42"/>
          <p:cNvSpPr>
            <a:spLocks noChangeArrowheads="1"/>
          </p:cNvSpPr>
          <p:nvPr/>
        </p:nvSpPr>
        <p:spPr bwMode="white">
          <a:xfrm>
            <a:off x="203200" y="190500"/>
            <a:ext cx="11785600" cy="6400800"/>
          </a:xfrm>
          <a:prstGeom prst="roundRect">
            <a:avLst>
              <a:gd name="adj" fmla="val 5458"/>
            </a:avLst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8548819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278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3303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066800"/>
            <a:ext cx="5283200" cy="48768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400800" y="1066800"/>
            <a:ext cx="5283200" cy="4876800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81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996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484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49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37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31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410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991600" y="381000"/>
            <a:ext cx="2692400" cy="556260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381000"/>
            <a:ext cx="7874000" cy="5562600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196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14400" y="381000"/>
            <a:ext cx="904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  <a:endParaRPr lang="en-US" alt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914400" y="1066800"/>
            <a:ext cx="107696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8415867" y="6535739"/>
            <a:ext cx="25400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>
                <a:latin typeface="+mn-lt"/>
              </a:defRPr>
            </a:lvl1pPr>
          </a:lstStyle>
          <a:p>
            <a:fld id="{627AADF8-2140-4BAD-B0C7-64AB30A4325A}" type="datetimeFigureOut">
              <a:rPr lang="en-US" smtClean="0"/>
              <a:t>8/11/2018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8212667" y="6456364"/>
            <a:ext cx="3860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2000" i="1">
                <a:solidFill>
                  <a:srgbClr val="CC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4876800" y="6461126"/>
            <a:ext cx="2844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000000"/>
                </a:solidFill>
                <a:latin typeface="+mn-lt"/>
              </a:defRPr>
            </a:lvl1pPr>
          </a:lstStyle>
          <a:p>
            <a:fld id="{F0F6FFA4-E67F-4AC9-92E2-9D6528FDA55C}" type="slidenum">
              <a:rPr lang="en-US" smtClean="0"/>
              <a:t>‹#›</a:t>
            </a:fld>
            <a:endParaRPr lang="en-US"/>
          </a:p>
        </p:txBody>
      </p:sp>
      <p:sp>
        <p:nvSpPr>
          <p:cNvPr id="1089" name="Line 65"/>
          <p:cNvSpPr>
            <a:spLocks noChangeShapeType="1"/>
          </p:cNvSpPr>
          <p:nvPr/>
        </p:nvSpPr>
        <p:spPr bwMode="auto">
          <a:xfrm>
            <a:off x="914400" y="990600"/>
            <a:ext cx="10566400" cy="0"/>
          </a:xfrm>
          <a:prstGeom prst="line">
            <a:avLst/>
          </a:prstGeom>
          <a:noFill/>
          <a:ln w="28575">
            <a:solidFill>
              <a:schemeClr val="tx2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48325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0.gi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google.com.tw/url?sa=i&amp;rct=j&amp;q=&amp;esrc=s&amp;source=images&amp;cd=&amp;cad=rja&amp;uact=8&amp;ved=2ahUKEwiPoY_y973aAhWGHJQKHQM_DxMQjRx6BAgAEAU&amp;url=http://www.ansto.gov.au/Events/Eventsandresources/Past/SAS2012/Hostcommittee/index.htm&amp;psig=AOvVaw3eRT5XjeCgNqqYn2D-C_r9&amp;ust=1523938618401271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09600" y="4107925"/>
            <a:ext cx="10972800" cy="1401479"/>
          </a:xfrm>
        </p:spPr>
        <p:txBody>
          <a:bodyPr/>
          <a:lstStyle/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Jie-Yu (Shirley) Yang</a:t>
            </a: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Advisor: Prof. Maw.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Kuen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Wu, and Prof. </a:t>
            </a:r>
            <a:r>
              <a:rPr lang="en-US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Chih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-Hao Lee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Taiwan-National Tsing Hua </a:t>
            </a:r>
            <a:r>
              <a:rPr lang="en-US" sz="1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University/Academia Sinica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Aug. 13, 2018</a:t>
            </a:r>
          </a:p>
          <a:p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508000" y="3153208"/>
            <a:ext cx="11118851" cy="533400"/>
          </a:xfrm>
        </p:spPr>
        <p:txBody>
          <a:bodyPr/>
          <a:lstStyle/>
          <a:p>
            <a:r>
              <a:rPr lang="en-US" sz="4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Neutron studies of iron-based superconductors</a:t>
            </a:r>
            <a:endParaRPr lang="en-US" sz="4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6272" y="5552535"/>
            <a:ext cx="1351472" cy="135147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3" y="5509404"/>
            <a:ext cx="1348594" cy="1348594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053898" y="1277035"/>
            <a:ext cx="578923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The 9th Vacuum and Surface Science Conference </a:t>
            </a:r>
            <a:endParaRPr lang="en-US" b="1" dirty="0" smtClean="0">
              <a:solidFill>
                <a:srgbClr val="FFFFFF"/>
              </a:solidFill>
              <a:latin typeface="Comic Sans MS" panose="030F0702030302020204" pitchFamily="66" charset="0"/>
              <a:cs typeface="Times New Roman" panose="02020603050405020304" pitchFamily="18" charset="0"/>
            </a:endParaRPr>
          </a:p>
          <a:p>
            <a:pPr algn="ctr"/>
            <a:r>
              <a:rPr lang="en-US" b="1" dirty="0" smtClean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of </a:t>
            </a:r>
          </a:p>
          <a:p>
            <a:pPr algn="ctr"/>
            <a:r>
              <a:rPr lang="en-US" b="1" dirty="0" smtClean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Asia </a:t>
            </a:r>
            <a:r>
              <a:rPr lang="en-US" b="1" dirty="0">
                <a:solidFill>
                  <a:srgbClr val="FFFFFF"/>
                </a:solidFill>
                <a:latin typeface="Comic Sans MS" panose="030F0702030302020204" pitchFamily="66" charset="0"/>
                <a:cs typeface="Times New Roman" panose="02020603050405020304" pitchFamily="18" charset="0"/>
              </a:rPr>
              <a:t>and Australia</a:t>
            </a:r>
            <a:endParaRPr lang="en-US" dirty="0">
              <a:latin typeface="Comic Sans MS" panose="030F0702030302020204" pitchFamily="66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90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800" b="1" dirty="0" smtClean="0">
                <a:latin typeface="Segoe Print" panose="02000600000000000000" pitchFamily="2" charset="0"/>
              </a:rPr>
              <a:t>Outline</a:t>
            </a:r>
            <a:endParaRPr lang="en-US" sz="3800" b="1" dirty="0">
              <a:latin typeface="Segoe Print" panose="02000600000000000000" pitchFamily="2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626084" y="1394280"/>
            <a:ext cx="8668110" cy="4486275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Motivation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Structural and magnetic model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</a:t>
            </a:r>
          </a:p>
          <a:p>
            <a:pPr lvl="1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synthesis</a:t>
            </a:r>
          </a:p>
          <a:p>
            <a:pPr lvl="1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susceptibility</a:t>
            </a:r>
          </a:p>
          <a:p>
            <a:pPr lvl="1">
              <a:spcBef>
                <a:spcPts val="1800"/>
              </a:spcBef>
              <a:buFont typeface="Courier New" panose="02070309020205020404" pitchFamily="49" charset="0"/>
              <a:buChar char="o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Neutron measurements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and results</a:t>
            </a:r>
          </a:p>
          <a:p>
            <a:pPr>
              <a:spcBef>
                <a:spcPts val="1800"/>
              </a:spcBef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Summary</a:t>
            </a:r>
            <a:endParaRPr lang="en-US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21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2"/>
          <a:srcRect l="3780" t="58731"/>
          <a:stretch/>
        </p:blipFill>
        <p:spPr>
          <a:xfrm>
            <a:off x="3154830" y="1467598"/>
            <a:ext cx="4055560" cy="2478286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16628" y="171138"/>
            <a:ext cx="105156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>
                <a:latin typeface="Segoe Print" panose="02000600000000000000" pitchFamily="2" charset="0"/>
              </a:rPr>
              <a:t>Motivation</a:t>
            </a: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/>
          <a:srcRect b="41433"/>
          <a:stretch/>
        </p:blipFill>
        <p:spPr>
          <a:xfrm>
            <a:off x="66143" y="1467598"/>
            <a:ext cx="3088687" cy="263295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29632" y="6488668"/>
            <a:ext cx="18641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111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(2015) 27004</a:t>
            </a:r>
          </a:p>
        </p:txBody>
      </p:sp>
      <p:sp>
        <p:nvSpPr>
          <p:cNvPr id="8" name="矩形 7"/>
          <p:cNvSpPr/>
          <p:nvPr/>
        </p:nvSpPr>
        <p:spPr>
          <a:xfrm>
            <a:off x="768100" y="4455217"/>
            <a:ext cx="58170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1.(a)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XRD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(b)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susceptibility for K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2-x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4+y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polycrystalline.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607473" y="4588097"/>
            <a:ext cx="4347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Magnetic susceptibility measurement for K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0.5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16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A=Cu/</a:t>
            </a:r>
            <a:r>
              <a:rPr lang="en-US" sz="160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42517" y="4989992"/>
            <a:ext cx="11124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study the correlation between magnetic structure and superconductivity.</a:t>
            </a:r>
          </a:p>
          <a:p>
            <a:pPr marL="285750" indent="-285750" algn="just">
              <a:buFont typeface="Symbol" panose="05050102010706020507" pitchFamily="18" charset="2"/>
              <a:buChar char="Þ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identify whether the magnetic transitions observed  at 125 K in the stoichiometric K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2-x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4+y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related to </a:t>
            </a:r>
            <a:r>
              <a:rPr lang="en-US" sz="2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Verwey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transition (as that observed in Fe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400" baseline="-25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t="8051" r="11710" b="7003"/>
          <a:stretch/>
        </p:blipFill>
        <p:spPr>
          <a:xfrm>
            <a:off x="7374193" y="1043107"/>
            <a:ext cx="4493342" cy="341211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8721360" y="6488668"/>
            <a:ext cx="35173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Phys.: Condens. Matter </a:t>
            </a:r>
            <a:r>
              <a:rPr lang="fr-FR" sz="1400" b="1" dirty="0">
                <a:latin typeface="Times-Bold"/>
              </a:rPr>
              <a:t>20 </a:t>
            </a:r>
            <a:r>
              <a:rPr lang="fr-FR" sz="1400" dirty="0">
                <a:latin typeface="Times-Roman"/>
              </a:rPr>
              <a:t>(2008) 142201</a:t>
            </a:r>
            <a:endParaRPr lang="en-US" sz="1400" dirty="0"/>
          </a:p>
        </p:txBody>
      </p:sp>
      <p:grpSp>
        <p:nvGrpSpPr>
          <p:cNvPr id="16" name="群組 15"/>
          <p:cNvGrpSpPr/>
          <p:nvPr/>
        </p:nvGrpSpPr>
        <p:grpSpPr>
          <a:xfrm>
            <a:off x="7928733" y="69498"/>
            <a:ext cx="3938802" cy="2758843"/>
            <a:chOff x="7928733" y="69498"/>
            <a:chExt cx="3938802" cy="2758843"/>
          </a:xfrm>
        </p:grpSpPr>
        <p:pic>
          <p:nvPicPr>
            <p:cNvPr id="7" name="圖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28733" y="69498"/>
              <a:ext cx="3938802" cy="2758843"/>
            </a:xfrm>
            <a:prstGeom prst="rect">
              <a:avLst/>
            </a:prstGeom>
          </p:spPr>
        </p:pic>
        <p:sp>
          <p:nvSpPr>
            <p:cNvPr id="15" name="文字方塊 14"/>
            <p:cNvSpPr txBox="1"/>
            <p:nvPr/>
          </p:nvSpPr>
          <p:spPr>
            <a:xfrm>
              <a:off x="9008084" y="371637"/>
              <a:ext cx="755335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  <a:r>
                <a:rPr lang="en-US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O</a:t>
              </a:r>
              <a:r>
                <a:rPr lang="en-US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</a:p>
            <a:p>
              <a:r>
                <a:rPr lang="en-US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125 K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967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3079" y="1047351"/>
            <a:ext cx="3939426" cy="2240240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3"/>
          <a:srcRect b="66431"/>
          <a:stretch/>
        </p:blipFill>
        <p:spPr>
          <a:xfrm>
            <a:off x="1131895" y="3678263"/>
            <a:ext cx="3637053" cy="1855804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8465388" y="6550223"/>
            <a:ext cx="38091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CHIN. PHYS. LETT.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Vol. 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No. 8 (2011) 086104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729" y="1428649"/>
            <a:ext cx="5764038" cy="355657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196199" y="3150664"/>
            <a:ext cx="39911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1.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susceptibility and resistivity for bulk K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1.6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196199" y="5529725"/>
            <a:ext cx="3945148" cy="584775"/>
          </a:xfrm>
          <a:prstGeom prst="rect">
            <a:avLst/>
          </a:prstGeom>
          <a:ln w="1270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Neutron powder diffraction patterns of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zh-TW" alt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0.83(2)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1.64(1)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16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superconductor.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042269" y="5129647"/>
            <a:ext cx="5394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3.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Crystal and magnetic structure of K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1.6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low-temperature I 4/m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 cell. </a:t>
            </a:r>
          </a:p>
        </p:txBody>
      </p:sp>
      <p:sp>
        <p:nvSpPr>
          <p:cNvPr id="16" name="矩形 15"/>
          <p:cNvSpPr/>
          <p:nvPr/>
        </p:nvSpPr>
        <p:spPr>
          <a:xfrm>
            <a:off x="669475" y="364073"/>
            <a:ext cx="1123699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Segoe Print" panose="02000600000000000000" pitchFamily="2" charset="0"/>
                <a:ea typeface="+mj-ea"/>
                <a:cs typeface="+mj-cs"/>
              </a:rPr>
              <a:t>Structure model-experiment: Tetragonal I 4/m K</a:t>
            </a:r>
            <a:r>
              <a:rPr lang="en-US" sz="2800" b="1" baseline="-25000" dirty="0">
                <a:latin typeface="Segoe Print" panose="02000600000000000000" pitchFamily="2" charset="0"/>
                <a:ea typeface="+mj-ea"/>
                <a:cs typeface="+mj-cs"/>
              </a:rPr>
              <a:t>0.8</a:t>
            </a:r>
            <a:r>
              <a:rPr lang="en-US" sz="2800" b="1" dirty="0">
                <a:latin typeface="Segoe Print" panose="02000600000000000000" pitchFamily="2" charset="0"/>
                <a:ea typeface="+mj-ea"/>
                <a:cs typeface="+mj-cs"/>
              </a:rPr>
              <a:t>Fe</a:t>
            </a:r>
            <a:r>
              <a:rPr lang="en-US" sz="2800" b="1" baseline="-25000" dirty="0">
                <a:latin typeface="Segoe Print" panose="02000600000000000000" pitchFamily="2" charset="0"/>
                <a:ea typeface="+mj-ea"/>
                <a:cs typeface="+mj-cs"/>
              </a:rPr>
              <a:t>1.6</a:t>
            </a:r>
            <a:r>
              <a:rPr lang="en-US" sz="2800" b="1" dirty="0">
                <a:latin typeface="Segoe Print" panose="02000600000000000000" pitchFamily="2" charset="0"/>
                <a:ea typeface="+mj-ea"/>
                <a:cs typeface="+mj-cs"/>
              </a:rPr>
              <a:t>Se</a:t>
            </a:r>
            <a:r>
              <a:rPr lang="en-US" sz="2800" b="1" baseline="-25000" dirty="0">
                <a:latin typeface="Segoe Print" panose="02000600000000000000" pitchFamily="2" charset="0"/>
                <a:ea typeface="+mj-ea"/>
                <a:cs typeface="+mj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875122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133" y="1185502"/>
            <a:ext cx="5673250" cy="263922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724181" y="6550223"/>
            <a:ext cx="35349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REVIEW B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020406(R) (2011)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"/>
              <p:cNvSpPr txBox="1"/>
              <p:nvPr/>
            </p:nvSpPr>
            <p:spPr>
              <a:xfrm>
                <a:off x="847229" y="3997706"/>
                <a:ext cx="3559429" cy="8345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pt-BR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pt-BR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pt-BR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nary>
                        <m:naryPr>
                          <m:chr m:val="∑"/>
                          <m:ctrlPr>
                            <a:rPr lang="pt-BR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𝑖𝑧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文字方塊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9" y="3997706"/>
                <a:ext cx="3559429" cy="8345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/>
          <a:srcRect l="4953" t="10937" r="6253" b="6021"/>
          <a:stretch/>
        </p:blipFill>
        <p:spPr>
          <a:xfrm>
            <a:off x="6201222" y="236245"/>
            <a:ext cx="5422038" cy="22342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矩形 8"/>
          <p:cNvSpPr/>
          <p:nvPr/>
        </p:nvSpPr>
        <p:spPr>
          <a:xfrm>
            <a:off x="315843" y="4962932"/>
            <a:ext cx="54690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1.(a)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schematic representation of the vacancy ordered √5 ×√5 lattice structure in each iron plane.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(b) 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ordered spin configuration.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896742" y="2488100"/>
            <a:ext cx="60435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2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a)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magnetic Brillouin zone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b)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spin-wave spectrum. </a:t>
            </a:r>
            <a:endParaRPr lang="en-US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69420" y="430531"/>
            <a:ext cx="57169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latin typeface="Segoe Print" panose="02000600000000000000" pitchFamily="2" charset="0"/>
                <a:ea typeface="+mj-ea"/>
                <a:cs typeface="+mj-cs"/>
              </a:rPr>
              <a:t>Spin wave model-theory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567" y="3037677"/>
            <a:ext cx="5797228" cy="242338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932583" y="5530249"/>
            <a:ext cx="600771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Temperature dependence of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(a)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per-iron magnetic moment and </a:t>
            </a:r>
            <a:r>
              <a:rPr lang="en-US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longitudinal uniform susceptibility.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847229" y="3498837"/>
            <a:ext cx="104929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Symbol" panose="05050102010706020507" pitchFamily="18" charset="2"/>
              <a:buChar char="Þ"/>
            </a:pPr>
            <a:r>
              <a:rPr lang="en-US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correlation between anti-ferromagnetism (AFM) and superconductivity remains unknown.</a:t>
            </a:r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13424" y="1020314"/>
            <a:ext cx="151836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1.6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200" dirty="0"/>
          </a:p>
        </p:txBody>
      </p:sp>
      <p:cxnSp>
        <p:nvCxnSpPr>
          <p:cNvPr id="6" name="直線接點 5"/>
          <p:cNvCxnSpPr/>
          <p:nvPr/>
        </p:nvCxnSpPr>
        <p:spPr bwMode="auto">
          <a:xfrm>
            <a:off x="9368853" y="1331417"/>
            <a:ext cx="89941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直線接點 16"/>
          <p:cNvCxnSpPr/>
          <p:nvPr/>
        </p:nvCxnSpPr>
        <p:spPr bwMode="auto">
          <a:xfrm flipV="1">
            <a:off x="9251538" y="926591"/>
            <a:ext cx="2088677" cy="3079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直線接點 19"/>
          <p:cNvCxnSpPr/>
          <p:nvPr/>
        </p:nvCxnSpPr>
        <p:spPr bwMode="auto">
          <a:xfrm>
            <a:off x="10541841" y="563518"/>
            <a:ext cx="899410" cy="0"/>
          </a:xfrm>
          <a:prstGeom prst="line">
            <a:avLst/>
          </a:prstGeom>
          <a:solidFill>
            <a:schemeClr val="accent1"/>
          </a:solidFill>
          <a:ln w="15875" cap="flat" cmpd="sng" algn="ctr">
            <a:solidFill>
              <a:schemeClr val="accent2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1" name="文字方塊 20"/>
          <p:cNvSpPr txBox="1"/>
          <p:nvPr/>
        </p:nvSpPr>
        <p:spPr>
          <a:xfrm>
            <a:off x="11314404" y="1167805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11314404" y="732606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55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文字方塊 22"/>
          <p:cNvSpPr txBox="1"/>
          <p:nvPr/>
        </p:nvSpPr>
        <p:spPr>
          <a:xfrm>
            <a:off x="11340215" y="375723"/>
            <a:ext cx="9220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4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92347" y="112002"/>
            <a:ext cx="11392619" cy="814152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>
                <a:latin typeface="Segoe Print" panose="02000600000000000000" pitchFamily="2" charset="0"/>
              </a:rPr>
              <a:t>Sample </a:t>
            </a:r>
            <a:r>
              <a:rPr lang="en-US" sz="2800" b="1" dirty="0" smtClean="0">
                <a:latin typeface="Segoe Print" panose="02000600000000000000" pitchFamily="2" charset="0"/>
              </a:rPr>
              <a:t>synthesis</a:t>
            </a:r>
            <a:endParaRPr lang="en-US" sz="2800" b="1" dirty="0">
              <a:latin typeface="Segoe Print" panose="02000600000000000000" pitchFamily="2" charset="0"/>
            </a:endParaRPr>
          </a:p>
        </p:txBody>
      </p:sp>
      <p:sp>
        <p:nvSpPr>
          <p:cNvPr id="4" name="圓柱 3"/>
          <p:cNvSpPr/>
          <p:nvPr/>
        </p:nvSpPr>
        <p:spPr>
          <a:xfrm>
            <a:off x="2499019" y="1610457"/>
            <a:ext cx="558210" cy="905540"/>
          </a:xfrm>
          <a:prstGeom prst="ca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圓柱 4"/>
          <p:cNvSpPr/>
          <p:nvPr/>
        </p:nvSpPr>
        <p:spPr>
          <a:xfrm rot="16200000" flipH="1">
            <a:off x="8540082" y="-300969"/>
            <a:ext cx="256844" cy="2978114"/>
          </a:xfrm>
          <a:prstGeom prst="can">
            <a:avLst>
              <a:gd name="adj" fmla="val 106825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橢圓 5"/>
          <p:cNvSpPr/>
          <p:nvPr/>
        </p:nvSpPr>
        <p:spPr>
          <a:xfrm>
            <a:off x="1154004" y="1811187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橢圓 6"/>
          <p:cNvSpPr/>
          <p:nvPr/>
        </p:nvSpPr>
        <p:spPr>
          <a:xfrm>
            <a:off x="1317037" y="1781061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1310834" y="1981308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1464428" y="1892702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9"/>
          <p:cNvSpPr/>
          <p:nvPr/>
        </p:nvSpPr>
        <p:spPr>
          <a:xfrm>
            <a:off x="1480070" y="1756251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1480069" y="2029153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橢圓 11"/>
          <p:cNvSpPr/>
          <p:nvPr/>
        </p:nvSpPr>
        <p:spPr>
          <a:xfrm>
            <a:off x="1635435" y="1843082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76747" y="1144401"/>
            <a:ext cx="2359826" cy="17698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文字方塊 13"/>
          <p:cNvSpPr txBox="1"/>
          <p:nvPr/>
        </p:nvSpPr>
        <p:spPr>
          <a:xfrm>
            <a:off x="923093" y="2218122"/>
            <a:ext cx="1072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K+Fe+Se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橢圓 14"/>
          <p:cNvSpPr/>
          <p:nvPr/>
        </p:nvSpPr>
        <p:spPr>
          <a:xfrm>
            <a:off x="6683839" y="1172617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橢圓 15"/>
          <p:cNvSpPr/>
          <p:nvPr/>
        </p:nvSpPr>
        <p:spPr>
          <a:xfrm>
            <a:off x="6781304" y="1043257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橢圓 16"/>
          <p:cNvSpPr/>
          <p:nvPr/>
        </p:nvSpPr>
        <p:spPr>
          <a:xfrm>
            <a:off x="6816063" y="1200971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橢圓 17"/>
          <p:cNvSpPr/>
          <p:nvPr/>
        </p:nvSpPr>
        <p:spPr>
          <a:xfrm>
            <a:off x="6928695" y="1154898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橢圓 18"/>
          <p:cNvSpPr/>
          <p:nvPr/>
        </p:nvSpPr>
        <p:spPr>
          <a:xfrm>
            <a:off x="6968591" y="1062747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橢圓 19"/>
          <p:cNvSpPr/>
          <p:nvPr/>
        </p:nvSpPr>
        <p:spPr>
          <a:xfrm>
            <a:off x="6994591" y="1234642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橢圓 20"/>
          <p:cNvSpPr/>
          <p:nvPr/>
        </p:nvSpPr>
        <p:spPr>
          <a:xfrm>
            <a:off x="7116005" y="1122994"/>
            <a:ext cx="79745" cy="9569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186" r="66376"/>
          <a:stretch/>
        </p:blipFill>
        <p:spPr>
          <a:xfrm>
            <a:off x="7917053" y="1484511"/>
            <a:ext cx="1809537" cy="18491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迴轉箭號 22"/>
          <p:cNvSpPr/>
          <p:nvPr/>
        </p:nvSpPr>
        <p:spPr>
          <a:xfrm rot="5400000">
            <a:off x="10323996" y="1157421"/>
            <a:ext cx="886968" cy="877824"/>
          </a:xfrm>
          <a:prstGeom prst="uturnArrow">
            <a:avLst>
              <a:gd name="adj1" fmla="val 25000"/>
              <a:gd name="adj2" fmla="val 25000"/>
              <a:gd name="adj3" fmla="val 25000"/>
              <a:gd name="adj4" fmla="val 43750"/>
              <a:gd name="adj5" fmla="val 10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9265832" y="97152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quartz</a:t>
            </a:r>
            <a:endParaRPr lang="en-US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圖片 2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533"/>
          <a:stretch/>
        </p:blipFill>
        <p:spPr>
          <a:xfrm>
            <a:off x="6763584" y="3641915"/>
            <a:ext cx="4218250" cy="26224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28" name="群組 27"/>
          <p:cNvGrpSpPr/>
          <p:nvPr/>
        </p:nvGrpSpPr>
        <p:grpSpPr>
          <a:xfrm>
            <a:off x="7662009" y="4395687"/>
            <a:ext cx="2061712" cy="944166"/>
            <a:chOff x="657134" y="4546866"/>
            <a:chExt cx="1774845" cy="857043"/>
          </a:xfrm>
        </p:grpSpPr>
        <p:cxnSp>
          <p:nvCxnSpPr>
            <p:cNvPr id="29" name="直線單箭頭接點 28"/>
            <p:cNvCxnSpPr/>
            <p:nvPr/>
          </p:nvCxnSpPr>
          <p:spPr>
            <a:xfrm flipH="1">
              <a:off x="709393" y="5077226"/>
              <a:ext cx="6942" cy="32125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線單箭頭接點 29"/>
            <p:cNvCxnSpPr/>
            <p:nvPr/>
          </p:nvCxnSpPr>
          <p:spPr>
            <a:xfrm flipH="1">
              <a:off x="897932" y="5082978"/>
              <a:ext cx="6388" cy="3209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單箭頭接點 30"/>
            <p:cNvCxnSpPr/>
            <p:nvPr/>
          </p:nvCxnSpPr>
          <p:spPr>
            <a:xfrm flipH="1">
              <a:off x="1033964" y="5082977"/>
              <a:ext cx="6388" cy="32093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字方塊 31"/>
            <p:cNvSpPr txBox="1"/>
            <p:nvPr/>
          </p:nvSpPr>
          <p:spPr>
            <a:xfrm>
              <a:off x="657134" y="4546866"/>
              <a:ext cx="1774845" cy="369332"/>
            </a:xfrm>
            <a:prstGeom prst="rect">
              <a:avLst/>
            </a:prstGeom>
            <a:noFill/>
            <a:ln>
              <a:solidFill>
                <a:srgbClr val="336699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accent6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 vacancy order</a:t>
              </a:r>
              <a:endParaRPr lang="en-US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文字方塊 32"/>
          <p:cNvSpPr txBox="1"/>
          <p:nvPr/>
        </p:nvSpPr>
        <p:spPr>
          <a:xfrm>
            <a:off x="2029424" y="2566108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Ball milling box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3923961" y="3072926"/>
            <a:ext cx="2133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Ball milling machine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文字方塊 38"/>
          <p:cNvSpPr txBox="1"/>
          <p:nvPr/>
        </p:nvSpPr>
        <p:spPr>
          <a:xfrm>
            <a:off x="9654703" y="2317032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Furnace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486644"/>
              </p:ext>
            </p:extLst>
          </p:nvPr>
        </p:nvGraphicFramePr>
        <p:xfrm>
          <a:off x="2319292" y="3444073"/>
          <a:ext cx="3407104" cy="3420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7104">
                  <a:extLst>
                    <a:ext uri="{9D8B030D-6E8A-4147-A177-3AD203B41FA5}">
                      <a16:colId xmlns:a16="http://schemas.microsoft.com/office/drawing/2014/main" val="91709383"/>
                    </a:ext>
                  </a:extLst>
                </a:gridCol>
              </a:tblGrid>
              <a:tr h="494906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latin typeface="Segoe Print" panose="02000600000000000000" pitchFamily="2" charset="0"/>
                        </a:rPr>
                        <a:t>Samples K</a:t>
                      </a:r>
                      <a:r>
                        <a:rPr lang="en-US" sz="1800" baseline="-25000" dirty="0" smtClean="0">
                          <a:latin typeface="Segoe Print" panose="02000600000000000000" pitchFamily="2" charset="0"/>
                        </a:rPr>
                        <a:t>2-x</a:t>
                      </a:r>
                      <a:r>
                        <a:rPr lang="en-US" sz="1800" dirty="0" smtClean="0">
                          <a:latin typeface="Segoe Print" panose="02000600000000000000" pitchFamily="2" charset="0"/>
                        </a:rPr>
                        <a:t>Fe</a:t>
                      </a:r>
                      <a:r>
                        <a:rPr lang="en-US" sz="1800" baseline="-25000" dirty="0" smtClean="0">
                          <a:latin typeface="Segoe Print" panose="02000600000000000000" pitchFamily="2" charset="0"/>
                        </a:rPr>
                        <a:t>4+y</a:t>
                      </a:r>
                      <a:r>
                        <a:rPr lang="en-US" sz="1800" dirty="0" smtClean="0">
                          <a:latin typeface="Segoe Print" panose="02000600000000000000" pitchFamily="2" charset="0"/>
                        </a:rPr>
                        <a:t>Se</a:t>
                      </a:r>
                      <a:r>
                        <a:rPr lang="en-US" sz="1800" baseline="-25000" dirty="0" smtClean="0">
                          <a:latin typeface="Segoe Print" panose="02000600000000000000" pitchFamily="2" charset="0"/>
                        </a:rPr>
                        <a:t>5</a:t>
                      </a:r>
                      <a:endParaRPr lang="en-US" sz="1800" baseline="-25000" dirty="0">
                        <a:latin typeface="Segoe Print" panose="020006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11252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#1 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_annealing</a:t>
                      </a:r>
                      <a:endParaRPr lang="en-US" sz="1800" b="1" kern="1200" baseline="-25000" dirty="0" smtClean="0">
                        <a:solidFill>
                          <a:srgbClr val="002060"/>
                        </a:solidFill>
                        <a:latin typeface="Segoe Print" panose="02000600000000000000" pitchFamily="2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95054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1195396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 #2 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4.2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b="1" kern="1200" baseline="30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(SC)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696149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4.2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_annealing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443583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#3 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Cu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0.2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913022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Cu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0.2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_annealing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59005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#4 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0.2</a:t>
                      </a:r>
                      <a:r>
                        <a:rPr lang="en-US" sz="1800" b="1" kern="12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216386"/>
                  </a:ext>
                </a:extLst>
              </a:tr>
              <a:tr h="33189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K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1.9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Fe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Mn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0.2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Se</a:t>
                      </a:r>
                      <a:r>
                        <a:rPr lang="en-US" sz="1800" b="1" kern="1200" baseline="-2500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5</a:t>
                      </a:r>
                      <a:r>
                        <a:rPr lang="en-US" sz="1800" b="1" kern="1200" baseline="0" dirty="0" smtClean="0">
                          <a:solidFill>
                            <a:srgbClr val="002060"/>
                          </a:solidFill>
                          <a:latin typeface="Segoe Print" panose="02000600000000000000" pitchFamily="2" charset="0"/>
                          <a:ea typeface="+mn-ea"/>
                          <a:cs typeface="+mn-cs"/>
                        </a:rPr>
                        <a:t>_annealing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614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3468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03841 -0.06806 C 0.04635 -0.08334 0.05846 -0.09144 0.07096 -0.09144 C 0.08542 -0.09144 0.09687 -0.08334 0.10482 -0.06806 L 0.14336 4.0740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61" y="-458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2.22222E-6 L 0.02904 -0.04746 C 0.03516 -0.05834 0.04427 -0.06389 0.05391 -0.06389 C 0.06471 -0.06389 0.07357 -0.05834 0.07969 -0.04746 L 0.10899 2.22222E-6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43" y="-3194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44444E-6 L 0.03594 -0.07546 C 0.04349 -0.09259 0.05469 -0.10162 0.06654 -0.10162 C 0.07995 -0.10162 0.09076 -0.09259 0.09831 -0.07546 L 0.13438 -4.44444E-6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19" y="-50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0.03047 -0.07292 C 0.03685 -0.08912 0.04635 -0.09792 0.05638 -0.09792 C 0.06771 -0.09792 0.07682 -0.08912 0.0832 -0.07292 L 0.1138 -1.48148E-6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-49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4.07407E-6 L 0.0263 -0.0581 C 0.03177 -0.07106 0.03998 -0.07801 0.04857 -0.07801 C 0.05847 -0.07801 0.06628 -0.07106 0.07175 -0.0581 L 0.09818 -4.07407E-6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09" y="-391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1.11111E-6 L 0.02852 -0.0875 C 0.03464 -0.10741 0.04349 -0.11783 0.053 -0.11783 C 0.0638 -0.11783 0.07227 -0.10741 0.07839 -0.0875 L 0.10729 1.11111E-6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5" y="-59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0.02136 -0.0676 C 0.02591 -0.08264 0.03256 -0.09075 0.03959 -0.09075 C 0.04766 -0.09075 0.05404 -0.08264 0.0586 -0.0676 L 0.08008 4.44444E-6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7" y="-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1.48148E-6 L 0.2375 0.0034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75" y="16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18112 0.0192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49" y="94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7037E-6 L 0.13424 0.0030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06" y="13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-7.40741E-7 L 0.13099 -0.00694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49" y="-34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4.81481E-6 L 0.15521 0.0018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9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6 L 0.13776 -0.0069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88" y="-347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11111E-6 L 0.13659 0.0004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823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3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7521" y="0"/>
            <a:ext cx="4127439" cy="6846609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618493" y="111770"/>
            <a:ext cx="4374522" cy="808847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Segoe Print" panose="02000600000000000000" pitchFamily="2" charset="0"/>
              </a:rPr>
              <a:t>TAIPAN experiment:</a:t>
            </a:r>
            <a:r>
              <a:rPr lang="en-US" sz="2800" dirty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latin typeface="Segoe Print" panose="02000600000000000000" pitchFamily="2" charset="0"/>
                <a:cs typeface="Times New Roman" panose="02020603050405020304" pitchFamily="18" charset="0"/>
              </a:rPr>
            </a:br>
            <a:r>
              <a:rPr lang="en-US" sz="2200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Thermal 3-Axis Spectrometer</a:t>
            </a:r>
            <a:endParaRPr lang="en-US" sz="2200" dirty="0"/>
          </a:p>
        </p:txBody>
      </p:sp>
      <p:sp>
        <p:nvSpPr>
          <p:cNvPr id="4" name="文字方塊 3"/>
          <p:cNvSpPr txBox="1"/>
          <p:nvPr/>
        </p:nvSpPr>
        <p:spPr>
          <a:xfrm>
            <a:off x="8152987" y="1128024"/>
            <a:ext cx="309110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Energy transfer E=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ℏ</a:t>
            </a:r>
            <a:r>
              <a:rPr lang="el-G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-E</a:t>
            </a:r>
            <a:r>
              <a:rPr lang="en-US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000" baseline="-25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fixed at 14.87 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meV</a:t>
            </a:r>
            <a:endParaRPr lang="en-US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字方塊 4"/>
              <p:cNvSpPr txBox="1"/>
              <p:nvPr/>
            </p:nvSpPr>
            <p:spPr>
              <a:xfrm>
                <a:off x="8296919" y="5679204"/>
                <a:ext cx="3140219" cy="56368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d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+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−2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文字方塊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6919" y="5679204"/>
                <a:ext cx="3140219" cy="563680"/>
              </a:xfrm>
              <a:prstGeom prst="rect">
                <a:avLst/>
              </a:prstGeom>
              <a:blipFill>
                <a:blip r:embed="rId3"/>
                <a:stretch>
                  <a:fillRect b="-1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4" t="12301" r="18463" b="1849"/>
          <a:stretch/>
        </p:blipFill>
        <p:spPr>
          <a:xfrm>
            <a:off x="7411866" y="2116347"/>
            <a:ext cx="4308589" cy="3282420"/>
          </a:xfrm>
          <a:prstGeom prst="rect">
            <a:avLst/>
          </a:prstGeom>
        </p:spPr>
      </p:pic>
      <p:sp>
        <p:nvSpPr>
          <p:cNvPr id="8" name="標題 3"/>
          <p:cNvSpPr txBox="1">
            <a:spLocks/>
          </p:cNvSpPr>
          <p:nvPr/>
        </p:nvSpPr>
        <p:spPr>
          <a:xfrm>
            <a:off x="679561" y="0"/>
            <a:ext cx="4429924" cy="10323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500" b="1" dirty="0" smtClean="0">
                <a:latin typeface="Segoe Print" panose="02000600000000000000" pitchFamily="2" charset="0"/>
              </a:rPr>
              <a:t>ECHIDNA experiment:</a:t>
            </a:r>
            <a:r>
              <a:rPr lang="en-US" sz="2500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 </a:t>
            </a:r>
          </a:p>
          <a:p>
            <a:r>
              <a:rPr lang="en-US" sz="2000" dirty="0" smtClean="0">
                <a:latin typeface="Segoe Print" panose="02000600000000000000" pitchFamily="2" charset="0"/>
                <a:cs typeface="Times New Roman" panose="02020603050405020304" pitchFamily="18" charset="0"/>
              </a:rPr>
              <a:t>High-resolution powder diffractometer</a:t>
            </a:r>
            <a:endParaRPr lang="en-US" sz="2000" dirty="0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1" t="22171" r="58619" b="18093"/>
          <a:stretch/>
        </p:blipFill>
        <p:spPr>
          <a:xfrm>
            <a:off x="222512" y="1308617"/>
            <a:ext cx="3434788" cy="3979900"/>
          </a:xfrm>
          <a:prstGeom prst="rect">
            <a:avLst/>
          </a:prstGeom>
        </p:spPr>
      </p:pic>
      <p:pic>
        <p:nvPicPr>
          <p:cNvPr id="16" name="Picture 2" descr="Image result for ansto logo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028553"/>
            <a:ext cx="4106174" cy="8294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文字方塊 5"/>
          <p:cNvSpPr txBox="1"/>
          <p:nvPr/>
        </p:nvSpPr>
        <p:spPr>
          <a:xfrm>
            <a:off x="1362751" y="5238634"/>
            <a:ext cx="1974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Ge(331)</a:t>
            </a:r>
          </a:p>
          <a:p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=2.4395 Å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95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78457" y="311176"/>
            <a:ext cx="10515600" cy="803801"/>
          </a:xfrm>
        </p:spPr>
        <p:txBody>
          <a:bodyPr>
            <a:normAutofit/>
          </a:bodyPr>
          <a:lstStyle/>
          <a:p>
            <a:pPr lvl="1" algn="ctr" rtl="0">
              <a:lnSpc>
                <a:spcPct val="90000"/>
              </a:lnSpc>
              <a:spcBef>
                <a:spcPct val="0"/>
              </a:spcBef>
            </a:pPr>
            <a:r>
              <a:rPr lang="en-US" sz="2800" b="1" dirty="0" smtClean="0">
                <a:latin typeface="Segoe Print" panose="02000600000000000000" pitchFamily="2" charset="0"/>
              </a:rPr>
              <a:t>Magnetic </a:t>
            </a:r>
            <a:r>
              <a:rPr lang="en-US" sz="2800" b="1" dirty="0">
                <a:latin typeface="Segoe Print" panose="02000600000000000000" pitchFamily="2" charset="0"/>
              </a:rPr>
              <a:t>susceptibility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965823" y="5011785"/>
            <a:ext cx="51628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Fe: Superconducting T</a:t>
            </a:r>
            <a:r>
              <a:rPr lang="en-US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=30 K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Cu: totally suppress superconductivity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</a:t>
            </a:r>
            <a:r>
              <a:rPr lang="en-US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shift to lower temperature~28 K.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6267018" y="5011785"/>
            <a:ext cx="5646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Fe: 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Superconducting with 125 K transition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Cu: 125 K transition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A= </a:t>
            </a:r>
            <a:r>
              <a:rPr lang="en-US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T</a:t>
            </a:r>
            <a:r>
              <a:rPr lang="en-US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shift to lower temperature~20 K.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21" t="8051" r="11710" b="7003"/>
          <a:stretch/>
        </p:blipFill>
        <p:spPr>
          <a:xfrm>
            <a:off x="6365810" y="989608"/>
            <a:ext cx="5258714" cy="3993311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5" t="8554" r="11236" b="5073"/>
          <a:stretch/>
        </p:blipFill>
        <p:spPr>
          <a:xfrm>
            <a:off x="473946" y="989608"/>
            <a:ext cx="5416431" cy="400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26550" y="292027"/>
            <a:ext cx="10515600" cy="107952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dirty="0" smtClean="0">
                <a:latin typeface="Segoe Print" panose="02000600000000000000" pitchFamily="2" charset="0"/>
              </a:rPr>
              <a:t>Neutron measurements: </a:t>
            </a:r>
            <a:br>
              <a:rPr lang="en-US" sz="2800" b="1" dirty="0" smtClean="0">
                <a:latin typeface="Segoe Print" panose="02000600000000000000" pitchFamily="2" charset="0"/>
              </a:rPr>
            </a:br>
            <a:r>
              <a:rPr lang="en-US" sz="2800" b="1" dirty="0" smtClean="0">
                <a:latin typeface="Segoe Print" panose="02000600000000000000" pitchFamily="2" charset="0"/>
              </a:rPr>
              <a:t>ECHIDNA experiment: </a:t>
            </a:r>
            <a:r>
              <a:rPr lang="en-US" sz="2800" b="0" dirty="0" smtClean="0">
                <a:latin typeface="Segoe Print" panose="02000600000000000000" pitchFamily="2" charset="0"/>
              </a:rPr>
              <a:t>High-resolution diffractometer</a:t>
            </a:r>
            <a:br>
              <a:rPr lang="en-US" sz="2800" b="0" dirty="0" smtClean="0">
                <a:latin typeface="Segoe Print" panose="02000600000000000000" pitchFamily="2" charset="0"/>
              </a:rPr>
            </a:br>
            <a:r>
              <a:rPr lang="en-US" sz="2800" b="0" dirty="0" smtClean="0">
                <a:latin typeface="Segoe Print" panose="02000600000000000000" pitchFamily="2" charset="0"/>
              </a:rPr>
              <a:t>Lattice </a:t>
            </a:r>
            <a:r>
              <a:rPr lang="en-US" sz="2800" b="0" dirty="0">
                <a:latin typeface="Segoe Print" panose="02000600000000000000" pitchFamily="2" charset="0"/>
              </a:rPr>
              <a:t>constant </a:t>
            </a:r>
          </a:p>
        </p:txBody>
      </p:sp>
      <p:pic>
        <p:nvPicPr>
          <p:cNvPr id="28" name="圖片 2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6" t="2577" r="7973" b="14957"/>
          <a:stretch/>
        </p:blipFill>
        <p:spPr>
          <a:xfrm>
            <a:off x="17699" y="1589996"/>
            <a:ext cx="4919457" cy="3235676"/>
          </a:xfrm>
          <a:prstGeom prst="rect">
            <a:avLst/>
          </a:prstGeom>
        </p:spPr>
      </p:pic>
      <p:graphicFrame>
        <p:nvGraphicFramePr>
          <p:cNvPr id="29" name="表格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688565"/>
              </p:ext>
            </p:extLst>
          </p:nvPr>
        </p:nvGraphicFramePr>
        <p:xfrm>
          <a:off x="4835840" y="1640505"/>
          <a:ext cx="733846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58254">
                  <a:extLst>
                    <a:ext uri="{9D8B030D-6E8A-4147-A177-3AD203B41FA5}">
                      <a16:colId xmlns:a16="http://schemas.microsoft.com/office/drawing/2014/main" val="2661835082"/>
                    </a:ext>
                  </a:extLst>
                </a:gridCol>
                <a:gridCol w="2460031">
                  <a:extLst>
                    <a:ext uri="{9D8B030D-6E8A-4147-A177-3AD203B41FA5}">
                      <a16:colId xmlns:a16="http://schemas.microsoft.com/office/drawing/2014/main" val="1128816629"/>
                    </a:ext>
                  </a:extLst>
                </a:gridCol>
                <a:gridCol w="1439443">
                  <a:extLst>
                    <a:ext uri="{9D8B030D-6E8A-4147-A177-3AD203B41FA5}">
                      <a16:colId xmlns:a16="http://schemas.microsoft.com/office/drawing/2014/main" val="2611367671"/>
                    </a:ext>
                  </a:extLst>
                </a:gridCol>
                <a:gridCol w="1480738">
                  <a:extLst>
                    <a:ext uri="{9D8B030D-6E8A-4147-A177-3AD203B41FA5}">
                      <a16:colId xmlns:a16="http://schemas.microsoft.com/office/drawing/2014/main" val="4106218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Samples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Magnetic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moment (</a:t>
                      </a:r>
                      <a:r>
                        <a:rPr lang="el-GR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μ</a:t>
                      </a:r>
                      <a:r>
                        <a:rPr lang="en-US" sz="1800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a=b (Å)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 (Å)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527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#1 K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baseline="-25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2.817(23)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8.72126(54)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14.10288(15)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60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 K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2.683(54)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8.71535(23)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14.11369(65)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997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#2-annealing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3.007(45) </a:t>
                      </a:r>
                      <a:endParaRPr lang="en-US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8.71739(16)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14.10608(46)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93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 K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Cu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2.478(33)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8.71701(81)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14.13734(23)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201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#3-annealing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2.871(33)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8.72172(83)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14.12850(23)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142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 K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Mn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</a:t>
                      </a:r>
                      <a:r>
                        <a:rPr lang="en-US" baseline="-25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2.663(41)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8.73086(15)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14.10628(41)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68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#4-annealing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3.208(39) </a:t>
                      </a:r>
                      <a:endParaRPr lang="en-US" sz="1800" kern="1200" dirty="0" smtClean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8.72525(22)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14.10379(44)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187224"/>
                  </a:ext>
                </a:extLst>
              </a:tr>
            </a:tbl>
          </a:graphicData>
        </a:graphic>
      </p:graphicFrame>
      <p:sp>
        <p:nvSpPr>
          <p:cNvPr id="17" name="文字方塊 16"/>
          <p:cNvSpPr txBox="1"/>
          <p:nvPr/>
        </p:nvSpPr>
        <p:spPr>
          <a:xfrm>
            <a:off x="2672759" y="5149299"/>
            <a:ext cx="75822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 irons doped sample with smaller a-axis and larger c-axis.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magnitude of magnetic moment increases after annealing.</a:t>
            </a:r>
            <a:endParaRPr lang="en-US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4835840" y="1340960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 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052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40874" y="235593"/>
            <a:ext cx="10818962" cy="880355"/>
          </a:xfrm>
        </p:spPr>
        <p:txBody>
          <a:bodyPr>
            <a:normAutofit/>
          </a:bodyPr>
          <a:lstStyle/>
          <a:p>
            <a:pPr algn="ctr"/>
            <a:r>
              <a:rPr lang="en-US" sz="2500" b="1" dirty="0">
                <a:latin typeface="Segoe Print" panose="02000600000000000000" pitchFamily="2" charset="0"/>
              </a:rPr>
              <a:t>ECHIDNA experiment</a:t>
            </a:r>
            <a:br>
              <a:rPr lang="en-US" sz="2500" b="1" dirty="0">
                <a:latin typeface="Segoe Print" panose="02000600000000000000" pitchFamily="2" charset="0"/>
              </a:rPr>
            </a:br>
            <a:r>
              <a:rPr lang="en-US" sz="2500" b="0" dirty="0">
                <a:latin typeface="Segoe Print" panose="02000600000000000000" pitchFamily="2" charset="0"/>
              </a:rPr>
              <a:t>Transitions </a:t>
            </a:r>
            <a:r>
              <a:rPr lang="en-US" sz="2500" b="0" dirty="0" smtClean="0">
                <a:latin typeface="Segoe Print" panose="02000600000000000000" pitchFamily="2" charset="0"/>
              </a:rPr>
              <a:t>of magnetic order and structure</a:t>
            </a:r>
            <a:endParaRPr lang="en-US" sz="2500" b="0" dirty="0"/>
          </a:p>
        </p:txBody>
      </p:sp>
      <p:sp>
        <p:nvSpPr>
          <p:cNvPr id="8" name="文字方塊 7"/>
          <p:cNvSpPr txBox="1"/>
          <p:nvPr/>
        </p:nvSpPr>
        <p:spPr>
          <a:xfrm>
            <a:off x="1899932" y="1361582"/>
            <a:ext cx="2799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sz="2400" b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_annealing</a:t>
            </a:r>
            <a:endParaRPr lang="en-US" sz="24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733716" y="1898477"/>
            <a:ext cx="4548005" cy="3616306"/>
            <a:chOff x="-132587" y="1355317"/>
            <a:chExt cx="6603464" cy="480284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8" t="8114"/>
            <a:stretch/>
          </p:blipFill>
          <p:spPr bwMode="auto">
            <a:xfrm>
              <a:off x="448352" y="1355317"/>
              <a:ext cx="6022525" cy="480284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  <a:extLst/>
          </p:spPr>
        </p:pic>
        <p:sp>
          <p:nvSpPr>
            <p:cNvPr id="13" name="文字方塊 12"/>
            <p:cNvSpPr txBox="1"/>
            <p:nvPr/>
          </p:nvSpPr>
          <p:spPr>
            <a:xfrm rot="16200000">
              <a:off x="-1444943" y="3095225"/>
              <a:ext cx="3205651" cy="5809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Temperature(K)</a:t>
              </a:r>
              <a:endParaRPr lang="en-US" sz="2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6" name="群組 15"/>
          <p:cNvGrpSpPr/>
          <p:nvPr/>
        </p:nvGrpSpPr>
        <p:grpSpPr>
          <a:xfrm>
            <a:off x="5681832" y="1453050"/>
            <a:ext cx="6097564" cy="4317395"/>
            <a:chOff x="2150853" y="1122998"/>
            <a:chExt cx="7332453" cy="5191761"/>
          </a:xfrm>
        </p:grpSpPr>
        <p:pic>
          <p:nvPicPr>
            <p:cNvPr id="17" name="圖片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087" t="2806" r="8381" b="13026"/>
            <a:stretch/>
          </p:blipFill>
          <p:spPr>
            <a:xfrm>
              <a:off x="2150853" y="1483967"/>
              <a:ext cx="7188680" cy="4830792"/>
            </a:xfrm>
            <a:prstGeom prst="rect">
              <a:avLst/>
            </a:prstGeom>
          </p:spPr>
        </p:pic>
        <p:sp>
          <p:nvSpPr>
            <p:cNvPr id="18" name="文字方塊 17"/>
            <p:cNvSpPr txBox="1"/>
            <p:nvPr/>
          </p:nvSpPr>
          <p:spPr>
            <a:xfrm>
              <a:off x="3339858" y="1708254"/>
              <a:ext cx="1563414" cy="518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K</a:t>
              </a:r>
              <a:r>
                <a:rPr lang="en-US" sz="22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  <a:r>
                <a:rPr lang="en-US" sz="22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r>
                <a:rPr lang="en-US" sz="22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Se</a:t>
              </a:r>
              <a:r>
                <a:rPr lang="en-US" sz="22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9" name="直線接點 18"/>
            <p:cNvCxnSpPr/>
            <p:nvPr/>
          </p:nvCxnSpPr>
          <p:spPr>
            <a:xfrm flipH="1">
              <a:off x="7532300" y="1593235"/>
              <a:ext cx="1" cy="4008184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文字方塊 19"/>
            <p:cNvSpPr txBox="1"/>
            <p:nvPr/>
          </p:nvSpPr>
          <p:spPr>
            <a:xfrm>
              <a:off x="6576189" y="2777245"/>
              <a:ext cx="1650104" cy="4811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sz="20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N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~530 K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1" name="直線接點 20"/>
            <p:cNvCxnSpPr/>
            <p:nvPr/>
          </p:nvCxnSpPr>
          <p:spPr>
            <a:xfrm flipH="1">
              <a:off x="8075765" y="1593235"/>
              <a:ext cx="1" cy="4008184"/>
            </a:xfrm>
            <a:prstGeom prst="line">
              <a:avLst/>
            </a:prstGeom>
            <a:ln w="127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字方塊 21"/>
            <p:cNvSpPr txBox="1"/>
            <p:nvPr/>
          </p:nvSpPr>
          <p:spPr>
            <a:xfrm>
              <a:off x="7825599" y="1122998"/>
              <a:ext cx="16577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T</a:t>
              </a:r>
              <a:r>
                <a:rPr lang="en-US" sz="2000" baseline="-25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r>
                <a:rPr lang="en-US" sz="20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~560 K</a:t>
              </a:r>
              <a:endPara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3" name="文字方塊 22"/>
          <p:cNvSpPr txBox="1"/>
          <p:nvPr/>
        </p:nvSpPr>
        <p:spPr>
          <a:xfrm>
            <a:off x="3293872" y="5685901"/>
            <a:ext cx="59129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magnetic order-disorder transition temperature</a:t>
            </a:r>
          </a:p>
          <a:p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structure transition temperature</a:t>
            </a:r>
            <a:endParaRPr lang="en-US" sz="22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7739317" y="3745248"/>
            <a:ext cx="10420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en-US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T</a:t>
            </a:r>
            <a:r>
              <a:rPr lang="en-US" sz="2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</a:p>
        </p:txBody>
      </p:sp>
      <p:cxnSp>
        <p:nvCxnSpPr>
          <p:cNvPr id="6" name="直線單箭頭接點 5"/>
          <p:cNvCxnSpPr/>
          <p:nvPr/>
        </p:nvCxnSpPr>
        <p:spPr bwMode="auto">
          <a:xfrm flipH="1">
            <a:off x="1514186" y="1453050"/>
            <a:ext cx="11798" cy="117987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E8892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文字方塊 6"/>
          <p:cNvSpPr txBox="1"/>
          <p:nvPr/>
        </p:nvSpPr>
        <p:spPr>
          <a:xfrm>
            <a:off x="731767" y="1068541"/>
            <a:ext cx="1550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peak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直線單箭頭接點 23"/>
          <p:cNvCxnSpPr/>
          <p:nvPr/>
        </p:nvCxnSpPr>
        <p:spPr bwMode="auto">
          <a:xfrm flipH="1">
            <a:off x="1657039" y="2140140"/>
            <a:ext cx="4503" cy="460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E40EE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" name="直線單箭頭接點 24"/>
          <p:cNvCxnSpPr/>
          <p:nvPr/>
        </p:nvCxnSpPr>
        <p:spPr bwMode="auto">
          <a:xfrm flipH="1">
            <a:off x="1891746" y="2140139"/>
            <a:ext cx="4503" cy="460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E40EE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線單箭頭接點 25"/>
          <p:cNvCxnSpPr/>
          <p:nvPr/>
        </p:nvCxnSpPr>
        <p:spPr bwMode="auto">
          <a:xfrm flipH="1">
            <a:off x="1968007" y="2140138"/>
            <a:ext cx="4503" cy="46097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E40EE9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文字方塊 26"/>
          <p:cNvSpPr txBox="1"/>
          <p:nvPr/>
        </p:nvSpPr>
        <p:spPr>
          <a:xfrm>
            <a:off x="1504601" y="1695576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Fe-vacancy order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72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94044"/>
            <a:ext cx="10515600" cy="1019460"/>
          </a:xfrm>
        </p:spPr>
        <p:txBody>
          <a:bodyPr>
            <a:normAutofit/>
          </a:bodyPr>
          <a:lstStyle/>
          <a:p>
            <a:pPr algn="ctr"/>
            <a:r>
              <a:rPr lang="en-US" sz="3800" b="1" dirty="0" smtClean="0">
                <a:latin typeface="Segoe Print" panose="02000600000000000000" pitchFamily="2" charset="0"/>
              </a:rPr>
              <a:t>Summary of neutron powder diffraction</a:t>
            </a:r>
            <a:endParaRPr lang="en-US" sz="3800" b="1" dirty="0">
              <a:latin typeface="Segoe Print" panose="02000600000000000000" pitchFamily="2" charset="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838200" y="1315556"/>
            <a:ext cx="10515600" cy="4861407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magnetic order-disorder transition temperature is at 530 K, and the structure transition temperature is at 560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1.9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A=Fe, Cu, annealing samples display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Verwey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-like transition in </a:t>
            </a:r>
            <a:r>
              <a:rPr lang="el-G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χ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-T. No structural or magnetic transition is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detected in the NPD patterns collected below and above 125 K.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Superconducting sample has larger c-axis and smaller a-axis, compared to the parent compound.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Quenched sample has smaller a-axis, which increases after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annealing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315471"/>
            <a:ext cx="18473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061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205846"/>
            <a:ext cx="10515600" cy="850141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>
                <a:latin typeface="Segoe Print" panose="02000600000000000000" pitchFamily="2" charset="0"/>
              </a:rPr>
              <a:t>TAIPAN </a:t>
            </a:r>
            <a:r>
              <a:rPr lang="en-US" sz="2800" b="1" dirty="0">
                <a:latin typeface="Segoe Print" panose="02000600000000000000" pitchFamily="2" charset="0"/>
              </a:rPr>
              <a:t>experiment: </a:t>
            </a:r>
            <a:r>
              <a:rPr lang="en-US" sz="2800" b="0" dirty="0" smtClean="0">
                <a:latin typeface="Segoe Print" panose="02000600000000000000" pitchFamily="2" charset="0"/>
              </a:rPr>
              <a:t>thermal 3-aixs spectrometer</a:t>
            </a:r>
            <a:endParaRPr lang="en-US" sz="2800" b="0" dirty="0">
              <a:latin typeface="Segoe Print" panose="02000600000000000000" pitchFamily="2" charset="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1" t="7828" r="11958" b="7269"/>
          <a:stretch/>
        </p:blipFill>
        <p:spPr>
          <a:xfrm>
            <a:off x="3173862" y="873103"/>
            <a:ext cx="3920196" cy="2983218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2" t="8431" r="12626" b="7784"/>
          <a:stretch/>
        </p:blipFill>
        <p:spPr>
          <a:xfrm>
            <a:off x="7599351" y="911062"/>
            <a:ext cx="3914222" cy="2939439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7" t="9119" r="11714" b="7871"/>
          <a:stretch/>
        </p:blipFill>
        <p:spPr>
          <a:xfrm>
            <a:off x="3200483" y="3803229"/>
            <a:ext cx="3954745" cy="2951531"/>
          </a:xfrm>
          <a:prstGeom prst="rect">
            <a:avLst/>
          </a:prstGeom>
        </p:spPr>
      </p:pic>
      <p:sp>
        <p:nvSpPr>
          <p:cNvPr id="15" name="文字方塊 14"/>
          <p:cNvSpPr txBox="1"/>
          <p:nvPr/>
        </p:nvSpPr>
        <p:spPr>
          <a:xfrm>
            <a:off x="8925724" y="1229485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&lt;650 K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t="10482" r="11295" b="6080"/>
          <a:stretch/>
        </p:blipFill>
        <p:spPr>
          <a:xfrm>
            <a:off x="7657357" y="3860950"/>
            <a:ext cx="3934876" cy="292834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3" t="9140" r="11963" b="7673"/>
          <a:stretch/>
        </p:blipFill>
        <p:spPr>
          <a:xfrm>
            <a:off x="376155" y="1145577"/>
            <a:ext cx="3457504" cy="2704924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t="9139" r="12005" b="6247"/>
          <a:stretch/>
        </p:blipFill>
        <p:spPr>
          <a:xfrm>
            <a:off x="392499" y="4010867"/>
            <a:ext cx="3441160" cy="253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7709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8200" y="194044"/>
            <a:ext cx="10515600" cy="944532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atin typeface="Segoe Print" panose="02000600000000000000" pitchFamily="2" charset="0"/>
              </a:rPr>
              <a:t>Summary of </a:t>
            </a:r>
            <a:r>
              <a:rPr lang="en-US" dirty="0" smtClean="0">
                <a:latin typeface="Segoe Print" panose="02000600000000000000" pitchFamily="2" charset="0"/>
              </a:rPr>
              <a:t>in</a:t>
            </a:r>
            <a:r>
              <a:rPr lang="en-US" b="1" dirty="0" smtClean="0">
                <a:latin typeface="Segoe Print" panose="02000600000000000000" pitchFamily="2" charset="0"/>
              </a:rPr>
              <a:t>elastic neutron scattering</a:t>
            </a:r>
            <a:endParaRPr lang="en-US" b="1" dirty="0">
              <a:latin typeface="Segoe Print" panose="02000600000000000000" pitchFamily="2" charset="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838200" y="1138576"/>
            <a:ext cx="10515600" cy="1917290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magnetic order becomes disorder above 650 K, and  the coherent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vibrations merge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into the background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magnon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excitation seems different for the annealing and quenched 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Fe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en-US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-315471"/>
            <a:ext cx="184731" cy="63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5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2524" y="2914243"/>
            <a:ext cx="104669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Thank you for your attention!</a:t>
            </a:r>
            <a:endParaRPr lang="zh-TW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標題 1"/>
          <p:cNvSpPr txBox="1">
            <a:spLocks/>
          </p:cNvSpPr>
          <p:nvPr/>
        </p:nvSpPr>
        <p:spPr bwMode="gray">
          <a:xfrm>
            <a:off x="862524" y="3811150"/>
            <a:ext cx="10515600" cy="760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Verdana" panose="020B0604030504040204" pitchFamily="34" charset="0"/>
              </a:defRPr>
            </a:lvl9pPr>
          </a:lstStyle>
          <a:p>
            <a:pPr algn="ctr"/>
            <a:r>
              <a:rPr lang="en-US" dirty="0" smtClean="0">
                <a:latin typeface="Segoe Print" panose="02000600000000000000" pitchFamily="2" charset="0"/>
              </a:rPr>
              <a:t>Acknowledgement</a:t>
            </a:r>
            <a:endParaRPr lang="en-US" dirty="0">
              <a:latin typeface="Segoe Print" panose="02000600000000000000" pitchFamily="2" charset="0"/>
            </a:endParaRPr>
          </a:p>
        </p:txBody>
      </p:sp>
      <p:sp>
        <p:nvSpPr>
          <p:cNvPr id="7" name="內容版面配置區 3"/>
          <p:cNvSpPr txBox="1">
            <a:spLocks/>
          </p:cNvSpPr>
          <p:nvPr/>
        </p:nvSpPr>
        <p:spPr bwMode="gray">
          <a:xfrm>
            <a:off x="862524" y="4362740"/>
            <a:ext cx="10515600" cy="1807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v"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ANSTO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Physics, Academia Sinica, Taiwan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Helpful discussion: Anton Stampfl, Chin-Wei Wang</a:t>
            </a:r>
          </a:p>
        </p:txBody>
      </p:sp>
    </p:spTree>
    <p:extLst>
      <p:ext uri="{BB962C8B-B14F-4D97-AF65-F5344CB8AC3E}">
        <p14:creationId xmlns:p14="http://schemas.microsoft.com/office/powerpoint/2010/main" val="1756118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611212"/>
              </p:ext>
            </p:extLst>
          </p:nvPr>
        </p:nvGraphicFramePr>
        <p:xfrm>
          <a:off x="540588" y="18225"/>
          <a:ext cx="9607876" cy="3470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28073">
                  <a:extLst>
                    <a:ext uri="{9D8B030D-6E8A-4147-A177-3AD203B41FA5}">
                      <a16:colId xmlns:a16="http://schemas.microsoft.com/office/drawing/2014/main" val="259022"/>
                    </a:ext>
                  </a:extLst>
                </a:gridCol>
                <a:gridCol w="1719132">
                  <a:extLst>
                    <a:ext uri="{9D8B030D-6E8A-4147-A177-3AD203B41FA5}">
                      <a16:colId xmlns:a16="http://schemas.microsoft.com/office/drawing/2014/main" val="3430624458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4112907957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517928203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2497145392"/>
                    </a:ext>
                  </a:extLst>
                </a:gridCol>
              </a:tblGrid>
              <a:tr h="5840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30012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</a:t>
                      </a:r>
                      <a:r>
                        <a:rPr lang="en-US" altLang="zh-TW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position 1 (</a:t>
                      </a:r>
                      <a:r>
                        <a:rPr lang="en-US" altLang="zh-TW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meV</a:t>
                      </a:r>
                      <a:r>
                        <a:rPr lang="en-US" altLang="zh-TW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/ error</a:t>
                      </a:r>
                      <a:endParaRPr lang="en-US" altLang="zh-TW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18.50 / 0.324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18.80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0.357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18.50 / 0.071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18.89 / 0.402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964454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23.33 / 0.439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24.46 / 0.994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23.52 / 0.116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23.83 / 0.546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56800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27.21 / 0.377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27.22 / 0.715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27.17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 0.237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28.02 / 0.375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1208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0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33.44 / 0.408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33.19 / 0.447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31.66 / 1.309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18689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43.08 / 0.653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42.55 / 1.907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43.66 / 0.571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40.51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2.080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47241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45.56 / 0.815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44.49 / 0.433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52.25 / 1.661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44.68 / 0.307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74928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(Background)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7.17 /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1.072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14.41 / 0.386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14.16 / 1.134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6.14 / 0.921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58910"/>
                  </a:ext>
                </a:extLst>
              </a:tr>
            </a:tbl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2211456"/>
              </p:ext>
            </p:extLst>
          </p:nvPr>
        </p:nvGraphicFramePr>
        <p:xfrm>
          <a:off x="2324388" y="3433643"/>
          <a:ext cx="9555109" cy="3470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0881">
                  <a:extLst>
                    <a:ext uri="{9D8B030D-6E8A-4147-A177-3AD203B41FA5}">
                      <a16:colId xmlns:a16="http://schemas.microsoft.com/office/drawing/2014/main" val="259022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3430624458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4112907957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517928203"/>
                    </a:ext>
                  </a:extLst>
                </a:gridCol>
                <a:gridCol w="1453557">
                  <a:extLst>
                    <a:ext uri="{9D8B030D-6E8A-4147-A177-3AD203B41FA5}">
                      <a16:colId xmlns:a16="http://schemas.microsoft.com/office/drawing/2014/main" val="2497145392"/>
                    </a:ext>
                  </a:extLst>
                </a:gridCol>
              </a:tblGrid>
              <a:tr h="5840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800" b="1" kern="120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K2Fe4Se5_quench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K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650 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3430012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Peak</a:t>
                      </a:r>
                      <a:r>
                        <a:rPr lang="en-US" altLang="zh-TW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position 1 (</a:t>
                      </a:r>
                      <a:r>
                        <a:rPr lang="en-US" altLang="zh-TW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meV</a:t>
                      </a:r>
                      <a:r>
                        <a:rPr lang="en-US" altLang="zh-TW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/ error</a:t>
                      </a:r>
                      <a:endParaRPr lang="en-US" altLang="zh-TW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10.36 / 0.191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13.84 / 1.543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14.26 / 0.247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18.53 / 0.265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964454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18.64 / 0.168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18.64 / 0.253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18.23 / 0.163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23.04 / 0.338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956800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23.68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2.601</a:t>
                      </a:r>
                      <a:endParaRPr lang="en-US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28.03</a:t>
                      </a: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4.643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23.30 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/ 0.495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26.56 / 0.536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31208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26.53 / 0.225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18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25.94</a:t>
                      </a:r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/ 2.752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26.71 / 0.290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33.27 / 0.400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718689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39.72 / 0.357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41.10 / 1.565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41.91 / 0.449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40.38 / 0.232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747241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43.60 / 0.308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44.43 / 0.677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44.45 / 0.239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44.09 / 0.263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74928"/>
                  </a:ext>
                </a:extLst>
              </a:tr>
              <a:tr h="412335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(Background)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38.84 /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2.797</a:t>
                      </a:r>
                      <a:endParaRPr lang="en-US" b="1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33.11 / 2.117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19.95 / 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6.95 / 0.672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58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96140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57685" y="0"/>
            <a:ext cx="10956985" cy="1003600"/>
          </a:xfrm>
        </p:spPr>
        <p:txBody>
          <a:bodyPr>
            <a:noAutofit/>
          </a:bodyPr>
          <a:lstStyle/>
          <a:p>
            <a:pPr algn="ctr"/>
            <a:r>
              <a:rPr lang="en-US" sz="3800" b="1" dirty="0">
                <a:latin typeface="Segoe Print" panose="02000600000000000000" pitchFamily="2" charset="0"/>
              </a:rPr>
              <a:t>Introduction to iron-based superconductors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820938"/>
              </p:ext>
            </p:extLst>
          </p:nvPr>
        </p:nvGraphicFramePr>
        <p:xfrm>
          <a:off x="1527055" y="1136141"/>
          <a:ext cx="9126538" cy="5173663"/>
        </p:xfrm>
        <a:graphic>
          <a:graphicData uri="http://schemas.openxmlformats.org/drawingml/2006/table">
            <a:tbl>
              <a:tblPr/>
              <a:tblGrid>
                <a:gridCol w="1778000">
                  <a:extLst>
                    <a:ext uri="{9D8B030D-6E8A-4147-A177-3AD203B41FA5}">
                      <a16:colId xmlns:a16="http://schemas.microsoft.com/office/drawing/2014/main" val="407117982"/>
                    </a:ext>
                  </a:extLst>
                </a:gridCol>
                <a:gridCol w="1654175">
                  <a:extLst>
                    <a:ext uri="{9D8B030D-6E8A-4147-A177-3AD203B41FA5}">
                      <a16:colId xmlns:a16="http://schemas.microsoft.com/office/drawing/2014/main" val="2472610105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585158824"/>
                    </a:ext>
                  </a:extLst>
                </a:gridCol>
                <a:gridCol w="2043113">
                  <a:extLst>
                    <a:ext uri="{9D8B030D-6E8A-4147-A177-3AD203B41FA5}">
                      <a16:colId xmlns:a16="http://schemas.microsoft.com/office/drawing/2014/main" val="4286384387"/>
                    </a:ext>
                  </a:extLst>
                </a:gridCol>
                <a:gridCol w="2012950">
                  <a:extLst>
                    <a:ext uri="{9D8B030D-6E8A-4147-A177-3AD203B41FA5}">
                      <a16:colId xmlns:a16="http://schemas.microsoft.com/office/drawing/2014/main" val="1647133100"/>
                    </a:ext>
                  </a:extLst>
                </a:gridCol>
              </a:tblGrid>
              <a:tr h="6635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LaFeAsO</a:t>
                      </a:r>
                      <a:endParaRPr kumimoji="0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BaFe</a:t>
                      </a:r>
                      <a:r>
                        <a:rPr kumimoji="0" lang="en-US" altLang="zh-TW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</a:t>
                      </a: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As</a:t>
                      </a:r>
                      <a:r>
                        <a:rPr kumimoji="0" lang="en-US" altLang="zh-TW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LiFeAs</a:t>
                      </a:r>
                      <a:endParaRPr kumimoji="0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FeSe</a:t>
                      </a:r>
                      <a:endParaRPr kumimoji="0" lang="zh-TW" alt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KFe</a:t>
                      </a:r>
                      <a:r>
                        <a:rPr kumimoji="0" lang="en-US" altLang="zh-TW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</a:t>
                      </a:r>
                      <a:r>
                        <a:rPr kumimoji="0" lang="en-US" altLang="zh-TW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Se</a:t>
                      </a:r>
                      <a:r>
                        <a:rPr kumimoji="0" lang="en-US" altLang="zh-TW" sz="2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</a:t>
                      </a:r>
                      <a:endParaRPr kumimoji="0" lang="zh-TW" altLang="en-US" sz="2400" b="1" i="0" u="none" strike="noStrike" cap="none" normalizeH="0" baseline="-2500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3785373"/>
                  </a:ext>
                </a:extLst>
              </a:tr>
              <a:tr h="18002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625847"/>
                  </a:ext>
                </a:extLst>
              </a:tr>
              <a:tr h="14636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28 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(55 K for Sm)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38 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Co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 18 K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10 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Pressure (37K)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Lattice distorts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 UC Interface (53K onset)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8AF3C7"/>
                        </a:gs>
                        <a:gs pos="7001">
                          <a:srgbClr val="B9F5DB"/>
                        </a:gs>
                        <a:gs pos="100000">
                          <a:srgbClr val="DDFAED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32 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Pressure</a:t>
                      </a:r>
                      <a:r>
                        <a:rPr kumimoji="0" lang="en-US" altLang="zh-TW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</a:t>
                      </a: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Tc ~ 48K at 12.5 </a:t>
                      </a:r>
                      <a:r>
                        <a:rPr kumimoji="0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Gpa</a:t>
                      </a:r>
                      <a:endParaRPr kumimoji="0" lang="en-US" altLang="zh-TW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245 &amp; 122 phases co-exist</a:t>
                      </a: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6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6653614"/>
                  </a:ext>
                </a:extLst>
              </a:tr>
              <a:tr h="12461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Takahashi et al.  Nature 453, 376 (2008)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Rotter et al. PRL 101, 107006 (2008)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Wang et al. Sol. St. Comm 148, 538 (2008)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Hsu et al.  PNAS 105, 14262 (2008)</a:t>
                      </a:r>
                      <a:endParaRPr kumimoji="0" lang="zh-TW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8AF3C7"/>
                        </a:gs>
                        <a:gs pos="7001">
                          <a:srgbClr val="B9F5DB"/>
                        </a:gs>
                        <a:gs pos="100000">
                          <a:srgbClr val="DDFAED"/>
                        </a:gs>
                      </a:gsLst>
                      <a:lin ang="5400000"/>
                    </a:gra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Guo</a:t>
                      </a: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 et al., PR B82, 180520 (2010)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Sun et al.  Nature 10813 (2012)</a:t>
                      </a:r>
                      <a:endParaRPr kumimoji="0" lang="zh-TW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marL="99055" marR="99055" marT="45724" marB="45724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457673"/>
                  </a:ext>
                </a:extLst>
              </a:tr>
            </a:tbl>
          </a:graphicData>
        </a:graphic>
      </p:graphicFrame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1980" y="2138452"/>
            <a:ext cx="1984375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055" y="2011930"/>
            <a:ext cx="1716088" cy="1441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718" y="1839102"/>
            <a:ext cx="1441450" cy="173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230" y="1972573"/>
            <a:ext cx="1611313" cy="1674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2755" y="1869055"/>
            <a:ext cx="1231900" cy="170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617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24" t="14889" r="32933" b="8272"/>
          <a:stretch/>
        </p:blipFill>
        <p:spPr>
          <a:xfrm>
            <a:off x="7474540" y="804495"/>
            <a:ext cx="4121050" cy="54360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98" t="26072" r="10911" b="6261"/>
          <a:stretch/>
        </p:blipFill>
        <p:spPr>
          <a:xfrm>
            <a:off x="166625" y="1323952"/>
            <a:ext cx="7175564" cy="48609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66625" y="6240576"/>
            <a:ext cx="17810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(2011) 37007</a:t>
            </a:r>
          </a:p>
        </p:txBody>
      </p:sp>
      <p:sp>
        <p:nvSpPr>
          <p:cNvPr id="6" name="矩形 5"/>
          <p:cNvSpPr/>
          <p:nvPr/>
        </p:nvSpPr>
        <p:spPr>
          <a:xfrm>
            <a:off x="7662967" y="6326038"/>
            <a:ext cx="33361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PHYSICAL REVIEW B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180520R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(2010)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15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4" t="6631" r="10078" b="5972"/>
          <a:stretch/>
        </p:blipFill>
        <p:spPr>
          <a:xfrm>
            <a:off x="3369510" y="359170"/>
            <a:ext cx="4234757" cy="3174544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57" t="7467" r="10551" b="5513"/>
          <a:stretch/>
        </p:blipFill>
        <p:spPr>
          <a:xfrm>
            <a:off x="7657362" y="507345"/>
            <a:ext cx="4029259" cy="3026369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8705" r="10980" b="3789"/>
          <a:stretch/>
        </p:blipFill>
        <p:spPr>
          <a:xfrm>
            <a:off x="3410804" y="3533714"/>
            <a:ext cx="4146267" cy="3162720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66" t="8073" r="8784" b="3677"/>
          <a:stretch/>
        </p:blipFill>
        <p:spPr>
          <a:xfrm>
            <a:off x="7657362" y="3457022"/>
            <a:ext cx="4129550" cy="3079463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" t="7668" r="10075" b="3658"/>
          <a:stretch/>
        </p:blipFill>
        <p:spPr>
          <a:xfrm>
            <a:off x="150192" y="377558"/>
            <a:ext cx="3219319" cy="231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477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112;p20"/>
          <p:cNvPicPr preferRelativeResize="0"/>
          <p:nvPr/>
        </p:nvPicPr>
        <p:blipFill rotWithShape="1">
          <a:blip r:embed="rId2">
            <a:alphaModFix/>
          </a:blip>
          <a:srcRect r="76715" b="65636"/>
          <a:stretch/>
        </p:blipFill>
        <p:spPr>
          <a:xfrm>
            <a:off x="256380" y="112088"/>
            <a:ext cx="4256626" cy="376673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8763897"/>
              </p:ext>
            </p:extLst>
          </p:nvPr>
        </p:nvGraphicFramePr>
        <p:xfrm>
          <a:off x="4799926" y="624021"/>
          <a:ext cx="7014231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033">
                  <a:extLst>
                    <a:ext uri="{9D8B030D-6E8A-4147-A177-3AD203B41FA5}">
                      <a16:colId xmlns:a16="http://schemas.microsoft.com/office/drawing/2014/main" val="3733641568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586641576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3244248191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4156512912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831928650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314771066"/>
                    </a:ext>
                  </a:extLst>
                </a:gridCol>
                <a:gridCol w="1002033">
                  <a:extLst>
                    <a:ext uri="{9D8B030D-6E8A-4147-A177-3AD203B41FA5}">
                      <a16:colId xmlns:a16="http://schemas.microsoft.com/office/drawing/2014/main" val="942776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Ei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</a:t>
                      </a:r>
                      <a:r>
                        <a:rPr lang="en-US" dirty="0" err="1" smtClean="0"/>
                        <a:t>meV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479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FWHM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926428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959115"/>
              </p:ext>
            </p:extLst>
          </p:nvPr>
        </p:nvGraphicFramePr>
        <p:xfrm>
          <a:off x="1971462" y="2060652"/>
          <a:ext cx="10220538" cy="471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67952">
                  <a:extLst>
                    <a:ext uri="{9D8B030D-6E8A-4147-A177-3AD203B41FA5}">
                      <a16:colId xmlns:a16="http://schemas.microsoft.com/office/drawing/2014/main" val="2854069023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2997051223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1656197613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1333030877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2327895985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3489853221"/>
                    </a:ext>
                  </a:extLst>
                </a:gridCol>
                <a:gridCol w="1175431">
                  <a:extLst>
                    <a:ext uri="{9D8B030D-6E8A-4147-A177-3AD203B41FA5}">
                      <a16:colId xmlns:a16="http://schemas.microsoft.com/office/drawing/2014/main" val="50660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27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33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43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46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Ref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2.6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3.3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4.3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305537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K2Fe4Se5_annealing@5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3.64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9.8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85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K2Fe4Se5_annealing@60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2.76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2.35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1.41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6.0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7242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K2Fe4Se5_annealing@300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1.13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2.7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367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K2Fe4Se5_annealing@650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3.1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2.12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6.32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8.2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</a:t>
                      </a:r>
                      <a:endParaRPr lang="en-US" dirty="0"/>
                    </a:p>
                  </a:txBody>
                  <a:tcP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576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b="1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K2Fe4Se5_quench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10@5K/14/33@650K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26@60K/23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28@60K/27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40@5K/42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45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6938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Ref</a:t>
                      </a:r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0.5/0.8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2.5/1.8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2.7/2.6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4.2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945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K2Fe4Se5_quench@5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1.8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1.3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1.9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1.2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029894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K2Fe4Se5_quench@60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2.1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4.6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6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K2Fe4Se5_quench@300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1.37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1.18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3.25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1.41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08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K2Fe4Se5_quench@650</a:t>
                      </a:r>
                      <a:r>
                        <a:rPr lang="en-US" altLang="zh-TW" baseline="0" dirty="0" smtClean="0">
                          <a:solidFill>
                            <a:srgbClr val="7030A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</a:t>
                      </a:r>
                      <a:endParaRPr lang="en-US" altLang="zh-TW" dirty="0" smtClean="0">
                        <a:solidFill>
                          <a:srgbClr val="7030A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6.3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1.9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3.7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1.4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2.4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997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945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37TGp_winter_light">
  <a:themeElements>
    <a:clrScheme name="237TGp_winter_light 1">
      <a:dk1>
        <a:srgbClr val="30311D"/>
      </a:dk1>
      <a:lt1>
        <a:srgbClr val="FFFFFF"/>
      </a:lt1>
      <a:dk2>
        <a:srgbClr val="1A48A4"/>
      </a:dk2>
      <a:lt2>
        <a:srgbClr val="C0C0C0"/>
      </a:lt2>
      <a:accent1>
        <a:srgbClr val="488FD6"/>
      </a:accent1>
      <a:accent2>
        <a:srgbClr val="319ABB"/>
      </a:accent2>
      <a:accent3>
        <a:srgbClr val="FFFFFF"/>
      </a:accent3>
      <a:accent4>
        <a:srgbClr val="272817"/>
      </a:accent4>
      <a:accent5>
        <a:srgbClr val="B1C6E8"/>
      </a:accent5>
      <a:accent6>
        <a:srgbClr val="2B8BA9"/>
      </a:accent6>
      <a:hlink>
        <a:srgbClr val="557B97"/>
      </a:hlink>
      <a:folHlink>
        <a:srgbClr val="A1A18B"/>
      </a:folHlink>
    </a:clrScheme>
    <a:fontScheme name="237TGp_winter_ligh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37TGp_winter_light 1">
        <a:dk1>
          <a:srgbClr val="30311D"/>
        </a:dk1>
        <a:lt1>
          <a:srgbClr val="FFFFFF"/>
        </a:lt1>
        <a:dk2>
          <a:srgbClr val="1A48A4"/>
        </a:dk2>
        <a:lt2>
          <a:srgbClr val="C0C0C0"/>
        </a:lt2>
        <a:accent1>
          <a:srgbClr val="488FD6"/>
        </a:accent1>
        <a:accent2>
          <a:srgbClr val="319ABB"/>
        </a:accent2>
        <a:accent3>
          <a:srgbClr val="FFFFFF"/>
        </a:accent3>
        <a:accent4>
          <a:srgbClr val="272817"/>
        </a:accent4>
        <a:accent5>
          <a:srgbClr val="B1C6E8"/>
        </a:accent5>
        <a:accent6>
          <a:srgbClr val="2B8BA9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37TGp_winter_light 2">
        <a:dk1>
          <a:srgbClr val="30311D"/>
        </a:dk1>
        <a:lt1>
          <a:srgbClr val="FFFFFF"/>
        </a:lt1>
        <a:dk2>
          <a:srgbClr val="44808E"/>
        </a:dk2>
        <a:lt2>
          <a:srgbClr val="DDDDDD"/>
        </a:lt2>
        <a:accent1>
          <a:srgbClr val="D24F4C"/>
        </a:accent1>
        <a:accent2>
          <a:srgbClr val="5595C1"/>
        </a:accent2>
        <a:accent3>
          <a:srgbClr val="FFFFFF"/>
        </a:accent3>
        <a:accent4>
          <a:srgbClr val="272817"/>
        </a:accent4>
        <a:accent5>
          <a:srgbClr val="E5B2B2"/>
        </a:accent5>
        <a:accent6>
          <a:srgbClr val="4C87AF"/>
        </a:accent6>
        <a:hlink>
          <a:srgbClr val="557B97"/>
        </a:hlink>
        <a:folHlink>
          <a:srgbClr val="A1A18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37TGp_winter_light 3">
        <a:dk1>
          <a:srgbClr val="000000"/>
        </a:dk1>
        <a:lt1>
          <a:srgbClr val="FFFFFF"/>
        </a:lt1>
        <a:dk2>
          <a:srgbClr val="6F4787"/>
        </a:dk2>
        <a:lt2>
          <a:srgbClr val="C0C0C0"/>
        </a:lt2>
        <a:accent1>
          <a:srgbClr val="4397B1"/>
        </a:accent1>
        <a:accent2>
          <a:srgbClr val="E49514"/>
        </a:accent2>
        <a:accent3>
          <a:srgbClr val="FFFFFF"/>
        </a:accent3>
        <a:accent4>
          <a:srgbClr val="000000"/>
        </a:accent4>
        <a:accent5>
          <a:srgbClr val="B0C9D5"/>
        </a:accent5>
        <a:accent6>
          <a:srgbClr val="CF8711"/>
        </a:accent6>
        <a:hlink>
          <a:srgbClr val="6E9349"/>
        </a:hlink>
        <a:folHlink>
          <a:srgbClr val="90A8B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237TGp_summer_light</Template>
  <TotalTime>34282</TotalTime>
  <Words>1193</Words>
  <Application>Microsoft Office PowerPoint</Application>
  <PresentationFormat>寬螢幕</PresentationFormat>
  <Paragraphs>344</Paragraphs>
  <Slides>18</Slides>
  <Notes>0</Notes>
  <HiddenSlides>5</HiddenSlides>
  <MMClips>0</MMClips>
  <ScaleCrop>false</ScaleCrop>
  <HeadingPairs>
    <vt:vector size="6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18</vt:i4>
      </vt:variant>
    </vt:vector>
  </HeadingPairs>
  <TitlesOfParts>
    <vt:vector size="31" baseType="lpstr">
      <vt:lpstr>新細明體</vt:lpstr>
      <vt:lpstr>Times-Bold</vt:lpstr>
      <vt:lpstr>Times-Roman</vt:lpstr>
      <vt:lpstr>Arial</vt:lpstr>
      <vt:lpstr>Cambria Math</vt:lpstr>
      <vt:lpstr>Comic Sans MS</vt:lpstr>
      <vt:lpstr>Courier New</vt:lpstr>
      <vt:lpstr>Segoe Print</vt:lpstr>
      <vt:lpstr>Symbol</vt:lpstr>
      <vt:lpstr>Times New Roman</vt:lpstr>
      <vt:lpstr>Verdana</vt:lpstr>
      <vt:lpstr>Wingdings</vt:lpstr>
      <vt:lpstr>237TGp_winter_light</vt:lpstr>
      <vt:lpstr>Neutron studies of iron-based superconductors</vt:lpstr>
      <vt:lpstr>Outline</vt:lpstr>
      <vt:lpstr>Motivation</vt:lpstr>
      <vt:lpstr>PowerPoint 簡報</vt:lpstr>
      <vt:lpstr>PowerPoint 簡報</vt:lpstr>
      <vt:lpstr>Sample synthesis</vt:lpstr>
      <vt:lpstr>TAIPAN experiment:  Thermal 3-Axis Spectrometer</vt:lpstr>
      <vt:lpstr>Magnetic susceptibility</vt:lpstr>
      <vt:lpstr>Neutron measurements:  ECHIDNA experiment: High-resolution diffractometer Lattice constant </vt:lpstr>
      <vt:lpstr>ECHIDNA experiment Transitions of magnetic order and structure</vt:lpstr>
      <vt:lpstr>Summary of neutron powder diffraction</vt:lpstr>
      <vt:lpstr>TAIPAN experiment: thermal 3-aixs spectrometer</vt:lpstr>
      <vt:lpstr>Summary of inelastic neutron scattering</vt:lpstr>
      <vt:lpstr>PowerPoint 簡報</vt:lpstr>
      <vt:lpstr>Introduction to iron-based superconductors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Neutron studies of iron-based superconductors</dc:title>
  <dc:creator>IShirley yo</dc:creator>
  <cp:lastModifiedBy>IShirley yo</cp:lastModifiedBy>
  <cp:revision>322</cp:revision>
  <dcterms:created xsi:type="dcterms:W3CDTF">2018-07-16T13:28:58Z</dcterms:created>
  <dcterms:modified xsi:type="dcterms:W3CDTF">2018-08-13T01:11:58Z</dcterms:modified>
</cp:coreProperties>
</file>