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tif" ContentType="image/tiff"/>
  <Default Extension="GIF" ContentType="image/gif"/>
  <Default Extension="tiff" ContentType="image/tiff"/>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64" r:id="rId3"/>
    <p:sldId id="269" r:id="rId4"/>
    <p:sldId id="319" r:id="rId5"/>
    <p:sldId id="318" r:id="rId6"/>
    <p:sldId id="270" r:id="rId7"/>
    <p:sldId id="330" r:id="rId8"/>
    <p:sldId id="317" r:id="rId9"/>
    <p:sldId id="277" r:id="rId10"/>
    <p:sldId id="275" r:id="rId11"/>
    <p:sldId id="309" r:id="rId12"/>
    <p:sldId id="325" r:id="rId13"/>
    <p:sldId id="326" r:id="rId14"/>
    <p:sldId id="327" r:id="rId15"/>
    <p:sldId id="328" r:id="rId16"/>
    <p:sldId id="329" r:id="rId17"/>
    <p:sldId id="316" r:id="rId18"/>
    <p:sldId id="291" r:id="rId19"/>
    <p:sldId id="312" r:id="rId20"/>
    <p:sldId id="314" r:id="rId21"/>
    <p:sldId id="323" r:id="rId22"/>
    <p:sldId id="324" r:id="rId23"/>
    <p:sldId id="386" r:id="rId24"/>
    <p:sldId id="310" r:id="rId25"/>
    <p:sldId id="303" r:id="rId26"/>
    <p:sldId id="358" r:id="rId27"/>
    <p:sldId id="360" r:id="rId28"/>
    <p:sldId id="363" r:id="rId29"/>
    <p:sldId id="365" r:id="rId30"/>
    <p:sldId id="366" r:id="rId31"/>
    <p:sldId id="385" r:id="rId32"/>
    <p:sldId id="369" r:id="rId33"/>
    <p:sldId id="370" r:id="rId34"/>
    <p:sldId id="371" r:id="rId35"/>
    <p:sldId id="372" r:id="rId36"/>
    <p:sldId id="373" r:id="rId37"/>
    <p:sldId id="374" r:id="rId38"/>
    <p:sldId id="375" r:id="rId39"/>
    <p:sldId id="376" r:id="rId40"/>
    <p:sldId id="384" r:id="rId41"/>
    <p:sldId id="379" r:id="rId42"/>
    <p:sldId id="381" r:id="rId43"/>
    <p:sldId id="383" r:id="rId44"/>
    <p:sldId id="302" r:id="rId45"/>
    <p:sldId id="387" r:id="rId46"/>
  </p:sldIdLst>
  <p:sldSz cx="9144000" cy="6858000" type="screen4x3"/>
  <p:notesSz cx="9926638" cy="6797675"/>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userDrawn="1">
          <p15:clr>
            <a:srgbClr val="A4A3A4"/>
          </p15:clr>
        </p15:guide>
      </p15:sldGuideLst>
    </p:ext>
    <p:ext uri="{2D200454-40CA-4A62-9FC3-DE9A4176ACB9}">
      <p15:notesGuideLst xmlns:p15="http://schemas.microsoft.com/office/powerpoint/2012/main">
        <p15:guide id="1" orient="horz" pos="2141" userDrawn="1">
          <p15:clr>
            <a:srgbClr val="A4A3A4"/>
          </p15:clr>
        </p15:guide>
        <p15:guide id="2" pos="3127"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黃聖傑" initials="黃聖傑"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66FF33"/>
    <a:srgbClr val="0066CC"/>
    <a:srgbClr val="CCFFCC"/>
    <a:srgbClr val="00CC00"/>
    <a:srgbClr val="FF6600"/>
    <a:srgbClr val="33CC33"/>
    <a:srgbClr val="FFCC00"/>
    <a:srgbClr val="FF99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等深淺樣式 4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E9639D4-E3E2-4D34-9284-5A2195B3D0D7}" styleName="淺色樣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25" autoAdjust="0"/>
    <p:restoredTop sz="93971" autoAdjust="0"/>
  </p:normalViewPr>
  <p:slideViewPr>
    <p:cSldViewPr showGuides="1">
      <p:cViewPr varScale="1">
        <p:scale>
          <a:sx n="69" d="100"/>
          <a:sy n="69" d="100"/>
        </p:scale>
        <p:origin x="1240" y="32"/>
      </p:cViewPr>
      <p:guideLst>
        <p:guide orient="horz" pos="2160"/>
        <p:guide pos="2880"/>
      </p:guideLst>
    </p:cSldViewPr>
  </p:slideViewPr>
  <p:outlineViewPr>
    <p:cViewPr>
      <p:scale>
        <a:sx n="33" d="100"/>
        <a:sy n="33" d="100"/>
      </p:scale>
      <p:origin x="0" y="-3594"/>
    </p:cViewPr>
  </p:outlineViewPr>
  <p:notesTextViewPr>
    <p:cViewPr>
      <p:scale>
        <a:sx n="100" d="100"/>
        <a:sy n="100" d="100"/>
      </p:scale>
      <p:origin x="0" y="0"/>
    </p:cViewPr>
  </p:notesTextViewPr>
  <p:notesViewPr>
    <p:cSldViewPr>
      <p:cViewPr varScale="1">
        <p:scale>
          <a:sx n="85" d="100"/>
          <a:sy n="85" d="100"/>
        </p:scale>
        <p:origin x="-1862" y="-86"/>
      </p:cViewPr>
      <p:guideLst>
        <p:guide orient="horz" pos="2141"/>
        <p:guide pos="3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2.wmf"/><Relationship Id="rId1" Type="http://schemas.openxmlformats.org/officeDocument/2006/relationships/image" Target="../media/image8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2"/>
            <a:ext cx="4301543" cy="341064"/>
          </a:xfrm>
          <a:prstGeom prst="rect">
            <a:avLst/>
          </a:prstGeom>
        </p:spPr>
        <p:txBody>
          <a:bodyPr vert="horz" lIns="91431" tIns="45715" rIns="91431" bIns="45715" rtlCol="0"/>
          <a:lstStyle>
            <a:lvl1pPr algn="l">
              <a:defRPr sz="1200"/>
            </a:lvl1pPr>
          </a:lstStyle>
          <a:p>
            <a:endParaRPr lang="zh-TW" altLang="en-US"/>
          </a:p>
        </p:txBody>
      </p:sp>
      <p:sp>
        <p:nvSpPr>
          <p:cNvPr id="3" name="日期版面配置區 2"/>
          <p:cNvSpPr>
            <a:spLocks noGrp="1"/>
          </p:cNvSpPr>
          <p:nvPr>
            <p:ph type="dt" sz="quarter" idx="1"/>
          </p:nvPr>
        </p:nvSpPr>
        <p:spPr>
          <a:xfrm>
            <a:off x="5622799" y="2"/>
            <a:ext cx="4301543" cy="341064"/>
          </a:xfrm>
          <a:prstGeom prst="rect">
            <a:avLst/>
          </a:prstGeom>
        </p:spPr>
        <p:txBody>
          <a:bodyPr vert="horz" lIns="91431" tIns="45715" rIns="91431" bIns="45715" rtlCol="0"/>
          <a:lstStyle>
            <a:lvl1pPr algn="r">
              <a:defRPr sz="1200"/>
            </a:lvl1pPr>
          </a:lstStyle>
          <a:p>
            <a:endParaRPr lang="zh-TW" altLang="en-US"/>
          </a:p>
        </p:txBody>
      </p:sp>
      <p:sp>
        <p:nvSpPr>
          <p:cNvPr id="4" name="頁尾版面配置區 3"/>
          <p:cNvSpPr>
            <a:spLocks noGrp="1"/>
          </p:cNvSpPr>
          <p:nvPr>
            <p:ph type="ftr" sz="quarter" idx="2"/>
          </p:nvPr>
        </p:nvSpPr>
        <p:spPr>
          <a:xfrm>
            <a:off x="2" y="6456613"/>
            <a:ext cx="4301543" cy="341063"/>
          </a:xfrm>
          <a:prstGeom prst="rect">
            <a:avLst/>
          </a:prstGeom>
        </p:spPr>
        <p:txBody>
          <a:bodyPr vert="horz" lIns="91431" tIns="45715" rIns="91431" bIns="4571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5622799" y="6456613"/>
            <a:ext cx="4301543" cy="341063"/>
          </a:xfrm>
          <a:prstGeom prst="rect">
            <a:avLst/>
          </a:prstGeom>
        </p:spPr>
        <p:txBody>
          <a:bodyPr vert="horz" lIns="91431" tIns="45715" rIns="91431" bIns="45715" rtlCol="0" anchor="b"/>
          <a:lstStyle>
            <a:lvl1pPr algn="r">
              <a:defRPr sz="1200"/>
            </a:lvl1pPr>
          </a:lstStyle>
          <a:p>
            <a:fld id="{3F1A0787-09E8-449D-913E-C1FBEA2B4C5C}" type="slidenum">
              <a:rPr lang="zh-TW" altLang="en-US" smtClean="0"/>
              <a:t>‹#›</a:t>
            </a:fld>
            <a:endParaRPr lang="zh-TW" altLang="en-US"/>
          </a:p>
        </p:txBody>
      </p:sp>
    </p:spTree>
    <p:extLst>
      <p:ext uri="{BB962C8B-B14F-4D97-AF65-F5344CB8AC3E}">
        <p14:creationId xmlns:p14="http://schemas.microsoft.com/office/powerpoint/2010/main" val="1359465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4301543" cy="339884"/>
          </a:xfrm>
          <a:prstGeom prst="rect">
            <a:avLst/>
          </a:prstGeom>
        </p:spPr>
        <p:txBody>
          <a:bodyPr vert="horz" lIns="91431" tIns="45715" rIns="91431" bIns="45715" rtlCol="0"/>
          <a:lstStyle>
            <a:lvl1pPr algn="l">
              <a:defRPr sz="1200"/>
            </a:lvl1pPr>
          </a:lstStyle>
          <a:p>
            <a:endParaRPr lang="zh-TW" altLang="en-US"/>
          </a:p>
        </p:txBody>
      </p:sp>
      <p:sp>
        <p:nvSpPr>
          <p:cNvPr id="3" name="日期版面配置區 2"/>
          <p:cNvSpPr>
            <a:spLocks noGrp="1"/>
          </p:cNvSpPr>
          <p:nvPr>
            <p:ph type="dt" idx="1"/>
          </p:nvPr>
        </p:nvSpPr>
        <p:spPr>
          <a:xfrm>
            <a:off x="5622799" y="0"/>
            <a:ext cx="4301543" cy="339884"/>
          </a:xfrm>
          <a:prstGeom prst="rect">
            <a:avLst/>
          </a:prstGeom>
        </p:spPr>
        <p:txBody>
          <a:bodyPr vert="horz" lIns="91431" tIns="45715" rIns="91431" bIns="45715" rtlCol="0"/>
          <a:lstStyle>
            <a:lvl1pPr algn="r">
              <a:defRPr sz="1200"/>
            </a:lvl1pPr>
          </a:lstStyle>
          <a:p>
            <a:endParaRPr lang="zh-TW" altLang="en-US"/>
          </a:p>
        </p:txBody>
      </p:sp>
      <p:sp>
        <p:nvSpPr>
          <p:cNvPr id="4" name="投影片圖像版面配置區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31" tIns="45715" rIns="91431" bIns="45715" rtlCol="0" anchor="ctr"/>
          <a:lstStyle/>
          <a:p>
            <a:endParaRPr lang="zh-TW" altLang="en-US"/>
          </a:p>
        </p:txBody>
      </p:sp>
      <p:sp>
        <p:nvSpPr>
          <p:cNvPr id="5" name="備忘稿版面配置區 4"/>
          <p:cNvSpPr>
            <a:spLocks noGrp="1"/>
          </p:cNvSpPr>
          <p:nvPr>
            <p:ph type="body" sz="quarter" idx="3"/>
          </p:nvPr>
        </p:nvSpPr>
        <p:spPr>
          <a:xfrm>
            <a:off x="992665" y="3228896"/>
            <a:ext cx="7941310" cy="3058954"/>
          </a:xfrm>
          <a:prstGeom prst="rect">
            <a:avLst/>
          </a:prstGeom>
        </p:spPr>
        <p:txBody>
          <a:bodyPr vert="horz" lIns="91431" tIns="45715" rIns="91431" bIns="45715"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2" y="6456612"/>
            <a:ext cx="4301543" cy="339884"/>
          </a:xfrm>
          <a:prstGeom prst="rect">
            <a:avLst/>
          </a:prstGeom>
        </p:spPr>
        <p:txBody>
          <a:bodyPr vert="horz" lIns="91431" tIns="45715" rIns="91431" bIns="45715"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5622799" y="6456612"/>
            <a:ext cx="4301543" cy="339884"/>
          </a:xfrm>
          <a:prstGeom prst="rect">
            <a:avLst/>
          </a:prstGeom>
        </p:spPr>
        <p:txBody>
          <a:bodyPr vert="horz" lIns="91431" tIns="45715" rIns="91431" bIns="45715" rtlCol="0" anchor="b"/>
          <a:lstStyle>
            <a:lvl1pPr algn="r">
              <a:defRPr sz="1200"/>
            </a:lvl1pPr>
          </a:lstStyle>
          <a:p>
            <a:fld id="{ADF7FF7F-A878-415F-B1C0-E8792DC4A010}" type="slidenum">
              <a:rPr lang="zh-TW" altLang="en-US" smtClean="0"/>
              <a:t>‹#›</a:t>
            </a:fld>
            <a:endParaRPr lang="zh-TW" altLang="en-US"/>
          </a:p>
        </p:txBody>
      </p:sp>
    </p:spTree>
    <p:extLst>
      <p:ext uri="{BB962C8B-B14F-4D97-AF65-F5344CB8AC3E}">
        <p14:creationId xmlns:p14="http://schemas.microsoft.com/office/powerpoint/2010/main" val="191357107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1</a:t>
            </a:fld>
            <a:endParaRPr lang="zh-TW" altLang="en-US"/>
          </a:p>
        </p:txBody>
      </p:sp>
    </p:spTree>
    <p:extLst>
      <p:ext uri="{BB962C8B-B14F-4D97-AF65-F5344CB8AC3E}">
        <p14:creationId xmlns:p14="http://schemas.microsoft.com/office/powerpoint/2010/main" val="66492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smtClean="0">
                <a:solidFill>
                  <a:schemeClr val="tx1"/>
                </a:solidFill>
                <a:effectLst/>
                <a:latin typeface="+mn-lt"/>
                <a:ea typeface="+mn-ea"/>
                <a:cs typeface="+mn-cs"/>
              </a:rPr>
              <a:t>P2. </a:t>
            </a:r>
            <a:r>
              <a:rPr lang="zh-TW" altLang="zh-TW" sz="1200" kern="1200" dirty="0" smtClean="0">
                <a:solidFill>
                  <a:schemeClr val="tx1"/>
                </a:solidFill>
                <a:effectLst/>
                <a:latin typeface="+mn-lt"/>
                <a:ea typeface="+mn-ea"/>
                <a:cs typeface="+mn-cs"/>
              </a:rPr>
              <a:t>我的報告內容會以下面幾個步驟做討論，首先我會先介紹二硫化鉬的一些基本特性，以及在元件、週期性成長方面的相關應用，接下來是研究動機、實驗流程、量測的結果與討論，最後再把結果進行統種，並探討未來展望及研究方向。</a:t>
            </a: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a:t>
            </a:fld>
            <a:endParaRPr lang="zh-TW" altLang="en-US"/>
          </a:p>
        </p:txBody>
      </p:sp>
    </p:spTree>
    <p:extLst>
      <p:ext uri="{BB962C8B-B14F-4D97-AF65-F5344CB8AC3E}">
        <p14:creationId xmlns:p14="http://schemas.microsoft.com/office/powerpoint/2010/main" val="1517698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 首先看週期表的地方，有標示出來的地方分別是過度金屬與硫屬元素，</a:t>
            </a:r>
            <a:r>
              <a:rPr lang="en-US" altLang="zh-TW" sz="1200" kern="1200" dirty="0" smtClean="0">
                <a:solidFill>
                  <a:schemeClr val="tx1"/>
                </a:solidFill>
                <a:effectLst/>
                <a:latin typeface="+mn-lt"/>
                <a:ea typeface="+mn-ea"/>
                <a:cs typeface="+mn-cs"/>
              </a:rPr>
              <a:t>TMDCS</a:t>
            </a:r>
            <a:r>
              <a:rPr lang="zh-TW" altLang="zh-TW" sz="1200" kern="1200" dirty="0" smtClean="0">
                <a:solidFill>
                  <a:schemeClr val="tx1"/>
                </a:solidFill>
                <a:effectLst/>
                <a:latin typeface="+mn-lt"/>
                <a:ea typeface="+mn-ea"/>
                <a:cs typeface="+mn-cs"/>
              </a:rPr>
              <a:t>就是將過度金屬及硫屬元素進行組合形成化合物，圖</a:t>
            </a:r>
            <a:r>
              <a:rPr lang="en-US" altLang="zh-TW" sz="1200" kern="1200" dirty="0" smtClean="0">
                <a:solidFill>
                  <a:schemeClr val="tx1"/>
                </a:solidFill>
                <a:effectLst/>
                <a:latin typeface="+mn-lt"/>
                <a:ea typeface="+mn-ea"/>
                <a:cs typeface="+mn-cs"/>
              </a:rPr>
              <a:t>B</a:t>
            </a:r>
            <a:r>
              <a:rPr lang="zh-TW" altLang="zh-TW" sz="1200" kern="1200" dirty="0" smtClean="0">
                <a:solidFill>
                  <a:schemeClr val="tx1"/>
                </a:solidFill>
                <a:effectLst/>
                <a:latin typeface="+mn-lt"/>
                <a:ea typeface="+mn-ea"/>
                <a:cs typeface="+mn-cs"/>
              </a:rPr>
              <a:t>說明了近年以來</a:t>
            </a:r>
            <a:r>
              <a:rPr lang="en-US" altLang="zh-TW" sz="1200" kern="1200" dirty="0" smtClean="0">
                <a:solidFill>
                  <a:schemeClr val="tx1"/>
                </a:solidFill>
                <a:effectLst/>
                <a:latin typeface="+mn-lt"/>
                <a:ea typeface="+mn-ea"/>
                <a:cs typeface="+mn-cs"/>
              </a:rPr>
              <a:t>TMDCS</a:t>
            </a:r>
            <a:r>
              <a:rPr lang="zh-TW" altLang="zh-TW" sz="1200" kern="1200" dirty="0" smtClean="0">
                <a:solidFill>
                  <a:schemeClr val="tx1"/>
                </a:solidFill>
                <a:effectLst/>
                <a:latin typeface="+mn-lt"/>
                <a:ea typeface="+mn-ea"/>
                <a:cs typeface="+mn-cs"/>
              </a:rPr>
              <a:t>的發表的文獻數量逐年提升，紅色的部分為</a:t>
            </a:r>
            <a:r>
              <a:rPr lang="en-US" altLang="zh-TW" sz="1200" kern="1200" dirty="0" smtClean="0">
                <a:solidFill>
                  <a:schemeClr val="tx1"/>
                </a:solidFill>
                <a:effectLst/>
                <a:latin typeface="+mn-lt"/>
                <a:ea typeface="+mn-ea"/>
                <a:cs typeface="+mn-cs"/>
              </a:rPr>
              <a:t>TMDCS</a:t>
            </a:r>
            <a:r>
              <a:rPr lang="zh-TW" altLang="zh-TW" sz="1200" kern="1200" dirty="0" smtClean="0">
                <a:solidFill>
                  <a:schemeClr val="tx1"/>
                </a:solidFill>
                <a:effectLst/>
                <a:latin typeface="+mn-lt"/>
                <a:ea typeface="+mn-ea"/>
                <a:cs typeface="+mn-cs"/>
              </a:rPr>
              <a:t>的元件應用，也逐年成長</a:t>
            </a:r>
          </a:p>
          <a:p>
            <a:pPr marL="0" indent="0">
              <a:buNone/>
            </a:pPr>
            <a:endParaRPr lang="zh-TW" altLang="en-US" b="1" u="sng" dirty="0">
              <a:solidFill>
                <a:schemeClr val="tx1"/>
              </a:solidFill>
            </a:endParaRPr>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a:t>
            </a:fld>
            <a:endParaRPr lang="zh-TW" altLang="en-US"/>
          </a:p>
        </p:txBody>
      </p:sp>
    </p:spTree>
    <p:extLst>
      <p:ext uri="{BB962C8B-B14F-4D97-AF65-F5344CB8AC3E}">
        <p14:creationId xmlns:p14="http://schemas.microsoft.com/office/powerpoint/2010/main" val="166152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這個圓餅圖概述了各種硫屬元素佔所有</a:t>
            </a:r>
            <a:r>
              <a:rPr lang="en-US" altLang="zh-TW" sz="1200" kern="1200" dirty="0" smtClean="0">
                <a:solidFill>
                  <a:schemeClr val="tx1"/>
                </a:solidFill>
                <a:effectLst/>
                <a:latin typeface="+mn-lt"/>
                <a:ea typeface="+mn-ea"/>
                <a:cs typeface="+mn-cs"/>
              </a:rPr>
              <a:t>TMDCS</a:t>
            </a:r>
            <a:r>
              <a:rPr lang="zh-TW" altLang="zh-TW" sz="1200" kern="1200" dirty="0" smtClean="0">
                <a:solidFill>
                  <a:schemeClr val="tx1"/>
                </a:solidFill>
                <a:effectLst/>
                <a:latin typeface="+mn-lt"/>
                <a:ea typeface="+mn-ea"/>
                <a:cs typeface="+mn-cs"/>
              </a:rPr>
              <a:t>的比例，我們可以看到目前研究最多的部分是硫，其次是</a:t>
            </a:r>
            <a:r>
              <a:rPr lang="en-US" altLang="zh-TW" sz="1200" kern="1200" dirty="0" smtClean="0">
                <a:solidFill>
                  <a:schemeClr val="tx1"/>
                </a:solidFill>
                <a:effectLst/>
                <a:latin typeface="+mn-lt"/>
                <a:ea typeface="+mn-ea"/>
                <a:cs typeface="+mn-cs"/>
              </a:rPr>
              <a:t>Se </a:t>
            </a:r>
            <a:r>
              <a:rPr lang="zh-TW" altLang="zh-TW" sz="1200" kern="1200" dirty="0" smtClean="0">
                <a:solidFill>
                  <a:schemeClr val="tx1"/>
                </a:solidFill>
                <a:effectLst/>
                <a:latin typeface="+mn-lt"/>
                <a:ea typeface="+mn-ea"/>
                <a:cs typeface="+mn-cs"/>
              </a:rPr>
              <a:t>再來是</a:t>
            </a:r>
            <a:r>
              <a:rPr lang="en-US" altLang="zh-TW" sz="1200" kern="1200" dirty="0" err="1" smtClean="0">
                <a:solidFill>
                  <a:schemeClr val="tx1"/>
                </a:solidFill>
                <a:effectLst/>
                <a:latin typeface="+mn-lt"/>
                <a:ea typeface="+mn-ea"/>
                <a:cs typeface="+mn-cs"/>
              </a:rPr>
              <a:t>Te</a:t>
            </a:r>
            <a:r>
              <a:rPr lang="zh-TW" altLang="zh-TW" sz="1200" kern="1200" dirty="0" smtClean="0">
                <a:solidFill>
                  <a:schemeClr val="tx1"/>
                </a:solidFill>
                <a:effectLst/>
                <a:latin typeface="+mn-lt"/>
                <a:ea typeface="+mn-ea"/>
                <a:cs typeface="+mn-cs"/>
              </a:rPr>
              <a:t>，</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右邊的圖則是顯示各種過度金屬佔</a:t>
            </a:r>
            <a:r>
              <a:rPr lang="en-US" altLang="zh-TW" sz="1200" kern="1200" dirty="0" smtClean="0">
                <a:solidFill>
                  <a:schemeClr val="tx1"/>
                </a:solidFill>
                <a:effectLst/>
                <a:latin typeface="+mn-lt"/>
                <a:ea typeface="+mn-ea"/>
                <a:cs typeface="+mn-cs"/>
              </a:rPr>
              <a:t>TMDCS</a:t>
            </a:r>
            <a:r>
              <a:rPr lang="zh-TW" altLang="zh-TW" sz="1200" kern="1200" dirty="0" smtClean="0">
                <a:solidFill>
                  <a:schemeClr val="tx1"/>
                </a:solidFill>
                <a:effectLst/>
                <a:latin typeface="+mn-lt"/>
                <a:ea typeface="+mn-ea"/>
                <a:cs typeface="+mn-cs"/>
              </a:rPr>
              <a:t>的比例，可以看到研究最多的是</a:t>
            </a:r>
            <a:r>
              <a:rPr lang="en-US" altLang="zh-TW" sz="1200" kern="1200" dirty="0" smtClean="0">
                <a:solidFill>
                  <a:schemeClr val="tx1"/>
                </a:solidFill>
                <a:effectLst/>
                <a:latin typeface="+mn-lt"/>
                <a:ea typeface="+mn-ea"/>
                <a:cs typeface="+mn-cs"/>
              </a:rPr>
              <a:t>Mo</a:t>
            </a:r>
            <a:r>
              <a:rPr lang="zh-TW" altLang="zh-TW" sz="1200" kern="1200" dirty="0" smtClean="0">
                <a:solidFill>
                  <a:schemeClr val="tx1"/>
                </a:solidFill>
                <a:effectLst/>
                <a:latin typeface="+mn-lt"/>
                <a:ea typeface="+mn-ea"/>
                <a:cs typeface="+mn-cs"/>
              </a:rPr>
              <a:t>，所以目前研究最多的仍然是</a:t>
            </a:r>
            <a:r>
              <a:rPr lang="en-US" altLang="zh-TW" sz="1200" kern="1200" dirty="0" smtClean="0">
                <a:solidFill>
                  <a:schemeClr val="tx1"/>
                </a:solidFill>
                <a:effectLst/>
                <a:latin typeface="+mn-lt"/>
                <a:ea typeface="+mn-ea"/>
                <a:cs typeface="+mn-cs"/>
              </a:rPr>
              <a:t>MoS2</a:t>
            </a:r>
            <a:endParaRPr lang="zh-TW" altLang="zh-TW" sz="1200" kern="1200" dirty="0">
              <a:solidFill>
                <a:schemeClr val="tx1"/>
              </a:solidFill>
              <a:effectLst/>
              <a:latin typeface="+mn-lt"/>
              <a:ea typeface="+mn-ea"/>
              <a:cs typeface="+mn-cs"/>
            </a:endParaRPr>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4</a:t>
            </a:fld>
            <a:endParaRPr lang="zh-TW" altLang="en-US"/>
          </a:p>
        </p:txBody>
      </p:sp>
    </p:spTree>
    <p:extLst>
      <p:ext uri="{BB962C8B-B14F-4D97-AF65-F5344CB8AC3E}">
        <p14:creationId xmlns:p14="http://schemas.microsoft.com/office/powerpoint/2010/main" val="2168125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過度金屬硫化物與石磨溪最大的不同在於，此材料具有半導體能隙</a:t>
            </a:r>
          </a:p>
          <a:p>
            <a:r>
              <a:rPr lang="zh-TW" altLang="zh-TW" sz="1200" kern="1200" dirty="0" smtClean="0">
                <a:solidFill>
                  <a:schemeClr val="tx1"/>
                </a:solidFill>
                <a:effectLst/>
                <a:latin typeface="+mn-lt"/>
                <a:ea typeface="+mn-ea"/>
                <a:cs typeface="+mn-cs"/>
              </a:rPr>
              <a:t>在電晶體與光電元件上具有更大的優勢及應用，尤其是在</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單層的時候擁有直接能隙</a:t>
            </a:r>
            <a:r>
              <a:rPr lang="en-US" altLang="zh-TW" sz="1200" kern="1200" dirty="0" smtClean="0">
                <a:solidFill>
                  <a:schemeClr val="tx1"/>
                </a:solidFill>
                <a:effectLst/>
                <a:latin typeface="+mn-lt"/>
                <a:ea typeface="+mn-ea"/>
                <a:cs typeface="+mn-cs"/>
              </a:rPr>
              <a:t>1.8eV</a:t>
            </a:r>
            <a:r>
              <a:rPr lang="zh-TW" altLang="zh-TW" sz="1200" kern="1200" dirty="0" smtClean="0">
                <a:solidFill>
                  <a:schemeClr val="tx1"/>
                </a:solidFill>
                <a:effectLst/>
                <a:latin typeface="+mn-lt"/>
                <a:ea typeface="+mn-ea"/>
                <a:cs typeface="+mn-cs"/>
              </a:rPr>
              <a:t>，</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由於單層</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的特性是我們很感興趣的地方，因此我們必須先得到成長出單層的</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以達到我們的目的，右邊的表則是</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的一些基本物理特性</a:t>
            </a:r>
          </a:p>
          <a:p>
            <a:pPr algn="l"/>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5</a:t>
            </a:fld>
            <a:endParaRPr lang="zh-TW" altLang="en-US"/>
          </a:p>
        </p:txBody>
      </p:sp>
    </p:spTree>
    <p:extLst>
      <p:ext uri="{BB962C8B-B14F-4D97-AF65-F5344CB8AC3E}">
        <p14:creationId xmlns:p14="http://schemas.microsoft.com/office/powerpoint/2010/main" val="121053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smtClean="0"/>
              <a:t>1</a:t>
            </a:r>
            <a:r>
              <a:rPr lang="zh-TW" altLang="zh-TW" sz="1200" kern="1200" dirty="0" smtClean="0">
                <a:solidFill>
                  <a:schemeClr val="tx1"/>
                </a:solidFill>
                <a:effectLst/>
                <a:latin typeface="+mn-lt"/>
                <a:ea typeface="+mn-ea"/>
                <a:cs typeface="+mn-cs"/>
              </a:rPr>
              <a:t>這張投影片顯示了不同種合成二硫化鉬的方法，第一個文獻使用的是機械玻璃法，他們使用透明膠帶反覆黏貼</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最後得到了不同層數的</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第二個文獻的方法是使用氧化鉬直接硫畫法，在基板上先度上一層氧化鉬薄膜接著再進行硫化</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第三個文獻是使用二階段熱分解法，首先將基板泡浸 四硫鉬酸銨溶液內，接著再進行兩次退火併通入硫，最後可得到</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的薄膜</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第四個文獻室使用</a:t>
            </a:r>
            <a:r>
              <a:rPr lang="en-US" altLang="zh-TW" sz="1200" kern="1200" dirty="0" smtClean="0">
                <a:solidFill>
                  <a:schemeClr val="tx1"/>
                </a:solidFill>
                <a:effectLst/>
                <a:latin typeface="+mn-lt"/>
                <a:ea typeface="+mn-ea"/>
                <a:cs typeface="+mn-cs"/>
              </a:rPr>
              <a:t>CVD</a:t>
            </a:r>
            <a:r>
              <a:rPr lang="zh-TW" altLang="zh-TW" sz="1200" kern="1200" dirty="0" smtClean="0">
                <a:solidFill>
                  <a:schemeClr val="tx1"/>
                </a:solidFill>
                <a:effectLst/>
                <a:latin typeface="+mn-lt"/>
                <a:ea typeface="+mn-ea"/>
                <a:cs typeface="+mn-cs"/>
              </a:rPr>
              <a:t>的方式成長，這個方法可以成長出大面積且單層的</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薄膜，所以我們也是使用這個方法</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zh-TW" sz="1200" kern="1200" dirty="0" smtClean="0">
              <a:solidFill>
                <a:schemeClr val="tx1"/>
              </a:solidFill>
              <a:effectLst/>
              <a:latin typeface="+mn-lt"/>
              <a:ea typeface="+mn-ea"/>
              <a:cs typeface="+mn-cs"/>
            </a:endParaRP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6</a:t>
            </a:fld>
            <a:endParaRPr lang="zh-TW" altLang="en-US"/>
          </a:p>
        </p:txBody>
      </p:sp>
    </p:spTree>
    <p:extLst>
      <p:ext uri="{BB962C8B-B14F-4D97-AF65-F5344CB8AC3E}">
        <p14:creationId xmlns:p14="http://schemas.microsoft.com/office/powerpoint/2010/main" val="2600163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接下來我們便回顧與週期性成長</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有關的方法，</a:t>
            </a:r>
          </a:p>
          <a:p>
            <a:r>
              <a:rPr lang="en-US" altLang="zh-TW" sz="1200" kern="1200" dirty="0" smtClean="0">
                <a:solidFill>
                  <a:schemeClr val="tx1"/>
                </a:solidFill>
                <a:effectLst/>
                <a:latin typeface="+mn-lt"/>
                <a:ea typeface="+mn-ea"/>
                <a:cs typeface="+mn-cs"/>
              </a:rPr>
              <a:t> </a:t>
            </a:r>
            <a:endParaRPr lang="zh-TW" altLang="zh-TW" sz="1200" kern="1200" dirty="0" smtClean="0">
              <a:solidFill>
                <a:schemeClr val="tx1"/>
              </a:solidFill>
              <a:effectLst/>
              <a:latin typeface="+mn-lt"/>
              <a:ea typeface="+mn-ea"/>
              <a:cs typeface="+mn-cs"/>
            </a:endParaRPr>
          </a:p>
          <a:p>
            <a:endParaRPr lang="en-US" altLang="zh-TW" dirty="0" smtClean="0"/>
          </a:p>
          <a:p>
            <a:r>
              <a:rPr lang="zh-TW" altLang="zh-TW" sz="1200" kern="1200" dirty="0" smtClean="0">
                <a:solidFill>
                  <a:schemeClr val="tx1"/>
                </a:solidFill>
                <a:effectLst/>
                <a:latin typeface="+mn-lt"/>
                <a:ea typeface="+mn-ea"/>
                <a:cs typeface="+mn-cs"/>
              </a:rPr>
              <a:t>地一個文獻使用的是植入週期性的氧化鉬做為種子，成長出來的</a:t>
            </a:r>
            <a:r>
              <a:rPr lang="en-US" altLang="zh-TW" sz="1200" kern="1200" dirty="0" smtClean="0">
                <a:solidFill>
                  <a:schemeClr val="tx1"/>
                </a:solidFill>
                <a:effectLst/>
                <a:latin typeface="+mn-lt"/>
                <a:ea typeface="+mn-ea"/>
                <a:cs typeface="+mn-cs"/>
              </a:rPr>
              <a:t>mos2 </a:t>
            </a:r>
            <a:r>
              <a:rPr lang="zh-TW" altLang="zh-TW" sz="1200" kern="1200" dirty="0" smtClean="0">
                <a:solidFill>
                  <a:schemeClr val="tx1"/>
                </a:solidFill>
                <a:effectLst/>
                <a:latin typeface="+mn-lt"/>
                <a:ea typeface="+mn-ea"/>
                <a:cs typeface="+mn-cs"/>
              </a:rPr>
              <a:t>的大小大概是</a:t>
            </a:r>
            <a:r>
              <a:rPr lang="en-US" altLang="zh-TW" sz="1200" kern="1200" dirty="0" smtClean="0">
                <a:solidFill>
                  <a:schemeClr val="tx1"/>
                </a:solidFill>
                <a:effectLst/>
                <a:latin typeface="+mn-lt"/>
                <a:ea typeface="+mn-ea"/>
                <a:cs typeface="+mn-cs"/>
              </a:rPr>
              <a:t>5~10um</a:t>
            </a:r>
            <a:r>
              <a:rPr lang="zh-TW" altLang="zh-TW" sz="1200" kern="1200" dirty="0" smtClean="0">
                <a:solidFill>
                  <a:schemeClr val="tx1"/>
                </a:solidFill>
                <a:effectLst/>
                <a:latin typeface="+mn-lt"/>
                <a:ea typeface="+mn-ea"/>
                <a:cs typeface="+mn-cs"/>
              </a:rPr>
              <a:t>左右 依據所植入的</a:t>
            </a:r>
            <a:r>
              <a:rPr lang="en-US" altLang="zh-TW" sz="1200" kern="1200" dirty="0" smtClean="0">
                <a:solidFill>
                  <a:schemeClr val="tx1"/>
                </a:solidFill>
                <a:effectLst/>
                <a:latin typeface="+mn-lt"/>
                <a:ea typeface="+mn-ea"/>
                <a:cs typeface="+mn-cs"/>
              </a:rPr>
              <a:t>MOO3</a:t>
            </a:r>
            <a:r>
              <a:rPr lang="zh-TW" altLang="zh-TW" sz="1200" kern="1200" dirty="0" smtClean="0">
                <a:solidFill>
                  <a:schemeClr val="tx1"/>
                </a:solidFill>
                <a:effectLst/>
                <a:latin typeface="+mn-lt"/>
                <a:ea typeface="+mn-ea"/>
                <a:cs typeface="+mn-cs"/>
              </a:rPr>
              <a:t>面積而定，呈現多邊形的形貌</a:t>
            </a: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第二個文獻是使用微影製程及乾式石刻的方式在基板上做出週期性的孔洞，接著再進行</a:t>
            </a:r>
            <a:r>
              <a:rPr lang="en-US" altLang="zh-TW" sz="1200" kern="1200" dirty="0" smtClean="0">
                <a:solidFill>
                  <a:schemeClr val="tx1"/>
                </a:solidFill>
                <a:effectLst/>
                <a:latin typeface="+mn-lt"/>
                <a:ea typeface="+mn-ea"/>
                <a:cs typeface="+mn-cs"/>
              </a:rPr>
              <a:t>CVD</a:t>
            </a:r>
            <a:r>
              <a:rPr lang="zh-TW" altLang="zh-TW" sz="1200" kern="1200" dirty="0" smtClean="0">
                <a:solidFill>
                  <a:schemeClr val="tx1"/>
                </a:solidFill>
                <a:effectLst/>
                <a:latin typeface="+mn-lt"/>
                <a:ea typeface="+mn-ea"/>
                <a:cs typeface="+mn-cs"/>
              </a:rPr>
              <a:t>成長</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，成長的大小約為</a:t>
            </a:r>
            <a:r>
              <a:rPr lang="en-US" altLang="zh-TW" sz="1200" kern="1200" dirty="0" smtClean="0">
                <a:solidFill>
                  <a:schemeClr val="tx1"/>
                </a:solidFill>
                <a:effectLst/>
                <a:latin typeface="+mn-lt"/>
                <a:ea typeface="+mn-ea"/>
                <a:cs typeface="+mn-cs"/>
              </a:rPr>
              <a:t>5~7um</a:t>
            </a:r>
            <a:endParaRPr lang="zh-TW" altLang="zh-TW" sz="1200" kern="1200" dirty="0" smtClean="0">
              <a:solidFill>
                <a:schemeClr val="tx1"/>
              </a:solidFill>
              <a:effectLst/>
              <a:latin typeface="+mn-lt"/>
              <a:ea typeface="+mn-ea"/>
              <a:cs typeface="+mn-cs"/>
            </a:endParaRPr>
          </a:p>
          <a:p>
            <a:endParaRPr lang="en-US" altLang="zh-TW" dirty="0" smtClean="0"/>
          </a:p>
          <a:p>
            <a:r>
              <a:rPr lang="zh-TW" altLang="en-US" dirty="0" smtClean="0"/>
              <a:t>第三個文獻是成長二硒化鎢，在成長的過程中溫度微</a:t>
            </a:r>
            <a:r>
              <a:rPr lang="en-US" altLang="zh-TW" dirty="0" smtClean="0"/>
              <a:t>250</a:t>
            </a:r>
            <a:r>
              <a:rPr lang="zh-TW" altLang="en-US" dirty="0" smtClean="0"/>
              <a:t>度，同時以</a:t>
            </a:r>
            <a:r>
              <a:rPr lang="en-US" altLang="zh-TW" dirty="0" smtClean="0"/>
              <a:t>808nm</a:t>
            </a:r>
            <a:r>
              <a:rPr lang="zh-TW" altLang="en-US" dirty="0" smtClean="0"/>
              <a:t>的雷射輔助，照射已經度上</a:t>
            </a:r>
            <a:r>
              <a:rPr lang="en-US" altLang="zh-TW" dirty="0" smtClean="0"/>
              <a:t>WO3</a:t>
            </a:r>
            <a:r>
              <a:rPr lang="zh-TW" altLang="en-US" dirty="0" smtClean="0"/>
              <a:t>的機板的不同區域，</a:t>
            </a:r>
            <a:r>
              <a:rPr lang="en-US" altLang="zh-TW" dirty="0" smtClean="0"/>
              <a:t>WSe2</a:t>
            </a:r>
            <a:r>
              <a:rPr lang="zh-TW" altLang="en-US" dirty="0" smtClean="0"/>
              <a:t>便更容易成長在雷射照射的地方，此方法的優點在於成長時間可以縮短很多</a:t>
            </a:r>
            <a:endParaRPr lang="en-US" altLang="zh-TW" dirty="0" smtClean="0"/>
          </a:p>
          <a:p>
            <a:endParaRPr lang="en-US" altLang="zh-TW"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第四個文獻與第一個文獻相同，也是使用植入週期性氧化鉬的方式，成長完成後再將</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進行轉印，轉印完之後的</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大小約微</a:t>
            </a:r>
            <a:r>
              <a:rPr lang="en-US" altLang="zh-TW" sz="1200" kern="1200" dirty="0" smtClean="0">
                <a:solidFill>
                  <a:schemeClr val="tx1"/>
                </a:solidFill>
                <a:effectLst/>
                <a:latin typeface="+mn-lt"/>
                <a:ea typeface="+mn-ea"/>
                <a:cs typeface="+mn-cs"/>
              </a:rPr>
              <a:t>5~10um</a:t>
            </a:r>
            <a:endParaRPr lang="zh-TW" altLang="zh-TW" sz="1200" kern="1200" dirty="0" smtClean="0">
              <a:solidFill>
                <a:schemeClr val="tx1"/>
              </a:solidFill>
              <a:effectLst/>
              <a:latin typeface="+mn-lt"/>
              <a:ea typeface="+mn-ea"/>
              <a:cs typeface="+mn-cs"/>
            </a:endParaRP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8</a:t>
            </a:fld>
            <a:endParaRPr lang="zh-TW" altLang="en-US"/>
          </a:p>
        </p:txBody>
      </p:sp>
    </p:spTree>
    <p:extLst>
      <p:ext uri="{BB962C8B-B14F-4D97-AF65-F5344CB8AC3E}">
        <p14:creationId xmlns:p14="http://schemas.microsoft.com/office/powerpoint/2010/main" val="2600163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首先是製作大孔洞基板的步驟，我們先以丙酮異丙醇去離子水清洗機板，接著在基板上旋轉塗佈上一層</a:t>
            </a:r>
            <a:r>
              <a:rPr lang="en-US" altLang="zh-TW" sz="1200" kern="1200" dirty="0" smtClean="0">
                <a:solidFill>
                  <a:schemeClr val="tx1"/>
                </a:solidFill>
                <a:effectLst/>
                <a:latin typeface="+mn-lt"/>
                <a:ea typeface="+mn-ea"/>
                <a:cs typeface="+mn-cs"/>
              </a:rPr>
              <a:t>S1813</a:t>
            </a:r>
            <a:r>
              <a:rPr lang="zh-TW" altLang="zh-TW" sz="1200" kern="1200" dirty="0" smtClean="0">
                <a:solidFill>
                  <a:schemeClr val="tx1"/>
                </a:solidFill>
                <a:effectLst/>
                <a:latin typeface="+mn-lt"/>
                <a:ea typeface="+mn-ea"/>
                <a:cs typeface="+mn-cs"/>
              </a:rPr>
              <a:t>光祖，完成以後便用光罩將孔洞的圖案進行曝光的動作，殘餘的光阻便作為乾式蝕刻的保護層，接下來就進行乾式蝕刻的步驟，完成乾式蝕刻以後我們將光祖洗掉，重複清洗的步驟，便算完成大孔洞基板的製作，接著在去漲</a:t>
            </a:r>
            <a:r>
              <a:rPr lang="en-US" altLang="zh-TW" sz="1200" kern="1200" dirty="0" smtClean="0">
                <a:solidFill>
                  <a:schemeClr val="tx1"/>
                </a:solidFill>
                <a:effectLst/>
                <a:latin typeface="+mn-lt"/>
                <a:ea typeface="+mn-ea"/>
                <a:cs typeface="+mn-cs"/>
              </a:rPr>
              <a:t>CVD</a:t>
            </a:r>
            <a:r>
              <a:rPr lang="zh-TW" altLang="zh-TW" sz="1200" kern="1200" dirty="0" smtClean="0">
                <a:solidFill>
                  <a:schemeClr val="tx1"/>
                </a:solidFill>
                <a:effectLst/>
                <a:latin typeface="+mn-lt"/>
                <a:ea typeface="+mn-ea"/>
                <a:cs typeface="+mn-cs"/>
              </a:rPr>
              <a:t>，那矽基板的部分，我們試過幾次參數，成長的效果與乾淨的機板差非常多，因此我們又多加一步以氧電漿先進行表面改值，在進去成長</a:t>
            </a:r>
            <a:r>
              <a:rPr lang="en-US" altLang="zh-TW" sz="1200" kern="1200" dirty="0" smtClean="0">
                <a:solidFill>
                  <a:schemeClr val="tx1"/>
                </a:solidFill>
                <a:effectLst/>
                <a:latin typeface="+mn-lt"/>
                <a:ea typeface="+mn-ea"/>
                <a:cs typeface="+mn-cs"/>
              </a:rPr>
              <a:t>CVD</a:t>
            </a:r>
            <a:r>
              <a:rPr lang="zh-TW" altLang="zh-TW" sz="1200" kern="1200" dirty="0" smtClean="0">
                <a:solidFill>
                  <a:schemeClr val="tx1"/>
                </a:solidFill>
                <a:effectLst/>
                <a:latin typeface="+mn-lt"/>
                <a:ea typeface="+mn-ea"/>
                <a:cs typeface="+mn-cs"/>
              </a:rPr>
              <a:t>，而藍寶石基板的成長效果還不錯便沒有</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en-US" sz="1200" kern="1200" dirty="0" smtClean="0">
                <a:solidFill>
                  <a:schemeClr val="tx1"/>
                </a:solidFill>
                <a:effectLst/>
                <a:latin typeface="+mn-lt"/>
                <a:ea typeface="+mn-ea"/>
                <a:cs typeface="+mn-cs"/>
              </a:rPr>
              <a:t>氧電漿表面改值</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9</a:t>
            </a:fld>
            <a:endParaRPr lang="zh-TW" altLang="en-US"/>
          </a:p>
        </p:txBody>
      </p:sp>
    </p:spTree>
    <p:extLst>
      <p:ext uri="{BB962C8B-B14F-4D97-AF65-F5344CB8AC3E}">
        <p14:creationId xmlns:p14="http://schemas.microsoft.com/office/powerpoint/2010/main" val="3266062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接下來是以雷射製作週期性小孔洞的步驟，這個步驟比較簡單，直接使用雷射在基板上鑽出我們要的深度，完成以後清洗機板，便可以用，下面的</a:t>
            </a:r>
            <a:r>
              <a:rPr lang="en-US" altLang="zh-TW" sz="1200" kern="1200" dirty="0" smtClean="0">
                <a:solidFill>
                  <a:schemeClr val="tx1"/>
                </a:solidFill>
                <a:effectLst/>
                <a:latin typeface="+mn-lt"/>
                <a:ea typeface="+mn-ea"/>
                <a:cs typeface="+mn-cs"/>
              </a:rPr>
              <a:t>SEM</a:t>
            </a:r>
            <a:r>
              <a:rPr lang="zh-TW" altLang="zh-TW" sz="1200" kern="1200" dirty="0" smtClean="0">
                <a:solidFill>
                  <a:schemeClr val="tx1"/>
                </a:solidFill>
                <a:effectLst/>
                <a:latin typeface="+mn-lt"/>
                <a:ea typeface="+mn-ea"/>
                <a:cs typeface="+mn-cs"/>
              </a:rPr>
              <a:t>圖是雷射孔洞放大的樣子</a:t>
            </a: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10</a:t>
            </a:fld>
            <a:endParaRPr lang="zh-TW" altLang="en-US"/>
          </a:p>
        </p:txBody>
      </p:sp>
    </p:spTree>
    <p:extLst>
      <p:ext uri="{BB962C8B-B14F-4D97-AF65-F5344CB8AC3E}">
        <p14:creationId xmlns:p14="http://schemas.microsoft.com/office/powerpoint/2010/main" val="817287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 我們在成長藍寶石基板以及矽基板的參數不同，矽基板的部分成長溫度我們設定</a:t>
            </a:r>
            <a:r>
              <a:rPr lang="en-US" altLang="zh-TW" sz="1200" kern="1200" dirty="0" smtClean="0">
                <a:solidFill>
                  <a:schemeClr val="tx1"/>
                </a:solidFill>
                <a:effectLst/>
                <a:latin typeface="+mn-lt"/>
                <a:ea typeface="+mn-ea"/>
                <a:cs typeface="+mn-cs"/>
              </a:rPr>
              <a:t>680</a:t>
            </a:r>
            <a:r>
              <a:rPr lang="zh-TW" altLang="zh-TW" sz="1200" kern="1200" dirty="0" smtClean="0">
                <a:solidFill>
                  <a:schemeClr val="tx1"/>
                </a:solidFill>
                <a:effectLst/>
                <a:latin typeface="+mn-lt"/>
                <a:ea typeface="+mn-ea"/>
                <a:cs typeface="+mn-cs"/>
              </a:rPr>
              <a:t>度 而藍寶石基板的部分我們設定微</a:t>
            </a:r>
            <a:r>
              <a:rPr lang="en-US" altLang="zh-TW" sz="1200" kern="1200" dirty="0" smtClean="0">
                <a:solidFill>
                  <a:schemeClr val="tx1"/>
                </a:solidFill>
                <a:effectLst/>
                <a:latin typeface="+mn-lt"/>
                <a:ea typeface="+mn-ea"/>
                <a:cs typeface="+mn-cs"/>
              </a:rPr>
              <a:t>700</a:t>
            </a:r>
            <a:r>
              <a:rPr lang="zh-TW" altLang="zh-TW" sz="1200" kern="1200" dirty="0" smtClean="0">
                <a:solidFill>
                  <a:schemeClr val="tx1"/>
                </a:solidFill>
                <a:effectLst/>
                <a:latin typeface="+mn-lt"/>
                <a:ea typeface="+mn-ea"/>
                <a:cs typeface="+mn-cs"/>
              </a:rPr>
              <a:t>度，成長時間分別是</a:t>
            </a:r>
            <a:r>
              <a:rPr lang="en-US" altLang="zh-TW" sz="1200" kern="1200" dirty="0" smtClean="0">
                <a:solidFill>
                  <a:schemeClr val="tx1"/>
                </a:solidFill>
                <a:effectLst/>
                <a:latin typeface="+mn-lt"/>
                <a:ea typeface="+mn-ea"/>
                <a:cs typeface="+mn-cs"/>
              </a:rPr>
              <a:t>30</a:t>
            </a:r>
            <a:r>
              <a:rPr lang="zh-TW" altLang="zh-TW" sz="1200" kern="1200" dirty="0" smtClean="0">
                <a:solidFill>
                  <a:schemeClr val="tx1"/>
                </a:solidFill>
                <a:effectLst/>
                <a:latin typeface="+mn-lt"/>
                <a:ea typeface="+mn-ea"/>
                <a:cs typeface="+mn-cs"/>
              </a:rPr>
              <a:t>分級</a:t>
            </a:r>
            <a:r>
              <a:rPr lang="en-US" altLang="zh-TW" sz="1200" kern="1200" dirty="0" smtClean="0">
                <a:solidFill>
                  <a:schemeClr val="tx1"/>
                </a:solidFill>
                <a:effectLst/>
                <a:latin typeface="+mn-lt"/>
                <a:ea typeface="+mn-ea"/>
                <a:cs typeface="+mn-cs"/>
              </a:rPr>
              <a:t>50</a:t>
            </a:r>
            <a:r>
              <a:rPr lang="zh-TW" altLang="zh-TW" sz="1200" kern="1200" dirty="0" smtClean="0">
                <a:solidFill>
                  <a:schemeClr val="tx1"/>
                </a:solidFill>
                <a:effectLst/>
                <a:latin typeface="+mn-lt"/>
                <a:ea typeface="+mn-ea"/>
                <a:cs typeface="+mn-cs"/>
              </a:rPr>
              <a:t>分鐘。完成以後的示意圖如下面瑣事</a:t>
            </a:r>
          </a:p>
          <a:p>
            <a:r>
              <a:rPr lang="en-US" altLang="zh-TW" sz="1200" kern="1200" dirty="0" smtClean="0">
                <a:solidFill>
                  <a:schemeClr val="tx1"/>
                </a:solidFill>
                <a:effectLst/>
                <a:latin typeface="+mn-lt"/>
                <a:ea typeface="+mn-ea"/>
                <a:cs typeface="+mn-cs"/>
              </a:rPr>
              <a:t> </a:t>
            </a:r>
            <a:endParaRPr lang="zh-TW" altLang="zh-TW" sz="1200" kern="1200" dirty="0" smtClean="0">
              <a:solidFill>
                <a:schemeClr val="tx1"/>
              </a:solidFill>
              <a:effectLst/>
              <a:latin typeface="+mn-lt"/>
              <a:ea typeface="+mn-ea"/>
              <a:cs typeface="+mn-cs"/>
            </a:endParaRP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11</a:t>
            </a:fld>
            <a:endParaRPr lang="zh-TW" altLang="en-US"/>
          </a:p>
        </p:txBody>
      </p:sp>
    </p:spTree>
    <p:extLst>
      <p:ext uri="{BB962C8B-B14F-4D97-AF65-F5344CB8AC3E}">
        <p14:creationId xmlns:p14="http://schemas.microsoft.com/office/powerpoint/2010/main" val="1967188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 以下是我們的機板孔洞的樣子</a:t>
            </a: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pPr/>
              <a:t>12</a:t>
            </a:fld>
            <a:endParaRPr lang="zh-TW" altLang="en-US"/>
          </a:p>
        </p:txBody>
      </p:sp>
    </p:spTree>
    <p:extLst>
      <p:ext uri="{BB962C8B-B14F-4D97-AF65-F5344CB8AC3E}">
        <p14:creationId xmlns:p14="http://schemas.microsoft.com/office/powerpoint/2010/main" val="2196870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們將不同基板及孔洞大小的幾張</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放上來做比較，成長的結果大概會如下面幾張圖，這一頁的是使用矽基板以及小孔洞所成長的結果</a:t>
            </a: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zh-TW" sz="1200" kern="1200" dirty="0" smtClean="0">
              <a:solidFill>
                <a:schemeClr val="tx1"/>
              </a:solidFill>
              <a:effectLst/>
              <a:latin typeface="+mn-lt"/>
              <a:ea typeface="+mn-ea"/>
              <a:cs typeface="+mn-cs"/>
            </a:endParaRP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pPr/>
              <a:t>13</a:t>
            </a:fld>
            <a:endParaRPr lang="zh-TW" altLang="en-US"/>
          </a:p>
        </p:txBody>
      </p:sp>
    </p:spTree>
    <p:extLst>
      <p:ext uri="{BB962C8B-B14F-4D97-AF65-F5344CB8AC3E}">
        <p14:creationId xmlns:p14="http://schemas.microsoft.com/office/powerpoint/2010/main" val="1872200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這一頁是顯示了矽基板大孔洞的樣子所成長的結果</a:t>
            </a: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pPr/>
              <a:t>14</a:t>
            </a:fld>
            <a:endParaRPr lang="zh-TW" altLang="en-US"/>
          </a:p>
        </p:txBody>
      </p:sp>
    </p:spTree>
    <p:extLst>
      <p:ext uri="{BB962C8B-B14F-4D97-AF65-F5344CB8AC3E}">
        <p14:creationId xmlns:p14="http://schemas.microsoft.com/office/powerpoint/2010/main" val="2124243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這一頁是顯示藍寶石基板以小孔洞成長的結果</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pPr/>
              <a:t>15</a:t>
            </a:fld>
            <a:endParaRPr lang="zh-TW" altLang="en-US"/>
          </a:p>
        </p:txBody>
      </p:sp>
    </p:spTree>
    <p:extLst>
      <p:ext uri="{BB962C8B-B14F-4D97-AF65-F5344CB8AC3E}">
        <p14:creationId xmlns:p14="http://schemas.microsoft.com/office/powerpoint/2010/main" val="2559436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這一頁是藍寶石基板以大孔洞成長的結果</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pPr/>
              <a:t>16</a:t>
            </a:fld>
            <a:endParaRPr lang="zh-TW" altLang="en-US"/>
          </a:p>
        </p:txBody>
      </p:sp>
    </p:spTree>
    <p:extLst>
      <p:ext uri="{BB962C8B-B14F-4D97-AF65-F5344CB8AC3E}">
        <p14:creationId xmlns:p14="http://schemas.microsoft.com/office/powerpoint/2010/main" val="238305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我們用矽基板和藍寶石基板兩種相同孔洞大小的成長結果進行比較，可以發現使用藍寶石基板呈現出的周期性成長樣貌比矽基板好很多 且顏色非常均勻 大小也比較一致</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17</a:t>
            </a:fld>
            <a:endParaRPr lang="zh-TW" altLang="en-US"/>
          </a:p>
        </p:txBody>
      </p:sp>
    </p:spTree>
    <p:extLst>
      <p:ext uri="{BB962C8B-B14F-4D97-AF65-F5344CB8AC3E}">
        <p14:creationId xmlns:p14="http://schemas.microsoft.com/office/powerpoint/2010/main" val="316144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dirty="0" smtClean="0"/>
              <a:t>這張圖是藍寶石基板所量測的拉曼，可以看到兩個峰值約相差</a:t>
            </a:r>
            <a:r>
              <a:rPr lang="en-US" altLang="zh-TW" dirty="0" smtClean="0"/>
              <a:t>19.6</a:t>
            </a:r>
            <a:r>
              <a:rPr lang="zh-TW" altLang="en-US" dirty="0" smtClean="0"/>
              <a:t>  由此判斷是單層結構，接著我們選取 </a:t>
            </a:r>
            <a:r>
              <a:rPr lang="en-US" altLang="zh-TW" dirty="0" smtClean="0"/>
              <a:t>E12G</a:t>
            </a:r>
            <a:r>
              <a:rPr lang="zh-TW" altLang="en-US" dirty="0" smtClean="0"/>
              <a:t> 和</a:t>
            </a:r>
            <a:r>
              <a:rPr lang="en-US" altLang="zh-TW" dirty="0" smtClean="0"/>
              <a:t>A1G</a:t>
            </a:r>
            <a:r>
              <a:rPr lang="zh-TW" altLang="en-US" dirty="0" smtClean="0"/>
              <a:t>的位置進行拉曼</a:t>
            </a:r>
            <a:r>
              <a:rPr lang="en-US" altLang="zh-TW" dirty="0" smtClean="0"/>
              <a:t>MAPPING</a:t>
            </a:r>
            <a:r>
              <a:rPr lang="zh-TW" altLang="en-US" dirty="0" smtClean="0"/>
              <a:t> 可以看到 在這兩個地方非常均勻的分布</a:t>
            </a: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接下來我們就對成長的樣品做層數分析，首先第一個是藍寶石基板，在</a:t>
            </a:r>
            <a:r>
              <a:rPr lang="en-US" altLang="zh-TW" sz="1200" kern="1200" dirty="0" smtClean="0">
                <a:solidFill>
                  <a:schemeClr val="tx1"/>
                </a:solidFill>
                <a:effectLst/>
                <a:latin typeface="+mn-lt"/>
                <a:ea typeface="+mn-ea"/>
                <a:cs typeface="+mn-cs"/>
              </a:rPr>
              <a:t>386 </a:t>
            </a:r>
            <a:r>
              <a:rPr lang="zh-TW" altLang="zh-TW" sz="1200" kern="1200" dirty="0" smtClean="0">
                <a:solidFill>
                  <a:schemeClr val="tx1"/>
                </a:solidFill>
                <a:effectLst/>
                <a:latin typeface="+mn-lt"/>
                <a:ea typeface="+mn-ea"/>
                <a:cs typeface="+mn-cs"/>
              </a:rPr>
              <a:t>及</a:t>
            </a:r>
            <a:r>
              <a:rPr lang="en-US" altLang="zh-TW" sz="1200" kern="1200" dirty="0" smtClean="0">
                <a:solidFill>
                  <a:schemeClr val="tx1"/>
                </a:solidFill>
                <a:effectLst/>
                <a:latin typeface="+mn-lt"/>
                <a:ea typeface="+mn-ea"/>
                <a:cs typeface="+mn-cs"/>
              </a:rPr>
              <a:t>405 </a:t>
            </a:r>
            <a:r>
              <a:rPr lang="zh-TW" altLang="zh-TW" sz="1200" kern="1200" dirty="0" smtClean="0">
                <a:solidFill>
                  <a:schemeClr val="tx1"/>
                </a:solidFill>
                <a:effectLst/>
                <a:latin typeface="+mn-lt"/>
                <a:ea typeface="+mn-ea"/>
                <a:cs typeface="+mn-cs"/>
              </a:rPr>
              <a:t>左右有峰值，峰值差約</a:t>
            </a:r>
            <a:r>
              <a:rPr lang="en-US" altLang="zh-TW" sz="1200" kern="1200" dirty="0" smtClean="0">
                <a:solidFill>
                  <a:schemeClr val="tx1"/>
                </a:solidFill>
                <a:effectLst/>
                <a:latin typeface="+mn-lt"/>
                <a:ea typeface="+mn-ea"/>
                <a:cs typeface="+mn-cs"/>
              </a:rPr>
              <a:t>19~20 </a:t>
            </a:r>
            <a:r>
              <a:rPr lang="zh-TW" altLang="zh-TW" sz="1200" kern="1200" dirty="0" smtClean="0">
                <a:solidFill>
                  <a:schemeClr val="tx1"/>
                </a:solidFill>
                <a:effectLst/>
                <a:latin typeface="+mn-lt"/>
                <a:ea typeface="+mn-ea"/>
                <a:cs typeface="+mn-cs"/>
              </a:rPr>
              <a:t>依此判斷可能是單層，同時我們也選取特定的兩個波段進行</a:t>
            </a:r>
            <a:r>
              <a:rPr lang="en-US" altLang="zh-TW" sz="1200" kern="1200" dirty="0" smtClean="0">
                <a:solidFill>
                  <a:schemeClr val="tx1"/>
                </a:solidFill>
                <a:effectLst/>
                <a:latin typeface="+mn-lt"/>
                <a:ea typeface="+mn-ea"/>
                <a:cs typeface="+mn-cs"/>
              </a:rPr>
              <a:t>mapping</a:t>
            </a:r>
            <a:r>
              <a:rPr lang="zh-TW" altLang="zh-TW" sz="1200" kern="1200" dirty="0" smtClean="0">
                <a:solidFill>
                  <a:schemeClr val="tx1"/>
                </a:solidFill>
                <a:effectLst/>
                <a:latin typeface="+mn-lt"/>
                <a:ea typeface="+mn-ea"/>
                <a:cs typeface="+mn-cs"/>
              </a:rPr>
              <a:t>，可以看到結果的圖形顏色非常均勻</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In-of-plane(E</a:t>
            </a:r>
            <a:r>
              <a:rPr lang="en-US" altLang="zh-TW" sz="1200" kern="1200" baseline="30000" dirty="0" smtClean="0">
                <a:solidFill>
                  <a:schemeClr val="tx1"/>
                </a:solidFill>
                <a:effectLst/>
                <a:latin typeface="+mn-lt"/>
                <a:ea typeface="+mn-ea"/>
                <a:cs typeface="+mn-cs"/>
              </a:rPr>
              <a:t>1</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g) </a:t>
            </a:r>
            <a:r>
              <a:rPr lang="zh-TW" altLang="zh-TW" sz="1200" kern="1200" dirty="0" smtClean="0">
                <a:solidFill>
                  <a:schemeClr val="tx1"/>
                </a:solidFill>
                <a:effectLst/>
                <a:latin typeface="+mn-lt"/>
                <a:ea typeface="+mn-ea"/>
                <a:cs typeface="+mn-cs"/>
              </a:rPr>
              <a:t>是由於</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的</a:t>
            </a:r>
            <a:r>
              <a:rPr lang="en-US" altLang="zh-TW" sz="1200" kern="12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個</a:t>
            </a:r>
            <a:r>
              <a:rPr lang="en-US" altLang="zh-TW" sz="1200" kern="1200" dirty="0" smtClean="0">
                <a:solidFill>
                  <a:schemeClr val="tx1"/>
                </a:solidFill>
                <a:effectLst/>
                <a:latin typeface="+mn-lt"/>
                <a:ea typeface="+mn-ea"/>
                <a:cs typeface="+mn-cs"/>
              </a:rPr>
              <a:t>S</a:t>
            </a:r>
            <a:r>
              <a:rPr lang="zh-TW" altLang="zh-TW" sz="1200" kern="1200" dirty="0" smtClean="0">
                <a:solidFill>
                  <a:schemeClr val="tx1"/>
                </a:solidFill>
                <a:effectLst/>
                <a:latin typeface="+mn-lt"/>
                <a:ea typeface="+mn-ea"/>
                <a:cs typeface="+mn-cs"/>
              </a:rPr>
              <a:t>原子和</a:t>
            </a:r>
            <a:r>
              <a:rPr lang="en-US" altLang="zh-TW" sz="1200" kern="1200" dirty="0" smtClean="0">
                <a:solidFill>
                  <a:schemeClr val="tx1"/>
                </a:solidFill>
                <a:effectLst/>
                <a:latin typeface="+mn-lt"/>
                <a:ea typeface="+mn-ea"/>
                <a:cs typeface="+mn-cs"/>
              </a:rPr>
              <a:t>Mo</a:t>
            </a:r>
            <a:r>
              <a:rPr lang="zh-TW" altLang="zh-TW" sz="1200" kern="1200" dirty="0" smtClean="0">
                <a:solidFill>
                  <a:schemeClr val="tx1"/>
                </a:solidFill>
                <a:effectLst/>
                <a:latin typeface="+mn-lt"/>
                <a:ea typeface="+mn-ea"/>
                <a:cs typeface="+mn-cs"/>
              </a:rPr>
              <a:t>原子往相反的方向作振盪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而</a:t>
            </a:r>
            <a:r>
              <a:rPr lang="en-US" altLang="zh-TW" sz="1200" kern="1200" dirty="0" smtClean="0">
                <a:solidFill>
                  <a:schemeClr val="tx1"/>
                </a:solidFill>
                <a:effectLst/>
                <a:latin typeface="+mn-lt"/>
                <a:ea typeface="+mn-ea"/>
                <a:cs typeface="+mn-cs"/>
              </a:rPr>
              <a:t>out-of-plane(A</a:t>
            </a:r>
            <a:r>
              <a:rPr lang="en-US" altLang="zh-TW" sz="1200" kern="1200" baseline="-25000" dirty="0" smtClean="0">
                <a:solidFill>
                  <a:schemeClr val="tx1"/>
                </a:solidFill>
                <a:effectLst/>
                <a:latin typeface="+mn-lt"/>
                <a:ea typeface="+mn-ea"/>
                <a:cs typeface="+mn-cs"/>
              </a:rPr>
              <a:t>1</a:t>
            </a:r>
            <a:r>
              <a:rPr lang="en-US" altLang="zh-TW" sz="1200" kern="1200" dirty="0" smtClean="0">
                <a:solidFill>
                  <a:schemeClr val="tx1"/>
                </a:solidFill>
                <a:effectLst/>
                <a:latin typeface="+mn-lt"/>
                <a:ea typeface="+mn-ea"/>
                <a:cs typeface="+mn-cs"/>
              </a:rPr>
              <a:t>g)</a:t>
            </a:r>
            <a:r>
              <a:rPr lang="zh-TW" altLang="zh-TW" sz="1200" kern="1200" dirty="0" smtClean="0">
                <a:solidFill>
                  <a:schemeClr val="tx1"/>
                </a:solidFill>
                <a:effectLst/>
                <a:latin typeface="+mn-lt"/>
                <a:ea typeface="+mn-ea"/>
                <a:cs typeface="+mn-cs"/>
              </a:rPr>
              <a:t>僅由硫原子往相反的方向作振盪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當峰值差</a:t>
            </a:r>
            <a:r>
              <a:rPr lang="en-US" altLang="zh-TW" sz="1200" kern="1200" dirty="0" smtClean="0">
                <a:solidFill>
                  <a:schemeClr val="tx1"/>
                </a:solidFill>
                <a:effectLst/>
                <a:latin typeface="+mn-lt"/>
                <a:ea typeface="+mn-ea"/>
                <a:cs typeface="+mn-cs"/>
              </a:rPr>
              <a:t>(</a:t>
            </a:r>
            <a:r>
              <a:rPr lang="en-US" altLang="zh-TW" sz="1200" kern="1200" dirty="0" err="1" smtClean="0">
                <a:solidFill>
                  <a:schemeClr val="tx1"/>
                </a:solidFill>
                <a:effectLst/>
                <a:latin typeface="+mn-lt"/>
                <a:ea typeface="+mn-ea"/>
                <a:cs typeface="+mn-cs"/>
              </a:rPr>
              <a:t>Δk</a:t>
            </a:r>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小於</a:t>
            </a:r>
            <a:r>
              <a:rPr lang="en-US" altLang="zh-TW" sz="1200" kern="1200" dirty="0" smtClean="0">
                <a:solidFill>
                  <a:schemeClr val="tx1"/>
                </a:solidFill>
                <a:effectLst/>
                <a:latin typeface="+mn-lt"/>
                <a:ea typeface="+mn-ea"/>
                <a:cs typeface="+mn-cs"/>
              </a:rPr>
              <a:t>20</a:t>
            </a:r>
            <a:r>
              <a:rPr lang="zh-TW" altLang="zh-TW" sz="1200" kern="1200" dirty="0" smtClean="0">
                <a:solidFill>
                  <a:schemeClr val="tx1"/>
                </a:solidFill>
                <a:effectLst/>
                <a:latin typeface="+mn-lt"/>
                <a:ea typeface="+mn-ea"/>
                <a:cs typeface="+mn-cs"/>
              </a:rPr>
              <a:t>可視為單層</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18</a:t>
            </a:fld>
            <a:endParaRPr lang="zh-TW" altLang="en-US"/>
          </a:p>
        </p:txBody>
      </p:sp>
    </p:spTree>
    <p:extLst>
      <p:ext uri="{BB962C8B-B14F-4D97-AF65-F5344CB8AC3E}">
        <p14:creationId xmlns:p14="http://schemas.microsoft.com/office/powerpoint/2010/main" val="16905411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接下來我們在對樣品進行</a:t>
            </a:r>
            <a:r>
              <a:rPr lang="en-US" altLang="zh-TW" sz="1200" kern="1200" dirty="0" smtClean="0">
                <a:solidFill>
                  <a:schemeClr val="tx1"/>
                </a:solidFill>
                <a:effectLst/>
                <a:latin typeface="+mn-lt"/>
                <a:ea typeface="+mn-ea"/>
                <a:cs typeface="+mn-cs"/>
              </a:rPr>
              <a:t>PL</a:t>
            </a:r>
            <a:r>
              <a:rPr lang="zh-TW" altLang="zh-TW" sz="1200" kern="1200" dirty="0" smtClean="0">
                <a:solidFill>
                  <a:schemeClr val="tx1"/>
                </a:solidFill>
                <a:effectLst/>
                <a:latin typeface="+mn-lt"/>
                <a:ea typeface="+mn-ea"/>
                <a:cs typeface="+mn-cs"/>
              </a:rPr>
              <a:t>量測，我們在</a:t>
            </a:r>
            <a:r>
              <a:rPr lang="en-US" altLang="zh-TW" sz="1200" kern="1200" dirty="0" smtClean="0">
                <a:solidFill>
                  <a:schemeClr val="tx1"/>
                </a:solidFill>
                <a:effectLst/>
                <a:latin typeface="+mn-lt"/>
                <a:ea typeface="+mn-ea"/>
                <a:cs typeface="+mn-cs"/>
              </a:rPr>
              <a:t>625 </a:t>
            </a:r>
            <a:r>
              <a:rPr lang="zh-TW" altLang="zh-TW" sz="1200" kern="1200" dirty="0" smtClean="0">
                <a:solidFill>
                  <a:schemeClr val="tx1"/>
                </a:solidFill>
                <a:effectLst/>
                <a:latin typeface="+mn-lt"/>
                <a:ea typeface="+mn-ea"/>
                <a:cs typeface="+mn-cs"/>
              </a:rPr>
              <a:t>及</a:t>
            </a:r>
            <a:r>
              <a:rPr lang="en-US" altLang="zh-TW" sz="1200" kern="1200" dirty="0" smtClean="0">
                <a:solidFill>
                  <a:schemeClr val="tx1"/>
                </a:solidFill>
                <a:effectLst/>
                <a:latin typeface="+mn-lt"/>
                <a:ea typeface="+mn-ea"/>
                <a:cs typeface="+mn-cs"/>
              </a:rPr>
              <a:t>667 </a:t>
            </a:r>
            <a:r>
              <a:rPr lang="zh-TW" altLang="zh-TW" sz="1200" kern="1200" dirty="0" smtClean="0">
                <a:solidFill>
                  <a:schemeClr val="tx1"/>
                </a:solidFill>
                <a:effectLst/>
                <a:latin typeface="+mn-lt"/>
                <a:ea typeface="+mn-ea"/>
                <a:cs typeface="+mn-cs"/>
              </a:rPr>
              <a:t>的位置有</a:t>
            </a:r>
            <a:r>
              <a:rPr lang="zh-TW" altLang="en-US" sz="1200" kern="1200" dirty="0" smtClean="0">
                <a:solidFill>
                  <a:schemeClr val="tx1"/>
                </a:solidFill>
                <a:effectLst/>
                <a:latin typeface="+mn-lt"/>
                <a:ea typeface="+mn-ea"/>
                <a:cs typeface="+mn-cs"/>
              </a:rPr>
              <a:t>名</a:t>
            </a:r>
            <a:r>
              <a:rPr lang="zh-TW" altLang="zh-TW" sz="1200" kern="1200" dirty="0" smtClean="0">
                <a:solidFill>
                  <a:schemeClr val="tx1"/>
                </a:solidFill>
                <a:effectLst/>
                <a:latin typeface="+mn-lt"/>
                <a:ea typeface="+mn-ea"/>
                <a:cs typeface="+mn-cs"/>
              </a:rPr>
              <a:t>顯得峰值，這差不多是單層的</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的峰值，</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同時我們也對樣品進行</a:t>
            </a:r>
            <a:r>
              <a:rPr lang="en-US" altLang="zh-TW" sz="1200" kern="1200" dirty="0" err="1" smtClean="0">
                <a:solidFill>
                  <a:schemeClr val="tx1"/>
                </a:solidFill>
                <a:effectLst/>
                <a:latin typeface="+mn-lt"/>
                <a:ea typeface="+mn-ea"/>
                <a:cs typeface="+mn-cs"/>
              </a:rPr>
              <a:t>PLmapping</a:t>
            </a:r>
            <a:r>
              <a:rPr lang="zh-TW" altLang="zh-TW" sz="1200" kern="1200" dirty="0" smtClean="0">
                <a:solidFill>
                  <a:schemeClr val="tx1"/>
                </a:solidFill>
                <a:effectLst/>
                <a:latin typeface="+mn-lt"/>
                <a:ea typeface="+mn-ea"/>
                <a:cs typeface="+mn-cs"/>
              </a:rPr>
              <a:t>得到以下的結果圖，</a:t>
            </a:r>
            <a:r>
              <a:rPr lang="zh-TW" altLang="zh-TW" sz="1200" b="1" kern="1200" dirty="0" smtClean="0">
                <a:solidFill>
                  <a:schemeClr val="tx1"/>
                </a:solidFill>
                <a:effectLst/>
                <a:latin typeface="+mn-lt"/>
                <a:ea typeface="+mn-ea"/>
                <a:cs typeface="+mn-cs"/>
              </a:rPr>
              <a:t>對應於</a:t>
            </a:r>
            <a:r>
              <a:rPr lang="en-US" altLang="zh-TW" sz="1200" b="1" kern="1200" dirty="0" smtClean="0">
                <a:solidFill>
                  <a:schemeClr val="tx1"/>
                </a:solidFill>
                <a:effectLst/>
                <a:latin typeface="+mn-lt"/>
                <a:ea typeface="+mn-ea"/>
                <a:cs typeface="+mn-cs"/>
              </a:rPr>
              <a:t>A1</a:t>
            </a:r>
            <a:r>
              <a:rPr lang="zh-TW" altLang="zh-TW" sz="1200" b="1" kern="1200" dirty="0" smtClean="0">
                <a:solidFill>
                  <a:schemeClr val="tx1"/>
                </a:solidFill>
                <a:effectLst/>
                <a:latin typeface="+mn-lt"/>
                <a:ea typeface="+mn-ea"/>
                <a:cs typeface="+mn-cs"/>
              </a:rPr>
              <a:t>激子與</a:t>
            </a:r>
            <a:r>
              <a:rPr lang="en-US" altLang="zh-TW" sz="1200" b="1" kern="1200" dirty="0" smtClean="0">
                <a:solidFill>
                  <a:schemeClr val="tx1"/>
                </a:solidFill>
                <a:effectLst/>
                <a:latin typeface="+mn-lt"/>
                <a:ea typeface="+mn-ea"/>
                <a:cs typeface="+mn-cs"/>
              </a:rPr>
              <a:t>B1</a:t>
            </a:r>
            <a:r>
              <a:rPr lang="zh-TW" altLang="zh-TW" sz="1200" b="1" kern="1200" dirty="0" smtClean="0">
                <a:solidFill>
                  <a:schemeClr val="tx1"/>
                </a:solidFill>
                <a:effectLst/>
                <a:latin typeface="+mn-lt"/>
                <a:ea typeface="+mn-ea"/>
                <a:cs typeface="+mn-cs"/>
              </a:rPr>
              <a:t>激子分別是</a:t>
            </a:r>
            <a:r>
              <a:rPr lang="en-US" altLang="zh-TW" sz="1200" b="1" kern="1200" dirty="0" smtClean="0">
                <a:solidFill>
                  <a:schemeClr val="tx1"/>
                </a:solidFill>
                <a:effectLst/>
                <a:latin typeface="+mn-lt"/>
                <a:ea typeface="+mn-ea"/>
                <a:cs typeface="+mn-cs"/>
              </a:rPr>
              <a:t>667nm (1.86eV)</a:t>
            </a:r>
            <a:r>
              <a:rPr lang="zh-TW" altLang="zh-TW" sz="1200" b="1" kern="1200" dirty="0" smtClean="0">
                <a:solidFill>
                  <a:schemeClr val="tx1"/>
                </a:solidFill>
                <a:effectLst/>
                <a:latin typeface="+mn-lt"/>
                <a:ea typeface="+mn-ea"/>
                <a:cs typeface="+mn-cs"/>
              </a:rPr>
              <a:t>和</a:t>
            </a:r>
            <a:r>
              <a:rPr lang="en-US" altLang="zh-TW" sz="1200" b="1" kern="1200" dirty="0" smtClean="0">
                <a:solidFill>
                  <a:schemeClr val="tx1"/>
                </a:solidFill>
                <a:effectLst/>
                <a:latin typeface="+mn-lt"/>
                <a:ea typeface="+mn-ea"/>
                <a:cs typeface="+mn-cs"/>
              </a:rPr>
              <a:t>627nm (1.97eV) A1</a:t>
            </a:r>
            <a:r>
              <a:rPr lang="zh-TW" altLang="zh-TW" sz="1200" b="1" kern="1200" dirty="0" smtClean="0">
                <a:solidFill>
                  <a:schemeClr val="tx1"/>
                </a:solidFill>
                <a:effectLst/>
                <a:latin typeface="+mn-lt"/>
                <a:ea typeface="+mn-ea"/>
                <a:cs typeface="+mn-cs"/>
              </a:rPr>
              <a:t>激子與</a:t>
            </a:r>
            <a:r>
              <a:rPr lang="en-US" altLang="zh-TW" sz="1200" b="1" kern="1200" dirty="0" smtClean="0">
                <a:solidFill>
                  <a:schemeClr val="tx1"/>
                </a:solidFill>
                <a:effectLst/>
                <a:latin typeface="+mn-lt"/>
                <a:ea typeface="+mn-ea"/>
                <a:cs typeface="+mn-cs"/>
              </a:rPr>
              <a:t>B1</a:t>
            </a:r>
            <a:r>
              <a:rPr lang="zh-TW" altLang="zh-TW" sz="1200" b="1" kern="1200" dirty="0" smtClean="0">
                <a:solidFill>
                  <a:schemeClr val="tx1"/>
                </a:solidFill>
                <a:effectLst/>
                <a:latin typeface="+mn-lt"/>
                <a:ea typeface="+mn-ea"/>
                <a:cs typeface="+mn-cs"/>
              </a:rPr>
              <a:t>激子具有從價電帶自旋</a:t>
            </a:r>
            <a:r>
              <a:rPr lang="en-US" altLang="zh-TW" sz="1200" b="1" kern="1200" dirty="0" smtClean="0">
                <a:solidFill>
                  <a:schemeClr val="tx1"/>
                </a:solidFill>
                <a:effectLst/>
                <a:latin typeface="+mn-lt"/>
                <a:ea typeface="+mn-ea"/>
                <a:cs typeface="+mn-cs"/>
              </a:rPr>
              <a:t>-</a:t>
            </a:r>
            <a:r>
              <a:rPr lang="zh-TW" altLang="zh-TW" sz="1200" b="1" kern="1200" dirty="0" smtClean="0">
                <a:solidFill>
                  <a:schemeClr val="tx1"/>
                </a:solidFill>
                <a:effectLst/>
                <a:latin typeface="+mn-lt"/>
                <a:ea typeface="+mn-ea"/>
                <a:cs typeface="+mn-cs"/>
              </a:rPr>
              <a:t>軌道耦合</a:t>
            </a:r>
            <a:r>
              <a:rPr lang="en-US" altLang="zh-TW" sz="1200" b="1" kern="1200" dirty="0" smtClean="0">
                <a:solidFill>
                  <a:schemeClr val="tx1"/>
                </a:solidFill>
                <a:effectLst/>
                <a:latin typeface="+mn-lt"/>
                <a:ea typeface="+mn-ea"/>
                <a:cs typeface="+mn-cs"/>
              </a:rPr>
              <a:t>(spin-orbital coupling)</a:t>
            </a:r>
            <a:r>
              <a:rPr lang="zh-TW" altLang="zh-TW" sz="1200" b="1" kern="1200" dirty="0" smtClean="0">
                <a:solidFill>
                  <a:schemeClr val="tx1"/>
                </a:solidFill>
                <a:effectLst/>
                <a:latin typeface="+mn-lt"/>
                <a:ea typeface="+mn-ea"/>
                <a:cs typeface="+mn-cs"/>
              </a:rPr>
              <a:t>後之能量分離的直接激子躍遷</a:t>
            </a:r>
            <a:endParaRPr lang="zh-TW"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19</a:t>
            </a:fld>
            <a:endParaRPr lang="zh-TW" altLang="en-US"/>
          </a:p>
        </p:txBody>
      </p:sp>
    </p:spTree>
    <p:extLst>
      <p:ext uri="{BB962C8B-B14F-4D97-AF65-F5344CB8AC3E}">
        <p14:creationId xmlns:p14="http://schemas.microsoft.com/office/powerpoint/2010/main" val="1690541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接下來我們便對樣品進良拉曼和</a:t>
                </a:r>
                <a:r>
                  <a:rPr lang="en-US" altLang="zh-TW" sz="1200" kern="1200" dirty="0" smtClean="0">
                    <a:solidFill>
                      <a:schemeClr val="tx1"/>
                    </a:solidFill>
                    <a:effectLst/>
                    <a:latin typeface="+mn-lt"/>
                    <a:ea typeface="+mn-ea"/>
                    <a:cs typeface="+mn-cs"/>
                  </a:rPr>
                  <a:t>PL</a:t>
                </a:r>
                <a:r>
                  <a:rPr lang="zh-TW" altLang="zh-TW" sz="1200" kern="1200" dirty="0" smtClean="0">
                    <a:solidFill>
                      <a:schemeClr val="tx1"/>
                    </a:solidFill>
                    <a:effectLst/>
                    <a:latin typeface="+mn-lt"/>
                    <a:ea typeface="+mn-ea"/>
                    <a:cs typeface="+mn-cs"/>
                  </a:rPr>
                  <a:t>量測，從量測的結果看起來，我們可以判斷層數應該是雙層</a:t>
                </a:r>
                <a:endParaRPr lang="zh-TW" altLang="zh-TW" sz="1200" kern="1200" dirty="0">
                  <a:solidFill>
                    <a:schemeClr val="tx1"/>
                  </a:solidFill>
                  <a:effectLst/>
                  <a:latin typeface="+mn-lt"/>
                  <a:ea typeface="+mn-ea"/>
                  <a:cs typeface="+mn-cs"/>
                </a:endParaRPr>
              </a:p>
            </p:txBody>
          </p:sp>
        </mc:Choice>
        <mc:Fallback xmlns="">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Bulk 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是由</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原子的兩個六邊形晶格與在</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層之間的</a:t>
                </a:r>
                <a:r>
                  <a:rPr lang="en-US" altLang="zh-TW" sz="1200" kern="1200" dirty="0">
                    <a:solidFill>
                      <a:schemeClr val="tx1"/>
                    </a:solidFill>
                    <a:effectLst/>
                    <a:latin typeface="+mn-lt"/>
                    <a:ea typeface="+mn-ea"/>
                    <a:cs typeface="+mn-cs"/>
                  </a:rPr>
                  <a:t>Mo</a:t>
                </a:r>
                <a:r>
                  <a:rPr lang="zh-TW" altLang="zh-TW" sz="1200" kern="1200" dirty="0">
                    <a:solidFill>
                      <a:schemeClr val="tx1"/>
                    </a:solidFill>
                    <a:effectLst/>
                    <a:latin typeface="+mn-lt"/>
                    <a:ea typeface="+mn-ea"/>
                    <a:cs typeface="+mn-cs"/>
                  </a:rPr>
                  <a:t>原子佔據三角稜柱體所</a:t>
                </a:r>
                <a:r>
                  <a:rPr lang="zh-TW" altLang="zh-TW" sz="1200" kern="1200" dirty="0" smtClean="0">
                    <a:solidFill>
                      <a:schemeClr val="tx1"/>
                    </a:solidFill>
                    <a:effectLst/>
                    <a:latin typeface="+mn-lt"/>
                    <a:ea typeface="+mn-ea"/>
                    <a:cs typeface="+mn-cs"/>
                  </a:rPr>
                  <a:t>構成</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如</a:t>
                </a:r>
                <a:r>
                  <a:rPr lang="zh-TW" altLang="zh-TW" sz="1200" b="1" kern="1200" dirty="0" smtClean="0">
                    <a:solidFill>
                      <a:schemeClr val="tx1"/>
                    </a:solidFill>
                    <a:effectLst/>
                    <a:latin typeface="+mn-lt"/>
                    <a:ea typeface="+mn-ea"/>
                    <a:cs typeface="+mn-cs"/>
                  </a:rPr>
                  <a:t>圖</a:t>
                </a:r>
                <a:r>
                  <a:rPr lang="zh-TW" altLang="zh-TW" sz="1200" kern="1200" dirty="0" smtClean="0">
                    <a:solidFill>
                      <a:schemeClr val="tx1"/>
                    </a:solidFill>
                    <a:effectLst/>
                    <a:latin typeface="+mn-lt"/>
                    <a:ea typeface="+mn-ea"/>
                    <a:cs typeface="+mn-cs"/>
                  </a:rPr>
                  <a:t>所示</a:t>
                </a:r>
                <a:r>
                  <a:rPr lang="zh-TW" altLang="zh-TW" sz="1200" kern="1200" dirty="0">
                    <a:solidFill>
                      <a:schemeClr val="tx1"/>
                    </a:solidFill>
                    <a:effectLst/>
                    <a:latin typeface="+mn-lt"/>
                    <a:ea typeface="+mn-ea"/>
                    <a:cs typeface="+mn-cs"/>
                  </a:rPr>
                  <a:t>，晶體之層數表現出不同的對稱</a:t>
                </a:r>
                <a:r>
                  <a:rPr lang="zh-TW" altLang="zh-TW" sz="1200" kern="1200" dirty="0" smtClean="0">
                    <a:solidFill>
                      <a:schemeClr val="tx1"/>
                    </a:solidFill>
                    <a:effectLst/>
                    <a:latin typeface="+mn-lt"/>
                    <a:ea typeface="+mn-ea"/>
                    <a:cs typeface="+mn-cs"/>
                  </a:rPr>
                  <a:t>性質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綜合</a:t>
                </a:r>
                <a:r>
                  <a:rPr lang="zh-TW" altLang="zh-TW" sz="1200" kern="1200" dirty="0">
                    <a:solidFill>
                      <a:schemeClr val="tx1"/>
                    </a:solidFill>
                    <a:effectLst/>
                    <a:latin typeface="+mn-lt"/>
                    <a:ea typeface="+mn-ea"/>
                    <a:cs typeface="+mn-cs"/>
                  </a:rPr>
                  <a:t>以上所述，雙數層數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中的二次諧波所產生之</a:t>
                </a:r>
                <a:r>
                  <a:rPr lang="zh-TW" altLang="zh-TW" sz="1200" kern="1200" dirty="0" smtClean="0">
                    <a:solidFill>
                      <a:schemeClr val="tx1"/>
                    </a:solidFill>
                    <a:effectLst/>
                    <a:latin typeface="+mn-lt"/>
                    <a:ea typeface="+mn-ea"/>
                    <a:cs typeface="+mn-cs"/>
                  </a:rPr>
                  <a:t>缺陷</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導致</a:t>
                </a:r>
                <a:r>
                  <a:rPr lang="en-US" altLang="zh-TW" sz="1200" i="0" kern="1200">
                    <a:solidFill>
                      <a:schemeClr val="tx1"/>
                    </a:solidFill>
                    <a:effectLst/>
                    <a:latin typeface="+mn-lt"/>
                    <a:ea typeface="+mn-ea"/>
                    <a:cs typeface="+mn-cs"/>
                  </a:rPr>
                  <a:t>𝒳</a:t>
                </a:r>
                <a:r>
                  <a:rPr lang="zh-TW" altLang="zh-TW" sz="1200" i="0" kern="1200">
                    <a:solidFill>
                      <a:schemeClr val="tx1"/>
                    </a:solidFill>
                    <a:effectLst/>
                    <a:latin typeface="+mn-lt"/>
                    <a:ea typeface="+mn-ea"/>
                    <a:cs typeface="+mn-cs"/>
                  </a:rPr>
                  <a:t>^(</a:t>
                </a:r>
                <a:r>
                  <a:rPr lang="en-US" altLang="zh-TW" sz="1200" i="0" kern="1200">
                    <a:solidFill>
                      <a:schemeClr val="tx1"/>
                    </a:solidFill>
                    <a:effectLst/>
                    <a:latin typeface="+mn-lt"/>
                    <a:ea typeface="+mn-ea"/>
                    <a:cs typeface="+mn-cs"/>
                  </a:rPr>
                  <a:t>(2)</a:t>
                </a:r>
                <a:r>
                  <a:rPr lang="zh-TW" altLang="zh-TW" sz="1200" i="0" kern="1200">
                    <a:solidFill>
                      <a:schemeClr val="tx1"/>
                    </a:solidFill>
                    <a:effectLst/>
                    <a:latin typeface="+mn-lt"/>
                    <a:ea typeface="+mn-ea"/>
                    <a:cs typeface="+mn-cs"/>
                  </a:rPr>
                  <a:t>)</a:t>
                </a:r>
                <a:r>
                  <a:rPr lang="en-US" altLang="zh-TW" sz="1200" kern="1200" dirty="0">
                    <a:solidFill>
                      <a:schemeClr val="tx1"/>
                    </a:solidFill>
                    <a:effectLst/>
                    <a:latin typeface="+mn-lt"/>
                    <a:ea typeface="+mn-ea"/>
                    <a:cs typeface="+mn-cs"/>
                  </a:rPr>
                  <a:t>tensor</a:t>
                </a:r>
                <a:r>
                  <a:rPr lang="zh-TW" altLang="zh-TW" sz="1200" kern="1200" dirty="0">
                    <a:solidFill>
                      <a:schemeClr val="tx1"/>
                    </a:solidFill>
                    <a:effectLst/>
                    <a:latin typeface="+mn-lt"/>
                    <a:ea typeface="+mn-ea"/>
                    <a:cs typeface="+mn-cs"/>
                  </a:rPr>
                  <a:t>等於零，這使得雙數層數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在偶極近似中不會產生二次諧</a:t>
                </a:r>
                <a:r>
                  <a:rPr lang="zh-TW" altLang="zh-TW" sz="1200" kern="1200" dirty="0" smtClean="0">
                    <a:solidFill>
                      <a:schemeClr val="tx1"/>
                    </a:solidFill>
                    <a:effectLst/>
                    <a:latin typeface="+mn-lt"/>
                    <a:ea typeface="+mn-ea"/>
                    <a:cs typeface="+mn-cs"/>
                  </a:rPr>
                  <a:t>波</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對於</a:t>
                </a:r>
                <a:r>
                  <a:rPr lang="zh-TW" altLang="zh-TW" sz="1200" kern="1200" dirty="0">
                    <a:solidFill>
                      <a:schemeClr val="tx1"/>
                    </a:solidFill>
                    <a:effectLst/>
                    <a:latin typeface="+mn-lt"/>
                    <a:ea typeface="+mn-ea"/>
                    <a:cs typeface="+mn-cs"/>
                  </a:rPr>
                  <a:t>量測影像訊號之結果與奇數層數相比較弱</a:t>
                </a:r>
                <a:r>
                  <a:rPr lang="zh-TW" altLang="zh-TW" sz="1200" kern="1200" dirty="0" smtClean="0">
                    <a:solidFill>
                      <a:schemeClr val="tx1"/>
                    </a:solidFill>
                    <a:effectLst/>
                    <a:latin typeface="+mn-lt"/>
                    <a:ea typeface="+mn-ea"/>
                    <a:cs typeface="+mn-cs"/>
                  </a:rPr>
                  <a:t>許多</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因此</a:t>
                </a:r>
                <a:r>
                  <a:rPr lang="zh-TW" altLang="zh-TW" sz="1200" kern="1200" dirty="0">
                    <a:solidFill>
                      <a:schemeClr val="tx1"/>
                    </a:solidFill>
                    <a:effectLst/>
                    <a:latin typeface="+mn-lt"/>
                    <a:ea typeface="+mn-ea"/>
                    <a:cs typeface="+mn-cs"/>
                  </a:rPr>
                  <a:t>我們可以簡單透過多光子影像分析奇數與偶數層數。</a:t>
                </a:r>
                <a:endParaRPr lang="zh-TW" altLang="en-US" dirty="0"/>
              </a:p>
            </p:txBody>
          </p:sp>
        </mc:Fallback>
      </mc:AlternateContent>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20</a:t>
            </a:fld>
            <a:endParaRPr lang="zh-TW" altLang="en-US"/>
          </a:p>
        </p:txBody>
      </p:sp>
    </p:spTree>
    <p:extLst>
      <p:ext uri="{BB962C8B-B14F-4D97-AF65-F5344CB8AC3E}">
        <p14:creationId xmlns:p14="http://schemas.microsoft.com/office/powerpoint/2010/main" val="1725627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接下來我們以實驗室開發的超頻譜技術對層數進行分析</a:t>
                </a:r>
              </a:p>
              <a:p>
                <a:r>
                  <a:rPr lang="en-US" altLang="zh-TW" sz="1200" kern="1200" dirty="0" smtClean="0">
                    <a:solidFill>
                      <a:schemeClr val="tx1"/>
                    </a:solidFill>
                    <a:effectLst/>
                    <a:latin typeface="+mn-lt"/>
                    <a:ea typeface="+mn-ea"/>
                    <a:cs typeface="+mn-cs"/>
                  </a:rPr>
                  <a:t> </a:t>
                </a:r>
                <a:endParaRPr lang="zh-TW"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我們將</a:t>
                </a:r>
                <a:r>
                  <a:rPr lang="en-US" altLang="zh-TW" sz="1200" kern="1200" dirty="0" smtClean="0">
                    <a:solidFill>
                      <a:schemeClr val="tx1"/>
                    </a:solidFill>
                    <a:effectLst/>
                    <a:latin typeface="+mn-lt"/>
                    <a:ea typeface="+mn-ea"/>
                    <a:cs typeface="+mn-cs"/>
                  </a:rPr>
                  <a:t>24</a:t>
                </a:r>
                <a:r>
                  <a:rPr lang="zh-TW" altLang="zh-TW" sz="1200" kern="1200" dirty="0" smtClean="0">
                    <a:solidFill>
                      <a:schemeClr val="tx1"/>
                    </a:solidFill>
                    <a:effectLst/>
                    <a:latin typeface="+mn-lt"/>
                    <a:ea typeface="+mn-ea"/>
                    <a:cs typeface="+mn-cs"/>
                  </a:rPr>
                  <a:t>色塊的顏色用</a:t>
                </a:r>
                <a:r>
                  <a:rPr lang="en-US" altLang="zh-TW" sz="1200" kern="1200" dirty="0" smtClean="0">
                    <a:solidFill>
                      <a:schemeClr val="tx1"/>
                    </a:solidFill>
                    <a:effectLst/>
                    <a:latin typeface="+mn-lt"/>
                    <a:ea typeface="+mn-ea"/>
                    <a:cs typeface="+mn-cs"/>
                  </a:rPr>
                  <a:t>OM</a:t>
                </a:r>
                <a:r>
                  <a:rPr lang="zh-TW" altLang="zh-TW" sz="1200" kern="1200" dirty="0" smtClean="0">
                    <a:solidFill>
                      <a:schemeClr val="tx1"/>
                    </a:solidFill>
                    <a:effectLst/>
                    <a:latin typeface="+mn-lt"/>
                    <a:ea typeface="+mn-ea"/>
                    <a:cs typeface="+mn-cs"/>
                  </a:rPr>
                  <a:t>拍下來建立頻譜的資料庫，然後再拿相同的</a:t>
                </a:r>
                <a:r>
                  <a:rPr lang="en-US" altLang="zh-TW" sz="1200" kern="1200" dirty="0" smtClean="0">
                    <a:solidFill>
                      <a:schemeClr val="tx1"/>
                    </a:solidFill>
                    <a:effectLst/>
                    <a:latin typeface="+mn-lt"/>
                    <a:ea typeface="+mn-ea"/>
                    <a:cs typeface="+mn-cs"/>
                  </a:rPr>
                  <a:t>CCD</a:t>
                </a:r>
                <a:r>
                  <a:rPr lang="zh-TW" altLang="zh-TW" sz="1200" kern="1200" dirty="0" smtClean="0">
                    <a:solidFill>
                      <a:schemeClr val="tx1"/>
                    </a:solidFill>
                    <a:effectLst/>
                    <a:latin typeface="+mn-lt"/>
                    <a:ea typeface="+mn-ea"/>
                    <a:cs typeface="+mn-cs"/>
                  </a:rPr>
                  <a:t>去拍攝帶測樣品，再透過光譜儀與</a:t>
                </a:r>
                <a:r>
                  <a:rPr lang="en-US" altLang="zh-TW" sz="1200" kern="1200" dirty="0" smtClean="0">
                    <a:solidFill>
                      <a:schemeClr val="tx1"/>
                    </a:solidFill>
                    <a:effectLst/>
                    <a:latin typeface="+mn-lt"/>
                    <a:ea typeface="+mn-ea"/>
                    <a:cs typeface="+mn-cs"/>
                  </a:rPr>
                  <a:t>CCD</a:t>
                </a:r>
                <a:r>
                  <a:rPr lang="zh-TW" altLang="zh-TW" sz="1200" kern="1200" dirty="0" smtClean="0">
                    <a:solidFill>
                      <a:schemeClr val="tx1"/>
                    </a:solidFill>
                    <a:effectLst/>
                    <a:latin typeface="+mn-lt"/>
                    <a:ea typeface="+mn-ea"/>
                    <a:cs typeface="+mn-cs"/>
                  </a:rPr>
                  <a:t>之間的轉換矩陣模擬出影像的頻譜圖</a:t>
                </a:r>
                <a:endParaRPr lang="zh-TW" altLang="zh-TW" sz="1200" kern="1200" dirty="0">
                  <a:solidFill>
                    <a:schemeClr val="tx1"/>
                  </a:solidFill>
                  <a:effectLst/>
                  <a:latin typeface="+mn-lt"/>
                  <a:ea typeface="+mn-ea"/>
                  <a:cs typeface="+mn-cs"/>
                </a:endParaRPr>
              </a:p>
            </p:txBody>
          </p:sp>
        </mc:Choice>
        <mc:Fallback xmlns="">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Bulk 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是由</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原子的兩個六邊形晶格與在</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層之間的</a:t>
                </a:r>
                <a:r>
                  <a:rPr lang="en-US" altLang="zh-TW" sz="1200" kern="1200" dirty="0">
                    <a:solidFill>
                      <a:schemeClr val="tx1"/>
                    </a:solidFill>
                    <a:effectLst/>
                    <a:latin typeface="+mn-lt"/>
                    <a:ea typeface="+mn-ea"/>
                    <a:cs typeface="+mn-cs"/>
                  </a:rPr>
                  <a:t>Mo</a:t>
                </a:r>
                <a:r>
                  <a:rPr lang="zh-TW" altLang="zh-TW" sz="1200" kern="1200" dirty="0">
                    <a:solidFill>
                      <a:schemeClr val="tx1"/>
                    </a:solidFill>
                    <a:effectLst/>
                    <a:latin typeface="+mn-lt"/>
                    <a:ea typeface="+mn-ea"/>
                    <a:cs typeface="+mn-cs"/>
                  </a:rPr>
                  <a:t>原子佔據三角稜柱體所</a:t>
                </a:r>
                <a:r>
                  <a:rPr lang="zh-TW" altLang="zh-TW" sz="1200" kern="1200" dirty="0" smtClean="0">
                    <a:solidFill>
                      <a:schemeClr val="tx1"/>
                    </a:solidFill>
                    <a:effectLst/>
                    <a:latin typeface="+mn-lt"/>
                    <a:ea typeface="+mn-ea"/>
                    <a:cs typeface="+mn-cs"/>
                  </a:rPr>
                  <a:t>構成</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如</a:t>
                </a:r>
                <a:r>
                  <a:rPr lang="zh-TW" altLang="zh-TW" sz="1200" b="1" kern="1200" dirty="0" smtClean="0">
                    <a:solidFill>
                      <a:schemeClr val="tx1"/>
                    </a:solidFill>
                    <a:effectLst/>
                    <a:latin typeface="+mn-lt"/>
                    <a:ea typeface="+mn-ea"/>
                    <a:cs typeface="+mn-cs"/>
                  </a:rPr>
                  <a:t>圖</a:t>
                </a:r>
                <a:r>
                  <a:rPr lang="zh-TW" altLang="zh-TW" sz="1200" kern="1200" dirty="0" smtClean="0">
                    <a:solidFill>
                      <a:schemeClr val="tx1"/>
                    </a:solidFill>
                    <a:effectLst/>
                    <a:latin typeface="+mn-lt"/>
                    <a:ea typeface="+mn-ea"/>
                    <a:cs typeface="+mn-cs"/>
                  </a:rPr>
                  <a:t>所示</a:t>
                </a:r>
                <a:r>
                  <a:rPr lang="zh-TW" altLang="zh-TW" sz="1200" kern="1200" dirty="0">
                    <a:solidFill>
                      <a:schemeClr val="tx1"/>
                    </a:solidFill>
                    <a:effectLst/>
                    <a:latin typeface="+mn-lt"/>
                    <a:ea typeface="+mn-ea"/>
                    <a:cs typeface="+mn-cs"/>
                  </a:rPr>
                  <a:t>，晶體之層數表現出不同的對稱</a:t>
                </a:r>
                <a:r>
                  <a:rPr lang="zh-TW" altLang="zh-TW" sz="1200" kern="1200" dirty="0" smtClean="0">
                    <a:solidFill>
                      <a:schemeClr val="tx1"/>
                    </a:solidFill>
                    <a:effectLst/>
                    <a:latin typeface="+mn-lt"/>
                    <a:ea typeface="+mn-ea"/>
                    <a:cs typeface="+mn-cs"/>
                  </a:rPr>
                  <a:t>性質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綜合</a:t>
                </a:r>
                <a:r>
                  <a:rPr lang="zh-TW" altLang="zh-TW" sz="1200" kern="1200" dirty="0">
                    <a:solidFill>
                      <a:schemeClr val="tx1"/>
                    </a:solidFill>
                    <a:effectLst/>
                    <a:latin typeface="+mn-lt"/>
                    <a:ea typeface="+mn-ea"/>
                    <a:cs typeface="+mn-cs"/>
                  </a:rPr>
                  <a:t>以上所述，雙數層數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中的二次諧波所產生之</a:t>
                </a:r>
                <a:r>
                  <a:rPr lang="zh-TW" altLang="zh-TW" sz="1200" kern="1200" dirty="0" smtClean="0">
                    <a:solidFill>
                      <a:schemeClr val="tx1"/>
                    </a:solidFill>
                    <a:effectLst/>
                    <a:latin typeface="+mn-lt"/>
                    <a:ea typeface="+mn-ea"/>
                    <a:cs typeface="+mn-cs"/>
                  </a:rPr>
                  <a:t>缺陷</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導致</a:t>
                </a:r>
                <a:r>
                  <a:rPr lang="en-US" altLang="zh-TW" sz="1200" i="0" kern="1200">
                    <a:solidFill>
                      <a:schemeClr val="tx1"/>
                    </a:solidFill>
                    <a:effectLst/>
                    <a:latin typeface="+mn-lt"/>
                    <a:ea typeface="+mn-ea"/>
                    <a:cs typeface="+mn-cs"/>
                  </a:rPr>
                  <a:t>𝒳</a:t>
                </a:r>
                <a:r>
                  <a:rPr lang="zh-TW" altLang="zh-TW" sz="1200" i="0" kern="1200">
                    <a:solidFill>
                      <a:schemeClr val="tx1"/>
                    </a:solidFill>
                    <a:effectLst/>
                    <a:latin typeface="+mn-lt"/>
                    <a:ea typeface="+mn-ea"/>
                    <a:cs typeface="+mn-cs"/>
                  </a:rPr>
                  <a:t>^(</a:t>
                </a:r>
                <a:r>
                  <a:rPr lang="en-US" altLang="zh-TW" sz="1200" i="0" kern="1200">
                    <a:solidFill>
                      <a:schemeClr val="tx1"/>
                    </a:solidFill>
                    <a:effectLst/>
                    <a:latin typeface="+mn-lt"/>
                    <a:ea typeface="+mn-ea"/>
                    <a:cs typeface="+mn-cs"/>
                  </a:rPr>
                  <a:t>(2)</a:t>
                </a:r>
                <a:r>
                  <a:rPr lang="zh-TW" altLang="zh-TW" sz="1200" i="0" kern="1200">
                    <a:solidFill>
                      <a:schemeClr val="tx1"/>
                    </a:solidFill>
                    <a:effectLst/>
                    <a:latin typeface="+mn-lt"/>
                    <a:ea typeface="+mn-ea"/>
                    <a:cs typeface="+mn-cs"/>
                  </a:rPr>
                  <a:t>)</a:t>
                </a:r>
                <a:r>
                  <a:rPr lang="en-US" altLang="zh-TW" sz="1200" kern="1200" dirty="0">
                    <a:solidFill>
                      <a:schemeClr val="tx1"/>
                    </a:solidFill>
                    <a:effectLst/>
                    <a:latin typeface="+mn-lt"/>
                    <a:ea typeface="+mn-ea"/>
                    <a:cs typeface="+mn-cs"/>
                  </a:rPr>
                  <a:t>tensor</a:t>
                </a:r>
                <a:r>
                  <a:rPr lang="zh-TW" altLang="zh-TW" sz="1200" kern="1200" dirty="0">
                    <a:solidFill>
                      <a:schemeClr val="tx1"/>
                    </a:solidFill>
                    <a:effectLst/>
                    <a:latin typeface="+mn-lt"/>
                    <a:ea typeface="+mn-ea"/>
                    <a:cs typeface="+mn-cs"/>
                  </a:rPr>
                  <a:t>等於零，這使得雙數層數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在偶極近似中不會產生二次諧</a:t>
                </a:r>
                <a:r>
                  <a:rPr lang="zh-TW" altLang="zh-TW" sz="1200" kern="1200" dirty="0" smtClean="0">
                    <a:solidFill>
                      <a:schemeClr val="tx1"/>
                    </a:solidFill>
                    <a:effectLst/>
                    <a:latin typeface="+mn-lt"/>
                    <a:ea typeface="+mn-ea"/>
                    <a:cs typeface="+mn-cs"/>
                  </a:rPr>
                  <a:t>波</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對於</a:t>
                </a:r>
                <a:r>
                  <a:rPr lang="zh-TW" altLang="zh-TW" sz="1200" kern="1200" dirty="0">
                    <a:solidFill>
                      <a:schemeClr val="tx1"/>
                    </a:solidFill>
                    <a:effectLst/>
                    <a:latin typeface="+mn-lt"/>
                    <a:ea typeface="+mn-ea"/>
                    <a:cs typeface="+mn-cs"/>
                  </a:rPr>
                  <a:t>量測影像訊號之結果與奇數層數相比較弱</a:t>
                </a:r>
                <a:r>
                  <a:rPr lang="zh-TW" altLang="zh-TW" sz="1200" kern="1200" dirty="0" smtClean="0">
                    <a:solidFill>
                      <a:schemeClr val="tx1"/>
                    </a:solidFill>
                    <a:effectLst/>
                    <a:latin typeface="+mn-lt"/>
                    <a:ea typeface="+mn-ea"/>
                    <a:cs typeface="+mn-cs"/>
                  </a:rPr>
                  <a:t>許多</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因此</a:t>
                </a:r>
                <a:r>
                  <a:rPr lang="zh-TW" altLang="zh-TW" sz="1200" kern="1200" dirty="0">
                    <a:solidFill>
                      <a:schemeClr val="tx1"/>
                    </a:solidFill>
                    <a:effectLst/>
                    <a:latin typeface="+mn-lt"/>
                    <a:ea typeface="+mn-ea"/>
                    <a:cs typeface="+mn-cs"/>
                  </a:rPr>
                  <a:t>我們可以簡單透過多光子影像分析奇數與偶數層數。</a:t>
                </a:r>
                <a:endParaRPr lang="zh-TW" altLang="en-US" dirty="0"/>
              </a:p>
            </p:txBody>
          </p:sp>
        </mc:Fallback>
      </mc:AlternateContent>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21</a:t>
            </a:fld>
            <a:endParaRPr lang="zh-TW" altLang="en-US"/>
          </a:p>
        </p:txBody>
      </p:sp>
    </p:spTree>
    <p:extLst>
      <p:ext uri="{BB962C8B-B14F-4D97-AF65-F5344CB8AC3E}">
        <p14:creationId xmlns:p14="http://schemas.microsoft.com/office/powerpoint/2010/main" val="2278294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zh-TW" altLang="zh-TW" sz="1200" b="1" kern="1200" dirty="0" smtClean="0">
                    <a:solidFill>
                      <a:schemeClr val="tx1"/>
                    </a:solidFill>
                    <a:effectLst/>
                    <a:latin typeface="+mn-lt"/>
                    <a:ea typeface="+mn-ea"/>
                    <a:cs typeface="+mn-cs"/>
                  </a:rPr>
                  <a:t>圖</a:t>
                </a:r>
                <a:r>
                  <a:rPr lang="en-US" altLang="zh-TW" sz="1200" b="1" kern="1200" dirty="0" smtClean="0">
                    <a:solidFill>
                      <a:schemeClr val="tx1"/>
                    </a:solidFill>
                    <a:effectLst/>
                    <a:latin typeface="+mn-lt"/>
                    <a:ea typeface="+mn-ea"/>
                    <a:cs typeface="+mn-cs"/>
                  </a:rPr>
                  <a:t>A</a:t>
                </a:r>
                <a:r>
                  <a:rPr lang="zh-TW" altLang="zh-TW" sz="1200" b="1" kern="1200" dirty="0" smtClean="0">
                    <a:solidFill>
                      <a:schemeClr val="tx1"/>
                    </a:solidFill>
                    <a:effectLst/>
                    <a:latin typeface="+mn-lt"/>
                    <a:ea typeface="+mn-ea"/>
                    <a:cs typeface="+mn-cs"/>
                  </a:rPr>
                  <a:t>是再說 不同層數的</a:t>
                </a:r>
                <a:r>
                  <a:rPr lang="en-US" altLang="zh-TW" sz="1200" b="1" kern="1200" dirty="0" smtClean="0">
                    <a:solidFill>
                      <a:schemeClr val="tx1"/>
                    </a:solidFill>
                    <a:effectLst/>
                    <a:latin typeface="+mn-lt"/>
                    <a:ea typeface="+mn-ea"/>
                    <a:cs typeface="+mn-cs"/>
                  </a:rPr>
                  <a:t>MOS2</a:t>
                </a:r>
                <a:r>
                  <a:rPr lang="zh-TW" altLang="zh-TW" sz="1200" b="1" kern="1200" dirty="0" smtClean="0">
                    <a:solidFill>
                      <a:schemeClr val="tx1"/>
                    </a:solidFill>
                    <a:effectLst/>
                    <a:latin typeface="+mn-lt"/>
                    <a:ea typeface="+mn-ea"/>
                    <a:cs typeface="+mn-cs"/>
                  </a:rPr>
                  <a:t>在不同波長下的反射率，以及孔洞、基板的反射率 </a:t>
                </a:r>
                <a:r>
                  <a:rPr lang="en-US" altLang="zh-TW" sz="1200" kern="1200" dirty="0" smtClean="0">
                    <a:solidFill>
                      <a:schemeClr val="tx1"/>
                    </a:solidFill>
                    <a:effectLst/>
                    <a:latin typeface="+mn-lt"/>
                    <a:ea typeface="+mn-ea"/>
                    <a:cs typeface="+mn-cs"/>
                  </a:rPr>
                  <a:t>  </a:t>
                </a:r>
                <a:r>
                  <a:rPr lang="zh-TW" altLang="zh-TW" sz="1200" kern="1200" dirty="0" smtClean="0">
                    <a:solidFill>
                      <a:schemeClr val="tx1"/>
                    </a:solidFill>
                    <a:effectLst/>
                    <a:latin typeface="+mn-lt"/>
                    <a:ea typeface="+mn-ea"/>
                    <a:cs typeface="+mn-cs"/>
                  </a:rPr>
                  <a:t>然後圖</a:t>
                </a:r>
                <a:r>
                  <a:rPr lang="en-US" altLang="zh-TW" sz="1200" kern="1200" dirty="0" smtClean="0">
                    <a:solidFill>
                      <a:schemeClr val="tx1"/>
                    </a:solidFill>
                    <a:effectLst/>
                    <a:latin typeface="+mn-lt"/>
                    <a:ea typeface="+mn-ea"/>
                    <a:cs typeface="+mn-cs"/>
                  </a:rPr>
                  <a:t>C</a:t>
                </a:r>
                <a:r>
                  <a:rPr lang="zh-TW" altLang="zh-TW" sz="1200" kern="1200" dirty="0" smtClean="0">
                    <a:solidFill>
                      <a:schemeClr val="tx1"/>
                    </a:solidFill>
                    <a:effectLst/>
                    <a:latin typeface="+mn-lt"/>
                    <a:ea typeface="+mn-ea"/>
                    <a:cs typeface="+mn-cs"/>
                  </a:rPr>
                  <a:t>的部分黑色的地方代表基板紅色代表單層 綠色代表雙層 藍色代表塊狀，我們可以清楚的辨識，越往孔洞中心的地方層數越大</a:t>
                </a:r>
              </a:p>
              <a:p>
                <a:r>
                  <a:rPr lang="zh-TW" altLang="zh-TW" sz="1200" kern="1200" dirty="0" smtClean="0">
                    <a:solidFill>
                      <a:schemeClr val="tx1"/>
                    </a:solidFill>
                    <a:effectLst/>
                    <a:latin typeface="+mn-lt"/>
                    <a:ea typeface="+mn-ea"/>
                    <a:cs typeface="+mn-cs"/>
                  </a:rPr>
                  <a:t>這邊我們使用實驗室的超頻譜技術對圖</a:t>
                </a:r>
                <a:r>
                  <a:rPr lang="en-US" altLang="zh-TW" sz="1200" kern="1200" dirty="0" smtClean="0">
                    <a:solidFill>
                      <a:schemeClr val="tx1"/>
                    </a:solidFill>
                    <a:effectLst/>
                    <a:latin typeface="+mn-lt"/>
                    <a:ea typeface="+mn-ea"/>
                    <a:cs typeface="+mn-cs"/>
                  </a:rPr>
                  <a:t>(b)</a:t>
                </a:r>
                <a:r>
                  <a:rPr lang="zh-TW" altLang="zh-TW" sz="1200" kern="1200" dirty="0" smtClean="0">
                    <a:solidFill>
                      <a:schemeClr val="tx1"/>
                    </a:solidFill>
                    <a:effectLst/>
                    <a:latin typeface="+mn-lt"/>
                    <a:ea typeface="+mn-ea"/>
                    <a:cs typeface="+mn-cs"/>
                  </a:rPr>
                  <a:t>的</a:t>
                </a:r>
                <a:r>
                  <a:rPr lang="en-US" altLang="zh-TW" sz="1200" kern="1200" dirty="0" smtClean="0">
                    <a:solidFill>
                      <a:schemeClr val="tx1"/>
                    </a:solidFill>
                    <a:effectLst/>
                    <a:latin typeface="+mn-lt"/>
                    <a:ea typeface="+mn-ea"/>
                    <a:cs typeface="+mn-cs"/>
                  </a:rPr>
                  <a:t>OM</a:t>
                </a:r>
                <a:r>
                  <a:rPr lang="zh-TW" altLang="zh-TW" sz="1200" kern="1200" dirty="0" smtClean="0">
                    <a:solidFill>
                      <a:schemeClr val="tx1"/>
                    </a:solidFill>
                    <a:effectLst/>
                    <a:latin typeface="+mn-lt"/>
                    <a:ea typeface="+mn-ea"/>
                    <a:cs typeface="+mn-cs"/>
                  </a:rPr>
                  <a:t>圖進行層數辨別，我們可以看到在越往孔洞方向靠的地方層數越高，而越遠離孔洞的地方越趨近於單層結構</a:t>
                </a:r>
                <a:endParaRPr lang="zh-TW" altLang="en-US" dirty="0"/>
              </a:p>
            </p:txBody>
          </p:sp>
        </mc:Choice>
        <mc:Fallback xmlns="">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Bulk 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是由</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原子的兩個六邊形晶格與在</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層之間的</a:t>
                </a:r>
                <a:r>
                  <a:rPr lang="en-US" altLang="zh-TW" sz="1200" kern="1200" dirty="0">
                    <a:solidFill>
                      <a:schemeClr val="tx1"/>
                    </a:solidFill>
                    <a:effectLst/>
                    <a:latin typeface="+mn-lt"/>
                    <a:ea typeface="+mn-ea"/>
                    <a:cs typeface="+mn-cs"/>
                  </a:rPr>
                  <a:t>Mo</a:t>
                </a:r>
                <a:r>
                  <a:rPr lang="zh-TW" altLang="zh-TW" sz="1200" kern="1200" dirty="0">
                    <a:solidFill>
                      <a:schemeClr val="tx1"/>
                    </a:solidFill>
                    <a:effectLst/>
                    <a:latin typeface="+mn-lt"/>
                    <a:ea typeface="+mn-ea"/>
                    <a:cs typeface="+mn-cs"/>
                  </a:rPr>
                  <a:t>原子佔據三角稜柱體所</a:t>
                </a:r>
                <a:r>
                  <a:rPr lang="zh-TW" altLang="zh-TW" sz="1200" kern="1200" dirty="0" smtClean="0">
                    <a:solidFill>
                      <a:schemeClr val="tx1"/>
                    </a:solidFill>
                    <a:effectLst/>
                    <a:latin typeface="+mn-lt"/>
                    <a:ea typeface="+mn-ea"/>
                    <a:cs typeface="+mn-cs"/>
                  </a:rPr>
                  <a:t>構成</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如</a:t>
                </a:r>
                <a:r>
                  <a:rPr lang="zh-TW" altLang="zh-TW" sz="1200" b="1" kern="1200" dirty="0" smtClean="0">
                    <a:solidFill>
                      <a:schemeClr val="tx1"/>
                    </a:solidFill>
                    <a:effectLst/>
                    <a:latin typeface="+mn-lt"/>
                    <a:ea typeface="+mn-ea"/>
                    <a:cs typeface="+mn-cs"/>
                  </a:rPr>
                  <a:t>圖</a:t>
                </a:r>
                <a:r>
                  <a:rPr lang="zh-TW" altLang="zh-TW" sz="1200" kern="1200" dirty="0" smtClean="0">
                    <a:solidFill>
                      <a:schemeClr val="tx1"/>
                    </a:solidFill>
                    <a:effectLst/>
                    <a:latin typeface="+mn-lt"/>
                    <a:ea typeface="+mn-ea"/>
                    <a:cs typeface="+mn-cs"/>
                  </a:rPr>
                  <a:t>所示</a:t>
                </a:r>
                <a:r>
                  <a:rPr lang="zh-TW" altLang="zh-TW" sz="1200" kern="1200" dirty="0">
                    <a:solidFill>
                      <a:schemeClr val="tx1"/>
                    </a:solidFill>
                    <a:effectLst/>
                    <a:latin typeface="+mn-lt"/>
                    <a:ea typeface="+mn-ea"/>
                    <a:cs typeface="+mn-cs"/>
                  </a:rPr>
                  <a:t>，晶體之層數表現出不同的對稱</a:t>
                </a:r>
                <a:r>
                  <a:rPr lang="zh-TW" altLang="zh-TW" sz="1200" kern="1200" dirty="0" smtClean="0">
                    <a:solidFill>
                      <a:schemeClr val="tx1"/>
                    </a:solidFill>
                    <a:effectLst/>
                    <a:latin typeface="+mn-lt"/>
                    <a:ea typeface="+mn-ea"/>
                    <a:cs typeface="+mn-cs"/>
                  </a:rPr>
                  <a:t>性質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綜合</a:t>
                </a:r>
                <a:r>
                  <a:rPr lang="zh-TW" altLang="zh-TW" sz="1200" kern="1200" dirty="0">
                    <a:solidFill>
                      <a:schemeClr val="tx1"/>
                    </a:solidFill>
                    <a:effectLst/>
                    <a:latin typeface="+mn-lt"/>
                    <a:ea typeface="+mn-ea"/>
                    <a:cs typeface="+mn-cs"/>
                  </a:rPr>
                  <a:t>以上所述，雙數層數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中的二次諧波所產生之</a:t>
                </a:r>
                <a:r>
                  <a:rPr lang="zh-TW" altLang="zh-TW" sz="1200" kern="1200" dirty="0" smtClean="0">
                    <a:solidFill>
                      <a:schemeClr val="tx1"/>
                    </a:solidFill>
                    <a:effectLst/>
                    <a:latin typeface="+mn-lt"/>
                    <a:ea typeface="+mn-ea"/>
                    <a:cs typeface="+mn-cs"/>
                  </a:rPr>
                  <a:t>缺陷</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導致</a:t>
                </a:r>
                <a:r>
                  <a:rPr lang="en-US" altLang="zh-TW" sz="1200" i="0" kern="1200">
                    <a:solidFill>
                      <a:schemeClr val="tx1"/>
                    </a:solidFill>
                    <a:effectLst/>
                    <a:latin typeface="+mn-lt"/>
                    <a:ea typeface="+mn-ea"/>
                    <a:cs typeface="+mn-cs"/>
                  </a:rPr>
                  <a:t>𝒳</a:t>
                </a:r>
                <a:r>
                  <a:rPr lang="zh-TW" altLang="zh-TW" sz="1200" i="0" kern="1200">
                    <a:solidFill>
                      <a:schemeClr val="tx1"/>
                    </a:solidFill>
                    <a:effectLst/>
                    <a:latin typeface="+mn-lt"/>
                    <a:ea typeface="+mn-ea"/>
                    <a:cs typeface="+mn-cs"/>
                  </a:rPr>
                  <a:t>^(</a:t>
                </a:r>
                <a:r>
                  <a:rPr lang="en-US" altLang="zh-TW" sz="1200" i="0" kern="1200">
                    <a:solidFill>
                      <a:schemeClr val="tx1"/>
                    </a:solidFill>
                    <a:effectLst/>
                    <a:latin typeface="+mn-lt"/>
                    <a:ea typeface="+mn-ea"/>
                    <a:cs typeface="+mn-cs"/>
                  </a:rPr>
                  <a:t>(2)</a:t>
                </a:r>
                <a:r>
                  <a:rPr lang="zh-TW" altLang="zh-TW" sz="1200" i="0" kern="1200">
                    <a:solidFill>
                      <a:schemeClr val="tx1"/>
                    </a:solidFill>
                    <a:effectLst/>
                    <a:latin typeface="+mn-lt"/>
                    <a:ea typeface="+mn-ea"/>
                    <a:cs typeface="+mn-cs"/>
                  </a:rPr>
                  <a:t>)</a:t>
                </a:r>
                <a:r>
                  <a:rPr lang="en-US" altLang="zh-TW" sz="1200" kern="1200" dirty="0">
                    <a:solidFill>
                      <a:schemeClr val="tx1"/>
                    </a:solidFill>
                    <a:effectLst/>
                    <a:latin typeface="+mn-lt"/>
                    <a:ea typeface="+mn-ea"/>
                    <a:cs typeface="+mn-cs"/>
                  </a:rPr>
                  <a:t>tensor</a:t>
                </a:r>
                <a:r>
                  <a:rPr lang="zh-TW" altLang="zh-TW" sz="1200" kern="1200" dirty="0">
                    <a:solidFill>
                      <a:schemeClr val="tx1"/>
                    </a:solidFill>
                    <a:effectLst/>
                    <a:latin typeface="+mn-lt"/>
                    <a:ea typeface="+mn-ea"/>
                    <a:cs typeface="+mn-cs"/>
                  </a:rPr>
                  <a:t>等於零，這使得雙數層數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在偶極近似中不會產生二次諧</a:t>
                </a:r>
                <a:r>
                  <a:rPr lang="zh-TW" altLang="zh-TW" sz="1200" kern="1200" dirty="0" smtClean="0">
                    <a:solidFill>
                      <a:schemeClr val="tx1"/>
                    </a:solidFill>
                    <a:effectLst/>
                    <a:latin typeface="+mn-lt"/>
                    <a:ea typeface="+mn-ea"/>
                    <a:cs typeface="+mn-cs"/>
                  </a:rPr>
                  <a:t>波</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對於</a:t>
                </a:r>
                <a:r>
                  <a:rPr lang="zh-TW" altLang="zh-TW" sz="1200" kern="1200" dirty="0">
                    <a:solidFill>
                      <a:schemeClr val="tx1"/>
                    </a:solidFill>
                    <a:effectLst/>
                    <a:latin typeface="+mn-lt"/>
                    <a:ea typeface="+mn-ea"/>
                    <a:cs typeface="+mn-cs"/>
                  </a:rPr>
                  <a:t>量測影像訊號之結果與奇數層數相比較弱</a:t>
                </a:r>
                <a:r>
                  <a:rPr lang="zh-TW" altLang="zh-TW" sz="1200" kern="1200" dirty="0" smtClean="0">
                    <a:solidFill>
                      <a:schemeClr val="tx1"/>
                    </a:solidFill>
                    <a:effectLst/>
                    <a:latin typeface="+mn-lt"/>
                    <a:ea typeface="+mn-ea"/>
                    <a:cs typeface="+mn-cs"/>
                  </a:rPr>
                  <a:t>許多</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因此</a:t>
                </a:r>
                <a:r>
                  <a:rPr lang="zh-TW" altLang="zh-TW" sz="1200" kern="1200" dirty="0">
                    <a:solidFill>
                      <a:schemeClr val="tx1"/>
                    </a:solidFill>
                    <a:effectLst/>
                    <a:latin typeface="+mn-lt"/>
                    <a:ea typeface="+mn-ea"/>
                    <a:cs typeface="+mn-cs"/>
                  </a:rPr>
                  <a:t>我們可以簡單透過多光子影像分析奇數與偶數層數。</a:t>
                </a:r>
                <a:endParaRPr lang="zh-TW" altLang="en-US" dirty="0"/>
              </a:p>
            </p:txBody>
          </p:sp>
        </mc:Fallback>
      </mc:AlternateContent>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22</a:t>
            </a:fld>
            <a:endParaRPr lang="zh-TW" altLang="en-US"/>
          </a:p>
        </p:txBody>
      </p:sp>
    </p:spTree>
    <p:extLst>
      <p:ext uri="{BB962C8B-B14F-4D97-AF65-F5344CB8AC3E}">
        <p14:creationId xmlns:p14="http://schemas.microsoft.com/office/powerpoint/2010/main" val="1655458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備忘稿版面配置區 2"/>
              <p:cNvSpPr>
                <a:spLocks noGrp="1"/>
              </p:cNvSpPr>
              <p:nvPr>
                <p:ph type="body" idx="1"/>
              </p:nvPr>
            </p:nvSpPr>
            <p:spPr/>
            <p:txBody>
              <a:bodyPr/>
              <a:lstStyle/>
              <a:p>
                <a:r>
                  <a:rPr lang="zh-TW" altLang="zh-TW" sz="1200" b="1" kern="1200" dirty="0" smtClean="0">
                    <a:solidFill>
                      <a:schemeClr val="tx1"/>
                    </a:solidFill>
                    <a:effectLst/>
                    <a:latin typeface="+mn-lt"/>
                    <a:ea typeface="+mn-ea"/>
                    <a:cs typeface="+mn-cs"/>
                  </a:rPr>
                  <a:t>圖</a:t>
                </a:r>
                <a:r>
                  <a:rPr lang="en-US" altLang="zh-TW" sz="1200" b="1" kern="1200" dirty="0" smtClean="0">
                    <a:solidFill>
                      <a:schemeClr val="tx1"/>
                    </a:solidFill>
                    <a:effectLst/>
                    <a:latin typeface="+mn-lt"/>
                    <a:ea typeface="+mn-ea"/>
                    <a:cs typeface="+mn-cs"/>
                  </a:rPr>
                  <a:t>A</a:t>
                </a:r>
                <a:r>
                  <a:rPr lang="zh-TW" altLang="zh-TW" sz="1200" b="1" kern="1200" dirty="0" smtClean="0">
                    <a:solidFill>
                      <a:schemeClr val="tx1"/>
                    </a:solidFill>
                    <a:effectLst/>
                    <a:latin typeface="+mn-lt"/>
                    <a:ea typeface="+mn-ea"/>
                    <a:cs typeface="+mn-cs"/>
                  </a:rPr>
                  <a:t>是再說 不同層數的</a:t>
                </a:r>
                <a:r>
                  <a:rPr lang="en-US" altLang="zh-TW" sz="1200" b="1" kern="1200" dirty="0" smtClean="0">
                    <a:solidFill>
                      <a:schemeClr val="tx1"/>
                    </a:solidFill>
                    <a:effectLst/>
                    <a:latin typeface="+mn-lt"/>
                    <a:ea typeface="+mn-ea"/>
                    <a:cs typeface="+mn-cs"/>
                  </a:rPr>
                  <a:t>MOS2</a:t>
                </a:r>
                <a:r>
                  <a:rPr lang="zh-TW" altLang="zh-TW" sz="1200" b="1" kern="1200" dirty="0" smtClean="0">
                    <a:solidFill>
                      <a:schemeClr val="tx1"/>
                    </a:solidFill>
                    <a:effectLst/>
                    <a:latin typeface="+mn-lt"/>
                    <a:ea typeface="+mn-ea"/>
                    <a:cs typeface="+mn-cs"/>
                  </a:rPr>
                  <a:t>在不同波長下的反射率，以及孔洞、基板的反射率 </a:t>
                </a:r>
                <a:r>
                  <a:rPr lang="en-US" altLang="zh-TW" sz="1200" kern="1200" dirty="0" smtClean="0">
                    <a:solidFill>
                      <a:schemeClr val="tx1"/>
                    </a:solidFill>
                    <a:effectLst/>
                    <a:latin typeface="+mn-lt"/>
                    <a:ea typeface="+mn-ea"/>
                    <a:cs typeface="+mn-cs"/>
                  </a:rPr>
                  <a:t>  </a:t>
                </a:r>
                <a:r>
                  <a:rPr lang="zh-TW" altLang="zh-TW" sz="1200" kern="1200" dirty="0" smtClean="0">
                    <a:solidFill>
                      <a:schemeClr val="tx1"/>
                    </a:solidFill>
                    <a:effectLst/>
                    <a:latin typeface="+mn-lt"/>
                    <a:ea typeface="+mn-ea"/>
                    <a:cs typeface="+mn-cs"/>
                  </a:rPr>
                  <a:t>然後圖</a:t>
                </a:r>
                <a:r>
                  <a:rPr lang="en-US" altLang="zh-TW" sz="1200" kern="1200" dirty="0" smtClean="0">
                    <a:solidFill>
                      <a:schemeClr val="tx1"/>
                    </a:solidFill>
                    <a:effectLst/>
                    <a:latin typeface="+mn-lt"/>
                    <a:ea typeface="+mn-ea"/>
                    <a:cs typeface="+mn-cs"/>
                  </a:rPr>
                  <a:t>C</a:t>
                </a:r>
                <a:r>
                  <a:rPr lang="zh-TW" altLang="zh-TW" sz="1200" kern="1200" dirty="0" smtClean="0">
                    <a:solidFill>
                      <a:schemeClr val="tx1"/>
                    </a:solidFill>
                    <a:effectLst/>
                    <a:latin typeface="+mn-lt"/>
                    <a:ea typeface="+mn-ea"/>
                    <a:cs typeface="+mn-cs"/>
                  </a:rPr>
                  <a:t>的部分黑色的地方代表基板紅色代表單層 綠色代表雙層 藍色代表塊狀，我們可以清楚的辨識，越往孔洞中心的地方層數越大</a:t>
                </a:r>
              </a:p>
              <a:p>
                <a:r>
                  <a:rPr lang="zh-TW" altLang="zh-TW" sz="1200" kern="1200" dirty="0" smtClean="0">
                    <a:solidFill>
                      <a:schemeClr val="tx1"/>
                    </a:solidFill>
                    <a:effectLst/>
                    <a:latin typeface="+mn-lt"/>
                    <a:ea typeface="+mn-ea"/>
                    <a:cs typeface="+mn-cs"/>
                  </a:rPr>
                  <a:t>這邊我們使用實驗室的超頻譜技術對圖</a:t>
                </a:r>
                <a:r>
                  <a:rPr lang="en-US" altLang="zh-TW" sz="1200" kern="1200" dirty="0" smtClean="0">
                    <a:solidFill>
                      <a:schemeClr val="tx1"/>
                    </a:solidFill>
                    <a:effectLst/>
                    <a:latin typeface="+mn-lt"/>
                    <a:ea typeface="+mn-ea"/>
                    <a:cs typeface="+mn-cs"/>
                  </a:rPr>
                  <a:t>(b)</a:t>
                </a:r>
                <a:r>
                  <a:rPr lang="zh-TW" altLang="zh-TW" sz="1200" kern="1200" dirty="0" smtClean="0">
                    <a:solidFill>
                      <a:schemeClr val="tx1"/>
                    </a:solidFill>
                    <a:effectLst/>
                    <a:latin typeface="+mn-lt"/>
                    <a:ea typeface="+mn-ea"/>
                    <a:cs typeface="+mn-cs"/>
                  </a:rPr>
                  <a:t>的</a:t>
                </a:r>
                <a:r>
                  <a:rPr lang="en-US" altLang="zh-TW" sz="1200" kern="1200" dirty="0" smtClean="0">
                    <a:solidFill>
                      <a:schemeClr val="tx1"/>
                    </a:solidFill>
                    <a:effectLst/>
                    <a:latin typeface="+mn-lt"/>
                    <a:ea typeface="+mn-ea"/>
                    <a:cs typeface="+mn-cs"/>
                  </a:rPr>
                  <a:t>OM</a:t>
                </a:r>
                <a:r>
                  <a:rPr lang="zh-TW" altLang="zh-TW" sz="1200" kern="1200" dirty="0" smtClean="0">
                    <a:solidFill>
                      <a:schemeClr val="tx1"/>
                    </a:solidFill>
                    <a:effectLst/>
                    <a:latin typeface="+mn-lt"/>
                    <a:ea typeface="+mn-ea"/>
                    <a:cs typeface="+mn-cs"/>
                  </a:rPr>
                  <a:t>圖進行層數辨別，我們可以看到在越往孔洞方向靠的地方層數越高，而越遠離孔洞的地方越趨近於單層結構</a:t>
                </a:r>
                <a:endParaRPr lang="zh-TW" altLang="en-US" dirty="0"/>
              </a:p>
            </p:txBody>
          </p:sp>
        </mc:Choice>
        <mc:Fallback xmlns="">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Bulk 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是由</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原子的兩個六邊形晶格與在</a:t>
                </a:r>
                <a:r>
                  <a:rPr lang="en-US" altLang="zh-TW" sz="1200" kern="1200" dirty="0">
                    <a:solidFill>
                      <a:schemeClr val="tx1"/>
                    </a:solidFill>
                    <a:effectLst/>
                    <a:latin typeface="+mn-lt"/>
                    <a:ea typeface="+mn-ea"/>
                    <a:cs typeface="+mn-cs"/>
                  </a:rPr>
                  <a:t>S</a:t>
                </a:r>
                <a:r>
                  <a:rPr lang="zh-TW" altLang="zh-TW" sz="1200" kern="1200" dirty="0">
                    <a:solidFill>
                      <a:schemeClr val="tx1"/>
                    </a:solidFill>
                    <a:effectLst/>
                    <a:latin typeface="+mn-lt"/>
                    <a:ea typeface="+mn-ea"/>
                    <a:cs typeface="+mn-cs"/>
                  </a:rPr>
                  <a:t>層之間的</a:t>
                </a:r>
                <a:r>
                  <a:rPr lang="en-US" altLang="zh-TW" sz="1200" kern="1200" dirty="0">
                    <a:solidFill>
                      <a:schemeClr val="tx1"/>
                    </a:solidFill>
                    <a:effectLst/>
                    <a:latin typeface="+mn-lt"/>
                    <a:ea typeface="+mn-ea"/>
                    <a:cs typeface="+mn-cs"/>
                  </a:rPr>
                  <a:t>Mo</a:t>
                </a:r>
                <a:r>
                  <a:rPr lang="zh-TW" altLang="zh-TW" sz="1200" kern="1200" dirty="0">
                    <a:solidFill>
                      <a:schemeClr val="tx1"/>
                    </a:solidFill>
                    <a:effectLst/>
                    <a:latin typeface="+mn-lt"/>
                    <a:ea typeface="+mn-ea"/>
                    <a:cs typeface="+mn-cs"/>
                  </a:rPr>
                  <a:t>原子佔據三角稜柱體所</a:t>
                </a:r>
                <a:r>
                  <a:rPr lang="zh-TW" altLang="zh-TW" sz="1200" kern="1200" dirty="0" smtClean="0">
                    <a:solidFill>
                      <a:schemeClr val="tx1"/>
                    </a:solidFill>
                    <a:effectLst/>
                    <a:latin typeface="+mn-lt"/>
                    <a:ea typeface="+mn-ea"/>
                    <a:cs typeface="+mn-cs"/>
                  </a:rPr>
                  <a:t>構成</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如</a:t>
                </a:r>
                <a:r>
                  <a:rPr lang="zh-TW" altLang="zh-TW" sz="1200" b="1" kern="1200" dirty="0" smtClean="0">
                    <a:solidFill>
                      <a:schemeClr val="tx1"/>
                    </a:solidFill>
                    <a:effectLst/>
                    <a:latin typeface="+mn-lt"/>
                    <a:ea typeface="+mn-ea"/>
                    <a:cs typeface="+mn-cs"/>
                  </a:rPr>
                  <a:t>圖</a:t>
                </a:r>
                <a:r>
                  <a:rPr lang="zh-TW" altLang="zh-TW" sz="1200" kern="1200" dirty="0" smtClean="0">
                    <a:solidFill>
                      <a:schemeClr val="tx1"/>
                    </a:solidFill>
                    <a:effectLst/>
                    <a:latin typeface="+mn-lt"/>
                    <a:ea typeface="+mn-ea"/>
                    <a:cs typeface="+mn-cs"/>
                  </a:rPr>
                  <a:t>所示</a:t>
                </a:r>
                <a:r>
                  <a:rPr lang="zh-TW" altLang="zh-TW" sz="1200" kern="1200" dirty="0">
                    <a:solidFill>
                      <a:schemeClr val="tx1"/>
                    </a:solidFill>
                    <a:effectLst/>
                    <a:latin typeface="+mn-lt"/>
                    <a:ea typeface="+mn-ea"/>
                    <a:cs typeface="+mn-cs"/>
                  </a:rPr>
                  <a:t>，晶體之層數表現出不同的對稱</a:t>
                </a:r>
                <a:r>
                  <a:rPr lang="zh-TW" altLang="zh-TW" sz="1200" kern="1200" dirty="0" smtClean="0">
                    <a:solidFill>
                      <a:schemeClr val="tx1"/>
                    </a:solidFill>
                    <a:effectLst/>
                    <a:latin typeface="+mn-lt"/>
                    <a:ea typeface="+mn-ea"/>
                    <a:cs typeface="+mn-cs"/>
                  </a:rPr>
                  <a:t>性質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綜合</a:t>
                </a:r>
                <a:r>
                  <a:rPr lang="zh-TW" altLang="zh-TW" sz="1200" kern="1200" dirty="0">
                    <a:solidFill>
                      <a:schemeClr val="tx1"/>
                    </a:solidFill>
                    <a:effectLst/>
                    <a:latin typeface="+mn-lt"/>
                    <a:ea typeface="+mn-ea"/>
                    <a:cs typeface="+mn-cs"/>
                  </a:rPr>
                  <a:t>以上所述，雙數層數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中的二次諧波所產生之</a:t>
                </a:r>
                <a:r>
                  <a:rPr lang="zh-TW" altLang="zh-TW" sz="1200" kern="1200" dirty="0" smtClean="0">
                    <a:solidFill>
                      <a:schemeClr val="tx1"/>
                    </a:solidFill>
                    <a:effectLst/>
                    <a:latin typeface="+mn-lt"/>
                    <a:ea typeface="+mn-ea"/>
                    <a:cs typeface="+mn-cs"/>
                  </a:rPr>
                  <a:t>缺陷</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導致</a:t>
                </a:r>
                <a:r>
                  <a:rPr lang="en-US" altLang="zh-TW" sz="1200" i="0" kern="1200">
                    <a:solidFill>
                      <a:schemeClr val="tx1"/>
                    </a:solidFill>
                    <a:effectLst/>
                    <a:latin typeface="+mn-lt"/>
                    <a:ea typeface="+mn-ea"/>
                    <a:cs typeface="+mn-cs"/>
                  </a:rPr>
                  <a:t>𝒳</a:t>
                </a:r>
                <a:r>
                  <a:rPr lang="zh-TW" altLang="zh-TW" sz="1200" i="0" kern="1200">
                    <a:solidFill>
                      <a:schemeClr val="tx1"/>
                    </a:solidFill>
                    <a:effectLst/>
                    <a:latin typeface="+mn-lt"/>
                    <a:ea typeface="+mn-ea"/>
                    <a:cs typeface="+mn-cs"/>
                  </a:rPr>
                  <a:t>^(</a:t>
                </a:r>
                <a:r>
                  <a:rPr lang="en-US" altLang="zh-TW" sz="1200" i="0" kern="1200">
                    <a:solidFill>
                      <a:schemeClr val="tx1"/>
                    </a:solidFill>
                    <a:effectLst/>
                    <a:latin typeface="+mn-lt"/>
                    <a:ea typeface="+mn-ea"/>
                    <a:cs typeface="+mn-cs"/>
                  </a:rPr>
                  <a:t>(2)</a:t>
                </a:r>
                <a:r>
                  <a:rPr lang="zh-TW" altLang="zh-TW" sz="1200" i="0" kern="1200">
                    <a:solidFill>
                      <a:schemeClr val="tx1"/>
                    </a:solidFill>
                    <a:effectLst/>
                    <a:latin typeface="+mn-lt"/>
                    <a:ea typeface="+mn-ea"/>
                    <a:cs typeface="+mn-cs"/>
                  </a:rPr>
                  <a:t>)</a:t>
                </a:r>
                <a:r>
                  <a:rPr lang="en-US" altLang="zh-TW" sz="1200" kern="1200" dirty="0">
                    <a:solidFill>
                      <a:schemeClr val="tx1"/>
                    </a:solidFill>
                    <a:effectLst/>
                    <a:latin typeface="+mn-lt"/>
                    <a:ea typeface="+mn-ea"/>
                    <a:cs typeface="+mn-cs"/>
                  </a:rPr>
                  <a:t>tensor</a:t>
                </a:r>
                <a:r>
                  <a:rPr lang="zh-TW" altLang="zh-TW" sz="1200" kern="1200" dirty="0">
                    <a:solidFill>
                      <a:schemeClr val="tx1"/>
                    </a:solidFill>
                    <a:effectLst/>
                    <a:latin typeface="+mn-lt"/>
                    <a:ea typeface="+mn-ea"/>
                    <a:cs typeface="+mn-cs"/>
                  </a:rPr>
                  <a:t>等於零，這使得雙數層數</a:t>
                </a:r>
                <a:r>
                  <a:rPr lang="en-US" altLang="zh-TW" sz="1200" kern="1200" dirty="0">
                    <a:solidFill>
                      <a:schemeClr val="tx1"/>
                    </a:solidFill>
                    <a:effectLst/>
                    <a:latin typeface="+mn-lt"/>
                    <a:ea typeface="+mn-ea"/>
                    <a:cs typeface="+mn-cs"/>
                  </a:rPr>
                  <a:t>MoS</a:t>
                </a:r>
                <a:r>
                  <a:rPr lang="en-US" altLang="zh-TW" sz="1200" kern="1200" baseline="-25000" dirty="0">
                    <a:solidFill>
                      <a:schemeClr val="tx1"/>
                    </a:solidFill>
                    <a:effectLst/>
                    <a:latin typeface="+mn-lt"/>
                    <a:ea typeface="+mn-ea"/>
                    <a:cs typeface="+mn-cs"/>
                  </a:rPr>
                  <a:t>2</a:t>
                </a:r>
                <a:r>
                  <a:rPr lang="zh-TW" altLang="zh-TW" sz="1200" kern="1200" dirty="0">
                    <a:solidFill>
                      <a:schemeClr val="tx1"/>
                    </a:solidFill>
                    <a:effectLst/>
                    <a:latin typeface="+mn-lt"/>
                    <a:ea typeface="+mn-ea"/>
                    <a:cs typeface="+mn-cs"/>
                  </a:rPr>
                  <a:t>在偶極近似中不會產生二次諧</a:t>
                </a:r>
                <a:r>
                  <a:rPr lang="zh-TW" altLang="zh-TW" sz="1200" kern="1200" dirty="0" smtClean="0">
                    <a:solidFill>
                      <a:schemeClr val="tx1"/>
                    </a:solidFill>
                    <a:effectLst/>
                    <a:latin typeface="+mn-lt"/>
                    <a:ea typeface="+mn-ea"/>
                    <a:cs typeface="+mn-cs"/>
                  </a:rPr>
                  <a:t>波</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對於</a:t>
                </a:r>
                <a:r>
                  <a:rPr lang="zh-TW" altLang="zh-TW" sz="1200" kern="1200" dirty="0">
                    <a:solidFill>
                      <a:schemeClr val="tx1"/>
                    </a:solidFill>
                    <a:effectLst/>
                    <a:latin typeface="+mn-lt"/>
                    <a:ea typeface="+mn-ea"/>
                    <a:cs typeface="+mn-cs"/>
                  </a:rPr>
                  <a:t>量測影像訊號之結果與奇數層數相比較弱</a:t>
                </a:r>
                <a:r>
                  <a:rPr lang="zh-TW" altLang="zh-TW" sz="1200" kern="1200" dirty="0" smtClean="0">
                    <a:solidFill>
                      <a:schemeClr val="tx1"/>
                    </a:solidFill>
                    <a:effectLst/>
                    <a:latin typeface="+mn-lt"/>
                    <a:ea typeface="+mn-ea"/>
                    <a:cs typeface="+mn-cs"/>
                  </a:rPr>
                  <a:t>許多</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因此</a:t>
                </a:r>
                <a:r>
                  <a:rPr lang="zh-TW" altLang="zh-TW" sz="1200" kern="1200" dirty="0">
                    <a:solidFill>
                      <a:schemeClr val="tx1"/>
                    </a:solidFill>
                    <a:effectLst/>
                    <a:latin typeface="+mn-lt"/>
                    <a:ea typeface="+mn-ea"/>
                    <a:cs typeface="+mn-cs"/>
                  </a:rPr>
                  <a:t>我們可以簡單透過多光子影像分析奇數與偶數層數。</a:t>
                </a:r>
                <a:endParaRPr lang="zh-TW" altLang="en-US" dirty="0"/>
              </a:p>
            </p:txBody>
          </p:sp>
        </mc:Fallback>
      </mc:AlternateContent>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23</a:t>
            </a:fld>
            <a:endParaRPr lang="zh-TW" altLang="en-US"/>
          </a:p>
        </p:txBody>
      </p:sp>
    </p:spTree>
    <p:extLst>
      <p:ext uri="{BB962C8B-B14F-4D97-AF65-F5344CB8AC3E}">
        <p14:creationId xmlns:p14="http://schemas.microsoft.com/office/powerpoint/2010/main" val="19461877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接下來我們要對所有成長的結果進行統整，由於基板區域距離硫的距離作為比對</a:t>
            </a:r>
          </a:p>
          <a:p>
            <a:pPr marL="0" marR="0" indent="0" algn="l" defTabSz="914400" rtl="0" eaLnBrk="1" fontAlgn="auto" latinLnBrk="0" hangingPunct="1">
              <a:lnSpc>
                <a:spcPct val="100000"/>
              </a:lnSpc>
              <a:spcBef>
                <a:spcPts val="0"/>
              </a:spcBef>
              <a:spcAft>
                <a:spcPts val="0"/>
              </a:spcAft>
              <a:buClrTx/>
              <a:buSzTx/>
              <a:buFontTx/>
              <a:buNone/>
              <a:tabLst/>
              <a:defRPr/>
            </a:pP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24</a:t>
            </a:fld>
            <a:endParaRPr lang="zh-TW" altLang="en-US"/>
          </a:p>
        </p:txBody>
      </p:sp>
    </p:spTree>
    <p:extLst>
      <p:ext uri="{BB962C8B-B14F-4D97-AF65-F5344CB8AC3E}">
        <p14:creationId xmlns:p14="http://schemas.microsoft.com/office/powerpoint/2010/main" val="3161449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在相同的基板上，距離硫越近的地方，越容易出現數量越多、面積更大的二硫化鉬，進而形成薄膜結構，而在距離硫越遠的地方，越容易出現週期性成長的二硫化鉬結構</a:t>
            </a:r>
          </a:p>
          <a:p>
            <a:r>
              <a:rPr lang="en-US" altLang="zh-TW" sz="1200" kern="1200" dirty="0" smtClean="0">
                <a:solidFill>
                  <a:schemeClr val="tx1"/>
                </a:solidFill>
                <a:effectLst/>
                <a:latin typeface="+mn-lt"/>
                <a:ea typeface="+mn-ea"/>
                <a:cs typeface="+mn-cs"/>
              </a:rPr>
              <a:t> </a:t>
            </a:r>
            <a:endParaRPr lang="zh-TW"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使用藍寶石成長的結果不管在層數還是數量的部分都優於矽基板，因此使用藍寶石基板來成長會比較好</a:t>
            </a:r>
          </a:p>
          <a:p>
            <a:r>
              <a:rPr lang="en-US" altLang="zh-TW" sz="1200" kern="1200" dirty="0" smtClean="0">
                <a:solidFill>
                  <a:schemeClr val="tx1"/>
                </a:solidFill>
                <a:effectLst/>
                <a:latin typeface="+mn-lt"/>
                <a:ea typeface="+mn-ea"/>
                <a:cs typeface="+mn-cs"/>
              </a:rPr>
              <a:t> </a:t>
            </a:r>
            <a:endParaRPr lang="zh-TW"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與先前的文獻相比，我們使用雷射製作週期性孔洞的方法更快速，也少了微影和蝕刻的步驟，這使得過程更容易，變因也減少</a:t>
            </a: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25</a:t>
            </a:fld>
            <a:endParaRPr lang="zh-TW" altLang="en-US"/>
          </a:p>
        </p:txBody>
      </p:sp>
    </p:spTree>
    <p:extLst>
      <p:ext uri="{BB962C8B-B14F-4D97-AF65-F5344CB8AC3E}">
        <p14:creationId xmlns:p14="http://schemas.microsoft.com/office/powerpoint/2010/main" val="3371525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(1)</a:t>
            </a:r>
            <a:r>
              <a:rPr lang="zh-TW" altLang="zh-TW" sz="1200" kern="1200" dirty="0" smtClean="0">
                <a:solidFill>
                  <a:schemeClr val="tx1"/>
                </a:solidFill>
                <a:effectLst/>
                <a:latin typeface="+mn-lt"/>
                <a:ea typeface="+mn-ea"/>
                <a:cs typeface="+mn-cs"/>
              </a:rPr>
              <a:t>化學合成法成功地將</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en-US" sz="1200" kern="1200" dirty="0" smtClean="0">
                <a:solidFill>
                  <a:schemeClr val="tx1"/>
                </a:solidFill>
                <a:effectLst/>
                <a:latin typeface="+mn-lt"/>
                <a:ea typeface="+mn-ea"/>
                <a:cs typeface="+mn-cs"/>
              </a:rPr>
              <a:t>奈米片覆</a:t>
            </a:r>
            <a:r>
              <a:rPr lang="zh-TW" altLang="zh-TW" sz="1200" kern="1200" dirty="0" smtClean="0">
                <a:solidFill>
                  <a:schemeClr val="tx1"/>
                </a:solidFill>
                <a:effectLst/>
                <a:latin typeface="+mn-lt"/>
                <a:ea typeface="+mn-ea"/>
                <a:cs typeface="+mn-cs"/>
              </a:rPr>
              <a:t>蓋在</a:t>
            </a:r>
            <a:r>
              <a:rPr lang="en-US" altLang="zh-TW" sz="1200" kern="1200" dirty="0" smtClean="0">
                <a:solidFill>
                  <a:schemeClr val="tx1"/>
                </a:solidFill>
                <a:effectLst/>
                <a:latin typeface="+mn-lt"/>
                <a:ea typeface="+mn-ea"/>
                <a:cs typeface="+mn-cs"/>
              </a:rPr>
              <a:t>p-Cu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半導體上以用於高效能太陽能製氫</a:t>
            </a:r>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利用降低電化學質子還原過電位來</a:t>
            </a:r>
            <a:r>
              <a:rPr lang="zh-TW" altLang="en-US" sz="1200" kern="1200" dirty="0" smtClean="0">
                <a:solidFill>
                  <a:schemeClr val="tx1"/>
                </a:solidFill>
                <a:effectLst/>
                <a:latin typeface="+mn-lt"/>
                <a:ea typeface="+mn-ea"/>
                <a:cs typeface="+mn-cs"/>
              </a:rPr>
              <a:t>活化</a:t>
            </a:r>
            <a:r>
              <a:rPr lang="zh-TW" altLang="zh-TW" sz="1200" kern="1200" dirty="0" smtClean="0">
                <a:solidFill>
                  <a:schemeClr val="tx1"/>
                </a:solidFill>
                <a:effectLst/>
                <a:latin typeface="+mn-lt"/>
                <a:ea typeface="+mn-ea"/>
                <a:cs typeface="+mn-cs"/>
              </a:rPr>
              <a:t>光催化劑</a:t>
            </a:r>
            <a:r>
              <a:rPr lang="zh-TW" altLang="en-US" sz="1200" kern="1200" dirty="0" smtClean="0">
                <a:solidFill>
                  <a:schemeClr val="tx1"/>
                </a:solidFill>
                <a:effectLst/>
                <a:latin typeface="+mn-lt"/>
                <a:ea typeface="+mn-ea"/>
                <a:cs typeface="+mn-cs"/>
              </a:rPr>
              <a:t>並且還抑制測量期間的光致腐蝕</a:t>
            </a:r>
            <a:r>
              <a:rPr lang="zh-TW" altLang="zh-TW" sz="1200" kern="1200" dirty="0" smtClean="0">
                <a:solidFill>
                  <a:schemeClr val="tx1"/>
                </a:solidFill>
                <a:effectLst/>
                <a:latin typeface="+mn-lt"/>
                <a:ea typeface="+mn-ea"/>
                <a:cs typeface="+mn-cs"/>
              </a:rPr>
              <a:t>，而在</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表面之</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作為助催化劑</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(2)</a:t>
            </a:r>
            <a:r>
              <a:rPr lang="zh-TW" altLang="en-US" sz="1200" b="0" i="0" kern="1200" dirty="0" smtClean="0">
                <a:solidFill>
                  <a:schemeClr val="tx1"/>
                </a:solidFill>
                <a:effectLst/>
                <a:latin typeface="+mn-lt"/>
                <a:ea typeface="+mn-ea"/>
                <a:cs typeface="+mn-cs"/>
              </a:rPr>
              <a:t> </a:t>
            </a:r>
            <a:r>
              <a:rPr lang="en-US" altLang="zh-TW" sz="1200" b="0" i="0" kern="1200" dirty="0" smtClean="0">
                <a:solidFill>
                  <a:schemeClr val="tx1"/>
                </a:solidFill>
                <a:effectLst/>
                <a:latin typeface="+mn-lt"/>
                <a:ea typeface="+mn-ea"/>
                <a:cs typeface="+mn-cs"/>
              </a:rPr>
              <a:t>MoS2 / </a:t>
            </a:r>
            <a:r>
              <a:rPr lang="en-US" altLang="zh-TW" sz="1200" b="0" i="0" kern="1200" dirty="0" err="1" smtClean="0">
                <a:solidFill>
                  <a:schemeClr val="tx1"/>
                </a:solidFill>
                <a:effectLst/>
                <a:latin typeface="+mn-lt"/>
                <a:ea typeface="+mn-ea"/>
                <a:cs typeface="+mn-cs"/>
              </a:rPr>
              <a:t>rGO</a:t>
            </a:r>
            <a:r>
              <a:rPr lang="zh-TW" altLang="en-US" sz="1200" b="0" i="0" kern="1200" dirty="0" smtClean="0">
                <a:solidFill>
                  <a:schemeClr val="tx1"/>
                </a:solidFill>
                <a:effectLst/>
                <a:latin typeface="+mn-lt"/>
                <a:ea typeface="+mn-ea"/>
                <a:cs typeface="+mn-cs"/>
              </a:rPr>
              <a:t>作為助催化劑，不僅提供更高的表面積，而且還可作為還原</a:t>
            </a:r>
            <a:r>
              <a:rPr lang="en-US" altLang="zh-TW" sz="1200" b="0" i="0" kern="1200" dirty="0" smtClean="0">
                <a:solidFill>
                  <a:schemeClr val="tx1"/>
                </a:solidFill>
                <a:effectLst/>
                <a:latin typeface="+mn-lt"/>
                <a:ea typeface="+mn-ea"/>
                <a:cs typeface="+mn-cs"/>
              </a:rPr>
              <a:t>4-NP</a:t>
            </a:r>
            <a:r>
              <a:rPr lang="zh-TW" altLang="en-US" sz="1200" b="0" i="0" kern="1200" dirty="0" smtClean="0">
                <a:solidFill>
                  <a:schemeClr val="tx1"/>
                </a:solidFill>
                <a:effectLst/>
                <a:latin typeface="+mn-lt"/>
                <a:ea typeface="+mn-ea"/>
                <a:cs typeface="+mn-cs"/>
              </a:rPr>
              <a:t>的活性位點。此外，該納米複合材料對染料的降解表現出良好的光催化性能。</a:t>
            </a:r>
            <a:endParaRPr lang="en-US" altLang="zh-TW" sz="1200" b="0" i="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(3)</a:t>
            </a:r>
            <a:r>
              <a:rPr lang="zh-TW" altLang="zh-TW" sz="1200" kern="1200" dirty="0" smtClean="0">
                <a:solidFill>
                  <a:schemeClr val="tx1"/>
                </a:solidFill>
                <a:effectLst/>
                <a:latin typeface="+mn-lt"/>
                <a:ea typeface="+mn-ea"/>
                <a:cs typeface="+mn-cs"/>
              </a:rPr>
              <a:t>以氧化亞銅作為光催化劑，並以兩階段合成法合成新型的光催化複合物，與單純的氧化亞銅相比，</a:t>
            </a:r>
            <a:r>
              <a:rPr lang="en-US" altLang="zh-TW" sz="1200" kern="1200" dirty="0" smtClean="0">
                <a:solidFill>
                  <a:schemeClr val="tx1"/>
                </a:solidFill>
                <a:effectLst/>
                <a:latin typeface="+mn-lt"/>
                <a:ea typeface="+mn-ea"/>
                <a:cs typeface="+mn-cs"/>
              </a:rPr>
              <a:t>Cu2O-MoS2/</a:t>
            </a:r>
            <a:r>
              <a:rPr lang="zh-TW" altLang="zh-TW" sz="1200" kern="1200" dirty="0" smtClean="0">
                <a:solidFill>
                  <a:schemeClr val="tx1"/>
                </a:solidFill>
                <a:effectLst/>
                <a:latin typeface="+mn-lt"/>
                <a:ea typeface="+mn-ea"/>
                <a:cs typeface="+mn-cs"/>
              </a:rPr>
              <a:t>石墨烯</a:t>
            </a:r>
            <a:r>
              <a:rPr lang="en-US" altLang="zh-TW" sz="1200" kern="1200" dirty="0" smtClean="0">
                <a:solidFill>
                  <a:schemeClr val="tx1"/>
                </a:solidFill>
                <a:effectLst/>
                <a:latin typeface="+mn-lt"/>
                <a:ea typeface="+mn-ea"/>
                <a:cs typeface="+mn-cs"/>
              </a:rPr>
              <a:t>(CMG)</a:t>
            </a:r>
            <a:r>
              <a:rPr lang="zh-TW" altLang="zh-TW" sz="1200" kern="1200" dirty="0" smtClean="0">
                <a:solidFill>
                  <a:schemeClr val="tx1"/>
                </a:solidFill>
                <a:effectLst/>
                <a:latin typeface="+mn-lt"/>
                <a:ea typeface="+mn-ea"/>
                <a:cs typeface="+mn-cs"/>
              </a:rPr>
              <a:t>複合催化劑在</a:t>
            </a:r>
            <a:r>
              <a:rPr lang="en-US" altLang="zh-TW" sz="1200" kern="1200" dirty="0" smtClean="0">
                <a:solidFill>
                  <a:schemeClr val="tx1"/>
                </a:solidFill>
                <a:effectLst/>
                <a:latin typeface="+mn-lt"/>
                <a:ea typeface="+mn-ea"/>
                <a:cs typeface="+mn-cs"/>
              </a:rPr>
              <a:t>CC</a:t>
            </a:r>
            <a:r>
              <a:rPr lang="zh-TW" altLang="zh-TW" sz="1200" kern="1200" dirty="0" smtClean="0">
                <a:solidFill>
                  <a:schemeClr val="tx1"/>
                </a:solidFill>
                <a:effectLst/>
                <a:latin typeface="+mn-lt"/>
                <a:ea typeface="+mn-ea"/>
                <a:cs typeface="+mn-cs"/>
              </a:rPr>
              <a:t>鍵形成反應中表現出優異的光催化性能，主要是因為</a:t>
            </a:r>
            <a:r>
              <a:rPr lang="en-US" altLang="zh-TW" sz="1200" kern="1200" dirty="0" smtClean="0">
                <a:solidFill>
                  <a:schemeClr val="tx1"/>
                </a:solidFill>
                <a:effectLst/>
                <a:latin typeface="+mn-lt"/>
                <a:ea typeface="+mn-ea"/>
                <a:cs typeface="+mn-cs"/>
              </a:rPr>
              <a:t>MoS2/</a:t>
            </a:r>
            <a:r>
              <a:rPr lang="zh-TW" altLang="zh-TW" sz="1200" kern="1200" dirty="0" smtClean="0">
                <a:solidFill>
                  <a:schemeClr val="tx1"/>
                </a:solidFill>
                <a:effectLst/>
                <a:latin typeface="+mn-lt"/>
                <a:ea typeface="+mn-ea"/>
                <a:cs typeface="+mn-cs"/>
              </a:rPr>
              <a:t>石墨烯可以促進介面電荷轉移，從而有效抑制電荷複合，且能提供更多活性點，增加更多光催化反應中心。這種光催化複合材料具有更好的穩定性和可重複使用性。</a:t>
            </a:r>
            <a:endParaRPr lang="zh-TW" altLang="zh-TW" sz="1200" kern="1200" dirty="0">
              <a:solidFill>
                <a:schemeClr val="tx1"/>
              </a:solidFill>
              <a:effectLst/>
              <a:latin typeface="+mn-lt"/>
              <a:ea typeface="+mn-ea"/>
              <a:cs typeface="+mn-cs"/>
            </a:endParaRPr>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27</a:t>
            </a:fld>
            <a:endParaRPr lang="zh-TW" altLang="en-US"/>
          </a:p>
        </p:txBody>
      </p:sp>
    </p:spTree>
    <p:extLst>
      <p:ext uri="{BB962C8B-B14F-4D97-AF65-F5344CB8AC3E}">
        <p14:creationId xmlns:p14="http://schemas.microsoft.com/office/powerpoint/2010/main" val="3778930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28</a:t>
            </a:fld>
            <a:endParaRPr lang="zh-TW" altLang="en-US"/>
          </a:p>
        </p:txBody>
      </p:sp>
    </p:spTree>
    <p:extLst>
      <p:ext uri="{BB962C8B-B14F-4D97-AF65-F5344CB8AC3E}">
        <p14:creationId xmlns:p14="http://schemas.microsoft.com/office/powerpoint/2010/main" val="30819525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solidFill>
                <a:prstClr val="black"/>
              </a:solidFill>
            </a:endParaRPr>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solidFill>
                  <a:prstClr val="black"/>
                </a:solidFill>
              </a:rPr>
              <a:pPr/>
              <a:t>29</a:t>
            </a:fld>
            <a:endParaRPr lang="zh-TW" altLang="en-US">
              <a:solidFill>
                <a:prstClr val="black"/>
              </a:solidFill>
            </a:endParaRPr>
          </a:p>
        </p:txBody>
      </p:sp>
    </p:spTree>
    <p:extLst>
      <p:ext uri="{BB962C8B-B14F-4D97-AF65-F5344CB8AC3E}">
        <p14:creationId xmlns:p14="http://schemas.microsoft.com/office/powerpoint/2010/main" val="26828915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30</a:t>
            </a:fld>
            <a:endParaRPr lang="zh-TW" altLang="en-US"/>
          </a:p>
        </p:txBody>
      </p:sp>
    </p:spTree>
    <p:extLst>
      <p:ext uri="{BB962C8B-B14F-4D97-AF65-F5344CB8AC3E}">
        <p14:creationId xmlns:p14="http://schemas.microsoft.com/office/powerpoint/2010/main" val="539618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31</a:t>
            </a:fld>
            <a:endParaRPr lang="zh-TW" altLang="en-US"/>
          </a:p>
        </p:txBody>
      </p:sp>
    </p:spTree>
    <p:extLst>
      <p:ext uri="{BB962C8B-B14F-4D97-AF65-F5344CB8AC3E}">
        <p14:creationId xmlns:p14="http://schemas.microsoft.com/office/powerpoint/2010/main" val="1816252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我們使用</a:t>
            </a:r>
            <a:r>
              <a:rPr lang="en-US" altLang="zh-TW" sz="1200" kern="1200" dirty="0" smtClean="0">
                <a:solidFill>
                  <a:schemeClr val="tx1"/>
                </a:solidFill>
                <a:effectLst/>
                <a:latin typeface="+mn-lt"/>
                <a:ea typeface="+mn-ea"/>
                <a:cs typeface="+mn-cs"/>
              </a:rPr>
              <a:t>CVD</a:t>
            </a:r>
            <a:r>
              <a:rPr lang="zh-TW" altLang="zh-TW" sz="1200" kern="1200" dirty="0" smtClean="0">
                <a:solidFill>
                  <a:schemeClr val="tx1"/>
                </a:solidFill>
                <a:effectLst/>
                <a:latin typeface="+mn-lt"/>
                <a:ea typeface="+mn-ea"/>
                <a:cs typeface="+mn-cs"/>
              </a:rPr>
              <a:t>成長單層</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薄膜，其大小約</a:t>
            </a:r>
            <a:r>
              <a:rPr lang="en-US" altLang="zh-TW" sz="1200" kern="1200" dirty="0" smtClean="0">
                <a:solidFill>
                  <a:schemeClr val="tx1"/>
                </a:solidFill>
                <a:effectLst/>
                <a:latin typeface="+mn-lt"/>
                <a:ea typeface="+mn-ea"/>
                <a:cs typeface="+mn-cs"/>
              </a:rPr>
              <a:t>20~30μm\</a:t>
            </a:r>
          </a:p>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我們將通入之氬氣控制在</a:t>
            </a:r>
            <a:r>
              <a:rPr lang="en-US" altLang="zh-TW" sz="1200" kern="1200" dirty="0" smtClean="0">
                <a:solidFill>
                  <a:schemeClr val="tx1"/>
                </a:solidFill>
                <a:effectLst/>
                <a:latin typeface="+mn-lt"/>
                <a:ea typeface="+mn-ea"/>
                <a:cs typeface="+mn-cs"/>
              </a:rPr>
              <a:t>100sccm</a:t>
            </a:r>
            <a:r>
              <a:rPr lang="zh-TW" altLang="zh-TW" sz="1200" kern="1200" dirty="0" smtClean="0">
                <a:solidFill>
                  <a:schemeClr val="tx1"/>
                </a:solidFill>
                <a:effectLst/>
                <a:latin typeface="+mn-lt"/>
                <a:ea typeface="+mn-ea"/>
                <a:cs typeface="+mn-cs"/>
              </a:rPr>
              <a:t>時，透過</a:t>
            </a:r>
            <a:r>
              <a:rPr lang="en-US" altLang="zh-TW" sz="1200" kern="1200" dirty="0" smtClean="0">
                <a:solidFill>
                  <a:schemeClr val="tx1"/>
                </a:solidFill>
                <a:effectLst/>
                <a:latin typeface="+mn-lt"/>
                <a:ea typeface="+mn-ea"/>
                <a:cs typeface="+mn-cs"/>
              </a:rPr>
              <a:t>OM</a:t>
            </a:r>
            <a:r>
              <a:rPr lang="zh-TW" altLang="zh-TW" sz="1200" kern="1200" dirty="0" smtClean="0">
                <a:solidFill>
                  <a:schemeClr val="tx1"/>
                </a:solidFill>
                <a:effectLst/>
                <a:latin typeface="+mn-lt"/>
                <a:ea typeface="+mn-ea"/>
                <a:cs typeface="+mn-cs"/>
              </a:rPr>
              <a:t>影像可以看到對比均勻的三角形或是星形的少數層數</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二維結構沉積物</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右上小圖為</a:t>
            </a:r>
            <a:r>
              <a:rPr lang="en-US" altLang="zh-TW" sz="1200" kern="1200" dirty="0" smtClean="0">
                <a:solidFill>
                  <a:schemeClr val="tx1"/>
                </a:solidFill>
                <a:effectLst/>
                <a:latin typeface="+mn-lt"/>
                <a:ea typeface="+mn-ea"/>
                <a:cs typeface="+mn-cs"/>
              </a:rPr>
              <a:t>SEM</a:t>
            </a:r>
            <a:r>
              <a:rPr lang="zh-TW" altLang="zh-TW" sz="1200" kern="1200" dirty="0" smtClean="0">
                <a:solidFill>
                  <a:schemeClr val="tx1"/>
                </a:solidFill>
                <a:effectLst/>
                <a:latin typeface="+mn-lt"/>
                <a:ea typeface="+mn-ea"/>
                <a:cs typeface="+mn-cs"/>
              </a:rPr>
              <a:t>影像，以三角形為例，使用</a:t>
            </a:r>
            <a:r>
              <a:rPr lang="en-US" altLang="zh-TW" sz="1200" kern="1200" dirty="0" smtClean="0">
                <a:solidFill>
                  <a:schemeClr val="tx1"/>
                </a:solidFill>
                <a:effectLst/>
                <a:latin typeface="+mn-lt"/>
                <a:ea typeface="+mn-ea"/>
                <a:cs typeface="+mn-cs"/>
              </a:rPr>
              <a:t>CVD</a:t>
            </a:r>
            <a:r>
              <a:rPr lang="zh-TW" altLang="zh-TW" sz="1200" kern="1200" dirty="0" smtClean="0">
                <a:solidFill>
                  <a:schemeClr val="tx1"/>
                </a:solidFill>
                <a:effectLst/>
                <a:latin typeface="+mn-lt"/>
                <a:ea typeface="+mn-ea"/>
                <a:cs typeface="+mn-cs"/>
              </a:rPr>
              <a:t>法成長之</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結構所涵蓋範圍很大</a:t>
            </a:r>
            <a:r>
              <a:rPr lang="en-US" altLang="zh-TW" sz="1200" kern="1200" dirty="0" smtClean="0">
                <a:solidFill>
                  <a:schemeClr val="tx1"/>
                </a:solidFill>
                <a:effectLst/>
                <a:latin typeface="+mn-lt"/>
                <a:ea typeface="+mn-ea"/>
                <a:cs typeface="+mn-cs"/>
              </a:rPr>
              <a:t/>
            </a:r>
            <a:br>
              <a:rPr lang="en-US" altLang="zh-TW" sz="1200" kern="1200" dirty="0" smtClean="0">
                <a:solidFill>
                  <a:schemeClr val="tx1"/>
                </a:solidFill>
                <a:effectLst/>
                <a:latin typeface="+mn-lt"/>
                <a:ea typeface="+mn-ea"/>
                <a:cs typeface="+mn-cs"/>
              </a:rPr>
            </a:br>
            <a:r>
              <a:rPr lang="zh-TW" altLang="zh-TW" sz="1200" kern="1200" dirty="0" smtClean="0">
                <a:solidFill>
                  <a:schemeClr val="tx1"/>
                </a:solidFill>
                <a:effectLst/>
                <a:latin typeface="+mn-lt"/>
                <a:ea typeface="+mn-ea"/>
                <a:cs typeface="+mn-cs"/>
              </a:rPr>
              <a:t>表示</a:t>
            </a:r>
            <a:r>
              <a:rPr lang="en-US" altLang="zh-TW" sz="1200" kern="1200" dirty="0" smtClean="0">
                <a:solidFill>
                  <a:schemeClr val="tx1"/>
                </a:solidFill>
                <a:effectLst/>
                <a:latin typeface="+mn-lt"/>
                <a:ea typeface="+mn-ea"/>
                <a:cs typeface="+mn-cs"/>
              </a:rPr>
              <a:t>100sccm</a:t>
            </a:r>
            <a:r>
              <a:rPr lang="zh-TW" altLang="zh-TW" sz="1200" kern="1200" dirty="0" smtClean="0">
                <a:solidFill>
                  <a:schemeClr val="tx1"/>
                </a:solidFill>
                <a:effectLst/>
                <a:latin typeface="+mn-lt"/>
                <a:ea typeface="+mn-ea"/>
                <a:cs typeface="+mn-cs"/>
              </a:rPr>
              <a:t>的氬氣量足夠讓</a:t>
            </a:r>
            <a:r>
              <a:rPr lang="en-US" altLang="zh-TW" sz="1200" kern="1200" dirty="0" smtClean="0">
                <a:solidFill>
                  <a:schemeClr val="tx1"/>
                </a:solidFill>
                <a:effectLst/>
                <a:latin typeface="+mn-lt"/>
                <a:ea typeface="+mn-ea"/>
                <a:cs typeface="+mn-cs"/>
              </a:rPr>
              <a:t>S</a:t>
            </a:r>
            <a:r>
              <a:rPr lang="zh-TW" altLang="zh-TW" sz="1200" kern="1200" dirty="0" smtClean="0">
                <a:solidFill>
                  <a:schemeClr val="tx1"/>
                </a:solidFill>
                <a:effectLst/>
                <a:latin typeface="+mn-lt"/>
                <a:ea typeface="+mn-ea"/>
                <a:cs typeface="+mn-cs"/>
              </a:rPr>
              <a:t>與</a:t>
            </a:r>
            <a:r>
              <a:rPr lang="en-US" altLang="zh-TW" sz="1200" kern="1200" dirty="0" smtClean="0">
                <a:solidFill>
                  <a:schemeClr val="tx1"/>
                </a:solidFill>
                <a:effectLst/>
                <a:latin typeface="+mn-lt"/>
                <a:ea typeface="+mn-ea"/>
                <a:cs typeface="+mn-cs"/>
              </a:rPr>
              <a:t>MoO</a:t>
            </a:r>
            <a:r>
              <a:rPr lang="en-US" altLang="zh-TW" sz="1200" kern="1200" baseline="-25000" dirty="0" smtClean="0">
                <a:solidFill>
                  <a:schemeClr val="tx1"/>
                </a:solidFill>
                <a:effectLst/>
                <a:latin typeface="+mn-lt"/>
                <a:ea typeface="+mn-ea"/>
                <a:cs typeface="+mn-cs"/>
              </a:rPr>
              <a:t>3</a:t>
            </a:r>
            <a:r>
              <a:rPr lang="zh-TW" altLang="zh-TW" sz="1200" kern="1200" dirty="0" smtClean="0">
                <a:solidFill>
                  <a:schemeClr val="tx1"/>
                </a:solidFill>
                <a:effectLst/>
                <a:latin typeface="+mn-lt"/>
                <a:ea typeface="+mn-ea"/>
                <a:cs typeface="+mn-cs"/>
              </a:rPr>
              <a:t>蒸氣傳輸</a:t>
            </a:r>
            <a:endParaRPr lang="en-US" altLang="zh-TW"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zh-TW" sz="1200" kern="1200" dirty="0" smtClean="0">
                <a:solidFill>
                  <a:schemeClr val="tx1"/>
                </a:solidFill>
                <a:effectLst/>
                <a:latin typeface="+mn-lt"/>
                <a:ea typeface="+mn-ea"/>
                <a:cs typeface="+mn-cs"/>
              </a:rPr>
              <a:t>並藉由調變升溫與持溫時間在</a:t>
            </a:r>
            <a:r>
              <a:rPr lang="en-US" altLang="zh-TW" sz="1200" kern="1200" dirty="0" smtClean="0">
                <a:solidFill>
                  <a:schemeClr val="tx1"/>
                </a:solidFill>
                <a:effectLst/>
                <a:latin typeface="+mn-lt"/>
                <a:ea typeface="+mn-ea"/>
                <a:cs typeface="+mn-cs"/>
              </a:rPr>
              <a:t>SiO</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/Si</a:t>
            </a:r>
            <a:r>
              <a:rPr lang="zh-TW" altLang="zh-TW" sz="1200" kern="1200" dirty="0" smtClean="0">
                <a:solidFill>
                  <a:schemeClr val="tx1"/>
                </a:solidFill>
                <a:effectLst/>
                <a:latin typeface="+mn-lt"/>
                <a:ea typeface="+mn-ea"/>
                <a:cs typeface="+mn-cs"/>
              </a:rPr>
              <a:t>基板上形成</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薄膜結構。</a:t>
            </a: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32</a:t>
            </a:fld>
            <a:endParaRPr lang="zh-TW" altLang="en-US"/>
          </a:p>
        </p:txBody>
      </p:sp>
    </p:spTree>
    <p:extLst>
      <p:ext uri="{BB962C8B-B14F-4D97-AF65-F5344CB8AC3E}">
        <p14:creationId xmlns:p14="http://schemas.microsoft.com/office/powerpoint/2010/main" val="1140446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kern="1200" dirty="0" smtClean="0">
                <a:solidFill>
                  <a:schemeClr val="tx1"/>
                </a:solidFill>
                <a:effectLst/>
                <a:latin typeface="+mn-lt"/>
                <a:ea typeface="+mn-ea"/>
                <a:cs typeface="+mn-cs"/>
              </a:rPr>
              <a:t>(a)©</a:t>
            </a:r>
            <a:r>
              <a:rPr lang="zh-TW" altLang="zh-TW" sz="1200" kern="1200" dirty="0" smtClean="0">
                <a:solidFill>
                  <a:schemeClr val="tx1"/>
                </a:solidFill>
                <a:effectLst/>
                <a:latin typeface="+mn-lt"/>
                <a:ea typeface="+mn-ea"/>
                <a:cs typeface="+mn-cs"/>
              </a:rPr>
              <a:t>這兩個峰值分別代表</a:t>
            </a:r>
            <a:r>
              <a:rPr lang="en-US" altLang="zh-TW" sz="1200" kern="1200" dirty="0" smtClean="0">
                <a:solidFill>
                  <a:schemeClr val="tx1"/>
                </a:solidFill>
                <a:effectLst/>
                <a:latin typeface="+mn-lt"/>
                <a:ea typeface="+mn-ea"/>
                <a:cs typeface="+mn-cs"/>
              </a:rPr>
              <a:t>E</a:t>
            </a:r>
            <a:r>
              <a:rPr lang="en-US" altLang="zh-TW" sz="1200" kern="1200" baseline="30000" dirty="0" smtClean="0">
                <a:solidFill>
                  <a:schemeClr val="tx1"/>
                </a:solidFill>
                <a:effectLst/>
                <a:latin typeface="+mn-lt"/>
                <a:ea typeface="+mn-ea"/>
                <a:cs typeface="+mn-cs"/>
              </a:rPr>
              <a:t>1</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g mode</a:t>
            </a:r>
            <a:r>
              <a:rPr lang="zh-TW" altLang="zh-TW" sz="1200" kern="1200" dirty="0" smtClean="0">
                <a:solidFill>
                  <a:schemeClr val="tx1"/>
                </a:solidFill>
                <a:effectLst/>
                <a:latin typeface="+mn-lt"/>
                <a:ea typeface="+mn-ea"/>
                <a:cs typeface="+mn-cs"/>
              </a:rPr>
              <a:t>與</a:t>
            </a:r>
            <a:r>
              <a:rPr lang="en-US" altLang="zh-TW" sz="1200" kern="1200" dirty="0" smtClean="0">
                <a:solidFill>
                  <a:schemeClr val="tx1"/>
                </a:solidFill>
                <a:effectLst/>
                <a:latin typeface="+mn-lt"/>
                <a:ea typeface="+mn-ea"/>
                <a:cs typeface="+mn-cs"/>
              </a:rPr>
              <a:t>A</a:t>
            </a:r>
            <a:r>
              <a:rPr lang="en-US" altLang="zh-TW" sz="1200" kern="1200" baseline="-25000" dirty="0" smtClean="0">
                <a:solidFill>
                  <a:schemeClr val="tx1"/>
                </a:solidFill>
                <a:effectLst/>
                <a:latin typeface="+mn-lt"/>
                <a:ea typeface="+mn-ea"/>
                <a:cs typeface="+mn-cs"/>
              </a:rPr>
              <a:t>1</a:t>
            </a:r>
            <a:r>
              <a:rPr lang="en-US" altLang="zh-TW" sz="1200" kern="1200" dirty="0" smtClean="0">
                <a:solidFill>
                  <a:schemeClr val="tx1"/>
                </a:solidFill>
                <a:effectLst/>
                <a:latin typeface="+mn-lt"/>
                <a:ea typeface="+mn-ea"/>
                <a:cs typeface="+mn-cs"/>
              </a:rPr>
              <a:t>g mode</a:t>
            </a:r>
          </a:p>
          <a:p>
            <a:r>
              <a:rPr lang="en-US" altLang="zh-TW" sz="1200" kern="1200" dirty="0" smtClean="0">
                <a:solidFill>
                  <a:schemeClr val="tx1"/>
                </a:solidFill>
                <a:effectLst/>
                <a:latin typeface="+mn-lt"/>
                <a:ea typeface="+mn-ea"/>
                <a:cs typeface="+mn-cs"/>
              </a:rPr>
              <a:t>In-of-plane(E</a:t>
            </a:r>
            <a:r>
              <a:rPr lang="en-US" altLang="zh-TW" sz="1200" kern="1200" baseline="30000" dirty="0" smtClean="0">
                <a:solidFill>
                  <a:schemeClr val="tx1"/>
                </a:solidFill>
                <a:effectLst/>
                <a:latin typeface="+mn-lt"/>
                <a:ea typeface="+mn-ea"/>
                <a:cs typeface="+mn-cs"/>
              </a:rPr>
              <a:t>1</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g) </a:t>
            </a:r>
            <a:r>
              <a:rPr lang="zh-TW" altLang="zh-TW" sz="1200" kern="1200" dirty="0" smtClean="0">
                <a:solidFill>
                  <a:schemeClr val="tx1"/>
                </a:solidFill>
                <a:effectLst/>
                <a:latin typeface="+mn-lt"/>
                <a:ea typeface="+mn-ea"/>
                <a:cs typeface="+mn-cs"/>
              </a:rPr>
              <a:t>是由於</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的</a:t>
            </a:r>
            <a:r>
              <a:rPr lang="en-US" altLang="zh-TW" sz="1200" kern="12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個</a:t>
            </a:r>
            <a:r>
              <a:rPr lang="en-US" altLang="zh-TW" sz="1200" kern="1200" dirty="0" smtClean="0">
                <a:solidFill>
                  <a:schemeClr val="tx1"/>
                </a:solidFill>
                <a:effectLst/>
                <a:latin typeface="+mn-lt"/>
                <a:ea typeface="+mn-ea"/>
                <a:cs typeface="+mn-cs"/>
              </a:rPr>
              <a:t>S</a:t>
            </a:r>
            <a:r>
              <a:rPr lang="zh-TW" altLang="zh-TW" sz="1200" kern="1200" dirty="0" smtClean="0">
                <a:solidFill>
                  <a:schemeClr val="tx1"/>
                </a:solidFill>
                <a:effectLst/>
                <a:latin typeface="+mn-lt"/>
                <a:ea typeface="+mn-ea"/>
                <a:cs typeface="+mn-cs"/>
              </a:rPr>
              <a:t>原子和</a:t>
            </a:r>
            <a:r>
              <a:rPr lang="en-US" altLang="zh-TW" sz="1200" kern="1200" dirty="0" smtClean="0">
                <a:solidFill>
                  <a:schemeClr val="tx1"/>
                </a:solidFill>
                <a:effectLst/>
                <a:latin typeface="+mn-lt"/>
                <a:ea typeface="+mn-ea"/>
                <a:cs typeface="+mn-cs"/>
              </a:rPr>
              <a:t>Mo</a:t>
            </a:r>
            <a:r>
              <a:rPr lang="zh-TW" altLang="zh-TW" sz="1200" kern="1200" dirty="0" smtClean="0">
                <a:solidFill>
                  <a:schemeClr val="tx1"/>
                </a:solidFill>
                <a:effectLst/>
                <a:latin typeface="+mn-lt"/>
                <a:ea typeface="+mn-ea"/>
                <a:cs typeface="+mn-cs"/>
              </a:rPr>
              <a:t>原子往相反的方向作振盪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而</a:t>
            </a:r>
            <a:r>
              <a:rPr lang="en-US" altLang="zh-TW" sz="1200" kern="1200" dirty="0" smtClean="0">
                <a:solidFill>
                  <a:schemeClr val="tx1"/>
                </a:solidFill>
                <a:effectLst/>
                <a:latin typeface="+mn-lt"/>
                <a:ea typeface="+mn-ea"/>
                <a:cs typeface="+mn-cs"/>
              </a:rPr>
              <a:t>out-of-plane(A</a:t>
            </a:r>
            <a:r>
              <a:rPr lang="en-US" altLang="zh-TW" sz="1200" kern="1200" baseline="-25000" dirty="0" smtClean="0">
                <a:solidFill>
                  <a:schemeClr val="tx1"/>
                </a:solidFill>
                <a:effectLst/>
                <a:latin typeface="+mn-lt"/>
                <a:ea typeface="+mn-ea"/>
                <a:cs typeface="+mn-cs"/>
              </a:rPr>
              <a:t>1</a:t>
            </a:r>
            <a:r>
              <a:rPr lang="en-US" altLang="zh-TW" sz="1200" kern="1200" dirty="0" smtClean="0">
                <a:solidFill>
                  <a:schemeClr val="tx1"/>
                </a:solidFill>
                <a:effectLst/>
                <a:latin typeface="+mn-lt"/>
                <a:ea typeface="+mn-ea"/>
                <a:cs typeface="+mn-cs"/>
              </a:rPr>
              <a:t>g)</a:t>
            </a:r>
            <a:r>
              <a:rPr lang="zh-TW" altLang="zh-TW" sz="1200" kern="1200" dirty="0" smtClean="0">
                <a:solidFill>
                  <a:schemeClr val="tx1"/>
                </a:solidFill>
                <a:effectLst/>
                <a:latin typeface="+mn-lt"/>
                <a:ea typeface="+mn-ea"/>
                <a:cs typeface="+mn-cs"/>
              </a:rPr>
              <a:t>僅由硫原子往相反的方向作振盪</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當峰值差</a:t>
            </a:r>
            <a:r>
              <a:rPr lang="en-US" altLang="zh-TW" sz="1200" kern="1200" dirty="0" smtClean="0">
                <a:solidFill>
                  <a:schemeClr val="tx1"/>
                </a:solidFill>
                <a:effectLst/>
                <a:latin typeface="+mn-lt"/>
                <a:ea typeface="+mn-ea"/>
                <a:cs typeface="+mn-cs"/>
              </a:rPr>
              <a:t>(</a:t>
            </a:r>
            <a:r>
              <a:rPr lang="en-US" altLang="zh-TW" sz="1200" kern="1200" dirty="0" err="1" smtClean="0">
                <a:solidFill>
                  <a:schemeClr val="tx1"/>
                </a:solidFill>
                <a:effectLst/>
                <a:latin typeface="+mn-lt"/>
                <a:ea typeface="+mn-ea"/>
                <a:cs typeface="+mn-cs"/>
              </a:rPr>
              <a:t>Δk</a:t>
            </a:r>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小於</a:t>
            </a:r>
            <a:r>
              <a:rPr lang="en-US" altLang="zh-TW" sz="1200" kern="1200" dirty="0" smtClean="0">
                <a:solidFill>
                  <a:schemeClr val="tx1"/>
                </a:solidFill>
                <a:effectLst/>
                <a:latin typeface="+mn-lt"/>
                <a:ea typeface="+mn-ea"/>
                <a:cs typeface="+mn-cs"/>
              </a:rPr>
              <a:t>20</a:t>
            </a:r>
            <a:r>
              <a:rPr lang="zh-TW" altLang="zh-TW" sz="1200" kern="1200" dirty="0" smtClean="0">
                <a:solidFill>
                  <a:schemeClr val="tx1"/>
                </a:solidFill>
                <a:effectLst/>
                <a:latin typeface="+mn-lt"/>
                <a:ea typeface="+mn-ea"/>
                <a:cs typeface="+mn-cs"/>
              </a:rPr>
              <a:t>可視為單層</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(a)A</a:t>
            </a:r>
            <a:r>
              <a:rPr lang="en-US" altLang="zh-TW" sz="1200" kern="1200" baseline="-25000" dirty="0" smtClean="0">
                <a:solidFill>
                  <a:schemeClr val="tx1"/>
                </a:solidFill>
                <a:effectLst/>
                <a:latin typeface="+mn-lt"/>
                <a:ea typeface="+mn-ea"/>
                <a:cs typeface="+mn-cs"/>
              </a:rPr>
              <a:t>1</a:t>
            </a:r>
            <a:r>
              <a:rPr lang="en-US" altLang="zh-TW" sz="1200" kern="1200" dirty="0" smtClean="0">
                <a:solidFill>
                  <a:schemeClr val="tx1"/>
                </a:solidFill>
                <a:effectLst/>
                <a:latin typeface="+mn-lt"/>
                <a:ea typeface="+mn-ea"/>
                <a:cs typeface="+mn-cs"/>
              </a:rPr>
              <a:t>g mode</a:t>
            </a:r>
            <a:r>
              <a:rPr lang="zh-TW" altLang="zh-TW" sz="1200" kern="1200" dirty="0" smtClean="0">
                <a:solidFill>
                  <a:schemeClr val="tx1"/>
                </a:solidFill>
                <a:effectLst/>
                <a:latin typeface="+mn-lt"/>
                <a:ea typeface="+mn-ea"/>
                <a:cs typeface="+mn-cs"/>
              </a:rPr>
              <a:t>則會有藍移的現象</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當</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由單層增加到多層時</a:t>
            </a:r>
            <a:r>
              <a:rPr lang="zh-TW" altLang="en-US"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層與層之間的凡德瓦力增加，原子的儲存力</a:t>
            </a:r>
            <a:r>
              <a:rPr lang="en-US" altLang="zh-TW" sz="1200" kern="1200" dirty="0" smtClean="0">
                <a:solidFill>
                  <a:schemeClr val="tx1"/>
                </a:solidFill>
                <a:effectLst/>
                <a:latin typeface="+mn-lt"/>
                <a:ea typeface="+mn-ea"/>
                <a:cs typeface="+mn-cs"/>
              </a:rPr>
              <a:t>(restore force)</a:t>
            </a:r>
            <a:r>
              <a:rPr lang="zh-TW" altLang="zh-TW" sz="1200" kern="1200" dirty="0" smtClean="0">
                <a:solidFill>
                  <a:schemeClr val="tx1"/>
                </a:solidFill>
                <a:effectLst/>
                <a:latin typeface="+mn-lt"/>
                <a:ea typeface="+mn-ea"/>
                <a:cs typeface="+mn-cs"/>
              </a:rPr>
              <a:t>亦會受其影響</a:t>
            </a:r>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A</a:t>
            </a:r>
            <a:r>
              <a:rPr lang="en-US" altLang="zh-TW" sz="1200" kern="1200" baseline="-25000" dirty="0" smtClean="0">
                <a:solidFill>
                  <a:schemeClr val="tx1"/>
                </a:solidFill>
                <a:effectLst/>
                <a:latin typeface="+mn-lt"/>
                <a:ea typeface="+mn-ea"/>
                <a:cs typeface="+mn-cs"/>
              </a:rPr>
              <a:t>1</a:t>
            </a:r>
            <a:r>
              <a:rPr lang="en-US" altLang="zh-TW" sz="1200" kern="1200" dirty="0" smtClean="0">
                <a:solidFill>
                  <a:schemeClr val="tx1"/>
                </a:solidFill>
                <a:effectLst/>
                <a:latin typeface="+mn-lt"/>
                <a:ea typeface="+mn-ea"/>
                <a:cs typeface="+mn-cs"/>
              </a:rPr>
              <a:t>g mode</a:t>
            </a:r>
            <a:r>
              <a:rPr lang="zh-TW" altLang="zh-TW" sz="1200" kern="1200" dirty="0" smtClean="0">
                <a:solidFill>
                  <a:schemeClr val="tx1"/>
                </a:solidFill>
                <a:effectLst/>
                <a:latin typeface="+mn-lt"/>
                <a:ea typeface="+mn-ea"/>
                <a:cs typeface="+mn-cs"/>
              </a:rPr>
              <a:t>有這樣的趨勢</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然而</a:t>
            </a:r>
            <a:r>
              <a:rPr lang="en-US" altLang="zh-TW" sz="1200" kern="1200" dirty="0" smtClean="0">
                <a:solidFill>
                  <a:schemeClr val="tx1"/>
                </a:solidFill>
                <a:effectLst/>
                <a:latin typeface="+mn-lt"/>
                <a:ea typeface="+mn-ea"/>
                <a:cs typeface="+mn-cs"/>
              </a:rPr>
              <a:t>E</a:t>
            </a:r>
            <a:r>
              <a:rPr lang="en-US" altLang="zh-TW" sz="1200" kern="1200" baseline="30000" dirty="0" smtClean="0">
                <a:solidFill>
                  <a:schemeClr val="tx1"/>
                </a:solidFill>
                <a:effectLst/>
                <a:latin typeface="+mn-lt"/>
                <a:ea typeface="+mn-ea"/>
                <a:cs typeface="+mn-cs"/>
              </a:rPr>
              <a:t>1</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g mode</a:t>
            </a:r>
            <a:r>
              <a:rPr lang="zh-TW" altLang="zh-TW" sz="1200" kern="1200" dirty="0" smtClean="0">
                <a:solidFill>
                  <a:schemeClr val="tx1"/>
                </a:solidFill>
                <a:effectLst/>
                <a:latin typeface="+mn-lt"/>
                <a:ea typeface="+mn-ea"/>
                <a:cs typeface="+mn-cs"/>
              </a:rPr>
              <a:t>卻往相反的方向移動</a:t>
            </a:r>
            <a:r>
              <a:rPr lang="en-US" altLang="zh-TW" sz="1200" kern="1200" dirty="0" smtClean="0">
                <a:solidFill>
                  <a:schemeClr val="tx1"/>
                </a:solidFill>
                <a:effectLst/>
                <a:latin typeface="+mn-lt"/>
                <a:ea typeface="+mn-ea"/>
                <a:cs typeface="+mn-cs"/>
              </a:rPr>
              <a:t>(red shift)</a:t>
            </a:r>
          </a:p>
          <a:p>
            <a:r>
              <a:rPr lang="zh-TW" altLang="zh-TW" sz="1200" kern="1200" dirty="0" smtClean="0">
                <a:solidFill>
                  <a:schemeClr val="tx1"/>
                </a:solidFill>
                <a:effectLst/>
                <a:latin typeface="+mn-lt"/>
                <a:ea typeface="+mn-ea"/>
                <a:cs typeface="+mn-cs"/>
              </a:rPr>
              <a:t>這反映出它受到額外內層作用力</a:t>
            </a:r>
            <a:r>
              <a:rPr lang="en-US" altLang="zh-TW" sz="1200" kern="1200" dirty="0" smtClean="0">
                <a:solidFill>
                  <a:schemeClr val="tx1"/>
                </a:solidFill>
                <a:effectLst/>
                <a:latin typeface="+mn-lt"/>
                <a:ea typeface="+mn-ea"/>
                <a:cs typeface="+mn-cs"/>
              </a:rPr>
              <a:t>(interlayer interaction)</a:t>
            </a:r>
            <a:r>
              <a:rPr lang="zh-TW" altLang="zh-TW" sz="1200" kern="1200" dirty="0" smtClean="0">
                <a:solidFill>
                  <a:schemeClr val="tx1"/>
                </a:solidFill>
                <a:effectLst/>
                <a:latin typeface="+mn-lt"/>
                <a:ea typeface="+mn-ea"/>
                <a:cs typeface="+mn-cs"/>
              </a:rPr>
              <a:t>的影響</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我們認為這是因為</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隨層數增加而改變了內部的結構，影響到</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堆疊的情形</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使得大範圍內層庫倫作用力導致</a:t>
            </a:r>
            <a:r>
              <a:rPr lang="en-US" altLang="zh-TW" sz="1200" kern="1200" dirty="0" smtClean="0">
                <a:solidFill>
                  <a:schemeClr val="tx1"/>
                </a:solidFill>
                <a:effectLst/>
                <a:latin typeface="+mn-lt"/>
                <a:ea typeface="+mn-ea"/>
                <a:cs typeface="+mn-cs"/>
              </a:rPr>
              <a:t>E</a:t>
            </a:r>
            <a:r>
              <a:rPr lang="en-US" altLang="zh-TW" sz="1200" kern="1200" baseline="30000" dirty="0" smtClean="0">
                <a:solidFill>
                  <a:schemeClr val="tx1"/>
                </a:solidFill>
                <a:effectLst/>
                <a:latin typeface="+mn-lt"/>
                <a:ea typeface="+mn-ea"/>
                <a:cs typeface="+mn-cs"/>
              </a:rPr>
              <a:t>1</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g mode</a:t>
            </a:r>
            <a:r>
              <a:rPr lang="zh-TW" altLang="zh-TW" sz="1200" kern="1200" dirty="0" smtClean="0">
                <a:solidFill>
                  <a:schemeClr val="tx1"/>
                </a:solidFill>
                <a:effectLst/>
                <a:latin typeface="+mn-lt"/>
                <a:ea typeface="+mn-ea"/>
                <a:cs typeface="+mn-cs"/>
              </a:rPr>
              <a:t>往相反的方向移動。</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en-US" altLang="zh-TW" sz="1200" kern="1200" dirty="0" smtClean="0">
                <a:solidFill>
                  <a:schemeClr val="tx1"/>
                </a:solidFill>
                <a:effectLst/>
                <a:latin typeface="+mn-lt"/>
                <a:ea typeface="+mn-ea"/>
                <a:cs typeface="+mn-cs"/>
              </a:rPr>
              <a:t>(b)</a:t>
            </a:r>
            <a:r>
              <a:rPr lang="zh-TW" altLang="zh-TW" sz="1200" kern="1200" dirty="0" smtClean="0">
                <a:solidFill>
                  <a:schemeClr val="tx1"/>
                </a:solidFill>
                <a:effectLst/>
                <a:latin typeface="+mn-lt"/>
                <a:ea typeface="+mn-ea"/>
                <a:cs typeface="+mn-cs"/>
              </a:rPr>
              <a:t>對應於</a:t>
            </a:r>
            <a:r>
              <a:rPr lang="en-US" altLang="zh-TW" sz="1200" kern="1200" dirty="0" smtClean="0">
                <a:solidFill>
                  <a:schemeClr val="tx1"/>
                </a:solidFill>
                <a:effectLst/>
                <a:latin typeface="+mn-lt"/>
                <a:ea typeface="+mn-ea"/>
                <a:cs typeface="+mn-cs"/>
              </a:rPr>
              <a:t>A1</a:t>
            </a:r>
            <a:r>
              <a:rPr lang="zh-TW" altLang="zh-TW" sz="1200" kern="1200" dirty="0" smtClean="0">
                <a:solidFill>
                  <a:schemeClr val="tx1"/>
                </a:solidFill>
                <a:effectLst/>
                <a:latin typeface="+mn-lt"/>
                <a:ea typeface="+mn-ea"/>
                <a:cs typeface="+mn-cs"/>
              </a:rPr>
              <a:t>激子與</a:t>
            </a:r>
            <a:r>
              <a:rPr lang="en-US" altLang="zh-TW" sz="1200" kern="1200" dirty="0" smtClean="0">
                <a:solidFill>
                  <a:schemeClr val="tx1"/>
                </a:solidFill>
                <a:effectLst/>
                <a:latin typeface="+mn-lt"/>
                <a:ea typeface="+mn-ea"/>
                <a:cs typeface="+mn-cs"/>
              </a:rPr>
              <a:t>B1</a:t>
            </a:r>
            <a:r>
              <a:rPr lang="zh-TW" altLang="zh-TW" sz="1200" kern="1200" dirty="0" smtClean="0">
                <a:solidFill>
                  <a:schemeClr val="tx1"/>
                </a:solidFill>
                <a:effectLst/>
                <a:latin typeface="+mn-lt"/>
                <a:ea typeface="+mn-ea"/>
                <a:cs typeface="+mn-cs"/>
              </a:rPr>
              <a:t>激子分別是</a:t>
            </a:r>
            <a:r>
              <a:rPr lang="en-US" altLang="zh-TW" sz="1200" kern="1200" dirty="0" smtClean="0">
                <a:solidFill>
                  <a:schemeClr val="tx1"/>
                </a:solidFill>
                <a:effectLst/>
                <a:latin typeface="+mn-lt"/>
                <a:ea typeface="+mn-ea"/>
                <a:cs typeface="+mn-cs"/>
              </a:rPr>
              <a:t>667nm (1.86eV)</a:t>
            </a:r>
            <a:r>
              <a:rPr lang="zh-TW" altLang="zh-TW" sz="1200" kern="1200" dirty="0" smtClean="0">
                <a:solidFill>
                  <a:schemeClr val="tx1"/>
                </a:solidFill>
                <a:effectLst/>
                <a:latin typeface="+mn-lt"/>
                <a:ea typeface="+mn-ea"/>
                <a:cs typeface="+mn-cs"/>
              </a:rPr>
              <a:t>和</a:t>
            </a:r>
            <a:r>
              <a:rPr lang="en-US" altLang="zh-TW" sz="1200" kern="1200" dirty="0" smtClean="0">
                <a:solidFill>
                  <a:schemeClr val="tx1"/>
                </a:solidFill>
                <a:effectLst/>
                <a:latin typeface="+mn-lt"/>
                <a:ea typeface="+mn-ea"/>
                <a:cs typeface="+mn-cs"/>
              </a:rPr>
              <a:t>627nm (1.97eV)</a:t>
            </a:r>
          </a:p>
          <a:p>
            <a:r>
              <a:rPr lang="en-US" altLang="zh-TW" sz="1200" kern="1200" dirty="0" smtClean="0">
                <a:solidFill>
                  <a:schemeClr val="tx1"/>
                </a:solidFill>
                <a:effectLst/>
                <a:latin typeface="+mn-lt"/>
                <a:ea typeface="+mn-ea"/>
                <a:cs typeface="+mn-cs"/>
              </a:rPr>
              <a:t>A1</a:t>
            </a:r>
            <a:r>
              <a:rPr lang="zh-TW" altLang="zh-TW" sz="1200" kern="1200" dirty="0" smtClean="0">
                <a:solidFill>
                  <a:schemeClr val="tx1"/>
                </a:solidFill>
                <a:effectLst/>
                <a:latin typeface="+mn-lt"/>
                <a:ea typeface="+mn-ea"/>
                <a:cs typeface="+mn-cs"/>
              </a:rPr>
              <a:t>激子與</a:t>
            </a:r>
            <a:r>
              <a:rPr lang="en-US" altLang="zh-TW" sz="1200" kern="1200" dirty="0" smtClean="0">
                <a:solidFill>
                  <a:schemeClr val="tx1"/>
                </a:solidFill>
                <a:effectLst/>
                <a:latin typeface="+mn-lt"/>
                <a:ea typeface="+mn-ea"/>
                <a:cs typeface="+mn-cs"/>
              </a:rPr>
              <a:t>B1</a:t>
            </a:r>
            <a:r>
              <a:rPr lang="zh-TW" altLang="zh-TW" sz="1200" kern="1200" dirty="0" smtClean="0">
                <a:solidFill>
                  <a:schemeClr val="tx1"/>
                </a:solidFill>
                <a:effectLst/>
                <a:latin typeface="+mn-lt"/>
                <a:ea typeface="+mn-ea"/>
                <a:cs typeface="+mn-cs"/>
              </a:rPr>
              <a:t>激子具有從價電帶自旋</a:t>
            </a:r>
            <a:r>
              <a:rPr lang="en-US" altLang="zh-TW" sz="1200" kern="1200" dirty="0" smtClean="0">
                <a:solidFill>
                  <a:schemeClr val="tx1"/>
                </a:solidFill>
                <a:effectLst/>
                <a:latin typeface="+mn-lt"/>
                <a:ea typeface="+mn-ea"/>
                <a:cs typeface="+mn-cs"/>
              </a:rPr>
              <a:t>-</a:t>
            </a:r>
            <a:r>
              <a:rPr lang="zh-TW" altLang="zh-TW" sz="1200" kern="1200" dirty="0" smtClean="0">
                <a:solidFill>
                  <a:schemeClr val="tx1"/>
                </a:solidFill>
                <a:effectLst/>
                <a:latin typeface="+mn-lt"/>
                <a:ea typeface="+mn-ea"/>
                <a:cs typeface="+mn-cs"/>
              </a:rPr>
              <a:t>軌道耦合</a:t>
            </a:r>
            <a:r>
              <a:rPr lang="en-US" altLang="zh-TW" sz="1200" kern="1200" dirty="0" smtClean="0">
                <a:solidFill>
                  <a:schemeClr val="tx1"/>
                </a:solidFill>
                <a:effectLst/>
                <a:latin typeface="+mn-lt"/>
                <a:ea typeface="+mn-ea"/>
                <a:cs typeface="+mn-cs"/>
              </a:rPr>
              <a:t>(spin-orbital coupling)</a:t>
            </a:r>
            <a:r>
              <a:rPr lang="zh-TW" altLang="zh-TW" sz="1200" kern="1200" dirty="0" smtClean="0">
                <a:solidFill>
                  <a:schemeClr val="tx1"/>
                </a:solidFill>
                <a:effectLst/>
                <a:latin typeface="+mn-lt"/>
                <a:ea typeface="+mn-ea"/>
                <a:cs typeface="+mn-cs"/>
              </a:rPr>
              <a:t>後之能量分離的直接激子躍遷</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這兩個共振之直接激子躍遷在</a:t>
            </a:r>
            <a:r>
              <a:rPr lang="en-US" altLang="zh-TW" sz="1200" kern="1200" dirty="0" err="1" smtClean="0">
                <a:solidFill>
                  <a:schemeClr val="tx1"/>
                </a:solidFill>
                <a:effectLst/>
                <a:latin typeface="+mn-lt"/>
                <a:ea typeface="+mn-ea"/>
                <a:cs typeface="+mn-cs"/>
              </a:rPr>
              <a:t>Brillouin</a:t>
            </a:r>
            <a:r>
              <a:rPr lang="en-US" altLang="zh-TW" sz="1200" kern="1200" dirty="0" smtClean="0">
                <a:solidFill>
                  <a:schemeClr val="tx1"/>
                </a:solidFill>
                <a:effectLst/>
                <a:latin typeface="+mn-lt"/>
                <a:ea typeface="+mn-ea"/>
                <a:cs typeface="+mn-cs"/>
              </a:rPr>
              <a:t> zone</a:t>
            </a:r>
            <a:r>
              <a:rPr lang="zh-TW" altLang="zh-TW" sz="1200" kern="1200" dirty="0" smtClean="0">
                <a:solidFill>
                  <a:schemeClr val="tx1"/>
                </a:solidFill>
                <a:effectLst/>
                <a:latin typeface="+mn-lt"/>
                <a:ea typeface="+mn-ea"/>
                <a:cs typeface="+mn-cs"/>
              </a:rPr>
              <a:t>中的</a:t>
            </a:r>
            <a:r>
              <a:rPr lang="en-US" altLang="zh-TW" sz="1200" kern="1200" dirty="0" smtClean="0">
                <a:solidFill>
                  <a:schemeClr val="tx1"/>
                </a:solidFill>
                <a:effectLst/>
                <a:latin typeface="+mn-lt"/>
                <a:ea typeface="+mn-ea"/>
                <a:cs typeface="+mn-cs"/>
              </a:rPr>
              <a:t> K point</a:t>
            </a:r>
            <a:r>
              <a:rPr lang="zh-TW" altLang="zh-TW" sz="1200" kern="1200" dirty="0" smtClean="0">
                <a:solidFill>
                  <a:schemeClr val="tx1"/>
                </a:solidFill>
                <a:effectLst/>
                <a:latin typeface="+mn-lt"/>
                <a:ea typeface="+mn-ea"/>
                <a:cs typeface="+mn-cs"/>
              </a:rPr>
              <a:t>已被證實</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33</a:t>
            </a:fld>
            <a:endParaRPr lang="zh-TW" altLang="en-US"/>
          </a:p>
        </p:txBody>
      </p:sp>
    </p:spTree>
    <p:extLst>
      <p:ext uri="{BB962C8B-B14F-4D97-AF65-F5344CB8AC3E}">
        <p14:creationId xmlns:p14="http://schemas.microsoft.com/office/powerpoint/2010/main" val="19317124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34</a:t>
            </a:fld>
            <a:endParaRPr lang="zh-TW" altLang="en-US"/>
          </a:p>
        </p:txBody>
      </p:sp>
    </p:spTree>
    <p:extLst>
      <p:ext uri="{BB962C8B-B14F-4D97-AF65-F5344CB8AC3E}">
        <p14:creationId xmlns:p14="http://schemas.microsoft.com/office/powerpoint/2010/main" val="33768792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35</a:t>
            </a:fld>
            <a:endParaRPr lang="zh-TW" altLang="en-US"/>
          </a:p>
        </p:txBody>
      </p:sp>
    </p:spTree>
    <p:extLst>
      <p:ext uri="{BB962C8B-B14F-4D97-AF65-F5344CB8AC3E}">
        <p14:creationId xmlns:p14="http://schemas.microsoft.com/office/powerpoint/2010/main" val="25750698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且在</a:t>
            </a:r>
            <a:r>
              <a:rPr lang="en-US" altLang="zh-TW" sz="1200" kern="1200" dirty="0" smtClean="0">
                <a:solidFill>
                  <a:schemeClr val="tx1"/>
                </a:solidFill>
                <a:effectLst/>
                <a:latin typeface="+mn-lt"/>
                <a:ea typeface="+mn-ea"/>
                <a:cs typeface="+mn-cs"/>
              </a:rPr>
              <a:t>AFM</a:t>
            </a:r>
            <a:r>
              <a:rPr lang="zh-TW" altLang="zh-TW" sz="1200" kern="1200" dirty="0" smtClean="0">
                <a:solidFill>
                  <a:schemeClr val="tx1"/>
                </a:solidFill>
                <a:effectLst/>
                <a:latin typeface="+mn-lt"/>
                <a:ea typeface="+mn-ea"/>
                <a:cs typeface="+mn-cs"/>
              </a:rPr>
              <a:t>量測結果中發現表面粗糙度下降</a:t>
            </a:r>
            <a:r>
              <a:rPr lang="en-US" altLang="zh-TW" sz="1200" kern="1200" dirty="0" smtClean="0">
                <a:solidFill>
                  <a:schemeClr val="tx1"/>
                </a:solidFill>
                <a:effectLst/>
                <a:latin typeface="+mn-lt"/>
                <a:ea typeface="+mn-ea"/>
                <a:cs typeface="+mn-cs"/>
              </a:rPr>
              <a:t>96%</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36</a:t>
            </a:fld>
            <a:endParaRPr lang="zh-TW" altLang="en-US"/>
          </a:p>
        </p:txBody>
      </p:sp>
    </p:spTree>
    <p:extLst>
      <p:ext uri="{BB962C8B-B14F-4D97-AF65-F5344CB8AC3E}">
        <p14:creationId xmlns:p14="http://schemas.microsoft.com/office/powerpoint/2010/main" val="587246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37</a:t>
            </a:fld>
            <a:endParaRPr lang="zh-TW" altLang="en-US"/>
          </a:p>
        </p:txBody>
      </p:sp>
    </p:spTree>
    <p:extLst>
      <p:ext uri="{BB962C8B-B14F-4D97-AF65-F5344CB8AC3E}">
        <p14:creationId xmlns:p14="http://schemas.microsoft.com/office/powerpoint/2010/main" val="32582853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zh-TW" sz="1200" kern="1200" dirty="0" smtClean="0">
                <a:solidFill>
                  <a:schemeClr val="tx1"/>
                </a:solidFill>
                <a:effectLst/>
                <a:latin typeface="+mn-lt"/>
                <a:ea typeface="+mn-ea"/>
                <a:cs typeface="+mn-cs"/>
              </a:rPr>
              <a:t>而紅色區域部分屬於</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薄膜</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其結果顯示我們所成長</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在影像中呈現均勻性之薄膜</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並可取代在</a:t>
            </a:r>
            <a:r>
              <a:rPr lang="en-US" altLang="zh-TW" sz="1200" kern="1200" dirty="0" smtClean="0">
                <a:solidFill>
                  <a:schemeClr val="tx1"/>
                </a:solidFill>
                <a:effectLst/>
                <a:latin typeface="+mn-lt"/>
                <a:ea typeface="+mn-ea"/>
                <a:cs typeface="+mn-cs"/>
              </a:rPr>
              <a:t>OM</a:t>
            </a:r>
            <a:r>
              <a:rPr lang="zh-TW" altLang="zh-TW" sz="1200" kern="1200" dirty="0" smtClean="0">
                <a:solidFill>
                  <a:schemeClr val="tx1"/>
                </a:solidFill>
                <a:effectLst/>
                <a:latin typeface="+mn-lt"/>
                <a:ea typeface="+mn-ea"/>
                <a:cs typeface="+mn-cs"/>
              </a:rPr>
              <a:t>影像中無法看出的形貌。</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38</a:t>
            </a:fld>
            <a:endParaRPr lang="zh-TW" altLang="en-US"/>
          </a:p>
        </p:txBody>
      </p:sp>
    </p:spTree>
    <p:extLst>
      <p:ext uri="{BB962C8B-B14F-4D97-AF65-F5344CB8AC3E}">
        <p14:creationId xmlns:p14="http://schemas.microsoft.com/office/powerpoint/2010/main" val="701735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1" kern="1200" dirty="0" smtClean="0">
                <a:solidFill>
                  <a:schemeClr val="tx1"/>
                </a:solidFill>
                <a:effectLst/>
                <a:latin typeface="+mn-lt"/>
                <a:ea typeface="+mn-ea"/>
                <a:cs typeface="+mn-cs"/>
              </a:rPr>
              <a:t>(b)</a:t>
            </a:r>
            <a:r>
              <a:rPr lang="zh-TW" altLang="zh-TW" sz="1200" kern="1200" dirty="0" smtClean="0">
                <a:solidFill>
                  <a:schemeClr val="tx1"/>
                </a:solidFill>
                <a:effectLst/>
                <a:latin typeface="+mn-lt"/>
                <a:ea typeface="+mn-ea"/>
                <a:cs typeface="+mn-cs"/>
              </a:rPr>
              <a:t>為選取</a:t>
            </a:r>
            <a:r>
              <a:rPr lang="en-US" altLang="zh-TW" sz="1200" kern="1200" dirty="0" smtClean="0">
                <a:solidFill>
                  <a:schemeClr val="tx1"/>
                </a:solidFill>
                <a:effectLst/>
                <a:latin typeface="+mn-lt"/>
                <a:ea typeface="+mn-ea"/>
                <a:cs typeface="+mn-cs"/>
              </a:rPr>
              <a:t>625</a:t>
            </a:r>
            <a:r>
              <a:rPr lang="zh-TW" altLang="zh-TW" sz="1200" kern="1200" dirty="0" smtClean="0">
                <a:solidFill>
                  <a:schemeClr val="tx1"/>
                </a:solidFill>
                <a:effectLst/>
                <a:latin typeface="+mn-lt"/>
                <a:ea typeface="+mn-ea"/>
                <a:cs typeface="+mn-cs"/>
              </a:rPr>
              <a:t>波段作</a:t>
            </a:r>
            <a:r>
              <a:rPr lang="en-US" altLang="zh-TW" sz="1200" kern="1200" dirty="0" smtClean="0">
                <a:solidFill>
                  <a:schemeClr val="tx1"/>
                </a:solidFill>
                <a:effectLst/>
                <a:latin typeface="+mn-lt"/>
                <a:ea typeface="+mn-ea"/>
                <a:cs typeface="+mn-cs"/>
              </a:rPr>
              <a:t>PL mapping</a:t>
            </a:r>
            <a:r>
              <a:rPr lang="zh-TW" altLang="zh-TW" sz="1200" kern="1200" dirty="0" smtClean="0">
                <a:solidFill>
                  <a:schemeClr val="tx1"/>
                </a:solidFill>
                <a:effectLst/>
                <a:latin typeface="+mn-lt"/>
                <a:ea typeface="+mn-ea"/>
                <a:cs typeface="+mn-cs"/>
              </a:rPr>
              <a:t>影像</a:t>
            </a:r>
            <a:endParaRPr lang="en-US" altLang="zh-TW" sz="1200" kern="1200" dirty="0" smtClean="0">
              <a:solidFill>
                <a:schemeClr val="tx1"/>
              </a:solidFill>
              <a:effectLst/>
              <a:latin typeface="+mn-lt"/>
              <a:ea typeface="+mn-ea"/>
              <a:cs typeface="+mn-cs"/>
            </a:endParaRPr>
          </a:p>
          <a:p>
            <a:r>
              <a:rPr lang="en-US" altLang="zh-TW" sz="1200" b="1" kern="1200" dirty="0" smtClean="0">
                <a:solidFill>
                  <a:schemeClr val="tx1"/>
                </a:solidFill>
                <a:effectLst/>
                <a:latin typeface="+mn-lt"/>
                <a:ea typeface="+mn-ea"/>
                <a:cs typeface="+mn-cs"/>
              </a:rPr>
              <a:t>(c)</a:t>
            </a:r>
            <a:r>
              <a:rPr lang="zh-TW" altLang="zh-TW" sz="1200" kern="1200" dirty="0" smtClean="0">
                <a:solidFill>
                  <a:schemeClr val="tx1"/>
                </a:solidFill>
                <a:effectLst/>
                <a:latin typeface="+mn-lt"/>
                <a:ea typeface="+mn-ea"/>
                <a:cs typeface="+mn-cs"/>
              </a:rPr>
              <a:t>為選取</a:t>
            </a:r>
            <a:r>
              <a:rPr lang="en-US" altLang="zh-TW" sz="1200" kern="1200" dirty="0" smtClean="0">
                <a:solidFill>
                  <a:schemeClr val="tx1"/>
                </a:solidFill>
                <a:effectLst/>
                <a:latin typeface="+mn-lt"/>
                <a:ea typeface="+mn-ea"/>
                <a:cs typeface="+mn-cs"/>
              </a:rPr>
              <a:t>675</a:t>
            </a:r>
            <a:r>
              <a:rPr lang="zh-TW" altLang="zh-TW" sz="1200" kern="1200" dirty="0" smtClean="0">
                <a:solidFill>
                  <a:schemeClr val="tx1"/>
                </a:solidFill>
                <a:effectLst/>
                <a:latin typeface="+mn-lt"/>
                <a:ea typeface="+mn-ea"/>
                <a:cs typeface="+mn-cs"/>
              </a:rPr>
              <a:t>波段作</a:t>
            </a:r>
            <a:r>
              <a:rPr lang="en-US" altLang="zh-TW" sz="1200" kern="1200" dirty="0" smtClean="0">
                <a:solidFill>
                  <a:schemeClr val="tx1"/>
                </a:solidFill>
                <a:effectLst/>
                <a:latin typeface="+mn-lt"/>
                <a:ea typeface="+mn-ea"/>
                <a:cs typeface="+mn-cs"/>
              </a:rPr>
              <a:t>PL mapping</a:t>
            </a:r>
            <a:r>
              <a:rPr lang="zh-TW" altLang="zh-TW" sz="1200" kern="1200" dirty="0" smtClean="0">
                <a:solidFill>
                  <a:schemeClr val="tx1"/>
                </a:solidFill>
                <a:effectLst/>
                <a:latin typeface="+mn-lt"/>
                <a:ea typeface="+mn-ea"/>
                <a:cs typeface="+mn-cs"/>
              </a:rPr>
              <a:t>影像</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當</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薄膜為單層結構時</a:t>
            </a:r>
            <a:r>
              <a:rPr lang="en-US" altLang="zh-TW" sz="1200" kern="1200" dirty="0" smtClean="0">
                <a:solidFill>
                  <a:schemeClr val="tx1"/>
                </a:solidFill>
                <a:effectLst/>
                <a:latin typeface="+mn-lt"/>
                <a:ea typeface="+mn-ea"/>
                <a:cs typeface="+mn-cs"/>
              </a:rPr>
              <a:t>A</a:t>
            </a:r>
            <a:r>
              <a:rPr lang="en-US" altLang="zh-TW" sz="1200" kern="1200" baseline="-25000" dirty="0" smtClean="0">
                <a:solidFill>
                  <a:schemeClr val="tx1"/>
                </a:solidFill>
                <a:effectLst/>
                <a:latin typeface="+mn-lt"/>
                <a:ea typeface="+mn-ea"/>
                <a:cs typeface="+mn-cs"/>
              </a:rPr>
              <a:t>1</a:t>
            </a:r>
            <a:r>
              <a:rPr lang="en-US" altLang="zh-TW" sz="1200" kern="1200" dirty="0" smtClean="0">
                <a:solidFill>
                  <a:schemeClr val="tx1"/>
                </a:solidFill>
                <a:effectLst/>
                <a:latin typeface="+mn-lt"/>
                <a:ea typeface="+mn-ea"/>
                <a:cs typeface="+mn-cs"/>
              </a:rPr>
              <a:t>g</a:t>
            </a:r>
            <a:r>
              <a:rPr lang="zh-TW" altLang="zh-TW" sz="1200" kern="1200" dirty="0" smtClean="0">
                <a:solidFill>
                  <a:schemeClr val="tx1"/>
                </a:solidFill>
                <a:effectLst/>
                <a:latin typeface="+mn-lt"/>
                <a:ea typeface="+mn-ea"/>
                <a:cs typeface="+mn-cs"/>
              </a:rPr>
              <a:t>訊號相比多層薄膜強很多</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若</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薄膜為多層結構時，則</a:t>
            </a:r>
            <a:r>
              <a:rPr lang="en-US" altLang="zh-TW" sz="1200" kern="1200" dirty="0" smtClean="0">
                <a:solidFill>
                  <a:schemeClr val="tx1"/>
                </a:solidFill>
                <a:effectLst/>
                <a:latin typeface="+mn-lt"/>
                <a:ea typeface="+mn-ea"/>
                <a:cs typeface="+mn-cs"/>
              </a:rPr>
              <a:t>E</a:t>
            </a:r>
            <a:r>
              <a:rPr lang="en-US" altLang="zh-TW" sz="1200" kern="1200" baseline="30000" dirty="0" smtClean="0">
                <a:solidFill>
                  <a:schemeClr val="tx1"/>
                </a:solidFill>
                <a:effectLst/>
                <a:latin typeface="+mn-lt"/>
                <a:ea typeface="+mn-ea"/>
                <a:cs typeface="+mn-cs"/>
              </a:rPr>
              <a:t>1</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g</a:t>
            </a:r>
            <a:r>
              <a:rPr lang="zh-TW" altLang="zh-TW" sz="1200" kern="1200" dirty="0" smtClean="0">
                <a:solidFill>
                  <a:schemeClr val="tx1"/>
                </a:solidFill>
                <a:effectLst/>
                <a:latin typeface="+mn-lt"/>
                <a:ea typeface="+mn-ea"/>
                <a:cs typeface="+mn-cs"/>
              </a:rPr>
              <a:t>訊號會相較於單層薄膜強，並且</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之</a:t>
            </a:r>
            <a:r>
              <a:rPr lang="en-US" altLang="zh-TW" sz="1200" kern="1200" dirty="0" smtClean="0">
                <a:solidFill>
                  <a:schemeClr val="tx1"/>
                </a:solidFill>
                <a:effectLst/>
                <a:latin typeface="+mn-lt"/>
                <a:ea typeface="+mn-ea"/>
                <a:cs typeface="+mn-cs"/>
              </a:rPr>
              <a:t>PL</a:t>
            </a:r>
            <a:r>
              <a:rPr lang="zh-TW" altLang="zh-TW" sz="1200" kern="1200" dirty="0" smtClean="0">
                <a:solidFill>
                  <a:schemeClr val="tx1"/>
                </a:solidFill>
                <a:effectLst/>
                <a:latin typeface="+mn-lt"/>
                <a:ea typeface="+mn-ea"/>
                <a:cs typeface="+mn-cs"/>
              </a:rPr>
              <a:t>訊號也會隨著層數增加而下降</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對應到</a:t>
            </a:r>
            <a:r>
              <a:rPr lang="en-US" altLang="zh-TW" sz="1200" kern="1200" dirty="0" smtClean="0">
                <a:solidFill>
                  <a:schemeClr val="tx1"/>
                </a:solidFill>
                <a:effectLst/>
                <a:latin typeface="+mn-lt"/>
                <a:ea typeface="+mn-ea"/>
                <a:cs typeface="+mn-cs"/>
              </a:rPr>
              <a:t>color bar</a:t>
            </a:r>
            <a:r>
              <a:rPr lang="zh-TW" altLang="zh-TW" sz="1200" kern="1200" dirty="0" smtClean="0">
                <a:solidFill>
                  <a:schemeClr val="tx1"/>
                </a:solidFill>
                <a:effectLst/>
                <a:latin typeface="+mn-lt"/>
                <a:ea typeface="+mn-ea"/>
                <a:cs typeface="+mn-cs"/>
              </a:rPr>
              <a:t>數值來觀察影像之對比</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在選取</a:t>
            </a:r>
            <a:r>
              <a:rPr lang="en-US" altLang="zh-TW" sz="1200" kern="1200" dirty="0" smtClean="0">
                <a:solidFill>
                  <a:schemeClr val="tx1"/>
                </a:solidFill>
                <a:effectLst/>
                <a:latin typeface="+mn-lt"/>
                <a:ea typeface="+mn-ea"/>
                <a:cs typeface="+mn-cs"/>
              </a:rPr>
              <a:t>625</a:t>
            </a:r>
            <a:r>
              <a:rPr lang="zh-TW" altLang="zh-TW" sz="1200" kern="1200" dirty="0" smtClean="0">
                <a:solidFill>
                  <a:schemeClr val="tx1"/>
                </a:solidFill>
                <a:effectLst/>
                <a:latin typeface="+mn-lt"/>
                <a:ea typeface="+mn-ea"/>
                <a:cs typeface="+mn-cs"/>
              </a:rPr>
              <a:t>波段影像中發現有單層及多層</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薄膜訊號</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而影像在選取</a:t>
            </a:r>
            <a:r>
              <a:rPr lang="en-US" altLang="zh-TW" sz="1200" kern="1200" dirty="0" smtClean="0">
                <a:solidFill>
                  <a:schemeClr val="tx1"/>
                </a:solidFill>
                <a:effectLst/>
                <a:latin typeface="+mn-lt"/>
                <a:ea typeface="+mn-ea"/>
                <a:cs typeface="+mn-cs"/>
              </a:rPr>
              <a:t>675</a:t>
            </a:r>
            <a:r>
              <a:rPr lang="zh-TW" altLang="zh-TW" sz="1200" kern="1200" dirty="0" smtClean="0">
                <a:solidFill>
                  <a:schemeClr val="tx1"/>
                </a:solidFill>
                <a:effectLst/>
                <a:latin typeface="+mn-lt"/>
                <a:ea typeface="+mn-ea"/>
                <a:cs typeface="+mn-cs"/>
              </a:rPr>
              <a:t>波段相比</a:t>
            </a:r>
            <a:r>
              <a:rPr lang="en-US" altLang="zh-TW" sz="1200" kern="1200" dirty="0" smtClean="0">
                <a:solidFill>
                  <a:schemeClr val="tx1"/>
                </a:solidFill>
                <a:effectLst/>
                <a:latin typeface="+mn-lt"/>
                <a:ea typeface="+mn-ea"/>
                <a:cs typeface="+mn-cs"/>
              </a:rPr>
              <a:t>625</a:t>
            </a:r>
            <a:r>
              <a:rPr lang="zh-TW" altLang="zh-TW" sz="1200" kern="1200" dirty="0" smtClean="0">
                <a:solidFill>
                  <a:schemeClr val="tx1"/>
                </a:solidFill>
                <a:effectLst/>
                <a:latin typeface="+mn-lt"/>
                <a:ea typeface="+mn-ea"/>
                <a:cs typeface="+mn-cs"/>
              </a:rPr>
              <a:t>波段之訊號不多</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可能是我們成長</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薄膜時有單層也有多層結構</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在選取影像進行</a:t>
            </a:r>
            <a:r>
              <a:rPr lang="en-US" altLang="zh-TW" sz="1200" kern="1200" dirty="0" smtClean="0">
                <a:solidFill>
                  <a:schemeClr val="tx1"/>
                </a:solidFill>
                <a:effectLst/>
                <a:latin typeface="+mn-lt"/>
                <a:ea typeface="+mn-ea"/>
                <a:cs typeface="+mn-cs"/>
              </a:rPr>
              <a:t>mapping</a:t>
            </a:r>
            <a:r>
              <a:rPr lang="zh-TW" altLang="zh-TW" sz="1200" kern="1200" dirty="0" smtClean="0">
                <a:solidFill>
                  <a:schemeClr val="tx1"/>
                </a:solidFill>
                <a:effectLst/>
                <a:latin typeface="+mn-lt"/>
                <a:ea typeface="+mn-ea"/>
                <a:cs typeface="+mn-cs"/>
              </a:rPr>
              <a:t>時，涵蓋較多多層</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a:t>
            </a:r>
            <a:endParaRPr lang="en-US" altLang="zh-TW" sz="1200" kern="1200" dirty="0" smtClean="0">
              <a:solidFill>
                <a:schemeClr val="tx1"/>
              </a:solidFill>
              <a:effectLst/>
              <a:latin typeface="+mn-lt"/>
              <a:ea typeface="+mn-ea"/>
              <a:cs typeface="+mn-cs"/>
            </a:endParaRPr>
          </a:p>
          <a:p>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在</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光譜圖中由兩個峰值組成</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對應於</a:t>
            </a:r>
            <a:r>
              <a:rPr lang="en-US" altLang="zh-TW" sz="1200" kern="1200" dirty="0" smtClean="0">
                <a:solidFill>
                  <a:schemeClr val="tx1"/>
                </a:solidFill>
                <a:effectLst/>
                <a:latin typeface="+mn-lt"/>
                <a:ea typeface="+mn-ea"/>
                <a:cs typeface="+mn-cs"/>
              </a:rPr>
              <a:t>A1</a:t>
            </a:r>
            <a:r>
              <a:rPr lang="zh-TW" altLang="zh-TW" sz="1200" kern="1200" dirty="0" smtClean="0">
                <a:solidFill>
                  <a:schemeClr val="tx1"/>
                </a:solidFill>
                <a:effectLst/>
                <a:latin typeface="+mn-lt"/>
                <a:ea typeface="+mn-ea"/>
                <a:cs typeface="+mn-cs"/>
              </a:rPr>
              <a:t>激子與</a:t>
            </a:r>
            <a:r>
              <a:rPr lang="en-US" altLang="zh-TW" sz="1200" kern="1200" dirty="0" smtClean="0">
                <a:solidFill>
                  <a:schemeClr val="tx1"/>
                </a:solidFill>
                <a:effectLst/>
                <a:latin typeface="+mn-lt"/>
                <a:ea typeface="+mn-ea"/>
                <a:cs typeface="+mn-cs"/>
              </a:rPr>
              <a:t>B1</a:t>
            </a:r>
            <a:r>
              <a:rPr lang="zh-TW" altLang="zh-TW" sz="1200" kern="1200" dirty="0" smtClean="0">
                <a:solidFill>
                  <a:schemeClr val="tx1"/>
                </a:solidFill>
                <a:effectLst/>
                <a:latin typeface="+mn-lt"/>
                <a:ea typeface="+mn-ea"/>
                <a:cs typeface="+mn-cs"/>
              </a:rPr>
              <a:t>激子分別是</a:t>
            </a:r>
            <a:r>
              <a:rPr lang="en-US" altLang="zh-TW" sz="1200" kern="1200" dirty="0" smtClean="0">
                <a:solidFill>
                  <a:schemeClr val="tx1"/>
                </a:solidFill>
                <a:effectLst/>
                <a:latin typeface="+mn-lt"/>
                <a:ea typeface="+mn-ea"/>
                <a:cs typeface="+mn-cs"/>
              </a:rPr>
              <a:t>667nm (1.86eV)</a:t>
            </a:r>
            <a:r>
              <a:rPr lang="zh-TW" altLang="zh-TW" sz="1200" kern="1200" dirty="0" smtClean="0">
                <a:solidFill>
                  <a:schemeClr val="tx1"/>
                </a:solidFill>
                <a:effectLst/>
                <a:latin typeface="+mn-lt"/>
                <a:ea typeface="+mn-ea"/>
                <a:cs typeface="+mn-cs"/>
              </a:rPr>
              <a:t>和</a:t>
            </a:r>
            <a:r>
              <a:rPr lang="en-US" altLang="zh-TW" sz="1200" kern="1200" dirty="0" smtClean="0">
                <a:solidFill>
                  <a:schemeClr val="tx1"/>
                </a:solidFill>
                <a:effectLst/>
                <a:latin typeface="+mn-lt"/>
                <a:ea typeface="+mn-ea"/>
                <a:cs typeface="+mn-cs"/>
              </a:rPr>
              <a:t>627nm (1.97eV)</a:t>
            </a:r>
          </a:p>
          <a:p>
            <a:r>
              <a:rPr lang="zh-TW" altLang="zh-TW" sz="1200" kern="1200" dirty="0" smtClean="0">
                <a:solidFill>
                  <a:schemeClr val="tx1"/>
                </a:solidFill>
                <a:effectLst/>
                <a:latin typeface="+mn-lt"/>
                <a:ea typeface="+mn-ea"/>
                <a:cs typeface="+mn-cs"/>
              </a:rPr>
              <a:t>而我們針對</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進行</a:t>
            </a:r>
            <a:r>
              <a:rPr lang="en-US" altLang="zh-TW" sz="1200" kern="1200" dirty="0" smtClean="0">
                <a:solidFill>
                  <a:schemeClr val="tx1"/>
                </a:solidFill>
                <a:effectLst/>
                <a:latin typeface="+mn-lt"/>
                <a:ea typeface="+mn-ea"/>
                <a:cs typeface="+mn-cs"/>
              </a:rPr>
              <a:t>PL</a:t>
            </a:r>
            <a:r>
              <a:rPr lang="zh-TW" altLang="zh-TW" sz="1200" kern="1200" dirty="0" smtClean="0">
                <a:solidFill>
                  <a:schemeClr val="tx1"/>
                </a:solidFill>
                <a:effectLst/>
                <a:latin typeface="+mn-lt"/>
                <a:ea typeface="+mn-ea"/>
                <a:cs typeface="+mn-cs"/>
              </a:rPr>
              <a:t>量測時，發現電化學法成長</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的發光波段約在</a:t>
            </a:r>
            <a:r>
              <a:rPr lang="en-US" altLang="zh-TW" sz="1200" kern="1200" dirty="0" smtClean="0">
                <a:solidFill>
                  <a:schemeClr val="tx1"/>
                </a:solidFill>
                <a:effectLst/>
                <a:latin typeface="+mn-lt"/>
                <a:ea typeface="+mn-ea"/>
                <a:cs typeface="+mn-cs"/>
              </a:rPr>
              <a:t>720</a:t>
            </a:r>
            <a:r>
              <a:rPr lang="zh-TW" altLang="zh-TW" sz="1200" kern="1200" dirty="0" smtClean="0">
                <a:solidFill>
                  <a:schemeClr val="tx1"/>
                </a:solidFill>
                <a:effectLst/>
                <a:latin typeface="+mn-lt"/>
                <a:ea typeface="+mn-ea"/>
                <a:cs typeface="+mn-cs"/>
              </a:rPr>
              <a:t>至</a:t>
            </a:r>
            <a:r>
              <a:rPr lang="en-US" altLang="zh-TW" sz="1200" kern="1200" dirty="0" smtClean="0">
                <a:solidFill>
                  <a:schemeClr val="tx1"/>
                </a:solidFill>
                <a:effectLst/>
                <a:latin typeface="+mn-lt"/>
                <a:ea typeface="+mn-ea"/>
                <a:cs typeface="+mn-cs"/>
              </a:rPr>
              <a:t>900nm</a:t>
            </a:r>
            <a:r>
              <a:rPr lang="zh-TW" altLang="zh-TW" sz="1200" kern="1200" dirty="0" smtClean="0">
                <a:solidFill>
                  <a:schemeClr val="tx1"/>
                </a:solidFill>
                <a:effectLst/>
                <a:latin typeface="+mn-lt"/>
                <a:ea typeface="+mn-ea"/>
                <a:cs typeface="+mn-cs"/>
              </a:rPr>
              <a:t>之間</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在量測</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之</a:t>
            </a:r>
            <a:r>
              <a:rPr lang="en-US" altLang="zh-TW" sz="1200" kern="1200" dirty="0" smtClean="0">
                <a:solidFill>
                  <a:schemeClr val="tx1"/>
                </a:solidFill>
                <a:effectLst/>
                <a:latin typeface="+mn-lt"/>
                <a:ea typeface="+mn-ea"/>
                <a:cs typeface="+mn-cs"/>
              </a:rPr>
              <a:t>P-N</a:t>
            </a:r>
            <a:r>
              <a:rPr lang="zh-TW" altLang="zh-TW" sz="1200" kern="1200" dirty="0" smtClean="0">
                <a:solidFill>
                  <a:schemeClr val="tx1"/>
                </a:solidFill>
                <a:effectLst/>
                <a:latin typeface="+mn-lt"/>
                <a:ea typeface="+mn-ea"/>
                <a:cs typeface="+mn-cs"/>
              </a:rPr>
              <a:t>異質結構材料結合時</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我們首先針對</a:t>
            </a:r>
            <a:r>
              <a:rPr lang="en-US" altLang="zh-TW" sz="1200" kern="1200" dirty="0" smtClean="0">
                <a:solidFill>
                  <a:schemeClr val="tx1"/>
                </a:solidFill>
                <a:effectLst/>
                <a:latin typeface="+mn-lt"/>
                <a:ea typeface="+mn-ea"/>
                <a:cs typeface="+mn-cs"/>
              </a:rPr>
              <a:t>OM</a:t>
            </a:r>
            <a:r>
              <a:rPr lang="zh-TW" altLang="zh-TW" sz="1200" kern="1200" dirty="0" smtClean="0">
                <a:solidFill>
                  <a:schemeClr val="tx1"/>
                </a:solidFill>
                <a:effectLst/>
                <a:latin typeface="+mn-lt"/>
                <a:ea typeface="+mn-ea"/>
                <a:cs typeface="+mn-cs"/>
              </a:rPr>
              <a:t>影像進行拉曼量測，確實發現有</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的訊號後</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再進行</a:t>
            </a:r>
            <a:r>
              <a:rPr lang="en-US" altLang="zh-TW" sz="1200" kern="1200" dirty="0" smtClean="0">
                <a:solidFill>
                  <a:schemeClr val="tx1"/>
                </a:solidFill>
                <a:effectLst/>
                <a:latin typeface="+mn-lt"/>
                <a:ea typeface="+mn-ea"/>
                <a:cs typeface="+mn-cs"/>
              </a:rPr>
              <a:t>PL</a:t>
            </a:r>
            <a:r>
              <a:rPr lang="zh-TW" altLang="zh-TW" sz="1200" kern="1200" dirty="0" smtClean="0">
                <a:solidFill>
                  <a:schemeClr val="tx1"/>
                </a:solidFill>
                <a:effectLst/>
                <a:latin typeface="+mn-lt"/>
                <a:ea typeface="+mn-ea"/>
                <a:cs typeface="+mn-cs"/>
              </a:rPr>
              <a:t>量測，再將結合後之結構透過量測結果顯示波段範圍涵蓋</a:t>
            </a:r>
            <a:r>
              <a:rPr lang="en-US" altLang="zh-TW" sz="1200" kern="1200" dirty="0" smtClean="0">
                <a:solidFill>
                  <a:schemeClr val="tx1"/>
                </a:solidFill>
                <a:effectLst/>
                <a:latin typeface="+mn-lt"/>
                <a:ea typeface="+mn-ea"/>
                <a:cs typeface="+mn-cs"/>
              </a:rPr>
              <a:t>625</a:t>
            </a:r>
            <a:r>
              <a:rPr lang="zh-TW" altLang="zh-TW" sz="1200" kern="1200" dirty="0" smtClean="0">
                <a:solidFill>
                  <a:schemeClr val="tx1"/>
                </a:solidFill>
                <a:effectLst/>
                <a:latin typeface="+mn-lt"/>
                <a:ea typeface="+mn-ea"/>
                <a:cs typeface="+mn-cs"/>
              </a:rPr>
              <a:t>至</a:t>
            </a:r>
            <a:r>
              <a:rPr lang="en-US" altLang="zh-TW" sz="1200" kern="1200" dirty="0" smtClean="0">
                <a:solidFill>
                  <a:schemeClr val="tx1"/>
                </a:solidFill>
                <a:effectLst/>
                <a:latin typeface="+mn-lt"/>
                <a:ea typeface="+mn-ea"/>
                <a:cs typeface="+mn-cs"/>
              </a:rPr>
              <a:t>900nm</a:t>
            </a:r>
          </a:p>
          <a:p>
            <a:r>
              <a:rPr lang="zh-TW" altLang="zh-TW" sz="1200" kern="1200" dirty="0" smtClean="0">
                <a:solidFill>
                  <a:schemeClr val="tx1"/>
                </a:solidFill>
                <a:effectLst/>
                <a:latin typeface="+mn-lt"/>
                <a:ea typeface="+mn-ea"/>
                <a:cs typeface="+mn-cs"/>
              </a:rPr>
              <a:t>我們發現在橘色橢圓虛線圈內約</a:t>
            </a:r>
            <a:r>
              <a:rPr lang="en-US" altLang="zh-TW" sz="1200" kern="1200" dirty="0" smtClean="0">
                <a:solidFill>
                  <a:schemeClr val="tx1"/>
                </a:solidFill>
                <a:effectLst/>
                <a:latin typeface="+mn-lt"/>
                <a:ea typeface="+mn-ea"/>
                <a:cs typeface="+mn-cs"/>
              </a:rPr>
              <a:t>627nm</a:t>
            </a:r>
            <a:r>
              <a:rPr lang="zh-TW" altLang="zh-TW" sz="1200" kern="1200" dirty="0" smtClean="0">
                <a:solidFill>
                  <a:schemeClr val="tx1"/>
                </a:solidFill>
                <a:effectLst/>
                <a:latin typeface="+mn-lt"/>
                <a:ea typeface="+mn-ea"/>
                <a:cs typeface="+mn-cs"/>
              </a:rPr>
              <a:t>有微訊號產生，而波長為</a:t>
            </a:r>
            <a:r>
              <a:rPr lang="en-US" altLang="zh-TW" sz="1200" kern="1200" dirty="0" smtClean="0">
                <a:solidFill>
                  <a:schemeClr val="tx1"/>
                </a:solidFill>
                <a:effectLst/>
                <a:latin typeface="+mn-lt"/>
                <a:ea typeface="+mn-ea"/>
                <a:cs typeface="+mn-cs"/>
              </a:rPr>
              <a:t>627nm</a:t>
            </a:r>
            <a:r>
              <a:rPr lang="zh-TW" altLang="zh-TW" sz="1200" kern="1200" dirty="0" smtClean="0">
                <a:solidFill>
                  <a:schemeClr val="tx1"/>
                </a:solidFill>
                <a:effectLst/>
                <a:latin typeface="+mn-lt"/>
                <a:ea typeface="+mn-ea"/>
                <a:cs typeface="+mn-cs"/>
              </a:rPr>
              <a:t>屬於</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的</a:t>
            </a:r>
            <a:r>
              <a:rPr lang="en-US" altLang="zh-TW" sz="1200" kern="1200" dirty="0" smtClean="0">
                <a:solidFill>
                  <a:schemeClr val="tx1"/>
                </a:solidFill>
                <a:effectLst/>
                <a:latin typeface="+mn-lt"/>
                <a:ea typeface="+mn-ea"/>
                <a:cs typeface="+mn-cs"/>
              </a:rPr>
              <a:t>B2</a:t>
            </a:r>
            <a:r>
              <a:rPr lang="zh-TW" altLang="zh-TW" sz="1200" kern="1200" dirty="0" smtClean="0">
                <a:solidFill>
                  <a:schemeClr val="tx1"/>
                </a:solidFill>
                <a:effectLst/>
                <a:latin typeface="+mn-lt"/>
                <a:ea typeface="+mn-ea"/>
                <a:cs typeface="+mn-cs"/>
              </a:rPr>
              <a:t>激子</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並且在接近</a:t>
            </a:r>
            <a:r>
              <a:rPr lang="en-US" altLang="zh-TW" sz="1200" kern="1200" dirty="0" smtClean="0">
                <a:solidFill>
                  <a:schemeClr val="tx1"/>
                </a:solidFill>
                <a:effectLst/>
                <a:latin typeface="+mn-lt"/>
                <a:ea typeface="+mn-ea"/>
                <a:cs typeface="+mn-cs"/>
              </a:rPr>
              <a:t>670nm</a:t>
            </a:r>
            <a:r>
              <a:rPr lang="zh-TW" altLang="zh-TW" sz="1200" kern="1200" dirty="0" smtClean="0">
                <a:solidFill>
                  <a:schemeClr val="tx1"/>
                </a:solidFill>
                <a:effectLst/>
                <a:latin typeface="+mn-lt"/>
                <a:ea typeface="+mn-ea"/>
                <a:cs typeface="+mn-cs"/>
              </a:rPr>
              <a:t>左右時發現訊號漸漸有上升的趨勢</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然而若說明這部分只有</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的訊號並不合理是因為</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發光波段從</a:t>
            </a:r>
            <a:r>
              <a:rPr lang="en-US" altLang="zh-TW" sz="1200" kern="1200" dirty="0" smtClean="0">
                <a:solidFill>
                  <a:schemeClr val="tx1"/>
                </a:solidFill>
                <a:effectLst/>
                <a:latin typeface="+mn-lt"/>
                <a:ea typeface="+mn-ea"/>
                <a:cs typeface="+mn-cs"/>
              </a:rPr>
              <a:t>720nm</a:t>
            </a:r>
            <a:r>
              <a:rPr lang="zh-TW" altLang="zh-TW" sz="1200" kern="1200" dirty="0" smtClean="0">
                <a:solidFill>
                  <a:schemeClr val="tx1"/>
                </a:solidFill>
                <a:effectLst/>
                <a:latin typeface="+mn-lt"/>
                <a:ea typeface="+mn-ea"/>
                <a:cs typeface="+mn-cs"/>
              </a:rPr>
              <a:t>才開始有訊號產生</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因此我們推斷可能是</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薄膜太厚，而單層</a:t>
            </a:r>
            <a:r>
              <a:rPr lang="en-US" altLang="zh-TW" sz="1200" kern="1200" dirty="0" smtClean="0">
                <a:solidFill>
                  <a:schemeClr val="tx1"/>
                </a:solidFill>
                <a:effectLst/>
                <a:latin typeface="+mn-lt"/>
                <a:ea typeface="+mn-ea"/>
                <a:cs typeface="+mn-cs"/>
              </a:rPr>
              <a:t>MoS</a:t>
            </a:r>
            <a:r>
              <a:rPr lang="en-US" altLang="zh-TW" sz="1200" kern="1200" baseline="-25000" dirty="0" smtClean="0">
                <a:solidFill>
                  <a:schemeClr val="tx1"/>
                </a:solidFill>
                <a:effectLst/>
                <a:latin typeface="+mn-lt"/>
                <a:ea typeface="+mn-ea"/>
                <a:cs typeface="+mn-cs"/>
              </a:rPr>
              <a:t>2</a:t>
            </a:r>
            <a:r>
              <a:rPr lang="zh-TW" altLang="zh-TW" sz="1200" kern="1200" dirty="0" smtClean="0">
                <a:solidFill>
                  <a:schemeClr val="tx1"/>
                </a:solidFill>
                <a:effectLst/>
                <a:latin typeface="+mn-lt"/>
                <a:ea typeface="+mn-ea"/>
                <a:cs typeface="+mn-cs"/>
              </a:rPr>
              <a:t>薄膜厚度只有</a:t>
            </a:r>
            <a:r>
              <a:rPr lang="en-US" altLang="zh-TW" sz="1200" kern="1200" dirty="0" smtClean="0">
                <a:solidFill>
                  <a:schemeClr val="tx1"/>
                </a:solidFill>
                <a:effectLst/>
                <a:latin typeface="+mn-lt"/>
                <a:ea typeface="+mn-ea"/>
                <a:cs typeface="+mn-cs"/>
              </a:rPr>
              <a:t>0.7nm</a:t>
            </a:r>
          </a:p>
          <a:p>
            <a:r>
              <a:rPr lang="zh-TW" altLang="zh-TW" sz="1200" kern="1200" dirty="0" smtClean="0">
                <a:solidFill>
                  <a:schemeClr val="tx1"/>
                </a:solidFill>
                <a:effectLst/>
                <a:latin typeface="+mn-lt"/>
                <a:ea typeface="+mn-ea"/>
                <a:cs typeface="+mn-cs"/>
              </a:rPr>
              <a:t>使得兩異質結構材料在波長</a:t>
            </a:r>
            <a:r>
              <a:rPr lang="en-US" altLang="zh-TW" sz="1200" kern="1200" dirty="0" smtClean="0">
                <a:solidFill>
                  <a:schemeClr val="tx1"/>
                </a:solidFill>
                <a:effectLst/>
                <a:latin typeface="+mn-lt"/>
                <a:ea typeface="+mn-ea"/>
                <a:cs typeface="+mn-cs"/>
              </a:rPr>
              <a:t>670</a:t>
            </a:r>
            <a:r>
              <a:rPr lang="zh-TW" altLang="zh-TW" sz="1200" kern="1200" dirty="0" smtClean="0">
                <a:solidFill>
                  <a:schemeClr val="tx1"/>
                </a:solidFill>
                <a:effectLst/>
                <a:latin typeface="+mn-lt"/>
                <a:ea typeface="+mn-ea"/>
                <a:cs typeface="+mn-cs"/>
              </a:rPr>
              <a:t>至</a:t>
            </a:r>
            <a:r>
              <a:rPr lang="en-US" altLang="zh-TW" sz="1200" kern="1200" dirty="0" smtClean="0">
                <a:solidFill>
                  <a:schemeClr val="tx1"/>
                </a:solidFill>
                <a:effectLst/>
                <a:latin typeface="+mn-lt"/>
                <a:ea typeface="+mn-ea"/>
                <a:cs typeface="+mn-cs"/>
              </a:rPr>
              <a:t>700nm</a:t>
            </a:r>
            <a:r>
              <a:rPr lang="zh-TW" altLang="zh-TW" sz="1200" kern="1200" dirty="0" smtClean="0">
                <a:solidFill>
                  <a:schemeClr val="tx1"/>
                </a:solidFill>
                <a:effectLst/>
                <a:latin typeface="+mn-lt"/>
                <a:ea typeface="+mn-ea"/>
                <a:cs typeface="+mn-cs"/>
              </a:rPr>
              <a:t>範圍內有結合</a:t>
            </a:r>
            <a:endParaRPr lang="en-US" altLang="zh-TW" sz="1200" kern="1200" dirty="0" smtClean="0">
              <a:solidFill>
                <a:schemeClr val="tx1"/>
              </a:solidFill>
              <a:effectLst/>
              <a:latin typeface="+mn-lt"/>
              <a:ea typeface="+mn-ea"/>
              <a:cs typeface="+mn-cs"/>
            </a:endParaRPr>
          </a:p>
          <a:p>
            <a:r>
              <a:rPr lang="zh-TW" altLang="zh-TW" sz="1200" kern="1200" dirty="0" smtClean="0">
                <a:solidFill>
                  <a:schemeClr val="tx1"/>
                </a:solidFill>
                <a:effectLst/>
                <a:latin typeface="+mn-lt"/>
                <a:ea typeface="+mn-ea"/>
                <a:cs typeface="+mn-cs"/>
              </a:rPr>
              <a:t>又因</a:t>
            </a:r>
            <a:r>
              <a:rPr lang="en-US" altLang="zh-TW" sz="1200" kern="1200" dirty="0" smtClean="0">
                <a:solidFill>
                  <a:schemeClr val="tx1"/>
                </a:solidFill>
                <a:effectLst/>
                <a:latin typeface="+mn-lt"/>
                <a:ea typeface="+mn-ea"/>
                <a:cs typeface="+mn-cs"/>
              </a:rPr>
              <a:t>Cu</a:t>
            </a:r>
            <a:r>
              <a:rPr lang="en-US" altLang="zh-TW" sz="1200" kern="1200" baseline="-25000" dirty="0" smtClean="0">
                <a:solidFill>
                  <a:schemeClr val="tx1"/>
                </a:solidFill>
                <a:effectLst/>
                <a:latin typeface="+mn-lt"/>
                <a:ea typeface="+mn-ea"/>
                <a:cs typeface="+mn-cs"/>
              </a:rPr>
              <a:t>2</a:t>
            </a:r>
            <a:r>
              <a:rPr lang="en-US" altLang="zh-TW" sz="1200" kern="1200" dirty="0" smtClean="0">
                <a:solidFill>
                  <a:schemeClr val="tx1"/>
                </a:solidFill>
                <a:effectLst/>
                <a:latin typeface="+mn-lt"/>
                <a:ea typeface="+mn-ea"/>
                <a:cs typeface="+mn-cs"/>
              </a:rPr>
              <a:t>O</a:t>
            </a:r>
            <a:r>
              <a:rPr lang="zh-TW" altLang="zh-TW" sz="1200" kern="1200" dirty="0" smtClean="0">
                <a:solidFill>
                  <a:schemeClr val="tx1"/>
                </a:solidFill>
                <a:effectLst/>
                <a:latin typeface="+mn-lt"/>
                <a:ea typeface="+mn-ea"/>
                <a:cs typeface="+mn-cs"/>
              </a:rPr>
              <a:t>薄膜訊號較強，導致整個訊號產生紅移</a:t>
            </a:r>
            <a:r>
              <a:rPr lang="en-US" altLang="zh-TW" sz="1200" kern="1200" dirty="0" smtClean="0">
                <a:solidFill>
                  <a:schemeClr val="tx1"/>
                </a:solidFill>
                <a:effectLst/>
                <a:latin typeface="+mn-lt"/>
                <a:ea typeface="+mn-ea"/>
                <a:cs typeface="+mn-cs"/>
              </a:rPr>
              <a:t>(red shift)</a:t>
            </a:r>
            <a:r>
              <a:rPr lang="zh-TW" altLang="zh-TW" sz="1200" kern="1200" dirty="0" smtClean="0">
                <a:solidFill>
                  <a:schemeClr val="tx1"/>
                </a:solidFill>
                <a:effectLst/>
                <a:latin typeface="+mn-lt"/>
                <a:ea typeface="+mn-ea"/>
                <a:cs typeface="+mn-cs"/>
              </a:rPr>
              <a:t>現象。</a:t>
            </a:r>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39</a:t>
            </a:fld>
            <a:endParaRPr lang="zh-TW" altLang="en-US"/>
          </a:p>
        </p:txBody>
      </p:sp>
    </p:spTree>
    <p:extLst>
      <p:ext uri="{BB962C8B-B14F-4D97-AF65-F5344CB8AC3E}">
        <p14:creationId xmlns:p14="http://schemas.microsoft.com/office/powerpoint/2010/main" val="22082596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pPr/>
              <a:t>40</a:t>
            </a:fld>
            <a:endParaRPr lang="zh-TW" altLang="en-US"/>
          </a:p>
        </p:txBody>
      </p:sp>
    </p:spTree>
    <p:extLst>
      <p:ext uri="{BB962C8B-B14F-4D97-AF65-F5344CB8AC3E}">
        <p14:creationId xmlns:p14="http://schemas.microsoft.com/office/powerpoint/2010/main" val="29102376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41</a:t>
            </a:fld>
            <a:endParaRPr lang="zh-TW" altLang="en-US"/>
          </a:p>
        </p:txBody>
      </p:sp>
    </p:spTree>
    <p:extLst>
      <p:ext uri="{BB962C8B-B14F-4D97-AF65-F5344CB8AC3E}">
        <p14:creationId xmlns:p14="http://schemas.microsoft.com/office/powerpoint/2010/main" val="37611545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42</a:t>
            </a:fld>
            <a:endParaRPr lang="zh-TW" altLang="en-US"/>
          </a:p>
        </p:txBody>
      </p:sp>
    </p:spTree>
    <p:extLst>
      <p:ext uri="{BB962C8B-B14F-4D97-AF65-F5344CB8AC3E}">
        <p14:creationId xmlns:p14="http://schemas.microsoft.com/office/powerpoint/2010/main" val="4383584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我們將成長後之單層</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MoS</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轉印至研磨後的</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Cu</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O</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表面，透過</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SEM</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與</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SHG</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量測結果確認</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MoS</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轉移成功</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我們將</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MoS</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/Cu</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O</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進行</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Raman &amp; PL mapping</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影像分析，其結果顯示我們</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轉印後的</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MoS</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在影像中呈現均勻性之薄膜</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結合後之結構透過</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PL</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量測結果顯示波段範圍涵蓋</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625</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900 nm</a:t>
            </a:r>
          </a:p>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我們發現在波長</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627 nm</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有微訊號產生，而波長為</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627 nm</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屬於</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MoS</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B2</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激子</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並且在接近</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670 nm</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時發現訊號有逐漸提升的趨勢</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因此我們推斷可能是</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Cu</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O</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薄膜太厚</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而單層</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MoS</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薄膜厚度只有</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0.7nm</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，使得兩異質結構材料在波長</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670</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至</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700nm</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範圍內有結合</a:t>
            </a:r>
            <a:endPar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又因</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Cu</a:t>
            </a:r>
            <a:r>
              <a:rPr lang="en-US" altLang="zh-TW" sz="12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O</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薄膜本身訊號較強，導致整個訊號產生紅移</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(red shift)</a:t>
            </a:r>
            <a:r>
              <a:rPr lang="zh-TW" altLang="zh-TW" sz="1200" dirty="0" smtClean="0">
                <a:latin typeface="Times New Roman" panose="02020603050405020304" pitchFamily="18" charset="0"/>
                <a:ea typeface="標楷體" panose="03000509000000000000" pitchFamily="65" charset="-120"/>
                <a:cs typeface="Times New Roman" panose="02020603050405020304" pitchFamily="18" charset="0"/>
              </a:rPr>
              <a:t>現象。</a:t>
            </a:r>
            <a:endPar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endParaRPr>
          </a:p>
          <a:p>
            <a:endParaRPr lang="zh-TW" altLang="en-US" dirty="0"/>
          </a:p>
        </p:txBody>
      </p:sp>
      <p:sp>
        <p:nvSpPr>
          <p:cNvPr id="5" name="日期版面配置區 4"/>
          <p:cNvSpPr>
            <a:spLocks noGrp="1"/>
          </p:cNvSpPr>
          <p:nvPr>
            <p:ph type="dt" idx="11"/>
          </p:nvPr>
        </p:nvSpPr>
        <p:spPr/>
        <p:txBody>
          <a:bodyPr/>
          <a:lstStyle/>
          <a:p>
            <a:endParaRPr lang="zh-TW" altLang="en-US"/>
          </a:p>
        </p:txBody>
      </p:sp>
      <p:sp>
        <p:nvSpPr>
          <p:cNvPr id="7" name="投影片編號版面配置區 6"/>
          <p:cNvSpPr>
            <a:spLocks noGrp="1"/>
          </p:cNvSpPr>
          <p:nvPr>
            <p:ph type="sldNum" sz="quarter" idx="13"/>
          </p:nvPr>
        </p:nvSpPr>
        <p:spPr/>
        <p:txBody>
          <a:bodyPr/>
          <a:lstStyle/>
          <a:p>
            <a:fld id="{ADF7FF7F-A878-415F-B1C0-E8792DC4A010}" type="slidenum">
              <a:rPr lang="zh-TW" altLang="en-US" smtClean="0"/>
              <a:t>43</a:t>
            </a:fld>
            <a:endParaRPr lang="zh-TW" altLang="en-US"/>
          </a:p>
        </p:txBody>
      </p:sp>
    </p:spTree>
    <p:extLst>
      <p:ext uri="{BB962C8B-B14F-4D97-AF65-F5344CB8AC3E}">
        <p14:creationId xmlns:p14="http://schemas.microsoft.com/office/powerpoint/2010/main" val="244632150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250825" y="3799095"/>
            <a:ext cx="8642350" cy="71437"/>
          </a:xfrm>
          <a:prstGeom prst="rect">
            <a:avLst/>
          </a:prstGeom>
          <a:solidFill>
            <a:srgbClr val="33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75" name="Rectangle 3"/>
          <p:cNvSpPr>
            <a:spLocks noChangeArrowheads="1"/>
          </p:cNvSpPr>
          <p:nvPr userDrawn="1"/>
        </p:nvSpPr>
        <p:spPr bwMode="auto">
          <a:xfrm>
            <a:off x="468313" y="3654632"/>
            <a:ext cx="1366837" cy="144463"/>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77" name="Rectangle 5"/>
          <p:cNvSpPr>
            <a:spLocks noGrp="1" noChangeArrowheads="1"/>
          </p:cNvSpPr>
          <p:nvPr>
            <p:ph type="ctrTitle"/>
          </p:nvPr>
        </p:nvSpPr>
        <p:spPr>
          <a:xfrm>
            <a:off x="685800" y="2130425"/>
            <a:ext cx="7772400" cy="1470025"/>
          </a:xfrm>
        </p:spPr>
        <p:txBody>
          <a:bodyPr/>
          <a:lstStyle>
            <a:lvl1pPr>
              <a:defRPr/>
            </a:lvl1pPr>
          </a:lstStyle>
          <a:p>
            <a:pPr lvl="0"/>
            <a:r>
              <a:rPr lang="zh-TW" altLang="en-US" noProof="0" smtClean="0"/>
              <a:t>按一下以編輯母片標題樣式</a:t>
            </a:r>
            <a:endParaRPr lang="ja-JP" altLang="en-US" noProof="0" smtClean="0"/>
          </a:p>
        </p:txBody>
      </p:sp>
      <p:sp>
        <p:nvSpPr>
          <p:cNvPr id="3078" name="Rectangle 6"/>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zh-TW" altLang="en-US" noProof="0" smtClean="0"/>
              <a:t>按一下以編輯母片副標題樣式</a:t>
            </a:r>
            <a:endParaRPr lang="ja-JP" altLang="en-US" noProof="0" smtClean="0"/>
          </a:p>
        </p:txBody>
      </p:sp>
      <p:sp>
        <p:nvSpPr>
          <p:cNvPr id="3079" name="Rectangle 7"/>
          <p:cNvSpPr>
            <a:spLocks noGrp="1" noChangeArrowheads="1"/>
          </p:cNvSpPr>
          <p:nvPr>
            <p:ph type="dt" sz="half" idx="2"/>
          </p:nvPr>
        </p:nvSpPr>
        <p:spPr/>
        <p:txBody>
          <a:bodyPr/>
          <a:lstStyle>
            <a:lvl1pPr>
              <a:defRPr/>
            </a:lvl1pPr>
          </a:lstStyle>
          <a:p>
            <a:endParaRPr lang="en-US" altLang="ja-JP"/>
          </a:p>
        </p:txBody>
      </p:sp>
      <p:sp>
        <p:nvSpPr>
          <p:cNvPr id="3080" name="Rectangle 8"/>
          <p:cNvSpPr>
            <a:spLocks noGrp="1" noChangeArrowheads="1"/>
          </p:cNvSpPr>
          <p:nvPr>
            <p:ph type="ftr" sz="quarter" idx="3"/>
          </p:nvPr>
        </p:nvSpPr>
        <p:spPr/>
        <p:txBody>
          <a:bodyPr/>
          <a:lstStyle>
            <a:lvl1pPr>
              <a:defRPr/>
            </a:lvl1pPr>
          </a:lstStyle>
          <a:p>
            <a:endParaRPr lang="en-US" altLang="ja-JP"/>
          </a:p>
        </p:txBody>
      </p:sp>
      <p:sp>
        <p:nvSpPr>
          <p:cNvPr id="3081" name="Rectangle 9"/>
          <p:cNvSpPr>
            <a:spLocks noGrp="1" noChangeArrowheads="1"/>
          </p:cNvSpPr>
          <p:nvPr>
            <p:ph type="sldNum" sz="quarter" idx="4"/>
          </p:nvPr>
        </p:nvSpPr>
        <p:spPr/>
        <p:txBody>
          <a:bodyPr/>
          <a:lstStyle>
            <a:lvl1pPr>
              <a:defRPr/>
            </a:lvl1pPr>
          </a:lstStyle>
          <a:p>
            <a:fld id="{69D90ED0-0FA7-4EB6-BDCD-1C8179B72C1B}" type="slidenum">
              <a:rPr lang="en-US" altLang="ja-JP"/>
              <a:pPr/>
              <a:t>‹#›</a:t>
            </a:fld>
            <a:endParaRPr lang="en-US" altLang="ja-JP"/>
          </a:p>
        </p:txBody>
      </p:sp>
      <p:grpSp>
        <p:nvGrpSpPr>
          <p:cNvPr id="2" name="群組 1"/>
          <p:cNvGrpSpPr/>
          <p:nvPr userDrawn="1"/>
        </p:nvGrpSpPr>
        <p:grpSpPr>
          <a:xfrm rot="19029766">
            <a:off x="8726488" y="115888"/>
            <a:ext cx="309562" cy="309562"/>
            <a:chOff x="8726488" y="115888"/>
            <a:chExt cx="309562" cy="309562"/>
          </a:xfrm>
        </p:grpSpPr>
        <p:sp>
          <p:nvSpPr>
            <p:cNvPr id="3082" name="Rectangle 10"/>
            <p:cNvSpPr>
              <a:spLocks noChangeArrowheads="1"/>
            </p:cNvSpPr>
            <p:nvPr userDrawn="1"/>
          </p:nvSpPr>
          <p:spPr bwMode="auto">
            <a:xfrm>
              <a:off x="8893175" y="1158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3" name="Rectangle 11"/>
            <p:cNvSpPr>
              <a:spLocks noChangeArrowheads="1"/>
            </p:cNvSpPr>
            <p:nvPr userDrawn="1"/>
          </p:nvSpPr>
          <p:spPr bwMode="auto">
            <a:xfrm>
              <a:off x="8726488" y="1158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4" name="Rectangle 12"/>
            <p:cNvSpPr>
              <a:spLocks noChangeArrowheads="1"/>
            </p:cNvSpPr>
            <p:nvPr userDrawn="1"/>
          </p:nvSpPr>
          <p:spPr bwMode="auto">
            <a:xfrm>
              <a:off x="8893175" y="2809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grpSp>
        <p:nvGrpSpPr>
          <p:cNvPr id="3085" name="Group 13"/>
          <p:cNvGrpSpPr>
            <a:grpSpLocks/>
          </p:cNvGrpSpPr>
          <p:nvPr userDrawn="1"/>
        </p:nvGrpSpPr>
        <p:grpSpPr bwMode="auto">
          <a:xfrm rot="8280157">
            <a:off x="105897" y="6438992"/>
            <a:ext cx="309563" cy="309562"/>
            <a:chOff x="113" y="4020"/>
            <a:chExt cx="195" cy="195"/>
          </a:xfrm>
        </p:grpSpPr>
        <p:sp>
          <p:nvSpPr>
            <p:cNvPr id="3086" name="Rectangle 14"/>
            <p:cNvSpPr>
              <a:spLocks noChangeArrowheads="1"/>
            </p:cNvSpPr>
            <p:nvPr userDrawn="1"/>
          </p:nvSpPr>
          <p:spPr bwMode="auto">
            <a:xfrm>
              <a:off x="218"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7" name="Rectangle 15"/>
            <p:cNvSpPr>
              <a:spLocks noChangeArrowheads="1"/>
            </p:cNvSpPr>
            <p:nvPr userDrawn="1"/>
          </p:nvSpPr>
          <p:spPr bwMode="auto">
            <a:xfrm>
              <a:off x="113"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8" name="Rectangle 16"/>
            <p:cNvSpPr>
              <a:spLocks noChangeArrowheads="1"/>
            </p:cNvSpPr>
            <p:nvPr userDrawn="1"/>
          </p:nvSpPr>
          <p:spPr bwMode="auto">
            <a:xfrm>
              <a:off x="218" y="4124"/>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grpSp>
        <p:nvGrpSpPr>
          <p:cNvPr id="21" name="群組 20"/>
          <p:cNvGrpSpPr/>
          <p:nvPr userDrawn="1"/>
        </p:nvGrpSpPr>
        <p:grpSpPr>
          <a:xfrm>
            <a:off x="4810989" y="6234342"/>
            <a:ext cx="4301837" cy="647575"/>
            <a:chOff x="4842163" y="6263783"/>
            <a:chExt cx="4301837" cy="647575"/>
          </a:xfrm>
        </p:grpSpPr>
        <p:pic>
          <p:nvPicPr>
            <p:cNvPr id="22" name="圖片 2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Effect>
                        <a14:sharpenSoften amount="890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4842163" y="6263783"/>
              <a:ext cx="737755" cy="647575"/>
            </a:xfrm>
            <a:prstGeom prst="rect">
              <a:avLst/>
            </a:prstGeom>
            <a:noFill/>
            <a:ln>
              <a:noFill/>
            </a:ln>
          </p:spPr>
        </p:pic>
        <p:sp>
          <p:nvSpPr>
            <p:cNvPr id="23" name="矩形 22"/>
            <p:cNvSpPr/>
            <p:nvPr/>
          </p:nvSpPr>
          <p:spPr>
            <a:xfrm>
              <a:off x="5403273" y="6465324"/>
              <a:ext cx="3740727" cy="369332"/>
            </a:xfrm>
            <a:prstGeom prst="rect">
              <a:avLst/>
            </a:prstGeom>
          </p:spPr>
          <p:txBody>
            <a:bodyPr wrap="square">
              <a:spAutoFit/>
            </a:bodyPr>
            <a:lstStyle/>
            <a:p>
              <a:r>
                <a:rPr lang="en-US" altLang="zh-TW" dirty="0" smtClean="0">
                  <a:latin typeface="Edwardian Script ITC" panose="030303020407070D0804" pitchFamily="66" charset="0"/>
                </a:rPr>
                <a:t>Intelligent </a:t>
              </a:r>
              <a:r>
                <a:rPr lang="en-US" altLang="zh-TW" dirty="0" err="1" smtClean="0">
                  <a:latin typeface="Edwardian Script ITC" panose="030303020407070D0804" pitchFamily="66" charset="0"/>
                </a:rPr>
                <a:t>Optomechatronic</a:t>
              </a:r>
              <a:r>
                <a:rPr lang="en-US" altLang="zh-TW" dirty="0" smtClean="0">
                  <a:latin typeface="Edwardian Script ITC" panose="030303020407070D0804" pitchFamily="66" charset="0"/>
                </a:rPr>
                <a:t> Device Integration Lab.</a:t>
              </a:r>
              <a:endParaRPr lang="zh-TW" altLang="zh-TW" sz="1400" dirty="0">
                <a:latin typeface="Edwardian Script ITC" panose="030303020407070D0804" pitchFamily="66" charset="0"/>
              </a:endParaRP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結尾">
    <p:spTree>
      <p:nvGrpSpPr>
        <p:cNvPr id="1" name=""/>
        <p:cNvGrpSpPr/>
        <p:nvPr/>
      </p:nvGrpSpPr>
      <p:grpSpPr>
        <a:xfrm>
          <a:off x="0" y="0"/>
          <a:ext cx="0" cy="0"/>
          <a:chOff x="0" y="0"/>
          <a:chExt cx="0" cy="0"/>
        </a:xfrm>
      </p:grpSpPr>
      <p:sp>
        <p:nvSpPr>
          <p:cNvPr id="3076" name="Rectangle 4"/>
          <p:cNvSpPr>
            <a:spLocks noChangeArrowheads="1"/>
          </p:cNvSpPr>
          <p:nvPr userDrawn="1"/>
        </p:nvSpPr>
        <p:spPr bwMode="auto">
          <a:xfrm>
            <a:off x="8278750" y="6737790"/>
            <a:ext cx="863600" cy="71437"/>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77" name="Rectangle 5"/>
          <p:cNvSpPr>
            <a:spLocks noGrp="1" noChangeArrowheads="1"/>
          </p:cNvSpPr>
          <p:nvPr>
            <p:ph type="ctrTitle"/>
          </p:nvPr>
        </p:nvSpPr>
        <p:spPr>
          <a:xfrm>
            <a:off x="685800" y="2679055"/>
            <a:ext cx="7772400" cy="1470025"/>
          </a:xfrm>
        </p:spPr>
        <p:txBody>
          <a:bodyPr/>
          <a:lstStyle>
            <a:lvl1pPr>
              <a:defRPr/>
            </a:lvl1pPr>
          </a:lstStyle>
          <a:p>
            <a:pPr lvl="0"/>
            <a:r>
              <a:rPr lang="zh-TW" altLang="en-US" noProof="0" smtClean="0"/>
              <a:t>按一下以編輯母片標題樣式</a:t>
            </a:r>
            <a:endParaRPr lang="ja-JP" altLang="en-US" noProof="0" smtClean="0"/>
          </a:p>
        </p:txBody>
      </p:sp>
      <p:sp>
        <p:nvSpPr>
          <p:cNvPr id="3079" name="Rectangle 7"/>
          <p:cNvSpPr>
            <a:spLocks noGrp="1" noChangeArrowheads="1"/>
          </p:cNvSpPr>
          <p:nvPr>
            <p:ph type="dt" sz="half" idx="2"/>
          </p:nvPr>
        </p:nvSpPr>
        <p:spPr/>
        <p:txBody>
          <a:bodyPr/>
          <a:lstStyle>
            <a:lvl1pPr>
              <a:defRPr/>
            </a:lvl1pPr>
          </a:lstStyle>
          <a:p>
            <a:endParaRPr lang="en-US" altLang="ja-JP"/>
          </a:p>
        </p:txBody>
      </p:sp>
      <p:sp>
        <p:nvSpPr>
          <p:cNvPr id="3080" name="Rectangle 8"/>
          <p:cNvSpPr>
            <a:spLocks noGrp="1" noChangeArrowheads="1"/>
          </p:cNvSpPr>
          <p:nvPr>
            <p:ph type="ftr" sz="quarter" idx="3"/>
          </p:nvPr>
        </p:nvSpPr>
        <p:spPr/>
        <p:txBody>
          <a:bodyPr/>
          <a:lstStyle>
            <a:lvl1pPr>
              <a:defRPr/>
            </a:lvl1pPr>
          </a:lstStyle>
          <a:p>
            <a:endParaRPr lang="en-US" altLang="ja-JP"/>
          </a:p>
        </p:txBody>
      </p:sp>
      <p:sp>
        <p:nvSpPr>
          <p:cNvPr id="3081" name="Rectangle 9"/>
          <p:cNvSpPr>
            <a:spLocks noGrp="1" noChangeArrowheads="1"/>
          </p:cNvSpPr>
          <p:nvPr>
            <p:ph type="sldNum" sz="quarter" idx="4"/>
          </p:nvPr>
        </p:nvSpPr>
        <p:spPr/>
        <p:txBody>
          <a:bodyPr/>
          <a:lstStyle>
            <a:lvl1pPr>
              <a:defRPr/>
            </a:lvl1pPr>
          </a:lstStyle>
          <a:p>
            <a:fld id="{69D90ED0-0FA7-4EB6-BDCD-1C8179B72C1B}" type="slidenum">
              <a:rPr lang="en-US" altLang="ja-JP"/>
              <a:pPr/>
              <a:t>‹#›</a:t>
            </a:fld>
            <a:endParaRPr lang="en-US" altLang="ja-JP"/>
          </a:p>
        </p:txBody>
      </p:sp>
      <p:grpSp>
        <p:nvGrpSpPr>
          <p:cNvPr id="18" name="群組 17"/>
          <p:cNvGrpSpPr/>
          <p:nvPr userDrawn="1"/>
        </p:nvGrpSpPr>
        <p:grpSpPr>
          <a:xfrm rot="19029766">
            <a:off x="8726488" y="115888"/>
            <a:ext cx="309562" cy="309562"/>
            <a:chOff x="8726488" y="115888"/>
            <a:chExt cx="309562" cy="309562"/>
          </a:xfrm>
        </p:grpSpPr>
        <p:sp>
          <p:nvSpPr>
            <p:cNvPr id="19" name="Rectangle 10"/>
            <p:cNvSpPr>
              <a:spLocks noChangeArrowheads="1"/>
            </p:cNvSpPr>
            <p:nvPr userDrawn="1"/>
          </p:nvSpPr>
          <p:spPr bwMode="auto">
            <a:xfrm>
              <a:off x="8893175" y="1158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20" name="Rectangle 11"/>
            <p:cNvSpPr>
              <a:spLocks noChangeArrowheads="1"/>
            </p:cNvSpPr>
            <p:nvPr userDrawn="1"/>
          </p:nvSpPr>
          <p:spPr bwMode="auto">
            <a:xfrm>
              <a:off x="8726488" y="1158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21" name="Rectangle 12"/>
            <p:cNvSpPr>
              <a:spLocks noChangeArrowheads="1"/>
            </p:cNvSpPr>
            <p:nvPr userDrawn="1"/>
          </p:nvSpPr>
          <p:spPr bwMode="auto">
            <a:xfrm>
              <a:off x="8893175" y="2809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grpSp>
        <p:nvGrpSpPr>
          <p:cNvPr id="22" name="Group 13"/>
          <p:cNvGrpSpPr>
            <a:grpSpLocks/>
          </p:cNvGrpSpPr>
          <p:nvPr userDrawn="1"/>
        </p:nvGrpSpPr>
        <p:grpSpPr bwMode="auto">
          <a:xfrm rot="8280157">
            <a:off x="105897" y="6438992"/>
            <a:ext cx="309563" cy="309562"/>
            <a:chOff x="113" y="4020"/>
            <a:chExt cx="195" cy="195"/>
          </a:xfrm>
        </p:grpSpPr>
        <p:sp>
          <p:nvSpPr>
            <p:cNvPr id="23" name="Rectangle 14"/>
            <p:cNvSpPr>
              <a:spLocks noChangeArrowheads="1"/>
            </p:cNvSpPr>
            <p:nvPr userDrawn="1"/>
          </p:nvSpPr>
          <p:spPr bwMode="auto">
            <a:xfrm>
              <a:off x="218"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24" name="Rectangle 15"/>
            <p:cNvSpPr>
              <a:spLocks noChangeArrowheads="1"/>
            </p:cNvSpPr>
            <p:nvPr userDrawn="1"/>
          </p:nvSpPr>
          <p:spPr bwMode="auto">
            <a:xfrm>
              <a:off x="113"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25" name="Rectangle 16"/>
            <p:cNvSpPr>
              <a:spLocks noChangeArrowheads="1"/>
            </p:cNvSpPr>
            <p:nvPr userDrawn="1"/>
          </p:nvSpPr>
          <p:spPr bwMode="auto">
            <a:xfrm>
              <a:off x="218" y="4124"/>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sp>
        <p:nvSpPr>
          <p:cNvPr id="26" name="Rectangle 2"/>
          <p:cNvSpPr>
            <a:spLocks noChangeArrowheads="1"/>
          </p:cNvSpPr>
          <p:nvPr userDrawn="1"/>
        </p:nvSpPr>
        <p:spPr bwMode="auto">
          <a:xfrm>
            <a:off x="250481" y="1111353"/>
            <a:ext cx="8642350" cy="71437"/>
          </a:xfrm>
          <a:prstGeom prst="rect">
            <a:avLst/>
          </a:prstGeom>
          <a:solidFill>
            <a:srgbClr val="33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27" name="Rectangle 3"/>
          <p:cNvSpPr>
            <a:spLocks noChangeArrowheads="1"/>
          </p:cNvSpPr>
          <p:nvPr userDrawn="1"/>
        </p:nvSpPr>
        <p:spPr bwMode="auto">
          <a:xfrm>
            <a:off x="467969" y="966890"/>
            <a:ext cx="1366837" cy="144463"/>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Tree>
    <p:extLst>
      <p:ext uri="{BB962C8B-B14F-4D97-AF65-F5344CB8AC3E}">
        <p14:creationId xmlns:p14="http://schemas.microsoft.com/office/powerpoint/2010/main" val="20394069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lgn="l">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ja-JP"/>
          </a:p>
        </p:txBody>
      </p:sp>
      <p:sp>
        <p:nvSpPr>
          <p:cNvPr id="5" name="頁尾版面配置區 4"/>
          <p:cNvSpPr>
            <a:spLocks noGrp="1"/>
          </p:cNvSpPr>
          <p:nvPr>
            <p:ph type="ftr" sz="quarter" idx="11"/>
          </p:nvPr>
        </p:nvSpPr>
        <p:spPr/>
        <p:txBody>
          <a:bodyPr/>
          <a:lstStyle>
            <a:lvl1pPr>
              <a:defRPr/>
            </a:lvl1pPr>
          </a:lstStyle>
          <a:p>
            <a:endParaRPr lang="en-US" altLang="ja-JP"/>
          </a:p>
        </p:txBody>
      </p:sp>
      <p:sp>
        <p:nvSpPr>
          <p:cNvPr id="6" name="投影片編號版面配置區 5"/>
          <p:cNvSpPr>
            <a:spLocks noGrp="1"/>
          </p:cNvSpPr>
          <p:nvPr>
            <p:ph type="sldNum" sz="quarter" idx="12"/>
          </p:nvPr>
        </p:nvSpPr>
        <p:spPr/>
        <p:txBody>
          <a:bodyPr/>
          <a:lstStyle>
            <a:lvl1pPr>
              <a:defRPr/>
            </a:lvl1pPr>
          </a:lstStyle>
          <a:p>
            <a:fld id="{0DA3B441-AE3B-4B65-B06C-541AA7CF89A4}" type="slidenum">
              <a:rPr lang="en-US" altLang="ja-JP"/>
              <a:pPr/>
              <a:t>‹#›</a:t>
            </a:fld>
            <a:endParaRPr lang="en-US" altLang="ja-JP"/>
          </a:p>
        </p:txBody>
      </p:sp>
    </p:spTree>
    <p:extLst>
      <p:ext uri="{BB962C8B-B14F-4D97-AF65-F5344CB8AC3E}">
        <p14:creationId xmlns:p14="http://schemas.microsoft.com/office/powerpoint/2010/main" val="18124133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8"/>
            <a:ext cx="78867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endParaRPr lang="en-US" altLang="ja-JP"/>
          </a:p>
        </p:txBody>
      </p:sp>
      <p:sp>
        <p:nvSpPr>
          <p:cNvPr id="5" name="頁尾版面配置區 4"/>
          <p:cNvSpPr>
            <a:spLocks noGrp="1"/>
          </p:cNvSpPr>
          <p:nvPr>
            <p:ph type="ftr" sz="quarter" idx="11"/>
          </p:nvPr>
        </p:nvSpPr>
        <p:spPr/>
        <p:txBody>
          <a:bodyPr/>
          <a:lstStyle>
            <a:lvl1pPr>
              <a:defRPr/>
            </a:lvl1pPr>
          </a:lstStyle>
          <a:p>
            <a:endParaRPr lang="en-US" altLang="ja-JP"/>
          </a:p>
        </p:txBody>
      </p:sp>
      <p:sp>
        <p:nvSpPr>
          <p:cNvPr id="6" name="投影片編號版面配置區 5"/>
          <p:cNvSpPr>
            <a:spLocks noGrp="1"/>
          </p:cNvSpPr>
          <p:nvPr>
            <p:ph type="sldNum" sz="quarter" idx="12"/>
          </p:nvPr>
        </p:nvSpPr>
        <p:spPr/>
        <p:txBody>
          <a:bodyPr/>
          <a:lstStyle>
            <a:lvl1pPr>
              <a:defRPr/>
            </a:lvl1pPr>
          </a:lstStyle>
          <a:p>
            <a:fld id="{F2278A7E-1E38-49F6-A93F-31C32E4AA4CB}" type="slidenum">
              <a:rPr lang="en-US" altLang="ja-JP"/>
              <a:pPr/>
              <a:t>‹#›</a:t>
            </a:fld>
            <a:endParaRPr lang="en-US" altLang="ja-JP"/>
          </a:p>
        </p:txBody>
      </p:sp>
    </p:spTree>
    <p:extLst>
      <p:ext uri="{BB962C8B-B14F-4D97-AF65-F5344CB8AC3E}">
        <p14:creationId xmlns:p14="http://schemas.microsoft.com/office/powerpoint/2010/main" val="1117414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lvl1pPr>
              <a:defRPr/>
            </a:lvl1pPr>
          </a:lstStyle>
          <a:p>
            <a:endParaRPr lang="en-US" altLang="ja-JP"/>
          </a:p>
        </p:txBody>
      </p:sp>
      <p:sp>
        <p:nvSpPr>
          <p:cNvPr id="6" name="頁尾版面配置區 5"/>
          <p:cNvSpPr>
            <a:spLocks noGrp="1"/>
          </p:cNvSpPr>
          <p:nvPr>
            <p:ph type="ftr" sz="quarter" idx="11"/>
          </p:nvPr>
        </p:nvSpPr>
        <p:spPr/>
        <p:txBody>
          <a:bodyPr/>
          <a:lstStyle>
            <a:lvl1pPr>
              <a:defRPr/>
            </a:lvl1pPr>
          </a:lstStyle>
          <a:p>
            <a:endParaRPr lang="en-US" altLang="ja-JP"/>
          </a:p>
        </p:txBody>
      </p:sp>
      <p:sp>
        <p:nvSpPr>
          <p:cNvPr id="7" name="投影片編號版面配置區 6"/>
          <p:cNvSpPr>
            <a:spLocks noGrp="1"/>
          </p:cNvSpPr>
          <p:nvPr>
            <p:ph type="sldNum" sz="quarter" idx="12"/>
          </p:nvPr>
        </p:nvSpPr>
        <p:spPr/>
        <p:txBody>
          <a:bodyPr/>
          <a:lstStyle>
            <a:lvl1pPr>
              <a:defRPr/>
            </a:lvl1pPr>
          </a:lstStyle>
          <a:p>
            <a:fld id="{92B8DBD9-E2ED-473A-9BE4-80A20961786E}" type="slidenum">
              <a:rPr lang="en-US" altLang="ja-JP"/>
              <a:pPr/>
              <a:t>‹#›</a:t>
            </a:fld>
            <a:endParaRPr lang="en-US" altLang="ja-JP"/>
          </a:p>
        </p:txBody>
      </p:sp>
    </p:spTree>
    <p:extLst>
      <p:ext uri="{BB962C8B-B14F-4D97-AF65-F5344CB8AC3E}">
        <p14:creationId xmlns:p14="http://schemas.microsoft.com/office/powerpoint/2010/main" val="2222718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30238" y="365125"/>
            <a:ext cx="78867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30238" y="2505075"/>
            <a:ext cx="386873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29150" y="2505075"/>
            <a:ext cx="38877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lvl1pPr>
              <a:defRPr/>
            </a:lvl1pPr>
          </a:lstStyle>
          <a:p>
            <a:endParaRPr lang="en-US" altLang="ja-JP"/>
          </a:p>
        </p:txBody>
      </p:sp>
      <p:sp>
        <p:nvSpPr>
          <p:cNvPr id="8" name="頁尾版面配置區 7"/>
          <p:cNvSpPr>
            <a:spLocks noGrp="1"/>
          </p:cNvSpPr>
          <p:nvPr>
            <p:ph type="ftr" sz="quarter" idx="11"/>
          </p:nvPr>
        </p:nvSpPr>
        <p:spPr/>
        <p:txBody>
          <a:bodyPr/>
          <a:lstStyle>
            <a:lvl1pPr>
              <a:defRPr/>
            </a:lvl1pPr>
          </a:lstStyle>
          <a:p>
            <a:endParaRPr lang="en-US" altLang="ja-JP"/>
          </a:p>
        </p:txBody>
      </p:sp>
      <p:sp>
        <p:nvSpPr>
          <p:cNvPr id="9" name="投影片編號版面配置區 8"/>
          <p:cNvSpPr>
            <a:spLocks noGrp="1"/>
          </p:cNvSpPr>
          <p:nvPr>
            <p:ph type="sldNum" sz="quarter" idx="12"/>
          </p:nvPr>
        </p:nvSpPr>
        <p:spPr/>
        <p:txBody>
          <a:bodyPr/>
          <a:lstStyle>
            <a:lvl1pPr>
              <a:defRPr/>
            </a:lvl1pPr>
          </a:lstStyle>
          <a:p>
            <a:fld id="{C48484C0-1B7F-43DC-8FFC-B579882D08E8}" type="slidenum">
              <a:rPr lang="en-US" altLang="ja-JP"/>
              <a:pPr/>
              <a:t>‹#›</a:t>
            </a:fld>
            <a:endParaRPr lang="en-US" altLang="ja-JP"/>
          </a:p>
        </p:txBody>
      </p:sp>
    </p:spTree>
    <p:extLst>
      <p:ext uri="{BB962C8B-B14F-4D97-AF65-F5344CB8AC3E}">
        <p14:creationId xmlns:p14="http://schemas.microsoft.com/office/powerpoint/2010/main" val="3438658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lvl1pPr>
              <a:defRPr/>
            </a:lvl1pPr>
          </a:lstStyle>
          <a:p>
            <a:endParaRPr lang="en-US" altLang="ja-JP"/>
          </a:p>
        </p:txBody>
      </p:sp>
      <p:sp>
        <p:nvSpPr>
          <p:cNvPr id="4" name="頁尾版面配置區 3"/>
          <p:cNvSpPr>
            <a:spLocks noGrp="1"/>
          </p:cNvSpPr>
          <p:nvPr>
            <p:ph type="ftr" sz="quarter" idx="11"/>
          </p:nvPr>
        </p:nvSpPr>
        <p:spPr/>
        <p:txBody>
          <a:bodyPr/>
          <a:lstStyle>
            <a:lvl1pPr>
              <a:defRPr/>
            </a:lvl1pPr>
          </a:lstStyle>
          <a:p>
            <a:endParaRPr lang="en-US" altLang="ja-JP"/>
          </a:p>
        </p:txBody>
      </p:sp>
      <p:sp>
        <p:nvSpPr>
          <p:cNvPr id="5" name="投影片編號版面配置區 4"/>
          <p:cNvSpPr>
            <a:spLocks noGrp="1"/>
          </p:cNvSpPr>
          <p:nvPr>
            <p:ph type="sldNum" sz="quarter" idx="12"/>
          </p:nvPr>
        </p:nvSpPr>
        <p:spPr/>
        <p:txBody>
          <a:bodyPr/>
          <a:lstStyle>
            <a:lvl1pPr>
              <a:defRPr/>
            </a:lvl1pPr>
          </a:lstStyle>
          <a:p>
            <a:fld id="{E14C2C5D-E38D-49EF-8305-34D5EF788459}" type="slidenum">
              <a:rPr lang="en-US" altLang="ja-JP"/>
              <a:pPr/>
              <a:t>‹#›</a:t>
            </a:fld>
            <a:endParaRPr lang="en-US" altLang="ja-JP"/>
          </a:p>
        </p:txBody>
      </p:sp>
    </p:spTree>
    <p:extLst>
      <p:ext uri="{BB962C8B-B14F-4D97-AF65-F5344CB8AC3E}">
        <p14:creationId xmlns:p14="http://schemas.microsoft.com/office/powerpoint/2010/main" val="4239620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lvl1pPr>
              <a:defRPr/>
            </a:lvl1pPr>
          </a:lstStyle>
          <a:p>
            <a:endParaRPr lang="en-US" altLang="ja-JP"/>
          </a:p>
        </p:txBody>
      </p:sp>
      <p:sp>
        <p:nvSpPr>
          <p:cNvPr id="3" name="頁尾版面配置區 2"/>
          <p:cNvSpPr>
            <a:spLocks noGrp="1"/>
          </p:cNvSpPr>
          <p:nvPr>
            <p:ph type="ftr" sz="quarter" idx="11"/>
          </p:nvPr>
        </p:nvSpPr>
        <p:spPr/>
        <p:txBody>
          <a:bodyPr/>
          <a:lstStyle>
            <a:lvl1pPr>
              <a:defRPr/>
            </a:lvl1pPr>
          </a:lstStyle>
          <a:p>
            <a:endParaRPr lang="en-US" altLang="ja-JP"/>
          </a:p>
        </p:txBody>
      </p:sp>
      <p:sp>
        <p:nvSpPr>
          <p:cNvPr id="4" name="投影片編號版面配置區 3"/>
          <p:cNvSpPr>
            <a:spLocks noGrp="1"/>
          </p:cNvSpPr>
          <p:nvPr>
            <p:ph type="sldNum" sz="quarter" idx="12"/>
          </p:nvPr>
        </p:nvSpPr>
        <p:spPr/>
        <p:txBody>
          <a:bodyPr/>
          <a:lstStyle>
            <a:lvl1pPr>
              <a:defRPr/>
            </a:lvl1pPr>
          </a:lstStyle>
          <a:p>
            <a:fld id="{23BEB7B5-0B17-4555-8795-87E708AA2F03}" type="slidenum">
              <a:rPr lang="en-US" altLang="ja-JP"/>
              <a:pPr/>
              <a:t>‹#›</a:t>
            </a:fld>
            <a:endParaRPr lang="en-US" altLang="ja-JP"/>
          </a:p>
        </p:txBody>
      </p:sp>
    </p:spTree>
    <p:extLst>
      <p:ext uri="{BB962C8B-B14F-4D97-AF65-F5344CB8AC3E}">
        <p14:creationId xmlns:p14="http://schemas.microsoft.com/office/powerpoint/2010/main" val="3962229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ja-JP"/>
          </a:p>
        </p:txBody>
      </p:sp>
      <p:sp>
        <p:nvSpPr>
          <p:cNvPr id="6" name="頁尾版面配置區 5"/>
          <p:cNvSpPr>
            <a:spLocks noGrp="1"/>
          </p:cNvSpPr>
          <p:nvPr>
            <p:ph type="ftr" sz="quarter" idx="11"/>
          </p:nvPr>
        </p:nvSpPr>
        <p:spPr/>
        <p:txBody>
          <a:bodyPr/>
          <a:lstStyle>
            <a:lvl1pPr>
              <a:defRPr/>
            </a:lvl1pPr>
          </a:lstStyle>
          <a:p>
            <a:endParaRPr lang="en-US" altLang="ja-JP"/>
          </a:p>
        </p:txBody>
      </p:sp>
      <p:sp>
        <p:nvSpPr>
          <p:cNvPr id="7" name="投影片編號版面配置區 6"/>
          <p:cNvSpPr>
            <a:spLocks noGrp="1"/>
          </p:cNvSpPr>
          <p:nvPr>
            <p:ph type="sldNum" sz="quarter" idx="12"/>
          </p:nvPr>
        </p:nvSpPr>
        <p:spPr/>
        <p:txBody>
          <a:bodyPr/>
          <a:lstStyle>
            <a:lvl1pPr>
              <a:defRPr/>
            </a:lvl1pPr>
          </a:lstStyle>
          <a:p>
            <a:fld id="{707AE9D1-F235-4362-BB02-207F14EF69CE}" type="slidenum">
              <a:rPr lang="en-US" altLang="ja-JP"/>
              <a:pPr/>
              <a:t>‹#›</a:t>
            </a:fld>
            <a:endParaRPr lang="en-US" altLang="ja-JP"/>
          </a:p>
        </p:txBody>
      </p:sp>
    </p:spTree>
    <p:extLst>
      <p:ext uri="{BB962C8B-B14F-4D97-AF65-F5344CB8AC3E}">
        <p14:creationId xmlns:p14="http://schemas.microsoft.com/office/powerpoint/2010/main" val="1450349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zh-TW" altLang="en-US"/>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lvl1pPr>
              <a:defRPr/>
            </a:lvl1pPr>
          </a:lstStyle>
          <a:p>
            <a:endParaRPr lang="en-US" altLang="ja-JP"/>
          </a:p>
        </p:txBody>
      </p:sp>
      <p:sp>
        <p:nvSpPr>
          <p:cNvPr id="6" name="頁尾版面配置區 5"/>
          <p:cNvSpPr>
            <a:spLocks noGrp="1"/>
          </p:cNvSpPr>
          <p:nvPr>
            <p:ph type="ftr" sz="quarter" idx="11"/>
          </p:nvPr>
        </p:nvSpPr>
        <p:spPr/>
        <p:txBody>
          <a:bodyPr/>
          <a:lstStyle>
            <a:lvl1pPr>
              <a:defRPr/>
            </a:lvl1pPr>
          </a:lstStyle>
          <a:p>
            <a:endParaRPr lang="en-US" altLang="ja-JP"/>
          </a:p>
        </p:txBody>
      </p:sp>
      <p:sp>
        <p:nvSpPr>
          <p:cNvPr id="7" name="投影片編號版面配置區 6"/>
          <p:cNvSpPr>
            <a:spLocks noGrp="1"/>
          </p:cNvSpPr>
          <p:nvPr>
            <p:ph type="sldNum" sz="quarter" idx="12"/>
          </p:nvPr>
        </p:nvSpPr>
        <p:spPr/>
        <p:txBody>
          <a:bodyPr/>
          <a:lstStyle>
            <a:lvl1pPr>
              <a:defRPr/>
            </a:lvl1pPr>
          </a:lstStyle>
          <a:p>
            <a:fld id="{C623A938-6906-4AFE-8186-0E45A1CCCE20}" type="slidenum">
              <a:rPr lang="en-US" altLang="ja-JP"/>
              <a:pPr/>
              <a:t>‹#›</a:t>
            </a:fld>
            <a:endParaRPr lang="en-US" altLang="ja-JP"/>
          </a:p>
        </p:txBody>
      </p:sp>
    </p:spTree>
    <p:extLst>
      <p:ext uri="{BB962C8B-B14F-4D97-AF65-F5344CB8AC3E}">
        <p14:creationId xmlns:p14="http://schemas.microsoft.com/office/powerpoint/2010/main" val="387376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ja-JP"/>
          </a:p>
        </p:txBody>
      </p:sp>
      <p:sp>
        <p:nvSpPr>
          <p:cNvPr id="5" name="頁尾版面配置區 4"/>
          <p:cNvSpPr>
            <a:spLocks noGrp="1"/>
          </p:cNvSpPr>
          <p:nvPr>
            <p:ph type="ftr" sz="quarter" idx="11"/>
          </p:nvPr>
        </p:nvSpPr>
        <p:spPr/>
        <p:txBody>
          <a:bodyPr/>
          <a:lstStyle>
            <a:lvl1pPr>
              <a:defRPr/>
            </a:lvl1pPr>
          </a:lstStyle>
          <a:p>
            <a:endParaRPr lang="en-US" altLang="ja-JP"/>
          </a:p>
        </p:txBody>
      </p:sp>
      <p:sp>
        <p:nvSpPr>
          <p:cNvPr id="6" name="投影片編號版面配置區 5"/>
          <p:cNvSpPr>
            <a:spLocks noGrp="1"/>
          </p:cNvSpPr>
          <p:nvPr>
            <p:ph type="sldNum" sz="quarter" idx="12"/>
          </p:nvPr>
        </p:nvSpPr>
        <p:spPr/>
        <p:txBody>
          <a:bodyPr/>
          <a:lstStyle>
            <a:lvl1pPr>
              <a:defRPr/>
            </a:lvl1pPr>
          </a:lstStyle>
          <a:p>
            <a:fld id="{DC2979A3-4373-4563-A329-9BE3440ADF4C}" type="slidenum">
              <a:rPr lang="en-US" altLang="ja-JP"/>
              <a:pPr/>
              <a:t>‹#›</a:t>
            </a:fld>
            <a:endParaRPr lang="en-US" altLang="ja-JP"/>
          </a:p>
        </p:txBody>
      </p:sp>
    </p:spTree>
    <p:extLst>
      <p:ext uri="{BB962C8B-B14F-4D97-AF65-F5344CB8AC3E}">
        <p14:creationId xmlns:p14="http://schemas.microsoft.com/office/powerpoint/2010/main" val="1607875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endParaRPr lang="en-US" altLang="ja-JP"/>
          </a:p>
        </p:txBody>
      </p:sp>
      <p:sp>
        <p:nvSpPr>
          <p:cNvPr id="5" name="頁尾版面配置區 4"/>
          <p:cNvSpPr>
            <a:spLocks noGrp="1"/>
          </p:cNvSpPr>
          <p:nvPr>
            <p:ph type="ftr" sz="quarter" idx="11"/>
          </p:nvPr>
        </p:nvSpPr>
        <p:spPr/>
        <p:txBody>
          <a:bodyPr/>
          <a:lstStyle>
            <a:lvl1pPr>
              <a:defRPr/>
            </a:lvl1pPr>
          </a:lstStyle>
          <a:p>
            <a:endParaRPr lang="en-US" altLang="ja-JP"/>
          </a:p>
        </p:txBody>
      </p:sp>
      <p:sp>
        <p:nvSpPr>
          <p:cNvPr id="6" name="投影片編號版面配置區 5"/>
          <p:cNvSpPr>
            <a:spLocks noGrp="1"/>
          </p:cNvSpPr>
          <p:nvPr>
            <p:ph type="sldNum" sz="quarter" idx="12"/>
          </p:nvPr>
        </p:nvSpPr>
        <p:spPr/>
        <p:txBody>
          <a:bodyPr/>
          <a:lstStyle>
            <a:lvl1pPr>
              <a:defRPr/>
            </a:lvl1pPr>
          </a:lstStyle>
          <a:p>
            <a:fld id="{8113E934-AC04-4496-9484-5BA0977357C4}" type="slidenum">
              <a:rPr lang="en-US" altLang="ja-JP"/>
              <a:pPr/>
              <a:t>‹#›</a:t>
            </a:fld>
            <a:endParaRPr lang="en-US" altLang="ja-JP"/>
          </a:p>
        </p:txBody>
      </p:sp>
    </p:spTree>
    <p:extLst>
      <p:ext uri="{BB962C8B-B14F-4D97-AF65-F5344CB8AC3E}">
        <p14:creationId xmlns:p14="http://schemas.microsoft.com/office/powerpoint/2010/main" val="310724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250825" y="823392"/>
            <a:ext cx="8642350" cy="71437"/>
          </a:xfrm>
          <a:prstGeom prst="rect">
            <a:avLst/>
          </a:prstGeom>
          <a:solidFill>
            <a:srgbClr val="3366C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4" name="Rectangle 10"/>
          <p:cNvSpPr>
            <a:spLocks noChangeArrowheads="1"/>
          </p:cNvSpPr>
          <p:nvPr/>
        </p:nvSpPr>
        <p:spPr bwMode="auto">
          <a:xfrm>
            <a:off x="468313" y="678929"/>
            <a:ext cx="1366837" cy="144463"/>
          </a:xfrm>
          <a:prstGeom prst="rect">
            <a:avLst/>
          </a:prstGeom>
          <a:solidFill>
            <a:srgbClr val="99CC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42" name="Rectangle 18"/>
          <p:cNvSpPr>
            <a:spLocks noChangeArrowheads="1"/>
          </p:cNvSpPr>
          <p:nvPr/>
        </p:nvSpPr>
        <p:spPr bwMode="auto">
          <a:xfrm>
            <a:off x="8280400" y="6733307"/>
            <a:ext cx="863600" cy="71437"/>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26" name="Rectangle 2"/>
          <p:cNvSpPr>
            <a:spLocks noGrp="1" noChangeArrowheads="1"/>
          </p:cNvSpPr>
          <p:nvPr>
            <p:ph type="title"/>
          </p:nvPr>
        </p:nvSpPr>
        <p:spPr bwMode="auto">
          <a:xfrm>
            <a:off x="457200" y="-24340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p:cNvSpPr>
            <a:spLocks noGrp="1" noChangeArrowheads="1"/>
          </p:cNvSpPr>
          <p:nvPr>
            <p:ph type="sldNum" sz="quarter" idx="4"/>
          </p:nvPr>
        </p:nvSpPr>
        <p:spPr bwMode="auto">
          <a:xfrm>
            <a:off x="6553200" y="6525344"/>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fld id="{7D1CB367-453A-4861-BD79-D08BEA6E9FEC}" type="slidenum">
              <a:rPr lang="en-US" altLang="ja-JP" smtClean="0"/>
              <a:pPr/>
              <a:t>‹#›</a:t>
            </a:fld>
            <a:endParaRPr lang="en-US" altLang="ja-JP" dirty="0"/>
          </a:p>
        </p:txBody>
      </p:sp>
      <p:sp>
        <p:nvSpPr>
          <p:cNvPr id="1035" name="Rectangle 11"/>
          <p:cNvSpPr>
            <a:spLocks noChangeArrowheads="1"/>
          </p:cNvSpPr>
          <p:nvPr/>
        </p:nvSpPr>
        <p:spPr bwMode="auto">
          <a:xfrm>
            <a:off x="8893175" y="95102"/>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6" name="Rectangle 12"/>
          <p:cNvSpPr>
            <a:spLocks noChangeArrowheads="1"/>
          </p:cNvSpPr>
          <p:nvPr/>
        </p:nvSpPr>
        <p:spPr bwMode="auto">
          <a:xfrm>
            <a:off x="8726488" y="95102"/>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7" name="Rectangle 13"/>
          <p:cNvSpPr>
            <a:spLocks noChangeArrowheads="1"/>
          </p:cNvSpPr>
          <p:nvPr/>
        </p:nvSpPr>
        <p:spPr bwMode="auto">
          <a:xfrm>
            <a:off x="8893175" y="260202"/>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nvGrpSpPr>
          <p:cNvPr id="1041" name="Group 17"/>
          <p:cNvGrpSpPr>
            <a:grpSpLocks/>
          </p:cNvGrpSpPr>
          <p:nvPr/>
        </p:nvGrpSpPr>
        <p:grpSpPr bwMode="auto">
          <a:xfrm rot="-10800000">
            <a:off x="85725" y="6465888"/>
            <a:ext cx="309563" cy="309562"/>
            <a:chOff x="113" y="4020"/>
            <a:chExt cx="195" cy="195"/>
          </a:xfrm>
        </p:grpSpPr>
        <p:sp>
          <p:nvSpPr>
            <p:cNvPr id="1038" name="Rectangle 14"/>
            <p:cNvSpPr>
              <a:spLocks noChangeArrowheads="1"/>
            </p:cNvSpPr>
            <p:nvPr userDrawn="1"/>
          </p:nvSpPr>
          <p:spPr bwMode="auto">
            <a:xfrm>
              <a:off x="218"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9" name="Rectangle 15"/>
            <p:cNvSpPr>
              <a:spLocks noChangeArrowheads="1"/>
            </p:cNvSpPr>
            <p:nvPr userDrawn="1"/>
          </p:nvSpPr>
          <p:spPr bwMode="auto">
            <a:xfrm>
              <a:off x="113"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40" name="Rectangle 16"/>
            <p:cNvSpPr>
              <a:spLocks noChangeArrowheads="1"/>
            </p:cNvSpPr>
            <p:nvPr userDrawn="1"/>
          </p:nvSpPr>
          <p:spPr bwMode="auto">
            <a:xfrm>
              <a:off x="218" y="4124"/>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spTree>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ftr="0" dt="0"/>
  <p:txStyles>
    <p:title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hcwang@ccu.edu.tw" TargetMode="External"/><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jpg"/><Relationship Id="rId4" Type="http://schemas.openxmlformats.org/officeDocument/2006/relationships/image" Target="../media/image46.jpg"/></Relationships>
</file>

<file path=ppt/slides/_rels/slide1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52.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9.jpg"/><Relationship Id="rId5" Type="http://schemas.openxmlformats.org/officeDocument/2006/relationships/image" Target="../media/image58.png"/><Relationship Id="rId4" Type="http://schemas.openxmlformats.org/officeDocument/2006/relationships/image" Target="../media/image57.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24.xml.rels><?xml version="1.0" encoding="UTF-8" standalone="yes"?>
<Relationships xmlns="http://schemas.openxmlformats.org/package/2006/relationships"><Relationship Id="rId3" Type="http://schemas.openxmlformats.org/officeDocument/2006/relationships/image" Target="../media/image61.ti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3" Type="http://schemas.openxmlformats.org/officeDocument/2006/relationships/image" Target="../media/image69.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image" Target="../media/image72.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g"/></Relationships>
</file>

<file path=ppt/slides/_rels/slide36.xml.rels><?xml version="1.0" encoding="UTF-8" standalone="yes"?>
<Relationships xmlns="http://schemas.openxmlformats.org/package/2006/relationships"><Relationship Id="rId3" Type="http://schemas.openxmlformats.org/officeDocument/2006/relationships/image" Target="../media/image77.tiff"/><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78.tiff"/></Relationships>
</file>

<file path=ppt/slides/_rels/slide37.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0.wmf"/><Relationship Id="rId4" Type="http://schemas.openxmlformats.org/officeDocument/2006/relationships/oleObject" Target="../embeddings/oleObject1.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7" Type="http://schemas.openxmlformats.org/officeDocument/2006/relationships/image" Target="../media/image82.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81.wmf"/><Relationship Id="rId4" Type="http://schemas.openxmlformats.org/officeDocument/2006/relationships/oleObject" Target="../embeddings/oleObject2.bin"/></Relationships>
</file>

<file path=ppt/slides/_rels/slide40.xml.rels><?xml version="1.0" encoding="UTF-8" standalone="yes"?>
<Relationships xmlns="http://schemas.openxmlformats.org/package/2006/relationships"><Relationship Id="rId3" Type="http://schemas.openxmlformats.org/officeDocument/2006/relationships/image" Target="../media/image79.GI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4.GIF"/></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5.png"/><Relationship Id="rId4"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0" y="1531863"/>
            <a:ext cx="9015731" cy="1969145"/>
          </a:xfrm>
        </p:spPr>
        <p:txBody>
          <a:bodyPr/>
          <a:lstStyle/>
          <a:p>
            <a:pPr>
              <a:lnSpc>
                <a:spcPts val="4800"/>
              </a:lnSpc>
            </a:pPr>
            <a:r>
              <a:rPr lang="en-US" altLang="zh-TW" b="1" dirty="0"/>
              <a:t>Growth and fabrication of molybdenum disulfide devices</a:t>
            </a:r>
            <a:endParaRPr lang="en-US" altLang="ja-JP" sz="4000" b="1" baseline="-25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147" name="Rectangle 3"/>
          <p:cNvSpPr>
            <a:spLocks noGrp="1" noChangeArrowheads="1"/>
          </p:cNvSpPr>
          <p:nvPr>
            <p:ph type="subTitle" idx="1"/>
          </p:nvPr>
        </p:nvSpPr>
        <p:spPr>
          <a:xfrm>
            <a:off x="59468" y="3836119"/>
            <a:ext cx="8956263" cy="1512168"/>
          </a:xfrm>
        </p:spPr>
        <p:txBody>
          <a:bodyPr/>
          <a:lstStyle/>
          <a:p>
            <a:r>
              <a:rPr lang="en-US" altLang="zh-TW" b="1" dirty="0"/>
              <a:t>Hsiang-Chen </a:t>
            </a:r>
            <a:r>
              <a:rPr lang="en-US" altLang="zh-TW" b="1" dirty="0" smtClean="0"/>
              <a:t>Wang</a:t>
            </a:r>
            <a:endParaRPr lang="zh-TW" altLang="zh-TW" dirty="0"/>
          </a:p>
          <a:p>
            <a:r>
              <a:rPr lang="en-US" altLang="zh-TW" sz="2400" b="1" dirty="0"/>
              <a:t> </a:t>
            </a:r>
            <a:r>
              <a:rPr lang="en-US" altLang="zh-TW" sz="2400" dirty="0" smtClean="0"/>
              <a:t>Graduate </a:t>
            </a:r>
            <a:r>
              <a:rPr lang="en-US" altLang="zh-TW" sz="2400" dirty="0"/>
              <a:t>Institute of </a:t>
            </a:r>
            <a:r>
              <a:rPr lang="en-US" altLang="zh-TW" sz="2400" dirty="0" err="1"/>
              <a:t>Opto</a:t>
            </a:r>
            <a:r>
              <a:rPr lang="en-US" altLang="zh-TW" sz="2400" dirty="0"/>
              <a:t>-Mechatronics, National Chung Cheng University, 168 University Rd., Min-</a:t>
            </a:r>
            <a:r>
              <a:rPr lang="en-US" altLang="zh-TW" sz="2400" dirty="0" err="1"/>
              <a:t>Hsiung</a:t>
            </a:r>
            <a:r>
              <a:rPr lang="en-US" altLang="zh-TW" sz="2400" dirty="0"/>
              <a:t>, Chia-Yi 62102, Taiwan</a:t>
            </a:r>
            <a:endParaRPr lang="zh-TW" altLang="zh-TW" sz="2400" dirty="0"/>
          </a:p>
          <a:p>
            <a:r>
              <a:rPr lang="en-US" altLang="zh-TW" sz="2400" u="sng" dirty="0" smtClean="0">
                <a:hlinkClick r:id="rId3"/>
              </a:rPr>
              <a:t>hcwang@ccu.edu.tw</a:t>
            </a:r>
            <a:endParaRPr lang="zh-TW" altLang="zh-TW" sz="2400" dirty="0"/>
          </a:p>
        </p:txBody>
      </p:sp>
      <p:pic>
        <p:nvPicPr>
          <p:cNvPr id="6" name="Picture 2" descr="C:\Users\user\Desktop\logo.jpg"/>
          <p:cNvPicPr>
            <a:picLocks noChangeAspect="1" noChangeArrowheads="1"/>
          </p:cNvPicPr>
          <p:nvPr/>
        </p:nvPicPr>
        <p:blipFill>
          <a:blip r:embed="rId4" cstate="print"/>
          <a:srcRect/>
          <a:stretch>
            <a:fillRect/>
          </a:stretch>
        </p:blipFill>
        <p:spPr bwMode="auto">
          <a:xfrm>
            <a:off x="59468" y="69132"/>
            <a:ext cx="1636056" cy="1127620"/>
          </a:xfrm>
          <a:prstGeom prst="rect">
            <a:avLst/>
          </a:prstGeom>
          <a:noFill/>
          <a:ln w="9525">
            <a:noFill/>
            <a:miter lim="800000"/>
            <a:headEnd/>
            <a:tailEnd/>
          </a:ln>
        </p:spPr>
      </p:pic>
      <p:sp>
        <p:nvSpPr>
          <p:cNvPr id="2" name="投影片編號版面配置區 1"/>
          <p:cNvSpPr>
            <a:spLocks noGrp="1"/>
          </p:cNvSpPr>
          <p:nvPr>
            <p:ph type="sldNum" sz="quarter" idx="4"/>
          </p:nvPr>
        </p:nvSpPr>
        <p:spPr/>
        <p:txBody>
          <a:bodyPr/>
          <a:lstStyle/>
          <a:p>
            <a:fld id="{69D90ED0-0FA7-4EB6-BDCD-1C8179B72C1B}" type="slidenum">
              <a:rPr lang="en-US" altLang="ja-JP" smtClean="0"/>
              <a:pPr/>
              <a:t>1</a:t>
            </a:fld>
            <a:endParaRPr lang="en-US" altLang="ja-JP"/>
          </a:p>
        </p:txBody>
      </p:sp>
      <p:pic>
        <p:nvPicPr>
          <p:cNvPr id="7" name="圖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16017" y="6068336"/>
            <a:ext cx="4427983" cy="789664"/>
          </a:xfrm>
          <a:prstGeom prst="rect">
            <a:avLst/>
          </a:prstGeom>
        </p:spPr>
      </p:pic>
      <p:pic>
        <p:nvPicPr>
          <p:cNvPr id="3" name="圖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10064" y="0"/>
            <a:ext cx="3233936" cy="792314"/>
          </a:xfrm>
          <a:prstGeom prst="rect">
            <a:avLst/>
          </a:prstGeom>
        </p:spPr>
      </p:pic>
      <p:pic>
        <p:nvPicPr>
          <p:cNvPr id="4" name="圖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95524" y="0"/>
            <a:ext cx="1105678" cy="119675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57200" y="2646"/>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Outline</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angle 3"/>
          <p:cNvSpPr txBox="1">
            <a:spLocks noChangeArrowheads="1"/>
          </p:cNvSpPr>
          <p:nvPr/>
        </p:nvSpPr>
        <p:spPr>
          <a:xfrm>
            <a:off x="917887" y="1844824"/>
            <a:ext cx="8229600" cy="5606083"/>
          </a:xfrm>
          <a:prstGeom prst="rect">
            <a:avLst/>
          </a:prstGeom>
        </p:spPr>
        <p:txBody>
          <a:bodyPr/>
          <a:lst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altLang="ja-JP"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a:t>
            </a:r>
          </a:p>
          <a:p>
            <a:pPr>
              <a:lnSpc>
                <a:spcPct val="150000"/>
              </a:lnSpc>
            </a:pPr>
            <a:r>
              <a:rPr lang="en-US" altLang="ja-JP"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2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ja-JP"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grown on patterning </a:t>
            </a:r>
            <a:r>
              <a:rPr lang="en-US" altLang="ja-JP"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substrates</a:t>
            </a:r>
          </a:p>
          <a:p>
            <a:pPr>
              <a:lnSpc>
                <a:spcPct val="150000"/>
              </a:lnSpc>
            </a:pPr>
            <a:r>
              <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zh-TW" sz="28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a:t>
            </a:r>
            <a:r>
              <a:rPr lang="en-US" altLang="zh-TW" sz="28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 </a:t>
            </a:r>
            <a:r>
              <a:rPr lang="en-US" altLang="zh-TW" sz="28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photoelectrochemical</a:t>
            </a:r>
            <a:r>
              <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biosensor </a:t>
            </a:r>
            <a:r>
              <a:rPr lang="en-US" altLang="zh-TW"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a:t>
            </a:r>
            <a:r>
              <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esophageal cancer cells detection</a:t>
            </a:r>
          </a:p>
          <a:p>
            <a:pPr>
              <a:lnSpc>
                <a:spcPct val="150000"/>
              </a:lnSpc>
            </a:pPr>
            <a:r>
              <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Conclusion</a:t>
            </a:r>
          </a:p>
          <a:p>
            <a:pPr marL="0" indent="0">
              <a:lnSpc>
                <a:spcPct val="150000"/>
              </a:lnSpc>
              <a:buNone/>
            </a:pPr>
            <a:endParaRPr lang="en-US" altLang="zh-TW" sz="2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2</a:t>
            </a:fld>
            <a:endParaRPr lang="en-US" altLang="ja-JP"/>
          </a:p>
        </p:txBody>
      </p:sp>
    </p:spTree>
    <p:extLst>
      <p:ext uri="{BB962C8B-B14F-4D97-AF65-F5344CB8AC3E}">
        <p14:creationId xmlns:p14="http://schemas.microsoft.com/office/powerpoint/2010/main" val="15181015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文字方塊 5"/>
          <p:cNvSpPr txBox="1"/>
          <p:nvPr/>
        </p:nvSpPr>
        <p:spPr>
          <a:xfrm>
            <a:off x="467544" y="6396335"/>
            <a:ext cx="7776864" cy="276999"/>
          </a:xfrm>
          <a:prstGeom prst="rect">
            <a:avLst/>
          </a:prstGeom>
          <a:noFill/>
          <a:ln>
            <a:noFill/>
          </a:ln>
        </p:spPr>
        <p:txBody>
          <a:bodyPr wrap="square" rtlCol="0">
            <a:spAutoFit/>
          </a:bodyPr>
          <a:lstStyle/>
          <a:p>
            <a:pPr algn="just"/>
            <a:r>
              <a:rPr lang="en-US" altLang="zh-TW" sz="1200" dirty="0" smtClean="0">
                <a:latin typeface="Times New Roman" panose="02020603050405020304" pitchFamily="18" charset="0"/>
                <a:cs typeface="Times New Roman" panose="02020603050405020304" pitchFamily="18" charset="0"/>
              </a:rPr>
              <a:t>Dario Zappa.,</a:t>
            </a:r>
            <a:r>
              <a:rPr lang="en-US" altLang="zh-TW" sz="1200" dirty="0"/>
              <a:t> </a:t>
            </a:r>
            <a:r>
              <a:rPr lang="en-US" altLang="zh-TW" sz="1200" dirty="0">
                <a:latin typeface="Times New Roman" panose="02020603050405020304" pitchFamily="18" charset="0"/>
                <a:cs typeface="Times New Roman" panose="02020603050405020304" pitchFamily="18" charset="0"/>
              </a:rPr>
              <a:t>Molybdenum </a:t>
            </a:r>
            <a:r>
              <a:rPr lang="en-US" altLang="zh-TW" sz="1200" dirty="0" err="1">
                <a:latin typeface="Times New Roman" panose="02020603050405020304" pitchFamily="18" charset="0"/>
                <a:cs typeface="Times New Roman" panose="02020603050405020304" pitchFamily="18" charset="0"/>
              </a:rPr>
              <a:t>Dichalcogenides</a:t>
            </a:r>
            <a:r>
              <a:rPr lang="en-US" altLang="zh-TW" sz="1200" dirty="0">
                <a:latin typeface="Times New Roman" panose="02020603050405020304" pitchFamily="18" charset="0"/>
                <a:cs typeface="Times New Roman" panose="02020603050405020304" pitchFamily="18" charset="0"/>
              </a:rPr>
              <a:t> for Environmental Chemical </a:t>
            </a:r>
            <a:r>
              <a:rPr lang="en-US" altLang="zh-TW" sz="1200" dirty="0" smtClean="0">
                <a:latin typeface="Times New Roman" panose="02020603050405020304" pitchFamily="18" charset="0"/>
                <a:cs typeface="Times New Roman" panose="02020603050405020304" pitchFamily="18" charset="0"/>
              </a:rPr>
              <a:t>Sensing </a:t>
            </a:r>
            <a:r>
              <a:rPr lang="en-US" altLang="zh-TW" sz="1200" i="1" dirty="0" smtClean="0">
                <a:latin typeface="Times New Roman" panose="02020603050405020304" pitchFamily="18" charset="0"/>
                <a:cs typeface="Times New Roman" panose="02020603050405020304" pitchFamily="18" charset="0"/>
              </a:rPr>
              <a:t>Materials</a:t>
            </a:r>
            <a:r>
              <a:rPr lang="en-US" altLang="zh-TW" sz="1200" dirty="0" smtClean="0">
                <a:latin typeface="Times New Roman" panose="02020603050405020304" pitchFamily="18" charset="0"/>
                <a:cs typeface="Times New Roman" panose="02020603050405020304" pitchFamily="18" charset="0"/>
              </a:rPr>
              <a:t> , </a:t>
            </a:r>
            <a:r>
              <a:rPr lang="en-US" altLang="zh-TW" sz="1200" b="1" dirty="0">
                <a:latin typeface="Times New Roman" panose="02020603050405020304" pitchFamily="18" charset="0"/>
                <a:cs typeface="Times New Roman" panose="02020603050405020304" pitchFamily="18" charset="0"/>
              </a:rPr>
              <a:t>10(12), </a:t>
            </a:r>
            <a:r>
              <a:rPr lang="en-US" altLang="zh-TW" sz="1200" dirty="0" smtClean="0">
                <a:latin typeface="Times New Roman" panose="02020603050405020304" pitchFamily="18" charset="0"/>
                <a:cs typeface="Times New Roman" panose="02020603050405020304" pitchFamily="18" charset="0"/>
              </a:rPr>
              <a:t>1418,2017.    </a:t>
            </a:r>
            <a:endParaRPr lang="zh-TW" altLang="en-US" sz="1200" dirty="0">
              <a:latin typeface="Times New Roman" panose="02020603050405020304" pitchFamily="18" charset="0"/>
              <a:cs typeface="Times New Roman" panose="02020603050405020304" pitchFamily="18" charset="0"/>
            </a:endParaRPr>
          </a:p>
        </p:txBody>
      </p:sp>
      <p:sp>
        <p:nvSpPr>
          <p:cNvPr id="2" name="矩形 1"/>
          <p:cNvSpPr/>
          <p:nvPr/>
        </p:nvSpPr>
        <p:spPr>
          <a:xfrm>
            <a:off x="1907132" y="1289322"/>
            <a:ext cx="4897687" cy="400110"/>
          </a:xfrm>
          <a:prstGeom prst="rect">
            <a:avLst/>
          </a:prstGeom>
        </p:spPr>
        <p:txBody>
          <a:bodyPr wrap="none">
            <a:spAutoFit/>
          </a:bodyPr>
          <a:lstStyle/>
          <a:p>
            <a:r>
              <a:rPr lang="en-US" altLang="zh-TW" sz="2000" b="1" dirty="0">
                <a:latin typeface="Times New Roman" panose="02020603050405020304" pitchFamily="18" charset="0"/>
                <a:cs typeface="Times New Roman" panose="02020603050405020304" pitchFamily="18" charset="0"/>
              </a:rPr>
              <a:t>Transition metal </a:t>
            </a:r>
            <a:r>
              <a:rPr lang="en-US" altLang="zh-TW" sz="2000" b="1" dirty="0" err="1">
                <a:latin typeface="Times New Roman" panose="02020603050405020304" pitchFamily="18" charset="0"/>
                <a:cs typeface="Times New Roman" panose="02020603050405020304" pitchFamily="18" charset="0"/>
              </a:rPr>
              <a:t>dichalcogenides</a:t>
            </a:r>
            <a:r>
              <a:rPr lang="en-US" altLang="zh-TW" sz="2000" b="1" dirty="0">
                <a:latin typeface="Times New Roman" panose="02020603050405020304" pitchFamily="18" charset="0"/>
                <a:cs typeface="Times New Roman" panose="02020603050405020304" pitchFamily="18" charset="0"/>
              </a:rPr>
              <a:t> (TMDCs)</a:t>
            </a:r>
            <a:endParaRPr lang="zh-TW" altLang="en-US" sz="2000" b="1" dirty="0">
              <a:latin typeface="Times New Roman" panose="02020603050405020304" pitchFamily="18" charset="0"/>
              <a:cs typeface="Times New Roman" panose="02020603050405020304" pitchFamily="18" charset="0"/>
            </a:endParaRPr>
          </a:p>
        </p:txBody>
      </p:sp>
      <p:sp>
        <p:nvSpPr>
          <p:cNvPr id="5" name="投影片編號版面配置區 4"/>
          <p:cNvSpPr>
            <a:spLocks noGrp="1"/>
          </p:cNvSpPr>
          <p:nvPr>
            <p:ph type="sldNum" sz="quarter" idx="4"/>
          </p:nvPr>
        </p:nvSpPr>
        <p:spPr/>
        <p:txBody>
          <a:bodyPr/>
          <a:lstStyle/>
          <a:p>
            <a:fld id="{69D90ED0-0FA7-4EB6-BDCD-1C8179B72C1B}" type="slidenum">
              <a:rPr lang="en-US" altLang="ja-JP" smtClean="0"/>
              <a:pPr/>
              <a:t>3</a:t>
            </a:fld>
            <a:endParaRPr lang="en-US" altLang="ja-JP" dirty="0"/>
          </a:p>
        </p:txBody>
      </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85" y="2949032"/>
            <a:ext cx="9042118" cy="2592288"/>
          </a:xfrm>
          <a:prstGeom prst="rect">
            <a:avLst/>
          </a:prstGeom>
        </p:spPr>
      </p:pic>
      <p:sp>
        <p:nvSpPr>
          <p:cNvPr id="7" name="矩形 6"/>
          <p:cNvSpPr/>
          <p:nvPr/>
        </p:nvSpPr>
        <p:spPr>
          <a:xfrm>
            <a:off x="3525523" y="2512719"/>
            <a:ext cx="1660904" cy="707886"/>
          </a:xfrm>
          <a:prstGeom prst="rect">
            <a:avLst/>
          </a:prstGeom>
        </p:spPr>
        <p:txBody>
          <a:bodyPr wrap="none">
            <a:spAutoFit/>
          </a:bodyPr>
          <a:lstStyle/>
          <a:p>
            <a:r>
              <a:rPr lang="en-US" altLang="zh-TW" sz="2000" dirty="0" smtClean="0">
                <a:solidFill>
                  <a:srgbClr val="0070C0"/>
                </a:solidFill>
                <a:latin typeface="Times New Roman" panose="02020603050405020304" pitchFamily="18" charset="0"/>
                <a:ea typeface="標楷體" panose="03000509000000000000" pitchFamily="65" charset="-120"/>
              </a:rPr>
              <a:t>M=Mo, W, Ti </a:t>
            </a:r>
          </a:p>
          <a:p>
            <a:r>
              <a:rPr lang="en-US" altLang="zh-TW" sz="2000" dirty="0" smtClean="0">
                <a:solidFill>
                  <a:srgbClr val="00B050"/>
                </a:solidFill>
                <a:latin typeface="Times New Roman" panose="02020603050405020304" pitchFamily="18" charset="0"/>
                <a:ea typeface="標楷體" panose="03000509000000000000" pitchFamily="65" charset="-120"/>
              </a:rPr>
              <a:t>X=S</a:t>
            </a:r>
            <a:r>
              <a:rPr lang="en-US" altLang="zh-TW" sz="2000" dirty="0">
                <a:solidFill>
                  <a:srgbClr val="00B050"/>
                </a:solidFill>
                <a:latin typeface="Times New Roman" panose="02020603050405020304" pitchFamily="18" charset="0"/>
                <a:ea typeface="標楷體" panose="03000509000000000000" pitchFamily="65" charset="-120"/>
              </a:rPr>
              <a:t>, </a:t>
            </a:r>
            <a:r>
              <a:rPr lang="en-US" altLang="zh-TW" sz="2000" dirty="0" smtClean="0">
                <a:solidFill>
                  <a:srgbClr val="00B050"/>
                </a:solidFill>
                <a:latin typeface="Times New Roman" panose="02020603050405020304" pitchFamily="18" charset="0"/>
                <a:ea typeface="標楷體" panose="03000509000000000000" pitchFamily="65" charset="-120"/>
              </a:rPr>
              <a:t>Se, </a:t>
            </a:r>
            <a:r>
              <a:rPr lang="en-US" altLang="zh-TW" sz="2000" dirty="0" err="1" smtClean="0">
                <a:solidFill>
                  <a:srgbClr val="00B050"/>
                </a:solidFill>
                <a:latin typeface="Times New Roman" panose="02020603050405020304" pitchFamily="18" charset="0"/>
                <a:ea typeface="標楷體" panose="03000509000000000000" pitchFamily="65" charset="-120"/>
              </a:rPr>
              <a:t>Te</a:t>
            </a:r>
            <a:endParaRPr lang="zh-TW" altLang="en-US" sz="2000" dirty="0">
              <a:solidFill>
                <a:srgbClr val="00B050"/>
              </a:solidFill>
            </a:endParaRPr>
          </a:p>
        </p:txBody>
      </p:sp>
      <p:sp>
        <p:nvSpPr>
          <p:cNvPr id="8" name="矩形 7"/>
          <p:cNvSpPr/>
          <p:nvPr/>
        </p:nvSpPr>
        <p:spPr>
          <a:xfrm>
            <a:off x="3801977" y="1737243"/>
            <a:ext cx="1107996" cy="646331"/>
          </a:xfrm>
          <a:prstGeom prst="rect">
            <a:avLst/>
          </a:prstGeom>
        </p:spPr>
        <p:txBody>
          <a:bodyPr wrap="none">
            <a:spAutoFit/>
          </a:bodyPr>
          <a:lstStyle/>
          <a:p>
            <a:r>
              <a:rPr lang="en-US" altLang="zh-TW" sz="3600" b="1" dirty="0">
                <a:solidFill>
                  <a:srgbClr val="0070C0"/>
                </a:solidFill>
                <a:latin typeface="Times New Roman" panose="02020603050405020304" pitchFamily="18" charset="0"/>
                <a:ea typeface="標楷體" panose="03000509000000000000" pitchFamily="65" charset="-120"/>
              </a:rPr>
              <a:t>M</a:t>
            </a:r>
            <a:r>
              <a:rPr lang="en-US" altLang="zh-TW" sz="3600" b="1" dirty="0">
                <a:latin typeface="Times New Roman" panose="02020603050405020304" pitchFamily="18" charset="0"/>
                <a:ea typeface="標楷體" panose="03000509000000000000" pitchFamily="65" charset="-120"/>
              </a:rPr>
              <a:t>X</a:t>
            </a:r>
            <a:r>
              <a:rPr lang="en-US" altLang="zh-TW" sz="3600" b="1" baseline="-25000" dirty="0">
                <a:latin typeface="Times New Roman" panose="02020603050405020304" pitchFamily="18" charset="0"/>
                <a:ea typeface="標楷體" panose="03000509000000000000" pitchFamily="65" charset="-120"/>
              </a:rPr>
              <a:t>2</a:t>
            </a:r>
            <a:endParaRPr lang="zh-TW" altLang="en-US" sz="3600" b="1" dirty="0"/>
          </a:p>
        </p:txBody>
      </p:sp>
      <p:sp>
        <p:nvSpPr>
          <p:cNvPr id="3" name="矩形 2"/>
          <p:cNvSpPr/>
          <p:nvPr/>
        </p:nvSpPr>
        <p:spPr>
          <a:xfrm>
            <a:off x="314847" y="5421744"/>
            <a:ext cx="4572000" cy="646331"/>
          </a:xfrm>
          <a:prstGeom prst="rect">
            <a:avLst/>
          </a:prstGeom>
        </p:spPr>
        <p:txBody>
          <a:bodyPr>
            <a:spAutoFit/>
          </a:bodyPr>
          <a:lstStyle/>
          <a:p>
            <a:r>
              <a:rPr lang="zh-TW" altLang="en-US" dirty="0"/>
              <a:t>The places marked are excessive metals and </a:t>
            </a:r>
            <a:r>
              <a:rPr lang="zh-TW" altLang="en-US" dirty="0" smtClean="0"/>
              <a:t>chalcogens </a:t>
            </a:r>
            <a:r>
              <a:rPr lang="en-US" altLang="zh-TW" dirty="0"/>
              <a:t>in </a:t>
            </a:r>
            <a:r>
              <a:rPr lang="en-US" altLang="zh-TW" dirty="0" smtClean="0"/>
              <a:t>periodic table</a:t>
            </a:r>
            <a:r>
              <a:rPr lang="zh-TW" altLang="en-US" dirty="0" smtClean="0"/>
              <a:t>.</a:t>
            </a:r>
            <a:endParaRPr lang="zh-TW" altLang="en-US" dirty="0"/>
          </a:p>
        </p:txBody>
      </p:sp>
      <p:sp>
        <p:nvSpPr>
          <p:cNvPr id="9" name="矩形 8"/>
          <p:cNvSpPr/>
          <p:nvPr/>
        </p:nvSpPr>
        <p:spPr>
          <a:xfrm>
            <a:off x="5868144" y="5421744"/>
            <a:ext cx="3235260" cy="646331"/>
          </a:xfrm>
          <a:prstGeom prst="rect">
            <a:avLst/>
          </a:prstGeom>
        </p:spPr>
        <p:txBody>
          <a:bodyPr wrap="square">
            <a:spAutoFit/>
          </a:bodyPr>
          <a:lstStyle/>
          <a:p>
            <a:r>
              <a:rPr lang="zh-TW" altLang="en-US" dirty="0"/>
              <a:t>The red part is the </a:t>
            </a:r>
            <a:r>
              <a:rPr lang="en-US" altLang="zh-TW" dirty="0" smtClean="0"/>
              <a:t>devices</a:t>
            </a:r>
            <a:r>
              <a:rPr lang="zh-TW" altLang="en-US" dirty="0" smtClean="0"/>
              <a:t> of TMDC</a:t>
            </a:r>
            <a:r>
              <a:rPr lang="en-US" altLang="zh-TW" dirty="0" smtClean="0"/>
              <a:t>s.</a:t>
            </a:r>
            <a:endParaRPr lang="zh-TW" altLang="en-US" dirty="0"/>
          </a:p>
        </p:txBody>
      </p:sp>
    </p:spTree>
    <p:extLst>
      <p:ext uri="{BB962C8B-B14F-4D97-AF65-F5344CB8AC3E}">
        <p14:creationId xmlns:p14="http://schemas.microsoft.com/office/powerpoint/2010/main" val="15167337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a:t>
            </a:r>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altLang="ja-JP"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文字方塊 5"/>
          <p:cNvSpPr txBox="1"/>
          <p:nvPr/>
        </p:nvSpPr>
        <p:spPr>
          <a:xfrm>
            <a:off x="467544" y="6396335"/>
            <a:ext cx="7776864" cy="276999"/>
          </a:xfrm>
          <a:prstGeom prst="rect">
            <a:avLst/>
          </a:prstGeom>
          <a:noFill/>
          <a:ln>
            <a:noFill/>
          </a:ln>
        </p:spPr>
        <p:txBody>
          <a:bodyPr wrap="square" rtlCol="0">
            <a:spAutoFit/>
          </a:bodyPr>
          <a:lstStyle/>
          <a:p>
            <a:pPr algn="just"/>
            <a:r>
              <a:rPr lang="en-US" altLang="zh-TW" sz="1200" dirty="0">
                <a:latin typeface="Times New Roman" panose="02020603050405020304" pitchFamily="18" charset="0"/>
                <a:cs typeface="Times New Roman" panose="02020603050405020304" pitchFamily="18" charset="0"/>
              </a:rPr>
              <a:t>Dario Zappa.,</a:t>
            </a:r>
            <a:r>
              <a:rPr lang="en-US" altLang="zh-TW" sz="1200" dirty="0"/>
              <a:t> </a:t>
            </a:r>
            <a:r>
              <a:rPr lang="en-US" altLang="zh-TW" sz="1200" dirty="0">
                <a:latin typeface="Times New Roman" panose="02020603050405020304" pitchFamily="18" charset="0"/>
                <a:cs typeface="Times New Roman" panose="02020603050405020304" pitchFamily="18" charset="0"/>
              </a:rPr>
              <a:t>Molybdenum </a:t>
            </a:r>
            <a:r>
              <a:rPr lang="en-US" altLang="zh-TW" sz="1200" dirty="0" err="1">
                <a:latin typeface="Times New Roman" panose="02020603050405020304" pitchFamily="18" charset="0"/>
                <a:cs typeface="Times New Roman" panose="02020603050405020304" pitchFamily="18" charset="0"/>
              </a:rPr>
              <a:t>Dichalcogenides</a:t>
            </a:r>
            <a:r>
              <a:rPr lang="en-US" altLang="zh-TW" sz="1200" dirty="0">
                <a:latin typeface="Times New Roman" panose="02020603050405020304" pitchFamily="18" charset="0"/>
                <a:cs typeface="Times New Roman" panose="02020603050405020304" pitchFamily="18" charset="0"/>
              </a:rPr>
              <a:t> for Environmental Chemical Sensing </a:t>
            </a:r>
            <a:r>
              <a:rPr lang="en-US" altLang="zh-TW" sz="1200" i="1" dirty="0">
                <a:latin typeface="Times New Roman" panose="02020603050405020304" pitchFamily="18" charset="0"/>
                <a:cs typeface="Times New Roman" panose="02020603050405020304" pitchFamily="18" charset="0"/>
              </a:rPr>
              <a:t>Materials</a:t>
            </a:r>
            <a:r>
              <a:rPr lang="en-US" altLang="zh-TW" sz="1200" dirty="0">
                <a:latin typeface="Times New Roman" panose="02020603050405020304" pitchFamily="18" charset="0"/>
                <a:cs typeface="Times New Roman" panose="02020603050405020304" pitchFamily="18" charset="0"/>
              </a:rPr>
              <a:t> , </a:t>
            </a:r>
            <a:r>
              <a:rPr lang="en-US" altLang="zh-TW" sz="1200" b="1" dirty="0">
                <a:latin typeface="Times New Roman" panose="02020603050405020304" pitchFamily="18" charset="0"/>
                <a:cs typeface="Times New Roman" panose="02020603050405020304" pitchFamily="18" charset="0"/>
              </a:rPr>
              <a:t>10(12), </a:t>
            </a:r>
            <a:r>
              <a:rPr lang="en-US" altLang="zh-TW" sz="1200" dirty="0">
                <a:latin typeface="Times New Roman" panose="02020603050405020304" pitchFamily="18" charset="0"/>
                <a:cs typeface="Times New Roman" panose="02020603050405020304" pitchFamily="18" charset="0"/>
              </a:rPr>
              <a:t>1418,2017.    </a:t>
            </a:r>
            <a:endParaRPr lang="zh-TW" altLang="en-US" sz="1200" dirty="0">
              <a:latin typeface="Times New Roman" panose="02020603050405020304" pitchFamily="18" charset="0"/>
              <a:cs typeface="Times New Roman" panose="02020603050405020304" pitchFamily="18" charset="0"/>
            </a:endParaRPr>
          </a:p>
        </p:txBody>
      </p:sp>
      <p:sp>
        <p:nvSpPr>
          <p:cNvPr id="2" name="矩形 1"/>
          <p:cNvSpPr/>
          <p:nvPr/>
        </p:nvSpPr>
        <p:spPr>
          <a:xfrm>
            <a:off x="1907132" y="1289322"/>
            <a:ext cx="4897687" cy="400110"/>
          </a:xfrm>
          <a:prstGeom prst="rect">
            <a:avLst/>
          </a:prstGeom>
        </p:spPr>
        <p:txBody>
          <a:bodyPr wrap="none">
            <a:spAutoFit/>
          </a:bodyPr>
          <a:lstStyle/>
          <a:p>
            <a:r>
              <a:rPr lang="en-US" altLang="zh-TW" sz="2000" b="1" dirty="0">
                <a:latin typeface="Times New Roman" panose="02020603050405020304" pitchFamily="18" charset="0"/>
                <a:cs typeface="Times New Roman" panose="02020603050405020304" pitchFamily="18" charset="0"/>
              </a:rPr>
              <a:t>Transition metal </a:t>
            </a:r>
            <a:r>
              <a:rPr lang="en-US" altLang="zh-TW" sz="2000" b="1" dirty="0" err="1">
                <a:latin typeface="Times New Roman" panose="02020603050405020304" pitchFamily="18" charset="0"/>
                <a:cs typeface="Times New Roman" panose="02020603050405020304" pitchFamily="18" charset="0"/>
              </a:rPr>
              <a:t>dichalcogenides</a:t>
            </a:r>
            <a:r>
              <a:rPr lang="en-US" altLang="zh-TW" sz="2000" b="1" dirty="0">
                <a:latin typeface="Times New Roman" panose="02020603050405020304" pitchFamily="18" charset="0"/>
                <a:cs typeface="Times New Roman" panose="02020603050405020304" pitchFamily="18" charset="0"/>
              </a:rPr>
              <a:t> (TMDCs)</a:t>
            </a:r>
            <a:endParaRPr lang="zh-TW" altLang="en-US" sz="2000" b="1" dirty="0">
              <a:latin typeface="Times New Roman" panose="02020603050405020304" pitchFamily="18" charset="0"/>
              <a:cs typeface="Times New Roman" panose="02020603050405020304" pitchFamily="18" charset="0"/>
            </a:endParaRPr>
          </a:p>
        </p:txBody>
      </p:sp>
      <p:sp>
        <p:nvSpPr>
          <p:cNvPr id="5" name="投影片編號版面配置區 4"/>
          <p:cNvSpPr>
            <a:spLocks noGrp="1"/>
          </p:cNvSpPr>
          <p:nvPr>
            <p:ph type="sldNum" sz="quarter" idx="4"/>
          </p:nvPr>
        </p:nvSpPr>
        <p:spPr/>
        <p:txBody>
          <a:bodyPr/>
          <a:lstStyle/>
          <a:p>
            <a:fld id="{69D90ED0-0FA7-4EB6-BDCD-1C8179B72C1B}" type="slidenum">
              <a:rPr lang="en-US" altLang="ja-JP" smtClean="0"/>
              <a:pPr/>
              <a:t>4</a:t>
            </a:fld>
            <a:endParaRPr lang="en-US" altLang="ja-JP"/>
          </a:p>
        </p:txBody>
      </p:sp>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00" y="1988840"/>
            <a:ext cx="8964488" cy="3298506"/>
          </a:xfrm>
          <a:prstGeom prst="rect">
            <a:avLst/>
          </a:prstGeom>
        </p:spPr>
      </p:pic>
      <p:sp>
        <p:nvSpPr>
          <p:cNvPr id="7" name="矩形 6"/>
          <p:cNvSpPr/>
          <p:nvPr/>
        </p:nvSpPr>
        <p:spPr>
          <a:xfrm>
            <a:off x="251520" y="5133437"/>
            <a:ext cx="4248472" cy="646331"/>
          </a:xfrm>
          <a:prstGeom prst="rect">
            <a:avLst/>
          </a:prstGeom>
        </p:spPr>
        <p:txBody>
          <a:bodyPr wrap="square">
            <a:spAutoFit/>
          </a:bodyPr>
          <a:lstStyle/>
          <a:p>
            <a:r>
              <a:rPr lang="zh-TW" altLang="en-US" dirty="0"/>
              <a:t>The pie chart outlines the proportion of various chalcogens in all </a:t>
            </a:r>
            <a:r>
              <a:rPr lang="zh-TW" altLang="en-US" dirty="0" smtClean="0"/>
              <a:t>TMDC</a:t>
            </a:r>
            <a:r>
              <a:rPr lang="en-US" altLang="zh-TW" dirty="0" smtClean="0"/>
              <a:t>s.</a:t>
            </a:r>
            <a:endParaRPr lang="zh-TW" altLang="en-US" dirty="0"/>
          </a:p>
        </p:txBody>
      </p:sp>
      <p:sp>
        <p:nvSpPr>
          <p:cNvPr id="8" name="矩形 7"/>
          <p:cNvSpPr/>
          <p:nvPr/>
        </p:nvSpPr>
        <p:spPr>
          <a:xfrm>
            <a:off x="4635756" y="5148170"/>
            <a:ext cx="4572000" cy="1200329"/>
          </a:xfrm>
          <a:prstGeom prst="rect">
            <a:avLst/>
          </a:prstGeom>
        </p:spPr>
        <p:txBody>
          <a:bodyPr>
            <a:spAutoFit/>
          </a:bodyPr>
          <a:lstStyle/>
          <a:p>
            <a:r>
              <a:rPr lang="en-US" altLang="zh-TW" dirty="0" smtClean="0"/>
              <a:t>It </a:t>
            </a:r>
            <a:r>
              <a:rPr lang="zh-TW" altLang="en-US" dirty="0" smtClean="0"/>
              <a:t>shows </a:t>
            </a:r>
            <a:r>
              <a:rPr lang="zh-TW" altLang="en-US" dirty="0"/>
              <a:t>the proportion of various excessive metals in the </a:t>
            </a:r>
            <a:r>
              <a:rPr lang="zh-TW" altLang="en-US" dirty="0" smtClean="0"/>
              <a:t>TMDC</a:t>
            </a:r>
            <a:r>
              <a:rPr lang="en-US" altLang="zh-TW" dirty="0" smtClean="0"/>
              <a:t>s</a:t>
            </a:r>
            <a:r>
              <a:rPr lang="zh-TW" altLang="en-US" dirty="0" smtClean="0"/>
              <a:t>. </a:t>
            </a:r>
            <a:r>
              <a:rPr lang="zh-TW" altLang="en-US" dirty="0"/>
              <a:t>It can be seen that Mo is the most studied, so the most research is still MoS2.</a:t>
            </a:r>
          </a:p>
        </p:txBody>
      </p:sp>
    </p:spTree>
    <p:extLst>
      <p:ext uri="{BB962C8B-B14F-4D97-AF65-F5344CB8AC3E}">
        <p14:creationId xmlns:p14="http://schemas.microsoft.com/office/powerpoint/2010/main" val="3970513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3">
            <a:extLst>
              <a:ext uri="{28A0092B-C50C-407E-A947-70E740481C1C}">
                <a14:useLocalDpi xmlns:a14="http://schemas.microsoft.com/office/drawing/2010/main" val="0"/>
              </a:ext>
            </a:extLst>
          </a:blip>
          <a:srcRect r="82963" b="48600"/>
          <a:stretch/>
        </p:blipFill>
        <p:spPr>
          <a:xfrm>
            <a:off x="57561" y="1380841"/>
            <a:ext cx="1557874" cy="2643758"/>
          </a:xfrm>
          <a:prstGeom prst="rect">
            <a:avLst/>
          </a:prstGeom>
        </p:spPr>
      </p:pic>
      <p:pic>
        <p:nvPicPr>
          <p:cNvPr id="18" name="圖片 17"/>
          <p:cNvPicPr>
            <a:picLocks noChangeAspect="1"/>
          </p:cNvPicPr>
          <p:nvPr/>
        </p:nvPicPr>
        <p:blipFill rotWithShape="1">
          <a:blip r:embed="rId3">
            <a:extLst>
              <a:ext uri="{28A0092B-C50C-407E-A947-70E740481C1C}">
                <a14:useLocalDpi xmlns:a14="http://schemas.microsoft.com/office/drawing/2010/main" val="0"/>
              </a:ext>
            </a:extLst>
          </a:blip>
          <a:srcRect l="35150" r="50787" b="48600"/>
          <a:stretch/>
        </p:blipFill>
        <p:spPr>
          <a:xfrm>
            <a:off x="83395" y="3776496"/>
            <a:ext cx="1285934" cy="2643758"/>
          </a:xfrm>
          <a:prstGeom prst="rect">
            <a:avLst/>
          </a:prstGeom>
        </p:spPr>
      </p:pic>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文字方塊 5"/>
          <p:cNvSpPr txBox="1"/>
          <p:nvPr/>
        </p:nvSpPr>
        <p:spPr>
          <a:xfrm>
            <a:off x="467544" y="6396335"/>
            <a:ext cx="7776864" cy="461665"/>
          </a:xfrm>
          <a:prstGeom prst="rect">
            <a:avLst/>
          </a:prstGeom>
          <a:noFill/>
          <a:ln>
            <a:noFill/>
          </a:ln>
        </p:spPr>
        <p:txBody>
          <a:bodyPr wrap="square" rtlCol="0">
            <a:spAutoFit/>
          </a:bodyPr>
          <a:lstStyle/>
          <a:p>
            <a:pPr algn="just"/>
            <a:r>
              <a:rPr lang="en-US" altLang="zh-TW" sz="1200" dirty="0" smtClean="0">
                <a:latin typeface="Times New Roman" panose="02020603050405020304" pitchFamily="18" charset="0"/>
                <a:cs typeface="Times New Roman" panose="02020603050405020304" pitchFamily="18" charset="0"/>
              </a:rPr>
              <a:t>Qing Hua Wang, </a:t>
            </a:r>
            <a:r>
              <a:rPr lang="en-US" altLang="zh-TW" sz="1200" i="1" dirty="0" smtClean="0">
                <a:latin typeface="Times New Roman" panose="02020603050405020304" pitchFamily="18" charset="0"/>
                <a:cs typeface="Times New Roman" panose="02020603050405020304" pitchFamily="18" charset="0"/>
              </a:rPr>
              <a:t>et</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al. </a:t>
            </a:r>
            <a:r>
              <a:rPr lang="en-US" altLang="zh-TW" sz="1200" dirty="0" smtClean="0">
                <a:latin typeface="Times New Roman" panose="02020603050405020304" pitchFamily="18" charset="0"/>
                <a:cs typeface="Times New Roman" panose="02020603050405020304" pitchFamily="18" charset="0"/>
              </a:rPr>
              <a:t>Electronics and optoelectronics of two-dimensional transition </a:t>
            </a:r>
            <a:r>
              <a:rPr lang="en-US" altLang="zh-TW" sz="1200" dirty="0">
                <a:latin typeface="Times New Roman" panose="02020603050405020304" pitchFamily="18" charset="0"/>
                <a:cs typeface="Times New Roman" panose="02020603050405020304" pitchFamily="18" charset="0"/>
              </a:rPr>
              <a:t>m</a:t>
            </a:r>
            <a:r>
              <a:rPr lang="en-US" altLang="zh-TW" sz="1200" dirty="0" smtClean="0">
                <a:latin typeface="Times New Roman" panose="02020603050405020304" pitchFamily="18" charset="0"/>
                <a:cs typeface="Times New Roman" panose="02020603050405020304" pitchFamily="18" charset="0"/>
              </a:rPr>
              <a:t>etal </a:t>
            </a:r>
            <a:r>
              <a:rPr lang="en-US" altLang="zh-TW" sz="1200" dirty="0" err="1" smtClean="0">
                <a:latin typeface="Times New Roman" panose="02020603050405020304" pitchFamily="18" charset="0"/>
                <a:cs typeface="Times New Roman" panose="02020603050405020304" pitchFamily="18" charset="0"/>
              </a:rPr>
              <a:t>dichalcogenides</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Nature nanotechnology </a:t>
            </a:r>
            <a:r>
              <a:rPr lang="en-US" altLang="zh-TW" sz="1200" b="1" dirty="0">
                <a:latin typeface="Times New Roman" panose="02020603050405020304" pitchFamily="18" charset="0"/>
                <a:cs typeface="Times New Roman" panose="02020603050405020304" pitchFamily="18" charset="0"/>
              </a:rPr>
              <a:t>7</a:t>
            </a:r>
            <a:r>
              <a:rPr lang="en-US" altLang="zh-TW" sz="1200" dirty="0" smtClean="0">
                <a:latin typeface="Times New Roman" panose="02020603050405020304" pitchFamily="18" charset="0"/>
                <a:cs typeface="Times New Roman" panose="02020603050405020304" pitchFamily="18" charset="0"/>
              </a:rPr>
              <a:t>, 699-712 (2012).</a:t>
            </a:r>
            <a:endParaRPr lang="zh-TW" altLang="en-US" sz="1200" dirty="0">
              <a:latin typeface="Times New Roman" panose="02020603050405020304" pitchFamily="18" charset="0"/>
              <a:cs typeface="Times New Roman" panose="02020603050405020304" pitchFamily="18" charset="0"/>
            </a:endParaRPr>
          </a:p>
        </p:txBody>
      </p:sp>
      <p:sp>
        <p:nvSpPr>
          <p:cNvPr id="2" name="矩形 1"/>
          <p:cNvSpPr/>
          <p:nvPr/>
        </p:nvSpPr>
        <p:spPr>
          <a:xfrm>
            <a:off x="1907132" y="1289322"/>
            <a:ext cx="4897687" cy="400110"/>
          </a:xfrm>
          <a:prstGeom prst="rect">
            <a:avLst/>
          </a:prstGeom>
        </p:spPr>
        <p:txBody>
          <a:bodyPr wrap="none">
            <a:spAutoFit/>
          </a:bodyPr>
          <a:lstStyle/>
          <a:p>
            <a:r>
              <a:rPr lang="en-US" altLang="zh-TW" sz="2000" b="1" dirty="0">
                <a:latin typeface="Times New Roman" panose="02020603050405020304" pitchFamily="18" charset="0"/>
                <a:cs typeface="Times New Roman" panose="02020603050405020304" pitchFamily="18" charset="0"/>
              </a:rPr>
              <a:t>Transition metal </a:t>
            </a:r>
            <a:r>
              <a:rPr lang="en-US" altLang="zh-TW" sz="2000" b="1" dirty="0" err="1">
                <a:latin typeface="Times New Roman" panose="02020603050405020304" pitchFamily="18" charset="0"/>
                <a:cs typeface="Times New Roman" panose="02020603050405020304" pitchFamily="18" charset="0"/>
              </a:rPr>
              <a:t>dichalcogenides</a:t>
            </a:r>
            <a:r>
              <a:rPr lang="en-US" altLang="zh-TW" sz="2000" b="1" dirty="0">
                <a:latin typeface="Times New Roman" panose="02020603050405020304" pitchFamily="18" charset="0"/>
                <a:cs typeface="Times New Roman" panose="02020603050405020304" pitchFamily="18" charset="0"/>
              </a:rPr>
              <a:t> (TMDCs)</a:t>
            </a:r>
            <a:endParaRPr lang="zh-TW" altLang="en-US" sz="2000" b="1" dirty="0">
              <a:latin typeface="Times New Roman" panose="02020603050405020304" pitchFamily="18" charset="0"/>
              <a:cs typeface="Times New Roman" panose="02020603050405020304" pitchFamily="18" charset="0"/>
            </a:endParaRPr>
          </a:p>
        </p:txBody>
      </p:sp>
      <p:pic>
        <p:nvPicPr>
          <p:cNvPr id="8" name="圖片 7"/>
          <p:cNvPicPr>
            <a:picLocks noChangeAspect="1"/>
          </p:cNvPicPr>
          <p:nvPr/>
        </p:nvPicPr>
        <p:blipFill>
          <a:blip r:embed="rId4"/>
          <a:stretch>
            <a:fillRect/>
          </a:stretch>
        </p:blipFill>
        <p:spPr>
          <a:xfrm>
            <a:off x="2987824" y="3425101"/>
            <a:ext cx="2989738" cy="2300515"/>
          </a:xfrm>
          <a:prstGeom prst="rect">
            <a:avLst/>
          </a:prstGeom>
        </p:spPr>
      </p:pic>
      <p:graphicFrame>
        <p:nvGraphicFramePr>
          <p:cNvPr id="13" name="表格 12"/>
          <p:cNvGraphicFramePr>
            <a:graphicFrameLocks noGrp="1"/>
          </p:cNvGraphicFramePr>
          <p:nvPr>
            <p:extLst>
              <p:ext uri="{D42A27DB-BD31-4B8C-83A1-F6EECF244321}">
                <p14:modId xmlns:p14="http://schemas.microsoft.com/office/powerpoint/2010/main" val="1991649664"/>
              </p:ext>
            </p:extLst>
          </p:nvPr>
        </p:nvGraphicFramePr>
        <p:xfrm>
          <a:off x="6206946" y="2383574"/>
          <a:ext cx="2826108" cy="3218835"/>
        </p:xfrm>
        <a:graphic>
          <a:graphicData uri="http://schemas.openxmlformats.org/drawingml/2006/table">
            <a:tbl>
              <a:tblPr firstRow="1" bandRow="1">
                <a:tableStyleId>{21E4AEA4-8DFA-4A89-87EB-49C32662AFE0}</a:tableStyleId>
              </a:tblPr>
              <a:tblGrid>
                <a:gridCol w="1413054">
                  <a:extLst>
                    <a:ext uri="{9D8B030D-6E8A-4147-A177-3AD203B41FA5}">
                      <a16:colId xmlns:a16="http://schemas.microsoft.com/office/drawing/2014/main" val="20000"/>
                    </a:ext>
                  </a:extLst>
                </a:gridCol>
                <a:gridCol w="1413054">
                  <a:extLst>
                    <a:ext uri="{9D8B030D-6E8A-4147-A177-3AD203B41FA5}">
                      <a16:colId xmlns:a16="http://schemas.microsoft.com/office/drawing/2014/main" val="20001"/>
                    </a:ext>
                  </a:extLst>
                </a:gridCol>
              </a:tblGrid>
              <a:tr h="432048">
                <a:tc gridSpan="2">
                  <a:txBody>
                    <a:bodyPr/>
                    <a:lstStyle/>
                    <a:p>
                      <a:pPr algn="ctr"/>
                      <a:r>
                        <a:rPr lang="en-US" altLang="zh-TW" sz="1800" dirty="0" smtClean="0">
                          <a:latin typeface="Times New Roman" panose="02020603050405020304" pitchFamily="18" charset="0"/>
                          <a:cs typeface="Times New Roman" panose="02020603050405020304" pitchFamily="18" charset="0"/>
                        </a:rPr>
                        <a:t>Physical properties</a:t>
                      </a:r>
                      <a:endParaRPr lang="zh-TW" altLang="en-US" sz="1800" dirty="0">
                        <a:solidFill>
                          <a:srgbClr val="C00000"/>
                        </a:solidFill>
                        <a:latin typeface="Times New Roman" panose="02020603050405020304" pitchFamily="18" charset="0"/>
                        <a:cs typeface="Times New Roman" panose="02020603050405020304" pitchFamily="18" charset="0"/>
                      </a:endParaRPr>
                    </a:p>
                  </a:txBody>
                  <a:tcPr/>
                </a:tc>
                <a:tc hMerge="1">
                  <a:txBody>
                    <a:bodyPr/>
                    <a:lstStyle/>
                    <a:p>
                      <a:endParaRPr lang="zh-TW" altLang="en-US" dirty="0"/>
                    </a:p>
                  </a:txBody>
                  <a:tcPr/>
                </a:tc>
                <a:extLst>
                  <a:ext uri="{0D108BD9-81ED-4DB2-BD59-A6C34878D82A}">
                    <a16:rowId xmlns:a16="http://schemas.microsoft.com/office/drawing/2014/main" val="10000"/>
                  </a:ext>
                </a:extLst>
              </a:tr>
              <a:tr h="495885">
                <a:tc>
                  <a:txBody>
                    <a:bodyPr/>
                    <a:lstStyle/>
                    <a:p>
                      <a:pPr algn="ctr"/>
                      <a:r>
                        <a:rPr lang="en-US" altLang="zh-TW" sz="1400" b="1" dirty="0" smtClean="0">
                          <a:latin typeface="Times New Roman" panose="02020603050405020304" pitchFamily="18" charset="0"/>
                          <a:cs typeface="Times New Roman" panose="02020603050405020304" pitchFamily="18" charset="0"/>
                        </a:rPr>
                        <a:t>Material</a:t>
                      </a:r>
                      <a:endParaRPr lang="zh-TW" altLang="en-US" sz="1400" b="1" dirty="0">
                        <a:latin typeface="Times New Roman" panose="02020603050405020304" pitchFamily="18" charset="0"/>
                        <a:cs typeface="Times New Roman" panose="02020603050405020304" pitchFamily="18" charset="0"/>
                      </a:endParaRPr>
                    </a:p>
                  </a:txBody>
                  <a:tcPr anchor="ctr"/>
                </a:tc>
                <a:tc>
                  <a:txBody>
                    <a:bodyPr/>
                    <a:lstStyle/>
                    <a:p>
                      <a:pPr algn="ctr"/>
                      <a:r>
                        <a:rPr lang="en-US" altLang="zh-TW" sz="1400" dirty="0" smtClean="0">
                          <a:latin typeface="Times New Roman" panose="02020603050405020304" pitchFamily="18" charset="0"/>
                          <a:cs typeface="Times New Roman" panose="02020603050405020304" pitchFamily="18" charset="0"/>
                        </a:rPr>
                        <a:t>MoS</a:t>
                      </a:r>
                      <a:r>
                        <a:rPr lang="en-US" altLang="zh-TW" sz="1400" baseline="-25000" dirty="0" smtClean="0">
                          <a:latin typeface="Times New Roman" panose="02020603050405020304" pitchFamily="18" charset="0"/>
                          <a:cs typeface="Times New Roman" panose="02020603050405020304" pitchFamily="18" charset="0"/>
                        </a:rPr>
                        <a:t>2</a:t>
                      </a:r>
                      <a:endParaRPr lang="zh-TW" altLang="en-US" sz="1400" baseline="-250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1"/>
                  </a:ext>
                </a:extLst>
              </a:tr>
              <a:tr h="3682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400" b="1" dirty="0" smtClean="0">
                          <a:latin typeface="Times New Roman" panose="02020603050405020304" pitchFamily="18" charset="0"/>
                          <a:cs typeface="Times New Roman" panose="02020603050405020304" pitchFamily="18" charset="0"/>
                        </a:rPr>
                        <a:t>Melting point</a:t>
                      </a:r>
                      <a:endParaRPr lang="zh-TW" altLang="en-US" sz="1400" b="1" dirty="0" smtClean="0">
                        <a:latin typeface="Times New Roman" panose="02020603050405020304" pitchFamily="18" charset="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400" baseline="0" dirty="0" smtClean="0">
                          <a:latin typeface="Times New Roman" panose="02020603050405020304" pitchFamily="18" charset="0"/>
                          <a:cs typeface="Times New Roman" panose="02020603050405020304" pitchFamily="18" charset="0"/>
                        </a:rPr>
                        <a:t>1185 </a:t>
                      </a:r>
                      <a:r>
                        <a:rPr lang="en-US" altLang="zh-TW" sz="1400" baseline="30000" dirty="0" err="1" smtClean="0">
                          <a:latin typeface="Times New Roman" panose="02020603050405020304" pitchFamily="18" charset="0"/>
                          <a:cs typeface="Times New Roman" panose="02020603050405020304" pitchFamily="18" charset="0"/>
                        </a:rPr>
                        <a:t>o</a:t>
                      </a:r>
                      <a:r>
                        <a:rPr lang="en-US" altLang="zh-TW" sz="1400" baseline="0" dirty="0" err="1" smtClean="0">
                          <a:latin typeface="Times New Roman" panose="02020603050405020304" pitchFamily="18" charset="0"/>
                          <a:cs typeface="Times New Roman" panose="02020603050405020304" pitchFamily="18" charset="0"/>
                        </a:rPr>
                        <a:t>C</a:t>
                      </a:r>
                      <a:endParaRPr lang="zh-TW" altLang="en-US" sz="1400" dirty="0" smtClean="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2"/>
                  </a:ext>
                </a:extLst>
              </a:tr>
              <a:tr h="3682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400" b="1" dirty="0" smtClean="0">
                          <a:latin typeface="Times New Roman" panose="02020603050405020304" pitchFamily="18" charset="0"/>
                          <a:cs typeface="Times New Roman" panose="02020603050405020304" pitchFamily="18" charset="0"/>
                        </a:rPr>
                        <a:t>Monolayer thickness</a:t>
                      </a:r>
                      <a:endParaRPr lang="zh-TW" altLang="en-US" sz="1400" b="1" dirty="0" smtClean="0">
                        <a:latin typeface="Times New Roman" panose="02020603050405020304" pitchFamily="18" charset="0"/>
                        <a:cs typeface="Times New Roman" panose="02020603050405020304" pitchFamily="18" charset="0"/>
                      </a:endParaRPr>
                    </a:p>
                  </a:txBody>
                  <a:tcPr anchor="ctr"/>
                </a:tc>
                <a:tc>
                  <a:txBody>
                    <a:bodyPr/>
                    <a:lstStyle/>
                    <a:p>
                      <a:pPr algn="ctr"/>
                      <a:r>
                        <a:rPr lang="en-US" altLang="zh-TW" sz="1400" dirty="0" smtClean="0">
                          <a:latin typeface="Times New Roman" panose="02020603050405020304" pitchFamily="18" charset="0"/>
                          <a:cs typeface="Times New Roman" panose="02020603050405020304" pitchFamily="18" charset="0"/>
                        </a:rPr>
                        <a:t>0.72 nm</a:t>
                      </a:r>
                      <a:endParaRPr lang="zh-TW" altLang="en-US" sz="14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3"/>
                  </a:ext>
                </a:extLst>
              </a:tr>
              <a:tr h="368211">
                <a:tc>
                  <a:txBody>
                    <a:bodyPr/>
                    <a:lstStyle/>
                    <a:p>
                      <a:pPr algn="ctr"/>
                      <a:r>
                        <a:rPr lang="en-US" altLang="zh-TW" sz="1400" b="1" dirty="0" smtClean="0">
                          <a:latin typeface="Times New Roman" panose="02020603050405020304" pitchFamily="18" charset="0"/>
                          <a:cs typeface="Times New Roman" panose="02020603050405020304" pitchFamily="18" charset="0"/>
                        </a:rPr>
                        <a:t>Structure</a:t>
                      </a:r>
                      <a:endParaRPr lang="zh-TW" altLang="en-US" sz="1400" b="1" dirty="0">
                        <a:latin typeface="Times New Roman" panose="02020603050405020304" pitchFamily="18" charset="0"/>
                        <a:cs typeface="Times New Roman" panose="02020603050405020304" pitchFamily="18" charset="0"/>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400" dirty="0" smtClean="0">
                          <a:latin typeface="Times New Roman" panose="02020603050405020304" pitchFamily="18" charset="0"/>
                          <a:cs typeface="Times New Roman" panose="02020603050405020304" pitchFamily="18" charset="0"/>
                        </a:rPr>
                        <a:t>Hexagonal</a:t>
                      </a:r>
                      <a:endParaRPr lang="zh-TW" altLang="en-US" sz="1400" dirty="0" smtClean="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4"/>
                  </a:ext>
                </a:extLst>
              </a:tr>
              <a:tr h="320040">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400" b="1" dirty="0" smtClean="0">
                          <a:latin typeface="Times New Roman" panose="02020603050405020304" pitchFamily="18" charset="0"/>
                          <a:cs typeface="Times New Roman" panose="02020603050405020304" pitchFamily="18" charset="0"/>
                        </a:rPr>
                        <a:t>Energy band gap </a:t>
                      </a:r>
                      <a:endParaRPr lang="zh-TW" altLang="en-US" sz="1400" b="1" dirty="0" smtClean="0">
                        <a:latin typeface="Times New Roman" panose="02020603050405020304" pitchFamily="18" charset="0"/>
                        <a:cs typeface="Times New Roman" panose="02020603050405020304" pitchFamily="18" charset="0"/>
                      </a:endParaRPr>
                    </a:p>
                  </a:txBody>
                  <a:tcPr anchor="ctr"/>
                </a:tc>
                <a:tc>
                  <a:txBody>
                    <a:bodyPr/>
                    <a:lstStyle/>
                    <a:p>
                      <a:pPr algn="ctr"/>
                      <a:r>
                        <a:rPr lang="en-US" altLang="zh-TW" sz="1400" dirty="0" smtClean="0">
                          <a:latin typeface="Times New Roman" panose="02020603050405020304" pitchFamily="18" charset="0"/>
                          <a:cs typeface="Times New Roman" panose="02020603050405020304" pitchFamily="18" charset="0"/>
                        </a:rPr>
                        <a:t>Bulk </a:t>
                      </a:r>
                    </a:p>
                    <a:p>
                      <a:pPr algn="ctr"/>
                      <a:r>
                        <a:rPr lang="en-US" altLang="zh-TW" sz="1400" dirty="0" smtClean="0">
                          <a:latin typeface="Times New Roman" panose="02020603050405020304" pitchFamily="18" charset="0"/>
                          <a:cs typeface="Times New Roman" panose="02020603050405020304" pitchFamily="18" charset="0"/>
                        </a:rPr>
                        <a:t>1.2 eV (indirect)</a:t>
                      </a:r>
                      <a:endParaRPr lang="zh-TW" altLang="en-US" sz="14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5"/>
                  </a:ext>
                </a:extLst>
              </a:tr>
              <a:tr h="320040">
                <a:tc vMerge="1">
                  <a:txBody>
                    <a:bodyPr/>
                    <a:lstStyle/>
                    <a:p>
                      <a:endParaRPr lang="zh-TW" altLang="en-US"/>
                    </a:p>
                  </a:txBody>
                  <a:tcPr/>
                </a:tc>
                <a:tc>
                  <a:txBody>
                    <a:bodyPr/>
                    <a:lstStyle/>
                    <a:p>
                      <a:pPr algn="ctr"/>
                      <a:r>
                        <a:rPr lang="en-US" altLang="zh-TW" sz="1400" dirty="0" smtClean="0">
                          <a:latin typeface="Times New Roman" panose="02020603050405020304" pitchFamily="18" charset="0"/>
                          <a:cs typeface="Times New Roman" panose="02020603050405020304" pitchFamily="18" charset="0"/>
                        </a:rPr>
                        <a:t>Monolayer</a:t>
                      </a:r>
                    </a:p>
                    <a:p>
                      <a:pPr algn="ctr"/>
                      <a:r>
                        <a:rPr lang="en-US" altLang="zh-TW" sz="1400" dirty="0" smtClean="0">
                          <a:latin typeface="Times New Roman" panose="02020603050405020304" pitchFamily="18" charset="0"/>
                          <a:cs typeface="Times New Roman" panose="02020603050405020304" pitchFamily="18" charset="0"/>
                        </a:rPr>
                        <a:t>1.8 eV (direct)</a:t>
                      </a:r>
                      <a:endParaRPr lang="zh-TW" altLang="en-US" sz="14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0006"/>
                  </a:ext>
                </a:extLst>
              </a:tr>
            </a:tbl>
          </a:graphicData>
        </a:graphic>
      </p:graphicFrame>
      <p:sp>
        <p:nvSpPr>
          <p:cNvPr id="5" name="投影片編號版面配置區 4"/>
          <p:cNvSpPr>
            <a:spLocks noGrp="1"/>
          </p:cNvSpPr>
          <p:nvPr>
            <p:ph type="sldNum" sz="quarter" idx="4"/>
          </p:nvPr>
        </p:nvSpPr>
        <p:spPr/>
        <p:txBody>
          <a:bodyPr/>
          <a:lstStyle/>
          <a:p>
            <a:fld id="{69D90ED0-0FA7-4EB6-BDCD-1C8179B72C1B}" type="slidenum">
              <a:rPr lang="en-US" altLang="ja-JP" smtClean="0"/>
              <a:pPr/>
              <a:t>5</a:t>
            </a:fld>
            <a:endParaRPr lang="en-US" altLang="ja-JP"/>
          </a:p>
        </p:txBody>
      </p:sp>
      <p:pic>
        <p:nvPicPr>
          <p:cNvPr id="17" name="圖片 16"/>
          <p:cNvPicPr>
            <a:picLocks noChangeAspect="1"/>
          </p:cNvPicPr>
          <p:nvPr/>
        </p:nvPicPr>
        <p:blipFill rotWithShape="1">
          <a:blip r:embed="rId3">
            <a:extLst>
              <a:ext uri="{28A0092B-C50C-407E-A947-70E740481C1C}">
                <a14:useLocalDpi xmlns:a14="http://schemas.microsoft.com/office/drawing/2010/main" val="0"/>
              </a:ext>
            </a:extLst>
          </a:blip>
          <a:srcRect l="17037" r="65638" b="48600"/>
          <a:stretch/>
        </p:blipFill>
        <p:spPr>
          <a:xfrm>
            <a:off x="1531607" y="2060408"/>
            <a:ext cx="1584176" cy="2643758"/>
          </a:xfrm>
          <a:prstGeom prst="rect">
            <a:avLst/>
          </a:prstGeom>
        </p:spPr>
      </p:pic>
    </p:spTree>
    <p:extLst>
      <p:ext uri="{BB962C8B-B14F-4D97-AF65-F5344CB8AC3E}">
        <p14:creationId xmlns:p14="http://schemas.microsoft.com/office/powerpoint/2010/main" val="170991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a:t>
            </a:r>
            <a:r>
              <a:rPr lang="en-US" altLang="ja-JP" sz="3200" dirty="0" smtClean="0">
                <a:latin typeface="Times New Roman" panose="02020603050405020304" pitchFamily="18" charset="0"/>
                <a:cs typeface="Times New Roman" panose="02020603050405020304" pitchFamily="18" charset="0"/>
              </a:rPr>
              <a:t> </a:t>
            </a:r>
            <a:endParaRPr lang="en-US" altLang="ja-JP" sz="3200" dirty="0">
              <a:latin typeface="Times New Roman" panose="02020603050405020304" pitchFamily="18" charset="0"/>
              <a:cs typeface="Times New Roman" panose="02020603050405020304" pitchFamily="18" charset="0"/>
            </a:endParaRPr>
          </a:p>
        </p:txBody>
      </p:sp>
      <p:pic>
        <p:nvPicPr>
          <p:cNvPr id="7" name="圖片 6"/>
          <p:cNvPicPr>
            <a:picLocks noChangeAspect="1"/>
          </p:cNvPicPr>
          <p:nvPr/>
        </p:nvPicPr>
        <p:blipFill>
          <a:blip r:embed="rId3"/>
          <a:stretch>
            <a:fillRect/>
          </a:stretch>
        </p:blipFill>
        <p:spPr>
          <a:xfrm>
            <a:off x="332712" y="4514941"/>
            <a:ext cx="3944545" cy="1896739"/>
          </a:xfrm>
          <a:prstGeom prst="rect">
            <a:avLst/>
          </a:prstGeom>
          <a:ln w="3175" cap="sq" cmpd="thickThin">
            <a:solidFill>
              <a:srgbClr val="000000"/>
            </a:solidFill>
            <a:prstDash val="solid"/>
            <a:miter lim="800000"/>
          </a:ln>
          <a:effectLst>
            <a:innerShdw blurRad="76200">
              <a:srgbClr val="000000"/>
            </a:innerShdw>
          </a:effectLst>
        </p:spPr>
      </p:pic>
      <p:sp>
        <p:nvSpPr>
          <p:cNvPr id="8" name="矩形 7"/>
          <p:cNvSpPr/>
          <p:nvPr/>
        </p:nvSpPr>
        <p:spPr>
          <a:xfrm>
            <a:off x="0" y="4118490"/>
            <a:ext cx="4809324" cy="338554"/>
          </a:xfrm>
          <a:prstGeom prst="rect">
            <a:avLst/>
          </a:prstGeom>
        </p:spPr>
        <p:txBody>
          <a:bodyPr wrap="square">
            <a:spAutoFit/>
          </a:bodyPr>
          <a:lstStyle/>
          <a:p>
            <a:pPr algn="just"/>
            <a:r>
              <a:rPr lang="en-US" altLang="zh-TW" sz="1600" b="1" dirty="0" smtClean="0">
                <a:latin typeface="Times New Roman" panose="02020603050405020304" pitchFamily="18" charset="0"/>
                <a:cs typeface="Times New Roman" panose="02020603050405020304" pitchFamily="18" charset="0"/>
              </a:rPr>
              <a:t>Thermally decomposed ammonium </a:t>
            </a:r>
            <a:r>
              <a:rPr lang="en-US" altLang="zh-TW" sz="1600" b="1" dirty="0" err="1" smtClean="0">
                <a:latin typeface="Times New Roman" panose="02020603050405020304" pitchFamily="18" charset="0"/>
                <a:cs typeface="Times New Roman" panose="02020603050405020304" pitchFamily="18" charset="0"/>
              </a:rPr>
              <a:t>thiomolybdate</a:t>
            </a:r>
            <a:endParaRPr lang="zh-TW" altLang="en-US" sz="1600" b="1" dirty="0">
              <a:latin typeface="Times New Roman" panose="02020603050405020304" pitchFamily="18" charset="0"/>
              <a:cs typeface="Times New Roman" panose="02020603050405020304" pitchFamily="18" charset="0"/>
            </a:endParaRPr>
          </a:p>
        </p:txBody>
      </p:sp>
      <p:pic>
        <p:nvPicPr>
          <p:cNvPr id="9" name="圖片 8"/>
          <p:cNvPicPr>
            <a:picLocks noChangeAspect="1"/>
          </p:cNvPicPr>
          <p:nvPr/>
        </p:nvPicPr>
        <p:blipFill>
          <a:blip r:embed="rId4"/>
          <a:stretch>
            <a:fillRect/>
          </a:stretch>
        </p:blipFill>
        <p:spPr>
          <a:xfrm>
            <a:off x="4716016" y="1533772"/>
            <a:ext cx="3509209" cy="2385623"/>
          </a:xfrm>
          <a:prstGeom prst="rect">
            <a:avLst/>
          </a:prstGeom>
          <a:ln w="3175" cap="sq" cmpd="thickThin">
            <a:solidFill>
              <a:srgbClr val="000000"/>
            </a:solidFill>
            <a:prstDash val="solid"/>
            <a:miter lim="800000"/>
          </a:ln>
          <a:effectLst>
            <a:innerShdw blurRad="76200">
              <a:srgbClr val="000000"/>
            </a:innerShdw>
          </a:effectLst>
        </p:spPr>
      </p:pic>
      <p:sp>
        <p:nvSpPr>
          <p:cNvPr id="10" name="矩形 9"/>
          <p:cNvSpPr/>
          <p:nvPr/>
        </p:nvSpPr>
        <p:spPr>
          <a:xfrm>
            <a:off x="5529168" y="1195218"/>
            <a:ext cx="2138727" cy="338554"/>
          </a:xfrm>
          <a:prstGeom prst="rect">
            <a:avLst/>
          </a:prstGeom>
        </p:spPr>
        <p:txBody>
          <a:bodyPr wrap="none">
            <a:spAutoFit/>
          </a:bodyPr>
          <a:lstStyle/>
          <a:p>
            <a:r>
              <a:rPr lang="en-US" altLang="zh-TW" sz="1600" b="1" dirty="0">
                <a:latin typeface="Times New Roman" panose="02020603050405020304" pitchFamily="18" charset="0"/>
                <a:ea typeface="新細明體" panose="02020500000000000000" pitchFamily="18" charset="-120"/>
              </a:rPr>
              <a:t>Sulfurization of MoO</a:t>
            </a:r>
            <a:r>
              <a:rPr lang="en-US" altLang="zh-TW" sz="1600" b="1" baseline="-25000" dirty="0">
                <a:latin typeface="Times New Roman" panose="02020603050405020304" pitchFamily="18" charset="0"/>
                <a:ea typeface="新細明體" panose="02020500000000000000" pitchFamily="18" charset="-120"/>
              </a:rPr>
              <a:t>3</a:t>
            </a:r>
            <a:endParaRPr lang="zh-TW" altLang="en-US" sz="1600" b="1" dirty="0"/>
          </a:p>
        </p:txBody>
      </p:sp>
      <p:pic>
        <p:nvPicPr>
          <p:cNvPr id="11" name="圖片 10"/>
          <p:cNvPicPr>
            <a:picLocks noChangeAspect="1"/>
          </p:cNvPicPr>
          <p:nvPr/>
        </p:nvPicPr>
        <p:blipFill>
          <a:blip r:embed="rId5"/>
          <a:stretch>
            <a:fillRect/>
          </a:stretch>
        </p:blipFill>
        <p:spPr>
          <a:xfrm>
            <a:off x="4322276" y="4479316"/>
            <a:ext cx="4300835" cy="1973776"/>
          </a:xfrm>
          <a:prstGeom prst="rect">
            <a:avLst/>
          </a:prstGeom>
          <a:ln w="3175" cap="sq" cmpd="thickThin">
            <a:solidFill>
              <a:srgbClr val="000000"/>
            </a:solidFill>
            <a:prstDash val="solid"/>
            <a:miter lim="800000"/>
          </a:ln>
          <a:effectLst>
            <a:innerShdw blurRad="76200">
              <a:srgbClr val="000000"/>
            </a:innerShdw>
          </a:effectLst>
        </p:spPr>
      </p:pic>
      <p:sp>
        <p:nvSpPr>
          <p:cNvPr id="12" name="矩形 11"/>
          <p:cNvSpPr/>
          <p:nvPr/>
        </p:nvSpPr>
        <p:spPr>
          <a:xfrm>
            <a:off x="5332254" y="4106615"/>
            <a:ext cx="2532553" cy="338554"/>
          </a:xfrm>
          <a:prstGeom prst="rect">
            <a:avLst/>
          </a:prstGeom>
        </p:spPr>
        <p:txBody>
          <a:bodyPr wrap="none">
            <a:spAutoFit/>
          </a:bodyPr>
          <a:lstStyle/>
          <a:p>
            <a:r>
              <a:rPr lang="en-US" altLang="zh-TW" sz="1600" b="1" dirty="0">
                <a:latin typeface="Times New Roman" panose="02020603050405020304" pitchFamily="18" charset="0"/>
                <a:cs typeface="Times New Roman" panose="02020603050405020304" pitchFamily="18" charset="0"/>
              </a:rPr>
              <a:t>Chemical vapor deposition</a:t>
            </a:r>
            <a:endParaRPr lang="zh-TW" altLang="en-US" sz="1600" b="1" dirty="0">
              <a:latin typeface="Times New Roman" panose="02020603050405020304" pitchFamily="18" charset="0"/>
              <a:cs typeface="Times New Roman" panose="02020603050405020304" pitchFamily="18" charset="0"/>
            </a:endParaRPr>
          </a:p>
        </p:txBody>
      </p:sp>
      <p:sp>
        <p:nvSpPr>
          <p:cNvPr id="13" name="矩形 12"/>
          <p:cNvSpPr/>
          <p:nvPr/>
        </p:nvSpPr>
        <p:spPr>
          <a:xfrm>
            <a:off x="866759" y="1508277"/>
            <a:ext cx="2892138" cy="338554"/>
          </a:xfrm>
          <a:prstGeom prst="rect">
            <a:avLst/>
          </a:prstGeom>
        </p:spPr>
        <p:txBody>
          <a:bodyPr wrap="none">
            <a:spAutoFit/>
          </a:bodyPr>
          <a:lstStyle/>
          <a:p>
            <a:r>
              <a:rPr lang="en-US" altLang="zh-TW" sz="1600" b="1" dirty="0">
                <a:latin typeface="Times New Roman" panose="02020603050405020304" pitchFamily="18" charset="0"/>
                <a:cs typeface="Times New Roman" panose="02020603050405020304" pitchFamily="18" charset="0"/>
              </a:rPr>
              <a:t>Mechanical exfoliation method</a:t>
            </a:r>
            <a:endParaRPr lang="zh-TW" altLang="en-US" sz="1600" b="1" dirty="0">
              <a:latin typeface="Times New Roman" panose="02020603050405020304" pitchFamily="18" charset="0"/>
              <a:cs typeface="Times New Roman" panose="02020603050405020304" pitchFamily="18" charset="0"/>
            </a:endParaRPr>
          </a:p>
        </p:txBody>
      </p:sp>
      <p:pic>
        <p:nvPicPr>
          <p:cNvPr id="14" name="圖片 13"/>
          <p:cNvPicPr>
            <a:picLocks noChangeAspect="1"/>
          </p:cNvPicPr>
          <p:nvPr/>
        </p:nvPicPr>
        <p:blipFill>
          <a:blip r:embed="rId6"/>
          <a:stretch>
            <a:fillRect/>
          </a:stretch>
        </p:blipFill>
        <p:spPr>
          <a:xfrm>
            <a:off x="384507" y="1866731"/>
            <a:ext cx="3928857" cy="1915223"/>
          </a:xfrm>
          <a:prstGeom prst="rect">
            <a:avLst/>
          </a:prstGeom>
          <a:ln w="3175" cap="sq" cmpd="thickThin">
            <a:solidFill>
              <a:srgbClr val="000000"/>
            </a:solidFill>
            <a:prstDash val="solid"/>
            <a:miter lim="800000"/>
          </a:ln>
          <a:effectLst>
            <a:innerShdw blurRad="76200">
              <a:srgbClr val="000000"/>
            </a:innerShdw>
          </a:effectLst>
        </p:spPr>
      </p:pic>
      <p:sp>
        <p:nvSpPr>
          <p:cNvPr id="15" name="文字方塊 14"/>
          <p:cNvSpPr txBox="1"/>
          <p:nvPr/>
        </p:nvSpPr>
        <p:spPr>
          <a:xfrm>
            <a:off x="296604" y="3895178"/>
            <a:ext cx="4032448" cy="276999"/>
          </a:xfrm>
          <a:prstGeom prst="rect">
            <a:avLst/>
          </a:prstGeom>
          <a:noFill/>
          <a:ln>
            <a:noFill/>
          </a:ln>
        </p:spPr>
        <p:txBody>
          <a:bodyPr wrap="square" rtlCol="0">
            <a:spAutoFit/>
          </a:bodyPr>
          <a:lstStyle/>
          <a:p>
            <a:pPr algn="just"/>
            <a:r>
              <a:rPr lang="en-US" altLang="zh-TW" sz="1200" dirty="0" err="1" smtClean="0">
                <a:latin typeface="Times New Roman" panose="02020603050405020304" pitchFamily="18" charset="0"/>
                <a:cs typeface="Times New Roman" panose="02020603050405020304" pitchFamily="18" charset="0"/>
              </a:rPr>
              <a:t>Changgu</a:t>
            </a:r>
            <a:r>
              <a:rPr lang="en-US" altLang="zh-TW" sz="1200" dirty="0" smtClean="0">
                <a:latin typeface="Times New Roman" panose="02020603050405020304" pitchFamily="18" charset="0"/>
                <a:cs typeface="Times New Roman" panose="02020603050405020304" pitchFamily="18" charset="0"/>
              </a:rPr>
              <a:t> Lee, </a:t>
            </a:r>
            <a:r>
              <a:rPr lang="en-US" altLang="zh-TW" sz="1200" i="1" dirty="0" smtClean="0">
                <a:latin typeface="Times New Roman" panose="02020603050405020304" pitchFamily="18" charset="0"/>
                <a:cs typeface="Times New Roman" panose="02020603050405020304" pitchFamily="18" charset="0"/>
              </a:rPr>
              <a:t>et</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al. Nature nanotechnology </a:t>
            </a:r>
            <a:r>
              <a:rPr lang="en-US" altLang="zh-TW" sz="1200" b="1" dirty="0">
                <a:latin typeface="Times New Roman" panose="02020603050405020304" pitchFamily="18" charset="0"/>
                <a:cs typeface="Times New Roman" panose="02020603050405020304" pitchFamily="18" charset="0"/>
              </a:rPr>
              <a:t>7</a:t>
            </a:r>
            <a:r>
              <a:rPr lang="en-US" altLang="zh-TW" sz="1200" dirty="0" smtClean="0">
                <a:latin typeface="Times New Roman" panose="02020603050405020304" pitchFamily="18" charset="0"/>
                <a:cs typeface="Times New Roman" panose="02020603050405020304" pitchFamily="18" charset="0"/>
              </a:rPr>
              <a:t>, 699-712 (2012).</a:t>
            </a:r>
            <a:endParaRPr lang="zh-TW" altLang="en-US" sz="1200" dirty="0">
              <a:latin typeface="Times New Roman" panose="02020603050405020304" pitchFamily="18" charset="0"/>
              <a:cs typeface="Times New Roman" panose="02020603050405020304" pitchFamily="18" charset="0"/>
            </a:endParaRPr>
          </a:p>
        </p:txBody>
      </p:sp>
      <p:sp>
        <p:nvSpPr>
          <p:cNvPr id="16" name="文字方塊 15"/>
          <p:cNvSpPr txBox="1"/>
          <p:nvPr/>
        </p:nvSpPr>
        <p:spPr>
          <a:xfrm>
            <a:off x="4759967" y="3918928"/>
            <a:ext cx="4032448" cy="276999"/>
          </a:xfrm>
          <a:prstGeom prst="rect">
            <a:avLst/>
          </a:prstGeom>
          <a:noFill/>
          <a:ln>
            <a:noFill/>
          </a:ln>
        </p:spPr>
        <p:txBody>
          <a:bodyPr wrap="square" rtlCol="0">
            <a:spAutoFit/>
          </a:bodyPr>
          <a:lstStyle/>
          <a:p>
            <a:pPr algn="just"/>
            <a:r>
              <a:rPr lang="en-US" altLang="zh-TW" sz="1200" dirty="0" smtClean="0">
                <a:latin typeface="Times New Roman" panose="02020603050405020304" pitchFamily="18" charset="0"/>
                <a:cs typeface="Times New Roman" panose="02020603050405020304" pitchFamily="18" charset="0"/>
              </a:rPr>
              <a:t>Yu-</a:t>
            </a:r>
            <a:r>
              <a:rPr lang="en-US" altLang="zh-TW" sz="1200" dirty="0" err="1" smtClean="0">
                <a:latin typeface="Times New Roman" panose="02020603050405020304" pitchFamily="18" charset="0"/>
                <a:cs typeface="Times New Roman" panose="02020603050405020304" pitchFamily="18" charset="0"/>
              </a:rPr>
              <a:t>Chuan</a:t>
            </a:r>
            <a:r>
              <a:rPr lang="en-US" altLang="zh-TW" sz="1200" dirty="0" smtClean="0">
                <a:latin typeface="Times New Roman" panose="02020603050405020304" pitchFamily="18" charset="0"/>
                <a:cs typeface="Times New Roman" panose="02020603050405020304" pitchFamily="18" charset="0"/>
              </a:rPr>
              <a:t> Lin, </a:t>
            </a:r>
            <a:r>
              <a:rPr lang="en-US" altLang="zh-TW" sz="1200" i="1" dirty="0" smtClean="0">
                <a:latin typeface="Times New Roman" panose="02020603050405020304" pitchFamily="18" charset="0"/>
                <a:cs typeface="Times New Roman" panose="02020603050405020304" pitchFamily="18" charset="0"/>
              </a:rPr>
              <a:t>et</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al. </a:t>
            </a:r>
            <a:r>
              <a:rPr lang="en-US" altLang="zh-TW" sz="1200" i="1" dirty="0" err="1" smtClean="0">
                <a:latin typeface="Times New Roman" panose="02020603050405020304" pitchFamily="18" charset="0"/>
                <a:cs typeface="Times New Roman" panose="02020603050405020304" pitchFamily="18" charset="0"/>
              </a:rPr>
              <a:t>Nanoscale</a:t>
            </a:r>
            <a:r>
              <a:rPr lang="en-US" altLang="zh-TW" sz="1200" i="1" dirty="0" smtClean="0">
                <a:latin typeface="Times New Roman" panose="02020603050405020304" pitchFamily="18" charset="0"/>
                <a:cs typeface="Times New Roman" panose="02020603050405020304" pitchFamily="18" charset="0"/>
              </a:rPr>
              <a:t> </a:t>
            </a:r>
            <a:r>
              <a:rPr lang="en-US" altLang="zh-TW" sz="1200" b="1" dirty="0" smtClean="0">
                <a:latin typeface="Times New Roman" panose="02020603050405020304" pitchFamily="18" charset="0"/>
                <a:cs typeface="Times New Roman" panose="02020603050405020304" pitchFamily="18" charset="0"/>
              </a:rPr>
              <a:t>4</a:t>
            </a:r>
            <a:r>
              <a:rPr lang="en-US" altLang="zh-TW" sz="1200" dirty="0" smtClean="0">
                <a:latin typeface="Times New Roman" panose="02020603050405020304" pitchFamily="18" charset="0"/>
                <a:cs typeface="Times New Roman" panose="02020603050405020304" pitchFamily="18" charset="0"/>
              </a:rPr>
              <a:t>, 6637-6641 (2012).</a:t>
            </a:r>
            <a:endParaRPr lang="zh-TW" altLang="en-US" sz="1200" dirty="0">
              <a:latin typeface="Times New Roman" panose="02020603050405020304" pitchFamily="18" charset="0"/>
              <a:cs typeface="Times New Roman" panose="02020603050405020304" pitchFamily="18" charset="0"/>
            </a:endParaRPr>
          </a:p>
        </p:txBody>
      </p:sp>
      <p:sp>
        <p:nvSpPr>
          <p:cNvPr id="17" name="文字方塊 16"/>
          <p:cNvSpPr txBox="1"/>
          <p:nvPr/>
        </p:nvSpPr>
        <p:spPr>
          <a:xfrm>
            <a:off x="570218" y="6469142"/>
            <a:ext cx="4032448" cy="276999"/>
          </a:xfrm>
          <a:prstGeom prst="rect">
            <a:avLst/>
          </a:prstGeom>
          <a:noFill/>
          <a:ln>
            <a:noFill/>
          </a:ln>
        </p:spPr>
        <p:txBody>
          <a:bodyPr wrap="square" rtlCol="0">
            <a:spAutoFit/>
          </a:bodyPr>
          <a:lstStyle/>
          <a:p>
            <a:pPr algn="just"/>
            <a:r>
              <a:rPr lang="en-US" altLang="zh-TW" sz="1200" dirty="0" err="1" smtClean="0">
                <a:latin typeface="Times New Roman" panose="02020603050405020304" pitchFamily="18" charset="0"/>
                <a:cs typeface="Times New Roman" panose="02020603050405020304" pitchFamily="18" charset="0"/>
              </a:rPr>
              <a:t>Keng</a:t>
            </a:r>
            <a:r>
              <a:rPr lang="en-US" altLang="zh-TW" sz="1200" dirty="0" smtClean="0">
                <a:latin typeface="Times New Roman" panose="02020603050405020304" pitchFamily="18" charset="0"/>
                <a:cs typeface="Times New Roman" panose="02020603050405020304" pitchFamily="18" charset="0"/>
              </a:rPr>
              <a:t>-Ku Liu, </a:t>
            </a:r>
            <a:r>
              <a:rPr lang="en-US" altLang="zh-TW" sz="1200" i="1" dirty="0" smtClean="0">
                <a:latin typeface="Times New Roman" panose="02020603050405020304" pitchFamily="18" charset="0"/>
                <a:cs typeface="Times New Roman" panose="02020603050405020304" pitchFamily="18" charset="0"/>
              </a:rPr>
              <a:t>et</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al. Nano letters </a:t>
            </a:r>
            <a:r>
              <a:rPr lang="en-US" altLang="zh-TW" sz="1200" b="1" dirty="0" smtClean="0">
                <a:latin typeface="Times New Roman" panose="02020603050405020304" pitchFamily="18" charset="0"/>
                <a:cs typeface="Times New Roman" panose="02020603050405020304" pitchFamily="18" charset="0"/>
              </a:rPr>
              <a:t>12</a:t>
            </a:r>
            <a:r>
              <a:rPr lang="en-US" altLang="zh-TW" sz="1200" dirty="0" smtClean="0">
                <a:latin typeface="Times New Roman" panose="02020603050405020304" pitchFamily="18" charset="0"/>
                <a:cs typeface="Times New Roman" panose="02020603050405020304" pitchFamily="18" charset="0"/>
              </a:rPr>
              <a:t>, 1538-1544 (2012).</a:t>
            </a:r>
            <a:endParaRPr lang="zh-TW" altLang="en-US" sz="1200" dirty="0">
              <a:latin typeface="Times New Roman" panose="02020603050405020304" pitchFamily="18" charset="0"/>
              <a:cs typeface="Times New Roman" panose="02020603050405020304" pitchFamily="18" charset="0"/>
            </a:endParaRPr>
          </a:p>
        </p:txBody>
      </p:sp>
      <p:sp>
        <p:nvSpPr>
          <p:cNvPr id="18" name="文字方塊 17"/>
          <p:cNvSpPr txBox="1"/>
          <p:nvPr/>
        </p:nvSpPr>
        <p:spPr>
          <a:xfrm>
            <a:off x="4454396" y="6487239"/>
            <a:ext cx="4032448" cy="276999"/>
          </a:xfrm>
          <a:prstGeom prst="rect">
            <a:avLst/>
          </a:prstGeom>
          <a:noFill/>
          <a:ln>
            <a:noFill/>
          </a:ln>
        </p:spPr>
        <p:txBody>
          <a:bodyPr wrap="square" rtlCol="0">
            <a:spAutoFit/>
          </a:bodyPr>
          <a:lstStyle/>
          <a:p>
            <a:pPr algn="just"/>
            <a:r>
              <a:rPr lang="en-US" altLang="zh-TW" sz="1200" dirty="0" err="1" smtClean="0">
                <a:latin typeface="Times New Roman" panose="02020603050405020304" pitchFamily="18" charset="0"/>
                <a:cs typeface="Times New Roman" panose="02020603050405020304" pitchFamily="18" charset="0"/>
              </a:rPr>
              <a:t>Shanshan</a:t>
            </a:r>
            <a:r>
              <a:rPr lang="en-US" altLang="zh-TW" sz="1200" dirty="0" smtClean="0">
                <a:latin typeface="Times New Roman" panose="02020603050405020304" pitchFamily="18" charset="0"/>
                <a:cs typeface="Times New Roman" panose="02020603050405020304" pitchFamily="18" charset="0"/>
              </a:rPr>
              <a:t> Wang, </a:t>
            </a:r>
            <a:r>
              <a:rPr lang="en-US" altLang="zh-TW" sz="1200" i="1" dirty="0" smtClean="0">
                <a:latin typeface="Times New Roman" panose="02020603050405020304" pitchFamily="18" charset="0"/>
                <a:cs typeface="Times New Roman" panose="02020603050405020304" pitchFamily="18" charset="0"/>
              </a:rPr>
              <a:t>et</a:t>
            </a:r>
            <a:r>
              <a:rPr lang="en-US" altLang="zh-TW" sz="1200" dirty="0" smtClean="0">
                <a:latin typeface="Times New Roman" panose="02020603050405020304" pitchFamily="18" charset="0"/>
                <a:cs typeface="Times New Roman" panose="02020603050405020304" pitchFamily="18" charset="0"/>
              </a:rPr>
              <a:t> </a:t>
            </a:r>
            <a:r>
              <a:rPr lang="en-US" altLang="zh-TW" sz="1200" i="1" dirty="0" smtClean="0">
                <a:latin typeface="Times New Roman" panose="02020603050405020304" pitchFamily="18" charset="0"/>
                <a:cs typeface="Times New Roman" panose="02020603050405020304" pitchFamily="18" charset="0"/>
              </a:rPr>
              <a:t>al. ACS Publications </a:t>
            </a:r>
            <a:r>
              <a:rPr lang="en-US" altLang="zh-TW" sz="1200" b="1" dirty="0" smtClean="0">
                <a:latin typeface="Times New Roman" panose="02020603050405020304" pitchFamily="18" charset="0"/>
                <a:cs typeface="Times New Roman" panose="02020603050405020304" pitchFamily="18" charset="0"/>
              </a:rPr>
              <a:t>26</a:t>
            </a:r>
            <a:r>
              <a:rPr lang="en-US" altLang="zh-TW" sz="1200" dirty="0" smtClean="0">
                <a:latin typeface="Times New Roman" panose="02020603050405020304" pitchFamily="18" charset="0"/>
                <a:cs typeface="Times New Roman" panose="02020603050405020304" pitchFamily="18" charset="0"/>
              </a:rPr>
              <a:t>, 6371-6379 (2014).</a:t>
            </a:r>
            <a:endParaRPr lang="zh-TW" altLang="en-US" sz="1200" dirty="0">
              <a:latin typeface="Times New Roman" panose="02020603050405020304" pitchFamily="18" charset="0"/>
              <a:cs typeface="Times New Roman" panose="02020603050405020304" pitchFamily="18" charset="0"/>
            </a:endParaRPr>
          </a:p>
        </p:txBody>
      </p:sp>
      <p:sp>
        <p:nvSpPr>
          <p:cNvPr id="5" name="投影片編號版面配置區 4"/>
          <p:cNvSpPr>
            <a:spLocks noGrp="1"/>
          </p:cNvSpPr>
          <p:nvPr>
            <p:ph type="sldNum" sz="quarter" idx="4"/>
          </p:nvPr>
        </p:nvSpPr>
        <p:spPr/>
        <p:txBody>
          <a:bodyPr/>
          <a:lstStyle/>
          <a:p>
            <a:fld id="{69D90ED0-0FA7-4EB6-BDCD-1C8179B72C1B}" type="slidenum">
              <a:rPr lang="en-US" altLang="ja-JP" smtClean="0"/>
              <a:pPr/>
              <a:t>6</a:t>
            </a:fld>
            <a:endParaRPr lang="en-US" altLang="ja-JP"/>
          </a:p>
        </p:txBody>
      </p:sp>
    </p:spTree>
    <p:extLst>
      <p:ext uri="{BB962C8B-B14F-4D97-AF65-F5344CB8AC3E}">
        <p14:creationId xmlns:p14="http://schemas.microsoft.com/office/powerpoint/2010/main" val="400254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par>
                                <p:cTn id="41" presetID="10"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3" grpId="0"/>
      <p:bldP spid="15"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ja-JP"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2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grown on patterning substrates</a:t>
            </a:r>
            <a:br>
              <a:rPr lang="en-US" altLang="ja-JP" sz="3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zh-TW" altLang="en-US" sz="3600" dirty="0"/>
          </a:p>
        </p:txBody>
      </p:sp>
      <p:sp>
        <p:nvSpPr>
          <p:cNvPr id="3" name="投影片編號版面配置區 2"/>
          <p:cNvSpPr>
            <a:spLocks noGrp="1"/>
          </p:cNvSpPr>
          <p:nvPr>
            <p:ph type="sldNum" sz="quarter" idx="4"/>
          </p:nvPr>
        </p:nvSpPr>
        <p:spPr/>
        <p:txBody>
          <a:bodyPr/>
          <a:lstStyle/>
          <a:p>
            <a:fld id="{69D90ED0-0FA7-4EB6-BDCD-1C8179B72C1B}" type="slidenum">
              <a:rPr lang="en-US" altLang="ja-JP" smtClean="0"/>
              <a:pPr/>
              <a:t>7</a:t>
            </a:fld>
            <a:endParaRPr lang="en-US" altLang="ja-JP"/>
          </a:p>
        </p:txBody>
      </p:sp>
    </p:spTree>
    <p:extLst>
      <p:ext uri="{BB962C8B-B14F-4D97-AF65-F5344CB8AC3E}">
        <p14:creationId xmlns:p14="http://schemas.microsoft.com/office/powerpoint/2010/main" val="9224445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Introduction </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patterning growth</a:t>
            </a:r>
            <a:r>
              <a:rPr lang="en-US" altLang="ja-JP" dirty="0" smtClean="0">
                <a:latin typeface="Times New Roman" panose="02020603050405020304" pitchFamily="18" charset="0"/>
                <a:cs typeface="Times New Roman" panose="02020603050405020304" pitchFamily="18" charset="0"/>
              </a:rPr>
              <a:t> </a:t>
            </a:r>
            <a:endParaRPr lang="en-US" altLang="ja-JP" dirty="0">
              <a:latin typeface="Times New Roman" panose="02020603050405020304" pitchFamily="18" charset="0"/>
              <a:cs typeface="Times New Roman" panose="02020603050405020304" pitchFamily="18" charset="0"/>
            </a:endParaRPr>
          </a:p>
        </p:txBody>
      </p:sp>
      <p:sp>
        <p:nvSpPr>
          <p:cNvPr id="5" name="投影片編號版面配置區 4"/>
          <p:cNvSpPr>
            <a:spLocks noGrp="1"/>
          </p:cNvSpPr>
          <p:nvPr>
            <p:ph type="sldNum" sz="quarter" idx="4"/>
          </p:nvPr>
        </p:nvSpPr>
        <p:spPr/>
        <p:txBody>
          <a:bodyPr/>
          <a:lstStyle/>
          <a:p>
            <a:fld id="{69D90ED0-0FA7-4EB6-BDCD-1C8179B72C1B}" type="slidenum">
              <a:rPr lang="en-US" altLang="ja-JP" smtClean="0"/>
              <a:pPr/>
              <a:t>8</a:t>
            </a:fld>
            <a:endParaRPr lang="en-US" altLang="ja-JP"/>
          </a:p>
        </p:txBody>
      </p:sp>
      <p:grpSp>
        <p:nvGrpSpPr>
          <p:cNvPr id="19" name="群組 18"/>
          <p:cNvGrpSpPr/>
          <p:nvPr/>
        </p:nvGrpSpPr>
        <p:grpSpPr>
          <a:xfrm>
            <a:off x="626147" y="1291536"/>
            <a:ext cx="3314919" cy="2357454"/>
            <a:chOff x="100094" y="3179024"/>
            <a:chExt cx="3400336" cy="2709794"/>
          </a:xfrm>
        </p:grpSpPr>
        <p:pic>
          <p:nvPicPr>
            <p:cNvPr id="21" name="Picture 3"/>
            <p:cNvPicPr>
              <a:picLocks noChangeAspect="1" noChangeArrowheads="1"/>
            </p:cNvPicPr>
            <p:nvPr/>
          </p:nvPicPr>
          <p:blipFill>
            <a:blip r:embed="rId3" cstate="print"/>
            <a:srcRect/>
            <a:stretch>
              <a:fillRect/>
            </a:stretch>
          </p:blipFill>
          <p:spPr bwMode="auto">
            <a:xfrm>
              <a:off x="214282" y="3179024"/>
              <a:ext cx="3143272" cy="1178670"/>
            </a:xfrm>
            <a:prstGeom prst="rect">
              <a:avLst/>
            </a:prstGeom>
            <a:noFill/>
            <a:ln w="9525">
              <a:noFill/>
              <a:miter lim="800000"/>
              <a:headEnd/>
              <a:tailEnd/>
            </a:ln>
            <a:effectLst/>
          </p:spPr>
        </p:pic>
        <p:pic>
          <p:nvPicPr>
            <p:cNvPr id="22" name="Picture 10"/>
            <p:cNvPicPr>
              <a:picLocks noChangeAspect="1" noChangeArrowheads="1"/>
            </p:cNvPicPr>
            <p:nvPr/>
          </p:nvPicPr>
          <p:blipFill>
            <a:blip r:embed="rId4" cstate="print"/>
            <a:srcRect/>
            <a:stretch>
              <a:fillRect/>
            </a:stretch>
          </p:blipFill>
          <p:spPr bwMode="auto">
            <a:xfrm>
              <a:off x="1548362" y="4429132"/>
              <a:ext cx="1952068" cy="1459686"/>
            </a:xfrm>
            <a:prstGeom prst="rect">
              <a:avLst/>
            </a:prstGeom>
            <a:noFill/>
            <a:ln w="9525">
              <a:noFill/>
              <a:miter lim="800000"/>
              <a:headEnd/>
              <a:tailEnd/>
            </a:ln>
            <a:effectLst/>
          </p:spPr>
        </p:pic>
        <p:pic>
          <p:nvPicPr>
            <p:cNvPr id="23" name="Picture 11"/>
            <p:cNvPicPr>
              <a:picLocks noChangeAspect="1" noChangeArrowheads="1"/>
            </p:cNvPicPr>
            <p:nvPr/>
          </p:nvPicPr>
          <p:blipFill>
            <a:blip r:embed="rId5"/>
            <a:srcRect/>
            <a:stretch>
              <a:fillRect/>
            </a:stretch>
          </p:blipFill>
          <p:spPr bwMode="auto">
            <a:xfrm>
              <a:off x="100094" y="4500570"/>
              <a:ext cx="1400072" cy="1357322"/>
            </a:xfrm>
            <a:prstGeom prst="rect">
              <a:avLst/>
            </a:prstGeom>
            <a:noFill/>
            <a:ln w="9525">
              <a:noFill/>
              <a:miter lim="800000"/>
              <a:headEnd/>
              <a:tailEnd/>
            </a:ln>
            <a:effectLst/>
          </p:spPr>
        </p:pic>
      </p:grpSp>
      <p:sp>
        <p:nvSpPr>
          <p:cNvPr id="24" name="矩形 23"/>
          <p:cNvSpPr/>
          <p:nvPr/>
        </p:nvSpPr>
        <p:spPr>
          <a:xfrm>
            <a:off x="317124" y="3787489"/>
            <a:ext cx="4572000" cy="276999"/>
          </a:xfrm>
          <a:prstGeom prst="rect">
            <a:avLst/>
          </a:prstGeom>
        </p:spPr>
        <p:txBody>
          <a:bodyPr>
            <a:spAutoFit/>
          </a:bodyPr>
          <a:lstStyle/>
          <a:p>
            <a:pPr algn="just"/>
            <a:r>
              <a:rPr lang="en-US" altLang="zh-TW" sz="1200" dirty="0" smtClean="0">
                <a:solidFill>
                  <a:schemeClr val="tx1"/>
                </a:solidFill>
                <a:latin typeface="Times New Roman" pitchFamily="18" charset="0"/>
                <a:cs typeface="Times New Roman" pitchFamily="18" charset="0"/>
              </a:rPr>
              <a:t>Gang </a:t>
            </a:r>
            <a:r>
              <a:rPr lang="en-US" altLang="zh-TW" sz="1200" dirty="0" err="1" smtClean="0">
                <a:solidFill>
                  <a:schemeClr val="tx1"/>
                </a:solidFill>
                <a:latin typeface="Times New Roman" pitchFamily="18" charset="0"/>
                <a:cs typeface="Times New Roman" pitchFamily="18" charset="0"/>
              </a:rPr>
              <a:t>Hee</a:t>
            </a:r>
            <a:r>
              <a:rPr lang="en-US" altLang="zh-TW" sz="1200" dirty="0" smtClean="0">
                <a:solidFill>
                  <a:schemeClr val="tx1"/>
                </a:solidFill>
                <a:latin typeface="Times New Roman" pitchFamily="18" charset="0"/>
                <a:cs typeface="Times New Roman" pitchFamily="18" charset="0"/>
              </a:rPr>
              <a:t> Han </a:t>
            </a:r>
            <a:r>
              <a:rPr lang="en-US" altLang="zh-TW" sz="1200" i="1" dirty="0" smtClean="0">
                <a:solidFill>
                  <a:schemeClr val="tx1"/>
                </a:solidFill>
                <a:latin typeface="Times New Roman" pitchFamily="18" charset="0"/>
                <a:cs typeface="Times New Roman" pitchFamily="18" charset="0"/>
              </a:rPr>
              <a:t>et al.</a:t>
            </a:r>
            <a:r>
              <a:rPr lang="en-US" altLang="zh-TW" sz="1200" dirty="0" smtClean="0">
                <a:solidFill>
                  <a:schemeClr val="tx1"/>
                </a:solidFill>
                <a:latin typeface="Times New Roman" pitchFamily="18" charset="0"/>
                <a:cs typeface="Times New Roman" pitchFamily="18" charset="0"/>
              </a:rPr>
              <a:t>,</a:t>
            </a:r>
            <a:r>
              <a:rPr lang="zh-TW" altLang="en-US" sz="1200" dirty="0" smtClean="0">
                <a:solidFill>
                  <a:schemeClr val="tx1"/>
                </a:solidFill>
                <a:latin typeface="Times New Roman" pitchFamily="18" charset="0"/>
                <a:cs typeface="Times New Roman" pitchFamily="18" charset="0"/>
              </a:rPr>
              <a:t> </a:t>
            </a:r>
            <a:r>
              <a:rPr lang="en-US" altLang="zh-TW" sz="1200" i="1" dirty="0" smtClean="0">
                <a:solidFill>
                  <a:schemeClr val="tx1"/>
                </a:solidFill>
                <a:latin typeface="Times New Roman" pitchFamily="18" charset="0"/>
                <a:cs typeface="Times New Roman" pitchFamily="18" charset="0"/>
              </a:rPr>
              <a:t>Nature communication</a:t>
            </a:r>
            <a:r>
              <a:rPr lang="en-US" altLang="zh-TW" sz="1200" dirty="0" smtClean="0">
                <a:solidFill>
                  <a:schemeClr val="tx1"/>
                </a:solidFill>
                <a:latin typeface="Times New Roman" pitchFamily="18" charset="0"/>
                <a:cs typeface="Times New Roman" pitchFamily="18" charset="0"/>
              </a:rPr>
              <a:t>, 6:6128, 2015.</a:t>
            </a:r>
            <a:endParaRPr lang="zh-TW" altLang="en-US" sz="1200" dirty="0">
              <a:solidFill>
                <a:schemeClr val="tx1"/>
              </a:solidFill>
              <a:latin typeface="Times New Roman" pitchFamily="18" charset="0"/>
              <a:cs typeface="Times New Roman" pitchFamily="18" charset="0"/>
            </a:endParaRPr>
          </a:p>
        </p:txBody>
      </p:sp>
      <p:grpSp>
        <p:nvGrpSpPr>
          <p:cNvPr id="25" name="群組 24"/>
          <p:cNvGrpSpPr/>
          <p:nvPr/>
        </p:nvGrpSpPr>
        <p:grpSpPr>
          <a:xfrm>
            <a:off x="4582344" y="1410218"/>
            <a:ext cx="3357586" cy="2214578"/>
            <a:chOff x="5549112" y="4429132"/>
            <a:chExt cx="3452044" cy="2405634"/>
          </a:xfrm>
        </p:grpSpPr>
        <p:pic>
          <p:nvPicPr>
            <p:cNvPr id="26" name="Picture 6"/>
            <p:cNvPicPr>
              <a:picLocks noChangeAspect="1" noChangeArrowheads="1"/>
            </p:cNvPicPr>
            <p:nvPr/>
          </p:nvPicPr>
          <p:blipFill>
            <a:blip r:embed="rId6"/>
            <a:srcRect/>
            <a:stretch>
              <a:fillRect/>
            </a:stretch>
          </p:blipFill>
          <p:spPr bwMode="auto">
            <a:xfrm>
              <a:off x="5549112" y="4429132"/>
              <a:ext cx="3452044" cy="960383"/>
            </a:xfrm>
            <a:prstGeom prst="rect">
              <a:avLst/>
            </a:prstGeom>
            <a:noFill/>
            <a:ln w="9525">
              <a:noFill/>
              <a:miter lim="800000"/>
              <a:headEnd/>
              <a:tailEnd/>
            </a:ln>
            <a:effectLst/>
          </p:spPr>
        </p:pic>
        <p:pic>
          <p:nvPicPr>
            <p:cNvPr id="27" name="Picture 7"/>
            <p:cNvPicPr>
              <a:picLocks noChangeAspect="1" noChangeArrowheads="1"/>
            </p:cNvPicPr>
            <p:nvPr/>
          </p:nvPicPr>
          <p:blipFill>
            <a:blip r:embed="rId7"/>
            <a:srcRect/>
            <a:stretch>
              <a:fillRect/>
            </a:stretch>
          </p:blipFill>
          <p:spPr bwMode="auto">
            <a:xfrm>
              <a:off x="5572132" y="5500702"/>
              <a:ext cx="2357454" cy="1276328"/>
            </a:xfrm>
            <a:prstGeom prst="rect">
              <a:avLst/>
            </a:prstGeom>
            <a:noFill/>
            <a:ln w="9525">
              <a:noFill/>
              <a:miter lim="800000"/>
              <a:headEnd/>
              <a:tailEnd/>
            </a:ln>
            <a:effectLst/>
          </p:spPr>
        </p:pic>
        <p:pic>
          <p:nvPicPr>
            <p:cNvPr id="28" name="Picture 8"/>
            <p:cNvPicPr>
              <a:picLocks noChangeAspect="1" noChangeArrowheads="1"/>
            </p:cNvPicPr>
            <p:nvPr/>
          </p:nvPicPr>
          <p:blipFill>
            <a:blip r:embed="rId8" cstate="print"/>
            <a:srcRect/>
            <a:stretch>
              <a:fillRect/>
            </a:stretch>
          </p:blipFill>
          <p:spPr bwMode="auto">
            <a:xfrm>
              <a:off x="8071363" y="5429264"/>
              <a:ext cx="929793" cy="1405502"/>
            </a:xfrm>
            <a:prstGeom prst="rect">
              <a:avLst/>
            </a:prstGeom>
            <a:noFill/>
            <a:ln w="9525">
              <a:noFill/>
              <a:miter lim="800000"/>
              <a:headEnd/>
              <a:tailEnd/>
            </a:ln>
            <a:effectLst/>
          </p:spPr>
        </p:pic>
      </p:grpSp>
      <p:sp>
        <p:nvSpPr>
          <p:cNvPr id="29" name="矩形 28"/>
          <p:cNvSpPr/>
          <p:nvPr/>
        </p:nvSpPr>
        <p:spPr>
          <a:xfrm>
            <a:off x="4283968" y="3757103"/>
            <a:ext cx="4572000" cy="276999"/>
          </a:xfrm>
          <a:prstGeom prst="rect">
            <a:avLst/>
          </a:prstGeom>
        </p:spPr>
        <p:txBody>
          <a:bodyPr>
            <a:spAutoFit/>
          </a:bodyPr>
          <a:lstStyle/>
          <a:p>
            <a:pPr algn="ctr"/>
            <a:r>
              <a:rPr lang="en-US" altLang="zh-TW" sz="1200" dirty="0" err="1" smtClean="0">
                <a:solidFill>
                  <a:schemeClr val="tx1"/>
                </a:solidFill>
                <a:latin typeface="Times New Roman" pitchFamily="18" charset="0"/>
                <a:cs typeface="Times New Roman" pitchFamily="18" charset="0"/>
              </a:rPr>
              <a:t>Dezheng</a:t>
            </a:r>
            <a:r>
              <a:rPr lang="en-US" altLang="zh-TW" sz="1200" dirty="0" smtClean="0">
                <a:solidFill>
                  <a:schemeClr val="tx1"/>
                </a:solidFill>
                <a:latin typeface="Times New Roman" pitchFamily="18" charset="0"/>
                <a:cs typeface="Times New Roman" pitchFamily="18" charset="0"/>
              </a:rPr>
              <a:t> Sun </a:t>
            </a:r>
            <a:r>
              <a:rPr lang="en-US" altLang="zh-TW" sz="1200" i="1" dirty="0" smtClean="0">
                <a:solidFill>
                  <a:schemeClr val="tx1"/>
                </a:solidFill>
                <a:latin typeface="Times New Roman" pitchFamily="18" charset="0"/>
                <a:cs typeface="Times New Roman" pitchFamily="18" charset="0"/>
              </a:rPr>
              <a:t>et al.</a:t>
            </a:r>
            <a:r>
              <a:rPr lang="en-US" altLang="zh-TW" sz="1200" dirty="0" smtClean="0">
                <a:solidFill>
                  <a:schemeClr val="tx1"/>
                </a:solidFill>
                <a:latin typeface="Times New Roman" pitchFamily="18" charset="0"/>
                <a:cs typeface="Times New Roman" pitchFamily="18" charset="0"/>
              </a:rPr>
              <a:t>, </a:t>
            </a:r>
            <a:r>
              <a:rPr lang="en-US" altLang="zh-TW" sz="1200" i="1" dirty="0" smtClean="0">
                <a:solidFill>
                  <a:schemeClr val="tx1"/>
                </a:solidFill>
                <a:latin typeface="Times New Roman" pitchFamily="18" charset="0"/>
                <a:cs typeface="Times New Roman" pitchFamily="18" charset="0"/>
              </a:rPr>
              <a:t>2D Mater.</a:t>
            </a:r>
            <a:r>
              <a:rPr lang="en-US" altLang="zh-TW" sz="1200" dirty="0" smtClean="0">
                <a:solidFill>
                  <a:schemeClr val="tx1"/>
                </a:solidFill>
                <a:latin typeface="Times New Roman" pitchFamily="18" charset="0"/>
                <a:cs typeface="Times New Roman" pitchFamily="18" charset="0"/>
              </a:rPr>
              <a:t>,  2, 045014, 2015.</a:t>
            </a:r>
            <a:endParaRPr lang="zh-TW" altLang="en-US" sz="1200" dirty="0">
              <a:solidFill>
                <a:schemeClr val="tx1"/>
              </a:solidFill>
              <a:latin typeface="Times New Roman" pitchFamily="18" charset="0"/>
              <a:cs typeface="Times New Roman" pitchFamily="18" charset="0"/>
            </a:endParaRPr>
          </a:p>
        </p:txBody>
      </p:sp>
      <p:pic>
        <p:nvPicPr>
          <p:cNvPr id="30" name="Picture 2"/>
          <p:cNvPicPr>
            <a:picLocks noChangeAspect="1" noChangeArrowheads="1"/>
          </p:cNvPicPr>
          <p:nvPr/>
        </p:nvPicPr>
        <p:blipFill>
          <a:blip r:embed="rId9"/>
          <a:srcRect/>
          <a:stretch>
            <a:fillRect/>
          </a:stretch>
        </p:blipFill>
        <p:spPr bwMode="auto">
          <a:xfrm>
            <a:off x="898026" y="4034102"/>
            <a:ext cx="3043040" cy="2437460"/>
          </a:xfrm>
          <a:prstGeom prst="rect">
            <a:avLst/>
          </a:prstGeom>
          <a:noFill/>
          <a:ln w="9525">
            <a:noFill/>
            <a:miter lim="800000"/>
            <a:headEnd/>
            <a:tailEnd/>
          </a:ln>
          <a:effectLst/>
        </p:spPr>
      </p:pic>
      <p:sp>
        <p:nvSpPr>
          <p:cNvPr id="31" name="文字方塊 30"/>
          <p:cNvSpPr txBox="1"/>
          <p:nvPr/>
        </p:nvSpPr>
        <p:spPr>
          <a:xfrm>
            <a:off x="107504" y="6533216"/>
            <a:ext cx="5143504" cy="553998"/>
          </a:xfrm>
          <a:prstGeom prst="rect">
            <a:avLst/>
          </a:prstGeom>
          <a:noFill/>
        </p:spPr>
        <p:txBody>
          <a:bodyPr wrap="square" rtlCol="0">
            <a:spAutoFit/>
          </a:bodyPr>
          <a:lstStyle/>
          <a:p>
            <a:r>
              <a:rPr lang="en-US" altLang="zh-TW" sz="1200" dirty="0" smtClean="0">
                <a:latin typeface="Times New Roman" pitchFamily="18" charset="0"/>
                <a:cs typeface="Times New Roman" pitchFamily="18" charset="0"/>
              </a:rPr>
              <a:t>Yu-</a:t>
            </a:r>
            <a:r>
              <a:rPr lang="en-US" altLang="zh-TW" sz="1200" dirty="0" err="1" smtClean="0">
                <a:latin typeface="Times New Roman" pitchFamily="18" charset="0"/>
                <a:cs typeface="Times New Roman" pitchFamily="18" charset="0"/>
              </a:rPr>
              <a:t>Ze</a:t>
            </a:r>
            <a:r>
              <a:rPr lang="en-US" altLang="zh-TW" sz="1200" dirty="0" smtClean="0">
                <a:latin typeface="Times New Roman" pitchFamily="18" charset="0"/>
                <a:cs typeface="Times New Roman" pitchFamily="18" charset="0"/>
              </a:rPr>
              <a:t> Chen </a:t>
            </a:r>
            <a:r>
              <a:rPr lang="en-US" altLang="zh-TW" sz="1200" i="1" dirty="0" smtClean="0">
                <a:latin typeface="Times New Roman" pitchFamily="18" charset="0"/>
                <a:cs typeface="Times New Roman" pitchFamily="18" charset="0"/>
              </a:rPr>
              <a:t>et al</a:t>
            </a:r>
            <a:r>
              <a:rPr lang="en-US" altLang="zh-TW" sz="1200" dirty="0" smtClean="0">
                <a:latin typeface="Times New Roman" pitchFamily="18" charset="0"/>
                <a:cs typeface="Times New Roman" pitchFamily="18" charset="0"/>
              </a:rPr>
              <a:t>., </a:t>
            </a:r>
            <a:r>
              <a:rPr lang="en-US" altLang="zh-TW" sz="1200" i="1" dirty="0" smtClean="0">
                <a:latin typeface="Times New Roman" pitchFamily="18" charset="0"/>
                <a:cs typeface="Times New Roman" pitchFamily="18" charset="0"/>
              </a:rPr>
              <a:t>ACSNANO</a:t>
            </a:r>
            <a:r>
              <a:rPr lang="en-US" altLang="zh-TW" sz="1200" dirty="0" smtClean="0">
                <a:latin typeface="Times New Roman" pitchFamily="18" charset="0"/>
                <a:cs typeface="Times New Roman" pitchFamily="18" charset="0"/>
              </a:rPr>
              <a:t>., vol. 9, no. 4, pp. 4346–4353, 2015.</a:t>
            </a:r>
          </a:p>
          <a:p>
            <a:endParaRPr lang="zh-TW" altLang="en-US" dirty="0"/>
          </a:p>
        </p:txBody>
      </p:sp>
      <p:grpSp>
        <p:nvGrpSpPr>
          <p:cNvPr id="32" name="群組 31"/>
          <p:cNvGrpSpPr>
            <a:grpSpLocks noChangeAspect="1"/>
          </p:cNvGrpSpPr>
          <p:nvPr/>
        </p:nvGrpSpPr>
        <p:grpSpPr>
          <a:xfrm>
            <a:off x="4892947" y="3979684"/>
            <a:ext cx="2736380" cy="2588166"/>
            <a:chOff x="2274836" y="2193429"/>
            <a:chExt cx="4957213" cy="4688706"/>
          </a:xfrm>
        </p:grpSpPr>
        <p:pic>
          <p:nvPicPr>
            <p:cNvPr id="33"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339752" y="2193429"/>
              <a:ext cx="487680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4" name="群組 33"/>
            <p:cNvGrpSpPr>
              <a:grpSpLocks noChangeAspect="1"/>
            </p:cNvGrpSpPr>
            <p:nvPr/>
          </p:nvGrpSpPr>
          <p:grpSpPr>
            <a:xfrm>
              <a:off x="2274836" y="5120524"/>
              <a:ext cx="4957213" cy="1761611"/>
              <a:chOff x="517697" y="4446026"/>
              <a:chExt cx="7167744" cy="2547153"/>
            </a:xfrm>
          </p:grpSpPr>
          <p:pic>
            <p:nvPicPr>
              <p:cNvPr id="35" name="圖片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7697" y="4476416"/>
                <a:ext cx="2323024" cy="2481865"/>
              </a:xfrm>
              <a:prstGeom prst="rect">
                <a:avLst/>
              </a:prstGeom>
            </p:spPr>
          </p:pic>
          <p:pic>
            <p:nvPicPr>
              <p:cNvPr id="36" name="圖片 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40721" y="4476417"/>
                <a:ext cx="2172003" cy="2486372"/>
              </a:xfrm>
              <a:prstGeom prst="rect">
                <a:avLst/>
              </a:prstGeom>
            </p:spPr>
          </p:pic>
          <p:pic>
            <p:nvPicPr>
              <p:cNvPr id="37" name="圖片 3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012724" y="4446026"/>
                <a:ext cx="2672717" cy="2547153"/>
              </a:xfrm>
              <a:prstGeom prst="rect">
                <a:avLst/>
              </a:prstGeom>
            </p:spPr>
          </p:pic>
        </p:grpSp>
      </p:grpSp>
      <p:sp>
        <p:nvSpPr>
          <p:cNvPr id="3" name="文字方塊 2"/>
          <p:cNvSpPr txBox="1"/>
          <p:nvPr/>
        </p:nvSpPr>
        <p:spPr>
          <a:xfrm>
            <a:off x="4709914" y="6502933"/>
            <a:ext cx="3230016" cy="276999"/>
          </a:xfrm>
          <a:prstGeom prst="rect">
            <a:avLst/>
          </a:prstGeom>
          <a:noFill/>
        </p:spPr>
        <p:txBody>
          <a:bodyPr wrap="square" rtlCol="0">
            <a:spAutoFit/>
          </a:bodyPr>
          <a:lstStyle/>
          <a:p>
            <a:r>
              <a:rPr lang="nl-NL" altLang="zh-TW" sz="1200" dirty="0">
                <a:latin typeface="Times New Roman" panose="02020603050405020304" pitchFamily="18" charset="0"/>
                <a:cs typeface="Times New Roman" panose="02020603050405020304" pitchFamily="18" charset="0"/>
              </a:rPr>
              <a:t>Xiaotian Wang </a:t>
            </a:r>
            <a:r>
              <a:rPr lang="nl-NL" altLang="zh-TW" sz="1200" i="1" dirty="0">
                <a:latin typeface="Times New Roman" panose="02020603050405020304" pitchFamily="18" charset="0"/>
                <a:cs typeface="Times New Roman" panose="02020603050405020304" pitchFamily="18" charset="0"/>
              </a:rPr>
              <a:t>et </a:t>
            </a:r>
            <a:r>
              <a:rPr lang="nl-NL" altLang="zh-TW" sz="1200" i="1" dirty="0" smtClean="0">
                <a:latin typeface="Times New Roman" panose="02020603050405020304" pitchFamily="18" charset="0"/>
                <a:cs typeface="Times New Roman" panose="02020603050405020304" pitchFamily="18" charset="0"/>
              </a:rPr>
              <a:t>al</a:t>
            </a:r>
            <a:r>
              <a:rPr lang="nl-NL" altLang="zh-TW" sz="1200" dirty="0" smtClean="0">
                <a:latin typeface="Times New Roman" panose="02020603050405020304" pitchFamily="18" charset="0"/>
                <a:cs typeface="Times New Roman" panose="02020603050405020304" pitchFamily="18" charset="0"/>
              </a:rPr>
              <a:t>., </a:t>
            </a:r>
            <a:r>
              <a:rPr lang="nl-NL" altLang="zh-TW" sz="1200" i="1" dirty="0">
                <a:latin typeface="Times New Roman" panose="02020603050405020304" pitchFamily="18" charset="0"/>
                <a:cs typeface="Times New Roman" panose="02020603050405020304" pitchFamily="18" charset="0"/>
              </a:rPr>
              <a:t>2D Mater</a:t>
            </a:r>
            <a:r>
              <a:rPr lang="nl-NL" altLang="zh-TW" sz="1200" dirty="0">
                <a:latin typeface="Times New Roman" panose="02020603050405020304" pitchFamily="18" charset="0"/>
                <a:cs typeface="Times New Roman" panose="02020603050405020304" pitchFamily="18" charset="0"/>
              </a:rPr>
              <a:t>. 4 </a:t>
            </a:r>
            <a:r>
              <a:rPr lang="nl-NL" altLang="zh-TW" sz="1200" dirty="0" smtClean="0">
                <a:latin typeface="Times New Roman" panose="02020603050405020304" pitchFamily="18" charset="0"/>
                <a:cs typeface="Times New Roman" panose="02020603050405020304" pitchFamily="18" charset="0"/>
              </a:rPr>
              <a:t>025093,2017.</a:t>
            </a:r>
            <a:endParaRPr lang="zh-TW" altLang="en-US" sz="1200" dirty="0">
              <a:latin typeface="Times New Roman" panose="02020603050405020304" pitchFamily="18" charset="0"/>
              <a:cs typeface="Times New Roman" panose="02020603050405020304" pitchFamily="18" charset="0"/>
            </a:endParaRPr>
          </a:p>
        </p:txBody>
      </p:sp>
      <p:sp>
        <p:nvSpPr>
          <p:cNvPr id="2" name="矩形 1"/>
          <p:cNvSpPr/>
          <p:nvPr/>
        </p:nvSpPr>
        <p:spPr>
          <a:xfrm>
            <a:off x="708821" y="1223481"/>
            <a:ext cx="1710725" cy="369332"/>
          </a:xfrm>
          <a:prstGeom prst="rect">
            <a:avLst/>
          </a:prstGeom>
        </p:spPr>
        <p:txBody>
          <a:bodyPr wrap="none">
            <a:spAutoFit/>
          </a:bodyPr>
          <a:lstStyle/>
          <a:p>
            <a:r>
              <a:rPr lang="zh-TW" altLang="en-US" dirty="0"/>
              <a:t>Polygon shape</a:t>
            </a:r>
          </a:p>
        </p:txBody>
      </p:sp>
    </p:spTree>
    <p:extLst>
      <p:ext uri="{BB962C8B-B14F-4D97-AF65-F5344CB8AC3E}">
        <p14:creationId xmlns:p14="http://schemas.microsoft.com/office/powerpoint/2010/main" val="3415094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P spid="31"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Experimental steps</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53" name="群組 52"/>
          <p:cNvGrpSpPr/>
          <p:nvPr/>
        </p:nvGrpSpPr>
        <p:grpSpPr>
          <a:xfrm>
            <a:off x="3849249" y="1445686"/>
            <a:ext cx="1416017" cy="1584531"/>
            <a:chOff x="3507229" y="1890853"/>
            <a:chExt cx="1416017" cy="1584531"/>
          </a:xfrm>
        </p:grpSpPr>
        <p:sp>
          <p:nvSpPr>
            <p:cNvPr id="41" name="文字方塊 40"/>
            <p:cNvSpPr txBox="1">
              <a:spLocks noChangeArrowheads="1"/>
            </p:cNvSpPr>
            <p:nvPr/>
          </p:nvSpPr>
          <p:spPr bwMode="auto">
            <a:xfrm>
              <a:off x="3507229" y="1890853"/>
              <a:ext cx="13564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en-US" altLang="zh-TW" sz="1400" dirty="0">
                  <a:latin typeface="Times New Roman" panose="02020603050405020304" pitchFamily="18" charset="0"/>
                  <a:ea typeface="標楷體" panose="03000509000000000000" pitchFamily="65" charset="-120"/>
                  <a:cs typeface="Times New Roman" panose="02020603050405020304" pitchFamily="18" charset="0"/>
                </a:rPr>
                <a:t>Blow-dry</a:t>
              </a:r>
              <a:endParaRPr kumimoji="0"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2" name="文字方塊 41"/>
            <p:cNvSpPr txBox="1">
              <a:spLocks noChangeArrowheads="1"/>
            </p:cNvSpPr>
            <p:nvPr/>
          </p:nvSpPr>
          <p:spPr bwMode="auto">
            <a:xfrm>
              <a:off x="3698771" y="3167607"/>
              <a:ext cx="12244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kumimoji="0" lang="en-US" altLang="zh-TW" sz="1400" dirty="0">
                  <a:latin typeface="Times New Roman" panose="02020603050405020304" pitchFamily="18" charset="0"/>
                  <a:ea typeface="標楷體" panose="03000509000000000000" pitchFamily="65" charset="-120"/>
                  <a:cs typeface="Times New Roman" panose="02020603050405020304" pitchFamily="18" charset="0"/>
                </a:rPr>
                <a:t>Nitrogen gun</a:t>
              </a:r>
            </a:p>
          </p:txBody>
        </p:sp>
      </p:grpSp>
      <p:grpSp>
        <p:nvGrpSpPr>
          <p:cNvPr id="51" name="群組 50"/>
          <p:cNvGrpSpPr/>
          <p:nvPr/>
        </p:nvGrpSpPr>
        <p:grpSpPr>
          <a:xfrm>
            <a:off x="1042255" y="1881507"/>
            <a:ext cx="677687" cy="847882"/>
            <a:chOff x="1246312" y="3101601"/>
            <a:chExt cx="677687" cy="847882"/>
          </a:xfrm>
        </p:grpSpPr>
        <p:sp>
          <p:nvSpPr>
            <p:cNvPr id="44" name="圓柱 43"/>
            <p:cNvSpPr/>
            <p:nvPr/>
          </p:nvSpPr>
          <p:spPr>
            <a:xfrm>
              <a:off x="1246312" y="3101601"/>
              <a:ext cx="677687" cy="847882"/>
            </a:xfrm>
            <a:prstGeom prst="ca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400"/>
            </a:p>
          </p:txBody>
        </p:sp>
        <p:sp>
          <p:nvSpPr>
            <p:cNvPr id="46" name="立方體 45"/>
            <p:cNvSpPr/>
            <p:nvPr/>
          </p:nvSpPr>
          <p:spPr>
            <a:xfrm>
              <a:off x="1391454" y="3778112"/>
              <a:ext cx="386335" cy="44263"/>
            </a:xfrm>
            <a:prstGeom prst="cube">
              <a:avLst/>
            </a:prstGeom>
            <a:gradFill>
              <a:gsLst>
                <a:gs pos="0">
                  <a:schemeClr val="accent1">
                    <a:tint val="66000"/>
                    <a:satMod val="160000"/>
                    <a:alpha val="64000"/>
                  </a:schemeClr>
                </a:gs>
                <a:gs pos="50000">
                  <a:schemeClr val="accent1">
                    <a:tint val="44500"/>
                    <a:satMod val="160000"/>
                  </a:schemeClr>
                </a:gs>
                <a:gs pos="100000">
                  <a:schemeClr val="accent1">
                    <a:tint val="23500"/>
                    <a:satMod val="160000"/>
                  </a:schemeClr>
                </a:gs>
              </a:gsLst>
              <a:lin ang="7800000" scaled="0"/>
            </a:gradFill>
            <a:ln>
              <a:solidFill>
                <a:schemeClr val="accent1">
                  <a:shade val="50000"/>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400"/>
            </a:p>
          </p:txBody>
        </p:sp>
      </p:grpSp>
      <p:sp>
        <p:nvSpPr>
          <p:cNvPr id="50" name="文字方塊 12"/>
          <p:cNvSpPr txBox="1">
            <a:spLocks noChangeArrowheads="1"/>
          </p:cNvSpPr>
          <p:nvPr/>
        </p:nvSpPr>
        <p:spPr bwMode="auto">
          <a:xfrm>
            <a:off x="149460" y="1533912"/>
            <a:ext cx="3001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kumimoji="0" lang="en-US" altLang="zh-TW" sz="1400" dirty="0" smtClean="0">
                <a:latin typeface="Times New Roman" panose="02020603050405020304" pitchFamily="18" charset="0"/>
                <a:cs typeface="Times New Roman" panose="02020603050405020304" pitchFamily="18" charset="0"/>
              </a:rPr>
              <a:t>Acetone</a:t>
            </a:r>
            <a:r>
              <a:rPr kumimoji="0" lang="zh-TW" altLang="en-US" sz="1400" dirty="0" smtClean="0">
                <a:latin typeface="Times New Roman" panose="02020603050405020304" pitchFamily="18" charset="0"/>
                <a:cs typeface="Times New Roman" panose="02020603050405020304" pitchFamily="18" charset="0"/>
              </a:rPr>
              <a:t> → </a:t>
            </a:r>
            <a:r>
              <a:rPr kumimoji="0" lang="en-US" altLang="zh-TW" sz="1400" dirty="0" smtClean="0">
                <a:latin typeface="Times New Roman" panose="02020603050405020304" pitchFamily="18" charset="0"/>
                <a:cs typeface="Times New Roman" panose="02020603050405020304" pitchFamily="18" charset="0"/>
              </a:rPr>
              <a:t>IPA</a:t>
            </a:r>
            <a:r>
              <a:rPr kumimoji="0" lang="zh-TW" altLang="en-US" sz="1400" dirty="0" smtClean="0">
                <a:latin typeface="Times New Roman" panose="02020603050405020304" pitchFamily="18" charset="0"/>
                <a:cs typeface="Times New Roman" panose="02020603050405020304" pitchFamily="18" charset="0"/>
              </a:rPr>
              <a:t> → </a:t>
            </a:r>
            <a:r>
              <a:rPr kumimoji="0" lang="en-US" altLang="zh-TW" sz="1400" dirty="0" smtClean="0">
                <a:latin typeface="Times New Roman" panose="02020603050405020304" pitchFamily="18" charset="0"/>
                <a:cs typeface="Times New Roman" panose="02020603050405020304" pitchFamily="18" charset="0"/>
              </a:rPr>
              <a:t>DI water</a:t>
            </a:r>
            <a:endParaRPr kumimoji="0" lang="zh-TW" altLang="en-US" sz="1400" dirty="0">
              <a:latin typeface="Times New Roman" panose="02020603050405020304" pitchFamily="18" charset="0"/>
              <a:cs typeface="Times New Roman" panose="02020603050405020304" pitchFamily="18" charset="0"/>
            </a:endParaRPr>
          </a:p>
        </p:txBody>
      </p:sp>
      <p:sp>
        <p:nvSpPr>
          <p:cNvPr id="52" name="文字方塊 22"/>
          <p:cNvSpPr txBox="1">
            <a:spLocks noChangeArrowheads="1"/>
          </p:cNvSpPr>
          <p:nvPr/>
        </p:nvSpPr>
        <p:spPr bwMode="auto">
          <a:xfrm>
            <a:off x="595276" y="2828144"/>
            <a:ext cx="15991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Ultrasonic</a:t>
            </a:r>
            <a:r>
              <a:rPr kumimoji="0"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cleaner</a:t>
            </a:r>
            <a:endParaRPr kumimoji="0"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algn="ctr" eaLnBrk="1" hangingPunct="1"/>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10 min</a:t>
            </a:r>
            <a:endParaRPr kumimoji="0"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9</a:t>
            </a:fld>
            <a:endParaRPr lang="en-US" altLang="ja-JP" dirty="0"/>
          </a:p>
        </p:txBody>
      </p:sp>
      <p:grpSp>
        <p:nvGrpSpPr>
          <p:cNvPr id="43" name="群組 42"/>
          <p:cNvGrpSpPr/>
          <p:nvPr/>
        </p:nvGrpSpPr>
        <p:grpSpPr>
          <a:xfrm>
            <a:off x="374194" y="4772251"/>
            <a:ext cx="2551842" cy="477072"/>
            <a:chOff x="370703" y="1441621"/>
            <a:chExt cx="4588476" cy="774356"/>
          </a:xfrm>
        </p:grpSpPr>
        <p:sp>
          <p:nvSpPr>
            <p:cNvPr id="45" name="矩形 44"/>
            <p:cNvSpPr/>
            <p:nvPr/>
          </p:nvSpPr>
          <p:spPr>
            <a:xfrm>
              <a:off x="370703" y="1664042"/>
              <a:ext cx="4588476" cy="55193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矩形 46"/>
            <p:cNvSpPr/>
            <p:nvPr/>
          </p:nvSpPr>
          <p:spPr>
            <a:xfrm>
              <a:off x="370703" y="1441621"/>
              <a:ext cx="4588476"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48" name="群組 47"/>
          <p:cNvGrpSpPr/>
          <p:nvPr/>
        </p:nvGrpSpPr>
        <p:grpSpPr>
          <a:xfrm>
            <a:off x="370260" y="4601700"/>
            <a:ext cx="2547908" cy="32558"/>
            <a:chOff x="377777" y="1784320"/>
            <a:chExt cx="4581402" cy="52846"/>
          </a:xfrm>
        </p:grpSpPr>
        <p:sp>
          <p:nvSpPr>
            <p:cNvPr id="54" name="矩形 53"/>
            <p:cNvSpPr/>
            <p:nvPr/>
          </p:nvSpPr>
          <p:spPr>
            <a:xfrm>
              <a:off x="377777" y="1784320"/>
              <a:ext cx="436604" cy="512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矩形 55"/>
            <p:cNvSpPr/>
            <p:nvPr/>
          </p:nvSpPr>
          <p:spPr>
            <a:xfrm>
              <a:off x="1199378" y="1785914"/>
              <a:ext cx="436604" cy="512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矩形 56"/>
            <p:cNvSpPr/>
            <p:nvPr/>
          </p:nvSpPr>
          <p:spPr>
            <a:xfrm>
              <a:off x="2039376" y="1784320"/>
              <a:ext cx="436604" cy="512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矩形 57"/>
            <p:cNvSpPr/>
            <p:nvPr/>
          </p:nvSpPr>
          <p:spPr>
            <a:xfrm>
              <a:off x="2879374" y="1784517"/>
              <a:ext cx="436604" cy="512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矩形 58"/>
            <p:cNvSpPr/>
            <p:nvPr/>
          </p:nvSpPr>
          <p:spPr>
            <a:xfrm>
              <a:off x="3719372" y="1784320"/>
              <a:ext cx="436604" cy="512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矩形 61"/>
            <p:cNvSpPr/>
            <p:nvPr/>
          </p:nvSpPr>
          <p:spPr>
            <a:xfrm>
              <a:off x="4522575" y="1784320"/>
              <a:ext cx="436604" cy="5125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63" name="向下箭號 62"/>
          <p:cNvSpPr/>
          <p:nvPr/>
        </p:nvSpPr>
        <p:spPr>
          <a:xfrm>
            <a:off x="693829" y="3930967"/>
            <a:ext cx="25426" cy="591657"/>
          </a:xfrm>
          <a:prstGeom prst="downArrow">
            <a:avLst/>
          </a:prstGeom>
          <a:solidFill>
            <a:srgbClr val="C519BD"/>
          </a:solidFill>
          <a:ln>
            <a:solidFill>
              <a:srgbClr val="C51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向下箭號 63"/>
          <p:cNvSpPr/>
          <p:nvPr/>
        </p:nvSpPr>
        <p:spPr>
          <a:xfrm flipH="1">
            <a:off x="1199129" y="3927300"/>
            <a:ext cx="25426" cy="591657"/>
          </a:xfrm>
          <a:prstGeom prst="downArrow">
            <a:avLst/>
          </a:prstGeom>
          <a:solidFill>
            <a:srgbClr val="C519BD"/>
          </a:solidFill>
          <a:ln>
            <a:solidFill>
              <a:srgbClr val="C51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向下箭號 64"/>
          <p:cNvSpPr/>
          <p:nvPr/>
        </p:nvSpPr>
        <p:spPr>
          <a:xfrm>
            <a:off x="1660762" y="3927443"/>
            <a:ext cx="25426" cy="591657"/>
          </a:xfrm>
          <a:prstGeom prst="downArrow">
            <a:avLst/>
          </a:prstGeom>
          <a:solidFill>
            <a:srgbClr val="C519BD"/>
          </a:solidFill>
          <a:ln>
            <a:solidFill>
              <a:srgbClr val="C51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向下箭號 65"/>
          <p:cNvSpPr/>
          <p:nvPr/>
        </p:nvSpPr>
        <p:spPr>
          <a:xfrm>
            <a:off x="2126580" y="3932067"/>
            <a:ext cx="27401" cy="591657"/>
          </a:xfrm>
          <a:prstGeom prst="downArrow">
            <a:avLst/>
          </a:prstGeom>
          <a:solidFill>
            <a:srgbClr val="C519BD"/>
          </a:solidFill>
          <a:ln>
            <a:solidFill>
              <a:srgbClr val="C51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向下箭號 66"/>
          <p:cNvSpPr/>
          <p:nvPr/>
        </p:nvSpPr>
        <p:spPr>
          <a:xfrm>
            <a:off x="2581660" y="3915796"/>
            <a:ext cx="25426" cy="591657"/>
          </a:xfrm>
          <a:prstGeom prst="downArrow">
            <a:avLst/>
          </a:prstGeom>
          <a:solidFill>
            <a:srgbClr val="C519BD"/>
          </a:solidFill>
          <a:ln>
            <a:solidFill>
              <a:srgbClr val="C519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9" name="群組 68"/>
          <p:cNvGrpSpPr/>
          <p:nvPr/>
        </p:nvGrpSpPr>
        <p:grpSpPr>
          <a:xfrm>
            <a:off x="6289523" y="2504607"/>
            <a:ext cx="2660953" cy="477072"/>
            <a:chOff x="370703" y="1441621"/>
            <a:chExt cx="4588476" cy="774356"/>
          </a:xfrm>
        </p:grpSpPr>
        <p:sp>
          <p:nvSpPr>
            <p:cNvPr id="70" name="矩形 69"/>
            <p:cNvSpPr/>
            <p:nvPr/>
          </p:nvSpPr>
          <p:spPr>
            <a:xfrm>
              <a:off x="370703" y="1664042"/>
              <a:ext cx="4588476" cy="55193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矩形 74"/>
            <p:cNvSpPr/>
            <p:nvPr/>
          </p:nvSpPr>
          <p:spPr>
            <a:xfrm>
              <a:off x="370703" y="1441621"/>
              <a:ext cx="4588476"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76" name="文字方塊 75"/>
          <p:cNvSpPr txBox="1"/>
          <p:nvPr/>
        </p:nvSpPr>
        <p:spPr>
          <a:xfrm>
            <a:off x="6260039" y="1192693"/>
            <a:ext cx="2740069" cy="1169551"/>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HMDS Spin coating</a:t>
            </a:r>
          </a:p>
          <a:p>
            <a:pPr algn="ctr"/>
            <a:r>
              <a:rPr lang="en-US" altLang="zh-TW" sz="1400" dirty="0" smtClean="0">
                <a:latin typeface="Times New Roman" panose="02020603050405020304" pitchFamily="18" charset="0"/>
                <a:cs typeface="Times New Roman" panose="02020603050405020304" pitchFamily="18" charset="0"/>
              </a:rPr>
              <a:t>rpms : 3000 60sec</a:t>
            </a:r>
          </a:p>
          <a:p>
            <a:pPr algn="ctr"/>
            <a:r>
              <a:rPr lang="en-US" altLang="zh-TW" sz="1400" dirty="0" smtClean="0">
                <a:latin typeface="Times New Roman" panose="02020603050405020304" pitchFamily="18" charset="0"/>
                <a:cs typeface="Times New Roman" panose="02020603050405020304" pitchFamily="18" charset="0"/>
              </a:rPr>
              <a:t>S-1813</a:t>
            </a:r>
            <a:r>
              <a:rPr lang="zh-TW" altLang="en-US" sz="1400" dirty="0" smtClean="0">
                <a:latin typeface="Times New Roman" panose="02020603050405020304" pitchFamily="18" charset="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Photoresist </a:t>
            </a:r>
            <a:r>
              <a:rPr lang="zh-TW" altLang="en-US" sz="1400" dirty="0" smtClean="0">
                <a:latin typeface="Times New Roman" panose="02020603050405020304" pitchFamily="18" charset="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Spin coating</a:t>
            </a:r>
          </a:p>
          <a:p>
            <a:pPr algn="ctr"/>
            <a:r>
              <a:rPr lang="en-US" altLang="zh-TW" sz="1400" dirty="0" smtClean="0">
                <a:latin typeface="Times New Roman" panose="02020603050405020304" pitchFamily="18" charset="0"/>
                <a:cs typeface="Times New Roman" panose="02020603050405020304" pitchFamily="18" charset="0"/>
              </a:rPr>
              <a:t>rpms 1: 700 10sec</a:t>
            </a:r>
          </a:p>
          <a:p>
            <a:pPr algn="ctr"/>
            <a:r>
              <a:rPr lang="en-US" altLang="zh-TW" sz="1400" dirty="0" smtClean="0">
                <a:latin typeface="Times New Roman" panose="02020603050405020304" pitchFamily="18" charset="0"/>
                <a:cs typeface="Times New Roman" panose="02020603050405020304" pitchFamily="18" charset="0"/>
              </a:rPr>
              <a:t>   rpms 2 : 2100 30sec</a:t>
            </a:r>
            <a:endParaRPr lang="zh-TW" altLang="en-US" sz="1400" dirty="0">
              <a:latin typeface="Times New Roman" panose="02020603050405020304" pitchFamily="18" charset="0"/>
              <a:cs typeface="Times New Roman" panose="02020603050405020304" pitchFamily="18" charset="0"/>
            </a:endParaRPr>
          </a:p>
        </p:txBody>
      </p:sp>
      <p:sp>
        <p:nvSpPr>
          <p:cNvPr id="5" name="向右箭號 4"/>
          <p:cNvSpPr/>
          <p:nvPr/>
        </p:nvSpPr>
        <p:spPr>
          <a:xfrm>
            <a:off x="2993253" y="2755554"/>
            <a:ext cx="227148" cy="112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向右箭號 85"/>
          <p:cNvSpPr/>
          <p:nvPr/>
        </p:nvSpPr>
        <p:spPr>
          <a:xfrm>
            <a:off x="5314765" y="2764122"/>
            <a:ext cx="227148" cy="112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文字方塊 86"/>
          <p:cNvSpPr txBox="1"/>
          <p:nvPr/>
        </p:nvSpPr>
        <p:spPr>
          <a:xfrm>
            <a:off x="210979" y="3419730"/>
            <a:ext cx="2966946" cy="523220"/>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UV-Lithography</a:t>
            </a:r>
          </a:p>
          <a:p>
            <a:pPr algn="ctr"/>
            <a:r>
              <a:rPr lang="en-US" altLang="zh-TW" sz="1400" dirty="0" smtClean="0">
                <a:latin typeface="Times New Roman" panose="02020603050405020304" pitchFamily="18" charset="0"/>
                <a:cs typeface="Times New Roman" panose="02020603050405020304" pitchFamily="18" charset="0"/>
              </a:rPr>
              <a:t>Exposure time: 9.2 sec</a:t>
            </a:r>
            <a:endParaRPr lang="zh-TW" altLang="en-US" sz="1400" dirty="0">
              <a:latin typeface="Times New Roman" panose="02020603050405020304" pitchFamily="18" charset="0"/>
              <a:cs typeface="Times New Roman" panose="02020603050405020304" pitchFamily="18" charset="0"/>
            </a:endParaRPr>
          </a:p>
        </p:txBody>
      </p:sp>
      <p:sp>
        <p:nvSpPr>
          <p:cNvPr id="89" name="向右箭號 88"/>
          <p:cNvSpPr/>
          <p:nvPr/>
        </p:nvSpPr>
        <p:spPr>
          <a:xfrm>
            <a:off x="3052993" y="4922707"/>
            <a:ext cx="227148" cy="112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90" name="群組 89"/>
          <p:cNvGrpSpPr/>
          <p:nvPr/>
        </p:nvGrpSpPr>
        <p:grpSpPr>
          <a:xfrm>
            <a:off x="3407099" y="4697896"/>
            <a:ext cx="2555776" cy="509559"/>
            <a:chOff x="5482281" y="1441621"/>
            <a:chExt cx="4588476" cy="774357"/>
          </a:xfrm>
        </p:grpSpPr>
        <p:sp>
          <p:nvSpPr>
            <p:cNvPr id="91" name="矩形 90"/>
            <p:cNvSpPr/>
            <p:nvPr/>
          </p:nvSpPr>
          <p:spPr>
            <a:xfrm>
              <a:off x="5482281" y="1664043"/>
              <a:ext cx="4588476" cy="551935"/>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矩形 91"/>
            <p:cNvSpPr/>
            <p:nvPr/>
          </p:nvSpPr>
          <p:spPr>
            <a:xfrm>
              <a:off x="5482281" y="1441621"/>
              <a:ext cx="436604"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4" name="矩形 93"/>
            <p:cNvSpPr/>
            <p:nvPr/>
          </p:nvSpPr>
          <p:spPr>
            <a:xfrm>
              <a:off x="6310956" y="1441621"/>
              <a:ext cx="436604"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矩形 94"/>
            <p:cNvSpPr/>
            <p:nvPr/>
          </p:nvSpPr>
          <p:spPr>
            <a:xfrm>
              <a:off x="7143879" y="1441621"/>
              <a:ext cx="436604"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7" name="矩形 96"/>
            <p:cNvSpPr/>
            <p:nvPr/>
          </p:nvSpPr>
          <p:spPr>
            <a:xfrm>
              <a:off x="7976802" y="1448571"/>
              <a:ext cx="436604"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矩形 97"/>
            <p:cNvSpPr/>
            <p:nvPr/>
          </p:nvSpPr>
          <p:spPr>
            <a:xfrm>
              <a:off x="8805477" y="1448571"/>
              <a:ext cx="436604"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9" name="矩形 98"/>
            <p:cNvSpPr/>
            <p:nvPr/>
          </p:nvSpPr>
          <p:spPr>
            <a:xfrm>
              <a:off x="9634153" y="1441621"/>
              <a:ext cx="436604" cy="22242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01" name="文字方塊 100"/>
          <p:cNvSpPr txBox="1"/>
          <p:nvPr/>
        </p:nvSpPr>
        <p:spPr>
          <a:xfrm>
            <a:off x="3205729" y="3644716"/>
            <a:ext cx="2966946" cy="523220"/>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MP-351</a:t>
            </a:r>
            <a:r>
              <a:rPr lang="zh-TW" altLang="en-US" sz="1400" dirty="0" smtClean="0">
                <a:latin typeface="Times New Roman" panose="02020603050405020304" pitchFamily="18" charset="0"/>
                <a:cs typeface="Times New Roman" panose="02020603050405020304" pitchFamily="18" charset="0"/>
              </a:rPr>
              <a:t> </a:t>
            </a:r>
            <a:r>
              <a:rPr lang="en-US" altLang="zh-TW" sz="1400" dirty="0" smtClean="0">
                <a:latin typeface="Times New Roman" panose="02020603050405020304" pitchFamily="18" charset="0"/>
                <a:cs typeface="Times New Roman" panose="02020603050405020304" pitchFamily="18" charset="0"/>
              </a:rPr>
              <a:t>Resist Developing</a:t>
            </a:r>
          </a:p>
          <a:p>
            <a:pPr algn="ctr"/>
            <a:r>
              <a:rPr lang="en-US" altLang="zh-TW" sz="1400" dirty="0" smtClean="0">
                <a:latin typeface="Times New Roman" panose="02020603050405020304" pitchFamily="18" charset="0"/>
                <a:cs typeface="Times New Roman" panose="02020603050405020304" pitchFamily="18" charset="0"/>
              </a:rPr>
              <a:t>MP-351: DI water(1:4) </a:t>
            </a:r>
            <a:endParaRPr lang="zh-TW" altLang="en-US" sz="1400" dirty="0">
              <a:latin typeface="Times New Roman" panose="02020603050405020304" pitchFamily="18" charset="0"/>
              <a:cs typeface="Times New Roman" panose="02020603050405020304" pitchFamily="18" charset="0"/>
            </a:endParaRPr>
          </a:p>
        </p:txBody>
      </p:sp>
      <p:sp>
        <p:nvSpPr>
          <p:cNvPr id="102" name="向右箭號 101"/>
          <p:cNvSpPr/>
          <p:nvPr/>
        </p:nvSpPr>
        <p:spPr>
          <a:xfrm>
            <a:off x="6073044" y="4967095"/>
            <a:ext cx="227148" cy="112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6" name="群組 5"/>
          <p:cNvGrpSpPr/>
          <p:nvPr/>
        </p:nvGrpSpPr>
        <p:grpSpPr>
          <a:xfrm>
            <a:off x="6405335" y="4683115"/>
            <a:ext cx="2562271" cy="524340"/>
            <a:chOff x="6429177" y="5468888"/>
            <a:chExt cx="2562271" cy="524340"/>
          </a:xfrm>
        </p:grpSpPr>
        <p:sp>
          <p:nvSpPr>
            <p:cNvPr id="104" name="矩形 103"/>
            <p:cNvSpPr/>
            <p:nvPr/>
          </p:nvSpPr>
          <p:spPr>
            <a:xfrm>
              <a:off x="6429177" y="5583907"/>
              <a:ext cx="2562271" cy="40932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5" name="矩形 104"/>
            <p:cNvSpPr/>
            <p:nvPr/>
          </p:nvSpPr>
          <p:spPr>
            <a:xfrm>
              <a:off x="6429177" y="5494177"/>
              <a:ext cx="243806" cy="897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6" name="矩形 105"/>
            <p:cNvSpPr/>
            <p:nvPr/>
          </p:nvSpPr>
          <p:spPr>
            <a:xfrm>
              <a:off x="6891921" y="5494177"/>
              <a:ext cx="243806" cy="897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3" name="矩形 112"/>
            <p:cNvSpPr/>
            <p:nvPr/>
          </p:nvSpPr>
          <p:spPr>
            <a:xfrm>
              <a:off x="7356929" y="5484821"/>
              <a:ext cx="243806" cy="897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4" name="矩形 113"/>
            <p:cNvSpPr/>
            <p:nvPr/>
          </p:nvSpPr>
          <p:spPr>
            <a:xfrm>
              <a:off x="7822153" y="5487016"/>
              <a:ext cx="243806" cy="897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5" name="矩形 114"/>
            <p:cNvSpPr/>
            <p:nvPr/>
          </p:nvSpPr>
          <p:spPr>
            <a:xfrm>
              <a:off x="8282418" y="5487016"/>
              <a:ext cx="243806" cy="897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6" name="矩形 115"/>
            <p:cNvSpPr/>
            <p:nvPr/>
          </p:nvSpPr>
          <p:spPr>
            <a:xfrm>
              <a:off x="8747642" y="5494177"/>
              <a:ext cx="243806" cy="8973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7" name="矩形 116"/>
            <p:cNvSpPr/>
            <p:nvPr/>
          </p:nvSpPr>
          <p:spPr>
            <a:xfrm>
              <a:off x="6678084" y="5471536"/>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8" name="矩形 117"/>
            <p:cNvSpPr/>
            <p:nvPr/>
          </p:nvSpPr>
          <p:spPr>
            <a:xfrm>
              <a:off x="7139242" y="5480364"/>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9" name="矩形 118"/>
            <p:cNvSpPr/>
            <p:nvPr/>
          </p:nvSpPr>
          <p:spPr>
            <a:xfrm>
              <a:off x="7609108" y="5476935"/>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0" name="矩形 119"/>
            <p:cNvSpPr/>
            <p:nvPr/>
          </p:nvSpPr>
          <p:spPr>
            <a:xfrm>
              <a:off x="8067606" y="5468888"/>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1" name="矩形 120"/>
            <p:cNvSpPr/>
            <p:nvPr/>
          </p:nvSpPr>
          <p:spPr>
            <a:xfrm>
              <a:off x="8525635" y="5482818"/>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22" name="文字方塊 121"/>
          <p:cNvSpPr txBox="1"/>
          <p:nvPr/>
        </p:nvSpPr>
        <p:spPr>
          <a:xfrm>
            <a:off x="6107234" y="3682232"/>
            <a:ext cx="2966946" cy="523220"/>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Dry Etching</a:t>
            </a:r>
          </a:p>
          <a:p>
            <a:pPr algn="ctr"/>
            <a:r>
              <a:rPr lang="en-US" altLang="zh-TW" sz="1400" dirty="0" smtClean="0">
                <a:latin typeface="Times New Roman" panose="02020603050405020304" pitchFamily="18" charset="0"/>
                <a:cs typeface="Times New Roman" panose="02020603050405020304" pitchFamily="18" charset="0"/>
              </a:rPr>
              <a:t>Depth: 300 nm</a:t>
            </a:r>
            <a:endParaRPr lang="zh-TW" altLang="en-US" sz="1400" dirty="0">
              <a:latin typeface="Times New Roman" panose="02020603050405020304" pitchFamily="18" charset="0"/>
              <a:cs typeface="Times New Roman" panose="02020603050405020304" pitchFamily="18" charset="0"/>
            </a:endParaRPr>
          </a:p>
        </p:txBody>
      </p:sp>
      <p:grpSp>
        <p:nvGrpSpPr>
          <p:cNvPr id="9" name="群組 8"/>
          <p:cNvGrpSpPr/>
          <p:nvPr/>
        </p:nvGrpSpPr>
        <p:grpSpPr>
          <a:xfrm>
            <a:off x="405052" y="6093296"/>
            <a:ext cx="2562271" cy="524340"/>
            <a:chOff x="405052" y="6093296"/>
            <a:chExt cx="2562271" cy="524340"/>
          </a:xfrm>
        </p:grpSpPr>
        <p:sp>
          <p:nvSpPr>
            <p:cNvPr id="125" name="矩形 124"/>
            <p:cNvSpPr/>
            <p:nvPr/>
          </p:nvSpPr>
          <p:spPr>
            <a:xfrm>
              <a:off x="405052" y="6208315"/>
              <a:ext cx="2562271" cy="40932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2" name="矩形 131"/>
            <p:cNvSpPr/>
            <p:nvPr/>
          </p:nvSpPr>
          <p:spPr>
            <a:xfrm>
              <a:off x="653959" y="6095944"/>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3" name="矩形 132"/>
            <p:cNvSpPr/>
            <p:nvPr/>
          </p:nvSpPr>
          <p:spPr>
            <a:xfrm>
              <a:off x="1115117" y="6104772"/>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4" name="矩形 133"/>
            <p:cNvSpPr/>
            <p:nvPr/>
          </p:nvSpPr>
          <p:spPr>
            <a:xfrm>
              <a:off x="1584983" y="6101343"/>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5" name="矩形 134"/>
            <p:cNvSpPr/>
            <p:nvPr/>
          </p:nvSpPr>
          <p:spPr>
            <a:xfrm>
              <a:off x="2043481" y="6093296"/>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6" name="矩形 135"/>
            <p:cNvSpPr/>
            <p:nvPr/>
          </p:nvSpPr>
          <p:spPr>
            <a:xfrm>
              <a:off x="2501510" y="6107226"/>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37" name="文字方塊 136"/>
          <p:cNvSpPr txBox="1"/>
          <p:nvPr/>
        </p:nvSpPr>
        <p:spPr>
          <a:xfrm>
            <a:off x="278029" y="5520343"/>
            <a:ext cx="2966946"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Remove photoresist by Acetone</a:t>
            </a:r>
            <a:endParaRPr lang="zh-TW" altLang="en-US" sz="1400" dirty="0">
              <a:latin typeface="Times New Roman" panose="02020603050405020304" pitchFamily="18" charset="0"/>
              <a:cs typeface="Times New Roman" panose="02020603050405020304" pitchFamily="18" charset="0"/>
            </a:endParaRPr>
          </a:p>
        </p:txBody>
      </p:sp>
      <p:sp>
        <p:nvSpPr>
          <p:cNvPr id="138" name="向右箭號 137"/>
          <p:cNvSpPr/>
          <p:nvPr/>
        </p:nvSpPr>
        <p:spPr>
          <a:xfrm>
            <a:off x="3178675" y="6173913"/>
            <a:ext cx="227148" cy="112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0" name="矩形 139"/>
          <p:cNvSpPr/>
          <p:nvPr/>
        </p:nvSpPr>
        <p:spPr>
          <a:xfrm>
            <a:off x="3613984" y="6208315"/>
            <a:ext cx="2562271" cy="409321"/>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1" name="矩形 140"/>
          <p:cNvSpPr/>
          <p:nvPr/>
        </p:nvSpPr>
        <p:spPr>
          <a:xfrm>
            <a:off x="3862891" y="6095944"/>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2" name="矩形 141"/>
          <p:cNvSpPr/>
          <p:nvPr/>
        </p:nvSpPr>
        <p:spPr>
          <a:xfrm>
            <a:off x="4324049" y="6104772"/>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3" name="矩形 142"/>
          <p:cNvSpPr/>
          <p:nvPr/>
        </p:nvSpPr>
        <p:spPr>
          <a:xfrm>
            <a:off x="4793915" y="6101343"/>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4" name="矩形 143"/>
          <p:cNvSpPr/>
          <p:nvPr/>
        </p:nvSpPr>
        <p:spPr>
          <a:xfrm>
            <a:off x="5252413" y="6093296"/>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5" name="矩形 144"/>
          <p:cNvSpPr/>
          <p:nvPr/>
        </p:nvSpPr>
        <p:spPr>
          <a:xfrm>
            <a:off x="5710442" y="6107226"/>
            <a:ext cx="218938" cy="1928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4046308" y="5412621"/>
            <a:ext cx="2140310" cy="523220"/>
          </a:xfrm>
          <a:prstGeom prst="rect">
            <a:avLst/>
          </a:prstGeom>
        </p:spPr>
        <p:txBody>
          <a:bodyPr wrap="square">
            <a:spAutoFit/>
          </a:bodyPr>
          <a:lstStyle/>
          <a:p>
            <a:pPr algn="ctr"/>
            <a:r>
              <a:rPr lang="en-US" altLang="zh-TW" sz="1400" dirty="0">
                <a:latin typeface="Times New Roman" panose="02020603050405020304" pitchFamily="18" charset="0"/>
                <a:cs typeface="Times New Roman" panose="02020603050405020304" pitchFamily="18" charset="0"/>
              </a:rPr>
              <a:t>O</a:t>
            </a:r>
            <a:r>
              <a:rPr lang="en-US" altLang="zh-TW" sz="1400" baseline="-25000" dirty="0">
                <a:latin typeface="Times New Roman" panose="02020603050405020304" pitchFamily="18" charset="0"/>
                <a:cs typeface="Times New Roman" panose="02020603050405020304" pitchFamily="18" charset="0"/>
              </a:rPr>
              <a:t>2</a:t>
            </a:r>
            <a:r>
              <a:rPr lang="zh-TW" altLang="en-US" sz="1400" dirty="0">
                <a:latin typeface="Times New Roman" panose="02020603050405020304" pitchFamily="18" charset="0"/>
                <a:cs typeface="Times New Roman" panose="02020603050405020304" pitchFamily="18" charset="0"/>
              </a:rPr>
              <a:t> </a:t>
            </a:r>
            <a:r>
              <a:rPr lang="en-US" altLang="zh-TW" sz="1400" dirty="0">
                <a:latin typeface="Times New Roman" panose="02020603050405020304" pitchFamily="18" charset="0"/>
                <a:cs typeface="Times New Roman" panose="02020603050405020304" pitchFamily="18" charset="0"/>
              </a:rPr>
              <a:t>Plasma </a:t>
            </a:r>
            <a:r>
              <a:rPr lang="en-US" altLang="zh-TW" sz="1400" dirty="0" smtClean="0">
                <a:latin typeface="Times New Roman" panose="02020603050405020304" pitchFamily="18" charset="0"/>
                <a:cs typeface="Times New Roman" panose="02020603050405020304" pitchFamily="18" charset="0"/>
              </a:rPr>
              <a:t>treatment</a:t>
            </a:r>
          </a:p>
          <a:p>
            <a:pPr algn="ctr"/>
            <a:r>
              <a:rPr lang="en-US" altLang="zh-TW" sz="1400" dirty="0" smtClean="0">
                <a:latin typeface="Times New Roman" panose="02020603050405020304" pitchFamily="18" charset="0"/>
                <a:cs typeface="Times New Roman" panose="02020603050405020304" pitchFamily="18" charset="0"/>
              </a:rPr>
              <a:t>18W 1 minute</a:t>
            </a:r>
            <a:endParaRPr lang="zh-TW" altLang="en-US" sz="1400" dirty="0">
              <a:latin typeface="Times New Roman" panose="02020603050405020304" pitchFamily="18" charset="0"/>
              <a:cs typeface="Times New Roman" panose="02020603050405020304" pitchFamily="18" charset="0"/>
            </a:endParaRPr>
          </a:p>
        </p:txBody>
      </p:sp>
      <p:sp>
        <p:nvSpPr>
          <p:cNvPr id="147" name="向右箭號 146"/>
          <p:cNvSpPr/>
          <p:nvPr/>
        </p:nvSpPr>
        <p:spPr>
          <a:xfrm>
            <a:off x="6452118" y="6203638"/>
            <a:ext cx="227148" cy="11220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p:nvPr/>
        </p:nvSpPr>
        <p:spPr>
          <a:xfrm>
            <a:off x="6820389" y="6127260"/>
            <a:ext cx="1971163"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CVD Process</a:t>
            </a:r>
            <a:endParaRPr lang="zh-TW" altLang="en-US" sz="1400" dirty="0">
              <a:latin typeface="Times New Roman" panose="02020603050405020304" pitchFamily="18" charset="0"/>
              <a:cs typeface="Times New Roman" panose="02020603050405020304" pitchFamily="18" charset="0"/>
            </a:endParaRPr>
          </a:p>
        </p:txBody>
      </p:sp>
      <p:sp>
        <p:nvSpPr>
          <p:cNvPr id="80" name="矩形 79"/>
          <p:cNvSpPr/>
          <p:nvPr/>
        </p:nvSpPr>
        <p:spPr>
          <a:xfrm>
            <a:off x="4205963" y="1936584"/>
            <a:ext cx="643011" cy="740179"/>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6" name="閃電 145"/>
          <p:cNvSpPr/>
          <p:nvPr/>
        </p:nvSpPr>
        <p:spPr>
          <a:xfrm rot="1062555">
            <a:off x="4585163" y="5954507"/>
            <a:ext cx="530879" cy="386891"/>
          </a:xfrm>
          <a:prstGeom prst="lightningBol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155547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par>
                                <p:cTn id="8" presetID="10" presetClass="entr" presetSubtype="0"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fade">
                                      <p:cBhvr>
                                        <p:cTn id="10" dur="500"/>
                                        <p:tgtEl>
                                          <p:spTgt spid="5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fade">
                                      <p:cBhvr>
                                        <p:cTn id="24" dur="500"/>
                                        <p:tgtEl>
                                          <p:spTgt spid="8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500"/>
                                        <p:tgtEl>
                                          <p:spTgt spid="6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500"/>
                                        <p:tgtEl>
                                          <p:spTgt spid="8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fade">
                                      <p:cBhvr>
                                        <p:cTn id="43" dur="500"/>
                                        <p:tgtEl>
                                          <p:spTgt spid="4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500"/>
                                        <p:tgtEl>
                                          <p:spTgt spid="6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5"/>
                                        </p:tgtEl>
                                        <p:attrNameLst>
                                          <p:attrName>style.visibility</p:attrName>
                                        </p:attrNameLst>
                                      </p:cBhvr>
                                      <p:to>
                                        <p:strVal val="visible"/>
                                      </p:to>
                                    </p:set>
                                    <p:animEffect transition="in" filter="fade">
                                      <p:cBhvr>
                                        <p:cTn id="57" dur="500"/>
                                        <p:tgtEl>
                                          <p:spTgt spid="6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animEffect transition="in" filter="fade">
                                      <p:cBhvr>
                                        <p:cTn id="60" dur="500"/>
                                        <p:tgtEl>
                                          <p:spTgt spid="6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500"/>
                                        <p:tgtEl>
                                          <p:spTgt spid="6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89"/>
                                        </p:tgtEl>
                                        <p:attrNameLst>
                                          <p:attrName>style.visibility</p:attrName>
                                        </p:attrNameLst>
                                      </p:cBhvr>
                                      <p:to>
                                        <p:strVal val="visible"/>
                                      </p:to>
                                    </p:set>
                                    <p:animEffect transition="in" filter="fade">
                                      <p:cBhvr>
                                        <p:cTn id="68" dur="500"/>
                                        <p:tgtEl>
                                          <p:spTgt spid="89"/>
                                        </p:tgtEl>
                                      </p:cBhvr>
                                    </p:animEffect>
                                  </p:childTnLst>
                                </p:cTn>
                              </p:par>
                              <p:par>
                                <p:cTn id="69" presetID="10" presetClass="entr" presetSubtype="0" fill="hold" nodeType="with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fade">
                                      <p:cBhvr>
                                        <p:cTn id="74" dur="500"/>
                                        <p:tgtEl>
                                          <p:spTgt spid="10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22"/>
                                        </p:tgtEl>
                                        <p:attrNameLst>
                                          <p:attrName>style.visibility</p:attrName>
                                        </p:attrNameLst>
                                      </p:cBhvr>
                                      <p:to>
                                        <p:strVal val="visible"/>
                                      </p:to>
                                    </p:set>
                                    <p:animEffect transition="in" filter="fade">
                                      <p:cBhvr>
                                        <p:cTn id="79" dur="500"/>
                                        <p:tgtEl>
                                          <p:spTgt spid="12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02"/>
                                        </p:tgtEl>
                                        <p:attrNameLst>
                                          <p:attrName>style.visibility</p:attrName>
                                        </p:attrNameLst>
                                      </p:cBhvr>
                                      <p:to>
                                        <p:strVal val="visible"/>
                                      </p:to>
                                    </p:set>
                                    <p:animEffect transition="in" filter="fade">
                                      <p:cBhvr>
                                        <p:cTn id="82" dur="500"/>
                                        <p:tgtEl>
                                          <p:spTgt spid="102"/>
                                        </p:tgtEl>
                                      </p:cBhvr>
                                    </p:animEffect>
                                  </p:childTnLst>
                                </p:cTn>
                              </p:par>
                              <p:par>
                                <p:cTn id="83" presetID="10" presetClass="entr" presetSubtype="0" fill="hold" nodeType="withEffect">
                                  <p:stCondLst>
                                    <p:cond delay="0"/>
                                  </p:stCondLst>
                                  <p:childTnLst>
                                    <p:set>
                                      <p:cBhvr>
                                        <p:cTn id="84" dur="1" fill="hold">
                                          <p:stCondLst>
                                            <p:cond delay="0"/>
                                          </p:stCondLst>
                                        </p:cTn>
                                        <p:tgtEl>
                                          <p:spTgt spid="6"/>
                                        </p:tgtEl>
                                        <p:attrNameLst>
                                          <p:attrName>style.visibility</p:attrName>
                                        </p:attrNameLst>
                                      </p:cBhvr>
                                      <p:to>
                                        <p:strVal val="visible"/>
                                      </p:to>
                                    </p:set>
                                    <p:animEffect transition="in" filter="fade">
                                      <p:cBhvr>
                                        <p:cTn id="85" dur="500"/>
                                        <p:tgtEl>
                                          <p:spTgt spid="6"/>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137"/>
                                        </p:tgtEl>
                                        <p:attrNameLst>
                                          <p:attrName>style.visibility</p:attrName>
                                        </p:attrNameLst>
                                      </p:cBhvr>
                                      <p:to>
                                        <p:strVal val="visible"/>
                                      </p:to>
                                    </p:set>
                                    <p:animEffect transition="in" filter="fade">
                                      <p:cBhvr>
                                        <p:cTn id="90" dur="500"/>
                                        <p:tgtEl>
                                          <p:spTgt spid="137"/>
                                        </p:tgtEl>
                                      </p:cBhvr>
                                    </p:animEffect>
                                  </p:childTnLst>
                                </p:cTn>
                              </p:par>
                              <p:par>
                                <p:cTn id="91" presetID="10" presetClass="entr" presetSubtype="0" fill="hold" nodeType="with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fade">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138"/>
                                        </p:tgtEl>
                                        <p:attrNameLst>
                                          <p:attrName>style.visibility</p:attrName>
                                        </p:attrNameLst>
                                      </p:cBhvr>
                                      <p:to>
                                        <p:strVal val="visible"/>
                                      </p:to>
                                    </p:set>
                                    <p:animEffect transition="in" filter="fade">
                                      <p:cBhvr>
                                        <p:cTn id="98" dur="500"/>
                                        <p:tgtEl>
                                          <p:spTgt spid="13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0"/>
                                        </p:tgtEl>
                                        <p:attrNameLst>
                                          <p:attrName>style.visibility</p:attrName>
                                        </p:attrNameLst>
                                      </p:cBhvr>
                                      <p:to>
                                        <p:strVal val="visible"/>
                                      </p:to>
                                    </p:set>
                                    <p:animEffect transition="in" filter="fade">
                                      <p:cBhvr>
                                        <p:cTn id="101" dur="500"/>
                                        <p:tgtEl>
                                          <p:spTgt spid="140"/>
                                        </p:tgtEl>
                                      </p:cBhvr>
                                    </p:animEffect>
                                  </p:childTnLst>
                                </p:cTn>
                              </p:par>
                            </p:childTnLst>
                          </p:cTn>
                        </p:par>
                        <p:par>
                          <p:cTn id="102" fill="hold">
                            <p:stCondLst>
                              <p:cond delay="500"/>
                            </p:stCondLst>
                            <p:childTnLst>
                              <p:par>
                                <p:cTn id="103" presetID="10" presetClass="entr" presetSubtype="0" fill="hold" grpId="0" nodeType="afterEffect">
                                  <p:stCondLst>
                                    <p:cond delay="0"/>
                                  </p:stCondLst>
                                  <p:childTnLst>
                                    <p:set>
                                      <p:cBhvr>
                                        <p:cTn id="104" dur="1" fill="hold">
                                          <p:stCondLst>
                                            <p:cond delay="0"/>
                                          </p:stCondLst>
                                        </p:cTn>
                                        <p:tgtEl>
                                          <p:spTgt spid="7"/>
                                        </p:tgtEl>
                                        <p:attrNameLst>
                                          <p:attrName>style.visibility</p:attrName>
                                        </p:attrNameLst>
                                      </p:cBhvr>
                                      <p:to>
                                        <p:strVal val="visible"/>
                                      </p:to>
                                    </p:set>
                                    <p:animEffect transition="in" filter="fade">
                                      <p:cBhvr>
                                        <p:cTn id="105" dur="500"/>
                                        <p:tgtEl>
                                          <p:spTgt spid="7"/>
                                        </p:tgtEl>
                                      </p:cBhvr>
                                    </p:animEffect>
                                  </p:childTnLst>
                                </p:cTn>
                              </p:par>
                            </p:childTnLst>
                          </p:cTn>
                        </p:par>
                        <p:par>
                          <p:cTn id="106" fill="hold">
                            <p:stCondLst>
                              <p:cond delay="1000"/>
                            </p:stCondLst>
                            <p:childTnLst>
                              <p:par>
                                <p:cTn id="107" presetID="10" presetClass="entr" presetSubtype="0" fill="hold" grpId="0" nodeType="afterEffect">
                                  <p:stCondLst>
                                    <p:cond delay="0"/>
                                  </p:stCondLst>
                                  <p:childTnLst>
                                    <p:set>
                                      <p:cBhvr>
                                        <p:cTn id="108" dur="1" fill="hold">
                                          <p:stCondLst>
                                            <p:cond delay="0"/>
                                          </p:stCondLst>
                                        </p:cTn>
                                        <p:tgtEl>
                                          <p:spTgt spid="146"/>
                                        </p:tgtEl>
                                        <p:attrNameLst>
                                          <p:attrName>style.visibility</p:attrName>
                                        </p:attrNameLst>
                                      </p:cBhvr>
                                      <p:to>
                                        <p:strVal val="visible"/>
                                      </p:to>
                                    </p:set>
                                    <p:animEffect transition="in" filter="fade">
                                      <p:cBhvr>
                                        <p:cTn id="109" dur="500"/>
                                        <p:tgtEl>
                                          <p:spTgt spid="146"/>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147"/>
                                        </p:tgtEl>
                                        <p:attrNameLst>
                                          <p:attrName>style.visibility</p:attrName>
                                        </p:attrNameLst>
                                      </p:cBhvr>
                                      <p:to>
                                        <p:strVal val="visible"/>
                                      </p:to>
                                    </p:set>
                                    <p:animEffect transition="in" filter="fade">
                                      <p:cBhvr>
                                        <p:cTn id="114" dur="500"/>
                                        <p:tgtEl>
                                          <p:spTgt spid="14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8"/>
                                        </p:tgtEl>
                                        <p:attrNameLst>
                                          <p:attrName>style.visibility</p:attrName>
                                        </p:attrNameLst>
                                      </p:cBhvr>
                                      <p:to>
                                        <p:strVal val="visible"/>
                                      </p:to>
                                    </p:set>
                                    <p:animEffect transition="in" filter="fade">
                                      <p:cBhvr>
                                        <p:cTn id="1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63" grpId="0" animBg="1"/>
      <p:bldP spid="64" grpId="0" animBg="1"/>
      <p:bldP spid="65" grpId="0" animBg="1"/>
      <p:bldP spid="66" grpId="0" animBg="1"/>
      <p:bldP spid="67" grpId="0" animBg="1"/>
      <p:bldP spid="76" grpId="0"/>
      <p:bldP spid="5" grpId="0" animBg="1"/>
      <p:bldP spid="86" grpId="0" animBg="1"/>
      <p:bldP spid="87" grpId="0"/>
      <p:bldP spid="89" grpId="0" animBg="1"/>
      <p:bldP spid="101" grpId="0"/>
      <p:bldP spid="102" grpId="0" animBg="1"/>
      <p:bldP spid="122" grpId="0"/>
      <p:bldP spid="137" grpId="0"/>
      <p:bldP spid="138" grpId="0" animBg="1"/>
      <p:bldP spid="140" grpId="0" animBg="1"/>
      <p:bldP spid="7" grpId="0"/>
      <p:bldP spid="147" grpId="0" animBg="1"/>
      <p:bldP spid="8" grpId="0"/>
      <p:bldP spid="80" grpId="0" animBg="1"/>
      <p:bldP spid="14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立方體 119"/>
          <p:cNvSpPr/>
          <p:nvPr/>
        </p:nvSpPr>
        <p:spPr>
          <a:xfrm>
            <a:off x="90066" y="2342197"/>
            <a:ext cx="3556075" cy="1869879"/>
          </a:xfrm>
          <a:prstGeom prst="cube">
            <a:avLst>
              <a:gd name="adj" fmla="val 70162"/>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Experimental steps</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10</a:t>
            </a:fld>
            <a:endParaRPr lang="en-US" altLang="ja-JP"/>
          </a:p>
        </p:txBody>
      </p:sp>
      <p:sp>
        <p:nvSpPr>
          <p:cNvPr id="32" name="文字方塊 31"/>
          <p:cNvSpPr txBox="1"/>
          <p:nvPr/>
        </p:nvSpPr>
        <p:spPr>
          <a:xfrm>
            <a:off x="830666" y="1543959"/>
            <a:ext cx="1944216"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Laser </a:t>
            </a:r>
            <a:r>
              <a:rPr lang="en-US" altLang="zh-TW" sz="1400" dirty="0">
                <a:latin typeface="Times New Roman" panose="02020603050405020304" pitchFamily="18" charset="0"/>
                <a:cs typeface="Times New Roman" panose="02020603050405020304" pitchFamily="18" charset="0"/>
              </a:rPr>
              <a:t>machining</a:t>
            </a:r>
            <a:endParaRPr lang="zh-TW" altLang="en-US" sz="1400" dirty="0">
              <a:latin typeface="Times New Roman" panose="02020603050405020304" pitchFamily="18" charset="0"/>
              <a:cs typeface="Times New Roman" panose="02020603050405020304" pitchFamily="18" charset="0"/>
            </a:endParaRPr>
          </a:p>
        </p:txBody>
      </p:sp>
      <p:sp>
        <p:nvSpPr>
          <p:cNvPr id="400" name="向右箭號 399"/>
          <p:cNvSpPr/>
          <p:nvPr/>
        </p:nvSpPr>
        <p:spPr>
          <a:xfrm>
            <a:off x="3653737" y="2959096"/>
            <a:ext cx="479340" cy="26015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2" name="文字方塊 401"/>
          <p:cNvSpPr txBox="1"/>
          <p:nvPr/>
        </p:nvSpPr>
        <p:spPr>
          <a:xfrm>
            <a:off x="7434969" y="3009261"/>
            <a:ext cx="1971163"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CVD Process</a:t>
            </a:r>
            <a:endParaRPr lang="zh-TW" altLang="en-US" sz="1400" dirty="0">
              <a:latin typeface="Times New Roman" panose="02020603050405020304" pitchFamily="18" charset="0"/>
              <a:cs typeface="Times New Roman" panose="02020603050405020304" pitchFamily="18" charset="0"/>
            </a:endParaRPr>
          </a:p>
        </p:txBody>
      </p:sp>
      <p:sp>
        <p:nvSpPr>
          <p:cNvPr id="18" name="文字方塊 17"/>
          <p:cNvSpPr txBox="1"/>
          <p:nvPr/>
        </p:nvSpPr>
        <p:spPr>
          <a:xfrm>
            <a:off x="4660322" y="1846129"/>
            <a:ext cx="2966946"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 Drilling depth: 300 nm</a:t>
            </a:r>
            <a:endParaRPr lang="zh-TW" altLang="en-US" sz="1400" dirty="0">
              <a:latin typeface="Times New Roman" panose="02020603050405020304" pitchFamily="18" charset="0"/>
              <a:cs typeface="Times New Roman" panose="02020603050405020304" pitchFamily="18" charset="0"/>
            </a:endParaRPr>
          </a:p>
        </p:txBody>
      </p:sp>
      <p:grpSp>
        <p:nvGrpSpPr>
          <p:cNvPr id="3" name="群組 2"/>
          <p:cNvGrpSpPr/>
          <p:nvPr/>
        </p:nvGrpSpPr>
        <p:grpSpPr>
          <a:xfrm>
            <a:off x="3905157" y="2287334"/>
            <a:ext cx="3556075" cy="1869879"/>
            <a:chOff x="6147203" y="3971184"/>
            <a:chExt cx="3556075" cy="1869879"/>
          </a:xfrm>
          <a:solidFill>
            <a:schemeClr val="accent2"/>
          </a:solidFill>
        </p:grpSpPr>
        <p:sp>
          <p:nvSpPr>
            <p:cNvPr id="20" name="立方體 19"/>
            <p:cNvSpPr/>
            <p:nvPr/>
          </p:nvSpPr>
          <p:spPr>
            <a:xfrm>
              <a:off x="6147203" y="3971184"/>
              <a:ext cx="3556075" cy="1869879"/>
            </a:xfrm>
            <a:prstGeom prst="cube">
              <a:avLst>
                <a:gd name="adj" fmla="val 70162"/>
              </a:avLst>
            </a:prstGeom>
            <a:grp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1" name="橢圓 20"/>
            <p:cNvSpPr/>
            <p:nvPr/>
          </p:nvSpPr>
          <p:spPr>
            <a:xfrm>
              <a:off x="9366131" y="402267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p:cNvSpPr/>
            <p:nvPr/>
          </p:nvSpPr>
          <p:spPr>
            <a:xfrm>
              <a:off x="8599985" y="402267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7553485" y="40351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7915760" y="40351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橢圓 24"/>
            <p:cNvSpPr/>
            <p:nvPr/>
          </p:nvSpPr>
          <p:spPr>
            <a:xfrm>
              <a:off x="8275740" y="40351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橢圓 26"/>
            <p:cNvSpPr/>
            <p:nvPr/>
          </p:nvSpPr>
          <p:spPr>
            <a:xfrm>
              <a:off x="8986107" y="40351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27"/>
            <p:cNvSpPr/>
            <p:nvPr/>
          </p:nvSpPr>
          <p:spPr>
            <a:xfrm>
              <a:off x="9151987" y="418234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8385841" y="418234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p:cNvSpPr/>
            <p:nvPr/>
          </p:nvSpPr>
          <p:spPr>
            <a:xfrm>
              <a:off x="7339341" y="419481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30"/>
            <p:cNvSpPr/>
            <p:nvPr/>
          </p:nvSpPr>
          <p:spPr>
            <a:xfrm>
              <a:off x="7701616" y="419481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p:cNvSpPr/>
            <p:nvPr/>
          </p:nvSpPr>
          <p:spPr>
            <a:xfrm>
              <a:off x="8061596" y="419481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橢圓 33"/>
            <p:cNvSpPr/>
            <p:nvPr/>
          </p:nvSpPr>
          <p:spPr>
            <a:xfrm>
              <a:off x="8771963" y="419481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橢圓 34"/>
            <p:cNvSpPr/>
            <p:nvPr/>
          </p:nvSpPr>
          <p:spPr>
            <a:xfrm>
              <a:off x="8752385" y="417507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橢圓 35"/>
            <p:cNvSpPr/>
            <p:nvPr/>
          </p:nvSpPr>
          <p:spPr>
            <a:xfrm>
              <a:off x="7705885" y="41875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 name="橢圓 36"/>
            <p:cNvSpPr/>
            <p:nvPr/>
          </p:nvSpPr>
          <p:spPr>
            <a:xfrm>
              <a:off x="8068160" y="41875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橢圓 37"/>
            <p:cNvSpPr/>
            <p:nvPr/>
          </p:nvSpPr>
          <p:spPr>
            <a:xfrm>
              <a:off x="8428140" y="41875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0" name="橢圓 39"/>
            <p:cNvSpPr/>
            <p:nvPr/>
          </p:nvSpPr>
          <p:spPr>
            <a:xfrm>
              <a:off x="9138507" y="418754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橢圓 40"/>
            <p:cNvSpPr/>
            <p:nvPr/>
          </p:nvSpPr>
          <p:spPr>
            <a:xfrm>
              <a:off x="8994618" y="436739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2" name="橢圓 41"/>
            <p:cNvSpPr/>
            <p:nvPr/>
          </p:nvSpPr>
          <p:spPr>
            <a:xfrm>
              <a:off x="8228472" y="436739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橢圓 42"/>
            <p:cNvSpPr/>
            <p:nvPr/>
          </p:nvSpPr>
          <p:spPr>
            <a:xfrm>
              <a:off x="7181972" y="437985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橢圓 43"/>
            <p:cNvSpPr/>
            <p:nvPr/>
          </p:nvSpPr>
          <p:spPr>
            <a:xfrm>
              <a:off x="7544247" y="437985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44"/>
            <p:cNvSpPr/>
            <p:nvPr/>
          </p:nvSpPr>
          <p:spPr>
            <a:xfrm>
              <a:off x="7904227" y="437985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橢圓 45"/>
            <p:cNvSpPr/>
            <p:nvPr/>
          </p:nvSpPr>
          <p:spPr>
            <a:xfrm>
              <a:off x="8614594" y="437985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橢圓 46"/>
            <p:cNvSpPr/>
            <p:nvPr/>
          </p:nvSpPr>
          <p:spPr>
            <a:xfrm>
              <a:off x="8819697" y="455650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8" name="橢圓 47"/>
            <p:cNvSpPr/>
            <p:nvPr/>
          </p:nvSpPr>
          <p:spPr>
            <a:xfrm>
              <a:off x="8053551" y="455650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9" name="橢圓 48"/>
            <p:cNvSpPr/>
            <p:nvPr/>
          </p:nvSpPr>
          <p:spPr>
            <a:xfrm>
              <a:off x="7007051" y="45689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0" name="橢圓 49"/>
            <p:cNvSpPr/>
            <p:nvPr/>
          </p:nvSpPr>
          <p:spPr>
            <a:xfrm>
              <a:off x="7369326" y="45689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1" name="橢圓 50"/>
            <p:cNvSpPr/>
            <p:nvPr/>
          </p:nvSpPr>
          <p:spPr>
            <a:xfrm>
              <a:off x="7729306" y="45689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2" name="橢圓 51"/>
            <p:cNvSpPr/>
            <p:nvPr/>
          </p:nvSpPr>
          <p:spPr>
            <a:xfrm>
              <a:off x="8439673" y="45689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3" name="橢圓 52"/>
            <p:cNvSpPr/>
            <p:nvPr/>
          </p:nvSpPr>
          <p:spPr>
            <a:xfrm>
              <a:off x="8605553" y="471617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4" name="橢圓 53"/>
            <p:cNvSpPr/>
            <p:nvPr/>
          </p:nvSpPr>
          <p:spPr>
            <a:xfrm>
              <a:off x="7839407" y="471617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5" name="橢圓 54"/>
            <p:cNvSpPr/>
            <p:nvPr/>
          </p:nvSpPr>
          <p:spPr>
            <a:xfrm>
              <a:off x="6792907" y="472863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橢圓 55"/>
            <p:cNvSpPr/>
            <p:nvPr/>
          </p:nvSpPr>
          <p:spPr>
            <a:xfrm>
              <a:off x="7155182" y="472863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7" name="橢圓 56"/>
            <p:cNvSpPr/>
            <p:nvPr/>
          </p:nvSpPr>
          <p:spPr>
            <a:xfrm>
              <a:off x="7515162" y="472863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8" name="橢圓 57"/>
            <p:cNvSpPr/>
            <p:nvPr/>
          </p:nvSpPr>
          <p:spPr>
            <a:xfrm>
              <a:off x="8225529" y="472863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9" name="橢圓 58"/>
            <p:cNvSpPr/>
            <p:nvPr/>
          </p:nvSpPr>
          <p:spPr>
            <a:xfrm>
              <a:off x="8205951" y="470890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0" name="橢圓 59"/>
            <p:cNvSpPr/>
            <p:nvPr/>
          </p:nvSpPr>
          <p:spPr>
            <a:xfrm>
              <a:off x="7159451" y="47213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1" name="橢圓 60"/>
            <p:cNvSpPr/>
            <p:nvPr/>
          </p:nvSpPr>
          <p:spPr>
            <a:xfrm>
              <a:off x="7521726" y="47213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橢圓 61"/>
            <p:cNvSpPr/>
            <p:nvPr/>
          </p:nvSpPr>
          <p:spPr>
            <a:xfrm>
              <a:off x="7881706" y="47213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3" name="橢圓 62"/>
            <p:cNvSpPr/>
            <p:nvPr/>
          </p:nvSpPr>
          <p:spPr>
            <a:xfrm>
              <a:off x="8592073" y="472136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4" name="橢圓 63"/>
            <p:cNvSpPr/>
            <p:nvPr/>
          </p:nvSpPr>
          <p:spPr>
            <a:xfrm>
              <a:off x="8448184" y="490121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5" name="橢圓 64"/>
            <p:cNvSpPr/>
            <p:nvPr/>
          </p:nvSpPr>
          <p:spPr>
            <a:xfrm>
              <a:off x="7682038" y="4901216"/>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6" name="橢圓 65"/>
            <p:cNvSpPr/>
            <p:nvPr/>
          </p:nvSpPr>
          <p:spPr>
            <a:xfrm>
              <a:off x="6635538" y="491368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7" name="橢圓 66"/>
            <p:cNvSpPr/>
            <p:nvPr/>
          </p:nvSpPr>
          <p:spPr>
            <a:xfrm>
              <a:off x="6997813" y="491368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8" name="橢圓 67"/>
            <p:cNvSpPr/>
            <p:nvPr/>
          </p:nvSpPr>
          <p:spPr>
            <a:xfrm>
              <a:off x="7357793" y="491368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9" name="橢圓 68"/>
            <p:cNvSpPr/>
            <p:nvPr/>
          </p:nvSpPr>
          <p:spPr>
            <a:xfrm>
              <a:off x="8068160" y="4913681"/>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0" name="橢圓 69"/>
            <p:cNvSpPr/>
            <p:nvPr/>
          </p:nvSpPr>
          <p:spPr>
            <a:xfrm>
              <a:off x="8219780" y="5086027"/>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3" name="橢圓 72"/>
            <p:cNvSpPr/>
            <p:nvPr/>
          </p:nvSpPr>
          <p:spPr>
            <a:xfrm>
              <a:off x="6769409" y="5098492"/>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4" name="橢圓 73"/>
            <p:cNvSpPr/>
            <p:nvPr/>
          </p:nvSpPr>
          <p:spPr>
            <a:xfrm>
              <a:off x="7129389" y="5098492"/>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5" name="橢圓 74"/>
            <p:cNvSpPr/>
            <p:nvPr/>
          </p:nvSpPr>
          <p:spPr>
            <a:xfrm>
              <a:off x="7839756" y="5098492"/>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6" name="橢圓 75"/>
            <p:cNvSpPr/>
            <p:nvPr/>
          </p:nvSpPr>
          <p:spPr>
            <a:xfrm>
              <a:off x="6474787" y="5058578"/>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8" name="橢圓 117"/>
            <p:cNvSpPr/>
            <p:nvPr/>
          </p:nvSpPr>
          <p:spPr>
            <a:xfrm>
              <a:off x="7497970" y="5134448"/>
              <a:ext cx="184068" cy="53162"/>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78" name="橢圓 177"/>
          <p:cNvSpPr/>
          <p:nvPr/>
        </p:nvSpPr>
        <p:spPr>
          <a:xfrm>
            <a:off x="1011620" y="281933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1" name="橢圓 180"/>
          <p:cNvSpPr/>
          <p:nvPr/>
        </p:nvSpPr>
        <p:spPr>
          <a:xfrm>
            <a:off x="1195688" y="268610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2" name="橢圓 181"/>
          <p:cNvSpPr/>
          <p:nvPr/>
        </p:nvSpPr>
        <p:spPr>
          <a:xfrm>
            <a:off x="1318014" y="253754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3" name="橢圓 182"/>
          <p:cNvSpPr/>
          <p:nvPr/>
        </p:nvSpPr>
        <p:spPr>
          <a:xfrm>
            <a:off x="1475656" y="2406066"/>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4" name="橢圓 183"/>
          <p:cNvSpPr/>
          <p:nvPr/>
        </p:nvSpPr>
        <p:spPr>
          <a:xfrm>
            <a:off x="1164020" y="297173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5" name="橢圓 184"/>
          <p:cNvSpPr/>
          <p:nvPr/>
        </p:nvSpPr>
        <p:spPr>
          <a:xfrm>
            <a:off x="1454962" y="2979159"/>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8" name="橢圓 187"/>
          <p:cNvSpPr/>
          <p:nvPr/>
        </p:nvSpPr>
        <p:spPr>
          <a:xfrm>
            <a:off x="2902906" y="269735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9" name="橢圓 188"/>
          <p:cNvSpPr/>
          <p:nvPr/>
        </p:nvSpPr>
        <p:spPr>
          <a:xfrm>
            <a:off x="3041252" y="256412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0" name="橢圓 189"/>
          <p:cNvSpPr/>
          <p:nvPr/>
        </p:nvSpPr>
        <p:spPr>
          <a:xfrm>
            <a:off x="3225560" y="2415565"/>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3" name="橢圓 192"/>
          <p:cNvSpPr/>
          <p:nvPr/>
        </p:nvSpPr>
        <p:spPr>
          <a:xfrm>
            <a:off x="849270" y="297111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4" name="橢圓 193"/>
          <p:cNvSpPr/>
          <p:nvPr/>
        </p:nvSpPr>
        <p:spPr>
          <a:xfrm>
            <a:off x="2718838" y="283850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7" name="橢圓 206"/>
          <p:cNvSpPr/>
          <p:nvPr/>
        </p:nvSpPr>
        <p:spPr>
          <a:xfrm>
            <a:off x="2534530" y="268953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8" name="橢圓 207"/>
          <p:cNvSpPr/>
          <p:nvPr/>
        </p:nvSpPr>
        <p:spPr>
          <a:xfrm>
            <a:off x="2672876" y="255630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9" name="橢圓 208"/>
          <p:cNvSpPr/>
          <p:nvPr/>
        </p:nvSpPr>
        <p:spPr>
          <a:xfrm>
            <a:off x="2857184" y="240774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0" name="橢圓 209"/>
          <p:cNvSpPr/>
          <p:nvPr/>
        </p:nvSpPr>
        <p:spPr>
          <a:xfrm>
            <a:off x="2350462" y="283067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1" name="橢圓 210"/>
          <p:cNvSpPr/>
          <p:nvPr/>
        </p:nvSpPr>
        <p:spPr>
          <a:xfrm>
            <a:off x="2157620" y="269735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2" name="橢圓 211"/>
          <p:cNvSpPr/>
          <p:nvPr/>
        </p:nvSpPr>
        <p:spPr>
          <a:xfrm>
            <a:off x="2295966" y="256412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3" name="橢圓 212"/>
          <p:cNvSpPr/>
          <p:nvPr/>
        </p:nvSpPr>
        <p:spPr>
          <a:xfrm>
            <a:off x="2480274" y="2415565"/>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4" name="橢圓 213"/>
          <p:cNvSpPr/>
          <p:nvPr/>
        </p:nvSpPr>
        <p:spPr>
          <a:xfrm>
            <a:off x="1973552" y="283850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5" name="橢圓 214"/>
          <p:cNvSpPr/>
          <p:nvPr/>
        </p:nvSpPr>
        <p:spPr>
          <a:xfrm>
            <a:off x="1795886" y="268585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6" name="橢圓 215"/>
          <p:cNvSpPr/>
          <p:nvPr/>
        </p:nvSpPr>
        <p:spPr>
          <a:xfrm>
            <a:off x="1934232" y="255262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7" name="橢圓 216"/>
          <p:cNvSpPr/>
          <p:nvPr/>
        </p:nvSpPr>
        <p:spPr>
          <a:xfrm>
            <a:off x="2118540" y="2404065"/>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8" name="橢圓 217"/>
          <p:cNvSpPr/>
          <p:nvPr/>
        </p:nvSpPr>
        <p:spPr>
          <a:xfrm>
            <a:off x="1611818" y="282700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9" name="橢圓 218"/>
          <p:cNvSpPr/>
          <p:nvPr/>
        </p:nvSpPr>
        <p:spPr>
          <a:xfrm>
            <a:off x="1465288" y="2703354"/>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0" name="橢圓 219"/>
          <p:cNvSpPr/>
          <p:nvPr/>
        </p:nvSpPr>
        <p:spPr>
          <a:xfrm>
            <a:off x="1603634" y="2570124"/>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1" name="橢圓 220"/>
          <p:cNvSpPr/>
          <p:nvPr/>
        </p:nvSpPr>
        <p:spPr>
          <a:xfrm>
            <a:off x="1787942" y="2421566"/>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2" name="橢圓 221"/>
          <p:cNvSpPr/>
          <p:nvPr/>
        </p:nvSpPr>
        <p:spPr>
          <a:xfrm>
            <a:off x="1281220" y="2844501"/>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向下箭號 25"/>
          <p:cNvSpPr/>
          <p:nvPr/>
        </p:nvSpPr>
        <p:spPr>
          <a:xfrm>
            <a:off x="1495334" y="1860647"/>
            <a:ext cx="123975" cy="1152128"/>
          </a:xfrm>
          <a:prstGeom prst="down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35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3" name="向右箭號 222"/>
          <p:cNvSpPr/>
          <p:nvPr/>
        </p:nvSpPr>
        <p:spPr>
          <a:xfrm>
            <a:off x="7277260" y="3074820"/>
            <a:ext cx="479340" cy="26015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7" name="橢圓 226"/>
          <p:cNvSpPr/>
          <p:nvPr/>
        </p:nvSpPr>
        <p:spPr>
          <a:xfrm>
            <a:off x="1764218" y="2979400"/>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8" name="向下箭號 227"/>
          <p:cNvSpPr/>
          <p:nvPr/>
        </p:nvSpPr>
        <p:spPr>
          <a:xfrm>
            <a:off x="1786539" y="1866082"/>
            <a:ext cx="123975" cy="1152128"/>
          </a:xfrm>
          <a:prstGeom prst="downArrow">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13500000" scaled="1"/>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97" name="圖片 96" descr="1.bmp"/>
          <p:cNvPicPr>
            <a:picLocks noChangeAspect="1"/>
          </p:cNvPicPr>
          <p:nvPr/>
        </p:nvPicPr>
        <p:blipFill>
          <a:blip r:embed="rId3" cstate="print"/>
          <a:stretch>
            <a:fillRect/>
          </a:stretch>
        </p:blipFill>
        <p:spPr>
          <a:xfrm>
            <a:off x="3756220" y="4461231"/>
            <a:ext cx="3046919" cy="2285189"/>
          </a:xfrm>
          <a:prstGeom prst="rect">
            <a:avLst/>
          </a:prstGeom>
        </p:spPr>
      </p:pic>
    </p:spTree>
    <p:extLst>
      <p:ext uri="{BB962C8B-B14F-4D97-AF65-F5344CB8AC3E}">
        <p14:creationId xmlns:p14="http://schemas.microsoft.com/office/powerpoint/2010/main" val="340861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85"/>
                                        </p:tgtEl>
                                        <p:attrNameLst>
                                          <p:attrName>style.visibility</p:attrName>
                                        </p:attrNameLst>
                                      </p:cBhvr>
                                      <p:to>
                                        <p:strVal val="visible"/>
                                      </p:to>
                                    </p:set>
                                    <p:animEffect transition="in" filter="fade">
                                      <p:cBhvr>
                                        <p:cTn id="11" dur="500"/>
                                        <p:tgtEl>
                                          <p:spTgt spid="18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28"/>
                                        </p:tgtEl>
                                        <p:attrNameLst>
                                          <p:attrName>style.visibility</p:attrName>
                                        </p:attrNameLst>
                                      </p:cBhvr>
                                      <p:to>
                                        <p:strVal val="visible"/>
                                      </p:to>
                                    </p:set>
                                    <p:animEffect transition="in" filter="fade">
                                      <p:cBhvr>
                                        <p:cTn id="16" dur="500"/>
                                        <p:tgtEl>
                                          <p:spTgt spid="228"/>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27"/>
                                        </p:tgtEl>
                                        <p:attrNameLst>
                                          <p:attrName>style.visibility</p:attrName>
                                        </p:attrNameLst>
                                      </p:cBhvr>
                                      <p:to>
                                        <p:strVal val="visible"/>
                                      </p:to>
                                    </p:set>
                                    <p:animEffect transition="in" filter="fade">
                                      <p:cBhvr>
                                        <p:cTn id="20" dur="500"/>
                                        <p:tgtEl>
                                          <p:spTgt spid="22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00"/>
                                        </p:tgtEl>
                                        <p:attrNameLst>
                                          <p:attrName>style.visibility</p:attrName>
                                        </p:attrNameLst>
                                      </p:cBhvr>
                                      <p:to>
                                        <p:strVal val="visible"/>
                                      </p:to>
                                    </p:set>
                                    <p:animEffect transition="in" filter="fade">
                                      <p:cBhvr>
                                        <p:cTn id="25" dur="500"/>
                                        <p:tgtEl>
                                          <p:spTgt spid="400"/>
                                        </p:tgtEl>
                                      </p:cBhvr>
                                    </p:animEffect>
                                  </p:childTnLst>
                                </p:cTn>
                              </p:par>
                              <p:par>
                                <p:cTn id="26" presetID="10"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402"/>
                                        </p:tgtEl>
                                        <p:attrNameLst>
                                          <p:attrName>style.visibility</p:attrName>
                                        </p:attrNameLst>
                                      </p:cBhvr>
                                      <p:to>
                                        <p:strVal val="visible"/>
                                      </p:to>
                                    </p:set>
                                    <p:animEffect transition="in" filter="fade">
                                      <p:cBhvr>
                                        <p:cTn id="36" dur="500"/>
                                        <p:tgtEl>
                                          <p:spTgt spid="40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23"/>
                                        </p:tgtEl>
                                        <p:attrNameLst>
                                          <p:attrName>style.visibility</p:attrName>
                                        </p:attrNameLst>
                                      </p:cBhvr>
                                      <p:to>
                                        <p:strVal val="visible"/>
                                      </p:to>
                                    </p:set>
                                    <p:animEffect transition="in" filter="fade">
                                      <p:cBhvr>
                                        <p:cTn id="39"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 grpId="0" animBg="1"/>
      <p:bldP spid="402" grpId="0"/>
      <p:bldP spid="18" grpId="0"/>
      <p:bldP spid="185" grpId="0" animBg="1"/>
      <p:bldP spid="26" grpId="0" animBg="1"/>
      <p:bldP spid="223" grpId="0" animBg="1"/>
      <p:bldP spid="227" grpId="0" animBg="1"/>
      <p:bldP spid="2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Experimental steps</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11</a:t>
            </a:fld>
            <a:endParaRPr lang="en-US" altLang="ja-JP"/>
          </a:p>
        </p:txBody>
      </p:sp>
      <p:grpSp>
        <p:nvGrpSpPr>
          <p:cNvPr id="12" name="群組 11"/>
          <p:cNvGrpSpPr/>
          <p:nvPr/>
        </p:nvGrpSpPr>
        <p:grpSpPr>
          <a:xfrm>
            <a:off x="809689" y="1805475"/>
            <a:ext cx="8074336" cy="1653176"/>
            <a:chOff x="809689" y="1805475"/>
            <a:chExt cx="8074336" cy="1653176"/>
          </a:xfrm>
        </p:grpSpPr>
        <p:sp>
          <p:nvSpPr>
            <p:cNvPr id="62" name="文字方塊 18"/>
            <p:cNvSpPr txBox="1"/>
            <p:nvPr/>
          </p:nvSpPr>
          <p:spPr>
            <a:xfrm>
              <a:off x="6864373" y="2167997"/>
              <a:ext cx="2019652" cy="369332"/>
            </a:xfrm>
            <a:prstGeom prst="rect">
              <a:avLst/>
            </a:prstGeom>
            <a:noFill/>
          </p:spPr>
          <p:txBody>
            <a:bodyPr wrap="square" rtlCol="0">
              <a:spAutoFit/>
            </a:bodyPr>
            <a:ls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9pPr>
            </a:lstStyle>
            <a:p>
              <a:pPr algn="ctr"/>
              <a:r>
                <a:rPr lang="en-US" altLang="zh-TW" dirty="0" err="1" smtClean="0">
                  <a:latin typeface="Times New Roman" pitchFamily="18" charset="0"/>
                  <a:cs typeface="Times New Roman" pitchFamily="18" charset="0"/>
                </a:rPr>
                <a:t>Ar</a:t>
              </a:r>
              <a:r>
                <a:rPr lang="zh-TW" altLang="en-US" dirty="0" smtClean="0">
                  <a:latin typeface="Times New Roman" pitchFamily="18" charset="0"/>
                  <a:cs typeface="Times New Roman" pitchFamily="18" charset="0"/>
                </a:rPr>
                <a:t> </a:t>
              </a:r>
              <a:r>
                <a:rPr lang="en-US" altLang="zh-TW" dirty="0" smtClean="0">
                  <a:latin typeface="Times New Roman" pitchFamily="18" charset="0"/>
                  <a:cs typeface="Times New Roman" pitchFamily="18" charset="0"/>
                </a:rPr>
                <a:t>Gas in</a:t>
              </a:r>
              <a:endParaRPr lang="zh-TW" altLang="en-US" dirty="0">
                <a:latin typeface="Times New Roman" pitchFamily="18" charset="0"/>
                <a:cs typeface="Times New Roman" pitchFamily="18" charset="0"/>
              </a:endParaRPr>
            </a:p>
          </p:txBody>
        </p:sp>
        <p:grpSp>
          <p:nvGrpSpPr>
            <p:cNvPr id="7" name="群組 6"/>
            <p:cNvGrpSpPr/>
            <p:nvPr/>
          </p:nvGrpSpPr>
          <p:grpSpPr>
            <a:xfrm>
              <a:off x="809689" y="1805475"/>
              <a:ext cx="7545309" cy="1653176"/>
              <a:chOff x="850570" y="1366643"/>
              <a:chExt cx="7545309" cy="1653176"/>
            </a:xfrm>
          </p:grpSpPr>
          <p:sp>
            <p:nvSpPr>
              <p:cNvPr id="46" name="矩形 45"/>
              <p:cNvSpPr/>
              <p:nvPr/>
            </p:nvSpPr>
            <p:spPr>
              <a:xfrm>
                <a:off x="3587004" y="2655178"/>
                <a:ext cx="1687334" cy="3646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59" name="矩形 58"/>
              <p:cNvSpPr/>
              <p:nvPr/>
            </p:nvSpPr>
            <p:spPr>
              <a:xfrm>
                <a:off x="3583337" y="1366643"/>
                <a:ext cx="1685195" cy="3625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60" name="矩形 59"/>
              <p:cNvSpPr/>
              <p:nvPr/>
            </p:nvSpPr>
            <p:spPr>
              <a:xfrm>
                <a:off x="3582688" y="1729165"/>
                <a:ext cx="1677563" cy="103147"/>
              </a:xfrm>
              <a:prstGeom prst="rect">
                <a:avLst/>
              </a:prstGeom>
              <a:solidFill>
                <a:srgbClr val="FF0000"/>
              </a:solidFill>
              <a:ln>
                <a:solidFill>
                  <a:srgbClr val="FF0000"/>
                </a:solidFill>
              </a:ln>
              <a:effectLst>
                <a:glow rad="101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cxnSp>
            <p:nvCxnSpPr>
              <p:cNvPr id="61" name="直線接點 60"/>
              <p:cNvCxnSpPr/>
              <p:nvPr/>
            </p:nvCxnSpPr>
            <p:spPr>
              <a:xfrm>
                <a:off x="3974225" y="2420004"/>
                <a:ext cx="819135"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63" name="文字方塊 19"/>
              <p:cNvSpPr txBox="1"/>
              <p:nvPr/>
            </p:nvSpPr>
            <p:spPr>
              <a:xfrm>
                <a:off x="962298" y="1729165"/>
                <a:ext cx="1174294" cy="369332"/>
              </a:xfrm>
              <a:prstGeom prst="rect">
                <a:avLst/>
              </a:prstGeom>
              <a:noFill/>
            </p:spPr>
            <p:txBody>
              <a:bodyPr wrap="square" rtlCol="0">
                <a:spAutoFit/>
              </a:bodyPr>
              <a:ls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9pPr>
              </a:lstStyle>
              <a:p>
                <a:r>
                  <a:rPr lang="en-US" altLang="zh-TW" dirty="0" smtClean="0">
                    <a:latin typeface="Times New Roman" pitchFamily="18" charset="0"/>
                    <a:cs typeface="Times New Roman" pitchFamily="18" charset="0"/>
                  </a:rPr>
                  <a:t>Gas out</a:t>
                </a:r>
                <a:endParaRPr lang="zh-TW" altLang="en-US" dirty="0">
                  <a:latin typeface="Times New Roman" pitchFamily="18" charset="0"/>
                  <a:cs typeface="Times New Roman" pitchFamily="18" charset="0"/>
                </a:endParaRPr>
              </a:p>
            </p:txBody>
          </p:sp>
          <p:sp>
            <p:nvSpPr>
              <p:cNvPr id="64" name="向右箭號 63"/>
              <p:cNvSpPr/>
              <p:nvPr/>
            </p:nvSpPr>
            <p:spPr>
              <a:xfrm rot="10800000">
                <a:off x="7102273" y="1990119"/>
                <a:ext cx="1293606" cy="552764"/>
              </a:xfrm>
              <a:prstGeom prst="rightArrow">
                <a:avLst>
                  <a:gd name="adj1" fmla="val 50000"/>
                  <a:gd name="adj2" fmla="val 69461"/>
                </a:avLst>
              </a:prstGeom>
              <a:solidFill>
                <a:srgbClr val="92D050">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65" name="向右箭號 64"/>
              <p:cNvSpPr/>
              <p:nvPr/>
            </p:nvSpPr>
            <p:spPr>
              <a:xfrm rot="10800000">
                <a:off x="850570" y="2013888"/>
                <a:ext cx="1397750" cy="552764"/>
              </a:xfrm>
              <a:prstGeom prst="rightArrow">
                <a:avLst>
                  <a:gd name="adj1" fmla="val 50000"/>
                  <a:gd name="adj2" fmla="val 69461"/>
                </a:avLst>
              </a:prstGeom>
              <a:solidFill>
                <a:srgbClr val="92D05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66" name="矩形 65"/>
              <p:cNvSpPr/>
              <p:nvPr/>
            </p:nvSpPr>
            <p:spPr>
              <a:xfrm>
                <a:off x="3590969" y="2656400"/>
                <a:ext cx="1677563" cy="91298"/>
              </a:xfrm>
              <a:prstGeom prst="rect">
                <a:avLst/>
              </a:prstGeom>
              <a:solidFill>
                <a:srgbClr val="FF0000"/>
              </a:solidFill>
              <a:ln>
                <a:solidFill>
                  <a:srgbClr val="FF0000"/>
                </a:solidFill>
              </a:ln>
              <a:effectLst>
                <a:glow rad="101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67" name="流程圖: 替代處理程序 66"/>
              <p:cNvSpPr/>
              <p:nvPr/>
            </p:nvSpPr>
            <p:spPr>
              <a:xfrm>
                <a:off x="6121536" y="2420004"/>
                <a:ext cx="820076" cy="210476"/>
              </a:xfrm>
              <a:prstGeom prst="flowChartAlternateProces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68" name="流程圖: 替代處理程序 67"/>
              <p:cNvSpPr/>
              <p:nvPr/>
            </p:nvSpPr>
            <p:spPr>
              <a:xfrm>
                <a:off x="3984346" y="2430320"/>
                <a:ext cx="820076" cy="210476"/>
              </a:xfrm>
              <a:prstGeom prst="flowChartAlternateProces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69" name="雲朵形 68"/>
              <p:cNvSpPr/>
              <p:nvPr/>
            </p:nvSpPr>
            <p:spPr>
              <a:xfrm>
                <a:off x="6343242" y="2453721"/>
                <a:ext cx="335427" cy="166780"/>
              </a:xfrm>
              <a:prstGeom prst="cloud">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70" name="雲朵形 69"/>
              <p:cNvSpPr/>
              <p:nvPr/>
            </p:nvSpPr>
            <p:spPr>
              <a:xfrm>
                <a:off x="4322758" y="2527252"/>
                <a:ext cx="100259" cy="106189"/>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71" name="圓柱 70"/>
              <p:cNvSpPr/>
              <p:nvPr/>
            </p:nvSpPr>
            <p:spPr>
              <a:xfrm rot="5400000">
                <a:off x="4120972" y="-434471"/>
                <a:ext cx="792478" cy="5363030"/>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文字方塊 71"/>
              <p:cNvSpPr txBox="1"/>
              <p:nvPr/>
            </p:nvSpPr>
            <p:spPr>
              <a:xfrm>
                <a:off x="3470357" y="1975540"/>
                <a:ext cx="1777193" cy="369332"/>
              </a:xfrm>
              <a:prstGeom prst="rect">
                <a:avLst/>
              </a:prstGeom>
              <a:noFill/>
            </p:spPr>
            <p:txBody>
              <a:bodyPr wrap="square" rtlCol="0">
                <a:spAutoFit/>
              </a:bodyPr>
              <a:lstStyle/>
              <a:p>
                <a:pPr algn="ctr"/>
                <a:r>
                  <a:rPr lang="en-US" altLang="zh-TW" dirty="0" smtClean="0">
                    <a:latin typeface="Times New Roman" pitchFamily="18" charset="0"/>
                    <a:cs typeface="Times New Roman" pitchFamily="18" charset="0"/>
                  </a:rPr>
                  <a:t>MoO</a:t>
                </a:r>
                <a:r>
                  <a:rPr lang="en-US" altLang="zh-TW" baseline="-25000" dirty="0" smtClean="0">
                    <a:latin typeface="Times New Roman" pitchFamily="18" charset="0"/>
                    <a:cs typeface="Times New Roman" pitchFamily="18" charset="0"/>
                  </a:rPr>
                  <a:t>3</a:t>
                </a:r>
                <a:endParaRPr lang="zh-TW" altLang="en-US" dirty="0">
                  <a:latin typeface="Times New Roman" pitchFamily="18" charset="0"/>
                  <a:cs typeface="Times New Roman" pitchFamily="18" charset="0"/>
                </a:endParaRPr>
              </a:p>
            </p:txBody>
          </p:sp>
          <p:sp>
            <p:nvSpPr>
              <p:cNvPr id="73" name="文字方塊 72"/>
              <p:cNvSpPr txBox="1"/>
              <p:nvPr/>
            </p:nvSpPr>
            <p:spPr>
              <a:xfrm>
                <a:off x="6439480" y="1975540"/>
                <a:ext cx="283670" cy="369332"/>
              </a:xfrm>
              <a:prstGeom prst="rect">
                <a:avLst/>
              </a:prstGeom>
              <a:noFill/>
            </p:spPr>
            <p:txBody>
              <a:bodyPr wrap="square" rtlCol="0">
                <a:spAutoFit/>
              </a:bodyPr>
              <a:lstStyle/>
              <a:p>
                <a:pPr algn="ctr"/>
                <a:r>
                  <a:rPr lang="en-US" altLang="zh-TW" dirty="0" smtClean="0">
                    <a:latin typeface="Times New Roman" pitchFamily="18" charset="0"/>
                    <a:cs typeface="Times New Roman" pitchFamily="18" charset="0"/>
                  </a:rPr>
                  <a:t>S</a:t>
                </a:r>
                <a:endParaRPr lang="zh-TW" altLang="en-US" dirty="0">
                  <a:latin typeface="Times New Roman" pitchFamily="18" charset="0"/>
                  <a:cs typeface="Times New Roman" pitchFamily="18" charset="0"/>
                </a:endParaRPr>
              </a:p>
            </p:txBody>
          </p:sp>
        </p:grpSp>
      </p:grpSp>
      <p:sp>
        <p:nvSpPr>
          <p:cNvPr id="13" name="向下箭號 12"/>
          <p:cNvSpPr/>
          <p:nvPr/>
        </p:nvSpPr>
        <p:spPr>
          <a:xfrm>
            <a:off x="4415777" y="3894155"/>
            <a:ext cx="354056" cy="36004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89" name="群組 288"/>
          <p:cNvGrpSpPr/>
          <p:nvPr/>
        </p:nvGrpSpPr>
        <p:grpSpPr>
          <a:xfrm>
            <a:off x="2432251" y="4639473"/>
            <a:ext cx="3556075" cy="1889072"/>
            <a:chOff x="2750387" y="4528777"/>
            <a:chExt cx="3556075" cy="1889072"/>
          </a:xfrm>
        </p:grpSpPr>
        <p:sp>
          <p:nvSpPr>
            <p:cNvPr id="290" name="立方體 289"/>
            <p:cNvSpPr/>
            <p:nvPr/>
          </p:nvSpPr>
          <p:spPr>
            <a:xfrm>
              <a:off x="2750387" y="4547970"/>
              <a:ext cx="3556075" cy="1869879"/>
            </a:xfrm>
            <a:prstGeom prst="cube">
              <a:avLst>
                <a:gd name="adj" fmla="val 70162"/>
              </a:avLst>
            </a:prstGeom>
            <a:solidFill>
              <a:srgbClr val="0070C0">
                <a:alpha val="67000"/>
              </a:srgbClr>
            </a:solidFill>
            <a:ln>
              <a:solidFill>
                <a:srgbClr val="00206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291" name="橢圓 290"/>
            <p:cNvSpPr/>
            <p:nvPr/>
          </p:nvSpPr>
          <p:spPr>
            <a:xfrm>
              <a:off x="5969315" y="459946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2" name="橢圓 291"/>
            <p:cNvSpPr/>
            <p:nvPr/>
          </p:nvSpPr>
          <p:spPr>
            <a:xfrm>
              <a:off x="5203169" y="459946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3" name="橢圓 292"/>
            <p:cNvSpPr/>
            <p:nvPr/>
          </p:nvSpPr>
          <p:spPr>
            <a:xfrm>
              <a:off x="4156669" y="46119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4" name="橢圓 293"/>
            <p:cNvSpPr/>
            <p:nvPr/>
          </p:nvSpPr>
          <p:spPr>
            <a:xfrm>
              <a:off x="4518944" y="46119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5" name="橢圓 294"/>
            <p:cNvSpPr/>
            <p:nvPr/>
          </p:nvSpPr>
          <p:spPr>
            <a:xfrm>
              <a:off x="4878924" y="46119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6" name="橢圓 295"/>
            <p:cNvSpPr/>
            <p:nvPr/>
          </p:nvSpPr>
          <p:spPr>
            <a:xfrm>
              <a:off x="5589291" y="46119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7" name="橢圓 296"/>
            <p:cNvSpPr/>
            <p:nvPr/>
          </p:nvSpPr>
          <p:spPr>
            <a:xfrm>
              <a:off x="5755171" y="475913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8" name="橢圓 297"/>
            <p:cNvSpPr/>
            <p:nvPr/>
          </p:nvSpPr>
          <p:spPr>
            <a:xfrm>
              <a:off x="4989025" y="475913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9" name="橢圓 298"/>
            <p:cNvSpPr/>
            <p:nvPr/>
          </p:nvSpPr>
          <p:spPr>
            <a:xfrm>
              <a:off x="3942525" y="477159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0" name="橢圓 299"/>
            <p:cNvSpPr/>
            <p:nvPr/>
          </p:nvSpPr>
          <p:spPr>
            <a:xfrm>
              <a:off x="4304800" y="477159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1" name="橢圓 300"/>
            <p:cNvSpPr/>
            <p:nvPr/>
          </p:nvSpPr>
          <p:spPr>
            <a:xfrm>
              <a:off x="4664780" y="477159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2" name="橢圓 301"/>
            <p:cNvSpPr/>
            <p:nvPr/>
          </p:nvSpPr>
          <p:spPr>
            <a:xfrm>
              <a:off x="5375147" y="477159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3" name="橢圓 302"/>
            <p:cNvSpPr/>
            <p:nvPr/>
          </p:nvSpPr>
          <p:spPr>
            <a:xfrm>
              <a:off x="5355569" y="475186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4" name="橢圓 303"/>
            <p:cNvSpPr/>
            <p:nvPr/>
          </p:nvSpPr>
          <p:spPr>
            <a:xfrm>
              <a:off x="4309069" y="47643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5" name="橢圓 304"/>
            <p:cNvSpPr/>
            <p:nvPr/>
          </p:nvSpPr>
          <p:spPr>
            <a:xfrm>
              <a:off x="4671344" y="47643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6" name="橢圓 305"/>
            <p:cNvSpPr/>
            <p:nvPr/>
          </p:nvSpPr>
          <p:spPr>
            <a:xfrm>
              <a:off x="5031324" y="47643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7" name="橢圓 306"/>
            <p:cNvSpPr/>
            <p:nvPr/>
          </p:nvSpPr>
          <p:spPr>
            <a:xfrm>
              <a:off x="5741691" y="476432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8" name="橢圓 307"/>
            <p:cNvSpPr/>
            <p:nvPr/>
          </p:nvSpPr>
          <p:spPr>
            <a:xfrm>
              <a:off x="5597802" y="494417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9" name="橢圓 308"/>
            <p:cNvSpPr/>
            <p:nvPr/>
          </p:nvSpPr>
          <p:spPr>
            <a:xfrm>
              <a:off x="4831656" y="494417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0" name="橢圓 309"/>
            <p:cNvSpPr/>
            <p:nvPr/>
          </p:nvSpPr>
          <p:spPr>
            <a:xfrm>
              <a:off x="3785156" y="495664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1" name="橢圓 310"/>
            <p:cNvSpPr/>
            <p:nvPr/>
          </p:nvSpPr>
          <p:spPr>
            <a:xfrm>
              <a:off x="4147431" y="495664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2" name="橢圓 311"/>
            <p:cNvSpPr/>
            <p:nvPr/>
          </p:nvSpPr>
          <p:spPr>
            <a:xfrm>
              <a:off x="4507411" y="495664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3" name="橢圓 312"/>
            <p:cNvSpPr/>
            <p:nvPr/>
          </p:nvSpPr>
          <p:spPr>
            <a:xfrm>
              <a:off x="5217778" y="495664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4" name="橢圓 313"/>
            <p:cNvSpPr/>
            <p:nvPr/>
          </p:nvSpPr>
          <p:spPr>
            <a:xfrm>
              <a:off x="5422881" y="513328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5" name="橢圓 314"/>
            <p:cNvSpPr/>
            <p:nvPr/>
          </p:nvSpPr>
          <p:spPr>
            <a:xfrm>
              <a:off x="4656735" y="513328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6" name="橢圓 315"/>
            <p:cNvSpPr/>
            <p:nvPr/>
          </p:nvSpPr>
          <p:spPr>
            <a:xfrm>
              <a:off x="3610235" y="51457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7" name="橢圓 316"/>
            <p:cNvSpPr/>
            <p:nvPr/>
          </p:nvSpPr>
          <p:spPr>
            <a:xfrm>
              <a:off x="3972510" y="51457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8" name="橢圓 317"/>
            <p:cNvSpPr/>
            <p:nvPr/>
          </p:nvSpPr>
          <p:spPr>
            <a:xfrm>
              <a:off x="4332490" y="51457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9" name="橢圓 318"/>
            <p:cNvSpPr/>
            <p:nvPr/>
          </p:nvSpPr>
          <p:spPr>
            <a:xfrm>
              <a:off x="5042857" y="51457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0" name="橢圓 319"/>
            <p:cNvSpPr/>
            <p:nvPr/>
          </p:nvSpPr>
          <p:spPr>
            <a:xfrm>
              <a:off x="5208737" y="529295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1" name="橢圓 320"/>
            <p:cNvSpPr/>
            <p:nvPr/>
          </p:nvSpPr>
          <p:spPr>
            <a:xfrm>
              <a:off x="4442591" y="529295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2" name="橢圓 321"/>
            <p:cNvSpPr/>
            <p:nvPr/>
          </p:nvSpPr>
          <p:spPr>
            <a:xfrm>
              <a:off x="3396091" y="530542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3" name="橢圓 322"/>
            <p:cNvSpPr/>
            <p:nvPr/>
          </p:nvSpPr>
          <p:spPr>
            <a:xfrm>
              <a:off x="3758366" y="530542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4" name="橢圓 323"/>
            <p:cNvSpPr/>
            <p:nvPr/>
          </p:nvSpPr>
          <p:spPr>
            <a:xfrm>
              <a:off x="4118346" y="530542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5" name="橢圓 324"/>
            <p:cNvSpPr/>
            <p:nvPr/>
          </p:nvSpPr>
          <p:spPr>
            <a:xfrm>
              <a:off x="4828713" y="530542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6" name="橢圓 325"/>
            <p:cNvSpPr/>
            <p:nvPr/>
          </p:nvSpPr>
          <p:spPr>
            <a:xfrm>
              <a:off x="4809135" y="528568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7" name="橢圓 326"/>
            <p:cNvSpPr/>
            <p:nvPr/>
          </p:nvSpPr>
          <p:spPr>
            <a:xfrm>
              <a:off x="3762635" y="52981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8" name="橢圓 327"/>
            <p:cNvSpPr/>
            <p:nvPr/>
          </p:nvSpPr>
          <p:spPr>
            <a:xfrm>
              <a:off x="4124910" y="52981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9" name="橢圓 328"/>
            <p:cNvSpPr/>
            <p:nvPr/>
          </p:nvSpPr>
          <p:spPr>
            <a:xfrm>
              <a:off x="4484890" y="52981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0" name="橢圓 329"/>
            <p:cNvSpPr/>
            <p:nvPr/>
          </p:nvSpPr>
          <p:spPr>
            <a:xfrm>
              <a:off x="5195257" y="529815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1" name="橢圓 330"/>
            <p:cNvSpPr/>
            <p:nvPr/>
          </p:nvSpPr>
          <p:spPr>
            <a:xfrm>
              <a:off x="5051368" y="547800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2" name="橢圓 331"/>
            <p:cNvSpPr/>
            <p:nvPr/>
          </p:nvSpPr>
          <p:spPr>
            <a:xfrm>
              <a:off x="4285222" y="5478002"/>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3" name="橢圓 332"/>
            <p:cNvSpPr/>
            <p:nvPr/>
          </p:nvSpPr>
          <p:spPr>
            <a:xfrm>
              <a:off x="3238722" y="549046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4" name="橢圓 333"/>
            <p:cNvSpPr/>
            <p:nvPr/>
          </p:nvSpPr>
          <p:spPr>
            <a:xfrm>
              <a:off x="3600997" y="549046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5" name="橢圓 334"/>
            <p:cNvSpPr/>
            <p:nvPr/>
          </p:nvSpPr>
          <p:spPr>
            <a:xfrm>
              <a:off x="3960977" y="549046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6" name="橢圓 335"/>
            <p:cNvSpPr/>
            <p:nvPr/>
          </p:nvSpPr>
          <p:spPr>
            <a:xfrm>
              <a:off x="4671344" y="5490467"/>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7" name="橢圓 336"/>
            <p:cNvSpPr/>
            <p:nvPr/>
          </p:nvSpPr>
          <p:spPr>
            <a:xfrm>
              <a:off x="4822964" y="566281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8" name="橢圓 337"/>
            <p:cNvSpPr/>
            <p:nvPr/>
          </p:nvSpPr>
          <p:spPr>
            <a:xfrm>
              <a:off x="4056818" y="5662813"/>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0" name="橢圓 339"/>
            <p:cNvSpPr/>
            <p:nvPr/>
          </p:nvSpPr>
          <p:spPr>
            <a:xfrm>
              <a:off x="3372593" y="5675278"/>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1" name="橢圓 340"/>
            <p:cNvSpPr/>
            <p:nvPr/>
          </p:nvSpPr>
          <p:spPr>
            <a:xfrm>
              <a:off x="3732573" y="5675278"/>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2" name="橢圓 341"/>
            <p:cNvSpPr/>
            <p:nvPr/>
          </p:nvSpPr>
          <p:spPr>
            <a:xfrm>
              <a:off x="4442940" y="5675278"/>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3" name="橢圓 342"/>
            <p:cNvSpPr/>
            <p:nvPr/>
          </p:nvSpPr>
          <p:spPr>
            <a:xfrm>
              <a:off x="3077971" y="5635364"/>
              <a:ext cx="184068" cy="53162"/>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4" name="等腰三角形 343"/>
            <p:cNvSpPr/>
            <p:nvPr/>
          </p:nvSpPr>
          <p:spPr>
            <a:xfrm>
              <a:off x="3040880" y="5698637"/>
              <a:ext cx="219209" cy="45719"/>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5" name="等腰三角形 344"/>
            <p:cNvSpPr/>
            <p:nvPr/>
          </p:nvSpPr>
          <p:spPr>
            <a:xfrm>
              <a:off x="3392167" y="5705553"/>
              <a:ext cx="219209" cy="45719"/>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6" name="等腰三角形 345"/>
            <p:cNvSpPr/>
            <p:nvPr/>
          </p:nvSpPr>
          <p:spPr>
            <a:xfrm>
              <a:off x="3720741" y="5692025"/>
              <a:ext cx="219209" cy="45719"/>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7" name="等腰三角形 346"/>
            <p:cNvSpPr/>
            <p:nvPr/>
          </p:nvSpPr>
          <p:spPr>
            <a:xfrm>
              <a:off x="4087285" y="5631010"/>
              <a:ext cx="219209" cy="45719"/>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8" name="等腰三角形 347"/>
            <p:cNvSpPr/>
            <p:nvPr/>
          </p:nvSpPr>
          <p:spPr>
            <a:xfrm>
              <a:off x="4373596" y="5705094"/>
              <a:ext cx="219209" cy="45719"/>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9" name="等腰三角形 348"/>
            <p:cNvSpPr/>
            <p:nvPr/>
          </p:nvSpPr>
          <p:spPr>
            <a:xfrm>
              <a:off x="4820749" y="5672279"/>
              <a:ext cx="133847" cy="78534"/>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0" name="等腰三角形 349"/>
            <p:cNvSpPr/>
            <p:nvPr/>
          </p:nvSpPr>
          <p:spPr>
            <a:xfrm>
              <a:off x="3268889" y="5474559"/>
              <a:ext cx="133847" cy="78534"/>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1" name="等腰三角形 350"/>
            <p:cNvSpPr/>
            <p:nvPr/>
          </p:nvSpPr>
          <p:spPr>
            <a:xfrm>
              <a:off x="3971009" y="5460443"/>
              <a:ext cx="133847" cy="78534"/>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2" name="等腰三角形 351"/>
            <p:cNvSpPr/>
            <p:nvPr/>
          </p:nvSpPr>
          <p:spPr>
            <a:xfrm>
              <a:off x="3598692" y="5493088"/>
              <a:ext cx="133847" cy="78534"/>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3" name="等腰三角形 352"/>
            <p:cNvSpPr/>
            <p:nvPr/>
          </p:nvSpPr>
          <p:spPr>
            <a:xfrm rot="10800000">
              <a:off x="4196889" y="4607493"/>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4" name="等腰三角形 353"/>
            <p:cNvSpPr/>
            <p:nvPr/>
          </p:nvSpPr>
          <p:spPr>
            <a:xfrm rot="10800000">
              <a:off x="5678849" y="4817489"/>
              <a:ext cx="155731" cy="104848"/>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5" name="等腰三角形 354"/>
            <p:cNvSpPr/>
            <p:nvPr/>
          </p:nvSpPr>
          <p:spPr>
            <a:xfrm rot="10800000">
              <a:off x="3389716" y="5338206"/>
              <a:ext cx="200465" cy="106902"/>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6" name="等腰三角形 355"/>
            <p:cNvSpPr/>
            <p:nvPr/>
          </p:nvSpPr>
          <p:spPr>
            <a:xfrm rot="10800000">
              <a:off x="3971009" y="4776037"/>
              <a:ext cx="200465" cy="106902"/>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7" name="等腰三角形 356"/>
            <p:cNvSpPr/>
            <p:nvPr/>
          </p:nvSpPr>
          <p:spPr>
            <a:xfrm rot="10800000" flipV="1">
              <a:off x="5400767" y="4735359"/>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8" name="等腰三角形 357"/>
            <p:cNvSpPr/>
            <p:nvPr/>
          </p:nvSpPr>
          <p:spPr>
            <a:xfrm rot="10800000">
              <a:off x="4831671" y="5175793"/>
              <a:ext cx="200465" cy="106902"/>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9" name="等腰三角形 358"/>
            <p:cNvSpPr/>
            <p:nvPr/>
          </p:nvSpPr>
          <p:spPr>
            <a:xfrm rot="10800000">
              <a:off x="4984071" y="5328193"/>
              <a:ext cx="200465" cy="106902"/>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0" name="等腰三角形 359"/>
            <p:cNvSpPr/>
            <p:nvPr/>
          </p:nvSpPr>
          <p:spPr>
            <a:xfrm rot="10800000" flipV="1">
              <a:off x="5553167" y="4887759"/>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1" name="等腰三角形 360"/>
            <p:cNvSpPr/>
            <p:nvPr/>
          </p:nvSpPr>
          <p:spPr>
            <a:xfrm rot="10800000" flipV="1">
              <a:off x="5450421" y="5136213"/>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2" name="等腰三角形 361"/>
            <p:cNvSpPr/>
            <p:nvPr/>
          </p:nvSpPr>
          <p:spPr>
            <a:xfrm rot="10800000" flipV="1">
              <a:off x="3668364" y="5140627"/>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3" name="等腰三角形 362"/>
            <p:cNvSpPr/>
            <p:nvPr/>
          </p:nvSpPr>
          <p:spPr>
            <a:xfrm rot="10800000" flipV="1">
              <a:off x="4534868" y="5304349"/>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4" name="等腰三角形 363"/>
            <p:cNvSpPr/>
            <p:nvPr/>
          </p:nvSpPr>
          <p:spPr>
            <a:xfrm rot="10800000" flipV="1">
              <a:off x="3997664" y="5152898"/>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5" name="等腰三角形 364"/>
            <p:cNvSpPr/>
            <p:nvPr/>
          </p:nvSpPr>
          <p:spPr>
            <a:xfrm rot="10800000" flipV="1">
              <a:off x="5072596" y="5503070"/>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6" name="等腰三角形 365"/>
            <p:cNvSpPr/>
            <p:nvPr/>
          </p:nvSpPr>
          <p:spPr>
            <a:xfrm rot="10800000" flipV="1">
              <a:off x="4671425" y="5519415"/>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7" name="等腰三角形 366"/>
            <p:cNvSpPr/>
            <p:nvPr/>
          </p:nvSpPr>
          <p:spPr>
            <a:xfrm rot="10800000" flipV="1">
              <a:off x="4282213" y="5468721"/>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8" name="等腰三角形 367"/>
            <p:cNvSpPr/>
            <p:nvPr/>
          </p:nvSpPr>
          <p:spPr>
            <a:xfrm rot="10800000" flipV="1">
              <a:off x="3742228" y="5262527"/>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9" name="等腰三角形 368"/>
            <p:cNvSpPr/>
            <p:nvPr/>
          </p:nvSpPr>
          <p:spPr>
            <a:xfrm rot="10800000" flipV="1">
              <a:off x="4162965" y="4960011"/>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0" name="等腰三角形 369"/>
            <p:cNvSpPr/>
            <p:nvPr/>
          </p:nvSpPr>
          <p:spPr>
            <a:xfrm rot="10800000">
              <a:off x="4349289" y="4759893"/>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1" name="等腰三角形 370"/>
            <p:cNvSpPr/>
            <p:nvPr/>
          </p:nvSpPr>
          <p:spPr>
            <a:xfrm rot="10800000">
              <a:off x="4882009" y="4601435"/>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2" name="等腰三角形 371"/>
            <p:cNvSpPr/>
            <p:nvPr/>
          </p:nvSpPr>
          <p:spPr>
            <a:xfrm rot="10800000" flipV="1">
              <a:off x="4505450" y="4936010"/>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3" name="等腰三角形 372"/>
            <p:cNvSpPr/>
            <p:nvPr/>
          </p:nvSpPr>
          <p:spPr>
            <a:xfrm rot="10800000" flipV="1">
              <a:off x="4315365" y="5112411"/>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4" name="等腰三角形 373"/>
            <p:cNvSpPr/>
            <p:nvPr/>
          </p:nvSpPr>
          <p:spPr>
            <a:xfrm rot="10800000" flipV="1">
              <a:off x="3844622" y="4952695"/>
              <a:ext cx="118816" cy="56523"/>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5" name="等腰三角形 374"/>
            <p:cNvSpPr/>
            <p:nvPr/>
          </p:nvSpPr>
          <p:spPr>
            <a:xfrm rot="10800000">
              <a:off x="4085822" y="5325549"/>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6" name="等腰三角形 375"/>
            <p:cNvSpPr/>
            <p:nvPr/>
          </p:nvSpPr>
          <p:spPr>
            <a:xfrm rot="10800000">
              <a:off x="4542164" y="4610642"/>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7" name="等腰三角形 376"/>
            <p:cNvSpPr/>
            <p:nvPr/>
          </p:nvSpPr>
          <p:spPr>
            <a:xfrm rot="10800000">
              <a:off x="4700566" y="4768375"/>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8" name="等腰三角形 377"/>
            <p:cNvSpPr/>
            <p:nvPr/>
          </p:nvSpPr>
          <p:spPr>
            <a:xfrm rot="10800000">
              <a:off x="5972400" y="4601435"/>
              <a:ext cx="137790" cy="54977"/>
            </a:xfrm>
            <a:prstGeom prs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79" name="直角三角形 378"/>
            <p:cNvSpPr/>
            <p:nvPr/>
          </p:nvSpPr>
          <p:spPr>
            <a:xfrm>
              <a:off x="5608284" y="4528777"/>
              <a:ext cx="138374" cy="122621"/>
            </a:xfrm>
            <a:prstGeom prst="r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0" name="直角三角形 379"/>
            <p:cNvSpPr/>
            <p:nvPr/>
          </p:nvSpPr>
          <p:spPr>
            <a:xfrm>
              <a:off x="4854353" y="4887747"/>
              <a:ext cx="138374" cy="122621"/>
            </a:xfrm>
            <a:prstGeom prst="r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1" name="直角三角形 380"/>
            <p:cNvSpPr/>
            <p:nvPr/>
          </p:nvSpPr>
          <p:spPr>
            <a:xfrm>
              <a:off x="5282644" y="4896426"/>
              <a:ext cx="138374" cy="122621"/>
            </a:xfrm>
            <a:prstGeom prst="r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2" name="直角三角形 381"/>
            <p:cNvSpPr/>
            <p:nvPr/>
          </p:nvSpPr>
          <p:spPr>
            <a:xfrm>
              <a:off x="5028145" y="4728386"/>
              <a:ext cx="138374" cy="122621"/>
            </a:xfrm>
            <a:prstGeom prst="r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3" name="直角三角形 382"/>
            <p:cNvSpPr/>
            <p:nvPr/>
          </p:nvSpPr>
          <p:spPr>
            <a:xfrm>
              <a:off x="4472976" y="5046197"/>
              <a:ext cx="138374" cy="122621"/>
            </a:xfrm>
            <a:prstGeom prst="r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4" name="直角三角形 383"/>
            <p:cNvSpPr/>
            <p:nvPr/>
          </p:nvSpPr>
          <p:spPr>
            <a:xfrm flipH="1" flipV="1">
              <a:off x="5194047" y="4588272"/>
              <a:ext cx="137113" cy="119878"/>
            </a:xfrm>
            <a:prstGeom prst="rtTriangle">
              <a:avLst/>
            </a:prstGeom>
            <a:solidFill>
              <a:srgbClr val="00B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6" name="文字方塊 15"/>
          <p:cNvSpPr txBox="1"/>
          <p:nvPr/>
        </p:nvSpPr>
        <p:spPr>
          <a:xfrm>
            <a:off x="3894670" y="4349453"/>
            <a:ext cx="1418123"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Finish</a:t>
            </a:r>
            <a:endParaRPr lang="zh-TW" altLang="en-US" sz="1400" dirty="0">
              <a:latin typeface="Times New Roman" panose="02020603050405020304" pitchFamily="18" charset="0"/>
              <a:cs typeface="Times New Roman" panose="02020603050405020304" pitchFamily="18" charset="0"/>
            </a:endParaRPr>
          </a:p>
        </p:txBody>
      </p:sp>
      <p:sp>
        <p:nvSpPr>
          <p:cNvPr id="120" name="文字方塊 119"/>
          <p:cNvSpPr txBox="1"/>
          <p:nvPr/>
        </p:nvSpPr>
        <p:spPr>
          <a:xfrm>
            <a:off x="4665934" y="4302765"/>
            <a:ext cx="1777193" cy="276999"/>
          </a:xfrm>
          <a:prstGeom prst="rect">
            <a:avLst/>
          </a:prstGeom>
          <a:noFill/>
        </p:spPr>
        <p:txBody>
          <a:bodyPr wrap="square" rtlCol="0">
            <a:spAutoFit/>
          </a:bodyPr>
          <a:lstStyle/>
          <a:p>
            <a:pPr algn="ctr"/>
            <a:r>
              <a:rPr lang="en-US" altLang="zh-TW" sz="1200" dirty="0" smtClean="0">
                <a:latin typeface="Times New Roman" pitchFamily="18" charset="0"/>
                <a:cs typeface="Times New Roman" pitchFamily="18" charset="0"/>
              </a:rPr>
              <a:t>MoS2 flakes</a:t>
            </a:r>
            <a:endParaRPr lang="zh-TW" alt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501145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Morphology with Different Conditions</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Rectangle 3"/>
          <p:cNvSpPr txBox="1">
            <a:spLocks noChangeArrowheads="1"/>
          </p:cNvSpPr>
          <p:nvPr/>
        </p:nvSpPr>
        <p:spPr>
          <a:xfrm>
            <a:off x="467544" y="1145646"/>
            <a:ext cx="8229600" cy="5606083"/>
          </a:xfrm>
          <a:prstGeom prst="rect">
            <a:avLst/>
          </a:prstGeom>
        </p:spPr>
        <p:txBody>
          <a:bodyPr/>
          <a:lst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endParaRPr lang="en-US" altLang="zh-TW" sz="2800" b="1" dirty="0">
              <a:solidFill>
                <a:schemeClr val="bg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12</a:t>
            </a:fld>
            <a:endParaRPr lang="en-US" altLang="ja-JP"/>
          </a:p>
        </p:txBody>
      </p:sp>
      <p:grpSp>
        <p:nvGrpSpPr>
          <p:cNvPr id="9" name="群組 8"/>
          <p:cNvGrpSpPr/>
          <p:nvPr/>
        </p:nvGrpSpPr>
        <p:grpSpPr>
          <a:xfrm>
            <a:off x="6219447" y="1255802"/>
            <a:ext cx="1332000" cy="5401528"/>
            <a:chOff x="6357950" y="1242182"/>
            <a:chExt cx="1332000" cy="5401528"/>
          </a:xfrm>
        </p:grpSpPr>
        <p:pic>
          <p:nvPicPr>
            <p:cNvPr id="2050" name="Picture 2"/>
            <p:cNvPicPr>
              <a:picLocks noChangeAspect="1" noChangeArrowheads="1"/>
            </p:cNvPicPr>
            <p:nvPr/>
          </p:nvPicPr>
          <p:blipFill>
            <a:blip r:embed="rId3" cstate="print"/>
            <a:srcRect/>
            <a:stretch>
              <a:fillRect/>
            </a:stretch>
          </p:blipFill>
          <p:spPr bwMode="auto">
            <a:xfrm>
              <a:off x="6357950" y="1242182"/>
              <a:ext cx="1332000" cy="1258124"/>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cstate="print"/>
            <a:srcRect/>
            <a:stretch>
              <a:fillRect/>
            </a:stretch>
          </p:blipFill>
          <p:spPr bwMode="auto">
            <a:xfrm>
              <a:off x="6357950" y="2571744"/>
              <a:ext cx="1332000" cy="1322313"/>
            </a:xfrm>
            <a:prstGeom prst="rect">
              <a:avLst/>
            </a:prstGeom>
            <a:noFill/>
            <a:ln w="9525">
              <a:noFill/>
              <a:miter lim="800000"/>
              <a:headEnd/>
              <a:tailEnd/>
            </a:ln>
            <a:effectLst/>
          </p:spPr>
        </p:pic>
        <p:pic>
          <p:nvPicPr>
            <p:cNvPr id="2052" name="Picture 4"/>
            <p:cNvPicPr>
              <a:picLocks noChangeAspect="1" noChangeArrowheads="1"/>
            </p:cNvPicPr>
            <p:nvPr/>
          </p:nvPicPr>
          <p:blipFill>
            <a:blip r:embed="rId5" cstate="print"/>
            <a:srcRect/>
            <a:stretch>
              <a:fillRect/>
            </a:stretch>
          </p:blipFill>
          <p:spPr bwMode="auto">
            <a:xfrm>
              <a:off x="6357950" y="3963388"/>
              <a:ext cx="1332000" cy="1323000"/>
            </a:xfrm>
            <a:prstGeom prst="rect">
              <a:avLst/>
            </a:prstGeom>
            <a:noFill/>
            <a:ln w="9525">
              <a:noFill/>
              <a:miter lim="800000"/>
              <a:headEnd/>
              <a:tailEnd/>
            </a:ln>
            <a:effectLst/>
          </p:spPr>
        </p:pic>
        <p:pic>
          <p:nvPicPr>
            <p:cNvPr id="2053" name="Picture 5"/>
            <p:cNvPicPr>
              <a:picLocks noChangeAspect="1" noChangeArrowheads="1"/>
            </p:cNvPicPr>
            <p:nvPr/>
          </p:nvPicPr>
          <p:blipFill>
            <a:blip r:embed="rId6" cstate="print"/>
            <a:srcRect/>
            <a:stretch>
              <a:fillRect/>
            </a:stretch>
          </p:blipFill>
          <p:spPr bwMode="auto">
            <a:xfrm>
              <a:off x="6357950" y="5380028"/>
              <a:ext cx="1332000" cy="1263682"/>
            </a:xfrm>
            <a:prstGeom prst="rect">
              <a:avLst/>
            </a:prstGeom>
            <a:noFill/>
            <a:ln w="9525">
              <a:noFill/>
              <a:miter lim="800000"/>
              <a:headEnd/>
              <a:tailEnd/>
            </a:ln>
            <a:effectLst/>
          </p:spPr>
        </p:pic>
      </p:grpSp>
      <p:sp>
        <p:nvSpPr>
          <p:cNvPr id="21" name="文字方塊 20"/>
          <p:cNvSpPr txBox="1"/>
          <p:nvPr/>
        </p:nvSpPr>
        <p:spPr>
          <a:xfrm>
            <a:off x="428596" y="1714488"/>
            <a:ext cx="5500726" cy="369332"/>
          </a:xfrm>
          <a:prstGeom prst="rect">
            <a:avLst/>
          </a:prstGeom>
          <a:noFill/>
        </p:spPr>
        <p:txBody>
          <a:bodyPr wrap="square" rtlCol="0">
            <a:spAutoFit/>
          </a:bodyPr>
          <a:lstStyle/>
          <a:p>
            <a:r>
              <a:rPr lang="en-US" altLang="zh-TW" dirty="0" smtClean="0">
                <a:latin typeface="Times New Roman" pitchFamily="18" charset="0"/>
                <a:cs typeface="Times New Roman" pitchFamily="18" charset="0"/>
              </a:rPr>
              <a:t>1. Silicon substrate: laser </a:t>
            </a:r>
            <a:r>
              <a:rPr lang="en-US" altLang="zh-TW" dirty="0">
                <a:latin typeface="Times New Roman" pitchFamily="18" charset="0"/>
                <a:cs typeface="Times New Roman" pitchFamily="18" charset="0"/>
              </a:rPr>
              <a:t>machining </a:t>
            </a:r>
            <a:endParaRPr lang="zh-TW" altLang="en-US" dirty="0">
              <a:latin typeface="Times New Roman" pitchFamily="18" charset="0"/>
              <a:cs typeface="Times New Roman" pitchFamily="18" charset="0"/>
            </a:endParaRPr>
          </a:p>
        </p:txBody>
      </p:sp>
      <p:sp>
        <p:nvSpPr>
          <p:cNvPr id="22" name="文字方塊 21"/>
          <p:cNvSpPr txBox="1"/>
          <p:nvPr/>
        </p:nvSpPr>
        <p:spPr>
          <a:xfrm>
            <a:off x="428596" y="3071810"/>
            <a:ext cx="5500726" cy="369332"/>
          </a:xfrm>
          <a:prstGeom prst="rect">
            <a:avLst/>
          </a:prstGeom>
          <a:noFill/>
        </p:spPr>
        <p:txBody>
          <a:bodyPr wrap="square" rtlCol="0">
            <a:spAutoFit/>
          </a:bodyPr>
          <a:lstStyle/>
          <a:p>
            <a:r>
              <a:rPr lang="en-US" altLang="zh-TW" dirty="0" smtClean="0">
                <a:latin typeface="Times New Roman" pitchFamily="18" charset="0"/>
                <a:cs typeface="Times New Roman" pitchFamily="18" charset="0"/>
              </a:rPr>
              <a:t>2. Silicon substrate: dry etching</a:t>
            </a:r>
            <a:endParaRPr lang="zh-TW" altLang="en-US" dirty="0">
              <a:latin typeface="Times New Roman" pitchFamily="18" charset="0"/>
              <a:cs typeface="Times New Roman" pitchFamily="18" charset="0"/>
            </a:endParaRPr>
          </a:p>
        </p:txBody>
      </p:sp>
      <p:sp>
        <p:nvSpPr>
          <p:cNvPr id="23" name="文字方塊 22"/>
          <p:cNvSpPr txBox="1"/>
          <p:nvPr/>
        </p:nvSpPr>
        <p:spPr>
          <a:xfrm>
            <a:off x="428596" y="4500570"/>
            <a:ext cx="5500726" cy="369332"/>
          </a:xfrm>
          <a:prstGeom prst="rect">
            <a:avLst/>
          </a:prstGeom>
          <a:noFill/>
        </p:spPr>
        <p:txBody>
          <a:bodyPr wrap="square" rtlCol="0">
            <a:spAutoFit/>
          </a:bodyPr>
          <a:lstStyle/>
          <a:p>
            <a:r>
              <a:rPr lang="en-US" altLang="zh-TW" dirty="0" smtClean="0">
                <a:latin typeface="Times New Roman" pitchFamily="18" charset="0"/>
                <a:cs typeface="Times New Roman" pitchFamily="18" charset="0"/>
              </a:rPr>
              <a:t>3. Sapphire substrate: </a:t>
            </a:r>
            <a:r>
              <a:rPr lang="en-US" altLang="zh-TW" dirty="0">
                <a:latin typeface="Times New Roman" pitchFamily="18" charset="0"/>
                <a:cs typeface="Times New Roman" pitchFamily="18" charset="0"/>
              </a:rPr>
              <a:t>laser machining </a:t>
            </a:r>
            <a:endParaRPr lang="zh-TW" altLang="en-US" dirty="0">
              <a:latin typeface="Times New Roman" pitchFamily="18" charset="0"/>
              <a:cs typeface="Times New Roman" pitchFamily="18" charset="0"/>
            </a:endParaRPr>
          </a:p>
        </p:txBody>
      </p:sp>
      <p:sp>
        <p:nvSpPr>
          <p:cNvPr id="24" name="文字方塊 23"/>
          <p:cNvSpPr txBox="1"/>
          <p:nvPr/>
        </p:nvSpPr>
        <p:spPr>
          <a:xfrm>
            <a:off x="428596" y="5929330"/>
            <a:ext cx="5500726" cy="369332"/>
          </a:xfrm>
          <a:prstGeom prst="rect">
            <a:avLst/>
          </a:prstGeom>
          <a:noFill/>
        </p:spPr>
        <p:txBody>
          <a:bodyPr wrap="square" rtlCol="0">
            <a:spAutoFit/>
          </a:bodyPr>
          <a:lstStyle/>
          <a:p>
            <a:r>
              <a:rPr lang="en-US" altLang="zh-TW" dirty="0" smtClean="0">
                <a:latin typeface="Times New Roman" pitchFamily="18" charset="0"/>
                <a:cs typeface="Times New Roman" pitchFamily="18" charset="0"/>
              </a:rPr>
              <a:t>4. Sapphire substrate: dry etching</a:t>
            </a:r>
            <a:endParaRPr lang="zh-TW" altLang="en-US" dirty="0">
              <a:latin typeface="Times New Roman" pitchFamily="18" charset="0"/>
              <a:cs typeface="Times New Roman" pitchFamily="18" charset="0"/>
            </a:endParaRPr>
          </a:p>
        </p:txBody>
      </p:sp>
      <p:sp>
        <p:nvSpPr>
          <p:cNvPr id="3" name="文字方塊 2"/>
          <p:cNvSpPr txBox="1"/>
          <p:nvPr/>
        </p:nvSpPr>
        <p:spPr>
          <a:xfrm>
            <a:off x="7832826" y="2114919"/>
            <a:ext cx="825867" cy="369332"/>
          </a:xfrm>
          <a:prstGeom prst="rect">
            <a:avLst/>
          </a:prstGeom>
          <a:noFill/>
        </p:spPr>
        <p:txBody>
          <a:bodyPr wrap="none" rtlCol="0">
            <a:spAutoFit/>
          </a:bodyPr>
          <a:lstStyle/>
          <a:p>
            <a:r>
              <a:rPr lang="en-US" altLang="zh-TW" dirty="0" smtClean="0"/>
              <a:t>10 um</a:t>
            </a:r>
            <a:endParaRPr lang="zh-TW" altLang="en-US" dirty="0"/>
          </a:p>
        </p:txBody>
      </p:sp>
      <p:sp>
        <p:nvSpPr>
          <p:cNvPr id="15" name="文字方塊 14"/>
          <p:cNvSpPr txBox="1"/>
          <p:nvPr/>
        </p:nvSpPr>
        <p:spPr>
          <a:xfrm>
            <a:off x="7880297" y="4862208"/>
            <a:ext cx="825867" cy="369332"/>
          </a:xfrm>
          <a:prstGeom prst="rect">
            <a:avLst/>
          </a:prstGeom>
          <a:noFill/>
        </p:spPr>
        <p:txBody>
          <a:bodyPr wrap="none" rtlCol="0">
            <a:spAutoFit/>
          </a:bodyPr>
          <a:lstStyle/>
          <a:p>
            <a:r>
              <a:rPr lang="en-US" altLang="zh-TW" dirty="0" smtClean="0"/>
              <a:t>10 um</a:t>
            </a:r>
            <a:endParaRPr lang="zh-TW" altLang="en-US" dirty="0"/>
          </a:p>
        </p:txBody>
      </p:sp>
      <p:sp>
        <p:nvSpPr>
          <p:cNvPr id="16" name="文字方塊 15"/>
          <p:cNvSpPr txBox="1"/>
          <p:nvPr/>
        </p:nvSpPr>
        <p:spPr>
          <a:xfrm>
            <a:off x="7871277" y="3485971"/>
            <a:ext cx="825867" cy="369332"/>
          </a:xfrm>
          <a:prstGeom prst="rect">
            <a:avLst/>
          </a:prstGeom>
          <a:noFill/>
        </p:spPr>
        <p:txBody>
          <a:bodyPr wrap="none" rtlCol="0">
            <a:spAutoFit/>
          </a:bodyPr>
          <a:lstStyle/>
          <a:p>
            <a:r>
              <a:rPr lang="en-US" altLang="zh-TW" dirty="0" smtClean="0"/>
              <a:t>30 um</a:t>
            </a:r>
            <a:endParaRPr lang="zh-TW" altLang="en-US" dirty="0"/>
          </a:p>
        </p:txBody>
      </p:sp>
      <p:sp>
        <p:nvSpPr>
          <p:cNvPr id="17" name="文字方塊 16"/>
          <p:cNvSpPr txBox="1"/>
          <p:nvPr/>
        </p:nvSpPr>
        <p:spPr>
          <a:xfrm>
            <a:off x="7871277" y="6156012"/>
            <a:ext cx="825867" cy="369332"/>
          </a:xfrm>
          <a:prstGeom prst="rect">
            <a:avLst/>
          </a:prstGeom>
          <a:noFill/>
        </p:spPr>
        <p:txBody>
          <a:bodyPr wrap="none" rtlCol="0">
            <a:spAutoFit/>
          </a:bodyPr>
          <a:lstStyle/>
          <a:p>
            <a:r>
              <a:rPr lang="en-US" altLang="zh-TW" dirty="0" smtClean="0"/>
              <a:t>30 um</a:t>
            </a:r>
            <a:endParaRPr lang="zh-TW" altLang="en-US" dirty="0"/>
          </a:p>
        </p:txBody>
      </p:sp>
      <p:sp>
        <p:nvSpPr>
          <p:cNvPr id="4" name="文字方塊 3"/>
          <p:cNvSpPr txBox="1"/>
          <p:nvPr/>
        </p:nvSpPr>
        <p:spPr>
          <a:xfrm>
            <a:off x="7561791" y="1515724"/>
            <a:ext cx="1685077" cy="369332"/>
          </a:xfrm>
          <a:prstGeom prst="rect">
            <a:avLst/>
          </a:prstGeom>
          <a:noFill/>
        </p:spPr>
        <p:txBody>
          <a:bodyPr wrap="none" rtlCol="0">
            <a:spAutoFit/>
          </a:bodyPr>
          <a:lstStyle/>
          <a:p>
            <a:r>
              <a:rPr lang="en-US" altLang="zh-TW" dirty="0" smtClean="0"/>
              <a:t>Hole diameter </a:t>
            </a:r>
            <a:endParaRPr lang="zh-TW" altLang="en-US" dirty="0"/>
          </a:p>
        </p:txBody>
      </p:sp>
    </p:spTree>
    <p:extLst>
      <p:ext uri="{BB962C8B-B14F-4D97-AF65-F5344CB8AC3E}">
        <p14:creationId xmlns:p14="http://schemas.microsoft.com/office/powerpoint/2010/main" val="1696534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Morphology of </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Silicon Substrate </a:t>
            </a:r>
          </a:p>
        </p:txBody>
      </p:sp>
      <p:sp>
        <p:nvSpPr>
          <p:cNvPr id="8" name="Rectangle 3"/>
          <p:cNvSpPr txBox="1">
            <a:spLocks noChangeArrowheads="1"/>
          </p:cNvSpPr>
          <p:nvPr/>
        </p:nvSpPr>
        <p:spPr>
          <a:xfrm>
            <a:off x="467544" y="1145646"/>
            <a:ext cx="8229600" cy="5606083"/>
          </a:xfrm>
          <a:prstGeom prst="rect">
            <a:avLst/>
          </a:prstGeom>
        </p:spPr>
        <p:txBody>
          <a:bodyPr/>
          <a:lst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endParaRPr lang="en-US" altLang="zh-TW" sz="2800" b="1" dirty="0">
              <a:solidFill>
                <a:schemeClr val="bg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13</a:t>
            </a:fld>
            <a:endParaRPr lang="en-US" altLang="ja-JP"/>
          </a:p>
        </p:txBody>
      </p:sp>
      <p:sp>
        <p:nvSpPr>
          <p:cNvPr id="6" name="文字方塊 5"/>
          <p:cNvSpPr txBox="1"/>
          <p:nvPr/>
        </p:nvSpPr>
        <p:spPr>
          <a:xfrm>
            <a:off x="2619549" y="1224848"/>
            <a:ext cx="3784049" cy="369332"/>
          </a:xfrm>
          <a:prstGeom prst="rect">
            <a:avLst/>
          </a:prstGeom>
          <a:noFill/>
        </p:spPr>
        <p:txBody>
          <a:bodyPr wrap="none" rtlCol="0">
            <a:spAutoFit/>
          </a:bodyPr>
          <a:lstStyle/>
          <a:p>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Silicon Substrate by </a:t>
            </a:r>
            <a:r>
              <a:rPr lang="en-US" altLang="ja-JP"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laser machining</a:t>
            </a:r>
            <a:endParaRPr lang="zh-TW" altLang="en-US" dirty="0"/>
          </a:p>
        </p:txBody>
      </p:sp>
      <p:grpSp>
        <p:nvGrpSpPr>
          <p:cNvPr id="17" name="群組 16"/>
          <p:cNvGrpSpPr/>
          <p:nvPr/>
        </p:nvGrpSpPr>
        <p:grpSpPr>
          <a:xfrm>
            <a:off x="4357686" y="1643050"/>
            <a:ext cx="3786214" cy="2484000"/>
            <a:chOff x="4357686" y="1643050"/>
            <a:chExt cx="3786214" cy="2484000"/>
          </a:xfrm>
        </p:grpSpPr>
        <p:pic>
          <p:nvPicPr>
            <p:cNvPr id="9" name="圖片 8" descr="2.bmp"/>
            <p:cNvPicPr>
              <a:picLocks noChangeAspect="1"/>
            </p:cNvPicPr>
            <p:nvPr/>
          </p:nvPicPr>
          <p:blipFill>
            <a:blip r:embed="rId3" cstate="print"/>
            <a:stretch>
              <a:fillRect/>
            </a:stretch>
          </p:blipFill>
          <p:spPr>
            <a:xfrm>
              <a:off x="4831900" y="1643050"/>
              <a:ext cx="3312000" cy="2484000"/>
            </a:xfrm>
            <a:prstGeom prst="rect">
              <a:avLst/>
            </a:prstGeom>
          </p:spPr>
        </p:pic>
        <p:sp>
          <p:nvSpPr>
            <p:cNvPr id="13" name="文字方塊 12"/>
            <p:cNvSpPr txBox="1"/>
            <p:nvPr/>
          </p:nvSpPr>
          <p:spPr>
            <a:xfrm>
              <a:off x="4357686" y="1643050"/>
              <a:ext cx="453970"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(a)</a:t>
              </a:r>
              <a:endParaRPr lang="zh-TW" altLang="en-US" dirty="0">
                <a:latin typeface="Times New Roman" pitchFamily="18" charset="0"/>
                <a:cs typeface="Times New Roman" pitchFamily="18" charset="0"/>
              </a:endParaRPr>
            </a:p>
          </p:txBody>
        </p:sp>
      </p:grpSp>
      <p:grpSp>
        <p:nvGrpSpPr>
          <p:cNvPr id="18" name="群組 17"/>
          <p:cNvGrpSpPr/>
          <p:nvPr/>
        </p:nvGrpSpPr>
        <p:grpSpPr>
          <a:xfrm>
            <a:off x="428596" y="4214818"/>
            <a:ext cx="3812066" cy="2484000"/>
            <a:chOff x="428596" y="4214818"/>
            <a:chExt cx="3812066" cy="2484000"/>
          </a:xfrm>
        </p:grpSpPr>
        <p:pic>
          <p:nvPicPr>
            <p:cNvPr id="10" name="圖片 9" descr="3.bmp"/>
            <p:cNvPicPr>
              <a:picLocks noChangeAspect="1"/>
            </p:cNvPicPr>
            <p:nvPr/>
          </p:nvPicPr>
          <p:blipFill>
            <a:blip r:embed="rId4" cstate="print"/>
            <a:stretch>
              <a:fillRect/>
            </a:stretch>
          </p:blipFill>
          <p:spPr>
            <a:xfrm>
              <a:off x="928662" y="4214818"/>
              <a:ext cx="3312000" cy="2484000"/>
            </a:xfrm>
            <a:prstGeom prst="rect">
              <a:avLst/>
            </a:prstGeom>
          </p:spPr>
        </p:pic>
        <p:sp>
          <p:nvSpPr>
            <p:cNvPr id="14" name="文字方塊 13"/>
            <p:cNvSpPr txBox="1"/>
            <p:nvPr/>
          </p:nvSpPr>
          <p:spPr>
            <a:xfrm>
              <a:off x="428596" y="4214818"/>
              <a:ext cx="453970"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(b)</a:t>
              </a:r>
              <a:endParaRPr lang="zh-TW" altLang="en-US" dirty="0">
                <a:latin typeface="Times New Roman" pitchFamily="18" charset="0"/>
                <a:cs typeface="Times New Roman" pitchFamily="18" charset="0"/>
              </a:endParaRPr>
            </a:p>
          </p:txBody>
        </p:sp>
      </p:grpSp>
      <p:grpSp>
        <p:nvGrpSpPr>
          <p:cNvPr id="19" name="群組 18"/>
          <p:cNvGrpSpPr/>
          <p:nvPr/>
        </p:nvGrpSpPr>
        <p:grpSpPr>
          <a:xfrm>
            <a:off x="4357686" y="4214818"/>
            <a:ext cx="3786214" cy="2484000"/>
            <a:chOff x="4357686" y="4214818"/>
            <a:chExt cx="3786214" cy="2484000"/>
          </a:xfrm>
        </p:grpSpPr>
        <p:pic>
          <p:nvPicPr>
            <p:cNvPr id="11" name="圖片 10" descr="4.bmp"/>
            <p:cNvPicPr>
              <a:picLocks noChangeAspect="1"/>
            </p:cNvPicPr>
            <p:nvPr/>
          </p:nvPicPr>
          <p:blipFill>
            <a:blip r:embed="rId5" cstate="print"/>
            <a:stretch>
              <a:fillRect/>
            </a:stretch>
          </p:blipFill>
          <p:spPr>
            <a:xfrm>
              <a:off x="4831900" y="4214818"/>
              <a:ext cx="3312000" cy="2484000"/>
            </a:xfrm>
            <a:prstGeom prst="rect">
              <a:avLst/>
            </a:prstGeom>
          </p:spPr>
        </p:pic>
        <p:sp>
          <p:nvSpPr>
            <p:cNvPr id="15" name="文字方塊 14"/>
            <p:cNvSpPr txBox="1"/>
            <p:nvPr/>
          </p:nvSpPr>
          <p:spPr>
            <a:xfrm>
              <a:off x="4357686" y="4214818"/>
              <a:ext cx="453970"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(c)</a:t>
              </a:r>
              <a:endParaRPr lang="zh-TW" altLang="en-US" dirty="0">
                <a:latin typeface="Times New Roman" pitchFamily="18" charset="0"/>
                <a:cs typeface="Times New Roman" pitchFamily="18" charset="0"/>
              </a:endParaRPr>
            </a:p>
          </p:txBody>
        </p:sp>
      </p:grpSp>
      <p:pic>
        <p:nvPicPr>
          <p:cNvPr id="4" name="圖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2566" y="1631128"/>
            <a:ext cx="3249117" cy="2605998"/>
          </a:xfrm>
          <a:prstGeom prst="rect">
            <a:avLst/>
          </a:prstGeom>
        </p:spPr>
      </p:pic>
    </p:spTree>
    <p:extLst>
      <p:ext uri="{BB962C8B-B14F-4D97-AF65-F5344CB8AC3E}">
        <p14:creationId xmlns:p14="http://schemas.microsoft.com/office/powerpoint/2010/main" val="1209194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Morphology of </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Silicon Substrate </a:t>
            </a:r>
          </a:p>
        </p:txBody>
      </p:sp>
      <p:sp>
        <p:nvSpPr>
          <p:cNvPr id="8" name="Rectangle 3"/>
          <p:cNvSpPr txBox="1">
            <a:spLocks noChangeArrowheads="1"/>
          </p:cNvSpPr>
          <p:nvPr/>
        </p:nvSpPr>
        <p:spPr>
          <a:xfrm>
            <a:off x="467544" y="1145646"/>
            <a:ext cx="8229600" cy="5606083"/>
          </a:xfrm>
          <a:prstGeom prst="rect">
            <a:avLst/>
          </a:prstGeom>
        </p:spPr>
        <p:txBody>
          <a:bodyPr/>
          <a:lst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endParaRPr lang="en-US" altLang="zh-TW" sz="2800" b="1" dirty="0">
              <a:solidFill>
                <a:schemeClr val="bg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14</a:t>
            </a:fld>
            <a:endParaRPr lang="en-US" altLang="ja-JP"/>
          </a:p>
        </p:txBody>
      </p:sp>
      <p:sp>
        <p:nvSpPr>
          <p:cNvPr id="6" name="文字方塊 5"/>
          <p:cNvSpPr txBox="1"/>
          <p:nvPr/>
        </p:nvSpPr>
        <p:spPr>
          <a:xfrm>
            <a:off x="3031278" y="1197219"/>
            <a:ext cx="3339376" cy="369332"/>
          </a:xfrm>
          <a:prstGeom prst="rect">
            <a:avLst/>
          </a:prstGeom>
          <a:noFill/>
        </p:spPr>
        <p:txBody>
          <a:bodyPr wrap="none" rtlCol="0">
            <a:spAutoFit/>
          </a:bodyPr>
          <a:lstStyle/>
          <a:p>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Silicon Substrate by dry etching</a:t>
            </a:r>
            <a:endParaRPr lang="zh-TW" altLang="en-US" dirty="0"/>
          </a:p>
        </p:txBody>
      </p:sp>
      <p:grpSp>
        <p:nvGrpSpPr>
          <p:cNvPr id="16" name="群組 15"/>
          <p:cNvGrpSpPr/>
          <p:nvPr/>
        </p:nvGrpSpPr>
        <p:grpSpPr>
          <a:xfrm>
            <a:off x="4355976" y="1584598"/>
            <a:ext cx="3812066" cy="2500329"/>
            <a:chOff x="428596" y="1643050"/>
            <a:chExt cx="3812066" cy="2500329"/>
          </a:xfrm>
        </p:grpSpPr>
        <p:pic>
          <p:nvPicPr>
            <p:cNvPr id="7" name="圖片 6" descr="1.bmp"/>
            <p:cNvPicPr>
              <a:picLocks noChangeAspect="1"/>
            </p:cNvPicPr>
            <p:nvPr/>
          </p:nvPicPr>
          <p:blipFill>
            <a:blip r:embed="rId3" cstate="print"/>
            <a:stretch>
              <a:fillRect/>
            </a:stretch>
          </p:blipFill>
          <p:spPr>
            <a:xfrm>
              <a:off x="928662" y="1659379"/>
              <a:ext cx="3312000" cy="2484000"/>
            </a:xfrm>
            <a:prstGeom prst="rect">
              <a:avLst/>
            </a:prstGeom>
          </p:spPr>
        </p:pic>
        <p:sp>
          <p:nvSpPr>
            <p:cNvPr id="12" name="文字方塊 11"/>
            <p:cNvSpPr txBox="1"/>
            <p:nvPr/>
          </p:nvSpPr>
          <p:spPr>
            <a:xfrm>
              <a:off x="428596" y="1643050"/>
              <a:ext cx="441146"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(a)</a:t>
              </a:r>
              <a:endParaRPr lang="zh-TW" altLang="en-US" dirty="0">
                <a:latin typeface="Times New Roman" pitchFamily="18" charset="0"/>
                <a:cs typeface="Times New Roman" pitchFamily="18" charset="0"/>
              </a:endParaRPr>
            </a:p>
          </p:txBody>
        </p:sp>
      </p:grpSp>
      <p:grpSp>
        <p:nvGrpSpPr>
          <p:cNvPr id="17" name="群組 16"/>
          <p:cNvGrpSpPr/>
          <p:nvPr/>
        </p:nvGrpSpPr>
        <p:grpSpPr>
          <a:xfrm>
            <a:off x="594867" y="4142684"/>
            <a:ext cx="3786214" cy="2484000"/>
            <a:chOff x="4357686" y="1643050"/>
            <a:chExt cx="3786214" cy="2484000"/>
          </a:xfrm>
        </p:grpSpPr>
        <p:pic>
          <p:nvPicPr>
            <p:cNvPr id="9" name="圖片 8" descr="2.bmp"/>
            <p:cNvPicPr>
              <a:picLocks noChangeAspect="1"/>
            </p:cNvPicPr>
            <p:nvPr/>
          </p:nvPicPr>
          <p:blipFill>
            <a:blip r:embed="rId4" cstate="print"/>
            <a:stretch>
              <a:fillRect/>
            </a:stretch>
          </p:blipFill>
          <p:spPr>
            <a:xfrm>
              <a:off x="4831900" y="1643050"/>
              <a:ext cx="3312000" cy="2484000"/>
            </a:xfrm>
            <a:prstGeom prst="rect">
              <a:avLst/>
            </a:prstGeom>
          </p:spPr>
        </p:pic>
        <p:sp>
          <p:nvSpPr>
            <p:cNvPr id="13" name="文字方塊 12"/>
            <p:cNvSpPr txBox="1"/>
            <p:nvPr/>
          </p:nvSpPr>
          <p:spPr>
            <a:xfrm>
              <a:off x="4357686" y="1643050"/>
              <a:ext cx="453970"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(b)</a:t>
              </a:r>
              <a:endParaRPr lang="zh-TW" altLang="en-US" dirty="0">
                <a:latin typeface="Times New Roman" pitchFamily="18" charset="0"/>
                <a:cs typeface="Times New Roman" pitchFamily="18" charset="0"/>
              </a:endParaRPr>
            </a:p>
          </p:txBody>
        </p:sp>
      </p:grpSp>
      <p:grpSp>
        <p:nvGrpSpPr>
          <p:cNvPr id="18" name="群組 17"/>
          <p:cNvGrpSpPr/>
          <p:nvPr/>
        </p:nvGrpSpPr>
        <p:grpSpPr>
          <a:xfrm>
            <a:off x="4381081" y="4142684"/>
            <a:ext cx="3753146" cy="2484000"/>
            <a:chOff x="487516" y="4214818"/>
            <a:chExt cx="3753146" cy="2484000"/>
          </a:xfrm>
        </p:grpSpPr>
        <p:pic>
          <p:nvPicPr>
            <p:cNvPr id="10" name="圖片 9" descr="3.bmp"/>
            <p:cNvPicPr>
              <a:picLocks noChangeAspect="1"/>
            </p:cNvPicPr>
            <p:nvPr/>
          </p:nvPicPr>
          <p:blipFill>
            <a:blip r:embed="rId5" cstate="print"/>
            <a:stretch>
              <a:fillRect/>
            </a:stretch>
          </p:blipFill>
          <p:spPr>
            <a:xfrm>
              <a:off x="928662" y="4214818"/>
              <a:ext cx="3312000" cy="2484000"/>
            </a:xfrm>
            <a:prstGeom prst="rect">
              <a:avLst/>
            </a:prstGeom>
          </p:spPr>
        </p:pic>
        <p:sp>
          <p:nvSpPr>
            <p:cNvPr id="14" name="文字方塊 13"/>
            <p:cNvSpPr txBox="1"/>
            <p:nvPr/>
          </p:nvSpPr>
          <p:spPr>
            <a:xfrm>
              <a:off x="487516" y="4214818"/>
              <a:ext cx="441146"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(c)</a:t>
              </a:r>
              <a:endParaRPr lang="zh-TW" altLang="en-US" dirty="0">
                <a:latin typeface="Times New Roman" pitchFamily="18" charset="0"/>
                <a:cs typeface="Times New Roman" pitchFamily="18" charset="0"/>
              </a:endParaRPr>
            </a:p>
          </p:txBody>
        </p:sp>
      </p:grpSp>
      <p:pic>
        <p:nvPicPr>
          <p:cNvPr id="19" name="圖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6737" y="1539928"/>
            <a:ext cx="3249117" cy="2605998"/>
          </a:xfrm>
          <a:prstGeom prst="rect">
            <a:avLst/>
          </a:prstGeom>
        </p:spPr>
      </p:pic>
    </p:spTree>
    <p:extLst>
      <p:ext uri="{BB962C8B-B14F-4D97-AF65-F5344CB8AC3E}">
        <p14:creationId xmlns:p14="http://schemas.microsoft.com/office/powerpoint/2010/main" val="39843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Morphology of Sapphire </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substrate </a:t>
            </a:r>
          </a:p>
        </p:txBody>
      </p:sp>
      <p:sp>
        <p:nvSpPr>
          <p:cNvPr id="8" name="Rectangle 3"/>
          <p:cNvSpPr txBox="1">
            <a:spLocks noChangeArrowheads="1"/>
          </p:cNvSpPr>
          <p:nvPr/>
        </p:nvSpPr>
        <p:spPr>
          <a:xfrm>
            <a:off x="467544" y="1145646"/>
            <a:ext cx="8229600" cy="5606083"/>
          </a:xfrm>
          <a:prstGeom prst="rect">
            <a:avLst/>
          </a:prstGeom>
        </p:spPr>
        <p:txBody>
          <a:bodyPr/>
          <a:lst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endParaRPr lang="en-US" altLang="zh-TW" sz="2800" b="1" dirty="0">
              <a:solidFill>
                <a:schemeClr val="bg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15</a:t>
            </a:fld>
            <a:endParaRPr lang="en-US" altLang="ja-JP"/>
          </a:p>
        </p:txBody>
      </p:sp>
      <p:sp>
        <p:nvSpPr>
          <p:cNvPr id="6" name="文字方塊 5"/>
          <p:cNvSpPr txBox="1"/>
          <p:nvPr/>
        </p:nvSpPr>
        <p:spPr>
          <a:xfrm>
            <a:off x="2750111" y="1129896"/>
            <a:ext cx="3972241" cy="369332"/>
          </a:xfrm>
          <a:prstGeom prst="rect">
            <a:avLst/>
          </a:prstGeom>
          <a:noFill/>
        </p:spPr>
        <p:txBody>
          <a:bodyPr wrap="none" rtlCol="0">
            <a:spAutoFit/>
          </a:bodyPr>
          <a:lstStyle/>
          <a:p>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Sapphire substrate by laser </a:t>
            </a:r>
            <a:r>
              <a:rPr lang="en-US" altLang="ja-JP"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machining</a:t>
            </a:r>
            <a:endParaRPr lang="zh-TW" altLang="en-US" dirty="0"/>
          </a:p>
        </p:txBody>
      </p:sp>
      <p:pic>
        <p:nvPicPr>
          <p:cNvPr id="22" name="圖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60" y="3284984"/>
            <a:ext cx="6980255" cy="3051304"/>
          </a:xfrm>
          <a:prstGeom prst="rect">
            <a:avLst/>
          </a:prstGeom>
        </p:spPr>
      </p:pic>
      <p:pic>
        <p:nvPicPr>
          <p:cNvPr id="3" name="圖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08" y="1539708"/>
            <a:ext cx="3094297" cy="2416692"/>
          </a:xfrm>
          <a:prstGeom prst="rect">
            <a:avLst/>
          </a:prstGeom>
        </p:spPr>
      </p:pic>
    </p:spTree>
    <p:extLst>
      <p:ext uri="{BB962C8B-B14F-4D97-AF65-F5344CB8AC3E}">
        <p14:creationId xmlns:p14="http://schemas.microsoft.com/office/powerpoint/2010/main" val="5370560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Morphology of Sapphire </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substrate </a:t>
            </a:r>
          </a:p>
        </p:txBody>
      </p:sp>
      <p:sp>
        <p:nvSpPr>
          <p:cNvPr id="8" name="Rectangle 3"/>
          <p:cNvSpPr txBox="1">
            <a:spLocks noChangeArrowheads="1"/>
          </p:cNvSpPr>
          <p:nvPr/>
        </p:nvSpPr>
        <p:spPr>
          <a:xfrm>
            <a:off x="467544" y="1145646"/>
            <a:ext cx="8229600" cy="5606083"/>
          </a:xfrm>
          <a:prstGeom prst="rect">
            <a:avLst/>
          </a:prstGeom>
        </p:spPr>
        <p:txBody>
          <a:bodyPr/>
          <a:lst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None/>
            </a:pPr>
            <a:endParaRPr lang="en-US" altLang="zh-TW" sz="2800" b="1" dirty="0">
              <a:solidFill>
                <a:schemeClr val="bg1">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16</a:t>
            </a:fld>
            <a:endParaRPr lang="en-US" altLang="ja-JP"/>
          </a:p>
        </p:txBody>
      </p:sp>
      <p:sp>
        <p:nvSpPr>
          <p:cNvPr id="6" name="文字方塊 5"/>
          <p:cNvSpPr txBox="1"/>
          <p:nvPr/>
        </p:nvSpPr>
        <p:spPr>
          <a:xfrm>
            <a:off x="2652821" y="1191165"/>
            <a:ext cx="3527569" cy="369332"/>
          </a:xfrm>
          <a:prstGeom prst="rect">
            <a:avLst/>
          </a:prstGeom>
          <a:noFill/>
        </p:spPr>
        <p:txBody>
          <a:bodyPr wrap="none" rtlCol="0">
            <a:spAutoFit/>
          </a:bodyPr>
          <a:lstStyle/>
          <a:p>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Sapphire </a:t>
            </a:r>
            <a:r>
              <a:rPr lang="en-US" altLang="ja-JP"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substrate </a:t>
            </a:r>
            <a:r>
              <a:rPr lang="en-US" altLang="ja-JP"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by dry etching</a:t>
            </a:r>
            <a:endParaRPr lang="zh-TW" altLang="en-US" dirty="0"/>
          </a:p>
        </p:txBody>
      </p:sp>
      <p:grpSp>
        <p:nvGrpSpPr>
          <p:cNvPr id="16" name="群組 15"/>
          <p:cNvGrpSpPr/>
          <p:nvPr/>
        </p:nvGrpSpPr>
        <p:grpSpPr>
          <a:xfrm>
            <a:off x="428596" y="1643050"/>
            <a:ext cx="3812066" cy="2500330"/>
            <a:chOff x="428596" y="1643050"/>
            <a:chExt cx="3812066" cy="2500330"/>
          </a:xfrm>
        </p:grpSpPr>
        <p:pic>
          <p:nvPicPr>
            <p:cNvPr id="7" name="圖片 6" descr="1.bmp"/>
            <p:cNvPicPr>
              <a:picLocks noChangeAspect="1"/>
            </p:cNvPicPr>
            <p:nvPr/>
          </p:nvPicPr>
          <p:blipFill>
            <a:blip r:embed="rId3" cstate="print"/>
            <a:stretch>
              <a:fillRect/>
            </a:stretch>
          </p:blipFill>
          <p:spPr>
            <a:xfrm>
              <a:off x="928662" y="1659380"/>
              <a:ext cx="3312000" cy="2484000"/>
            </a:xfrm>
            <a:prstGeom prst="rect">
              <a:avLst/>
            </a:prstGeom>
          </p:spPr>
        </p:pic>
        <p:sp>
          <p:nvSpPr>
            <p:cNvPr id="12" name="文字方塊 11"/>
            <p:cNvSpPr txBox="1"/>
            <p:nvPr/>
          </p:nvSpPr>
          <p:spPr>
            <a:xfrm>
              <a:off x="428596" y="1643050"/>
              <a:ext cx="441146"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(a)</a:t>
              </a:r>
              <a:endParaRPr lang="zh-TW" altLang="en-US" dirty="0">
                <a:latin typeface="Times New Roman" pitchFamily="18" charset="0"/>
                <a:cs typeface="Times New Roman" pitchFamily="18" charset="0"/>
              </a:endParaRPr>
            </a:p>
          </p:txBody>
        </p:sp>
      </p:grpSp>
      <p:grpSp>
        <p:nvGrpSpPr>
          <p:cNvPr id="17" name="群組 16"/>
          <p:cNvGrpSpPr/>
          <p:nvPr/>
        </p:nvGrpSpPr>
        <p:grpSpPr>
          <a:xfrm>
            <a:off x="4416606" y="1643050"/>
            <a:ext cx="3727294" cy="2484000"/>
            <a:chOff x="4416606" y="1643050"/>
            <a:chExt cx="3727294" cy="2484000"/>
          </a:xfrm>
        </p:grpSpPr>
        <p:pic>
          <p:nvPicPr>
            <p:cNvPr id="9" name="圖片 8" descr="2.bmp"/>
            <p:cNvPicPr>
              <a:picLocks noChangeAspect="1"/>
            </p:cNvPicPr>
            <p:nvPr/>
          </p:nvPicPr>
          <p:blipFill>
            <a:blip r:embed="rId4" cstate="print"/>
            <a:stretch>
              <a:fillRect/>
            </a:stretch>
          </p:blipFill>
          <p:spPr>
            <a:xfrm>
              <a:off x="4831900" y="1643050"/>
              <a:ext cx="3312000" cy="2484000"/>
            </a:xfrm>
            <a:prstGeom prst="rect">
              <a:avLst/>
            </a:prstGeom>
          </p:spPr>
        </p:pic>
        <p:sp>
          <p:nvSpPr>
            <p:cNvPr id="13" name="文字方塊 12"/>
            <p:cNvSpPr txBox="1"/>
            <p:nvPr/>
          </p:nvSpPr>
          <p:spPr>
            <a:xfrm>
              <a:off x="4416606" y="1643050"/>
              <a:ext cx="453970"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(b)</a:t>
              </a:r>
              <a:endParaRPr lang="zh-TW" altLang="en-US" dirty="0">
                <a:latin typeface="Times New Roman" pitchFamily="18" charset="0"/>
                <a:cs typeface="Times New Roman" pitchFamily="18" charset="0"/>
              </a:endParaRPr>
            </a:p>
          </p:txBody>
        </p:sp>
      </p:grpSp>
      <p:grpSp>
        <p:nvGrpSpPr>
          <p:cNvPr id="18" name="群組 17"/>
          <p:cNvGrpSpPr/>
          <p:nvPr/>
        </p:nvGrpSpPr>
        <p:grpSpPr>
          <a:xfrm>
            <a:off x="428596" y="4214818"/>
            <a:ext cx="3812066" cy="2484000"/>
            <a:chOff x="428596" y="4214818"/>
            <a:chExt cx="3812066" cy="2484000"/>
          </a:xfrm>
        </p:grpSpPr>
        <p:pic>
          <p:nvPicPr>
            <p:cNvPr id="10" name="圖片 9" descr="3.bmp"/>
            <p:cNvPicPr>
              <a:picLocks noChangeAspect="1"/>
            </p:cNvPicPr>
            <p:nvPr/>
          </p:nvPicPr>
          <p:blipFill>
            <a:blip r:embed="rId5" cstate="print"/>
            <a:stretch>
              <a:fillRect/>
            </a:stretch>
          </p:blipFill>
          <p:spPr>
            <a:xfrm>
              <a:off x="928662" y="4214818"/>
              <a:ext cx="3312000" cy="2484000"/>
            </a:xfrm>
            <a:prstGeom prst="rect">
              <a:avLst/>
            </a:prstGeom>
          </p:spPr>
        </p:pic>
        <p:sp>
          <p:nvSpPr>
            <p:cNvPr id="14" name="文字方塊 13"/>
            <p:cNvSpPr txBox="1"/>
            <p:nvPr/>
          </p:nvSpPr>
          <p:spPr>
            <a:xfrm>
              <a:off x="428596" y="4214818"/>
              <a:ext cx="441146"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(c)</a:t>
              </a:r>
              <a:endParaRPr lang="zh-TW" altLang="en-US" dirty="0">
                <a:latin typeface="Times New Roman" pitchFamily="18" charset="0"/>
                <a:cs typeface="Times New Roman" pitchFamily="18" charset="0"/>
              </a:endParaRPr>
            </a:p>
          </p:txBody>
        </p:sp>
      </p:grpSp>
      <p:grpSp>
        <p:nvGrpSpPr>
          <p:cNvPr id="20" name="群組 19"/>
          <p:cNvGrpSpPr/>
          <p:nvPr/>
        </p:nvGrpSpPr>
        <p:grpSpPr>
          <a:xfrm>
            <a:off x="4416606" y="4214818"/>
            <a:ext cx="3727294" cy="2484000"/>
            <a:chOff x="4416606" y="4214818"/>
            <a:chExt cx="3727294" cy="2484000"/>
          </a:xfrm>
        </p:grpSpPr>
        <p:pic>
          <p:nvPicPr>
            <p:cNvPr id="11" name="圖片 10" descr="4.bmp"/>
            <p:cNvPicPr>
              <a:picLocks noChangeAspect="1"/>
            </p:cNvPicPr>
            <p:nvPr/>
          </p:nvPicPr>
          <p:blipFill>
            <a:blip r:embed="rId6" cstate="print"/>
            <a:stretch>
              <a:fillRect/>
            </a:stretch>
          </p:blipFill>
          <p:spPr>
            <a:xfrm>
              <a:off x="4831900" y="4214818"/>
              <a:ext cx="3312000" cy="2484000"/>
            </a:xfrm>
            <a:prstGeom prst="rect">
              <a:avLst/>
            </a:prstGeom>
          </p:spPr>
        </p:pic>
        <p:sp>
          <p:nvSpPr>
            <p:cNvPr id="15" name="文字方塊 14"/>
            <p:cNvSpPr txBox="1"/>
            <p:nvPr/>
          </p:nvSpPr>
          <p:spPr>
            <a:xfrm>
              <a:off x="4416606" y="4214818"/>
              <a:ext cx="453970" cy="369332"/>
            </a:xfrm>
            <a:prstGeom prst="rect">
              <a:avLst/>
            </a:prstGeom>
            <a:noFill/>
          </p:spPr>
          <p:txBody>
            <a:bodyPr wrap="none" rtlCol="0">
              <a:spAutoFit/>
            </a:bodyPr>
            <a:lstStyle/>
            <a:p>
              <a:r>
                <a:rPr lang="en-US" altLang="zh-TW" dirty="0" smtClean="0">
                  <a:latin typeface="Times New Roman" pitchFamily="18" charset="0"/>
                  <a:cs typeface="Times New Roman" pitchFamily="18" charset="0"/>
                </a:rPr>
                <a:t>(d)</a:t>
              </a:r>
              <a:endParaRPr lang="zh-TW" alt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2368019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7"/>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18"/>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57200" y="-8888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24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Best patterning growth</a:t>
            </a:r>
            <a:endParaRPr lang="en-US" altLang="ja-JP"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17</a:t>
            </a:fld>
            <a:endParaRPr lang="en-US" altLang="ja-JP"/>
          </a:p>
        </p:txBody>
      </p:sp>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371" y="1837116"/>
            <a:ext cx="4444973" cy="3333729"/>
          </a:xfrm>
          <a:prstGeom prst="rect">
            <a:avLst/>
          </a:prstGeom>
        </p:spPr>
      </p:pic>
      <p:sp>
        <p:nvSpPr>
          <p:cNvPr id="4" name="文字方塊 3"/>
          <p:cNvSpPr txBox="1"/>
          <p:nvPr/>
        </p:nvSpPr>
        <p:spPr>
          <a:xfrm>
            <a:off x="439552" y="1475492"/>
            <a:ext cx="846707" cy="369332"/>
          </a:xfrm>
          <a:prstGeom prst="rect">
            <a:avLst/>
          </a:prstGeom>
          <a:noFill/>
        </p:spPr>
        <p:txBody>
          <a:bodyPr wrap="none" rtlCol="0">
            <a:spAutoFit/>
          </a:bodyPr>
          <a:lstStyle/>
          <a:p>
            <a:r>
              <a:rPr lang="en-US" altLang="zh-TW" dirty="0" smtClean="0"/>
              <a:t>1 mm</a:t>
            </a:r>
            <a:r>
              <a:rPr lang="en-US" altLang="zh-TW" baseline="30000" dirty="0" smtClean="0"/>
              <a:t>2</a:t>
            </a:r>
            <a:endParaRPr lang="zh-TW" altLang="en-US" baseline="30000" dirty="0"/>
          </a:p>
        </p:txBody>
      </p:sp>
      <p:pic>
        <p:nvPicPr>
          <p:cNvPr id="12" name="圖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6016" y="1837116"/>
            <a:ext cx="4307040" cy="3333729"/>
          </a:xfrm>
          <a:prstGeom prst="rect">
            <a:avLst/>
          </a:prstGeom>
        </p:spPr>
      </p:pic>
      <p:sp>
        <p:nvSpPr>
          <p:cNvPr id="3" name="文字方塊 2"/>
          <p:cNvSpPr txBox="1"/>
          <p:nvPr/>
        </p:nvSpPr>
        <p:spPr>
          <a:xfrm>
            <a:off x="971600" y="5386429"/>
            <a:ext cx="7488832" cy="923330"/>
          </a:xfrm>
          <a:prstGeom prst="rect">
            <a:avLst/>
          </a:prstGeom>
          <a:noFill/>
        </p:spPr>
        <p:txBody>
          <a:bodyPr wrap="square" rtlCol="0">
            <a:spAutoFit/>
          </a:bodyPr>
          <a:lstStyle/>
          <a:p>
            <a:pPr marL="342900" indent="-342900">
              <a:buFont typeface="+mj-lt"/>
              <a:buAutoNum type="arabicPeriod"/>
            </a:pPr>
            <a:r>
              <a:rPr lang="en-US" altLang="zh-TW" dirty="0"/>
              <a:t>Best patterning </a:t>
            </a:r>
            <a:r>
              <a:rPr lang="en-US" altLang="zh-TW" dirty="0" smtClean="0"/>
              <a:t>growth in the sapphire substrate.</a:t>
            </a:r>
          </a:p>
          <a:p>
            <a:pPr marL="342900" indent="-342900">
              <a:buFont typeface="+mj-lt"/>
              <a:buAutoNum type="arabicPeriod"/>
            </a:pPr>
            <a:r>
              <a:rPr lang="en-US" altLang="zh-TW" dirty="0" smtClean="0"/>
              <a:t>Large area, monolayer, </a:t>
            </a:r>
            <a:r>
              <a:rPr lang="en-US" altLang="zh-TW" dirty="0"/>
              <a:t>and </a:t>
            </a:r>
            <a:r>
              <a:rPr lang="en-US" altLang="zh-TW" dirty="0" smtClean="0"/>
              <a:t>perfect periodic growth.</a:t>
            </a:r>
            <a:endParaRPr lang="en-US" altLang="zh-TW" dirty="0"/>
          </a:p>
          <a:p>
            <a:endParaRPr lang="zh-TW" altLang="en-US" dirty="0"/>
          </a:p>
        </p:txBody>
      </p:sp>
    </p:spTree>
    <p:extLst>
      <p:ext uri="{BB962C8B-B14F-4D97-AF65-F5344CB8AC3E}">
        <p14:creationId xmlns:p14="http://schemas.microsoft.com/office/powerpoint/2010/main" val="2573555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Raman and Mapping of 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/Sapphire</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投影片編號版面配置區 5"/>
          <p:cNvSpPr>
            <a:spLocks noGrp="1"/>
          </p:cNvSpPr>
          <p:nvPr>
            <p:ph type="sldNum" sz="quarter" idx="4"/>
          </p:nvPr>
        </p:nvSpPr>
        <p:spPr/>
        <p:txBody>
          <a:bodyPr/>
          <a:lstStyle/>
          <a:p>
            <a:fld id="{69D90ED0-0FA7-4EB6-BDCD-1C8179B72C1B}" type="slidenum">
              <a:rPr lang="en-US" altLang="ja-JP" smtClean="0"/>
              <a:pPr/>
              <a:t>18</a:t>
            </a:fld>
            <a:endParaRPr lang="en-US" altLang="ja-JP" dirty="0"/>
          </a:p>
        </p:txBody>
      </p:sp>
      <p:pic>
        <p:nvPicPr>
          <p:cNvPr id="36" name="圖片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9065" y="1646963"/>
            <a:ext cx="2194252" cy="2376000"/>
          </a:xfrm>
          <a:prstGeom prst="rect">
            <a:avLst/>
          </a:prstGeom>
        </p:spPr>
      </p:pic>
      <p:pic>
        <p:nvPicPr>
          <p:cNvPr id="37" name="圖片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59800" y="4384258"/>
            <a:ext cx="2477913" cy="2376000"/>
          </a:xfrm>
          <a:prstGeom prst="rect">
            <a:avLst/>
          </a:prstGeom>
        </p:spPr>
      </p:pic>
      <p:pic>
        <p:nvPicPr>
          <p:cNvPr id="38" name="圖片 3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49283" y="4403393"/>
            <a:ext cx="2515458" cy="2412000"/>
          </a:xfrm>
          <a:prstGeom prst="rect">
            <a:avLst/>
          </a:prstGeom>
        </p:spPr>
      </p:pic>
      <p:sp>
        <p:nvSpPr>
          <p:cNvPr id="41" name="矩形 40"/>
          <p:cNvSpPr/>
          <p:nvPr/>
        </p:nvSpPr>
        <p:spPr>
          <a:xfrm>
            <a:off x="2735287" y="5551158"/>
            <a:ext cx="330800" cy="196802"/>
          </a:xfrm>
          <a:prstGeom prst="rect">
            <a:avLst/>
          </a:prstGeom>
        </p:spPr>
        <p:txBody>
          <a:bodyPr wrap="none">
            <a:spAutoFit/>
          </a:bodyPr>
          <a:lstStyle/>
          <a:p>
            <a:r>
              <a:rPr lang="en-US" altLang="zh-TW" sz="1100" dirty="0" smtClean="0">
                <a:latin typeface="Times New Roman" panose="02020603050405020304" pitchFamily="18" charset="0"/>
                <a:ea typeface="標楷體" panose="03000509000000000000" pitchFamily="65" charset="-120"/>
              </a:rPr>
              <a:t>E</a:t>
            </a:r>
            <a:r>
              <a:rPr lang="en-US" altLang="zh-TW" sz="1100" baseline="30000" dirty="0" smtClean="0">
                <a:latin typeface="Times New Roman" panose="02020603050405020304" pitchFamily="18" charset="0"/>
                <a:ea typeface="標楷體" panose="03000509000000000000" pitchFamily="65" charset="-120"/>
              </a:rPr>
              <a:t>1</a:t>
            </a:r>
            <a:r>
              <a:rPr lang="en-US" altLang="zh-TW" sz="1100" baseline="-25000" dirty="0" smtClean="0">
                <a:latin typeface="Times New Roman" panose="02020603050405020304" pitchFamily="18" charset="0"/>
                <a:ea typeface="標楷體" panose="03000509000000000000" pitchFamily="65" charset="-120"/>
              </a:rPr>
              <a:t>2</a:t>
            </a:r>
            <a:r>
              <a:rPr lang="en-US" altLang="zh-TW" sz="1100" dirty="0" smtClean="0">
                <a:latin typeface="Times New Roman" panose="02020603050405020304" pitchFamily="18" charset="0"/>
                <a:ea typeface="標楷體" panose="03000509000000000000" pitchFamily="65" charset="-120"/>
              </a:rPr>
              <a:t>g</a:t>
            </a:r>
            <a:endParaRPr lang="zh-TW" altLang="en-US" sz="1100" dirty="0"/>
          </a:p>
        </p:txBody>
      </p:sp>
      <p:sp>
        <p:nvSpPr>
          <p:cNvPr id="42" name="矩形 41"/>
          <p:cNvSpPr/>
          <p:nvPr/>
        </p:nvSpPr>
        <p:spPr>
          <a:xfrm>
            <a:off x="6156176" y="5551158"/>
            <a:ext cx="307625" cy="196802"/>
          </a:xfrm>
          <a:prstGeom prst="rect">
            <a:avLst/>
          </a:prstGeom>
        </p:spPr>
        <p:txBody>
          <a:bodyPr wrap="none">
            <a:spAutoFit/>
          </a:bodyPr>
          <a:lstStyle/>
          <a:p>
            <a:r>
              <a:rPr lang="en-US" altLang="zh-TW" sz="1100" dirty="0">
                <a:latin typeface="Times New Roman" panose="02020603050405020304" pitchFamily="18" charset="0"/>
                <a:ea typeface="標楷體" panose="03000509000000000000" pitchFamily="65" charset="-120"/>
              </a:rPr>
              <a:t>A</a:t>
            </a:r>
            <a:r>
              <a:rPr lang="en-US" altLang="zh-TW" sz="1100" baseline="-25000" dirty="0">
                <a:latin typeface="Times New Roman" panose="02020603050405020304" pitchFamily="18" charset="0"/>
                <a:ea typeface="標楷體" panose="03000509000000000000" pitchFamily="65" charset="-120"/>
              </a:rPr>
              <a:t>1</a:t>
            </a:r>
            <a:r>
              <a:rPr lang="en-US" altLang="zh-TW" sz="1100" dirty="0">
                <a:latin typeface="Times New Roman" panose="02020603050405020304" pitchFamily="18" charset="0"/>
                <a:ea typeface="標楷體" panose="03000509000000000000" pitchFamily="65" charset="-120"/>
              </a:rPr>
              <a:t>g</a:t>
            </a:r>
            <a:endParaRPr lang="zh-TW" altLang="en-US" sz="1100" dirty="0"/>
          </a:p>
        </p:txBody>
      </p:sp>
      <p:sp>
        <p:nvSpPr>
          <p:cNvPr id="24" name="文字方塊 23"/>
          <p:cNvSpPr txBox="1"/>
          <p:nvPr/>
        </p:nvSpPr>
        <p:spPr>
          <a:xfrm>
            <a:off x="1612336" y="4316751"/>
            <a:ext cx="442953" cy="289615"/>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(c)</a:t>
            </a:r>
            <a:endParaRPr lang="zh-TW" altLang="en-US" sz="1400" dirty="0">
              <a:latin typeface="Times New Roman" panose="02020603050405020304" pitchFamily="18" charset="0"/>
              <a:cs typeface="Times New Roman" panose="02020603050405020304" pitchFamily="18" charset="0"/>
            </a:endParaRPr>
          </a:p>
        </p:txBody>
      </p:sp>
      <p:sp>
        <p:nvSpPr>
          <p:cNvPr id="26" name="文字方塊 25"/>
          <p:cNvSpPr txBox="1"/>
          <p:nvPr/>
        </p:nvSpPr>
        <p:spPr>
          <a:xfrm>
            <a:off x="4749500" y="4065516"/>
            <a:ext cx="590831" cy="289615"/>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(d)</a:t>
            </a:r>
            <a:endParaRPr lang="zh-TW" altLang="en-US" sz="1400" dirty="0">
              <a:latin typeface="Times New Roman" panose="02020603050405020304" pitchFamily="18" charset="0"/>
              <a:cs typeface="Times New Roman" panose="02020603050405020304" pitchFamily="18" charset="0"/>
            </a:endParaRPr>
          </a:p>
        </p:txBody>
      </p:sp>
      <p:pic>
        <p:nvPicPr>
          <p:cNvPr id="4" name="圖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87784" y="1735098"/>
            <a:ext cx="3387265" cy="2628000"/>
          </a:xfrm>
          <a:prstGeom prst="rect">
            <a:avLst/>
          </a:prstGeom>
        </p:spPr>
      </p:pic>
      <p:sp>
        <p:nvSpPr>
          <p:cNvPr id="40" name="文字方塊 39"/>
          <p:cNvSpPr txBox="1"/>
          <p:nvPr/>
        </p:nvSpPr>
        <p:spPr>
          <a:xfrm>
            <a:off x="2974129" y="1439786"/>
            <a:ext cx="902025" cy="196802"/>
          </a:xfrm>
          <a:prstGeom prst="rect">
            <a:avLst/>
          </a:prstGeom>
          <a:noFill/>
        </p:spPr>
        <p:txBody>
          <a:bodyPr wrap="square" rtlCol="0">
            <a:spAutoFit/>
          </a:bodyPr>
          <a:lstStyle/>
          <a:p>
            <a:pPr algn="ctr"/>
            <a:r>
              <a:rPr lang="en-US" altLang="zh-TW" sz="1100" dirty="0" smtClean="0">
                <a:latin typeface="Times New Roman" panose="02020603050405020304" pitchFamily="18" charset="0"/>
                <a:cs typeface="Times New Roman" panose="02020603050405020304" pitchFamily="18" charset="0"/>
              </a:rPr>
              <a:t>19~20cm</a:t>
            </a:r>
            <a:r>
              <a:rPr lang="en-US" altLang="zh-TW" sz="1100" baseline="30000" dirty="0" smtClean="0">
                <a:latin typeface="Times New Roman" panose="02020603050405020304" pitchFamily="18" charset="0"/>
                <a:cs typeface="Times New Roman" panose="02020603050405020304" pitchFamily="18" charset="0"/>
              </a:rPr>
              <a:t>-1</a:t>
            </a:r>
            <a:endParaRPr lang="zh-TW" altLang="en-US" sz="1100" baseline="30000" dirty="0">
              <a:latin typeface="Times New Roman" panose="02020603050405020304" pitchFamily="18" charset="0"/>
              <a:cs typeface="Times New Roman" panose="02020603050405020304" pitchFamily="18" charset="0"/>
            </a:endParaRPr>
          </a:p>
        </p:txBody>
      </p:sp>
      <p:sp>
        <p:nvSpPr>
          <p:cNvPr id="22" name="文字方塊 21"/>
          <p:cNvSpPr txBox="1"/>
          <p:nvPr/>
        </p:nvSpPr>
        <p:spPr>
          <a:xfrm>
            <a:off x="1691680" y="1672476"/>
            <a:ext cx="437801" cy="289615"/>
          </a:xfrm>
          <a:prstGeom prst="rect">
            <a:avLst/>
          </a:prstGeom>
          <a:noFill/>
        </p:spPr>
        <p:txBody>
          <a:bodyPr wrap="square" rtlCol="0">
            <a:spAutoFit/>
          </a:bodyPr>
          <a:lstStyle/>
          <a:p>
            <a:r>
              <a:rPr lang="en-US" altLang="zh-TW" sz="1400" dirty="0">
                <a:latin typeface="Times New Roman" panose="02020603050405020304" pitchFamily="18" charset="0"/>
                <a:cs typeface="Times New Roman" panose="02020603050405020304" pitchFamily="18" charset="0"/>
              </a:rPr>
              <a:t>(a)</a:t>
            </a:r>
            <a:endParaRPr lang="zh-TW" altLang="en-US" sz="1400" dirty="0">
              <a:latin typeface="Times New Roman" panose="02020603050405020304" pitchFamily="18" charset="0"/>
              <a:cs typeface="Times New Roman" panose="02020603050405020304" pitchFamily="18" charset="0"/>
            </a:endParaRPr>
          </a:p>
        </p:txBody>
      </p:sp>
      <p:cxnSp>
        <p:nvCxnSpPr>
          <p:cNvPr id="11" name="直線單箭頭接點 10"/>
          <p:cNvCxnSpPr/>
          <p:nvPr/>
        </p:nvCxnSpPr>
        <p:spPr>
          <a:xfrm>
            <a:off x="3203848" y="1745569"/>
            <a:ext cx="317096" cy="0"/>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文字方塊 22"/>
          <p:cNvSpPr txBox="1"/>
          <p:nvPr/>
        </p:nvSpPr>
        <p:spPr>
          <a:xfrm>
            <a:off x="5182148" y="1569130"/>
            <a:ext cx="368349" cy="289615"/>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(b)</a:t>
            </a:r>
            <a:endParaRPr lang="zh-TW" altLang="en-US" sz="1400" dirty="0">
              <a:latin typeface="Times New Roman" panose="02020603050405020304" pitchFamily="18" charset="0"/>
              <a:cs typeface="Times New Roman" panose="02020603050405020304" pitchFamily="18" charset="0"/>
            </a:endParaRPr>
          </a:p>
        </p:txBody>
      </p:sp>
      <p:sp>
        <p:nvSpPr>
          <p:cNvPr id="27" name="文字方塊 26"/>
          <p:cNvSpPr txBox="1"/>
          <p:nvPr/>
        </p:nvSpPr>
        <p:spPr>
          <a:xfrm>
            <a:off x="4939012" y="4316569"/>
            <a:ext cx="442953"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(d)</a:t>
            </a:r>
            <a:endParaRPr lang="zh-TW"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511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PL and Mapping of </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/Sapphire</a:t>
            </a:r>
          </a:p>
        </p:txBody>
      </p:sp>
      <p:sp>
        <p:nvSpPr>
          <p:cNvPr id="6" name="投影片編號版面配置區 5"/>
          <p:cNvSpPr>
            <a:spLocks noGrp="1"/>
          </p:cNvSpPr>
          <p:nvPr>
            <p:ph type="sldNum" sz="quarter" idx="4"/>
          </p:nvPr>
        </p:nvSpPr>
        <p:spPr/>
        <p:txBody>
          <a:bodyPr/>
          <a:lstStyle/>
          <a:p>
            <a:fld id="{69D90ED0-0FA7-4EB6-BDCD-1C8179B72C1B}" type="slidenum">
              <a:rPr lang="en-US" altLang="ja-JP" smtClean="0"/>
              <a:pPr/>
              <a:t>19</a:t>
            </a:fld>
            <a:endParaRPr lang="en-US" altLang="ja-JP" dirty="0"/>
          </a:p>
        </p:txBody>
      </p:sp>
      <p:pic>
        <p:nvPicPr>
          <p:cNvPr id="32" name="圖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4739" y="1521360"/>
            <a:ext cx="1926596" cy="2077964"/>
          </a:xfrm>
          <a:prstGeom prst="rect">
            <a:avLst/>
          </a:prstGeom>
        </p:spPr>
      </p:pic>
      <p:grpSp>
        <p:nvGrpSpPr>
          <p:cNvPr id="3" name="群組 2"/>
          <p:cNvGrpSpPr/>
          <p:nvPr/>
        </p:nvGrpSpPr>
        <p:grpSpPr>
          <a:xfrm>
            <a:off x="1739593" y="4058590"/>
            <a:ext cx="2501627" cy="2294832"/>
            <a:chOff x="1619672" y="3779467"/>
            <a:chExt cx="2166412" cy="2082157"/>
          </a:xfrm>
        </p:grpSpPr>
        <p:pic>
          <p:nvPicPr>
            <p:cNvPr id="43" name="圖片 42"/>
            <p:cNvPicPr>
              <a:picLocks noChangeAspect="1"/>
            </p:cNvPicPr>
            <p:nvPr/>
          </p:nvPicPr>
          <p:blipFill>
            <a:blip r:embed="rId4"/>
            <a:stretch>
              <a:fillRect/>
            </a:stretch>
          </p:blipFill>
          <p:spPr>
            <a:xfrm>
              <a:off x="1619672" y="3779467"/>
              <a:ext cx="2166412" cy="2082157"/>
            </a:xfrm>
            <a:prstGeom prst="rect">
              <a:avLst/>
            </a:prstGeom>
          </p:spPr>
        </p:pic>
        <p:sp>
          <p:nvSpPr>
            <p:cNvPr id="45" name="矩形 44"/>
            <p:cNvSpPr/>
            <p:nvPr/>
          </p:nvSpPr>
          <p:spPr>
            <a:xfrm>
              <a:off x="2167514" y="5010237"/>
              <a:ext cx="554017" cy="196802"/>
            </a:xfrm>
            <a:prstGeom prst="rect">
              <a:avLst/>
            </a:prstGeom>
          </p:spPr>
          <p:txBody>
            <a:bodyPr wrap="none">
              <a:spAutoFit/>
            </a:bodyPr>
            <a:lstStyle/>
            <a:p>
              <a:r>
                <a:rPr lang="en-US" altLang="zh-TW" sz="1100" dirty="0" smtClean="0">
                  <a:latin typeface="Times New Roman" panose="02020603050405020304" pitchFamily="18" charset="0"/>
                  <a:ea typeface="標楷體" panose="03000509000000000000" pitchFamily="65" charset="-120"/>
                </a:rPr>
                <a:t>B exciton</a:t>
              </a:r>
              <a:endParaRPr lang="zh-TW" altLang="en-US" sz="1100" dirty="0"/>
            </a:p>
          </p:txBody>
        </p:sp>
      </p:grpSp>
      <p:grpSp>
        <p:nvGrpSpPr>
          <p:cNvPr id="2" name="群組 1"/>
          <p:cNvGrpSpPr/>
          <p:nvPr/>
        </p:nvGrpSpPr>
        <p:grpSpPr>
          <a:xfrm>
            <a:off x="4840621" y="4088745"/>
            <a:ext cx="2368991" cy="2265860"/>
            <a:chOff x="4531859" y="3779467"/>
            <a:chExt cx="2166412" cy="2077570"/>
          </a:xfrm>
        </p:grpSpPr>
        <p:pic>
          <p:nvPicPr>
            <p:cNvPr id="44" name="圖片 43"/>
            <p:cNvPicPr>
              <a:picLocks noChangeAspect="1"/>
            </p:cNvPicPr>
            <p:nvPr/>
          </p:nvPicPr>
          <p:blipFill>
            <a:blip r:embed="rId5"/>
            <a:stretch>
              <a:fillRect/>
            </a:stretch>
          </p:blipFill>
          <p:spPr>
            <a:xfrm>
              <a:off x="4531859" y="3779467"/>
              <a:ext cx="2166412" cy="2077570"/>
            </a:xfrm>
            <a:prstGeom prst="rect">
              <a:avLst/>
            </a:prstGeom>
          </p:spPr>
        </p:pic>
        <p:sp>
          <p:nvSpPr>
            <p:cNvPr id="46" name="矩形 45"/>
            <p:cNvSpPr/>
            <p:nvPr/>
          </p:nvSpPr>
          <p:spPr>
            <a:xfrm>
              <a:off x="5148064" y="4929500"/>
              <a:ext cx="560116" cy="196802"/>
            </a:xfrm>
            <a:prstGeom prst="rect">
              <a:avLst/>
            </a:prstGeom>
          </p:spPr>
          <p:txBody>
            <a:bodyPr wrap="none">
              <a:spAutoFit/>
            </a:bodyPr>
            <a:lstStyle/>
            <a:p>
              <a:r>
                <a:rPr lang="en-US" altLang="zh-TW" sz="1100" dirty="0" smtClean="0">
                  <a:latin typeface="Times New Roman" panose="02020603050405020304" pitchFamily="18" charset="0"/>
                  <a:ea typeface="標楷體" panose="03000509000000000000" pitchFamily="65" charset="-120"/>
                </a:rPr>
                <a:t>A exciton</a:t>
              </a:r>
              <a:endParaRPr lang="zh-TW" altLang="en-US" sz="1100" dirty="0"/>
            </a:p>
          </p:txBody>
        </p:sp>
      </p:grpSp>
      <p:sp>
        <p:nvSpPr>
          <p:cNvPr id="14" name="文字方塊 13"/>
          <p:cNvSpPr txBox="1"/>
          <p:nvPr/>
        </p:nvSpPr>
        <p:spPr>
          <a:xfrm>
            <a:off x="4603166" y="1289345"/>
            <a:ext cx="432048"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(b)</a:t>
            </a:r>
            <a:endParaRPr lang="zh-TW" altLang="en-US" sz="1400" dirty="0">
              <a:latin typeface="Times New Roman" panose="02020603050405020304" pitchFamily="18" charset="0"/>
              <a:cs typeface="Times New Roman" panose="02020603050405020304" pitchFamily="18" charset="0"/>
            </a:endParaRPr>
          </a:p>
        </p:txBody>
      </p:sp>
      <p:sp>
        <p:nvSpPr>
          <p:cNvPr id="15" name="文字方塊 14"/>
          <p:cNvSpPr txBox="1"/>
          <p:nvPr/>
        </p:nvSpPr>
        <p:spPr>
          <a:xfrm>
            <a:off x="4592691" y="3758453"/>
            <a:ext cx="432048"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(d)</a:t>
            </a:r>
            <a:endParaRPr lang="zh-TW" altLang="en-US" sz="1400" dirty="0">
              <a:latin typeface="Times New Roman" panose="02020603050405020304" pitchFamily="18" charset="0"/>
              <a:cs typeface="Times New Roman" panose="02020603050405020304" pitchFamily="18" charset="0"/>
            </a:endParaRPr>
          </a:p>
        </p:txBody>
      </p:sp>
      <p:pic>
        <p:nvPicPr>
          <p:cNvPr id="7" name="圖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21080" y="1557339"/>
            <a:ext cx="3204000" cy="2496050"/>
          </a:xfrm>
          <a:prstGeom prst="rect">
            <a:avLst/>
          </a:prstGeom>
        </p:spPr>
      </p:pic>
      <p:sp>
        <p:nvSpPr>
          <p:cNvPr id="4" name="文字方塊 3"/>
          <p:cNvSpPr txBox="1"/>
          <p:nvPr/>
        </p:nvSpPr>
        <p:spPr>
          <a:xfrm>
            <a:off x="1307545" y="1298639"/>
            <a:ext cx="432048"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(a)</a:t>
            </a:r>
            <a:endParaRPr lang="zh-TW" altLang="en-US" sz="1400" dirty="0">
              <a:latin typeface="Times New Roman" panose="02020603050405020304" pitchFamily="18" charset="0"/>
              <a:cs typeface="Times New Roman" panose="02020603050405020304" pitchFamily="18" charset="0"/>
            </a:endParaRPr>
          </a:p>
        </p:txBody>
      </p:sp>
      <p:sp>
        <p:nvSpPr>
          <p:cNvPr id="16" name="文字方塊 15"/>
          <p:cNvSpPr txBox="1"/>
          <p:nvPr/>
        </p:nvSpPr>
        <p:spPr>
          <a:xfrm>
            <a:off x="1307545" y="3823738"/>
            <a:ext cx="432048"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(c)</a:t>
            </a:r>
            <a:endParaRPr lang="zh-TW"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57448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extLst>
              <p:ext uri="{D42A27DB-BD31-4B8C-83A1-F6EECF244321}">
                <p14:modId xmlns:p14="http://schemas.microsoft.com/office/powerpoint/2010/main" val="1662678704"/>
              </p:ext>
            </p:extLst>
          </p:nvPr>
        </p:nvGraphicFramePr>
        <p:xfrm>
          <a:off x="656750" y="1481503"/>
          <a:ext cx="8064896" cy="4768305"/>
        </p:xfrm>
        <a:graphic>
          <a:graphicData uri="http://schemas.openxmlformats.org/drawingml/2006/table">
            <a:tbl>
              <a:tblPr firstRow="1" bandRow="1">
                <a:tableStyleId>{69CF1AB2-1976-4502-BF36-3FF5EA218861}</a:tableStyleId>
              </a:tblPr>
              <a:tblGrid>
                <a:gridCol w="1296144">
                  <a:extLst>
                    <a:ext uri="{9D8B030D-6E8A-4147-A177-3AD203B41FA5}">
                      <a16:colId xmlns:a16="http://schemas.microsoft.com/office/drawing/2014/main" val="941565516"/>
                    </a:ext>
                  </a:extLst>
                </a:gridCol>
                <a:gridCol w="3528392">
                  <a:extLst>
                    <a:ext uri="{9D8B030D-6E8A-4147-A177-3AD203B41FA5}">
                      <a16:colId xmlns:a16="http://schemas.microsoft.com/office/drawing/2014/main" val="4185850481"/>
                    </a:ext>
                  </a:extLst>
                </a:gridCol>
                <a:gridCol w="3240360">
                  <a:extLst>
                    <a:ext uri="{9D8B030D-6E8A-4147-A177-3AD203B41FA5}">
                      <a16:colId xmlns:a16="http://schemas.microsoft.com/office/drawing/2014/main" val="13902305"/>
                    </a:ext>
                  </a:extLst>
                </a:gridCol>
              </a:tblGrid>
              <a:tr h="670161">
                <a:tc>
                  <a:txBody>
                    <a:bodyPr/>
                    <a:lstStyle/>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Silicon substrate</a:t>
                      </a:r>
                      <a:endParaRPr lang="en-US" altLang="ja-JP" sz="1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zh-TW" alt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1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Sapphire substrate</a:t>
                      </a:r>
                      <a:endParaRPr lang="en-US" altLang="ja-JP" sz="18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endParaRPr lang="zh-TW" altLang="en-US" dirty="0"/>
                    </a:p>
                  </a:txBody>
                  <a:tcPr/>
                </a:tc>
                <a:extLst>
                  <a:ext uri="{0D108BD9-81ED-4DB2-BD59-A6C34878D82A}">
                    <a16:rowId xmlns:a16="http://schemas.microsoft.com/office/drawing/2014/main" val="1961292440"/>
                  </a:ext>
                </a:extLst>
              </a:tr>
              <a:tr h="2049072">
                <a:tc>
                  <a:txBody>
                    <a:bodyPr/>
                    <a:lstStyle/>
                    <a:p>
                      <a:pPr algn="ctr"/>
                      <a:r>
                        <a:rPr lang="en-US" altLang="zh-TW" dirty="0" smtClean="0"/>
                        <a:t>Raman</a:t>
                      </a:r>
                      <a:endParaRPr lang="zh-TW" altLang="en-US" dirty="0"/>
                    </a:p>
                  </a:txBody>
                  <a:tcPr/>
                </a:tc>
                <a:tc>
                  <a:txBody>
                    <a:bodyPr/>
                    <a:lstStyle/>
                    <a:p>
                      <a:pPr algn="ctr"/>
                      <a:endParaRPr lang="zh-TW" altLang="en-US" dirty="0"/>
                    </a:p>
                  </a:txBody>
                  <a:tcPr/>
                </a:tc>
                <a:tc>
                  <a:txBody>
                    <a:bodyPr/>
                    <a:lstStyle/>
                    <a:p>
                      <a:pPr algn="ctr"/>
                      <a:endParaRPr lang="zh-TW" altLang="en-US" dirty="0"/>
                    </a:p>
                  </a:txBody>
                  <a:tcPr/>
                </a:tc>
                <a:extLst>
                  <a:ext uri="{0D108BD9-81ED-4DB2-BD59-A6C34878D82A}">
                    <a16:rowId xmlns:a16="http://schemas.microsoft.com/office/drawing/2014/main" val="2841329812"/>
                  </a:ext>
                </a:extLst>
              </a:tr>
              <a:tr h="2049072">
                <a:tc>
                  <a:txBody>
                    <a:bodyPr/>
                    <a:lstStyle/>
                    <a:p>
                      <a:pPr algn="ctr"/>
                      <a:r>
                        <a:rPr lang="en-US" altLang="zh-TW" dirty="0" smtClean="0"/>
                        <a:t>PL</a:t>
                      </a:r>
                      <a:endParaRPr lang="zh-TW" altLang="en-US" dirty="0"/>
                    </a:p>
                  </a:txBody>
                  <a:tcPr/>
                </a:tc>
                <a:tc>
                  <a:txBody>
                    <a:bodyPr/>
                    <a:lstStyle/>
                    <a:p>
                      <a:pPr algn="ctr"/>
                      <a:endParaRPr lang="zh-TW" altLang="en-US"/>
                    </a:p>
                  </a:txBody>
                  <a:tcPr/>
                </a:tc>
                <a:tc>
                  <a:txBody>
                    <a:bodyPr/>
                    <a:lstStyle/>
                    <a:p>
                      <a:pPr algn="ctr"/>
                      <a:endParaRPr lang="zh-TW" altLang="en-US" dirty="0"/>
                    </a:p>
                  </a:txBody>
                  <a:tcPr/>
                </a:tc>
                <a:extLst>
                  <a:ext uri="{0D108BD9-81ED-4DB2-BD59-A6C34878D82A}">
                    <a16:rowId xmlns:a16="http://schemas.microsoft.com/office/drawing/2014/main" val="3568270109"/>
                  </a:ext>
                </a:extLst>
              </a:tr>
            </a:tbl>
          </a:graphicData>
        </a:graphic>
      </p:graphicFrame>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Raman and PL</a:t>
            </a:r>
            <a:r>
              <a:rPr lang="zh-TW" altLang="en-US"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zh-TW"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results of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ja-JP" sz="3200" b="1" baseline="-25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投影片編號版面配置區 12"/>
          <p:cNvSpPr>
            <a:spLocks noGrp="1"/>
          </p:cNvSpPr>
          <p:nvPr>
            <p:ph type="sldNum" sz="quarter" idx="4"/>
          </p:nvPr>
        </p:nvSpPr>
        <p:spPr/>
        <p:txBody>
          <a:bodyPr/>
          <a:lstStyle/>
          <a:p>
            <a:fld id="{69D90ED0-0FA7-4EB6-BDCD-1C8179B72C1B}" type="slidenum">
              <a:rPr lang="en-US" altLang="ja-JP" smtClean="0"/>
              <a:pPr/>
              <a:t>20</a:t>
            </a:fld>
            <a:endParaRPr lang="en-US" altLang="ja-JP"/>
          </a:p>
        </p:txBody>
      </p:sp>
      <p:pic>
        <p:nvPicPr>
          <p:cNvPr id="14" name="圖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7356" y="4240386"/>
            <a:ext cx="2570916" cy="2009422"/>
          </a:xfrm>
          <a:prstGeom prst="rect">
            <a:avLst/>
          </a:prstGeom>
        </p:spPr>
      </p:pic>
      <p:grpSp>
        <p:nvGrpSpPr>
          <p:cNvPr id="3" name="群組 2"/>
          <p:cNvGrpSpPr/>
          <p:nvPr/>
        </p:nvGrpSpPr>
        <p:grpSpPr>
          <a:xfrm>
            <a:off x="2384942" y="2184136"/>
            <a:ext cx="2535745" cy="1982918"/>
            <a:chOff x="1979712" y="2099631"/>
            <a:chExt cx="2535745" cy="1982918"/>
          </a:xfrm>
        </p:grpSpPr>
        <p:pic>
          <p:nvPicPr>
            <p:cNvPr id="10" name="圖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9712" y="2099631"/>
              <a:ext cx="2535745" cy="1982918"/>
            </a:xfrm>
            <a:prstGeom prst="rect">
              <a:avLst/>
            </a:prstGeom>
          </p:spPr>
        </p:pic>
        <p:grpSp>
          <p:nvGrpSpPr>
            <p:cNvPr id="16" name="群組 15"/>
            <p:cNvGrpSpPr/>
            <p:nvPr/>
          </p:nvGrpSpPr>
          <p:grpSpPr>
            <a:xfrm>
              <a:off x="2555776" y="2616543"/>
              <a:ext cx="1224136" cy="455954"/>
              <a:chOff x="2824283" y="3131663"/>
              <a:chExt cx="1368000" cy="456000"/>
            </a:xfrm>
          </p:grpSpPr>
          <p:cxnSp>
            <p:nvCxnSpPr>
              <p:cNvPr id="17" name="直線單箭頭接點 16"/>
              <p:cNvCxnSpPr/>
              <p:nvPr/>
            </p:nvCxnSpPr>
            <p:spPr>
              <a:xfrm>
                <a:off x="3228059" y="3587663"/>
                <a:ext cx="432048" cy="0"/>
              </a:xfrm>
              <a:prstGeom prst="straightConnector1">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2824283" y="3131663"/>
                <a:ext cx="1368000" cy="307777"/>
              </a:xfrm>
              <a:prstGeom prst="rect">
                <a:avLst/>
              </a:prstGeom>
              <a:noFill/>
            </p:spPr>
            <p:txBody>
              <a:bodyPr wrap="square" rtlCol="0">
                <a:spAutoFit/>
              </a:bodyPr>
              <a:lstStyle/>
              <a:p>
                <a:pPr algn="ctr"/>
                <a:r>
                  <a:rPr lang="en-US" altLang="zh-TW" sz="1400" dirty="0" smtClean="0">
                    <a:latin typeface="Times New Roman" panose="02020603050405020304" pitchFamily="18" charset="0"/>
                    <a:cs typeface="Times New Roman" panose="02020603050405020304" pitchFamily="18" charset="0"/>
                  </a:rPr>
                  <a:t>21~22cm</a:t>
                </a:r>
                <a:r>
                  <a:rPr lang="en-US" altLang="zh-TW" sz="1400" baseline="30000" dirty="0" smtClean="0">
                    <a:latin typeface="Times New Roman" panose="02020603050405020304" pitchFamily="18" charset="0"/>
                    <a:cs typeface="Times New Roman" panose="02020603050405020304" pitchFamily="18" charset="0"/>
                  </a:rPr>
                  <a:t>-1</a:t>
                </a:r>
                <a:endParaRPr lang="zh-TW" altLang="en-US" sz="1400" baseline="30000" dirty="0">
                  <a:latin typeface="Times New Roman" panose="02020603050405020304" pitchFamily="18" charset="0"/>
                  <a:cs typeface="Times New Roman" panose="02020603050405020304" pitchFamily="18" charset="0"/>
                </a:endParaRPr>
              </a:p>
            </p:txBody>
          </p:sp>
        </p:grpSp>
      </p:grpSp>
      <p:pic>
        <p:nvPicPr>
          <p:cNvPr id="12" name="圖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3334" y="4240386"/>
            <a:ext cx="2520280" cy="1963404"/>
          </a:xfrm>
          <a:prstGeom prst="rect">
            <a:avLst/>
          </a:prstGeom>
        </p:spPr>
      </p:pic>
      <p:grpSp>
        <p:nvGrpSpPr>
          <p:cNvPr id="4" name="群組 3"/>
          <p:cNvGrpSpPr/>
          <p:nvPr/>
        </p:nvGrpSpPr>
        <p:grpSpPr>
          <a:xfrm>
            <a:off x="5913333" y="2146950"/>
            <a:ext cx="2603739" cy="2020104"/>
            <a:chOff x="5508103" y="2062445"/>
            <a:chExt cx="2603739" cy="2020104"/>
          </a:xfrm>
        </p:grpSpPr>
        <p:pic>
          <p:nvPicPr>
            <p:cNvPr id="15" name="圖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08103" y="2062445"/>
              <a:ext cx="2603739" cy="2020104"/>
            </a:xfrm>
            <a:prstGeom prst="rect">
              <a:avLst/>
            </a:prstGeom>
          </p:spPr>
        </p:pic>
        <p:sp>
          <p:nvSpPr>
            <p:cNvPr id="19" name="文字方塊 18"/>
            <p:cNvSpPr txBox="1"/>
            <p:nvPr/>
          </p:nvSpPr>
          <p:spPr>
            <a:xfrm>
              <a:off x="6768244" y="2125141"/>
              <a:ext cx="902025" cy="196802"/>
            </a:xfrm>
            <a:prstGeom prst="rect">
              <a:avLst/>
            </a:prstGeom>
            <a:noFill/>
          </p:spPr>
          <p:txBody>
            <a:bodyPr wrap="square" rtlCol="0">
              <a:spAutoFit/>
            </a:bodyPr>
            <a:lstStyle/>
            <a:p>
              <a:pPr algn="ctr"/>
              <a:r>
                <a:rPr lang="en-US" altLang="zh-TW" sz="1100" dirty="0" smtClean="0">
                  <a:latin typeface="Times New Roman" panose="02020603050405020304" pitchFamily="18" charset="0"/>
                  <a:cs typeface="Times New Roman" panose="02020603050405020304" pitchFamily="18" charset="0"/>
                </a:rPr>
                <a:t>19~20cm</a:t>
              </a:r>
              <a:r>
                <a:rPr lang="en-US" altLang="zh-TW" sz="1100" baseline="30000" dirty="0" smtClean="0">
                  <a:latin typeface="Times New Roman" panose="02020603050405020304" pitchFamily="18" charset="0"/>
                  <a:cs typeface="Times New Roman" panose="02020603050405020304" pitchFamily="18" charset="0"/>
                </a:rPr>
                <a:t>-1</a:t>
              </a:r>
              <a:endParaRPr lang="zh-TW" altLang="en-US" sz="1100" baseline="30000" dirty="0">
                <a:latin typeface="Times New Roman" panose="02020603050405020304" pitchFamily="18" charset="0"/>
                <a:cs typeface="Times New Roman" panose="02020603050405020304" pitchFamily="18" charset="0"/>
              </a:endParaRPr>
            </a:p>
          </p:txBody>
        </p:sp>
        <p:cxnSp>
          <p:nvCxnSpPr>
            <p:cNvPr id="20" name="直線單箭頭接點 19"/>
            <p:cNvCxnSpPr/>
            <p:nvPr/>
          </p:nvCxnSpPr>
          <p:spPr>
            <a:xfrm>
              <a:off x="6553200" y="2321943"/>
              <a:ext cx="158548" cy="26937"/>
            </a:xfrm>
            <a:prstGeom prst="straightConnector1">
              <a:avLst/>
            </a:prstGeom>
            <a:ln>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229594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Flow chart of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hyper-spectral image (HSI) </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投影片編號版面配置區 12"/>
          <p:cNvSpPr>
            <a:spLocks noGrp="1"/>
          </p:cNvSpPr>
          <p:nvPr>
            <p:ph type="sldNum" sz="quarter" idx="4"/>
          </p:nvPr>
        </p:nvSpPr>
        <p:spPr/>
        <p:txBody>
          <a:bodyPr/>
          <a:lstStyle/>
          <a:p>
            <a:fld id="{69D90ED0-0FA7-4EB6-BDCD-1C8179B72C1B}" type="slidenum">
              <a:rPr lang="en-US" altLang="ja-JP" smtClean="0"/>
              <a:pPr/>
              <a:t>21</a:t>
            </a:fld>
            <a:endParaRPr lang="en-US" altLang="ja-JP"/>
          </a:p>
        </p:txBody>
      </p:sp>
      <p:pic>
        <p:nvPicPr>
          <p:cNvPr id="10" name="圖片 9"/>
          <p:cNvPicPr>
            <a:picLocks noChangeAspect="1"/>
          </p:cNvPicPr>
          <p:nvPr/>
        </p:nvPicPr>
        <p:blipFill>
          <a:blip r:embed="rId3" cstate="print"/>
          <a:stretch>
            <a:fillRect/>
          </a:stretch>
        </p:blipFill>
        <p:spPr>
          <a:xfrm rot="16200000">
            <a:off x="2328121" y="632318"/>
            <a:ext cx="4127720" cy="5976665"/>
          </a:xfrm>
          <a:prstGeom prst="rect">
            <a:avLst/>
          </a:prstGeom>
        </p:spPr>
      </p:pic>
      <p:sp>
        <p:nvSpPr>
          <p:cNvPr id="11" name="矩形 10"/>
          <p:cNvSpPr/>
          <p:nvPr/>
        </p:nvSpPr>
        <p:spPr>
          <a:xfrm>
            <a:off x="29721" y="5998765"/>
            <a:ext cx="4392488" cy="764704"/>
          </a:xfrm>
          <a:prstGeom prst="rect">
            <a:avLst/>
          </a:prstGeom>
          <a:solidFill>
            <a:schemeClr val="accent2">
              <a:lumMod val="40000"/>
              <a:lumOff val="60000"/>
            </a:schemeClr>
          </a:solidFill>
          <a:ln>
            <a:solidFill>
              <a:schemeClr val="accent2">
                <a:lumMod val="40000"/>
                <a:lumOff val="60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lvl="0"/>
            <a:r>
              <a:rPr lang="en-US" altLang="zh-TW" sz="1200" dirty="0">
                <a:solidFill>
                  <a:schemeClr val="tx1"/>
                </a:solidFill>
                <a:latin typeface="Times New Roman" panose="02020603050405020304" pitchFamily="18" charset="0"/>
                <a:cs typeface="Times New Roman" panose="02020603050405020304" pitchFamily="18" charset="0"/>
              </a:rPr>
              <a:t>Hsiang-Chen Wang, Guan-Huang Wu, and </a:t>
            </a:r>
            <a:r>
              <a:rPr lang="en-US" altLang="zh-TW" sz="1200" dirty="0" err="1">
                <a:solidFill>
                  <a:schemeClr val="tx1"/>
                </a:solidFill>
                <a:latin typeface="Times New Roman" panose="02020603050405020304" pitchFamily="18" charset="0"/>
                <a:cs typeface="Times New Roman" panose="02020603050405020304" pitchFamily="18" charset="0"/>
              </a:rPr>
              <a:t>Jhe</a:t>
            </a:r>
            <a:r>
              <a:rPr lang="en-US" altLang="zh-TW" sz="1200" dirty="0">
                <a:solidFill>
                  <a:schemeClr val="tx1"/>
                </a:solidFill>
                <a:latin typeface="Times New Roman" panose="02020603050405020304" pitchFamily="18" charset="0"/>
                <a:cs typeface="Times New Roman" panose="02020603050405020304" pitchFamily="18" charset="0"/>
              </a:rPr>
              <a:t>-Ming Yang, “System and method for detecting number of graphene layers,” U.S. patent 9,234,798 B2.</a:t>
            </a:r>
            <a:endParaRPr lang="zh-TW" altLang="zh-TW" sz="1200" dirty="0">
              <a:solidFill>
                <a:schemeClr val="tx1"/>
              </a:solidFill>
              <a:latin typeface="Times New Roman" panose="02020603050405020304" pitchFamily="18" charset="0"/>
              <a:cs typeface="Times New Roman" panose="02020603050405020304" pitchFamily="18" charset="0"/>
            </a:endParaRPr>
          </a:p>
        </p:txBody>
      </p:sp>
      <p:sp>
        <p:nvSpPr>
          <p:cNvPr id="6" name="矩形 5"/>
          <p:cNvSpPr/>
          <p:nvPr/>
        </p:nvSpPr>
        <p:spPr>
          <a:xfrm>
            <a:off x="4545858" y="5988529"/>
            <a:ext cx="3600400" cy="764704"/>
          </a:xfrm>
          <a:prstGeom prst="rect">
            <a:avLst/>
          </a:prstGeom>
          <a:solidFill>
            <a:schemeClr val="accent2">
              <a:lumMod val="40000"/>
              <a:lumOff val="60000"/>
            </a:schemeClr>
          </a:solidFill>
          <a:ln>
            <a:solidFill>
              <a:schemeClr val="accent2">
                <a:lumMod val="40000"/>
                <a:lumOff val="60000"/>
              </a:schemeClr>
            </a:solidFill>
          </a:ln>
        </p:spPr>
        <p:style>
          <a:lnRef idx="0">
            <a:schemeClr val="accent2"/>
          </a:lnRef>
          <a:fillRef idx="3">
            <a:schemeClr val="accent2"/>
          </a:fillRef>
          <a:effectRef idx="3">
            <a:schemeClr val="accent2"/>
          </a:effectRef>
          <a:fontRef idx="minor">
            <a:schemeClr val="lt1"/>
          </a:fontRef>
        </p:style>
        <p:txBody>
          <a:bodyPr rtlCol="0" anchor="ctr"/>
          <a:lstStyle/>
          <a:p>
            <a:pPr lvl="0"/>
            <a:r>
              <a:rPr lang="en-US" altLang="zh-TW" sz="1200" dirty="0" err="1" smtClean="0">
                <a:solidFill>
                  <a:schemeClr val="tx1"/>
                </a:solidFill>
                <a:latin typeface="Times New Roman" panose="02020603050405020304" pitchFamily="18" charset="0"/>
                <a:cs typeface="Times New Roman" panose="02020603050405020304" pitchFamily="18" charset="0"/>
              </a:rPr>
              <a:t>H.C.Wang</a:t>
            </a:r>
            <a:r>
              <a:rPr lang="en-US" altLang="zh-TW" sz="1200" dirty="0" smtClean="0">
                <a:solidFill>
                  <a:schemeClr val="tx1"/>
                </a:solidFill>
                <a:latin typeface="Times New Roman" panose="02020603050405020304" pitchFamily="18" charset="0"/>
                <a:cs typeface="Times New Roman" panose="02020603050405020304" pitchFamily="18" charset="0"/>
              </a:rPr>
              <a:t> </a:t>
            </a:r>
            <a:r>
              <a:rPr lang="en-US" altLang="zh-TW" sz="1200" dirty="0">
                <a:solidFill>
                  <a:schemeClr val="tx1"/>
                </a:solidFill>
                <a:latin typeface="Times New Roman" panose="02020603050405020304" pitchFamily="18" charset="0"/>
                <a:cs typeface="Times New Roman" panose="02020603050405020304" pitchFamily="18" charset="0"/>
              </a:rPr>
              <a:t>et al., “Large-area few-layered graphene film determination by multispectral imaging microscopy,” Nanoscale, vol. 7, no. 19, pp. 9033–9039, 2015.</a:t>
            </a:r>
          </a:p>
        </p:txBody>
      </p:sp>
    </p:spTree>
    <p:extLst>
      <p:ext uri="{BB962C8B-B14F-4D97-AF65-F5344CB8AC3E}">
        <p14:creationId xmlns:p14="http://schemas.microsoft.com/office/powerpoint/2010/main" val="42936463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Hyperspectral image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MoS</a:t>
            </a:r>
            <a:r>
              <a:rPr lang="en-US" altLang="zh-TW"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altLang="ja-JP"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投影片編號版面配置區 12"/>
          <p:cNvSpPr>
            <a:spLocks noGrp="1"/>
          </p:cNvSpPr>
          <p:nvPr>
            <p:ph type="sldNum" sz="quarter" idx="4"/>
          </p:nvPr>
        </p:nvSpPr>
        <p:spPr/>
        <p:txBody>
          <a:bodyPr/>
          <a:lstStyle/>
          <a:p>
            <a:fld id="{69D90ED0-0FA7-4EB6-BDCD-1C8179B72C1B}" type="slidenum">
              <a:rPr lang="en-US" altLang="ja-JP" smtClean="0"/>
              <a:pPr/>
              <a:t>22</a:t>
            </a:fld>
            <a:endParaRPr lang="en-US" altLang="ja-JP"/>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6063" y="4054501"/>
            <a:ext cx="3609715" cy="2708968"/>
          </a:xfrm>
          <a:prstGeom prst="rect">
            <a:avLst/>
          </a:prstGeom>
        </p:spPr>
      </p:pic>
      <p:pic>
        <p:nvPicPr>
          <p:cNvPr id="8" name="圖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478" y="4129648"/>
            <a:ext cx="2963752" cy="2407000"/>
          </a:xfrm>
          <a:prstGeom prst="rect">
            <a:avLst/>
          </a:prstGeom>
        </p:spPr>
      </p:pic>
      <p:pic>
        <p:nvPicPr>
          <p:cNvPr id="9" name="圖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66063" y="1295108"/>
            <a:ext cx="3609715" cy="2707293"/>
          </a:xfrm>
          <a:prstGeom prst="rect">
            <a:avLst/>
          </a:prstGeom>
        </p:spPr>
      </p:pic>
      <p:sp>
        <p:nvSpPr>
          <p:cNvPr id="3" name="文字方塊 2"/>
          <p:cNvSpPr txBox="1"/>
          <p:nvPr/>
        </p:nvSpPr>
        <p:spPr>
          <a:xfrm>
            <a:off x="284702" y="1523374"/>
            <a:ext cx="365684"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(a)</a:t>
            </a:r>
            <a:endParaRPr lang="zh-TW" altLang="en-US" sz="1400" dirty="0">
              <a:latin typeface="Times New Roman" panose="02020603050405020304" pitchFamily="18" charset="0"/>
              <a:cs typeface="Times New Roman" panose="02020603050405020304" pitchFamily="18" charset="0"/>
            </a:endParaRPr>
          </a:p>
        </p:txBody>
      </p:sp>
      <p:sp>
        <p:nvSpPr>
          <p:cNvPr id="12" name="文字方塊 11"/>
          <p:cNvSpPr txBox="1"/>
          <p:nvPr/>
        </p:nvSpPr>
        <p:spPr>
          <a:xfrm>
            <a:off x="4335778" y="1215597"/>
            <a:ext cx="365684"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(b)</a:t>
            </a:r>
            <a:endParaRPr lang="zh-TW" altLang="en-US" sz="1400" dirty="0">
              <a:latin typeface="Times New Roman" panose="02020603050405020304" pitchFamily="18" charset="0"/>
              <a:cs typeface="Times New Roman" panose="02020603050405020304" pitchFamily="18" charset="0"/>
            </a:endParaRPr>
          </a:p>
        </p:txBody>
      </p:sp>
      <p:sp>
        <p:nvSpPr>
          <p:cNvPr id="14" name="文字方塊 13"/>
          <p:cNvSpPr txBox="1"/>
          <p:nvPr/>
        </p:nvSpPr>
        <p:spPr>
          <a:xfrm>
            <a:off x="251520" y="3845943"/>
            <a:ext cx="365684"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(c)</a:t>
            </a:r>
            <a:endParaRPr lang="zh-TW" altLang="en-US" sz="1400" dirty="0">
              <a:latin typeface="Times New Roman" panose="02020603050405020304" pitchFamily="18" charset="0"/>
              <a:cs typeface="Times New Roman" panose="02020603050405020304" pitchFamily="18" charset="0"/>
            </a:endParaRPr>
          </a:p>
        </p:txBody>
      </p:sp>
      <p:sp>
        <p:nvSpPr>
          <p:cNvPr id="15" name="文字方塊 14"/>
          <p:cNvSpPr txBox="1"/>
          <p:nvPr/>
        </p:nvSpPr>
        <p:spPr>
          <a:xfrm>
            <a:off x="4335778" y="3960475"/>
            <a:ext cx="365684"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(d)</a:t>
            </a:r>
            <a:endParaRPr lang="zh-TW" altLang="en-US" sz="1400" dirty="0">
              <a:latin typeface="Times New Roman" panose="02020603050405020304" pitchFamily="18" charset="0"/>
              <a:cs typeface="Times New Roman" panose="02020603050405020304" pitchFamily="18" charset="0"/>
            </a:endParaRPr>
          </a:p>
        </p:txBody>
      </p:sp>
      <p:pic>
        <p:nvPicPr>
          <p:cNvPr id="4" name="圖片 3"/>
          <p:cNvPicPr>
            <a:picLocks noChangeAspect="1"/>
          </p:cNvPicPr>
          <p:nvPr/>
        </p:nvPicPr>
        <p:blipFill rotWithShape="1">
          <a:blip r:embed="rId6" cstate="print">
            <a:extLst>
              <a:ext uri="{28A0092B-C50C-407E-A947-70E740481C1C}">
                <a14:useLocalDpi xmlns:a14="http://schemas.microsoft.com/office/drawing/2010/main" val="0"/>
              </a:ext>
            </a:extLst>
          </a:blip>
          <a:srcRect l="6689" r="12988" b="5201"/>
          <a:stretch/>
        </p:blipFill>
        <p:spPr>
          <a:xfrm>
            <a:off x="604915" y="1483666"/>
            <a:ext cx="3730863" cy="2476809"/>
          </a:xfrm>
          <a:prstGeom prst="rect">
            <a:avLst/>
          </a:prstGeom>
        </p:spPr>
      </p:pic>
    </p:spTree>
    <p:extLst>
      <p:ext uri="{BB962C8B-B14F-4D97-AF65-F5344CB8AC3E}">
        <p14:creationId xmlns:p14="http://schemas.microsoft.com/office/powerpoint/2010/main" val="31612467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Hyperspectral image </a:t>
            </a:r>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MoS</a:t>
            </a:r>
            <a:r>
              <a:rPr lang="en-US" altLang="zh-TW"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endParaRPr lang="en-US" altLang="ja-JP"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3" name="投影片編號版面配置區 12"/>
          <p:cNvSpPr>
            <a:spLocks noGrp="1"/>
          </p:cNvSpPr>
          <p:nvPr>
            <p:ph type="sldNum" sz="quarter" idx="4"/>
          </p:nvPr>
        </p:nvSpPr>
        <p:spPr/>
        <p:txBody>
          <a:bodyPr/>
          <a:lstStyle/>
          <a:p>
            <a:fld id="{69D90ED0-0FA7-4EB6-BDCD-1C8179B72C1B}" type="slidenum">
              <a:rPr lang="en-US" altLang="ja-JP" smtClean="0"/>
              <a:pPr/>
              <a:t>23</a:t>
            </a:fld>
            <a:endParaRPr lang="en-US" altLang="ja-JP"/>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2132856"/>
            <a:ext cx="5085406" cy="3816424"/>
          </a:xfrm>
          <a:prstGeom prst="rect">
            <a:avLst/>
          </a:prstGeom>
        </p:spPr>
      </p:pic>
      <p:cxnSp>
        <p:nvCxnSpPr>
          <p:cNvPr id="10" name="直線接點 9"/>
          <p:cNvCxnSpPr/>
          <p:nvPr/>
        </p:nvCxnSpPr>
        <p:spPr>
          <a:xfrm>
            <a:off x="2483768" y="4725144"/>
            <a:ext cx="1944216" cy="144016"/>
          </a:xfrm>
          <a:prstGeom prst="line">
            <a:avLst/>
          </a:prstGeom>
          <a:ln>
            <a:solidFill>
              <a:srgbClr val="FFFF00"/>
            </a:solidFill>
          </a:ln>
        </p:spPr>
        <p:style>
          <a:lnRef idx="3">
            <a:schemeClr val="accent2"/>
          </a:lnRef>
          <a:fillRef idx="0">
            <a:schemeClr val="accent2"/>
          </a:fillRef>
          <a:effectRef idx="2">
            <a:schemeClr val="accent2"/>
          </a:effectRef>
          <a:fontRef idx="minor">
            <a:schemeClr val="tx1"/>
          </a:fontRef>
        </p:style>
      </p:cxnSp>
      <p:pic>
        <p:nvPicPr>
          <p:cNvPr id="2" name="圖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8679" y="2996952"/>
            <a:ext cx="3880742" cy="2687960"/>
          </a:xfrm>
          <a:prstGeom prst="rect">
            <a:avLst/>
          </a:prstGeom>
        </p:spPr>
      </p:pic>
    </p:spTree>
    <p:extLst>
      <p:ext uri="{BB962C8B-B14F-4D97-AF65-F5344CB8AC3E}">
        <p14:creationId xmlns:p14="http://schemas.microsoft.com/office/powerpoint/2010/main" val="71139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Results and discussion</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24</a:t>
            </a:fld>
            <a:endParaRPr lang="en-US" altLang="ja-JP"/>
          </a:p>
        </p:txBody>
      </p:sp>
      <p:sp>
        <p:nvSpPr>
          <p:cNvPr id="19" name="矩形 18"/>
          <p:cNvSpPr/>
          <p:nvPr/>
        </p:nvSpPr>
        <p:spPr>
          <a:xfrm>
            <a:off x="4402915" y="3081976"/>
            <a:ext cx="2159954" cy="4667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0" name="矩形 19"/>
          <p:cNvSpPr/>
          <p:nvPr/>
        </p:nvSpPr>
        <p:spPr>
          <a:xfrm>
            <a:off x="4398220" y="1432515"/>
            <a:ext cx="2157217" cy="46406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1" name="矩形 20"/>
          <p:cNvSpPr/>
          <p:nvPr/>
        </p:nvSpPr>
        <p:spPr>
          <a:xfrm>
            <a:off x="4397389" y="1896581"/>
            <a:ext cx="2147446" cy="132039"/>
          </a:xfrm>
          <a:prstGeom prst="rect">
            <a:avLst/>
          </a:prstGeom>
          <a:solidFill>
            <a:srgbClr val="FF0000"/>
          </a:solidFill>
          <a:ln>
            <a:solidFill>
              <a:srgbClr val="FF0000"/>
            </a:solidFill>
          </a:ln>
          <a:effectLst>
            <a:glow rad="101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cxnSp>
        <p:nvCxnSpPr>
          <p:cNvPr id="22" name="直線接點 21"/>
          <p:cNvCxnSpPr/>
          <p:nvPr/>
        </p:nvCxnSpPr>
        <p:spPr>
          <a:xfrm>
            <a:off x="4898596" y="2780928"/>
            <a:ext cx="1048574"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4407991" y="3083540"/>
            <a:ext cx="2147446" cy="116871"/>
          </a:xfrm>
          <a:prstGeom prst="rect">
            <a:avLst/>
          </a:prstGeom>
          <a:solidFill>
            <a:srgbClr val="FF0000"/>
          </a:solidFill>
          <a:ln>
            <a:solidFill>
              <a:srgbClr val="FF0000"/>
            </a:solidFill>
          </a:ln>
          <a:effectLst>
            <a:glow rad="101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4" name="流程圖: 替代處理程序 23"/>
          <p:cNvSpPr/>
          <p:nvPr/>
        </p:nvSpPr>
        <p:spPr>
          <a:xfrm>
            <a:off x="7647366" y="2780928"/>
            <a:ext cx="1049778" cy="269432"/>
          </a:xfrm>
          <a:prstGeom prst="flowChartAlternateProces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6" name="流程圖: 替代處理程序 25"/>
          <p:cNvSpPr/>
          <p:nvPr/>
        </p:nvSpPr>
        <p:spPr>
          <a:xfrm>
            <a:off x="4911552" y="2794134"/>
            <a:ext cx="1049778" cy="269432"/>
          </a:xfrm>
          <a:prstGeom prst="flowChartAlternateProces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7" name="雲朵形 26"/>
          <p:cNvSpPr/>
          <p:nvPr/>
        </p:nvSpPr>
        <p:spPr>
          <a:xfrm>
            <a:off x="7931172" y="2824090"/>
            <a:ext cx="429380" cy="213496"/>
          </a:xfrm>
          <a:prstGeom prst="cloud">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8" name="雲朵形 27"/>
          <p:cNvSpPr/>
          <p:nvPr/>
        </p:nvSpPr>
        <p:spPr>
          <a:xfrm>
            <a:off x="5344753" y="2918217"/>
            <a:ext cx="128341" cy="135933"/>
          </a:xfrm>
          <a:prstGeom prst="clou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endParaRPr lang="zh-TW" altLang="en-US"/>
          </a:p>
        </p:txBody>
      </p:sp>
      <p:sp>
        <p:nvSpPr>
          <p:cNvPr id="29" name="圓柱 28"/>
          <p:cNvSpPr/>
          <p:nvPr/>
        </p:nvSpPr>
        <p:spPr>
          <a:xfrm rot="5400000">
            <a:off x="5086444" y="-873083"/>
            <a:ext cx="1014456" cy="6865209"/>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文字方塊 30"/>
          <p:cNvSpPr txBox="1"/>
          <p:nvPr/>
        </p:nvSpPr>
        <p:spPr>
          <a:xfrm>
            <a:off x="5754979" y="5708984"/>
            <a:ext cx="936507" cy="277000"/>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X=0 cm</a:t>
            </a:r>
            <a:endParaRPr lang="zh-TW" altLang="en-US" sz="1200" dirty="0">
              <a:latin typeface="Times New Roman" panose="02020603050405020304" pitchFamily="18" charset="0"/>
              <a:cs typeface="Times New Roman" panose="02020603050405020304" pitchFamily="18" charset="0"/>
            </a:endParaRPr>
          </a:p>
        </p:txBody>
      </p:sp>
      <p:sp>
        <p:nvSpPr>
          <p:cNvPr id="32" name="文字方塊 31"/>
          <p:cNvSpPr txBox="1"/>
          <p:nvPr/>
        </p:nvSpPr>
        <p:spPr>
          <a:xfrm>
            <a:off x="4506247" y="5722168"/>
            <a:ext cx="916547" cy="277000"/>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X=2.5 cm</a:t>
            </a:r>
            <a:endParaRPr lang="zh-TW" altLang="en-US" sz="1200" dirty="0">
              <a:latin typeface="Times New Roman" panose="02020603050405020304" pitchFamily="18" charset="0"/>
              <a:cs typeface="Times New Roman" panose="02020603050405020304" pitchFamily="18" charset="0"/>
            </a:endParaRPr>
          </a:p>
        </p:txBody>
      </p:sp>
      <p:sp>
        <p:nvSpPr>
          <p:cNvPr id="25" name="矩形 24"/>
          <p:cNvSpPr/>
          <p:nvPr/>
        </p:nvSpPr>
        <p:spPr>
          <a:xfrm>
            <a:off x="4876176" y="4312835"/>
            <a:ext cx="1137543" cy="106514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向右箭號 2"/>
          <p:cNvSpPr/>
          <p:nvPr/>
        </p:nvSpPr>
        <p:spPr>
          <a:xfrm rot="10800000">
            <a:off x="5754980" y="4636262"/>
            <a:ext cx="1152128" cy="57606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文字方塊 32"/>
          <p:cNvSpPr txBox="1"/>
          <p:nvPr/>
        </p:nvSpPr>
        <p:spPr>
          <a:xfrm>
            <a:off x="6975787" y="4785794"/>
            <a:ext cx="916547" cy="277000"/>
          </a:xfrm>
          <a:prstGeom prst="rect">
            <a:avLst/>
          </a:prstGeom>
          <a:noFill/>
        </p:spPr>
        <p:txBody>
          <a:bodyPr wrap="square" rtlCol="0">
            <a:spAutoFit/>
          </a:bodyPr>
          <a:lstStyle/>
          <a:p>
            <a:r>
              <a:rPr lang="en-US" altLang="zh-TW" sz="1200" dirty="0" smtClean="0">
                <a:latin typeface="Times New Roman" panose="02020603050405020304" pitchFamily="18" charset="0"/>
                <a:cs typeface="Times New Roman" panose="02020603050405020304" pitchFamily="18" charset="0"/>
              </a:rPr>
              <a:t>S  gas</a:t>
            </a:r>
            <a:endParaRPr lang="zh-TW" altLang="en-US" sz="1200" dirty="0">
              <a:latin typeface="Times New Roman" panose="02020603050405020304" pitchFamily="18" charset="0"/>
              <a:cs typeface="Times New Roman" panose="02020603050405020304" pitchFamily="18" charset="0"/>
            </a:endParaRPr>
          </a:p>
        </p:txBody>
      </p:sp>
      <p:sp>
        <p:nvSpPr>
          <p:cNvPr id="34" name="文字方塊 33"/>
          <p:cNvSpPr txBox="1"/>
          <p:nvPr/>
        </p:nvSpPr>
        <p:spPr>
          <a:xfrm>
            <a:off x="5030623" y="2279396"/>
            <a:ext cx="916547" cy="307777"/>
          </a:xfrm>
          <a:prstGeom prst="rect">
            <a:avLst/>
          </a:prstGeom>
          <a:noFill/>
        </p:spPr>
        <p:txBody>
          <a:bodyPr wrap="square" rtlCol="0">
            <a:spAutoFit/>
          </a:bodyPr>
          <a:lstStyle/>
          <a:p>
            <a:r>
              <a:rPr lang="en-US" altLang="zh-TW" sz="1400" dirty="0" smtClean="0">
                <a:latin typeface="Times New Roman" panose="02020603050405020304" pitchFamily="18" charset="0"/>
                <a:cs typeface="Times New Roman" panose="02020603050405020304" pitchFamily="18" charset="0"/>
              </a:rPr>
              <a:t>MoO</a:t>
            </a:r>
            <a:r>
              <a:rPr lang="en-US" altLang="zh-TW" sz="1000" dirty="0" smtClean="0">
                <a:latin typeface="Times New Roman" panose="02020603050405020304" pitchFamily="18" charset="0"/>
                <a:cs typeface="Times New Roman" panose="02020603050405020304" pitchFamily="18" charset="0"/>
              </a:rPr>
              <a:t>3</a:t>
            </a:r>
            <a:endParaRPr lang="zh-TW" altLang="en-US" sz="1000" dirty="0">
              <a:latin typeface="Times New Roman" panose="02020603050405020304" pitchFamily="18" charset="0"/>
              <a:cs typeface="Times New Roman" panose="02020603050405020304" pitchFamily="18" charset="0"/>
            </a:endParaRPr>
          </a:p>
        </p:txBody>
      </p:sp>
      <p:sp>
        <p:nvSpPr>
          <p:cNvPr id="4" name="矩形 3"/>
          <p:cNvSpPr/>
          <p:nvPr/>
        </p:nvSpPr>
        <p:spPr>
          <a:xfrm>
            <a:off x="8037442" y="2331303"/>
            <a:ext cx="269626" cy="276999"/>
          </a:xfrm>
          <a:prstGeom prst="rect">
            <a:avLst/>
          </a:prstGeom>
        </p:spPr>
        <p:txBody>
          <a:bodyPr wrap="none">
            <a:spAutoFit/>
          </a:bodyPr>
          <a:lstStyle/>
          <a:p>
            <a:r>
              <a:rPr lang="en-US" altLang="zh-TW" sz="1200" dirty="0" smtClean="0">
                <a:latin typeface="Times New Roman" panose="02020603050405020304" pitchFamily="18" charset="0"/>
                <a:cs typeface="Times New Roman" panose="02020603050405020304" pitchFamily="18" charset="0"/>
              </a:rPr>
              <a:t>S</a:t>
            </a:r>
            <a:endParaRPr lang="zh-TW" altLang="en-US" sz="1200" dirty="0"/>
          </a:p>
        </p:txBody>
      </p:sp>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7" y="3544604"/>
            <a:ext cx="4554416" cy="3033338"/>
          </a:xfrm>
          <a:prstGeom prst="rect">
            <a:avLst/>
          </a:prstGeom>
        </p:spPr>
      </p:pic>
      <p:pic>
        <p:nvPicPr>
          <p:cNvPr id="30" name="圖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731" y="2349702"/>
            <a:ext cx="2008336" cy="1158296"/>
          </a:xfrm>
          <a:prstGeom prst="rect">
            <a:avLst/>
          </a:prstGeom>
        </p:spPr>
      </p:pic>
      <p:sp>
        <p:nvSpPr>
          <p:cNvPr id="7" name="文字方塊 6"/>
          <p:cNvSpPr txBox="1"/>
          <p:nvPr/>
        </p:nvSpPr>
        <p:spPr>
          <a:xfrm>
            <a:off x="1133847" y="6340678"/>
            <a:ext cx="2569934" cy="369332"/>
          </a:xfrm>
          <a:prstGeom prst="rect">
            <a:avLst/>
          </a:prstGeom>
          <a:solidFill>
            <a:schemeClr val="bg1"/>
          </a:solidFill>
        </p:spPr>
        <p:txBody>
          <a:bodyPr wrap="none" rtlCol="0">
            <a:spAutoFit/>
          </a:bodyPr>
          <a:lstStyle/>
          <a:p>
            <a:r>
              <a:rPr lang="en-US" altLang="zh-TW" dirty="0" smtClean="0"/>
              <a:t>Substrate position (um)</a:t>
            </a:r>
            <a:endParaRPr lang="zh-TW" altLang="en-US" dirty="0"/>
          </a:p>
        </p:txBody>
      </p:sp>
    </p:spTree>
    <p:extLst>
      <p:ext uri="{BB962C8B-B14F-4D97-AF65-F5344CB8AC3E}">
        <p14:creationId xmlns:p14="http://schemas.microsoft.com/office/powerpoint/2010/main" val="726514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25" grpId="0" animBg="1"/>
      <p:bldP spid="3"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sz="3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Summary for patterning growth</a:t>
            </a:r>
            <a:endParaRPr lang="en-US" altLang="ja-JP"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矩形 3"/>
          <p:cNvSpPr/>
          <p:nvPr/>
        </p:nvSpPr>
        <p:spPr>
          <a:xfrm>
            <a:off x="179512" y="1268760"/>
            <a:ext cx="8614320" cy="5955476"/>
          </a:xfrm>
          <a:prstGeom prst="rect">
            <a:avLst/>
          </a:prstGeom>
        </p:spPr>
        <p:txBody>
          <a:bodyPr wrap="square">
            <a:spAutoFit/>
          </a:bodyPr>
          <a:lstStyle/>
          <a:p>
            <a:pPr algn="just">
              <a:lnSpc>
                <a:spcPct val="150000"/>
              </a:lnSpc>
            </a:pPr>
            <a:endPar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a:lnSpc>
                <a:spcPct val="150000"/>
              </a:lnSpc>
              <a:buFont typeface="Arial" panose="020B0604020202020204" pitchFamily="34" charset="0"/>
              <a:buChar char="•"/>
            </a:pP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For the same substrate growth, the larger MoS2 film can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be </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generated where the location closed to the S source; otherwise the better patterning MoS2 growth can be form for far away the S source.</a:t>
            </a:r>
          </a:p>
          <a:p>
            <a:pPr marL="285750" indent="-285750" algn="just">
              <a:lnSpc>
                <a:spcPct val="150000"/>
              </a:lnSpc>
              <a:buFont typeface="Arial" panose="020B0604020202020204" pitchFamily="34" charset="0"/>
              <a:buChar char="•"/>
            </a:pPr>
            <a:r>
              <a:rPr lang="zh-TW" altLang="en-US" sz="20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The result of growth using a sapphire substrate is superior to that of using a </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silicon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substrate, and the appearance, the number of layers, and the thickness are all excellent. Therefore, growth using a sapphire substrate is preferable to a silicon</a:t>
            </a: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substrate.</a:t>
            </a:r>
          </a:p>
          <a:p>
            <a:pPr marL="285750" indent="-285750" algn="just">
              <a:lnSpc>
                <a:spcPct val="150000"/>
              </a:lnSpc>
              <a:buFont typeface="Arial" panose="020B0604020202020204" pitchFamily="34" charset="0"/>
              <a:buChar char="•"/>
            </a:pPr>
            <a:r>
              <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rPr>
              <a:t>Patterning growth through laser drilling substrate have better and easy way than dry etching.</a:t>
            </a:r>
            <a:endParaRPr lang="en-US" altLang="zh-TW" sz="20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a:lnSpc>
                <a:spcPct val="150000"/>
              </a:lnSpc>
              <a:buFont typeface="Arial" panose="020B0604020202020204" pitchFamily="34" charset="0"/>
              <a:buChar char="•"/>
            </a:pP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algn="just">
              <a:lnSpc>
                <a:spcPct val="150000"/>
              </a:lnSpc>
            </a:pPr>
            <a:endParaRPr lang="zh-TW" altLang="en-US" dirty="0" smtClean="0">
              <a:latin typeface="Times New Roman" panose="02020603050405020304" pitchFamily="18" charset="0"/>
              <a:ea typeface="標楷體" panose="03000509000000000000" pitchFamily="65" charset="-120"/>
              <a:cs typeface="Times New Roman" panose="02020603050405020304" pitchFamily="18" charset="0"/>
            </a:endParaRPr>
          </a:p>
          <a:p>
            <a:pPr>
              <a:lnSpc>
                <a:spcPct val="150000"/>
              </a:lnSpc>
            </a:pPr>
            <a:endParaRPr lang="zh-TW" altLang="en-US" dirty="0"/>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25</a:t>
            </a:fld>
            <a:endParaRPr lang="en-US" altLang="ja-JP"/>
          </a:p>
        </p:txBody>
      </p:sp>
    </p:spTree>
    <p:extLst>
      <p:ext uri="{BB962C8B-B14F-4D97-AF65-F5344CB8AC3E}">
        <p14:creationId xmlns:p14="http://schemas.microsoft.com/office/powerpoint/2010/main" val="34583705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447342" y="3284984"/>
            <a:ext cx="8206680" cy="1470025"/>
          </a:xfrm>
        </p:spPr>
        <p:txBody>
          <a:bodyPr/>
          <a:lstStyle/>
          <a:p>
            <a:r>
              <a:rPr lang="en-US" altLang="zh-TW"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MoS</a:t>
            </a:r>
            <a:r>
              <a:rPr lang="en-US" altLang="zh-TW" sz="3200" b="1" baseline="-25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zh-TW"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/Cu</a:t>
            </a:r>
            <a:r>
              <a:rPr lang="en-US" altLang="zh-TW" sz="3200" b="1" baseline="-25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zh-TW"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 </a:t>
            </a:r>
            <a:r>
              <a:rPr lang="en-US" altLang="zh-TW" sz="3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Photoelectrochemical</a:t>
            </a:r>
            <a:r>
              <a:rPr lang="en-US" altLang="zh-TW"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Biosensor for Esophageal Cancer Cells Detection</a:t>
            </a:r>
            <a:br>
              <a:rPr lang="en-US" altLang="zh-TW" sz="3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zh-TW" altLang="en-US" sz="3200" dirty="0"/>
          </a:p>
        </p:txBody>
      </p:sp>
      <p:sp>
        <p:nvSpPr>
          <p:cNvPr id="3" name="投影片編號版面配置區 2"/>
          <p:cNvSpPr>
            <a:spLocks noGrp="1"/>
          </p:cNvSpPr>
          <p:nvPr>
            <p:ph type="sldNum" sz="quarter" idx="4"/>
          </p:nvPr>
        </p:nvSpPr>
        <p:spPr/>
        <p:txBody>
          <a:bodyPr/>
          <a:lstStyle/>
          <a:p>
            <a:fld id="{69D90ED0-0FA7-4EB6-BDCD-1C8179B72C1B}" type="slidenum">
              <a:rPr lang="en-US" altLang="ja-JP" smtClean="0"/>
              <a:pPr/>
              <a:t>26</a:t>
            </a:fld>
            <a:endParaRPr lang="en-US" altLang="ja-JP"/>
          </a:p>
        </p:txBody>
      </p:sp>
    </p:spTree>
    <p:extLst>
      <p:ext uri="{BB962C8B-B14F-4D97-AF65-F5344CB8AC3E}">
        <p14:creationId xmlns:p14="http://schemas.microsoft.com/office/powerpoint/2010/main" val="3790396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dirty="0" smtClean="0">
                <a:latin typeface="Times New Roman" panose="02020603050405020304" pitchFamily="18" charset="0"/>
                <a:cs typeface="Times New Roman" panose="02020603050405020304" pitchFamily="18" charset="0"/>
              </a:rPr>
              <a:t>Research motivation (MoS</a:t>
            </a:r>
            <a:r>
              <a:rPr lang="en-US" altLang="ja-JP" baseline="-25000" dirty="0" smtClean="0">
                <a:latin typeface="Times New Roman" panose="02020603050405020304" pitchFamily="18" charset="0"/>
                <a:cs typeface="Times New Roman" panose="02020603050405020304" pitchFamily="18" charset="0"/>
              </a:rPr>
              <a:t>2</a:t>
            </a:r>
            <a:r>
              <a:rPr lang="en-US" altLang="ja-JP" dirty="0" smtClean="0">
                <a:latin typeface="Times New Roman" panose="02020603050405020304" pitchFamily="18" charset="0"/>
                <a:cs typeface="Times New Roman" panose="02020603050405020304" pitchFamily="18" charset="0"/>
              </a:rPr>
              <a:t>/Cu</a:t>
            </a:r>
            <a:r>
              <a:rPr lang="en-US" altLang="ja-JP" baseline="-25000" dirty="0" smtClean="0">
                <a:latin typeface="Times New Roman" panose="02020603050405020304" pitchFamily="18" charset="0"/>
                <a:cs typeface="Times New Roman" panose="02020603050405020304" pitchFamily="18" charset="0"/>
              </a:rPr>
              <a:t>2</a:t>
            </a:r>
            <a:r>
              <a:rPr lang="en-US" altLang="ja-JP" dirty="0" smtClean="0">
                <a:latin typeface="Times New Roman" panose="02020603050405020304" pitchFamily="18" charset="0"/>
                <a:cs typeface="Times New Roman" panose="02020603050405020304" pitchFamily="18" charset="0"/>
              </a:rPr>
              <a:t>O)</a:t>
            </a:r>
            <a:endParaRPr lang="en-US" altLang="ja-JP" b="1" dirty="0">
              <a:latin typeface="Times New Roman" panose="02020603050405020304" pitchFamily="18" charset="0"/>
              <a:cs typeface="Times New Roman" panose="02020603050405020304" pitchFamily="18" charset="0"/>
            </a:endParaRPr>
          </a:p>
        </p:txBody>
      </p:sp>
      <p:pic>
        <p:nvPicPr>
          <p:cNvPr id="6" name="圖片 5"/>
          <p:cNvPicPr>
            <a:picLocks noChangeAspect="1"/>
          </p:cNvPicPr>
          <p:nvPr/>
        </p:nvPicPr>
        <p:blipFill rotWithShape="1">
          <a:blip r:embed="rId3"/>
          <a:srcRect t="462" b="2143"/>
          <a:stretch/>
        </p:blipFill>
        <p:spPr>
          <a:xfrm>
            <a:off x="143816" y="1992151"/>
            <a:ext cx="3982131" cy="1912490"/>
          </a:xfrm>
          <a:prstGeom prst="rect">
            <a:avLst/>
          </a:prstGeom>
        </p:spPr>
      </p:pic>
      <p:sp>
        <p:nvSpPr>
          <p:cNvPr id="11" name="矩形 10"/>
          <p:cNvSpPr/>
          <p:nvPr/>
        </p:nvSpPr>
        <p:spPr>
          <a:xfrm>
            <a:off x="244925" y="1468931"/>
            <a:ext cx="3881022" cy="523220"/>
          </a:xfrm>
          <a:prstGeom prst="rect">
            <a:avLst/>
          </a:prstGeom>
        </p:spPr>
        <p:txBody>
          <a:bodyPr wrap="square">
            <a:spAutoFit/>
          </a:bodyPr>
          <a:lstStyle/>
          <a:p>
            <a:pPr algn="just"/>
            <a:r>
              <a:rPr lang="zh-TW" altLang="en-US" sz="1400" b="1" dirty="0">
                <a:latin typeface="Times New Roman" panose="02020603050405020304" pitchFamily="18" charset="0"/>
                <a:cs typeface="Times New Roman" panose="02020603050405020304" pitchFamily="18" charset="0"/>
              </a:rPr>
              <a:t>Cu</a:t>
            </a:r>
            <a:r>
              <a:rPr lang="zh-TW" altLang="en-US" sz="1400" b="1" baseline="-25000" dirty="0">
                <a:latin typeface="Times New Roman" panose="02020603050405020304" pitchFamily="18" charset="0"/>
                <a:cs typeface="Times New Roman" panose="02020603050405020304" pitchFamily="18" charset="0"/>
              </a:rPr>
              <a:t>2</a:t>
            </a:r>
            <a:r>
              <a:rPr lang="zh-TW" altLang="en-US" sz="1400" b="1" dirty="0">
                <a:latin typeface="Times New Roman" panose="02020603050405020304" pitchFamily="18" charset="0"/>
                <a:cs typeface="Times New Roman" panose="02020603050405020304" pitchFamily="18" charset="0"/>
              </a:rPr>
              <a:t>O Decorated with Cocatalyst MoS</a:t>
            </a:r>
            <a:r>
              <a:rPr lang="zh-TW" altLang="en-US" sz="1400" b="1" baseline="-25000" dirty="0">
                <a:latin typeface="Times New Roman" panose="02020603050405020304" pitchFamily="18" charset="0"/>
                <a:cs typeface="Times New Roman" panose="02020603050405020304" pitchFamily="18" charset="0"/>
              </a:rPr>
              <a:t>2</a:t>
            </a:r>
            <a:r>
              <a:rPr lang="zh-TW" altLang="en-US" sz="1400" b="1" dirty="0">
                <a:latin typeface="Times New Roman" panose="02020603050405020304" pitchFamily="18" charset="0"/>
                <a:cs typeface="Times New Roman" panose="02020603050405020304" pitchFamily="18" charset="0"/>
              </a:rPr>
              <a:t> </a:t>
            </a:r>
            <a:r>
              <a:rPr lang="zh-TW" altLang="en-US" sz="1400" dirty="0">
                <a:latin typeface="Times New Roman" panose="02020603050405020304" pitchFamily="18" charset="0"/>
                <a:cs typeface="Times New Roman" panose="02020603050405020304" pitchFamily="18" charset="0"/>
              </a:rPr>
              <a:t>for Solar Hydrogen </a:t>
            </a:r>
            <a:r>
              <a:rPr lang="zh-TW" altLang="en-US" sz="1400" dirty="0" smtClean="0">
                <a:latin typeface="Times New Roman" panose="02020603050405020304" pitchFamily="18" charset="0"/>
                <a:cs typeface="Times New Roman" panose="02020603050405020304" pitchFamily="18" charset="0"/>
              </a:rPr>
              <a:t>Production</a:t>
            </a:r>
            <a:endParaRPr lang="zh-TW" altLang="en-US" sz="1400" dirty="0">
              <a:latin typeface="Times New Roman" panose="02020603050405020304" pitchFamily="18" charset="0"/>
              <a:cs typeface="Times New Roman" panose="02020603050405020304" pitchFamily="18" charset="0"/>
            </a:endParaRPr>
          </a:p>
        </p:txBody>
      </p:sp>
      <p:sp>
        <p:nvSpPr>
          <p:cNvPr id="12" name="矩形 11"/>
          <p:cNvSpPr/>
          <p:nvPr/>
        </p:nvSpPr>
        <p:spPr>
          <a:xfrm>
            <a:off x="4357588" y="1276655"/>
            <a:ext cx="4680520" cy="738664"/>
          </a:xfrm>
          <a:prstGeom prst="rect">
            <a:avLst/>
          </a:prstGeom>
        </p:spPr>
        <p:txBody>
          <a:bodyPr wrap="square">
            <a:spAutoFit/>
          </a:bodyPr>
          <a:lstStyle/>
          <a:p>
            <a:pPr algn="just"/>
            <a:r>
              <a:rPr lang="en-US" altLang="zh-TW" sz="1400" b="1" dirty="0">
                <a:latin typeface="Times New Roman" panose="02020603050405020304" pitchFamily="18" charset="0"/>
                <a:cs typeface="Times New Roman" panose="02020603050405020304" pitchFamily="18" charset="0"/>
              </a:rPr>
              <a:t>Investigating the role of </a:t>
            </a:r>
            <a:r>
              <a:rPr lang="zh-TW" altLang="en-US" sz="1400" b="1" dirty="0">
                <a:latin typeface="Times New Roman" panose="02020603050405020304" pitchFamily="18" charset="0"/>
                <a:cs typeface="Times New Roman" panose="02020603050405020304" pitchFamily="18" charset="0"/>
              </a:rPr>
              <a:t>MoS</a:t>
            </a:r>
            <a:r>
              <a:rPr lang="zh-TW" altLang="en-US" sz="1400" b="1" baseline="-25000" dirty="0">
                <a:latin typeface="Times New Roman" panose="02020603050405020304" pitchFamily="18" charset="0"/>
                <a:cs typeface="Times New Roman" panose="02020603050405020304" pitchFamily="18" charset="0"/>
              </a:rPr>
              <a:t>2 </a:t>
            </a:r>
            <a:r>
              <a:rPr lang="en-US" altLang="zh-TW" sz="1400" b="1" dirty="0" smtClean="0">
                <a:latin typeface="Times New Roman" panose="02020603050405020304" pitchFamily="18" charset="0"/>
                <a:cs typeface="Times New Roman" panose="02020603050405020304" pitchFamily="18" charset="0"/>
              </a:rPr>
              <a:t>/</a:t>
            </a:r>
            <a:r>
              <a:rPr lang="en-US" altLang="zh-TW" sz="1400" b="1" dirty="0">
                <a:latin typeface="Times New Roman" panose="02020603050405020304" pitchFamily="18" charset="0"/>
                <a:cs typeface="Times New Roman" panose="02020603050405020304" pitchFamily="18" charset="0"/>
              </a:rPr>
              <a:t>reduced </a:t>
            </a:r>
            <a:r>
              <a:rPr lang="en-US" altLang="zh-TW" sz="1400" b="1" dirty="0" smtClean="0">
                <a:latin typeface="Times New Roman" panose="02020603050405020304" pitchFamily="18" charset="0"/>
                <a:cs typeface="Times New Roman" panose="02020603050405020304" pitchFamily="18" charset="0"/>
              </a:rPr>
              <a:t>graphene</a:t>
            </a:r>
            <a:r>
              <a:rPr lang="zh-TW" altLang="en-US" sz="1400" b="1" dirty="0" smtClean="0">
                <a:latin typeface="Times New Roman" panose="02020603050405020304" pitchFamily="18" charset="0"/>
                <a:cs typeface="Times New Roman" panose="02020603050405020304" pitchFamily="18" charset="0"/>
              </a:rPr>
              <a:t> </a:t>
            </a:r>
            <a:r>
              <a:rPr lang="en-US" altLang="zh-TW" sz="1400" b="1" dirty="0">
                <a:latin typeface="Times New Roman" panose="02020603050405020304" pitchFamily="18" charset="0"/>
                <a:cs typeface="Times New Roman" panose="02020603050405020304" pitchFamily="18" charset="0"/>
              </a:rPr>
              <a:t>oxide as </a:t>
            </a:r>
            <a:r>
              <a:rPr lang="en-US" altLang="zh-TW" sz="1400" b="1" dirty="0" err="1">
                <a:latin typeface="Times New Roman" panose="02020603050405020304" pitchFamily="18" charset="0"/>
                <a:cs typeface="Times New Roman" panose="02020603050405020304" pitchFamily="18" charset="0"/>
              </a:rPr>
              <a:t>cocatalyst</a:t>
            </a:r>
            <a:r>
              <a:rPr lang="en-US" altLang="zh-TW" sz="1400" b="1" dirty="0">
                <a:latin typeface="Times New Roman" panose="02020603050405020304" pitchFamily="18" charset="0"/>
                <a:cs typeface="Times New Roman" panose="02020603050405020304" pitchFamily="18" charset="0"/>
              </a:rPr>
              <a:t> on </a:t>
            </a:r>
            <a:r>
              <a:rPr lang="zh-TW" altLang="en-US" sz="1400" b="1" dirty="0">
                <a:latin typeface="Times New Roman" panose="02020603050405020304" pitchFamily="18" charset="0"/>
                <a:cs typeface="Times New Roman" panose="02020603050405020304" pitchFamily="18" charset="0"/>
              </a:rPr>
              <a:t>Cu</a:t>
            </a:r>
            <a:r>
              <a:rPr lang="zh-TW" altLang="en-US" sz="1400" b="1" baseline="-25000" dirty="0">
                <a:latin typeface="Times New Roman" panose="02020603050405020304" pitchFamily="18" charset="0"/>
                <a:cs typeface="Times New Roman" panose="02020603050405020304" pitchFamily="18" charset="0"/>
              </a:rPr>
              <a:t>2</a:t>
            </a:r>
            <a:r>
              <a:rPr lang="zh-TW" altLang="en-US" sz="1400" b="1" dirty="0">
                <a:latin typeface="Times New Roman" panose="02020603050405020304" pitchFamily="18" charset="0"/>
                <a:cs typeface="Times New Roman" panose="02020603050405020304" pitchFamily="18" charset="0"/>
              </a:rPr>
              <a:t>O</a:t>
            </a:r>
            <a:r>
              <a:rPr lang="en-US" altLang="zh-TW" sz="1400" b="1" dirty="0" smtClean="0">
                <a:latin typeface="Times New Roman" panose="02020603050405020304" pitchFamily="18" charset="0"/>
                <a:cs typeface="Times New Roman" panose="02020603050405020304" pitchFamily="18" charset="0"/>
              </a:rPr>
              <a:t> activity</a:t>
            </a:r>
            <a:r>
              <a:rPr lang="zh-TW" altLang="en-US" sz="1400" b="1" dirty="0" smtClean="0">
                <a:latin typeface="Times New Roman" panose="02020603050405020304" pitchFamily="18" charset="0"/>
                <a:cs typeface="Times New Roman" panose="02020603050405020304" pitchFamily="18" charset="0"/>
              </a:rPr>
              <a:t> </a:t>
            </a:r>
            <a:r>
              <a:rPr lang="en-US" altLang="zh-TW" sz="1400" dirty="0">
                <a:latin typeface="Times New Roman" panose="02020603050405020304" pitchFamily="18" charset="0"/>
                <a:cs typeface="Times New Roman" panose="02020603050405020304" pitchFamily="18" charset="0"/>
              </a:rPr>
              <a:t>in catalytic and photocatalytic reactions</a:t>
            </a:r>
            <a:endParaRPr lang="zh-TW" altLang="en-US" sz="1400" dirty="0">
              <a:latin typeface="Times New Roman" panose="02020603050405020304" pitchFamily="18" charset="0"/>
              <a:cs typeface="Times New Roman" panose="02020603050405020304" pitchFamily="18" charset="0"/>
            </a:endParaRPr>
          </a:p>
        </p:txBody>
      </p:sp>
      <p:sp>
        <p:nvSpPr>
          <p:cNvPr id="13" name="矩形 12"/>
          <p:cNvSpPr/>
          <p:nvPr/>
        </p:nvSpPr>
        <p:spPr>
          <a:xfrm>
            <a:off x="143816" y="4381379"/>
            <a:ext cx="5045193" cy="523220"/>
          </a:xfrm>
          <a:prstGeom prst="rect">
            <a:avLst/>
          </a:prstGeom>
        </p:spPr>
        <p:txBody>
          <a:bodyPr wrap="square">
            <a:spAutoFit/>
          </a:bodyPr>
          <a:lstStyle/>
          <a:p>
            <a:r>
              <a:rPr lang="en-US" altLang="zh-TW" sz="1400" b="1" dirty="0">
                <a:latin typeface="Times New Roman" panose="02020603050405020304" pitchFamily="18" charset="0"/>
                <a:cs typeface="Times New Roman" panose="02020603050405020304" pitchFamily="18" charset="0"/>
              </a:rPr>
              <a:t>Utilization of </a:t>
            </a:r>
            <a:r>
              <a:rPr lang="zh-TW" altLang="en-US" sz="1400" b="1" dirty="0">
                <a:latin typeface="Times New Roman" panose="02020603050405020304" pitchFamily="18" charset="0"/>
                <a:cs typeface="Times New Roman" panose="02020603050405020304" pitchFamily="18" charset="0"/>
              </a:rPr>
              <a:t>MoS</a:t>
            </a:r>
            <a:r>
              <a:rPr lang="zh-TW" altLang="en-US" sz="1400" b="1" baseline="-25000" dirty="0">
                <a:latin typeface="Times New Roman" panose="02020603050405020304" pitchFamily="18" charset="0"/>
                <a:cs typeface="Times New Roman" panose="02020603050405020304" pitchFamily="18" charset="0"/>
              </a:rPr>
              <a:t>2</a:t>
            </a:r>
            <a:r>
              <a:rPr lang="en-US" altLang="zh-TW" sz="1400" b="1" dirty="0" smtClean="0">
                <a:latin typeface="Times New Roman" panose="02020603050405020304" pitchFamily="18" charset="0"/>
                <a:cs typeface="Times New Roman" panose="02020603050405020304" pitchFamily="18" charset="0"/>
              </a:rPr>
              <a:t> </a:t>
            </a:r>
            <a:r>
              <a:rPr lang="en-US" altLang="zh-TW" sz="1400" b="1" dirty="0">
                <a:latin typeface="Times New Roman" panose="02020603050405020304" pitchFamily="18" charset="0"/>
                <a:cs typeface="Times New Roman" panose="02020603050405020304" pitchFamily="18" charset="0"/>
              </a:rPr>
              <a:t>and graphene to enhance the photocatalytic activity of </a:t>
            </a:r>
            <a:r>
              <a:rPr lang="zh-TW" altLang="en-US" sz="1400" b="1" dirty="0">
                <a:latin typeface="Times New Roman" panose="02020603050405020304" pitchFamily="18" charset="0"/>
                <a:cs typeface="Times New Roman" panose="02020603050405020304" pitchFamily="18" charset="0"/>
              </a:rPr>
              <a:t>Cu</a:t>
            </a:r>
            <a:r>
              <a:rPr lang="zh-TW" altLang="en-US" sz="1400" b="1" baseline="-25000" dirty="0">
                <a:latin typeface="Times New Roman" panose="02020603050405020304" pitchFamily="18" charset="0"/>
                <a:cs typeface="Times New Roman" panose="02020603050405020304" pitchFamily="18" charset="0"/>
              </a:rPr>
              <a:t>2</a:t>
            </a:r>
            <a:r>
              <a:rPr lang="zh-TW" altLang="en-US" sz="1400" b="1" dirty="0">
                <a:latin typeface="Times New Roman" panose="02020603050405020304" pitchFamily="18" charset="0"/>
                <a:cs typeface="Times New Roman" panose="02020603050405020304" pitchFamily="18" charset="0"/>
              </a:rPr>
              <a:t>O</a:t>
            </a:r>
            <a:r>
              <a:rPr lang="zh-TW" altLang="en-US" sz="1400" b="1" dirty="0" smtClean="0">
                <a:latin typeface="Times New Roman" panose="02020603050405020304" pitchFamily="18" charset="0"/>
                <a:cs typeface="Times New Roman" panose="02020603050405020304" pitchFamily="18" charset="0"/>
              </a:rPr>
              <a:t> </a:t>
            </a:r>
            <a:r>
              <a:rPr lang="en-US" altLang="zh-TW" sz="1400" dirty="0">
                <a:latin typeface="Times New Roman" panose="02020603050405020304" pitchFamily="18" charset="0"/>
                <a:cs typeface="Times New Roman" panose="02020603050405020304" pitchFamily="18" charset="0"/>
              </a:rPr>
              <a:t>for oxidative </a:t>
            </a:r>
            <a:r>
              <a:rPr lang="en-US" altLang="zh-TW" sz="1400" dirty="0" smtClean="0">
                <a:latin typeface="Times New Roman" panose="02020603050405020304" pitchFamily="18" charset="0"/>
                <a:cs typeface="Times New Roman" panose="02020603050405020304" pitchFamily="18" charset="0"/>
              </a:rPr>
              <a:t>C-C </a:t>
            </a:r>
            <a:r>
              <a:rPr lang="en-US" altLang="zh-TW" sz="1400" dirty="0">
                <a:latin typeface="Times New Roman" panose="02020603050405020304" pitchFamily="18" charset="0"/>
                <a:cs typeface="Times New Roman" panose="02020603050405020304" pitchFamily="18" charset="0"/>
              </a:rPr>
              <a:t>bond formation</a:t>
            </a:r>
            <a:endParaRPr lang="zh-TW" altLang="en-US" sz="1400" dirty="0">
              <a:latin typeface="Times New Roman" panose="02020603050405020304" pitchFamily="18" charset="0"/>
              <a:cs typeface="Times New Roman" panose="02020603050405020304" pitchFamily="18" charset="0"/>
            </a:endParaRPr>
          </a:p>
        </p:txBody>
      </p:sp>
      <p:sp>
        <p:nvSpPr>
          <p:cNvPr id="14" name="文字方塊 13"/>
          <p:cNvSpPr txBox="1"/>
          <p:nvPr/>
        </p:nvSpPr>
        <p:spPr>
          <a:xfrm>
            <a:off x="4401" y="4003869"/>
            <a:ext cx="5081902" cy="276999"/>
          </a:xfrm>
          <a:prstGeom prst="rect">
            <a:avLst/>
          </a:prstGeom>
          <a:noFill/>
          <a:ln>
            <a:noFill/>
          </a:ln>
        </p:spPr>
        <p:txBody>
          <a:bodyPr wrap="square" rtlCol="0">
            <a:spAutoFit/>
          </a:bodyPr>
          <a:lstStyle/>
          <a:p>
            <a:pPr lvl="0" algn="just"/>
            <a:r>
              <a:rPr lang="en-US" altLang="zh-TW" sz="1200" dirty="0">
                <a:solidFill>
                  <a:srgbClr val="009900"/>
                </a:solidFill>
                <a:latin typeface="Times New Roman" panose="02020603050405020304" pitchFamily="18" charset="0"/>
                <a:cs typeface="Times New Roman" panose="02020603050405020304" pitchFamily="18" charset="0"/>
              </a:rPr>
              <a:t>Yu-</a:t>
            </a:r>
            <a:r>
              <a:rPr lang="en-US" altLang="zh-TW" sz="1200" dirty="0" err="1">
                <a:solidFill>
                  <a:srgbClr val="009900"/>
                </a:solidFill>
                <a:latin typeface="Times New Roman" panose="02020603050405020304" pitchFamily="18" charset="0"/>
                <a:cs typeface="Times New Roman" panose="02020603050405020304" pitchFamily="18" charset="0"/>
              </a:rPr>
              <a:t>Fei</a:t>
            </a:r>
            <a:r>
              <a:rPr lang="en-US" altLang="zh-TW" sz="1200" dirty="0">
                <a:solidFill>
                  <a:srgbClr val="009900"/>
                </a:solidFill>
                <a:latin typeface="Times New Roman" panose="02020603050405020304" pitchFamily="18" charset="0"/>
                <a:cs typeface="Times New Roman" panose="02020603050405020304" pitchFamily="18" charset="0"/>
              </a:rPr>
              <a:t> Zhao, </a:t>
            </a:r>
            <a:r>
              <a:rPr lang="en-US" altLang="zh-TW" sz="1200" i="1" dirty="0">
                <a:solidFill>
                  <a:srgbClr val="009900"/>
                </a:solidFill>
                <a:latin typeface="Times New Roman" panose="02020603050405020304" pitchFamily="18" charset="0"/>
                <a:cs typeface="Times New Roman" panose="02020603050405020304" pitchFamily="18" charset="0"/>
              </a:rPr>
              <a:t>et al</a:t>
            </a:r>
            <a:r>
              <a:rPr lang="en-US" altLang="zh-TW" sz="1200" dirty="0">
                <a:solidFill>
                  <a:srgbClr val="009900"/>
                </a:solidFill>
                <a:latin typeface="Times New Roman" panose="02020603050405020304" pitchFamily="18" charset="0"/>
                <a:cs typeface="Times New Roman" panose="02020603050405020304" pitchFamily="18" charset="0"/>
              </a:rPr>
              <a:t>. </a:t>
            </a:r>
            <a:r>
              <a:rPr lang="en-US" altLang="zh-TW" sz="1200" i="1" dirty="0" smtClean="0">
                <a:solidFill>
                  <a:srgbClr val="009900"/>
                </a:solidFill>
                <a:latin typeface="Times New Roman" panose="02020603050405020304" pitchFamily="18" charset="0"/>
                <a:cs typeface="Times New Roman" panose="02020603050405020304" pitchFamily="18" charset="0"/>
              </a:rPr>
              <a:t>ACS </a:t>
            </a:r>
            <a:r>
              <a:rPr lang="en-US" altLang="zh-TW" sz="1200" i="1" dirty="0">
                <a:solidFill>
                  <a:srgbClr val="009900"/>
                </a:solidFill>
                <a:latin typeface="Times New Roman" panose="02020603050405020304" pitchFamily="18" charset="0"/>
                <a:cs typeface="Times New Roman" panose="02020603050405020304" pitchFamily="18" charset="0"/>
              </a:rPr>
              <a:t>applied physical &amp; chemistry</a:t>
            </a:r>
            <a:r>
              <a:rPr lang="en-US" altLang="zh-TW" sz="1200" dirty="0">
                <a:solidFill>
                  <a:srgbClr val="009900"/>
                </a:solidFill>
                <a:latin typeface="Times New Roman" panose="02020603050405020304" pitchFamily="18" charset="0"/>
                <a:cs typeface="Times New Roman" panose="02020603050405020304" pitchFamily="18" charset="0"/>
              </a:rPr>
              <a:t> </a:t>
            </a:r>
            <a:r>
              <a:rPr lang="en-US" altLang="zh-TW" sz="1200" b="1" dirty="0">
                <a:solidFill>
                  <a:srgbClr val="009900"/>
                </a:solidFill>
                <a:latin typeface="Times New Roman" panose="02020603050405020304" pitchFamily="18" charset="0"/>
                <a:cs typeface="Times New Roman" panose="02020603050405020304" pitchFamily="18" charset="0"/>
              </a:rPr>
              <a:t>118</a:t>
            </a:r>
            <a:r>
              <a:rPr lang="en-US" altLang="zh-TW" sz="1200" dirty="0">
                <a:solidFill>
                  <a:srgbClr val="009900"/>
                </a:solidFill>
                <a:latin typeface="Times New Roman" panose="02020603050405020304" pitchFamily="18" charset="0"/>
                <a:cs typeface="Times New Roman" panose="02020603050405020304" pitchFamily="18" charset="0"/>
              </a:rPr>
              <a:t>, 14238-14245 (2014).</a:t>
            </a:r>
            <a:endParaRPr lang="zh-TW" altLang="zh-TW" sz="1200" dirty="0">
              <a:solidFill>
                <a:srgbClr val="009900"/>
              </a:solidFill>
              <a:latin typeface="Times New Roman" panose="02020603050405020304" pitchFamily="18" charset="0"/>
              <a:cs typeface="Times New Roman" panose="02020603050405020304" pitchFamily="18" charset="0"/>
            </a:endParaRPr>
          </a:p>
        </p:txBody>
      </p:sp>
      <p:sp>
        <p:nvSpPr>
          <p:cNvPr id="15" name="矩形 14"/>
          <p:cNvSpPr/>
          <p:nvPr/>
        </p:nvSpPr>
        <p:spPr>
          <a:xfrm>
            <a:off x="5364088" y="5328577"/>
            <a:ext cx="3600400" cy="461665"/>
          </a:xfrm>
          <a:prstGeom prst="rect">
            <a:avLst/>
          </a:prstGeom>
        </p:spPr>
        <p:txBody>
          <a:bodyPr wrap="square">
            <a:spAutoFit/>
          </a:bodyPr>
          <a:lstStyle/>
          <a:p>
            <a:pPr lvl="0"/>
            <a:r>
              <a:rPr lang="en-US" altLang="zh-TW" sz="1200" dirty="0" err="1">
                <a:solidFill>
                  <a:srgbClr val="009900"/>
                </a:solidFill>
                <a:latin typeface="Times New Roman" panose="02020603050405020304" pitchFamily="18" charset="0"/>
                <a:cs typeface="Times New Roman" panose="02020603050405020304" pitchFamily="18" charset="0"/>
              </a:rPr>
              <a:t>Elham</a:t>
            </a:r>
            <a:r>
              <a:rPr lang="en-US" altLang="zh-TW" sz="1200" dirty="0">
                <a:solidFill>
                  <a:srgbClr val="009900"/>
                </a:solidFill>
                <a:latin typeface="Times New Roman" panose="02020603050405020304" pitchFamily="18" charset="0"/>
                <a:cs typeface="Times New Roman" panose="02020603050405020304" pitchFamily="18" charset="0"/>
              </a:rPr>
              <a:t> </a:t>
            </a:r>
            <a:r>
              <a:rPr lang="en-US" altLang="zh-TW" sz="1200" dirty="0" err="1">
                <a:solidFill>
                  <a:srgbClr val="009900"/>
                </a:solidFill>
                <a:latin typeface="Times New Roman" panose="02020603050405020304" pitchFamily="18" charset="0"/>
                <a:cs typeface="Times New Roman" panose="02020603050405020304" pitchFamily="18" charset="0"/>
              </a:rPr>
              <a:t>Akbarzadeh</a:t>
            </a:r>
            <a:r>
              <a:rPr lang="en-US" altLang="zh-TW" sz="1200" dirty="0">
                <a:solidFill>
                  <a:srgbClr val="009900"/>
                </a:solidFill>
                <a:latin typeface="Times New Roman" panose="02020603050405020304" pitchFamily="18" charset="0"/>
                <a:cs typeface="Times New Roman" panose="02020603050405020304" pitchFamily="18" charset="0"/>
              </a:rPr>
              <a:t>, </a:t>
            </a:r>
            <a:r>
              <a:rPr lang="en-US" altLang="zh-TW" sz="1200" i="1" dirty="0">
                <a:solidFill>
                  <a:srgbClr val="009900"/>
                </a:solidFill>
                <a:latin typeface="Times New Roman" panose="02020603050405020304" pitchFamily="18" charset="0"/>
                <a:cs typeface="Times New Roman" panose="02020603050405020304" pitchFamily="18" charset="0"/>
              </a:rPr>
              <a:t>et al.</a:t>
            </a:r>
            <a:r>
              <a:rPr lang="en-US" altLang="zh-TW" sz="1200" dirty="0">
                <a:solidFill>
                  <a:srgbClr val="009900"/>
                </a:solidFill>
                <a:latin typeface="Times New Roman" panose="02020603050405020304" pitchFamily="18" charset="0"/>
                <a:cs typeface="Times New Roman" panose="02020603050405020304" pitchFamily="18" charset="0"/>
              </a:rPr>
              <a:t> </a:t>
            </a:r>
            <a:r>
              <a:rPr lang="en-US" altLang="zh-TW" sz="1200" i="1" dirty="0">
                <a:solidFill>
                  <a:srgbClr val="009900"/>
                </a:solidFill>
                <a:latin typeface="Times New Roman" panose="02020603050405020304" pitchFamily="18" charset="0"/>
                <a:cs typeface="Times New Roman" panose="02020603050405020304" pitchFamily="18" charset="0"/>
              </a:rPr>
              <a:t>New J. </a:t>
            </a:r>
            <a:r>
              <a:rPr lang="en-US" altLang="zh-TW" sz="1200" i="1" dirty="0" err="1" smtClean="0">
                <a:solidFill>
                  <a:srgbClr val="009900"/>
                </a:solidFill>
                <a:latin typeface="Times New Roman" panose="02020603050405020304" pitchFamily="18" charset="0"/>
                <a:cs typeface="Times New Roman" panose="02020603050405020304" pitchFamily="18" charset="0"/>
              </a:rPr>
              <a:t>Chem</a:t>
            </a:r>
            <a:r>
              <a:rPr lang="en-US" altLang="zh-TW" sz="1200" i="1" dirty="0" smtClean="0">
                <a:solidFill>
                  <a:srgbClr val="009900"/>
                </a:solidFill>
                <a:latin typeface="Times New Roman" panose="02020603050405020304" pitchFamily="18" charset="0"/>
                <a:cs typeface="Times New Roman" panose="02020603050405020304" pitchFamily="18" charset="0"/>
              </a:rPr>
              <a:t> </a:t>
            </a:r>
            <a:r>
              <a:rPr lang="en-US" altLang="zh-TW" sz="1200" b="1" i="1" dirty="0" smtClean="0">
                <a:solidFill>
                  <a:srgbClr val="009900"/>
                </a:solidFill>
                <a:latin typeface="Times New Roman" panose="02020603050405020304" pitchFamily="18" charset="0"/>
                <a:cs typeface="Times New Roman" panose="02020603050405020304" pitchFamily="18" charset="0"/>
              </a:rPr>
              <a:t>41</a:t>
            </a:r>
            <a:r>
              <a:rPr lang="en-US" altLang="zh-TW" sz="1200" dirty="0" smtClean="0">
                <a:solidFill>
                  <a:srgbClr val="009900"/>
                </a:solidFill>
                <a:latin typeface="Times New Roman" panose="02020603050405020304" pitchFamily="18" charset="0"/>
                <a:cs typeface="Times New Roman" panose="02020603050405020304" pitchFamily="18" charset="0"/>
              </a:rPr>
              <a:t>, 7998-2005 </a:t>
            </a:r>
            <a:r>
              <a:rPr lang="en-US" altLang="zh-TW" sz="1200" dirty="0">
                <a:solidFill>
                  <a:srgbClr val="009900"/>
                </a:solidFill>
                <a:latin typeface="Times New Roman" panose="02020603050405020304" pitchFamily="18" charset="0"/>
                <a:cs typeface="Times New Roman" panose="02020603050405020304" pitchFamily="18" charset="0"/>
              </a:rPr>
              <a:t>(2017).</a:t>
            </a:r>
            <a:endParaRPr lang="zh-TW" altLang="zh-TW" sz="1200" dirty="0">
              <a:solidFill>
                <a:srgbClr val="009900"/>
              </a:solidFill>
              <a:latin typeface="Times New Roman" panose="02020603050405020304" pitchFamily="18" charset="0"/>
              <a:cs typeface="Times New Roman" panose="02020603050405020304" pitchFamily="18" charset="0"/>
            </a:endParaRPr>
          </a:p>
        </p:txBody>
      </p:sp>
      <p:sp>
        <p:nvSpPr>
          <p:cNvPr id="17" name="矩形 16"/>
          <p:cNvSpPr/>
          <p:nvPr/>
        </p:nvSpPr>
        <p:spPr>
          <a:xfrm>
            <a:off x="514303" y="6021288"/>
            <a:ext cx="4572000" cy="369332"/>
          </a:xfrm>
          <a:prstGeom prst="rect">
            <a:avLst/>
          </a:prstGeom>
        </p:spPr>
        <p:txBody>
          <a:bodyPr>
            <a:spAutoFit/>
          </a:bodyPr>
          <a:lstStyle/>
          <a:p>
            <a:pPr lvl="0" algn="just">
              <a:lnSpc>
                <a:spcPct val="150000"/>
              </a:lnSpc>
              <a:spcAft>
                <a:spcPts val="0"/>
              </a:spcAft>
            </a:pP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Zhen</a:t>
            </a:r>
            <a:r>
              <a:rPr lang="zh-TW" altLang="en-US"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Li, </a:t>
            </a:r>
            <a:r>
              <a:rPr lang="en-US" altLang="zh-TW" sz="1200" i="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et al.</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i="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Applied Catalysis B: </a:t>
            </a:r>
            <a:r>
              <a:rPr lang="en-US" altLang="zh-TW" sz="1200" i="1"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Environmental </a:t>
            </a:r>
            <a:r>
              <a:rPr lang="en-US" altLang="zh-TW" sz="1200" b="1" i="1"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213</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1-8 </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2017).</a:t>
            </a:r>
            <a:endParaRPr lang="zh-TW" altLang="zh-TW" sz="1100" kern="100" dirty="0">
              <a:solidFill>
                <a:srgbClr val="009900"/>
              </a:solidFill>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18" name="矩形 17"/>
          <p:cNvSpPr/>
          <p:nvPr/>
        </p:nvSpPr>
        <p:spPr>
          <a:xfrm>
            <a:off x="143816" y="1122438"/>
            <a:ext cx="1393330" cy="400110"/>
          </a:xfrm>
          <a:prstGeom prst="rect">
            <a:avLst/>
          </a:prstGeom>
        </p:spPr>
        <p:txBody>
          <a:bodyPr wrap="none">
            <a:spAutoFit/>
          </a:bodyPr>
          <a:lstStyle/>
          <a:p>
            <a:r>
              <a:rPr lang="en-US" altLang="zh-TW" sz="2000" b="1" u="sng" dirty="0" smtClean="0">
                <a:solidFill>
                  <a:srgbClr val="C00000"/>
                </a:solidFill>
                <a:latin typeface="Times New Roman" panose="02020603050405020304" pitchFamily="18" charset="0"/>
                <a:cs typeface="Times New Roman" panose="02020603050405020304" pitchFamily="18" charset="0"/>
              </a:rPr>
              <a:t>Motiva</a:t>
            </a:r>
            <a:r>
              <a:rPr lang="zh-TW" altLang="en-US" sz="2000" b="1" u="sng" dirty="0" smtClean="0">
                <a:solidFill>
                  <a:srgbClr val="C00000"/>
                </a:solidFill>
                <a:latin typeface="Times New Roman" panose="02020603050405020304" pitchFamily="18" charset="0"/>
                <a:cs typeface="Times New Roman" panose="02020603050405020304" pitchFamily="18" charset="0"/>
              </a:rPr>
              <a:t>tion</a:t>
            </a:r>
            <a:endParaRPr lang="zh-TW" altLang="en-US" sz="2000" b="1" u="sng" dirty="0">
              <a:solidFill>
                <a:srgbClr val="C00000"/>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27</a:t>
            </a:fld>
            <a:endParaRPr lang="en-US" altLang="ja-JP"/>
          </a:p>
        </p:txBody>
      </p:sp>
      <p:pic>
        <p:nvPicPr>
          <p:cNvPr id="5" name="圖片 4"/>
          <p:cNvPicPr>
            <a:picLocks noChangeAspect="1"/>
          </p:cNvPicPr>
          <p:nvPr/>
        </p:nvPicPr>
        <p:blipFill>
          <a:blip r:embed="rId4"/>
          <a:stretch>
            <a:fillRect/>
          </a:stretch>
        </p:blipFill>
        <p:spPr>
          <a:xfrm>
            <a:off x="312161" y="5013176"/>
            <a:ext cx="4716016" cy="987622"/>
          </a:xfrm>
          <a:prstGeom prst="rect">
            <a:avLst/>
          </a:prstGeom>
        </p:spPr>
      </p:pic>
      <p:pic>
        <p:nvPicPr>
          <p:cNvPr id="19" name="圖片 18"/>
          <p:cNvPicPr>
            <a:picLocks noChangeAspect="1"/>
          </p:cNvPicPr>
          <p:nvPr/>
        </p:nvPicPr>
        <p:blipFill>
          <a:blip r:embed="rId5"/>
          <a:stretch>
            <a:fillRect/>
          </a:stretch>
        </p:blipFill>
        <p:spPr>
          <a:xfrm>
            <a:off x="4644008" y="2124664"/>
            <a:ext cx="4212863" cy="1653878"/>
          </a:xfrm>
          <a:prstGeom prst="rect">
            <a:avLst/>
          </a:prstGeom>
        </p:spPr>
      </p:pic>
      <p:pic>
        <p:nvPicPr>
          <p:cNvPr id="20" name="圖片 19"/>
          <p:cNvPicPr>
            <a:picLocks noChangeAspect="1"/>
          </p:cNvPicPr>
          <p:nvPr/>
        </p:nvPicPr>
        <p:blipFill>
          <a:blip r:embed="rId6"/>
          <a:stretch>
            <a:fillRect/>
          </a:stretch>
        </p:blipFill>
        <p:spPr>
          <a:xfrm>
            <a:off x="5629792" y="3894933"/>
            <a:ext cx="2418477" cy="1317253"/>
          </a:xfrm>
          <a:prstGeom prst="rect">
            <a:avLst/>
          </a:prstGeom>
        </p:spPr>
      </p:pic>
    </p:spTree>
    <p:extLst>
      <p:ext uri="{BB962C8B-B14F-4D97-AF65-F5344CB8AC3E}">
        <p14:creationId xmlns:p14="http://schemas.microsoft.com/office/powerpoint/2010/main" val="202128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dirty="0" smtClean="0">
                <a:latin typeface="Times New Roman" panose="02020603050405020304" pitchFamily="18" charset="0"/>
                <a:cs typeface="Times New Roman" panose="02020603050405020304" pitchFamily="18" charset="0"/>
              </a:rPr>
              <a:t>Experimental steps</a:t>
            </a:r>
            <a:endParaRPr lang="en-US" altLang="ja-JP" dirty="0">
              <a:latin typeface="Times New Roman" panose="02020603050405020304" pitchFamily="18" charset="0"/>
              <a:cs typeface="Times New Roman" panose="02020603050405020304" pitchFamily="18" charset="0"/>
            </a:endParaRPr>
          </a:p>
        </p:txBody>
      </p:sp>
      <p:sp>
        <p:nvSpPr>
          <p:cNvPr id="49" name="矩形 48"/>
          <p:cNvSpPr/>
          <p:nvPr/>
        </p:nvSpPr>
        <p:spPr>
          <a:xfrm>
            <a:off x="210019" y="1260572"/>
            <a:ext cx="4245714" cy="369332"/>
          </a:xfrm>
          <a:prstGeom prst="rect">
            <a:avLst/>
          </a:prstGeom>
        </p:spPr>
        <p:txBody>
          <a:bodyPr wrap="none">
            <a:spAutoFit/>
          </a:bodyPr>
          <a:lstStyle/>
          <a:p>
            <a:r>
              <a:rPr lang="en-US" altLang="zh-TW" b="1" u="sng" dirty="0" smtClean="0">
                <a:latin typeface="Times New Roman" panose="02020603050405020304" pitchFamily="18" charset="0"/>
                <a:cs typeface="Times New Roman" panose="02020603050405020304" pitchFamily="18" charset="0"/>
              </a:rPr>
              <a:t>Electrochemical deposition of Cu</a:t>
            </a:r>
            <a:r>
              <a:rPr lang="en-US" altLang="zh-TW" b="1" u="sng" baseline="-25000" dirty="0" smtClean="0">
                <a:latin typeface="Times New Roman" panose="02020603050405020304" pitchFamily="18" charset="0"/>
                <a:cs typeface="Times New Roman" panose="02020603050405020304" pitchFamily="18" charset="0"/>
              </a:rPr>
              <a:t>2</a:t>
            </a:r>
            <a:r>
              <a:rPr lang="en-US" altLang="zh-TW" b="1" u="sng" dirty="0" smtClean="0">
                <a:latin typeface="Times New Roman" panose="02020603050405020304" pitchFamily="18" charset="0"/>
                <a:cs typeface="Times New Roman" panose="02020603050405020304" pitchFamily="18" charset="0"/>
              </a:rPr>
              <a:t>O films</a:t>
            </a:r>
            <a:endParaRPr lang="zh-TW" altLang="en-US" b="1" u="sng" dirty="0">
              <a:latin typeface="Times New Roman" panose="02020603050405020304" pitchFamily="18" charset="0"/>
              <a:cs typeface="Times New Roman" panose="02020603050405020304" pitchFamily="18" charset="0"/>
            </a:endParaRPr>
          </a:p>
        </p:txBody>
      </p:sp>
      <p:grpSp>
        <p:nvGrpSpPr>
          <p:cNvPr id="53" name="群組 52"/>
          <p:cNvGrpSpPr/>
          <p:nvPr/>
        </p:nvGrpSpPr>
        <p:grpSpPr>
          <a:xfrm>
            <a:off x="2876077" y="1981171"/>
            <a:ext cx="1356441" cy="1101135"/>
            <a:chOff x="3507229" y="1890853"/>
            <a:chExt cx="1356441" cy="1101135"/>
          </a:xfrm>
        </p:grpSpPr>
        <p:sp>
          <p:nvSpPr>
            <p:cNvPr id="39" name="矩形 38"/>
            <p:cNvSpPr/>
            <p:nvPr/>
          </p:nvSpPr>
          <p:spPr>
            <a:xfrm>
              <a:off x="3943439" y="2278433"/>
              <a:ext cx="435677" cy="401548"/>
            </a:xfrm>
            <a:prstGeom prst="rect">
              <a:avLst/>
            </a:prstGeom>
            <a:gradFill>
              <a:gsLst>
                <a:gs pos="0">
                  <a:schemeClr val="accent1">
                    <a:tint val="66000"/>
                    <a:satMod val="160000"/>
                    <a:alpha val="81000"/>
                  </a:schemeClr>
                </a:gs>
                <a:gs pos="50000">
                  <a:schemeClr val="accent1">
                    <a:tint val="44500"/>
                    <a:satMod val="160000"/>
                  </a:schemeClr>
                </a:gs>
                <a:gs pos="100000">
                  <a:schemeClr val="accent1">
                    <a:tint val="23500"/>
                    <a:satMod val="160000"/>
                  </a:schemeClr>
                </a:gs>
              </a:gsLst>
              <a:lin ang="3000000" scaled="0"/>
            </a:gradFill>
            <a:ln w="19050">
              <a:solidFill>
                <a:schemeClr val="accent1">
                  <a:shade val="50000"/>
                  <a:alpha val="32000"/>
                </a:schemeClr>
              </a:solid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400"/>
            </a:p>
          </p:txBody>
        </p:sp>
        <p:sp>
          <p:nvSpPr>
            <p:cNvPr id="41" name="文字方塊 40"/>
            <p:cNvSpPr txBox="1">
              <a:spLocks noChangeArrowheads="1"/>
            </p:cNvSpPr>
            <p:nvPr/>
          </p:nvSpPr>
          <p:spPr bwMode="auto">
            <a:xfrm>
              <a:off x="3507229" y="1890853"/>
              <a:ext cx="13564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en-US" altLang="zh-TW" sz="1400" dirty="0">
                  <a:latin typeface="Times New Roman" panose="02020603050405020304" pitchFamily="18" charset="0"/>
                  <a:ea typeface="標楷體" panose="03000509000000000000" pitchFamily="65" charset="-120"/>
                  <a:cs typeface="Times New Roman" panose="02020603050405020304" pitchFamily="18" charset="0"/>
                </a:rPr>
                <a:t>Blow-dry</a:t>
              </a:r>
              <a:endParaRPr kumimoji="0"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42" name="文字方塊 41"/>
            <p:cNvSpPr txBox="1">
              <a:spLocks noChangeArrowheads="1"/>
            </p:cNvSpPr>
            <p:nvPr/>
          </p:nvSpPr>
          <p:spPr bwMode="auto">
            <a:xfrm>
              <a:off x="3968962" y="2684211"/>
              <a:ext cx="432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N</a:t>
              </a:r>
              <a:r>
                <a:rPr kumimoji="0" lang="en-US" altLang="zh-TW" sz="14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endParaRPr kumimoji="0" lang="en-US" altLang="zh-TW" sz="1400" baseline="-25000" dirty="0">
                <a:latin typeface="Times New Roman" panose="02020603050405020304" pitchFamily="18" charset="0"/>
                <a:ea typeface="標楷體" panose="03000509000000000000" pitchFamily="65" charset="-120"/>
                <a:cs typeface="Times New Roman" panose="02020603050405020304" pitchFamily="18" charset="0"/>
              </a:endParaRPr>
            </a:p>
          </p:txBody>
        </p:sp>
      </p:grpSp>
      <p:grpSp>
        <p:nvGrpSpPr>
          <p:cNvPr id="51" name="群組 50"/>
          <p:cNvGrpSpPr/>
          <p:nvPr/>
        </p:nvGrpSpPr>
        <p:grpSpPr>
          <a:xfrm>
            <a:off x="944297" y="2173067"/>
            <a:ext cx="677687" cy="438649"/>
            <a:chOff x="1246312" y="3406426"/>
            <a:chExt cx="677687" cy="543056"/>
          </a:xfrm>
        </p:grpSpPr>
        <p:sp>
          <p:nvSpPr>
            <p:cNvPr id="44" name="圓柱 43"/>
            <p:cNvSpPr/>
            <p:nvPr/>
          </p:nvSpPr>
          <p:spPr>
            <a:xfrm>
              <a:off x="1246312" y="3406426"/>
              <a:ext cx="677687" cy="543056"/>
            </a:xfrm>
            <a:prstGeom prst="can">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400"/>
            </a:p>
          </p:txBody>
        </p:sp>
        <p:sp>
          <p:nvSpPr>
            <p:cNvPr id="46" name="立方體 45"/>
            <p:cNvSpPr/>
            <p:nvPr/>
          </p:nvSpPr>
          <p:spPr>
            <a:xfrm>
              <a:off x="1391454" y="3778112"/>
              <a:ext cx="386335" cy="44263"/>
            </a:xfrm>
            <a:prstGeom prst="cube">
              <a:avLst/>
            </a:prstGeom>
            <a:gradFill>
              <a:gsLst>
                <a:gs pos="0">
                  <a:schemeClr val="accent1">
                    <a:tint val="66000"/>
                    <a:satMod val="160000"/>
                    <a:alpha val="64000"/>
                  </a:schemeClr>
                </a:gs>
                <a:gs pos="50000">
                  <a:schemeClr val="accent1">
                    <a:tint val="44500"/>
                    <a:satMod val="160000"/>
                  </a:schemeClr>
                </a:gs>
                <a:gs pos="100000">
                  <a:schemeClr val="accent1">
                    <a:tint val="23500"/>
                    <a:satMod val="160000"/>
                  </a:schemeClr>
                </a:gs>
              </a:gsLst>
              <a:lin ang="7800000" scaled="0"/>
            </a:gradFill>
            <a:ln>
              <a:solidFill>
                <a:schemeClr val="accent1">
                  <a:shade val="50000"/>
                  <a:alpha val="77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sz="1400"/>
            </a:p>
          </p:txBody>
        </p:sp>
      </p:grpSp>
      <p:sp>
        <p:nvSpPr>
          <p:cNvPr id="50" name="文字方塊 12"/>
          <p:cNvSpPr txBox="1">
            <a:spLocks noChangeArrowheads="1"/>
          </p:cNvSpPr>
          <p:nvPr/>
        </p:nvSpPr>
        <p:spPr bwMode="auto">
          <a:xfrm>
            <a:off x="258495" y="1770820"/>
            <a:ext cx="2042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r>
              <a:rPr kumimoji="0" lang="en-US" altLang="zh-TW" sz="1400" dirty="0" smtClean="0">
                <a:latin typeface="Times New Roman" panose="02020603050405020304" pitchFamily="18" charset="0"/>
                <a:cs typeface="Times New Roman" panose="02020603050405020304" pitchFamily="18" charset="0"/>
              </a:rPr>
              <a:t>ACE </a:t>
            </a:r>
            <a:r>
              <a:rPr kumimoji="0" lang="zh-TW" altLang="en-US" sz="1400" dirty="0" smtClean="0">
                <a:latin typeface="Times New Roman" panose="02020603050405020304" pitchFamily="18" charset="0"/>
                <a:cs typeface="Times New Roman" panose="02020603050405020304" pitchFamily="18" charset="0"/>
              </a:rPr>
              <a:t>→ </a:t>
            </a:r>
            <a:r>
              <a:rPr kumimoji="0" lang="en-US" altLang="zh-TW" sz="1400" dirty="0" smtClean="0">
                <a:latin typeface="Times New Roman" panose="02020603050405020304" pitchFamily="18" charset="0"/>
                <a:cs typeface="Times New Roman" panose="02020603050405020304" pitchFamily="18" charset="0"/>
              </a:rPr>
              <a:t>IPA</a:t>
            </a:r>
            <a:r>
              <a:rPr kumimoji="0" lang="zh-TW" altLang="en-US" sz="1400" dirty="0" smtClean="0">
                <a:latin typeface="Times New Roman" panose="02020603050405020304" pitchFamily="18" charset="0"/>
                <a:cs typeface="Times New Roman" panose="02020603050405020304" pitchFamily="18" charset="0"/>
              </a:rPr>
              <a:t> → </a:t>
            </a:r>
            <a:r>
              <a:rPr kumimoji="0" lang="en-US" altLang="zh-TW" sz="1400" dirty="0" smtClean="0">
                <a:latin typeface="Times New Roman" panose="02020603050405020304" pitchFamily="18" charset="0"/>
                <a:cs typeface="Times New Roman" panose="02020603050405020304" pitchFamily="18" charset="0"/>
              </a:rPr>
              <a:t>DI-water</a:t>
            </a:r>
            <a:endParaRPr kumimoji="0" lang="zh-TW" altLang="en-US" sz="1400" dirty="0">
              <a:latin typeface="Times New Roman" panose="02020603050405020304" pitchFamily="18" charset="0"/>
              <a:cs typeface="Times New Roman" panose="02020603050405020304" pitchFamily="18" charset="0"/>
            </a:endParaRPr>
          </a:p>
        </p:txBody>
      </p:sp>
      <p:sp>
        <p:nvSpPr>
          <p:cNvPr id="52" name="文字方塊 22"/>
          <p:cNvSpPr txBox="1">
            <a:spLocks noChangeArrowheads="1"/>
          </p:cNvSpPr>
          <p:nvPr/>
        </p:nvSpPr>
        <p:spPr bwMode="auto">
          <a:xfrm>
            <a:off x="425612" y="2661643"/>
            <a:ext cx="15991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Ultrasonic</a:t>
            </a:r>
            <a:r>
              <a:rPr kumimoji="0"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cleaner</a:t>
            </a:r>
            <a:endParaRPr kumimoji="0"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algn="ctr" eaLnBrk="1" hangingPunct="1"/>
            <a:r>
              <a:rPr kumimoji="0"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10 min</a:t>
            </a:r>
            <a:endParaRPr kumimoji="0" lang="zh-TW" altLang="en-US"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55" name="矩形 54"/>
          <p:cNvSpPr/>
          <p:nvPr/>
        </p:nvSpPr>
        <p:spPr>
          <a:xfrm>
            <a:off x="597520" y="3184863"/>
            <a:ext cx="3400339" cy="1061829"/>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50g CuSO</a:t>
            </a:r>
            <a:r>
              <a:rPr lang="en-US" altLang="zh-TW" sz="1400" baseline="-25000" dirty="0" smtClean="0">
                <a:latin typeface="Times New Roman" panose="02020603050405020304" pitchFamily="18" charset="0"/>
                <a:ea typeface="標楷體" panose="03000509000000000000" pitchFamily="65" charset="-120"/>
                <a:cs typeface="Times New Roman" panose="02020603050405020304" pitchFamily="18" charset="0"/>
              </a:rPr>
              <a:t>4</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·5H</a:t>
            </a:r>
            <a:r>
              <a:rPr lang="en-US" altLang="zh-TW" sz="1400" baseline="-25000" dirty="0" smtClean="0">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O </a:t>
            </a:r>
            <a:r>
              <a:rPr lang="en-US" altLang="zh-TW" sz="1400" dirty="0" smtClean="0">
                <a:solidFill>
                  <a:schemeClr val="bg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98%</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500g</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DI water</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nSpc>
                <a:spcPct val="150000"/>
              </a:lnSpc>
              <a:buFont typeface="Arial" panose="020B0604020202020204" pitchFamily="34" charset="0"/>
              <a:buChar char="•"/>
            </a:pP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Lactic </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acid</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smtClean="0">
                <a:solidFill>
                  <a:schemeClr val="bg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85%</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150ml </a:t>
            </a:r>
          </a:p>
          <a:p>
            <a:pPr marL="285750" indent="-285750">
              <a:lnSpc>
                <a:spcPct val="150000"/>
              </a:lnSpc>
              <a:buFont typeface="Arial" panose="020B0604020202020204" pitchFamily="34" charset="0"/>
              <a:buChar char="•"/>
            </a:pP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100g </a:t>
            </a:r>
            <a:r>
              <a:rPr lang="en-US" altLang="zh-TW" sz="1400" dirty="0" err="1" smtClean="0">
                <a:latin typeface="Times New Roman" panose="02020603050405020304" pitchFamily="18" charset="0"/>
                <a:ea typeface="標楷體" panose="03000509000000000000" pitchFamily="65" charset="-120"/>
                <a:cs typeface="Times New Roman" panose="02020603050405020304" pitchFamily="18" charset="0"/>
              </a:rPr>
              <a:t>NaOH</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smtClean="0">
                <a:solidFill>
                  <a:schemeClr val="bg1">
                    <a:lumMod val="50000"/>
                  </a:schemeClr>
                </a:solidFill>
                <a:latin typeface="Times New Roman" panose="02020603050405020304" pitchFamily="18" charset="0"/>
                <a:ea typeface="標楷體" panose="03000509000000000000" pitchFamily="65" charset="-120"/>
                <a:cs typeface="Times New Roman" panose="02020603050405020304" pitchFamily="18" charset="0"/>
              </a:rPr>
              <a:t>97%</a:t>
            </a:r>
            <a:r>
              <a:rPr lang="zh-TW" altLang="en-US" sz="1400"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400" dirty="0" smtClean="0">
                <a:latin typeface="Times New Roman" panose="02020603050405020304" pitchFamily="18" charset="0"/>
                <a:ea typeface="標楷體" panose="03000509000000000000" pitchFamily="65" charset="-120"/>
                <a:cs typeface="Times New Roman" panose="02020603050405020304" pitchFamily="18" charset="0"/>
              </a:rPr>
              <a:t>500 g </a:t>
            </a:r>
            <a:r>
              <a:rPr lang="en-US" altLang="zh-TW" sz="1400" dirty="0">
                <a:latin typeface="Times New Roman" panose="02020603050405020304" pitchFamily="18" charset="0"/>
                <a:ea typeface="標楷體" panose="03000509000000000000" pitchFamily="65" charset="-120"/>
                <a:cs typeface="Times New Roman" panose="02020603050405020304" pitchFamily="18" charset="0"/>
              </a:rPr>
              <a:t>DI-water</a:t>
            </a:r>
            <a:r>
              <a:rPr lang="zh-TW" altLang="en-US" sz="1400" dirty="0">
                <a:latin typeface="Times New Roman" panose="02020603050405020304" pitchFamily="18" charset="0"/>
                <a:ea typeface="標楷體" panose="03000509000000000000" pitchFamily="65" charset="-120"/>
                <a:cs typeface="Times New Roman" panose="02020603050405020304" pitchFamily="18" charset="0"/>
              </a:rPr>
              <a:t> </a:t>
            </a:r>
            <a:endParaRPr lang="en-US" altLang="zh-TW" sz="14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28</a:t>
            </a:fld>
            <a:endParaRPr lang="en-US" altLang="ja-JP"/>
          </a:p>
        </p:txBody>
      </p:sp>
      <p:grpSp>
        <p:nvGrpSpPr>
          <p:cNvPr id="8" name="群組 7"/>
          <p:cNvGrpSpPr/>
          <p:nvPr/>
        </p:nvGrpSpPr>
        <p:grpSpPr>
          <a:xfrm>
            <a:off x="4599761" y="1788967"/>
            <a:ext cx="3436853" cy="2148938"/>
            <a:chOff x="4599761" y="1788967"/>
            <a:chExt cx="3436853" cy="2148938"/>
          </a:xfrm>
        </p:grpSpPr>
        <p:grpSp>
          <p:nvGrpSpPr>
            <p:cNvPr id="239" name="群組 238"/>
            <p:cNvGrpSpPr/>
            <p:nvPr/>
          </p:nvGrpSpPr>
          <p:grpSpPr>
            <a:xfrm>
              <a:off x="4599761" y="1788967"/>
              <a:ext cx="3001515" cy="1166054"/>
              <a:chOff x="600936" y="3708839"/>
              <a:chExt cx="3001515" cy="1166054"/>
            </a:xfrm>
          </p:grpSpPr>
          <p:sp>
            <p:nvSpPr>
              <p:cNvPr id="279" name="立方體 278"/>
              <p:cNvSpPr/>
              <p:nvPr/>
            </p:nvSpPr>
            <p:spPr>
              <a:xfrm>
                <a:off x="650123" y="3708839"/>
                <a:ext cx="2952328" cy="1166054"/>
              </a:xfrm>
              <a:prstGeom prst="cube">
                <a:avLst>
                  <a:gd name="adj" fmla="val 42575"/>
                </a:avLst>
              </a:prstGeom>
              <a:solidFill>
                <a:srgbClr val="EEECE1">
                  <a:lumMod val="50000"/>
                </a:srgbClr>
              </a:solidFill>
              <a:ln w="25400" cap="flat" cmpd="sng" algn="ctr">
                <a:solidFill>
                  <a:srgbClr val="EEECE1">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dirty="0" smtClean="0">
                  <a:ln>
                    <a:noFill/>
                  </a:ln>
                  <a:solidFill>
                    <a:prstClr val="white"/>
                  </a:solidFill>
                  <a:effectLst/>
                  <a:uLnTx/>
                  <a:uFillTx/>
                  <a:latin typeface="Calibri"/>
                  <a:ea typeface="新細明體" panose="02020500000000000000" pitchFamily="18" charset="-120"/>
                </a:endParaRPr>
              </a:p>
            </p:txBody>
          </p:sp>
          <p:grpSp>
            <p:nvGrpSpPr>
              <p:cNvPr id="280" name="群組 279"/>
              <p:cNvGrpSpPr/>
              <p:nvPr/>
            </p:nvGrpSpPr>
            <p:grpSpPr>
              <a:xfrm>
                <a:off x="600936" y="4161733"/>
                <a:ext cx="1388140" cy="668180"/>
                <a:chOff x="600936" y="4161733"/>
                <a:chExt cx="1388140" cy="668180"/>
              </a:xfrm>
            </p:grpSpPr>
            <p:grpSp>
              <p:nvGrpSpPr>
                <p:cNvPr id="285" name="群組 284"/>
                <p:cNvGrpSpPr/>
                <p:nvPr/>
              </p:nvGrpSpPr>
              <p:grpSpPr>
                <a:xfrm>
                  <a:off x="666278" y="4365104"/>
                  <a:ext cx="1322798" cy="464809"/>
                  <a:chOff x="738286" y="4402666"/>
                  <a:chExt cx="1322798" cy="464809"/>
                </a:xfrm>
              </p:grpSpPr>
              <p:sp>
                <p:nvSpPr>
                  <p:cNvPr id="287" name="文字方塊 286"/>
                  <p:cNvSpPr txBox="1"/>
                  <p:nvPr/>
                </p:nvSpPr>
                <p:spPr>
                  <a:xfrm>
                    <a:off x="738286" y="4402666"/>
                    <a:ext cx="132279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400" b="0"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rPr>
                      <a:t>+    -     +     - </a:t>
                    </a:r>
                    <a:endParaRPr kumimoji="0" lang="zh-TW" altLang="en-US" sz="1400" b="0"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endParaRPr>
                  </a:p>
                </p:txBody>
              </p:sp>
              <p:sp>
                <p:nvSpPr>
                  <p:cNvPr id="288" name="橢圓 287"/>
                  <p:cNvSpPr/>
                  <p:nvPr/>
                </p:nvSpPr>
                <p:spPr>
                  <a:xfrm>
                    <a:off x="767946" y="4648236"/>
                    <a:ext cx="216024" cy="215392"/>
                  </a:xfrm>
                  <a:prstGeom prst="ellipse">
                    <a:avLst/>
                  </a:prstGeom>
                  <a:solidFill>
                    <a:sysClr val="windowText" lastClr="000000">
                      <a:lumMod val="85000"/>
                      <a:lumOff val="15000"/>
                    </a:sys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89" name="橢圓 288"/>
                  <p:cNvSpPr/>
                  <p:nvPr/>
                </p:nvSpPr>
                <p:spPr>
                  <a:xfrm>
                    <a:off x="1078147" y="4652083"/>
                    <a:ext cx="216024" cy="215392"/>
                  </a:xfrm>
                  <a:prstGeom prst="ellipse">
                    <a:avLst/>
                  </a:prstGeom>
                  <a:solidFill>
                    <a:srgbClr val="C0504D">
                      <a:lumMod val="75000"/>
                    </a:srgbClr>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90" name="橢圓 289"/>
                  <p:cNvSpPr/>
                  <p:nvPr/>
                </p:nvSpPr>
                <p:spPr>
                  <a:xfrm>
                    <a:off x="1698549" y="4652083"/>
                    <a:ext cx="216024" cy="215392"/>
                  </a:xfrm>
                  <a:prstGeom prst="ellipse">
                    <a:avLst/>
                  </a:prstGeom>
                  <a:solidFill>
                    <a:srgbClr val="C0504D">
                      <a:lumMod val="75000"/>
                    </a:srgbClr>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91" name="橢圓 290"/>
                  <p:cNvSpPr/>
                  <p:nvPr/>
                </p:nvSpPr>
                <p:spPr>
                  <a:xfrm>
                    <a:off x="1393921" y="4648236"/>
                    <a:ext cx="216024" cy="215392"/>
                  </a:xfrm>
                  <a:prstGeom prst="ellipse">
                    <a:avLst/>
                  </a:prstGeom>
                  <a:solidFill>
                    <a:sysClr val="windowText" lastClr="000000">
                      <a:lumMod val="85000"/>
                      <a:lumOff val="15000"/>
                    </a:sys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sp>
              <p:nvSpPr>
                <p:cNvPr id="286" name="文字方塊 285"/>
                <p:cNvSpPr txBox="1"/>
                <p:nvPr/>
              </p:nvSpPr>
              <p:spPr>
                <a:xfrm>
                  <a:off x="600936" y="4161733"/>
                  <a:ext cx="130676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800" b="1"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rPr>
                    <a:t>CH1   CH2</a:t>
                  </a:r>
                  <a:endParaRPr kumimoji="0" lang="zh-TW" altLang="en-US" sz="1800" b="1"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endParaRPr>
                </a:p>
              </p:txBody>
            </p:sp>
          </p:grpSp>
          <p:grpSp>
            <p:nvGrpSpPr>
              <p:cNvPr id="281" name="群組 280"/>
              <p:cNvGrpSpPr/>
              <p:nvPr/>
            </p:nvGrpSpPr>
            <p:grpSpPr>
              <a:xfrm>
                <a:off x="1887957" y="4258110"/>
                <a:ext cx="1240164" cy="550882"/>
                <a:chOff x="1887957" y="4258110"/>
                <a:chExt cx="1240164" cy="550882"/>
              </a:xfrm>
            </p:grpSpPr>
            <p:sp>
              <p:nvSpPr>
                <p:cNvPr id="282" name="圓角矩形 281"/>
                <p:cNvSpPr/>
                <p:nvPr/>
              </p:nvSpPr>
              <p:spPr>
                <a:xfrm>
                  <a:off x="1887957" y="4258110"/>
                  <a:ext cx="1199849" cy="550882"/>
                </a:xfrm>
                <a:prstGeom prst="round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83" name="橢圓 282"/>
                <p:cNvSpPr/>
                <p:nvPr/>
              </p:nvSpPr>
              <p:spPr>
                <a:xfrm>
                  <a:off x="1936289" y="4291866"/>
                  <a:ext cx="468552" cy="465811"/>
                </a:xfrm>
                <a:prstGeom prst="ellipse">
                  <a:avLst/>
                </a:prstGeom>
                <a:solidFill>
                  <a:srgbClr val="4F81BD"/>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84" name="文字方塊 283"/>
                <p:cNvSpPr txBox="1"/>
                <p:nvPr/>
              </p:nvSpPr>
              <p:spPr>
                <a:xfrm>
                  <a:off x="2351946" y="4411341"/>
                  <a:ext cx="77617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400" b="1"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rPr>
                    <a:t>50min.</a:t>
                  </a:r>
                  <a:endParaRPr kumimoji="0" lang="zh-TW" altLang="en-US" sz="1400" b="1"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endParaRPr>
                </a:p>
              </p:txBody>
            </p:sp>
          </p:grpSp>
        </p:grpSp>
        <p:grpSp>
          <p:nvGrpSpPr>
            <p:cNvPr id="7" name="群組 6"/>
            <p:cNvGrpSpPr/>
            <p:nvPr/>
          </p:nvGrpSpPr>
          <p:grpSpPr>
            <a:xfrm>
              <a:off x="4806935" y="2812966"/>
              <a:ext cx="3229679" cy="1124939"/>
              <a:chOff x="4806935" y="2812966"/>
              <a:chExt cx="3229679" cy="1124939"/>
            </a:xfrm>
          </p:grpSpPr>
          <p:sp>
            <p:nvSpPr>
              <p:cNvPr id="240" name="手繪多邊形 239"/>
              <p:cNvSpPr/>
              <p:nvPr/>
            </p:nvSpPr>
            <p:spPr>
              <a:xfrm>
                <a:off x="4806935" y="2813549"/>
                <a:ext cx="1764604" cy="1110082"/>
              </a:xfrm>
              <a:custGeom>
                <a:avLst/>
                <a:gdLst>
                  <a:gd name="connsiteX0" fmla="*/ 0 w 1085850"/>
                  <a:gd name="connsiteY0" fmla="*/ 0 h 981075"/>
                  <a:gd name="connsiteX1" fmla="*/ 371475 w 1085850"/>
                  <a:gd name="connsiteY1" fmla="*/ 647700 h 981075"/>
                  <a:gd name="connsiteX2" fmla="*/ 1085850 w 1085850"/>
                  <a:gd name="connsiteY2" fmla="*/ 981075 h 981075"/>
                  <a:gd name="connsiteX3" fmla="*/ 1085850 w 108585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1085850" h="981075">
                    <a:moveTo>
                      <a:pt x="0" y="0"/>
                    </a:moveTo>
                    <a:cubicBezTo>
                      <a:pt x="95250" y="242094"/>
                      <a:pt x="190500" y="484188"/>
                      <a:pt x="371475" y="647700"/>
                    </a:cubicBezTo>
                    <a:cubicBezTo>
                      <a:pt x="552450" y="811212"/>
                      <a:pt x="1085850" y="981075"/>
                      <a:pt x="1085850" y="981075"/>
                    </a:cubicBezTo>
                    <a:lnTo>
                      <a:pt x="1085850" y="981075"/>
                    </a:lnTo>
                  </a:path>
                </a:pathLst>
              </a:cu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41" name="手繪多邊形 240"/>
              <p:cNvSpPr/>
              <p:nvPr/>
            </p:nvSpPr>
            <p:spPr>
              <a:xfrm>
                <a:off x="5111735" y="2823074"/>
                <a:ext cx="1657833" cy="910598"/>
              </a:xfrm>
              <a:custGeom>
                <a:avLst/>
                <a:gdLst>
                  <a:gd name="connsiteX0" fmla="*/ 0 w 1714500"/>
                  <a:gd name="connsiteY0" fmla="*/ 0 h 942975"/>
                  <a:gd name="connsiteX1" fmla="*/ 581025 w 1714500"/>
                  <a:gd name="connsiteY1" fmla="*/ 571500 h 942975"/>
                  <a:gd name="connsiteX2" fmla="*/ 1647825 w 1714500"/>
                  <a:gd name="connsiteY2" fmla="*/ 923925 h 942975"/>
                  <a:gd name="connsiteX3" fmla="*/ 1647825 w 1714500"/>
                  <a:gd name="connsiteY3" fmla="*/ 923925 h 942975"/>
                  <a:gd name="connsiteX4" fmla="*/ 1714500 w 1714500"/>
                  <a:gd name="connsiteY4" fmla="*/ 942975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942975">
                    <a:moveTo>
                      <a:pt x="0" y="0"/>
                    </a:moveTo>
                    <a:cubicBezTo>
                      <a:pt x="153194" y="208756"/>
                      <a:pt x="306388" y="417513"/>
                      <a:pt x="581025" y="571500"/>
                    </a:cubicBezTo>
                    <a:cubicBezTo>
                      <a:pt x="855662" y="725487"/>
                      <a:pt x="1647825" y="923925"/>
                      <a:pt x="1647825" y="923925"/>
                    </a:cubicBezTo>
                    <a:lnTo>
                      <a:pt x="1647825" y="923925"/>
                    </a:lnTo>
                    <a:lnTo>
                      <a:pt x="1714500" y="942975"/>
                    </a:lnTo>
                  </a:path>
                </a:pathLst>
              </a:cu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42" name="手繪多邊形 241"/>
              <p:cNvSpPr/>
              <p:nvPr/>
            </p:nvSpPr>
            <p:spPr>
              <a:xfrm rot="10964146">
                <a:off x="5716218" y="2899013"/>
                <a:ext cx="2152162" cy="910598"/>
              </a:xfrm>
              <a:custGeom>
                <a:avLst/>
                <a:gdLst>
                  <a:gd name="connsiteX0" fmla="*/ 0 w 1714500"/>
                  <a:gd name="connsiteY0" fmla="*/ 0 h 942975"/>
                  <a:gd name="connsiteX1" fmla="*/ 581025 w 1714500"/>
                  <a:gd name="connsiteY1" fmla="*/ 571500 h 942975"/>
                  <a:gd name="connsiteX2" fmla="*/ 1647825 w 1714500"/>
                  <a:gd name="connsiteY2" fmla="*/ 923925 h 942975"/>
                  <a:gd name="connsiteX3" fmla="*/ 1647825 w 1714500"/>
                  <a:gd name="connsiteY3" fmla="*/ 923925 h 942975"/>
                  <a:gd name="connsiteX4" fmla="*/ 1714500 w 1714500"/>
                  <a:gd name="connsiteY4" fmla="*/ 942975 h 942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0" h="942975">
                    <a:moveTo>
                      <a:pt x="0" y="0"/>
                    </a:moveTo>
                    <a:cubicBezTo>
                      <a:pt x="153194" y="208756"/>
                      <a:pt x="306388" y="417513"/>
                      <a:pt x="581025" y="571500"/>
                    </a:cubicBezTo>
                    <a:cubicBezTo>
                      <a:pt x="855662" y="725487"/>
                      <a:pt x="1647825" y="923925"/>
                      <a:pt x="1647825" y="923925"/>
                    </a:cubicBezTo>
                    <a:lnTo>
                      <a:pt x="1647825" y="923925"/>
                    </a:lnTo>
                    <a:lnTo>
                      <a:pt x="1714500" y="942975"/>
                    </a:lnTo>
                  </a:path>
                </a:pathLst>
              </a:cu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43" name="手繪多邊形 242"/>
              <p:cNvSpPr/>
              <p:nvPr/>
            </p:nvSpPr>
            <p:spPr>
              <a:xfrm rot="10639849">
                <a:off x="5453542" y="2812966"/>
                <a:ext cx="2583072" cy="1124939"/>
              </a:xfrm>
              <a:custGeom>
                <a:avLst/>
                <a:gdLst>
                  <a:gd name="connsiteX0" fmla="*/ 0 w 1085850"/>
                  <a:gd name="connsiteY0" fmla="*/ 0 h 981075"/>
                  <a:gd name="connsiteX1" fmla="*/ 371475 w 1085850"/>
                  <a:gd name="connsiteY1" fmla="*/ 647700 h 981075"/>
                  <a:gd name="connsiteX2" fmla="*/ 1085850 w 1085850"/>
                  <a:gd name="connsiteY2" fmla="*/ 981075 h 981075"/>
                  <a:gd name="connsiteX3" fmla="*/ 1085850 w 1085850"/>
                  <a:gd name="connsiteY3" fmla="*/ 981075 h 981075"/>
                </a:gdLst>
                <a:ahLst/>
                <a:cxnLst>
                  <a:cxn ang="0">
                    <a:pos x="connsiteX0" y="connsiteY0"/>
                  </a:cxn>
                  <a:cxn ang="0">
                    <a:pos x="connsiteX1" y="connsiteY1"/>
                  </a:cxn>
                  <a:cxn ang="0">
                    <a:pos x="connsiteX2" y="connsiteY2"/>
                  </a:cxn>
                  <a:cxn ang="0">
                    <a:pos x="connsiteX3" y="connsiteY3"/>
                  </a:cxn>
                </a:cxnLst>
                <a:rect l="l" t="t" r="r" b="b"/>
                <a:pathLst>
                  <a:path w="1085850" h="981075">
                    <a:moveTo>
                      <a:pt x="0" y="0"/>
                    </a:moveTo>
                    <a:cubicBezTo>
                      <a:pt x="95250" y="242094"/>
                      <a:pt x="190500" y="484188"/>
                      <a:pt x="371475" y="647700"/>
                    </a:cubicBezTo>
                    <a:cubicBezTo>
                      <a:pt x="552450" y="811212"/>
                      <a:pt x="1085850" y="981075"/>
                      <a:pt x="1085850" y="981075"/>
                    </a:cubicBezTo>
                    <a:lnTo>
                      <a:pt x="1085850" y="981075"/>
                    </a:lnTo>
                  </a:path>
                </a:pathLst>
              </a:cu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grpSp>
      <p:sp>
        <p:nvSpPr>
          <p:cNvPr id="270" name="立方體 269"/>
          <p:cNvSpPr/>
          <p:nvPr/>
        </p:nvSpPr>
        <p:spPr>
          <a:xfrm>
            <a:off x="5954984" y="5731837"/>
            <a:ext cx="2772308" cy="883649"/>
          </a:xfrm>
          <a:prstGeom prst="cube">
            <a:avLst>
              <a:gd name="adj" fmla="val 64537"/>
            </a:avLst>
          </a:prstGeom>
          <a:solidFill>
            <a:sysClr val="window" lastClr="FFFFFF">
              <a:lumMod val="75000"/>
            </a:sysClr>
          </a:solid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76" name="圓角矩形 275"/>
          <p:cNvSpPr/>
          <p:nvPr/>
        </p:nvSpPr>
        <p:spPr>
          <a:xfrm>
            <a:off x="7228066" y="6356048"/>
            <a:ext cx="780337" cy="216024"/>
          </a:xfrm>
          <a:prstGeom prst="roundRect">
            <a:avLst/>
          </a:prstGeom>
          <a:solidFill>
            <a:sysClr val="window" lastClr="FFFFFF"/>
          </a:solidFill>
          <a:ln w="25400" cap="flat" cmpd="sng" algn="ctr">
            <a:solidFill>
              <a:sysClr val="window" lastClr="FFFFFF">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77" name="橢圓 276"/>
          <p:cNvSpPr/>
          <p:nvPr/>
        </p:nvSpPr>
        <p:spPr>
          <a:xfrm>
            <a:off x="7305134" y="6404830"/>
            <a:ext cx="110705" cy="112107"/>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78" name="文字方塊 277"/>
          <p:cNvSpPr txBox="1"/>
          <p:nvPr/>
        </p:nvSpPr>
        <p:spPr>
          <a:xfrm>
            <a:off x="7451840" y="6329457"/>
            <a:ext cx="570990"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100" b="1" i="0" u="none" strike="noStrike" kern="0" cap="none" spc="0" normalizeH="0" baseline="0" noProof="0" dirty="0" smtClean="0">
                <a:ln>
                  <a:noFill/>
                </a:ln>
                <a:solidFill>
                  <a:srgbClr val="FF0000"/>
                </a:solidFill>
                <a:effectLst/>
                <a:uLnTx/>
                <a:uFillTx/>
                <a:latin typeface="微軟正黑體" panose="020B0604030504040204" pitchFamily="34" charset="-120"/>
                <a:ea typeface="微軟正黑體" panose="020B0604030504040204" pitchFamily="34" charset="-120"/>
              </a:rPr>
              <a:t>220℃</a:t>
            </a:r>
            <a:endParaRPr kumimoji="0" lang="zh-TW" altLang="en-US" sz="1100" b="1" i="0" u="none" strike="noStrike" kern="0" cap="none" spc="0" normalizeH="0" baseline="0" noProof="0" dirty="0" smtClean="0">
              <a:ln>
                <a:noFill/>
              </a:ln>
              <a:solidFill>
                <a:srgbClr val="FF0000"/>
              </a:solidFill>
              <a:effectLst/>
              <a:uLnTx/>
              <a:uFillTx/>
              <a:latin typeface="微軟正黑體" panose="020B0604030504040204" pitchFamily="34" charset="-120"/>
              <a:ea typeface="微軟正黑體" panose="020B0604030504040204" pitchFamily="34" charset="-120"/>
            </a:endParaRPr>
          </a:p>
        </p:txBody>
      </p:sp>
      <p:grpSp>
        <p:nvGrpSpPr>
          <p:cNvPr id="272" name="群組 271"/>
          <p:cNvGrpSpPr/>
          <p:nvPr/>
        </p:nvGrpSpPr>
        <p:grpSpPr>
          <a:xfrm>
            <a:off x="6118289" y="6329457"/>
            <a:ext cx="870925" cy="261610"/>
            <a:chOff x="5724128" y="2826345"/>
            <a:chExt cx="870925" cy="261610"/>
          </a:xfrm>
        </p:grpSpPr>
        <p:sp>
          <p:nvSpPr>
            <p:cNvPr id="273" name="圓角矩形 272"/>
            <p:cNvSpPr/>
            <p:nvPr/>
          </p:nvSpPr>
          <p:spPr>
            <a:xfrm>
              <a:off x="5724128" y="2852936"/>
              <a:ext cx="829143" cy="216024"/>
            </a:xfrm>
            <a:prstGeom prst="roundRect">
              <a:avLst/>
            </a:prstGeom>
            <a:solidFill>
              <a:sysClr val="window" lastClr="FFFFFF"/>
            </a:solidFill>
            <a:ln w="25400" cap="flat" cmpd="sng" algn="ctr">
              <a:solidFill>
                <a:sysClr val="window" lastClr="FFFFFF">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74" name="橢圓 273"/>
            <p:cNvSpPr/>
            <p:nvPr/>
          </p:nvSpPr>
          <p:spPr>
            <a:xfrm>
              <a:off x="5801196" y="2901718"/>
              <a:ext cx="110705" cy="112107"/>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75" name="文字方塊 274"/>
            <p:cNvSpPr txBox="1"/>
            <p:nvPr/>
          </p:nvSpPr>
          <p:spPr>
            <a:xfrm>
              <a:off x="5878190" y="2826345"/>
              <a:ext cx="716863" cy="26161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TW" sz="1100" b="1" i="0" u="none" strike="noStrike" kern="0" cap="none" spc="0" normalizeH="0" baseline="0" noProof="0" dirty="0" smtClean="0">
                  <a:ln>
                    <a:noFill/>
                  </a:ln>
                  <a:solidFill>
                    <a:srgbClr val="FF0000"/>
                  </a:solidFill>
                  <a:effectLst/>
                  <a:uLnTx/>
                  <a:uFillTx/>
                  <a:latin typeface="微軟正黑體" panose="020B0604030504040204" pitchFamily="34" charset="-120"/>
                  <a:ea typeface="微軟正黑體" panose="020B0604030504040204" pitchFamily="34" charset="-120"/>
                </a:rPr>
                <a:t>200rpm</a:t>
              </a:r>
              <a:endParaRPr kumimoji="0" lang="zh-TW" altLang="en-US" sz="1100" b="1" i="0" u="none" strike="noStrike" kern="0" cap="none" spc="0" normalizeH="0" baseline="0" noProof="0" dirty="0" smtClean="0">
                <a:ln>
                  <a:noFill/>
                </a:ln>
                <a:solidFill>
                  <a:srgbClr val="FF0000"/>
                </a:solidFill>
                <a:effectLst/>
                <a:uLnTx/>
                <a:uFillTx/>
                <a:latin typeface="微軟正黑體" panose="020B0604030504040204" pitchFamily="34" charset="-120"/>
                <a:ea typeface="微軟正黑體" panose="020B0604030504040204" pitchFamily="34" charset="-120"/>
              </a:endParaRPr>
            </a:p>
          </p:txBody>
        </p:sp>
      </p:grpSp>
      <p:sp>
        <p:nvSpPr>
          <p:cNvPr id="247" name="圓角化同側角落矩形 246"/>
          <p:cNvSpPr/>
          <p:nvPr/>
        </p:nvSpPr>
        <p:spPr>
          <a:xfrm rot="10800000">
            <a:off x="6513047" y="4080153"/>
            <a:ext cx="1656184" cy="2088232"/>
          </a:xfrm>
          <a:prstGeom prst="round2SameRect">
            <a:avLst/>
          </a:prstGeom>
          <a:noFill/>
          <a:ln w="38100" cap="flat" cmpd="sng" algn="ctr">
            <a:solidFill>
              <a:srgbClr val="1F497D">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nvGrpSpPr>
          <p:cNvPr id="248" name="群組 247"/>
          <p:cNvGrpSpPr/>
          <p:nvPr/>
        </p:nvGrpSpPr>
        <p:grpSpPr>
          <a:xfrm>
            <a:off x="6297023" y="3595115"/>
            <a:ext cx="2110409" cy="2554311"/>
            <a:chOff x="2154182" y="3506956"/>
            <a:chExt cx="2110409" cy="2554311"/>
          </a:xfrm>
        </p:grpSpPr>
        <p:grpSp>
          <p:nvGrpSpPr>
            <p:cNvPr id="250" name="群組 249"/>
            <p:cNvGrpSpPr/>
            <p:nvPr/>
          </p:nvGrpSpPr>
          <p:grpSpPr>
            <a:xfrm>
              <a:off x="2408356" y="3669931"/>
              <a:ext cx="72008" cy="2192298"/>
              <a:chOff x="1369790" y="2566877"/>
              <a:chExt cx="72008" cy="2192298"/>
            </a:xfrm>
          </p:grpSpPr>
          <p:cxnSp>
            <p:nvCxnSpPr>
              <p:cNvPr id="268" name="直線接點 267"/>
              <p:cNvCxnSpPr/>
              <p:nvPr/>
            </p:nvCxnSpPr>
            <p:spPr>
              <a:xfrm flipH="1">
                <a:off x="1403648" y="2566877"/>
                <a:ext cx="1" cy="2192298"/>
              </a:xfrm>
              <a:prstGeom prst="line">
                <a:avLst/>
              </a:prstGeom>
              <a:noFill/>
              <a:ln w="76200" cap="flat" cmpd="sng" algn="ctr">
                <a:solidFill>
                  <a:sysClr val="windowText" lastClr="000000"/>
                </a:solidFill>
                <a:prstDash val="solid"/>
              </a:ln>
              <a:effectLst/>
            </p:spPr>
          </p:cxnSp>
          <p:sp>
            <p:nvSpPr>
              <p:cNvPr id="269" name="矩形 268"/>
              <p:cNvSpPr/>
              <p:nvPr/>
            </p:nvSpPr>
            <p:spPr>
              <a:xfrm>
                <a:off x="1369790" y="2708920"/>
                <a:ext cx="72008" cy="72008"/>
              </a:xfrm>
              <a:prstGeom prst="rect">
                <a:avLst/>
              </a:prstGeom>
              <a:solidFill>
                <a:srgbClr val="F79646">
                  <a:lumMod val="75000"/>
                </a:srgbClr>
              </a:soli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grpSp>
          <p:nvGrpSpPr>
            <p:cNvPr id="251" name="群組 250"/>
            <p:cNvGrpSpPr/>
            <p:nvPr/>
          </p:nvGrpSpPr>
          <p:grpSpPr>
            <a:xfrm>
              <a:off x="3918566" y="3669931"/>
              <a:ext cx="72008" cy="2192298"/>
              <a:chOff x="1371656" y="2564904"/>
              <a:chExt cx="72008" cy="2192298"/>
            </a:xfrm>
          </p:grpSpPr>
          <p:cxnSp>
            <p:nvCxnSpPr>
              <p:cNvPr id="266" name="直線接點 265"/>
              <p:cNvCxnSpPr/>
              <p:nvPr/>
            </p:nvCxnSpPr>
            <p:spPr>
              <a:xfrm>
                <a:off x="1403648" y="2564904"/>
                <a:ext cx="0" cy="2192298"/>
              </a:xfrm>
              <a:prstGeom prst="line">
                <a:avLst/>
              </a:prstGeom>
              <a:noFill/>
              <a:ln w="76200" cap="flat" cmpd="sng" algn="ctr">
                <a:solidFill>
                  <a:sysClr val="windowText" lastClr="000000"/>
                </a:solidFill>
                <a:prstDash val="solid"/>
              </a:ln>
              <a:effectLst/>
            </p:spPr>
          </p:cxnSp>
          <p:sp>
            <p:nvSpPr>
              <p:cNvPr id="267" name="矩形 266"/>
              <p:cNvSpPr/>
              <p:nvPr/>
            </p:nvSpPr>
            <p:spPr>
              <a:xfrm>
                <a:off x="1371656" y="2708920"/>
                <a:ext cx="72008" cy="72008"/>
              </a:xfrm>
              <a:prstGeom prst="rect">
                <a:avLst/>
              </a:prstGeom>
              <a:solidFill>
                <a:srgbClr val="F79646">
                  <a:lumMod val="75000"/>
                </a:srgbClr>
              </a:solidFill>
              <a:ln w="25400" cap="flat" cmpd="sng" algn="ctr">
                <a:solidFill>
                  <a:srgbClr val="F79646">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sp>
          <p:nvSpPr>
            <p:cNvPr id="252" name="平行四邊形 251"/>
            <p:cNvSpPr/>
            <p:nvPr/>
          </p:nvSpPr>
          <p:spPr>
            <a:xfrm>
              <a:off x="2442214" y="4208018"/>
              <a:ext cx="492348" cy="1548172"/>
            </a:xfrm>
            <a:prstGeom prst="parallelogram">
              <a:avLst/>
            </a:prstGeom>
            <a:solidFill>
              <a:sysClr val="window" lastClr="FFFFFF">
                <a:lumMod val="50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sp>
          <p:nvSpPr>
            <p:cNvPr id="253" name="平行四邊形 252"/>
            <p:cNvSpPr/>
            <p:nvPr/>
          </p:nvSpPr>
          <p:spPr>
            <a:xfrm>
              <a:off x="3458210" y="4208018"/>
              <a:ext cx="492348" cy="1548172"/>
            </a:xfrm>
            <a:prstGeom prst="parallelogram">
              <a:avLst/>
            </a:prstGeom>
            <a:solidFill>
              <a:sysClr val="window" lastClr="FFFFFF">
                <a:lumMod val="50000"/>
              </a:sysClr>
            </a:solidFill>
            <a:ln w="25400" cap="flat" cmpd="sng" algn="ctr">
              <a:solidFill>
                <a:sysClr val="window" lastClr="FFFFFF">
                  <a:lumMod val="65000"/>
                </a:sysClr>
              </a:solidFill>
              <a:prstDash val="solid"/>
            </a:ln>
            <a:effectLst/>
            <a:scene3d>
              <a:camera prst="orthographicFront">
                <a:rot lat="10800000" lon="0"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nvGrpSpPr>
            <p:cNvPr id="254" name="群組 253"/>
            <p:cNvGrpSpPr/>
            <p:nvPr/>
          </p:nvGrpSpPr>
          <p:grpSpPr>
            <a:xfrm>
              <a:off x="2154182" y="3730966"/>
              <a:ext cx="958282" cy="729080"/>
              <a:chOff x="1115616" y="2627912"/>
              <a:chExt cx="958282" cy="729080"/>
            </a:xfrm>
          </p:grpSpPr>
          <p:cxnSp>
            <p:nvCxnSpPr>
              <p:cNvPr id="264" name="弧形接點 263"/>
              <p:cNvCxnSpPr/>
              <p:nvPr/>
            </p:nvCxnSpPr>
            <p:spPr>
              <a:xfrm rot="16200000" flipH="1">
                <a:off x="1441323" y="2871735"/>
                <a:ext cx="378041" cy="196428"/>
              </a:xfrm>
              <a:prstGeom prst="curvedConnector3">
                <a:avLst>
                  <a:gd name="adj1" fmla="val -70939"/>
                </a:avLst>
              </a:prstGeom>
              <a:noFill/>
              <a:ln w="38100" cap="flat" cmpd="sng" algn="ctr">
                <a:solidFill>
                  <a:sysClr val="window" lastClr="FFFFFF">
                    <a:lumMod val="65000"/>
                  </a:sysClr>
                </a:solidFill>
                <a:prstDash val="solid"/>
              </a:ln>
              <a:effectLst/>
            </p:spPr>
          </p:cxnSp>
          <p:cxnSp>
            <p:nvCxnSpPr>
              <p:cNvPr id="265" name="直線接點 264"/>
              <p:cNvCxnSpPr/>
              <p:nvPr/>
            </p:nvCxnSpPr>
            <p:spPr>
              <a:xfrm flipV="1">
                <a:off x="1115616" y="2627912"/>
                <a:ext cx="958282" cy="729080"/>
              </a:xfrm>
              <a:prstGeom prst="line">
                <a:avLst/>
              </a:prstGeom>
              <a:noFill/>
              <a:ln w="57150" cap="flat" cmpd="sng" algn="ctr">
                <a:solidFill>
                  <a:srgbClr val="9BBB59">
                    <a:lumMod val="75000"/>
                  </a:srgbClr>
                </a:solidFill>
                <a:prstDash val="solid"/>
              </a:ln>
              <a:effectLst/>
            </p:spPr>
          </p:cxnSp>
        </p:grpSp>
        <p:grpSp>
          <p:nvGrpSpPr>
            <p:cNvPr id="255" name="群組 254"/>
            <p:cNvGrpSpPr/>
            <p:nvPr/>
          </p:nvGrpSpPr>
          <p:grpSpPr>
            <a:xfrm>
              <a:off x="3306309" y="3730966"/>
              <a:ext cx="958282" cy="729080"/>
              <a:chOff x="1115616" y="2627912"/>
              <a:chExt cx="958282" cy="729080"/>
            </a:xfrm>
            <a:scene3d>
              <a:camera prst="orthographicFront">
                <a:rot lat="0" lon="10800000" rev="0"/>
              </a:camera>
              <a:lightRig rig="threePt" dir="t"/>
            </a:scene3d>
          </p:grpSpPr>
          <p:cxnSp>
            <p:nvCxnSpPr>
              <p:cNvPr id="262" name="弧形接點 261"/>
              <p:cNvCxnSpPr/>
              <p:nvPr/>
            </p:nvCxnSpPr>
            <p:spPr>
              <a:xfrm rot="16200000" flipH="1">
                <a:off x="1441323" y="2871735"/>
                <a:ext cx="378041" cy="196428"/>
              </a:xfrm>
              <a:prstGeom prst="curvedConnector3">
                <a:avLst>
                  <a:gd name="adj1" fmla="val -70939"/>
                </a:avLst>
              </a:prstGeom>
              <a:noFill/>
              <a:ln w="38100" cap="flat" cmpd="sng" algn="ctr">
                <a:solidFill>
                  <a:sysClr val="window" lastClr="FFFFFF">
                    <a:lumMod val="65000"/>
                  </a:sysClr>
                </a:solidFill>
                <a:prstDash val="solid"/>
              </a:ln>
              <a:effectLst/>
            </p:spPr>
          </p:cxnSp>
          <p:cxnSp>
            <p:nvCxnSpPr>
              <p:cNvPr id="263" name="直線接點 262"/>
              <p:cNvCxnSpPr/>
              <p:nvPr/>
            </p:nvCxnSpPr>
            <p:spPr>
              <a:xfrm flipV="1">
                <a:off x="1115616" y="2627912"/>
                <a:ext cx="958282" cy="729080"/>
              </a:xfrm>
              <a:prstGeom prst="line">
                <a:avLst/>
              </a:prstGeom>
              <a:noFill/>
              <a:ln w="57150" cap="flat" cmpd="sng" algn="ctr">
                <a:solidFill>
                  <a:srgbClr val="9BBB59">
                    <a:lumMod val="75000"/>
                  </a:srgbClr>
                </a:solidFill>
                <a:prstDash val="solid"/>
              </a:ln>
              <a:effectLst/>
            </p:spPr>
          </p:cxnSp>
        </p:grpSp>
        <p:grpSp>
          <p:nvGrpSpPr>
            <p:cNvPr id="256" name="群組 255"/>
            <p:cNvGrpSpPr/>
            <p:nvPr/>
          </p:nvGrpSpPr>
          <p:grpSpPr>
            <a:xfrm>
              <a:off x="3173632" y="3506956"/>
              <a:ext cx="579303" cy="2554311"/>
              <a:chOff x="3173632" y="3506956"/>
              <a:chExt cx="579303" cy="2554311"/>
            </a:xfrm>
          </p:grpSpPr>
          <p:grpSp>
            <p:nvGrpSpPr>
              <p:cNvPr id="257" name="群組 256"/>
              <p:cNvGrpSpPr/>
              <p:nvPr/>
            </p:nvGrpSpPr>
            <p:grpSpPr>
              <a:xfrm>
                <a:off x="3173632" y="3506956"/>
                <a:ext cx="72008" cy="2554311"/>
                <a:chOff x="4211960" y="2204864"/>
                <a:chExt cx="72008" cy="2554311"/>
              </a:xfrm>
            </p:grpSpPr>
            <p:sp>
              <p:nvSpPr>
                <p:cNvPr id="260" name="圓角化同側角落矩形 259"/>
                <p:cNvSpPr/>
                <p:nvPr/>
              </p:nvSpPr>
              <p:spPr>
                <a:xfrm>
                  <a:off x="4211960" y="2204864"/>
                  <a:ext cx="72008" cy="2554311"/>
                </a:xfrm>
                <a:prstGeom prst="round2SameRect">
                  <a:avLst>
                    <a:gd name="adj1" fmla="val 16667"/>
                    <a:gd name="adj2" fmla="val 50000"/>
                  </a:avLst>
                </a:prstGeom>
                <a:solidFill>
                  <a:sysClr val="window" lastClr="FFFFFF"/>
                </a:solidFill>
                <a:ln w="6350" cap="flat" cmpd="sng" algn="ctr">
                  <a:solidFill>
                    <a:sysClr val="window" lastClr="FFFFFF">
                      <a:lumMod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cxnSp>
              <p:nvCxnSpPr>
                <p:cNvPr id="261" name="直線接點 260"/>
                <p:cNvCxnSpPr/>
                <p:nvPr/>
              </p:nvCxnSpPr>
              <p:spPr>
                <a:xfrm>
                  <a:off x="4248000" y="3312000"/>
                  <a:ext cx="0" cy="1422158"/>
                </a:xfrm>
                <a:prstGeom prst="line">
                  <a:avLst/>
                </a:prstGeom>
                <a:noFill/>
                <a:ln w="57150" cap="flat" cmpd="sng" algn="ctr">
                  <a:solidFill>
                    <a:srgbClr val="FF0000"/>
                  </a:solidFill>
                  <a:prstDash val="solid"/>
                </a:ln>
                <a:effectLst/>
              </p:spPr>
            </p:cxnSp>
          </p:grpSp>
          <p:cxnSp>
            <p:nvCxnSpPr>
              <p:cNvPr id="258" name="直線接點 257"/>
              <p:cNvCxnSpPr/>
              <p:nvPr/>
            </p:nvCxnSpPr>
            <p:spPr>
              <a:xfrm>
                <a:off x="3176086" y="4614092"/>
                <a:ext cx="72000" cy="0"/>
              </a:xfrm>
              <a:prstGeom prst="line">
                <a:avLst/>
              </a:prstGeom>
              <a:noFill/>
              <a:ln w="9525" cap="flat" cmpd="sng" algn="ctr">
                <a:solidFill>
                  <a:sysClr val="windowText" lastClr="000000"/>
                </a:solidFill>
                <a:prstDash val="solid"/>
              </a:ln>
              <a:effectLst/>
            </p:spPr>
          </p:cxnSp>
          <p:sp>
            <p:nvSpPr>
              <p:cNvPr id="259" name="文字方塊 258"/>
              <p:cNvSpPr txBox="1"/>
              <p:nvPr/>
            </p:nvSpPr>
            <p:spPr>
              <a:xfrm>
                <a:off x="3260492" y="4482257"/>
                <a:ext cx="492443" cy="2616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TW" sz="1100" b="1"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rPr>
                  <a:t>60℃</a:t>
                </a:r>
                <a:endParaRPr kumimoji="0" lang="zh-TW" altLang="en-US" sz="1100" b="1" i="0" u="none" strike="noStrike" kern="0" cap="none" spc="0" normalizeH="0" baseline="0" noProof="0" dirty="0" smtClean="0">
                  <a:ln>
                    <a:noFill/>
                  </a:ln>
                  <a:solidFill>
                    <a:prstClr val="black"/>
                  </a:solidFill>
                  <a:effectLst/>
                  <a:uLnTx/>
                  <a:uFillTx/>
                  <a:latin typeface="微軟正黑體" panose="020B0604030504040204" pitchFamily="34" charset="-120"/>
                  <a:ea typeface="微軟正黑體" panose="020B0604030504040204" pitchFamily="34" charset="-120"/>
                </a:endParaRPr>
              </a:p>
            </p:txBody>
          </p:sp>
        </p:grpSp>
      </p:grpSp>
      <p:sp>
        <p:nvSpPr>
          <p:cNvPr id="249" name="圓角化同側角落矩形 248"/>
          <p:cNvSpPr/>
          <p:nvPr/>
        </p:nvSpPr>
        <p:spPr>
          <a:xfrm rot="10800000">
            <a:off x="6526983" y="4961904"/>
            <a:ext cx="1622791" cy="1187522"/>
          </a:xfrm>
          <a:prstGeom prst="round2SameRect">
            <a:avLst>
              <a:gd name="adj1" fmla="val 21962"/>
              <a:gd name="adj2" fmla="val 0"/>
            </a:avLst>
          </a:prstGeom>
          <a:solidFill>
            <a:srgbClr val="1F497D">
              <a:alpha val="5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TW" altLang="en-US" sz="1800" b="0" i="0" u="none" strike="noStrike" kern="0" cap="none" spc="0" normalizeH="0" baseline="0" noProof="0" smtClean="0">
              <a:ln>
                <a:noFill/>
              </a:ln>
              <a:solidFill>
                <a:prstClr val="white"/>
              </a:solidFill>
              <a:effectLst/>
              <a:uLnTx/>
              <a:uFillTx/>
              <a:latin typeface="Calibri"/>
              <a:ea typeface="新細明體" panose="02020500000000000000" pitchFamily="18" charset="-120"/>
            </a:endParaRPr>
          </a:p>
        </p:txBody>
      </p:sp>
      <p:grpSp>
        <p:nvGrpSpPr>
          <p:cNvPr id="75" name="群組 74"/>
          <p:cNvGrpSpPr/>
          <p:nvPr/>
        </p:nvGrpSpPr>
        <p:grpSpPr>
          <a:xfrm>
            <a:off x="4480079" y="4049712"/>
            <a:ext cx="1049770" cy="2016224"/>
            <a:chOff x="5315757" y="3896887"/>
            <a:chExt cx="1049770" cy="2016224"/>
          </a:xfrm>
        </p:grpSpPr>
        <p:sp>
          <p:nvSpPr>
            <p:cNvPr id="76" name="矩形 75"/>
            <p:cNvSpPr/>
            <p:nvPr/>
          </p:nvSpPr>
          <p:spPr>
            <a:xfrm>
              <a:off x="5315758" y="3896887"/>
              <a:ext cx="1049769" cy="2016224"/>
            </a:xfrm>
            <a:prstGeom prst="rect">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77" name="群組 76"/>
            <p:cNvGrpSpPr/>
            <p:nvPr/>
          </p:nvGrpSpPr>
          <p:grpSpPr>
            <a:xfrm>
              <a:off x="5525971" y="5163408"/>
              <a:ext cx="630773" cy="623771"/>
              <a:chOff x="5525971" y="5163408"/>
              <a:chExt cx="630773" cy="623771"/>
            </a:xfrm>
          </p:grpSpPr>
          <p:sp>
            <p:nvSpPr>
              <p:cNvPr id="83" name="矩形 82"/>
              <p:cNvSpPr/>
              <p:nvPr/>
            </p:nvSpPr>
            <p:spPr>
              <a:xfrm>
                <a:off x="5652120" y="5287912"/>
                <a:ext cx="360040" cy="373336"/>
              </a:xfrm>
              <a:prstGeom prst="rect">
                <a:avLst/>
              </a:prstGeom>
              <a:solidFill>
                <a:srgbClr val="9A523C">
                  <a:alpha val="80000"/>
                </a:srgb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4" name="矩形 83"/>
              <p:cNvSpPr/>
              <p:nvPr/>
            </p:nvSpPr>
            <p:spPr>
              <a:xfrm>
                <a:off x="5588614" y="5163408"/>
                <a:ext cx="504056" cy="167979"/>
              </a:xfrm>
              <a:prstGeom prst="rect">
                <a:avLst/>
              </a:prstGeom>
              <a:solidFill>
                <a:schemeClr val="accent6">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5" name="矩形 84"/>
              <p:cNvSpPr/>
              <p:nvPr/>
            </p:nvSpPr>
            <p:spPr>
              <a:xfrm>
                <a:off x="5588614" y="5619200"/>
                <a:ext cx="504056" cy="167979"/>
              </a:xfrm>
              <a:prstGeom prst="rect">
                <a:avLst/>
              </a:prstGeom>
              <a:solidFill>
                <a:schemeClr val="accent6">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6" name="矩形 85"/>
              <p:cNvSpPr/>
              <p:nvPr/>
            </p:nvSpPr>
            <p:spPr>
              <a:xfrm rot="5400000">
                <a:off x="5357933" y="5388032"/>
                <a:ext cx="504056" cy="167979"/>
              </a:xfrm>
              <a:prstGeom prst="rect">
                <a:avLst/>
              </a:prstGeom>
              <a:solidFill>
                <a:schemeClr val="accent6">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7" name="矩形 86"/>
              <p:cNvSpPr/>
              <p:nvPr/>
            </p:nvSpPr>
            <p:spPr>
              <a:xfrm rot="5400000">
                <a:off x="5820727" y="5388032"/>
                <a:ext cx="504056" cy="167979"/>
              </a:xfrm>
              <a:prstGeom prst="rect">
                <a:avLst/>
              </a:prstGeom>
              <a:solidFill>
                <a:schemeClr val="accent6">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78" name="群組 77"/>
            <p:cNvGrpSpPr/>
            <p:nvPr/>
          </p:nvGrpSpPr>
          <p:grpSpPr>
            <a:xfrm>
              <a:off x="5315757" y="4377557"/>
              <a:ext cx="1049769" cy="1524584"/>
              <a:chOff x="5315757" y="4377557"/>
              <a:chExt cx="1049769" cy="1524584"/>
            </a:xfrm>
          </p:grpSpPr>
          <p:sp>
            <p:nvSpPr>
              <p:cNvPr id="79" name="矩形 78"/>
              <p:cNvSpPr/>
              <p:nvPr/>
            </p:nvSpPr>
            <p:spPr>
              <a:xfrm>
                <a:off x="5315757" y="4377557"/>
                <a:ext cx="1049769" cy="980157"/>
              </a:xfrm>
              <a:prstGeom prst="rect">
                <a:avLst/>
              </a:prstGeom>
              <a:solidFill>
                <a:srgbClr val="00B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0" name="矩形 79"/>
              <p:cNvSpPr/>
              <p:nvPr/>
            </p:nvSpPr>
            <p:spPr>
              <a:xfrm>
                <a:off x="5966807" y="5357714"/>
                <a:ext cx="396297" cy="544427"/>
              </a:xfrm>
              <a:prstGeom prst="rect">
                <a:avLst/>
              </a:prstGeom>
              <a:solidFill>
                <a:srgbClr val="00B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1" name="矩形 80"/>
              <p:cNvSpPr/>
              <p:nvPr/>
            </p:nvSpPr>
            <p:spPr>
              <a:xfrm>
                <a:off x="5316251" y="5357713"/>
                <a:ext cx="396297" cy="544427"/>
              </a:xfrm>
              <a:prstGeom prst="rect">
                <a:avLst/>
              </a:prstGeom>
              <a:solidFill>
                <a:srgbClr val="00B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2" name="矩形 81"/>
              <p:cNvSpPr/>
              <p:nvPr/>
            </p:nvSpPr>
            <p:spPr>
              <a:xfrm>
                <a:off x="5712547" y="5603095"/>
                <a:ext cx="255727" cy="299046"/>
              </a:xfrm>
              <a:prstGeom prst="rect">
                <a:avLst/>
              </a:prstGeom>
              <a:solidFill>
                <a:srgbClr val="00B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
        <p:nvSpPr>
          <p:cNvPr id="3" name="向右箭號 2"/>
          <p:cNvSpPr/>
          <p:nvPr/>
        </p:nvSpPr>
        <p:spPr>
          <a:xfrm>
            <a:off x="2556058" y="2484926"/>
            <a:ext cx="312069" cy="264131"/>
          </a:xfrm>
          <a:prstGeom prst="rightArrow">
            <a:avLst/>
          </a:prstGeom>
          <a:solidFill>
            <a:schemeClr val="bg1">
              <a:lumMod val="50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向下箭號圖說文字 4"/>
          <p:cNvSpPr/>
          <p:nvPr/>
        </p:nvSpPr>
        <p:spPr>
          <a:xfrm>
            <a:off x="862532" y="4365104"/>
            <a:ext cx="2615197" cy="644337"/>
          </a:xfrm>
          <a:prstGeom prst="downArrowCallout">
            <a:avLst>
              <a:gd name="adj1" fmla="val 25000"/>
              <a:gd name="adj2" fmla="val 25000"/>
              <a:gd name="adj3" fmla="val 25000"/>
              <a:gd name="adj4" fmla="val 63499"/>
            </a:avLst>
          </a:prstGeom>
          <a:solidFill>
            <a:srgbClr val="8F4341"/>
          </a:solidFill>
          <a:ln>
            <a:solidFill>
              <a:srgbClr val="7F604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latin typeface="Times New Roman" panose="02020603050405020304" pitchFamily="18" charset="0"/>
                <a:cs typeface="Times New Roman" panose="02020603050405020304" pitchFamily="18" charset="0"/>
              </a:rPr>
              <a:t>Clean the ITO substrate</a:t>
            </a:r>
            <a:endParaRPr lang="zh-TW" altLang="en-US" dirty="0">
              <a:solidFill>
                <a:schemeClr val="tx1"/>
              </a:solidFill>
              <a:latin typeface="Times New Roman" panose="02020603050405020304" pitchFamily="18" charset="0"/>
              <a:cs typeface="Times New Roman" panose="02020603050405020304" pitchFamily="18" charset="0"/>
            </a:endParaRPr>
          </a:p>
        </p:txBody>
      </p:sp>
      <p:sp>
        <p:nvSpPr>
          <p:cNvPr id="90" name="向下箭號圖說文字 89"/>
          <p:cNvSpPr/>
          <p:nvPr/>
        </p:nvSpPr>
        <p:spPr>
          <a:xfrm>
            <a:off x="862532" y="5107705"/>
            <a:ext cx="2620328" cy="644337"/>
          </a:xfrm>
          <a:prstGeom prst="downArrowCallout">
            <a:avLst>
              <a:gd name="adj1" fmla="val 25000"/>
              <a:gd name="adj2" fmla="val 25000"/>
              <a:gd name="adj3" fmla="val 25000"/>
              <a:gd name="adj4" fmla="val 63499"/>
            </a:avLst>
          </a:prstGeom>
          <a:solidFill>
            <a:srgbClr val="8F4341"/>
          </a:solidFill>
          <a:ln>
            <a:solidFill>
              <a:srgbClr val="7F604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latin typeface="Times New Roman" panose="02020603050405020304" pitchFamily="18" charset="0"/>
                <a:cs typeface="Times New Roman" panose="02020603050405020304" pitchFamily="18" charset="0"/>
              </a:rPr>
              <a:t>Mix the electrolyte</a:t>
            </a:r>
            <a:endParaRPr lang="zh-TW" altLang="en-US" dirty="0">
              <a:solidFill>
                <a:schemeClr val="tx1"/>
              </a:solidFill>
              <a:latin typeface="Times New Roman" panose="02020603050405020304" pitchFamily="18" charset="0"/>
              <a:cs typeface="Times New Roman" panose="02020603050405020304" pitchFamily="18" charset="0"/>
            </a:endParaRPr>
          </a:p>
        </p:txBody>
      </p:sp>
      <p:sp>
        <p:nvSpPr>
          <p:cNvPr id="6" name="矩形 5"/>
          <p:cNvSpPr/>
          <p:nvPr/>
        </p:nvSpPr>
        <p:spPr>
          <a:xfrm>
            <a:off x="862532" y="5846920"/>
            <a:ext cx="2629348" cy="391350"/>
          </a:xfrm>
          <a:prstGeom prst="rect">
            <a:avLst/>
          </a:prstGeom>
          <a:solidFill>
            <a:srgbClr val="8F4341"/>
          </a:solidFill>
          <a:ln>
            <a:solidFill>
              <a:srgbClr val="7F604D"/>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a:solidFill>
                  <a:schemeClr val="tx1"/>
                </a:solidFill>
                <a:latin typeface="Times New Roman" panose="02020603050405020304" pitchFamily="18" charset="0"/>
                <a:cs typeface="Times New Roman" panose="02020603050405020304" pitchFamily="18" charset="0"/>
              </a:rPr>
              <a:t>Fabricate the Cu</a:t>
            </a:r>
            <a:r>
              <a:rPr lang="en-US" altLang="zh-TW" baseline="-25000" dirty="0">
                <a:solidFill>
                  <a:schemeClr val="tx1"/>
                </a:solidFill>
                <a:latin typeface="Times New Roman" panose="02020603050405020304" pitchFamily="18" charset="0"/>
                <a:cs typeface="Times New Roman" panose="02020603050405020304" pitchFamily="18" charset="0"/>
              </a:rPr>
              <a:t>2</a:t>
            </a:r>
            <a:r>
              <a:rPr lang="en-US" altLang="zh-TW" dirty="0">
                <a:solidFill>
                  <a:schemeClr val="tx1"/>
                </a:solidFill>
                <a:latin typeface="Times New Roman" panose="02020603050405020304" pitchFamily="18" charset="0"/>
                <a:cs typeface="Times New Roman" panose="02020603050405020304" pitchFamily="18" charset="0"/>
              </a:rPr>
              <a:t>O film</a:t>
            </a:r>
            <a:endParaRPr lang="zh-TW" alt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488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500"/>
                                        <p:tgtEl>
                                          <p:spTgt spid="5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fade">
                                      <p:cBhvr>
                                        <p:cTn id="14" dur="500"/>
                                        <p:tgtEl>
                                          <p:spTgt spid="5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500"/>
                                        <p:tgtEl>
                                          <p:spTgt spid="5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247"/>
                                        </p:tgtEl>
                                        <p:attrNameLst>
                                          <p:attrName>style.visibility</p:attrName>
                                        </p:attrNameLst>
                                      </p:cBhvr>
                                      <p:to>
                                        <p:strVal val="visible"/>
                                      </p:to>
                                    </p:set>
                                    <p:animEffect transition="in" filter="fade">
                                      <p:cBhvr>
                                        <p:cTn id="32" dur="500"/>
                                        <p:tgtEl>
                                          <p:spTgt spid="24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9"/>
                                        </p:tgtEl>
                                        <p:attrNameLst>
                                          <p:attrName>style.visibility</p:attrName>
                                        </p:attrNameLst>
                                      </p:cBhvr>
                                      <p:to>
                                        <p:strVal val="visible"/>
                                      </p:to>
                                    </p:set>
                                    <p:animEffect transition="in" filter="fade">
                                      <p:cBhvr>
                                        <p:cTn id="35" dur="500"/>
                                        <p:tgtEl>
                                          <p:spTgt spid="24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70"/>
                                        </p:tgtEl>
                                        <p:attrNameLst>
                                          <p:attrName>style.visibility</p:attrName>
                                        </p:attrNameLst>
                                      </p:cBhvr>
                                      <p:to>
                                        <p:strVal val="visible"/>
                                      </p:to>
                                    </p:set>
                                    <p:animEffect transition="in" filter="fade">
                                      <p:cBhvr>
                                        <p:cTn id="38" dur="500"/>
                                        <p:tgtEl>
                                          <p:spTgt spid="270"/>
                                        </p:tgtEl>
                                      </p:cBhvr>
                                    </p:animEffect>
                                  </p:childTnLst>
                                </p:cTn>
                              </p:par>
                              <p:par>
                                <p:cTn id="39" presetID="10" presetClass="entr" presetSubtype="0" fill="hold" nodeType="withEffect">
                                  <p:stCondLst>
                                    <p:cond delay="0"/>
                                  </p:stCondLst>
                                  <p:childTnLst>
                                    <p:set>
                                      <p:cBhvr>
                                        <p:cTn id="40" dur="1" fill="hold">
                                          <p:stCondLst>
                                            <p:cond delay="0"/>
                                          </p:stCondLst>
                                        </p:cTn>
                                        <p:tgtEl>
                                          <p:spTgt spid="272"/>
                                        </p:tgtEl>
                                        <p:attrNameLst>
                                          <p:attrName>style.visibility</p:attrName>
                                        </p:attrNameLst>
                                      </p:cBhvr>
                                      <p:to>
                                        <p:strVal val="visible"/>
                                      </p:to>
                                    </p:set>
                                    <p:animEffect transition="in" filter="fade">
                                      <p:cBhvr>
                                        <p:cTn id="41" dur="500"/>
                                        <p:tgtEl>
                                          <p:spTgt spid="27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7"/>
                                        </p:tgtEl>
                                        <p:attrNameLst>
                                          <p:attrName>style.visibility</p:attrName>
                                        </p:attrNameLst>
                                      </p:cBhvr>
                                      <p:to>
                                        <p:strVal val="visible"/>
                                      </p:to>
                                    </p:set>
                                    <p:animEffect transition="in" filter="fade">
                                      <p:cBhvr>
                                        <p:cTn id="47" dur="500"/>
                                        <p:tgtEl>
                                          <p:spTgt spid="2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76"/>
                                        </p:tgtEl>
                                        <p:attrNameLst>
                                          <p:attrName>style.visibility</p:attrName>
                                        </p:attrNameLst>
                                      </p:cBhvr>
                                      <p:to>
                                        <p:strVal val="visible"/>
                                      </p:to>
                                    </p:set>
                                    <p:animEffect transition="in" filter="fade">
                                      <p:cBhvr>
                                        <p:cTn id="50" dur="500"/>
                                        <p:tgtEl>
                                          <p:spTgt spid="27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500"/>
                                        <p:tgtEl>
                                          <p:spTgt spid="8"/>
                                        </p:tgtEl>
                                      </p:cBhvr>
                                    </p:animEffect>
                                  </p:childTnLst>
                                </p:cTn>
                              </p:par>
                              <p:par>
                                <p:cTn id="60" presetID="10" presetClass="entr" presetSubtype="0" fill="hold" nodeType="withEffect">
                                  <p:stCondLst>
                                    <p:cond delay="0"/>
                                  </p:stCondLst>
                                  <p:childTnLst>
                                    <p:set>
                                      <p:cBhvr>
                                        <p:cTn id="61" dur="1" fill="hold">
                                          <p:stCondLst>
                                            <p:cond delay="0"/>
                                          </p:stCondLst>
                                        </p:cTn>
                                        <p:tgtEl>
                                          <p:spTgt spid="248"/>
                                        </p:tgtEl>
                                        <p:attrNameLst>
                                          <p:attrName>style.visibility</p:attrName>
                                        </p:attrNameLst>
                                      </p:cBhvr>
                                      <p:to>
                                        <p:strVal val="visible"/>
                                      </p:to>
                                    </p:set>
                                    <p:animEffect transition="in" filter="fade">
                                      <p:cBhvr>
                                        <p:cTn id="62" dur="500"/>
                                        <p:tgtEl>
                                          <p:spTgt spid="24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8"/>
                                        </p:tgtEl>
                                        <p:attrNameLst>
                                          <p:attrName>style.visibility</p:attrName>
                                        </p:attrNameLst>
                                      </p:cBhvr>
                                      <p:to>
                                        <p:strVal val="visible"/>
                                      </p:to>
                                    </p:set>
                                    <p:animEffect transition="in" filter="fade">
                                      <p:cBhvr>
                                        <p:cTn id="65" dur="500"/>
                                        <p:tgtEl>
                                          <p:spTgt spid="278"/>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5" grpId="0"/>
      <p:bldP spid="270" grpId="0" animBg="1"/>
      <p:bldP spid="276" grpId="0" animBg="1"/>
      <p:bldP spid="277" grpId="0" animBg="1"/>
      <p:bldP spid="278" grpId="0"/>
      <p:bldP spid="247" grpId="0" animBg="1"/>
      <p:bldP spid="249" grpId="0" animBg="1"/>
      <p:bldP spid="3" grpId="0" animBg="1"/>
      <p:bldP spid="5" grpId="0" animBg="1"/>
      <p:bldP spid="90"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圓形圖 147"/>
          <p:cNvSpPr/>
          <p:nvPr/>
        </p:nvSpPr>
        <p:spPr>
          <a:xfrm>
            <a:off x="4196874" y="2444397"/>
            <a:ext cx="2664296" cy="2448272"/>
          </a:xfrm>
          <a:prstGeom prst="pie">
            <a:avLst>
              <a:gd name="adj1" fmla="val 10775251"/>
              <a:gd name="adj2" fmla="val 16200000"/>
            </a:avLst>
          </a:prstGeom>
          <a:solidFill>
            <a:srgbClr val="1F497D">
              <a:alpha val="54000"/>
            </a:srgbClr>
          </a:solidFill>
          <a:ln w="25400" cap="flat" cmpd="sng" algn="ctr">
            <a:solidFill>
              <a:srgbClr val="1F497D">
                <a:lumMod val="75000"/>
              </a:srgbClr>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49" name="等腰三角形 148"/>
          <p:cNvSpPr/>
          <p:nvPr/>
        </p:nvSpPr>
        <p:spPr>
          <a:xfrm rot="1279845">
            <a:off x="4922765" y="3155462"/>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50" name="等腰三角形 149"/>
          <p:cNvSpPr/>
          <p:nvPr/>
        </p:nvSpPr>
        <p:spPr>
          <a:xfrm rot="1279845">
            <a:off x="4443690" y="3126761"/>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51" name="等腰三角形 150"/>
          <p:cNvSpPr/>
          <p:nvPr/>
        </p:nvSpPr>
        <p:spPr>
          <a:xfrm rot="1279845">
            <a:off x="4781339" y="2905869"/>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52" name="等腰三角形 151"/>
          <p:cNvSpPr/>
          <p:nvPr/>
        </p:nvSpPr>
        <p:spPr>
          <a:xfrm rot="1279845">
            <a:off x="5141379" y="2905869"/>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nvGrpSpPr>
          <p:cNvPr id="156" name="群組 155"/>
          <p:cNvGrpSpPr/>
          <p:nvPr/>
        </p:nvGrpSpPr>
        <p:grpSpPr>
          <a:xfrm>
            <a:off x="4209688" y="2383821"/>
            <a:ext cx="2666568" cy="2474863"/>
            <a:chOff x="4331797" y="4316008"/>
            <a:chExt cx="2666568" cy="2474863"/>
          </a:xfrm>
        </p:grpSpPr>
        <p:sp>
          <p:nvSpPr>
            <p:cNvPr id="157" name="圓形圖 156"/>
            <p:cNvSpPr/>
            <p:nvPr/>
          </p:nvSpPr>
          <p:spPr>
            <a:xfrm>
              <a:off x="4331797" y="4342599"/>
              <a:ext cx="2664296" cy="2448272"/>
            </a:xfrm>
            <a:prstGeom prst="pie">
              <a:avLst>
                <a:gd name="adj1" fmla="val 10775251"/>
                <a:gd name="adj2" fmla="val 16200000"/>
              </a:avLst>
            </a:prstGeom>
            <a:solidFill>
              <a:srgbClr val="FFFF00">
                <a:alpha val="54000"/>
              </a:srgbClr>
            </a:solidFill>
            <a:ln w="25400" cap="flat" cmpd="sng" algn="ctr">
              <a:solidFill>
                <a:srgbClr val="F5F5B5"/>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58" name="圓形圖 157"/>
            <p:cNvSpPr/>
            <p:nvPr/>
          </p:nvSpPr>
          <p:spPr>
            <a:xfrm>
              <a:off x="4334069" y="4316008"/>
              <a:ext cx="2664296" cy="2448272"/>
            </a:xfrm>
            <a:prstGeom prst="pie">
              <a:avLst>
                <a:gd name="adj1" fmla="val 10775251"/>
                <a:gd name="adj2" fmla="val 16200000"/>
              </a:avLst>
            </a:prstGeom>
            <a:solidFill>
              <a:srgbClr val="FFFF00">
                <a:alpha val="54000"/>
              </a:srgbClr>
            </a:solidFill>
            <a:ln w="25400" cap="flat" cmpd="sng" algn="ctr">
              <a:solidFill>
                <a:srgbClr val="F5F5B5"/>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grpSp>
      <p:grpSp>
        <p:nvGrpSpPr>
          <p:cNvPr id="11" name="群組 10"/>
          <p:cNvGrpSpPr/>
          <p:nvPr/>
        </p:nvGrpSpPr>
        <p:grpSpPr>
          <a:xfrm>
            <a:off x="252430" y="2276872"/>
            <a:ext cx="2772308" cy="1299984"/>
            <a:chOff x="2699792" y="4164459"/>
            <a:chExt cx="2772308" cy="1299984"/>
          </a:xfrm>
        </p:grpSpPr>
        <p:sp>
          <p:nvSpPr>
            <p:cNvPr id="140" name="立方體 139"/>
            <p:cNvSpPr/>
            <p:nvPr/>
          </p:nvSpPr>
          <p:spPr>
            <a:xfrm>
              <a:off x="2699792" y="4164459"/>
              <a:ext cx="2772308" cy="1299984"/>
            </a:xfrm>
            <a:prstGeom prst="cube">
              <a:avLst>
                <a:gd name="adj" fmla="val 73681"/>
              </a:avLst>
            </a:prstGeom>
            <a:solidFill>
              <a:sysClr val="window" lastClr="FFFFFF">
                <a:lumMod val="75000"/>
              </a:sysClr>
            </a:solidFill>
            <a:ln w="25400" cap="flat" cmpd="sng" algn="ctr">
              <a:solidFill>
                <a:sysClr val="window" lastClr="FFFFFF">
                  <a:lumMod val="75000"/>
                </a:sysClr>
              </a:solidFill>
              <a:prstDash val="solid"/>
            </a:ln>
            <a:effectLst/>
          </p:spPr>
          <p:txBody>
            <a:bodyPr rtlCol="0" anchor="ctr"/>
            <a:lstStyle/>
            <a:p>
              <a:pPr algn="ctr">
                <a:defRPr/>
              </a:pPr>
              <a:endParaRPr lang="zh-TW" altLang="en-US" kern="0" smtClean="0">
                <a:solidFill>
                  <a:prstClr val="white"/>
                </a:solidFill>
                <a:latin typeface="Calibri"/>
                <a:ea typeface="新細明體" panose="02020500000000000000" pitchFamily="18" charset="-120"/>
              </a:endParaRPr>
            </a:p>
          </p:txBody>
        </p:sp>
        <p:sp>
          <p:nvSpPr>
            <p:cNvPr id="141" name="圓角矩形 140"/>
            <p:cNvSpPr/>
            <p:nvPr/>
          </p:nvSpPr>
          <p:spPr>
            <a:xfrm>
              <a:off x="3490970" y="5183783"/>
              <a:ext cx="780337" cy="216024"/>
            </a:xfrm>
            <a:prstGeom prst="roundRect">
              <a:avLst/>
            </a:prstGeom>
            <a:solidFill>
              <a:sysClr val="window" lastClr="FFFFFF"/>
            </a:solidFill>
            <a:ln w="25400" cap="flat" cmpd="sng" algn="ctr">
              <a:solidFill>
                <a:sysClr val="window" lastClr="FFFFFF">
                  <a:lumMod val="50000"/>
                </a:sysClr>
              </a:solidFill>
              <a:prstDash val="solid"/>
            </a:ln>
            <a:effectLst/>
          </p:spPr>
          <p:txBody>
            <a:bodyPr rtlCol="0" anchor="ctr"/>
            <a:lstStyle/>
            <a:p>
              <a:pPr algn="ctr">
                <a:defRPr/>
              </a:pPr>
              <a:endParaRPr lang="zh-TW" altLang="en-US" kern="0" smtClean="0">
                <a:solidFill>
                  <a:prstClr val="white"/>
                </a:solidFill>
                <a:latin typeface="Calibri"/>
                <a:ea typeface="新細明體" panose="02020500000000000000" pitchFamily="18" charset="-120"/>
              </a:endParaRPr>
            </a:p>
          </p:txBody>
        </p:sp>
        <p:sp>
          <p:nvSpPr>
            <p:cNvPr id="142" name="橢圓 141"/>
            <p:cNvSpPr/>
            <p:nvPr/>
          </p:nvSpPr>
          <p:spPr>
            <a:xfrm>
              <a:off x="3568038" y="5232565"/>
              <a:ext cx="110705" cy="112107"/>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algn="ctr">
                <a:defRPr/>
              </a:pPr>
              <a:endParaRPr lang="zh-TW" altLang="en-US" kern="0" smtClean="0">
                <a:solidFill>
                  <a:prstClr val="white"/>
                </a:solidFill>
                <a:latin typeface="Calibri"/>
                <a:ea typeface="新細明體" panose="02020500000000000000" pitchFamily="18" charset="-120"/>
              </a:endParaRPr>
            </a:p>
          </p:txBody>
        </p:sp>
        <p:sp>
          <p:nvSpPr>
            <p:cNvPr id="143" name="文字方塊 142"/>
            <p:cNvSpPr txBox="1"/>
            <p:nvPr/>
          </p:nvSpPr>
          <p:spPr>
            <a:xfrm>
              <a:off x="3712341" y="5157192"/>
              <a:ext cx="575799" cy="261610"/>
            </a:xfrm>
            <a:prstGeom prst="rect">
              <a:avLst/>
            </a:prstGeom>
            <a:noFill/>
          </p:spPr>
          <p:txBody>
            <a:bodyPr wrap="none" rtlCol="0">
              <a:spAutoFit/>
            </a:bodyPr>
            <a:lstStyle/>
            <a:p>
              <a:pPr algn="ctr">
                <a:defRPr/>
              </a:pPr>
              <a:r>
                <a:rPr lang="en-US" altLang="zh-TW" sz="1100" b="1" kern="0" dirty="0" smtClean="0">
                  <a:solidFill>
                    <a:srgbClr val="FF0000"/>
                  </a:solidFill>
                  <a:latin typeface="微軟正黑體" panose="020B0604030504040204" pitchFamily="34" charset="-120"/>
                  <a:ea typeface="微軟正黑體" panose="020B0604030504040204" pitchFamily="34" charset="-120"/>
                </a:rPr>
                <a:t>100℃</a:t>
              </a:r>
              <a:endParaRPr lang="zh-TW" altLang="en-US" sz="1100" b="1" kern="0" dirty="0" smtClean="0">
                <a:solidFill>
                  <a:srgbClr val="FF0000"/>
                </a:solidFill>
                <a:latin typeface="微軟正黑體" panose="020B0604030504040204" pitchFamily="34" charset="-120"/>
                <a:ea typeface="微軟正黑體" panose="020B0604030504040204" pitchFamily="34" charset="-120"/>
              </a:endParaRPr>
            </a:p>
          </p:txBody>
        </p:sp>
      </p:grpSp>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dirty="0" smtClean="0">
                <a:solidFill>
                  <a:srgbClr val="000000"/>
                </a:solidFill>
                <a:latin typeface="Times New Roman" panose="02020603050405020304" pitchFamily="18" charset="0"/>
                <a:cs typeface="Times New Roman" panose="02020603050405020304" pitchFamily="18" charset="0"/>
              </a:rPr>
              <a:t>Experimental steps</a:t>
            </a:r>
            <a:endParaRPr lang="en-US" altLang="ja-JP" dirty="0">
              <a:solidFill>
                <a:srgbClr val="000000"/>
              </a:solidFill>
              <a:latin typeface="Times New Roman" panose="02020603050405020304" pitchFamily="18" charset="0"/>
              <a:cs typeface="Times New Roman" panose="02020603050405020304" pitchFamily="18" charset="0"/>
            </a:endParaRPr>
          </a:p>
        </p:txBody>
      </p:sp>
      <p:sp>
        <p:nvSpPr>
          <p:cNvPr id="6" name="矩形 5"/>
          <p:cNvSpPr/>
          <p:nvPr/>
        </p:nvSpPr>
        <p:spPr>
          <a:xfrm>
            <a:off x="323528" y="1268760"/>
            <a:ext cx="3657924" cy="369332"/>
          </a:xfrm>
          <a:prstGeom prst="rect">
            <a:avLst/>
          </a:prstGeom>
        </p:spPr>
        <p:txBody>
          <a:bodyPr wrap="none">
            <a:spAutoFit/>
          </a:bodyPr>
          <a:lstStyle/>
          <a:p>
            <a:pPr fontAlgn="base">
              <a:spcBef>
                <a:spcPct val="0"/>
              </a:spcBef>
              <a:spcAft>
                <a:spcPct val="0"/>
              </a:spcAft>
            </a:pPr>
            <a:r>
              <a:rPr kumimoji="1" lang="en-US" altLang="zh-TW" b="1" u="sng" dirty="0" smtClean="0">
                <a:solidFill>
                  <a:srgbClr val="000000"/>
                </a:solidFill>
                <a:latin typeface="Times New Roman" panose="02020603050405020304" pitchFamily="18" charset="0"/>
                <a:cs typeface="Times New Roman" panose="02020603050405020304" pitchFamily="18" charset="0"/>
              </a:rPr>
              <a:t>Transfer MoS</a:t>
            </a:r>
            <a:r>
              <a:rPr kumimoji="1" lang="en-US" altLang="zh-TW" b="1" u="sng" baseline="-25000" dirty="0" smtClean="0">
                <a:solidFill>
                  <a:srgbClr val="000000"/>
                </a:solidFill>
                <a:latin typeface="Times New Roman" panose="02020603050405020304" pitchFamily="18" charset="0"/>
                <a:cs typeface="Times New Roman" panose="02020603050405020304" pitchFamily="18" charset="0"/>
              </a:rPr>
              <a:t>2</a:t>
            </a:r>
            <a:r>
              <a:rPr kumimoji="1" lang="en-US" altLang="zh-TW" b="1" u="sng" dirty="0" smtClean="0">
                <a:solidFill>
                  <a:srgbClr val="000000"/>
                </a:solidFill>
                <a:latin typeface="Times New Roman" panose="02020603050405020304" pitchFamily="18" charset="0"/>
                <a:cs typeface="Times New Roman" panose="02020603050405020304" pitchFamily="18" charset="0"/>
              </a:rPr>
              <a:t> flakes to Cu</a:t>
            </a:r>
            <a:r>
              <a:rPr kumimoji="1" lang="en-US" altLang="zh-TW" b="1" u="sng" baseline="-25000" dirty="0" smtClean="0">
                <a:solidFill>
                  <a:srgbClr val="000000"/>
                </a:solidFill>
                <a:latin typeface="Times New Roman" panose="02020603050405020304" pitchFamily="18" charset="0"/>
                <a:cs typeface="Times New Roman" panose="02020603050405020304" pitchFamily="18" charset="0"/>
              </a:rPr>
              <a:t>2</a:t>
            </a:r>
            <a:r>
              <a:rPr kumimoji="1" lang="en-US" altLang="zh-TW" b="1" u="sng" dirty="0" smtClean="0">
                <a:solidFill>
                  <a:srgbClr val="000000"/>
                </a:solidFill>
                <a:latin typeface="Times New Roman" panose="02020603050405020304" pitchFamily="18" charset="0"/>
                <a:cs typeface="Times New Roman" panose="02020603050405020304" pitchFamily="18" charset="0"/>
              </a:rPr>
              <a:t>O film</a:t>
            </a:r>
            <a:endParaRPr kumimoji="1" lang="zh-TW" altLang="en-US" b="1" u="sng" dirty="0">
              <a:solidFill>
                <a:srgbClr val="000000"/>
              </a:solidFill>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solidFill>
                  <a:srgbClr val="000000"/>
                </a:solidFill>
              </a:rPr>
              <a:pPr/>
              <a:t>29</a:t>
            </a:fld>
            <a:endParaRPr lang="en-US" altLang="ja-JP">
              <a:solidFill>
                <a:srgbClr val="000000"/>
              </a:solidFill>
            </a:endParaRPr>
          </a:p>
        </p:txBody>
      </p:sp>
      <p:grpSp>
        <p:nvGrpSpPr>
          <p:cNvPr id="8" name="群組 7"/>
          <p:cNvGrpSpPr/>
          <p:nvPr/>
        </p:nvGrpSpPr>
        <p:grpSpPr>
          <a:xfrm>
            <a:off x="911888" y="2117477"/>
            <a:ext cx="2664296" cy="2448272"/>
            <a:chOff x="3059832" y="3717032"/>
            <a:chExt cx="2664296" cy="2448272"/>
          </a:xfrm>
        </p:grpSpPr>
        <p:sp>
          <p:nvSpPr>
            <p:cNvPr id="81" name="圓形圖 80"/>
            <p:cNvSpPr/>
            <p:nvPr/>
          </p:nvSpPr>
          <p:spPr>
            <a:xfrm>
              <a:off x="3059832" y="3717032"/>
              <a:ext cx="2664296" cy="2448272"/>
            </a:xfrm>
            <a:prstGeom prst="pie">
              <a:avLst>
                <a:gd name="adj1" fmla="val 10775251"/>
                <a:gd name="adj2" fmla="val 16200000"/>
              </a:avLst>
            </a:prstGeom>
            <a:solidFill>
              <a:srgbClr val="1F497D">
                <a:alpha val="54000"/>
              </a:srgbClr>
            </a:solidFill>
            <a:ln w="25400" cap="flat" cmpd="sng" algn="ctr">
              <a:solidFill>
                <a:srgbClr val="1F497D">
                  <a:lumMod val="75000"/>
                </a:srgbClr>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7" name="等腰三角形 6"/>
            <p:cNvSpPr/>
            <p:nvPr/>
          </p:nvSpPr>
          <p:spPr>
            <a:xfrm rot="1279845">
              <a:off x="3785723" y="4428097"/>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95" name="等腰三角形 94"/>
            <p:cNvSpPr/>
            <p:nvPr/>
          </p:nvSpPr>
          <p:spPr>
            <a:xfrm rot="1279845">
              <a:off x="3306648" y="4399396"/>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98" name="等腰三角形 97"/>
            <p:cNvSpPr/>
            <p:nvPr/>
          </p:nvSpPr>
          <p:spPr>
            <a:xfrm rot="1279845">
              <a:off x="3644297" y="4178504"/>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26" name="等腰三角形 125"/>
            <p:cNvSpPr/>
            <p:nvPr/>
          </p:nvSpPr>
          <p:spPr>
            <a:xfrm rot="1279845">
              <a:off x="4004337" y="4178504"/>
              <a:ext cx="192298" cy="162045"/>
            </a:xfrm>
            <a:prstGeom prst="triangle">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sp>
        <p:nvSpPr>
          <p:cNvPr id="128" name="圓形圖 127"/>
          <p:cNvSpPr/>
          <p:nvPr/>
        </p:nvSpPr>
        <p:spPr>
          <a:xfrm>
            <a:off x="926174" y="2086325"/>
            <a:ext cx="2664296" cy="2448272"/>
          </a:xfrm>
          <a:prstGeom prst="pie">
            <a:avLst>
              <a:gd name="adj1" fmla="val 10775251"/>
              <a:gd name="adj2" fmla="val 16200000"/>
            </a:avLst>
          </a:prstGeom>
          <a:solidFill>
            <a:srgbClr val="FFFF00">
              <a:alpha val="54000"/>
            </a:srgbClr>
          </a:solidFill>
          <a:ln w="25400" cap="flat" cmpd="sng" algn="ctr">
            <a:solidFill>
              <a:srgbClr val="F5F5B5"/>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9" name="文字方塊 8"/>
          <p:cNvSpPr txBox="1"/>
          <p:nvPr/>
        </p:nvSpPr>
        <p:spPr>
          <a:xfrm>
            <a:off x="361586" y="3668533"/>
            <a:ext cx="2433255" cy="584775"/>
          </a:xfrm>
          <a:prstGeom prst="rect">
            <a:avLst/>
          </a:prstGeom>
          <a:noFill/>
        </p:spPr>
        <p:txBody>
          <a:bodyPr wrap="square" rtlCol="0">
            <a:spAutoFit/>
          </a:bodyPr>
          <a:lstStyle/>
          <a:p>
            <a:pPr fontAlgn="base">
              <a:spcBef>
                <a:spcPct val="0"/>
              </a:spcBef>
              <a:spcAft>
                <a:spcPct val="0"/>
              </a:spcAft>
            </a:pPr>
            <a:r>
              <a:rPr kumimoji="1" lang="en-US" altLang="zh-TW" sz="1600" dirty="0" smtClean="0">
                <a:solidFill>
                  <a:srgbClr val="000000"/>
                </a:solidFill>
                <a:latin typeface="Times New Roman" panose="02020603050405020304" pitchFamily="18" charset="0"/>
                <a:cs typeface="Times New Roman" panose="02020603050405020304" pitchFamily="18" charset="0"/>
              </a:rPr>
              <a:t>Coating PMMA and backing 30min</a:t>
            </a:r>
            <a:r>
              <a:rPr kumimoji="1" lang="en-US" altLang="zh-TW" sz="1600" dirty="0">
                <a:solidFill>
                  <a:srgbClr val="000000"/>
                </a:solidFill>
                <a:latin typeface="Times New Roman" panose="02020603050405020304" pitchFamily="18" charset="0"/>
                <a:cs typeface="Times New Roman" panose="02020603050405020304" pitchFamily="18" charset="0"/>
              </a:rPr>
              <a:t> </a:t>
            </a:r>
            <a:r>
              <a:rPr kumimoji="1" lang="en-US" altLang="zh-TW" sz="1600" dirty="0" smtClean="0">
                <a:solidFill>
                  <a:srgbClr val="000000"/>
                </a:solidFill>
                <a:latin typeface="Times New Roman" panose="02020603050405020304" pitchFamily="18" charset="0"/>
                <a:cs typeface="Times New Roman" panose="02020603050405020304" pitchFamily="18" charset="0"/>
              </a:rPr>
              <a:t>twice</a:t>
            </a:r>
            <a:endParaRPr kumimoji="1" lang="zh-TW" altLang="en-US" sz="1600" dirty="0">
              <a:solidFill>
                <a:srgbClr val="000000"/>
              </a:solidFill>
              <a:latin typeface="Times New Roman" panose="02020603050405020304" pitchFamily="18" charset="0"/>
              <a:cs typeface="Times New Roman" panose="02020603050405020304" pitchFamily="18" charset="0"/>
            </a:endParaRPr>
          </a:p>
        </p:txBody>
      </p:sp>
      <p:sp>
        <p:nvSpPr>
          <p:cNvPr id="10" name="向右箭號 9"/>
          <p:cNvSpPr/>
          <p:nvPr/>
        </p:nvSpPr>
        <p:spPr>
          <a:xfrm>
            <a:off x="2987824" y="2744867"/>
            <a:ext cx="648072" cy="24959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44" name="文字方塊 143"/>
          <p:cNvSpPr txBox="1"/>
          <p:nvPr/>
        </p:nvSpPr>
        <p:spPr>
          <a:xfrm>
            <a:off x="361586" y="1764169"/>
            <a:ext cx="441146" cy="369332"/>
          </a:xfrm>
          <a:prstGeom prst="rect">
            <a:avLst/>
          </a:prstGeom>
          <a:noFill/>
        </p:spPr>
        <p:txBody>
          <a:bodyPr wrap="none" rtlCol="0">
            <a:spAutoFit/>
          </a:bodyPr>
          <a:lstStyle/>
          <a:p>
            <a:pPr fontAlgn="base">
              <a:spcBef>
                <a:spcPct val="0"/>
              </a:spcBef>
              <a:spcAft>
                <a:spcPct val="0"/>
              </a:spcAft>
            </a:pPr>
            <a:r>
              <a:rPr kumimoji="1" lang="en-US" altLang="zh-TW" dirty="0" smtClean="0">
                <a:solidFill>
                  <a:srgbClr val="000000"/>
                </a:solidFill>
                <a:latin typeface="Times New Roman" panose="02020603050405020304" pitchFamily="18" charset="0"/>
                <a:cs typeface="Times New Roman" panose="02020603050405020304" pitchFamily="18" charset="0"/>
              </a:rPr>
              <a:t>(a)</a:t>
            </a:r>
            <a:endParaRPr kumimoji="1" lang="zh-TW" altLang="en-US" dirty="0">
              <a:solidFill>
                <a:srgbClr val="000000"/>
              </a:solidFill>
              <a:latin typeface="Times New Roman" panose="02020603050405020304" pitchFamily="18" charset="0"/>
              <a:cs typeface="Times New Roman" panose="02020603050405020304" pitchFamily="18" charset="0"/>
            </a:endParaRPr>
          </a:p>
        </p:txBody>
      </p:sp>
      <p:sp>
        <p:nvSpPr>
          <p:cNvPr id="145" name="文字方塊 144"/>
          <p:cNvSpPr txBox="1"/>
          <p:nvPr/>
        </p:nvSpPr>
        <p:spPr>
          <a:xfrm>
            <a:off x="3343145" y="1764169"/>
            <a:ext cx="453970" cy="369332"/>
          </a:xfrm>
          <a:prstGeom prst="rect">
            <a:avLst/>
          </a:prstGeom>
          <a:noFill/>
        </p:spPr>
        <p:txBody>
          <a:bodyPr wrap="none" rtlCol="0">
            <a:spAutoFit/>
          </a:bodyPr>
          <a:lstStyle/>
          <a:p>
            <a:pPr fontAlgn="base">
              <a:spcBef>
                <a:spcPct val="0"/>
              </a:spcBef>
              <a:spcAft>
                <a:spcPct val="0"/>
              </a:spcAft>
            </a:pPr>
            <a:r>
              <a:rPr kumimoji="1" lang="en-US" altLang="zh-TW" dirty="0" smtClean="0">
                <a:solidFill>
                  <a:srgbClr val="000000"/>
                </a:solidFill>
                <a:latin typeface="Times New Roman" panose="02020603050405020304" pitchFamily="18" charset="0"/>
                <a:cs typeface="Times New Roman" panose="02020603050405020304" pitchFamily="18" charset="0"/>
              </a:rPr>
              <a:t>(b)</a:t>
            </a:r>
            <a:endParaRPr kumimoji="1" lang="zh-TW" altLang="en-US" dirty="0">
              <a:solidFill>
                <a:srgbClr val="000000"/>
              </a:solidFill>
              <a:latin typeface="Times New Roman" panose="02020603050405020304" pitchFamily="18" charset="0"/>
              <a:cs typeface="Times New Roman" panose="02020603050405020304" pitchFamily="18" charset="0"/>
            </a:endParaRPr>
          </a:p>
        </p:txBody>
      </p:sp>
      <p:sp>
        <p:nvSpPr>
          <p:cNvPr id="146" name="文字方塊 145"/>
          <p:cNvSpPr txBox="1"/>
          <p:nvPr/>
        </p:nvSpPr>
        <p:spPr>
          <a:xfrm>
            <a:off x="3517735" y="3653786"/>
            <a:ext cx="2481436" cy="861774"/>
          </a:xfrm>
          <a:prstGeom prst="rect">
            <a:avLst/>
          </a:prstGeom>
          <a:noFill/>
        </p:spPr>
        <p:txBody>
          <a:bodyPr wrap="square" rtlCol="0">
            <a:spAutoFit/>
          </a:bodyPr>
          <a:lstStyle/>
          <a:p>
            <a:pPr algn="just"/>
            <a:r>
              <a:rPr kumimoji="1" lang="en-US" altLang="zh-TW" sz="1600" dirty="0" smtClean="0">
                <a:solidFill>
                  <a:srgbClr val="000000"/>
                </a:solidFill>
                <a:latin typeface="Times New Roman" panose="02020603050405020304" pitchFamily="18" charset="0"/>
                <a:cs typeface="Times New Roman" panose="02020603050405020304" pitchFamily="18" charset="0"/>
              </a:rPr>
              <a:t>Removing </a:t>
            </a:r>
            <a:r>
              <a:rPr lang="en-US" altLang="zh-TW" sz="1600" dirty="0" smtClean="0">
                <a:latin typeface="Times New Roman" panose="02020603050405020304" pitchFamily="18" charset="0"/>
                <a:cs typeface="Times New Roman" panose="02020603050405020304" pitchFamily="18" charset="0"/>
              </a:rPr>
              <a:t>MoS</a:t>
            </a:r>
            <a:r>
              <a:rPr lang="en-US" altLang="zh-TW" sz="1600" baseline="-25000" dirty="0" smtClean="0">
                <a:latin typeface="Times New Roman" panose="02020603050405020304" pitchFamily="18" charset="0"/>
                <a:cs typeface="Times New Roman" panose="02020603050405020304" pitchFamily="18" charset="0"/>
              </a:rPr>
              <a:t>2</a:t>
            </a:r>
            <a:r>
              <a:rPr lang="en-US" altLang="zh-TW" sz="1600" dirty="0" smtClean="0">
                <a:latin typeface="Times New Roman" panose="02020603050405020304" pitchFamily="18" charset="0"/>
                <a:cs typeface="Times New Roman" panose="02020603050405020304" pitchFamily="18" charset="0"/>
              </a:rPr>
              <a:t> </a:t>
            </a:r>
            <a:r>
              <a:rPr kumimoji="1" lang="en-US" altLang="zh-TW" sz="1600" dirty="0" smtClean="0">
                <a:solidFill>
                  <a:srgbClr val="000000"/>
                </a:solidFill>
                <a:latin typeface="Times New Roman" panose="02020603050405020304" pitchFamily="18" charset="0"/>
                <a:cs typeface="Times New Roman" panose="02020603050405020304" pitchFamily="18" charset="0"/>
              </a:rPr>
              <a:t>from the sapphire substrate by using </a:t>
            </a:r>
            <a:br>
              <a:rPr kumimoji="1" lang="en-US" altLang="zh-TW" sz="1600" dirty="0" smtClean="0">
                <a:solidFill>
                  <a:srgbClr val="000000"/>
                </a:solidFill>
                <a:latin typeface="Times New Roman" panose="02020603050405020304" pitchFamily="18" charset="0"/>
                <a:cs typeface="Times New Roman" panose="02020603050405020304" pitchFamily="18" charset="0"/>
              </a:rPr>
            </a:br>
            <a:r>
              <a:rPr kumimoji="1" lang="en-US" altLang="zh-TW" sz="1600" dirty="0" smtClean="0">
                <a:solidFill>
                  <a:srgbClr val="000000"/>
                </a:solidFill>
                <a:latin typeface="Times New Roman" panose="02020603050405020304" pitchFamily="18" charset="0"/>
                <a:cs typeface="Times New Roman" panose="02020603050405020304" pitchFamily="18" charset="0"/>
              </a:rPr>
              <a:t>2 M </a:t>
            </a:r>
            <a:r>
              <a:rPr kumimoji="1" lang="en-US" altLang="zh-TW" sz="1600" dirty="0" err="1" smtClean="0">
                <a:solidFill>
                  <a:srgbClr val="000000"/>
                </a:solidFill>
                <a:latin typeface="Times New Roman" panose="02020603050405020304" pitchFamily="18" charset="0"/>
                <a:cs typeface="Times New Roman" panose="02020603050405020304" pitchFamily="18" charset="0"/>
              </a:rPr>
              <a:t>NaOH</a:t>
            </a:r>
            <a:r>
              <a:rPr kumimoji="1" lang="en-US" altLang="zh-TW" sz="1600" dirty="0" smtClean="0">
                <a:solidFill>
                  <a:srgbClr val="000000"/>
                </a:solidFill>
                <a:latin typeface="Times New Roman" panose="02020603050405020304" pitchFamily="18" charset="0"/>
                <a:cs typeface="Times New Roman" panose="02020603050405020304" pitchFamily="18" charset="0"/>
              </a:rPr>
              <a:t> solution</a:t>
            </a:r>
            <a:endParaRPr kumimoji="1" lang="zh-TW" altLang="en-US" sz="1600" dirty="0">
              <a:solidFill>
                <a:srgbClr val="000000"/>
              </a:solidFill>
              <a:latin typeface="Times New Roman" panose="02020603050405020304" pitchFamily="18" charset="0"/>
              <a:cs typeface="Times New Roman" panose="02020603050405020304" pitchFamily="18" charset="0"/>
            </a:endParaRPr>
          </a:p>
        </p:txBody>
      </p:sp>
      <p:sp>
        <p:nvSpPr>
          <p:cNvPr id="159" name="向右箭號 158"/>
          <p:cNvSpPr/>
          <p:nvPr/>
        </p:nvSpPr>
        <p:spPr>
          <a:xfrm>
            <a:off x="5868144" y="2770417"/>
            <a:ext cx="648072" cy="24959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nvGrpSpPr>
          <p:cNvPr id="14" name="群組 13"/>
          <p:cNvGrpSpPr/>
          <p:nvPr/>
        </p:nvGrpSpPr>
        <p:grpSpPr>
          <a:xfrm>
            <a:off x="4029572" y="2219653"/>
            <a:ext cx="2666568" cy="2474863"/>
            <a:chOff x="4331797" y="4316008"/>
            <a:chExt cx="2666568" cy="2474863"/>
          </a:xfrm>
        </p:grpSpPr>
        <p:sp>
          <p:nvSpPr>
            <p:cNvPr id="153" name="圓形圖 152"/>
            <p:cNvSpPr/>
            <p:nvPr/>
          </p:nvSpPr>
          <p:spPr>
            <a:xfrm>
              <a:off x="4331797" y="4342599"/>
              <a:ext cx="2664296" cy="2448272"/>
            </a:xfrm>
            <a:prstGeom prst="pie">
              <a:avLst>
                <a:gd name="adj1" fmla="val 10775251"/>
                <a:gd name="adj2" fmla="val 16200000"/>
              </a:avLst>
            </a:prstGeom>
            <a:solidFill>
              <a:srgbClr val="FFFF00">
                <a:alpha val="54000"/>
              </a:srgbClr>
            </a:solidFill>
            <a:ln w="25400" cap="flat" cmpd="sng" algn="ctr">
              <a:solidFill>
                <a:srgbClr val="F5F5B5">
                  <a:alpha val="50000"/>
                </a:srgbClr>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54" name="圓形圖 153"/>
            <p:cNvSpPr/>
            <p:nvPr/>
          </p:nvSpPr>
          <p:spPr>
            <a:xfrm>
              <a:off x="4334069" y="4316008"/>
              <a:ext cx="2664296" cy="2448272"/>
            </a:xfrm>
            <a:prstGeom prst="pie">
              <a:avLst>
                <a:gd name="adj1" fmla="val 10775251"/>
                <a:gd name="adj2" fmla="val 16200000"/>
              </a:avLst>
            </a:prstGeom>
            <a:solidFill>
              <a:srgbClr val="FFFF00">
                <a:alpha val="49000"/>
              </a:srgbClr>
            </a:solidFill>
            <a:ln w="25400" cap="flat" cmpd="sng" algn="ctr">
              <a:solidFill>
                <a:srgbClr val="F5F5B5">
                  <a:alpha val="50000"/>
                </a:srgbClr>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grpSp>
      <p:sp>
        <p:nvSpPr>
          <p:cNvPr id="160" name="等腰三角形 159"/>
          <p:cNvSpPr/>
          <p:nvPr/>
        </p:nvSpPr>
        <p:spPr>
          <a:xfrm rot="1279845">
            <a:off x="4819565" y="2870840"/>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61" name="等腰三角形 160"/>
          <p:cNvSpPr/>
          <p:nvPr/>
        </p:nvSpPr>
        <p:spPr>
          <a:xfrm rot="1279845">
            <a:off x="4340490" y="2842139"/>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62" name="等腰三角形 161"/>
          <p:cNvSpPr/>
          <p:nvPr/>
        </p:nvSpPr>
        <p:spPr>
          <a:xfrm rot="1279845">
            <a:off x="4678139" y="2621247"/>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63" name="等腰三角形 162"/>
          <p:cNvSpPr/>
          <p:nvPr/>
        </p:nvSpPr>
        <p:spPr>
          <a:xfrm rot="1279845">
            <a:off x="5038179" y="2621247"/>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nvGrpSpPr>
          <p:cNvPr id="164" name="群組 163"/>
          <p:cNvGrpSpPr/>
          <p:nvPr/>
        </p:nvGrpSpPr>
        <p:grpSpPr>
          <a:xfrm>
            <a:off x="6336196" y="2273169"/>
            <a:ext cx="2772308" cy="1299984"/>
            <a:chOff x="2699792" y="4164459"/>
            <a:chExt cx="2772308" cy="1299984"/>
          </a:xfrm>
        </p:grpSpPr>
        <p:sp>
          <p:nvSpPr>
            <p:cNvPr id="165" name="立方體 164"/>
            <p:cNvSpPr/>
            <p:nvPr/>
          </p:nvSpPr>
          <p:spPr>
            <a:xfrm>
              <a:off x="2699792" y="4164459"/>
              <a:ext cx="2772308" cy="1299984"/>
            </a:xfrm>
            <a:prstGeom prst="cube">
              <a:avLst>
                <a:gd name="adj" fmla="val 73681"/>
              </a:avLst>
            </a:prstGeom>
            <a:solidFill>
              <a:sysClr val="window" lastClr="FFFFFF">
                <a:lumMod val="75000"/>
              </a:sysClr>
            </a:solidFill>
            <a:ln w="25400" cap="flat" cmpd="sng" algn="ctr">
              <a:solidFill>
                <a:sysClr val="window" lastClr="FFFFFF">
                  <a:lumMod val="75000"/>
                </a:sysClr>
              </a:solidFill>
              <a:prstDash val="solid"/>
            </a:ln>
            <a:effectLst/>
          </p:spPr>
          <p:txBody>
            <a:bodyPr rtlCol="0" anchor="ctr"/>
            <a:lstStyle/>
            <a:p>
              <a:pPr algn="ctr">
                <a:defRPr/>
              </a:pPr>
              <a:endParaRPr lang="zh-TW" altLang="en-US" kern="0" smtClean="0">
                <a:solidFill>
                  <a:prstClr val="white"/>
                </a:solidFill>
                <a:latin typeface="Calibri"/>
                <a:ea typeface="新細明體" panose="02020500000000000000" pitchFamily="18" charset="-120"/>
              </a:endParaRPr>
            </a:p>
          </p:txBody>
        </p:sp>
        <p:sp>
          <p:nvSpPr>
            <p:cNvPr id="166" name="圓角矩形 165"/>
            <p:cNvSpPr/>
            <p:nvPr/>
          </p:nvSpPr>
          <p:spPr>
            <a:xfrm>
              <a:off x="3490970" y="5183783"/>
              <a:ext cx="780337" cy="216024"/>
            </a:xfrm>
            <a:prstGeom prst="roundRect">
              <a:avLst/>
            </a:prstGeom>
            <a:solidFill>
              <a:sysClr val="window" lastClr="FFFFFF"/>
            </a:solidFill>
            <a:ln w="25400" cap="flat" cmpd="sng" algn="ctr">
              <a:solidFill>
                <a:sysClr val="window" lastClr="FFFFFF">
                  <a:lumMod val="50000"/>
                </a:sysClr>
              </a:solidFill>
              <a:prstDash val="solid"/>
            </a:ln>
            <a:effectLst/>
          </p:spPr>
          <p:txBody>
            <a:bodyPr rtlCol="0" anchor="ctr"/>
            <a:lstStyle/>
            <a:p>
              <a:pPr algn="ctr">
                <a:defRPr/>
              </a:pPr>
              <a:endParaRPr lang="zh-TW" altLang="en-US" kern="0" smtClean="0">
                <a:solidFill>
                  <a:prstClr val="white"/>
                </a:solidFill>
                <a:latin typeface="Calibri"/>
                <a:ea typeface="新細明體" panose="02020500000000000000" pitchFamily="18" charset="-120"/>
              </a:endParaRPr>
            </a:p>
          </p:txBody>
        </p:sp>
        <p:sp>
          <p:nvSpPr>
            <p:cNvPr id="167" name="橢圓 166"/>
            <p:cNvSpPr/>
            <p:nvPr/>
          </p:nvSpPr>
          <p:spPr>
            <a:xfrm>
              <a:off x="3568038" y="5232565"/>
              <a:ext cx="110705" cy="112107"/>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algn="ctr">
                <a:defRPr/>
              </a:pPr>
              <a:endParaRPr lang="zh-TW" altLang="en-US" kern="0" smtClean="0">
                <a:solidFill>
                  <a:prstClr val="white"/>
                </a:solidFill>
                <a:latin typeface="Calibri"/>
                <a:ea typeface="新細明體" panose="02020500000000000000" pitchFamily="18" charset="-120"/>
              </a:endParaRPr>
            </a:p>
          </p:txBody>
        </p:sp>
        <p:sp>
          <p:nvSpPr>
            <p:cNvPr id="168" name="文字方塊 167"/>
            <p:cNvSpPr txBox="1"/>
            <p:nvPr/>
          </p:nvSpPr>
          <p:spPr>
            <a:xfrm>
              <a:off x="3712341" y="5157192"/>
              <a:ext cx="575799" cy="261610"/>
            </a:xfrm>
            <a:prstGeom prst="rect">
              <a:avLst/>
            </a:prstGeom>
            <a:noFill/>
          </p:spPr>
          <p:txBody>
            <a:bodyPr wrap="none" rtlCol="0">
              <a:spAutoFit/>
            </a:bodyPr>
            <a:lstStyle/>
            <a:p>
              <a:pPr algn="ctr">
                <a:defRPr/>
              </a:pPr>
              <a:r>
                <a:rPr lang="en-US" altLang="zh-TW" sz="1100" b="1" kern="0" dirty="0" smtClean="0">
                  <a:solidFill>
                    <a:srgbClr val="FF0000"/>
                  </a:solidFill>
                  <a:latin typeface="微軟正黑體" panose="020B0604030504040204" pitchFamily="34" charset="-120"/>
                  <a:ea typeface="微軟正黑體" panose="020B0604030504040204" pitchFamily="34" charset="-120"/>
                </a:rPr>
                <a:t>150℃</a:t>
              </a:r>
              <a:endParaRPr lang="zh-TW" altLang="en-US" sz="1100" b="1" kern="0" dirty="0" smtClean="0">
                <a:solidFill>
                  <a:srgbClr val="FF0000"/>
                </a:solidFill>
                <a:latin typeface="微軟正黑體" panose="020B0604030504040204" pitchFamily="34" charset="-120"/>
                <a:ea typeface="微軟正黑體" panose="020B0604030504040204" pitchFamily="34" charset="-120"/>
              </a:endParaRPr>
            </a:p>
          </p:txBody>
        </p:sp>
      </p:grpSp>
      <p:grpSp>
        <p:nvGrpSpPr>
          <p:cNvPr id="16" name="群組 15"/>
          <p:cNvGrpSpPr/>
          <p:nvPr/>
        </p:nvGrpSpPr>
        <p:grpSpPr>
          <a:xfrm>
            <a:off x="7134442" y="2245821"/>
            <a:ext cx="1046829" cy="993323"/>
            <a:chOff x="5253363" y="4667925"/>
            <a:chExt cx="1046829" cy="993323"/>
          </a:xfrm>
          <a:scene3d>
            <a:camera prst="orthographicFront">
              <a:rot lat="1997549" lon="19405220" rev="20046335"/>
            </a:camera>
            <a:lightRig rig="threePt" dir="t"/>
          </a:scene3d>
        </p:grpSpPr>
        <p:sp>
          <p:nvSpPr>
            <p:cNvPr id="15" name="矩形 14"/>
            <p:cNvSpPr/>
            <p:nvPr/>
          </p:nvSpPr>
          <p:spPr>
            <a:xfrm>
              <a:off x="5253363" y="4667925"/>
              <a:ext cx="1046829" cy="993323"/>
            </a:xfrm>
            <a:prstGeom prst="rect">
              <a:avLst/>
            </a:prstGeom>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69" name="矩形 168"/>
            <p:cNvSpPr/>
            <p:nvPr/>
          </p:nvSpPr>
          <p:spPr>
            <a:xfrm>
              <a:off x="5452741" y="4851299"/>
              <a:ext cx="648072" cy="617421"/>
            </a:xfrm>
            <a:prstGeom prst="rect">
              <a:avLst/>
            </a:prstGeom>
            <a:solidFill>
              <a:srgbClr val="9A523C">
                <a:alpha val="80000"/>
              </a:srgb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grpSp>
        <p:nvGrpSpPr>
          <p:cNvPr id="23" name="群組 22"/>
          <p:cNvGrpSpPr/>
          <p:nvPr/>
        </p:nvGrpSpPr>
        <p:grpSpPr>
          <a:xfrm>
            <a:off x="6874138" y="2026999"/>
            <a:ext cx="2732942" cy="2522864"/>
            <a:chOff x="6915526" y="1996957"/>
            <a:chExt cx="2732942" cy="2522864"/>
          </a:xfrm>
        </p:grpSpPr>
        <p:grpSp>
          <p:nvGrpSpPr>
            <p:cNvPr id="17" name="群組 16"/>
            <p:cNvGrpSpPr/>
            <p:nvPr/>
          </p:nvGrpSpPr>
          <p:grpSpPr>
            <a:xfrm>
              <a:off x="6981900" y="2044958"/>
              <a:ext cx="2666568" cy="2474863"/>
              <a:chOff x="6081278" y="1150445"/>
              <a:chExt cx="2666568" cy="2474863"/>
            </a:xfrm>
          </p:grpSpPr>
          <p:grpSp>
            <p:nvGrpSpPr>
              <p:cNvPr id="170" name="群組 169"/>
              <p:cNvGrpSpPr/>
              <p:nvPr/>
            </p:nvGrpSpPr>
            <p:grpSpPr>
              <a:xfrm>
                <a:off x="6081278" y="1150445"/>
                <a:ext cx="2666568" cy="2474863"/>
                <a:chOff x="4331797" y="4316008"/>
                <a:chExt cx="2666568" cy="2474863"/>
              </a:xfrm>
            </p:grpSpPr>
            <p:sp>
              <p:nvSpPr>
                <p:cNvPr id="171" name="圓形圖 170"/>
                <p:cNvSpPr/>
                <p:nvPr/>
              </p:nvSpPr>
              <p:spPr>
                <a:xfrm>
                  <a:off x="4331797" y="4342599"/>
                  <a:ext cx="2664296" cy="2448272"/>
                </a:xfrm>
                <a:prstGeom prst="pie">
                  <a:avLst>
                    <a:gd name="adj1" fmla="val 10775251"/>
                    <a:gd name="adj2" fmla="val 16200000"/>
                  </a:avLst>
                </a:prstGeom>
                <a:solidFill>
                  <a:srgbClr val="FFFF00">
                    <a:alpha val="54000"/>
                  </a:srgbClr>
                </a:solidFill>
                <a:ln w="25400" cap="flat" cmpd="sng" algn="ctr">
                  <a:solidFill>
                    <a:srgbClr val="F5F5B5">
                      <a:alpha val="50000"/>
                    </a:srgbClr>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172" name="圓形圖 171"/>
                <p:cNvSpPr/>
                <p:nvPr/>
              </p:nvSpPr>
              <p:spPr>
                <a:xfrm>
                  <a:off x="4334069" y="4316008"/>
                  <a:ext cx="2664296" cy="2448272"/>
                </a:xfrm>
                <a:prstGeom prst="pie">
                  <a:avLst>
                    <a:gd name="adj1" fmla="val 10775251"/>
                    <a:gd name="adj2" fmla="val 16200000"/>
                  </a:avLst>
                </a:prstGeom>
                <a:solidFill>
                  <a:srgbClr val="FFFF00">
                    <a:alpha val="49000"/>
                  </a:srgbClr>
                </a:solidFill>
                <a:ln w="25400" cap="flat" cmpd="sng" algn="ctr">
                  <a:solidFill>
                    <a:srgbClr val="F5F5B5">
                      <a:alpha val="50000"/>
                    </a:srgbClr>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grpSp>
          <p:sp>
            <p:nvSpPr>
              <p:cNvPr id="173" name="等腰三角形 172"/>
              <p:cNvSpPr/>
              <p:nvPr/>
            </p:nvSpPr>
            <p:spPr>
              <a:xfrm rot="1279845">
                <a:off x="6805303" y="1855459"/>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74" name="等腰三角形 173"/>
              <p:cNvSpPr/>
              <p:nvPr/>
            </p:nvSpPr>
            <p:spPr>
              <a:xfrm rot="1279845">
                <a:off x="6528436" y="1794882"/>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75" name="等腰三角形 174"/>
              <p:cNvSpPr/>
              <p:nvPr/>
            </p:nvSpPr>
            <p:spPr>
              <a:xfrm rot="1279845">
                <a:off x="6630812" y="1627248"/>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76" name="等腰三角形 175"/>
              <p:cNvSpPr/>
              <p:nvPr/>
            </p:nvSpPr>
            <p:spPr>
              <a:xfrm rot="1279845">
                <a:off x="6883008" y="1640826"/>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cxnSp>
          <p:nvCxnSpPr>
            <p:cNvPr id="19" name="直線接點 18"/>
            <p:cNvCxnSpPr/>
            <p:nvPr/>
          </p:nvCxnSpPr>
          <p:spPr>
            <a:xfrm flipH="1">
              <a:off x="7653528" y="2014379"/>
              <a:ext cx="706087" cy="1593578"/>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7" name="直線接點 176"/>
            <p:cNvCxnSpPr/>
            <p:nvPr/>
          </p:nvCxnSpPr>
          <p:spPr>
            <a:xfrm flipH="1">
              <a:off x="6966814" y="1996957"/>
              <a:ext cx="706087" cy="1593578"/>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8" name="直線接點 177"/>
            <p:cNvCxnSpPr/>
            <p:nvPr/>
          </p:nvCxnSpPr>
          <p:spPr>
            <a:xfrm flipH="1">
              <a:off x="7151289" y="2471111"/>
              <a:ext cx="1302575" cy="2402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179" name="直線接點 178"/>
            <p:cNvCxnSpPr/>
            <p:nvPr/>
          </p:nvCxnSpPr>
          <p:spPr>
            <a:xfrm flipH="1">
              <a:off x="6915526" y="2965413"/>
              <a:ext cx="1302575" cy="24029"/>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grpSp>
      <p:sp>
        <p:nvSpPr>
          <p:cNvPr id="24" name="文字方塊 23"/>
          <p:cNvSpPr txBox="1"/>
          <p:nvPr/>
        </p:nvSpPr>
        <p:spPr>
          <a:xfrm>
            <a:off x="6494813" y="1656137"/>
            <a:ext cx="2649187" cy="369332"/>
          </a:xfrm>
          <a:prstGeom prst="rect">
            <a:avLst/>
          </a:prstGeom>
          <a:noFill/>
        </p:spPr>
        <p:txBody>
          <a:bodyPr wrap="none" rtlCol="0">
            <a:spAutoFit/>
          </a:bodyPr>
          <a:lstStyle/>
          <a:p>
            <a:pPr fontAlgn="base">
              <a:spcBef>
                <a:spcPct val="0"/>
              </a:spcBef>
              <a:spcAft>
                <a:spcPct val="0"/>
              </a:spcAft>
            </a:pPr>
            <a:r>
              <a:rPr kumimoji="1" lang="en-US" altLang="zh-TW" dirty="0" smtClean="0">
                <a:solidFill>
                  <a:srgbClr val="000000"/>
                </a:solidFill>
                <a:latin typeface="Times New Roman" panose="02020603050405020304" pitchFamily="18" charset="0"/>
                <a:cs typeface="Times New Roman" panose="02020603050405020304" pitchFamily="18" charset="0"/>
              </a:rPr>
              <a:t>Cut off the excess PMMA </a:t>
            </a:r>
            <a:endParaRPr kumimoji="1" lang="zh-TW" altLang="en-US" dirty="0">
              <a:solidFill>
                <a:srgbClr val="000000"/>
              </a:solidFill>
              <a:latin typeface="Times New Roman" panose="02020603050405020304" pitchFamily="18" charset="0"/>
              <a:cs typeface="Times New Roman" panose="02020603050405020304" pitchFamily="18" charset="0"/>
            </a:endParaRPr>
          </a:p>
        </p:txBody>
      </p:sp>
      <p:sp>
        <p:nvSpPr>
          <p:cNvPr id="180" name="文字方塊 179"/>
          <p:cNvSpPr txBox="1"/>
          <p:nvPr/>
        </p:nvSpPr>
        <p:spPr>
          <a:xfrm>
            <a:off x="6660686" y="3748651"/>
            <a:ext cx="1408195" cy="338554"/>
          </a:xfrm>
          <a:prstGeom prst="rect">
            <a:avLst/>
          </a:prstGeom>
          <a:noFill/>
        </p:spPr>
        <p:txBody>
          <a:bodyPr wrap="square" rtlCol="0">
            <a:spAutoFit/>
          </a:bodyPr>
          <a:lstStyle/>
          <a:p>
            <a:pPr fontAlgn="base">
              <a:spcBef>
                <a:spcPct val="0"/>
              </a:spcBef>
              <a:spcAft>
                <a:spcPct val="0"/>
              </a:spcAft>
            </a:pPr>
            <a:r>
              <a:rPr kumimoji="1" lang="en-US" altLang="zh-TW" sz="1600" dirty="0" smtClean="0">
                <a:solidFill>
                  <a:srgbClr val="000000"/>
                </a:solidFill>
                <a:latin typeface="Times New Roman" panose="02020603050405020304" pitchFamily="18" charset="0"/>
                <a:cs typeface="Times New Roman" panose="02020603050405020304" pitchFamily="18" charset="0"/>
              </a:rPr>
              <a:t>Baking 150 ℃ </a:t>
            </a:r>
            <a:endParaRPr kumimoji="1" lang="zh-TW" altLang="en-US" sz="1600" dirty="0">
              <a:solidFill>
                <a:srgbClr val="000000"/>
              </a:solidFill>
              <a:latin typeface="Times New Roman" panose="02020603050405020304" pitchFamily="18" charset="0"/>
              <a:cs typeface="Times New Roman" panose="02020603050405020304" pitchFamily="18" charset="0"/>
            </a:endParaRPr>
          </a:p>
        </p:txBody>
      </p:sp>
      <p:sp>
        <p:nvSpPr>
          <p:cNvPr id="181" name="文字方塊 180"/>
          <p:cNvSpPr txBox="1"/>
          <p:nvPr/>
        </p:nvSpPr>
        <p:spPr>
          <a:xfrm>
            <a:off x="6046518" y="1764169"/>
            <a:ext cx="453970" cy="369332"/>
          </a:xfrm>
          <a:prstGeom prst="rect">
            <a:avLst/>
          </a:prstGeom>
          <a:noFill/>
        </p:spPr>
        <p:txBody>
          <a:bodyPr wrap="none" rtlCol="0">
            <a:spAutoFit/>
          </a:bodyPr>
          <a:lstStyle/>
          <a:p>
            <a:pPr fontAlgn="base">
              <a:spcBef>
                <a:spcPct val="0"/>
              </a:spcBef>
              <a:spcAft>
                <a:spcPct val="0"/>
              </a:spcAft>
            </a:pPr>
            <a:r>
              <a:rPr kumimoji="1" lang="en-US" altLang="zh-TW" dirty="0" smtClean="0">
                <a:solidFill>
                  <a:srgbClr val="000000"/>
                </a:solidFill>
                <a:latin typeface="Times New Roman" panose="02020603050405020304" pitchFamily="18" charset="0"/>
                <a:cs typeface="Times New Roman" panose="02020603050405020304" pitchFamily="18" charset="0"/>
              </a:rPr>
              <a:t>(c)</a:t>
            </a:r>
            <a:endParaRPr kumimoji="1" lang="zh-TW" altLang="en-US" dirty="0">
              <a:solidFill>
                <a:srgbClr val="000000"/>
              </a:solidFill>
              <a:latin typeface="Times New Roman" panose="02020603050405020304" pitchFamily="18" charset="0"/>
              <a:cs typeface="Times New Roman" panose="02020603050405020304" pitchFamily="18" charset="0"/>
            </a:endParaRPr>
          </a:p>
        </p:txBody>
      </p:sp>
      <p:sp>
        <p:nvSpPr>
          <p:cNvPr id="182" name="文字方塊 181"/>
          <p:cNvSpPr txBox="1"/>
          <p:nvPr/>
        </p:nvSpPr>
        <p:spPr>
          <a:xfrm>
            <a:off x="2102077" y="4317205"/>
            <a:ext cx="453970" cy="369332"/>
          </a:xfrm>
          <a:prstGeom prst="rect">
            <a:avLst/>
          </a:prstGeom>
          <a:noFill/>
        </p:spPr>
        <p:txBody>
          <a:bodyPr wrap="none" rtlCol="0">
            <a:spAutoFit/>
          </a:bodyPr>
          <a:lstStyle/>
          <a:p>
            <a:pPr fontAlgn="base">
              <a:spcBef>
                <a:spcPct val="0"/>
              </a:spcBef>
              <a:spcAft>
                <a:spcPct val="0"/>
              </a:spcAft>
            </a:pPr>
            <a:r>
              <a:rPr kumimoji="1" lang="en-US" altLang="zh-TW" dirty="0" smtClean="0">
                <a:solidFill>
                  <a:srgbClr val="000000"/>
                </a:solidFill>
                <a:latin typeface="Times New Roman" panose="02020603050405020304" pitchFamily="18" charset="0"/>
                <a:cs typeface="Times New Roman" panose="02020603050405020304" pitchFamily="18" charset="0"/>
              </a:rPr>
              <a:t>(d)</a:t>
            </a:r>
            <a:endParaRPr kumimoji="1" lang="zh-TW" altLang="en-US" dirty="0">
              <a:solidFill>
                <a:srgbClr val="000000"/>
              </a:solidFill>
              <a:latin typeface="Times New Roman" panose="02020603050405020304" pitchFamily="18" charset="0"/>
              <a:cs typeface="Times New Roman" panose="02020603050405020304" pitchFamily="18" charset="0"/>
            </a:endParaRPr>
          </a:p>
        </p:txBody>
      </p:sp>
      <p:sp>
        <p:nvSpPr>
          <p:cNvPr id="183" name="圓柱 182"/>
          <p:cNvSpPr/>
          <p:nvPr/>
        </p:nvSpPr>
        <p:spPr>
          <a:xfrm>
            <a:off x="2638130" y="4921720"/>
            <a:ext cx="1944216" cy="1443355"/>
          </a:xfrm>
          <a:prstGeom prst="can">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84" name="文字方塊 183"/>
          <p:cNvSpPr txBox="1"/>
          <p:nvPr/>
        </p:nvSpPr>
        <p:spPr>
          <a:xfrm>
            <a:off x="2131075" y="6394126"/>
            <a:ext cx="3009642" cy="338554"/>
          </a:xfrm>
          <a:prstGeom prst="rect">
            <a:avLst/>
          </a:prstGeom>
          <a:noFill/>
        </p:spPr>
        <p:txBody>
          <a:bodyPr wrap="square" rtlCol="0">
            <a:spAutoFit/>
          </a:bodyPr>
          <a:lstStyle/>
          <a:p>
            <a:pPr fontAlgn="base">
              <a:spcBef>
                <a:spcPct val="0"/>
              </a:spcBef>
              <a:spcAft>
                <a:spcPct val="0"/>
              </a:spcAft>
            </a:pPr>
            <a:r>
              <a:rPr kumimoji="1" lang="en-US" altLang="zh-TW" sz="1600" dirty="0" smtClean="0">
                <a:solidFill>
                  <a:srgbClr val="000000"/>
                </a:solidFill>
                <a:latin typeface="Times New Roman" panose="02020603050405020304" pitchFamily="18" charset="0"/>
                <a:cs typeface="Times New Roman" panose="02020603050405020304" pitchFamily="18" charset="0"/>
              </a:rPr>
              <a:t>Using acetone to remove PMMA</a:t>
            </a:r>
            <a:endParaRPr kumimoji="1" lang="zh-TW" altLang="en-US" sz="1600" dirty="0">
              <a:solidFill>
                <a:srgbClr val="000000"/>
              </a:solidFill>
              <a:latin typeface="Times New Roman" panose="02020603050405020304" pitchFamily="18" charset="0"/>
              <a:cs typeface="Times New Roman" panose="02020603050405020304" pitchFamily="18" charset="0"/>
            </a:endParaRPr>
          </a:p>
        </p:txBody>
      </p:sp>
      <p:grpSp>
        <p:nvGrpSpPr>
          <p:cNvPr id="25" name="群組 24"/>
          <p:cNvGrpSpPr/>
          <p:nvPr/>
        </p:nvGrpSpPr>
        <p:grpSpPr>
          <a:xfrm>
            <a:off x="3086823" y="5400803"/>
            <a:ext cx="1046829" cy="993323"/>
            <a:chOff x="5022920" y="4648753"/>
            <a:chExt cx="1046829" cy="993323"/>
          </a:xfrm>
        </p:grpSpPr>
        <p:sp>
          <p:nvSpPr>
            <p:cNvPr id="186" name="矩形 185"/>
            <p:cNvSpPr/>
            <p:nvPr/>
          </p:nvSpPr>
          <p:spPr>
            <a:xfrm>
              <a:off x="5022920" y="4648753"/>
              <a:ext cx="1046829" cy="993323"/>
            </a:xfrm>
            <a:prstGeom prst="rect">
              <a:avLst/>
            </a:prstGeom>
            <a:ln>
              <a:solidFill>
                <a:schemeClr val="accent3"/>
              </a:solidFill>
            </a:ln>
            <a:scene3d>
              <a:camera prst="orthographicFront">
                <a:rot lat="1997549" lon="19405220" rev="20046335"/>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87" name="矩形 186"/>
            <p:cNvSpPr/>
            <p:nvPr/>
          </p:nvSpPr>
          <p:spPr>
            <a:xfrm>
              <a:off x="5222298" y="4832127"/>
              <a:ext cx="648072" cy="617421"/>
            </a:xfrm>
            <a:prstGeom prst="rect">
              <a:avLst/>
            </a:prstGeom>
            <a:solidFill>
              <a:srgbClr val="9A523C">
                <a:alpha val="80000"/>
              </a:srgbClr>
            </a:solidFill>
            <a:ln>
              <a:solidFill>
                <a:schemeClr val="accent3"/>
              </a:solidFill>
            </a:ln>
            <a:scene3d>
              <a:camera prst="orthographicFront">
                <a:rot lat="1997549" lon="19405220" rev="20046335"/>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sp>
        <p:nvSpPr>
          <p:cNvPr id="188" name="矩形 187"/>
          <p:cNvSpPr/>
          <p:nvPr/>
        </p:nvSpPr>
        <p:spPr>
          <a:xfrm>
            <a:off x="3295364" y="5575922"/>
            <a:ext cx="648072" cy="617421"/>
          </a:xfrm>
          <a:prstGeom prst="rect">
            <a:avLst/>
          </a:prstGeom>
          <a:solidFill>
            <a:srgbClr val="FFFF00">
              <a:alpha val="50000"/>
            </a:srgbClr>
          </a:solidFill>
          <a:ln>
            <a:solidFill>
              <a:srgbClr val="F5F5B5"/>
            </a:solidFill>
          </a:ln>
          <a:scene3d>
            <a:camera prst="orthographicFront">
              <a:rot lat="1997549" lon="19405220" rev="20046335"/>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89" name="等腰三角形 188"/>
          <p:cNvSpPr/>
          <p:nvPr/>
        </p:nvSpPr>
        <p:spPr>
          <a:xfrm rot="1279845">
            <a:off x="3609062" y="5931035"/>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90" name="等腰三角形 189"/>
          <p:cNvSpPr/>
          <p:nvPr/>
        </p:nvSpPr>
        <p:spPr>
          <a:xfrm rot="1279845">
            <a:off x="3332195" y="5870458"/>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91" name="等腰三角形 190"/>
          <p:cNvSpPr/>
          <p:nvPr/>
        </p:nvSpPr>
        <p:spPr>
          <a:xfrm rot="1279845">
            <a:off x="3434571" y="5702824"/>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192" name="等腰三角形 191"/>
          <p:cNvSpPr/>
          <p:nvPr/>
        </p:nvSpPr>
        <p:spPr>
          <a:xfrm rot="1279845">
            <a:off x="3686767" y="5716402"/>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202" name="文字方塊 201"/>
          <p:cNvSpPr txBox="1"/>
          <p:nvPr/>
        </p:nvSpPr>
        <p:spPr>
          <a:xfrm>
            <a:off x="5243904" y="4371436"/>
            <a:ext cx="453970" cy="369332"/>
          </a:xfrm>
          <a:prstGeom prst="rect">
            <a:avLst/>
          </a:prstGeom>
          <a:noFill/>
        </p:spPr>
        <p:txBody>
          <a:bodyPr wrap="none" rtlCol="0">
            <a:spAutoFit/>
          </a:bodyPr>
          <a:lstStyle/>
          <a:p>
            <a:pPr fontAlgn="base">
              <a:spcBef>
                <a:spcPct val="0"/>
              </a:spcBef>
              <a:spcAft>
                <a:spcPct val="0"/>
              </a:spcAft>
            </a:pPr>
            <a:r>
              <a:rPr kumimoji="1" lang="en-US" altLang="zh-TW" dirty="0" smtClean="0">
                <a:solidFill>
                  <a:srgbClr val="000000"/>
                </a:solidFill>
                <a:latin typeface="Times New Roman" panose="02020603050405020304" pitchFamily="18" charset="0"/>
                <a:cs typeface="Times New Roman" panose="02020603050405020304" pitchFamily="18" charset="0"/>
              </a:rPr>
              <a:t>(e)</a:t>
            </a:r>
            <a:endParaRPr kumimoji="1" lang="zh-TW" altLang="en-US" dirty="0">
              <a:solidFill>
                <a:srgbClr val="000000"/>
              </a:solidFill>
              <a:latin typeface="Times New Roman" panose="02020603050405020304" pitchFamily="18" charset="0"/>
              <a:cs typeface="Times New Roman" panose="02020603050405020304" pitchFamily="18" charset="0"/>
            </a:endParaRPr>
          </a:p>
        </p:txBody>
      </p:sp>
      <p:grpSp>
        <p:nvGrpSpPr>
          <p:cNvPr id="203" name="群組 202"/>
          <p:cNvGrpSpPr/>
          <p:nvPr/>
        </p:nvGrpSpPr>
        <p:grpSpPr>
          <a:xfrm>
            <a:off x="5992801" y="5185980"/>
            <a:ext cx="1046829" cy="993323"/>
            <a:chOff x="5022920" y="4648753"/>
            <a:chExt cx="1046829" cy="993323"/>
          </a:xfrm>
        </p:grpSpPr>
        <p:sp>
          <p:nvSpPr>
            <p:cNvPr id="204" name="矩形 203"/>
            <p:cNvSpPr/>
            <p:nvPr/>
          </p:nvSpPr>
          <p:spPr>
            <a:xfrm>
              <a:off x="5022920" y="4648753"/>
              <a:ext cx="1046829" cy="993323"/>
            </a:xfrm>
            <a:prstGeom prst="rect">
              <a:avLst/>
            </a:prstGeom>
            <a:ln>
              <a:solidFill>
                <a:schemeClr val="accent3"/>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205" name="矩形 204"/>
            <p:cNvSpPr/>
            <p:nvPr/>
          </p:nvSpPr>
          <p:spPr>
            <a:xfrm>
              <a:off x="5222298" y="4832127"/>
              <a:ext cx="648072" cy="617421"/>
            </a:xfrm>
            <a:prstGeom prst="rect">
              <a:avLst/>
            </a:prstGeom>
            <a:solidFill>
              <a:srgbClr val="9A523C">
                <a:alpha val="80000"/>
              </a:srgbClr>
            </a:solidFill>
            <a:ln>
              <a:solidFill>
                <a:schemeClr val="accent3"/>
              </a:solidFill>
            </a:ln>
            <a:scene3d>
              <a:camera prst="orthographicFront">
                <a:rot lat="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grpSp>
      <p:sp>
        <p:nvSpPr>
          <p:cNvPr id="207" name="等腰三角形 206"/>
          <p:cNvSpPr/>
          <p:nvPr/>
        </p:nvSpPr>
        <p:spPr>
          <a:xfrm rot="1279845">
            <a:off x="6576085" y="5752101"/>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208" name="等腰三角形 207"/>
          <p:cNvSpPr/>
          <p:nvPr/>
        </p:nvSpPr>
        <p:spPr>
          <a:xfrm rot="1279845">
            <a:off x="6284871" y="5693164"/>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209" name="等腰三角形 208"/>
          <p:cNvSpPr/>
          <p:nvPr/>
        </p:nvSpPr>
        <p:spPr>
          <a:xfrm rot="1279845">
            <a:off x="6340549" y="5488001"/>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210" name="等腰三角形 209"/>
          <p:cNvSpPr/>
          <p:nvPr/>
        </p:nvSpPr>
        <p:spPr>
          <a:xfrm rot="1279845">
            <a:off x="6592745" y="5501579"/>
            <a:ext cx="192298" cy="162045"/>
          </a:xfrm>
          <a:prstGeom prst="triangle">
            <a:avLst/>
          </a:prstGeom>
          <a:solidFill>
            <a:schemeClr val="accent6">
              <a:lumMod val="20000"/>
              <a:lumOff val="80000"/>
              <a:alpha val="42000"/>
            </a:schemeClr>
          </a:solidFill>
          <a:ln>
            <a:solidFill>
              <a:schemeClr val="accent6">
                <a:lumMod val="60000"/>
                <a:lumOff val="40000"/>
                <a:alpha val="4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
        <p:nvSpPr>
          <p:cNvPr id="92" name="圓形圖 91"/>
          <p:cNvSpPr/>
          <p:nvPr/>
        </p:nvSpPr>
        <p:spPr>
          <a:xfrm>
            <a:off x="918329" y="2075000"/>
            <a:ext cx="2664296" cy="2448272"/>
          </a:xfrm>
          <a:prstGeom prst="pie">
            <a:avLst>
              <a:gd name="adj1" fmla="val 10775251"/>
              <a:gd name="adj2" fmla="val 16200000"/>
            </a:avLst>
          </a:prstGeom>
          <a:solidFill>
            <a:srgbClr val="D18B2D"/>
          </a:solidFill>
          <a:ln w="25400" cap="flat" cmpd="sng" algn="ctr">
            <a:solidFill>
              <a:srgbClr val="F5F5B5"/>
            </a:solidFill>
            <a:prstDash val="solid"/>
          </a:ln>
          <a:effectLst/>
          <a:scene3d>
            <a:camera prst="orthographicFront">
              <a:rot lat="18580093" lon="1943872" rev="20037973"/>
            </a:camera>
            <a:lightRig rig="threePt" dir="t"/>
          </a:scene3d>
        </p:spPr>
        <p:txBody>
          <a:bodyPr rtlCol="0" anchor="ctr"/>
          <a:lstStyle/>
          <a:p>
            <a:pPr>
              <a:defRPr/>
            </a:pPr>
            <a:endParaRPr lang="en-US" altLang="zh-TW" sz="3600" kern="0" dirty="0" smtClean="0">
              <a:solidFill>
                <a:prstClr val="white"/>
              </a:solidFill>
              <a:latin typeface="Times New Roman" panose="02020603050405020304" pitchFamily="18" charset="0"/>
              <a:ea typeface="新細明體" panose="02020500000000000000" pitchFamily="18" charset="-120"/>
              <a:cs typeface="Times New Roman" panose="02020603050405020304" pitchFamily="18" charset="0"/>
            </a:endParaRPr>
          </a:p>
        </p:txBody>
      </p:sp>
      <p:sp>
        <p:nvSpPr>
          <p:cNvPr id="211" name="文字方塊 210"/>
          <p:cNvSpPr txBox="1"/>
          <p:nvPr/>
        </p:nvSpPr>
        <p:spPr>
          <a:xfrm>
            <a:off x="6021118" y="6346937"/>
            <a:ext cx="990194" cy="338554"/>
          </a:xfrm>
          <a:prstGeom prst="rect">
            <a:avLst/>
          </a:prstGeom>
          <a:noFill/>
        </p:spPr>
        <p:txBody>
          <a:bodyPr wrap="square" rtlCol="0">
            <a:spAutoFit/>
          </a:bodyPr>
          <a:lstStyle/>
          <a:p>
            <a:pPr fontAlgn="base">
              <a:spcBef>
                <a:spcPct val="0"/>
              </a:spcBef>
              <a:spcAft>
                <a:spcPct val="0"/>
              </a:spcAft>
            </a:pPr>
            <a:r>
              <a:rPr kumimoji="1" lang="en-US" altLang="zh-TW" sz="1600" dirty="0" smtClean="0">
                <a:solidFill>
                  <a:srgbClr val="000000"/>
                </a:solidFill>
                <a:latin typeface="Times New Roman" panose="02020603050405020304" pitchFamily="18" charset="0"/>
                <a:cs typeface="Times New Roman" panose="02020603050405020304" pitchFamily="18" charset="0"/>
              </a:rPr>
              <a:t>Finished</a:t>
            </a:r>
            <a:r>
              <a:rPr kumimoji="1" lang="zh-TW" altLang="en-US" sz="1600" dirty="0" smtClean="0">
                <a:solidFill>
                  <a:srgbClr val="000000"/>
                </a:solidFill>
                <a:latin typeface="Times New Roman" panose="02020603050405020304" pitchFamily="18" charset="0"/>
                <a:cs typeface="Times New Roman" panose="02020603050405020304" pitchFamily="18" charset="0"/>
              </a:rPr>
              <a:t>！</a:t>
            </a:r>
            <a:endParaRPr kumimoji="1" lang="zh-TW" altLang="en-US" sz="1600" dirty="0">
              <a:solidFill>
                <a:srgbClr val="000000"/>
              </a:solidFill>
              <a:latin typeface="Times New Roman" panose="02020603050405020304" pitchFamily="18" charset="0"/>
              <a:cs typeface="Times New Roman" panose="02020603050405020304" pitchFamily="18" charset="0"/>
            </a:endParaRPr>
          </a:p>
        </p:txBody>
      </p:sp>
      <p:sp>
        <p:nvSpPr>
          <p:cNvPr id="3" name="圓柱 2"/>
          <p:cNvSpPr/>
          <p:nvPr/>
        </p:nvSpPr>
        <p:spPr>
          <a:xfrm>
            <a:off x="2657503" y="5369354"/>
            <a:ext cx="1908000" cy="977583"/>
          </a:xfrm>
          <a:prstGeom prst="can">
            <a:avLst>
              <a:gd name="adj" fmla="val 34735"/>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5" name="圓柱 84"/>
          <p:cNvSpPr/>
          <p:nvPr/>
        </p:nvSpPr>
        <p:spPr>
          <a:xfrm>
            <a:off x="3809942" y="2444397"/>
            <a:ext cx="1908000" cy="1116540"/>
          </a:xfrm>
          <a:prstGeom prst="can">
            <a:avLst>
              <a:gd name="adj" fmla="val 29288"/>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圓柱 11"/>
          <p:cNvSpPr/>
          <p:nvPr/>
        </p:nvSpPr>
        <p:spPr>
          <a:xfrm>
            <a:off x="3795814" y="2133501"/>
            <a:ext cx="1944216" cy="1443355"/>
          </a:xfrm>
          <a:prstGeom prst="can">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kumimoji="1" lang="zh-TW" altLang="en-US">
              <a:solidFill>
                <a:srgbClr val="FFFFFF"/>
              </a:solidFill>
            </a:endParaRPr>
          </a:p>
        </p:txBody>
      </p:sp>
    </p:spTree>
    <p:extLst>
      <p:ext uri="{BB962C8B-B14F-4D97-AF65-F5344CB8AC3E}">
        <p14:creationId xmlns:p14="http://schemas.microsoft.com/office/powerpoint/2010/main" val="3218585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wipe(down)">
                                      <p:cBhvr>
                                        <p:cTn id="7" dur="500"/>
                                        <p:tgtEl>
                                          <p:spTgt spid="1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down)">
                                      <p:cBhvr>
                                        <p:cTn id="17" dur="500"/>
                                        <p:tgtEl>
                                          <p:spTgt spid="9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8"/>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52"/>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51"/>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50"/>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6" presetClass="exit" presetSubtype="32" fill="hold" nodeType="clickEffect">
                                  <p:stCondLst>
                                    <p:cond delay="0"/>
                                  </p:stCondLst>
                                  <p:childTnLst>
                                    <p:animEffect transition="out" filter="circle(out)">
                                      <p:cBhvr>
                                        <p:cTn id="50" dur="2000"/>
                                        <p:tgtEl>
                                          <p:spTgt spid="156"/>
                                        </p:tgtEl>
                                      </p:cBhvr>
                                    </p:animEffect>
                                    <p:set>
                                      <p:cBhvr>
                                        <p:cTn id="51" dur="1" fill="hold">
                                          <p:stCondLst>
                                            <p:cond delay="1999"/>
                                          </p:stCondLst>
                                        </p:cTn>
                                        <p:tgtEl>
                                          <p:spTgt spid="156"/>
                                        </p:tgtEl>
                                        <p:attrNameLst>
                                          <p:attrName>style.visibility</p:attrName>
                                        </p:attrNameLst>
                                      </p:cBhvr>
                                      <p:to>
                                        <p:strVal val="hidden"/>
                                      </p:to>
                                    </p:set>
                                  </p:childTnLst>
                                </p:cTn>
                              </p:par>
                              <p:par>
                                <p:cTn id="52" presetID="6" presetClass="exit" presetSubtype="32" fill="hold" grpId="0" nodeType="withEffect">
                                  <p:stCondLst>
                                    <p:cond delay="0"/>
                                  </p:stCondLst>
                                  <p:childTnLst>
                                    <p:animEffect transition="out" filter="circle(out)">
                                      <p:cBhvr>
                                        <p:cTn id="53" dur="2000"/>
                                        <p:tgtEl>
                                          <p:spTgt spid="152"/>
                                        </p:tgtEl>
                                      </p:cBhvr>
                                    </p:animEffect>
                                    <p:set>
                                      <p:cBhvr>
                                        <p:cTn id="54" dur="1" fill="hold">
                                          <p:stCondLst>
                                            <p:cond delay="1999"/>
                                          </p:stCondLst>
                                        </p:cTn>
                                        <p:tgtEl>
                                          <p:spTgt spid="152"/>
                                        </p:tgtEl>
                                        <p:attrNameLst>
                                          <p:attrName>style.visibility</p:attrName>
                                        </p:attrNameLst>
                                      </p:cBhvr>
                                      <p:to>
                                        <p:strVal val="hidden"/>
                                      </p:to>
                                    </p:set>
                                  </p:childTnLst>
                                </p:cTn>
                              </p:par>
                              <p:par>
                                <p:cTn id="55" presetID="6" presetClass="exit" presetSubtype="32" fill="hold" grpId="0" nodeType="withEffect">
                                  <p:stCondLst>
                                    <p:cond delay="0"/>
                                  </p:stCondLst>
                                  <p:childTnLst>
                                    <p:animEffect transition="out" filter="circle(out)">
                                      <p:cBhvr>
                                        <p:cTn id="56" dur="2000"/>
                                        <p:tgtEl>
                                          <p:spTgt spid="151"/>
                                        </p:tgtEl>
                                      </p:cBhvr>
                                    </p:animEffect>
                                    <p:set>
                                      <p:cBhvr>
                                        <p:cTn id="57" dur="1" fill="hold">
                                          <p:stCondLst>
                                            <p:cond delay="1999"/>
                                          </p:stCondLst>
                                        </p:cTn>
                                        <p:tgtEl>
                                          <p:spTgt spid="151"/>
                                        </p:tgtEl>
                                        <p:attrNameLst>
                                          <p:attrName>style.visibility</p:attrName>
                                        </p:attrNameLst>
                                      </p:cBhvr>
                                      <p:to>
                                        <p:strVal val="hidden"/>
                                      </p:to>
                                    </p:set>
                                  </p:childTnLst>
                                </p:cTn>
                              </p:par>
                              <p:par>
                                <p:cTn id="58" presetID="6" presetClass="exit" presetSubtype="32" fill="hold" grpId="0" nodeType="withEffect">
                                  <p:stCondLst>
                                    <p:cond delay="0"/>
                                  </p:stCondLst>
                                  <p:childTnLst>
                                    <p:animEffect transition="out" filter="circle(out)">
                                      <p:cBhvr>
                                        <p:cTn id="59" dur="2000"/>
                                        <p:tgtEl>
                                          <p:spTgt spid="150"/>
                                        </p:tgtEl>
                                      </p:cBhvr>
                                    </p:animEffect>
                                    <p:set>
                                      <p:cBhvr>
                                        <p:cTn id="60" dur="1" fill="hold">
                                          <p:stCondLst>
                                            <p:cond delay="1999"/>
                                          </p:stCondLst>
                                        </p:cTn>
                                        <p:tgtEl>
                                          <p:spTgt spid="150"/>
                                        </p:tgtEl>
                                        <p:attrNameLst>
                                          <p:attrName>style.visibility</p:attrName>
                                        </p:attrNameLst>
                                      </p:cBhvr>
                                      <p:to>
                                        <p:strVal val="hidden"/>
                                      </p:to>
                                    </p:set>
                                  </p:childTnLst>
                                </p:cTn>
                              </p:par>
                              <p:par>
                                <p:cTn id="61" presetID="6" presetClass="exit" presetSubtype="32" fill="hold" grpId="0" nodeType="withEffect">
                                  <p:stCondLst>
                                    <p:cond delay="0"/>
                                  </p:stCondLst>
                                  <p:childTnLst>
                                    <p:animEffect transition="out" filter="circle(out)">
                                      <p:cBhvr>
                                        <p:cTn id="62" dur="2000"/>
                                        <p:tgtEl>
                                          <p:spTgt spid="149"/>
                                        </p:tgtEl>
                                      </p:cBhvr>
                                    </p:animEffect>
                                    <p:set>
                                      <p:cBhvr>
                                        <p:cTn id="63" dur="1" fill="hold">
                                          <p:stCondLst>
                                            <p:cond delay="1999"/>
                                          </p:stCondLst>
                                        </p:cTn>
                                        <p:tgtEl>
                                          <p:spTgt spid="149"/>
                                        </p:tgtEl>
                                        <p:attrNameLst>
                                          <p:attrName>style.visibility</p:attrName>
                                        </p:attrNameLst>
                                      </p:cBhvr>
                                      <p:to>
                                        <p:strVal val="hidden"/>
                                      </p:to>
                                    </p:set>
                                  </p:childTnLst>
                                </p:cTn>
                              </p:par>
                              <p:par>
                                <p:cTn id="64" presetID="6" presetClass="entr" presetSubtype="16"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circle(in)">
                                      <p:cBhvr>
                                        <p:cTn id="66" dur="2000"/>
                                        <p:tgtEl>
                                          <p:spTgt spid="14"/>
                                        </p:tgtEl>
                                      </p:cBhvr>
                                    </p:animEffect>
                                  </p:childTnLst>
                                </p:cTn>
                              </p:par>
                              <p:par>
                                <p:cTn id="67" presetID="6" presetClass="entr" presetSubtype="16" fill="hold" grpId="0" nodeType="withEffect">
                                  <p:stCondLst>
                                    <p:cond delay="0"/>
                                  </p:stCondLst>
                                  <p:childTnLst>
                                    <p:set>
                                      <p:cBhvr>
                                        <p:cTn id="68" dur="1" fill="hold">
                                          <p:stCondLst>
                                            <p:cond delay="0"/>
                                          </p:stCondLst>
                                        </p:cTn>
                                        <p:tgtEl>
                                          <p:spTgt spid="163"/>
                                        </p:tgtEl>
                                        <p:attrNameLst>
                                          <p:attrName>style.visibility</p:attrName>
                                        </p:attrNameLst>
                                      </p:cBhvr>
                                      <p:to>
                                        <p:strVal val="visible"/>
                                      </p:to>
                                    </p:set>
                                    <p:animEffect transition="in" filter="circle(in)">
                                      <p:cBhvr>
                                        <p:cTn id="69" dur="2000"/>
                                        <p:tgtEl>
                                          <p:spTgt spid="163"/>
                                        </p:tgtEl>
                                      </p:cBhvr>
                                    </p:animEffect>
                                  </p:childTnLst>
                                </p:cTn>
                              </p:par>
                              <p:par>
                                <p:cTn id="70" presetID="6" presetClass="entr" presetSubtype="16" fill="hold" grpId="0" nodeType="withEffect">
                                  <p:stCondLst>
                                    <p:cond delay="0"/>
                                  </p:stCondLst>
                                  <p:childTnLst>
                                    <p:set>
                                      <p:cBhvr>
                                        <p:cTn id="71" dur="1" fill="hold">
                                          <p:stCondLst>
                                            <p:cond delay="0"/>
                                          </p:stCondLst>
                                        </p:cTn>
                                        <p:tgtEl>
                                          <p:spTgt spid="162"/>
                                        </p:tgtEl>
                                        <p:attrNameLst>
                                          <p:attrName>style.visibility</p:attrName>
                                        </p:attrNameLst>
                                      </p:cBhvr>
                                      <p:to>
                                        <p:strVal val="visible"/>
                                      </p:to>
                                    </p:set>
                                    <p:animEffect transition="in" filter="circle(in)">
                                      <p:cBhvr>
                                        <p:cTn id="72" dur="2000"/>
                                        <p:tgtEl>
                                          <p:spTgt spid="162"/>
                                        </p:tgtEl>
                                      </p:cBhvr>
                                    </p:animEffect>
                                  </p:childTnLst>
                                </p:cTn>
                              </p:par>
                              <p:par>
                                <p:cTn id="73" presetID="6" presetClass="entr" presetSubtype="16" fill="hold" grpId="0" nodeType="withEffect">
                                  <p:stCondLst>
                                    <p:cond delay="0"/>
                                  </p:stCondLst>
                                  <p:childTnLst>
                                    <p:set>
                                      <p:cBhvr>
                                        <p:cTn id="74" dur="1" fill="hold">
                                          <p:stCondLst>
                                            <p:cond delay="0"/>
                                          </p:stCondLst>
                                        </p:cTn>
                                        <p:tgtEl>
                                          <p:spTgt spid="161"/>
                                        </p:tgtEl>
                                        <p:attrNameLst>
                                          <p:attrName>style.visibility</p:attrName>
                                        </p:attrNameLst>
                                      </p:cBhvr>
                                      <p:to>
                                        <p:strVal val="visible"/>
                                      </p:to>
                                    </p:set>
                                    <p:animEffect transition="in" filter="circle(in)">
                                      <p:cBhvr>
                                        <p:cTn id="75" dur="2000"/>
                                        <p:tgtEl>
                                          <p:spTgt spid="161"/>
                                        </p:tgtEl>
                                      </p:cBhvr>
                                    </p:animEffect>
                                  </p:childTnLst>
                                </p:cTn>
                              </p:par>
                              <p:par>
                                <p:cTn id="76" presetID="6" presetClass="entr" presetSubtype="16" fill="hold" grpId="0" nodeType="withEffect">
                                  <p:stCondLst>
                                    <p:cond delay="0"/>
                                  </p:stCondLst>
                                  <p:childTnLst>
                                    <p:set>
                                      <p:cBhvr>
                                        <p:cTn id="77" dur="1" fill="hold">
                                          <p:stCondLst>
                                            <p:cond delay="0"/>
                                          </p:stCondLst>
                                        </p:cTn>
                                        <p:tgtEl>
                                          <p:spTgt spid="160"/>
                                        </p:tgtEl>
                                        <p:attrNameLst>
                                          <p:attrName>style.visibility</p:attrName>
                                        </p:attrNameLst>
                                      </p:cBhvr>
                                      <p:to>
                                        <p:strVal val="visible"/>
                                      </p:to>
                                    </p:set>
                                    <p:animEffect transition="in" filter="circle(in)">
                                      <p:cBhvr>
                                        <p:cTn id="78" dur="2000"/>
                                        <p:tgtEl>
                                          <p:spTgt spid="160"/>
                                        </p:tgtEl>
                                      </p:cBhvr>
                                    </p:animEffec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64"/>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8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8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59"/>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down)">
                                      <p:cBhvr>
                                        <p:cTn id="97" dur="75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182"/>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183"/>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184"/>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25"/>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188"/>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189"/>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190"/>
                                        </p:tgtEl>
                                        <p:attrNameLst>
                                          <p:attrName>style.visibility</p:attrName>
                                        </p:attrNameLst>
                                      </p:cBhvr>
                                      <p:to>
                                        <p:strVal val="visible"/>
                                      </p:to>
                                    </p:set>
                                  </p:childTnLst>
                                </p:cTn>
                              </p:par>
                              <p:par>
                                <p:cTn id="114" presetID="1" presetClass="entr" presetSubtype="0" fill="hold" grpId="0" nodeType="withEffect">
                                  <p:stCondLst>
                                    <p:cond delay="0"/>
                                  </p:stCondLst>
                                  <p:childTnLst>
                                    <p:set>
                                      <p:cBhvr>
                                        <p:cTn id="115" dur="1" fill="hold">
                                          <p:stCondLst>
                                            <p:cond delay="0"/>
                                          </p:stCondLst>
                                        </p:cTn>
                                        <p:tgtEl>
                                          <p:spTgt spid="191"/>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92"/>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3"/>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6" presetClass="exit" presetSubtype="32" fill="hold" grpId="1" nodeType="clickEffect">
                                  <p:stCondLst>
                                    <p:cond delay="0"/>
                                  </p:stCondLst>
                                  <p:childTnLst>
                                    <p:animEffect transition="out" filter="circle(out)">
                                      <p:cBhvr>
                                        <p:cTn id="123" dur="2000"/>
                                        <p:tgtEl>
                                          <p:spTgt spid="188"/>
                                        </p:tgtEl>
                                      </p:cBhvr>
                                    </p:animEffect>
                                    <p:set>
                                      <p:cBhvr>
                                        <p:cTn id="124" dur="1" fill="hold">
                                          <p:stCondLst>
                                            <p:cond delay="1999"/>
                                          </p:stCondLst>
                                        </p:cTn>
                                        <p:tgtEl>
                                          <p:spTgt spid="188"/>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203"/>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207"/>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208"/>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20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210"/>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202"/>
                                        </p:tgtEl>
                                        <p:attrNameLst>
                                          <p:attrName>style.visibility</p:attrName>
                                        </p:attrNameLst>
                                      </p:cBhvr>
                                      <p:to>
                                        <p:strVal val="visible"/>
                                      </p:to>
                                    </p:set>
                                  </p:childTnLst>
                                </p:cTn>
                              </p:par>
                              <p:par>
                                <p:cTn id="139" presetID="10" presetClass="entr" presetSubtype="0" fill="hold" grpId="0" nodeType="withEffect">
                                  <p:stCondLst>
                                    <p:cond delay="0"/>
                                  </p:stCondLst>
                                  <p:childTnLst>
                                    <p:set>
                                      <p:cBhvr>
                                        <p:cTn id="140" dur="1" fill="hold">
                                          <p:stCondLst>
                                            <p:cond delay="0"/>
                                          </p:stCondLst>
                                        </p:cTn>
                                        <p:tgtEl>
                                          <p:spTgt spid="211"/>
                                        </p:tgtEl>
                                        <p:attrNameLst>
                                          <p:attrName>style.visibility</p:attrName>
                                        </p:attrNameLst>
                                      </p:cBhvr>
                                      <p:to>
                                        <p:strVal val="visible"/>
                                      </p:to>
                                    </p:set>
                                    <p:animEffect transition="in" filter="fade">
                                      <p:cBhvr>
                                        <p:cTn id="141" dur="500"/>
                                        <p:tgtEl>
                                          <p:spTgt spid="2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9" grpId="0" animBg="1"/>
      <p:bldP spid="149" grpId="1" animBg="1"/>
      <p:bldP spid="150" grpId="0" animBg="1"/>
      <p:bldP spid="150" grpId="1" animBg="1"/>
      <p:bldP spid="151" grpId="0" animBg="1"/>
      <p:bldP spid="151" grpId="1" animBg="1"/>
      <p:bldP spid="152" grpId="0" animBg="1"/>
      <p:bldP spid="152" grpId="1" animBg="1"/>
      <p:bldP spid="128" grpId="0" animBg="1"/>
      <p:bldP spid="10" grpId="0" animBg="1"/>
      <p:bldP spid="145" grpId="0"/>
      <p:bldP spid="146" grpId="0"/>
      <p:bldP spid="159" grpId="0" animBg="1"/>
      <p:bldP spid="160" grpId="0" animBg="1"/>
      <p:bldP spid="161" grpId="0" animBg="1"/>
      <p:bldP spid="162" grpId="0" animBg="1"/>
      <p:bldP spid="163" grpId="0" animBg="1"/>
      <p:bldP spid="24" grpId="0"/>
      <p:bldP spid="180" grpId="0"/>
      <p:bldP spid="181" grpId="0"/>
      <p:bldP spid="182" grpId="0"/>
      <p:bldP spid="183" grpId="0" animBg="1"/>
      <p:bldP spid="184" grpId="0"/>
      <p:bldP spid="188" grpId="0" animBg="1"/>
      <p:bldP spid="188" grpId="1" animBg="1"/>
      <p:bldP spid="189" grpId="0" animBg="1"/>
      <p:bldP spid="190" grpId="0" animBg="1"/>
      <p:bldP spid="191" grpId="0" animBg="1"/>
      <p:bldP spid="192" grpId="0" animBg="1"/>
      <p:bldP spid="202" grpId="0"/>
      <p:bldP spid="207" grpId="0" animBg="1"/>
      <p:bldP spid="208" grpId="0" animBg="1"/>
      <p:bldP spid="209" grpId="0" animBg="1"/>
      <p:bldP spid="210" grpId="0" animBg="1"/>
      <p:bldP spid="92" grpId="0" animBg="1"/>
      <p:bldP spid="211" grpId="0"/>
      <p:bldP spid="3" grpId="0" animBg="1"/>
      <p:bldP spid="85"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dirty="0" smtClean="0">
                <a:latin typeface="Times New Roman" panose="02020603050405020304" pitchFamily="18" charset="0"/>
                <a:cs typeface="Times New Roman" panose="02020603050405020304" pitchFamily="18" charset="0"/>
              </a:rPr>
              <a:t>Experimental steps</a:t>
            </a:r>
            <a:endParaRPr lang="en-US" altLang="ja-JP" dirty="0">
              <a:latin typeface="Times New Roman" panose="02020603050405020304" pitchFamily="18" charset="0"/>
              <a:cs typeface="Times New Roman" panose="02020603050405020304" pitchFamily="18" charset="0"/>
            </a:endParaRPr>
          </a:p>
        </p:txBody>
      </p:sp>
      <p:sp>
        <p:nvSpPr>
          <p:cNvPr id="6" name="矩形 5"/>
          <p:cNvSpPr/>
          <p:nvPr/>
        </p:nvSpPr>
        <p:spPr>
          <a:xfrm>
            <a:off x="323528" y="1268760"/>
            <a:ext cx="3459280" cy="369332"/>
          </a:xfrm>
          <a:prstGeom prst="rect">
            <a:avLst/>
          </a:prstGeom>
        </p:spPr>
        <p:txBody>
          <a:bodyPr wrap="none">
            <a:spAutoFit/>
          </a:bodyPr>
          <a:lstStyle/>
          <a:p>
            <a:r>
              <a:rPr lang="en-US" altLang="zh-TW" b="1" u="sng" dirty="0">
                <a:latin typeface="Times New Roman" panose="02020603050405020304" pitchFamily="18" charset="0"/>
                <a:cs typeface="Times New Roman" panose="02020603050405020304" pitchFamily="18" charset="0"/>
              </a:rPr>
              <a:t>Culture and separate cancer cells</a:t>
            </a:r>
            <a:endParaRPr lang="zh-TW" altLang="en-US" b="1" u="sng" dirty="0">
              <a:latin typeface="Times New Roman" panose="02020603050405020304" pitchFamily="18" charset="0"/>
              <a:cs typeface="Times New Roman" panose="02020603050405020304" pitchFamily="18" charset="0"/>
            </a:endParaRPr>
          </a:p>
        </p:txBody>
      </p:sp>
      <p:cxnSp>
        <p:nvCxnSpPr>
          <p:cNvPr id="46" name="直線單箭頭接點 45"/>
          <p:cNvCxnSpPr/>
          <p:nvPr/>
        </p:nvCxnSpPr>
        <p:spPr>
          <a:xfrm>
            <a:off x="2606351" y="2819502"/>
            <a:ext cx="5247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直線單箭頭接點 112"/>
          <p:cNvCxnSpPr/>
          <p:nvPr/>
        </p:nvCxnSpPr>
        <p:spPr>
          <a:xfrm>
            <a:off x="397587" y="5007959"/>
            <a:ext cx="5247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直線單箭頭接點 113"/>
          <p:cNvCxnSpPr/>
          <p:nvPr/>
        </p:nvCxnSpPr>
        <p:spPr>
          <a:xfrm>
            <a:off x="3432685" y="5017760"/>
            <a:ext cx="5247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投影片編號版面配置區 1"/>
          <p:cNvSpPr>
            <a:spLocks noGrp="1"/>
          </p:cNvSpPr>
          <p:nvPr>
            <p:ph type="sldNum" sz="quarter" idx="4"/>
          </p:nvPr>
        </p:nvSpPr>
        <p:spPr/>
        <p:txBody>
          <a:bodyPr/>
          <a:lstStyle/>
          <a:p>
            <a:fld id="{69D90ED0-0FA7-4EB6-BDCD-1C8179B72C1B}" type="slidenum">
              <a:rPr lang="en-US" altLang="ja-JP" smtClean="0"/>
              <a:pPr/>
              <a:t>30</a:t>
            </a:fld>
            <a:endParaRPr lang="en-US" altLang="ja-JP"/>
          </a:p>
        </p:txBody>
      </p:sp>
      <p:grpSp>
        <p:nvGrpSpPr>
          <p:cNvPr id="31" name="群組 30"/>
          <p:cNvGrpSpPr/>
          <p:nvPr/>
        </p:nvGrpSpPr>
        <p:grpSpPr>
          <a:xfrm>
            <a:off x="397587" y="1761417"/>
            <a:ext cx="1794787" cy="1702839"/>
            <a:chOff x="397587" y="1761417"/>
            <a:chExt cx="1794787" cy="1702839"/>
          </a:xfrm>
        </p:grpSpPr>
        <p:sp>
          <p:nvSpPr>
            <p:cNvPr id="115" name="文字方塊 114"/>
            <p:cNvSpPr txBox="1"/>
            <p:nvPr/>
          </p:nvSpPr>
          <p:spPr>
            <a:xfrm>
              <a:off x="463969" y="1761417"/>
              <a:ext cx="441146"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(a)</a:t>
              </a:r>
              <a:endParaRPr lang="zh-TW" altLang="en-US" dirty="0">
                <a:latin typeface="Times New Roman" panose="02020603050405020304" pitchFamily="18" charset="0"/>
                <a:cs typeface="Times New Roman" panose="02020603050405020304" pitchFamily="18" charset="0"/>
              </a:endParaRPr>
            </a:p>
          </p:txBody>
        </p:sp>
        <p:sp>
          <p:nvSpPr>
            <p:cNvPr id="121" name="文字方塊 120"/>
            <p:cNvSpPr txBox="1"/>
            <p:nvPr/>
          </p:nvSpPr>
          <p:spPr>
            <a:xfrm>
              <a:off x="397587" y="3125702"/>
              <a:ext cx="1794787" cy="338554"/>
            </a:xfrm>
            <a:prstGeom prst="rect">
              <a:avLst/>
            </a:prstGeom>
            <a:noFill/>
          </p:spPr>
          <p:txBody>
            <a:bodyPr wrap="square" rtlCol="0">
              <a:spAutoFit/>
            </a:bodyPr>
            <a:lstStyle/>
            <a:p>
              <a:pPr algn="ctr"/>
              <a:r>
                <a:rPr lang="en-US" altLang="zh-TW" sz="1600" dirty="0" smtClean="0">
                  <a:latin typeface="Times New Roman" panose="02020603050405020304" pitchFamily="18" charset="0"/>
                  <a:cs typeface="Times New Roman" panose="02020603050405020304" pitchFamily="18" charset="0"/>
                </a:rPr>
                <a:t>CE81T/CE81T-4</a:t>
              </a:r>
              <a:endParaRPr lang="zh-TW" altLang="en-US" sz="1600" dirty="0">
                <a:latin typeface="Times New Roman" panose="02020603050405020304" pitchFamily="18" charset="0"/>
                <a:cs typeface="Times New Roman" panose="02020603050405020304" pitchFamily="18" charset="0"/>
              </a:endParaRPr>
            </a:p>
          </p:txBody>
        </p:sp>
        <p:grpSp>
          <p:nvGrpSpPr>
            <p:cNvPr id="13" name="群組 12"/>
            <p:cNvGrpSpPr/>
            <p:nvPr/>
          </p:nvGrpSpPr>
          <p:grpSpPr>
            <a:xfrm>
              <a:off x="470714" y="2611157"/>
              <a:ext cx="1654887" cy="400206"/>
              <a:chOff x="251085" y="2919415"/>
              <a:chExt cx="1654887" cy="400206"/>
            </a:xfrm>
          </p:grpSpPr>
          <p:grpSp>
            <p:nvGrpSpPr>
              <p:cNvPr id="3" name="群組 2"/>
              <p:cNvGrpSpPr/>
              <p:nvPr/>
            </p:nvGrpSpPr>
            <p:grpSpPr>
              <a:xfrm>
                <a:off x="251085" y="2919415"/>
                <a:ext cx="1654887" cy="394838"/>
                <a:chOff x="3785842" y="2331429"/>
                <a:chExt cx="1734332" cy="1152919"/>
              </a:xfrm>
            </p:grpSpPr>
            <p:sp>
              <p:nvSpPr>
                <p:cNvPr id="68" name="流程圖: 磁碟 67"/>
                <p:cNvSpPr/>
                <p:nvPr/>
              </p:nvSpPr>
              <p:spPr>
                <a:xfrm>
                  <a:off x="3785842" y="2331429"/>
                  <a:ext cx="1734332" cy="1152919"/>
                </a:xfrm>
                <a:prstGeom prst="flowChartMagneticDisk">
                  <a:avLst/>
                </a:prstGeom>
                <a:solidFill>
                  <a:schemeClr val="bg1">
                    <a:lumMod val="85000"/>
                    <a:alpha val="6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6" name="流程圖: 磁碟 135"/>
                <p:cNvSpPr/>
                <p:nvPr/>
              </p:nvSpPr>
              <p:spPr>
                <a:xfrm>
                  <a:off x="3910150" y="2505027"/>
                  <a:ext cx="1502789" cy="917162"/>
                </a:xfrm>
                <a:prstGeom prst="flowChartMagneticDisk">
                  <a:avLst/>
                </a:prstGeom>
                <a:solidFill>
                  <a:schemeClr val="accent1">
                    <a:lumMod val="40000"/>
                    <a:lumOff val="60000"/>
                    <a:alpha val="4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81" name="流程圖: 磁碟 80"/>
              <p:cNvSpPr/>
              <p:nvPr/>
            </p:nvSpPr>
            <p:spPr>
              <a:xfrm>
                <a:off x="369699" y="3032427"/>
                <a:ext cx="1425757" cy="269402"/>
              </a:xfrm>
              <a:prstGeom prst="flowChartMagneticDisk">
                <a:avLst/>
              </a:prstGeom>
              <a:solidFill>
                <a:srgbClr val="EC6E6E">
                  <a:alpha val="48627"/>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爆炸 1 6"/>
              <p:cNvSpPr/>
              <p:nvPr/>
            </p:nvSpPr>
            <p:spPr>
              <a:xfrm>
                <a:off x="559007" y="3217137"/>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9" name="爆炸 1 88"/>
              <p:cNvSpPr/>
              <p:nvPr/>
            </p:nvSpPr>
            <p:spPr>
              <a:xfrm>
                <a:off x="726733" y="320070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2" name="爆炸 1 91"/>
              <p:cNvSpPr/>
              <p:nvPr/>
            </p:nvSpPr>
            <p:spPr>
              <a:xfrm>
                <a:off x="880901" y="3235141"/>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5" name="爆炸 1 94"/>
              <p:cNvSpPr/>
              <p:nvPr/>
            </p:nvSpPr>
            <p:spPr>
              <a:xfrm>
                <a:off x="1051668" y="3228488"/>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8" name="爆炸 1 97"/>
              <p:cNvSpPr/>
              <p:nvPr/>
            </p:nvSpPr>
            <p:spPr>
              <a:xfrm>
                <a:off x="1388489" y="3228488"/>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6" name="爆炸 1 125"/>
              <p:cNvSpPr/>
              <p:nvPr/>
            </p:nvSpPr>
            <p:spPr>
              <a:xfrm>
                <a:off x="1494083" y="3211583"/>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7" name="爆炸 1 126"/>
              <p:cNvSpPr/>
              <p:nvPr/>
            </p:nvSpPr>
            <p:spPr>
              <a:xfrm>
                <a:off x="1232364" y="3221121"/>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8" name="爆炸 1 127"/>
              <p:cNvSpPr/>
              <p:nvPr/>
            </p:nvSpPr>
            <p:spPr>
              <a:xfrm>
                <a:off x="1300092" y="3084534"/>
                <a:ext cx="78159" cy="84480"/>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1" name="爆炸 1 130"/>
              <p:cNvSpPr/>
              <p:nvPr/>
            </p:nvSpPr>
            <p:spPr>
              <a:xfrm>
                <a:off x="842557" y="3089301"/>
                <a:ext cx="78159" cy="84480"/>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2" name="爆炸 1 131"/>
              <p:cNvSpPr/>
              <p:nvPr/>
            </p:nvSpPr>
            <p:spPr>
              <a:xfrm>
                <a:off x="1110404" y="3074988"/>
                <a:ext cx="78159" cy="84480"/>
              </a:xfrm>
              <a:prstGeom prst="irregularSeal1">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4" name="爆炸 1 133"/>
              <p:cNvSpPr/>
              <p:nvPr/>
            </p:nvSpPr>
            <p:spPr>
              <a:xfrm>
                <a:off x="1591685" y="318908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5" name="爆炸 1 134"/>
              <p:cNvSpPr/>
              <p:nvPr/>
            </p:nvSpPr>
            <p:spPr>
              <a:xfrm>
                <a:off x="423390" y="320070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7" name="爆炸 1 136"/>
              <p:cNvSpPr/>
              <p:nvPr/>
            </p:nvSpPr>
            <p:spPr>
              <a:xfrm>
                <a:off x="1686267" y="3197227"/>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grpSp>
        <p:nvGrpSpPr>
          <p:cNvPr id="32" name="群組 31"/>
          <p:cNvGrpSpPr/>
          <p:nvPr/>
        </p:nvGrpSpPr>
        <p:grpSpPr>
          <a:xfrm>
            <a:off x="3397950" y="1761417"/>
            <a:ext cx="2291863" cy="1947016"/>
            <a:chOff x="3397950" y="1761417"/>
            <a:chExt cx="2291863" cy="1947016"/>
          </a:xfrm>
        </p:grpSpPr>
        <p:sp>
          <p:nvSpPr>
            <p:cNvPr id="116" name="文字方塊 115"/>
            <p:cNvSpPr txBox="1"/>
            <p:nvPr/>
          </p:nvSpPr>
          <p:spPr>
            <a:xfrm>
              <a:off x="3397950" y="1761417"/>
              <a:ext cx="453970"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(b)</a:t>
              </a:r>
              <a:endParaRPr lang="zh-TW" altLang="en-US" dirty="0">
                <a:latin typeface="Times New Roman" panose="02020603050405020304" pitchFamily="18" charset="0"/>
                <a:cs typeface="Times New Roman" panose="02020603050405020304" pitchFamily="18" charset="0"/>
              </a:endParaRPr>
            </a:p>
          </p:txBody>
        </p:sp>
        <p:sp>
          <p:nvSpPr>
            <p:cNvPr id="122" name="文字方塊 121"/>
            <p:cNvSpPr txBox="1"/>
            <p:nvPr/>
          </p:nvSpPr>
          <p:spPr>
            <a:xfrm>
              <a:off x="3397986" y="3123658"/>
              <a:ext cx="2291827" cy="584775"/>
            </a:xfrm>
            <a:prstGeom prst="rect">
              <a:avLst/>
            </a:prstGeom>
            <a:noFill/>
          </p:spPr>
          <p:txBody>
            <a:bodyPr wrap="square" rtlCol="0">
              <a:spAutoFit/>
            </a:bodyPr>
            <a:lstStyle/>
            <a:p>
              <a:r>
                <a:rPr lang="en-US" altLang="zh-TW" sz="1600" dirty="0" smtClean="0">
                  <a:latin typeface="Times New Roman" panose="02020603050405020304" pitchFamily="18" charset="0"/>
                  <a:cs typeface="Times New Roman" panose="02020603050405020304" pitchFamily="18" charset="0"/>
                </a:rPr>
                <a:t>Removing dead cells by using PBS twice</a:t>
              </a:r>
              <a:endParaRPr lang="zh-TW" altLang="en-US" sz="1600" dirty="0">
                <a:latin typeface="Times New Roman" panose="02020603050405020304" pitchFamily="18" charset="0"/>
                <a:cs typeface="Times New Roman" panose="02020603050405020304" pitchFamily="18" charset="0"/>
              </a:endParaRPr>
            </a:p>
          </p:txBody>
        </p:sp>
        <p:grpSp>
          <p:nvGrpSpPr>
            <p:cNvPr id="23" name="群組 22"/>
            <p:cNvGrpSpPr/>
            <p:nvPr/>
          </p:nvGrpSpPr>
          <p:grpSpPr>
            <a:xfrm>
              <a:off x="3529726" y="2597819"/>
              <a:ext cx="1654887" cy="400206"/>
              <a:chOff x="3024709" y="2906279"/>
              <a:chExt cx="1654887" cy="400206"/>
            </a:xfrm>
          </p:grpSpPr>
          <p:grpSp>
            <p:nvGrpSpPr>
              <p:cNvPr id="139" name="群組 138"/>
              <p:cNvGrpSpPr/>
              <p:nvPr/>
            </p:nvGrpSpPr>
            <p:grpSpPr>
              <a:xfrm>
                <a:off x="3024709" y="2906279"/>
                <a:ext cx="1654887" cy="394838"/>
                <a:chOff x="3785842" y="2331429"/>
                <a:chExt cx="1734332" cy="1152919"/>
              </a:xfrm>
            </p:grpSpPr>
            <p:sp>
              <p:nvSpPr>
                <p:cNvPr id="140" name="流程圖: 磁碟 139"/>
                <p:cNvSpPr/>
                <p:nvPr/>
              </p:nvSpPr>
              <p:spPr>
                <a:xfrm>
                  <a:off x="3785842" y="2331429"/>
                  <a:ext cx="1734332" cy="1152919"/>
                </a:xfrm>
                <a:prstGeom prst="flowChartMagneticDisk">
                  <a:avLst/>
                </a:prstGeom>
                <a:solidFill>
                  <a:schemeClr val="bg1">
                    <a:lumMod val="85000"/>
                    <a:alpha val="6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1" name="流程圖: 磁碟 140"/>
                <p:cNvSpPr/>
                <p:nvPr/>
              </p:nvSpPr>
              <p:spPr>
                <a:xfrm>
                  <a:off x="3910150" y="2505027"/>
                  <a:ext cx="1502789" cy="917162"/>
                </a:xfrm>
                <a:prstGeom prst="flowChartMagneticDisk">
                  <a:avLst/>
                </a:prstGeom>
                <a:solidFill>
                  <a:schemeClr val="accent1">
                    <a:lumMod val="40000"/>
                    <a:lumOff val="60000"/>
                    <a:alpha val="4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4" name="群組 13"/>
              <p:cNvGrpSpPr/>
              <p:nvPr/>
            </p:nvGrpSpPr>
            <p:grpSpPr>
              <a:xfrm>
                <a:off x="3136342" y="3019291"/>
                <a:ext cx="1425757" cy="287194"/>
                <a:chOff x="3136342" y="3019291"/>
                <a:chExt cx="1425757" cy="287194"/>
              </a:xfrm>
            </p:grpSpPr>
            <p:sp>
              <p:nvSpPr>
                <p:cNvPr id="142" name="流程圖: 磁碟 141"/>
                <p:cNvSpPr/>
                <p:nvPr/>
              </p:nvSpPr>
              <p:spPr>
                <a:xfrm>
                  <a:off x="3136342" y="3019291"/>
                  <a:ext cx="1425757" cy="269402"/>
                </a:xfrm>
                <a:prstGeom prst="flowChartMagneticDisk">
                  <a:avLst/>
                </a:prstGeom>
                <a:solidFill>
                  <a:schemeClr val="accent1">
                    <a:lumMod val="90000"/>
                    <a:alpha val="48235"/>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3" name="爆炸 1 142"/>
                <p:cNvSpPr/>
                <p:nvPr/>
              </p:nvSpPr>
              <p:spPr>
                <a:xfrm>
                  <a:off x="3325650" y="3204001"/>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4" name="爆炸 1 143"/>
                <p:cNvSpPr/>
                <p:nvPr/>
              </p:nvSpPr>
              <p:spPr>
                <a:xfrm>
                  <a:off x="3493376" y="3187566"/>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5" name="爆炸 1 144"/>
                <p:cNvSpPr/>
                <p:nvPr/>
              </p:nvSpPr>
              <p:spPr>
                <a:xfrm>
                  <a:off x="3647544" y="3222005"/>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6" name="爆炸 1 145"/>
                <p:cNvSpPr/>
                <p:nvPr/>
              </p:nvSpPr>
              <p:spPr>
                <a:xfrm>
                  <a:off x="3818311" y="321535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7" name="爆炸 1 146"/>
                <p:cNvSpPr/>
                <p:nvPr/>
              </p:nvSpPr>
              <p:spPr>
                <a:xfrm>
                  <a:off x="4155132" y="321535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8" name="爆炸 1 147"/>
                <p:cNvSpPr/>
                <p:nvPr/>
              </p:nvSpPr>
              <p:spPr>
                <a:xfrm>
                  <a:off x="4260726" y="3198447"/>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9" name="爆炸 1 148"/>
                <p:cNvSpPr/>
                <p:nvPr/>
              </p:nvSpPr>
              <p:spPr>
                <a:xfrm>
                  <a:off x="3999007" y="3207985"/>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0" name="爆炸 1 149"/>
                <p:cNvSpPr/>
                <p:nvPr/>
              </p:nvSpPr>
              <p:spPr>
                <a:xfrm>
                  <a:off x="4358328" y="3175946"/>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1" name="爆炸 1 150"/>
                <p:cNvSpPr/>
                <p:nvPr/>
              </p:nvSpPr>
              <p:spPr>
                <a:xfrm>
                  <a:off x="3190033" y="3187566"/>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2" name="爆炸 1 151"/>
                <p:cNvSpPr/>
                <p:nvPr/>
              </p:nvSpPr>
              <p:spPr>
                <a:xfrm>
                  <a:off x="4452910" y="3184091"/>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grpSp>
      <p:cxnSp>
        <p:nvCxnSpPr>
          <p:cNvPr id="80" name="直線單箭頭接點 79"/>
          <p:cNvCxnSpPr/>
          <p:nvPr/>
        </p:nvCxnSpPr>
        <p:spPr>
          <a:xfrm>
            <a:off x="5852727" y="2811771"/>
            <a:ext cx="5247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0" name="文字方塊 119"/>
          <p:cNvSpPr txBox="1"/>
          <p:nvPr/>
        </p:nvSpPr>
        <p:spPr>
          <a:xfrm>
            <a:off x="5580330" y="2385217"/>
            <a:ext cx="1069524" cy="369332"/>
          </a:xfrm>
          <a:prstGeom prst="rect">
            <a:avLst/>
          </a:prstGeom>
          <a:noFill/>
        </p:spPr>
        <p:txBody>
          <a:bodyPr wrap="none" rtlCol="0">
            <a:spAutoFit/>
          </a:bodyPr>
          <a:lstStyle/>
          <a:p>
            <a:r>
              <a:rPr lang="en-US" altLang="zh-TW" dirty="0">
                <a:latin typeface="Times New Roman" panose="02020603050405020304" pitchFamily="18" charset="0"/>
                <a:cs typeface="Times New Roman" panose="02020603050405020304" pitchFamily="18" charset="0"/>
              </a:rPr>
              <a:t>Incubator</a:t>
            </a:r>
            <a:endParaRPr lang="zh-TW" altLang="en-US" dirty="0">
              <a:latin typeface="Times New Roman" panose="02020603050405020304" pitchFamily="18" charset="0"/>
              <a:cs typeface="Times New Roman" panose="02020603050405020304" pitchFamily="18" charset="0"/>
            </a:endParaRPr>
          </a:p>
        </p:txBody>
      </p:sp>
      <p:sp>
        <p:nvSpPr>
          <p:cNvPr id="117" name="文字方塊 116"/>
          <p:cNvSpPr txBox="1"/>
          <p:nvPr/>
        </p:nvSpPr>
        <p:spPr>
          <a:xfrm>
            <a:off x="6432001" y="1761417"/>
            <a:ext cx="453970"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(c)</a:t>
            </a:r>
            <a:endParaRPr lang="zh-TW" altLang="en-US" dirty="0">
              <a:latin typeface="Times New Roman" panose="02020603050405020304" pitchFamily="18" charset="0"/>
              <a:cs typeface="Times New Roman" panose="02020603050405020304" pitchFamily="18" charset="0"/>
            </a:endParaRPr>
          </a:p>
        </p:txBody>
      </p:sp>
      <p:sp>
        <p:nvSpPr>
          <p:cNvPr id="123" name="文字方塊 122"/>
          <p:cNvSpPr txBox="1"/>
          <p:nvPr/>
        </p:nvSpPr>
        <p:spPr>
          <a:xfrm>
            <a:off x="6218580" y="3285194"/>
            <a:ext cx="2948725" cy="338554"/>
          </a:xfrm>
          <a:prstGeom prst="rect">
            <a:avLst/>
          </a:prstGeom>
          <a:noFill/>
        </p:spPr>
        <p:txBody>
          <a:bodyPr wrap="square" rtlCol="0">
            <a:spAutoFit/>
          </a:bodyPr>
          <a:lstStyle/>
          <a:p>
            <a:pPr algn="ctr"/>
            <a:r>
              <a:rPr lang="en-US" altLang="zh-TW" sz="1600" dirty="0" smtClean="0">
                <a:latin typeface="Times New Roman" panose="02020603050405020304" pitchFamily="18" charset="0"/>
                <a:cs typeface="Times New Roman" panose="02020603050405020304" pitchFamily="18" charset="0"/>
              </a:rPr>
              <a:t>Separating cells from the bottom</a:t>
            </a:r>
            <a:endParaRPr lang="zh-TW" altLang="en-US" sz="1600" dirty="0">
              <a:latin typeface="Times New Roman" panose="02020603050405020304" pitchFamily="18" charset="0"/>
              <a:cs typeface="Times New Roman" panose="02020603050405020304" pitchFamily="18" charset="0"/>
            </a:endParaRPr>
          </a:p>
        </p:txBody>
      </p:sp>
      <p:grpSp>
        <p:nvGrpSpPr>
          <p:cNvPr id="16" name="群組 15"/>
          <p:cNvGrpSpPr/>
          <p:nvPr/>
        </p:nvGrpSpPr>
        <p:grpSpPr>
          <a:xfrm>
            <a:off x="6885971" y="2614352"/>
            <a:ext cx="1654887" cy="394838"/>
            <a:chOff x="-1057334" y="5386055"/>
            <a:chExt cx="1654887" cy="394838"/>
          </a:xfrm>
        </p:grpSpPr>
        <p:grpSp>
          <p:nvGrpSpPr>
            <p:cNvPr id="181" name="群組 180"/>
            <p:cNvGrpSpPr/>
            <p:nvPr/>
          </p:nvGrpSpPr>
          <p:grpSpPr>
            <a:xfrm>
              <a:off x="-1057334" y="5386055"/>
              <a:ext cx="1654887" cy="394838"/>
              <a:chOff x="3785842" y="2331429"/>
              <a:chExt cx="1734332" cy="1152919"/>
            </a:xfrm>
          </p:grpSpPr>
          <p:sp>
            <p:nvSpPr>
              <p:cNvPr id="182" name="流程圖: 磁碟 181"/>
              <p:cNvSpPr/>
              <p:nvPr/>
            </p:nvSpPr>
            <p:spPr>
              <a:xfrm>
                <a:off x="3785842" y="2331429"/>
                <a:ext cx="1734332" cy="1152919"/>
              </a:xfrm>
              <a:prstGeom prst="flowChartMagneticDisk">
                <a:avLst/>
              </a:prstGeom>
              <a:solidFill>
                <a:schemeClr val="bg1">
                  <a:lumMod val="85000"/>
                  <a:alpha val="6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3" name="流程圖: 磁碟 182"/>
              <p:cNvSpPr/>
              <p:nvPr/>
            </p:nvSpPr>
            <p:spPr>
              <a:xfrm>
                <a:off x="3910150" y="2505027"/>
                <a:ext cx="1502789" cy="917162"/>
              </a:xfrm>
              <a:prstGeom prst="flowChartMagneticDisk">
                <a:avLst/>
              </a:prstGeom>
              <a:solidFill>
                <a:schemeClr val="accent1">
                  <a:lumMod val="40000"/>
                  <a:lumOff val="60000"/>
                  <a:alpha val="4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184" name="流程圖: 磁碟 183"/>
            <p:cNvSpPr/>
            <p:nvPr/>
          </p:nvSpPr>
          <p:spPr>
            <a:xfrm>
              <a:off x="-938720" y="5499067"/>
              <a:ext cx="1425757" cy="269402"/>
            </a:xfrm>
            <a:prstGeom prst="flowChartMagneticDisk">
              <a:avLst/>
            </a:prstGeom>
            <a:solidFill>
              <a:schemeClr val="accent6">
                <a:lumMod val="40000"/>
                <a:lumOff val="60000"/>
                <a:alpha val="48627"/>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5" name="爆炸 1 184"/>
            <p:cNvSpPr/>
            <p:nvPr/>
          </p:nvSpPr>
          <p:spPr>
            <a:xfrm>
              <a:off x="-761097" y="5565011"/>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6" name="爆炸 1 185"/>
            <p:cNvSpPr/>
            <p:nvPr/>
          </p:nvSpPr>
          <p:spPr>
            <a:xfrm>
              <a:off x="-548522" y="5565011"/>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7" name="爆炸 1 186"/>
            <p:cNvSpPr/>
            <p:nvPr/>
          </p:nvSpPr>
          <p:spPr>
            <a:xfrm>
              <a:off x="-392397" y="5649345"/>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8" name="爆炸 1 187"/>
            <p:cNvSpPr/>
            <p:nvPr/>
          </p:nvSpPr>
          <p:spPr>
            <a:xfrm>
              <a:off x="-268436" y="557636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9" name="爆炸 1 188"/>
            <p:cNvSpPr/>
            <p:nvPr/>
          </p:nvSpPr>
          <p:spPr>
            <a:xfrm>
              <a:off x="68385" y="5576362"/>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0" name="爆炸 1 189"/>
            <p:cNvSpPr/>
            <p:nvPr/>
          </p:nvSpPr>
          <p:spPr>
            <a:xfrm>
              <a:off x="10158" y="5679558"/>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1" name="爆炸 1 190"/>
            <p:cNvSpPr/>
            <p:nvPr/>
          </p:nvSpPr>
          <p:spPr>
            <a:xfrm>
              <a:off x="-87740" y="5568995"/>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2" name="爆炸 1 191"/>
            <p:cNvSpPr/>
            <p:nvPr/>
          </p:nvSpPr>
          <p:spPr>
            <a:xfrm>
              <a:off x="-190277" y="5683989"/>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3" name="爆炸 1 192"/>
            <p:cNvSpPr/>
            <p:nvPr/>
          </p:nvSpPr>
          <p:spPr>
            <a:xfrm>
              <a:off x="-693588" y="5623216"/>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4" name="爆炸 1 193"/>
            <p:cNvSpPr/>
            <p:nvPr/>
          </p:nvSpPr>
          <p:spPr>
            <a:xfrm>
              <a:off x="257858" y="5627367"/>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30" name="群組 29"/>
          <p:cNvGrpSpPr/>
          <p:nvPr/>
        </p:nvGrpSpPr>
        <p:grpSpPr>
          <a:xfrm>
            <a:off x="1187624" y="4113630"/>
            <a:ext cx="2481498" cy="2067753"/>
            <a:chOff x="185228" y="4113630"/>
            <a:chExt cx="2481498" cy="2067753"/>
          </a:xfrm>
        </p:grpSpPr>
        <p:sp>
          <p:nvSpPr>
            <p:cNvPr id="118" name="文字方塊 117"/>
            <p:cNvSpPr txBox="1"/>
            <p:nvPr/>
          </p:nvSpPr>
          <p:spPr>
            <a:xfrm>
              <a:off x="470714" y="4113630"/>
              <a:ext cx="453970"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(d)</a:t>
              </a:r>
              <a:endParaRPr lang="zh-TW" altLang="en-US" dirty="0">
                <a:latin typeface="Times New Roman" panose="02020603050405020304" pitchFamily="18" charset="0"/>
                <a:cs typeface="Times New Roman" panose="02020603050405020304" pitchFamily="18" charset="0"/>
              </a:endParaRPr>
            </a:p>
          </p:txBody>
        </p:sp>
        <p:sp>
          <p:nvSpPr>
            <p:cNvPr id="124" name="文字方塊 123"/>
            <p:cNvSpPr txBox="1"/>
            <p:nvPr/>
          </p:nvSpPr>
          <p:spPr>
            <a:xfrm>
              <a:off x="185228" y="5596608"/>
              <a:ext cx="2481498" cy="584775"/>
            </a:xfrm>
            <a:prstGeom prst="rect">
              <a:avLst/>
            </a:prstGeom>
            <a:noFill/>
          </p:spPr>
          <p:txBody>
            <a:bodyPr wrap="square" rtlCol="0">
              <a:spAutoFit/>
            </a:bodyPr>
            <a:lstStyle/>
            <a:p>
              <a:r>
                <a:rPr lang="en-US" altLang="zh-TW" sz="1600" dirty="0" smtClean="0">
                  <a:latin typeface="Times New Roman" panose="02020603050405020304" pitchFamily="18" charset="0"/>
                  <a:cs typeface="Times New Roman" panose="02020603050405020304" pitchFamily="18" charset="0"/>
                </a:rPr>
                <a:t>Dispensing </a:t>
              </a:r>
              <a:r>
                <a:rPr lang="en-US" altLang="zh-TW" sz="1600" dirty="0">
                  <a:latin typeface="Times New Roman" panose="02020603050405020304" pitchFamily="18" charset="0"/>
                  <a:cs typeface="Times New Roman" panose="02020603050405020304" pitchFamily="18" charset="0"/>
                </a:rPr>
                <a:t>the solution into two centrifuge tubes</a:t>
              </a:r>
              <a:endParaRPr lang="zh-TW" altLang="en-US" sz="1600" dirty="0">
                <a:latin typeface="Times New Roman" panose="02020603050405020304" pitchFamily="18" charset="0"/>
                <a:cs typeface="Times New Roman" panose="02020603050405020304" pitchFamily="18" charset="0"/>
              </a:endParaRPr>
            </a:p>
          </p:txBody>
        </p:sp>
        <p:grpSp>
          <p:nvGrpSpPr>
            <p:cNvPr id="18" name="群組 17"/>
            <p:cNvGrpSpPr/>
            <p:nvPr/>
          </p:nvGrpSpPr>
          <p:grpSpPr>
            <a:xfrm>
              <a:off x="946362" y="4638726"/>
              <a:ext cx="748157" cy="767311"/>
              <a:chOff x="2751774" y="5219549"/>
              <a:chExt cx="748157" cy="767311"/>
            </a:xfrm>
          </p:grpSpPr>
          <p:cxnSp>
            <p:nvCxnSpPr>
              <p:cNvPr id="195" name="直線接點 194"/>
              <p:cNvCxnSpPr/>
              <p:nvPr/>
            </p:nvCxnSpPr>
            <p:spPr>
              <a:xfrm>
                <a:off x="3246572" y="5551840"/>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05" name="群組 204"/>
              <p:cNvGrpSpPr/>
              <p:nvPr/>
            </p:nvGrpSpPr>
            <p:grpSpPr>
              <a:xfrm rot="19808959">
                <a:off x="3203368" y="5219549"/>
                <a:ext cx="296563" cy="719998"/>
                <a:chOff x="7315200" y="3484605"/>
                <a:chExt cx="296563" cy="719998"/>
              </a:xfrm>
            </p:grpSpPr>
            <p:cxnSp>
              <p:nvCxnSpPr>
                <p:cNvPr id="206" name="直線接點 205"/>
                <p:cNvCxnSpPr>
                  <a:stCxn id="221" idx="0"/>
                  <a:endCxn id="221" idx="0"/>
                </p:cNvCxnSpPr>
                <p:nvPr/>
              </p:nvCxnSpPr>
              <p:spPr>
                <a:xfrm>
                  <a:off x="7567093" y="386264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07" name="迴轉箭號 206"/>
                <p:cNvSpPr/>
                <p:nvPr/>
              </p:nvSpPr>
              <p:spPr>
                <a:xfrm rot="16200000">
                  <a:off x="7324605" y="3537936"/>
                  <a:ext cx="95280" cy="114089"/>
                </a:xfrm>
                <a:prstGeom prst="uturnArrow">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grpSp>
              <p:nvGrpSpPr>
                <p:cNvPr id="208" name="群組 207"/>
                <p:cNvGrpSpPr/>
                <p:nvPr/>
              </p:nvGrpSpPr>
              <p:grpSpPr>
                <a:xfrm>
                  <a:off x="7381448" y="3484605"/>
                  <a:ext cx="230315" cy="719998"/>
                  <a:chOff x="5626806" y="2525997"/>
                  <a:chExt cx="411882" cy="837132"/>
                </a:xfrm>
              </p:grpSpPr>
              <p:grpSp>
                <p:nvGrpSpPr>
                  <p:cNvPr id="215" name="群組 214"/>
                  <p:cNvGrpSpPr/>
                  <p:nvPr/>
                </p:nvGrpSpPr>
                <p:grpSpPr>
                  <a:xfrm>
                    <a:off x="5626806" y="2525997"/>
                    <a:ext cx="411882" cy="837132"/>
                    <a:chOff x="5622736" y="2514034"/>
                    <a:chExt cx="251015" cy="404072"/>
                  </a:xfrm>
                  <a:scene3d>
                    <a:camera prst="orthographicFront">
                      <a:rot lat="0" lon="0" rev="0"/>
                    </a:camera>
                    <a:lightRig rig="chilly" dir="t">
                      <a:rot lat="0" lon="0" rev="18480000"/>
                    </a:lightRig>
                  </a:scene3d>
                </p:grpSpPr>
                <p:sp>
                  <p:nvSpPr>
                    <p:cNvPr id="221" name="五邊形 220"/>
                    <p:cNvSpPr/>
                    <p:nvPr/>
                  </p:nvSpPr>
                  <p:spPr>
                    <a:xfrm rot="5400000">
                      <a:off x="5576110" y="2669150"/>
                      <a:ext cx="344266" cy="153646"/>
                    </a:xfrm>
                    <a:prstGeom prst="homePlate">
                      <a:avLst/>
                    </a:prstGeom>
                    <a:noFill/>
                    <a:ln>
                      <a:noFill/>
                    </a:ln>
                    <a:effectLst/>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2" name="流程圖: 結束點 221"/>
                    <p:cNvSpPr/>
                    <p:nvPr/>
                  </p:nvSpPr>
                  <p:spPr>
                    <a:xfrm>
                      <a:off x="5622736" y="2514034"/>
                      <a:ext cx="251015" cy="68096"/>
                    </a:xfrm>
                    <a:prstGeom prst="flowChartTerminator">
                      <a:avLst/>
                    </a:prstGeom>
                    <a:noFill/>
                    <a:ln>
                      <a:noFill/>
                    </a:ln>
                    <a:effectLst/>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216" name="直線接點 215"/>
                  <p:cNvCxnSpPr/>
                  <p:nvPr/>
                </p:nvCxnSpPr>
                <p:spPr>
                  <a:xfrm>
                    <a:off x="5852572" y="2801790"/>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直線接點 216"/>
                  <p:cNvCxnSpPr/>
                  <p:nvPr/>
                </p:nvCxnSpPr>
                <p:spPr>
                  <a:xfrm>
                    <a:off x="5849682" y="2877988"/>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直線接點 217"/>
                  <p:cNvCxnSpPr/>
                  <p:nvPr/>
                </p:nvCxnSpPr>
                <p:spPr>
                  <a:xfrm>
                    <a:off x="5857204" y="2962651"/>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9" name="直線接點 218"/>
                  <p:cNvCxnSpPr/>
                  <p:nvPr/>
                </p:nvCxnSpPr>
                <p:spPr>
                  <a:xfrm>
                    <a:off x="5856253" y="3038860"/>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0" name="直線接點 219"/>
                  <p:cNvCxnSpPr/>
                  <p:nvPr/>
                </p:nvCxnSpPr>
                <p:spPr>
                  <a:xfrm>
                    <a:off x="5852572" y="3131988"/>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9" name="五邊形 208"/>
                <p:cNvSpPr/>
                <p:nvPr/>
              </p:nvSpPr>
              <p:spPr>
                <a:xfrm rot="5400000">
                  <a:off x="7286132" y="3927329"/>
                  <a:ext cx="416740" cy="136770"/>
                </a:xfrm>
                <a:prstGeom prst="homePlat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10" name="爆炸 1 209"/>
                <p:cNvSpPr/>
                <p:nvPr/>
              </p:nvSpPr>
              <p:spPr>
                <a:xfrm>
                  <a:off x="7471447" y="4103769"/>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1" name="爆炸 1 210"/>
                <p:cNvSpPr/>
                <p:nvPr/>
              </p:nvSpPr>
              <p:spPr>
                <a:xfrm>
                  <a:off x="7448782" y="4080910"/>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2" name="爆炸 1 211"/>
                <p:cNvSpPr/>
                <p:nvPr/>
              </p:nvSpPr>
              <p:spPr>
                <a:xfrm>
                  <a:off x="7448783" y="4104289"/>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3" name="爆炸 1 212"/>
                <p:cNvSpPr/>
                <p:nvPr/>
              </p:nvSpPr>
              <p:spPr>
                <a:xfrm>
                  <a:off x="7494502" y="4096971"/>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4" name="爆炸 1 213"/>
                <p:cNvSpPr/>
                <p:nvPr/>
              </p:nvSpPr>
              <p:spPr>
                <a:xfrm>
                  <a:off x="7464398" y="4127668"/>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23" name="群組 222"/>
              <p:cNvGrpSpPr/>
              <p:nvPr/>
            </p:nvGrpSpPr>
            <p:grpSpPr>
              <a:xfrm rot="19808959">
                <a:off x="2751774" y="5266862"/>
                <a:ext cx="296563" cy="719998"/>
                <a:chOff x="7315200" y="3484605"/>
                <a:chExt cx="296563" cy="719998"/>
              </a:xfrm>
            </p:grpSpPr>
            <p:cxnSp>
              <p:nvCxnSpPr>
                <p:cNvPr id="224" name="直線接點 223"/>
                <p:cNvCxnSpPr>
                  <a:stCxn id="239" idx="0"/>
                  <a:endCxn id="239" idx="0"/>
                </p:cNvCxnSpPr>
                <p:nvPr/>
              </p:nvCxnSpPr>
              <p:spPr>
                <a:xfrm>
                  <a:off x="7567093" y="386264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25" name="迴轉箭號 224"/>
                <p:cNvSpPr/>
                <p:nvPr/>
              </p:nvSpPr>
              <p:spPr>
                <a:xfrm rot="16200000">
                  <a:off x="7324605" y="3537936"/>
                  <a:ext cx="95280" cy="114089"/>
                </a:xfrm>
                <a:prstGeom prst="uturnArrow">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grpSp>
              <p:nvGrpSpPr>
                <p:cNvPr id="226" name="群組 225"/>
                <p:cNvGrpSpPr/>
                <p:nvPr/>
              </p:nvGrpSpPr>
              <p:grpSpPr>
                <a:xfrm>
                  <a:off x="7381448" y="3484605"/>
                  <a:ext cx="230315" cy="719998"/>
                  <a:chOff x="5626806" y="2525997"/>
                  <a:chExt cx="411882" cy="837132"/>
                </a:xfrm>
              </p:grpSpPr>
              <p:grpSp>
                <p:nvGrpSpPr>
                  <p:cNvPr id="233" name="群組 232"/>
                  <p:cNvGrpSpPr/>
                  <p:nvPr/>
                </p:nvGrpSpPr>
                <p:grpSpPr>
                  <a:xfrm>
                    <a:off x="5626806" y="2525997"/>
                    <a:ext cx="411882" cy="837132"/>
                    <a:chOff x="5622736" y="2514034"/>
                    <a:chExt cx="251015" cy="404072"/>
                  </a:xfrm>
                  <a:scene3d>
                    <a:camera prst="orthographicFront">
                      <a:rot lat="0" lon="0" rev="0"/>
                    </a:camera>
                    <a:lightRig rig="chilly" dir="t">
                      <a:rot lat="0" lon="0" rev="18480000"/>
                    </a:lightRig>
                  </a:scene3d>
                </p:grpSpPr>
                <p:sp>
                  <p:nvSpPr>
                    <p:cNvPr id="239" name="五邊形 238"/>
                    <p:cNvSpPr/>
                    <p:nvPr/>
                  </p:nvSpPr>
                  <p:spPr>
                    <a:xfrm rot="5400000">
                      <a:off x="5576110" y="2669150"/>
                      <a:ext cx="344266" cy="153646"/>
                    </a:xfrm>
                    <a:prstGeom prst="homePlate">
                      <a:avLst/>
                    </a:prstGeom>
                    <a:noFill/>
                    <a:ln>
                      <a:noFill/>
                    </a:ln>
                    <a:effectLst/>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0" name="流程圖: 結束點 239"/>
                    <p:cNvSpPr/>
                    <p:nvPr/>
                  </p:nvSpPr>
                  <p:spPr>
                    <a:xfrm>
                      <a:off x="5622736" y="2514034"/>
                      <a:ext cx="251015" cy="68096"/>
                    </a:xfrm>
                    <a:prstGeom prst="flowChartTerminator">
                      <a:avLst/>
                    </a:prstGeom>
                    <a:noFill/>
                    <a:ln>
                      <a:noFill/>
                    </a:ln>
                    <a:effectLst/>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234" name="直線接點 233"/>
                  <p:cNvCxnSpPr/>
                  <p:nvPr/>
                </p:nvCxnSpPr>
                <p:spPr>
                  <a:xfrm>
                    <a:off x="5852572" y="2801790"/>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5" name="直線接點 234"/>
                  <p:cNvCxnSpPr/>
                  <p:nvPr/>
                </p:nvCxnSpPr>
                <p:spPr>
                  <a:xfrm>
                    <a:off x="5849682" y="2877988"/>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6" name="直線接點 235"/>
                  <p:cNvCxnSpPr/>
                  <p:nvPr/>
                </p:nvCxnSpPr>
                <p:spPr>
                  <a:xfrm>
                    <a:off x="5857204" y="2962651"/>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7" name="直線接點 236"/>
                  <p:cNvCxnSpPr/>
                  <p:nvPr/>
                </p:nvCxnSpPr>
                <p:spPr>
                  <a:xfrm>
                    <a:off x="5856253" y="3038860"/>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8" name="直線接點 237"/>
                  <p:cNvCxnSpPr/>
                  <p:nvPr/>
                </p:nvCxnSpPr>
                <p:spPr>
                  <a:xfrm>
                    <a:off x="5852572" y="3131988"/>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7" name="五邊形 226"/>
                <p:cNvSpPr/>
                <p:nvPr/>
              </p:nvSpPr>
              <p:spPr>
                <a:xfrm rot="5400000">
                  <a:off x="7286132" y="3927329"/>
                  <a:ext cx="416740" cy="136770"/>
                </a:xfrm>
                <a:prstGeom prst="homePlate">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28" name="爆炸 1 227"/>
                <p:cNvSpPr/>
                <p:nvPr/>
              </p:nvSpPr>
              <p:spPr>
                <a:xfrm>
                  <a:off x="7471447" y="4103769"/>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9" name="爆炸 1 228"/>
                <p:cNvSpPr/>
                <p:nvPr/>
              </p:nvSpPr>
              <p:spPr>
                <a:xfrm>
                  <a:off x="7448782" y="4080910"/>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0" name="爆炸 1 229"/>
                <p:cNvSpPr/>
                <p:nvPr/>
              </p:nvSpPr>
              <p:spPr>
                <a:xfrm>
                  <a:off x="7448783" y="4104289"/>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1" name="爆炸 1 230"/>
                <p:cNvSpPr/>
                <p:nvPr/>
              </p:nvSpPr>
              <p:spPr>
                <a:xfrm>
                  <a:off x="7494502" y="4096971"/>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2" name="爆炸 1 231"/>
                <p:cNvSpPr/>
                <p:nvPr/>
              </p:nvSpPr>
              <p:spPr>
                <a:xfrm>
                  <a:off x="7464398" y="4127668"/>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grpSp>
      <p:grpSp>
        <p:nvGrpSpPr>
          <p:cNvPr id="29" name="群組 28"/>
          <p:cNvGrpSpPr/>
          <p:nvPr/>
        </p:nvGrpSpPr>
        <p:grpSpPr>
          <a:xfrm>
            <a:off x="4211960" y="4120123"/>
            <a:ext cx="2153394" cy="1976326"/>
            <a:chOff x="3749730" y="4120123"/>
            <a:chExt cx="2153394" cy="1976326"/>
          </a:xfrm>
        </p:grpSpPr>
        <p:sp>
          <p:nvSpPr>
            <p:cNvPr id="119" name="文字方塊 118"/>
            <p:cNvSpPr txBox="1"/>
            <p:nvPr/>
          </p:nvSpPr>
          <p:spPr>
            <a:xfrm>
              <a:off x="3757990" y="4120123"/>
              <a:ext cx="453970"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(e)</a:t>
              </a:r>
              <a:endParaRPr lang="zh-TW" altLang="en-US" dirty="0">
                <a:latin typeface="Times New Roman" panose="02020603050405020304" pitchFamily="18" charset="0"/>
                <a:cs typeface="Times New Roman" panose="02020603050405020304" pitchFamily="18" charset="0"/>
              </a:endParaRPr>
            </a:p>
          </p:txBody>
        </p:sp>
        <p:sp>
          <p:nvSpPr>
            <p:cNvPr id="125" name="文字方塊 124"/>
            <p:cNvSpPr txBox="1"/>
            <p:nvPr/>
          </p:nvSpPr>
          <p:spPr>
            <a:xfrm>
              <a:off x="4454212" y="5757895"/>
              <a:ext cx="862972" cy="338554"/>
            </a:xfrm>
            <a:prstGeom prst="rect">
              <a:avLst/>
            </a:prstGeom>
            <a:noFill/>
          </p:spPr>
          <p:txBody>
            <a:bodyPr wrap="square" rtlCol="0">
              <a:spAutoFit/>
            </a:bodyPr>
            <a:lstStyle/>
            <a:p>
              <a:r>
                <a:rPr lang="en-US" altLang="zh-TW" sz="1600" dirty="0" smtClean="0">
                  <a:latin typeface="Times New Roman" panose="02020603050405020304" pitchFamily="18" charset="0"/>
                  <a:cs typeface="Times New Roman" panose="02020603050405020304" pitchFamily="18" charset="0"/>
                </a:rPr>
                <a:t>Finish</a:t>
              </a:r>
              <a:r>
                <a:rPr lang="zh-TW" altLang="en-US" sz="1600" dirty="0" smtClean="0">
                  <a:latin typeface="Times New Roman" panose="02020603050405020304" pitchFamily="18" charset="0"/>
                  <a:cs typeface="Times New Roman" panose="02020603050405020304" pitchFamily="18" charset="0"/>
                </a:rPr>
                <a:t>！</a:t>
              </a:r>
              <a:endParaRPr lang="zh-TW" altLang="en-US" sz="1600" dirty="0">
                <a:latin typeface="Times New Roman" panose="02020603050405020304" pitchFamily="18" charset="0"/>
                <a:cs typeface="Times New Roman" panose="02020603050405020304" pitchFamily="18" charset="0"/>
              </a:endParaRPr>
            </a:p>
          </p:txBody>
        </p:sp>
        <p:grpSp>
          <p:nvGrpSpPr>
            <p:cNvPr id="25" name="群組 24"/>
            <p:cNvGrpSpPr/>
            <p:nvPr/>
          </p:nvGrpSpPr>
          <p:grpSpPr>
            <a:xfrm>
              <a:off x="3749730" y="4736893"/>
              <a:ext cx="2153394" cy="719998"/>
              <a:chOff x="6608853" y="4807956"/>
              <a:chExt cx="2153394" cy="719998"/>
            </a:xfrm>
          </p:grpSpPr>
          <p:grpSp>
            <p:nvGrpSpPr>
              <p:cNvPr id="241" name="群組 240"/>
              <p:cNvGrpSpPr/>
              <p:nvPr/>
            </p:nvGrpSpPr>
            <p:grpSpPr>
              <a:xfrm rot="19808959">
                <a:off x="8465684" y="4807956"/>
                <a:ext cx="296563" cy="719998"/>
                <a:chOff x="7315200" y="3484605"/>
                <a:chExt cx="296563" cy="719998"/>
              </a:xfrm>
            </p:grpSpPr>
            <p:cxnSp>
              <p:nvCxnSpPr>
                <p:cNvPr id="242" name="直線接點 241"/>
                <p:cNvCxnSpPr>
                  <a:stCxn id="257" idx="0"/>
                  <a:endCxn id="257" idx="0"/>
                </p:cNvCxnSpPr>
                <p:nvPr/>
              </p:nvCxnSpPr>
              <p:spPr>
                <a:xfrm>
                  <a:off x="7567093" y="386264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43" name="迴轉箭號 242"/>
                <p:cNvSpPr/>
                <p:nvPr/>
              </p:nvSpPr>
              <p:spPr>
                <a:xfrm rot="16200000">
                  <a:off x="7324605" y="3537936"/>
                  <a:ext cx="95280" cy="114089"/>
                </a:xfrm>
                <a:prstGeom prst="uturnArrow">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grpSp>
              <p:nvGrpSpPr>
                <p:cNvPr id="244" name="群組 243"/>
                <p:cNvGrpSpPr/>
                <p:nvPr/>
              </p:nvGrpSpPr>
              <p:grpSpPr>
                <a:xfrm>
                  <a:off x="7381448" y="3484605"/>
                  <a:ext cx="230315" cy="719998"/>
                  <a:chOff x="5626806" y="2525997"/>
                  <a:chExt cx="411882" cy="837132"/>
                </a:xfrm>
              </p:grpSpPr>
              <p:grpSp>
                <p:nvGrpSpPr>
                  <p:cNvPr id="251" name="群組 250"/>
                  <p:cNvGrpSpPr/>
                  <p:nvPr/>
                </p:nvGrpSpPr>
                <p:grpSpPr>
                  <a:xfrm>
                    <a:off x="5626806" y="2525997"/>
                    <a:ext cx="411882" cy="837132"/>
                    <a:chOff x="5622736" y="2514034"/>
                    <a:chExt cx="251015" cy="404072"/>
                  </a:xfrm>
                  <a:scene3d>
                    <a:camera prst="orthographicFront">
                      <a:rot lat="0" lon="0" rev="0"/>
                    </a:camera>
                    <a:lightRig rig="chilly" dir="t">
                      <a:rot lat="0" lon="0" rev="18480000"/>
                    </a:lightRig>
                  </a:scene3d>
                </p:grpSpPr>
                <p:sp>
                  <p:nvSpPr>
                    <p:cNvPr id="257" name="五邊形 256"/>
                    <p:cNvSpPr/>
                    <p:nvPr/>
                  </p:nvSpPr>
                  <p:spPr>
                    <a:xfrm rot="5400000">
                      <a:off x="5576110" y="2669150"/>
                      <a:ext cx="344266" cy="153646"/>
                    </a:xfrm>
                    <a:prstGeom prst="homePlate">
                      <a:avLst/>
                    </a:prstGeom>
                    <a:noFill/>
                    <a:ln>
                      <a:noFill/>
                    </a:ln>
                    <a:effectLst/>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8" name="流程圖: 結束點 257"/>
                    <p:cNvSpPr/>
                    <p:nvPr/>
                  </p:nvSpPr>
                  <p:spPr>
                    <a:xfrm>
                      <a:off x="5622736" y="2514034"/>
                      <a:ext cx="251015" cy="68096"/>
                    </a:xfrm>
                    <a:prstGeom prst="flowChartTerminator">
                      <a:avLst/>
                    </a:prstGeom>
                    <a:noFill/>
                    <a:ln>
                      <a:noFill/>
                    </a:ln>
                    <a:effectLst/>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cxnSp>
                <p:nvCxnSpPr>
                  <p:cNvPr id="252" name="直線接點 251"/>
                  <p:cNvCxnSpPr/>
                  <p:nvPr/>
                </p:nvCxnSpPr>
                <p:spPr>
                  <a:xfrm>
                    <a:off x="5852572" y="2801790"/>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直線接點 252"/>
                  <p:cNvCxnSpPr/>
                  <p:nvPr/>
                </p:nvCxnSpPr>
                <p:spPr>
                  <a:xfrm>
                    <a:off x="5849682" y="2877988"/>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直線接點 253"/>
                  <p:cNvCxnSpPr/>
                  <p:nvPr/>
                </p:nvCxnSpPr>
                <p:spPr>
                  <a:xfrm>
                    <a:off x="5857204" y="2962651"/>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直線接點 254"/>
                  <p:cNvCxnSpPr/>
                  <p:nvPr/>
                </p:nvCxnSpPr>
                <p:spPr>
                  <a:xfrm>
                    <a:off x="5856253" y="3038860"/>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直線接點 255"/>
                  <p:cNvCxnSpPr/>
                  <p:nvPr/>
                </p:nvCxnSpPr>
                <p:spPr>
                  <a:xfrm>
                    <a:off x="5852572" y="3131988"/>
                    <a:ext cx="1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5" name="五邊形 244"/>
                <p:cNvSpPr/>
                <p:nvPr/>
              </p:nvSpPr>
              <p:spPr>
                <a:xfrm rot="5400000">
                  <a:off x="7286132" y="3927329"/>
                  <a:ext cx="416740" cy="136770"/>
                </a:xfrm>
                <a:prstGeom prst="homePlate">
                  <a:avLst/>
                </a:prstGeom>
                <a:solidFill>
                  <a:srgbClr val="EC6E6E"/>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246" name="爆炸 1 245"/>
                <p:cNvSpPr/>
                <p:nvPr/>
              </p:nvSpPr>
              <p:spPr>
                <a:xfrm>
                  <a:off x="7471447" y="4103769"/>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7" name="爆炸 1 246"/>
                <p:cNvSpPr/>
                <p:nvPr/>
              </p:nvSpPr>
              <p:spPr>
                <a:xfrm>
                  <a:off x="7448782" y="4080910"/>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8" name="爆炸 1 247"/>
                <p:cNvSpPr/>
                <p:nvPr/>
              </p:nvSpPr>
              <p:spPr>
                <a:xfrm>
                  <a:off x="7448783" y="4104289"/>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9" name="爆炸 1 248"/>
                <p:cNvSpPr/>
                <p:nvPr/>
              </p:nvSpPr>
              <p:spPr>
                <a:xfrm>
                  <a:off x="7494502" y="4096971"/>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0" name="爆炸 1 249"/>
                <p:cNvSpPr/>
                <p:nvPr/>
              </p:nvSpPr>
              <p:spPr>
                <a:xfrm>
                  <a:off x="7464398" y="4127668"/>
                  <a:ext cx="45719" cy="45719"/>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0" name="群組 19"/>
              <p:cNvGrpSpPr/>
              <p:nvPr/>
            </p:nvGrpSpPr>
            <p:grpSpPr>
              <a:xfrm>
                <a:off x="6608853" y="4970536"/>
                <a:ext cx="1654887" cy="400206"/>
                <a:chOff x="5099444" y="5338742"/>
                <a:chExt cx="1654887" cy="400206"/>
              </a:xfrm>
            </p:grpSpPr>
            <p:grpSp>
              <p:nvGrpSpPr>
                <p:cNvPr id="259" name="群組 258"/>
                <p:cNvGrpSpPr/>
                <p:nvPr/>
              </p:nvGrpSpPr>
              <p:grpSpPr>
                <a:xfrm>
                  <a:off x="5099444" y="5338742"/>
                  <a:ext cx="1654887" cy="394838"/>
                  <a:chOff x="3785842" y="2331429"/>
                  <a:chExt cx="1734332" cy="1152919"/>
                </a:xfrm>
              </p:grpSpPr>
              <p:sp>
                <p:nvSpPr>
                  <p:cNvPr id="260" name="流程圖: 磁碟 259"/>
                  <p:cNvSpPr/>
                  <p:nvPr/>
                </p:nvSpPr>
                <p:spPr>
                  <a:xfrm>
                    <a:off x="3785842" y="2331429"/>
                    <a:ext cx="1734332" cy="1152919"/>
                  </a:xfrm>
                  <a:prstGeom prst="flowChartMagneticDisk">
                    <a:avLst/>
                  </a:prstGeom>
                  <a:solidFill>
                    <a:schemeClr val="bg1">
                      <a:lumMod val="85000"/>
                      <a:alpha val="6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1" name="流程圖: 磁碟 260"/>
                  <p:cNvSpPr/>
                  <p:nvPr/>
                </p:nvSpPr>
                <p:spPr>
                  <a:xfrm>
                    <a:off x="3910150" y="2505027"/>
                    <a:ext cx="1502789" cy="917162"/>
                  </a:xfrm>
                  <a:prstGeom prst="flowChartMagneticDisk">
                    <a:avLst/>
                  </a:prstGeom>
                  <a:solidFill>
                    <a:schemeClr val="accent1">
                      <a:lumMod val="40000"/>
                      <a:lumOff val="60000"/>
                      <a:alpha val="49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62" name="流程圖: 磁碟 261"/>
                <p:cNvSpPr/>
                <p:nvPr/>
              </p:nvSpPr>
              <p:spPr>
                <a:xfrm>
                  <a:off x="5218058" y="5451754"/>
                  <a:ext cx="1425757" cy="269402"/>
                </a:xfrm>
                <a:prstGeom prst="flowChartMagneticDisk">
                  <a:avLst/>
                </a:prstGeom>
                <a:solidFill>
                  <a:srgbClr val="EC6E6E">
                    <a:alpha val="48627"/>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3" name="爆炸 1 262"/>
                <p:cNvSpPr/>
                <p:nvPr/>
              </p:nvSpPr>
              <p:spPr>
                <a:xfrm>
                  <a:off x="5407366" y="5636464"/>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4" name="爆炸 1 263"/>
                <p:cNvSpPr/>
                <p:nvPr/>
              </p:nvSpPr>
              <p:spPr>
                <a:xfrm>
                  <a:off x="5575092" y="5620029"/>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5" name="爆炸 1 264"/>
                <p:cNvSpPr/>
                <p:nvPr/>
              </p:nvSpPr>
              <p:spPr>
                <a:xfrm>
                  <a:off x="5729260" y="5654468"/>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6" name="爆炸 1 265"/>
                <p:cNvSpPr/>
                <p:nvPr/>
              </p:nvSpPr>
              <p:spPr>
                <a:xfrm>
                  <a:off x="5900027" y="5647815"/>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7" name="爆炸 1 266"/>
                <p:cNvSpPr/>
                <p:nvPr/>
              </p:nvSpPr>
              <p:spPr>
                <a:xfrm>
                  <a:off x="6236848" y="5647815"/>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8" name="爆炸 1 267"/>
                <p:cNvSpPr/>
                <p:nvPr/>
              </p:nvSpPr>
              <p:spPr>
                <a:xfrm>
                  <a:off x="6342442" y="5630910"/>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9" name="爆炸 1 268"/>
                <p:cNvSpPr/>
                <p:nvPr/>
              </p:nvSpPr>
              <p:spPr>
                <a:xfrm>
                  <a:off x="6080723" y="5640448"/>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3" name="爆炸 1 272"/>
                <p:cNvSpPr/>
                <p:nvPr/>
              </p:nvSpPr>
              <p:spPr>
                <a:xfrm>
                  <a:off x="6440044" y="5608409"/>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4" name="爆炸 1 273"/>
                <p:cNvSpPr/>
                <p:nvPr/>
              </p:nvSpPr>
              <p:spPr>
                <a:xfrm>
                  <a:off x="5271749" y="5620029"/>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5" name="爆炸 1 274"/>
                <p:cNvSpPr/>
                <p:nvPr/>
              </p:nvSpPr>
              <p:spPr>
                <a:xfrm>
                  <a:off x="6534626" y="5616554"/>
                  <a:ext cx="78159" cy="84480"/>
                </a:xfrm>
                <a:prstGeom prst="irregularSeal1">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grpSp>
      <p:grpSp>
        <p:nvGrpSpPr>
          <p:cNvPr id="28" name="群組 27"/>
          <p:cNvGrpSpPr/>
          <p:nvPr/>
        </p:nvGrpSpPr>
        <p:grpSpPr>
          <a:xfrm>
            <a:off x="6671531" y="4945244"/>
            <a:ext cx="2400226" cy="1205573"/>
            <a:chOff x="6671531" y="4945244"/>
            <a:chExt cx="2400226" cy="1205573"/>
          </a:xfrm>
        </p:grpSpPr>
        <p:grpSp>
          <p:nvGrpSpPr>
            <p:cNvPr id="10" name="群組 9"/>
            <p:cNvGrpSpPr/>
            <p:nvPr/>
          </p:nvGrpSpPr>
          <p:grpSpPr>
            <a:xfrm>
              <a:off x="7530711" y="4945244"/>
              <a:ext cx="674361" cy="1201012"/>
              <a:chOff x="-775491" y="1556792"/>
              <a:chExt cx="674361" cy="1201012"/>
            </a:xfrm>
          </p:grpSpPr>
          <p:sp>
            <p:nvSpPr>
              <p:cNvPr id="5" name="圓角化同側角落矩形 4"/>
              <p:cNvSpPr/>
              <p:nvPr/>
            </p:nvSpPr>
            <p:spPr>
              <a:xfrm rot="10800000">
                <a:off x="-696090" y="1772816"/>
                <a:ext cx="515562" cy="984988"/>
              </a:xfrm>
              <a:prstGeom prst="round2Same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圓角矩形 7"/>
              <p:cNvSpPr/>
              <p:nvPr/>
            </p:nvSpPr>
            <p:spPr>
              <a:xfrm flipH="1">
                <a:off x="-775491" y="1556792"/>
                <a:ext cx="674361" cy="28803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0" b="1" dirty="0">
                    <a:solidFill>
                      <a:schemeClr val="tx1"/>
                    </a:solidFill>
                  </a:rPr>
                  <a:t>T</a:t>
                </a:r>
                <a:r>
                  <a:rPr lang="en-US" altLang="zh-TW" sz="1000" b="1" dirty="0" smtClean="0">
                    <a:solidFill>
                      <a:schemeClr val="tx1"/>
                    </a:solidFill>
                  </a:rPr>
                  <a:t>rypsin</a:t>
                </a:r>
                <a:endParaRPr lang="zh-TW" altLang="en-US" sz="1000" b="1" dirty="0">
                  <a:solidFill>
                    <a:schemeClr val="tx1"/>
                  </a:solidFill>
                </a:endParaRPr>
              </a:p>
            </p:txBody>
          </p:sp>
          <p:sp>
            <p:nvSpPr>
              <p:cNvPr id="9" name="圓角化同側角落矩形 8"/>
              <p:cNvSpPr/>
              <p:nvPr/>
            </p:nvSpPr>
            <p:spPr>
              <a:xfrm rot="10800000">
                <a:off x="-690341" y="2060848"/>
                <a:ext cx="504057" cy="692849"/>
              </a:xfrm>
              <a:prstGeom prst="round2SameRect">
                <a:avLst/>
              </a:prstGeom>
              <a:solidFill>
                <a:schemeClr val="accent6">
                  <a:lumMod val="40000"/>
                  <a:lumOff val="6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38" name="群組 137"/>
            <p:cNvGrpSpPr/>
            <p:nvPr/>
          </p:nvGrpSpPr>
          <p:grpSpPr>
            <a:xfrm>
              <a:off x="8397396" y="4949804"/>
              <a:ext cx="674361" cy="1201012"/>
              <a:chOff x="-775491" y="1556792"/>
              <a:chExt cx="674361" cy="1201012"/>
            </a:xfrm>
          </p:grpSpPr>
          <p:sp>
            <p:nvSpPr>
              <p:cNvPr id="153" name="圓角化同側角落矩形 152"/>
              <p:cNvSpPr/>
              <p:nvPr/>
            </p:nvSpPr>
            <p:spPr>
              <a:xfrm rot="10800000">
                <a:off x="-696090" y="1772816"/>
                <a:ext cx="515562" cy="984988"/>
              </a:xfrm>
              <a:prstGeom prst="round2Same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4" name="圓角矩形 153"/>
              <p:cNvSpPr/>
              <p:nvPr/>
            </p:nvSpPr>
            <p:spPr>
              <a:xfrm flipH="1">
                <a:off x="-775491" y="1556792"/>
                <a:ext cx="674361" cy="28803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0" b="1" dirty="0" smtClean="0">
                    <a:solidFill>
                      <a:schemeClr val="tx1"/>
                    </a:solidFill>
                  </a:rPr>
                  <a:t>DMEM</a:t>
                </a:r>
                <a:endParaRPr lang="zh-TW" altLang="en-US" sz="1000" b="1" dirty="0">
                  <a:solidFill>
                    <a:schemeClr val="tx1"/>
                  </a:solidFill>
                </a:endParaRPr>
              </a:p>
            </p:txBody>
          </p:sp>
          <p:sp>
            <p:nvSpPr>
              <p:cNvPr id="155" name="圓角化同側角落矩形 154"/>
              <p:cNvSpPr/>
              <p:nvPr/>
            </p:nvSpPr>
            <p:spPr>
              <a:xfrm rot="10800000">
                <a:off x="-690341" y="2060848"/>
                <a:ext cx="504057" cy="692849"/>
              </a:xfrm>
              <a:prstGeom prst="round2SameRect">
                <a:avLst/>
              </a:prstGeom>
              <a:solidFill>
                <a:srgbClr val="EC6E6E">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56" name="群組 155"/>
            <p:cNvGrpSpPr/>
            <p:nvPr/>
          </p:nvGrpSpPr>
          <p:grpSpPr>
            <a:xfrm>
              <a:off x="6671531" y="4949805"/>
              <a:ext cx="674361" cy="1201012"/>
              <a:chOff x="-775491" y="1556792"/>
              <a:chExt cx="674361" cy="1201012"/>
            </a:xfrm>
          </p:grpSpPr>
          <p:sp>
            <p:nvSpPr>
              <p:cNvPr id="157" name="圓角化同側角落矩形 156"/>
              <p:cNvSpPr/>
              <p:nvPr/>
            </p:nvSpPr>
            <p:spPr>
              <a:xfrm rot="10800000">
                <a:off x="-696090" y="1772816"/>
                <a:ext cx="515562" cy="984988"/>
              </a:xfrm>
              <a:prstGeom prst="round2Same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8" name="圓角矩形 157"/>
              <p:cNvSpPr/>
              <p:nvPr/>
            </p:nvSpPr>
            <p:spPr>
              <a:xfrm flipH="1">
                <a:off x="-775491" y="1556792"/>
                <a:ext cx="674361" cy="28803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00" b="1" dirty="0" smtClean="0">
                    <a:solidFill>
                      <a:schemeClr val="tx1"/>
                    </a:solidFill>
                  </a:rPr>
                  <a:t>PBS</a:t>
                </a:r>
                <a:endParaRPr lang="zh-TW" altLang="en-US" sz="1000" b="1" dirty="0">
                  <a:solidFill>
                    <a:schemeClr val="tx1"/>
                  </a:solidFill>
                </a:endParaRPr>
              </a:p>
            </p:txBody>
          </p:sp>
          <p:sp>
            <p:nvSpPr>
              <p:cNvPr id="159" name="圓角化同側角落矩形 158"/>
              <p:cNvSpPr/>
              <p:nvPr/>
            </p:nvSpPr>
            <p:spPr>
              <a:xfrm rot="10800000">
                <a:off x="-690341" y="2060848"/>
                <a:ext cx="504057" cy="692849"/>
              </a:xfrm>
              <a:prstGeom prst="round2SameRect">
                <a:avLst/>
              </a:prstGeom>
              <a:solidFill>
                <a:schemeClr val="accent1">
                  <a:lumMod val="90000"/>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spTree>
    <p:extLst>
      <p:ext uri="{BB962C8B-B14F-4D97-AF65-F5344CB8AC3E}">
        <p14:creationId xmlns:p14="http://schemas.microsoft.com/office/powerpoint/2010/main" val="67251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0"/>
                                        </p:tgtEl>
                                        <p:attrNameLst>
                                          <p:attrName>style.visibility</p:attrName>
                                        </p:attrNameLst>
                                      </p:cBhvr>
                                      <p:to>
                                        <p:strVal val="visible"/>
                                      </p:to>
                                    </p:set>
                                    <p:animEffect transition="in" filter="fade">
                                      <p:cBhvr>
                                        <p:cTn id="20" dur="500"/>
                                        <p:tgtEl>
                                          <p:spTgt spid="80"/>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0"/>
                                        </p:tgtEl>
                                        <p:attrNameLst>
                                          <p:attrName>style.visibility</p:attrName>
                                        </p:attrNameLst>
                                      </p:cBhvr>
                                      <p:to>
                                        <p:strVal val="visible"/>
                                      </p:to>
                                    </p:set>
                                    <p:animEffect transition="in" filter="fade">
                                      <p:cBhvr>
                                        <p:cTn id="23" dur="500"/>
                                        <p:tgtEl>
                                          <p:spTgt spid="120"/>
                                        </p:tgtEl>
                                      </p:cBhvr>
                                    </p:animEffect>
                                  </p:childTnLst>
                                </p:cTn>
                              </p:par>
                              <p:par>
                                <p:cTn id="24" presetID="10"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7"/>
                                        </p:tgtEl>
                                        <p:attrNameLst>
                                          <p:attrName>style.visibility</p:attrName>
                                        </p:attrNameLst>
                                      </p:cBhvr>
                                      <p:to>
                                        <p:strVal val="visible"/>
                                      </p:to>
                                    </p:set>
                                    <p:animEffect transition="in" filter="fade">
                                      <p:cBhvr>
                                        <p:cTn id="29" dur="500"/>
                                        <p:tgtEl>
                                          <p:spTgt spid="1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500"/>
                                        <p:tgtEl>
                                          <p:spTgt spid="1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3"/>
                                        </p:tgtEl>
                                        <p:attrNameLst>
                                          <p:attrName>style.visibility</p:attrName>
                                        </p:attrNameLst>
                                      </p:cBhvr>
                                      <p:to>
                                        <p:strVal val="visible"/>
                                      </p:to>
                                    </p:set>
                                    <p:animEffect transition="in" filter="fade">
                                      <p:cBhvr>
                                        <p:cTn id="37" dur="500"/>
                                        <p:tgtEl>
                                          <p:spTgt spid="113"/>
                                        </p:tgtEl>
                                      </p:cBhvr>
                                    </p:animEffect>
                                  </p:childTnLst>
                                </p:cTn>
                              </p:par>
                              <p:par>
                                <p:cTn id="38" presetID="10" presetClass="entr" presetSubtype="0" fill="hold" nodeType="with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fade">
                                      <p:cBhvr>
                                        <p:cTn id="45" dur="500"/>
                                        <p:tgtEl>
                                          <p:spTgt spid="114"/>
                                        </p:tgtEl>
                                      </p:cBhvr>
                                    </p:animEffect>
                                  </p:childTnLst>
                                </p:cTn>
                              </p:par>
                              <p:par>
                                <p:cTn id="46" presetID="10" presetClass="entr" presetSubtype="0"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17" grpId="0"/>
      <p:bldP spid="1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fr-FR" altLang="ja-JP" sz="2400" dirty="0" smtClean="0">
                <a:latin typeface="Times New Roman" panose="02020603050405020304" pitchFamily="18" charset="0"/>
                <a:cs typeface="Times New Roman" panose="02020603050405020304" pitchFamily="18" charset="0"/>
              </a:rPr>
              <a:t>Esophageal Squamous Cell Carcinoma</a:t>
            </a:r>
            <a:r>
              <a:rPr lang="fr-FR" altLang="ja-JP" sz="2400" dirty="0">
                <a:latin typeface="Times New Roman" panose="02020603050405020304" pitchFamily="18" charset="0"/>
                <a:cs typeface="Times New Roman" panose="02020603050405020304" pitchFamily="18" charset="0"/>
              </a:rPr>
              <a:t>: </a:t>
            </a:r>
            <a:r>
              <a:rPr lang="fr-FR" altLang="ja-JP" sz="2400" dirty="0" smtClean="0">
                <a:latin typeface="Times New Roman" panose="02020603050405020304" pitchFamily="18" charset="0"/>
                <a:cs typeface="Times New Roman" panose="02020603050405020304" pitchFamily="18" charset="0"/>
              </a:rPr>
              <a:t>CE81T &amp; CE81T-4</a:t>
            </a:r>
            <a:endParaRPr lang="en-US" altLang="ja-JP" sz="2400" dirty="0">
              <a:latin typeface="Times New Roman" panose="02020603050405020304" pitchFamily="18" charset="0"/>
              <a:cs typeface="Times New Roman" panose="02020603050405020304" pitchFamily="18" charset="0"/>
            </a:endParaRPr>
          </a:p>
        </p:txBody>
      </p:sp>
      <p:pic>
        <p:nvPicPr>
          <p:cNvPr id="160" name="圖片 159"/>
          <p:cNvPicPr>
            <a:picLocks noChangeAspect="1"/>
          </p:cNvPicPr>
          <p:nvPr/>
        </p:nvPicPr>
        <p:blipFill rotWithShape="1">
          <a:blip r:embed="rId3"/>
          <a:srcRect l="13026" t="23439" r="36052" b="10316"/>
          <a:stretch/>
        </p:blipFill>
        <p:spPr>
          <a:xfrm>
            <a:off x="107504" y="2132856"/>
            <a:ext cx="4996220" cy="3656149"/>
          </a:xfrm>
          <a:prstGeom prst="rect">
            <a:avLst/>
          </a:prstGeom>
        </p:spPr>
      </p:pic>
      <p:pic>
        <p:nvPicPr>
          <p:cNvPr id="161" name="圖片 160"/>
          <p:cNvPicPr>
            <a:picLocks noChangeAspect="1"/>
          </p:cNvPicPr>
          <p:nvPr/>
        </p:nvPicPr>
        <p:blipFill rotWithShape="1">
          <a:blip r:embed="rId4"/>
          <a:srcRect l="24469" t="32562" r="43158" b="22526"/>
          <a:stretch/>
        </p:blipFill>
        <p:spPr>
          <a:xfrm>
            <a:off x="4841097" y="2060848"/>
            <a:ext cx="3946852" cy="3080085"/>
          </a:xfrm>
          <a:prstGeom prst="rect">
            <a:avLst/>
          </a:prstGeom>
        </p:spPr>
      </p:pic>
      <p:sp>
        <p:nvSpPr>
          <p:cNvPr id="162" name="矩形 161"/>
          <p:cNvSpPr/>
          <p:nvPr/>
        </p:nvSpPr>
        <p:spPr>
          <a:xfrm>
            <a:off x="557932" y="6351711"/>
            <a:ext cx="7686475" cy="461665"/>
          </a:xfrm>
          <a:prstGeom prst="rect">
            <a:avLst/>
          </a:prstGeom>
        </p:spPr>
        <p:txBody>
          <a:bodyPr wrap="square">
            <a:spAutoFit/>
          </a:bodyPr>
          <a:lstStyle/>
          <a:p>
            <a:pPr lvl="0" algn="just">
              <a:spcAft>
                <a:spcPts val="0"/>
              </a:spcAft>
            </a:pP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Hsiang-Chen Wang, Ngoc-Viet Nguyen, </a:t>
            </a:r>
            <a:r>
              <a:rPr lang="en-US" altLang="zh-TW" sz="1200" kern="100" dirty="0" err="1">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Rui</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-Yi Lin, and Chun-Ping Jen*,” Characterizing Esophageal Cancerous Cells at Different Stages Using the </a:t>
            </a:r>
            <a:r>
              <a:rPr lang="en-US" altLang="zh-TW" sz="1200" kern="100" dirty="0" err="1">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Dielectrophoretic</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Impedance Measurement Method in a Microchip,” Sensors 17, 1053 (2017).</a:t>
            </a:r>
          </a:p>
        </p:txBody>
      </p:sp>
      <p:sp>
        <p:nvSpPr>
          <p:cNvPr id="6" name="橢圓 5"/>
          <p:cNvSpPr/>
          <p:nvPr/>
        </p:nvSpPr>
        <p:spPr>
          <a:xfrm>
            <a:off x="8467395" y="6381328"/>
            <a:ext cx="641109" cy="36004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32</a:t>
            </a:r>
            <a:endParaRPr lang="zh-TW" altLang="en-US" dirty="0">
              <a:solidFill>
                <a:schemeClr val="tx1"/>
              </a:solidFill>
            </a:endParaRPr>
          </a:p>
        </p:txBody>
      </p:sp>
    </p:spTree>
    <p:extLst>
      <p:ext uri="{BB962C8B-B14F-4D97-AF65-F5344CB8AC3E}">
        <p14:creationId xmlns:p14="http://schemas.microsoft.com/office/powerpoint/2010/main" val="40543524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84025" y="-171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OM</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images of </a:t>
            </a:r>
            <a:r>
              <a:rPr lang="en-US" altLang="zh-TW" dirty="0" smtClean="0">
                <a:latin typeface="Times New Roman" panose="02020603050405020304" pitchFamily="18" charset="0"/>
                <a:cs typeface="Times New Roman" panose="02020603050405020304" pitchFamily="18" charset="0"/>
              </a:rPr>
              <a:t>MoS</a:t>
            </a:r>
            <a:r>
              <a:rPr lang="en-US" altLang="zh-TW" baseline="-25000" dirty="0" smtClean="0">
                <a:latin typeface="Times New Roman" panose="02020603050405020304" pitchFamily="18" charset="0"/>
                <a:cs typeface="Times New Roman" panose="02020603050405020304" pitchFamily="18" charset="0"/>
              </a:rPr>
              <a:t>2</a:t>
            </a:r>
            <a:endParaRPr lang="zh-TW" altLang="en-US" baseline="-250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32</a:t>
            </a:fld>
            <a:endParaRPr lang="en-US" altLang="ja-JP"/>
          </a:p>
        </p:txBody>
      </p:sp>
      <p:pic>
        <p:nvPicPr>
          <p:cNvPr id="7" name="圖片 6"/>
          <p:cNvPicPr/>
          <p:nvPr/>
        </p:nvPicPr>
        <p:blipFill>
          <a:blip r:embed="rId3">
            <a:extLst>
              <a:ext uri="{28A0092B-C50C-407E-A947-70E740481C1C}">
                <a14:useLocalDpi xmlns:a14="http://schemas.microsoft.com/office/drawing/2010/main" val="0"/>
              </a:ext>
            </a:extLst>
          </a:blip>
          <a:stretch>
            <a:fillRect/>
          </a:stretch>
        </p:blipFill>
        <p:spPr bwMode="auto">
          <a:xfrm>
            <a:off x="1547664" y="1484784"/>
            <a:ext cx="5902322" cy="4248472"/>
          </a:xfrm>
          <a:prstGeom prst="rect">
            <a:avLst/>
          </a:prstGeom>
          <a:ln w="3175" cap="sq" cmpd="thickThin">
            <a:solidFill>
              <a:srgbClr val="000000"/>
            </a:solidFill>
            <a:prstDash val="solid"/>
            <a:miter lim="800000"/>
          </a:ln>
          <a:effectLst>
            <a:innerShdw blurRad="76200">
              <a:srgbClr val="000000"/>
            </a:innerShdw>
          </a:effectLst>
        </p:spPr>
      </p:pic>
      <p:sp>
        <p:nvSpPr>
          <p:cNvPr id="3" name="矩形 2"/>
          <p:cNvSpPr/>
          <p:nvPr/>
        </p:nvSpPr>
        <p:spPr>
          <a:xfrm>
            <a:off x="683568" y="6093296"/>
            <a:ext cx="8136904" cy="461665"/>
          </a:xfrm>
          <a:prstGeom prst="rect">
            <a:avLst/>
          </a:prstGeom>
        </p:spPr>
        <p:txBody>
          <a:bodyPr wrap="square">
            <a:spAutoFit/>
          </a:bodyPr>
          <a:lstStyle/>
          <a:p>
            <a:r>
              <a:rPr lang="en-US" altLang="zh-TW" sz="1200" dirty="0">
                <a:solidFill>
                  <a:srgbClr val="222222"/>
                </a:solidFill>
              </a:rPr>
              <a:t>MY Lu, SC Wu, HC Wang, MP </a:t>
            </a:r>
            <a:r>
              <a:rPr lang="en-US" altLang="zh-TW" sz="1200" dirty="0" smtClean="0">
                <a:solidFill>
                  <a:srgbClr val="222222"/>
                </a:solidFill>
              </a:rPr>
              <a:t>Lu</a:t>
            </a:r>
            <a:r>
              <a:rPr lang="en-US" altLang="zh-TW" sz="1200" dirty="0">
                <a:solidFill>
                  <a:srgbClr val="222222"/>
                </a:solidFill>
              </a:rPr>
              <a:t>, “Time-evolution of the electrical characteristics of </a:t>
            </a:r>
            <a:r>
              <a:rPr lang="en-US" altLang="zh-TW" sz="1200" dirty="0" err="1">
                <a:solidFill>
                  <a:srgbClr val="222222"/>
                </a:solidFill>
              </a:rPr>
              <a:t>MoS</a:t>
            </a:r>
            <a:r>
              <a:rPr lang="en-US" altLang="zh-TW" sz="1200" dirty="0">
                <a:solidFill>
                  <a:srgbClr val="222222"/>
                </a:solidFill>
              </a:rPr>
              <a:t> 2 field-effect transistors after electron beam irradiation” Physical Chemistry Chemical Physics, </a:t>
            </a:r>
            <a:r>
              <a:rPr lang="en-US" altLang="zh-TW" sz="1200" dirty="0" smtClean="0">
                <a:solidFill>
                  <a:srgbClr val="222222"/>
                </a:solidFill>
              </a:rPr>
              <a:t>20, </a:t>
            </a:r>
            <a:r>
              <a:rPr lang="en-US" altLang="zh-TW" sz="1200" dirty="0" smtClean="0"/>
              <a:t>9038-9044, </a:t>
            </a:r>
            <a:r>
              <a:rPr lang="en-US" altLang="zh-TW" sz="1200" dirty="0" smtClean="0">
                <a:solidFill>
                  <a:srgbClr val="222222"/>
                </a:solidFill>
              </a:rPr>
              <a:t>2018</a:t>
            </a:r>
            <a:endParaRPr lang="zh-TW" altLang="en-US" sz="1200" dirty="0"/>
          </a:p>
        </p:txBody>
      </p:sp>
    </p:spTree>
    <p:extLst>
      <p:ext uri="{BB962C8B-B14F-4D97-AF65-F5344CB8AC3E}">
        <p14:creationId xmlns:p14="http://schemas.microsoft.com/office/powerpoint/2010/main" val="18760284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Raman &amp; PL</a:t>
            </a:r>
            <a:endParaRPr lang="zh-TW" altLang="en-US" baseline="-25000" dirty="0">
              <a:latin typeface="Times New Roman" panose="02020603050405020304" pitchFamily="18" charset="0"/>
              <a:cs typeface="Times New Roman" panose="02020603050405020304" pitchFamily="18" charset="0"/>
            </a:endParaRPr>
          </a:p>
        </p:txBody>
      </p:sp>
      <p:pic>
        <p:nvPicPr>
          <p:cNvPr id="2" name="圖片 1"/>
          <p:cNvPicPr>
            <a:picLocks noChangeAspect="1"/>
          </p:cNvPicPr>
          <p:nvPr/>
        </p:nvPicPr>
        <p:blipFill>
          <a:blip r:embed="rId3"/>
          <a:stretch>
            <a:fillRect/>
          </a:stretch>
        </p:blipFill>
        <p:spPr>
          <a:xfrm>
            <a:off x="689967" y="1658894"/>
            <a:ext cx="2984475" cy="22987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圖片 6"/>
          <p:cNvPicPr>
            <a:picLocks noChangeAspect="1"/>
          </p:cNvPicPr>
          <p:nvPr/>
        </p:nvPicPr>
        <p:blipFill>
          <a:blip r:embed="rId4"/>
          <a:stretch>
            <a:fillRect/>
          </a:stretch>
        </p:blipFill>
        <p:spPr>
          <a:xfrm>
            <a:off x="5293397" y="1658894"/>
            <a:ext cx="3002143" cy="23025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3" name="群組 52"/>
          <p:cNvGrpSpPr/>
          <p:nvPr/>
        </p:nvGrpSpPr>
        <p:grpSpPr>
          <a:xfrm>
            <a:off x="224138" y="4106927"/>
            <a:ext cx="4597265" cy="2184595"/>
            <a:chOff x="2112753" y="4546803"/>
            <a:chExt cx="4597265" cy="2184595"/>
          </a:xfrm>
        </p:grpSpPr>
        <p:sp>
          <p:nvSpPr>
            <p:cNvPr id="42" name="橢圓 41"/>
            <p:cNvSpPr/>
            <p:nvPr/>
          </p:nvSpPr>
          <p:spPr>
            <a:xfrm>
              <a:off x="3312029" y="5006240"/>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3" name="橢圓 42"/>
            <p:cNvSpPr/>
            <p:nvPr/>
          </p:nvSpPr>
          <p:spPr>
            <a:xfrm>
              <a:off x="3312028" y="5455704"/>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橢圓 43"/>
            <p:cNvSpPr/>
            <p:nvPr/>
          </p:nvSpPr>
          <p:spPr>
            <a:xfrm>
              <a:off x="3655577" y="5253780"/>
              <a:ext cx="128717" cy="136808"/>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44"/>
            <p:cNvSpPr/>
            <p:nvPr/>
          </p:nvSpPr>
          <p:spPr>
            <a:xfrm>
              <a:off x="3655577" y="5864656"/>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橢圓 45"/>
            <p:cNvSpPr/>
            <p:nvPr/>
          </p:nvSpPr>
          <p:spPr>
            <a:xfrm>
              <a:off x="3312027" y="6081029"/>
              <a:ext cx="128717" cy="136808"/>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橢圓 46"/>
            <p:cNvSpPr/>
            <p:nvPr/>
          </p:nvSpPr>
          <p:spPr>
            <a:xfrm>
              <a:off x="3655577" y="6326614"/>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48" name="直線接點 47"/>
            <p:cNvCxnSpPr>
              <a:endCxn id="44" idx="1"/>
            </p:cNvCxnSpPr>
            <p:nvPr/>
          </p:nvCxnSpPr>
          <p:spPr>
            <a:xfrm>
              <a:off x="3423684" y="5124801"/>
              <a:ext cx="250743" cy="1490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線接點 48"/>
            <p:cNvCxnSpPr>
              <a:stCxn id="46" idx="5"/>
            </p:cNvCxnSpPr>
            <p:nvPr/>
          </p:nvCxnSpPr>
          <p:spPr>
            <a:xfrm>
              <a:off x="3421894" y="6197802"/>
              <a:ext cx="234350" cy="17282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線接點 49"/>
            <p:cNvCxnSpPr>
              <a:stCxn id="43" idx="6"/>
            </p:cNvCxnSpPr>
            <p:nvPr/>
          </p:nvCxnSpPr>
          <p:spPr>
            <a:xfrm flipV="1">
              <a:off x="3440745" y="5360578"/>
              <a:ext cx="230357" cy="16353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1" name="直線接點 50"/>
            <p:cNvCxnSpPr/>
            <p:nvPr/>
          </p:nvCxnSpPr>
          <p:spPr>
            <a:xfrm flipV="1">
              <a:off x="3429908" y="5958930"/>
              <a:ext cx="238690" cy="16136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 name="直線接點 51"/>
            <p:cNvCxnSpPr>
              <a:stCxn id="43" idx="5"/>
              <a:endCxn id="45" idx="1"/>
            </p:cNvCxnSpPr>
            <p:nvPr/>
          </p:nvCxnSpPr>
          <p:spPr>
            <a:xfrm>
              <a:off x="3421895" y="5572477"/>
              <a:ext cx="252532" cy="312214"/>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橢圓 30"/>
            <p:cNvSpPr/>
            <p:nvPr/>
          </p:nvSpPr>
          <p:spPr>
            <a:xfrm>
              <a:off x="5028399" y="5012420"/>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p:cNvSpPr/>
            <p:nvPr/>
          </p:nvSpPr>
          <p:spPr>
            <a:xfrm>
              <a:off x="5028398" y="5461884"/>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p:cNvSpPr/>
            <p:nvPr/>
          </p:nvSpPr>
          <p:spPr>
            <a:xfrm>
              <a:off x="5371947" y="5259960"/>
              <a:ext cx="128717" cy="136808"/>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橢圓 33"/>
            <p:cNvSpPr/>
            <p:nvPr/>
          </p:nvSpPr>
          <p:spPr>
            <a:xfrm>
              <a:off x="5371947" y="5870836"/>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5" name="橢圓 34"/>
            <p:cNvSpPr/>
            <p:nvPr/>
          </p:nvSpPr>
          <p:spPr>
            <a:xfrm>
              <a:off x="5028397" y="6087209"/>
              <a:ext cx="128717" cy="136808"/>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橢圓 35"/>
            <p:cNvSpPr/>
            <p:nvPr/>
          </p:nvSpPr>
          <p:spPr>
            <a:xfrm>
              <a:off x="5371947" y="6332794"/>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7" name="直線接點 36"/>
            <p:cNvCxnSpPr>
              <a:endCxn id="33" idx="1"/>
            </p:cNvCxnSpPr>
            <p:nvPr/>
          </p:nvCxnSpPr>
          <p:spPr>
            <a:xfrm>
              <a:off x="5140054" y="5130981"/>
              <a:ext cx="250743" cy="14901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線接點 37"/>
            <p:cNvCxnSpPr>
              <a:stCxn id="35" idx="5"/>
            </p:cNvCxnSpPr>
            <p:nvPr/>
          </p:nvCxnSpPr>
          <p:spPr>
            <a:xfrm>
              <a:off x="5138264" y="6203982"/>
              <a:ext cx="234350" cy="17282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線接點 38"/>
            <p:cNvCxnSpPr>
              <a:stCxn id="32" idx="6"/>
            </p:cNvCxnSpPr>
            <p:nvPr/>
          </p:nvCxnSpPr>
          <p:spPr>
            <a:xfrm flipV="1">
              <a:off x="5157115" y="5366758"/>
              <a:ext cx="230357" cy="16353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flipV="1">
              <a:off x="5146278" y="5965110"/>
              <a:ext cx="238690" cy="16136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線接點 40"/>
            <p:cNvCxnSpPr>
              <a:stCxn id="32" idx="5"/>
              <a:endCxn id="34" idx="1"/>
            </p:cNvCxnSpPr>
            <p:nvPr/>
          </p:nvCxnSpPr>
          <p:spPr>
            <a:xfrm>
              <a:off x="5138265" y="5578657"/>
              <a:ext cx="252532" cy="312214"/>
            </a:xfrm>
            <a:prstGeom prst="line">
              <a:avLst/>
            </a:prstGeom>
            <a:ln>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a:off x="3788104" y="5322184"/>
              <a:ext cx="317982" cy="0"/>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flipH="1">
              <a:off x="3002020" y="5524108"/>
              <a:ext cx="310007" cy="0"/>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線單箭頭接點 12"/>
            <p:cNvCxnSpPr/>
            <p:nvPr/>
          </p:nvCxnSpPr>
          <p:spPr>
            <a:xfrm flipH="1">
              <a:off x="3002020" y="6149433"/>
              <a:ext cx="310007" cy="0"/>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p:cNvCxnSpPr/>
            <p:nvPr/>
          </p:nvCxnSpPr>
          <p:spPr>
            <a:xfrm flipH="1">
              <a:off x="2994942" y="5069250"/>
              <a:ext cx="310007" cy="0"/>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p:cNvCxnSpPr/>
            <p:nvPr/>
          </p:nvCxnSpPr>
          <p:spPr>
            <a:xfrm>
              <a:off x="3788104" y="5933060"/>
              <a:ext cx="317982" cy="0"/>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a:off x="3788104" y="6395018"/>
              <a:ext cx="317982" cy="0"/>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p:cNvCxnSpPr/>
            <p:nvPr/>
          </p:nvCxnSpPr>
          <p:spPr>
            <a:xfrm flipV="1">
              <a:off x="5094047" y="4725144"/>
              <a:ext cx="6591" cy="275276"/>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p:cNvCxnSpPr/>
            <p:nvPr/>
          </p:nvCxnSpPr>
          <p:spPr>
            <a:xfrm flipV="1">
              <a:off x="5436305" y="5592488"/>
              <a:ext cx="6591" cy="275276"/>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flipH="1">
              <a:off x="5092755" y="5603515"/>
              <a:ext cx="272" cy="265968"/>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9"/>
            <p:cNvCxnSpPr/>
            <p:nvPr/>
          </p:nvCxnSpPr>
          <p:spPr>
            <a:xfrm flipH="1">
              <a:off x="5436033" y="6465430"/>
              <a:ext cx="272" cy="265968"/>
            </a:xfrm>
            <a:prstGeom prst="straightConnector1">
              <a:avLst/>
            </a:prstGeom>
            <a:ln w="31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1" name="橢圓 20"/>
            <p:cNvSpPr/>
            <p:nvPr/>
          </p:nvSpPr>
          <p:spPr>
            <a:xfrm>
              <a:off x="6121201" y="5504073"/>
              <a:ext cx="128717" cy="136808"/>
            </a:xfrm>
            <a:prstGeom prst="ellipse">
              <a:avLst/>
            </a:prstGeom>
            <a:solidFill>
              <a:srgbClr val="FFCC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p:cNvSpPr/>
            <p:nvPr/>
          </p:nvSpPr>
          <p:spPr>
            <a:xfrm>
              <a:off x="6121201" y="5890526"/>
              <a:ext cx="128717" cy="136808"/>
            </a:xfrm>
            <a:prstGeom prst="ellipse">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文字方塊 22"/>
            <p:cNvSpPr txBox="1"/>
            <p:nvPr/>
          </p:nvSpPr>
          <p:spPr>
            <a:xfrm>
              <a:off x="6317478" y="5433977"/>
              <a:ext cx="26962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S</a:t>
              </a:r>
              <a:endParaRPr lang="zh-TW" altLang="en-US" sz="1200" dirty="0">
                <a:latin typeface="Times New Roman" panose="02020603050405020304" pitchFamily="18" charset="0"/>
                <a:cs typeface="Times New Roman" panose="02020603050405020304" pitchFamily="18" charset="0"/>
              </a:endParaRPr>
            </a:p>
          </p:txBody>
        </p:sp>
        <p:sp>
          <p:nvSpPr>
            <p:cNvPr id="24" name="文字方塊 23"/>
            <p:cNvSpPr txBox="1"/>
            <p:nvPr/>
          </p:nvSpPr>
          <p:spPr>
            <a:xfrm>
              <a:off x="6312152" y="5852546"/>
              <a:ext cx="397866"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Mo</a:t>
              </a:r>
              <a:endParaRPr lang="zh-TW" altLang="en-US" sz="1200" dirty="0">
                <a:latin typeface="Times New Roman" panose="02020603050405020304" pitchFamily="18" charset="0"/>
                <a:cs typeface="Times New Roman" panose="02020603050405020304" pitchFamily="18" charset="0"/>
              </a:endParaRPr>
            </a:p>
          </p:txBody>
        </p:sp>
        <p:sp>
          <p:nvSpPr>
            <p:cNvPr id="25" name="文字方塊 24"/>
            <p:cNvSpPr txBox="1"/>
            <p:nvPr/>
          </p:nvSpPr>
          <p:spPr>
            <a:xfrm>
              <a:off x="3223163" y="4593500"/>
              <a:ext cx="458780"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E</a:t>
              </a:r>
              <a:r>
                <a:rPr lang="en-US" altLang="zh-TW" sz="1200" baseline="30000" dirty="0" smtClean="0">
                  <a:latin typeface="Times New Roman" panose="02020603050405020304" pitchFamily="18" charset="0"/>
                  <a:cs typeface="Times New Roman" panose="02020603050405020304" pitchFamily="18" charset="0"/>
                </a:rPr>
                <a:t>1</a:t>
              </a:r>
              <a:r>
                <a:rPr lang="en-US" altLang="zh-TW" sz="1200" baseline="-25000" dirty="0" smtClean="0">
                  <a:latin typeface="Times New Roman" panose="02020603050405020304" pitchFamily="18" charset="0"/>
                  <a:cs typeface="Times New Roman" panose="02020603050405020304" pitchFamily="18" charset="0"/>
                </a:rPr>
                <a:t>2</a:t>
              </a:r>
              <a:r>
                <a:rPr lang="en-US" altLang="zh-TW" sz="1200" dirty="0" smtClean="0">
                  <a:latin typeface="Times New Roman" panose="02020603050405020304" pitchFamily="18" charset="0"/>
                  <a:cs typeface="Times New Roman" panose="02020603050405020304" pitchFamily="18" charset="0"/>
                </a:rPr>
                <a:t>g</a:t>
              </a:r>
              <a:endParaRPr lang="zh-TW" altLang="en-US" sz="1200" dirty="0">
                <a:latin typeface="Times New Roman" panose="02020603050405020304" pitchFamily="18" charset="0"/>
                <a:cs typeface="Times New Roman" panose="02020603050405020304" pitchFamily="18" charset="0"/>
              </a:endParaRPr>
            </a:p>
          </p:txBody>
        </p:sp>
        <p:sp>
          <p:nvSpPr>
            <p:cNvPr id="26" name="文字方塊 25"/>
            <p:cNvSpPr txBox="1"/>
            <p:nvPr/>
          </p:nvSpPr>
          <p:spPr>
            <a:xfrm>
              <a:off x="5100638" y="4546803"/>
              <a:ext cx="423514" cy="276999"/>
            </a:xfrm>
            <a:prstGeom prst="rect">
              <a:avLst/>
            </a:prstGeom>
            <a:noFill/>
          </p:spPr>
          <p:txBody>
            <a:bodyPr wrap="none" rtlCol="0">
              <a:spAutoFit/>
            </a:bodyPr>
            <a:lstStyle/>
            <a:p>
              <a:r>
                <a:rPr lang="en-US" altLang="zh-TW" sz="1200" dirty="0" smtClean="0">
                  <a:latin typeface="Times New Roman" panose="02020603050405020304" pitchFamily="18" charset="0"/>
                  <a:cs typeface="Times New Roman" panose="02020603050405020304" pitchFamily="18" charset="0"/>
                </a:rPr>
                <a:t>A</a:t>
              </a:r>
              <a:r>
                <a:rPr lang="en-US" altLang="zh-TW" sz="1200" baseline="-25000" dirty="0" smtClean="0">
                  <a:latin typeface="Times New Roman" panose="02020603050405020304" pitchFamily="18" charset="0"/>
                  <a:cs typeface="Times New Roman" panose="02020603050405020304" pitchFamily="18" charset="0"/>
                </a:rPr>
                <a:t>1</a:t>
              </a:r>
              <a:r>
                <a:rPr lang="en-US" altLang="zh-TW" sz="1200" dirty="0" smtClean="0">
                  <a:latin typeface="Times New Roman" panose="02020603050405020304" pitchFamily="18" charset="0"/>
                  <a:cs typeface="Times New Roman" panose="02020603050405020304" pitchFamily="18" charset="0"/>
                </a:rPr>
                <a:t>g</a:t>
              </a:r>
              <a:endParaRPr lang="zh-TW" altLang="en-US" sz="1200" dirty="0">
                <a:latin typeface="Times New Roman" panose="02020603050405020304" pitchFamily="18" charset="0"/>
                <a:cs typeface="Times New Roman" panose="02020603050405020304" pitchFamily="18" charset="0"/>
              </a:endParaRPr>
            </a:p>
          </p:txBody>
        </p:sp>
        <p:sp>
          <p:nvSpPr>
            <p:cNvPr id="27" name="左大括弧 26"/>
            <p:cNvSpPr/>
            <p:nvPr/>
          </p:nvSpPr>
          <p:spPr>
            <a:xfrm>
              <a:off x="2696827" y="5012420"/>
              <a:ext cx="139485" cy="580068"/>
            </a:xfrm>
            <a:prstGeom prst="leftBrac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8" name="左大括弧 27"/>
            <p:cNvSpPr/>
            <p:nvPr/>
          </p:nvSpPr>
          <p:spPr>
            <a:xfrm>
              <a:off x="2696827" y="5891538"/>
              <a:ext cx="139485" cy="580068"/>
            </a:xfrm>
            <a:prstGeom prst="leftBrac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29" name="文字方塊 28"/>
            <p:cNvSpPr txBox="1"/>
            <p:nvPr/>
          </p:nvSpPr>
          <p:spPr>
            <a:xfrm>
              <a:off x="2112753" y="5166613"/>
              <a:ext cx="619080" cy="261610"/>
            </a:xfrm>
            <a:prstGeom prst="rect">
              <a:avLst/>
            </a:prstGeom>
            <a:noFill/>
          </p:spPr>
          <p:txBody>
            <a:bodyPr wrap="none" rtlCol="0">
              <a:spAutoFit/>
            </a:bodyPr>
            <a:lstStyle/>
            <a:p>
              <a:r>
                <a:rPr lang="en-US" altLang="zh-TW" sz="1050" dirty="0" smtClean="0">
                  <a:latin typeface="Times New Roman" panose="02020603050405020304" pitchFamily="18" charset="0"/>
                  <a:cs typeface="Times New Roman" panose="02020603050405020304" pitchFamily="18" charset="0"/>
                </a:rPr>
                <a:t>1 Layer</a:t>
              </a:r>
              <a:endParaRPr lang="zh-TW" altLang="en-US" sz="1050" dirty="0">
                <a:latin typeface="Times New Roman" panose="02020603050405020304" pitchFamily="18" charset="0"/>
                <a:cs typeface="Times New Roman" panose="02020603050405020304" pitchFamily="18" charset="0"/>
              </a:endParaRPr>
            </a:p>
          </p:txBody>
        </p:sp>
        <p:sp>
          <p:nvSpPr>
            <p:cNvPr id="30" name="文字方塊 29"/>
            <p:cNvSpPr txBox="1"/>
            <p:nvPr/>
          </p:nvSpPr>
          <p:spPr>
            <a:xfrm>
              <a:off x="2115312" y="6047651"/>
              <a:ext cx="619080" cy="261610"/>
            </a:xfrm>
            <a:prstGeom prst="rect">
              <a:avLst/>
            </a:prstGeom>
            <a:noFill/>
          </p:spPr>
          <p:txBody>
            <a:bodyPr wrap="none" rtlCol="0">
              <a:spAutoFit/>
            </a:bodyPr>
            <a:lstStyle/>
            <a:p>
              <a:r>
                <a:rPr lang="en-US" altLang="zh-TW" sz="1050" dirty="0" smtClean="0">
                  <a:latin typeface="Times New Roman" panose="02020603050405020304" pitchFamily="18" charset="0"/>
                  <a:cs typeface="Times New Roman" panose="02020603050405020304" pitchFamily="18" charset="0"/>
                </a:rPr>
                <a:t>2 Layer</a:t>
              </a:r>
              <a:endParaRPr lang="zh-TW" altLang="en-US" sz="1050" dirty="0">
                <a:latin typeface="Times New Roman" panose="02020603050405020304" pitchFamily="18" charset="0"/>
                <a:cs typeface="Times New Roman" panose="02020603050405020304" pitchFamily="18" charset="0"/>
              </a:endParaRPr>
            </a:p>
          </p:txBody>
        </p:sp>
      </p:grpSp>
      <p:sp>
        <p:nvSpPr>
          <p:cNvPr id="54" name="文字方塊 53"/>
          <p:cNvSpPr txBox="1"/>
          <p:nvPr/>
        </p:nvSpPr>
        <p:spPr>
          <a:xfrm>
            <a:off x="4831770" y="4340747"/>
            <a:ext cx="3865374" cy="584775"/>
          </a:xfrm>
          <a:prstGeom prst="rect">
            <a:avLst/>
          </a:prstGeom>
          <a:noFill/>
        </p:spPr>
        <p:txBody>
          <a:bodyPr wrap="square" rtlCol="0">
            <a:spAutoFit/>
          </a:bodyPr>
          <a:lstStyle/>
          <a:p>
            <a:pPr marL="285750" indent="-285750" algn="just">
              <a:buClr>
                <a:schemeClr val="accent2"/>
              </a:buClr>
              <a:buSzPct val="100000"/>
              <a:buFont typeface="Arial" panose="020B0604020202020204" pitchFamily="34" charset="0"/>
              <a:buChar char="•"/>
            </a:pPr>
            <a:r>
              <a:rPr lang="en-US" altLang="zh-TW" sz="1600" dirty="0" smtClean="0">
                <a:latin typeface="Times New Roman" panose="02020603050405020304" pitchFamily="18" charset="0"/>
                <a:cs typeface="Times New Roman" panose="02020603050405020304" pitchFamily="18" charset="0"/>
              </a:rPr>
              <a:t>Peak difference between E</a:t>
            </a:r>
            <a:r>
              <a:rPr lang="en-US" altLang="zh-TW" sz="1600" baseline="30000" dirty="0" smtClean="0">
                <a:latin typeface="Times New Roman" panose="02020603050405020304" pitchFamily="18" charset="0"/>
                <a:cs typeface="Times New Roman" panose="02020603050405020304" pitchFamily="18" charset="0"/>
              </a:rPr>
              <a:t>1</a:t>
            </a:r>
            <a:r>
              <a:rPr lang="en-US" altLang="zh-TW" sz="1600" baseline="-25000" dirty="0" smtClean="0">
                <a:latin typeface="Times New Roman" panose="02020603050405020304" pitchFamily="18" charset="0"/>
                <a:cs typeface="Times New Roman" panose="02020603050405020304" pitchFamily="18" charset="0"/>
              </a:rPr>
              <a:t>2g</a:t>
            </a:r>
            <a:r>
              <a:rPr lang="en-US" altLang="zh-TW" sz="1600" dirty="0" smtClean="0">
                <a:latin typeface="Times New Roman" panose="02020603050405020304" pitchFamily="18" charset="0"/>
                <a:cs typeface="Times New Roman" panose="02020603050405020304" pitchFamily="18" charset="0"/>
              </a:rPr>
              <a:t> and A</a:t>
            </a:r>
            <a:r>
              <a:rPr lang="en-US" altLang="zh-TW" sz="1600" baseline="-25000" dirty="0" smtClean="0">
                <a:latin typeface="Times New Roman" panose="02020603050405020304" pitchFamily="18" charset="0"/>
                <a:cs typeface="Times New Roman" panose="02020603050405020304" pitchFamily="18" charset="0"/>
              </a:rPr>
              <a:t>1g</a:t>
            </a:r>
            <a:r>
              <a:rPr lang="en-US" altLang="zh-TW" sz="1600" dirty="0" smtClean="0">
                <a:latin typeface="Times New Roman" panose="02020603050405020304" pitchFamily="18" charset="0"/>
                <a:cs typeface="Times New Roman" panose="02020603050405020304" pitchFamily="18" charset="0"/>
              </a:rPr>
              <a:t> is </a:t>
            </a:r>
            <a:r>
              <a:rPr lang="en-US" altLang="zh-TW" sz="1600" b="1" dirty="0" smtClean="0">
                <a:latin typeface="Times New Roman" panose="02020603050405020304" pitchFamily="18" charset="0"/>
                <a:cs typeface="Times New Roman" panose="02020603050405020304" pitchFamily="18" charset="0"/>
              </a:rPr>
              <a:t>19.82 cm</a:t>
            </a:r>
            <a:r>
              <a:rPr lang="en-US" altLang="zh-TW" sz="1600" b="1" baseline="30000" dirty="0" smtClean="0">
                <a:latin typeface="Times New Roman" panose="02020603050405020304" pitchFamily="18" charset="0"/>
                <a:cs typeface="Times New Roman" panose="02020603050405020304" pitchFamily="18" charset="0"/>
              </a:rPr>
              <a:t>-1</a:t>
            </a:r>
            <a:r>
              <a:rPr lang="en-US" altLang="zh-TW" sz="1600" b="1" dirty="0" smtClean="0">
                <a:latin typeface="Times New Roman" panose="02020603050405020304" pitchFamily="18" charset="0"/>
                <a:cs typeface="Times New Roman" panose="02020603050405020304" pitchFamily="18" charset="0"/>
              </a:rPr>
              <a:t> </a:t>
            </a:r>
            <a:r>
              <a:rPr lang="en-US" altLang="zh-TW" sz="1600" dirty="0" smtClean="0">
                <a:latin typeface="Times New Roman" panose="02020603050405020304" pitchFamily="18" charset="0"/>
                <a:cs typeface="Times New Roman" panose="02020603050405020304" pitchFamily="18" charset="0"/>
              </a:rPr>
              <a:t>in </a:t>
            </a:r>
            <a:r>
              <a:rPr lang="en-US" altLang="zh-TW" sz="1600" dirty="0">
                <a:latin typeface="Times New Roman" panose="02020603050405020304" pitchFamily="18" charset="0"/>
                <a:cs typeface="Times New Roman" panose="02020603050405020304" pitchFamily="18" charset="0"/>
              </a:rPr>
              <a:t>R</a:t>
            </a:r>
            <a:r>
              <a:rPr lang="en-US" altLang="zh-TW" sz="1600" dirty="0" smtClean="0">
                <a:latin typeface="Times New Roman" panose="02020603050405020304" pitchFamily="18" charset="0"/>
                <a:cs typeface="Times New Roman" panose="02020603050405020304" pitchFamily="18" charset="0"/>
              </a:rPr>
              <a:t>aman spectrum.</a:t>
            </a:r>
          </a:p>
        </p:txBody>
      </p:sp>
      <p:sp>
        <p:nvSpPr>
          <p:cNvPr id="55" name="文字方塊 54"/>
          <p:cNvSpPr txBox="1"/>
          <p:nvPr/>
        </p:nvSpPr>
        <p:spPr>
          <a:xfrm>
            <a:off x="5556919" y="5735535"/>
            <a:ext cx="2475098" cy="646331"/>
          </a:xfrm>
          <a:prstGeom prst="rect">
            <a:avLst/>
          </a:prstGeom>
          <a:noFill/>
          <a:ln>
            <a:noFill/>
          </a:ln>
        </p:spPr>
        <p:txBody>
          <a:bodyPr wrap="square" rtlCol="0">
            <a:spAutoFit/>
          </a:bodyPr>
          <a:lstStyle/>
          <a:p>
            <a:r>
              <a:rPr lang="en-US" altLang="zh-TW" sz="3600" b="1" dirty="0" smtClean="0">
                <a:solidFill>
                  <a:srgbClr val="FF0000"/>
                </a:solidFill>
                <a:latin typeface="Times New Roman" panose="02020603050405020304" pitchFamily="18" charset="0"/>
                <a:cs typeface="Times New Roman" panose="02020603050405020304" pitchFamily="18" charset="0"/>
              </a:rPr>
              <a:t>Monolayer</a:t>
            </a:r>
            <a:endParaRPr lang="zh-TW" altLang="en-US" sz="3600" b="1" dirty="0">
              <a:solidFill>
                <a:srgbClr val="FF0000"/>
              </a:solidFill>
              <a:latin typeface="Times New Roman" panose="02020603050405020304" pitchFamily="18" charset="0"/>
              <a:cs typeface="Times New Roman" panose="02020603050405020304" pitchFamily="18" charset="0"/>
            </a:endParaRPr>
          </a:p>
        </p:txBody>
      </p:sp>
      <p:sp>
        <p:nvSpPr>
          <p:cNvPr id="6" name="矩形 5"/>
          <p:cNvSpPr/>
          <p:nvPr/>
        </p:nvSpPr>
        <p:spPr>
          <a:xfrm>
            <a:off x="447707" y="6498829"/>
            <a:ext cx="7326560" cy="339773"/>
          </a:xfrm>
          <a:prstGeom prst="rect">
            <a:avLst/>
          </a:prstGeom>
        </p:spPr>
        <p:txBody>
          <a:bodyPr wrap="square">
            <a:spAutoFit/>
          </a:bodyPr>
          <a:lstStyle/>
          <a:p>
            <a:pPr lvl="0" algn="just">
              <a:lnSpc>
                <a:spcPct val="150000"/>
              </a:lnSpc>
              <a:spcAft>
                <a:spcPts val="0"/>
              </a:spcAft>
            </a:pPr>
            <a:r>
              <a:rPr lang="en-US" altLang="zh-TW" sz="1200" kern="100" dirty="0" err="1">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Changgu</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Lee, </a:t>
            </a:r>
            <a:r>
              <a:rPr lang="en-US" altLang="zh-TW" sz="1200" i="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et al</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Anomalous lattice vibrations of single- and few-layer MoS</a:t>
            </a:r>
            <a:r>
              <a:rPr lang="en-US" altLang="zh-TW" sz="1200" kern="100" baseline="-250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i="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ACS Nano</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b="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4</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2695-2700 (2010).</a:t>
            </a:r>
            <a:endParaRPr lang="zh-TW" altLang="zh-TW" sz="1200" kern="100" dirty="0">
              <a:solidFill>
                <a:srgbClr val="009900"/>
              </a:solidFill>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8" name="矩形 7"/>
          <p:cNvSpPr/>
          <p:nvPr/>
        </p:nvSpPr>
        <p:spPr>
          <a:xfrm>
            <a:off x="4831770" y="5085365"/>
            <a:ext cx="3865374" cy="584775"/>
          </a:xfrm>
          <a:prstGeom prst="rect">
            <a:avLst/>
          </a:prstGeom>
        </p:spPr>
        <p:txBody>
          <a:bodyPr wrap="square">
            <a:spAutoFit/>
          </a:bodyPr>
          <a:lstStyle/>
          <a:p>
            <a:pPr marL="285750" indent="-285750" algn="just">
              <a:buClr>
                <a:schemeClr val="accent2"/>
              </a:buClr>
              <a:buSzPct val="100000"/>
              <a:buFont typeface="Arial" panose="020B0604020202020204" pitchFamily="34" charset="0"/>
              <a:buChar char="•"/>
            </a:pPr>
            <a:r>
              <a:rPr lang="en-US" altLang="zh-TW" sz="1600" dirty="0">
                <a:latin typeface="Times New Roman" panose="02020603050405020304" pitchFamily="18" charset="0"/>
                <a:cs typeface="Times New Roman" panose="02020603050405020304" pitchFamily="18" charset="0"/>
              </a:rPr>
              <a:t>PL spectrum shows a </a:t>
            </a:r>
            <a:r>
              <a:rPr lang="en-US" altLang="zh-TW" sz="1600" dirty="0" smtClean="0">
                <a:latin typeface="Times New Roman" panose="02020603050405020304" pitchFamily="18" charset="0"/>
                <a:cs typeface="Times New Roman" panose="02020603050405020304" pitchFamily="18" charset="0"/>
              </a:rPr>
              <a:t>strong peak </a:t>
            </a:r>
            <a:r>
              <a:rPr lang="en-US" altLang="zh-TW" sz="1600" dirty="0">
                <a:latin typeface="Times New Roman" panose="02020603050405020304" pitchFamily="18" charset="0"/>
                <a:cs typeface="Times New Roman" panose="02020603050405020304" pitchFamily="18" charset="0"/>
              </a:rPr>
              <a:t>at 667 nm, corresponds to </a:t>
            </a:r>
            <a:r>
              <a:rPr lang="en-US" altLang="zh-TW" sz="1600" b="1" dirty="0">
                <a:latin typeface="Times New Roman" panose="02020603050405020304" pitchFamily="18" charset="0"/>
                <a:cs typeface="Times New Roman" panose="02020603050405020304" pitchFamily="18" charset="0"/>
              </a:rPr>
              <a:t>1.86 </a:t>
            </a:r>
            <a:r>
              <a:rPr lang="en-US" altLang="zh-TW" sz="1600" b="1" dirty="0" smtClean="0">
                <a:latin typeface="Times New Roman" panose="02020603050405020304" pitchFamily="18" charset="0"/>
                <a:cs typeface="Times New Roman" panose="02020603050405020304" pitchFamily="18" charset="0"/>
              </a:rPr>
              <a:t>eV</a:t>
            </a:r>
            <a:r>
              <a:rPr lang="en-US" altLang="zh-TW" sz="1600" dirty="0" smtClean="0">
                <a:latin typeface="Times New Roman" panose="02020603050405020304" pitchFamily="18" charset="0"/>
                <a:cs typeface="Times New Roman" panose="02020603050405020304" pitchFamily="18" charset="0"/>
              </a:rPr>
              <a:t>.</a:t>
            </a:r>
            <a:endParaRPr lang="zh-TW" altLang="en-US" sz="1600" dirty="0">
              <a:latin typeface="Times New Roman" panose="02020603050405020304" pitchFamily="18" charset="0"/>
              <a:cs typeface="Times New Roman" panose="02020603050405020304" pitchFamily="18" charset="0"/>
            </a:endParaRPr>
          </a:p>
        </p:txBody>
      </p:sp>
      <p:sp>
        <p:nvSpPr>
          <p:cNvPr id="9" name="投影片編號版面配置區 8"/>
          <p:cNvSpPr>
            <a:spLocks noGrp="1"/>
          </p:cNvSpPr>
          <p:nvPr>
            <p:ph type="sldNum" sz="quarter" idx="4"/>
          </p:nvPr>
        </p:nvSpPr>
        <p:spPr/>
        <p:txBody>
          <a:bodyPr/>
          <a:lstStyle/>
          <a:p>
            <a:fld id="{69D90ED0-0FA7-4EB6-BDCD-1C8179B72C1B}" type="slidenum">
              <a:rPr lang="en-US" altLang="ja-JP" smtClean="0"/>
              <a:pPr/>
              <a:t>33</a:t>
            </a:fld>
            <a:endParaRPr lang="en-US" altLang="ja-JP"/>
          </a:p>
        </p:txBody>
      </p:sp>
    </p:spTree>
    <p:extLst>
      <p:ext uri="{BB962C8B-B14F-4D97-AF65-F5344CB8AC3E}">
        <p14:creationId xmlns:p14="http://schemas.microsoft.com/office/powerpoint/2010/main" val="3028076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fade">
                                      <p:cBhvr>
                                        <p:cTn id="2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AFM</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images of MoS</a:t>
            </a:r>
            <a:r>
              <a:rPr lang="en-US" altLang="zh-TW" baseline="-25000" dirty="0">
                <a:latin typeface="Times New Roman" panose="02020603050405020304" pitchFamily="18" charset="0"/>
                <a:cs typeface="Times New Roman" panose="02020603050405020304" pitchFamily="18" charset="0"/>
              </a:rPr>
              <a:t>2</a:t>
            </a:r>
            <a:endParaRPr lang="zh-TW" altLang="en-US" baseline="-25000" dirty="0">
              <a:latin typeface="Times New Roman" panose="02020603050405020304" pitchFamily="18" charset="0"/>
              <a:cs typeface="Times New Roman" panose="02020603050405020304" pitchFamily="18" charset="0"/>
            </a:endParaRPr>
          </a:p>
        </p:txBody>
      </p:sp>
      <p:sp>
        <p:nvSpPr>
          <p:cNvPr id="2" name="矩形 1"/>
          <p:cNvSpPr/>
          <p:nvPr/>
        </p:nvSpPr>
        <p:spPr>
          <a:xfrm>
            <a:off x="1823772" y="5215623"/>
            <a:ext cx="5517142" cy="369332"/>
          </a:xfrm>
          <a:prstGeom prst="rect">
            <a:avLst/>
          </a:prstGeom>
        </p:spPr>
        <p:txBody>
          <a:bodyPr wrap="square">
            <a:spAutoFit/>
          </a:bodyPr>
          <a:lstStyle/>
          <a:p>
            <a:pPr algn="just">
              <a:buClr>
                <a:schemeClr val="accent2"/>
              </a:buClr>
              <a:buSzPct val="100000"/>
            </a:pPr>
            <a:r>
              <a:rPr lang="en-US" altLang="zh-TW" dirty="0" smtClean="0">
                <a:latin typeface="Times New Roman" panose="02020603050405020304" pitchFamily="18" charset="0"/>
                <a:cs typeface="Times New Roman" panose="02020603050405020304" pitchFamily="18" charset="0"/>
              </a:rPr>
              <a:t>AFM image shows the </a:t>
            </a:r>
            <a:r>
              <a:rPr lang="en-US" altLang="zh-TW" dirty="0">
                <a:latin typeface="Times New Roman" panose="02020603050405020304" pitchFamily="18" charset="0"/>
                <a:cs typeface="Times New Roman" panose="02020603050405020304" pitchFamily="18" charset="0"/>
              </a:rPr>
              <a:t>thickness corresponds to </a:t>
            </a:r>
            <a:r>
              <a:rPr lang="en-US" altLang="zh-TW" dirty="0" smtClean="0">
                <a:latin typeface="Times New Roman" panose="02020603050405020304" pitchFamily="18" charset="0"/>
                <a:cs typeface="Times New Roman" panose="02020603050405020304" pitchFamily="18" charset="0"/>
              </a:rPr>
              <a:t>0.72 nm.</a:t>
            </a:r>
            <a:endParaRPr lang="zh-TW" altLang="en-US" b="1" dirty="0">
              <a:latin typeface="Times New Roman" panose="02020603050405020304" pitchFamily="18" charset="0"/>
              <a:cs typeface="Times New Roman" panose="02020603050405020304" pitchFamily="18" charset="0"/>
            </a:endParaRPr>
          </a:p>
        </p:txBody>
      </p:sp>
      <p:sp>
        <p:nvSpPr>
          <p:cNvPr id="6" name="投影片編號版面配置區 5"/>
          <p:cNvSpPr>
            <a:spLocks noGrp="1"/>
          </p:cNvSpPr>
          <p:nvPr>
            <p:ph type="sldNum" sz="quarter" idx="4"/>
          </p:nvPr>
        </p:nvSpPr>
        <p:spPr/>
        <p:txBody>
          <a:bodyPr/>
          <a:lstStyle/>
          <a:p>
            <a:fld id="{69D90ED0-0FA7-4EB6-BDCD-1C8179B72C1B}" type="slidenum">
              <a:rPr lang="en-US" altLang="ja-JP" smtClean="0"/>
              <a:pPr/>
              <a:t>34</a:t>
            </a:fld>
            <a:endParaRPr lang="en-US" altLang="ja-JP"/>
          </a:p>
        </p:txBody>
      </p:sp>
      <p:pic>
        <p:nvPicPr>
          <p:cNvPr id="38" name="圖片 37"/>
          <p:cNvPicPr/>
          <p:nvPr/>
        </p:nvPicPr>
        <p:blipFill>
          <a:blip r:embed="rId3">
            <a:extLst>
              <a:ext uri="{28A0092B-C50C-407E-A947-70E740481C1C}">
                <a14:useLocalDpi xmlns:a14="http://schemas.microsoft.com/office/drawing/2010/main" val="0"/>
              </a:ext>
            </a:extLst>
          </a:blip>
          <a:stretch>
            <a:fillRect/>
          </a:stretch>
        </p:blipFill>
        <p:spPr>
          <a:xfrm>
            <a:off x="890607" y="1748130"/>
            <a:ext cx="7383473" cy="3337054"/>
          </a:xfrm>
          <a:prstGeom prst="rect">
            <a:avLst/>
          </a:prstGeom>
        </p:spPr>
      </p:pic>
    </p:spTree>
    <p:extLst>
      <p:ext uri="{BB962C8B-B14F-4D97-AF65-F5344CB8AC3E}">
        <p14:creationId xmlns:p14="http://schemas.microsoft.com/office/powerpoint/2010/main" val="30034664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SEM</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images of Cu</a:t>
            </a:r>
            <a:r>
              <a:rPr lang="en-US" altLang="zh-TW" baseline="-25000" dirty="0">
                <a:latin typeface="Times New Roman" panose="02020603050405020304" pitchFamily="18" charset="0"/>
                <a:cs typeface="Times New Roman" panose="02020603050405020304" pitchFamily="18" charset="0"/>
              </a:rPr>
              <a:t>2</a:t>
            </a:r>
            <a:r>
              <a:rPr lang="en-US" altLang="zh-TW" dirty="0">
                <a:latin typeface="Times New Roman" panose="02020603050405020304" pitchFamily="18" charset="0"/>
                <a:cs typeface="Times New Roman" panose="02020603050405020304" pitchFamily="18" charset="0"/>
              </a:rPr>
              <a:t>O</a:t>
            </a:r>
            <a:endParaRPr lang="zh-TW" altLang="en-US" baseline="-25000" dirty="0">
              <a:latin typeface="Times New Roman" panose="02020603050405020304" pitchFamily="18" charset="0"/>
              <a:cs typeface="Times New Roman" panose="02020603050405020304" pitchFamily="18" charset="0"/>
            </a:endParaRPr>
          </a:p>
        </p:txBody>
      </p:sp>
      <p:grpSp>
        <p:nvGrpSpPr>
          <p:cNvPr id="38" name="群組 37"/>
          <p:cNvGrpSpPr/>
          <p:nvPr/>
        </p:nvGrpSpPr>
        <p:grpSpPr>
          <a:xfrm>
            <a:off x="1164212" y="1701831"/>
            <a:ext cx="3071170" cy="2268252"/>
            <a:chOff x="1164212" y="1701831"/>
            <a:chExt cx="3071170" cy="2268252"/>
          </a:xfrm>
        </p:grpSpPr>
        <p:pic>
          <p:nvPicPr>
            <p:cNvPr id="14" name="圖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7816" y="1701831"/>
              <a:ext cx="3024336" cy="2268252"/>
            </a:xfrm>
            <a:prstGeom prst="rect">
              <a:avLst/>
            </a:prstGeom>
          </p:spPr>
        </p:pic>
        <p:sp>
          <p:nvSpPr>
            <p:cNvPr id="6" name="矩形 5"/>
            <p:cNvSpPr/>
            <p:nvPr/>
          </p:nvSpPr>
          <p:spPr>
            <a:xfrm>
              <a:off x="3899930" y="3671094"/>
              <a:ext cx="221743"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文字方塊 6"/>
            <p:cNvSpPr txBox="1"/>
            <p:nvPr/>
          </p:nvSpPr>
          <p:spPr>
            <a:xfrm>
              <a:off x="3786220" y="3460877"/>
              <a:ext cx="449162" cy="246221"/>
            </a:xfrm>
            <a:prstGeom prst="rect">
              <a:avLst/>
            </a:prstGeom>
            <a:noFill/>
          </p:spPr>
          <p:txBody>
            <a:bodyPr wrap="none" rtlCol="0">
              <a:spAutoFit/>
            </a:bodyPr>
            <a:lstStyle/>
            <a:p>
              <a:r>
                <a:rPr lang="en-US" altLang="zh-TW" sz="10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1</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l-GR"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μ</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m</a:t>
              </a:r>
              <a:endParaRPr lang="zh-TW" altLang="en-US" sz="1000" dirty="0">
                <a:solidFill>
                  <a:schemeClr val="bg1"/>
                </a:solidFill>
                <a:latin typeface="Times New Roman" panose="02020603050405020304" pitchFamily="18" charset="0"/>
                <a:cs typeface="Times New Roman" panose="02020603050405020304" pitchFamily="18" charset="0"/>
              </a:endParaRPr>
            </a:p>
          </p:txBody>
        </p:sp>
        <p:sp>
          <p:nvSpPr>
            <p:cNvPr id="27" name="文字方塊 26"/>
            <p:cNvSpPr txBox="1"/>
            <p:nvPr/>
          </p:nvSpPr>
          <p:spPr>
            <a:xfrm>
              <a:off x="1164212" y="1701831"/>
              <a:ext cx="441146" cy="369332"/>
            </a:xfrm>
            <a:prstGeom prst="rect">
              <a:avLst/>
            </a:prstGeom>
            <a:noFill/>
          </p:spPr>
          <p:txBody>
            <a:bodyPr wrap="none" rtlCol="0">
              <a:spAutoFit/>
            </a:bodyPr>
            <a:lstStyle/>
            <a:p>
              <a:r>
                <a:rPr lang="en-US" altLang="zh-TW" dirty="0" smtClean="0">
                  <a:solidFill>
                    <a:schemeClr val="bg1"/>
                  </a:solidFill>
                  <a:latin typeface="Times New Roman" panose="02020603050405020304" pitchFamily="18" charset="0"/>
                  <a:cs typeface="Times New Roman" panose="02020603050405020304" pitchFamily="18" charset="0"/>
                </a:rPr>
                <a:t>(a)</a:t>
              </a:r>
              <a:endParaRPr lang="zh-TW" altLang="en-US" dirty="0">
                <a:solidFill>
                  <a:schemeClr val="bg1"/>
                </a:solidFill>
                <a:latin typeface="Times New Roman" panose="02020603050405020304" pitchFamily="18" charset="0"/>
                <a:cs typeface="Times New Roman" panose="02020603050405020304" pitchFamily="18" charset="0"/>
              </a:endParaRPr>
            </a:p>
          </p:txBody>
        </p:sp>
      </p:grpSp>
      <p:grpSp>
        <p:nvGrpSpPr>
          <p:cNvPr id="40" name="群組 39"/>
          <p:cNvGrpSpPr/>
          <p:nvPr/>
        </p:nvGrpSpPr>
        <p:grpSpPr>
          <a:xfrm>
            <a:off x="4467843" y="1695487"/>
            <a:ext cx="3056486" cy="2268252"/>
            <a:chOff x="7063425" y="1683627"/>
            <a:chExt cx="3056486" cy="2268252"/>
          </a:xfrm>
        </p:grpSpPr>
        <p:pic>
          <p:nvPicPr>
            <p:cNvPr id="18" name="圖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5575" y="1683627"/>
              <a:ext cx="3024336" cy="2268252"/>
            </a:xfrm>
            <a:prstGeom prst="rect">
              <a:avLst/>
            </a:prstGeom>
          </p:spPr>
        </p:pic>
        <p:sp>
          <p:nvSpPr>
            <p:cNvPr id="19" name="矩形 18"/>
            <p:cNvSpPr/>
            <p:nvPr/>
          </p:nvSpPr>
          <p:spPr>
            <a:xfrm>
              <a:off x="9563078" y="3695537"/>
              <a:ext cx="482798" cy="645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9601857" y="3481611"/>
              <a:ext cx="449162" cy="246221"/>
            </a:xfrm>
            <a:prstGeom prst="rect">
              <a:avLst/>
            </a:prstGeom>
            <a:noFill/>
          </p:spPr>
          <p:txBody>
            <a:bodyPr wrap="none" rtlCol="0">
              <a:spAutoFit/>
            </a:bodyPr>
            <a:lstStyle/>
            <a:p>
              <a:r>
                <a:rPr lang="en-US" altLang="zh-TW" sz="10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1</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l-GR"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μ</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m</a:t>
              </a:r>
              <a:endParaRPr lang="zh-TW" altLang="en-US" sz="1000" dirty="0">
                <a:solidFill>
                  <a:schemeClr val="bg1"/>
                </a:solidFill>
                <a:latin typeface="Times New Roman" panose="02020603050405020304" pitchFamily="18" charset="0"/>
                <a:cs typeface="Times New Roman" panose="02020603050405020304" pitchFamily="18" charset="0"/>
              </a:endParaRPr>
            </a:p>
          </p:txBody>
        </p:sp>
        <p:sp>
          <p:nvSpPr>
            <p:cNvPr id="32" name="文字方塊 31"/>
            <p:cNvSpPr txBox="1"/>
            <p:nvPr/>
          </p:nvSpPr>
          <p:spPr>
            <a:xfrm>
              <a:off x="7063425" y="1689971"/>
              <a:ext cx="453970" cy="369332"/>
            </a:xfrm>
            <a:prstGeom prst="rect">
              <a:avLst/>
            </a:prstGeom>
            <a:noFill/>
          </p:spPr>
          <p:txBody>
            <a:bodyPr wrap="none" rtlCol="0">
              <a:spAutoFit/>
            </a:bodyPr>
            <a:lstStyle/>
            <a:p>
              <a:r>
                <a:rPr lang="en-US" altLang="zh-TW" dirty="0" smtClean="0">
                  <a:solidFill>
                    <a:schemeClr val="bg1"/>
                  </a:solidFill>
                  <a:latin typeface="Times New Roman" panose="02020603050405020304" pitchFamily="18" charset="0"/>
                  <a:cs typeface="Times New Roman" panose="02020603050405020304" pitchFamily="18" charset="0"/>
                </a:rPr>
                <a:t>(b)</a:t>
              </a:r>
              <a:endParaRPr lang="zh-TW" altLang="en-US" dirty="0">
                <a:solidFill>
                  <a:schemeClr val="bg1"/>
                </a:solidFill>
                <a:latin typeface="Times New Roman" panose="02020603050405020304" pitchFamily="18" charset="0"/>
                <a:cs typeface="Times New Roman" panose="02020603050405020304" pitchFamily="18" charset="0"/>
              </a:endParaRPr>
            </a:p>
          </p:txBody>
        </p:sp>
      </p:grpSp>
      <p:grpSp>
        <p:nvGrpSpPr>
          <p:cNvPr id="42" name="群組 41"/>
          <p:cNvGrpSpPr/>
          <p:nvPr/>
        </p:nvGrpSpPr>
        <p:grpSpPr>
          <a:xfrm>
            <a:off x="1163830" y="4068383"/>
            <a:ext cx="3070485" cy="2422352"/>
            <a:chOff x="1163830" y="4068383"/>
            <a:chExt cx="3070485" cy="2422352"/>
          </a:xfrm>
        </p:grpSpPr>
        <p:pic>
          <p:nvPicPr>
            <p:cNvPr id="15" name="圖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4212" y="4068383"/>
              <a:ext cx="3027940" cy="2422352"/>
            </a:xfrm>
            <a:prstGeom prst="rect">
              <a:avLst/>
            </a:prstGeom>
          </p:spPr>
        </p:pic>
        <p:sp>
          <p:nvSpPr>
            <p:cNvPr id="16" name="矩形 15"/>
            <p:cNvSpPr/>
            <p:nvPr/>
          </p:nvSpPr>
          <p:spPr>
            <a:xfrm>
              <a:off x="3898863" y="6217121"/>
              <a:ext cx="221743"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6"/>
            <p:cNvSpPr txBox="1"/>
            <p:nvPr/>
          </p:nvSpPr>
          <p:spPr>
            <a:xfrm>
              <a:off x="3785153" y="6006904"/>
              <a:ext cx="449162" cy="246221"/>
            </a:xfrm>
            <a:prstGeom prst="rect">
              <a:avLst/>
            </a:prstGeom>
            <a:noFill/>
          </p:spPr>
          <p:txBody>
            <a:bodyPr wrap="none" rtlCol="0">
              <a:spAutoFit/>
            </a:bodyPr>
            <a:lstStyle/>
            <a:p>
              <a:r>
                <a:rPr lang="en-US" altLang="zh-TW" sz="10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1</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l-GR"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μ</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m</a:t>
              </a:r>
              <a:endParaRPr lang="zh-TW" altLang="en-US" sz="1000" dirty="0">
                <a:solidFill>
                  <a:schemeClr val="bg1"/>
                </a:solidFill>
                <a:latin typeface="Times New Roman" panose="02020603050405020304" pitchFamily="18" charset="0"/>
                <a:cs typeface="Times New Roman" panose="02020603050405020304" pitchFamily="18" charset="0"/>
              </a:endParaRPr>
            </a:p>
          </p:txBody>
        </p:sp>
        <p:sp>
          <p:nvSpPr>
            <p:cNvPr id="33" name="文字方塊 32"/>
            <p:cNvSpPr txBox="1"/>
            <p:nvPr/>
          </p:nvSpPr>
          <p:spPr>
            <a:xfrm>
              <a:off x="1163830" y="4068383"/>
              <a:ext cx="441146" cy="369332"/>
            </a:xfrm>
            <a:prstGeom prst="rect">
              <a:avLst/>
            </a:prstGeom>
            <a:noFill/>
          </p:spPr>
          <p:txBody>
            <a:bodyPr wrap="none" rtlCol="0">
              <a:spAutoFit/>
            </a:bodyPr>
            <a:lstStyle/>
            <a:p>
              <a:r>
                <a:rPr lang="en-US" altLang="zh-TW" dirty="0" smtClean="0">
                  <a:solidFill>
                    <a:schemeClr val="bg1"/>
                  </a:solidFill>
                  <a:latin typeface="Times New Roman" panose="02020603050405020304" pitchFamily="18" charset="0"/>
                  <a:cs typeface="Times New Roman" panose="02020603050405020304" pitchFamily="18" charset="0"/>
                </a:rPr>
                <a:t>(c)</a:t>
              </a:r>
              <a:endParaRPr lang="zh-TW" altLang="en-US" dirty="0">
                <a:solidFill>
                  <a:schemeClr val="bg1"/>
                </a:solidFill>
                <a:latin typeface="Times New Roman" panose="02020603050405020304" pitchFamily="18" charset="0"/>
                <a:cs typeface="Times New Roman" panose="02020603050405020304" pitchFamily="18" charset="0"/>
              </a:endParaRPr>
            </a:p>
          </p:txBody>
        </p:sp>
      </p:grpSp>
      <p:grpSp>
        <p:nvGrpSpPr>
          <p:cNvPr id="43" name="群組 42"/>
          <p:cNvGrpSpPr/>
          <p:nvPr/>
        </p:nvGrpSpPr>
        <p:grpSpPr>
          <a:xfrm>
            <a:off x="4499993" y="4068383"/>
            <a:ext cx="3041947" cy="2407795"/>
            <a:chOff x="4499993" y="4068383"/>
            <a:chExt cx="3041947" cy="2407795"/>
          </a:xfrm>
        </p:grpSpPr>
        <p:pic>
          <p:nvPicPr>
            <p:cNvPr id="28" name="圖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14585" y="4068383"/>
              <a:ext cx="3009744" cy="2407795"/>
            </a:xfrm>
            <a:prstGeom prst="rect">
              <a:avLst/>
            </a:prstGeom>
          </p:spPr>
        </p:pic>
        <p:sp>
          <p:nvSpPr>
            <p:cNvPr id="30" name="矩形 29"/>
            <p:cNvSpPr/>
            <p:nvPr/>
          </p:nvSpPr>
          <p:spPr>
            <a:xfrm>
              <a:off x="7236296" y="6195517"/>
              <a:ext cx="174324" cy="93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文字方塊 30"/>
            <p:cNvSpPr txBox="1"/>
            <p:nvPr/>
          </p:nvSpPr>
          <p:spPr>
            <a:xfrm>
              <a:off x="7092778" y="5974106"/>
              <a:ext cx="449162" cy="246221"/>
            </a:xfrm>
            <a:prstGeom prst="rect">
              <a:avLst/>
            </a:prstGeom>
            <a:noFill/>
          </p:spPr>
          <p:txBody>
            <a:bodyPr wrap="none" rtlCol="0">
              <a:spAutoFit/>
            </a:bodyPr>
            <a:lstStyle/>
            <a:p>
              <a:r>
                <a:rPr lang="en-US" altLang="zh-TW" sz="1000" dirty="0">
                  <a:solidFill>
                    <a:schemeClr val="bg1"/>
                  </a:solidFill>
                  <a:latin typeface="Times New Roman" panose="02020603050405020304" pitchFamily="18" charset="0"/>
                  <a:ea typeface="Tahoma" panose="020B0604030504040204" pitchFamily="34" charset="0"/>
                  <a:cs typeface="Times New Roman" panose="02020603050405020304" pitchFamily="18" charset="0"/>
                </a:rPr>
                <a:t>1</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l-GR"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μ</a:t>
              </a:r>
              <a:r>
                <a:rPr lang="en-US" altLang="zh-TW" sz="10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m</a:t>
              </a:r>
              <a:endParaRPr lang="zh-TW" altLang="en-US" sz="1000" dirty="0">
                <a:solidFill>
                  <a:schemeClr val="bg1"/>
                </a:solidFill>
                <a:latin typeface="Times New Roman" panose="02020603050405020304" pitchFamily="18" charset="0"/>
                <a:cs typeface="Times New Roman" panose="02020603050405020304" pitchFamily="18" charset="0"/>
              </a:endParaRPr>
            </a:p>
          </p:txBody>
        </p:sp>
        <p:sp>
          <p:nvSpPr>
            <p:cNvPr id="34" name="文字方塊 33"/>
            <p:cNvSpPr txBox="1"/>
            <p:nvPr/>
          </p:nvSpPr>
          <p:spPr>
            <a:xfrm>
              <a:off x="4499993" y="4068383"/>
              <a:ext cx="453970" cy="369332"/>
            </a:xfrm>
            <a:prstGeom prst="rect">
              <a:avLst/>
            </a:prstGeom>
            <a:noFill/>
          </p:spPr>
          <p:txBody>
            <a:bodyPr wrap="none" rtlCol="0">
              <a:spAutoFit/>
            </a:bodyPr>
            <a:lstStyle/>
            <a:p>
              <a:r>
                <a:rPr lang="en-US" altLang="zh-TW" dirty="0" smtClean="0">
                  <a:solidFill>
                    <a:schemeClr val="bg1"/>
                  </a:solidFill>
                  <a:latin typeface="Times New Roman" panose="02020603050405020304" pitchFamily="18" charset="0"/>
                  <a:cs typeface="Times New Roman" panose="02020603050405020304" pitchFamily="18" charset="0"/>
                </a:rPr>
                <a:t>(d)</a:t>
              </a:r>
              <a:endParaRPr lang="zh-TW" altLang="en-US" dirty="0">
                <a:solidFill>
                  <a:schemeClr val="bg1"/>
                </a:solidFill>
                <a:latin typeface="Times New Roman" panose="02020603050405020304" pitchFamily="18" charset="0"/>
                <a:cs typeface="Times New Roman" panose="02020603050405020304" pitchFamily="18" charset="0"/>
              </a:endParaRPr>
            </a:p>
          </p:txBody>
        </p:sp>
      </p:grpSp>
      <p:sp>
        <p:nvSpPr>
          <p:cNvPr id="36" name="矩形 35"/>
          <p:cNvSpPr/>
          <p:nvPr/>
        </p:nvSpPr>
        <p:spPr>
          <a:xfrm>
            <a:off x="3242623" y="1302021"/>
            <a:ext cx="2307042" cy="369332"/>
          </a:xfrm>
          <a:prstGeom prst="rect">
            <a:avLst/>
          </a:prstGeom>
        </p:spPr>
        <p:txBody>
          <a:bodyPr wrap="none">
            <a:spAutoFit/>
          </a:bodyPr>
          <a:lstStyle/>
          <a:p>
            <a:pPr marL="0" indent="0">
              <a:buFont typeface="Wingdings" pitchFamily="2" charset="2"/>
              <a:buNone/>
            </a:pPr>
            <a:r>
              <a:rPr lang="en-US" altLang="zh-TW" kern="0" dirty="0">
                <a:latin typeface="Times New Roman" panose="02020603050405020304" pitchFamily="18" charset="0"/>
                <a:cs typeface="Times New Roman" panose="02020603050405020304" pitchFamily="18" charset="0"/>
              </a:rPr>
              <a:t>Original </a:t>
            </a:r>
            <a:r>
              <a:rPr lang="en-US" altLang="zh-TW" kern="0" dirty="0" smtClean="0">
                <a:latin typeface="Times New Roman" panose="02020603050405020304" pitchFamily="18" charset="0"/>
                <a:cs typeface="Times New Roman" panose="02020603050405020304" pitchFamily="18" charset="0"/>
              </a:rPr>
              <a:t>SEM</a:t>
            </a:r>
            <a:r>
              <a:rPr lang="zh-TW" altLang="en-US" kern="0" dirty="0" smtClean="0">
                <a:latin typeface="Times New Roman" panose="02020603050405020304" pitchFamily="18" charset="0"/>
                <a:cs typeface="Times New Roman" panose="02020603050405020304" pitchFamily="18" charset="0"/>
              </a:rPr>
              <a:t> </a:t>
            </a:r>
            <a:r>
              <a:rPr lang="en-US" altLang="zh-TW" kern="0" dirty="0">
                <a:latin typeface="Times New Roman" panose="02020603050405020304" pitchFamily="18" charset="0"/>
                <a:cs typeface="Times New Roman" panose="02020603050405020304" pitchFamily="18" charset="0"/>
              </a:rPr>
              <a:t>of </a:t>
            </a:r>
            <a:r>
              <a:rPr lang="en-US" altLang="zh-TW" kern="0" dirty="0" smtClean="0">
                <a:latin typeface="Times New Roman" panose="02020603050405020304" pitchFamily="18" charset="0"/>
                <a:cs typeface="Times New Roman" panose="02020603050405020304" pitchFamily="18" charset="0"/>
              </a:rPr>
              <a:t>Cu</a:t>
            </a:r>
            <a:r>
              <a:rPr lang="en-US" altLang="zh-TW" kern="0" baseline="-25000" dirty="0" smtClean="0">
                <a:latin typeface="Times New Roman" panose="02020603050405020304" pitchFamily="18" charset="0"/>
                <a:cs typeface="Times New Roman" panose="02020603050405020304" pitchFamily="18" charset="0"/>
              </a:rPr>
              <a:t>2</a:t>
            </a:r>
            <a:r>
              <a:rPr lang="en-US" altLang="zh-TW" kern="0" dirty="0" smtClean="0">
                <a:latin typeface="Times New Roman" panose="02020603050405020304" pitchFamily="18" charset="0"/>
                <a:cs typeface="Times New Roman" panose="02020603050405020304" pitchFamily="18" charset="0"/>
              </a:rPr>
              <a:t>O</a:t>
            </a:r>
            <a:endParaRPr lang="en-US" altLang="zh-TW" kern="0" dirty="0">
              <a:latin typeface="Times New Roman" panose="02020603050405020304" pitchFamily="18" charset="0"/>
              <a:cs typeface="Times New Roman" panose="02020603050405020304" pitchFamily="18" charset="0"/>
            </a:endParaRPr>
          </a:p>
        </p:txBody>
      </p:sp>
      <p:sp>
        <p:nvSpPr>
          <p:cNvPr id="37" name="矩形 36"/>
          <p:cNvSpPr/>
          <p:nvPr/>
        </p:nvSpPr>
        <p:spPr>
          <a:xfrm>
            <a:off x="2720044" y="6514869"/>
            <a:ext cx="2877711" cy="369332"/>
          </a:xfrm>
          <a:prstGeom prst="rect">
            <a:avLst/>
          </a:prstGeom>
        </p:spPr>
        <p:txBody>
          <a:bodyPr wrap="none">
            <a:spAutoFit/>
          </a:bodyPr>
          <a:lstStyle/>
          <a:p>
            <a:r>
              <a:rPr lang="en-US" altLang="zh-TW" kern="0" dirty="0">
                <a:latin typeface="Times New Roman" panose="02020603050405020304" pitchFamily="18" charset="0"/>
                <a:cs typeface="Times New Roman" panose="02020603050405020304" pitchFamily="18" charset="0"/>
              </a:rPr>
              <a:t>Mechanical </a:t>
            </a:r>
            <a:r>
              <a:rPr lang="en-US" altLang="zh-TW" kern="0" dirty="0" smtClean="0">
                <a:latin typeface="Times New Roman" panose="02020603050405020304" pitchFamily="18" charset="0"/>
                <a:cs typeface="Times New Roman" panose="02020603050405020304" pitchFamily="18" charset="0"/>
              </a:rPr>
              <a:t>smooth</a:t>
            </a:r>
            <a:r>
              <a:rPr lang="zh-TW" altLang="en-US" kern="0" dirty="0" smtClean="0">
                <a:latin typeface="Times New Roman" panose="02020603050405020304" pitchFamily="18" charset="0"/>
                <a:cs typeface="Times New Roman" panose="02020603050405020304" pitchFamily="18" charset="0"/>
              </a:rPr>
              <a:t> </a:t>
            </a:r>
            <a:r>
              <a:rPr lang="en-US" altLang="zh-TW" kern="0" dirty="0">
                <a:latin typeface="Times New Roman" panose="02020603050405020304" pitchFamily="18" charset="0"/>
                <a:cs typeface="Times New Roman" panose="02020603050405020304" pitchFamily="18" charset="0"/>
              </a:rPr>
              <a:t>of Cu</a:t>
            </a:r>
            <a:r>
              <a:rPr lang="en-US" altLang="zh-TW" kern="0" baseline="-25000" dirty="0">
                <a:latin typeface="Times New Roman" panose="02020603050405020304" pitchFamily="18" charset="0"/>
                <a:cs typeface="Times New Roman" panose="02020603050405020304" pitchFamily="18" charset="0"/>
              </a:rPr>
              <a:t>2</a:t>
            </a:r>
            <a:r>
              <a:rPr lang="en-US" altLang="zh-TW" kern="0" dirty="0">
                <a:latin typeface="Times New Roman" panose="02020603050405020304" pitchFamily="18" charset="0"/>
                <a:cs typeface="Times New Roman" panose="02020603050405020304" pitchFamily="18" charset="0"/>
              </a:rPr>
              <a:t>O</a:t>
            </a:r>
            <a:endParaRPr lang="zh-TW" altLang="en-US" dirty="0"/>
          </a:p>
        </p:txBody>
      </p:sp>
      <p:grpSp>
        <p:nvGrpSpPr>
          <p:cNvPr id="41" name="群組 40"/>
          <p:cNvGrpSpPr/>
          <p:nvPr/>
        </p:nvGrpSpPr>
        <p:grpSpPr>
          <a:xfrm>
            <a:off x="5549665" y="2326466"/>
            <a:ext cx="895759" cy="1074030"/>
            <a:chOff x="5690729" y="2344638"/>
            <a:chExt cx="895759" cy="1074030"/>
          </a:xfrm>
        </p:grpSpPr>
        <p:cxnSp>
          <p:nvCxnSpPr>
            <p:cNvPr id="21" name="直線單箭頭接點 20"/>
            <p:cNvCxnSpPr/>
            <p:nvPr/>
          </p:nvCxnSpPr>
          <p:spPr>
            <a:xfrm>
              <a:off x="6300192" y="2626580"/>
              <a:ext cx="0" cy="792088"/>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p:cNvCxnSpPr/>
            <p:nvPr/>
          </p:nvCxnSpPr>
          <p:spPr>
            <a:xfrm>
              <a:off x="6567560" y="2384726"/>
              <a:ext cx="0" cy="28803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5690729" y="2835957"/>
              <a:ext cx="609462" cy="246221"/>
            </a:xfrm>
            <a:prstGeom prst="rect">
              <a:avLst/>
            </a:prstGeom>
            <a:noFill/>
          </p:spPr>
          <p:txBody>
            <a:bodyPr wrap="none" rtlCol="0">
              <a:spAutoFit/>
            </a:bodyPr>
            <a:lstStyle/>
            <a:p>
              <a:r>
                <a:rPr lang="en-US" altLang="zh-TW" sz="1000" dirty="0" smtClean="0">
                  <a:solidFill>
                    <a:srgbClr val="FF0000"/>
                  </a:solidFill>
                  <a:latin typeface="Times New Roman" panose="02020603050405020304" pitchFamily="18" charset="0"/>
                  <a:cs typeface="Times New Roman" panose="02020603050405020304" pitchFamily="18" charset="0"/>
                </a:rPr>
                <a:t>1.58 </a:t>
              </a:r>
              <a:r>
                <a:rPr lang="el-GR" altLang="zh-TW" sz="1000"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μ</a:t>
              </a:r>
              <a:r>
                <a:rPr lang="en-US" altLang="zh-TW" sz="1000" dirty="0" smtClean="0">
                  <a:solidFill>
                    <a:srgbClr val="FF0000"/>
                  </a:solidFill>
                  <a:latin typeface="Times New Roman" panose="02020603050405020304" pitchFamily="18" charset="0"/>
                  <a:ea typeface="新細明體" panose="02020500000000000000" pitchFamily="18" charset="-120"/>
                  <a:cs typeface="Times New Roman" panose="02020603050405020304" pitchFamily="18" charset="0"/>
                </a:rPr>
                <a:t>m</a:t>
              </a:r>
              <a:endParaRPr lang="zh-TW" altLang="en-US" sz="1000" dirty="0">
                <a:solidFill>
                  <a:srgbClr val="FF0000"/>
                </a:solidFill>
                <a:latin typeface="Times New Roman" panose="02020603050405020304" pitchFamily="18" charset="0"/>
                <a:cs typeface="Times New Roman" panose="02020603050405020304" pitchFamily="18" charset="0"/>
              </a:endParaRPr>
            </a:p>
          </p:txBody>
        </p:sp>
        <p:sp>
          <p:nvSpPr>
            <p:cNvPr id="26" name="矩形 25"/>
            <p:cNvSpPr/>
            <p:nvPr/>
          </p:nvSpPr>
          <p:spPr>
            <a:xfrm>
              <a:off x="6013895" y="2344638"/>
              <a:ext cx="572593" cy="246221"/>
            </a:xfrm>
            <a:prstGeom prst="rect">
              <a:avLst/>
            </a:prstGeom>
          </p:spPr>
          <p:txBody>
            <a:bodyPr wrap="none">
              <a:spAutoFit/>
            </a:bodyPr>
            <a:lstStyle/>
            <a:p>
              <a:r>
                <a:rPr lang="en-US" altLang="zh-TW" sz="1000" dirty="0" smtClean="0">
                  <a:solidFill>
                    <a:srgbClr val="FF0000"/>
                  </a:solidFill>
                  <a:latin typeface="Times New Roman" panose="02020603050405020304" pitchFamily="18" charset="0"/>
                  <a:cs typeface="Times New Roman" panose="02020603050405020304" pitchFamily="18" charset="0"/>
                </a:rPr>
                <a:t>565 nm</a:t>
              </a:r>
              <a:endParaRPr lang="zh-TW" altLang="en-US" sz="1000" dirty="0">
                <a:solidFill>
                  <a:srgbClr val="FF0000"/>
                </a:solidFill>
                <a:latin typeface="Times New Roman" panose="02020603050405020304" pitchFamily="18" charset="0"/>
                <a:cs typeface="Times New Roman" panose="02020603050405020304" pitchFamily="18" charset="0"/>
              </a:endParaRPr>
            </a:p>
          </p:txBody>
        </p:sp>
      </p:grpSp>
      <p:sp>
        <p:nvSpPr>
          <p:cNvPr id="2" name="投影片編號版面配置區 1"/>
          <p:cNvSpPr>
            <a:spLocks noGrp="1"/>
          </p:cNvSpPr>
          <p:nvPr>
            <p:ph type="sldNum" sz="quarter" idx="4"/>
          </p:nvPr>
        </p:nvSpPr>
        <p:spPr/>
        <p:txBody>
          <a:bodyPr/>
          <a:lstStyle/>
          <a:p>
            <a:fld id="{69D90ED0-0FA7-4EB6-BDCD-1C8179B72C1B}" type="slidenum">
              <a:rPr lang="en-US" altLang="ja-JP" smtClean="0"/>
              <a:pPr/>
              <a:t>35</a:t>
            </a:fld>
            <a:endParaRPr lang="en-US" altLang="ja-JP"/>
          </a:p>
        </p:txBody>
      </p:sp>
    </p:spTree>
    <p:extLst>
      <p:ext uri="{BB962C8B-B14F-4D97-AF65-F5344CB8AC3E}">
        <p14:creationId xmlns:p14="http://schemas.microsoft.com/office/powerpoint/2010/main" val="109587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AFM</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images of Cu</a:t>
            </a:r>
            <a:r>
              <a:rPr lang="en-US" altLang="zh-TW" baseline="-25000" dirty="0">
                <a:latin typeface="Times New Roman" panose="02020603050405020304" pitchFamily="18" charset="0"/>
                <a:cs typeface="Times New Roman" panose="02020603050405020304" pitchFamily="18" charset="0"/>
              </a:rPr>
              <a:t>2</a:t>
            </a:r>
            <a:r>
              <a:rPr lang="en-US" altLang="zh-TW" dirty="0">
                <a:latin typeface="Times New Roman" panose="02020603050405020304" pitchFamily="18" charset="0"/>
                <a:cs typeface="Times New Roman" panose="02020603050405020304" pitchFamily="18" charset="0"/>
              </a:rPr>
              <a:t>O</a:t>
            </a:r>
            <a:endParaRPr lang="zh-TW" altLang="en-US" baseline="-25000" dirty="0">
              <a:latin typeface="Times New Roman" panose="02020603050405020304" pitchFamily="18" charset="0"/>
              <a:cs typeface="Times New Roman" panose="02020603050405020304" pitchFamily="18" charset="0"/>
            </a:endParaRPr>
          </a:p>
        </p:txBody>
      </p:sp>
      <p:pic>
        <p:nvPicPr>
          <p:cNvPr id="6" name="圖片 5"/>
          <p:cNvPicPr/>
          <p:nvPr/>
        </p:nvPicPr>
        <p:blipFill>
          <a:blip r:embed="rId3" cstate="print">
            <a:extLst>
              <a:ext uri="{28A0092B-C50C-407E-A947-70E740481C1C}">
                <a14:useLocalDpi xmlns:a14="http://schemas.microsoft.com/office/drawing/2010/main" val="0"/>
              </a:ext>
            </a:extLst>
          </a:blip>
          <a:stretch>
            <a:fillRect/>
          </a:stretch>
        </p:blipFill>
        <p:spPr>
          <a:xfrm>
            <a:off x="4606281" y="1914697"/>
            <a:ext cx="4219575" cy="3164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內容版面配置區 3"/>
          <p:cNvPicPr/>
          <p:nvPr/>
        </p:nvPicPr>
        <p:blipFill>
          <a:blip r:embed="rId4" cstate="print">
            <a:extLst>
              <a:ext uri="{28A0092B-C50C-407E-A947-70E740481C1C}">
                <a14:useLocalDpi xmlns:a14="http://schemas.microsoft.com/office/drawing/2010/main" val="0"/>
              </a:ext>
            </a:extLst>
          </a:blip>
          <a:stretch>
            <a:fillRect/>
          </a:stretch>
        </p:blipFill>
        <p:spPr bwMode="auto">
          <a:xfrm>
            <a:off x="275492" y="1914698"/>
            <a:ext cx="4219575" cy="3164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8" name="文字方塊 7"/>
          <p:cNvSpPr txBox="1"/>
          <p:nvPr/>
        </p:nvSpPr>
        <p:spPr>
          <a:xfrm>
            <a:off x="288318" y="1961971"/>
            <a:ext cx="441146" cy="369332"/>
          </a:xfrm>
          <a:prstGeom prst="rect">
            <a:avLst/>
          </a:prstGeom>
          <a:noFill/>
        </p:spPr>
        <p:txBody>
          <a:bodyPr wrap="none" rtlCol="0">
            <a:spAutoFit/>
          </a:bodyPr>
          <a:lstStyle/>
          <a:p>
            <a:r>
              <a:rPr lang="en-US" altLang="zh-TW" dirty="0" smtClean="0">
                <a:solidFill>
                  <a:schemeClr val="bg1"/>
                </a:solidFill>
                <a:latin typeface="Times New Roman" panose="02020603050405020304" pitchFamily="18" charset="0"/>
                <a:cs typeface="Times New Roman" panose="02020603050405020304" pitchFamily="18" charset="0"/>
              </a:rPr>
              <a:t>(a)</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9" name="文字方塊 8"/>
          <p:cNvSpPr txBox="1"/>
          <p:nvPr/>
        </p:nvSpPr>
        <p:spPr>
          <a:xfrm>
            <a:off x="4606280" y="1961971"/>
            <a:ext cx="453970" cy="369332"/>
          </a:xfrm>
          <a:prstGeom prst="rect">
            <a:avLst/>
          </a:prstGeom>
          <a:noFill/>
        </p:spPr>
        <p:txBody>
          <a:bodyPr wrap="none" rtlCol="0">
            <a:spAutoFit/>
          </a:bodyPr>
          <a:lstStyle/>
          <a:p>
            <a:r>
              <a:rPr lang="en-US" altLang="zh-TW" dirty="0" smtClean="0">
                <a:solidFill>
                  <a:schemeClr val="bg1"/>
                </a:solidFill>
                <a:latin typeface="Times New Roman" panose="02020603050405020304" pitchFamily="18" charset="0"/>
                <a:cs typeface="Times New Roman" panose="02020603050405020304" pitchFamily="18" charset="0"/>
              </a:rPr>
              <a:t>(b)</a:t>
            </a:r>
            <a:endParaRPr lang="zh-TW" altLang="en-US" dirty="0">
              <a:solidFill>
                <a:schemeClr val="bg1"/>
              </a:solidFill>
              <a:latin typeface="Times New Roman" panose="02020603050405020304" pitchFamily="18" charset="0"/>
              <a:cs typeface="Times New Roman" panose="02020603050405020304" pitchFamily="18" charset="0"/>
            </a:endParaRPr>
          </a:p>
        </p:txBody>
      </p:sp>
      <p:sp>
        <p:nvSpPr>
          <p:cNvPr id="11" name="內容版面配置區 2"/>
          <p:cNvSpPr txBox="1">
            <a:spLocks/>
          </p:cNvSpPr>
          <p:nvPr/>
        </p:nvSpPr>
        <p:spPr bwMode="auto">
          <a:xfrm>
            <a:off x="549075" y="5229200"/>
            <a:ext cx="3672408" cy="170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5000"/>
              <a:buFont typeface="Wingdings" pitchFamily="2" charset="2"/>
              <a:buChar char="u"/>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Arial" charset="0"/>
                <a:ea typeface="新細明體" pitchFamily="18" charset="-120"/>
              </a:defRPr>
            </a:lvl2pPr>
            <a:lvl3pPr marL="1143000" indent="-228600" algn="l" rtl="0" eaLnBrk="0" fontAlgn="base" hangingPunct="0">
              <a:spcBef>
                <a:spcPct val="20000"/>
              </a:spcBef>
              <a:spcAft>
                <a:spcPct val="0"/>
              </a:spcAft>
              <a:buChar char="•"/>
              <a:defRPr kumimoji="1" sz="2400">
                <a:solidFill>
                  <a:schemeClr val="tx1"/>
                </a:solidFill>
                <a:latin typeface="Arial" charset="0"/>
                <a:ea typeface="新細明體" pitchFamily="18" charset="-120"/>
              </a:defRPr>
            </a:lvl3pPr>
            <a:lvl4pPr marL="1600200" indent="-228600" algn="l" rtl="0" eaLnBrk="0" fontAlgn="base" hangingPunct="0">
              <a:spcBef>
                <a:spcPct val="20000"/>
              </a:spcBef>
              <a:spcAft>
                <a:spcPct val="0"/>
              </a:spcAft>
              <a:buChar char="–"/>
              <a:defRPr kumimoji="1" sz="2000">
                <a:solidFill>
                  <a:schemeClr val="tx1"/>
                </a:solidFill>
                <a:latin typeface="Arial" charset="0"/>
                <a:ea typeface="新細明體" pitchFamily="18" charset="-120"/>
              </a:defRPr>
            </a:lvl4pPr>
            <a:lvl5pPr marL="2057400" indent="-228600" algn="l" rtl="0" eaLnBrk="0" fontAlgn="base" hangingPunct="0">
              <a:spcBef>
                <a:spcPct val="20000"/>
              </a:spcBef>
              <a:spcAft>
                <a:spcPct val="0"/>
              </a:spcAft>
              <a:buChar char="»"/>
              <a:defRPr kumimoji="1" sz="2000">
                <a:solidFill>
                  <a:schemeClr val="tx1"/>
                </a:solidFill>
                <a:latin typeface="Arial" charset="0"/>
                <a:ea typeface="新細明體" pitchFamily="18" charset="-120"/>
              </a:defRPr>
            </a:lvl5pPr>
            <a:lvl6pPr marL="2514600" indent="-228600" algn="l" rtl="0" fontAlgn="base">
              <a:spcBef>
                <a:spcPct val="20000"/>
              </a:spcBef>
              <a:spcAft>
                <a:spcPct val="0"/>
              </a:spcAft>
              <a:buChar char="»"/>
              <a:defRPr kumimoji="1" sz="2000">
                <a:solidFill>
                  <a:schemeClr val="tx1"/>
                </a:solidFill>
                <a:latin typeface="Arial" charset="0"/>
                <a:ea typeface="新細明體" pitchFamily="18" charset="-120"/>
              </a:defRPr>
            </a:lvl6pPr>
            <a:lvl7pPr marL="2971800" indent="-228600" algn="l" rtl="0" fontAlgn="base">
              <a:spcBef>
                <a:spcPct val="20000"/>
              </a:spcBef>
              <a:spcAft>
                <a:spcPct val="0"/>
              </a:spcAft>
              <a:buChar char="»"/>
              <a:defRPr kumimoji="1" sz="2000">
                <a:solidFill>
                  <a:schemeClr val="tx1"/>
                </a:solidFill>
                <a:latin typeface="Arial" charset="0"/>
                <a:ea typeface="新細明體" pitchFamily="18" charset="-120"/>
              </a:defRPr>
            </a:lvl7pPr>
            <a:lvl8pPr marL="3429000" indent="-228600" algn="l" rtl="0" fontAlgn="base">
              <a:spcBef>
                <a:spcPct val="20000"/>
              </a:spcBef>
              <a:spcAft>
                <a:spcPct val="0"/>
              </a:spcAft>
              <a:buChar char="»"/>
              <a:defRPr kumimoji="1" sz="2000">
                <a:solidFill>
                  <a:schemeClr val="tx1"/>
                </a:solidFill>
                <a:latin typeface="Arial" charset="0"/>
                <a:ea typeface="新細明體" pitchFamily="18" charset="-120"/>
              </a:defRPr>
            </a:lvl8pPr>
            <a:lvl9pPr marL="3886200" indent="-228600" algn="l" rtl="0" fontAlgn="base">
              <a:spcBef>
                <a:spcPct val="20000"/>
              </a:spcBef>
              <a:spcAft>
                <a:spcPct val="0"/>
              </a:spcAft>
              <a:buChar char="»"/>
              <a:defRPr kumimoji="1" sz="2000">
                <a:solidFill>
                  <a:schemeClr val="tx1"/>
                </a:solidFill>
                <a:latin typeface="Arial" charset="0"/>
                <a:ea typeface="新細明體" pitchFamily="18" charset="-120"/>
              </a:defRPr>
            </a:lvl9pPr>
          </a:lstStyle>
          <a:p>
            <a:pPr marL="0" indent="0">
              <a:buFont typeface="Wingdings" pitchFamily="2" charset="2"/>
              <a:buNone/>
            </a:pPr>
            <a:r>
              <a:rPr lang="en-US" altLang="zh-TW" sz="1800" kern="0" dirty="0" smtClean="0">
                <a:latin typeface="Times New Roman" panose="02020603050405020304" pitchFamily="18" charset="0"/>
                <a:cs typeface="Times New Roman" panose="02020603050405020304" pitchFamily="18" charset="0"/>
              </a:rPr>
              <a:t>Original AFM</a:t>
            </a:r>
            <a:r>
              <a:rPr lang="zh-TW" altLang="en-US" sz="1800" kern="0" dirty="0" smtClean="0">
                <a:latin typeface="Times New Roman" panose="02020603050405020304" pitchFamily="18" charset="0"/>
                <a:cs typeface="Times New Roman" panose="02020603050405020304" pitchFamily="18" charset="0"/>
              </a:rPr>
              <a:t> </a:t>
            </a:r>
            <a:r>
              <a:rPr lang="en-US" altLang="zh-TW" sz="1800" kern="0" dirty="0" smtClean="0">
                <a:latin typeface="Times New Roman" panose="02020603050405020304" pitchFamily="18" charset="0"/>
                <a:cs typeface="Times New Roman" panose="02020603050405020304" pitchFamily="18" charset="0"/>
              </a:rPr>
              <a:t>of Cu</a:t>
            </a:r>
            <a:r>
              <a:rPr lang="en-US" altLang="zh-TW" sz="1800" kern="0" baseline="-25000" dirty="0" smtClean="0">
                <a:latin typeface="Times New Roman" panose="02020603050405020304" pitchFamily="18" charset="0"/>
                <a:cs typeface="Times New Roman" panose="02020603050405020304" pitchFamily="18" charset="0"/>
              </a:rPr>
              <a:t>2</a:t>
            </a:r>
            <a:r>
              <a:rPr lang="en-US" altLang="zh-TW" sz="1800" kern="0" dirty="0" smtClean="0">
                <a:latin typeface="Times New Roman" panose="02020603050405020304" pitchFamily="18" charset="0"/>
                <a:cs typeface="Times New Roman" panose="02020603050405020304" pitchFamily="18" charset="0"/>
              </a:rPr>
              <a:t>O</a:t>
            </a:r>
            <a:r>
              <a:rPr lang="zh-TW" altLang="en-US" sz="1800" kern="0" dirty="0" smtClean="0">
                <a:latin typeface="Times New Roman" panose="02020603050405020304" pitchFamily="18" charset="0"/>
                <a:cs typeface="Times New Roman" panose="02020603050405020304" pitchFamily="18" charset="0"/>
              </a:rPr>
              <a:t>：</a:t>
            </a:r>
            <a:endParaRPr lang="en-US" altLang="zh-TW" sz="1800" kern="0" dirty="0" smtClean="0">
              <a:latin typeface="Times New Roman" panose="02020603050405020304" pitchFamily="18" charset="0"/>
              <a:cs typeface="Times New Roman" panose="02020603050405020304" pitchFamily="18" charset="0"/>
            </a:endParaRPr>
          </a:p>
          <a:p>
            <a:pPr marL="0" indent="0">
              <a:buFont typeface="Wingdings" pitchFamily="2" charset="2"/>
              <a:buNone/>
            </a:pPr>
            <a:r>
              <a:rPr lang="en-US" altLang="zh-TW" sz="1800" kern="0" dirty="0" smtClean="0">
                <a:latin typeface="Times New Roman" panose="02020603050405020304" pitchFamily="18" charset="0"/>
                <a:cs typeface="Times New Roman" panose="02020603050405020304" pitchFamily="18" charset="0"/>
              </a:rPr>
              <a:t>Z</a:t>
            </a:r>
            <a:r>
              <a:rPr lang="zh-TW" altLang="en-US" sz="1800" kern="0" dirty="0" smtClean="0">
                <a:latin typeface="Times New Roman" panose="02020603050405020304" pitchFamily="18" charset="0"/>
                <a:cs typeface="Times New Roman" panose="02020603050405020304" pitchFamily="18" charset="0"/>
              </a:rPr>
              <a:t> </a:t>
            </a:r>
            <a:r>
              <a:rPr lang="en-US" altLang="zh-TW" sz="1800" kern="0" dirty="0" smtClean="0">
                <a:latin typeface="Times New Roman" panose="02020603050405020304" pitchFamily="18" charset="0"/>
                <a:cs typeface="Times New Roman" panose="02020603050405020304" pitchFamily="18" charset="0"/>
              </a:rPr>
              <a:t>range</a:t>
            </a:r>
            <a:r>
              <a:rPr lang="zh-TW" altLang="en-US" sz="1800" kern="0" dirty="0" smtClean="0">
                <a:latin typeface="Times New Roman" panose="02020603050405020304" pitchFamily="18" charset="0"/>
                <a:cs typeface="Times New Roman" panose="02020603050405020304" pitchFamily="18" charset="0"/>
              </a:rPr>
              <a:t>：</a:t>
            </a:r>
            <a:r>
              <a:rPr lang="en-US" altLang="zh-TW" sz="1800" kern="0" dirty="0" smtClean="0">
                <a:latin typeface="Times New Roman" panose="02020603050405020304" pitchFamily="18" charset="0"/>
                <a:cs typeface="Times New Roman" panose="02020603050405020304" pitchFamily="18" charset="0"/>
              </a:rPr>
              <a:t>740.16 nm</a:t>
            </a:r>
          </a:p>
          <a:p>
            <a:pPr marL="0" indent="0">
              <a:buFont typeface="Wingdings" pitchFamily="2" charset="2"/>
              <a:buNone/>
            </a:pPr>
            <a:r>
              <a:rPr lang="en-US" altLang="zh-TW" sz="1800" kern="0" dirty="0" err="1" smtClean="0">
                <a:latin typeface="Times New Roman" panose="02020603050405020304" pitchFamily="18" charset="0"/>
                <a:cs typeface="Times New Roman" panose="02020603050405020304" pitchFamily="18" charset="0"/>
              </a:rPr>
              <a:t>Rms</a:t>
            </a:r>
            <a:r>
              <a:rPr lang="zh-TW" altLang="en-US" sz="1800" kern="0" dirty="0" smtClean="0">
                <a:latin typeface="Times New Roman" panose="02020603050405020304" pitchFamily="18" charset="0"/>
                <a:cs typeface="Times New Roman" panose="02020603050405020304" pitchFamily="18" charset="0"/>
              </a:rPr>
              <a:t>：</a:t>
            </a:r>
            <a:r>
              <a:rPr lang="en-US" altLang="zh-TW" sz="1800" kern="0" dirty="0" smtClean="0">
                <a:latin typeface="Times New Roman" panose="02020603050405020304" pitchFamily="18" charset="0"/>
                <a:cs typeface="Times New Roman" panose="02020603050405020304" pitchFamily="18" charset="0"/>
              </a:rPr>
              <a:t>97.496 nm</a:t>
            </a:r>
          </a:p>
          <a:p>
            <a:pPr marL="0" indent="0">
              <a:buNone/>
            </a:pPr>
            <a:r>
              <a:rPr lang="en-US" altLang="zh-TW" sz="1800" kern="0" dirty="0" smtClean="0">
                <a:latin typeface="Times New Roman" panose="02020603050405020304" pitchFamily="18" charset="0"/>
                <a:cs typeface="Times New Roman" panose="02020603050405020304" pitchFamily="18" charset="0"/>
              </a:rPr>
              <a:t>Data </a:t>
            </a:r>
            <a:r>
              <a:rPr lang="en-US" altLang="zh-TW" sz="1800" kern="0" dirty="0">
                <a:latin typeface="Times New Roman" panose="02020603050405020304" pitchFamily="18" charset="0"/>
                <a:cs typeface="Times New Roman" panose="02020603050405020304" pitchFamily="18" charset="0"/>
              </a:rPr>
              <a:t>scale</a:t>
            </a:r>
            <a:r>
              <a:rPr lang="zh-TW" altLang="en-US" sz="1800" kern="0" dirty="0">
                <a:latin typeface="Times New Roman" panose="02020603050405020304" pitchFamily="18" charset="0"/>
                <a:cs typeface="Times New Roman" panose="02020603050405020304" pitchFamily="18" charset="0"/>
              </a:rPr>
              <a:t>：</a:t>
            </a:r>
            <a:r>
              <a:rPr lang="en-US" altLang="zh-TW" sz="1800" kern="0" dirty="0">
                <a:latin typeface="Times New Roman" panose="02020603050405020304" pitchFamily="18" charset="0"/>
                <a:cs typeface="Times New Roman" panose="02020603050405020304" pitchFamily="18" charset="0"/>
              </a:rPr>
              <a:t>0~800 nm(Height)</a:t>
            </a:r>
            <a:endParaRPr lang="zh-TW" altLang="en-US" sz="1800" kern="0" dirty="0">
              <a:latin typeface="Times New Roman" panose="02020603050405020304" pitchFamily="18" charset="0"/>
              <a:cs typeface="Times New Roman" panose="02020603050405020304" pitchFamily="18" charset="0"/>
            </a:endParaRPr>
          </a:p>
          <a:p>
            <a:pPr marL="0" indent="0">
              <a:buFont typeface="Wingdings" pitchFamily="2" charset="2"/>
              <a:buNone/>
            </a:pPr>
            <a:endParaRPr lang="zh-TW" altLang="en-US" sz="1800" kern="0" dirty="0">
              <a:latin typeface="Times New Roman" panose="02020603050405020304" pitchFamily="18" charset="0"/>
              <a:cs typeface="Times New Roman" panose="02020603050405020304" pitchFamily="18" charset="0"/>
            </a:endParaRPr>
          </a:p>
        </p:txBody>
      </p:sp>
      <p:sp>
        <p:nvSpPr>
          <p:cNvPr id="12" name="內容版面配置區 2"/>
          <p:cNvSpPr txBox="1">
            <a:spLocks/>
          </p:cNvSpPr>
          <p:nvPr/>
        </p:nvSpPr>
        <p:spPr bwMode="auto">
          <a:xfrm>
            <a:off x="4879864" y="5229200"/>
            <a:ext cx="3672408" cy="1817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SzPct val="75000"/>
              <a:buFont typeface="Wingdings" pitchFamily="2" charset="2"/>
              <a:buChar char="u"/>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Arial" charset="0"/>
                <a:ea typeface="新細明體" pitchFamily="18" charset="-120"/>
              </a:defRPr>
            </a:lvl2pPr>
            <a:lvl3pPr marL="1143000" indent="-228600" algn="l" rtl="0" eaLnBrk="0" fontAlgn="base" hangingPunct="0">
              <a:spcBef>
                <a:spcPct val="20000"/>
              </a:spcBef>
              <a:spcAft>
                <a:spcPct val="0"/>
              </a:spcAft>
              <a:buChar char="•"/>
              <a:defRPr kumimoji="1" sz="2400">
                <a:solidFill>
                  <a:schemeClr val="tx1"/>
                </a:solidFill>
                <a:latin typeface="Arial" charset="0"/>
                <a:ea typeface="新細明體" pitchFamily="18" charset="-120"/>
              </a:defRPr>
            </a:lvl3pPr>
            <a:lvl4pPr marL="1600200" indent="-228600" algn="l" rtl="0" eaLnBrk="0" fontAlgn="base" hangingPunct="0">
              <a:spcBef>
                <a:spcPct val="20000"/>
              </a:spcBef>
              <a:spcAft>
                <a:spcPct val="0"/>
              </a:spcAft>
              <a:buChar char="–"/>
              <a:defRPr kumimoji="1" sz="2000">
                <a:solidFill>
                  <a:schemeClr val="tx1"/>
                </a:solidFill>
                <a:latin typeface="Arial" charset="0"/>
                <a:ea typeface="新細明體" pitchFamily="18" charset="-120"/>
              </a:defRPr>
            </a:lvl4pPr>
            <a:lvl5pPr marL="2057400" indent="-228600" algn="l" rtl="0" eaLnBrk="0" fontAlgn="base" hangingPunct="0">
              <a:spcBef>
                <a:spcPct val="20000"/>
              </a:spcBef>
              <a:spcAft>
                <a:spcPct val="0"/>
              </a:spcAft>
              <a:buChar char="»"/>
              <a:defRPr kumimoji="1" sz="2000">
                <a:solidFill>
                  <a:schemeClr val="tx1"/>
                </a:solidFill>
                <a:latin typeface="Arial" charset="0"/>
                <a:ea typeface="新細明體" pitchFamily="18" charset="-120"/>
              </a:defRPr>
            </a:lvl5pPr>
            <a:lvl6pPr marL="2514600" indent="-228600" algn="l" rtl="0" fontAlgn="base">
              <a:spcBef>
                <a:spcPct val="20000"/>
              </a:spcBef>
              <a:spcAft>
                <a:spcPct val="0"/>
              </a:spcAft>
              <a:buChar char="»"/>
              <a:defRPr kumimoji="1" sz="2000">
                <a:solidFill>
                  <a:schemeClr val="tx1"/>
                </a:solidFill>
                <a:latin typeface="Arial" charset="0"/>
                <a:ea typeface="新細明體" pitchFamily="18" charset="-120"/>
              </a:defRPr>
            </a:lvl6pPr>
            <a:lvl7pPr marL="2971800" indent="-228600" algn="l" rtl="0" fontAlgn="base">
              <a:spcBef>
                <a:spcPct val="20000"/>
              </a:spcBef>
              <a:spcAft>
                <a:spcPct val="0"/>
              </a:spcAft>
              <a:buChar char="»"/>
              <a:defRPr kumimoji="1" sz="2000">
                <a:solidFill>
                  <a:schemeClr val="tx1"/>
                </a:solidFill>
                <a:latin typeface="Arial" charset="0"/>
                <a:ea typeface="新細明體" pitchFamily="18" charset="-120"/>
              </a:defRPr>
            </a:lvl7pPr>
            <a:lvl8pPr marL="3429000" indent="-228600" algn="l" rtl="0" fontAlgn="base">
              <a:spcBef>
                <a:spcPct val="20000"/>
              </a:spcBef>
              <a:spcAft>
                <a:spcPct val="0"/>
              </a:spcAft>
              <a:buChar char="»"/>
              <a:defRPr kumimoji="1" sz="2000">
                <a:solidFill>
                  <a:schemeClr val="tx1"/>
                </a:solidFill>
                <a:latin typeface="Arial" charset="0"/>
                <a:ea typeface="新細明體" pitchFamily="18" charset="-120"/>
              </a:defRPr>
            </a:lvl8pPr>
            <a:lvl9pPr marL="3886200" indent="-228600" algn="l" rtl="0" fontAlgn="base">
              <a:spcBef>
                <a:spcPct val="20000"/>
              </a:spcBef>
              <a:spcAft>
                <a:spcPct val="0"/>
              </a:spcAft>
              <a:buChar char="»"/>
              <a:defRPr kumimoji="1" sz="2000">
                <a:solidFill>
                  <a:schemeClr val="tx1"/>
                </a:solidFill>
                <a:latin typeface="Arial" charset="0"/>
                <a:ea typeface="新細明體" pitchFamily="18" charset="-120"/>
              </a:defRPr>
            </a:lvl9pPr>
          </a:lstStyle>
          <a:p>
            <a:pPr marL="0" indent="0">
              <a:buNone/>
            </a:pPr>
            <a:r>
              <a:rPr lang="en-US" altLang="zh-TW" sz="1800" kern="0" dirty="0">
                <a:latin typeface="Times New Roman" panose="02020603050405020304" pitchFamily="18" charset="0"/>
                <a:cs typeface="Times New Roman" panose="02020603050405020304" pitchFamily="18" charset="0"/>
              </a:rPr>
              <a:t>Mechanical smooth AFM</a:t>
            </a:r>
            <a:r>
              <a:rPr lang="zh-TW" altLang="en-US" sz="1800" kern="0" dirty="0">
                <a:latin typeface="Times New Roman" panose="02020603050405020304" pitchFamily="18" charset="0"/>
                <a:cs typeface="Times New Roman" panose="02020603050405020304" pitchFamily="18" charset="0"/>
              </a:rPr>
              <a:t> </a:t>
            </a:r>
            <a:r>
              <a:rPr lang="en-US" altLang="zh-TW" sz="1800" kern="0" dirty="0">
                <a:latin typeface="Times New Roman" panose="02020603050405020304" pitchFamily="18" charset="0"/>
                <a:cs typeface="Times New Roman" panose="02020603050405020304" pitchFamily="18" charset="0"/>
              </a:rPr>
              <a:t>of </a:t>
            </a:r>
            <a:r>
              <a:rPr lang="en-US" altLang="zh-TW" sz="1800" kern="0" dirty="0" smtClean="0">
                <a:latin typeface="Times New Roman" panose="02020603050405020304" pitchFamily="18" charset="0"/>
                <a:cs typeface="Times New Roman" panose="02020603050405020304" pitchFamily="18" charset="0"/>
              </a:rPr>
              <a:t>Cu</a:t>
            </a:r>
            <a:r>
              <a:rPr lang="en-US" altLang="zh-TW" sz="1800" kern="0" baseline="-25000" dirty="0" smtClean="0">
                <a:latin typeface="Times New Roman" panose="02020603050405020304" pitchFamily="18" charset="0"/>
                <a:cs typeface="Times New Roman" panose="02020603050405020304" pitchFamily="18" charset="0"/>
              </a:rPr>
              <a:t>2</a:t>
            </a:r>
            <a:r>
              <a:rPr lang="en-US" altLang="zh-TW" sz="1800" kern="0" dirty="0" smtClean="0">
                <a:latin typeface="Times New Roman" panose="02020603050405020304" pitchFamily="18" charset="0"/>
                <a:cs typeface="Times New Roman" panose="02020603050405020304" pitchFamily="18" charset="0"/>
              </a:rPr>
              <a:t>O</a:t>
            </a:r>
            <a:r>
              <a:rPr lang="zh-TW" altLang="en-US" sz="1800" kern="0" dirty="0" smtClean="0">
                <a:latin typeface="Times New Roman" panose="02020603050405020304" pitchFamily="18" charset="0"/>
                <a:cs typeface="Times New Roman" panose="02020603050405020304" pitchFamily="18" charset="0"/>
              </a:rPr>
              <a:t>：</a:t>
            </a:r>
            <a:endParaRPr lang="zh-TW" altLang="en-US" sz="1800" kern="0" dirty="0">
              <a:latin typeface="Times New Roman" panose="02020603050405020304" pitchFamily="18" charset="0"/>
              <a:cs typeface="Times New Roman" panose="02020603050405020304" pitchFamily="18" charset="0"/>
            </a:endParaRPr>
          </a:p>
          <a:p>
            <a:pPr marL="0" indent="0">
              <a:buFont typeface="Wingdings" pitchFamily="2" charset="2"/>
              <a:buNone/>
            </a:pPr>
            <a:r>
              <a:rPr lang="en-US" altLang="zh-TW" sz="1800" kern="0" dirty="0" smtClean="0">
                <a:latin typeface="Times New Roman" panose="02020603050405020304" pitchFamily="18" charset="0"/>
                <a:cs typeface="Times New Roman" panose="02020603050405020304" pitchFamily="18" charset="0"/>
              </a:rPr>
              <a:t>Z</a:t>
            </a:r>
            <a:r>
              <a:rPr lang="zh-TW" altLang="en-US" sz="1800" kern="0" dirty="0" smtClean="0">
                <a:latin typeface="Times New Roman" panose="02020603050405020304" pitchFamily="18" charset="0"/>
                <a:cs typeface="Times New Roman" panose="02020603050405020304" pitchFamily="18" charset="0"/>
              </a:rPr>
              <a:t> </a:t>
            </a:r>
            <a:r>
              <a:rPr lang="en-US" altLang="zh-TW" sz="1800" kern="0" dirty="0" smtClean="0">
                <a:latin typeface="Times New Roman" panose="02020603050405020304" pitchFamily="18" charset="0"/>
                <a:cs typeface="Times New Roman" panose="02020603050405020304" pitchFamily="18" charset="0"/>
              </a:rPr>
              <a:t>range</a:t>
            </a:r>
            <a:r>
              <a:rPr lang="zh-TW" altLang="en-US" sz="1800" kern="0" dirty="0" smtClean="0">
                <a:latin typeface="Times New Roman" panose="02020603050405020304" pitchFamily="18" charset="0"/>
                <a:cs typeface="Times New Roman" panose="02020603050405020304" pitchFamily="18" charset="0"/>
              </a:rPr>
              <a:t>：</a:t>
            </a:r>
            <a:r>
              <a:rPr lang="en-US" altLang="zh-TW" sz="1800" kern="0" dirty="0" smtClean="0">
                <a:solidFill>
                  <a:srgbClr val="FF0000"/>
                </a:solidFill>
                <a:latin typeface="Times New Roman" panose="02020603050405020304" pitchFamily="18" charset="0"/>
                <a:cs typeface="Times New Roman" panose="02020603050405020304" pitchFamily="18" charset="0"/>
              </a:rPr>
              <a:t>94.623 </a:t>
            </a:r>
            <a:r>
              <a:rPr lang="en-US" altLang="zh-TW" sz="1800" kern="0" dirty="0" smtClean="0">
                <a:latin typeface="Times New Roman" panose="02020603050405020304" pitchFamily="18" charset="0"/>
                <a:cs typeface="Times New Roman" panose="02020603050405020304" pitchFamily="18" charset="0"/>
              </a:rPr>
              <a:t>nm</a:t>
            </a:r>
          </a:p>
          <a:p>
            <a:pPr marL="0" indent="0">
              <a:buFont typeface="Wingdings" pitchFamily="2" charset="2"/>
              <a:buNone/>
            </a:pPr>
            <a:r>
              <a:rPr lang="en-US" altLang="zh-TW" sz="1800" kern="0" dirty="0" err="1" smtClean="0">
                <a:latin typeface="Times New Roman" panose="02020603050405020304" pitchFamily="18" charset="0"/>
                <a:cs typeface="Times New Roman" panose="02020603050405020304" pitchFamily="18" charset="0"/>
              </a:rPr>
              <a:t>Rms</a:t>
            </a:r>
            <a:r>
              <a:rPr lang="zh-TW" altLang="en-US" sz="1800" kern="0" dirty="0" smtClean="0">
                <a:latin typeface="Times New Roman" panose="02020603050405020304" pitchFamily="18" charset="0"/>
                <a:cs typeface="Times New Roman" panose="02020603050405020304" pitchFamily="18" charset="0"/>
              </a:rPr>
              <a:t>：</a:t>
            </a:r>
            <a:r>
              <a:rPr lang="en-US" altLang="zh-TW" sz="1800" kern="0" dirty="0" smtClean="0">
                <a:solidFill>
                  <a:srgbClr val="FF0000"/>
                </a:solidFill>
                <a:latin typeface="Times New Roman" panose="02020603050405020304" pitchFamily="18" charset="0"/>
                <a:cs typeface="Times New Roman" panose="02020603050405020304" pitchFamily="18" charset="0"/>
              </a:rPr>
              <a:t>3.849</a:t>
            </a:r>
            <a:r>
              <a:rPr lang="en-US" altLang="zh-TW" sz="1800" kern="0" dirty="0" smtClean="0">
                <a:latin typeface="Times New Roman" panose="02020603050405020304" pitchFamily="18" charset="0"/>
                <a:cs typeface="Times New Roman" panose="02020603050405020304" pitchFamily="18" charset="0"/>
              </a:rPr>
              <a:t> nm</a:t>
            </a:r>
          </a:p>
          <a:p>
            <a:pPr marL="0" indent="0">
              <a:buNone/>
            </a:pPr>
            <a:r>
              <a:rPr lang="en-US" altLang="zh-TW" sz="1800" kern="0" dirty="0" smtClean="0">
                <a:latin typeface="Times New Roman" panose="02020603050405020304" pitchFamily="18" charset="0"/>
                <a:cs typeface="Times New Roman" panose="02020603050405020304" pitchFamily="18" charset="0"/>
              </a:rPr>
              <a:t>Data </a:t>
            </a:r>
            <a:r>
              <a:rPr lang="en-US" altLang="zh-TW" sz="1800" kern="0" dirty="0">
                <a:latin typeface="Times New Roman" panose="02020603050405020304" pitchFamily="18" charset="0"/>
                <a:cs typeface="Times New Roman" panose="02020603050405020304" pitchFamily="18" charset="0"/>
              </a:rPr>
              <a:t>scale</a:t>
            </a:r>
            <a:r>
              <a:rPr lang="zh-TW" altLang="en-US" sz="1800" kern="0" dirty="0">
                <a:latin typeface="Times New Roman" panose="02020603050405020304" pitchFamily="18" charset="0"/>
                <a:cs typeface="Times New Roman" panose="02020603050405020304" pitchFamily="18" charset="0"/>
              </a:rPr>
              <a:t>：</a:t>
            </a:r>
            <a:r>
              <a:rPr lang="en-US" altLang="zh-TW" sz="1800" kern="0" dirty="0">
                <a:solidFill>
                  <a:srgbClr val="FF0000"/>
                </a:solidFill>
                <a:latin typeface="Times New Roman" panose="02020603050405020304" pitchFamily="18" charset="0"/>
                <a:cs typeface="Times New Roman" panose="02020603050405020304" pitchFamily="18" charset="0"/>
              </a:rPr>
              <a:t>0~50</a:t>
            </a:r>
            <a:r>
              <a:rPr lang="zh-TW" altLang="en-US" sz="1800" kern="0" dirty="0">
                <a:latin typeface="Times New Roman" panose="02020603050405020304" pitchFamily="18" charset="0"/>
                <a:cs typeface="Times New Roman" panose="02020603050405020304" pitchFamily="18" charset="0"/>
              </a:rPr>
              <a:t> </a:t>
            </a:r>
            <a:r>
              <a:rPr lang="en-US" altLang="zh-TW" sz="1800" kern="0" dirty="0">
                <a:latin typeface="Times New Roman" panose="02020603050405020304" pitchFamily="18" charset="0"/>
                <a:cs typeface="Times New Roman" panose="02020603050405020304" pitchFamily="18" charset="0"/>
              </a:rPr>
              <a:t>nm(Height</a:t>
            </a:r>
            <a:r>
              <a:rPr lang="en-US" altLang="zh-TW" sz="1800" kern="0" dirty="0" smtClean="0">
                <a:latin typeface="Times New Roman" panose="02020603050405020304" pitchFamily="18" charset="0"/>
                <a:cs typeface="Times New Roman" panose="02020603050405020304" pitchFamily="18" charset="0"/>
              </a:rPr>
              <a:t>)</a:t>
            </a:r>
            <a:endParaRPr lang="zh-TW" altLang="en-US" sz="1800" kern="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36</a:t>
            </a:fld>
            <a:endParaRPr lang="en-US" altLang="ja-JP"/>
          </a:p>
        </p:txBody>
      </p:sp>
    </p:spTree>
    <p:extLst>
      <p:ext uri="{BB962C8B-B14F-4D97-AF65-F5344CB8AC3E}">
        <p14:creationId xmlns:p14="http://schemas.microsoft.com/office/powerpoint/2010/main" val="11915945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SEM</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of MoS</a:t>
            </a:r>
            <a:r>
              <a:rPr lang="en-US" altLang="zh-TW" baseline="-25000" dirty="0">
                <a:latin typeface="Times New Roman" panose="02020603050405020304" pitchFamily="18" charset="0"/>
                <a:cs typeface="Times New Roman" panose="02020603050405020304" pitchFamily="18" charset="0"/>
              </a:rPr>
              <a:t>2</a:t>
            </a:r>
            <a:r>
              <a:rPr lang="en-US" altLang="zh-TW" dirty="0">
                <a:latin typeface="Times New Roman" panose="02020603050405020304" pitchFamily="18" charset="0"/>
                <a:cs typeface="Times New Roman" panose="02020603050405020304" pitchFamily="18" charset="0"/>
              </a:rPr>
              <a:t>/Cu</a:t>
            </a:r>
            <a:r>
              <a:rPr lang="en-US" altLang="zh-TW" baseline="-25000" dirty="0">
                <a:latin typeface="Times New Roman" panose="02020603050405020304" pitchFamily="18" charset="0"/>
                <a:cs typeface="Times New Roman" panose="02020603050405020304" pitchFamily="18" charset="0"/>
              </a:rPr>
              <a:t>2</a:t>
            </a:r>
            <a:r>
              <a:rPr lang="en-US" altLang="zh-TW" dirty="0">
                <a:latin typeface="Times New Roman" panose="02020603050405020304" pitchFamily="18" charset="0"/>
                <a:cs typeface="Times New Roman" panose="02020603050405020304" pitchFamily="18" charset="0"/>
              </a:rPr>
              <a:t>O</a:t>
            </a:r>
            <a:endParaRPr lang="zh-TW" altLang="en-US" baseline="-250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37</a:t>
            </a:fld>
            <a:endParaRPr lang="en-US" altLang="ja-JP"/>
          </a:p>
        </p:txBody>
      </p:sp>
      <p:pic>
        <p:nvPicPr>
          <p:cNvPr id="23" name="圖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68004" y="1624118"/>
            <a:ext cx="6428680" cy="4786656"/>
          </a:xfrm>
          <a:prstGeom prst="rect">
            <a:avLst/>
          </a:prstGeom>
        </p:spPr>
      </p:pic>
    </p:spTree>
    <p:extLst>
      <p:ext uri="{BB962C8B-B14F-4D97-AF65-F5344CB8AC3E}">
        <p14:creationId xmlns:p14="http://schemas.microsoft.com/office/powerpoint/2010/main" val="284542418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Raman spectrum</a:t>
            </a:r>
            <a:r>
              <a:rPr lang="zh-TW" altLang="en-US" dirty="0">
                <a:latin typeface="Times New Roman" panose="02020603050405020304" pitchFamily="18" charset="0"/>
                <a:cs typeface="Times New Roman" panose="02020603050405020304" pitchFamily="18" charset="0"/>
              </a:rPr>
              <a:t> </a:t>
            </a:r>
            <a:r>
              <a:rPr lang="en-US" altLang="zh-TW" dirty="0">
                <a:latin typeface="Times New Roman" panose="02020603050405020304" pitchFamily="18" charset="0"/>
                <a:cs typeface="Times New Roman" panose="02020603050405020304" pitchFamily="18" charset="0"/>
              </a:rPr>
              <a:t>of </a:t>
            </a:r>
            <a:r>
              <a:rPr lang="en-US" altLang="zh-TW" dirty="0" smtClean="0">
                <a:latin typeface="Times New Roman" panose="02020603050405020304" pitchFamily="18" charset="0"/>
                <a:cs typeface="Times New Roman" panose="02020603050405020304" pitchFamily="18" charset="0"/>
              </a:rPr>
              <a:t>MoS</a:t>
            </a:r>
            <a:r>
              <a:rPr lang="en-US" altLang="zh-TW" baseline="-25000" dirty="0" smtClean="0">
                <a:latin typeface="Times New Roman" panose="02020603050405020304" pitchFamily="18" charset="0"/>
                <a:cs typeface="Times New Roman" panose="02020603050405020304" pitchFamily="18" charset="0"/>
              </a:rPr>
              <a:t>2</a:t>
            </a:r>
            <a:r>
              <a:rPr lang="en-US" altLang="zh-TW" dirty="0" smtClean="0">
                <a:latin typeface="Times New Roman" panose="02020603050405020304" pitchFamily="18" charset="0"/>
                <a:cs typeface="Times New Roman" panose="02020603050405020304" pitchFamily="18" charset="0"/>
              </a:rPr>
              <a:t>/Cu</a:t>
            </a:r>
            <a:r>
              <a:rPr lang="en-US" altLang="zh-TW" baseline="-25000" dirty="0" smtClean="0">
                <a:latin typeface="Times New Roman" panose="02020603050405020304" pitchFamily="18" charset="0"/>
                <a:cs typeface="Times New Roman" panose="02020603050405020304" pitchFamily="18" charset="0"/>
              </a:rPr>
              <a:t>2</a:t>
            </a:r>
            <a:r>
              <a:rPr lang="en-US" altLang="zh-TW" dirty="0" smtClean="0">
                <a:latin typeface="Times New Roman" panose="02020603050405020304" pitchFamily="18" charset="0"/>
                <a:cs typeface="Times New Roman" panose="02020603050405020304" pitchFamily="18" charset="0"/>
              </a:rPr>
              <a:t>O</a:t>
            </a:r>
            <a:endParaRPr lang="zh-TW" altLang="en-US" baseline="-250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38</a:t>
            </a:fld>
            <a:endParaRPr lang="en-US" altLang="ja-JP"/>
          </a:p>
        </p:txBody>
      </p:sp>
      <p:sp>
        <p:nvSpPr>
          <p:cNvPr id="4" name="向右箭號 3"/>
          <p:cNvSpPr/>
          <p:nvPr/>
        </p:nvSpPr>
        <p:spPr>
          <a:xfrm>
            <a:off x="6034430" y="3584858"/>
            <a:ext cx="360040"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467544" y="6423696"/>
            <a:ext cx="7326560" cy="339773"/>
          </a:xfrm>
          <a:prstGeom prst="rect">
            <a:avLst/>
          </a:prstGeom>
        </p:spPr>
        <p:txBody>
          <a:bodyPr wrap="square">
            <a:spAutoFit/>
          </a:bodyPr>
          <a:lstStyle/>
          <a:p>
            <a:pPr lvl="0" algn="just">
              <a:lnSpc>
                <a:spcPct val="150000"/>
              </a:lnSpc>
              <a:spcAft>
                <a:spcPts val="0"/>
              </a:spcAft>
            </a:pPr>
            <a:r>
              <a:rPr lang="en-US" altLang="zh-TW" sz="1200" kern="100" dirty="0" err="1">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Changgu</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Lee, </a:t>
            </a:r>
            <a:r>
              <a:rPr lang="en-US" altLang="zh-TW" sz="1200" i="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et al</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Anomalous lattice vibrations of single- and few-layer MoS</a:t>
            </a:r>
            <a:r>
              <a:rPr lang="en-US" altLang="zh-TW" sz="1200" kern="100" baseline="-250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2</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i="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ACS Nano</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b="1"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4</a:t>
            </a:r>
            <a:r>
              <a:rPr lang="en-US" altLang="zh-TW" sz="1200" kern="100" dirty="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2695-2700 (2010).</a:t>
            </a:r>
            <a:endParaRPr lang="zh-TW" altLang="zh-TW" sz="1200" kern="100" dirty="0">
              <a:solidFill>
                <a:srgbClr val="009900"/>
              </a:solidFill>
              <a:effectLst/>
              <a:latin typeface="Calibri" panose="020F0502020204030204" pitchFamily="34" charset="0"/>
              <a:ea typeface="新細明體" panose="02020500000000000000" pitchFamily="18" charset="-120"/>
              <a:cs typeface="Times New Roman" panose="02020603050405020304" pitchFamily="18" charset="0"/>
            </a:endParaRPr>
          </a:p>
        </p:txBody>
      </p:sp>
      <p:sp>
        <p:nvSpPr>
          <p:cNvPr id="7" name="文字方塊 6"/>
          <p:cNvSpPr txBox="1"/>
          <p:nvPr/>
        </p:nvSpPr>
        <p:spPr>
          <a:xfrm>
            <a:off x="6071955" y="1940512"/>
            <a:ext cx="3456384" cy="1938992"/>
          </a:xfrm>
          <a:prstGeom prst="rect">
            <a:avLst/>
          </a:prstGeom>
          <a:noFill/>
        </p:spPr>
        <p:txBody>
          <a:bodyPr wrap="square" rtlCol="0">
            <a:spAutoFit/>
          </a:bodyPr>
          <a:lstStyle/>
          <a:p>
            <a:pPr marL="285750" indent="-285750" algn="just">
              <a:buClr>
                <a:schemeClr val="accent2"/>
              </a:buClr>
              <a:buSzPct val="1000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Excited laser</a:t>
            </a:r>
            <a:r>
              <a:rPr lang="zh-TW" altLang="en-US" sz="20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000" dirty="0" smtClean="0">
                <a:latin typeface="Times New Roman" panose="02020603050405020304" pitchFamily="18" charset="0"/>
                <a:cs typeface="Times New Roman" panose="02020603050405020304" pitchFamily="18" charset="0"/>
              </a:rPr>
              <a:t>532nm</a:t>
            </a:r>
          </a:p>
          <a:p>
            <a:pPr marL="285750" indent="-285750" algn="just">
              <a:buClr>
                <a:schemeClr val="accent2"/>
              </a:buClr>
              <a:buSzPct val="100000"/>
              <a:buFont typeface="Arial" panose="020B0604020202020204" pitchFamily="34" charset="0"/>
              <a:buChar char="•"/>
            </a:pPr>
            <a:endParaRPr lang="en-US" altLang="zh-TW" sz="2000" dirty="0" smtClean="0">
              <a:latin typeface="Times New Roman" panose="02020603050405020304" pitchFamily="18" charset="0"/>
              <a:cs typeface="Times New Roman" panose="02020603050405020304" pitchFamily="18" charset="0"/>
            </a:endParaRPr>
          </a:p>
          <a:p>
            <a:pPr algn="just">
              <a:buClr>
                <a:schemeClr val="accent2"/>
              </a:buClr>
              <a:buSzPct val="100000"/>
            </a:pPr>
            <a:r>
              <a:rPr lang="en-US" altLang="zh-TW" sz="2000" dirty="0" smtClean="0">
                <a:solidFill>
                  <a:schemeClr val="bg1">
                    <a:lumMod val="50000"/>
                  </a:schemeClr>
                </a:solidFill>
                <a:latin typeface="Times New Roman" panose="02020603050405020304" pitchFamily="18" charset="0"/>
                <a:cs typeface="Times New Roman" panose="02020603050405020304" pitchFamily="18" charset="0"/>
              </a:rPr>
              <a:t>MoS</a:t>
            </a:r>
            <a:r>
              <a:rPr lang="en-US" altLang="zh-TW" sz="2000" baseline="-25000" dirty="0" smtClean="0">
                <a:solidFill>
                  <a:schemeClr val="bg1">
                    <a:lumMod val="50000"/>
                  </a:schemeClr>
                </a:solidFill>
                <a:latin typeface="Times New Roman" panose="02020603050405020304" pitchFamily="18" charset="0"/>
                <a:cs typeface="Times New Roman" panose="02020603050405020304" pitchFamily="18" charset="0"/>
              </a:rPr>
              <a:t>2</a:t>
            </a:r>
            <a:endParaRPr lang="en-US" altLang="zh-TW" sz="2000" dirty="0" smtClean="0">
              <a:solidFill>
                <a:schemeClr val="bg1">
                  <a:lumMod val="50000"/>
                </a:schemeClr>
              </a:solidFill>
              <a:latin typeface="Times New Roman" panose="02020603050405020304" pitchFamily="18" charset="0"/>
              <a:cs typeface="Times New Roman" panose="02020603050405020304" pitchFamily="18" charset="0"/>
            </a:endParaRPr>
          </a:p>
          <a:p>
            <a:pPr marL="285750" indent="-285750" algn="just">
              <a:buClr>
                <a:schemeClr val="accent2"/>
              </a:buClr>
              <a:buSzPct val="100000"/>
              <a:buFont typeface="Arial" panose="020B0604020202020204" pitchFamily="34" charset="0"/>
              <a:buChar char="•"/>
            </a:pPr>
            <a:r>
              <a:rPr lang="el-GR" altLang="zh-TW" sz="2000" dirty="0" smtClean="0">
                <a:latin typeface="Times New Roman" panose="02020603050405020304" pitchFamily="18" charset="0"/>
                <a:cs typeface="Times New Roman" panose="02020603050405020304" pitchFamily="18" charset="0"/>
              </a:rPr>
              <a:t>Δ</a:t>
            </a:r>
            <a:r>
              <a:rPr lang="en-US" altLang="zh-TW" sz="2000" dirty="0" smtClean="0">
                <a:latin typeface="Times New Roman" panose="02020603050405020304" pitchFamily="18" charset="0"/>
                <a:cs typeface="Times New Roman" panose="02020603050405020304" pitchFamily="18" charset="0"/>
              </a:rPr>
              <a:t>k = </a:t>
            </a:r>
            <a:r>
              <a:rPr lang="en-US" altLang="zh-TW" sz="2000" dirty="0" smtClean="0">
                <a:solidFill>
                  <a:srgbClr val="FF0000"/>
                </a:solidFill>
                <a:latin typeface="Times New Roman" panose="02020603050405020304" pitchFamily="18" charset="0"/>
                <a:cs typeface="Times New Roman" panose="02020603050405020304" pitchFamily="18" charset="0"/>
              </a:rPr>
              <a:t>18.5cm</a:t>
            </a:r>
            <a:r>
              <a:rPr lang="en-US" altLang="zh-TW" sz="2000" baseline="30000" dirty="0" smtClean="0">
                <a:solidFill>
                  <a:srgbClr val="FF0000"/>
                </a:solidFill>
                <a:latin typeface="Times New Roman" panose="02020603050405020304" pitchFamily="18" charset="0"/>
                <a:cs typeface="Times New Roman" panose="02020603050405020304" pitchFamily="18" charset="0"/>
              </a:rPr>
              <a:t>-1</a:t>
            </a:r>
          </a:p>
          <a:p>
            <a:pPr marL="285750" indent="-285750" algn="just">
              <a:buClr>
                <a:schemeClr val="accent2"/>
              </a:buClr>
              <a:buSzPct val="100000"/>
              <a:buFont typeface="Arial" panose="020B0604020202020204" pitchFamily="34" charset="0"/>
              <a:buChar char="•"/>
            </a:pPr>
            <a:endParaRPr lang="en-US" altLang="zh-TW" sz="2000" dirty="0">
              <a:latin typeface="Times New Roman" panose="02020603050405020304" pitchFamily="18" charset="0"/>
              <a:cs typeface="Times New Roman" panose="02020603050405020304" pitchFamily="18" charset="0"/>
            </a:endParaRPr>
          </a:p>
          <a:p>
            <a:pPr algn="just">
              <a:buClr>
                <a:schemeClr val="accent2"/>
              </a:buClr>
              <a:buSzPct val="100000"/>
            </a:pPr>
            <a:r>
              <a:rPr lang="en-US" altLang="zh-TW" sz="2000" b="1" dirty="0" smtClean="0">
                <a:latin typeface="Times New Roman" panose="02020603050405020304" pitchFamily="18" charset="0"/>
                <a:cs typeface="Times New Roman" panose="02020603050405020304" pitchFamily="18" charset="0"/>
              </a:rPr>
              <a:t>     Monolayer MoS</a:t>
            </a:r>
            <a:r>
              <a:rPr lang="en-US" altLang="zh-TW" sz="2000" b="1" baseline="-25000" dirty="0" smtClean="0">
                <a:latin typeface="Times New Roman" panose="02020603050405020304" pitchFamily="18" charset="0"/>
                <a:cs typeface="Times New Roman" panose="02020603050405020304" pitchFamily="18" charset="0"/>
              </a:rPr>
              <a:t>2</a:t>
            </a:r>
          </a:p>
        </p:txBody>
      </p:sp>
      <p:graphicFrame>
        <p:nvGraphicFramePr>
          <p:cNvPr id="3" name="物件 2"/>
          <p:cNvGraphicFramePr>
            <a:graphicFrameLocks noChangeAspect="1"/>
          </p:cNvGraphicFramePr>
          <p:nvPr>
            <p:extLst/>
          </p:nvPr>
        </p:nvGraphicFramePr>
        <p:xfrm>
          <a:off x="-355557" y="1320958"/>
          <a:ext cx="6755018" cy="4743823"/>
        </p:xfrm>
        <a:graphic>
          <a:graphicData uri="http://schemas.openxmlformats.org/presentationml/2006/ole">
            <mc:AlternateContent xmlns:mc="http://schemas.openxmlformats.org/markup-compatibility/2006">
              <mc:Choice xmlns:v="urn:schemas-microsoft-com:vml" Requires="v">
                <p:oleObj spid="_x0000_s1125" name="Graph" r:id="rId4" imgW="4131720" imgH="2901600" progId="Origin50.Graph">
                  <p:embed/>
                </p:oleObj>
              </mc:Choice>
              <mc:Fallback>
                <p:oleObj name="Graph" r:id="rId4" imgW="4131720" imgH="2901600" progId="Origin50.Graph">
                  <p:embed/>
                  <p:pic>
                    <p:nvPicPr>
                      <p:cNvPr id="3" name="物件 2"/>
                      <p:cNvPicPr/>
                      <p:nvPr/>
                    </p:nvPicPr>
                    <p:blipFill>
                      <a:blip r:embed="rId5"/>
                      <a:stretch>
                        <a:fillRect/>
                      </a:stretch>
                    </p:blipFill>
                    <p:spPr>
                      <a:xfrm>
                        <a:off x="-355557" y="1320958"/>
                        <a:ext cx="6755018" cy="4743823"/>
                      </a:xfrm>
                      <a:prstGeom prst="rect">
                        <a:avLst/>
                      </a:prstGeom>
                    </p:spPr>
                  </p:pic>
                </p:oleObj>
              </mc:Fallback>
            </mc:AlternateContent>
          </a:graphicData>
        </a:graphic>
      </p:graphicFrame>
    </p:spTree>
    <p:extLst>
      <p:ext uri="{BB962C8B-B14F-4D97-AF65-F5344CB8AC3E}">
        <p14:creationId xmlns:p14="http://schemas.microsoft.com/office/powerpoint/2010/main" val="16159570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sz="3600" dirty="0">
                <a:latin typeface="Times New Roman" panose="02020603050405020304" pitchFamily="18" charset="0"/>
                <a:cs typeface="Times New Roman" panose="02020603050405020304" pitchFamily="18" charset="0"/>
              </a:rPr>
              <a:t>PL </a:t>
            </a:r>
            <a:r>
              <a:rPr lang="en-US" altLang="zh-TW" sz="3600" dirty="0" smtClean="0">
                <a:latin typeface="Times New Roman" panose="02020603050405020304" pitchFamily="18" charset="0"/>
                <a:cs typeface="Times New Roman" panose="02020603050405020304" pitchFamily="18" charset="0"/>
              </a:rPr>
              <a:t>and absorption spectra</a:t>
            </a:r>
            <a:r>
              <a:rPr lang="zh-TW" altLang="en-US" sz="3600" dirty="0" smtClean="0">
                <a:latin typeface="Times New Roman" panose="02020603050405020304" pitchFamily="18" charset="0"/>
                <a:cs typeface="Times New Roman" panose="02020603050405020304" pitchFamily="18" charset="0"/>
              </a:rPr>
              <a:t> </a:t>
            </a:r>
            <a:r>
              <a:rPr lang="en-US" altLang="zh-TW" sz="3600" dirty="0">
                <a:latin typeface="Times New Roman" panose="02020603050405020304" pitchFamily="18" charset="0"/>
                <a:cs typeface="Times New Roman" panose="02020603050405020304" pitchFamily="18" charset="0"/>
              </a:rPr>
              <a:t>of MoS</a:t>
            </a:r>
            <a:r>
              <a:rPr lang="en-US" altLang="zh-TW" sz="3600" baseline="-25000" dirty="0">
                <a:latin typeface="Times New Roman" panose="02020603050405020304" pitchFamily="18" charset="0"/>
                <a:cs typeface="Times New Roman" panose="02020603050405020304" pitchFamily="18" charset="0"/>
              </a:rPr>
              <a:t>2</a:t>
            </a:r>
            <a:r>
              <a:rPr lang="en-US" altLang="zh-TW" sz="3600" dirty="0">
                <a:latin typeface="Times New Roman" panose="02020603050405020304" pitchFamily="18" charset="0"/>
                <a:cs typeface="Times New Roman" panose="02020603050405020304" pitchFamily="18" charset="0"/>
              </a:rPr>
              <a:t>/Cu</a:t>
            </a:r>
            <a:r>
              <a:rPr lang="en-US" altLang="zh-TW" sz="3600" baseline="-25000" dirty="0">
                <a:latin typeface="Times New Roman" panose="02020603050405020304" pitchFamily="18" charset="0"/>
                <a:cs typeface="Times New Roman" panose="02020603050405020304" pitchFamily="18" charset="0"/>
              </a:rPr>
              <a:t>2</a:t>
            </a:r>
            <a:r>
              <a:rPr lang="en-US" altLang="zh-TW" sz="3600" dirty="0">
                <a:latin typeface="Times New Roman" panose="02020603050405020304" pitchFamily="18" charset="0"/>
                <a:cs typeface="Times New Roman" panose="02020603050405020304" pitchFamily="18" charset="0"/>
              </a:rPr>
              <a:t>O</a:t>
            </a:r>
            <a:endParaRPr lang="zh-TW" altLang="en-US" sz="3600" baseline="-250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39</a:t>
            </a:fld>
            <a:endParaRPr lang="en-US" altLang="ja-JP"/>
          </a:p>
        </p:txBody>
      </p:sp>
      <p:sp>
        <p:nvSpPr>
          <p:cNvPr id="7" name="文字方塊 6"/>
          <p:cNvSpPr txBox="1"/>
          <p:nvPr/>
        </p:nvSpPr>
        <p:spPr>
          <a:xfrm>
            <a:off x="5230416" y="1505431"/>
            <a:ext cx="3456384" cy="2759730"/>
          </a:xfrm>
          <a:prstGeom prst="rect">
            <a:avLst/>
          </a:prstGeom>
          <a:noFill/>
        </p:spPr>
        <p:txBody>
          <a:bodyPr wrap="square" rtlCol="0">
            <a:spAutoFit/>
          </a:bodyPr>
          <a:lstStyle/>
          <a:p>
            <a:pPr marL="285750" indent="-285750" algn="just">
              <a:buClr>
                <a:schemeClr val="accent2"/>
              </a:buClr>
              <a:buSzPct val="1000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Excited laser</a:t>
            </a:r>
            <a:r>
              <a:rPr lang="zh-TW" altLang="en-US" sz="20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000" dirty="0" smtClean="0">
                <a:latin typeface="Times New Roman" panose="02020603050405020304" pitchFamily="18" charset="0"/>
                <a:cs typeface="Times New Roman" panose="02020603050405020304" pitchFamily="18" charset="0"/>
              </a:rPr>
              <a:t>532nm</a:t>
            </a:r>
          </a:p>
          <a:p>
            <a:pPr marL="285750" indent="-285750" algn="just">
              <a:buClr>
                <a:schemeClr val="accent2"/>
              </a:buClr>
              <a:buSzPct val="100000"/>
              <a:buFont typeface="Arial" panose="020B0604020202020204" pitchFamily="34" charset="0"/>
              <a:buChar char="•"/>
            </a:pPr>
            <a:endParaRPr lang="en-US" altLang="zh-TW" sz="2000" dirty="0" smtClean="0">
              <a:latin typeface="Times New Roman" panose="02020603050405020304" pitchFamily="18" charset="0"/>
              <a:cs typeface="Times New Roman" panose="02020603050405020304" pitchFamily="18" charset="0"/>
            </a:endParaRPr>
          </a:p>
          <a:p>
            <a:pPr algn="just">
              <a:buClr>
                <a:schemeClr val="accent2"/>
              </a:buClr>
              <a:buSzPct val="100000"/>
            </a:pPr>
            <a:r>
              <a:rPr lang="en-US" altLang="zh-TW" sz="2000" dirty="0" smtClean="0">
                <a:solidFill>
                  <a:schemeClr val="bg1">
                    <a:lumMod val="50000"/>
                  </a:schemeClr>
                </a:solidFill>
                <a:latin typeface="Times New Roman" panose="02020603050405020304" pitchFamily="18" charset="0"/>
                <a:cs typeface="Times New Roman" panose="02020603050405020304" pitchFamily="18" charset="0"/>
              </a:rPr>
              <a:t>MoS</a:t>
            </a:r>
            <a:r>
              <a:rPr lang="en-US" altLang="zh-TW" sz="2000" baseline="-25000" dirty="0" smtClean="0">
                <a:solidFill>
                  <a:schemeClr val="bg1">
                    <a:lumMod val="50000"/>
                  </a:schemeClr>
                </a:solidFill>
                <a:latin typeface="Times New Roman" panose="02020603050405020304" pitchFamily="18" charset="0"/>
                <a:cs typeface="Times New Roman" panose="02020603050405020304" pitchFamily="18" charset="0"/>
              </a:rPr>
              <a:t>2</a:t>
            </a:r>
            <a:endParaRPr lang="en-US" altLang="zh-TW" sz="2000" dirty="0" smtClean="0">
              <a:solidFill>
                <a:schemeClr val="bg1">
                  <a:lumMod val="50000"/>
                </a:schemeClr>
              </a:solidFill>
              <a:latin typeface="Times New Roman" panose="02020603050405020304" pitchFamily="18" charset="0"/>
              <a:cs typeface="Times New Roman" panose="02020603050405020304" pitchFamily="18" charset="0"/>
            </a:endParaRPr>
          </a:p>
          <a:p>
            <a:pPr marL="285750" indent="-285750" algn="just">
              <a:buClr>
                <a:schemeClr val="accent2"/>
              </a:buClr>
              <a:buSzPct val="1000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A exciton</a:t>
            </a:r>
            <a:r>
              <a:rPr lang="zh-TW" altLang="en-US" sz="20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667.1nm</a:t>
            </a:r>
          </a:p>
          <a:p>
            <a:pPr marL="285750" indent="-285750" algn="just">
              <a:buClr>
                <a:schemeClr val="accent2"/>
              </a:buClr>
              <a:buSzPct val="1000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B </a:t>
            </a:r>
            <a:r>
              <a:rPr lang="en-US" altLang="zh-TW" sz="2000" dirty="0">
                <a:latin typeface="Times New Roman" panose="02020603050405020304" pitchFamily="18" charset="0"/>
                <a:cs typeface="Times New Roman" panose="02020603050405020304" pitchFamily="18" charset="0"/>
              </a:rPr>
              <a:t>exciton</a:t>
            </a:r>
            <a:r>
              <a:rPr lang="zh-TW" altLang="en-US" sz="20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2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627.2nm</a:t>
            </a:r>
            <a:endParaRPr lang="en-US" altLang="zh-TW" sz="2000" dirty="0">
              <a:solidFill>
                <a:srgbClr val="FF0000"/>
              </a:solidFill>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a:buClr>
                <a:schemeClr val="accent2"/>
              </a:buClr>
              <a:buSzPct val="100000"/>
              <a:buFont typeface="Arial" panose="020B0604020202020204" pitchFamily="34" charset="0"/>
              <a:buChar char="•"/>
            </a:pPr>
            <a:endParaRPr lang="en-US" altLang="zh-TW" sz="2000" dirty="0" smtClean="0">
              <a:latin typeface="Times New Roman" panose="02020603050405020304" pitchFamily="18" charset="0"/>
              <a:cs typeface="Times New Roman" panose="02020603050405020304" pitchFamily="18" charset="0"/>
            </a:endParaRPr>
          </a:p>
          <a:p>
            <a:pPr algn="just">
              <a:buClr>
                <a:schemeClr val="accent2"/>
              </a:buClr>
              <a:buSzPct val="100000"/>
            </a:pPr>
            <a:r>
              <a:rPr lang="en-US" altLang="zh-TW" sz="2000" dirty="0" smtClean="0">
                <a:solidFill>
                  <a:schemeClr val="bg1">
                    <a:lumMod val="50000"/>
                  </a:schemeClr>
                </a:solidFill>
                <a:latin typeface="Times New Roman" panose="02020603050405020304" pitchFamily="18" charset="0"/>
                <a:cs typeface="Times New Roman" panose="02020603050405020304" pitchFamily="18" charset="0"/>
              </a:rPr>
              <a:t>Cu</a:t>
            </a:r>
            <a:r>
              <a:rPr lang="en-US" altLang="zh-TW" sz="2000" baseline="-25000" dirty="0" smtClean="0">
                <a:solidFill>
                  <a:schemeClr val="bg1">
                    <a:lumMod val="50000"/>
                  </a:schemeClr>
                </a:solidFill>
                <a:latin typeface="Times New Roman" panose="02020603050405020304" pitchFamily="18" charset="0"/>
                <a:cs typeface="Times New Roman" panose="02020603050405020304" pitchFamily="18" charset="0"/>
              </a:rPr>
              <a:t>2</a:t>
            </a:r>
            <a:r>
              <a:rPr lang="en-US" altLang="zh-TW" sz="2000" dirty="0" smtClean="0">
                <a:solidFill>
                  <a:schemeClr val="bg1">
                    <a:lumMod val="50000"/>
                  </a:schemeClr>
                </a:solidFill>
                <a:latin typeface="Times New Roman" panose="02020603050405020304" pitchFamily="18" charset="0"/>
                <a:cs typeface="Times New Roman" panose="02020603050405020304" pitchFamily="18" charset="0"/>
              </a:rPr>
              <a:t>O</a:t>
            </a:r>
          </a:p>
          <a:p>
            <a:pPr marL="285750" indent="-285750" algn="just">
              <a:buClr>
                <a:schemeClr val="accent2"/>
              </a:buClr>
              <a:buSzPct val="100000"/>
              <a:buFont typeface="Arial" panose="020B0604020202020204" pitchFamily="34" charset="0"/>
              <a:buChar char="•"/>
            </a:pPr>
            <a:r>
              <a:rPr lang="en-US" altLang="zh-TW" sz="2000" dirty="0" smtClean="0">
                <a:latin typeface="Times New Roman" panose="02020603050405020304" pitchFamily="18" charset="0"/>
                <a:cs typeface="Times New Roman" panose="02020603050405020304" pitchFamily="18" charset="0"/>
              </a:rPr>
              <a:t>Energy bandgap</a:t>
            </a:r>
            <a:r>
              <a:rPr lang="zh-TW" altLang="en-US" sz="2000" dirty="0" smtClean="0">
                <a:latin typeface="標楷體" panose="03000509000000000000" pitchFamily="65" charset="-120"/>
                <a:ea typeface="標楷體" panose="03000509000000000000" pitchFamily="65" charset="-120"/>
                <a:cs typeface="Times New Roman" panose="02020603050405020304" pitchFamily="18" charset="0"/>
              </a:rPr>
              <a:t>：</a:t>
            </a:r>
            <a:r>
              <a:rPr lang="en-US" altLang="zh-TW" sz="2000"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1.98eV</a:t>
            </a:r>
            <a:endParaRPr lang="en-US" altLang="zh-TW" sz="2000" dirty="0">
              <a:solidFill>
                <a:srgbClr val="FF0000"/>
              </a:solidFill>
              <a:latin typeface="Times New Roman" panose="02020603050405020304" pitchFamily="18" charset="0"/>
              <a:cs typeface="Times New Roman" panose="02020603050405020304" pitchFamily="18" charset="0"/>
            </a:endParaRPr>
          </a:p>
          <a:p>
            <a:pPr algn="just">
              <a:buClr>
                <a:schemeClr val="accent2"/>
              </a:buClr>
              <a:buSzPct val="100000"/>
            </a:pPr>
            <a:endParaRPr lang="en-US" altLang="zh-TW" sz="2000" baseline="30000" dirty="0" smtClean="0">
              <a:latin typeface="Times New Roman" panose="02020603050405020304" pitchFamily="18" charset="0"/>
              <a:cs typeface="Times New Roman" panose="02020603050405020304" pitchFamily="18" charset="0"/>
            </a:endParaRPr>
          </a:p>
        </p:txBody>
      </p:sp>
      <p:sp>
        <p:nvSpPr>
          <p:cNvPr id="8" name="矩形 7"/>
          <p:cNvSpPr/>
          <p:nvPr/>
        </p:nvSpPr>
        <p:spPr>
          <a:xfrm>
            <a:off x="557933" y="6351711"/>
            <a:ext cx="7326560" cy="461665"/>
          </a:xfrm>
          <a:prstGeom prst="rect">
            <a:avLst/>
          </a:prstGeom>
        </p:spPr>
        <p:txBody>
          <a:bodyPr wrap="square">
            <a:spAutoFit/>
          </a:bodyPr>
          <a:lstStyle/>
          <a:p>
            <a:pPr lvl="0" algn="just">
              <a:spcAft>
                <a:spcPts val="0"/>
              </a:spcAft>
            </a:pP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H.X. Zhao, </a:t>
            </a:r>
            <a:r>
              <a:rPr lang="en-US" altLang="zh-TW" sz="1200" i="1"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et al</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Characterization of microcrystals in some ancient glass beads from china by means of confocal Raman </a:t>
            </a:r>
            <a:r>
              <a:rPr lang="en-US" altLang="zh-TW" sz="1200" kern="100" dirty="0" err="1"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microspectroscopy</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i="1"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Journal of Raman spectroscopy</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a:t>
            </a:r>
            <a:r>
              <a:rPr lang="en-US" altLang="zh-TW" sz="1200" b="1"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44</a:t>
            </a:r>
            <a:r>
              <a:rPr lang="en-US" altLang="zh-TW" sz="1200" kern="100" dirty="0" smtClean="0">
                <a:solidFill>
                  <a:srgbClr val="009900"/>
                </a:solidFill>
                <a:latin typeface="Times New Roman" panose="02020603050405020304" pitchFamily="18" charset="0"/>
                <a:ea typeface="標楷體" panose="03000509000000000000" pitchFamily="65" charset="-120"/>
                <a:cs typeface="Times New Roman" panose="02020603050405020304" pitchFamily="18" charset="0"/>
              </a:rPr>
              <a:t>, 643-649 (2013).</a:t>
            </a:r>
            <a:endParaRPr lang="zh-TW" altLang="zh-TW" sz="1200" kern="100" dirty="0">
              <a:solidFill>
                <a:srgbClr val="009900"/>
              </a:solidFill>
              <a:effectLst/>
              <a:latin typeface="Calibri" panose="020F0502020204030204" pitchFamily="34" charset="0"/>
              <a:ea typeface="新細明體" panose="02020500000000000000" pitchFamily="18" charset="-120"/>
              <a:cs typeface="Times New Roman" panose="02020603050405020304" pitchFamily="18" charset="0"/>
            </a:endParaRPr>
          </a:p>
        </p:txBody>
      </p:sp>
      <p:graphicFrame>
        <p:nvGraphicFramePr>
          <p:cNvPr id="4" name="物件 3"/>
          <p:cNvGraphicFramePr>
            <a:graphicFrameLocks noChangeAspect="1"/>
          </p:cNvGraphicFramePr>
          <p:nvPr>
            <p:extLst>
              <p:ext uri="{D42A27DB-BD31-4B8C-83A1-F6EECF244321}">
                <p14:modId xmlns:p14="http://schemas.microsoft.com/office/powerpoint/2010/main" val="1642834961"/>
              </p:ext>
            </p:extLst>
          </p:nvPr>
        </p:nvGraphicFramePr>
        <p:xfrm>
          <a:off x="526814" y="965075"/>
          <a:ext cx="4608512" cy="3231196"/>
        </p:xfrm>
        <a:graphic>
          <a:graphicData uri="http://schemas.openxmlformats.org/presentationml/2006/ole">
            <mc:AlternateContent xmlns:mc="http://schemas.openxmlformats.org/markup-compatibility/2006">
              <mc:Choice xmlns:v="urn:schemas-microsoft-com:vml" Requires="v">
                <p:oleObj spid="_x0000_s2168" name="Graph" r:id="rId4" imgW="4190760" imgH="2938320" progId="Origin50.Graph">
                  <p:embed/>
                </p:oleObj>
              </mc:Choice>
              <mc:Fallback>
                <p:oleObj name="Graph" r:id="rId4" imgW="4190760" imgH="2938320" progId="Origin50.Graph">
                  <p:embed/>
                  <p:pic>
                    <p:nvPicPr>
                      <p:cNvPr id="4" name="物件 3"/>
                      <p:cNvPicPr/>
                      <p:nvPr/>
                    </p:nvPicPr>
                    <p:blipFill>
                      <a:blip r:embed="rId5"/>
                      <a:stretch>
                        <a:fillRect/>
                      </a:stretch>
                    </p:blipFill>
                    <p:spPr>
                      <a:xfrm>
                        <a:off x="526814" y="965075"/>
                        <a:ext cx="4608512" cy="3231196"/>
                      </a:xfrm>
                      <a:prstGeom prst="rect">
                        <a:avLst/>
                      </a:prstGeom>
                    </p:spPr>
                  </p:pic>
                </p:oleObj>
              </mc:Fallback>
            </mc:AlternateContent>
          </a:graphicData>
        </a:graphic>
      </p:graphicFrame>
      <p:graphicFrame>
        <p:nvGraphicFramePr>
          <p:cNvPr id="9" name="物件 8"/>
          <p:cNvGraphicFramePr>
            <a:graphicFrameLocks noChangeAspect="1"/>
          </p:cNvGraphicFramePr>
          <p:nvPr>
            <p:extLst>
              <p:ext uri="{D42A27DB-BD31-4B8C-83A1-F6EECF244321}">
                <p14:modId xmlns:p14="http://schemas.microsoft.com/office/powerpoint/2010/main" val="3603319239"/>
              </p:ext>
            </p:extLst>
          </p:nvPr>
        </p:nvGraphicFramePr>
        <p:xfrm>
          <a:off x="605191" y="3730198"/>
          <a:ext cx="4451758" cy="2826154"/>
        </p:xfrm>
        <a:graphic>
          <a:graphicData uri="http://schemas.openxmlformats.org/presentationml/2006/ole">
            <mc:AlternateContent xmlns:mc="http://schemas.openxmlformats.org/markup-compatibility/2006">
              <mc:Choice xmlns:v="urn:schemas-microsoft-com:vml" Requires="v">
                <p:oleObj spid="_x0000_s2169" name="Graph" r:id="rId6" imgW="4190760" imgH="2938320" progId="Origin50.Graph">
                  <p:embed/>
                </p:oleObj>
              </mc:Choice>
              <mc:Fallback>
                <p:oleObj name="Graph" r:id="rId6" imgW="4190760" imgH="2938320" progId="Origin50.Graph">
                  <p:embed/>
                  <p:pic>
                    <p:nvPicPr>
                      <p:cNvPr id="3" name="物件 2"/>
                      <p:cNvPicPr/>
                      <p:nvPr/>
                    </p:nvPicPr>
                    <p:blipFill>
                      <a:blip r:embed="rId7"/>
                      <a:stretch>
                        <a:fillRect/>
                      </a:stretch>
                    </p:blipFill>
                    <p:spPr>
                      <a:xfrm>
                        <a:off x="605191" y="3730198"/>
                        <a:ext cx="4451758" cy="2826154"/>
                      </a:xfrm>
                      <a:prstGeom prst="rect">
                        <a:avLst/>
                      </a:prstGeom>
                    </p:spPr>
                  </p:pic>
                </p:oleObj>
              </mc:Fallback>
            </mc:AlternateContent>
          </a:graphicData>
        </a:graphic>
      </p:graphicFrame>
      <p:sp>
        <p:nvSpPr>
          <p:cNvPr id="3" name="文字方塊 2"/>
          <p:cNvSpPr txBox="1"/>
          <p:nvPr/>
        </p:nvSpPr>
        <p:spPr>
          <a:xfrm rot="16200000">
            <a:off x="67119" y="4882481"/>
            <a:ext cx="1890261" cy="369332"/>
          </a:xfrm>
          <a:prstGeom prst="rect">
            <a:avLst/>
          </a:prstGeom>
          <a:solidFill>
            <a:schemeClr val="bg1"/>
          </a:solidFill>
        </p:spPr>
        <p:txBody>
          <a:bodyPr wrap="none" rtlCol="0">
            <a:spAutoFit/>
          </a:bodyPr>
          <a:lstStyle/>
          <a:p>
            <a:r>
              <a:rPr lang="en-US" altLang="zh-TW" dirty="0" smtClean="0"/>
              <a:t>Absorption (</a:t>
            </a:r>
            <a:r>
              <a:rPr lang="en-US" altLang="zh-TW" dirty="0" err="1" smtClean="0"/>
              <a:t>a.u</a:t>
            </a:r>
            <a:r>
              <a:rPr lang="en-US" altLang="zh-TW" dirty="0" smtClean="0"/>
              <a:t>.)</a:t>
            </a:r>
            <a:endParaRPr lang="zh-TW" altLang="en-US" dirty="0"/>
          </a:p>
        </p:txBody>
      </p:sp>
    </p:spTree>
    <p:extLst>
      <p:ext uri="{BB962C8B-B14F-4D97-AF65-F5344CB8AC3E}">
        <p14:creationId xmlns:p14="http://schemas.microsoft.com/office/powerpoint/2010/main" val="18412707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圓角化同側角落矩形 105"/>
          <p:cNvSpPr/>
          <p:nvPr/>
        </p:nvSpPr>
        <p:spPr>
          <a:xfrm>
            <a:off x="2699792" y="4725144"/>
            <a:ext cx="3888432" cy="1443081"/>
          </a:xfrm>
          <a:prstGeom prst="round2SameRect">
            <a:avLst>
              <a:gd name="adj1" fmla="val 50000"/>
              <a:gd name="adj2" fmla="val 0"/>
            </a:avLst>
          </a:prstGeom>
          <a:solidFill>
            <a:schemeClr val="accent5">
              <a:alpha val="76000"/>
            </a:schemeClr>
          </a:solidFill>
          <a:ln>
            <a:noFill/>
          </a:ln>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bg1">
                    <a:lumMod val="50000"/>
                  </a:schemeClr>
                </a:solidFill>
                <a:latin typeface="微軟正黑體" pitchFamily="34" charset="-120"/>
                <a:ea typeface="微軟正黑體" pitchFamily="34" charset="-120"/>
              </a:rPr>
              <a:t>Cells</a:t>
            </a:r>
          </a:p>
          <a:p>
            <a:pPr algn="ctr"/>
            <a:endParaRPr lang="zh-TW" altLang="en-US" dirty="0">
              <a:solidFill>
                <a:schemeClr val="tx1"/>
              </a:solidFill>
            </a:endParaRPr>
          </a:p>
        </p:txBody>
      </p:sp>
      <p:sp>
        <p:nvSpPr>
          <p:cNvPr id="74" name="矩形 73"/>
          <p:cNvSpPr/>
          <p:nvPr/>
        </p:nvSpPr>
        <p:spPr>
          <a:xfrm>
            <a:off x="2051720" y="6165304"/>
            <a:ext cx="5328592" cy="576064"/>
          </a:xfrm>
          <a:prstGeom prst="rect">
            <a:avLst/>
          </a:prstGeom>
          <a:solidFill>
            <a:srgbClr val="9A52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TW" dirty="0" smtClean="0">
              <a:solidFill>
                <a:schemeClr val="tx1"/>
              </a:solidFill>
              <a:latin typeface="微軟正黑體" pitchFamily="34" charset="-120"/>
              <a:ea typeface="微軟正黑體" pitchFamily="34" charset="-120"/>
            </a:endParaRPr>
          </a:p>
          <a:p>
            <a:pPr algn="ctr"/>
            <a:r>
              <a:rPr lang="en-US" altLang="zh-TW" dirty="0" smtClean="0">
                <a:solidFill>
                  <a:schemeClr val="tx1"/>
                </a:solidFill>
                <a:latin typeface="微軟正黑體" pitchFamily="34" charset="-120"/>
                <a:ea typeface="微軟正黑體" pitchFamily="34" charset="-120"/>
              </a:rPr>
              <a:t>Cu</a:t>
            </a:r>
            <a:r>
              <a:rPr lang="en-US" altLang="zh-TW" baseline="-25000" dirty="0" smtClean="0">
                <a:solidFill>
                  <a:schemeClr val="tx1"/>
                </a:solidFill>
                <a:latin typeface="微軟正黑體" pitchFamily="34" charset="-120"/>
                <a:ea typeface="微軟正黑體" pitchFamily="34" charset="-120"/>
              </a:rPr>
              <a:t>2</a:t>
            </a:r>
            <a:r>
              <a:rPr lang="en-US" altLang="zh-TW" dirty="0" smtClean="0">
                <a:solidFill>
                  <a:schemeClr val="tx1"/>
                </a:solidFill>
                <a:latin typeface="微軟正黑體" pitchFamily="34" charset="-120"/>
                <a:ea typeface="微軟正黑體" pitchFamily="34" charset="-120"/>
              </a:rPr>
              <a:t>O</a:t>
            </a:r>
            <a:endParaRPr lang="zh-TW" altLang="en-US" dirty="0">
              <a:solidFill>
                <a:schemeClr val="tx1"/>
              </a:solidFill>
              <a:latin typeface="微軟正黑體" pitchFamily="34" charset="-120"/>
              <a:ea typeface="微軟正黑體" pitchFamily="34" charset="-120"/>
            </a:endParaRPr>
          </a:p>
        </p:txBody>
      </p:sp>
      <p:sp>
        <p:nvSpPr>
          <p:cNvPr id="5" name="Rectangle 2"/>
          <p:cNvSpPr txBox="1">
            <a:spLocks noChangeArrowheads="1"/>
          </p:cNvSpPr>
          <p:nvPr/>
        </p:nvSpPr>
        <p:spPr bwMode="auto">
          <a:xfrm>
            <a:off x="0" y="18071"/>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Detection mechanism of biosensor</a:t>
            </a:r>
            <a:endParaRPr lang="zh-TW" altLang="en-US" baseline="-25000" dirty="0">
              <a:latin typeface="Times New Roman" panose="02020603050405020304" pitchFamily="18" charset="0"/>
              <a:cs typeface="Times New Roman" panose="02020603050405020304" pitchFamily="18" charset="0"/>
            </a:endParaRPr>
          </a:p>
        </p:txBody>
      </p:sp>
      <p:sp>
        <p:nvSpPr>
          <p:cNvPr id="55" name="文字方塊 54"/>
          <p:cNvSpPr txBox="1"/>
          <p:nvPr/>
        </p:nvSpPr>
        <p:spPr>
          <a:xfrm>
            <a:off x="1691680" y="4581128"/>
            <a:ext cx="441146" cy="369332"/>
          </a:xfrm>
          <a:prstGeom prst="rect">
            <a:avLst/>
          </a:prstGeom>
          <a:noFill/>
        </p:spPr>
        <p:txBody>
          <a:bodyPr wrap="none" rtlCol="0">
            <a:spAutoFit/>
          </a:bodyPr>
          <a:lstStyle/>
          <a:p>
            <a:r>
              <a:rPr lang="en-US" altLang="zh-TW" dirty="0" smtClean="0">
                <a:latin typeface="Times New Roman" panose="02020603050405020304" pitchFamily="18" charset="0"/>
                <a:cs typeface="Times New Roman" panose="02020603050405020304" pitchFamily="18" charset="0"/>
              </a:rPr>
              <a:t>(c)</a:t>
            </a:r>
            <a:endParaRPr lang="zh-TW" altLang="en-US" dirty="0">
              <a:latin typeface="Times New Roman" panose="02020603050405020304" pitchFamily="18" charset="0"/>
              <a:cs typeface="Times New Roman" panose="02020603050405020304" pitchFamily="18" charset="0"/>
            </a:endParaRPr>
          </a:p>
        </p:txBody>
      </p:sp>
      <p:grpSp>
        <p:nvGrpSpPr>
          <p:cNvPr id="58" name="群組 57"/>
          <p:cNvGrpSpPr/>
          <p:nvPr/>
        </p:nvGrpSpPr>
        <p:grpSpPr>
          <a:xfrm>
            <a:off x="47567" y="1395582"/>
            <a:ext cx="4851544" cy="2581255"/>
            <a:chOff x="4067944" y="1412776"/>
            <a:chExt cx="4851544" cy="2581255"/>
          </a:xfrm>
        </p:grpSpPr>
        <p:grpSp>
          <p:nvGrpSpPr>
            <p:cNvPr id="3" name="群組 2"/>
            <p:cNvGrpSpPr/>
            <p:nvPr/>
          </p:nvGrpSpPr>
          <p:grpSpPr>
            <a:xfrm>
              <a:off x="4067944" y="2492896"/>
              <a:ext cx="4851544" cy="1501135"/>
              <a:chOff x="2156572" y="5096217"/>
              <a:chExt cx="4851544" cy="1501135"/>
            </a:xfrm>
          </p:grpSpPr>
          <p:sp>
            <p:nvSpPr>
              <p:cNvPr id="9" name="矩形 8"/>
              <p:cNvSpPr/>
              <p:nvPr/>
            </p:nvSpPr>
            <p:spPr>
              <a:xfrm>
                <a:off x="2156572" y="5944806"/>
                <a:ext cx="4851544" cy="6525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微軟正黑體" pitchFamily="34" charset="-120"/>
                    <a:ea typeface="微軟正黑體" pitchFamily="34" charset="-120"/>
                  </a:rPr>
                  <a:t>ITO/Glass</a:t>
                </a:r>
                <a:endParaRPr lang="zh-TW" altLang="en-US" dirty="0">
                  <a:solidFill>
                    <a:schemeClr val="tx1"/>
                  </a:solidFill>
                  <a:latin typeface="微軟正黑體" pitchFamily="34" charset="-120"/>
                  <a:ea typeface="微軟正黑體" pitchFamily="34" charset="-120"/>
                </a:endParaRPr>
              </a:p>
            </p:txBody>
          </p:sp>
          <p:sp>
            <p:nvSpPr>
              <p:cNvPr id="10" name="矩形 9"/>
              <p:cNvSpPr/>
              <p:nvPr/>
            </p:nvSpPr>
            <p:spPr>
              <a:xfrm>
                <a:off x="2683031" y="5617637"/>
                <a:ext cx="3421360" cy="327169"/>
              </a:xfrm>
              <a:prstGeom prst="rect">
                <a:avLst/>
              </a:prstGeom>
              <a:solidFill>
                <a:srgbClr val="9A523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latin typeface="微軟正黑體" pitchFamily="34" charset="-120"/>
                    <a:ea typeface="微軟正黑體" pitchFamily="34" charset="-120"/>
                  </a:rPr>
                  <a:t>Cu</a:t>
                </a:r>
                <a:r>
                  <a:rPr lang="en-US" altLang="zh-TW" baseline="-25000" dirty="0" smtClean="0">
                    <a:solidFill>
                      <a:schemeClr val="tx1"/>
                    </a:solidFill>
                    <a:latin typeface="微軟正黑體" pitchFamily="34" charset="-120"/>
                    <a:ea typeface="微軟正黑體" pitchFamily="34" charset="-120"/>
                  </a:rPr>
                  <a:t>2</a:t>
                </a:r>
                <a:r>
                  <a:rPr lang="en-US" altLang="zh-TW" dirty="0" smtClean="0">
                    <a:solidFill>
                      <a:schemeClr val="tx1"/>
                    </a:solidFill>
                    <a:latin typeface="微軟正黑體" pitchFamily="34" charset="-120"/>
                    <a:ea typeface="微軟正黑體" pitchFamily="34" charset="-120"/>
                  </a:rPr>
                  <a:t>O</a:t>
                </a:r>
                <a:endParaRPr lang="zh-TW" altLang="en-US" dirty="0">
                  <a:solidFill>
                    <a:schemeClr val="tx1"/>
                  </a:solidFill>
                  <a:latin typeface="微軟正黑體" pitchFamily="34" charset="-120"/>
                  <a:ea typeface="微軟正黑體" pitchFamily="34" charset="-120"/>
                </a:endParaRPr>
              </a:p>
            </p:txBody>
          </p:sp>
          <p:sp>
            <p:nvSpPr>
              <p:cNvPr id="12" name="矩形 11"/>
              <p:cNvSpPr/>
              <p:nvPr/>
            </p:nvSpPr>
            <p:spPr>
              <a:xfrm>
                <a:off x="5301607" y="5398692"/>
                <a:ext cx="648072" cy="218945"/>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 dirty="0" smtClean="0">
                    <a:solidFill>
                      <a:schemeClr val="tx1"/>
                    </a:solidFill>
                    <a:latin typeface="微軟正黑體" pitchFamily="34" charset="-120"/>
                    <a:ea typeface="微軟正黑體" pitchFamily="34" charset="-120"/>
                  </a:rPr>
                  <a:t>MoS</a:t>
                </a:r>
                <a:r>
                  <a:rPr lang="en-US" altLang="zh-TW" sz="800" baseline="-25000" dirty="0" smtClean="0">
                    <a:solidFill>
                      <a:schemeClr val="tx1"/>
                    </a:solidFill>
                    <a:latin typeface="微軟正黑體" pitchFamily="34" charset="-120"/>
                    <a:ea typeface="微軟正黑體" pitchFamily="34" charset="-120"/>
                  </a:rPr>
                  <a:t>2</a:t>
                </a:r>
                <a:endParaRPr lang="zh-TW" altLang="en-US" sz="800" baseline="-25000" dirty="0">
                  <a:solidFill>
                    <a:schemeClr val="tx1"/>
                  </a:solidFill>
                  <a:latin typeface="微軟正黑體" pitchFamily="34" charset="-120"/>
                  <a:ea typeface="微軟正黑體" pitchFamily="34" charset="-120"/>
                </a:endParaRPr>
              </a:p>
            </p:txBody>
          </p:sp>
          <p:sp>
            <p:nvSpPr>
              <p:cNvPr id="13" name="圓角化同側角落矩形 12"/>
              <p:cNvSpPr/>
              <p:nvPr/>
            </p:nvSpPr>
            <p:spPr>
              <a:xfrm>
                <a:off x="2866697" y="5394524"/>
                <a:ext cx="216024" cy="216024"/>
              </a:xfrm>
              <a:prstGeom prst="round2SameRect">
                <a:avLst>
                  <a:gd name="adj1" fmla="val 34304"/>
                  <a:gd name="adj2" fmla="val 0"/>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900" dirty="0">
                  <a:solidFill>
                    <a:schemeClr val="tx1"/>
                  </a:solidFill>
                  <a:latin typeface="微軟正黑體" pitchFamily="34" charset="-120"/>
                  <a:ea typeface="微軟正黑體" pitchFamily="34" charset="-120"/>
                </a:endParaRPr>
              </a:p>
            </p:txBody>
          </p:sp>
          <p:sp>
            <p:nvSpPr>
              <p:cNvPr id="14" name="圓角化同側角落矩形 13"/>
              <p:cNvSpPr/>
              <p:nvPr/>
            </p:nvSpPr>
            <p:spPr>
              <a:xfrm>
                <a:off x="6561642" y="5728782"/>
                <a:ext cx="216024" cy="216024"/>
              </a:xfrm>
              <a:prstGeom prst="round2SameRect">
                <a:avLst>
                  <a:gd name="adj1" fmla="val 34304"/>
                  <a:gd name="adj2" fmla="val 0"/>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矩形 14"/>
              <p:cNvSpPr/>
              <p:nvPr/>
            </p:nvSpPr>
            <p:spPr>
              <a:xfrm>
                <a:off x="4393711" y="5398692"/>
                <a:ext cx="648072" cy="218945"/>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 dirty="0" smtClean="0">
                    <a:solidFill>
                      <a:schemeClr val="tx1"/>
                    </a:solidFill>
                    <a:latin typeface="微軟正黑體" pitchFamily="34" charset="-120"/>
                    <a:ea typeface="微軟正黑體" pitchFamily="34" charset="-120"/>
                  </a:rPr>
                  <a:t>MoS</a:t>
                </a:r>
                <a:r>
                  <a:rPr lang="en-US" altLang="zh-TW" sz="800" baseline="-25000" dirty="0" smtClean="0">
                    <a:solidFill>
                      <a:schemeClr val="tx1"/>
                    </a:solidFill>
                    <a:latin typeface="微軟正黑體" pitchFamily="34" charset="-120"/>
                    <a:ea typeface="微軟正黑體" pitchFamily="34" charset="-120"/>
                  </a:rPr>
                  <a:t>2</a:t>
                </a:r>
                <a:endParaRPr lang="zh-TW" altLang="en-US" sz="800" baseline="-25000" dirty="0">
                  <a:solidFill>
                    <a:schemeClr val="tx1"/>
                  </a:solidFill>
                  <a:latin typeface="微軟正黑體" pitchFamily="34" charset="-120"/>
                  <a:ea typeface="微軟正黑體" pitchFamily="34" charset="-120"/>
                </a:endParaRPr>
              </a:p>
            </p:txBody>
          </p:sp>
          <p:sp>
            <p:nvSpPr>
              <p:cNvPr id="16" name="矩形 15"/>
              <p:cNvSpPr/>
              <p:nvPr/>
            </p:nvSpPr>
            <p:spPr>
              <a:xfrm>
                <a:off x="3482410" y="5398692"/>
                <a:ext cx="648072" cy="218945"/>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 dirty="0" smtClean="0">
                    <a:solidFill>
                      <a:schemeClr val="tx1"/>
                    </a:solidFill>
                    <a:latin typeface="微軟正黑體" pitchFamily="34" charset="-120"/>
                    <a:ea typeface="微軟正黑體" pitchFamily="34" charset="-120"/>
                  </a:rPr>
                  <a:t>MoS</a:t>
                </a:r>
                <a:r>
                  <a:rPr lang="en-US" altLang="zh-TW" sz="800" baseline="-25000" dirty="0" smtClean="0">
                    <a:solidFill>
                      <a:schemeClr val="tx1"/>
                    </a:solidFill>
                    <a:latin typeface="微軟正黑體" pitchFamily="34" charset="-120"/>
                    <a:ea typeface="微軟正黑體" pitchFamily="34" charset="-120"/>
                  </a:rPr>
                  <a:t>2</a:t>
                </a:r>
                <a:endParaRPr lang="zh-TW" altLang="en-US" sz="800" baseline="-25000" dirty="0">
                  <a:solidFill>
                    <a:schemeClr val="tx1"/>
                  </a:solidFill>
                  <a:latin typeface="微軟正黑體" pitchFamily="34" charset="-120"/>
                  <a:ea typeface="微軟正黑體" pitchFamily="34" charset="-120"/>
                </a:endParaRPr>
              </a:p>
            </p:txBody>
          </p:sp>
          <p:grpSp>
            <p:nvGrpSpPr>
              <p:cNvPr id="17" name="群組 16"/>
              <p:cNvGrpSpPr/>
              <p:nvPr/>
            </p:nvGrpSpPr>
            <p:grpSpPr>
              <a:xfrm>
                <a:off x="3884764" y="5195321"/>
                <a:ext cx="1584176" cy="434969"/>
                <a:chOff x="4128662" y="4376114"/>
                <a:chExt cx="1584176" cy="434969"/>
              </a:xfrm>
            </p:grpSpPr>
            <p:sp>
              <p:nvSpPr>
                <p:cNvPr id="18" name="圓角化同側角落矩形 17"/>
                <p:cNvSpPr/>
                <p:nvPr/>
              </p:nvSpPr>
              <p:spPr>
                <a:xfrm>
                  <a:off x="4128662" y="4376114"/>
                  <a:ext cx="1584176" cy="434969"/>
                </a:xfrm>
                <a:prstGeom prst="round2SameRect">
                  <a:avLst>
                    <a:gd name="adj1" fmla="val 50000"/>
                    <a:gd name="adj2" fmla="val 0"/>
                  </a:avLst>
                </a:prstGeom>
                <a:solidFill>
                  <a:schemeClr val="accent5">
                    <a:alpha val="76000"/>
                  </a:schemeClr>
                </a:solidFill>
                <a:ln>
                  <a:noFill/>
                </a:ln>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bg1">
                          <a:lumMod val="50000"/>
                        </a:schemeClr>
                      </a:solidFill>
                      <a:latin typeface="微軟正黑體" pitchFamily="34" charset="-120"/>
                      <a:ea typeface="微軟正黑體" pitchFamily="34" charset="-120"/>
                    </a:rPr>
                    <a:t>Cells</a:t>
                  </a:r>
                </a:p>
                <a:p>
                  <a:pPr algn="ctr"/>
                  <a:endParaRPr lang="zh-TW" altLang="en-US" dirty="0">
                    <a:solidFill>
                      <a:schemeClr val="tx1"/>
                    </a:solidFill>
                  </a:endParaRPr>
                </a:p>
              </p:txBody>
            </p:sp>
            <p:sp>
              <p:nvSpPr>
                <p:cNvPr id="19" name="爆炸 1 18"/>
                <p:cNvSpPr/>
                <p:nvPr/>
              </p:nvSpPr>
              <p:spPr>
                <a:xfrm>
                  <a:off x="4395729" y="4696115"/>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爆炸 1 19"/>
                <p:cNvSpPr/>
                <p:nvPr/>
              </p:nvSpPr>
              <p:spPr>
                <a:xfrm>
                  <a:off x="4774688" y="4614890"/>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爆炸 1 20"/>
                <p:cNvSpPr/>
                <p:nvPr/>
              </p:nvSpPr>
              <p:spPr>
                <a:xfrm>
                  <a:off x="5037039" y="4618109"/>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爆炸 1 21"/>
                <p:cNvSpPr/>
                <p:nvPr/>
              </p:nvSpPr>
              <p:spPr>
                <a:xfrm>
                  <a:off x="4534492" y="4633632"/>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爆炸 1 22"/>
                <p:cNvSpPr/>
                <p:nvPr/>
              </p:nvSpPr>
              <p:spPr>
                <a:xfrm>
                  <a:off x="4252789" y="4651976"/>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爆炸 1 23"/>
                <p:cNvSpPr/>
                <p:nvPr/>
              </p:nvSpPr>
              <p:spPr>
                <a:xfrm>
                  <a:off x="4646007" y="4701960"/>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爆炸 1 24"/>
                <p:cNvSpPr/>
                <p:nvPr/>
              </p:nvSpPr>
              <p:spPr>
                <a:xfrm>
                  <a:off x="4910570" y="4689115"/>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爆炸 1 25"/>
                <p:cNvSpPr/>
                <p:nvPr/>
              </p:nvSpPr>
              <p:spPr>
                <a:xfrm>
                  <a:off x="5181526" y="4689115"/>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爆炸 1 26"/>
                <p:cNvSpPr/>
                <p:nvPr/>
              </p:nvSpPr>
              <p:spPr>
                <a:xfrm>
                  <a:off x="5318259" y="4684207"/>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爆炸 1 27"/>
                <p:cNvSpPr/>
                <p:nvPr/>
              </p:nvSpPr>
              <p:spPr>
                <a:xfrm>
                  <a:off x="5568907" y="4701960"/>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爆炸 1 28"/>
                <p:cNvSpPr/>
                <p:nvPr/>
              </p:nvSpPr>
              <p:spPr>
                <a:xfrm>
                  <a:off x="5407737" y="4598849"/>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31" name="文字方塊 30"/>
              <p:cNvSpPr txBox="1"/>
              <p:nvPr/>
            </p:nvSpPr>
            <p:spPr>
              <a:xfrm>
                <a:off x="2788600" y="5096217"/>
                <a:ext cx="389850" cy="276999"/>
              </a:xfrm>
              <a:prstGeom prst="rect">
                <a:avLst/>
              </a:prstGeom>
              <a:noFill/>
            </p:spPr>
            <p:txBody>
              <a:bodyPr wrap="none" rtlCol="0">
                <a:spAutoFit/>
              </a:bodyPr>
              <a:lstStyle/>
              <a:p>
                <a:r>
                  <a:rPr lang="en-US" altLang="zh-TW" sz="1200" dirty="0" smtClean="0">
                    <a:latin typeface="微軟正黑體" pitchFamily="34" charset="-120"/>
                    <a:ea typeface="微軟正黑體" pitchFamily="34" charset="-120"/>
                    <a:cs typeface="Times New Roman" panose="02020603050405020304" pitchFamily="18" charset="0"/>
                  </a:rPr>
                  <a:t>Ag</a:t>
                </a:r>
                <a:endParaRPr lang="zh-TW" altLang="en-US" sz="1200" dirty="0">
                  <a:latin typeface="微軟正黑體" pitchFamily="34" charset="-120"/>
                  <a:ea typeface="微軟正黑體" pitchFamily="34" charset="-120"/>
                  <a:cs typeface="Times New Roman" panose="02020603050405020304" pitchFamily="18" charset="0"/>
                </a:endParaRPr>
              </a:p>
            </p:txBody>
          </p:sp>
          <p:sp>
            <p:nvSpPr>
              <p:cNvPr id="53" name="文字方塊 52"/>
              <p:cNvSpPr txBox="1"/>
              <p:nvPr/>
            </p:nvSpPr>
            <p:spPr>
              <a:xfrm>
                <a:off x="6483545" y="5456257"/>
                <a:ext cx="389850" cy="276999"/>
              </a:xfrm>
              <a:prstGeom prst="rect">
                <a:avLst/>
              </a:prstGeom>
              <a:noFill/>
            </p:spPr>
            <p:txBody>
              <a:bodyPr wrap="none" rtlCol="0">
                <a:spAutoFit/>
              </a:bodyPr>
              <a:lstStyle/>
              <a:p>
                <a:r>
                  <a:rPr lang="en-US" altLang="zh-TW" sz="1200" dirty="0" smtClean="0">
                    <a:latin typeface="微軟正黑體" pitchFamily="34" charset="-120"/>
                    <a:ea typeface="微軟正黑體" pitchFamily="34" charset="-120"/>
                    <a:cs typeface="Times New Roman" panose="02020603050405020304" pitchFamily="18" charset="0"/>
                  </a:rPr>
                  <a:t>Ag</a:t>
                </a:r>
                <a:endParaRPr lang="zh-TW" altLang="en-US" sz="1200" dirty="0">
                  <a:latin typeface="微軟正黑體" pitchFamily="34" charset="-120"/>
                  <a:ea typeface="微軟正黑體" pitchFamily="34" charset="-120"/>
                  <a:cs typeface="Times New Roman" panose="02020603050405020304" pitchFamily="18" charset="0"/>
                </a:endParaRPr>
              </a:p>
            </p:txBody>
          </p:sp>
        </p:grpSp>
        <p:grpSp>
          <p:nvGrpSpPr>
            <p:cNvPr id="57" name="群組 56"/>
            <p:cNvGrpSpPr/>
            <p:nvPr/>
          </p:nvGrpSpPr>
          <p:grpSpPr>
            <a:xfrm>
              <a:off x="5796136" y="1412776"/>
              <a:ext cx="1512168" cy="1152128"/>
              <a:chOff x="5796136" y="1412776"/>
              <a:chExt cx="1512168" cy="1152128"/>
            </a:xfrm>
          </p:grpSpPr>
          <p:sp>
            <p:nvSpPr>
              <p:cNvPr id="45" name="梯形 44"/>
              <p:cNvSpPr/>
              <p:nvPr/>
            </p:nvSpPr>
            <p:spPr>
              <a:xfrm>
                <a:off x="5796136" y="1628800"/>
                <a:ext cx="1512168" cy="936104"/>
              </a:xfrm>
              <a:prstGeom prst="trapezoid">
                <a:avLst/>
              </a:prstGeom>
              <a:solidFill>
                <a:srgbClr val="FFFF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32"/>
              <p:cNvSpPr/>
              <p:nvPr/>
            </p:nvSpPr>
            <p:spPr>
              <a:xfrm>
                <a:off x="6012160" y="1412776"/>
                <a:ext cx="1080120" cy="288032"/>
              </a:xfrm>
              <a:prstGeom prst="ellipse">
                <a:avLst/>
              </a:prstGeom>
              <a:solidFill>
                <a:srgbClr val="FFFF00">
                  <a:alpha val="32000"/>
                </a:srgb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400" dirty="0" smtClean="0">
                    <a:solidFill>
                      <a:schemeClr val="tx1"/>
                    </a:solidFill>
                    <a:latin typeface="微軟正黑體" pitchFamily="34" charset="-120"/>
                    <a:ea typeface="微軟正黑體" pitchFamily="34" charset="-120"/>
                  </a:rPr>
                  <a:t>Source</a:t>
                </a:r>
                <a:endParaRPr lang="zh-TW" altLang="en-US" sz="1400" dirty="0">
                  <a:solidFill>
                    <a:schemeClr val="tx1"/>
                  </a:solidFill>
                  <a:latin typeface="微軟正黑體" pitchFamily="34" charset="-120"/>
                  <a:ea typeface="微軟正黑體" pitchFamily="34" charset="-120"/>
                </a:endParaRPr>
              </a:p>
            </p:txBody>
          </p:sp>
          <p:cxnSp>
            <p:nvCxnSpPr>
              <p:cNvPr id="35" name="直線單箭頭接點 34"/>
              <p:cNvCxnSpPr/>
              <p:nvPr/>
            </p:nvCxnSpPr>
            <p:spPr>
              <a:xfrm>
                <a:off x="6948264" y="1772816"/>
                <a:ext cx="216024" cy="720080"/>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7" name="直線單箭頭接點 36"/>
              <p:cNvCxnSpPr/>
              <p:nvPr/>
            </p:nvCxnSpPr>
            <p:spPr>
              <a:xfrm>
                <a:off x="6660232" y="1772816"/>
                <a:ext cx="72008" cy="720080"/>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39" name="直線單箭頭接點 38"/>
              <p:cNvCxnSpPr/>
              <p:nvPr/>
            </p:nvCxnSpPr>
            <p:spPr>
              <a:xfrm flipH="1">
                <a:off x="5940152" y="1772816"/>
                <a:ext cx="144016" cy="720080"/>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41" name="直線單箭頭接點 40"/>
              <p:cNvCxnSpPr/>
              <p:nvPr/>
            </p:nvCxnSpPr>
            <p:spPr>
              <a:xfrm flipH="1">
                <a:off x="6300192" y="1772816"/>
                <a:ext cx="72008" cy="720080"/>
              </a:xfrm>
              <a:prstGeom prst="straightConnector1">
                <a:avLst/>
              </a:prstGeom>
              <a:ln w="1905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cxnSp>
        <p:nvCxnSpPr>
          <p:cNvPr id="43" name="直線接點 42"/>
          <p:cNvCxnSpPr/>
          <p:nvPr/>
        </p:nvCxnSpPr>
        <p:spPr>
          <a:xfrm>
            <a:off x="2051720" y="6192048"/>
            <a:ext cx="5328000" cy="0"/>
          </a:xfrm>
          <a:prstGeom prst="line">
            <a:avLst/>
          </a:prstGeom>
          <a:ln w="28575">
            <a:solidFill>
              <a:srgbClr val="9A523C"/>
            </a:solidFill>
          </a:ln>
        </p:spPr>
        <p:style>
          <a:lnRef idx="1">
            <a:schemeClr val="accent1"/>
          </a:lnRef>
          <a:fillRef idx="0">
            <a:schemeClr val="accent1"/>
          </a:fillRef>
          <a:effectRef idx="0">
            <a:schemeClr val="accent1"/>
          </a:effectRef>
          <a:fontRef idx="minor">
            <a:schemeClr val="tx1"/>
          </a:fontRef>
        </p:style>
      </p:cxnSp>
      <p:grpSp>
        <p:nvGrpSpPr>
          <p:cNvPr id="254" name="群組 253"/>
          <p:cNvGrpSpPr/>
          <p:nvPr/>
        </p:nvGrpSpPr>
        <p:grpSpPr>
          <a:xfrm>
            <a:off x="5292080" y="5868136"/>
            <a:ext cx="288032" cy="594336"/>
            <a:chOff x="2411760" y="5868136"/>
            <a:chExt cx="288032" cy="594336"/>
          </a:xfrm>
        </p:grpSpPr>
        <p:sp>
          <p:nvSpPr>
            <p:cNvPr id="255" name="橢圓 254"/>
            <p:cNvSpPr/>
            <p:nvPr/>
          </p:nvSpPr>
          <p:spPr>
            <a:xfrm>
              <a:off x="2411760" y="5868136"/>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256" name="橢圓 255"/>
            <p:cNvSpPr/>
            <p:nvPr/>
          </p:nvSpPr>
          <p:spPr>
            <a:xfrm>
              <a:off x="2411760"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grpSp>
      <p:grpSp>
        <p:nvGrpSpPr>
          <p:cNvPr id="250" name="群組 249"/>
          <p:cNvGrpSpPr/>
          <p:nvPr/>
        </p:nvGrpSpPr>
        <p:grpSpPr>
          <a:xfrm>
            <a:off x="3707904" y="5868136"/>
            <a:ext cx="288032" cy="594336"/>
            <a:chOff x="2411760" y="5868136"/>
            <a:chExt cx="288032" cy="594336"/>
          </a:xfrm>
        </p:grpSpPr>
        <p:sp>
          <p:nvSpPr>
            <p:cNvPr id="251" name="橢圓 250"/>
            <p:cNvSpPr/>
            <p:nvPr/>
          </p:nvSpPr>
          <p:spPr>
            <a:xfrm>
              <a:off x="2411760" y="5868136"/>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252" name="橢圓 251"/>
            <p:cNvSpPr/>
            <p:nvPr/>
          </p:nvSpPr>
          <p:spPr>
            <a:xfrm>
              <a:off x="2411760"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grpSp>
      <p:sp>
        <p:nvSpPr>
          <p:cNvPr id="49" name="矩形 48"/>
          <p:cNvSpPr/>
          <p:nvPr/>
        </p:nvSpPr>
        <p:spPr>
          <a:xfrm>
            <a:off x="2843808" y="5949280"/>
            <a:ext cx="576064" cy="218945"/>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 dirty="0" smtClean="0">
                <a:solidFill>
                  <a:schemeClr val="tx1"/>
                </a:solidFill>
                <a:latin typeface="微軟正黑體" pitchFamily="34" charset="-120"/>
                <a:ea typeface="微軟正黑體" pitchFamily="34" charset="-120"/>
              </a:rPr>
              <a:t>MoS</a:t>
            </a:r>
            <a:r>
              <a:rPr lang="en-US" altLang="zh-TW" sz="800" baseline="-25000" dirty="0" smtClean="0">
                <a:solidFill>
                  <a:schemeClr val="tx1"/>
                </a:solidFill>
                <a:latin typeface="微軟正黑體" pitchFamily="34" charset="-120"/>
                <a:ea typeface="微軟正黑體" pitchFamily="34" charset="-120"/>
              </a:rPr>
              <a:t>2</a:t>
            </a:r>
            <a:endParaRPr lang="zh-TW" altLang="en-US" sz="800" baseline="-25000" dirty="0">
              <a:solidFill>
                <a:schemeClr val="tx1"/>
              </a:solidFill>
              <a:latin typeface="微軟正黑體" pitchFamily="34" charset="-120"/>
              <a:ea typeface="微軟正黑體" pitchFamily="34" charset="-120"/>
            </a:endParaRPr>
          </a:p>
        </p:txBody>
      </p:sp>
      <p:sp>
        <p:nvSpPr>
          <p:cNvPr id="52" name="矩形 51"/>
          <p:cNvSpPr/>
          <p:nvPr/>
        </p:nvSpPr>
        <p:spPr>
          <a:xfrm>
            <a:off x="4355976" y="5949280"/>
            <a:ext cx="576064" cy="218945"/>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 dirty="0" smtClean="0">
                <a:solidFill>
                  <a:schemeClr val="tx1"/>
                </a:solidFill>
                <a:latin typeface="微軟正黑體" pitchFamily="34" charset="-120"/>
                <a:ea typeface="微軟正黑體" pitchFamily="34" charset="-120"/>
              </a:rPr>
              <a:t>MoS</a:t>
            </a:r>
            <a:r>
              <a:rPr lang="en-US" altLang="zh-TW" sz="800" baseline="-25000" dirty="0" smtClean="0">
                <a:solidFill>
                  <a:schemeClr val="tx1"/>
                </a:solidFill>
                <a:latin typeface="微軟正黑體" pitchFamily="34" charset="-120"/>
                <a:ea typeface="微軟正黑體" pitchFamily="34" charset="-120"/>
              </a:rPr>
              <a:t>2</a:t>
            </a:r>
            <a:endParaRPr lang="zh-TW" altLang="en-US" sz="800" baseline="-25000" dirty="0">
              <a:solidFill>
                <a:schemeClr val="tx1"/>
              </a:solidFill>
              <a:latin typeface="微軟正黑體" pitchFamily="34" charset="-120"/>
              <a:ea typeface="微軟正黑體" pitchFamily="34" charset="-120"/>
            </a:endParaRPr>
          </a:p>
        </p:txBody>
      </p:sp>
      <p:sp>
        <p:nvSpPr>
          <p:cNvPr id="59" name="矩形 58"/>
          <p:cNvSpPr/>
          <p:nvPr/>
        </p:nvSpPr>
        <p:spPr>
          <a:xfrm>
            <a:off x="5868144" y="5949280"/>
            <a:ext cx="576064" cy="218945"/>
          </a:xfrm>
          <a:prstGeom prst="rect">
            <a:avLst/>
          </a:prstGeom>
          <a:solidFill>
            <a:schemeClr val="accent6">
              <a:lumMod val="20000"/>
              <a:lumOff val="8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800" dirty="0" smtClean="0">
                <a:solidFill>
                  <a:schemeClr val="tx1"/>
                </a:solidFill>
                <a:latin typeface="微軟正黑體" pitchFamily="34" charset="-120"/>
                <a:ea typeface="微軟正黑體" pitchFamily="34" charset="-120"/>
              </a:rPr>
              <a:t>MoS</a:t>
            </a:r>
            <a:r>
              <a:rPr lang="en-US" altLang="zh-TW" sz="800" baseline="-25000" dirty="0" smtClean="0">
                <a:solidFill>
                  <a:schemeClr val="tx1"/>
                </a:solidFill>
                <a:latin typeface="微軟正黑體" pitchFamily="34" charset="-120"/>
                <a:ea typeface="微軟正黑體" pitchFamily="34" charset="-120"/>
              </a:rPr>
              <a:t>2</a:t>
            </a:r>
            <a:endParaRPr lang="zh-TW" altLang="en-US" sz="800" baseline="-25000" dirty="0">
              <a:solidFill>
                <a:schemeClr val="tx1"/>
              </a:solidFill>
              <a:latin typeface="微軟正黑體" pitchFamily="34" charset="-120"/>
              <a:ea typeface="微軟正黑體" pitchFamily="34" charset="-120"/>
            </a:endParaRPr>
          </a:p>
        </p:txBody>
      </p:sp>
      <p:sp>
        <p:nvSpPr>
          <p:cNvPr id="64" name="橢圓 63"/>
          <p:cNvSpPr/>
          <p:nvPr/>
        </p:nvSpPr>
        <p:spPr>
          <a:xfrm>
            <a:off x="2771800"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68" name="圓角化同側角落矩形 67"/>
          <p:cNvSpPr/>
          <p:nvPr/>
        </p:nvSpPr>
        <p:spPr>
          <a:xfrm>
            <a:off x="2123728" y="5949280"/>
            <a:ext cx="216024" cy="216024"/>
          </a:xfrm>
          <a:prstGeom prst="round2SameRect">
            <a:avLst>
              <a:gd name="adj1" fmla="val 34304"/>
              <a:gd name="adj2" fmla="val 0"/>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8" name="橢圓 77"/>
          <p:cNvSpPr/>
          <p:nvPr/>
        </p:nvSpPr>
        <p:spPr>
          <a:xfrm>
            <a:off x="2987824" y="6300184"/>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79" name="橢圓 78"/>
          <p:cNvSpPr/>
          <p:nvPr/>
        </p:nvSpPr>
        <p:spPr>
          <a:xfrm>
            <a:off x="3203848"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84" name="橢圓 83"/>
          <p:cNvSpPr/>
          <p:nvPr/>
        </p:nvSpPr>
        <p:spPr>
          <a:xfrm>
            <a:off x="4283968"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85" name="橢圓 84"/>
          <p:cNvSpPr/>
          <p:nvPr/>
        </p:nvSpPr>
        <p:spPr>
          <a:xfrm>
            <a:off x="4499992" y="6300184"/>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86" name="橢圓 85"/>
          <p:cNvSpPr/>
          <p:nvPr/>
        </p:nvSpPr>
        <p:spPr>
          <a:xfrm>
            <a:off x="4716016"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87" name="橢圓 86"/>
          <p:cNvSpPr/>
          <p:nvPr/>
        </p:nvSpPr>
        <p:spPr>
          <a:xfrm>
            <a:off x="5796136"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88" name="橢圓 87"/>
          <p:cNvSpPr/>
          <p:nvPr/>
        </p:nvSpPr>
        <p:spPr>
          <a:xfrm>
            <a:off x="6012160" y="6300184"/>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89" name="橢圓 88"/>
          <p:cNvSpPr/>
          <p:nvPr/>
        </p:nvSpPr>
        <p:spPr>
          <a:xfrm>
            <a:off x="6228184" y="6237312"/>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8" name="爆炸 1 107"/>
          <p:cNvSpPr/>
          <p:nvPr/>
        </p:nvSpPr>
        <p:spPr>
          <a:xfrm>
            <a:off x="3705858" y="5972032"/>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9" name="爆炸 1 108"/>
          <p:cNvSpPr/>
          <p:nvPr/>
        </p:nvSpPr>
        <p:spPr>
          <a:xfrm>
            <a:off x="3968209" y="5975251"/>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0" name="爆炸 1 109"/>
          <p:cNvSpPr/>
          <p:nvPr/>
        </p:nvSpPr>
        <p:spPr>
          <a:xfrm>
            <a:off x="3465662" y="5990774"/>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2" name="爆炸 1 111"/>
          <p:cNvSpPr/>
          <p:nvPr/>
        </p:nvSpPr>
        <p:spPr>
          <a:xfrm>
            <a:off x="3577177" y="6059102"/>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3" name="爆炸 1 112"/>
          <p:cNvSpPr/>
          <p:nvPr/>
        </p:nvSpPr>
        <p:spPr>
          <a:xfrm>
            <a:off x="3841740" y="6046257"/>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4" name="爆炸 1 113"/>
          <p:cNvSpPr/>
          <p:nvPr/>
        </p:nvSpPr>
        <p:spPr>
          <a:xfrm>
            <a:off x="4112696" y="6046257"/>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5" name="爆炸 1 114"/>
          <p:cNvSpPr/>
          <p:nvPr/>
        </p:nvSpPr>
        <p:spPr>
          <a:xfrm>
            <a:off x="4249429" y="6041349"/>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1" name="爆炸 1 130"/>
          <p:cNvSpPr/>
          <p:nvPr/>
        </p:nvSpPr>
        <p:spPr>
          <a:xfrm>
            <a:off x="5091079" y="5965321"/>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2" name="爆炸 1 131"/>
          <p:cNvSpPr/>
          <p:nvPr/>
        </p:nvSpPr>
        <p:spPr>
          <a:xfrm>
            <a:off x="5353430" y="5968540"/>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5" name="爆炸 1 134"/>
          <p:cNvSpPr/>
          <p:nvPr/>
        </p:nvSpPr>
        <p:spPr>
          <a:xfrm>
            <a:off x="4962398" y="6052391"/>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6" name="爆炸 1 135"/>
          <p:cNvSpPr/>
          <p:nvPr/>
        </p:nvSpPr>
        <p:spPr>
          <a:xfrm>
            <a:off x="5226961" y="6039546"/>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7" name="爆炸 1 136"/>
          <p:cNvSpPr/>
          <p:nvPr/>
        </p:nvSpPr>
        <p:spPr>
          <a:xfrm>
            <a:off x="5497917" y="6039546"/>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8" name="爆炸 1 137"/>
          <p:cNvSpPr/>
          <p:nvPr/>
        </p:nvSpPr>
        <p:spPr>
          <a:xfrm>
            <a:off x="5634650" y="6034638"/>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0" name="爆炸 1 139"/>
          <p:cNvSpPr/>
          <p:nvPr/>
        </p:nvSpPr>
        <p:spPr>
          <a:xfrm>
            <a:off x="5724128" y="5949280"/>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229" name="群組 228"/>
          <p:cNvGrpSpPr/>
          <p:nvPr/>
        </p:nvGrpSpPr>
        <p:grpSpPr>
          <a:xfrm>
            <a:off x="2771800" y="5583323"/>
            <a:ext cx="3744416" cy="437965"/>
            <a:chOff x="2771800" y="5592459"/>
            <a:chExt cx="3744416" cy="437965"/>
          </a:xfrm>
        </p:grpSpPr>
        <p:sp>
          <p:nvSpPr>
            <p:cNvPr id="61" name="橢圓 60"/>
            <p:cNvSpPr/>
            <p:nvPr/>
          </p:nvSpPr>
          <p:spPr>
            <a:xfrm>
              <a:off x="6228184" y="5661248"/>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98" name="橢圓 97"/>
            <p:cNvSpPr/>
            <p:nvPr/>
          </p:nvSpPr>
          <p:spPr>
            <a:xfrm>
              <a:off x="6012160" y="5805264"/>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99" name="橢圓 98"/>
            <p:cNvSpPr/>
            <p:nvPr/>
          </p:nvSpPr>
          <p:spPr>
            <a:xfrm>
              <a:off x="5796136" y="5661248"/>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0" name="橢圓 99"/>
            <p:cNvSpPr/>
            <p:nvPr/>
          </p:nvSpPr>
          <p:spPr>
            <a:xfrm>
              <a:off x="4716016" y="5661248"/>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1" name="橢圓 100"/>
            <p:cNvSpPr/>
            <p:nvPr/>
          </p:nvSpPr>
          <p:spPr>
            <a:xfrm>
              <a:off x="4499992" y="5805264"/>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2" name="橢圓 101"/>
            <p:cNvSpPr/>
            <p:nvPr/>
          </p:nvSpPr>
          <p:spPr>
            <a:xfrm>
              <a:off x="4283968" y="5661248"/>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3" name="橢圓 102"/>
            <p:cNvSpPr/>
            <p:nvPr/>
          </p:nvSpPr>
          <p:spPr>
            <a:xfrm>
              <a:off x="3203848" y="5661248"/>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4" name="橢圓 103"/>
            <p:cNvSpPr/>
            <p:nvPr/>
          </p:nvSpPr>
          <p:spPr>
            <a:xfrm>
              <a:off x="2987824" y="5805264"/>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05" name="橢圓 104"/>
            <p:cNvSpPr/>
            <p:nvPr/>
          </p:nvSpPr>
          <p:spPr>
            <a:xfrm>
              <a:off x="2771800" y="5661248"/>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52" name="爆炸 1 151"/>
            <p:cNvSpPr/>
            <p:nvPr/>
          </p:nvSpPr>
          <p:spPr>
            <a:xfrm>
              <a:off x="2994586" y="5811262"/>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5" name="爆炸 1 154"/>
            <p:cNvSpPr/>
            <p:nvPr/>
          </p:nvSpPr>
          <p:spPr>
            <a:xfrm>
              <a:off x="3133349" y="5748779"/>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0" name="爆炸 1 169"/>
            <p:cNvSpPr/>
            <p:nvPr/>
          </p:nvSpPr>
          <p:spPr>
            <a:xfrm>
              <a:off x="4860032" y="5733256"/>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2" name="爆炸 1 171"/>
            <p:cNvSpPr/>
            <p:nvPr/>
          </p:nvSpPr>
          <p:spPr>
            <a:xfrm>
              <a:off x="4338133" y="5770342"/>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4" name="爆炸 1 173"/>
            <p:cNvSpPr/>
            <p:nvPr/>
          </p:nvSpPr>
          <p:spPr>
            <a:xfrm>
              <a:off x="4474311" y="5664467"/>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8" name="爆炸 1 177"/>
            <p:cNvSpPr/>
            <p:nvPr/>
          </p:nvSpPr>
          <p:spPr>
            <a:xfrm>
              <a:off x="6132004" y="5679990"/>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9" name="爆炸 1 178"/>
            <p:cNvSpPr/>
            <p:nvPr/>
          </p:nvSpPr>
          <p:spPr>
            <a:xfrm>
              <a:off x="5850301" y="5698334"/>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0" name="爆炸 1 179"/>
            <p:cNvSpPr/>
            <p:nvPr/>
          </p:nvSpPr>
          <p:spPr>
            <a:xfrm>
              <a:off x="6243519" y="5748318"/>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1" name="爆炸 1 180"/>
            <p:cNvSpPr/>
            <p:nvPr/>
          </p:nvSpPr>
          <p:spPr>
            <a:xfrm>
              <a:off x="5986479" y="5592459"/>
              <a:ext cx="78159" cy="84480"/>
            </a:xfrm>
            <a:prstGeom prst="irregularSeal1">
              <a:avLst/>
            </a:prstGeom>
            <a:solidFill>
              <a:srgbClr val="0070C0"/>
            </a:solidFill>
            <a:scene3d>
              <a:camera prst="orthographicFront"/>
              <a:lightRig rig="threePt" dir="t"/>
            </a:scene3d>
            <a:sp3d prstMaterial="plastic">
              <a:contourClr>
                <a:schemeClr val="bg1">
                  <a:lumMod val="8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30" name="群組 229"/>
          <p:cNvGrpSpPr/>
          <p:nvPr/>
        </p:nvGrpSpPr>
        <p:grpSpPr>
          <a:xfrm>
            <a:off x="3779912" y="4725144"/>
            <a:ext cx="1728192" cy="873232"/>
            <a:chOff x="3779912" y="4725144"/>
            <a:chExt cx="1728192" cy="873232"/>
          </a:xfrm>
        </p:grpSpPr>
        <p:sp>
          <p:nvSpPr>
            <p:cNvPr id="189" name="橢圓 188"/>
            <p:cNvSpPr/>
            <p:nvPr/>
          </p:nvSpPr>
          <p:spPr>
            <a:xfrm>
              <a:off x="3995936" y="4869160"/>
              <a:ext cx="1296144"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GSSG</a:t>
              </a:r>
              <a:endParaRPr lang="zh-TW" altLang="en-US" b="1" dirty="0">
                <a:solidFill>
                  <a:schemeClr val="tx1"/>
                </a:solidFill>
                <a:latin typeface="微軟正黑體" pitchFamily="34" charset="-120"/>
                <a:ea typeface="微軟正黑體" pitchFamily="34" charset="-120"/>
              </a:endParaRPr>
            </a:p>
          </p:txBody>
        </p:sp>
        <p:sp>
          <p:nvSpPr>
            <p:cNvPr id="190" name="橢圓 189"/>
            <p:cNvSpPr/>
            <p:nvPr/>
          </p:nvSpPr>
          <p:spPr>
            <a:xfrm>
              <a:off x="5220072" y="5085184"/>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1" name="橢圓 190"/>
            <p:cNvSpPr/>
            <p:nvPr/>
          </p:nvSpPr>
          <p:spPr>
            <a:xfrm>
              <a:off x="5004048" y="5373216"/>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3" name="橢圓 192"/>
            <p:cNvSpPr/>
            <p:nvPr/>
          </p:nvSpPr>
          <p:spPr>
            <a:xfrm>
              <a:off x="4499992" y="5373216"/>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4" name="橢圓 193"/>
            <p:cNvSpPr/>
            <p:nvPr/>
          </p:nvSpPr>
          <p:spPr>
            <a:xfrm>
              <a:off x="4067944" y="5373216"/>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5" name="橢圓 194"/>
            <p:cNvSpPr/>
            <p:nvPr/>
          </p:nvSpPr>
          <p:spPr>
            <a:xfrm>
              <a:off x="3779912" y="5157192"/>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6" name="橢圓 195"/>
            <p:cNvSpPr/>
            <p:nvPr/>
          </p:nvSpPr>
          <p:spPr>
            <a:xfrm>
              <a:off x="4283968" y="4725144"/>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7" name="橢圓 196"/>
            <p:cNvSpPr/>
            <p:nvPr/>
          </p:nvSpPr>
          <p:spPr>
            <a:xfrm>
              <a:off x="4716016" y="4725144"/>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8" name="橢圓 197"/>
            <p:cNvSpPr/>
            <p:nvPr/>
          </p:nvSpPr>
          <p:spPr>
            <a:xfrm>
              <a:off x="5076056" y="4869160"/>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199" name="橢圓 198"/>
            <p:cNvSpPr/>
            <p:nvPr/>
          </p:nvSpPr>
          <p:spPr>
            <a:xfrm>
              <a:off x="3923928" y="4869160"/>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grpSp>
      <p:sp>
        <p:nvSpPr>
          <p:cNvPr id="200" name="投影片編號版面配置區 199"/>
          <p:cNvSpPr>
            <a:spLocks noGrp="1"/>
          </p:cNvSpPr>
          <p:nvPr>
            <p:ph type="sldNum" sz="quarter" idx="4"/>
          </p:nvPr>
        </p:nvSpPr>
        <p:spPr/>
        <p:txBody>
          <a:bodyPr/>
          <a:lstStyle/>
          <a:p>
            <a:fld id="{69D90ED0-0FA7-4EB6-BDCD-1C8179B72C1B}" type="slidenum">
              <a:rPr lang="en-US" altLang="ja-JP" smtClean="0"/>
              <a:pPr/>
              <a:t>40</a:t>
            </a:fld>
            <a:endParaRPr lang="en-US" altLang="ja-JP"/>
          </a:p>
        </p:txBody>
      </p:sp>
      <p:grpSp>
        <p:nvGrpSpPr>
          <p:cNvPr id="240" name="群組 239"/>
          <p:cNvGrpSpPr/>
          <p:nvPr/>
        </p:nvGrpSpPr>
        <p:grpSpPr>
          <a:xfrm>
            <a:off x="2339752" y="5877272"/>
            <a:ext cx="432048" cy="576064"/>
            <a:chOff x="2339752" y="5877272"/>
            <a:chExt cx="432048" cy="576064"/>
          </a:xfrm>
        </p:grpSpPr>
        <p:sp>
          <p:nvSpPr>
            <p:cNvPr id="231" name="橢圓 230"/>
            <p:cNvSpPr/>
            <p:nvPr/>
          </p:nvSpPr>
          <p:spPr>
            <a:xfrm>
              <a:off x="2411760" y="5949280"/>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238" name="橢圓 237"/>
            <p:cNvSpPr/>
            <p:nvPr/>
          </p:nvSpPr>
          <p:spPr>
            <a:xfrm>
              <a:off x="2411760" y="6165304"/>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239" name="橢圓 238"/>
            <p:cNvSpPr/>
            <p:nvPr/>
          </p:nvSpPr>
          <p:spPr>
            <a:xfrm>
              <a:off x="2339752" y="5877272"/>
              <a:ext cx="432048" cy="57606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58" name="群組 257"/>
          <p:cNvGrpSpPr/>
          <p:nvPr/>
        </p:nvGrpSpPr>
        <p:grpSpPr>
          <a:xfrm>
            <a:off x="6516216" y="5877272"/>
            <a:ext cx="432048" cy="576064"/>
            <a:chOff x="2339752" y="5877272"/>
            <a:chExt cx="432048" cy="576064"/>
          </a:xfrm>
        </p:grpSpPr>
        <p:sp>
          <p:nvSpPr>
            <p:cNvPr id="259" name="橢圓 258"/>
            <p:cNvSpPr/>
            <p:nvPr/>
          </p:nvSpPr>
          <p:spPr>
            <a:xfrm>
              <a:off x="2411760" y="5949280"/>
              <a:ext cx="288032" cy="225160"/>
            </a:xfrm>
            <a:prstGeom prst="ellipse">
              <a:avLst/>
            </a:prstGeom>
            <a:solidFill>
              <a:srgbClr val="FF0000">
                <a:alpha val="7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260" name="橢圓 259"/>
            <p:cNvSpPr/>
            <p:nvPr/>
          </p:nvSpPr>
          <p:spPr>
            <a:xfrm>
              <a:off x="2411760" y="6165304"/>
              <a:ext cx="288032" cy="225160"/>
            </a:xfrm>
            <a:prstGeom prst="ellipse">
              <a:avLst/>
            </a:prstGeom>
            <a:solidFill>
              <a:srgbClr val="0070C0">
                <a:alpha val="7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b="1" dirty="0" smtClean="0">
                  <a:solidFill>
                    <a:schemeClr val="tx1"/>
                  </a:solidFill>
                  <a:latin typeface="微軟正黑體" pitchFamily="34" charset="-120"/>
                  <a:ea typeface="微軟正黑體" pitchFamily="34" charset="-120"/>
                </a:rPr>
                <a:t>+</a:t>
              </a:r>
              <a:endParaRPr lang="zh-TW" altLang="en-US" b="1" dirty="0">
                <a:solidFill>
                  <a:schemeClr val="tx1"/>
                </a:solidFill>
                <a:latin typeface="微軟正黑體" pitchFamily="34" charset="-120"/>
                <a:ea typeface="微軟正黑體" pitchFamily="34" charset="-120"/>
              </a:endParaRPr>
            </a:p>
          </p:txBody>
        </p:sp>
        <p:sp>
          <p:nvSpPr>
            <p:cNvPr id="261" name="橢圓 260"/>
            <p:cNvSpPr/>
            <p:nvPr/>
          </p:nvSpPr>
          <p:spPr>
            <a:xfrm>
              <a:off x="2339752" y="5877272"/>
              <a:ext cx="432048" cy="576064"/>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矩形 1"/>
          <p:cNvSpPr/>
          <p:nvPr/>
        </p:nvSpPr>
        <p:spPr>
          <a:xfrm>
            <a:off x="1627" y="4120605"/>
            <a:ext cx="4099199" cy="276999"/>
          </a:xfrm>
          <a:prstGeom prst="rect">
            <a:avLst/>
          </a:prstGeom>
        </p:spPr>
        <p:txBody>
          <a:bodyPr wrap="none">
            <a:spAutoFit/>
          </a:bodyPr>
          <a:lstStyle/>
          <a:p>
            <a:r>
              <a:rPr lang="en-US" altLang="zh-TW" sz="1200" dirty="0">
                <a:solidFill>
                  <a:srgbClr val="222222"/>
                </a:solidFill>
              </a:rPr>
              <a:t>Glutathione disulfide (GSSG) </a:t>
            </a:r>
            <a:r>
              <a:rPr lang="en-US" altLang="zh-TW" sz="1200" dirty="0" smtClean="0">
                <a:solidFill>
                  <a:srgbClr val="222222"/>
                </a:solidFill>
              </a:rPr>
              <a:t>is oxidative </a:t>
            </a:r>
            <a:r>
              <a:rPr lang="en-US" altLang="zh-TW" sz="1200" dirty="0">
                <a:solidFill>
                  <a:srgbClr val="222222"/>
                </a:solidFill>
              </a:rPr>
              <a:t>functional group</a:t>
            </a:r>
            <a:endParaRPr lang="zh-TW" altLang="en-US" sz="1200" dirty="0"/>
          </a:p>
        </p:txBody>
      </p:sp>
      <p:sp>
        <p:nvSpPr>
          <p:cNvPr id="4" name="矩形 3"/>
          <p:cNvSpPr/>
          <p:nvPr/>
        </p:nvSpPr>
        <p:spPr>
          <a:xfrm>
            <a:off x="0" y="4321108"/>
            <a:ext cx="4572000" cy="276999"/>
          </a:xfrm>
          <a:prstGeom prst="rect">
            <a:avLst/>
          </a:prstGeom>
        </p:spPr>
        <p:txBody>
          <a:bodyPr>
            <a:spAutoFit/>
          </a:bodyPr>
          <a:lstStyle/>
          <a:p>
            <a:r>
              <a:rPr lang="en-US" altLang="zh-TW" sz="1200" dirty="0">
                <a:latin typeface="arial" panose="020B0604020202020204" pitchFamily="34" charset="0"/>
              </a:rPr>
              <a:t>Glutathione (GSH) is </a:t>
            </a:r>
            <a:r>
              <a:rPr lang="en-US" altLang="zh-TW" sz="1200" dirty="0" smtClean="0">
                <a:latin typeface="arial" panose="020B0604020202020204" pitchFamily="34" charset="0"/>
              </a:rPr>
              <a:t>reduced </a:t>
            </a:r>
            <a:r>
              <a:rPr lang="en-US" altLang="zh-TW" sz="1200" dirty="0">
                <a:latin typeface="arial" panose="020B0604020202020204" pitchFamily="34" charset="0"/>
              </a:rPr>
              <a:t>functional </a:t>
            </a:r>
            <a:r>
              <a:rPr lang="en-US" altLang="zh-TW" sz="1200" dirty="0" smtClean="0">
                <a:latin typeface="arial" panose="020B0604020202020204" pitchFamily="34" charset="0"/>
              </a:rPr>
              <a:t>group in the cells.</a:t>
            </a:r>
            <a:endParaRPr lang="zh-TW" altLang="en-US" sz="1200" dirty="0"/>
          </a:p>
        </p:txBody>
      </p:sp>
      <p:pic>
        <p:nvPicPr>
          <p:cNvPr id="116" name="圖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0804" y="1393687"/>
            <a:ext cx="2970129" cy="2211494"/>
          </a:xfrm>
          <a:prstGeom prst="rect">
            <a:avLst/>
          </a:prstGeom>
        </p:spPr>
      </p:pic>
      <p:cxnSp>
        <p:nvCxnSpPr>
          <p:cNvPr id="34" name="弧形接點 33"/>
          <p:cNvCxnSpPr/>
          <p:nvPr/>
        </p:nvCxnSpPr>
        <p:spPr>
          <a:xfrm flipV="1">
            <a:off x="3705858" y="1664607"/>
            <a:ext cx="1463380" cy="976109"/>
          </a:xfrm>
          <a:prstGeom prst="curvedConnector3">
            <a:avLst/>
          </a:prstGeom>
          <a:ln>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8483497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98176" y="0"/>
            <a:ext cx="936104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a:latin typeface="Times New Roman" panose="02020603050405020304" pitchFamily="18" charset="0"/>
                <a:cs typeface="Times New Roman" panose="02020603050405020304" pitchFamily="18" charset="0"/>
              </a:rPr>
              <a:t>Photocurrent detection of MoS</a:t>
            </a:r>
            <a:r>
              <a:rPr lang="en-US" altLang="zh-TW" baseline="-25000" dirty="0">
                <a:latin typeface="Times New Roman" panose="02020603050405020304" pitchFamily="18" charset="0"/>
                <a:cs typeface="Times New Roman" panose="02020603050405020304" pitchFamily="18" charset="0"/>
              </a:rPr>
              <a:t>2</a:t>
            </a:r>
            <a:r>
              <a:rPr lang="en-US" altLang="zh-TW" dirty="0">
                <a:latin typeface="Times New Roman" panose="02020603050405020304" pitchFamily="18" charset="0"/>
                <a:cs typeface="Times New Roman" panose="02020603050405020304" pitchFamily="18" charset="0"/>
              </a:rPr>
              <a:t>/Cu</a:t>
            </a:r>
            <a:r>
              <a:rPr lang="en-US" altLang="zh-TW" baseline="-25000" dirty="0">
                <a:latin typeface="Times New Roman" panose="02020603050405020304" pitchFamily="18" charset="0"/>
                <a:cs typeface="Times New Roman" panose="02020603050405020304" pitchFamily="18" charset="0"/>
              </a:rPr>
              <a:t>2</a:t>
            </a:r>
            <a:r>
              <a:rPr lang="en-US" altLang="zh-TW" dirty="0">
                <a:latin typeface="Times New Roman" panose="02020603050405020304" pitchFamily="18" charset="0"/>
                <a:cs typeface="Times New Roman" panose="02020603050405020304" pitchFamily="18" charset="0"/>
              </a:rPr>
              <a:t>O</a:t>
            </a:r>
            <a:endParaRPr lang="zh-TW" altLang="en-US" baseline="-25000" dirty="0">
              <a:latin typeface="Times New Roman" panose="02020603050405020304" pitchFamily="18" charset="0"/>
              <a:cs typeface="Times New Roman" panose="02020603050405020304" pitchFamily="18" charset="0"/>
            </a:endParaRPr>
          </a:p>
        </p:txBody>
      </p:sp>
      <p:sp>
        <p:nvSpPr>
          <p:cNvPr id="11" name="矩形 10"/>
          <p:cNvSpPr/>
          <p:nvPr/>
        </p:nvSpPr>
        <p:spPr>
          <a:xfrm>
            <a:off x="251521" y="1254786"/>
            <a:ext cx="184731" cy="276999"/>
          </a:xfrm>
          <a:prstGeom prst="rect">
            <a:avLst/>
          </a:prstGeom>
        </p:spPr>
        <p:txBody>
          <a:bodyPr wrap="none">
            <a:spAutoFit/>
          </a:bodyPr>
          <a:lstStyle/>
          <a:p>
            <a:endParaRPr lang="zh-TW" altLang="en-US" b="1" u="sng" baseline="-250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41</a:t>
            </a:fld>
            <a:endParaRPr lang="en-US" altLang="ja-JP"/>
          </a:p>
        </p:txBody>
      </p:sp>
      <p:pic>
        <p:nvPicPr>
          <p:cNvPr id="3" name="圖片 2"/>
          <p:cNvPicPr>
            <a:picLocks noChangeAspect="1"/>
          </p:cNvPicPr>
          <p:nvPr/>
        </p:nvPicPr>
        <p:blipFill>
          <a:blip r:embed="rId3"/>
          <a:stretch>
            <a:fillRect/>
          </a:stretch>
        </p:blipFill>
        <p:spPr>
          <a:xfrm>
            <a:off x="539552" y="1393285"/>
            <a:ext cx="7848562" cy="3384376"/>
          </a:xfrm>
          <a:prstGeom prst="rect">
            <a:avLst/>
          </a:prstGeom>
        </p:spPr>
      </p:pic>
      <p:grpSp>
        <p:nvGrpSpPr>
          <p:cNvPr id="6" name="群組 5"/>
          <p:cNvGrpSpPr/>
          <p:nvPr/>
        </p:nvGrpSpPr>
        <p:grpSpPr>
          <a:xfrm>
            <a:off x="2472969" y="4504751"/>
            <a:ext cx="3981727" cy="2293504"/>
            <a:chOff x="3794629" y="2205190"/>
            <a:chExt cx="5517142" cy="3690393"/>
          </a:xfrm>
        </p:grpSpPr>
        <p:pic>
          <p:nvPicPr>
            <p:cNvPr id="7" name="圖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69499" y="2205190"/>
              <a:ext cx="4167402" cy="3231341"/>
            </a:xfrm>
            <a:prstGeom prst="rect">
              <a:avLst/>
            </a:prstGeom>
          </p:spPr>
        </p:pic>
        <p:sp>
          <p:nvSpPr>
            <p:cNvPr id="8" name="矩形 7"/>
            <p:cNvSpPr/>
            <p:nvPr/>
          </p:nvSpPr>
          <p:spPr>
            <a:xfrm>
              <a:off x="3794629" y="5526251"/>
              <a:ext cx="5517142" cy="369332"/>
            </a:xfrm>
            <a:prstGeom prst="rect">
              <a:avLst/>
            </a:prstGeom>
          </p:spPr>
          <p:txBody>
            <a:bodyPr wrap="square">
              <a:spAutoFit/>
            </a:bodyPr>
            <a:lstStyle/>
            <a:p>
              <a:pPr algn="ctr">
                <a:buClr>
                  <a:schemeClr val="accent2"/>
                </a:buClr>
                <a:buSzPct val="100000"/>
              </a:pPr>
              <a:r>
                <a:rPr lang="en-US" altLang="zh-TW" dirty="0" smtClean="0">
                  <a:latin typeface="Times New Roman" panose="02020603050405020304" pitchFamily="18" charset="0"/>
                  <a:cs typeface="Times New Roman" panose="02020603050405020304" pitchFamily="18" charset="0"/>
                </a:rPr>
                <a:t>The </a:t>
              </a:r>
              <a:r>
                <a:rPr lang="en-US" altLang="zh-TW" dirty="0">
                  <a:latin typeface="Times New Roman" panose="02020603050405020304" pitchFamily="18" charset="0"/>
                  <a:cs typeface="Times New Roman" panose="02020603050405020304" pitchFamily="18" charset="0"/>
                </a:rPr>
                <a:t>l</a:t>
              </a:r>
              <a:r>
                <a:rPr lang="en-US" altLang="zh-TW" dirty="0" smtClean="0">
                  <a:latin typeface="Times New Roman" panose="02020603050405020304" pitchFamily="18" charset="0"/>
                  <a:cs typeface="Times New Roman" panose="02020603050405020304" pitchFamily="18" charset="0"/>
                </a:rPr>
                <a:t>ight spectrum</a:t>
              </a:r>
              <a:endParaRPr lang="zh-TW" altLang="en-US" b="1"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5181185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zh-TW" dirty="0" smtClean="0">
                <a:latin typeface="Times New Roman" panose="02020603050405020304" pitchFamily="18" charset="0"/>
                <a:cs typeface="Times New Roman" panose="02020603050405020304" pitchFamily="18" charset="0"/>
              </a:rPr>
              <a:t>Video</a:t>
            </a:r>
            <a:endParaRPr lang="en-US" altLang="ja-JP" dirty="0">
              <a:latin typeface="Times New Roman" panose="02020603050405020304" pitchFamily="18" charset="0"/>
              <a:cs typeface="Times New Roman" panose="02020603050405020304" pitchFamily="18" charset="0"/>
            </a:endParaRPr>
          </a:p>
        </p:txBody>
      </p:sp>
      <p:sp>
        <p:nvSpPr>
          <p:cNvPr id="11" name="矩形 10"/>
          <p:cNvSpPr/>
          <p:nvPr/>
        </p:nvSpPr>
        <p:spPr>
          <a:xfrm>
            <a:off x="251521" y="1254786"/>
            <a:ext cx="2858539" cy="369332"/>
          </a:xfrm>
          <a:prstGeom prst="rect">
            <a:avLst/>
          </a:prstGeom>
        </p:spPr>
        <p:txBody>
          <a:bodyPr wrap="none">
            <a:spAutoFit/>
          </a:bodyPr>
          <a:lstStyle/>
          <a:p>
            <a:r>
              <a:rPr lang="en-US" altLang="zh-TW" b="1" u="sng" dirty="0" smtClean="0">
                <a:latin typeface="Times New Roman" panose="02020603050405020304" pitchFamily="18" charset="0"/>
                <a:cs typeface="Times New Roman" panose="02020603050405020304" pitchFamily="18" charset="0"/>
              </a:rPr>
              <a:t>PL mapping</a:t>
            </a:r>
            <a:r>
              <a:rPr lang="zh-TW" altLang="en-US" b="1" u="sng" dirty="0" smtClean="0">
                <a:latin typeface="Times New Roman" panose="02020603050405020304" pitchFamily="18" charset="0"/>
                <a:cs typeface="Times New Roman" panose="02020603050405020304" pitchFamily="18" charset="0"/>
              </a:rPr>
              <a:t> </a:t>
            </a:r>
            <a:r>
              <a:rPr lang="en-US" altLang="zh-TW" b="1" u="sng" dirty="0" smtClean="0">
                <a:latin typeface="Times New Roman" panose="02020603050405020304" pitchFamily="18" charset="0"/>
                <a:cs typeface="Times New Roman" panose="02020603050405020304" pitchFamily="18" charset="0"/>
              </a:rPr>
              <a:t>of MoS</a:t>
            </a:r>
            <a:r>
              <a:rPr lang="en-US" altLang="zh-TW" b="1" u="sng" baseline="-25000" dirty="0" smtClean="0">
                <a:latin typeface="Times New Roman" panose="02020603050405020304" pitchFamily="18" charset="0"/>
                <a:cs typeface="Times New Roman" panose="02020603050405020304" pitchFamily="18" charset="0"/>
              </a:rPr>
              <a:t>2</a:t>
            </a:r>
            <a:r>
              <a:rPr lang="en-US" altLang="zh-TW" b="1" u="sng" dirty="0" smtClean="0">
                <a:latin typeface="Times New Roman" panose="02020603050405020304" pitchFamily="18" charset="0"/>
                <a:cs typeface="Times New Roman" panose="02020603050405020304" pitchFamily="18" charset="0"/>
              </a:rPr>
              <a:t>/Cu</a:t>
            </a:r>
            <a:r>
              <a:rPr lang="en-US" altLang="zh-TW" b="1" u="sng" baseline="-25000" dirty="0" smtClean="0">
                <a:latin typeface="Times New Roman" panose="02020603050405020304" pitchFamily="18" charset="0"/>
                <a:cs typeface="Times New Roman" panose="02020603050405020304" pitchFamily="18" charset="0"/>
              </a:rPr>
              <a:t>2</a:t>
            </a:r>
            <a:r>
              <a:rPr lang="en-US" altLang="zh-TW" b="1" u="sng" dirty="0" smtClean="0">
                <a:latin typeface="Times New Roman" panose="02020603050405020304" pitchFamily="18" charset="0"/>
                <a:cs typeface="Times New Roman" panose="02020603050405020304" pitchFamily="18" charset="0"/>
              </a:rPr>
              <a:t>O</a:t>
            </a:r>
            <a:endParaRPr lang="zh-TW" altLang="en-US" b="1" u="sng" baseline="-25000"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42</a:t>
            </a:fld>
            <a:endParaRPr lang="en-US" altLang="ja-JP"/>
          </a:p>
        </p:txBody>
      </p:sp>
      <p:pic>
        <p:nvPicPr>
          <p:cNvPr id="4" name="SHVQ441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7094" y="1354004"/>
            <a:ext cx="8850500" cy="4978407"/>
          </a:xfrm>
          <a:prstGeom prst="rect">
            <a:avLst/>
          </a:prstGeom>
        </p:spPr>
      </p:pic>
    </p:spTree>
    <p:extLst>
      <p:ext uri="{BB962C8B-B14F-4D97-AF65-F5344CB8AC3E}">
        <p14:creationId xmlns:p14="http://schemas.microsoft.com/office/powerpoint/2010/main" val="397310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10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467544" y="18071"/>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a:lstStyle>
          <a:p>
            <a:r>
              <a:rPr lang="en-US" altLang="ja-JP" dirty="0" smtClean="0">
                <a:latin typeface="Times New Roman" panose="02020603050405020304" pitchFamily="18" charset="0"/>
                <a:cs typeface="Times New Roman" panose="02020603050405020304" pitchFamily="18" charset="0"/>
              </a:rPr>
              <a:t>Conclusions</a:t>
            </a:r>
            <a:endParaRPr lang="en-US" altLang="ja-JP" dirty="0">
              <a:latin typeface="Times New Roman" panose="02020603050405020304" pitchFamily="18" charset="0"/>
              <a:cs typeface="Times New Roman" panose="02020603050405020304" pitchFamily="18" charset="0"/>
            </a:endParaRPr>
          </a:p>
        </p:txBody>
      </p:sp>
      <p:sp>
        <p:nvSpPr>
          <p:cNvPr id="4" name="矩形 3"/>
          <p:cNvSpPr/>
          <p:nvPr/>
        </p:nvSpPr>
        <p:spPr>
          <a:xfrm>
            <a:off x="251520" y="991048"/>
            <a:ext cx="8614320" cy="5170646"/>
          </a:xfrm>
          <a:prstGeom prst="rect">
            <a:avLst/>
          </a:prstGeom>
        </p:spPr>
        <p:txBody>
          <a:bodyPr wrap="square">
            <a:spAutoFit/>
          </a:bodyPr>
          <a:lstStyle/>
          <a:p>
            <a:pPr algn="just">
              <a:lnSpc>
                <a:spcPct val="150000"/>
              </a:lnSpc>
            </a:pPr>
            <a:endPar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a:lnSpc>
                <a:spcPct val="150000"/>
              </a:lnSpc>
              <a:buFont typeface="Arial" panose="020B0604020202020204" pitchFamily="34" charset="0"/>
              <a:buChar cha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In this study, a uniform and superior crystal Cu2O film was grown by electrochemical method, and the micro-rough surface was polished and polished, and the single crystal MoS2 grown by chemical weather deposition was successfully transferred to the surface.</a:t>
            </a:r>
            <a:endParaRPr lang="en-US" altLang="zh-TW" sz="2000" dirty="0" smtClean="0">
              <a:latin typeface="Times New Roman" panose="02020603050405020304" pitchFamily="18" charset="0"/>
              <a:ea typeface="標楷體" panose="03000509000000000000" pitchFamily="65" charset="-120"/>
              <a:cs typeface="Times New Roman" panose="02020603050405020304" pitchFamily="18" charset="0"/>
            </a:endParaRPr>
          </a:p>
          <a:p>
            <a:pPr marL="285750" indent="-285750" algn="just">
              <a:lnSpc>
                <a:spcPct val="150000"/>
              </a:lnSpc>
              <a:buFont typeface="Arial" panose="020B0604020202020204" pitchFamily="34" charset="0"/>
              <a:buChar char="•"/>
            </a:pP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Through the above steps, we successfully fabricated a </a:t>
            </a:r>
            <a:r>
              <a:rPr lang="en-US" altLang="zh-TW" sz="2000" dirty="0" err="1">
                <a:latin typeface="Times New Roman" panose="02020603050405020304" pitchFamily="18" charset="0"/>
                <a:ea typeface="標楷體" panose="03000509000000000000" pitchFamily="65" charset="-120"/>
                <a:cs typeface="Times New Roman" panose="02020603050405020304" pitchFamily="18" charset="0"/>
              </a:rPr>
              <a:t>photoelectrochemical</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biosensor and used it to perform spectral response and two cancer cell response measurements with different degrees of </a:t>
            </a:r>
            <a:r>
              <a:rPr lang="en-US" altLang="zh-TW" sz="2000" dirty="0" err="1">
                <a:latin typeface="Times New Roman" panose="02020603050405020304" pitchFamily="18" charset="0"/>
                <a:ea typeface="標楷體" panose="03000509000000000000" pitchFamily="65" charset="-120"/>
                <a:cs typeface="Times New Roman" panose="02020603050405020304" pitchFamily="18" charset="0"/>
              </a:rPr>
              <a:t>canceration</a:t>
            </a:r>
            <a:r>
              <a:rPr lang="en-US" altLang="zh-TW" sz="2000" dirty="0">
                <a:latin typeface="Times New Roman" panose="02020603050405020304" pitchFamily="18" charset="0"/>
                <a:ea typeface="標楷體" panose="03000509000000000000" pitchFamily="65" charset="-120"/>
                <a:cs typeface="Times New Roman" panose="02020603050405020304" pitchFamily="18" charset="0"/>
              </a:rPr>
              <a:t>. We obtained the spectral response characteristics and the operating wavelength range. In the cancer cell measurement experiments, the characteristic response of biochips to cancer cells and the different cancerous staging characteristics were verified.</a:t>
            </a:r>
            <a:endParaRPr lang="zh-TW" altLang="en-US" sz="2000" dirty="0"/>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43</a:t>
            </a:fld>
            <a:endParaRPr lang="en-US" altLang="ja-JP"/>
          </a:p>
        </p:txBody>
      </p:sp>
    </p:spTree>
    <p:extLst>
      <p:ext uri="{BB962C8B-B14F-4D97-AF65-F5344CB8AC3E}">
        <p14:creationId xmlns:p14="http://schemas.microsoft.com/office/powerpoint/2010/main" val="292053858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79512" y="620688"/>
            <a:ext cx="8856984" cy="1224136"/>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5" name="標題 1"/>
          <p:cNvSpPr>
            <a:spLocks noGrp="1"/>
          </p:cNvSpPr>
          <p:nvPr>
            <p:ph type="ctrTitle"/>
          </p:nvPr>
        </p:nvSpPr>
        <p:spPr>
          <a:xfrm>
            <a:off x="721804" y="2276872"/>
            <a:ext cx="7772400" cy="1470025"/>
          </a:xfrm>
          <a:effectLst>
            <a:outerShdw blurRad="50800" dist="38100" dir="10800000" algn="r" rotWithShape="0">
              <a:prstClr val="black">
                <a:alpha val="40000"/>
              </a:prstClr>
            </a:outerShdw>
          </a:effectLst>
        </p:spPr>
        <p:txBody>
          <a:bodyPr/>
          <a:lstStyle/>
          <a:p>
            <a:r>
              <a:rPr lang="en-US" altLang="zh-TW" b="1" dirty="0" smtClean="0">
                <a:latin typeface="Times New Roman" panose="02020603050405020304" pitchFamily="18" charset="0"/>
                <a:cs typeface="Times New Roman" panose="02020603050405020304" pitchFamily="18" charset="0"/>
              </a:rPr>
              <a:t>Thanks for your attention</a:t>
            </a:r>
            <a:endParaRPr lang="zh-TW" altLang="en-US" b="1" dirty="0">
              <a:latin typeface="Times New Roman" panose="02020603050405020304" pitchFamily="18" charset="0"/>
              <a:cs typeface="Times New Roman" panose="02020603050405020304" pitchFamily="18" charset="0"/>
            </a:endParaRPr>
          </a:p>
        </p:txBody>
      </p:sp>
      <p:sp>
        <p:nvSpPr>
          <p:cNvPr id="2" name="投影片編號版面配置區 1"/>
          <p:cNvSpPr>
            <a:spLocks noGrp="1"/>
          </p:cNvSpPr>
          <p:nvPr>
            <p:ph type="sldNum" sz="quarter" idx="4"/>
          </p:nvPr>
        </p:nvSpPr>
        <p:spPr/>
        <p:txBody>
          <a:bodyPr/>
          <a:lstStyle/>
          <a:p>
            <a:fld id="{69D90ED0-0FA7-4EB6-BDCD-1C8179B72C1B}" type="slidenum">
              <a:rPr lang="en-US" altLang="ja-JP" smtClean="0"/>
              <a:pPr/>
              <a:t>44</a:t>
            </a:fld>
            <a:endParaRPr lang="en-US" altLang="ja-JP"/>
          </a:p>
        </p:txBody>
      </p:sp>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16017" y="6068336"/>
            <a:ext cx="4427983" cy="789664"/>
          </a:xfrm>
          <a:prstGeom prst="rect">
            <a:avLst/>
          </a:prstGeom>
        </p:spPr>
      </p:pic>
    </p:spTree>
    <p:extLst>
      <p:ext uri="{BB962C8B-B14F-4D97-AF65-F5344CB8AC3E}">
        <p14:creationId xmlns:p14="http://schemas.microsoft.com/office/powerpoint/2010/main" val="27066531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23BEB7B5-0B17-4555-8795-87E708AA2F03}" type="slidenum">
              <a:rPr lang="en-US" altLang="ja-JP" smtClean="0"/>
              <a:pPr/>
              <a:t>45</a:t>
            </a:fld>
            <a:endParaRPr lang="en-US" altLang="ja-JP"/>
          </a:p>
        </p:txBody>
      </p:sp>
      <p:sp>
        <p:nvSpPr>
          <p:cNvPr id="3" name="矩形 2"/>
          <p:cNvSpPr/>
          <p:nvPr/>
        </p:nvSpPr>
        <p:spPr>
          <a:xfrm>
            <a:off x="539552" y="4293096"/>
            <a:ext cx="8280920" cy="2031325"/>
          </a:xfrm>
          <a:prstGeom prst="rect">
            <a:avLst/>
          </a:prstGeom>
        </p:spPr>
        <p:txBody>
          <a:bodyPr wrap="square">
            <a:spAutoFit/>
          </a:bodyPr>
          <a:lstStyle/>
          <a:p>
            <a:r>
              <a:rPr lang="en-US" altLang="zh-TW" dirty="0"/>
              <a:t>The edges of the </a:t>
            </a:r>
            <a:r>
              <a:rPr lang="en-US" altLang="zh-TW" dirty="0" err="1"/>
              <a:t>nanosized</a:t>
            </a:r>
            <a:r>
              <a:rPr lang="en-US" altLang="zh-TW" dirty="0"/>
              <a:t> MoS2 crystallites can accept electrons and act as active sites for H+ reduction, therefore promoting the dissociation of water, photocurrent density and the production of H2. Electrochemical measurements reveal that MoS2 </a:t>
            </a:r>
            <a:r>
              <a:rPr lang="en-US" altLang="zh-TW" dirty="0" smtClean="0"/>
              <a:t>activates </a:t>
            </a:r>
            <a:r>
              <a:rPr lang="en-US" altLang="zh-TW" dirty="0"/>
              <a:t>the </a:t>
            </a:r>
            <a:r>
              <a:rPr lang="en-US" altLang="zh-TW" dirty="0" err="1"/>
              <a:t>photocatalyst</a:t>
            </a:r>
            <a:r>
              <a:rPr lang="en-US" altLang="zh-TW" dirty="0"/>
              <a:t> with high performance by lowering the electrochemical proton reduction </a:t>
            </a:r>
            <a:r>
              <a:rPr lang="en-US" altLang="zh-TW" dirty="0" err="1"/>
              <a:t>overpotential</a:t>
            </a:r>
            <a:r>
              <a:rPr lang="en-US" altLang="zh-TW" dirty="0"/>
              <a:t>. Meanwhile, the presence of MoS2 as co-catalyst at the surface of Cu2O also greatly prohibits the photo-corrosion of the resulting MoS2@Cu2O catalyst. </a:t>
            </a:r>
            <a:endParaRPr lang="zh-TW" altLang="en-US" dirty="0"/>
          </a:p>
        </p:txBody>
      </p:sp>
      <p:pic>
        <p:nvPicPr>
          <p:cNvPr id="4" name="圖片 3"/>
          <p:cNvPicPr>
            <a:picLocks noChangeAspect="1"/>
          </p:cNvPicPr>
          <p:nvPr/>
        </p:nvPicPr>
        <p:blipFill rotWithShape="1">
          <a:blip r:embed="rId2"/>
          <a:srcRect l="7743" t="17052" r="34182" b="23295"/>
          <a:stretch/>
        </p:blipFill>
        <p:spPr>
          <a:xfrm>
            <a:off x="755576" y="908720"/>
            <a:ext cx="5616624" cy="3245161"/>
          </a:xfrm>
          <a:prstGeom prst="rect">
            <a:avLst/>
          </a:prstGeom>
        </p:spPr>
      </p:pic>
    </p:spTree>
    <p:extLst>
      <p:ext uri="{BB962C8B-B14F-4D97-AF65-F5344CB8AC3E}">
        <p14:creationId xmlns:p14="http://schemas.microsoft.com/office/powerpoint/2010/main" val="2350892733"/>
      </p:ext>
    </p:extLst>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design006-simple blue-</Template>
  <TotalTime>13074</TotalTime>
  <Words>4373</Words>
  <Application>Microsoft Office PowerPoint</Application>
  <PresentationFormat>如螢幕大小 (4:3)</PresentationFormat>
  <Paragraphs>567</Paragraphs>
  <Slides>45</Slides>
  <Notes>41</Notes>
  <HiddenSlides>0</HiddenSlides>
  <MMClips>1</MMClips>
  <ScaleCrop>false</ScaleCrop>
  <HeadingPairs>
    <vt:vector size="8" baseType="variant">
      <vt:variant>
        <vt:lpstr>使用字型</vt:lpstr>
      </vt:variant>
      <vt:variant>
        <vt:i4>11</vt:i4>
      </vt:variant>
      <vt:variant>
        <vt:lpstr>佈景主題</vt:lpstr>
      </vt:variant>
      <vt:variant>
        <vt:i4>1</vt:i4>
      </vt:variant>
      <vt:variant>
        <vt:lpstr>內嵌 OLE 伺服程式</vt:lpstr>
      </vt:variant>
      <vt:variant>
        <vt:i4>1</vt:i4>
      </vt:variant>
      <vt:variant>
        <vt:lpstr>投影片標題</vt:lpstr>
      </vt:variant>
      <vt:variant>
        <vt:i4>45</vt:i4>
      </vt:variant>
    </vt:vector>
  </HeadingPairs>
  <TitlesOfParts>
    <vt:vector size="58" baseType="lpstr">
      <vt:lpstr>ＭＳ Ｐゴシック</vt:lpstr>
      <vt:lpstr>微軟正黑體</vt:lpstr>
      <vt:lpstr>新細明體</vt:lpstr>
      <vt:lpstr>標楷體</vt:lpstr>
      <vt:lpstr>Arial</vt:lpstr>
      <vt:lpstr>Arial</vt:lpstr>
      <vt:lpstr>Calibri</vt:lpstr>
      <vt:lpstr>Edwardian Script ITC</vt:lpstr>
      <vt:lpstr>Tahoma</vt:lpstr>
      <vt:lpstr>Times New Roman</vt:lpstr>
      <vt:lpstr>Wingdings</vt:lpstr>
      <vt:lpstr>標準デザイン</vt:lpstr>
      <vt:lpstr>Graph</vt:lpstr>
      <vt:lpstr>Growth and fabrication of molybdenum disulfide devices</vt:lpstr>
      <vt:lpstr>PowerPoint 簡報</vt:lpstr>
      <vt:lpstr>PowerPoint 簡報</vt:lpstr>
      <vt:lpstr>PowerPoint 簡報</vt:lpstr>
      <vt:lpstr>PowerPoint 簡報</vt:lpstr>
      <vt:lpstr>PowerPoint 簡報</vt:lpstr>
      <vt:lpstr>MoS2 grown on patterning substrates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MoS2/Cu2O Photoelectrochemical Biosensor for Esophageal Cancer Cells Detection </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Thanks for your attention</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Measurement of silicon nanowire devices</dc:title>
  <dc:creator>吳尚齊</dc:creator>
  <cp:lastModifiedBy>user</cp:lastModifiedBy>
  <cp:revision>948</cp:revision>
  <cp:lastPrinted>2018-07-26T18:33:41Z</cp:lastPrinted>
  <dcterms:created xsi:type="dcterms:W3CDTF">2014-10-07T06:24:13Z</dcterms:created>
  <dcterms:modified xsi:type="dcterms:W3CDTF">2018-08-14T23:23:36Z</dcterms:modified>
</cp:coreProperties>
</file>